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avi" ContentType="video/x-msvide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9"/>
  </p:notesMasterIdLst>
  <p:handoutMasterIdLst>
    <p:handoutMasterId r:id="rId140"/>
  </p:handoutMasterIdLst>
  <p:sldIdLst>
    <p:sldId id="256" r:id="rId2"/>
    <p:sldId id="402" r:id="rId3"/>
    <p:sldId id="404" r:id="rId4"/>
    <p:sldId id="375" r:id="rId5"/>
    <p:sldId id="376" r:id="rId6"/>
    <p:sldId id="267" r:id="rId7"/>
    <p:sldId id="268" r:id="rId8"/>
    <p:sldId id="271" r:id="rId9"/>
    <p:sldId id="270" r:id="rId10"/>
    <p:sldId id="272" r:id="rId11"/>
    <p:sldId id="269" r:id="rId12"/>
    <p:sldId id="273" r:id="rId13"/>
    <p:sldId id="274" r:id="rId14"/>
    <p:sldId id="275" r:id="rId15"/>
    <p:sldId id="276" r:id="rId16"/>
    <p:sldId id="278" r:id="rId17"/>
    <p:sldId id="279" r:id="rId18"/>
    <p:sldId id="277" r:id="rId19"/>
    <p:sldId id="280" r:id="rId20"/>
    <p:sldId id="281" r:id="rId21"/>
    <p:sldId id="285" r:id="rId22"/>
    <p:sldId id="296" r:id="rId23"/>
    <p:sldId id="301" r:id="rId24"/>
    <p:sldId id="302" r:id="rId25"/>
    <p:sldId id="282" r:id="rId26"/>
    <p:sldId id="283" r:id="rId27"/>
    <p:sldId id="284" r:id="rId28"/>
    <p:sldId id="287" r:id="rId29"/>
    <p:sldId id="303" r:id="rId30"/>
    <p:sldId id="286" r:id="rId31"/>
    <p:sldId id="297" r:id="rId32"/>
    <p:sldId id="298" r:id="rId33"/>
    <p:sldId id="299" r:id="rId34"/>
    <p:sldId id="288" r:id="rId35"/>
    <p:sldId id="289" r:id="rId36"/>
    <p:sldId id="304" r:id="rId37"/>
    <p:sldId id="290" r:id="rId38"/>
    <p:sldId id="291" r:id="rId39"/>
    <p:sldId id="292" r:id="rId40"/>
    <p:sldId id="293" r:id="rId41"/>
    <p:sldId id="294" r:id="rId42"/>
    <p:sldId id="295" r:id="rId43"/>
    <p:sldId id="305" r:id="rId44"/>
    <p:sldId id="300" r:id="rId45"/>
    <p:sldId id="377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405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78" r:id="rId81"/>
    <p:sldId id="352" r:id="rId82"/>
    <p:sldId id="353" r:id="rId83"/>
    <p:sldId id="354" r:id="rId84"/>
    <p:sldId id="355" r:id="rId85"/>
    <p:sldId id="379" r:id="rId86"/>
    <p:sldId id="380" r:id="rId87"/>
    <p:sldId id="356" r:id="rId88"/>
    <p:sldId id="357" r:id="rId89"/>
    <p:sldId id="384" r:id="rId90"/>
    <p:sldId id="381" r:id="rId91"/>
    <p:sldId id="382" r:id="rId92"/>
    <p:sldId id="383" r:id="rId93"/>
    <p:sldId id="359" r:id="rId94"/>
    <p:sldId id="360" r:id="rId95"/>
    <p:sldId id="361" r:id="rId96"/>
    <p:sldId id="362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85" r:id="rId105"/>
    <p:sldId id="386" r:id="rId106"/>
    <p:sldId id="370" r:id="rId107"/>
    <p:sldId id="387" r:id="rId108"/>
    <p:sldId id="340" r:id="rId109"/>
    <p:sldId id="341" r:id="rId110"/>
    <p:sldId id="342" r:id="rId111"/>
    <p:sldId id="343" r:id="rId112"/>
    <p:sldId id="344" r:id="rId113"/>
    <p:sldId id="345" r:id="rId114"/>
    <p:sldId id="346" r:id="rId115"/>
    <p:sldId id="347" r:id="rId116"/>
    <p:sldId id="348" r:id="rId117"/>
    <p:sldId id="349" r:id="rId118"/>
    <p:sldId id="392" r:id="rId119"/>
    <p:sldId id="388" r:id="rId120"/>
    <p:sldId id="389" r:id="rId121"/>
    <p:sldId id="390" r:id="rId122"/>
    <p:sldId id="391" r:id="rId123"/>
    <p:sldId id="406" r:id="rId124"/>
    <p:sldId id="407" r:id="rId125"/>
    <p:sldId id="371" r:id="rId126"/>
    <p:sldId id="372" r:id="rId127"/>
    <p:sldId id="373" r:id="rId128"/>
    <p:sldId id="374" r:id="rId129"/>
    <p:sldId id="393" r:id="rId130"/>
    <p:sldId id="394" r:id="rId131"/>
    <p:sldId id="395" r:id="rId132"/>
    <p:sldId id="397" r:id="rId133"/>
    <p:sldId id="400" r:id="rId134"/>
    <p:sldId id="401" r:id="rId135"/>
    <p:sldId id="398" r:id="rId136"/>
    <p:sldId id="399" r:id="rId137"/>
    <p:sldId id="396" r:id="rId138"/>
  </p:sldIdLst>
  <p:sldSz cx="9144000" cy="6858000" type="screen4x3"/>
  <p:notesSz cx="7315200" cy="9601200"/>
  <p:embeddedFontLst>
    <p:embeddedFont>
      <p:font typeface="Helvetica" panose="020B0604020202020204" pitchFamily="34" charset="0"/>
      <p:regular r:id="rId141"/>
      <p:bold r:id="rId142"/>
      <p:italic r:id="rId143"/>
      <p:boldItalic r:id="rId144"/>
    </p:embeddedFont>
    <p:embeddedFont>
      <p:font typeface="Euclid Symbol" panose="05050102010706020507" pitchFamily="18" charset="2"/>
      <p:regular r:id="rId145"/>
      <p:bold r:id="rId146"/>
      <p:italic r:id="rId147"/>
      <p:boldItalic r:id="rId148"/>
    </p:embeddedFont>
    <p:embeddedFont>
      <p:font typeface="Malgun Gothic" panose="020B0503020000020004" pitchFamily="34" charset="-127"/>
      <p:regular r:id="rId149"/>
      <p:bold r:id="rId150"/>
    </p:embeddedFont>
    <p:embeddedFont>
      <p:font typeface="Comic Sans MS" panose="030F0702030302020204" pitchFamily="66" charset="0"/>
      <p:regular r:id="rId151"/>
      <p:bold r:id="rId152"/>
    </p:embeddedFont>
    <p:embeddedFont>
      <p:font typeface="Calibri" panose="020F0502020204030204" pitchFamily="34" charset="0"/>
      <p:regular r:id="rId153"/>
      <p:bold r:id="rId154"/>
      <p:italic r:id="rId155"/>
      <p:boldItalic r:id="rId156"/>
    </p:embeddedFont>
    <p:embeddedFont>
      <p:font typeface="Euclid Math Two" panose="02050601010101010101" pitchFamily="18" charset="2"/>
      <p:regular r:id="rId157"/>
      <p:bold r:id="rId158"/>
    </p:embeddedFont>
    <p:embeddedFont>
      <p:font typeface="Malgun Gothic" panose="020B0503020000020004" pitchFamily="34" charset="-127"/>
      <p:regular r:id="rId149"/>
      <p:bold r:id="rId1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0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5" autoAdjust="0"/>
    <p:restoredTop sz="94631" autoAdjust="0"/>
  </p:normalViewPr>
  <p:slideViewPr>
    <p:cSldViewPr snapToGrid="0">
      <p:cViewPr varScale="1">
        <p:scale>
          <a:sx n="144" d="100"/>
          <a:sy n="144" d="100"/>
        </p:scale>
        <p:origin x="36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990"/>
    </p:cViewPr>
  </p:sorterViewPr>
  <p:notesViewPr>
    <p:cSldViewPr snapToGrid="0">
      <p:cViewPr varScale="1">
        <p:scale>
          <a:sx n="87" d="100"/>
          <a:sy n="87" d="100"/>
        </p:scale>
        <p:origin x="-1632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font" Target="fonts/font14.fntdata"/><Relationship Id="rId159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font" Target="fonts/font4.fntdata"/><Relationship Id="rId149" Type="http://schemas.openxmlformats.org/officeDocument/2006/relationships/font" Target="fonts/font9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font" Target="fonts/font10.fntdata"/><Relationship Id="rId155" Type="http://schemas.openxmlformats.org/officeDocument/2006/relationships/font" Target="fonts/font15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handoutMaster" Target="handoutMasters/handoutMaster1.xml"/><Relationship Id="rId145" Type="http://schemas.openxmlformats.org/officeDocument/2006/relationships/font" Target="fonts/font5.fntdata"/><Relationship Id="rId153" Type="http://schemas.openxmlformats.org/officeDocument/2006/relationships/font" Target="fonts/font13.fntdata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font" Target="fonts/font3.fntdata"/><Relationship Id="rId148" Type="http://schemas.openxmlformats.org/officeDocument/2006/relationships/font" Target="fonts/font8.fntdata"/><Relationship Id="rId151" Type="http://schemas.openxmlformats.org/officeDocument/2006/relationships/font" Target="fonts/font11.fntdata"/><Relationship Id="rId156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font" Target="fonts/font1.fntdata"/><Relationship Id="rId14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font" Target="fonts/font17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2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font" Target="fonts/font18.fntdata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0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wmf"/><Relationship Id="rId2" Type="http://schemas.openxmlformats.org/officeDocument/2006/relationships/image" Target="../media/image372.wmf"/><Relationship Id="rId1" Type="http://schemas.openxmlformats.org/officeDocument/2006/relationships/image" Target="../media/image371.wmf"/><Relationship Id="rId4" Type="http://schemas.openxmlformats.org/officeDocument/2006/relationships/image" Target="../media/image37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5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4" Type="http://schemas.openxmlformats.org/officeDocument/2006/relationships/image" Target="../media/image15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4" Type="http://schemas.openxmlformats.org/officeDocument/2006/relationships/image" Target="../media/image170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4" Type="http://schemas.openxmlformats.org/officeDocument/2006/relationships/image" Target="../media/image176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4" Type="http://schemas.openxmlformats.org/officeDocument/2006/relationships/image" Target="../media/image180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4" Type="http://schemas.openxmlformats.org/officeDocument/2006/relationships/image" Target="../media/image195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image" Target="../media/image206.wmf"/><Relationship Id="rId7" Type="http://schemas.openxmlformats.org/officeDocument/2006/relationships/image" Target="../media/image210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9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7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4" Type="http://schemas.openxmlformats.org/officeDocument/2006/relationships/image" Target="../media/image229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5" Type="http://schemas.openxmlformats.org/officeDocument/2006/relationships/image" Target="../media/image234.wmf"/><Relationship Id="rId4" Type="http://schemas.openxmlformats.org/officeDocument/2006/relationships/image" Target="../media/image233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7" Type="http://schemas.openxmlformats.org/officeDocument/2006/relationships/image" Target="../media/image247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6" Type="http://schemas.openxmlformats.org/officeDocument/2006/relationships/image" Target="../media/image246.wmf"/><Relationship Id="rId5" Type="http://schemas.openxmlformats.org/officeDocument/2006/relationships/image" Target="../media/image245.wmf"/><Relationship Id="rId4" Type="http://schemas.openxmlformats.org/officeDocument/2006/relationships/image" Target="../media/image244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4" Type="http://schemas.openxmlformats.org/officeDocument/2006/relationships/image" Target="../media/image251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Relationship Id="rId5" Type="http://schemas.openxmlformats.org/officeDocument/2006/relationships/image" Target="../media/image259.wmf"/><Relationship Id="rId4" Type="http://schemas.openxmlformats.org/officeDocument/2006/relationships/image" Target="../media/image258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5" Type="http://schemas.openxmlformats.org/officeDocument/2006/relationships/image" Target="../media/image270.wmf"/><Relationship Id="rId4" Type="http://schemas.openxmlformats.org/officeDocument/2006/relationships/image" Target="../media/image269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1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2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3.w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5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Relationship Id="rId5" Type="http://schemas.openxmlformats.org/officeDocument/2006/relationships/image" Target="../media/image280.wmf"/><Relationship Id="rId4" Type="http://schemas.openxmlformats.org/officeDocument/2006/relationships/image" Target="../media/image279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wmf"/><Relationship Id="rId2" Type="http://schemas.openxmlformats.org/officeDocument/2006/relationships/image" Target="../media/image282.wmf"/><Relationship Id="rId1" Type="http://schemas.openxmlformats.org/officeDocument/2006/relationships/image" Target="../media/image281.wmf"/><Relationship Id="rId4" Type="http://schemas.openxmlformats.org/officeDocument/2006/relationships/image" Target="../media/image284.wmf"/></Relationships>
</file>

<file path=ppt/drawings/_rels/vmlDrawing7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6.wmf"/><Relationship Id="rId1" Type="http://schemas.openxmlformats.org/officeDocument/2006/relationships/image" Target="../media/image285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6" Type="http://schemas.openxmlformats.org/officeDocument/2006/relationships/image" Target="../media/image292.wmf"/><Relationship Id="rId5" Type="http://schemas.openxmlformats.org/officeDocument/2006/relationships/image" Target="../media/image291.wmf"/><Relationship Id="rId4" Type="http://schemas.openxmlformats.org/officeDocument/2006/relationships/image" Target="../media/image290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wmf"/><Relationship Id="rId2" Type="http://schemas.openxmlformats.org/officeDocument/2006/relationships/image" Target="../media/image294.wmf"/><Relationship Id="rId1" Type="http://schemas.openxmlformats.org/officeDocument/2006/relationships/image" Target="../media/image293.wmf"/><Relationship Id="rId6" Type="http://schemas.openxmlformats.org/officeDocument/2006/relationships/image" Target="../media/image298.wmf"/><Relationship Id="rId5" Type="http://schemas.openxmlformats.org/officeDocument/2006/relationships/image" Target="../media/image297.wmf"/><Relationship Id="rId4" Type="http://schemas.openxmlformats.org/officeDocument/2006/relationships/image" Target="../media/image29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wmf"/><Relationship Id="rId1" Type="http://schemas.openxmlformats.org/officeDocument/2006/relationships/image" Target="../media/image299.w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6" Type="http://schemas.openxmlformats.org/officeDocument/2006/relationships/image" Target="../media/image306.wmf"/><Relationship Id="rId5" Type="http://schemas.openxmlformats.org/officeDocument/2006/relationships/image" Target="../media/image305.wmf"/><Relationship Id="rId4" Type="http://schemas.openxmlformats.org/officeDocument/2006/relationships/image" Target="../media/image304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wmf"/><Relationship Id="rId2" Type="http://schemas.openxmlformats.org/officeDocument/2006/relationships/image" Target="../media/image314.wmf"/><Relationship Id="rId1" Type="http://schemas.openxmlformats.org/officeDocument/2006/relationships/image" Target="../media/image313.wmf"/><Relationship Id="rId5" Type="http://schemas.openxmlformats.org/officeDocument/2006/relationships/image" Target="../media/image317.wmf"/><Relationship Id="rId4" Type="http://schemas.openxmlformats.org/officeDocument/2006/relationships/image" Target="../media/image316.w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wmf"/><Relationship Id="rId2" Type="http://schemas.openxmlformats.org/officeDocument/2006/relationships/image" Target="../media/image319.wmf"/><Relationship Id="rId1" Type="http://schemas.openxmlformats.org/officeDocument/2006/relationships/image" Target="../media/image318.wmf"/></Relationships>
</file>

<file path=ppt/drawings/_rels/vmlDrawing8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2.wmf"/><Relationship Id="rId1" Type="http://schemas.openxmlformats.org/officeDocument/2006/relationships/image" Target="../media/image321.wmf"/></Relationships>
</file>

<file path=ppt/drawings/_rels/vmlDrawing8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4.wmf"/><Relationship Id="rId1" Type="http://schemas.openxmlformats.org/officeDocument/2006/relationships/image" Target="../media/image323.w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Relationship Id="rId5" Type="http://schemas.openxmlformats.org/officeDocument/2006/relationships/image" Target="../media/image332.wmf"/><Relationship Id="rId4" Type="http://schemas.openxmlformats.org/officeDocument/2006/relationships/image" Target="../media/image3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5.wmf"/><Relationship Id="rId2" Type="http://schemas.openxmlformats.org/officeDocument/2006/relationships/image" Target="../media/image334.wmf"/><Relationship Id="rId1" Type="http://schemas.openxmlformats.org/officeDocument/2006/relationships/image" Target="../media/image333.wmf"/><Relationship Id="rId4" Type="http://schemas.openxmlformats.org/officeDocument/2006/relationships/image" Target="../media/image336.wmf"/></Relationships>
</file>

<file path=ppt/drawings/_rels/vmlDrawing9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4" Type="http://schemas.openxmlformats.org/officeDocument/2006/relationships/image" Target="../media/image340.wmf"/></Relationships>
</file>

<file path=ppt/drawings/_rels/vmlDrawing9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wmf"/><Relationship Id="rId2" Type="http://schemas.openxmlformats.org/officeDocument/2006/relationships/image" Target="../media/image342.wmf"/><Relationship Id="rId1" Type="http://schemas.openxmlformats.org/officeDocument/2006/relationships/image" Target="../media/image341.wmf"/></Relationships>
</file>

<file path=ppt/drawings/_rels/vmlDrawing9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wmf"/><Relationship Id="rId2" Type="http://schemas.openxmlformats.org/officeDocument/2006/relationships/image" Target="../media/image345.wmf"/><Relationship Id="rId1" Type="http://schemas.openxmlformats.org/officeDocument/2006/relationships/image" Target="../media/image344.wmf"/><Relationship Id="rId5" Type="http://schemas.openxmlformats.org/officeDocument/2006/relationships/image" Target="../media/image348.wmf"/><Relationship Id="rId4" Type="http://schemas.openxmlformats.org/officeDocument/2006/relationships/image" Target="../media/image347.wmf"/></Relationships>
</file>

<file path=ppt/drawings/_rels/vmlDrawing9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wmf"/><Relationship Id="rId1" Type="http://schemas.openxmlformats.org/officeDocument/2006/relationships/image" Target="../media/image349.wmf"/></Relationships>
</file>

<file path=ppt/drawings/_rels/vmlDrawing9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wmf"/><Relationship Id="rId2" Type="http://schemas.openxmlformats.org/officeDocument/2006/relationships/image" Target="../media/image352.wmf"/><Relationship Id="rId1" Type="http://schemas.openxmlformats.org/officeDocument/2006/relationships/image" Target="../media/image351.wmf"/><Relationship Id="rId4" Type="http://schemas.openxmlformats.org/officeDocument/2006/relationships/image" Target="../media/image354.wmf"/></Relationships>
</file>

<file path=ppt/drawings/_rels/vmlDrawing9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9.wmf"/><Relationship Id="rId7" Type="http://schemas.openxmlformats.org/officeDocument/2006/relationships/image" Target="../media/image363.wmf"/><Relationship Id="rId2" Type="http://schemas.openxmlformats.org/officeDocument/2006/relationships/image" Target="../media/image358.wmf"/><Relationship Id="rId1" Type="http://schemas.openxmlformats.org/officeDocument/2006/relationships/image" Target="../media/image357.wmf"/><Relationship Id="rId6" Type="http://schemas.openxmlformats.org/officeDocument/2006/relationships/image" Target="../media/image362.wmf"/><Relationship Id="rId5" Type="http://schemas.openxmlformats.org/officeDocument/2006/relationships/image" Target="../media/image361.wmf"/><Relationship Id="rId4" Type="http://schemas.openxmlformats.org/officeDocument/2006/relationships/image" Target="../media/image360.w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4.wmf"/></Relationships>
</file>

<file path=ppt/drawings/_rels/vmlDrawing9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7.wmf"/><Relationship Id="rId2" Type="http://schemas.openxmlformats.org/officeDocument/2006/relationships/image" Target="../media/image366.wmf"/><Relationship Id="rId1" Type="http://schemas.openxmlformats.org/officeDocument/2006/relationships/image" Target="../media/image365.wmf"/><Relationship Id="rId4" Type="http://schemas.openxmlformats.org/officeDocument/2006/relationships/image" Target="../media/image368.wmf"/></Relationships>
</file>

<file path=ppt/drawings/_rels/vmlDrawing9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wmf"/><Relationship Id="rId1" Type="http://schemas.openxmlformats.org/officeDocument/2006/relationships/image" Target="../media/image36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4847B5B6-2CC1-415A-BF0B-B91BF3F4B293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1CBA9C19-D5B5-479D-9DD2-B09BF504B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82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9E50FF48-A8B1-45EB-9454-0EAF06D42A74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2346C75-90DF-4626-8E1E-C123D8E12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7838" y="49213"/>
            <a:ext cx="2262187" cy="6565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8" y="49213"/>
            <a:ext cx="6635750" cy="6565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475" y="741363"/>
            <a:ext cx="4378325" cy="5873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41363"/>
            <a:ext cx="4378325" cy="5873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8" y="49213"/>
            <a:ext cx="905033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475" y="741363"/>
            <a:ext cx="8909050" cy="587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0056" name="AutoShape 8"/>
          <p:cNvSpPr>
            <a:spLocks noChangeArrowheads="1"/>
          </p:cNvSpPr>
          <p:nvPr/>
        </p:nvSpPr>
        <p:spPr bwMode="auto">
          <a:xfrm>
            <a:off x="49213" y="49213"/>
            <a:ext cx="9050337" cy="6764337"/>
          </a:xfrm>
          <a:prstGeom prst="roundRect">
            <a:avLst>
              <a:gd name="adj" fmla="val 1667"/>
            </a:avLst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8648700" y="6491288"/>
            <a:ext cx="495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EBA5E64E-1A6B-431E-969C-4188182C2756}" type="slidenum">
              <a:rPr lang="en-US" sz="1400"/>
              <a:pPr algn="r">
                <a:spcBef>
                  <a:spcPct val="50000"/>
                </a:spcBef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omic Sans MS" pitchFamily="66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omic Sans MS" pitchFamily="66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3" Type="http://schemas.openxmlformats.org/officeDocument/2006/relationships/oleObject" Target="../embeddings/oleObject304.bin"/><Relationship Id="rId7" Type="http://schemas.openxmlformats.org/officeDocument/2006/relationships/oleObject" Target="../embeddings/oleObject3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308.wmf"/><Relationship Id="rId5" Type="http://schemas.openxmlformats.org/officeDocument/2006/relationships/oleObject" Target="../embeddings/oleObject305.bin"/><Relationship Id="rId4" Type="http://schemas.openxmlformats.org/officeDocument/2006/relationships/image" Target="../media/image307.w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311.wmf"/><Relationship Id="rId5" Type="http://schemas.openxmlformats.org/officeDocument/2006/relationships/oleObject" Target="../embeddings/oleObject308.bin"/><Relationship Id="rId4" Type="http://schemas.openxmlformats.org/officeDocument/2006/relationships/image" Target="../media/image310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3" Type="http://schemas.openxmlformats.org/officeDocument/2006/relationships/oleObject" Target="../embeddings/oleObject310.bin"/><Relationship Id="rId7" Type="http://schemas.openxmlformats.org/officeDocument/2006/relationships/oleObject" Target="../embeddings/oleObject312.bin"/><Relationship Id="rId12" Type="http://schemas.openxmlformats.org/officeDocument/2006/relationships/image" Target="../media/image3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314.wmf"/><Relationship Id="rId11" Type="http://schemas.openxmlformats.org/officeDocument/2006/relationships/oleObject" Target="../embeddings/oleObject314.bin"/><Relationship Id="rId5" Type="http://schemas.openxmlformats.org/officeDocument/2006/relationships/oleObject" Target="../embeddings/oleObject311.bin"/><Relationship Id="rId10" Type="http://schemas.openxmlformats.org/officeDocument/2006/relationships/image" Target="../media/image316.wmf"/><Relationship Id="rId4" Type="http://schemas.openxmlformats.org/officeDocument/2006/relationships/image" Target="../media/image313.wmf"/><Relationship Id="rId9" Type="http://schemas.openxmlformats.org/officeDocument/2006/relationships/oleObject" Target="../embeddings/oleObject313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wmf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319.wmf"/><Relationship Id="rId5" Type="http://schemas.openxmlformats.org/officeDocument/2006/relationships/oleObject" Target="../embeddings/oleObject316.bin"/><Relationship Id="rId4" Type="http://schemas.openxmlformats.org/officeDocument/2006/relationships/image" Target="../media/image318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322.wmf"/><Relationship Id="rId5" Type="http://schemas.openxmlformats.org/officeDocument/2006/relationships/oleObject" Target="../embeddings/oleObject319.bin"/><Relationship Id="rId4" Type="http://schemas.openxmlformats.org/officeDocument/2006/relationships/image" Target="../media/image321.w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324.wmf"/><Relationship Id="rId5" Type="http://schemas.openxmlformats.org/officeDocument/2006/relationships/oleObject" Target="../embeddings/oleObject321.bin"/><Relationship Id="rId4" Type="http://schemas.openxmlformats.org/officeDocument/2006/relationships/image" Target="../media/image323.wmf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3" Type="http://schemas.openxmlformats.org/officeDocument/2006/relationships/oleObject" Target="../embeddings/oleObject322.bin"/><Relationship Id="rId7" Type="http://schemas.openxmlformats.org/officeDocument/2006/relationships/oleObject" Target="../embeddings/oleObject3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326.wmf"/><Relationship Id="rId5" Type="http://schemas.openxmlformats.org/officeDocument/2006/relationships/oleObject" Target="../embeddings/oleObject323.bin"/><Relationship Id="rId4" Type="http://schemas.openxmlformats.org/officeDocument/2006/relationships/image" Target="../media/image325.wmf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3" Type="http://schemas.openxmlformats.org/officeDocument/2006/relationships/oleObject" Target="../embeddings/oleObject325.bin"/><Relationship Id="rId7" Type="http://schemas.openxmlformats.org/officeDocument/2006/relationships/oleObject" Target="../embeddings/oleObject327.bin"/><Relationship Id="rId12" Type="http://schemas.openxmlformats.org/officeDocument/2006/relationships/image" Target="../media/image3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329.wmf"/><Relationship Id="rId11" Type="http://schemas.openxmlformats.org/officeDocument/2006/relationships/oleObject" Target="../embeddings/oleObject329.bin"/><Relationship Id="rId5" Type="http://schemas.openxmlformats.org/officeDocument/2006/relationships/oleObject" Target="../embeddings/oleObject326.bin"/><Relationship Id="rId10" Type="http://schemas.openxmlformats.org/officeDocument/2006/relationships/image" Target="../media/image331.wmf"/><Relationship Id="rId4" Type="http://schemas.openxmlformats.org/officeDocument/2006/relationships/image" Target="../media/image328.wmf"/><Relationship Id="rId9" Type="http://schemas.openxmlformats.org/officeDocument/2006/relationships/oleObject" Target="../embeddings/oleObject328.bin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3" Type="http://schemas.openxmlformats.org/officeDocument/2006/relationships/oleObject" Target="../embeddings/oleObject330.bin"/><Relationship Id="rId7" Type="http://schemas.openxmlformats.org/officeDocument/2006/relationships/oleObject" Target="../embeddings/oleObject3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334.wmf"/><Relationship Id="rId5" Type="http://schemas.openxmlformats.org/officeDocument/2006/relationships/oleObject" Target="../embeddings/oleObject331.bin"/><Relationship Id="rId10" Type="http://schemas.openxmlformats.org/officeDocument/2006/relationships/image" Target="../media/image336.wmf"/><Relationship Id="rId4" Type="http://schemas.openxmlformats.org/officeDocument/2006/relationships/image" Target="../media/image333.wmf"/><Relationship Id="rId9" Type="http://schemas.openxmlformats.org/officeDocument/2006/relationships/oleObject" Target="../embeddings/oleObject333.bin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wmf"/><Relationship Id="rId3" Type="http://schemas.openxmlformats.org/officeDocument/2006/relationships/oleObject" Target="../embeddings/oleObject334.bin"/><Relationship Id="rId7" Type="http://schemas.openxmlformats.org/officeDocument/2006/relationships/oleObject" Target="../embeddings/oleObject3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338.wmf"/><Relationship Id="rId5" Type="http://schemas.openxmlformats.org/officeDocument/2006/relationships/oleObject" Target="../embeddings/oleObject335.bin"/><Relationship Id="rId10" Type="http://schemas.openxmlformats.org/officeDocument/2006/relationships/image" Target="../media/image340.wmf"/><Relationship Id="rId4" Type="http://schemas.openxmlformats.org/officeDocument/2006/relationships/image" Target="../media/image337.wmf"/><Relationship Id="rId9" Type="http://schemas.openxmlformats.org/officeDocument/2006/relationships/oleObject" Target="../embeddings/oleObject337.bin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wmf"/><Relationship Id="rId3" Type="http://schemas.openxmlformats.org/officeDocument/2006/relationships/oleObject" Target="../embeddings/oleObject338.bin"/><Relationship Id="rId7" Type="http://schemas.openxmlformats.org/officeDocument/2006/relationships/oleObject" Target="../embeddings/oleObject3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2.vml"/><Relationship Id="rId6" Type="http://schemas.openxmlformats.org/officeDocument/2006/relationships/image" Target="../media/image342.wmf"/><Relationship Id="rId5" Type="http://schemas.openxmlformats.org/officeDocument/2006/relationships/oleObject" Target="../embeddings/oleObject339.bin"/><Relationship Id="rId4" Type="http://schemas.openxmlformats.org/officeDocument/2006/relationships/image" Target="../media/image341.wmf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wmf"/><Relationship Id="rId3" Type="http://schemas.openxmlformats.org/officeDocument/2006/relationships/oleObject" Target="../embeddings/oleObject341.bin"/><Relationship Id="rId7" Type="http://schemas.openxmlformats.org/officeDocument/2006/relationships/oleObject" Target="../embeddings/oleObject343.bin"/><Relationship Id="rId12" Type="http://schemas.openxmlformats.org/officeDocument/2006/relationships/image" Target="../media/image3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3.vml"/><Relationship Id="rId6" Type="http://schemas.openxmlformats.org/officeDocument/2006/relationships/image" Target="../media/image345.wmf"/><Relationship Id="rId11" Type="http://schemas.openxmlformats.org/officeDocument/2006/relationships/oleObject" Target="../embeddings/oleObject345.bin"/><Relationship Id="rId5" Type="http://schemas.openxmlformats.org/officeDocument/2006/relationships/oleObject" Target="../embeddings/oleObject342.bin"/><Relationship Id="rId10" Type="http://schemas.openxmlformats.org/officeDocument/2006/relationships/image" Target="../media/image347.wmf"/><Relationship Id="rId4" Type="http://schemas.openxmlformats.org/officeDocument/2006/relationships/image" Target="../media/image344.wmf"/><Relationship Id="rId9" Type="http://schemas.openxmlformats.org/officeDocument/2006/relationships/oleObject" Target="../embeddings/oleObject344.bin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4.vml"/><Relationship Id="rId6" Type="http://schemas.openxmlformats.org/officeDocument/2006/relationships/image" Target="../media/image350.wmf"/><Relationship Id="rId5" Type="http://schemas.openxmlformats.org/officeDocument/2006/relationships/oleObject" Target="../embeddings/oleObject347.bin"/><Relationship Id="rId4" Type="http://schemas.openxmlformats.org/officeDocument/2006/relationships/image" Target="../media/image349.wm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wmf"/><Relationship Id="rId3" Type="http://schemas.openxmlformats.org/officeDocument/2006/relationships/oleObject" Target="../embeddings/oleObject348.bin"/><Relationship Id="rId7" Type="http://schemas.openxmlformats.org/officeDocument/2006/relationships/oleObject" Target="../embeddings/oleObject3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5.vml"/><Relationship Id="rId6" Type="http://schemas.openxmlformats.org/officeDocument/2006/relationships/image" Target="../media/image352.wmf"/><Relationship Id="rId5" Type="http://schemas.openxmlformats.org/officeDocument/2006/relationships/oleObject" Target="../embeddings/oleObject349.bin"/><Relationship Id="rId10" Type="http://schemas.openxmlformats.org/officeDocument/2006/relationships/image" Target="../media/image354.wmf"/><Relationship Id="rId4" Type="http://schemas.openxmlformats.org/officeDocument/2006/relationships/image" Target="../media/image351.wmf"/><Relationship Id="rId9" Type="http://schemas.openxmlformats.org/officeDocument/2006/relationships/oleObject" Target="../embeddings/oleObject351.bin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gif"/><Relationship Id="rId2" Type="http://schemas.openxmlformats.org/officeDocument/2006/relationships/image" Target="../media/image355.gif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wmf"/><Relationship Id="rId13" Type="http://schemas.openxmlformats.org/officeDocument/2006/relationships/oleObject" Target="../embeddings/oleObject357.bin"/><Relationship Id="rId3" Type="http://schemas.openxmlformats.org/officeDocument/2006/relationships/oleObject" Target="../embeddings/oleObject352.bin"/><Relationship Id="rId7" Type="http://schemas.openxmlformats.org/officeDocument/2006/relationships/oleObject" Target="../embeddings/oleObject354.bin"/><Relationship Id="rId12" Type="http://schemas.openxmlformats.org/officeDocument/2006/relationships/image" Target="../media/image36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3.wmf"/><Relationship Id="rId1" Type="http://schemas.openxmlformats.org/officeDocument/2006/relationships/vmlDrawing" Target="../drawings/vmlDrawing96.vml"/><Relationship Id="rId6" Type="http://schemas.openxmlformats.org/officeDocument/2006/relationships/image" Target="../media/image358.wmf"/><Relationship Id="rId11" Type="http://schemas.openxmlformats.org/officeDocument/2006/relationships/oleObject" Target="../embeddings/oleObject356.bin"/><Relationship Id="rId5" Type="http://schemas.openxmlformats.org/officeDocument/2006/relationships/oleObject" Target="../embeddings/oleObject353.bin"/><Relationship Id="rId15" Type="http://schemas.openxmlformats.org/officeDocument/2006/relationships/oleObject" Target="../embeddings/oleObject358.bin"/><Relationship Id="rId10" Type="http://schemas.openxmlformats.org/officeDocument/2006/relationships/image" Target="../media/image360.wmf"/><Relationship Id="rId4" Type="http://schemas.openxmlformats.org/officeDocument/2006/relationships/image" Target="../media/image357.wmf"/><Relationship Id="rId9" Type="http://schemas.openxmlformats.org/officeDocument/2006/relationships/oleObject" Target="../embeddings/oleObject355.bin"/><Relationship Id="rId14" Type="http://schemas.openxmlformats.org/officeDocument/2006/relationships/image" Target="../media/image362.wmf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7.vml"/><Relationship Id="rId4" Type="http://schemas.openxmlformats.org/officeDocument/2006/relationships/image" Target="../media/image364.wmf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wmf"/><Relationship Id="rId3" Type="http://schemas.openxmlformats.org/officeDocument/2006/relationships/oleObject" Target="../embeddings/oleObject360.bin"/><Relationship Id="rId7" Type="http://schemas.openxmlformats.org/officeDocument/2006/relationships/oleObject" Target="../embeddings/oleObject3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8.vml"/><Relationship Id="rId6" Type="http://schemas.openxmlformats.org/officeDocument/2006/relationships/image" Target="../media/image366.wmf"/><Relationship Id="rId5" Type="http://schemas.openxmlformats.org/officeDocument/2006/relationships/oleObject" Target="../embeddings/oleObject361.bin"/><Relationship Id="rId10" Type="http://schemas.openxmlformats.org/officeDocument/2006/relationships/image" Target="../media/image368.wmf"/><Relationship Id="rId4" Type="http://schemas.openxmlformats.org/officeDocument/2006/relationships/image" Target="../media/image365.wmf"/><Relationship Id="rId9" Type="http://schemas.openxmlformats.org/officeDocument/2006/relationships/oleObject" Target="../embeddings/oleObject363.bin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9.vml"/><Relationship Id="rId6" Type="http://schemas.openxmlformats.org/officeDocument/2006/relationships/image" Target="../media/image370.wmf"/><Relationship Id="rId5" Type="http://schemas.openxmlformats.org/officeDocument/2006/relationships/oleObject" Target="../embeddings/oleObject365.bin"/><Relationship Id="rId4" Type="http://schemas.openxmlformats.org/officeDocument/2006/relationships/image" Target="../media/image369.wmf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3.wmf"/><Relationship Id="rId3" Type="http://schemas.openxmlformats.org/officeDocument/2006/relationships/oleObject" Target="../embeddings/oleObject366.bin"/><Relationship Id="rId7" Type="http://schemas.openxmlformats.org/officeDocument/2006/relationships/oleObject" Target="../embeddings/oleObject3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0.vml"/><Relationship Id="rId6" Type="http://schemas.openxmlformats.org/officeDocument/2006/relationships/image" Target="../media/image372.wmf"/><Relationship Id="rId5" Type="http://schemas.openxmlformats.org/officeDocument/2006/relationships/oleObject" Target="../embeddings/oleObject367.bin"/><Relationship Id="rId10" Type="http://schemas.openxmlformats.org/officeDocument/2006/relationships/image" Target="../media/image374.wmf"/><Relationship Id="rId4" Type="http://schemas.openxmlformats.org/officeDocument/2006/relationships/image" Target="../media/image371.wmf"/><Relationship Id="rId9" Type="http://schemas.openxmlformats.org/officeDocument/2006/relationships/oleObject" Target="../embeddings/oleObject36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61.png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7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9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2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2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3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36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3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38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47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6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5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48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2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60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61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64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66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6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7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74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180.wmf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78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81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84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0" Type="http://schemas.openxmlformats.org/officeDocument/2006/relationships/image" Target="../media/image190.w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88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191.bin"/><Relationship Id="rId10" Type="http://schemas.openxmlformats.org/officeDocument/2006/relationships/image" Target="../media/image195.wmf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193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96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2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00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oleObject" Target="../embeddings/oleObject207.bin"/><Relationship Id="rId18" Type="http://schemas.openxmlformats.org/officeDocument/2006/relationships/image" Target="../media/image211.wmf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208.wmf"/><Relationship Id="rId17" Type="http://schemas.openxmlformats.org/officeDocument/2006/relationships/oleObject" Target="../embeddings/oleObject2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0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10" Type="http://schemas.openxmlformats.org/officeDocument/2006/relationships/image" Target="../media/image207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209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13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0" Type="http://schemas.openxmlformats.org/officeDocument/2006/relationships/image" Target="../media/image215.wmf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21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217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19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18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0" Type="http://schemas.openxmlformats.org/officeDocument/2006/relationships/image" Target="../media/image224.wmf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22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27.wmf"/><Relationship Id="rId5" Type="http://schemas.openxmlformats.org/officeDocument/2006/relationships/oleObject" Target="../embeddings/oleObject225.bin"/><Relationship Id="rId10" Type="http://schemas.openxmlformats.org/officeDocument/2006/relationships/image" Target="../media/image229.wmf"/><Relationship Id="rId4" Type="http://schemas.openxmlformats.org/officeDocument/2006/relationships/image" Target="../media/image226.wmf"/><Relationship Id="rId9" Type="http://schemas.openxmlformats.org/officeDocument/2006/relationships/oleObject" Target="../embeddings/oleObject227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0" Type="http://schemas.openxmlformats.org/officeDocument/2006/relationships/image" Target="../media/image233.wmf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31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36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35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39.wmf"/><Relationship Id="rId5" Type="http://schemas.openxmlformats.org/officeDocument/2006/relationships/oleObject" Target="../embeddings/oleObject237.bin"/><Relationship Id="rId4" Type="http://schemas.openxmlformats.org/officeDocument/2006/relationships/image" Target="../media/image238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13" Type="http://schemas.openxmlformats.org/officeDocument/2006/relationships/oleObject" Target="../embeddings/oleObject244.bin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24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7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242.wmf"/><Relationship Id="rId11" Type="http://schemas.openxmlformats.org/officeDocument/2006/relationships/oleObject" Target="../embeddings/oleObject243.bin"/><Relationship Id="rId5" Type="http://schemas.openxmlformats.org/officeDocument/2006/relationships/oleObject" Target="../embeddings/oleObject240.bin"/><Relationship Id="rId15" Type="http://schemas.openxmlformats.org/officeDocument/2006/relationships/oleObject" Target="../embeddings/oleObject245.bin"/><Relationship Id="rId10" Type="http://schemas.openxmlformats.org/officeDocument/2006/relationships/image" Target="../media/image244.wmf"/><Relationship Id="rId4" Type="http://schemas.openxmlformats.org/officeDocument/2006/relationships/image" Target="../media/image241.wmf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246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3" Type="http://schemas.openxmlformats.org/officeDocument/2006/relationships/oleObject" Target="../embeddings/oleObject246.bin"/><Relationship Id="rId7" Type="http://schemas.openxmlformats.org/officeDocument/2006/relationships/oleObject" Target="../embeddings/oleObject2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49.wmf"/><Relationship Id="rId5" Type="http://schemas.openxmlformats.org/officeDocument/2006/relationships/oleObject" Target="../embeddings/oleObject247.bin"/><Relationship Id="rId10" Type="http://schemas.openxmlformats.org/officeDocument/2006/relationships/image" Target="../media/image251.wmf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24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251.bin"/><Relationship Id="rId4" Type="http://schemas.openxmlformats.org/officeDocument/2006/relationships/image" Target="../media/image252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3" Type="http://schemas.openxmlformats.org/officeDocument/2006/relationships/oleObject" Target="../embeddings/oleObject253.bin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256.wmf"/><Relationship Id="rId11" Type="http://schemas.openxmlformats.org/officeDocument/2006/relationships/oleObject" Target="../embeddings/oleObject257.bin"/><Relationship Id="rId5" Type="http://schemas.openxmlformats.org/officeDocument/2006/relationships/oleObject" Target="../embeddings/oleObject254.bin"/><Relationship Id="rId10" Type="http://schemas.openxmlformats.org/officeDocument/2006/relationships/image" Target="../media/image258.wmf"/><Relationship Id="rId4" Type="http://schemas.openxmlformats.org/officeDocument/2006/relationships/image" Target="../media/image255.wmf"/><Relationship Id="rId9" Type="http://schemas.openxmlformats.org/officeDocument/2006/relationships/oleObject" Target="../embeddings/oleObject256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3" Type="http://schemas.openxmlformats.org/officeDocument/2006/relationships/oleObject" Target="../embeddings/oleObject258.bin"/><Relationship Id="rId7" Type="http://schemas.openxmlformats.org/officeDocument/2006/relationships/oleObject" Target="../embeddings/oleObject2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261.wmf"/><Relationship Id="rId5" Type="http://schemas.openxmlformats.org/officeDocument/2006/relationships/oleObject" Target="../embeddings/oleObject259.bin"/><Relationship Id="rId4" Type="http://schemas.openxmlformats.org/officeDocument/2006/relationships/image" Target="../media/image260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264.wmf"/><Relationship Id="rId5" Type="http://schemas.openxmlformats.org/officeDocument/2006/relationships/oleObject" Target="../embeddings/oleObject262.bin"/><Relationship Id="rId4" Type="http://schemas.openxmlformats.org/officeDocument/2006/relationships/image" Target="../media/image263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267.wmf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5.bin"/><Relationship Id="rId10" Type="http://schemas.openxmlformats.org/officeDocument/2006/relationships/image" Target="../media/image269.wmf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267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271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27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5" Type="http://schemas.openxmlformats.org/officeDocument/2006/relationships/image" Target="../media/image273.wmf"/><Relationship Id="rId4" Type="http://schemas.openxmlformats.org/officeDocument/2006/relationships/oleObject" Target="../embeddings/oleObject271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4" Type="http://schemas.openxmlformats.org/officeDocument/2006/relationships/image" Target="../media/image275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3" Type="http://schemas.openxmlformats.org/officeDocument/2006/relationships/oleObject" Target="../embeddings/oleObject273.bin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2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277.wmf"/><Relationship Id="rId11" Type="http://schemas.openxmlformats.org/officeDocument/2006/relationships/oleObject" Target="../embeddings/oleObject277.bin"/><Relationship Id="rId5" Type="http://schemas.openxmlformats.org/officeDocument/2006/relationships/oleObject" Target="../embeddings/oleObject274.bin"/><Relationship Id="rId10" Type="http://schemas.openxmlformats.org/officeDocument/2006/relationships/image" Target="../media/image279.wmf"/><Relationship Id="rId4" Type="http://schemas.openxmlformats.org/officeDocument/2006/relationships/image" Target="../media/image276.wmf"/><Relationship Id="rId9" Type="http://schemas.openxmlformats.org/officeDocument/2006/relationships/oleObject" Target="../embeddings/oleObject276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282.wmf"/><Relationship Id="rId5" Type="http://schemas.openxmlformats.org/officeDocument/2006/relationships/oleObject" Target="../embeddings/oleObject279.bin"/><Relationship Id="rId10" Type="http://schemas.openxmlformats.org/officeDocument/2006/relationships/image" Target="../media/image284.wmf"/><Relationship Id="rId4" Type="http://schemas.openxmlformats.org/officeDocument/2006/relationships/image" Target="../media/image281.wmf"/><Relationship Id="rId9" Type="http://schemas.openxmlformats.org/officeDocument/2006/relationships/oleObject" Target="../embeddings/oleObject281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286.wmf"/><Relationship Id="rId5" Type="http://schemas.openxmlformats.org/officeDocument/2006/relationships/oleObject" Target="../embeddings/oleObject283.bin"/><Relationship Id="rId4" Type="http://schemas.openxmlformats.org/officeDocument/2006/relationships/image" Target="../media/image285.w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oleObject" Target="../embeddings/oleObject289.bin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288.w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0" Type="http://schemas.openxmlformats.org/officeDocument/2006/relationships/image" Target="../media/image290.wmf"/><Relationship Id="rId4" Type="http://schemas.openxmlformats.org/officeDocument/2006/relationships/image" Target="../media/image287.w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92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13" Type="http://schemas.openxmlformats.org/officeDocument/2006/relationships/oleObject" Target="../embeddings/oleObject295.bin"/><Relationship Id="rId3" Type="http://schemas.openxmlformats.org/officeDocument/2006/relationships/oleObject" Target="../embeddings/oleObject290.bin"/><Relationship Id="rId7" Type="http://schemas.openxmlformats.org/officeDocument/2006/relationships/oleObject" Target="../embeddings/oleObject292.bin"/><Relationship Id="rId12" Type="http://schemas.openxmlformats.org/officeDocument/2006/relationships/image" Target="../media/image2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294.wmf"/><Relationship Id="rId11" Type="http://schemas.openxmlformats.org/officeDocument/2006/relationships/oleObject" Target="../embeddings/oleObject294.bin"/><Relationship Id="rId5" Type="http://schemas.openxmlformats.org/officeDocument/2006/relationships/oleObject" Target="../embeddings/oleObject291.bin"/><Relationship Id="rId10" Type="http://schemas.openxmlformats.org/officeDocument/2006/relationships/image" Target="../media/image296.wmf"/><Relationship Id="rId4" Type="http://schemas.openxmlformats.org/officeDocument/2006/relationships/image" Target="../media/image293.wmf"/><Relationship Id="rId9" Type="http://schemas.openxmlformats.org/officeDocument/2006/relationships/oleObject" Target="../embeddings/oleObject293.bin"/><Relationship Id="rId14" Type="http://schemas.openxmlformats.org/officeDocument/2006/relationships/image" Target="../media/image298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300.wmf"/><Relationship Id="rId5" Type="http://schemas.openxmlformats.org/officeDocument/2006/relationships/oleObject" Target="../embeddings/oleObject297.bin"/><Relationship Id="rId4" Type="http://schemas.openxmlformats.org/officeDocument/2006/relationships/image" Target="../media/image299.w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13" Type="http://schemas.openxmlformats.org/officeDocument/2006/relationships/oleObject" Target="../embeddings/oleObject303.bin"/><Relationship Id="rId3" Type="http://schemas.openxmlformats.org/officeDocument/2006/relationships/oleObject" Target="../embeddings/oleObject298.bin"/><Relationship Id="rId7" Type="http://schemas.openxmlformats.org/officeDocument/2006/relationships/oleObject" Target="../embeddings/oleObject300.bin"/><Relationship Id="rId12" Type="http://schemas.openxmlformats.org/officeDocument/2006/relationships/image" Target="../media/image3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302.wmf"/><Relationship Id="rId11" Type="http://schemas.openxmlformats.org/officeDocument/2006/relationships/oleObject" Target="../embeddings/oleObject302.bin"/><Relationship Id="rId5" Type="http://schemas.openxmlformats.org/officeDocument/2006/relationships/oleObject" Target="../embeddings/oleObject299.bin"/><Relationship Id="rId10" Type="http://schemas.openxmlformats.org/officeDocument/2006/relationships/image" Target="../media/image304.wmf"/><Relationship Id="rId4" Type="http://schemas.openxmlformats.org/officeDocument/2006/relationships/image" Target="../media/image301.wmf"/><Relationship Id="rId9" Type="http://schemas.openxmlformats.org/officeDocument/2006/relationships/oleObject" Target="../embeddings/oleObject301.bin"/><Relationship Id="rId14" Type="http://schemas.openxmlformats.org/officeDocument/2006/relationships/image" Target="../media/image30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/>
          <a:lstStyle/>
          <a:p>
            <a:r>
              <a:rPr lang="en-US" dirty="0" smtClean="0"/>
              <a:t>CHAP 3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FEA for Nonlinear Elastic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242" y="3886200"/>
            <a:ext cx="7519737" cy="1914236"/>
          </a:xfrm>
        </p:spPr>
        <p:txBody>
          <a:bodyPr/>
          <a:lstStyle/>
          <a:p>
            <a:r>
              <a:rPr lang="en-US" dirty="0" smtClean="0"/>
              <a:t>Nam-Ho Kim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Deformation and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1815024"/>
          </a:xfrm>
        </p:spPr>
        <p:txBody>
          <a:bodyPr/>
          <a:lstStyle/>
          <a:p>
            <a:r>
              <a:rPr lang="en-US" dirty="0" smtClean="0"/>
              <a:t>Initial domain </a:t>
            </a:r>
            <a:r>
              <a:rPr lang="en-US" dirty="0" smtClean="0">
                <a:latin typeface="Symbol" pitchFamily="18" charset="2"/>
              </a:rPr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is deformed to </a:t>
            </a:r>
            <a:r>
              <a:rPr lang="en-US" dirty="0" err="1" smtClean="0">
                <a:latin typeface="Symbol" pitchFamily="18" charset="2"/>
              </a:rPr>
              <a:t>W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</a:p>
          <a:p>
            <a:pPr lvl="1"/>
            <a:r>
              <a:rPr lang="en-US" dirty="0" smtClean="0"/>
              <a:t>We can think of this as a </a:t>
            </a:r>
            <a:r>
              <a:rPr lang="en-US" b="1" dirty="0" smtClean="0">
                <a:solidFill>
                  <a:srgbClr val="2C02C6"/>
                </a:solidFill>
              </a:rPr>
              <a:t>mapping</a:t>
            </a:r>
            <a:r>
              <a:rPr lang="en-US" dirty="0" smtClean="0"/>
              <a:t> from </a:t>
            </a:r>
            <a:r>
              <a:rPr lang="en-US" dirty="0" smtClean="0">
                <a:latin typeface="Symbol" pitchFamily="18" charset="2"/>
              </a:rPr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to </a:t>
            </a:r>
            <a:r>
              <a:rPr lang="en-US" dirty="0" err="1" smtClean="0">
                <a:latin typeface="Symbol" pitchFamily="18" charset="2"/>
              </a:rPr>
              <a:t>W</a:t>
            </a:r>
            <a:r>
              <a:rPr lang="en-US" baseline="-25000" dirty="0" err="1" smtClean="0"/>
              <a:t>x</a:t>
            </a:r>
            <a:endParaRPr lang="en-US" dirty="0" smtClean="0"/>
          </a:p>
          <a:p>
            <a:r>
              <a:rPr lang="en-US" b="1" dirty="0" smtClean="0"/>
              <a:t>X</a:t>
            </a:r>
            <a:r>
              <a:rPr lang="en-US" dirty="0" smtClean="0"/>
              <a:t>: material point in </a:t>
            </a:r>
            <a:r>
              <a:rPr lang="en-US" dirty="0" smtClean="0">
                <a:latin typeface="Symbol" pitchFamily="18" charset="2"/>
              </a:rPr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		</a:t>
            </a:r>
            <a:r>
              <a:rPr lang="en-US" b="1" dirty="0" smtClean="0"/>
              <a:t>x</a:t>
            </a:r>
            <a:r>
              <a:rPr lang="en-US" dirty="0" smtClean="0"/>
              <a:t>: material point in </a:t>
            </a:r>
            <a:r>
              <a:rPr lang="en-US" dirty="0" err="1" smtClean="0">
                <a:latin typeface="Symbol" pitchFamily="18" charset="2"/>
              </a:rPr>
              <a:t>W</a:t>
            </a:r>
            <a:r>
              <a:rPr lang="en-US" baseline="-25000" dirty="0" err="1" smtClean="0"/>
              <a:t>x</a:t>
            </a:r>
            <a:endParaRPr lang="en-US" dirty="0" smtClean="0"/>
          </a:p>
          <a:p>
            <a:r>
              <a:rPr lang="en-US" dirty="0" smtClean="0"/>
              <a:t>Material point P in </a:t>
            </a:r>
            <a:r>
              <a:rPr lang="en-US" dirty="0" smtClean="0">
                <a:latin typeface="Symbol" pitchFamily="18" charset="2"/>
              </a:rPr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is deformed to Q in </a:t>
            </a:r>
            <a:r>
              <a:rPr lang="en-US" dirty="0" err="1" smtClean="0">
                <a:latin typeface="Symbol" pitchFamily="18" charset="2"/>
              </a:rPr>
              <a:t>W</a:t>
            </a:r>
            <a:r>
              <a:rPr lang="en-US" baseline="-25000" dirty="0" err="1" smtClean="0"/>
              <a:t>x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822325" y="2744788"/>
          <a:ext cx="1320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8" name="Equation" r:id="rId3" imgW="1320480" imgH="304560" progId="Equation.DSMT4">
                  <p:embed/>
                </p:oleObj>
              </mc:Choice>
              <mc:Fallback>
                <p:oleObj name="Equation" r:id="rId3" imgW="132048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2744788"/>
                        <a:ext cx="1320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257936" y="334296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displacement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6" idx="0"/>
          </p:cNvCxnSpPr>
          <p:nvPr/>
        </p:nvCxnSpPr>
        <p:spPr bwMode="auto">
          <a:xfrm rot="16200000" flipV="1">
            <a:off x="1884616" y="3178402"/>
            <a:ext cx="314631" cy="144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2880848" y="2602524"/>
            <a:ext cx="4665467" cy="532562"/>
            <a:chOff x="2880848" y="2602524"/>
            <a:chExt cx="4665467" cy="532562"/>
          </a:xfrm>
        </p:grpSpPr>
        <p:sp>
          <p:nvSpPr>
            <p:cNvPr id="41" name="Rounded Rectangle 40"/>
            <p:cNvSpPr/>
            <p:nvPr/>
          </p:nvSpPr>
          <p:spPr bwMode="auto">
            <a:xfrm>
              <a:off x="4139923" y="2602524"/>
              <a:ext cx="3406392" cy="532562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6105455"/>
                </p:ext>
              </p:extLst>
            </p:nvPr>
          </p:nvGraphicFramePr>
          <p:xfrm>
            <a:off x="4197350" y="2687638"/>
            <a:ext cx="33401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69" name="Equation" r:id="rId5" imgW="3340080" imgH="368280" progId="Equation.DSMT4">
                    <p:embed/>
                  </p:oleObj>
                </mc:Choice>
                <mc:Fallback>
                  <p:oleObj name="Equation" r:id="rId5" imgW="3340080" imgH="3682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350" y="2687638"/>
                          <a:ext cx="33401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ight Arrow 30"/>
            <p:cNvSpPr/>
            <p:nvPr/>
          </p:nvSpPr>
          <p:spPr bwMode="auto">
            <a:xfrm>
              <a:off x="2880848" y="2782530"/>
              <a:ext cx="776749" cy="226142"/>
            </a:xfrm>
            <a:prstGeom prst="rightArrow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87514" y="3392562"/>
            <a:ext cx="4421994" cy="3187386"/>
            <a:chOff x="1527226" y="3372466"/>
            <a:chExt cx="4421994" cy="3187386"/>
          </a:xfrm>
        </p:grpSpPr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1922472" y="3894045"/>
              <a:ext cx="1686701" cy="1419603"/>
            </a:xfrm>
            <a:custGeom>
              <a:avLst/>
              <a:gdLst/>
              <a:ahLst/>
              <a:cxnLst>
                <a:cxn ang="0">
                  <a:pos x="8" y="897"/>
                </a:cxn>
                <a:cxn ang="0">
                  <a:pos x="168" y="427"/>
                </a:cxn>
                <a:cxn ang="0">
                  <a:pos x="608" y="57"/>
                </a:cxn>
                <a:cxn ang="0">
                  <a:pos x="1288" y="87"/>
                </a:cxn>
                <a:cxn ang="0">
                  <a:pos x="1718" y="517"/>
                </a:cxn>
                <a:cxn ang="0">
                  <a:pos x="1608" y="1197"/>
                </a:cxn>
                <a:cxn ang="0">
                  <a:pos x="898" y="1467"/>
                </a:cxn>
                <a:cxn ang="0">
                  <a:pos x="158" y="1337"/>
                </a:cxn>
                <a:cxn ang="0">
                  <a:pos x="8" y="897"/>
                </a:cxn>
              </a:cxnLst>
              <a:rect l="0" t="0" r="r" b="b"/>
              <a:pathLst>
                <a:path w="1771" h="1490">
                  <a:moveTo>
                    <a:pt x="8" y="897"/>
                  </a:moveTo>
                  <a:cubicBezTo>
                    <a:pt x="10" y="745"/>
                    <a:pt x="68" y="567"/>
                    <a:pt x="168" y="427"/>
                  </a:cubicBezTo>
                  <a:cubicBezTo>
                    <a:pt x="268" y="287"/>
                    <a:pt x="421" y="114"/>
                    <a:pt x="608" y="57"/>
                  </a:cubicBezTo>
                  <a:cubicBezTo>
                    <a:pt x="795" y="0"/>
                    <a:pt x="1103" y="10"/>
                    <a:pt x="1288" y="87"/>
                  </a:cubicBezTo>
                  <a:cubicBezTo>
                    <a:pt x="1473" y="164"/>
                    <a:pt x="1665" y="332"/>
                    <a:pt x="1718" y="517"/>
                  </a:cubicBezTo>
                  <a:cubicBezTo>
                    <a:pt x="1771" y="702"/>
                    <a:pt x="1745" y="1039"/>
                    <a:pt x="1608" y="1197"/>
                  </a:cubicBezTo>
                  <a:cubicBezTo>
                    <a:pt x="1471" y="1355"/>
                    <a:pt x="1140" y="1444"/>
                    <a:pt x="898" y="1467"/>
                  </a:cubicBezTo>
                  <a:cubicBezTo>
                    <a:pt x="656" y="1490"/>
                    <a:pt x="306" y="1432"/>
                    <a:pt x="158" y="1337"/>
                  </a:cubicBezTo>
                  <a:cubicBezTo>
                    <a:pt x="10" y="1242"/>
                    <a:pt x="0" y="1045"/>
                    <a:pt x="8" y="897"/>
                  </a:cubicBez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377760" y="3583447"/>
              <a:ext cx="1571460" cy="1572998"/>
            </a:xfrm>
            <a:custGeom>
              <a:avLst/>
              <a:gdLst/>
              <a:ahLst/>
              <a:cxnLst>
                <a:cxn ang="0">
                  <a:pos x="0" y="883"/>
                </a:cxn>
                <a:cxn ang="0">
                  <a:pos x="200" y="403"/>
                </a:cxn>
                <a:cxn ang="0">
                  <a:pos x="520" y="83"/>
                </a:cxn>
                <a:cxn ang="0">
                  <a:pos x="1130" y="83"/>
                </a:cxn>
                <a:cxn ang="0">
                  <a:pos x="1600" y="583"/>
                </a:cxn>
                <a:cxn ang="0">
                  <a:pos x="1430" y="1273"/>
                </a:cxn>
                <a:cxn ang="0">
                  <a:pos x="780" y="1633"/>
                </a:cxn>
                <a:cxn ang="0">
                  <a:pos x="150" y="1383"/>
                </a:cxn>
                <a:cxn ang="0">
                  <a:pos x="0" y="883"/>
                </a:cxn>
              </a:cxnLst>
              <a:rect l="0" t="0" r="r" b="b"/>
              <a:pathLst>
                <a:path w="1650" h="1651">
                  <a:moveTo>
                    <a:pt x="0" y="883"/>
                  </a:moveTo>
                  <a:cubicBezTo>
                    <a:pt x="27" y="716"/>
                    <a:pt x="113" y="536"/>
                    <a:pt x="200" y="403"/>
                  </a:cubicBezTo>
                  <a:cubicBezTo>
                    <a:pt x="287" y="270"/>
                    <a:pt x="365" y="136"/>
                    <a:pt x="520" y="83"/>
                  </a:cubicBezTo>
                  <a:cubicBezTo>
                    <a:pt x="675" y="30"/>
                    <a:pt x="950" y="0"/>
                    <a:pt x="1130" y="83"/>
                  </a:cubicBezTo>
                  <a:cubicBezTo>
                    <a:pt x="1310" y="166"/>
                    <a:pt x="1550" y="385"/>
                    <a:pt x="1600" y="583"/>
                  </a:cubicBezTo>
                  <a:cubicBezTo>
                    <a:pt x="1650" y="781"/>
                    <a:pt x="1567" y="1098"/>
                    <a:pt x="1430" y="1273"/>
                  </a:cubicBezTo>
                  <a:cubicBezTo>
                    <a:pt x="1293" y="1448"/>
                    <a:pt x="993" y="1615"/>
                    <a:pt x="780" y="1633"/>
                  </a:cubicBezTo>
                  <a:cubicBezTo>
                    <a:pt x="567" y="1651"/>
                    <a:pt x="280" y="1508"/>
                    <a:pt x="150" y="1383"/>
                  </a:cubicBezTo>
                  <a:cubicBezTo>
                    <a:pt x="20" y="1258"/>
                    <a:pt x="31" y="987"/>
                    <a:pt x="0" y="883"/>
                  </a:cubicBez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831995" y="5711899"/>
              <a:ext cx="0" cy="5240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rot="5400000" flipV="1">
              <a:off x="2098666" y="5978769"/>
              <a:ext cx="0" cy="5238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1527226" y="6235915"/>
              <a:ext cx="314292" cy="3239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834852" y="4586697"/>
              <a:ext cx="942876" cy="16577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w="med" len="lg"/>
              <a:tailEnd type="triangle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863424" y="4405674"/>
              <a:ext cx="3304829" cy="18254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w="med" len="lg"/>
              <a:tailEnd type="triangle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2768203" y="4405674"/>
              <a:ext cx="2390525" cy="1905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w="med" len="lg"/>
              <a:tailEnd type="triangle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196763" y="4177014"/>
              <a:ext cx="314292" cy="304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W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>0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653955" y="3776856"/>
              <a:ext cx="314292" cy="304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W</a:t>
              </a:r>
              <a:r>
                <a:rPr kumimoji="0" lang="en-US" altLang="ko-KR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320576" y="5367955"/>
              <a:ext cx="200004" cy="247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472980" y="5320318"/>
              <a:ext cx="174290" cy="314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806320" y="4162722"/>
              <a:ext cx="218100" cy="2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u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675821" y="4606705"/>
              <a:ext cx="298101" cy="314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P</a:t>
              </a:r>
              <a:endParaRPr kumimoji="0" lang="en-US" altLang="ko-KR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charset="-127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5056821" y="4387572"/>
              <a:ext cx="298101" cy="314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Q</a:t>
              </a:r>
              <a:endParaRPr kumimoji="0" lang="en-US" altLang="ko-KR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charset="-127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3" name="Arc 32"/>
            <p:cNvSpPr/>
            <p:nvPr/>
          </p:nvSpPr>
          <p:spPr bwMode="auto">
            <a:xfrm rot="18742318">
              <a:off x="3116814" y="3716587"/>
              <a:ext cx="1651819" cy="1651819"/>
            </a:xfrm>
            <a:prstGeom prst="arc">
              <a:avLst/>
            </a:prstGeom>
            <a:noFill/>
            <a:ln w="508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06760" y="3372466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mbol" pitchFamily="18" charset="2"/>
                </a:rPr>
                <a:t>F</a:t>
              </a:r>
              <a:endParaRPr lang="en-US" dirty="0">
                <a:latin typeface="Symbol" pitchFamily="18" charset="2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70017" y="5749271"/>
            <a:ext cx="4107784" cy="681232"/>
            <a:chOff x="4770017" y="5749271"/>
            <a:chExt cx="4107784" cy="681232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/>
          </p:nvGraphicFramePr>
          <p:xfrm>
            <a:off x="4770017" y="5749271"/>
            <a:ext cx="9906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70" name="Equation" r:id="rId7" imgW="990360" imgH="393480" progId="Equation.DSMT4">
                    <p:embed/>
                  </p:oleObj>
                </mc:Choice>
                <mc:Fallback>
                  <p:oleObj name="Equation" r:id="rId7" imgW="990360" imgH="3934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0017" y="5749271"/>
                          <a:ext cx="9906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Box 35"/>
            <p:cNvSpPr txBox="1"/>
            <p:nvPr/>
          </p:nvSpPr>
          <p:spPr>
            <a:xfrm>
              <a:off x="5756434" y="5784172"/>
              <a:ext cx="3121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One-to-one mapping</a:t>
              </a:r>
            </a:p>
            <a:p>
              <a:r>
                <a:rPr lang="en-US" dirty="0" smtClean="0">
                  <a:latin typeface="Comic Sans MS" pitchFamily="66" charset="0"/>
                </a:rPr>
                <a:t>Continuously differentiable</a:t>
              </a:r>
              <a:endParaRPr lang="en-US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Simple Shear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2</a:t>
            </a:r>
            <a:r>
              <a:rPr lang="en-US" baseline="30000" dirty="0" smtClean="0"/>
              <a:t>nd</a:t>
            </a:r>
            <a:r>
              <a:rPr lang="en-US" dirty="0" smtClean="0"/>
              <a:t> P-K stress for the simple shear deformation</a:t>
            </a:r>
          </a:p>
          <a:p>
            <a:pPr lvl="1"/>
            <a:r>
              <a:rPr lang="en-US" dirty="0" smtClean="0"/>
              <a:t>material properties (A</a:t>
            </a:r>
            <a:r>
              <a:rPr lang="en-US" baseline="-25000" dirty="0" smtClean="0"/>
              <a:t>10</a:t>
            </a:r>
            <a:r>
              <a:rPr lang="en-US" dirty="0" smtClean="0"/>
              <a:t>, A</a:t>
            </a:r>
            <a:r>
              <a:rPr lang="en-US" baseline="-25000" dirty="0" smtClean="0"/>
              <a:t>01</a:t>
            </a:r>
            <a:r>
              <a:rPr lang="en-US" dirty="0" smtClean="0"/>
              <a:t>, K)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92175" y="1595438"/>
          <a:ext cx="4775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09" name="Equation" r:id="rId3" imgW="4775040" imgH="1143000" progId="Equation.DSMT4">
                  <p:embed/>
                </p:oleObj>
              </mc:Choice>
              <mc:Fallback>
                <p:oleObj name="Equation" r:id="rId3" imgW="47750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1595438"/>
                        <a:ext cx="47752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265097" y="3652283"/>
          <a:ext cx="36449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0" name="Equation" r:id="rId5" imgW="3644640" imgH="2730240" progId="Equation.DSMT4">
                  <p:embed/>
                </p:oleObj>
              </mc:Choice>
              <mc:Fallback>
                <p:oleObj name="Equation" r:id="rId5" imgW="3644640" imgH="273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097" y="3652283"/>
                        <a:ext cx="3644900" cy="273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6100618" y="1233054"/>
            <a:ext cx="2822868" cy="2092830"/>
            <a:chOff x="5260109" y="3459018"/>
            <a:chExt cx="2822868" cy="2092830"/>
          </a:xfrm>
        </p:grpSpPr>
        <p:sp>
          <p:nvSpPr>
            <p:cNvPr id="7" name="Rectangle 6"/>
            <p:cNvSpPr/>
            <p:nvPr/>
          </p:nvSpPr>
          <p:spPr bwMode="auto">
            <a:xfrm>
              <a:off x="5661890" y="4285673"/>
              <a:ext cx="997527" cy="997527"/>
            </a:xfrm>
            <a:prstGeom prst="rect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Parallelogram 7"/>
            <p:cNvSpPr/>
            <p:nvPr/>
          </p:nvSpPr>
          <p:spPr bwMode="auto">
            <a:xfrm>
              <a:off x="5661890" y="4285673"/>
              <a:ext cx="2022765" cy="997527"/>
            </a:xfrm>
            <a:prstGeom prst="parallelogram">
              <a:avLst>
                <a:gd name="adj" fmla="val 100926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rot="5400000" flipH="1" flipV="1">
              <a:off x="4775201" y="4673600"/>
              <a:ext cx="1754909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403273" y="5283200"/>
              <a:ext cx="1902691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7324436" y="5098473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X</a:t>
              </a:r>
              <a:r>
                <a:rPr lang="en-US" baseline="-25000" dirty="0" smtClean="0">
                  <a:latin typeface="Comic Sans MS" pitchFamily="66" charset="0"/>
                </a:rPr>
                <a:t>1</a:t>
              </a:r>
              <a:r>
                <a:rPr lang="en-US" dirty="0" smtClean="0">
                  <a:latin typeface="Comic Sans MS" pitchFamily="66" charset="0"/>
                </a:rPr>
                <a:t>, x</a:t>
              </a:r>
              <a:r>
                <a:rPr lang="en-US" baseline="-25000" dirty="0" smtClean="0">
                  <a:latin typeface="Comic Sans MS" pitchFamily="66" charset="0"/>
                </a:rPr>
                <a:t>1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60109" y="3459018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X</a:t>
              </a:r>
              <a:r>
                <a:rPr lang="en-US" baseline="-25000" dirty="0" smtClean="0">
                  <a:latin typeface="Comic Sans MS" pitchFamily="66" charset="0"/>
                </a:rPr>
                <a:t>2</a:t>
              </a:r>
              <a:r>
                <a:rPr lang="en-US" dirty="0" smtClean="0">
                  <a:latin typeface="Comic Sans MS" pitchFamily="66" charset="0"/>
                </a:rPr>
                <a:t>, x</a:t>
              </a:r>
              <a:r>
                <a:rPr lang="en-US" baseline="-25000" dirty="0" smtClean="0">
                  <a:latin typeface="Comic Sans MS" pitchFamily="66" charset="0"/>
                </a:rPr>
                <a:t>2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13" name="Arc 12"/>
            <p:cNvSpPr/>
            <p:nvPr/>
          </p:nvSpPr>
          <p:spPr bwMode="auto">
            <a:xfrm rot="20793098">
              <a:off x="6539345" y="4922981"/>
              <a:ext cx="360218" cy="360218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22472" y="4590472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45</a:t>
              </a:r>
              <a:r>
                <a:rPr lang="en-US" baseline="30000" dirty="0" smtClean="0"/>
                <a:t>o</a:t>
              </a:r>
              <a:endParaRPr lang="en-US" baseline="30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257300" y="3003550"/>
          <a:ext cx="2755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1" name="Equation" r:id="rId7" imgW="2755800" imgH="368280" progId="Equation.DSMT4">
                  <p:embed/>
                </p:oleObj>
              </mc:Choice>
              <mc:Fallback>
                <p:oleObj name="Equation" r:id="rId7" imgW="27558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003550"/>
                        <a:ext cx="2755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667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Simple Shear cont.</a:t>
            </a:r>
            <a:endParaRPr lang="en-US" dirty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3903665" y="1110202"/>
          <a:ext cx="40767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33" name="Equation" r:id="rId3" imgW="4076640" imgH="2311200" progId="Equation.DSMT4">
                  <p:embed/>
                </p:oleObj>
              </mc:Choice>
              <mc:Fallback>
                <p:oleObj name="Equation" r:id="rId3" imgW="407664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5" y="1110202"/>
                        <a:ext cx="4076700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539875" y="3784600"/>
          <a:ext cx="53721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34" name="Equation" r:id="rId5" imgW="5371920" imgH="1942920" progId="Equation.DSMT4">
                  <p:embed/>
                </p:oleObj>
              </mc:Choice>
              <mc:Fallback>
                <p:oleObj name="Equation" r:id="rId5" imgW="5371920" imgH="1942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3784600"/>
                        <a:ext cx="5372100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07409" y="5794926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Note: S</a:t>
            </a:r>
            <a:r>
              <a:rPr lang="en-US" baseline="-25000" dirty="0" smtClean="0">
                <a:latin typeface="Comic Sans MS" pitchFamily="66" charset="0"/>
              </a:rPr>
              <a:t>11</a:t>
            </a:r>
            <a:r>
              <a:rPr lang="en-US" dirty="0" smtClean="0">
                <a:latin typeface="Comic Sans MS" pitchFamily="66" charset="0"/>
              </a:rPr>
              <a:t>, S</a:t>
            </a:r>
            <a:r>
              <a:rPr lang="en-US" baseline="-25000" dirty="0" smtClean="0">
                <a:latin typeface="Comic Sans MS" pitchFamily="66" charset="0"/>
              </a:rPr>
              <a:t>22 </a:t>
            </a:r>
            <a:r>
              <a:rPr lang="en-US" dirty="0" smtClean="0">
                <a:latin typeface="Comic Sans MS" pitchFamily="66" charset="0"/>
              </a:rPr>
              <a:t>and S</a:t>
            </a:r>
            <a:r>
              <a:rPr lang="en-US" baseline="-25000" dirty="0" smtClean="0">
                <a:latin typeface="Comic Sans MS" pitchFamily="66" charset="0"/>
              </a:rPr>
              <a:t>33</a:t>
            </a:r>
            <a:r>
              <a:rPr lang="en-US" dirty="0" smtClean="0">
                <a:latin typeface="Comic Sans MS" pitchFamily="66" charset="0"/>
              </a:rPr>
              <a:t> are not zero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300196" y="1246075"/>
          <a:ext cx="18923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35" name="Equation" r:id="rId7" imgW="1892160" imgH="2006280" progId="Equation.DSMT4">
                  <p:embed/>
                </p:oleObj>
              </mc:Choice>
              <mc:Fallback>
                <p:oleObj name="Equation" r:id="rId7" imgW="1892160" imgH="2006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96" y="1246075"/>
                        <a:ext cx="1892300" cy="200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9048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Calculation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Given: {</a:t>
            </a:r>
            <a:r>
              <a:rPr lang="en-US" b="1" dirty="0" smtClean="0"/>
              <a:t>E</a:t>
            </a:r>
            <a:r>
              <a:rPr lang="en-US" dirty="0" smtClean="0"/>
              <a:t>} = {E</a:t>
            </a:r>
            <a:r>
              <a:rPr lang="en-US" baseline="-25000" dirty="0" smtClean="0"/>
              <a:t>11</a:t>
            </a:r>
            <a:r>
              <a:rPr lang="en-US" dirty="0" smtClean="0"/>
              <a:t>, E</a:t>
            </a:r>
            <a:r>
              <a:rPr lang="en-US" baseline="-25000" dirty="0" smtClean="0"/>
              <a:t>22</a:t>
            </a:r>
            <a:r>
              <a:rPr lang="en-US" dirty="0" smtClean="0"/>
              <a:t>, E</a:t>
            </a:r>
            <a:r>
              <a:rPr lang="en-US" baseline="-25000" dirty="0" smtClean="0"/>
              <a:t>33</a:t>
            </a:r>
            <a:r>
              <a:rPr lang="en-US" dirty="0" smtClean="0"/>
              <a:t>, E</a:t>
            </a:r>
            <a:r>
              <a:rPr lang="en-US" baseline="-25000" dirty="0" smtClean="0"/>
              <a:t>12</a:t>
            </a:r>
            <a:r>
              <a:rPr lang="en-US" dirty="0"/>
              <a:t>, </a:t>
            </a:r>
            <a:r>
              <a:rPr lang="en-US" dirty="0" smtClean="0"/>
              <a:t>E</a:t>
            </a:r>
            <a:r>
              <a:rPr lang="en-US" baseline="-25000" dirty="0" smtClean="0"/>
              <a:t>23</a:t>
            </a:r>
            <a:r>
              <a:rPr lang="en-US" dirty="0" smtClean="0"/>
              <a:t>, E</a:t>
            </a:r>
            <a:r>
              <a:rPr lang="en-US" baseline="-25000" dirty="0" smtClean="0"/>
              <a:t>13</a:t>
            </a:r>
            <a:r>
              <a:rPr lang="en-US" dirty="0" smtClean="0"/>
              <a:t>}</a:t>
            </a:r>
            <a:r>
              <a:rPr lang="en-US" baseline="30000" dirty="0" smtClean="0"/>
              <a:t>T</a:t>
            </a:r>
            <a:r>
              <a:rPr lang="en-US" dirty="0" smtClean="0"/>
              <a:t>, {p}, (A</a:t>
            </a:r>
            <a:r>
              <a:rPr lang="en-US" baseline="-25000" dirty="0" smtClean="0"/>
              <a:t>10</a:t>
            </a:r>
            <a:r>
              <a:rPr lang="en-US" dirty="0" smtClean="0"/>
              <a:t>, A</a:t>
            </a:r>
            <a:r>
              <a:rPr lang="en-US" baseline="-25000" dirty="0" smtClean="0"/>
              <a:t>01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225648"/>
              </p:ext>
            </p:extLst>
          </p:nvPr>
        </p:nvGraphicFramePr>
        <p:xfrm>
          <a:off x="929640" y="1320165"/>
          <a:ext cx="45513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7" name="Equation" r:id="rId3" imgW="5054400" imgH="393480" progId="Equation.DSMT4">
                  <p:embed/>
                </p:oleObj>
              </mc:Choice>
              <mc:Fallback>
                <p:oleObj name="Equation" r:id="rId3" imgW="5054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" y="1320165"/>
                        <a:ext cx="4551363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191674"/>
              </p:ext>
            </p:extLst>
          </p:nvPr>
        </p:nvGraphicFramePr>
        <p:xfrm>
          <a:off x="980375" y="1811118"/>
          <a:ext cx="56769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8" name="Equation" r:id="rId5" imgW="6311880" imgH="1143000" progId="Equation.DSMT4">
                  <p:embed/>
                </p:oleObj>
              </mc:Choice>
              <mc:Fallback>
                <p:oleObj name="Equation" r:id="rId5" imgW="631188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375" y="1811118"/>
                        <a:ext cx="5676900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207215"/>
              </p:ext>
            </p:extLst>
          </p:nvPr>
        </p:nvGraphicFramePr>
        <p:xfrm>
          <a:off x="975968" y="3079855"/>
          <a:ext cx="5454650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9" name="Equation" r:id="rId7" imgW="6057720" imgH="1625400" progId="Equation.DSMT4">
                  <p:embed/>
                </p:oleObj>
              </mc:Choice>
              <mc:Fallback>
                <p:oleObj name="Equation" r:id="rId7" imgW="6057720" imgH="162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968" y="3079855"/>
                        <a:ext cx="5454650" cy="146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704600"/>
              </p:ext>
            </p:extLst>
          </p:nvPr>
        </p:nvGraphicFramePr>
        <p:xfrm>
          <a:off x="979488" y="4773823"/>
          <a:ext cx="363696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0" name="Equation" r:id="rId9" imgW="4038480" imgH="1358640" progId="Equation.DSMT4">
                  <p:embed/>
                </p:oleObj>
              </mc:Choice>
              <mc:Fallback>
                <p:oleObj name="Equation" r:id="rId9" imgW="40384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773823"/>
                        <a:ext cx="3636963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518606"/>
              </p:ext>
            </p:extLst>
          </p:nvPr>
        </p:nvGraphicFramePr>
        <p:xfrm>
          <a:off x="979488" y="6204620"/>
          <a:ext cx="36433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1" name="Equation" r:id="rId11" imgW="4051080" imgH="393480" progId="Equation.DSMT4">
                  <p:embed/>
                </p:oleObj>
              </mc:Choice>
              <mc:Fallback>
                <p:oleObj name="Equation" r:id="rId11" imgW="4051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6204620"/>
                        <a:ext cx="3643312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97237" y="5874328"/>
            <a:ext cx="2773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For penalty method, use</a:t>
            </a:r>
          </a:p>
          <a:p>
            <a:r>
              <a:rPr lang="en-US" dirty="0" smtClean="0">
                <a:latin typeface="Comic Sans MS" pitchFamily="66" charset="0"/>
              </a:rPr>
              <a:t>K(J</a:t>
            </a:r>
            <a:r>
              <a:rPr lang="en-US" baseline="-25000" dirty="0" smtClean="0">
                <a:latin typeface="Comic Sans MS" pitchFamily="66" charset="0"/>
              </a:rPr>
              <a:t>3</a:t>
            </a:r>
            <a:r>
              <a:rPr lang="en-US" dirty="0" smtClean="0">
                <a:latin typeface="Comic Sans MS" pitchFamily="66" charset="0"/>
              </a:rPr>
              <a:t> – 1) instead of p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5640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(Penalty 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Stress increment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Material stiffness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err="1" smtClean="0"/>
              <a:t>Linearized</a:t>
            </a:r>
            <a:r>
              <a:rPr lang="en-US" dirty="0" smtClean="0"/>
              <a:t> energy form</a:t>
            </a:r>
            <a:endParaRPr 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046362"/>
              </p:ext>
            </p:extLst>
          </p:nvPr>
        </p:nvGraphicFramePr>
        <p:xfrm>
          <a:off x="1320069" y="4003123"/>
          <a:ext cx="4787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7" name="Equation" r:id="rId3" imgW="4787640" imgH="520560" progId="Equation.DSMT4">
                  <p:embed/>
                </p:oleObj>
              </mc:Choice>
              <mc:Fallback>
                <p:oleObj name="Equation" r:id="rId3" imgW="47876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069" y="4003123"/>
                        <a:ext cx="47879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385175" y="1321212"/>
          <a:ext cx="27828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8" name="Equation" r:id="rId5" imgW="2793960" imgH="393480" progId="Equation.DSMT4">
                  <p:embed/>
                </p:oleObj>
              </mc:Choice>
              <mc:Fallback>
                <p:oleObj name="Equation" r:id="rId5" imgW="2793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175" y="1321212"/>
                        <a:ext cx="2782887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1344065" y="2510593"/>
          <a:ext cx="6548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9" name="Equation" r:id="rId7" imgW="6553080" imgH="660240" progId="Equation.DSMT4">
                  <p:embed/>
                </p:oleObj>
              </mc:Choice>
              <mc:Fallback>
                <p:oleObj name="Equation" r:id="rId7" imgW="65530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065" y="2510593"/>
                        <a:ext cx="6548438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5874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Second-order derivatives of </a:t>
            </a:r>
            <a:r>
              <a:rPr lang="en-US" dirty="0"/>
              <a:t>reduced </a:t>
            </a:r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964671"/>
              </p:ext>
            </p:extLst>
          </p:nvPr>
        </p:nvGraphicFramePr>
        <p:xfrm>
          <a:off x="664899" y="1308899"/>
          <a:ext cx="8240940" cy="179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9" name="Equation" r:id="rId3" imgW="9156600" imgH="1993680" progId="Equation.DSMT4">
                  <p:embed/>
                </p:oleObj>
              </mc:Choice>
              <mc:Fallback>
                <p:oleObj name="Equation" r:id="rId3" imgW="9156600" imgH="19936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99" y="1308899"/>
                        <a:ext cx="8240940" cy="1794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984313"/>
              </p:ext>
            </p:extLst>
          </p:nvPr>
        </p:nvGraphicFramePr>
        <p:xfrm>
          <a:off x="701358" y="3399473"/>
          <a:ext cx="3636962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10" name="Equation" r:id="rId5" imgW="3657600" imgH="1257120" progId="Equation.DSMT4">
                  <p:embed/>
                </p:oleObj>
              </mc:Choice>
              <mc:Fallback>
                <p:oleObj name="Equation" r:id="rId5" imgW="3657600" imgH="1257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58" y="3399473"/>
                        <a:ext cx="3636962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7836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Function Mooney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Calculates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for a given deformation </a:t>
            </a:r>
            <a:r>
              <a:rPr lang="en-US" dirty="0" smtClean="0"/>
              <a:t>gradient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2nd PK stress and material stiffness for Mooney-Rivlin material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[Stress D] = Mooney(F, A10, A01, K,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Inputs: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 F = Deformation gradient [3x3]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 A10, A01, K = Material constants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 Calculate stress alone;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        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Calculate stress and material stiffness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Outputs: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 Stress = 2nd PK stress [S11, S22, S33, S12, S23, S13];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 D = Material stiffness [6x6]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625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err="1" smtClean="0"/>
              <a:t>Hyperelastic</a:t>
            </a:r>
            <a:r>
              <a:rPr lang="en-US" dirty="0" smtClean="0"/>
              <a:t> material: strain energy density exists with incompressible constraint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 order to be material frame indifferent, material properties must be expressed using invariants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Numerical instability (volumetric locking) can occur when large bulk modulus is used for incompressibility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Mixed formulation is used for purely incompressibility (additional pressure variable, non-PD tangent stiffness)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Perturbed Lagrangian formulation for nearly incompressibility (reduced integration for pressure term)</a:t>
            </a:r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64276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Formulation for Nonlinear Elasticity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3.6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878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Voigt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the </a:t>
            </a:r>
            <a:r>
              <a:rPr lang="en-US" b="1" dirty="0" smtClean="0">
                <a:solidFill>
                  <a:srgbClr val="2C02C6"/>
                </a:solidFill>
              </a:rPr>
              <a:t>Voigt notation </a:t>
            </a:r>
            <a:r>
              <a:rPr lang="en-US" dirty="0" smtClean="0"/>
              <a:t>because the tensor notation is not convenient for implementation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-order tensor </a:t>
            </a:r>
            <a:r>
              <a:rPr lang="en-US" dirty="0" smtClean="0">
                <a:sym typeface="Euclid Symbol"/>
              </a:rPr>
              <a:t> vector</a:t>
            </a:r>
          </a:p>
          <a:p>
            <a:pPr lvl="1"/>
            <a:r>
              <a:rPr lang="en-US" dirty="0" smtClean="0">
                <a:sym typeface="Euclid Symbol"/>
              </a:rPr>
              <a:t>4</a:t>
            </a:r>
            <a:r>
              <a:rPr lang="en-US" baseline="30000" dirty="0" smtClean="0">
                <a:sym typeface="Euclid Symbol"/>
              </a:rPr>
              <a:t>th</a:t>
            </a:r>
            <a:r>
              <a:rPr lang="en-US" dirty="0" smtClean="0">
                <a:sym typeface="Euclid Symbol"/>
              </a:rPr>
              <a:t>-order tensor</a:t>
            </a:r>
            <a:r>
              <a:rPr lang="en-US" dirty="0" smtClean="0"/>
              <a:t> </a:t>
            </a:r>
            <a:r>
              <a:rPr lang="en-US" dirty="0" smtClean="0">
                <a:sym typeface="Euclid Symbol"/>
              </a:rPr>
              <a:t> matrix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Stress and strain vectors (Voigt notation)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Since stress and strain are symmetric, we don’t need 21 component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069591"/>
              </p:ext>
            </p:extLst>
          </p:nvPr>
        </p:nvGraphicFramePr>
        <p:xfrm>
          <a:off x="2134870" y="3688398"/>
          <a:ext cx="26717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2" name="Equation" r:id="rId3" imgW="2679480" imgH="393480" progId="Equation.DSMT4">
                  <p:embed/>
                </p:oleObj>
              </mc:Choice>
              <mc:Fallback>
                <p:oleObj name="Equation" r:id="rId3" imgW="2679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4870" y="3688398"/>
                        <a:ext cx="26717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842952"/>
              </p:ext>
            </p:extLst>
          </p:nvPr>
        </p:nvGraphicFramePr>
        <p:xfrm>
          <a:off x="2134870" y="3027363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3" name="Equation" r:id="rId5" imgW="2603160" imgH="393480" progId="Equation.DSMT4">
                  <p:embed/>
                </p:oleObj>
              </mc:Choice>
              <mc:Fallback>
                <p:oleObj name="Equation" r:id="rId5" imgW="2603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4870" y="3027363"/>
                        <a:ext cx="2603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77336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4-Node Quadrilateral Element in 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We will use plane-strain, 4-node quadrilateral element to discuss implementation of nonlinear elastic FEA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We will use TL formulation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UL formulation will be discussed in Chapter 4</a:t>
            </a:r>
          </a:p>
        </p:txBody>
      </p:sp>
      <p:grpSp>
        <p:nvGrpSpPr>
          <p:cNvPr id="4" name="Group 30"/>
          <p:cNvGrpSpPr/>
          <p:nvPr/>
        </p:nvGrpSpPr>
        <p:grpSpPr>
          <a:xfrm>
            <a:off x="1551563" y="3439681"/>
            <a:ext cx="5856284" cy="2739446"/>
            <a:chOff x="1588509" y="3679826"/>
            <a:chExt cx="5856284" cy="2739446"/>
          </a:xfrm>
        </p:grpSpPr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1985819" y="5804598"/>
              <a:ext cx="2096654" cy="6146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Finite Element at undeformed domain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5295179" y="5849162"/>
              <a:ext cx="2149614" cy="2570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Reference Element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857092" y="3900701"/>
              <a:ext cx="2157234" cy="1413792"/>
            </a:xfrm>
            <a:custGeom>
              <a:avLst/>
              <a:gdLst/>
              <a:ahLst/>
              <a:cxnLst>
                <a:cxn ang="0">
                  <a:pos x="825" y="0"/>
                </a:cxn>
                <a:cxn ang="0">
                  <a:pos x="0" y="1305"/>
                </a:cxn>
                <a:cxn ang="0">
                  <a:pos x="2265" y="1485"/>
                </a:cxn>
                <a:cxn ang="0">
                  <a:pos x="2160" y="285"/>
                </a:cxn>
                <a:cxn ang="0">
                  <a:pos x="825" y="0"/>
                </a:cxn>
              </a:cxnLst>
              <a:rect l="0" t="0" r="r" b="b"/>
              <a:pathLst>
                <a:path w="2265" h="1485">
                  <a:moveTo>
                    <a:pt x="825" y="0"/>
                  </a:moveTo>
                  <a:lnTo>
                    <a:pt x="0" y="1305"/>
                  </a:lnTo>
                  <a:lnTo>
                    <a:pt x="2265" y="1485"/>
                  </a:lnTo>
                  <a:lnTo>
                    <a:pt x="2160" y="285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Oval 7"/>
            <p:cNvSpPr>
              <a:spLocks noChangeAspect="1" noChangeArrowheads="1"/>
            </p:cNvSpPr>
            <p:nvPr/>
          </p:nvSpPr>
          <p:spPr bwMode="auto">
            <a:xfrm>
              <a:off x="2628553" y="3866997"/>
              <a:ext cx="55240" cy="6759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Oval 8"/>
            <p:cNvSpPr>
              <a:spLocks noChangeAspect="1" noChangeArrowheads="1"/>
            </p:cNvSpPr>
            <p:nvPr/>
          </p:nvSpPr>
          <p:spPr bwMode="auto">
            <a:xfrm>
              <a:off x="3879082" y="4155850"/>
              <a:ext cx="55240" cy="6759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Oval 9"/>
            <p:cNvSpPr>
              <a:spLocks noChangeAspect="1" noChangeArrowheads="1"/>
            </p:cNvSpPr>
            <p:nvPr/>
          </p:nvSpPr>
          <p:spPr bwMode="auto">
            <a:xfrm>
              <a:off x="3985753" y="5270699"/>
              <a:ext cx="55240" cy="6759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Oval 10"/>
            <p:cNvSpPr>
              <a:spLocks noChangeAspect="1" noChangeArrowheads="1"/>
            </p:cNvSpPr>
            <p:nvPr/>
          </p:nvSpPr>
          <p:spPr bwMode="auto">
            <a:xfrm>
              <a:off x="1835186" y="5101804"/>
              <a:ext cx="55240" cy="6759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>
              <a:off x="1614224" y="5536321"/>
              <a:ext cx="2485819" cy="9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rot="16200000">
              <a:off x="865007" y="4800387"/>
              <a:ext cx="1727968" cy="9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4081947" y="5377329"/>
              <a:ext cx="276202" cy="3217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r>
                <a:rPr kumimoji="0" lang="en-US" altLang="ko-KR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1588509" y="3679826"/>
              <a:ext cx="252392" cy="2856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r>
                <a:rPr kumimoji="0" lang="en-US" altLang="ko-KR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9" name="Text Box 15"/>
            <p:cNvSpPr txBox="1">
              <a:spLocks noChangeArrowheads="1"/>
            </p:cNvSpPr>
            <p:nvPr/>
          </p:nvSpPr>
          <p:spPr bwMode="auto">
            <a:xfrm>
              <a:off x="1834234" y="5205960"/>
              <a:ext cx="185722" cy="2427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0" name="Text Box 16"/>
            <p:cNvSpPr txBox="1">
              <a:spLocks noChangeArrowheads="1"/>
            </p:cNvSpPr>
            <p:nvPr/>
          </p:nvSpPr>
          <p:spPr bwMode="auto">
            <a:xfrm>
              <a:off x="4048612" y="5142173"/>
              <a:ext cx="228581" cy="263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1" name="Text Box 17"/>
            <p:cNvSpPr txBox="1">
              <a:spLocks noChangeArrowheads="1"/>
            </p:cNvSpPr>
            <p:nvPr/>
          </p:nvSpPr>
          <p:spPr bwMode="auto">
            <a:xfrm>
              <a:off x="3934322" y="3992098"/>
              <a:ext cx="192389" cy="2856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3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2" name="Text Box 18"/>
            <p:cNvSpPr txBox="1">
              <a:spLocks noChangeArrowheads="1"/>
            </p:cNvSpPr>
            <p:nvPr/>
          </p:nvSpPr>
          <p:spPr bwMode="auto">
            <a:xfrm>
              <a:off x="2414258" y="3759798"/>
              <a:ext cx="228581" cy="263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4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>
              <a:off x="5371525" y="4844182"/>
              <a:ext cx="1742930" cy="9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 rot="16200000">
              <a:off x="5487042" y="4792771"/>
              <a:ext cx="1399512" cy="9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Text Box 21"/>
            <p:cNvSpPr txBox="1">
              <a:spLocks noChangeArrowheads="1"/>
            </p:cNvSpPr>
            <p:nvPr/>
          </p:nvSpPr>
          <p:spPr bwMode="auto">
            <a:xfrm>
              <a:off x="7105884" y="4687093"/>
              <a:ext cx="228581" cy="3275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s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/>
          </p:nvSpPr>
          <p:spPr bwMode="auto">
            <a:xfrm>
              <a:off x="6041077" y="3736949"/>
              <a:ext cx="250487" cy="3712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</a:t>
              </a:r>
            </a:p>
          </p:txBody>
        </p:sp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5700111" y="4357685"/>
              <a:ext cx="971469" cy="97109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Text Box 24"/>
            <p:cNvSpPr txBox="1">
              <a:spLocks noChangeArrowheads="1"/>
            </p:cNvSpPr>
            <p:nvPr/>
          </p:nvSpPr>
          <p:spPr bwMode="auto">
            <a:xfrm>
              <a:off x="5208661" y="5344959"/>
              <a:ext cx="691458" cy="263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(–1,–1)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9" name="Text Box 25"/>
            <p:cNvSpPr txBox="1">
              <a:spLocks noChangeArrowheads="1"/>
            </p:cNvSpPr>
            <p:nvPr/>
          </p:nvSpPr>
          <p:spPr bwMode="auto">
            <a:xfrm>
              <a:off x="6434427" y="5340199"/>
              <a:ext cx="735269" cy="2684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(1,–1)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0" name="Text Box 26"/>
            <p:cNvSpPr txBox="1">
              <a:spLocks noChangeArrowheads="1"/>
            </p:cNvSpPr>
            <p:nvPr/>
          </p:nvSpPr>
          <p:spPr bwMode="auto">
            <a:xfrm>
              <a:off x="6564909" y="4077782"/>
              <a:ext cx="539070" cy="2665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(1,1)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5285807" y="4101584"/>
              <a:ext cx="618121" cy="293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(–1,1)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2" name="AutoShape 28"/>
            <p:cNvSpPr>
              <a:spLocks noChangeArrowheads="1"/>
            </p:cNvSpPr>
            <p:nvPr/>
          </p:nvSpPr>
          <p:spPr bwMode="auto">
            <a:xfrm>
              <a:off x="4457201" y="4793723"/>
              <a:ext cx="628598" cy="128527"/>
            </a:xfrm>
            <a:prstGeom prst="rightArrow">
              <a:avLst>
                <a:gd name="adj1" fmla="val 50000"/>
                <a:gd name="adj2" fmla="val 122222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0594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 bwMode="auto">
          <a:xfrm>
            <a:off x="4200800" y="5671127"/>
            <a:ext cx="2068945" cy="46181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Deformation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Infinitesimal length </a:t>
            </a:r>
            <a:r>
              <a:rPr lang="en-US" dirty="0" err="1" smtClean="0"/>
              <a:t>d</a:t>
            </a:r>
            <a:r>
              <a:rPr lang="en-US" b="1" dirty="0" err="1" smtClean="0"/>
              <a:t>X</a:t>
            </a:r>
            <a:r>
              <a:rPr lang="en-US" dirty="0" smtClean="0"/>
              <a:t> in </a:t>
            </a:r>
            <a:r>
              <a:rPr lang="en-US" dirty="0" smtClean="0">
                <a:latin typeface="Symbol" pitchFamily="18" charset="2"/>
              </a:rPr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deforms to </a:t>
            </a:r>
            <a:r>
              <a:rPr lang="en-US" dirty="0" err="1" smtClean="0"/>
              <a:t>d</a:t>
            </a:r>
            <a:r>
              <a:rPr lang="en-US" b="1" dirty="0" err="1" smtClean="0"/>
              <a:t>x</a:t>
            </a:r>
            <a:r>
              <a:rPr lang="en-US" dirty="0" smtClean="0"/>
              <a:t> in </a:t>
            </a:r>
            <a:r>
              <a:rPr lang="en-US" dirty="0" err="1" smtClean="0">
                <a:latin typeface="Symbol" pitchFamily="18" charset="2"/>
              </a:rPr>
              <a:t>W</a:t>
            </a:r>
            <a:r>
              <a:rPr lang="en-US" baseline="-25000" dirty="0" err="1" smtClean="0"/>
              <a:t>x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Remember that the mapping is </a:t>
            </a:r>
            <a:r>
              <a:rPr lang="en-US" b="1" dirty="0" smtClean="0">
                <a:solidFill>
                  <a:srgbClr val="2C02C6"/>
                </a:solidFill>
              </a:rPr>
              <a:t>continuously differentiable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Deformation gradient</a:t>
            </a:r>
            <a:r>
              <a:rPr lang="en-US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gradient of mapping </a:t>
            </a:r>
            <a:r>
              <a:rPr lang="en-US" dirty="0" smtClean="0">
                <a:latin typeface="Symbol" pitchFamily="18" charset="2"/>
              </a:rPr>
              <a:t>F</a:t>
            </a:r>
            <a:r>
              <a:rPr lang="en-US" dirty="0" smtClean="0"/>
              <a:t> 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Second-order tensor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2C02C6"/>
                </a:solidFill>
              </a:rPr>
              <a:t>Depend on both </a:t>
            </a:r>
            <a:r>
              <a:rPr lang="en-US" b="1" dirty="0" smtClean="0">
                <a:solidFill>
                  <a:srgbClr val="2C02C6"/>
                </a:solidFill>
                <a:latin typeface="Symbol" pitchFamily="18" charset="2"/>
              </a:rPr>
              <a:t>W</a:t>
            </a:r>
            <a:r>
              <a:rPr lang="en-US" b="1" baseline="-25000" dirty="0" smtClean="0">
                <a:solidFill>
                  <a:srgbClr val="2C02C6"/>
                </a:solidFill>
              </a:rPr>
              <a:t>0</a:t>
            </a:r>
            <a:r>
              <a:rPr lang="en-US" b="1" dirty="0" smtClean="0">
                <a:solidFill>
                  <a:srgbClr val="2C02C6"/>
                </a:solidFill>
              </a:rPr>
              <a:t> and </a:t>
            </a:r>
            <a:r>
              <a:rPr lang="en-US" b="1" dirty="0" err="1" smtClean="0">
                <a:solidFill>
                  <a:srgbClr val="2C02C6"/>
                </a:solidFill>
                <a:latin typeface="Symbol" pitchFamily="18" charset="2"/>
              </a:rPr>
              <a:t>W</a:t>
            </a:r>
            <a:r>
              <a:rPr lang="en-US" b="1" baseline="-25000" dirty="0" err="1" smtClean="0">
                <a:solidFill>
                  <a:srgbClr val="2C02C6"/>
                </a:solidFill>
              </a:rPr>
              <a:t>x</a:t>
            </a:r>
            <a:r>
              <a:rPr lang="en-US" b="1" dirty="0" smtClean="0">
                <a:solidFill>
                  <a:srgbClr val="2C02C6"/>
                </a:solidFill>
              </a:rPr>
              <a:t>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Due to one-to-one mapping: 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F includes both deformation and rigid-body rotation</a:t>
            </a:r>
            <a:endParaRPr lang="en-US" b="1" dirty="0">
              <a:solidFill>
                <a:srgbClr val="2C02C6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879389" y="1888946"/>
            <a:ext cx="4026748" cy="1730201"/>
            <a:chOff x="2932602" y="4730473"/>
            <a:chExt cx="4026748" cy="1730201"/>
          </a:xfrm>
        </p:grpSpPr>
        <p:sp>
          <p:nvSpPr>
            <p:cNvPr id="46084" name="Freeform 4"/>
            <p:cNvSpPr>
              <a:spLocks/>
            </p:cNvSpPr>
            <p:nvPr/>
          </p:nvSpPr>
          <p:spPr bwMode="auto">
            <a:xfrm>
              <a:off x="2932602" y="5041071"/>
              <a:ext cx="1686701" cy="1419603"/>
            </a:xfrm>
            <a:custGeom>
              <a:avLst/>
              <a:gdLst/>
              <a:ahLst/>
              <a:cxnLst>
                <a:cxn ang="0">
                  <a:pos x="8" y="897"/>
                </a:cxn>
                <a:cxn ang="0">
                  <a:pos x="168" y="427"/>
                </a:cxn>
                <a:cxn ang="0">
                  <a:pos x="608" y="57"/>
                </a:cxn>
                <a:cxn ang="0">
                  <a:pos x="1288" y="87"/>
                </a:cxn>
                <a:cxn ang="0">
                  <a:pos x="1718" y="517"/>
                </a:cxn>
                <a:cxn ang="0">
                  <a:pos x="1608" y="1197"/>
                </a:cxn>
                <a:cxn ang="0">
                  <a:pos x="898" y="1467"/>
                </a:cxn>
                <a:cxn ang="0">
                  <a:pos x="158" y="1337"/>
                </a:cxn>
                <a:cxn ang="0">
                  <a:pos x="8" y="897"/>
                </a:cxn>
              </a:cxnLst>
              <a:rect l="0" t="0" r="r" b="b"/>
              <a:pathLst>
                <a:path w="1771" h="1490">
                  <a:moveTo>
                    <a:pt x="8" y="897"/>
                  </a:moveTo>
                  <a:cubicBezTo>
                    <a:pt x="10" y="745"/>
                    <a:pt x="68" y="567"/>
                    <a:pt x="168" y="427"/>
                  </a:cubicBezTo>
                  <a:cubicBezTo>
                    <a:pt x="268" y="287"/>
                    <a:pt x="421" y="114"/>
                    <a:pt x="608" y="57"/>
                  </a:cubicBezTo>
                  <a:cubicBezTo>
                    <a:pt x="795" y="0"/>
                    <a:pt x="1103" y="10"/>
                    <a:pt x="1288" y="87"/>
                  </a:cubicBezTo>
                  <a:cubicBezTo>
                    <a:pt x="1473" y="164"/>
                    <a:pt x="1665" y="332"/>
                    <a:pt x="1718" y="517"/>
                  </a:cubicBezTo>
                  <a:cubicBezTo>
                    <a:pt x="1771" y="702"/>
                    <a:pt x="1745" y="1039"/>
                    <a:pt x="1608" y="1197"/>
                  </a:cubicBezTo>
                  <a:cubicBezTo>
                    <a:pt x="1471" y="1355"/>
                    <a:pt x="1140" y="1444"/>
                    <a:pt x="898" y="1467"/>
                  </a:cubicBezTo>
                  <a:cubicBezTo>
                    <a:pt x="656" y="1490"/>
                    <a:pt x="306" y="1432"/>
                    <a:pt x="158" y="1337"/>
                  </a:cubicBezTo>
                  <a:cubicBezTo>
                    <a:pt x="10" y="1242"/>
                    <a:pt x="0" y="1045"/>
                    <a:pt x="8" y="897"/>
                  </a:cubicBez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85" name="Freeform 5"/>
            <p:cNvSpPr>
              <a:spLocks/>
            </p:cNvSpPr>
            <p:nvPr/>
          </p:nvSpPr>
          <p:spPr bwMode="auto">
            <a:xfrm>
              <a:off x="5387890" y="4730473"/>
              <a:ext cx="1571460" cy="1572998"/>
            </a:xfrm>
            <a:custGeom>
              <a:avLst/>
              <a:gdLst/>
              <a:ahLst/>
              <a:cxnLst>
                <a:cxn ang="0">
                  <a:pos x="0" y="883"/>
                </a:cxn>
                <a:cxn ang="0">
                  <a:pos x="200" y="403"/>
                </a:cxn>
                <a:cxn ang="0">
                  <a:pos x="520" y="83"/>
                </a:cxn>
                <a:cxn ang="0">
                  <a:pos x="1130" y="83"/>
                </a:cxn>
                <a:cxn ang="0">
                  <a:pos x="1600" y="583"/>
                </a:cxn>
                <a:cxn ang="0">
                  <a:pos x="1430" y="1273"/>
                </a:cxn>
                <a:cxn ang="0">
                  <a:pos x="780" y="1633"/>
                </a:cxn>
                <a:cxn ang="0">
                  <a:pos x="150" y="1383"/>
                </a:cxn>
                <a:cxn ang="0">
                  <a:pos x="0" y="883"/>
                </a:cxn>
              </a:cxnLst>
              <a:rect l="0" t="0" r="r" b="b"/>
              <a:pathLst>
                <a:path w="1650" h="1651">
                  <a:moveTo>
                    <a:pt x="0" y="883"/>
                  </a:moveTo>
                  <a:cubicBezTo>
                    <a:pt x="27" y="716"/>
                    <a:pt x="113" y="536"/>
                    <a:pt x="200" y="403"/>
                  </a:cubicBezTo>
                  <a:cubicBezTo>
                    <a:pt x="287" y="270"/>
                    <a:pt x="365" y="136"/>
                    <a:pt x="520" y="83"/>
                  </a:cubicBezTo>
                  <a:cubicBezTo>
                    <a:pt x="675" y="30"/>
                    <a:pt x="950" y="0"/>
                    <a:pt x="1130" y="83"/>
                  </a:cubicBezTo>
                  <a:cubicBezTo>
                    <a:pt x="1310" y="166"/>
                    <a:pt x="1550" y="385"/>
                    <a:pt x="1600" y="583"/>
                  </a:cubicBezTo>
                  <a:cubicBezTo>
                    <a:pt x="1650" y="781"/>
                    <a:pt x="1567" y="1098"/>
                    <a:pt x="1430" y="1273"/>
                  </a:cubicBezTo>
                  <a:cubicBezTo>
                    <a:pt x="1293" y="1448"/>
                    <a:pt x="993" y="1615"/>
                    <a:pt x="780" y="1633"/>
                  </a:cubicBezTo>
                  <a:cubicBezTo>
                    <a:pt x="567" y="1651"/>
                    <a:pt x="280" y="1508"/>
                    <a:pt x="150" y="1383"/>
                  </a:cubicBezTo>
                  <a:cubicBezTo>
                    <a:pt x="20" y="1258"/>
                    <a:pt x="31" y="987"/>
                    <a:pt x="0" y="883"/>
                  </a:cubicBez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 flipV="1">
              <a:off x="3778333" y="5552700"/>
              <a:ext cx="2390525" cy="1905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w="med" len="lg"/>
              <a:tailEnd type="triangle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92" name="Text Box 12"/>
            <p:cNvSpPr txBox="1">
              <a:spLocks noChangeArrowheads="1"/>
            </p:cNvSpPr>
            <p:nvPr/>
          </p:nvSpPr>
          <p:spPr bwMode="auto">
            <a:xfrm>
              <a:off x="3206893" y="5324040"/>
              <a:ext cx="314292" cy="304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W</a:t>
              </a:r>
              <a:r>
                <a:rPr kumimoji="0" lang="en-US" altLang="ko-KR" b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>0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093" name="Text Box 13"/>
            <p:cNvSpPr txBox="1">
              <a:spLocks noChangeArrowheads="1"/>
            </p:cNvSpPr>
            <p:nvPr/>
          </p:nvSpPr>
          <p:spPr bwMode="auto">
            <a:xfrm>
              <a:off x="5664085" y="4923882"/>
              <a:ext cx="314292" cy="304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W</a:t>
              </a:r>
              <a:r>
                <a:rPr kumimoji="0" lang="en-US" altLang="ko-KR" b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4816450" y="5309748"/>
              <a:ext cx="218100" cy="2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u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 flipV="1">
              <a:off x="3778333" y="5394543"/>
              <a:ext cx="66668" cy="3620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w="med" len="lg"/>
              <a:tailEnd type="stealth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 flipV="1">
              <a:off x="6149811" y="5203992"/>
              <a:ext cx="152384" cy="3620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w="med" len="lg"/>
              <a:tailEnd type="stealth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99" name="Text Box 19"/>
            <p:cNvSpPr txBox="1">
              <a:spLocks noChangeArrowheads="1"/>
            </p:cNvSpPr>
            <p:nvPr/>
          </p:nvSpPr>
          <p:spPr bwMode="auto">
            <a:xfrm>
              <a:off x="6254574" y="5324040"/>
              <a:ext cx="250481" cy="314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d</a:t>
              </a:r>
              <a:r>
                <a:rPr kumimoji="0" lang="en-US" altLang="ko-KR" b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endParaRPr kumimoji="0" lang="en-US" altLang="ko-KR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charset="-127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100" name="Text Box 20"/>
            <p:cNvSpPr txBox="1">
              <a:spLocks noChangeArrowheads="1"/>
            </p:cNvSpPr>
            <p:nvPr/>
          </p:nvSpPr>
          <p:spPr bwMode="auto">
            <a:xfrm>
              <a:off x="3854526" y="5446944"/>
              <a:ext cx="298101" cy="314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d</a:t>
              </a:r>
              <a:r>
                <a:rPr kumimoji="0" lang="en-US" altLang="ko-KR" b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endParaRPr kumimoji="0" lang="en-US" altLang="ko-KR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charset="-127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101" name="Text Box 21"/>
            <p:cNvSpPr txBox="1">
              <a:spLocks noChangeArrowheads="1"/>
            </p:cNvSpPr>
            <p:nvPr/>
          </p:nvSpPr>
          <p:spPr bwMode="auto">
            <a:xfrm>
              <a:off x="3685951" y="5753731"/>
              <a:ext cx="298101" cy="314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P</a:t>
              </a:r>
              <a:endParaRPr kumimoji="0" lang="en-US" altLang="ko-KR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charset="-127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102" name="Text Box 22"/>
            <p:cNvSpPr txBox="1">
              <a:spLocks noChangeArrowheads="1"/>
            </p:cNvSpPr>
            <p:nvPr/>
          </p:nvSpPr>
          <p:spPr bwMode="auto">
            <a:xfrm>
              <a:off x="6066951" y="5534598"/>
              <a:ext cx="298101" cy="314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Q</a:t>
              </a:r>
              <a:endParaRPr kumimoji="0" lang="en-US" altLang="ko-KR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charset="-127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103" name="Text Box 23"/>
            <p:cNvSpPr txBox="1">
              <a:spLocks noChangeArrowheads="1"/>
            </p:cNvSpPr>
            <p:nvPr/>
          </p:nvSpPr>
          <p:spPr bwMode="auto">
            <a:xfrm>
              <a:off x="3638331" y="5191606"/>
              <a:ext cx="298101" cy="314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P'</a:t>
              </a:r>
              <a:endParaRPr kumimoji="0" lang="en-US" altLang="ko-KR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charset="-127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104" name="Text Box 24"/>
            <p:cNvSpPr txBox="1">
              <a:spLocks noChangeArrowheads="1"/>
            </p:cNvSpPr>
            <p:nvPr/>
          </p:nvSpPr>
          <p:spPr bwMode="auto">
            <a:xfrm>
              <a:off x="6276480" y="4953418"/>
              <a:ext cx="298101" cy="314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Q'</a:t>
              </a:r>
              <a:endParaRPr kumimoji="0" lang="en-US" altLang="ko-KR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charset="-127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1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546820"/>
              </p:ext>
            </p:extLst>
          </p:nvPr>
        </p:nvGraphicFramePr>
        <p:xfrm>
          <a:off x="923925" y="2090738"/>
          <a:ext cx="32797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6" name="Equation" r:id="rId3" imgW="3276360" imgH="647640" progId="Equation.DSMT4">
                  <p:embed/>
                </p:oleObj>
              </mc:Choice>
              <mc:Fallback>
                <p:oleObj name="Equation" r:id="rId3" imgW="3276360" imgH="64764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2090738"/>
                        <a:ext cx="3279775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10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061128"/>
              </p:ext>
            </p:extLst>
          </p:nvPr>
        </p:nvGraphicFramePr>
        <p:xfrm>
          <a:off x="1025525" y="3894138"/>
          <a:ext cx="9810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7" name="Equation" r:id="rId5" imgW="990360" imgH="787320" progId="Equation.DSMT4">
                  <p:embed/>
                </p:oleObj>
              </mc:Choice>
              <mc:Fallback>
                <p:oleObj name="Equation" r:id="rId5" imgW="990360" imgH="78732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3894138"/>
                        <a:ext cx="98107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1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736833"/>
              </p:ext>
            </p:extLst>
          </p:nvPr>
        </p:nvGraphicFramePr>
        <p:xfrm>
          <a:off x="3022600" y="3984625"/>
          <a:ext cx="23622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8" name="Equation" r:id="rId7" imgW="2361960" imgH="647640" progId="Equation.DSMT4">
                  <p:embed/>
                </p:oleObj>
              </mc:Choice>
              <mc:Fallback>
                <p:oleObj name="Equation" r:id="rId7" imgW="2361960" imgH="64764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984625"/>
                        <a:ext cx="23622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11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33934"/>
              </p:ext>
            </p:extLst>
          </p:nvPr>
        </p:nvGraphicFramePr>
        <p:xfrm>
          <a:off x="4419731" y="5753100"/>
          <a:ext cx="164465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9" name="Equation" r:id="rId9" imgW="1638000" imgH="279360" progId="Equation.DSMT4">
                  <p:embed/>
                </p:oleObj>
              </mc:Choice>
              <mc:Fallback>
                <p:oleObj name="Equation" r:id="rId9" imgW="1638000" imgH="27936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731" y="5753100"/>
                        <a:ext cx="1644650" cy="27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9566"/>
              </p:ext>
            </p:extLst>
          </p:nvPr>
        </p:nvGraphicFramePr>
        <p:xfrm>
          <a:off x="6477000" y="3967163"/>
          <a:ext cx="2184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0" name="Equation" r:id="rId11" imgW="2184120" imgH="1091880" progId="Equation.DSMT4">
                  <p:embed/>
                </p:oleObj>
              </mc:Choice>
              <mc:Fallback>
                <p:oleObj name="Equation" r:id="rId11" imgW="2184120" imgH="109188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967163"/>
                        <a:ext cx="21844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044193"/>
              </p:ext>
            </p:extLst>
          </p:nvPr>
        </p:nvGraphicFramePr>
        <p:xfrm>
          <a:off x="6859588" y="5743575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1" name="Equation" r:id="rId13" imgW="1320480" imgH="330120" progId="Equation.DSMT4">
                  <p:embed/>
                </p:oleObj>
              </mc:Choice>
              <mc:Fallback>
                <p:oleObj name="Equation" r:id="rId13" imgW="1320480" imgH="33012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5743575"/>
                        <a:ext cx="1320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 bwMode="auto">
          <a:xfrm>
            <a:off x="1246909" y="3288143"/>
            <a:ext cx="2456873" cy="12192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and </a:t>
            </a:r>
            <a:r>
              <a:rPr lang="en-US" smtClean="0"/>
              <a:t>Isoparametric </a:t>
            </a:r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1182255" y="1136073"/>
            <a:ext cx="2604654" cy="116378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Displacement interpolation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b="1" dirty="0" err="1" smtClean="0">
                <a:solidFill>
                  <a:srgbClr val="2C02C6"/>
                </a:solidFill>
              </a:rPr>
              <a:t>Isoparametric</a:t>
            </a:r>
            <a:r>
              <a:rPr lang="en-US" b="1" dirty="0" smtClean="0">
                <a:solidFill>
                  <a:srgbClr val="2C02C6"/>
                </a:solidFill>
              </a:rPr>
              <a:t> mapping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same interpolation function is used for geometry mapping</a:t>
            </a:r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670050" y="1325563"/>
          <a:ext cx="167163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29" name="Equation" r:id="rId3" imgW="1663560" imgH="787320" progId="Equation.DSMT4">
                  <p:embed/>
                </p:oleObj>
              </mc:Choice>
              <mc:Fallback>
                <p:oleObj name="Equation" r:id="rId3" imgW="166356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1325563"/>
                        <a:ext cx="1671638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601788" y="3565525"/>
          <a:ext cx="17843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0" name="Equation" r:id="rId5" imgW="1777680" imgH="787320" progId="Equation.DSMT4">
                  <p:embed/>
                </p:oleObj>
              </mc:Choice>
              <mc:Fallback>
                <p:oleObj name="Equation" r:id="rId5" imgW="177768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3565525"/>
                        <a:ext cx="178435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5"/>
          <p:cNvSpPr/>
          <p:nvPr/>
        </p:nvSpPr>
        <p:spPr bwMode="auto">
          <a:xfrm>
            <a:off x="3155214" y="1320801"/>
            <a:ext cx="646546" cy="304800"/>
          </a:xfrm>
          <a:custGeom>
            <a:avLst/>
            <a:gdLst>
              <a:gd name="connsiteX0" fmla="*/ 0 w 646546"/>
              <a:gd name="connsiteY0" fmla="*/ 304800 h 304800"/>
              <a:gd name="connsiteX1" fmla="*/ 0 w 646546"/>
              <a:gd name="connsiteY1" fmla="*/ 0 h 304800"/>
              <a:gd name="connsiteX2" fmla="*/ 646546 w 646546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6546" h="304800">
                <a:moveTo>
                  <a:pt x="0" y="304800"/>
                </a:moveTo>
                <a:lnTo>
                  <a:pt x="0" y="0"/>
                </a:lnTo>
                <a:lnTo>
                  <a:pt x="646546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5582" y="1145316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Nodal displacement vector (</a:t>
            </a:r>
            <a:r>
              <a:rPr lang="en-US" dirty="0" err="1" smtClean="0">
                <a:latin typeface="Comic Sans MS" pitchFamily="66" charset="0"/>
              </a:rPr>
              <a:t>u</a:t>
            </a:r>
            <a:r>
              <a:rPr lang="en-US" baseline="-25000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err="1" smtClean="0">
                <a:latin typeface="Comic Sans MS" pitchFamily="66" charset="0"/>
              </a:rPr>
              <a:t>v</a:t>
            </a:r>
            <a:r>
              <a:rPr lang="en-US" baseline="-25000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 flipV="1">
            <a:off x="2627746" y="1935019"/>
            <a:ext cx="1325418" cy="304800"/>
          </a:xfrm>
          <a:custGeom>
            <a:avLst/>
            <a:gdLst>
              <a:gd name="connsiteX0" fmla="*/ 0 w 646546"/>
              <a:gd name="connsiteY0" fmla="*/ 304800 h 304800"/>
              <a:gd name="connsiteX1" fmla="*/ 0 w 646546"/>
              <a:gd name="connsiteY1" fmla="*/ 0 h 304800"/>
              <a:gd name="connsiteX2" fmla="*/ 646546 w 646546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6546" h="304800">
                <a:moveTo>
                  <a:pt x="0" y="304800"/>
                </a:moveTo>
                <a:lnTo>
                  <a:pt x="0" y="0"/>
                </a:lnTo>
                <a:lnTo>
                  <a:pt x="646546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0838" y="2055096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Interpolation function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203020" y="3431310"/>
            <a:ext cx="646546" cy="304800"/>
          </a:xfrm>
          <a:custGeom>
            <a:avLst/>
            <a:gdLst>
              <a:gd name="connsiteX0" fmla="*/ 0 w 646546"/>
              <a:gd name="connsiteY0" fmla="*/ 304800 h 304800"/>
              <a:gd name="connsiteX1" fmla="*/ 0 w 646546"/>
              <a:gd name="connsiteY1" fmla="*/ 0 h 304800"/>
              <a:gd name="connsiteX2" fmla="*/ 646546 w 646546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6546" h="304800">
                <a:moveTo>
                  <a:pt x="0" y="304800"/>
                </a:moveTo>
                <a:lnTo>
                  <a:pt x="0" y="0"/>
                </a:lnTo>
                <a:lnTo>
                  <a:pt x="646546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388" y="3255825"/>
            <a:ext cx="287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Nodal coordinate (X</a:t>
            </a:r>
            <a:r>
              <a:rPr lang="en-US" baseline="-25000" dirty="0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, Y</a:t>
            </a:r>
            <a:r>
              <a:rPr lang="en-US" baseline="-25000" dirty="0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460500" y="4718050"/>
          <a:ext cx="21971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1" name="Equation" r:id="rId7" imgW="2197080" imgH="1752480" progId="Equation.DSMT4">
                  <p:embed/>
                </p:oleObj>
              </mc:Choice>
              <mc:Fallback>
                <p:oleObj name="Equation" r:id="rId7" imgW="2197080" imgH="1752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4718050"/>
                        <a:ext cx="21971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368800" y="4959927"/>
            <a:ext cx="362150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Interpolation (shape) function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Comic Sans MS" pitchFamily="66" charset="0"/>
              </a:rPr>
              <a:t>  Same for all elements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Comic Sans MS" pitchFamily="66" charset="0"/>
              </a:rPr>
              <a:t>  Mapping depends of geometry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1652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 and Deformation 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Displacement gradient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How to calculate 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Deformation gradient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Both displacement and deformation gradients are not symmetric</a:t>
            </a:r>
            <a:endParaRPr lang="en-US" b="1" dirty="0">
              <a:solidFill>
                <a:srgbClr val="2C02C6"/>
              </a:solidFill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958850" y="1336675"/>
          <a:ext cx="20574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03" name="Equation" r:id="rId3" imgW="2057400" imgH="787320" progId="Equation.DSMT4">
                  <p:embed/>
                </p:oleObj>
              </mc:Choice>
              <mc:Fallback>
                <p:oleObj name="Equation" r:id="rId3" imgW="20574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336675"/>
                        <a:ext cx="205740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206875" y="1355725"/>
          <a:ext cx="19685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04" name="Equation" r:id="rId5" imgW="1968480" imgH="787320" progId="Equation.DSMT4">
                  <p:embed/>
                </p:oleObj>
              </mc:Choice>
              <mc:Fallback>
                <p:oleObj name="Equation" r:id="rId5" imgW="196848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1355725"/>
                        <a:ext cx="196850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074738" y="2384425"/>
          <a:ext cx="32496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05" name="Equation" r:id="rId7" imgW="3238200" imgH="431640" progId="Equation.DSMT4">
                  <p:embed/>
                </p:oleObj>
              </mc:Choice>
              <mc:Fallback>
                <p:oleObj name="Equation" r:id="rId7" imgW="3238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2384425"/>
                        <a:ext cx="324961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465263" y="4705350"/>
          <a:ext cx="64643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06" name="Equation" r:id="rId9" imgW="6464160" imgH="431640" progId="Equation.DSMT4">
                  <p:embed/>
                </p:oleObj>
              </mc:Choice>
              <mc:Fallback>
                <p:oleObj name="Equation" r:id="rId9" imgW="6464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4705350"/>
                        <a:ext cx="64643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143250" y="2976563"/>
          <a:ext cx="8667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07" name="Equation" r:id="rId11" imgW="965160" imgH="660240" progId="Equation.DSMT4">
                  <p:embed/>
                </p:oleObj>
              </mc:Choice>
              <mc:Fallback>
                <p:oleObj name="Equation" r:id="rId11" imgW="9651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976563"/>
                        <a:ext cx="86677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93558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Green-Lagrange Strain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Green-Lagrange strain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Due to nonlinearity,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For St. Venant-Kirchhoff material, </a:t>
            </a:r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056174"/>
              </p:ext>
            </p:extLst>
          </p:nvPr>
        </p:nvGraphicFramePr>
        <p:xfrm>
          <a:off x="1591628" y="1647190"/>
          <a:ext cx="5027612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8" name="Equation" r:id="rId3" imgW="5016240" imgH="1269720" progId="Equation.DSMT4">
                  <p:embed/>
                </p:oleObj>
              </mc:Choice>
              <mc:Fallback>
                <p:oleObj name="Equation" r:id="rId3" imgW="501624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628" y="1647190"/>
                        <a:ext cx="5027612" cy="127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17900" y="3627438"/>
          <a:ext cx="1409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9" name="Equation" r:id="rId5" imgW="1409400" imgH="317160" progId="Equation.DSMT4">
                  <p:embed/>
                </p:oleObj>
              </mc:Choice>
              <mc:Fallback>
                <p:oleObj name="Equation" r:id="rId5" imgW="14094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3627438"/>
                        <a:ext cx="1409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469907"/>
              </p:ext>
            </p:extLst>
          </p:nvPr>
        </p:nvGraphicFramePr>
        <p:xfrm>
          <a:off x="5446713" y="4022725"/>
          <a:ext cx="1447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0" name="Equation" r:id="rId7" imgW="1447560" imgH="317160" progId="Equation.DSMT4">
                  <p:embed/>
                </p:oleObj>
              </mc:Choice>
              <mc:Fallback>
                <p:oleObj name="Equation" r:id="rId7" imgW="14475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713" y="4022725"/>
                        <a:ext cx="1447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758008"/>
              </p:ext>
            </p:extLst>
          </p:nvPr>
        </p:nvGraphicFramePr>
        <p:xfrm>
          <a:off x="2518410" y="4921885"/>
          <a:ext cx="29940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1" name="Equation" r:id="rId9" imgW="3009600" imgH="1143000" progId="Equation.DSMT4">
                  <p:embed/>
                </p:oleObj>
              </mc:Choice>
              <mc:Fallback>
                <p:oleObj name="Equation" r:id="rId9" imgW="3009600" imgH="11430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410" y="4921885"/>
                        <a:ext cx="2994025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27226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4267198" y="1348507"/>
            <a:ext cx="1884218" cy="62807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of G-R Strain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</a:t>
            </a:r>
            <a:r>
              <a:rPr lang="en-US" b="1" dirty="0" smtClean="0"/>
              <a:t>E</a:t>
            </a:r>
            <a:r>
              <a:rPr lang="en-US" dirty="0" smtClean="0"/>
              <a:t>(</a:t>
            </a:r>
            <a:r>
              <a:rPr lang="en-US" b="1" dirty="0" smtClean="0"/>
              <a:t>u</a:t>
            </a:r>
            <a:r>
              <a:rPr lang="en-US" dirty="0" smtClean="0"/>
              <a:t>) is nonlinear,            is linear</a:t>
            </a:r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908713"/>
              </p:ext>
            </p:extLst>
          </p:nvPr>
        </p:nvGraphicFramePr>
        <p:xfrm>
          <a:off x="4427538" y="1447800"/>
          <a:ext cx="15875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2" name="Equation" r:id="rId3" imgW="1587240" imgH="393480" progId="Equation.DSMT4">
                  <p:embed/>
                </p:oleObj>
              </mc:Choice>
              <mc:Fallback>
                <p:oleObj name="Equation" r:id="rId3" imgW="1587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447800"/>
                        <a:ext cx="15875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933450" y="1438275"/>
          <a:ext cx="247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3" name="Equation" r:id="rId5" imgW="2476440" imgH="406080" progId="Equation.DSMT4">
                  <p:embed/>
                </p:oleObj>
              </mc:Choice>
              <mc:Fallback>
                <p:oleObj name="Equation" r:id="rId5" imgW="2476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438275"/>
                        <a:ext cx="2476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400550" y="788988"/>
          <a:ext cx="787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4" name="Equation" r:id="rId7" imgW="787320" imgH="355320" progId="Equation.DSMT4">
                  <p:embed/>
                </p:oleObj>
              </mc:Choice>
              <mc:Fallback>
                <p:oleObj name="Equation" r:id="rId7" imgW="7873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788988"/>
                        <a:ext cx="787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10"/>
          <p:cNvSpPr/>
          <p:nvPr/>
        </p:nvSpPr>
        <p:spPr bwMode="auto">
          <a:xfrm>
            <a:off x="844132" y="3888509"/>
            <a:ext cx="701964" cy="1339273"/>
          </a:xfrm>
          <a:custGeom>
            <a:avLst/>
            <a:gdLst>
              <a:gd name="connsiteX0" fmla="*/ 0 w 701964"/>
              <a:gd name="connsiteY0" fmla="*/ 0 h 1339273"/>
              <a:gd name="connsiteX1" fmla="*/ 0 w 701964"/>
              <a:gd name="connsiteY1" fmla="*/ 1339273 h 1339273"/>
              <a:gd name="connsiteX2" fmla="*/ 701964 w 701964"/>
              <a:gd name="connsiteY2" fmla="*/ 1339273 h 133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964" h="1339273">
                <a:moveTo>
                  <a:pt x="0" y="0"/>
                </a:moveTo>
                <a:lnTo>
                  <a:pt x="0" y="1339273"/>
                </a:lnTo>
                <a:lnTo>
                  <a:pt x="701964" y="1339273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3041" y="5043054"/>
            <a:ext cx="5497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Function of </a:t>
            </a:r>
            <a:r>
              <a:rPr lang="en-US" b="1" dirty="0" smtClean="0">
                <a:latin typeface="Comic Sans MS" pitchFamily="66" charset="0"/>
              </a:rPr>
              <a:t>u</a:t>
            </a:r>
          </a:p>
          <a:p>
            <a:r>
              <a:rPr lang="en-US" dirty="0" smtClean="0">
                <a:latin typeface="Comic Sans MS" pitchFamily="66" charset="0"/>
              </a:rPr>
              <a:t>Different from linear strain-displacement matrix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85935"/>
              </p:ext>
            </p:extLst>
          </p:nvPr>
        </p:nvGraphicFramePr>
        <p:xfrm>
          <a:off x="584068" y="2409321"/>
          <a:ext cx="78613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5" name="Equation" r:id="rId9" imgW="7860960" imgH="2463480" progId="Equation.DSMT4">
                  <p:embed/>
                </p:oleObj>
              </mc:Choice>
              <mc:Fallback>
                <p:oleObj name="Equation" r:id="rId9" imgW="7860960" imgH="246348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68" y="2409321"/>
                        <a:ext cx="7861300" cy="246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9795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Variational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Energy form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Load form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Residual</a:t>
            </a:r>
            <a:endParaRPr 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93303"/>
              </p:ext>
            </p:extLst>
          </p:nvPr>
        </p:nvGraphicFramePr>
        <p:xfrm>
          <a:off x="1793875" y="1322388"/>
          <a:ext cx="3448050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4" name="Equation" r:id="rId3" imgW="3454200" imgH="1447560" progId="Equation.DSMT4">
                  <p:embed/>
                </p:oleObj>
              </mc:Choice>
              <mc:Fallback>
                <p:oleObj name="Equation" r:id="rId3" imgW="345420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1322388"/>
                        <a:ext cx="3448050" cy="1455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275719"/>
              </p:ext>
            </p:extLst>
          </p:nvPr>
        </p:nvGraphicFramePr>
        <p:xfrm>
          <a:off x="2378075" y="3440113"/>
          <a:ext cx="5151438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5" name="Equation" r:id="rId5" imgW="5155920" imgH="1714320" progId="Equation.DSMT4">
                  <p:embed/>
                </p:oleObj>
              </mc:Choice>
              <mc:Fallback>
                <p:oleObj name="Equation" r:id="rId5" imgW="5155920" imgH="1714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3440113"/>
                        <a:ext cx="5151438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096880"/>
              </p:ext>
            </p:extLst>
          </p:nvPr>
        </p:nvGraphicFramePr>
        <p:xfrm>
          <a:off x="1747838" y="6005513"/>
          <a:ext cx="45243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6" name="Equation" r:id="rId7" imgW="4533840" imgH="406080" progId="Equation.DSMT4">
                  <p:embed/>
                </p:oleObj>
              </mc:Choice>
              <mc:Fallback>
                <p:oleObj name="Equation" r:id="rId7" imgW="4533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6005513"/>
                        <a:ext cx="4524375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8535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3417455" y="766618"/>
            <a:ext cx="2198254" cy="47105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– Tangent Stiffness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Incremental strain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Linearization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033527"/>
              </p:ext>
            </p:extLst>
          </p:nvPr>
        </p:nvGraphicFramePr>
        <p:xfrm>
          <a:off x="3579813" y="825500"/>
          <a:ext cx="1866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4" name="Equation" r:id="rId3" imgW="1866600" imgH="368280" progId="Equation.DSMT4">
                  <p:embed/>
                </p:oleObj>
              </mc:Choice>
              <mc:Fallback>
                <p:oleObj name="Equation" r:id="rId3" imgW="1866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825500"/>
                        <a:ext cx="18669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21236"/>
              </p:ext>
            </p:extLst>
          </p:nvPr>
        </p:nvGraphicFramePr>
        <p:xfrm>
          <a:off x="1606550" y="1766888"/>
          <a:ext cx="60071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5" name="Equation" r:id="rId5" imgW="6006960" imgH="583920" progId="Equation.DSMT4">
                  <p:embed/>
                </p:oleObj>
              </mc:Choice>
              <mc:Fallback>
                <p:oleObj name="Equation" r:id="rId5" imgW="60069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1766888"/>
                        <a:ext cx="6007100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778000" y="2528888"/>
          <a:ext cx="55927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6" name="Equation" r:id="rId7" imgW="5587920" imgH="583920" progId="Equation.DSMT4">
                  <p:embed/>
                </p:oleObj>
              </mc:Choice>
              <mc:Fallback>
                <p:oleObj name="Equation" r:id="rId7" imgW="55879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528888"/>
                        <a:ext cx="5592763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3048000" y="3362325"/>
          <a:ext cx="311150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7" name="Equation" r:id="rId9" imgW="3111480" imgH="1498320" progId="Equation.DSMT4">
                  <p:embed/>
                </p:oleObj>
              </mc:Choice>
              <mc:Fallback>
                <p:oleObj name="Equation" r:id="rId9" imgW="311148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362325"/>
                        <a:ext cx="3111500" cy="149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462088" y="5119688"/>
          <a:ext cx="6281737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8" name="Equation" r:id="rId11" imgW="6286320" imgH="1625400" progId="Equation.DSMT4">
                  <p:embed/>
                </p:oleObj>
              </mc:Choice>
              <mc:Fallback>
                <p:oleObj name="Equation" r:id="rId11" imgW="6286320" imgH="162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5119688"/>
                        <a:ext cx="6281737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67021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1417780" y="2849418"/>
            <a:ext cx="6451601" cy="69272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431636" y="1330036"/>
            <a:ext cx="6188364" cy="69272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– Tangent Stiffness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Tangent stiffness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Discrete incremental equation (N-R iteration)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[K</a:t>
            </a:r>
            <a:r>
              <a:rPr lang="en-US" baseline="-25000" dirty="0" smtClean="0"/>
              <a:t>T</a:t>
            </a:r>
            <a:r>
              <a:rPr lang="en-US" dirty="0" smtClean="0"/>
              <a:t>] changes according to stress and strain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Solved iteratively until the residual term vanishes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768044"/>
              </p:ext>
            </p:extLst>
          </p:nvPr>
        </p:nvGraphicFramePr>
        <p:xfrm>
          <a:off x="1925638" y="1425575"/>
          <a:ext cx="52085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4" name="Equation" r:id="rId3" imgW="5219640" imgH="520560" progId="Equation.DSMT4">
                  <p:embed/>
                </p:oleObj>
              </mc:Choice>
              <mc:Fallback>
                <p:oleObj name="Equation" r:id="rId3" imgW="52196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1425575"/>
                        <a:ext cx="520858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670961"/>
              </p:ext>
            </p:extLst>
          </p:nvPr>
        </p:nvGraphicFramePr>
        <p:xfrm>
          <a:off x="2020888" y="2995613"/>
          <a:ext cx="52451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5" name="Equation" r:id="rId5" imgW="5244840" imgH="406080" progId="Equation.DSMT4">
                  <p:embed/>
                </p:oleObj>
              </mc:Choice>
              <mc:Fallback>
                <p:oleObj name="Equation" r:id="rId5" imgW="5244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2995613"/>
                        <a:ext cx="52451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6223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For elastic material, the variational equation can be obtained from the principle of minimum potential energy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St. Venant-Kirchhoff material has linear relationship between 2</a:t>
            </a:r>
            <a:r>
              <a:rPr lang="en-US" baseline="30000" dirty="0" smtClean="0"/>
              <a:t>nd</a:t>
            </a:r>
            <a:r>
              <a:rPr lang="en-US" dirty="0" smtClean="0"/>
              <a:t> P-K stress and G-L strain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 TL, nonlinearity comes from nonlinear strain-displacement relation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 UL, nonlinearity comes from constitutive relation and unknown current domain (Jacobian of deformation gradient)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TL and UL are mathematically equivalent, but have different reference frames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TL and UL have different interpretation of constitutive relation.</a:t>
            </a:r>
          </a:p>
        </p:txBody>
      </p:sp>
    </p:spTree>
    <p:extLst>
      <p:ext uri="{BB962C8B-B14F-4D97-AF65-F5344CB8AC3E}">
        <p14:creationId xmlns:p14="http://schemas.microsoft.com/office/powerpoint/2010/main" val="3285709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Code for Hyperelastic Material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3.7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897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HYPER3D.m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/>
              <a:t>the tangent stiffness matrix, [</a:t>
            </a:r>
            <a:r>
              <a:rPr lang="en-US" b="1" dirty="0"/>
              <a:t>K</a:t>
            </a:r>
            <a:r>
              <a:rPr lang="en-US" dirty="0"/>
              <a:t>], and the residual force vector, {</a:t>
            </a:r>
            <a:r>
              <a:rPr lang="en-US" b="1" dirty="0"/>
              <a:t>R</a:t>
            </a:r>
            <a:r>
              <a:rPr lang="en-US" dirty="0" smtClean="0"/>
              <a:t>}, for hyperelastic material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Input variables for HYPER3D.m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289624"/>
              </p:ext>
            </p:extLst>
          </p:nvPr>
        </p:nvGraphicFramePr>
        <p:xfrm>
          <a:off x="731520" y="2316798"/>
          <a:ext cx="7538720" cy="2594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8853"/>
                <a:gridCol w="1950233"/>
                <a:gridCol w="3949634"/>
              </a:tblGrid>
              <a:tr h="288250">
                <a:tc>
                  <a:txBody>
                    <a:bodyPr/>
                    <a:lstStyle/>
                    <a:p>
                      <a:pPr marL="16002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3875" algn="l"/>
                        </a:tabLs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Array size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Meaning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250">
                <a:tc>
                  <a:txBody>
                    <a:bodyPr/>
                    <a:lstStyle/>
                    <a:p>
                      <a:pPr marL="1600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MID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Integer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Material Identification No.</a:t>
                      </a:r>
                      <a:r>
                        <a:rPr lang="en-US" sz="1600" baseline="0" dirty="0" smtClean="0">
                          <a:effectLst/>
                        </a:rPr>
                        <a:t> (3) (Not used)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250">
                <a:tc>
                  <a:txBody>
                    <a:bodyPr/>
                    <a:lstStyle/>
                    <a:p>
                      <a:pPr marL="1600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</a:rPr>
                        <a:t>PROP</a:t>
                      </a:r>
                      <a:endParaRPr lang="en-US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</a:rPr>
                        <a:t>(3,1)</a:t>
                      </a:r>
                      <a:endParaRPr lang="en-US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</a:rPr>
                        <a:t>Material properties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</a:rPr>
                        <a:t> (A10, A01, K)</a:t>
                      </a:r>
                      <a:endParaRPr lang="en-US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250">
                <a:tc>
                  <a:txBody>
                    <a:bodyPr/>
                    <a:lstStyle/>
                    <a:p>
                      <a:pPr marL="1600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UPDATE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Logical variable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If true, save stress values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250">
                <a:tc>
                  <a:txBody>
                    <a:bodyPr/>
                    <a:lstStyle/>
                    <a:p>
                      <a:pPr marL="1600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LTAN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Logical variable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If true, calculate the global stiffness matrix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250">
                <a:tc>
                  <a:txBody>
                    <a:bodyPr/>
                    <a:lstStyle/>
                    <a:p>
                      <a:pPr marL="1600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Integer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Total number of elements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250">
                <a:tc>
                  <a:txBody>
                    <a:bodyPr/>
                    <a:lstStyle/>
                    <a:p>
                      <a:pPr marL="1600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NDOF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Integer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Dimension of problem (3)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250">
                <a:tc>
                  <a:txBody>
                    <a:bodyPr/>
                    <a:lstStyle/>
                    <a:p>
                      <a:pPr marL="1600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XYZ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(3,NNODE)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Coordinates of all nodes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250">
                <a:tc>
                  <a:txBody>
                    <a:bodyPr/>
                    <a:lstStyle/>
                    <a:p>
                      <a:pPr marL="1600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(8,NE)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Element connectivity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964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Uniform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Uniform extension of a cube in all three directions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Continuity requirement</a:t>
            </a:r>
            <a:r>
              <a:rPr lang="en-US" dirty="0" smtClean="0"/>
              <a:t>: 	    Why?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Deformation gradient: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		: uniform expansion (</a:t>
            </a:r>
            <a:r>
              <a:rPr lang="en-US" b="1" dirty="0" smtClean="0">
                <a:solidFill>
                  <a:srgbClr val="2C02C6"/>
                </a:solidFill>
              </a:rPr>
              <a:t>dilatation</a:t>
            </a:r>
            <a:r>
              <a:rPr lang="en-US" dirty="0" smtClean="0"/>
              <a:t>) or contraction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Volume change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Initial volume: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Deformed volume: </a:t>
            </a:r>
            <a:endParaRPr lang="en-US" dirty="0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507798"/>
              </p:ext>
            </p:extLst>
          </p:nvPr>
        </p:nvGraphicFramePr>
        <p:xfrm>
          <a:off x="2019300" y="1293813"/>
          <a:ext cx="40433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9" name="Equation" r:id="rId3" imgW="4025880" imgH="368280" progId="Equation.DSMT4">
                  <p:embed/>
                </p:oleObj>
              </mc:Choice>
              <mc:Fallback>
                <p:oleObj name="Equation" r:id="rId3" imgW="4025880" imgH="3682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293813"/>
                        <a:ext cx="404336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363355"/>
              </p:ext>
            </p:extLst>
          </p:nvPr>
        </p:nvGraphicFramePr>
        <p:xfrm>
          <a:off x="4044950" y="2492375"/>
          <a:ext cx="202565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0" name="Equation" r:id="rId5" imgW="2031840" imgH="1143000" progId="Equation.DSMT4">
                  <p:embed/>
                </p:oleObj>
              </mc:Choice>
              <mc:Fallback>
                <p:oleObj name="Equation" r:id="rId5" imgW="2031840" imgH="1143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2492375"/>
                        <a:ext cx="2025650" cy="115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089831"/>
              </p:ext>
            </p:extLst>
          </p:nvPr>
        </p:nvGraphicFramePr>
        <p:xfrm>
          <a:off x="4029057" y="1828277"/>
          <a:ext cx="711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1" name="Equation" r:id="rId7" imgW="711000" imgH="355320" progId="Equation.DSMT4">
                  <p:embed/>
                </p:oleObj>
              </mc:Choice>
              <mc:Fallback>
                <p:oleObj name="Equation" r:id="rId7" imgW="711000" imgH="355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57" y="1828277"/>
                        <a:ext cx="7112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574685"/>
              </p:ext>
            </p:extLst>
          </p:nvPr>
        </p:nvGraphicFramePr>
        <p:xfrm>
          <a:off x="568362" y="3880896"/>
          <a:ext cx="1422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2" name="Equation" r:id="rId9" imgW="1422360" imgH="368280" progId="Equation.DSMT4">
                  <p:embed/>
                </p:oleObj>
              </mc:Choice>
              <mc:Fallback>
                <p:oleObj name="Equation" r:id="rId9" imgW="1422360" imgH="3682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62" y="3880896"/>
                        <a:ext cx="1422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08775"/>
              </p:ext>
            </p:extLst>
          </p:nvPr>
        </p:nvGraphicFramePr>
        <p:xfrm>
          <a:off x="2776612" y="4922838"/>
          <a:ext cx="196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3" name="Equation" r:id="rId11" imgW="1968480" imgH="368280" progId="Equation.DSMT4">
                  <p:embed/>
                </p:oleObj>
              </mc:Choice>
              <mc:Fallback>
                <p:oleObj name="Equation" r:id="rId11" imgW="1968480" imgH="3682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612" y="4922838"/>
                        <a:ext cx="1968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027523"/>
              </p:ext>
            </p:extLst>
          </p:nvPr>
        </p:nvGraphicFramePr>
        <p:xfrm>
          <a:off x="1706563" y="5786438"/>
          <a:ext cx="5613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4" name="Equation" r:id="rId13" imgW="5613120" imgH="368280" progId="Equation.DSMT4">
                  <p:embed/>
                </p:oleObj>
              </mc:Choice>
              <mc:Fallback>
                <p:oleObj name="Equation" r:id="rId13" imgW="5613120" imgH="3682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5786438"/>
                        <a:ext cx="5613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91440"/>
            <a:ext cx="68478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HYPER3D(MID, PROP, UPDATE, LTAN, NE, NDOF, XYZ, LE)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%***********************************************************************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 MAIN PROGRAM COMPUTING GLOBAL STIFFNESS MATRIX AND RESIDUAL FORCE FOR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 HYPERELASTIC MATERIAL MODELS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%***********************************************************************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global DISPTD FORCE GKF SIGMA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% Integration points and weights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XG=[-0.57735026918963D0, 0.57735026918963D0];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WGT=[1.00000000000000D0, 1.00000000000000D0];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% Index for history variables (each integration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INTN=0;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200" dirty="0">
                <a:solidFill>
                  <a:srgbClr val="2C02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OVER ELEMENTS, THIS IS MAIN LOOP TO COMPUTE K AND F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for IE=1:NE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% Nodal coordinates and incremental displacements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ELXY=XYZ(LE(IE,:),:);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% Local to global mapping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IDOF=zeros(1,24);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I=1:8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II=(I-1)*NDOF+1;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IDOF(II:II+2)=(LE(IE,I)-1)*NDOF+1:(LE(IE,I)-1)*NDOF+3;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DSP=DISPTD(IDOF);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DSP=reshape(DSP,NDOF,8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200" dirty="0">
                <a:solidFill>
                  <a:srgbClr val="2C02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OVER INTEGRATION POINTS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LX=1:2, for LY=1:2, for LZ=1:2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E1=XG(LX); E2=XG(LY); E3=XG(LZ);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INTN = INTN + 1;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 Determinant and shape function derivatives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[~, SHPD, DET] = SHAPEL([E1 E2 E3], ELXY);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FAC=WGT(LX)*WGT(LY)*WGT(LZ)*DET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761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1120"/>
            <a:ext cx="684784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%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Deformation gradient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F=DSP*SHPD' + eye(3);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 Computer stress and tangent stiffness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[STRESS DTAN] =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Mooney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(F, PROP(1), PROP(2), PROP(3), LTAN);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 Store stress into the global array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SIGMA(:,INTN)=STRESS;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continue;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 Add residual force and tangent stiffness matrix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BM=zeros(6,24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BG=zeros(9,24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I=1:8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COL=(I-1)*3+1:(I-1)*3+3;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BM(:,COL)=[SHPD(1,I)*F(1,1) SHPD(1,I)*F(2,1) SHPD(1,I)*F(3,1);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SHPD(2,I)*F(1,2) SHPD(2,I)*F(2,2) SHPD(2,I)*F(3,2);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SHPD(3,I)*F(1,3) SHPD(3,I)*F(2,3) SHPD(3,I)*F(3,3);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SHPD(1,I)*F(1,2)+SHPD(2,I)*F(1,1) SHPD(1,I)*F(2,2)+SHPD(2,I)*F(2,1) SHPD(1,I)*F(3,2)+SHPD(2,I)*F(3,1);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SHPD(2,I)*F(1,3)+SHPD(3,I)*F(1,2) SHPD(2,I)*F(2,3)+SHPD(3,I)*F(2,2) SHPD(2,I)*F(3,3)+SHPD(3,I)*F(3,2);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SHPD(1,I)*F(1,3)+SHPD(3,I)*F(1,1) SHPD(1,I)*F(2,3)+SHPD(3,I)*F(2,1) SHPD(1,I)*F(3,3)+SHPD(3,I)*F(3,1)];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BG(:,COL)=[SHPD(1,I) 0        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SHPD(2,I) 0        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SHPD(3,I) 0        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0         SHPD(1,I)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0         SHPD(2,I)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0         SHPD(3,I)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0         0         SHPD(1,I);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0         0         SHPD(2,I);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0         0         SHPD(3,I)];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</a:p>
        </p:txBody>
      </p:sp>
    </p:spTree>
    <p:extLst>
      <p:ext uri="{BB962C8B-B14F-4D97-AF65-F5344CB8AC3E}">
        <p14:creationId xmlns:p14="http://schemas.microsoft.com/office/powerpoint/2010/main" val="37204913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01600"/>
            <a:ext cx="684784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 Residual forces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FORCE(IDOF) = FORCE(IDOF) - FAC*BM'*STRESS;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 Tangent stiffness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LTAN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SIG=[STRESS(1) STRESS(4) STRESS(6);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STRESS(4) STRESS(2) STRESS(5);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STRESS(6) STRESS(5) STRESS(3)];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SHEAD=zeros(9);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SHEAD(1:3,1:3)=SIG;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SHEAD(4:6,4:6)=SIG;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SHEAD(7:9,7:9)=SIG;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EKF = BM'*DTAN*BM + BG'*SHEAD*BG;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GKF(IDOF,IDOF)=GKF(IDOF,IDOF)+FAC*EKF;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end; end; end;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448599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Extension of a Unit 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 </a:t>
            </a:r>
            <a:r>
              <a:rPr lang="en-US" dirty="0" smtClean="0"/>
              <a:t>4 </a:t>
            </a:r>
            <a:r>
              <a:rPr lang="en-US" dirty="0"/>
              <a:t>is extended with a stretch ratio </a:t>
            </a:r>
            <a:r>
              <a:rPr lang="en-US" dirty="0" smtClean="0">
                <a:latin typeface="Symbol" panose="05050102010706020507" pitchFamily="18" charset="2"/>
              </a:rPr>
              <a:t>l</a:t>
            </a:r>
            <a:r>
              <a:rPr lang="en-US" dirty="0" smtClean="0"/>
              <a:t> = 6.0</a:t>
            </a:r>
          </a:p>
          <a:p>
            <a:r>
              <a:rPr lang="en-US" dirty="0" smtClean="0"/>
              <a:t>BC: </a:t>
            </a:r>
            <a:r>
              <a:rPr lang="en-US" dirty="0"/>
              <a:t>u</a:t>
            </a:r>
            <a:r>
              <a:rPr lang="en-US" baseline="-25000" dirty="0"/>
              <a:t>1</a:t>
            </a:r>
            <a:r>
              <a:rPr lang="en-US" dirty="0"/>
              <a:t> = 0 at Face 6, u</a:t>
            </a:r>
            <a:r>
              <a:rPr lang="en-US" baseline="-25000" dirty="0"/>
              <a:t>2</a:t>
            </a:r>
            <a:r>
              <a:rPr lang="en-US" dirty="0"/>
              <a:t> = 0 at Face 3, and u</a:t>
            </a:r>
            <a:r>
              <a:rPr lang="en-US" baseline="-25000" dirty="0"/>
              <a:t>3</a:t>
            </a:r>
            <a:r>
              <a:rPr lang="en-US" dirty="0"/>
              <a:t> = 0 at Face </a:t>
            </a:r>
            <a:r>
              <a:rPr lang="en-US" dirty="0" smtClean="0"/>
              <a:t>1</a:t>
            </a:r>
          </a:p>
          <a:p>
            <a:r>
              <a:rPr lang="en-US" dirty="0" smtClean="0"/>
              <a:t>Mooney-</a:t>
            </a:r>
            <a:r>
              <a:rPr lang="en-US" dirty="0" err="1" smtClean="0"/>
              <a:t>Rivlin</a:t>
            </a:r>
            <a:r>
              <a:rPr lang="en-US" dirty="0" smtClean="0"/>
              <a:t>: </a:t>
            </a:r>
            <a:r>
              <a:rPr lang="en-US" i="1" dirty="0" smtClean="0"/>
              <a:t>A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80MPa, </a:t>
            </a:r>
            <a:r>
              <a:rPr lang="en-US" i="1" dirty="0"/>
              <a:t>A</a:t>
            </a:r>
            <a:r>
              <a:rPr lang="en-US" baseline="-25000" dirty="0"/>
              <a:t>01</a:t>
            </a:r>
            <a:r>
              <a:rPr lang="en-US" dirty="0"/>
              <a:t> = 20MPa, and K = 10</a:t>
            </a:r>
            <a:r>
              <a:rPr lang="en-US" baseline="30000" dirty="0"/>
              <a:t>7</a:t>
            </a:r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597993" y="1957181"/>
            <a:ext cx="3413484" cy="2933627"/>
            <a:chOff x="4136" y="10822"/>
            <a:chExt cx="3571" cy="3069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 bwMode="auto">
            <a:xfrm>
              <a:off x="4720" y="11028"/>
              <a:ext cx="2635" cy="2627"/>
              <a:chOff x="4864" y="11015"/>
              <a:chExt cx="2197" cy="2190"/>
            </a:xfrm>
          </p:grpSpPr>
          <p:sp>
            <p:nvSpPr>
              <p:cNvPr id="43" name="AutoShape 17413"/>
              <p:cNvSpPr>
                <a:spLocks noChangeAspect="1" noChangeArrowheads="1"/>
              </p:cNvSpPr>
              <p:nvPr/>
            </p:nvSpPr>
            <p:spPr bwMode="auto">
              <a:xfrm>
                <a:off x="5203" y="11562"/>
                <a:ext cx="1311" cy="1311"/>
              </a:xfrm>
              <a:prstGeom prst="cube">
                <a:avLst>
                  <a:gd name="adj" fmla="val 25000"/>
                </a:avLst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3200"/>
              </a:p>
            </p:txBody>
          </p:sp>
          <p:cxnSp>
            <p:nvCxnSpPr>
              <p:cNvPr id="44" name="AutoShape 17414"/>
              <p:cNvCxnSpPr>
                <a:cxnSpLocks noChangeAspect="1" noChangeShapeType="1"/>
              </p:cNvCxnSpPr>
              <p:nvPr/>
            </p:nvCxnSpPr>
            <p:spPr bwMode="auto">
              <a:xfrm>
                <a:off x="6522" y="12541"/>
                <a:ext cx="539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17415"/>
              <p:cNvCxnSpPr>
                <a:cxnSpLocks noChangeAspect="1" noChangeShapeType="1"/>
              </p:cNvCxnSpPr>
              <p:nvPr/>
            </p:nvCxnSpPr>
            <p:spPr bwMode="auto">
              <a:xfrm rot="-5400000">
                <a:off x="5268" y="11285"/>
                <a:ext cx="539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17416"/>
              <p:cNvCxnSpPr>
                <a:cxnSpLocks noChangeAspect="1" noChangeShapeType="1"/>
              </p:cNvCxnSpPr>
              <p:nvPr/>
            </p:nvCxnSpPr>
            <p:spPr bwMode="auto">
              <a:xfrm flipH="1">
                <a:off x="4864" y="12873"/>
                <a:ext cx="339" cy="332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AutoShape 17417"/>
              <p:cNvCxnSpPr>
                <a:cxnSpLocks noChangeAspect="1" noChangeShapeType="1"/>
              </p:cNvCxnSpPr>
              <p:nvPr/>
            </p:nvCxnSpPr>
            <p:spPr bwMode="auto">
              <a:xfrm flipV="1">
                <a:off x="5538" y="11554"/>
                <a:ext cx="0" cy="987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AutoShape 17418"/>
              <p:cNvCxnSpPr>
                <a:cxnSpLocks noChangeAspect="1" noChangeShapeType="1"/>
              </p:cNvCxnSpPr>
              <p:nvPr/>
            </p:nvCxnSpPr>
            <p:spPr bwMode="auto">
              <a:xfrm rot="-5400000">
                <a:off x="6018" y="12050"/>
                <a:ext cx="0" cy="987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AutoShape 17419"/>
              <p:cNvCxnSpPr>
                <a:cxnSpLocks noChangeAspect="1" noChangeShapeType="1"/>
              </p:cNvCxnSpPr>
              <p:nvPr/>
            </p:nvCxnSpPr>
            <p:spPr bwMode="auto">
              <a:xfrm flipH="1">
                <a:off x="5208" y="12537"/>
                <a:ext cx="339" cy="332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456" y="12898"/>
              <a:ext cx="270" cy="273"/>
              <a:chOff x="5213" y="9788"/>
              <a:chExt cx="270" cy="273"/>
            </a:xfrm>
          </p:grpSpPr>
          <p:sp>
            <p:nvSpPr>
              <p:cNvPr id="41" name="Text Box 17420"/>
              <p:cNvSpPr txBox="1">
                <a:spLocks noChangeArrowheads="1"/>
              </p:cNvSpPr>
              <p:nvPr/>
            </p:nvSpPr>
            <p:spPr bwMode="auto">
              <a:xfrm>
                <a:off x="5213" y="9788"/>
                <a:ext cx="270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S" sz="2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2" name="Oval 41"/>
              <p:cNvSpPr>
                <a:spLocks noChangeArrowheads="1"/>
              </p:cNvSpPr>
              <p:nvPr/>
            </p:nvSpPr>
            <p:spPr bwMode="auto">
              <a:xfrm>
                <a:off x="5213" y="9788"/>
                <a:ext cx="270" cy="27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6718" y="12547"/>
              <a:ext cx="270" cy="273"/>
              <a:chOff x="5213" y="9788"/>
              <a:chExt cx="270" cy="273"/>
            </a:xfrm>
          </p:grpSpPr>
          <p:sp>
            <p:nvSpPr>
              <p:cNvPr id="39" name="Text Box 17424"/>
              <p:cNvSpPr txBox="1">
                <a:spLocks noChangeArrowheads="1"/>
              </p:cNvSpPr>
              <p:nvPr/>
            </p:nvSpPr>
            <p:spPr bwMode="auto">
              <a:xfrm>
                <a:off x="5213" y="9788"/>
                <a:ext cx="270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endParaRPr lang="en-US" sz="2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" name="Oval 39"/>
              <p:cNvSpPr>
                <a:spLocks noChangeArrowheads="1"/>
              </p:cNvSpPr>
              <p:nvPr/>
            </p:nvSpPr>
            <p:spPr bwMode="auto">
              <a:xfrm>
                <a:off x="5213" y="9788"/>
                <a:ext cx="270" cy="27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6164" y="13284"/>
              <a:ext cx="270" cy="273"/>
              <a:chOff x="5213" y="9788"/>
              <a:chExt cx="270" cy="273"/>
            </a:xfrm>
          </p:grpSpPr>
          <p:sp>
            <p:nvSpPr>
              <p:cNvPr id="37" name="Text Box 17427"/>
              <p:cNvSpPr txBox="1">
                <a:spLocks noChangeArrowheads="1"/>
              </p:cNvSpPr>
              <p:nvPr/>
            </p:nvSpPr>
            <p:spPr bwMode="auto">
              <a:xfrm>
                <a:off x="5213" y="9788"/>
                <a:ext cx="270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6</a:t>
                </a:r>
                <a:endParaRPr lang="en-US" sz="2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8" name="Oval 37"/>
              <p:cNvSpPr>
                <a:spLocks noChangeArrowheads="1"/>
              </p:cNvSpPr>
              <p:nvPr/>
            </p:nvSpPr>
            <p:spPr bwMode="auto">
              <a:xfrm>
                <a:off x="5213" y="9788"/>
                <a:ext cx="270" cy="27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052" y="13299"/>
              <a:ext cx="270" cy="273"/>
              <a:chOff x="5213" y="9788"/>
              <a:chExt cx="270" cy="273"/>
            </a:xfrm>
          </p:grpSpPr>
          <p:sp>
            <p:nvSpPr>
              <p:cNvPr id="35" name="Text Box 17430"/>
              <p:cNvSpPr txBox="1">
                <a:spLocks noChangeArrowheads="1"/>
              </p:cNvSpPr>
              <p:nvPr/>
            </p:nvSpPr>
            <p:spPr bwMode="auto">
              <a:xfrm>
                <a:off x="5213" y="9788"/>
                <a:ext cx="270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5</a:t>
                </a:r>
                <a:endParaRPr lang="en-US" sz="2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5213" y="9788"/>
                <a:ext cx="270" cy="27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5563" y="11367"/>
              <a:ext cx="270" cy="273"/>
              <a:chOff x="5213" y="9788"/>
              <a:chExt cx="270" cy="273"/>
            </a:xfrm>
          </p:grpSpPr>
          <p:sp>
            <p:nvSpPr>
              <p:cNvPr id="33" name="Text Box 17433"/>
              <p:cNvSpPr txBox="1">
                <a:spLocks noChangeArrowheads="1"/>
              </p:cNvSpPr>
              <p:nvPr/>
            </p:nvSpPr>
            <p:spPr bwMode="auto">
              <a:xfrm>
                <a:off x="5213" y="9788"/>
                <a:ext cx="270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</a:t>
                </a:r>
                <a:endParaRPr lang="en-US" sz="2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4" name="Oval 33"/>
              <p:cNvSpPr>
                <a:spLocks noChangeArrowheads="1"/>
              </p:cNvSpPr>
              <p:nvPr/>
            </p:nvSpPr>
            <p:spPr bwMode="auto">
              <a:xfrm>
                <a:off x="5213" y="9788"/>
                <a:ext cx="270" cy="27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6683" y="11412"/>
              <a:ext cx="270" cy="273"/>
              <a:chOff x="5213" y="9788"/>
              <a:chExt cx="270" cy="273"/>
            </a:xfrm>
          </p:grpSpPr>
          <p:sp>
            <p:nvSpPr>
              <p:cNvPr id="31" name="Text Box 17436"/>
              <p:cNvSpPr txBox="1">
                <a:spLocks noChangeArrowheads="1"/>
              </p:cNvSpPr>
              <p:nvPr/>
            </p:nvSpPr>
            <p:spPr bwMode="auto">
              <a:xfrm>
                <a:off x="5213" y="9788"/>
                <a:ext cx="270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</a:t>
                </a:r>
                <a:endParaRPr lang="en-US" sz="2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5213" y="9788"/>
                <a:ext cx="270" cy="27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6345" y="12007"/>
              <a:ext cx="270" cy="273"/>
              <a:chOff x="5213" y="9788"/>
              <a:chExt cx="270" cy="273"/>
            </a:xfrm>
          </p:grpSpPr>
          <p:sp>
            <p:nvSpPr>
              <p:cNvPr id="29" name="Text Box 17439"/>
              <p:cNvSpPr txBox="1">
                <a:spLocks noChangeArrowheads="1"/>
              </p:cNvSpPr>
              <p:nvPr/>
            </p:nvSpPr>
            <p:spPr bwMode="auto">
              <a:xfrm>
                <a:off x="5213" y="9788"/>
                <a:ext cx="270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7</a:t>
                </a:r>
                <a:endParaRPr lang="en-US" sz="2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0" name="Oval 29"/>
              <p:cNvSpPr>
                <a:spLocks noChangeArrowheads="1"/>
              </p:cNvSpPr>
              <p:nvPr/>
            </p:nvSpPr>
            <p:spPr bwMode="auto">
              <a:xfrm>
                <a:off x="5213" y="9788"/>
                <a:ext cx="270" cy="27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4820" y="11958"/>
              <a:ext cx="270" cy="273"/>
              <a:chOff x="5213" y="9788"/>
              <a:chExt cx="270" cy="273"/>
            </a:xfrm>
          </p:grpSpPr>
          <p:sp>
            <p:nvSpPr>
              <p:cNvPr id="27" name="Text Box 17442"/>
              <p:cNvSpPr txBox="1">
                <a:spLocks noChangeArrowheads="1"/>
              </p:cNvSpPr>
              <p:nvPr/>
            </p:nvSpPr>
            <p:spPr bwMode="auto">
              <a:xfrm>
                <a:off x="5213" y="9788"/>
                <a:ext cx="270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8</a:t>
                </a:r>
                <a:endParaRPr lang="en-US" sz="2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5213" y="9788"/>
                <a:ext cx="270" cy="27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3200"/>
              </a:p>
            </p:txBody>
          </p:sp>
        </p:grpSp>
        <p:sp>
          <p:nvSpPr>
            <p:cNvPr id="16" name="Text Box 17445"/>
            <p:cNvSpPr txBox="1">
              <a:spLocks noChangeArrowheads="1"/>
            </p:cNvSpPr>
            <p:nvPr/>
          </p:nvSpPr>
          <p:spPr bwMode="auto">
            <a:xfrm>
              <a:off x="7311" y="12741"/>
              <a:ext cx="32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 Box 17447"/>
            <p:cNvSpPr txBox="1">
              <a:spLocks noChangeArrowheads="1"/>
            </p:cNvSpPr>
            <p:nvPr/>
          </p:nvSpPr>
          <p:spPr bwMode="auto">
            <a:xfrm>
              <a:off x="5402" y="10822"/>
              <a:ext cx="32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17448"/>
            <p:cNvSpPr txBox="1">
              <a:spLocks noChangeArrowheads="1"/>
            </p:cNvSpPr>
            <p:nvPr/>
          </p:nvSpPr>
          <p:spPr bwMode="auto">
            <a:xfrm>
              <a:off x="4549" y="13618"/>
              <a:ext cx="32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17453"/>
            <p:cNvSpPr txBox="1">
              <a:spLocks noChangeArrowheads="1"/>
            </p:cNvSpPr>
            <p:nvPr/>
          </p:nvSpPr>
          <p:spPr bwMode="auto">
            <a:xfrm>
              <a:off x="5402" y="13569"/>
              <a:ext cx="60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Face 3</a:t>
              </a:r>
              <a:endPara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 Box 17455"/>
            <p:cNvSpPr txBox="1">
              <a:spLocks noChangeArrowheads="1"/>
            </p:cNvSpPr>
            <p:nvPr/>
          </p:nvSpPr>
          <p:spPr bwMode="auto">
            <a:xfrm>
              <a:off x="6006" y="11209"/>
              <a:ext cx="60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Face 1</a:t>
              </a:r>
              <a:endPara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 Box 17456"/>
            <p:cNvSpPr txBox="1">
              <a:spLocks noChangeArrowheads="1"/>
            </p:cNvSpPr>
            <p:nvPr/>
          </p:nvSpPr>
          <p:spPr bwMode="auto">
            <a:xfrm>
              <a:off x="7098" y="12070"/>
              <a:ext cx="60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Face 4</a:t>
              </a:r>
              <a:endPara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 Box 17458"/>
            <p:cNvSpPr txBox="1">
              <a:spLocks noChangeArrowheads="1"/>
            </p:cNvSpPr>
            <p:nvPr/>
          </p:nvSpPr>
          <p:spPr bwMode="auto">
            <a:xfrm>
              <a:off x="4136" y="12468"/>
              <a:ext cx="60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Face 6</a:t>
              </a:r>
              <a:endPara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3" name="AutoShape 17459"/>
            <p:cNvCxnSpPr>
              <a:cxnSpLocks noChangeShapeType="1"/>
            </p:cNvCxnSpPr>
            <p:nvPr/>
          </p:nvCxnSpPr>
          <p:spPr bwMode="auto">
            <a:xfrm flipV="1">
              <a:off x="5724" y="13083"/>
              <a:ext cx="214" cy="51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17460"/>
            <p:cNvCxnSpPr>
              <a:cxnSpLocks noChangeShapeType="1"/>
            </p:cNvCxnSpPr>
            <p:nvPr/>
          </p:nvCxnSpPr>
          <p:spPr bwMode="auto">
            <a:xfrm flipH="1">
              <a:off x="6172" y="11482"/>
              <a:ext cx="173" cy="74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7461"/>
            <p:cNvCxnSpPr>
              <a:cxnSpLocks noChangeShapeType="1"/>
            </p:cNvCxnSpPr>
            <p:nvPr/>
          </p:nvCxnSpPr>
          <p:spPr bwMode="auto">
            <a:xfrm flipV="1">
              <a:off x="4820" y="12547"/>
              <a:ext cx="502" cy="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7462"/>
            <p:cNvCxnSpPr>
              <a:cxnSpLocks noChangeShapeType="1"/>
            </p:cNvCxnSpPr>
            <p:nvPr/>
          </p:nvCxnSpPr>
          <p:spPr bwMode="auto">
            <a:xfrm flipH="1">
              <a:off x="6517" y="12228"/>
              <a:ext cx="580" cy="2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" name="TextBox 49"/>
          <p:cNvSpPr txBox="1"/>
          <p:nvPr/>
        </p:nvSpPr>
        <p:spPr>
          <a:xfrm>
            <a:off x="118474" y="2032668"/>
            <a:ext cx="7165744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Nodal coordinates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XYZ=[0 0 0;1 0 0;1 1 0;0 1 0;0 0 1;1 0 1;1 1 1;0 1 1];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Element connectivity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LE=[1 2 3 4 5 6 7 8];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No external force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EXTFORCE=[];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Prescribed displacements [Node, DOF, Value]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SDISPT=[1 1 0;4 1 0;5 1 0;8 1 0;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u1=0 for Face 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 2 0;2 2 0;5 2 0;6 2 0;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u2=0 for Face 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 3 0;2 3 0;3 3 0;4 3 0;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u3=0 for Face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2 1 5;3 1 5;6 1 5;7 1 5];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u1=5 for Face 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Load increments [Start End Increment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TIMS=[0.0 1.0 0.05 0.0 1.0]';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Material properties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MID=-1;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PROP=[80   20   1E7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16825"/>
      </p:ext>
    </p:extLst>
  </p:cSld>
  <p:clrMapOvr>
    <a:masterClrMapping/>
  </p:clrMapOvr>
  <p:transition>
    <p:fade thruBlk="1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Extension of a Unit Cube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269" y="948690"/>
            <a:ext cx="480291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Time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step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Residual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0.05000  5.000e-02     2    1.17493e+05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Not converged. Bisecting load increment  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Time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step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Residual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0.02500  2.500e-02     2    2.96114e+04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3    2.55611e+02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4    1.84747e-02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5    1.51867e-10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Time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step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Residual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0.05000  2.500e-02     2    2.48106e+04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3    1.69171e+02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4    7.67766e-03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5    2.39898e-10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Time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step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Residual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0.10000  5.000e-02     2    8.45251e+04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3    1.88898e+03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4    8.72537e-01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5    1.86783e-07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Time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step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Residual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1.00000  5.000e-02     2    8.55549e+03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3    8.98726e+00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4    9.88176e-06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5    1.66042e-09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845262" y="2375382"/>
            <a:ext cx="3959285" cy="2951492"/>
            <a:chOff x="83198" y="165100"/>
            <a:chExt cx="3957307" cy="295275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74675" y="237490"/>
              <a:ext cx="3427730" cy="2569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74675" y="237490"/>
              <a:ext cx="3427730" cy="256921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0" name="Line 15231"/>
            <p:cNvCxnSpPr>
              <a:cxnSpLocks noChangeShapeType="1"/>
            </p:cNvCxnSpPr>
            <p:nvPr/>
          </p:nvCxnSpPr>
          <p:spPr bwMode="auto">
            <a:xfrm>
              <a:off x="574675" y="237490"/>
              <a:ext cx="34277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Line 15232"/>
            <p:cNvCxnSpPr>
              <a:cxnSpLocks noChangeShapeType="1"/>
            </p:cNvCxnSpPr>
            <p:nvPr/>
          </p:nvCxnSpPr>
          <p:spPr bwMode="auto">
            <a:xfrm>
              <a:off x="574675" y="2806700"/>
              <a:ext cx="34277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Line 15233"/>
            <p:cNvCxnSpPr>
              <a:cxnSpLocks noChangeShapeType="1"/>
            </p:cNvCxnSpPr>
            <p:nvPr/>
          </p:nvCxnSpPr>
          <p:spPr bwMode="auto">
            <a:xfrm flipV="1">
              <a:off x="4002405" y="237490"/>
              <a:ext cx="0" cy="25692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15234"/>
            <p:cNvCxnSpPr>
              <a:cxnSpLocks noChangeShapeType="1"/>
            </p:cNvCxnSpPr>
            <p:nvPr/>
          </p:nvCxnSpPr>
          <p:spPr bwMode="auto">
            <a:xfrm flipV="1">
              <a:off x="574675" y="237490"/>
              <a:ext cx="0" cy="25692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15235"/>
            <p:cNvCxnSpPr>
              <a:cxnSpLocks noChangeShapeType="1"/>
            </p:cNvCxnSpPr>
            <p:nvPr/>
          </p:nvCxnSpPr>
          <p:spPr bwMode="auto">
            <a:xfrm>
              <a:off x="574675" y="2806700"/>
              <a:ext cx="34277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15236"/>
            <p:cNvCxnSpPr>
              <a:cxnSpLocks noChangeShapeType="1"/>
            </p:cNvCxnSpPr>
            <p:nvPr/>
          </p:nvCxnSpPr>
          <p:spPr bwMode="auto">
            <a:xfrm flipV="1">
              <a:off x="574675" y="237490"/>
              <a:ext cx="0" cy="25692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15237"/>
            <p:cNvCxnSpPr>
              <a:cxnSpLocks noChangeShapeType="1"/>
            </p:cNvCxnSpPr>
            <p:nvPr/>
          </p:nvCxnSpPr>
          <p:spPr bwMode="auto">
            <a:xfrm flipV="1">
              <a:off x="574675" y="2767330"/>
              <a:ext cx="0" cy="393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15238"/>
            <p:cNvCxnSpPr>
              <a:cxnSpLocks noChangeShapeType="1"/>
            </p:cNvCxnSpPr>
            <p:nvPr/>
          </p:nvCxnSpPr>
          <p:spPr bwMode="auto">
            <a:xfrm>
              <a:off x="574675" y="237490"/>
              <a:ext cx="0" cy="330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41655" y="2826385"/>
              <a:ext cx="7112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9" name="Line 15240"/>
            <p:cNvCxnSpPr>
              <a:cxnSpLocks noChangeShapeType="1"/>
            </p:cNvCxnSpPr>
            <p:nvPr/>
          </p:nvCxnSpPr>
          <p:spPr bwMode="auto">
            <a:xfrm flipV="1">
              <a:off x="1254760" y="2767330"/>
              <a:ext cx="0" cy="393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15241"/>
            <p:cNvCxnSpPr>
              <a:cxnSpLocks noChangeShapeType="1"/>
            </p:cNvCxnSpPr>
            <p:nvPr/>
          </p:nvCxnSpPr>
          <p:spPr bwMode="auto">
            <a:xfrm>
              <a:off x="1254760" y="237490"/>
              <a:ext cx="0" cy="330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221740" y="2826385"/>
              <a:ext cx="7112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2" name="Line 15243"/>
            <p:cNvCxnSpPr>
              <a:cxnSpLocks noChangeShapeType="1"/>
            </p:cNvCxnSpPr>
            <p:nvPr/>
          </p:nvCxnSpPr>
          <p:spPr bwMode="auto">
            <a:xfrm flipV="1">
              <a:off x="1941830" y="2767330"/>
              <a:ext cx="0" cy="393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15244"/>
            <p:cNvCxnSpPr>
              <a:cxnSpLocks noChangeShapeType="1"/>
            </p:cNvCxnSpPr>
            <p:nvPr/>
          </p:nvCxnSpPr>
          <p:spPr bwMode="auto">
            <a:xfrm>
              <a:off x="1941830" y="237490"/>
              <a:ext cx="0" cy="330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908810" y="2826385"/>
              <a:ext cx="7112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5" name="Line 15246"/>
            <p:cNvCxnSpPr>
              <a:cxnSpLocks noChangeShapeType="1"/>
            </p:cNvCxnSpPr>
            <p:nvPr/>
          </p:nvCxnSpPr>
          <p:spPr bwMode="auto">
            <a:xfrm flipV="1">
              <a:off x="2628900" y="2767330"/>
              <a:ext cx="0" cy="393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15247"/>
            <p:cNvCxnSpPr>
              <a:cxnSpLocks noChangeShapeType="1"/>
            </p:cNvCxnSpPr>
            <p:nvPr/>
          </p:nvCxnSpPr>
          <p:spPr bwMode="auto">
            <a:xfrm>
              <a:off x="2628900" y="237490"/>
              <a:ext cx="0" cy="330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595880" y="2826385"/>
              <a:ext cx="7112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8" name="Line 15249"/>
            <p:cNvCxnSpPr>
              <a:cxnSpLocks noChangeShapeType="1"/>
            </p:cNvCxnSpPr>
            <p:nvPr/>
          </p:nvCxnSpPr>
          <p:spPr bwMode="auto">
            <a:xfrm flipV="1">
              <a:off x="3315970" y="2767330"/>
              <a:ext cx="0" cy="393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15250"/>
            <p:cNvCxnSpPr>
              <a:cxnSpLocks noChangeShapeType="1"/>
            </p:cNvCxnSpPr>
            <p:nvPr/>
          </p:nvCxnSpPr>
          <p:spPr bwMode="auto">
            <a:xfrm>
              <a:off x="3315970" y="237490"/>
              <a:ext cx="0" cy="330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282950" y="2826385"/>
              <a:ext cx="7112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</a:rPr>
                <a:t>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1" name="Line 15252"/>
            <p:cNvCxnSpPr>
              <a:cxnSpLocks noChangeShapeType="1"/>
            </p:cNvCxnSpPr>
            <p:nvPr/>
          </p:nvCxnSpPr>
          <p:spPr bwMode="auto">
            <a:xfrm flipV="1">
              <a:off x="4002405" y="2767330"/>
              <a:ext cx="0" cy="393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15253"/>
            <p:cNvCxnSpPr>
              <a:cxnSpLocks noChangeShapeType="1"/>
            </p:cNvCxnSpPr>
            <p:nvPr/>
          </p:nvCxnSpPr>
          <p:spPr bwMode="auto">
            <a:xfrm>
              <a:off x="4002405" y="237490"/>
              <a:ext cx="0" cy="330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969385" y="2826385"/>
              <a:ext cx="7112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4" name="Line 15255"/>
            <p:cNvCxnSpPr>
              <a:cxnSpLocks noChangeShapeType="1"/>
            </p:cNvCxnSpPr>
            <p:nvPr/>
          </p:nvCxnSpPr>
          <p:spPr bwMode="auto">
            <a:xfrm>
              <a:off x="574675" y="2806700"/>
              <a:ext cx="330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15256"/>
            <p:cNvCxnSpPr>
              <a:cxnSpLocks noChangeShapeType="1"/>
            </p:cNvCxnSpPr>
            <p:nvPr/>
          </p:nvCxnSpPr>
          <p:spPr bwMode="auto">
            <a:xfrm flipH="1">
              <a:off x="3963035" y="2806700"/>
              <a:ext cx="393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75615" y="2734310"/>
              <a:ext cx="7112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</a:rPr>
                <a:t>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7" name="Line 15258"/>
            <p:cNvCxnSpPr>
              <a:cxnSpLocks noChangeShapeType="1"/>
            </p:cNvCxnSpPr>
            <p:nvPr/>
          </p:nvCxnSpPr>
          <p:spPr bwMode="auto">
            <a:xfrm>
              <a:off x="574675" y="2377440"/>
              <a:ext cx="330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15259"/>
            <p:cNvCxnSpPr>
              <a:cxnSpLocks noChangeShapeType="1"/>
            </p:cNvCxnSpPr>
            <p:nvPr/>
          </p:nvCxnSpPr>
          <p:spPr bwMode="auto">
            <a:xfrm flipH="1">
              <a:off x="3963035" y="2377440"/>
              <a:ext cx="393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57810" y="2305050"/>
              <a:ext cx="282575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</a:rPr>
                <a:t>1000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0" name="Line 15261"/>
            <p:cNvCxnSpPr>
              <a:cxnSpLocks noChangeShapeType="1"/>
            </p:cNvCxnSpPr>
            <p:nvPr/>
          </p:nvCxnSpPr>
          <p:spPr bwMode="auto">
            <a:xfrm>
              <a:off x="574675" y="1948180"/>
              <a:ext cx="330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Line 15262"/>
            <p:cNvCxnSpPr>
              <a:cxnSpLocks noChangeShapeType="1"/>
            </p:cNvCxnSpPr>
            <p:nvPr/>
          </p:nvCxnSpPr>
          <p:spPr bwMode="auto">
            <a:xfrm flipH="1">
              <a:off x="3963035" y="1948180"/>
              <a:ext cx="393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57810" y="1875790"/>
              <a:ext cx="282575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</a:rPr>
                <a:t>2000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3" name="Line 15264"/>
            <p:cNvCxnSpPr>
              <a:cxnSpLocks noChangeShapeType="1"/>
            </p:cNvCxnSpPr>
            <p:nvPr/>
          </p:nvCxnSpPr>
          <p:spPr bwMode="auto">
            <a:xfrm>
              <a:off x="574675" y="1518920"/>
              <a:ext cx="330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Line 15265"/>
            <p:cNvCxnSpPr>
              <a:cxnSpLocks noChangeShapeType="1"/>
            </p:cNvCxnSpPr>
            <p:nvPr/>
          </p:nvCxnSpPr>
          <p:spPr bwMode="auto">
            <a:xfrm flipH="1">
              <a:off x="3963035" y="1518920"/>
              <a:ext cx="393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7810" y="1446530"/>
              <a:ext cx="282575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</a:rPr>
                <a:t>3000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6" name="Line 15267"/>
            <p:cNvCxnSpPr>
              <a:cxnSpLocks noChangeShapeType="1"/>
            </p:cNvCxnSpPr>
            <p:nvPr/>
          </p:nvCxnSpPr>
          <p:spPr bwMode="auto">
            <a:xfrm>
              <a:off x="574675" y="1089660"/>
              <a:ext cx="330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Line 15268"/>
            <p:cNvCxnSpPr>
              <a:cxnSpLocks noChangeShapeType="1"/>
            </p:cNvCxnSpPr>
            <p:nvPr/>
          </p:nvCxnSpPr>
          <p:spPr bwMode="auto">
            <a:xfrm flipH="1">
              <a:off x="3963035" y="1089660"/>
              <a:ext cx="393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257810" y="1017270"/>
              <a:ext cx="282575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</a:rPr>
                <a:t>4000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9" name="Line 15270"/>
            <p:cNvCxnSpPr>
              <a:cxnSpLocks noChangeShapeType="1"/>
            </p:cNvCxnSpPr>
            <p:nvPr/>
          </p:nvCxnSpPr>
          <p:spPr bwMode="auto">
            <a:xfrm>
              <a:off x="574675" y="660400"/>
              <a:ext cx="330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Line 15271"/>
            <p:cNvCxnSpPr>
              <a:cxnSpLocks noChangeShapeType="1"/>
            </p:cNvCxnSpPr>
            <p:nvPr/>
          </p:nvCxnSpPr>
          <p:spPr bwMode="auto">
            <a:xfrm flipH="1">
              <a:off x="3963035" y="660400"/>
              <a:ext cx="393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57810" y="588010"/>
              <a:ext cx="282575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</a:rPr>
                <a:t>5000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2" name="Line 15273"/>
            <p:cNvCxnSpPr>
              <a:cxnSpLocks noChangeShapeType="1"/>
            </p:cNvCxnSpPr>
            <p:nvPr/>
          </p:nvCxnSpPr>
          <p:spPr bwMode="auto">
            <a:xfrm>
              <a:off x="574675" y="237490"/>
              <a:ext cx="330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Line 15274"/>
            <p:cNvCxnSpPr>
              <a:cxnSpLocks noChangeShapeType="1"/>
            </p:cNvCxnSpPr>
            <p:nvPr/>
          </p:nvCxnSpPr>
          <p:spPr bwMode="auto">
            <a:xfrm flipH="1">
              <a:off x="3963035" y="237490"/>
              <a:ext cx="393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257810" y="165100"/>
              <a:ext cx="282575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</a:rPr>
                <a:t>6000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5" name="Line 15276"/>
            <p:cNvCxnSpPr>
              <a:cxnSpLocks noChangeShapeType="1"/>
            </p:cNvCxnSpPr>
            <p:nvPr/>
          </p:nvCxnSpPr>
          <p:spPr bwMode="auto">
            <a:xfrm>
              <a:off x="574675" y="237490"/>
              <a:ext cx="34277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Line 15277"/>
            <p:cNvCxnSpPr>
              <a:cxnSpLocks noChangeShapeType="1"/>
            </p:cNvCxnSpPr>
            <p:nvPr/>
          </p:nvCxnSpPr>
          <p:spPr bwMode="auto">
            <a:xfrm>
              <a:off x="574675" y="2806700"/>
              <a:ext cx="34277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15278"/>
            <p:cNvCxnSpPr>
              <a:cxnSpLocks noChangeShapeType="1"/>
            </p:cNvCxnSpPr>
            <p:nvPr/>
          </p:nvCxnSpPr>
          <p:spPr bwMode="auto">
            <a:xfrm flipV="1">
              <a:off x="4002405" y="237490"/>
              <a:ext cx="0" cy="25692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Line 15279"/>
            <p:cNvCxnSpPr>
              <a:cxnSpLocks noChangeShapeType="1"/>
            </p:cNvCxnSpPr>
            <p:nvPr/>
          </p:nvCxnSpPr>
          <p:spPr bwMode="auto">
            <a:xfrm flipV="1">
              <a:off x="574675" y="237490"/>
              <a:ext cx="0" cy="25692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574675" y="244475"/>
              <a:ext cx="3427730" cy="2562225"/>
            </a:xfrm>
            <a:custGeom>
              <a:avLst/>
              <a:gdLst>
                <a:gd name="T0" fmla="*/ 0 w 5398"/>
                <a:gd name="T1" fmla="*/ 4035 h 4035"/>
                <a:gd name="T2" fmla="*/ 260 w 5398"/>
                <a:gd name="T3" fmla="*/ 3931 h 4035"/>
                <a:gd name="T4" fmla="*/ 530 w 5398"/>
                <a:gd name="T5" fmla="*/ 3827 h 4035"/>
                <a:gd name="T6" fmla="*/ 801 w 5398"/>
                <a:gd name="T7" fmla="*/ 3723 h 4035"/>
                <a:gd name="T8" fmla="*/ 1071 w 5398"/>
                <a:gd name="T9" fmla="*/ 3609 h 4035"/>
                <a:gd name="T10" fmla="*/ 1342 w 5398"/>
                <a:gd name="T11" fmla="*/ 3474 h 4035"/>
                <a:gd name="T12" fmla="*/ 1612 w 5398"/>
                <a:gd name="T13" fmla="*/ 3338 h 4035"/>
                <a:gd name="T14" fmla="*/ 1883 w 5398"/>
                <a:gd name="T15" fmla="*/ 3182 h 4035"/>
                <a:gd name="T16" fmla="*/ 2153 w 5398"/>
                <a:gd name="T17" fmla="*/ 3016 h 4035"/>
                <a:gd name="T18" fmla="*/ 2424 w 5398"/>
                <a:gd name="T19" fmla="*/ 2839 h 4035"/>
                <a:gd name="T20" fmla="*/ 2694 w 5398"/>
                <a:gd name="T21" fmla="*/ 2652 h 4035"/>
                <a:gd name="T22" fmla="*/ 2964 w 5398"/>
                <a:gd name="T23" fmla="*/ 2444 h 4035"/>
                <a:gd name="T24" fmla="*/ 3235 w 5398"/>
                <a:gd name="T25" fmla="*/ 2226 h 4035"/>
                <a:gd name="T26" fmla="*/ 3505 w 5398"/>
                <a:gd name="T27" fmla="*/ 1997 h 4035"/>
                <a:gd name="T28" fmla="*/ 3776 w 5398"/>
                <a:gd name="T29" fmla="*/ 1747 h 4035"/>
                <a:gd name="T30" fmla="*/ 4046 w 5398"/>
                <a:gd name="T31" fmla="*/ 1487 h 4035"/>
                <a:gd name="T32" fmla="*/ 4317 w 5398"/>
                <a:gd name="T33" fmla="*/ 1217 h 4035"/>
                <a:gd name="T34" fmla="*/ 4587 w 5398"/>
                <a:gd name="T35" fmla="*/ 936 h 4035"/>
                <a:gd name="T36" fmla="*/ 4858 w 5398"/>
                <a:gd name="T37" fmla="*/ 645 h 4035"/>
                <a:gd name="T38" fmla="*/ 5128 w 5398"/>
                <a:gd name="T39" fmla="*/ 333 h 4035"/>
                <a:gd name="T40" fmla="*/ 5398 w 5398"/>
                <a:gd name="T41" fmla="*/ 0 h 4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8" h="4035">
                  <a:moveTo>
                    <a:pt x="0" y="4035"/>
                  </a:moveTo>
                  <a:lnTo>
                    <a:pt x="260" y="3931"/>
                  </a:lnTo>
                  <a:lnTo>
                    <a:pt x="530" y="3827"/>
                  </a:lnTo>
                  <a:lnTo>
                    <a:pt x="801" y="3723"/>
                  </a:lnTo>
                  <a:lnTo>
                    <a:pt x="1071" y="3609"/>
                  </a:lnTo>
                  <a:lnTo>
                    <a:pt x="1342" y="3474"/>
                  </a:lnTo>
                  <a:lnTo>
                    <a:pt x="1612" y="3338"/>
                  </a:lnTo>
                  <a:lnTo>
                    <a:pt x="1883" y="3182"/>
                  </a:lnTo>
                  <a:lnTo>
                    <a:pt x="2153" y="3016"/>
                  </a:lnTo>
                  <a:lnTo>
                    <a:pt x="2424" y="2839"/>
                  </a:lnTo>
                  <a:lnTo>
                    <a:pt x="2694" y="2652"/>
                  </a:lnTo>
                  <a:lnTo>
                    <a:pt x="2964" y="2444"/>
                  </a:lnTo>
                  <a:lnTo>
                    <a:pt x="3235" y="2226"/>
                  </a:lnTo>
                  <a:lnTo>
                    <a:pt x="3505" y="1997"/>
                  </a:lnTo>
                  <a:lnTo>
                    <a:pt x="3776" y="1747"/>
                  </a:lnTo>
                  <a:lnTo>
                    <a:pt x="4046" y="1487"/>
                  </a:lnTo>
                  <a:lnTo>
                    <a:pt x="4317" y="1217"/>
                  </a:lnTo>
                  <a:lnTo>
                    <a:pt x="4587" y="936"/>
                  </a:lnTo>
                  <a:lnTo>
                    <a:pt x="4858" y="645"/>
                  </a:lnTo>
                  <a:lnTo>
                    <a:pt x="5128" y="333"/>
                  </a:lnTo>
                  <a:lnTo>
                    <a:pt x="5398" y="0"/>
                  </a:lnTo>
                </a:path>
              </a:pathLst>
            </a:custGeom>
            <a:noFill/>
            <a:ln w="1333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48005" y="2780665"/>
              <a:ext cx="53340" cy="52705"/>
            </a:xfrm>
            <a:prstGeom prst="rect">
              <a:avLst/>
            </a:prstGeom>
            <a:noFill/>
            <a:ln w="1333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713105" y="2714625"/>
              <a:ext cx="53340" cy="52705"/>
            </a:xfrm>
            <a:prstGeom prst="rect">
              <a:avLst/>
            </a:prstGeom>
            <a:noFill/>
            <a:ln w="1333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885190" y="2648585"/>
              <a:ext cx="52705" cy="52705"/>
            </a:xfrm>
            <a:prstGeom prst="rect">
              <a:avLst/>
            </a:prstGeom>
            <a:noFill/>
            <a:ln w="1333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056640" y="2582545"/>
              <a:ext cx="52705" cy="52705"/>
            </a:xfrm>
            <a:prstGeom prst="rect">
              <a:avLst/>
            </a:prstGeom>
            <a:noFill/>
            <a:ln w="1333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1228725" y="2509520"/>
              <a:ext cx="52705" cy="52705"/>
            </a:xfrm>
            <a:prstGeom prst="rect">
              <a:avLst/>
            </a:prstGeom>
            <a:noFill/>
            <a:ln w="1333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00175" y="2423795"/>
              <a:ext cx="52705" cy="52705"/>
            </a:xfrm>
            <a:prstGeom prst="rect">
              <a:avLst/>
            </a:prstGeom>
            <a:noFill/>
            <a:ln w="1333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1572260" y="2338070"/>
              <a:ext cx="52705" cy="52705"/>
            </a:xfrm>
            <a:prstGeom prst="rect">
              <a:avLst/>
            </a:prstGeom>
            <a:noFill/>
            <a:ln w="1333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1743710" y="2239010"/>
              <a:ext cx="52705" cy="52705"/>
            </a:xfrm>
            <a:prstGeom prst="rect">
              <a:avLst/>
            </a:prstGeom>
            <a:noFill/>
            <a:ln w="1333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1915160" y="2132965"/>
              <a:ext cx="53340" cy="53340"/>
            </a:xfrm>
            <a:prstGeom prst="rect">
              <a:avLst/>
            </a:prstGeom>
            <a:noFill/>
            <a:ln w="1333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087245" y="2021205"/>
              <a:ext cx="52705" cy="52705"/>
            </a:xfrm>
            <a:prstGeom prst="rect">
              <a:avLst/>
            </a:prstGeom>
            <a:noFill/>
            <a:ln w="1333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2258695" y="1901825"/>
              <a:ext cx="53340" cy="53340"/>
            </a:xfrm>
            <a:prstGeom prst="rect">
              <a:avLst/>
            </a:prstGeom>
            <a:noFill/>
            <a:ln w="1333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2430780" y="1769745"/>
              <a:ext cx="52705" cy="53340"/>
            </a:xfrm>
            <a:prstGeom prst="rect">
              <a:avLst/>
            </a:prstGeom>
            <a:noFill/>
            <a:ln w="1333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2602230" y="1631315"/>
              <a:ext cx="52705" cy="52705"/>
            </a:xfrm>
            <a:prstGeom prst="rect">
              <a:avLst/>
            </a:prstGeom>
            <a:noFill/>
            <a:ln w="1333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2774315" y="1485900"/>
              <a:ext cx="52705" cy="52705"/>
            </a:xfrm>
            <a:prstGeom prst="rect">
              <a:avLst/>
            </a:prstGeom>
            <a:noFill/>
            <a:ln w="1333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2945765" y="1327150"/>
              <a:ext cx="52705" cy="53340"/>
            </a:xfrm>
            <a:prstGeom prst="rect">
              <a:avLst/>
            </a:prstGeom>
            <a:noFill/>
            <a:ln w="1333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3117850" y="1162050"/>
              <a:ext cx="52705" cy="53340"/>
            </a:xfrm>
            <a:prstGeom prst="rect">
              <a:avLst/>
            </a:prstGeom>
            <a:noFill/>
            <a:ln w="1333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3289300" y="990600"/>
              <a:ext cx="52705" cy="52705"/>
            </a:xfrm>
            <a:prstGeom prst="rect">
              <a:avLst/>
            </a:prstGeom>
            <a:noFill/>
            <a:ln w="1333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3460750" y="812165"/>
              <a:ext cx="53340" cy="52705"/>
            </a:xfrm>
            <a:prstGeom prst="rect">
              <a:avLst/>
            </a:prstGeom>
            <a:noFill/>
            <a:ln w="1333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3632835" y="627380"/>
              <a:ext cx="52705" cy="52705"/>
            </a:xfrm>
            <a:prstGeom prst="rect">
              <a:avLst/>
            </a:prstGeom>
            <a:noFill/>
            <a:ln w="1333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3804285" y="429260"/>
              <a:ext cx="53340" cy="52705"/>
            </a:xfrm>
            <a:prstGeom prst="rect">
              <a:avLst/>
            </a:prstGeom>
            <a:noFill/>
            <a:ln w="1333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976370" y="217805"/>
              <a:ext cx="52705" cy="52705"/>
            </a:xfrm>
            <a:prstGeom prst="rect">
              <a:avLst/>
            </a:prstGeom>
            <a:noFill/>
            <a:ln w="1333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1941830" y="2971800"/>
              <a:ext cx="685165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</a:rPr>
                <a:t>Stretch ratio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 rot="16200000">
              <a:off x="-23800" y="1196657"/>
              <a:ext cx="360045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</a:rPr>
                <a:t>Stress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667711"/>
      </p:ext>
    </p:extLst>
  </p:cSld>
  <p:clrMapOvr>
    <a:masterClrMapping/>
  </p:clrMapOvr>
  <p:transition>
    <p:fade thruBlk="1"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Hyperelastic Material Analysis Using ABAQUS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*ELEMENT,TYPE=C3D8RH,ELSET=ONE</a:t>
            </a:r>
          </a:p>
          <a:p>
            <a:pPr lvl="1"/>
            <a:r>
              <a:rPr lang="en-US" dirty="0" smtClean="0"/>
              <a:t>8-node linear brick, reduced integration with hourglass control, hybrid with constant pressure</a:t>
            </a:r>
          </a:p>
          <a:p>
            <a:r>
              <a:rPr lang="en-US" dirty="0" smtClean="0"/>
              <a:t>*MATERIAL,NAME=MOONEY</a:t>
            </a:r>
            <a:br>
              <a:rPr lang="en-US" dirty="0" smtClean="0"/>
            </a:br>
            <a:r>
              <a:rPr lang="en-US" dirty="0" smtClean="0"/>
              <a:t>*HYPERELASTIC, MOONEY-RIVLIN</a:t>
            </a:r>
            <a:br>
              <a:rPr lang="en-US" dirty="0" smtClean="0"/>
            </a:br>
            <a:r>
              <a:rPr lang="en-US" dirty="0" smtClean="0"/>
              <a:t>80., 20.,</a:t>
            </a:r>
          </a:p>
          <a:p>
            <a:pPr lvl="1"/>
            <a:r>
              <a:rPr lang="en-US" dirty="0" smtClean="0"/>
              <a:t>Mooney-</a:t>
            </a:r>
            <a:r>
              <a:rPr lang="en-US" dirty="0" err="1" smtClean="0"/>
              <a:t>Rivlin</a:t>
            </a:r>
            <a:r>
              <a:rPr lang="en-US" dirty="0" smtClean="0"/>
              <a:t> material with A</a:t>
            </a:r>
            <a:r>
              <a:rPr lang="en-US" baseline="-25000" dirty="0" smtClean="0"/>
              <a:t>10</a:t>
            </a:r>
            <a:r>
              <a:rPr lang="en-US" dirty="0" smtClean="0"/>
              <a:t> = 80 and A</a:t>
            </a:r>
            <a:r>
              <a:rPr lang="en-US" baseline="-25000" dirty="0" smtClean="0"/>
              <a:t>01</a:t>
            </a:r>
            <a:r>
              <a:rPr lang="en-US" dirty="0" smtClean="0"/>
              <a:t> = 20</a:t>
            </a:r>
          </a:p>
          <a:p>
            <a:r>
              <a:rPr lang="en-US" dirty="0" smtClean="0"/>
              <a:t>*STATIC,DIRECT</a:t>
            </a:r>
          </a:p>
          <a:p>
            <a:pPr lvl="1"/>
            <a:r>
              <a:rPr lang="en-US" dirty="0" smtClean="0"/>
              <a:t>Fixed time step (no automatic time step control)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14046" y="4117716"/>
            <a:ext cx="6978162" cy="2602577"/>
            <a:chOff x="1014046" y="3678116"/>
            <a:chExt cx="6978162" cy="2602577"/>
          </a:xfrm>
        </p:grpSpPr>
        <p:sp>
          <p:nvSpPr>
            <p:cNvPr id="4" name="Cube 3"/>
            <p:cNvSpPr/>
            <p:nvPr/>
          </p:nvSpPr>
          <p:spPr bwMode="auto">
            <a:xfrm>
              <a:off x="1573824" y="4299438"/>
              <a:ext cx="1521069" cy="1521069"/>
            </a:xfrm>
            <a:prstGeom prst="cub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Cube 4"/>
            <p:cNvSpPr/>
            <p:nvPr/>
          </p:nvSpPr>
          <p:spPr bwMode="auto">
            <a:xfrm>
              <a:off x="4443048" y="4923692"/>
              <a:ext cx="3549160" cy="715107"/>
            </a:xfrm>
            <a:prstGeom prst="cub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ight Arrow 5"/>
            <p:cNvSpPr/>
            <p:nvPr/>
          </p:nvSpPr>
          <p:spPr bwMode="auto">
            <a:xfrm>
              <a:off x="3543300" y="4897315"/>
              <a:ext cx="571500" cy="246185"/>
            </a:xfrm>
            <a:prstGeom prst="rightArrow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3138854" y="5442439"/>
              <a:ext cx="386861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rot="16200000" flipV="1">
              <a:off x="1770183" y="4021017"/>
              <a:ext cx="386861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rot="5400000">
              <a:off x="1260231" y="5873262"/>
              <a:ext cx="296007" cy="28428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472963" y="524900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x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82263" y="367811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y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14046" y="591136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z</a:t>
              </a:r>
              <a:endParaRPr lang="en-US" dirty="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1068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Hyperelastic Material Analysis Using ABAQUS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/>
              <a:t>*HEADING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 - Incompressible hyperelasticity (Mooney-</a:t>
            </a:r>
            <a:r>
              <a:rPr lang="en-US" sz="1600" dirty="0" err="1" smtClean="0"/>
              <a:t>Rivlin</a:t>
            </a:r>
            <a:r>
              <a:rPr lang="en-US" sz="1600" dirty="0" smtClean="0"/>
              <a:t>) Uniaxial tension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*NODE,NSET=ALL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1,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2,1.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3,1.,1.,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4,0.,1.,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5,0.,0.,1.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6,1.,0.,1.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7,1.,1.,1.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8,0.,1.,1.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*NSET,NSET=FACE1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1,2,3,4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*NSET,NSET=FACE3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1,2,5,6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*NSET,NSET=FACE4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2,3,6,7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*NSET,NSET=FACE6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4,1,8,5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*ELEMENT,TYPE=</a:t>
            </a:r>
            <a:r>
              <a:rPr lang="en-US" sz="1600" b="1" dirty="0" smtClean="0">
                <a:solidFill>
                  <a:srgbClr val="FF0000"/>
                </a:solidFill>
              </a:rPr>
              <a:t>C3D8RH</a:t>
            </a:r>
            <a:r>
              <a:rPr lang="en-US" sz="1600" dirty="0" smtClean="0"/>
              <a:t>,ELSET=ONE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1,1,2,3,4,5,6,7,8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*SOLID SECTION, ELSET=ONE, MATERIAL= MOONEY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*MATERIAL,NAME=MOONEY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*HYPERELASTIC, MOONEY-RIVLIN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80., 20.,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*STEP,NLGEOM,INC=20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UNIAXIAL TENSION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*STATIC,DIRECT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1.,20.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*BOUNDARY,OP=NEW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FACE1</a:t>
            </a:r>
            <a:r>
              <a:rPr lang="en-US" sz="1600" dirty="0" smtClean="0"/>
              <a:t>,3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FACE3,2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FACE6,1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FACE4,1,1,5.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*EL PRINT,F=1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S,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E,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*NODE PRINT,F=1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U,RF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*OUTPUT,FIELD,FREQ=1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*ELEMENT OUTPUT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S,E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*OUTPUT,FIELD,FREQ=1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*NODE OUTPUT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U,RF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*END STEP</a:t>
            </a:r>
          </a:p>
        </p:txBody>
      </p:sp>
    </p:spTree>
    <p:extLst>
      <p:ext uri="{BB962C8B-B14F-4D97-AF65-F5344CB8AC3E}">
        <p14:creationId xmlns:p14="http://schemas.microsoft.com/office/powerpoint/2010/main" val="7694159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Hyperelastic Material Analysis Using ABAQUS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Analytical solution procedure</a:t>
            </a:r>
          </a:p>
          <a:p>
            <a:pPr lvl="1"/>
            <a:r>
              <a:rPr lang="en-US" dirty="0" smtClean="0"/>
              <a:t>Gradually increase the principal stretch 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 from 1 to 6</a:t>
            </a:r>
          </a:p>
          <a:p>
            <a:pPr lvl="1"/>
            <a:r>
              <a:rPr lang="en-US" dirty="0" smtClean="0"/>
              <a:t>Deformation gradient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Calculate J</a:t>
            </a:r>
            <a:r>
              <a:rPr lang="en-US" baseline="-25000" dirty="0" smtClean="0"/>
              <a:t>1,E</a:t>
            </a:r>
            <a:r>
              <a:rPr lang="en-US" dirty="0" smtClean="0"/>
              <a:t> and J</a:t>
            </a:r>
            <a:r>
              <a:rPr lang="en-US" baseline="-25000" dirty="0" smtClean="0"/>
              <a:t>2,E</a:t>
            </a:r>
          </a:p>
          <a:p>
            <a:pPr lvl="1"/>
            <a:r>
              <a:rPr lang="en-US" dirty="0" smtClean="0"/>
              <a:t>Calculate 2</a:t>
            </a:r>
            <a:r>
              <a:rPr lang="en-US" baseline="30000" dirty="0" smtClean="0"/>
              <a:t>nd</a:t>
            </a:r>
            <a:r>
              <a:rPr lang="en-US" dirty="0" smtClean="0"/>
              <a:t> P-K stress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Calculate Cauchy stress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Remove the hydrostatic component of stress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694113" y="1816100"/>
          <a:ext cx="28067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6" name="Equation" r:id="rId3" imgW="2806560" imgH="1218960" progId="Equation.DSMT4">
                  <p:embed/>
                </p:oleObj>
              </mc:Choice>
              <mc:Fallback>
                <p:oleObj name="Equation" r:id="rId3" imgW="280656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1816100"/>
                        <a:ext cx="28067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104292" y="3925516"/>
          <a:ext cx="231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7" name="Equation" r:id="rId5" imgW="2311200" imgH="393480" progId="Equation.DSMT4">
                  <p:embed/>
                </p:oleObj>
              </mc:Choice>
              <mc:Fallback>
                <p:oleObj name="Equation" r:id="rId5" imgW="2311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4292" y="3925516"/>
                        <a:ext cx="2311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09825" y="4864100"/>
          <a:ext cx="1701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8" name="Equation" r:id="rId7" imgW="1701720" imgH="660240" progId="Equation.DSMT4">
                  <p:embed/>
                </p:oleObj>
              </mc:Choice>
              <mc:Fallback>
                <p:oleObj name="Equation" r:id="rId7" imgW="17017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4864100"/>
                        <a:ext cx="17018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41575" y="6027738"/>
          <a:ext cx="1638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9" name="Equation" r:id="rId9" imgW="1638000" imgH="355320" progId="Equation.DSMT4">
                  <p:embed/>
                </p:oleObj>
              </mc:Choice>
              <mc:Fallback>
                <p:oleObj name="Equation" r:id="rId9" imgW="16380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6027738"/>
                        <a:ext cx="16383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59485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Hyperelastic Material Analysis Using ABAQUS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with analytical stress vs. numerical stress</a:t>
            </a:r>
            <a:endParaRPr lang="en-US" dirty="0"/>
          </a:p>
        </p:txBody>
      </p:sp>
      <p:pic>
        <p:nvPicPr>
          <p:cNvPr id="5" name="Picture 4" descr="ScreenShot00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0147" y="4742351"/>
            <a:ext cx="6238875" cy="1628775"/>
          </a:xfrm>
          <a:prstGeom prst="rect">
            <a:avLst/>
          </a:prstGeom>
        </p:spPr>
      </p:pic>
      <p:pic>
        <p:nvPicPr>
          <p:cNvPr id="6" name="Picture 5" descr="ScreenShot005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9624" y="1388449"/>
            <a:ext cx="4729163" cy="35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171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Hyperelastic Material Parameters from Test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3.9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377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 bwMode="auto">
          <a:xfrm>
            <a:off x="2198017" y="4950643"/>
            <a:ext cx="1874362" cy="82798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2366128" y="3883843"/>
            <a:ext cx="1442301" cy="49962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Green-Lagrange Strain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Why different strains?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Length change: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Right Cauchy-Green Deformation Tensor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Green-Lagrange Strain Tensor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072188"/>
              </p:ext>
            </p:extLst>
          </p:nvPr>
        </p:nvGraphicFramePr>
        <p:xfrm>
          <a:off x="2815832" y="1191241"/>
          <a:ext cx="423703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2" name="Equation" r:id="rId3" imgW="4241520" imgH="1282680" progId="Equation.DSMT4">
                  <p:embed/>
                </p:oleObj>
              </mc:Choice>
              <mc:Fallback>
                <p:oleObj name="Equation" r:id="rId3" imgW="4241520" imgH="12826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5832" y="1191241"/>
                        <a:ext cx="4237037" cy="1292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458888" y="2503113"/>
            <a:ext cx="2600392" cy="549451"/>
            <a:chOff x="4784484" y="2710873"/>
            <a:chExt cx="2600392" cy="549451"/>
          </a:xfrm>
        </p:grpSpPr>
        <p:sp>
          <p:nvSpPr>
            <p:cNvPr id="6" name="Left Brace 5"/>
            <p:cNvSpPr/>
            <p:nvPr/>
          </p:nvSpPr>
          <p:spPr bwMode="auto">
            <a:xfrm rot="16200000">
              <a:off x="5899732" y="2265218"/>
              <a:ext cx="249382" cy="1140692"/>
            </a:xfrm>
            <a:prstGeom prst="lef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4484" y="2890992"/>
              <a:ext cx="2600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Ratio of length change</a:t>
              </a:r>
              <a:endParaRPr lang="en-US" dirty="0">
                <a:latin typeface="Comic Sans MS" pitchFamily="66" charset="0"/>
              </a:endParaRPr>
            </a:p>
          </p:txBody>
        </p:sp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849138"/>
              </p:ext>
            </p:extLst>
          </p:nvPr>
        </p:nvGraphicFramePr>
        <p:xfrm>
          <a:off x="2584450" y="3963988"/>
          <a:ext cx="965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3" name="Equation" r:id="rId5" imgW="965160" imgH="330120" progId="Equation.DSMT4">
                  <p:embed/>
                </p:oleObj>
              </mc:Choice>
              <mc:Fallback>
                <p:oleObj name="Equation" r:id="rId5" imgW="96516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3963988"/>
                        <a:ext cx="965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25409"/>
              </p:ext>
            </p:extLst>
          </p:nvPr>
        </p:nvGraphicFramePr>
        <p:xfrm>
          <a:off x="2454275" y="5032375"/>
          <a:ext cx="1447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4" name="Equation" r:id="rId7" imgW="1447560" imgH="647640" progId="Equation.DSMT4">
                  <p:embed/>
                </p:oleObj>
              </mc:Choice>
              <mc:Fallback>
                <p:oleObj name="Equation" r:id="rId7" imgW="1447560" imgH="647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5032375"/>
                        <a:ext cx="1447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4868689" y="3966595"/>
            <a:ext cx="4059125" cy="1640705"/>
            <a:chOff x="4896969" y="4673604"/>
            <a:chExt cx="4059125" cy="1640705"/>
          </a:xfrm>
        </p:grpSpPr>
        <p:cxnSp>
          <p:nvCxnSpPr>
            <p:cNvPr id="12" name="Straight Connector 11"/>
            <p:cNvCxnSpPr/>
            <p:nvPr/>
          </p:nvCxnSpPr>
          <p:spPr bwMode="auto">
            <a:xfrm rot="16200000" flipV="1">
              <a:off x="5731164" y="5454072"/>
              <a:ext cx="554182" cy="23090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rot="5400000" flipH="1" flipV="1">
              <a:off x="6978075" y="4992255"/>
              <a:ext cx="1052943" cy="41564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6059055" y="532938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="1" dirty="0" err="1" smtClean="0"/>
                <a:t>X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58364" y="509385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="1" dirty="0" err="1" smtClean="0"/>
                <a:t>x</a:t>
              </a:r>
              <a:endParaRPr lang="en-US" b="1" dirty="0"/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V="1">
              <a:off x="6123709" y="5708073"/>
              <a:ext cx="1173018" cy="12930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5892800" y="4692074"/>
              <a:ext cx="1819564" cy="61883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4896969" y="5944977"/>
              <a:ext cx="4059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The effect of rotation is eliminated</a:t>
              </a: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02928" y="4854805"/>
            <a:ext cx="3820277" cy="1726791"/>
            <a:chOff x="1102928" y="4854805"/>
            <a:chExt cx="3820277" cy="1726791"/>
          </a:xfrm>
        </p:grpSpPr>
        <p:sp>
          <p:nvSpPr>
            <p:cNvPr id="27" name="Oval 26"/>
            <p:cNvSpPr/>
            <p:nvPr/>
          </p:nvSpPr>
          <p:spPr bwMode="auto">
            <a:xfrm>
              <a:off x="2856322" y="4854805"/>
              <a:ext cx="301658" cy="1018095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02928" y="6212264"/>
              <a:ext cx="3820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To match with infinitesimal strain</a:t>
              </a:r>
              <a:endParaRPr lang="en-US" dirty="0">
                <a:latin typeface="Comic Sans MS" pitchFamily="66" charset="0"/>
              </a:endParaRPr>
            </a:p>
          </p:txBody>
        </p:sp>
        <p:cxnSp>
          <p:nvCxnSpPr>
            <p:cNvPr id="30" name="Straight Arrow Connector 29"/>
            <p:cNvCxnSpPr>
              <a:stCxn id="28" idx="0"/>
              <a:endCxn id="27" idx="4"/>
            </p:cNvCxnSpPr>
            <p:nvPr/>
          </p:nvCxnSpPr>
          <p:spPr bwMode="auto">
            <a:xfrm rot="16200000" flipV="1">
              <a:off x="2840427" y="6039624"/>
              <a:ext cx="339364" cy="591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Elastomer Test Procedures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Elastomer tests</a:t>
            </a:r>
          </a:p>
          <a:p>
            <a:pPr lvl="1"/>
            <a:r>
              <a:rPr lang="en-US" dirty="0"/>
              <a:t>simple tension, simple compression, </a:t>
            </a:r>
            <a:r>
              <a:rPr lang="en-US" dirty="0" err="1"/>
              <a:t>equi</a:t>
            </a:r>
            <a:r>
              <a:rPr lang="en-US" dirty="0"/>
              <a:t>-biaxial tension, simple shear, pure shear, and volumetric compression</a:t>
            </a:r>
          </a:p>
        </p:txBody>
      </p:sp>
      <p:grpSp>
        <p:nvGrpSpPr>
          <p:cNvPr id="6" name="Canvas 21733"/>
          <p:cNvGrpSpPr/>
          <p:nvPr/>
        </p:nvGrpSpPr>
        <p:grpSpPr>
          <a:xfrm>
            <a:off x="1443071" y="2498441"/>
            <a:ext cx="5352365" cy="4116672"/>
            <a:chOff x="0" y="0"/>
            <a:chExt cx="4130675" cy="3038475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4130675" cy="3038475"/>
            </a:xfrm>
            <a:prstGeom prst="rect">
              <a:avLst/>
            </a:prstGeom>
            <a:noFill/>
            <a:ln>
              <a:noFill/>
            </a:ln>
          </p:spPr>
        </p:sp>
        <p:grpSp>
          <p:nvGrpSpPr>
            <p:cNvPr id="8" name="Group 7"/>
            <p:cNvGrpSpPr/>
            <p:nvPr/>
          </p:nvGrpSpPr>
          <p:grpSpPr>
            <a:xfrm>
              <a:off x="184091" y="0"/>
              <a:ext cx="3823811" cy="3028725"/>
              <a:chOff x="-192083" y="0"/>
              <a:chExt cx="3823811" cy="3028725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71450" y="73025"/>
                <a:ext cx="3427730" cy="2654300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cxnSp>
            <p:nvCxnSpPr>
              <p:cNvPr id="10" name="Line 29"/>
              <p:cNvCxnSpPr>
                <a:cxnSpLocks noChangeShapeType="1"/>
              </p:cNvCxnSpPr>
              <p:nvPr/>
            </p:nvCxnSpPr>
            <p:spPr bwMode="auto">
              <a:xfrm>
                <a:off x="171450" y="73025"/>
                <a:ext cx="34277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" name="Line 30"/>
              <p:cNvCxnSpPr>
                <a:cxnSpLocks noChangeShapeType="1"/>
              </p:cNvCxnSpPr>
              <p:nvPr/>
            </p:nvCxnSpPr>
            <p:spPr bwMode="auto">
              <a:xfrm>
                <a:off x="171450" y="2727325"/>
                <a:ext cx="34277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" name="Line 31"/>
              <p:cNvCxnSpPr>
                <a:cxnSpLocks noChangeShapeType="1"/>
              </p:cNvCxnSpPr>
              <p:nvPr/>
            </p:nvCxnSpPr>
            <p:spPr bwMode="auto">
              <a:xfrm flipV="1">
                <a:off x="3599180" y="73025"/>
                <a:ext cx="0" cy="26543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Line 32"/>
              <p:cNvCxnSpPr>
                <a:cxnSpLocks noChangeShapeType="1"/>
              </p:cNvCxnSpPr>
              <p:nvPr/>
            </p:nvCxnSpPr>
            <p:spPr bwMode="auto">
              <a:xfrm flipV="1">
                <a:off x="171450" y="73025"/>
                <a:ext cx="0" cy="26543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Line 33"/>
              <p:cNvCxnSpPr>
                <a:cxnSpLocks noChangeShapeType="1"/>
              </p:cNvCxnSpPr>
              <p:nvPr/>
            </p:nvCxnSpPr>
            <p:spPr bwMode="auto">
              <a:xfrm>
                <a:off x="171450" y="2727325"/>
                <a:ext cx="34277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Line 34"/>
              <p:cNvCxnSpPr>
                <a:cxnSpLocks noChangeShapeType="1"/>
              </p:cNvCxnSpPr>
              <p:nvPr/>
            </p:nvCxnSpPr>
            <p:spPr bwMode="auto">
              <a:xfrm flipV="1">
                <a:off x="171450" y="73025"/>
                <a:ext cx="0" cy="26543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Line 35"/>
              <p:cNvCxnSpPr>
                <a:cxnSpLocks noChangeShapeType="1"/>
              </p:cNvCxnSpPr>
              <p:nvPr/>
            </p:nvCxnSpPr>
            <p:spPr bwMode="auto">
              <a:xfrm flipV="1">
                <a:off x="171450" y="2687320"/>
                <a:ext cx="0" cy="400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Line 36"/>
              <p:cNvCxnSpPr>
                <a:cxnSpLocks noChangeShapeType="1"/>
              </p:cNvCxnSpPr>
              <p:nvPr/>
            </p:nvCxnSpPr>
            <p:spPr bwMode="auto">
              <a:xfrm>
                <a:off x="171450" y="73025"/>
                <a:ext cx="0" cy="330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38430" y="2747010"/>
                <a:ext cx="65568" cy="13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0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9" name="Line 38"/>
              <p:cNvCxnSpPr>
                <a:cxnSpLocks noChangeShapeType="1"/>
              </p:cNvCxnSpPr>
              <p:nvPr/>
            </p:nvCxnSpPr>
            <p:spPr bwMode="auto">
              <a:xfrm flipV="1">
                <a:off x="660400" y="2687320"/>
                <a:ext cx="0" cy="400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Line 39"/>
              <p:cNvCxnSpPr>
                <a:cxnSpLocks noChangeShapeType="1"/>
              </p:cNvCxnSpPr>
              <p:nvPr/>
            </p:nvCxnSpPr>
            <p:spPr bwMode="auto">
              <a:xfrm>
                <a:off x="660400" y="73025"/>
                <a:ext cx="0" cy="330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627380" y="2747010"/>
                <a:ext cx="65568" cy="13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1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2" name="Line 41"/>
              <p:cNvCxnSpPr>
                <a:cxnSpLocks noChangeShapeType="1"/>
              </p:cNvCxnSpPr>
              <p:nvPr/>
            </p:nvCxnSpPr>
            <p:spPr bwMode="auto">
              <a:xfrm flipV="1">
                <a:off x="1148715" y="2687320"/>
                <a:ext cx="0" cy="400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Line 42"/>
              <p:cNvCxnSpPr>
                <a:cxnSpLocks noChangeShapeType="1"/>
              </p:cNvCxnSpPr>
              <p:nvPr/>
            </p:nvCxnSpPr>
            <p:spPr bwMode="auto">
              <a:xfrm>
                <a:off x="1148715" y="73025"/>
                <a:ext cx="0" cy="330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1115695" y="2747010"/>
                <a:ext cx="65568" cy="13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2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5" name="Line 44"/>
              <p:cNvCxnSpPr>
                <a:cxnSpLocks noChangeShapeType="1"/>
              </p:cNvCxnSpPr>
              <p:nvPr/>
            </p:nvCxnSpPr>
            <p:spPr bwMode="auto">
              <a:xfrm flipV="1">
                <a:off x="1637665" y="2687320"/>
                <a:ext cx="0" cy="400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Line 45"/>
              <p:cNvCxnSpPr>
                <a:cxnSpLocks noChangeShapeType="1"/>
              </p:cNvCxnSpPr>
              <p:nvPr/>
            </p:nvCxnSpPr>
            <p:spPr bwMode="auto">
              <a:xfrm>
                <a:off x="1637665" y="73025"/>
                <a:ext cx="0" cy="330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1604645" y="2747010"/>
                <a:ext cx="65568" cy="13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3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8" name="Line 47"/>
              <p:cNvCxnSpPr>
                <a:cxnSpLocks noChangeShapeType="1"/>
              </p:cNvCxnSpPr>
              <p:nvPr/>
            </p:nvCxnSpPr>
            <p:spPr bwMode="auto">
              <a:xfrm flipV="1">
                <a:off x="2126615" y="2687320"/>
                <a:ext cx="0" cy="400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Line 48"/>
              <p:cNvCxnSpPr>
                <a:cxnSpLocks noChangeShapeType="1"/>
              </p:cNvCxnSpPr>
              <p:nvPr/>
            </p:nvCxnSpPr>
            <p:spPr bwMode="auto">
              <a:xfrm>
                <a:off x="2126615" y="73025"/>
                <a:ext cx="0" cy="330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2093595" y="2747010"/>
                <a:ext cx="65568" cy="13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4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1" name="Line 50"/>
              <p:cNvCxnSpPr>
                <a:cxnSpLocks noChangeShapeType="1"/>
              </p:cNvCxnSpPr>
              <p:nvPr/>
            </p:nvCxnSpPr>
            <p:spPr bwMode="auto">
              <a:xfrm flipV="1">
                <a:off x="2615565" y="2687320"/>
                <a:ext cx="0" cy="400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Line 51"/>
              <p:cNvCxnSpPr>
                <a:cxnSpLocks noChangeShapeType="1"/>
              </p:cNvCxnSpPr>
              <p:nvPr/>
            </p:nvCxnSpPr>
            <p:spPr bwMode="auto">
              <a:xfrm>
                <a:off x="2615565" y="73025"/>
                <a:ext cx="0" cy="330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2545" y="2747010"/>
                <a:ext cx="65568" cy="13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5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4" name="Line 53"/>
              <p:cNvCxnSpPr>
                <a:cxnSpLocks noChangeShapeType="1"/>
              </p:cNvCxnSpPr>
              <p:nvPr/>
            </p:nvCxnSpPr>
            <p:spPr bwMode="auto">
              <a:xfrm flipV="1">
                <a:off x="3103880" y="2687320"/>
                <a:ext cx="0" cy="400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Line 54"/>
              <p:cNvCxnSpPr>
                <a:cxnSpLocks noChangeShapeType="1"/>
              </p:cNvCxnSpPr>
              <p:nvPr/>
            </p:nvCxnSpPr>
            <p:spPr bwMode="auto">
              <a:xfrm>
                <a:off x="3103880" y="73025"/>
                <a:ext cx="0" cy="330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3070860" y="2747010"/>
                <a:ext cx="65568" cy="13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6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7" name="Line 56"/>
              <p:cNvCxnSpPr>
                <a:cxnSpLocks noChangeShapeType="1"/>
              </p:cNvCxnSpPr>
              <p:nvPr/>
            </p:nvCxnSpPr>
            <p:spPr bwMode="auto">
              <a:xfrm flipV="1">
                <a:off x="3599180" y="2687320"/>
                <a:ext cx="0" cy="400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Line 57"/>
              <p:cNvCxnSpPr>
                <a:cxnSpLocks noChangeShapeType="1"/>
              </p:cNvCxnSpPr>
              <p:nvPr/>
            </p:nvCxnSpPr>
            <p:spPr bwMode="auto">
              <a:xfrm>
                <a:off x="3599180" y="73025"/>
                <a:ext cx="0" cy="330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3566160" y="2747010"/>
                <a:ext cx="65568" cy="13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7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0" name="Line 59"/>
              <p:cNvCxnSpPr>
                <a:cxnSpLocks noChangeShapeType="1"/>
              </p:cNvCxnSpPr>
              <p:nvPr/>
            </p:nvCxnSpPr>
            <p:spPr bwMode="auto">
              <a:xfrm>
                <a:off x="171450" y="2727325"/>
                <a:ext cx="330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Line 60"/>
              <p:cNvCxnSpPr>
                <a:cxnSpLocks noChangeShapeType="1"/>
              </p:cNvCxnSpPr>
              <p:nvPr/>
            </p:nvCxnSpPr>
            <p:spPr bwMode="auto">
              <a:xfrm flipH="1">
                <a:off x="3559810" y="2727325"/>
                <a:ext cx="3937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72390" y="2654300"/>
                <a:ext cx="65568" cy="13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0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3" name="Line 62"/>
              <p:cNvCxnSpPr>
                <a:cxnSpLocks noChangeShapeType="1"/>
              </p:cNvCxnSpPr>
              <p:nvPr/>
            </p:nvCxnSpPr>
            <p:spPr bwMode="auto">
              <a:xfrm>
                <a:off x="171450" y="2344420"/>
                <a:ext cx="330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Line 63"/>
              <p:cNvCxnSpPr>
                <a:cxnSpLocks noChangeShapeType="1"/>
              </p:cNvCxnSpPr>
              <p:nvPr/>
            </p:nvCxnSpPr>
            <p:spPr bwMode="auto">
              <a:xfrm flipH="1">
                <a:off x="3559810" y="2344420"/>
                <a:ext cx="3937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0" y="2271395"/>
                <a:ext cx="131134" cy="13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10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6" name="Line 65"/>
              <p:cNvCxnSpPr>
                <a:cxnSpLocks noChangeShapeType="1"/>
              </p:cNvCxnSpPr>
              <p:nvPr/>
            </p:nvCxnSpPr>
            <p:spPr bwMode="auto">
              <a:xfrm>
                <a:off x="171450" y="1967865"/>
                <a:ext cx="330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Line 66"/>
              <p:cNvCxnSpPr>
                <a:cxnSpLocks noChangeShapeType="1"/>
              </p:cNvCxnSpPr>
              <p:nvPr/>
            </p:nvCxnSpPr>
            <p:spPr bwMode="auto">
              <a:xfrm flipH="1">
                <a:off x="3559810" y="1967865"/>
                <a:ext cx="3937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0" y="1895475"/>
                <a:ext cx="131134" cy="13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20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9" name="Line 68"/>
              <p:cNvCxnSpPr>
                <a:cxnSpLocks noChangeShapeType="1"/>
              </p:cNvCxnSpPr>
              <p:nvPr/>
            </p:nvCxnSpPr>
            <p:spPr bwMode="auto">
              <a:xfrm>
                <a:off x="171450" y="1584960"/>
                <a:ext cx="330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Line 69"/>
              <p:cNvCxnSpPr>
                <a:cxnSpLocks noChangeShapeType="1"/>
              </p:cNvCxnSpPr>
              <p:nvPr/>
            </p:nvCxnSpPr>
            <p:spPr bwMode="auto">
              <a:xfrm flipH="1">
                <a:off x="3559810" y="1584960"/>
                <a:ext cx="3937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0" y="1511935"/>
                <a:ext cx="131134" cy="13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30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2" name="Line 71"/>
              <p:cNvCxnSpPr>
                <a:cxnSpLocks noChangeShapeType="1"/>
              </p:cNvCxnSpPr>
              <p:nvPr/>
            </p:nvCxnSpPr>
            <p:spPr bwMode="auto">
              <a:xfrm>
                <a:off x="171450" y="1208405"/>
                <a:ext cx="330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" name="Line 72"/>
              <p:cNvCxnSpPr>
                <a:cxnSpLocks noChangeShapeType="1"/>
              </p:cNvCxnSpPr>
              <p:nvPr/>
            </p:nvCxnSpPr>
            <p:spPr bwMode="auto">
              <a:xfrm flipH="1">
                <a:off x="3559810" y="1208405"/>
                <a:ext cx="3937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0" y="1136015"/>
                <a:ext cx="131134" cy="13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40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5" name="Line 74"/>
              <p:cNvCxnSpPr>
                <a:cxnSpLocks noChangeShapeType="1"/>
              </p:cNvCxnSpPr>
              <p:nvPr/>
            </p:nvCxnSpPr>
            <p:spPr bwMode="auto">
              <a:xfrm>
                <a:off x="171450" y="825500"/>
                <a:ext cx="330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Line 75"/>
              <p:cNvCxnSpPr>
                <a:cxnSpLocks noChangeShapeType="1"/>
              </p:cNvCxnSpPr>
              <p:nvPr/>
            </p:nvCxnSpPr>
            <p:spPr bwMode="auto">
              <a:xfrm flipH="1">
                <a:off x="3559810" y="825500"/>
                <a:ext cx="3937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0" y="753110"/>
                <a:ext cx="131134" cy="13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50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8" name="Line 77"/>
              <p:cNvCxnSpPr>
                <a:cxnSpLocks noChangeShapeType="1"/>
              </p:cNvCxnSpPr>
              <p:nvPr/>
            </p:nvCxnSpPr>
            <p:spPr bwMode="auto">
              <a:xfrm>
                <a:off x="171450" y="448945"/>
                <a:ext cx="330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Line 78"/>
              <p:cNvCxnSpPr>
                <a:cxnSpLocks noChangeShapeType="1"/>
              </p:cNvCxnSpPr>
              <p:nvPr/>
            </p:nvCxnSpPr>
            <p:spPr bwMode="auto">
              <a:xfrm flipH="1">
                <a:off x="3559810" y="448945"/>
                <a:ext cx="3937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0" y="376555"/>
                <a:ext cx="131134" cy="13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60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1" name="Line 80"/>
              <p:cNvCxnSpPr>
                <a:cxnSpLocks noChangeShapeType="1"/>
              </p:cNvCxnSpPr>
              <p:nvPr/>
            </p:nvCxnSpPr>
            <p:spPr bwMode="auto">
              <a:xfrm>
                <a:off x="171450" y="73025"/>
                <a:ext cx="330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" name="Line 81"/>
              <p:cNvCxnSpPr>
                <a:cxnSpLocks noChangeShapeType="1"/>
              </p:cNvCxnSpPr>
              <p:nvPr/>
            </p:nvCxnSpPr>
            <p:spPr bwMode="auto">
              <a:xfrm flipH="1">
                <a:off x="3559810" y="73025"/>
                <a:ext cx="3937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134" cy="13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70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4" name="Line 83"/>
              <p:cNvCxnSpPr>
                <a:cxnSpLocks noChangeShapeType="1"/>
              </p:cNvCxnSpPr>
              <p:nvPr/>
            </p:nvCxnSpPr>
            <p:spPr bwMode="auto">
              <a:xfrm>
                <a:off x="171450" y="73025"/>
                <a:ext cx="34277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Line 84"/>
              <p:cNvCxnSpPr>
                <a:cxnSpLocks noChangeShapeType="1"/>
              </p:cNvCxnSpPr>
              <p:nvPr/>
            </p:nvCxnSpPr>
            <p:spPr bwMode="auto">
              <a:xfrm>
                <a:off x="171450" y="2727325"/>
                <a:ext cx="34277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Line 85"/>
              <p:cNvCxnSpPr>
                <a:cxnSpLocks noChangeShapeType="1"/>
              </p:cNvCxnSpPr>
              <p:nvPr/>
            </p:nvCxnSpPr>
            <p:spPr bwMode="auto">
              <a:xfrm flipV="1">
                <a:off x="3599180" y="73025"/>
                <a:ext cx="0" cy="2654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Line 86"/>
              <p:cNvCxnSpPr>
                <a:cxnSpLocks noChangeShapeType="1"/>
              </p:cNvCxnSpPr>
              <p:nvPr/>
            </p:nvCxnSpPr>
            <p:spPr bwMode="auto">
              <a:xfrm flipV="1">
                <a:off x="171450" y="73025"/>
                <a:ext cx="0" cy="2654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231140" y="290830"/>
                <a:ext cx="3190240" cy="2376805"/>
              </a:xfrm>
              <a:custGeom>
                <a:avLst/>
                <a:gdLst>
                  <a:gd name="T0" fmla="*/ 0 w 5024"/>
                  <a:gd name="T1" fmla="*/ 3743 h 3743"/>
                  <a:gd name="T2" fmla="*/ 104 w 5024"/>
                  <a:gd name="T3" fmla="*/ 3691 h 3743"/>
                  <a:gd name="T4" fmla="*/ 176 w 5024"/>
                  <a:gd name="T5" fmla="*/ 3649 h 3743"/>
                  <a:gd name="T6" fmla="*/ 384 w 5024"/>
                  <a:gd name="T7" fmla="*/ 3577 h 3743"/>
                  <a:gd name="T8" fmla="*/ 592 w 5024"/>
                  <a:gd name="T9" fmla="*/ 3514 h 3743"/>
                  <a:gd name="T10" fmla="*/ 790 w 5024"/>
                  <a:gd name="T11" fmla="*/ 3473 h 3743"/>
                  <a:gd name="T12" fmla="*/ 998 w 5024"/>
                  <a:gd name="T13" fmla="*/ 3421 h 3743"/>
                  <a:gd name="T14" fmla="*/ 1487 w 5024"/>
                  <a:gd name="T15" fmla="*/ 3306 h 3743"/>
                  <a:gd name="T16" fmla="*/ 1893 w 5024"/>
                  <a:gd name="T17" fmla="*/ 3192 h 3743"/>
                  <a:gd name="T18" fmla="*/ 2236 w 5024"/>
                  <a:gd name="T19" fmla="*/ 3088 h 3743"/>
                  <a:gd name="T20" fmla="*/ 2818 w 5024"/>
                  <a:gd name="T21" fmla="*/ 2870 h 3743"/>
                  <a:gd name="T22" fmla="*/ 3266 w 5024"/>
                  <a:gd name="T23" fmla="*/ 2641 h 3743"/>
                  <a:gd name="T24" fmla="*/ 3619 w 5024"/>
                  <a:gd name="T25" fmla="*/ 2433 h 3743"/>
                  <a:gd name="T26" fmla="*/ 3890 w 5024"/>
                  <a:gd name="T27" fmla="*/ 2194 h 3743"/>
                  <a:gd name="T28" fmla="*/ 4098 w 5024"/>
                  <a:gd name="T29" fmla="*/ 1975 h 3743"/>
                  <a:gd name="T30" fmla="*/ 4306 w 5024"/>
                  <a:gd name="T31" fmla="*/ 1767 h 3743"/>
                  <a:gd name="T32" fmla="*/ 4472 w 5024"/>
                  <a:gd name="T33" fmla="*/ 1539 h 3743"/>
                  <a:gd name="T34" fmla="*/ 4576 w 5024"/>
                  <a:gd name="T35" fmla="*/ 1320 h 3743"/>
                  <a:gd name="T36" fmla="*/ 4680 w 5024"/>
                  <a:gd name="T37" fmla="*/ 1102 h 3743"/>
                  <a:gd name="T38" fmla="*/ 4784 w 5024"/>
                  <a:gd name="T39" fmla="*/ 884 h 3743"/>
                  <a:gd name="T40" fmla="*/ 4888 w 5024"/>
                  <a:gd name="T41" fmla="*/ 655 h 3743"/>
                  <a:gd name="T42" fmla="*/ 4951 w 5024"/>
                  <a:gd name="T43" fmla="*/ 437 h 3743"/>
                  <a:gd name="T44" fmla="*/ 5024 w 5024"/>
                  <a:gd name="T45" fmla="*/ 0 h 3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024" h="3743">
                    <a:moveTo>
                      <a:pt x="0" y="3743"/>
                    </a:moveTo>
                    <a:lnTo>
                      <a:pt x="104" y="3691"/>
                    </a:lnTo>
                    <a:lnTo>
                      <a:pt x="176" y="3649"/>
                    </a:lnTo>
                    <a:lnTo>
                      <a:pt x="384" y="3577"/>
                    </a:lnTo>
                    <a:lnTo>
                      <a:pt x="592" y="3514"/>
                    </a:lnTo>
                    <a:lnTo>
                      <a:pt x="790" y="3473"/>
                    </a:lnTo>
                    <a:lnTo>
                      <a:pt x="998" y="3421"/>
                    </a:lnTo>
                    <a:lnTo>
                      <a:pt x="1487" y="3306"/>
                    </a:lnTo>
                    <a:lnTo>
                      <a:pt x="1893" y="3192"/>
                    </a:lnTo>
                    <a:lnTo>
                      <a:pt x="2236" y="3088"/>
                    </a:lnTo>
                    <a:lnTo>
                      <a:pt x="2818" y="2870"/>
                    </a:lnTo>
                    <a:lnTo>
                      <a:pt x="3266" y="2641"/>
                    </a:lnTo>
                    <a:lnTo>
                      <a:pt x="3619" y="2433"/>
                    </a:lnTo>
                    <a:lnTo>
                      <a:pt x="3890" y="2194"/>
                    </a:lnTo>
                    <a:lnTo>
                      <a:pt x="4098" y="1975"/>
                    </a:lnTo>
                    <a:lnTo>
                      <a:pt x="4306" y="1767"/>
                    </a:lnTo>
                    <a:lnTo>
                      <a:pt x="4472" y="1539"/>
                    </a:lnTo>
                    <a:lnTo>
                      <a:pt x="4576" y="1320"/>
                    </a:lnTo>
                    <a:lnTo>
                      <a:pt x="4680" y="1102"/>
                    </a:lnTo>
                    <a:lnTo>
                      <a:pt x="4784" y="884"/>
                    </a:lnTo>
                    <a:lnTo>
                      <a:pt x="4888" y="655"/>
                    </a:lnTo>
                    <a:lnTo>
                      <a:pt x="4951" y="437"/>
                    </a:lnTo>
                    <a:lnTo>
                      <a:pt x="5024" y="0"/>
                    </a:lnTo>
                  </a:path>
                </a:pathLst>
              </a:cu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69" name="Oval 68"/>
              <p:cNvSpPr>
                <a:spLocks noChangeArrowheads="1"/>
              </p:cNvSpPr>
              <p:nvPr/>
            </p:nvSpPr>
            <p:spPr bwMode="auto">
              <a:xfrm>
                <a:off x="198120" y="2634615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70" name="Oval 69"/>
              <p:cNvSpPr>
                <a:spLocks noChangeArrowheads="1"/>
              </p:cNvSpPr>
              <p:nvPr/>
            </p:nvSpPr>
            <p:spPr bwMode="auto">
              <a:xfrm>
                <a:off x="264160" y="2601595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71" name="Oval 70"/>
              <p:cNvSpPr>
                <a:spLocks noChangeArrowheads="1"/>
              </p:cNvSpPr>
              <p:nvPr/>
            </p:nvSpPr>
            <p:spPr bwMode="auto">
              <a:xfrm>
                <a:off x="309880" y="2574925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72" name="Oval 71"/>
              <p:cNvSpPr>
                <a:spLocks noChangeArrowheads="1"/>
              </p:cNvSpPr>
              <p:nvPr/>
            </p:nvSpPr>
            <p:spPr bwMode="auto">
              <a:xfrm>
                <a:off x="441960" y="2529205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73" name="Oval 72"/>
              <p:cNvSpPr>
                <a:spLocks noChangeArrowheads="1"/>
              </p:cNvSpPr>
              <p:nvPr/>
            </p:nvSpPr>
            <p:spPr bwMode="auto">
              <a:xfrm>
                <a:off x="574040" y="2489200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74" name="Oval 73"/>
              <p:cNvSpPr>
                <a:spLocks noChangeArrowheads="1"/>
              </p:cNvSpPr>
              <p:nvPr/>
            </p:nvSpPr>
            <p:spPr bwMode="auto">
              <a:xfrm>
                <a:off x="699770" y="2463165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831850" y="2430145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76" name="Oval 75"/>
              <p:cNvSpPr>
                <a:spLocks noChangeArrowheads="1"/>
              </p:cNvSpPr>
              <p:nvPr/>
            </p:nvSpPr>
            <p:spPr bwMode="auto">
              <a:xfrm>
                <a:off x="1142365" y="2357120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77" name="Oval 76"/>
              <p:cNvSpPr>
                <a:spLocks noChangeArrowheads="1"/>
              </p:cNvSpPr>
              <p:nvPr/>
            </p:nvSpPr>
            <p:spPr bwMode="auto">
              <a:xfrm>
                <a:off x="1400175" y="2284730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78" name="Oval 77"/>
              <p:cNvSpPr>
                <a:spLocks noChangeArrowheads="1"/>
              </p:cNvSpPr>
              <p:nvPr/>
            </p:nvSpPr>
            <p:spPr bwMode="auto">
              <a:xfrm>
                <a:off x="1617980" y="2218690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79" name="Oval 78"/>
              <p:cNvSpPr>
                <a:spLocks noChangeArrowheads="1"/>
              </p:cNvSpPr>
              <p:nvPr/>
            </p:nvSpPr>
            <p:spPr bwMode="auto">
              <a:xfrm>
                <a:off x="1987550" y="2080260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80" name="Oval 79"/>
              <p:cNvSpPr>
                <a:spLocks noChangeArrowheads="1"/>
              </p:cNvSpPr>
              <p:nvPr/>
            </p:nvSpPr>
            <p:spPr bwMode="auto">
              <a:xfrm>
                <a:off x="2272030" y="1934845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81" name="Oval 80"/>
              <p:cNvSpPr>
                <a:spLocks noChangeArrowheads="1"/>
              </p:cNvSpPr>
              <p:nvPr/>
            </p:nvSpPr>
            <p:spPr bwMode="auto">
              <a:xfrm>
                <a:off x="2496185" y="1802765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2668270" y="1651000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83" name="Oval 82"/>
              <p:cNvSpPr>
                <a:spLocks noChangeArrowheads="1"/>
              </p:cNvSpPr>
              <p:nvPr/>
            </p:nvSpPr>
            <p:spPr bwMode="auto">
              <a:xfrm>
                <a:off x="2800350" y="1511935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84" name="Oval 83"/>
              <p:cNvSpPr>
                <a:spLocks noChangeArrowheads="1"/>
              </p:cNvSpPr>
              <p:nvPr/>
            </p:nvSpPr>
            <p:spPr bwMode="auto">
              <a:xfrm>
                <a:off x="2932430" y="1379855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3037840" y="1235075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86" name="Oval 85"/>
              <p:cNvSpPr>
                <a:spLocks noChangeArrowheads="1"/>
              </p:cNvSpPr>
              <p:nvPr/>
            </p:nvSpPr>
            <p:spPr bwMode="auto">
              <a:xfrm>
                <a:off x="3103880" y="1096010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87" name="Oval 86"/>
              <p:cNvSpPr>
                <a:spLocks noChangeArrowheads="1"/>
              </p:cNvSpPr>
              <p:nvPr/>
            </p:nvSpPr>
            <p:spPr bwMode="auto">
              <a:xfrm>
                <a:off x="3169920" y="957580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88" name="Oval 87"/>
              <p:cNvSpPr>
                <a:spLocks noChangeArrowheads="1"/>
              </p:cNvSpPr>
              <p:nvPr/>
            </p:nvSpPr>
            <p:spPr bwMode="auto">
              <a:xfrm>
                <a:off x="3235960" y="819150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89" name="Oval 88"/>
              <p:cNvSpPr>
                <a:spLocks noChangeArrowheads="1"/>
              </p:cNvSpPr>
              <p:nvPr/>
            </p:nvSpPr>
            <p:spPr bwMode="auto">
              <a:xfrm>
                <a:off x="3302000" y="673735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90" name="Oval 89"/>
              <p:cNvSpPr>
                <a:spLocks noChangeArrowheads="1"/>
              </p:cNvSpPr>
              <p:nvPr/>
            </p:nvSpPr>
            <p:spPr bwMode="auto">
              <a:xfrm>
                <a:off x="3342005" y="535305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91" name="Oval 90"/>
              <p:cNvSpPr>
                <a:spLocks noChangeArrowheads="1"/>
              </p:cNvSpPr>
              <p:nvPr/>
            </p:nvSpPr>
            <p:spPr bwMode="auto">
              <a:xfrm>
                <a:off x="3388360" y="257810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92" name="Freeform 91"/>
              <p:cNvSpPr>
                <a:spLocks/>
              </p:cNvSpPr>
              <p:nvPr/>
            </p:nvSpPr>
            <p:spPr bwMode="auto">
              <a:xfrm>
                <a:off x="177800" y="1789430"/>
                <a:ext cx="1677670" cy="897890"/>
              </a:xfrm>
              <a:custGeom>
                <a:avLst/>
                <a:gdLst>
                  <a:gd name="T0" fmla="*/ 0 w 2642"/>
                  <a:gd name="T1" fmla="*/ 1414 h 1414"/>
                  <a:gd name="T2" fmla="*/ 32 w 2642"/>
                  <a:gd name="T3" fmla="*/ 1373 h 1414"/>
                  <a:gd name="T4" fmla="*/ 73 w 2642"/>
                  <a:gd name="T5" fmla="*/ 1331 h 1414"/>
                  <a:gd name="T6" fmla="*/ 94 w 2642"/>
                  <a:gd name="T7" fmla="*/ 1310 h 1414"/>
                  <a:gd name="T8" fmla="*/ 136 w 2642"/>
                  <a:gd name="T9" fmla="*/ 1269 h 1414"/>
                  <a:gd name="T10" fmla="*/ 219 w 2642"/>
                  <a:gd name="T11" fmla="*/ 1206 h 1414"/>
                  <a:gd name="T12" fmla="*/ 312 w 2642"/>
                  <a:gd name="T13" fmla="*/ 1165 h 1414"/>
                  <a:gd name="T14" fmla="*/ 510 w 2642"/>
                  <a:gd name="T15" fmla="*/ 1082 h 1414"/>
                  <a:gd name="T16" fmla="*/ 708 w 2642"/>
                  <a:gd name="T17" fmla="*/ 1009 h 1414"/>
                  <a:gd name="T18" fmla="*/ 1134 w 2642"/>
                  <a:gd name="T19" fmla="*/ 884 h 1414"/>
                  <a:gd name="T20" fmla="*/ 1550 w 2642"/>
                  <a:gd name="T21" fmla="*/ 718 h 1414"/>
                  <a:gd name="T22" fmla="*/ 1862 w 2642"/>
                  <a:gd name="T23" fmla="*/ 593 h 1414"/>
                  <a:gd name="T24" fmla="*/ 2101 w 2642"/>
                  <a:gd name="T25" fmla="*/ 437 h 1414"/>
                  <a:gd name="T26" fmla="*/ 2351 w 2642"/>
                  <a:gd name="T27" fmla="*/ 270 h 1414"/>
                  <a:gd name="T28" fmla="*/ 2497 w 2642"/>
                  <a:gd name="T29" fmla="*/ 135 h 1414"/>
                  <a:gd name="T30" fmla="*/ 2642 w 2642"/>
                  <a:gd name="T31" fmla="*/ 0 h 1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42" h="1414">
                    <a:moveTo>
                      <a:pt x="0" y="1414"/>
                    </a:moveTo>
                    <a:lnTo>
                      <a:pt x="32" y="1373"/>
                    </a:lnTo>
                    <a:lnTo>
                      <a:pt x="73" y="1331"/>
                    </a:lnTo>
                    <a:lnTo>
                      <a:pt x="94" y="1310"/>
                    </a:lnTo>
                    <a:lnTo>
                      <a:pt x="136" y="1269"/>
                    </a:lnTo>
                    <a:lnTo>
                      <a:pt x="219" y="1206"/>
                    </a:lnTo>
                    <a:lnTo>
                      <a:pt x="312" y="1165"/>
                    </a:lnTo>
                    <a:lnTo>
                      <a:pt x="510" y="1082"/>
                    </a:lnTo>
                    <a:lnTo>
                      <a:pt x="708" y="1009"/>
                    </a:lnTo>
                    <a:lnTo>
                      <a:pt x="1134" y="884"/>
                    </a:lnTo>
                    <a:lnTo>
                      <a:pt x="1550" y="718"/>
                    </a:lnTo>
                    <a:lnTo>
                      <a:pt x="1862" y="593"/>
                    </a:lnTo>
                    <a:lnTo>
                      <a:pt x="2101" y="437"/>
                    </a:lnTo>
                    <a:lnTo>
                      <a:pt x="2351" y="270"/>
                    </a:lnTo>
                    <a:lnTo>
                      <a:pt x="2497" y="135"/>
                    </a:lnTo>
                    <a:lnTo>
                      <a:pt x="2642" y="0"/>
                    </a:lnTo>
                  </a:path>
                </a:pathLst>
              </a:custGeom>
              <a:noFill/>
              <a:ln w="1333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93" name="Freeform 92"/>
              <p:cNvSpPr>
                <a:spLocks/>
              </p:cNvSpPr>
              <p:nvPr/>
            </p:nvSpPr>
            <p:spPr bwMode="auto">
              <a:xfrm>
                <a:off x="138430" y="2647950"/>
                <a:ext cx="79375" cy="59055"/>
              </a:xfrm>
              <a:custGeom>
                <a:avLst/>
                <a:gdLst>
                  <a:gd name="T0" fmla="*/ 0 w 125"/>
                  <a:gd name="T1" fmla="*/ 93 h 93"/>
                  <a:gd name="T2" fmla="*/ 125 w 125"/>
                  <a:gd name="T3" fmla="*/ 93 h 93"/>
                  <a:gd name="T4" fmla="*/ 62 w 125"/>
                  <a:gd name="T5" fmla="*/ 0 h 93"/>
                  <a:gd name="T6" fmla="*/ 0 w 125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3">
                    <a:moveTo>
                      <a:pt x="0" y="93"/>
                    </a:moveTo>
                    <a:lnTo>
                      <a:pt x="125" y="93"/>
                    </a:lnTo>
                    <a:lnTo>
                      <a:pt x="62" y="0"/>
                    </a:lnTo>
                    <a:lnTo>
                      <a:pt x="0" y="93"/>
                    </a:lnTo>
                    <a:close/>
                  </a:path>
                </a:pathLst>
              </a:cu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94" name="Freeform 93"/>
              <p:cNvSpPr>
                <a:spLocks/>
              </p:cNvSpPr>
              <p:nvPr/>
            </p:nvSpPr>
            <p:spPr bwMode="auto">
              <a:xfrm>
                <a:off x="158115" y="2621280"/>
                <a:ext cx="79375" cy="59690"/>
              </a:xfrm>
              <a:custGeom>
                <a:avLst/>
                <a:gdLst>
                  <a:gd name="T0" fmla="*/ 0 w 125"/>
                  <a:gd name="T1" fmla="*/ 94 h 94"/>
                  <a:gd name="T2" fmla="*/ 125 w 125"/>
                  <a:gd name="T3" fmla="*/ 94 h 94"/>
                  <a:gd name="T4" fmla="*/ 63 w 125"/>
                  <a:gd name="T5" fmla="*/ 0 h 94"/>
                  <a:gd name="T6" fmla="*/ 0 w 125"/>
                  <a:gd name="T7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4">
                    <a:moveTo>
                      <a:pt x="0" y="94"/>
                    </a:moveTo>
                    <a:lnTo>
                      <a:pt x="125" y="94"/>
                    </a:lnTo>
                    <a:lnTo>
                      <a:pt x="63" y="0"/>
                    </a:lnTo>
                    <a:lnTo>
                      <a:pt x="0" y="94"/>
                    </a:lnTo>
                    <a:close/>
                  </a:path>
                </a:pathLst>
              </a:cu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95" name="Freeform 94"/>
              <p:cNvSpPr>
                <a:spLocks/>
              </p:cNvSpPr>
              <p:nvPr/>
            </p:nvSpPr>
            <p:spPr bwMode="auto">
              <a:xfrm>
                <a:off x="184785" y="2595245"/>
                <a:ext cx="79375" cy="59055"/>
              </a:xfrm>
              <a:custGeom>
                <a:avLst/>
                <a:gdLst>
                  <a:gd name="T0" fmla="*/ 0 w 125"/>
                  <a:gd name="T1" fmla="*/ 93 h 93"/>
                  <a:gd name="T2" fmla="*/ 125 w 125"/>
                  <a:gd name="T3" fmla="*/ 93 h 93"/>
                  <a:gd name="T4" fmla="*/ 62 w 125"/>
                  <a:gd name="T5" fmla="*/ 0 h 93"/>
                  <a:gd name="T6" fmla="*/ 0 w 125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3">
                    <a:moveTo>
                      <a:pt x="0" y="93"/>
                    </a:moveTo>
                    <a:lnTo>
                      <a:pt x="125" y="93"/>
                    </a:lnTo>
                    <a:lnTo>
                      <a:pt x="62" y="0"/>
                    </a:lnTo>
                    <a:lnTo>
                      <a:pt x="0" y="93"/>
                    </a:lnTo>
                    <a:close/>
                  </a:path>
                </a:pathLst>
              </a:cu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96" name="Freeform 95"/>
              <p:cNvSpPr>
                <a:spLocks/>
              </p:cNvSpPr>
              <p:nvPr/>
            </p:nvSpPr>
            <p:spPr bwMode="auto">
              <a:xfrm>
                <a:off x="198120" y="2581910"/>
                <a:ext cx="78740" cy="59055"/>
              </a:xfrm>
              <a:custGeom>
                <a:avLst/>
                <a:gdLst>
                  <a:gd name="T0" fmla="*/ 0 w 124"/>
                  <a:gd name="T1" fmla="*/ 93 h 93"/>
                  <a:gd name="T2" fmla="*/ 124 w 124"/>
                  <a:gd name="T3" fmla="*/ 93 h 93"/>
                  <a:gd name="T4" fmla="*/ 62 w 124"/>
                  <a:gd name="T5" fmla="*/ 0 h 93"/>
                  <a:gd name="T6" fmla="*/ 0 w 124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4" h="93">
                    <a:moveTo>
                      <a:pt x="0" y="93"/>
                    </a:moveTo>
                    <a:lnTo>
                      <a:pt x="124" y="93"/>
                    </a:lnTo>
                    <a:lnTo>
                      <a:pt x="62" y="0"/>
                    </a:lnTo>
                    <a:lnTo>
                      <a:pt x="0" y="93"/>
                    </a:lnTo>
                    <a:close/>
                  </a:path>
                </a:pathLst>
              </a:cu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97" name="Freeform 96"/>
              <p:cNvSpPr>
                <a:spLocks/>
              </p:cNvSpPr>
              <p:nvPr/>
            </p:nvSpPr>
            <p:spPr bwMode="auto">
              <a:xfrm>
                <a:off x="224155" y="2555240"/>
                <a:ext cx="79375" cy="59690"/>
              </a:xfrm>
              <a:custGeom>
                <a:avLst/>
                <a:gdLst>
                  <a:gd name="T0" fmla="*/ 0 w 125"/>
                  <a:gd name="T1" fmla="*/ 94 h 94"/>
                  <a:gd name="T2" fmla="*/ 125 w 125"/>
                  <a:gd name="T3" fmla="*/ 94 h 94"/>
                  <a:gd name="T4" fmla="*/ 63 w 125"/>
                  <a:gd name="T5" fmla="*/ 0 h 94"/>
                  <a:gd name="T6" fmla="*/ 0 w 125"/>
                  <a:gd name="T7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4">
                    <a:moveTo>
                      <a:pt x="0" y="94"/>
                    </a:moveTo>
                    <a:lnTo>
                      <a:pt x="125" y="94"/>
                    </a:lnTo>
                    <a:lnTo>
                      <a:pt x="63" y="0"/>
                    </a:lnTo>
                    <a:lnTo>
                      <a:pt x="0" y="94"/>
                    </a:lnTo>
                    <a:close/>
                  </a:path>
                </a:pathLst>
              </a:cu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98" name="Freeform 97"/>
              <p:cNvSpPr>
                <a:spLocks/>
              </p:cNvSpPr>
              <p:nvPr/>
            </p:nvSpPr>
            <p:spPr bwMode="auto">
              <a:xfrm>
                <a:off x="276860" y="2515870"/>
                <a:ext cx="79375" cy="59055"/>
              </a:xfrm>
              <a:custGeom>
                <a:avLst/>
                <a:gdLst>
                  <a:gd name="T0" fmla="*/ 0 w 125"/>
                  <a:gd name="T1" fmla="*/ 93 h 93"/>
                  <a:gd name="T2" fmla="*/ 125 w 125"/>
                  <a:gd name="T3" fmla="*/ 93 h 93"/>
                  <a:gd name="T4" fmla="*/ 63 w 125"/>
                  <a:gd name="T5" fmla="*/ 0 h 93"/>
                  <a:gd name="T6" fmla="*/ 0 w 125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3">
                    <a:moveTo>
                      <a:pt x="0" y="93"/>
                    </a:moveTo>
                    <a:lnTo>
                      <a:pt x="125" y="93"/>
                    </a:lnTo>
                    <a:lnTo>
                      <a:pt x="63" y="0"/>
                    </a:lnTo>
                    <a:lnTo>
                      <a:pt x="0" y="93"/>
                    </a:lnTo>
                    <a:close/>
                  </a:path>
                </a:pathLst>
              </a:cu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99" name="Freeform 98"/>
              <p:cNvSpPr>
                <a:spLocks/>
              </p:cNvSpPr>
              <p:nvPr/>
            </p:nvSpPr>
            <p:spPr bwMode="auto">
              <a:xfrm>
                <a:off x="336550" y="2489200"/>
                <a:ext cx="79375" cy="59690"/>
              </a:xfrm>
              <a:custGeom>
                <a:avLst/>
                <a:gdLst>
                  <a:gd name="T0" fmla="*/ 0 w 125"/>
                  <a:gd name="T1" fmla="*/ 94 h 94"/>
                  <a:gd name="T2" fmla="*/ 125 w 125"/>
                  <a:gd name="T3" fmla="*/ 94 h 94"/>
                  <a:gd name="T4" fmla="*/ 62 w 125"/>
                  <a:gd name="T5" fmla="*/ 0 h 94"/>
                  <a:gd name="T6" fmla="*/ 0 w 125"/>
                  <a:gd name="T7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4">
                    <a:moveTo>
                      <a:pt x="0" y="94"/>
                    </a:moveTo>
                    <a:lnTo>
                      <a:pt x="125" y="94"/>
                    </a:lnTo>
                    <a:lnTo>
                      <a:pt x="62" y="0"/>
                    </a:lnTo>
                    <a:lnTo>
                      <a:pt x="0" y="94"/>
                    </a:lnTo>
                    <a:close/>
                  </a:path>
                </a:pathLst>
              </a:cu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00" name="Freeform 99"/>
              <p:cNvSpPr>
                <a:spLocks/>
              </p:cNvSpPr>
              <p:nvPr/>
            </p:nvSpPr>
            <p:spPr bwMode="auto">
              <a:xfrm>
                <a:off x="462280" y="2436495"/>
                <a:ext cx="78740" cy="59690"/>
              </a:xfrm>
              <a:custGeom>
                <a:avLst/>
                <a:gdLst>
                  <a:gd name="T0" fmla="*/ 0 w 124"/>
                  <a:gd name="T1" fmla="*/ 94 h 94"/>
                  <a:gd name="T2" fmla="*/ 124 w 124"/>
                  <a:gd name="T3" fmla="*/ 94 h 94"/>
                  <a:gd name="T4" fmla="*/ 62 w 124"/>
                  <a:gd name="T5" fmla="*/ 0 h 94"/>
                  <a:gd name="T6" fmla="*/ 0 w 124"/>
                  <a:gd name="T7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4" h="94">
                    <a:moveTo>
                      <a:pt x="0" y="94"/>
                    </a:moveTo>
                    <a:lnTo>
                      <a:pt x="124" y="94"/>
                    </a:lnTo>
                    <a:lnTo>
                      <a:pt x="62" y="0"/>
                    </a:lnTo>
                    <a:lnTo>
                      <a:pt x="0" y="94"/>
                    </a:lnTo>
                    <a:close/>
                  </a:path>
                </a:pathLst>
              </a:cu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01" name="Freeform 100"/>
              <p:cNvSpPr>
                <a:spLocks/>
              </p:cNvSpPr>
              <p:nvPr/>
            </p:nvSpPr>
            <p:spPr bwMode="auto">
              <a:xfrm>
                <a:off x="587375" y="2390140"/>
                <a:ext cx="79375" cy="59690"/>
              </a:xfrm>
              <a:custGeom>
                <a:avLst/>
                <a:gdLst>
                  <a:gd name="T0" fmla="*/ 0 w 125"/>
                  <a:gd name="T1" fmla="*/ 94 h 94"/>
                  <a:gd name="T2" fmla="*/ 125 w 125"/>
                  <a:gd name="T3" fmla="*/ 94 h 94"/>
                  <a:gd name="T4" fmla="*/ 63 w 125"/>
                  <a:gd name="T5" fmla="*/ 0 h 94"/>
                  <a:gd name="T6" fmla="*/ 0 w 125"/>
                  <a:gd name="T7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4">
                    <a:moveTo>
                      <a:pt x="0" y="94"/>
                    </a:moveTo>
                    <a:lnTo>
                      <a:pt x="125" y="94"/>
                    </a:lnTo>
                    <a:lnTo>
                      <a:pt x="63" y="0"/>
                    </a:lnTo>
                    <a:lnTo>
                      <a:pt x="0" y="94"/>
                    </a:lnTo>
                    <a:close/>
                  </a:path>
                </a:pathLst>
              </a:cu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02" name="Freeform 101"/>
              <p:cNvSpPr>
                <a:spLocks/>
              </p:cNvSpPr>
              <p:nvPr/>
            </p:nvSpPr>
            <p:spPr bwMode="auto">
              <a:xfrm>
                <a:off x="858520" y="2311400"/>
                <a:ext cx="79375" cy="59055"/>
              </a:xfrm>
              <a:custGeom>
                <a:avLst/>
                <a:gdLst>
                  <a:gd name="T0" fmla="*/ 0 w 125"/>
                  <a:gd name="T1" fmla="*/ 93 h 93"/>
                  <a:gd name="T2" fmla="*/ 125 w 125"/>
                  <a:gd name="T3" fmla="*/ 93 h 93"/>
                  <a:gd name="T4" fmla="*/ 62 w 125"/>
                  <a:gd name="T5" fmla="*/ 0 h 93"/>
                  <a:gd name="T6" fmla="*/ 0 w 125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3">
                    <a:moveTo>
                      <a:pt x="0" y="93"/>
                    </a:moveTo>
                    <a:lnTo>
                      <a:pt x="125" y="93"/>
                    </a:lnTo>
                    <a:lnTo>
                      <a:pt x="62" y="0"/>
                    </a:lnTo>
                    <a:lnTo>
                      <a:pt x="0" y="93"/>
                    </a:lnTo>
                    <a:close/>
                  </a:path>
                </a:pathLst>
              </a:cu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03" name="Freeform 102"/>
              <p:cNvSpPr>
                <a:spLocks/>
              </p:cNvSpPr>
              <p:nvPr/>
            </p:nvSpPr>
            <p:spPr bwMode="auto">
              <a:xfrm>
                <a:off x="1122680" y="2205355"/>
                <a:ext cx="79375" cy="59690"/>
              </a:xfrm>
              <a:custGeom>
                <a:avLst/>
                <a:gdLst>
                  <a:gd name="T0" fmla="*/ 0 w 125"/>
                  <a:gd name="T1" fmla="*/ 94 h 94"/>
                  <a:gd name="T2" fmla="*/ 125 w 125"/>
                  <a:gd name="T3" fmla="*/ 94 h 94"/>
                  <a:gd name="T4" fmla="*/ 62 w 125"/>
                  <a:gd name="T5" fmla="*/ 0 h 94"/>
                  <a:gd name="T6" fmla="*/ 0 w 125"/>
                  <a:gd name="T7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4">
                    <a:moveTo>
                      <a:pt x="0" y="94"/>
                    </a:moveTo>
                    <a:lnTo>
                      <a:pt x="125" y="94"/>
                    </a:lnTo>
                    <a:lnTo>
                      <a:pt x="62" y="0"/>
                    </a:lnTo>
                    <a:lnTo>
                      <a:pt x="0" y="94"/>
                    </a:lnTo>
                    <a:close/>
                  </a:path>
                </a:pathLst>
              </a:cu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04" name="Freeform 103"/>
              <p:cNvSpPr>
                <a:spLocks/>
              </p:cNvSpPr>
              <p:nvPr/>
            </p:nvSpPr>
            <p:spPr bwMode="auto">
              <a:xfrm>
                <a:off x="1320800" y="2125980"/>
                <a:ext cx="79375" cy="59690"/>
              </a:xfrm>
              <a:custGeom>
                <a:avLst/>
                <a:gdLst>
                  <a:gd name="T0" fmla="*/ 0 w 125"/>
                  <a:gd name="T1" fmla="*/ 94 h 94"/>
                  <a:gd name="T2" fmla="*/ 125 w 125"/>
                  <a:gd name="T3" fmla="*/ 94 h 94"/>
                  <a:gd name="T4" fmla="*/ 62 w 125"/>
                  <a:gd name="T5" fmla="*/ 0 h 94"/>
                  <a:gd name="T6" fmla="*/ 0 w 125"/>
                  <a:gd name="T7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4">
                    <a:moveTo>
                      <a:pt x="0" y="94"/>
                    </a:moveTo>
                    <a:lnTo>
                      <a:pt x="125" y="94"/>
                    </a:lnTo>
                    <a:lnTo>
                      <a:pt x="62" y="0"/>
                    </a:lnTo>
                    <a:lnTo>
                      <a:pt x="0" y="94"/>
                    </a:lnTo>
                    <a:close/>
                  </a:path>
                </a:pathLst>
              </a:cu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05" name="Freeform 104"/>
              <p:cNvSpPr>
                <a:spLocks/>
              </p:cNvSpPr>
              <p:nvPr/>
            </p:nvSpPr>
            <p:spPr bwMode="auto">
              <a:xfrm>
                <a:off x="1472565" y="2026920"/>
                <a:ext cx="79375" cy="59690"/>
              </a:xfrm>
              <a:custGeom>
                <a:avLst/>
                <a:gdLst>
                  <a:gd name="T0" fmla="*/ 0 w 125"/>
                  <a:gd name="T1" fmla="*/ 94 h 94"/>
                  <a:gd name="T2" fmla="*/ 125 w 125"/>
                  <a:gd name="T3" fmla="*/ 94 h 94"/>
                  <a:gd name="T4" fmla="*/ 62 w 125"/>
                  <a:gd name="T5" fmla="*/ 0 h 94"/>
                  <a:gd name="T6" fmla="*/ 0 w 125"/>
                  <a:gd name="T7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4">
                    <a:moveTo>
                      <a:pt x="0" y="94"/>
                    </a:moveTo>
                    <a:lnTo>
                      <a:pt x="125" y="94"/>
                    </a:lnTo>
                    <a:lnTo>
                      <a:pt x="62" y="0"/>
                    </a:lnTo>
                    <a:lnTo>
                      <a:pt x="0" y="94"/>
                    </a:lnTo>
                    <a:close/>
                  </a:path>
                </a:pathLst>
              </a:cu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auto">
              <a:xfrm>
                <a:off x="1631315" y="1921510"/>
                <a:ext cx="79375" cy="59690"/>
              </a:xfrm>
              <a:custGeom>
                <a:avLst/>
                <a:gdLst>
                  <a:gd name="T0" fmla="*/ 0 w 125"/>
                  <a:gd name="T1" fmla="*/ 94 h 94"/>
                  <a:gd name="T2" fmla="*/ 125 w 125"/>
                  <a:gd name="T3" fmla="*/ 94 h 94"/>
                  <a:gd name="T4" fmla="*/ 62 w 125"/>
                  <a:gd name="T5" fmla="*/ 0 h 94"/>
                  <a:gd name="T6" fmla="*/ 0 w 125"/>
                  <a:gd name="T7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4">
                    <a:moveTo>
                      <a:pt x="0" y="94"/>
                    </a:moveTo>
                    <a:lnTo>
                      <a:pt x="125" y="94"/>
                    </a:lnTo>
                    <a:lnTo>
                      <a:pt x="62" y="0"/>
                    </a:lnTo>
                    <a:lnTo>
                      <a:pt x="0" y="94"/>
                    </a:lnTo>
                    <a:close/>
                  </a:path>
                </a:pathLst>
              </a:cu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07" name="Freeform 106"/>
              <p:cNvSpPr>
                <a:spLocks/>
              </p:cNvSpPr>
              <p:nvPr/>
            </p:nvSpPr>
            <p:spPr bwMode="auto">
              <a:xfrm>
                <a:off x="1723390" y="1835785"/>
                <a:ext cx="79375" cy="59690"/>
              </a:xfrm>
              <a:custGeom>
                <a:avLst/>
                <a:gdLst>
                  <a:gd name="T0" fmla="*/ 0 w 125"/>
                  <a:gd name="T1" fmla="*/ 94 h 94"/>
                  <a:gd name="T2" fmla="*/ 125 w 125"/>
                  <a:gd name="T3" fmla="*/ 94 h 94"/>
                  <a:gd name="T4" fmla="*/ 63 w 125"/>
                  <a:gd name="T5" fmla="*/ 0 h 94"/>
                  <a:gd name="T6" fmla="*/ 0 w 125"/>
                  <a:gd name="T7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4">
                    <a:moveTo>
                      <a:pt x="0" y="94"/>
                    </a:moveTo>
                    <a:lnTo>
                      <a:pt x="125" y="94"/>
                    </a:lnTo>
                    <a:lnTo>
                      <a:pt x="63" y="0"/>
                    </a:lnTo>
                    <a:lnTo>
                      <a:pt x="0" y="94"/>
                    </a:lnTo>
                    <a:close/>
                  </a:path>
                </a:pathLst>
              </a:cu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auto">
              <a:xfrm>
                <a:off x="1816100" y="1750060"/>
                <a:ext cx="79375" cy="59055"/>
              </a:xfrm>
              <a:custGeom>
                <a:avLst/>
                <a:gdLst>
                  <a:gd name="T0" fmla="*/ 0 w 125"/>
                  <a:gd name="T1" fmla="*/ 93 h 93"/>
                  <a:gd name="T2" fmla="*/ 125 w 125"/>
                  <a:gd name="T3" fmla="*/ 93 h 93"/>
                  <a:gd name="T4" fmla="*/ 62 w 125"/>
                  <a:gd name="T5" fmla="*/ 0 h 93"/>
                  <a:gd name="T6" fmla="*/ 0 w 125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3">
                    <a:moveTo>
                      <a:pt x="0" y="93"/>
                    </a:moveTo>
                    <a:lnTo>
                      <a:pt x="125" y="93"/>
                    </a:lnTo>
                    <a:lnTo>
                      <a:pt x="62" y="0"/>
                    </a:lnTo>
                    <a:lnTo>
                      <a:pt x="0" y="93"/>
                    </a:lnTo>
                    <a:close/>
                  </a:path>
                </a:pathLst>
              </a:cu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auto">
              <a:xfrm>
                <a:off x="204470" y="2033905"/>
                <a:ext cx="1955165" cy="666750"/>
              </a:xfrm>
              <a:custGeom>
                <a:avLst/>
                <a:gdLst>
                  <a:gd name="T0" fmla="*/ 0 w 3079"/>
                  <a:gd name="T1" fmla="*/ 1050 h 1050"/>
                  <a:gd name="T2" fmla="*/ 21 w 3079"/>
                  <a:gd name="T3" fmla="*/ 988 h 1050"/>
                  <a:gd name="T4" fmla="*/ 73 w 3079"/>
                  <a:gd name="T5" fmla="*/ 946 h 1050"/>
                  <a:gd name="T6" fmla="*/ 156 w 3079"/>
                  <a:gd name="T7" fmla="*/ 884 h 1050"/>
                  <a:gd name="T8" fmla="*/ 270 w 3079"/>
                  <a:gd name="T9" fmla="*/ 832 h 1050"/>
                  <a:gd name="T10" fmla="*/ 593 w 3079"/>
                  <a:gd name="T11" fmla="*/ 728 h 1050"/>
                  <a:gd name="T12" fmla="*/ 1009 w 3079"/>
                  <a:gd name="T13" fmla="*/ 624 h 1050"/>
                  <a:gd name="T14" fmla="*/ 1487 w 3079"/>
                  <a:gd name="T15" fmla="*/ 509 h 1050"/>
                  <a:gd name="T16" fmla="*/ 1862 w 3079"/>
                  <a:gd name="T17" fmla="*/ 426 h 1050"/>
                  <a:gd name="T18" fmla="*/ 2278 w 3079"/>
                  <a:gd name="T19" fmla="*/ 312 h 1050"/>
                  <a:gd name="T20" fmla="*/ 2600 w 3079"/>
                  <a:gd name="T21" fmla="*/ 197 h 1050"/>
                  <a:gd name="T22" fmla="*/ 2860 w 3079"/>
                  <a:gd name="T23" fmla="*/ 93 h 1050"/>
                  <a:gd name="T24" fmla="*/ 3079 w 3079"/>
                  <a:gd name="T25" fmla="*/ 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79" h="1050">
                    <a:moveTo>
                      <a:pt x="0" y="1050"/>
                    </a:moveTo>
                    <a:lnTo>
                      <a:pt x="21" y="988"/>
                    </a:lnTo>
                    <a:lnTo>
                      <a:pt x="73" y="946"/>
                    </a:lnTo>
                    <a:lnTo>
                      <a:pt x="156" y="884"/>
                    </a:lnTo>
                    <a:lnTo>
                      <a:pt x="270" y="832"/>
                    </a:lnTo>
                    <a:lnTo>
                      <a:pt x="593" y="728"/>
                    </a:lnTo>
                    <a:lnTo>
                      <a:pt x="1009" y="624"/>
                    </a:lnTo>
                    <a:lnTo>
                      <a:pt x="1487" y="509"/>
                    </a:lnTo>
                    <a:lnTo>
                      <a:pt x="1862" y="426"/>
                    </a:lnTo>
                    <a:lnTo>
                      <a:pt x="2278" y="312"/>
                    </a:lnTo>
                    <a:lnTo>
                      <a:pt x="2600" y="197"/>
                    </a:lnTo>
                    <a:lnTo>
                      <a:pt x="2860" y="93"/>
                    </a:lnTo>
                    <a:lnTo>
                      <a:pt x="3079" y="0"/>
                    </a:lnTo>
                  </a:path>
                </a:pathLst>
              </a:cu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10" name="Rectangle 109"/>
              <p:cNvSpPr>
                <a:spLocks noChangeArrowheads="1"/>
              </p:cNvSpPr>
              <p:nvPr/>
            </p:nvSpPr>
            <p:spPr bwMode="auto">
              <a:xfrm>
                <a:off x="177800" y="2673985"/>
                <a:ext cx="53340" cy="53340"/>
              </a:xfrm>
              <a:prstGeom prst="rect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11" name="Rectangle 110"/>
              <p:cNvSpPr>
                <a:spLocks noChangeArrowheads="1"/>
              </p:cNvSpPr>
              <p:nvPr/>
            </p:nvSpPr>
            <p:spPr bwMode="auto">
              <a:xfrm>
                <a:off x="191135" y="2634615"/>
                <a:ext cx="52705" cy="52705"/>
              </a:xfrm>
              <a:prstGeom prst="rect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12" name="Rectangle 111"/>
              <p:cNvSpPr>
                <a:spLocks noChangeArrowheads="1"/>
              </p:cNvSpPr>
              <p:nvPr/>
            </p:nvSpPr>
            <p:spPr bwMode="auto">
              <a:xfrm>
                <a:off x="224155" y="2607945"/>
                <a:ext cx="52705" cy="53340"/>
              </a:xfrm>
              <a:prstGeom prst="rect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13" name="Rectangle 112"/>
              <p:cNvSpPr>
                <a:spLocks noChangeArrowheads="1"/>
              </p:cNvSpPr>
              <p:nvPr/>
            </p:nvSpPr>
            <p:spPr bwMode="auto">
              <a:xfrm>
                <a:off x="276860" y="2568575"/>
                <a:ext cx="53340" cy="52705"/>
              </a:xfrm>
              <a:prstGeom prst="rect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>
                <a:off x="349885" y="2535555"/>
                <a:ext cx="52705" cy="52705"/>
              </a:xfrm>
              <a:prstGeom prst="rect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15" name="Rectangle 114"/>
              <p:cNvSpPr>
                <a:spLocks noChangeArrowheads="1"/>
              </p:cNvSpPr>
              <p:nvPr/>
            </p:nvSpPr>
            <p:spPr bwMode="auto">
              <a:xfrm>
                <a:off x="554355" y="2469515"/>
                <a:ext cx="52705" cy="52705"/>
              </a:xfrm>
              <a:prstGeom prst="rect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16" name="Rectangle 115"/>
              <p:cNvSpPr>
                <a:spLocks noChangeArrowheads="1"/>
              </p:cNvSpPr>
              <p:nvPr/>
            </p:nvSpPr>
            <p:spPr bwMode="auto">
              <a:xfrm>
                <a:off x="818515" y="2403475"/>
                <a:ext cx="53340" cy="52705"/>
              </a:xfrm>
              <a:prstGeom prst="rect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17" name="Rectangle 116"/>
              <p:cNvSpPr>
                <a:spLocks noChangeArrowheads="1"/>
              </p:cNvSpPr>
              <p:nvPr/>
            </p:nvSpPr>
            <p:spPr bwMode="auto">
              <a:xfrm>
                <a:off x="1122680" y="2331085"/>
                <a:ext cx="52705" cy="52705"/>
              </a:xfrm>
              <a:prstGeom prst="rect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18" name="Rectangle 117"/>
              <p:cNvSpPr>
                <a:spLocks noChangeArrowheads="1"/>
              </p:cNvSpPr>
              <p:nvPr/>
            </p:nvSpPr>
            <p:spPr bwMode="auto">
              <a:xfrm>
                <a:off x="1360170" y="2278380"/>
                <a:ext cx="52705" cy="52705"/>
              </a:xfrm>
              <a:prstGeom prst="rect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19" name="Rectangle 118"/>
              <p:cNvSpPr>
                <a:spLocks noChangeArrowheads="1"/>
              </p:cNvSpPr>
              <p:nvPr/>
            </p:nvSpPr>
            <p:spPr bwMode="auto">
              <a:xfrm>
                <a:off x="1624330" y="2205355"/>
                <a:ext cx="53340" cy="52705"/>
              </a:xfrm>
              <a:prstGeom prst="rect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20" name="Rectangle 119"/>
              <p:cNvSpPr>
                <a:spLocks noChangeArrowheads="1"/>
              </p:cNvSpPr>
              <p:nvPr/>
            </p:nvSpPr>
            <p:spPr bwMode="auto">
              <a:xfrm>
                <a:off x="1829435" y="2132965"/>
                <a:ext cx="52705" cy="52705"/>
              </a:xfrm>
              <a:prstGeom prst="rect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21" name="Rectangle 120"/>
              <p:cNvSpPr>
                <a:spLocks noChangeArrowheads="1"/>
              </p:cNvSpPr>
              <p:nvPr/>
            </p:nvSpPr>
            <p:spPr bwMode="auto">
              <a:xfrm>
                <a:off x="1994535" y="2066925"/>
                <a:ext cx="52705" cy="52705"/>
              </a:xfrm>
              <a:prstGeom prst="rect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22" name="Rectangle 121"/>
              <p:cNvSpPr>
                <a:spLocks noChangeArrowheads="1"/>
              </p:cNvSpPr>
              <p:nvPr/>
            </p:nvSpPr>
            <p:spPr bwMode="auto">
              <a:xfrm>
                <a:off x="2132965" y="2007235"/>
                <a:ext cx="52705" cy="52705"/>
              </a:xfrm>
              <a:prstGeom prst="rect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23" name="Rectangle 122"/>
              <p:cNvSpPr>
                <a:spLocks noChangeArrowheads="1"/>
              </p:cNvSpPr>
              <p:nvPr/>
            </p:nvSpPr>
            <p:spPr bwMode="auto">
              <a:xfrm>
                <a:off x="1485900" y="2892425"/>
                <a:ext cx="755877" cy="13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Nominal strain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4" name="Rectangle 123"/>
              <p:cNvSpPr>
                <a:spLocks noChangeArrowheads="1"/>
              </p:cNvSpPr>
              <p:nvPr/>
            </p:nvSpPr>
            <p:spPr bwMode="auto">
              <a:xfrm rot="16200000">
                <a:off x="-495296" y="1359778"/>
                <a:ext cx="748941" cy="142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Nominal stress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5" name="Rectangle 124"/>
              <p:cNvSpPr>
                <a:spLocks noChangeArrowheads="1"/>
              </p:cNvSpPr>
              <p:nvPr/>
            </p:nvSpPr>
            <p:spPr bwMode="auto">
              <a:xfrm>
                <a:off x="158115" y="2680970"/>
                <a:ext cx="27216" cy="113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6" name="Rectangle 125"/>
              <p:cNvSpPr>
                <a:spLocks noChangeArrowheads="1"/>
              </p:cNvSpPr>
              <p:nvPr/>
            </p:nvSpPr>
            <p:spPr bwMode="auto">
              <a:xfrm>
                <a:off x="3592830" y="20320"/>
                <a:ext cx="27216" cy="113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7" name="Rectangle 126"/>
              <p:cNvSpPr>
                <a:spLocks noChangeArrowheads="1"/>
              </p:cNvSpPr>
              <p:nvPr/>
            </p:nvSpPr>
            <p:spPr bwMode="auto">
              <a:xfrm>
                <a:off x="2582545" y="119380"/>
                <a:ext cx="977265" cy="514985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cxnSp>
            <p:nvCxnSpPr>
              <p:cNvPr id="128" name="Line 154"/>
              <p:cNvCxnSpPr>
                <a:cxnSpLocks noChangeShapeType="1"/>
              </p:cNvCxnSpPr>
              <p:nvPr/>
            </p:nvCxnSpPr>
            <p:spPr bwMode="auto">
              <a:xfrm>
                <a:off x="2040890" y="126696"/>
                <a:ext cx="9772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9" name="Line 155"/>
              <p:cNvCxnSpPr>
                <a:cxnSpLocks noChangeShapeType="1"/>
              </p:cNvCxnSpPr>
              <p:nvPr/>
            </p:nvCxnSpPr>
            <p:spPr bwMode="auto">
              <a:xfrm>
                <a:off x="2040890" y="641681"/>
                <a:ext cx="9772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0" name="Line 156"/>
              <p:cNvCxnSpPr>
                <a:cxnSpLocks noChangeShapeType="1"/>
              </p:cNvCxnSpPr>
              <p:nvPr/>
            </p:nvCxnSpPr>
            <p:spPr bwMode="auto">
              <a:xfrm flipV="1">
                <a:off x="3018155" y="126696"/>
                <a:ext cx="0" cy="5149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1" name="Line 157"/>
              <p:cNvCxnSpPr>
                <a:cxnSpLocks noChangeShapeType="1"/>
              </p:cNvCxnSpPr>
              <p:nvPr/>
            </p:nvCxnSpPr>
            <p:spPr bwMode="auto">
              <a:xfrm flipV="1">
                <a:off x="2040890" y="126696"/>
                <a:ext cx="0" cy="5149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2" name="Rectangle 131"/>
              <p:cNvSpPr>
                <a:spLocks noChangeArrowheads="1"/>
              </p:cNvSpPr>
              <p:nvPr/>
            </p:nvSpPr>
            <p:spPr bwMode="auto">
              <a:xfrm>
                <a:off x="2393315" y="146050"/>
                <a:ext cx="439176" cy="13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uni-axial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33" name="Line 159"/>
              <p:cNvCxnSpPr>
                <a:cxnSpLocks noChangeShapeType="1"/>
              </p:cNvCxnSpPr>
              <p:nvPr/>
            </p:nvCxnSpPr>
            <p:spPr bwMode="auto">
              <a:xfrm>
                <a:off x="2093595" y="218771"/>
                <a:ext cx="264160" cy="0"/>
              </a:xfrm>
              <a:prstGeom prst="lin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4" name="Oval 133"/>
              <p:cNvSpPr>
                <a:spLocks noChangeArrowheads="1"/>
              </p:cNvSpPr>
              <p:nvPr/>
            </p:nvSpPr>
            <p:spPr bwMode="auto">
              <a:xfrm>
                <a:off x="2192655" y="185751"/>
                <a:ext cx="66040" cy="66040"/>
              </a:xfrm>
              <a:prstGeom prst="ellips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35" name="Rectangle 134"/>
              <p:cNvSpPr>
                <a:spLocks noChangeArrowheads="1"/>
              </p:cNvSpPr>
              <p:nvPr/>
            </p:nvSpPr>
            <p:spPr bwMode="auto">
              <a:xfrm>
                <a:off x="2397227" y="313538"/>
                <a:ext cx="458470" cy="13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bi-axial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36" name="Line 162"/>
              <p:cNvCxnSpPr>
                <a:cxnSpLocks noChangeShapeType="1"/>
              </p:cNvCxnSpPr>
              <p:nvPr/>
            </p:nvCxnSpPr>
            <p:spPr bwMode="auto">
              <a:xfrm>
                <a:off x="2093595" y="383871"/>
                <a:ext cx="264160" cy="0"/>
              </a:xfrm>
              <a:prstGeom prst="lin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7" name="Freeform 136"/>
              <p:cNvSpPr>
                <a:spLocks/>
              </p:cNvSpPr>
              <p:nvPr/>
            </p:nvSpPr>
            <p:spPr bwMode="auto">
              <a:xfrm>
                <a:off x="2185670" y="344501"/>
                <a:ext cx="79375" cy="59055"/>
              </a:xfrm>
              <a:custGeom>
                <a:avLst/>
                <a:gdLst>
                  <a:gd name="T0" fmla="*/ 0 w 125"/>
                  <a:gd name="T1" fmla="*/ 93 h 93"/>
                  <a:gd name="T2" fmla="*/ 125 w 125"/>
                  <a:gd name="T3" fmla="*/ 93 h 93"/>
                  <a:gd name="T4" fmla="*/ 63 w 125"/>
                  <a:gd name="T5" fmla="*/ 0 h 93"/>
                  <a:gd name="T6" fmla="*/ 0 w 125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3">
                    <a:moveTo>
                      <a:pt x="0" y="93"/>
                    </a:moveTo>
                    <a:lnTo>
                      <a:pt x="125" y="93"/>
                    </a:lnTo>
                    <a:lnTo>
                      <a:pt x="63" y="0"/>
                    </a:lnTo>
                    <a:lnTo>
                      <a:pt x="0" y="93"/>
                    </a:lnTo>
                    <a:close/>
                  </a:path>
                </a:pathLst>
              </a:cu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38" name="Rectangle 137"/>
              <p:cNvSpPr>
                <a:spLocks noChangeArrowheads="1"/>
              </p:cNvSpPr>
              <p:nvPr/>
            </p:nvSpPr>
            <p:spPr bwMode="auto">
              <a:xfrm>
                <a:off x="2397227" y="445287"/>
                <a:ext cx="565361" cy="13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</a:rPr>
                  <a:t>pure shear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39" name="Line 165"/>
              <p:cNvCxnSpPr>
                <a:cxnSpLocks noChangeShapeType="1"/>
              </p:cNvCxnSpPr>
              <p:nvPr/>
            </p:nvCxnSpPr>
            <p:spPr bwMode="auto">
              <a:xfrm>
                <a:off x="2093595" y="542621"/>
                <a:ext cx="264160" cy="0"/>
              </a:xfrm>
              <a:prstGeom prst="line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0" name="Rectangle 139"/>
              <p:cNvSpPr>
                <a:spLocks noChangeArrowheads="1"/>
              </p:cNvSpPr>
              <p:nvPr/>
            </p:nvSpPr>
            <p:spPr bwMode="auto">
              <a:xfrm>
                <a:off x="2199005" y="515951"/>
                <a:ext cx="52705" cy="52705"/>
              </a:xfrm>
              <a:prstGeom prst="rect">
                <a:avLst/>
              </a:prstGeom>
              <a:noFill/>
              <a:ln w="1333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0186861"/>
      </p:ext>
    </p:extLst>
  </p:cSld>
  <p:clrMapOvr>
    <a:masterClrMapping/>
  </p:clrMapOvr>
  <p:transition>
    <p:fade thruBlk="1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76412" y="1720514"/>
            <a:ext cx="6108483" cy="4822102"/>
            <a:chOff x="0" y="-1"/>
            <a:chExt cx="5248325" cy="409648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501091"/>
              <a:ext cx="2987674" cy="537210"/>
              <a:chOff x="0" y="0"/>
              <a:chExt cx="2987822" cy="537413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73152" y="117043"/>
                <a:ext cx="2798064" cy="420370"/>
                <a:chOff x="0" y="0"/>
                <a:chExt cx="2798064" cy="42037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592531" y="98755"/>
                  <a:ext cx="1594713" cy="22311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187244" y="0"/>
                  <a:ext cx="229870" cy="4203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62102" y="0"/>
                  <a:ext cx="229870" cy="42037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400"/>
                </a:p>
              </p:txBody>
            </p: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2300630" y="208483"/>
                  <a:ext cx="49743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0" y="208483"/>
                  <a:ext cx="49743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Oval 56"/>
              <p:cNvSpPr/>
              <p:nvPr/>
            </p:nvSpPr>
            <p:spPr>
              <a:xfrm>
                <a:off x="1049731" y="307238"/>
                <a:ext cx="58420" cy="584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737360" y="307238"/>
                <a:ext cx="58420" cy="584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1071676" y="263347"/>
                <a:ext cx="69860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 Box 21679"/>
              <p:cNvSpPr txBox="1"/>
              <p:nvPr/>
            </p:nvSpPr>
            <p:spPr>
              <a:xfrm>
                <a:off x="2713502" y="51187"/>
                <a:ext cx="274320" cy="2628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61" name="Text Box 21680"/>
              <p:cNvSpPr txBox="1"/>
              <p:nvPr/>
            </p:nvSpPr>
            <p:spPr>
              <a:xfrm>
                <a:off x="0" y="62156"/>
                <a:ext cx="274320" cy="2628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62" name="Text Box 21681"/>
              <p:cNvSpPr txBox="1"/>
              <p:nvPr/>
            </p:nvSpPr>
            <p:spPr>
              <a:xfrm>
                <a:off x="1287412" y="0"/>
                <a:ext cx="282575" cy="2628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</a:t>
                </a:r>
              </a:p>
            </p:txBody>
          </p:sp>
        </p:grpSp>
        <p:sp>
          <p:nvSpPr>
            <p:cNvPr id="6" name="Text Box 21682"/>
            <p:cNvSpPr txBox="1"/>
            <p:nvPr/>
          </p:nvSpPr>
          <p:spPr>
            <a:xfrm>
              <a:off x="753458" y="1133856"/>
              <a:ext cx="1349375" cy="2622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Simple tension test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29660" y="-1"/>
              <a:ext cx="2018665" cy="1721489"/>
              <a:chOff x="0" y="-7316"/>
              <a:chExt cx="2018996" cy="172163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0" y="1035101"/>
                <a:ext cx="2018996" cy="24140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12141" y="687629"/>
                <a:ext cx="1594485" cy="3467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rot="5400000">
                <a:off x="742492" y="1419149"/>
                <a:ext cx="4972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980237" y="921715"/>
                <a:ext cx="57785" cy="5778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980237" y="757123"/>
                <a:ext cx="57785" cy="5778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  <p:sp>
            <p:nvSpPr>
              <p:cNvPr id="50" name="Text Box 21689"/>
              <p:cNvSpPr txBox="1"/>
              <p:nvPr/>
            </p:nvSpPr>
            <p:spPr>
              <a:xfrm>
                <a:off x="991094" y="-7316"/>
                <a:ext cx="273685" cy="2622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51" name="Text Box 21690"/>
              <p:cNvSpPr txBox="1"/>
              <p:nvPr/>
            </p:nvSpPr>
            <p:spPr>
              <a:xfrm>
                <a:off x="991094" y="1452067"/>
                <a:ext cx="273685" cy="2622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52" name="Text Box 21691"/>
              <p:cNvSpPr txBox="1"/>
              <p:nvPr/>
            </p:nvSpPr>
            <p:spPr>
              <a:xfrm>
                <a:off x="1148486" y="727863"/>
                <a:ext cx="281940" cy="2622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rot="5400000">
                <a:off x="998524" y="866852"/>
                <a:ext cx="241935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0" y="438912"/>
                <a:ext cx="2018665" cy="2413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rot="5400000" flipH="1">
                <a:off x="760780" y="303581"/>
                <a:ext cx="4972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 Box 21695"/>
            <p:cNvSpPr txBox="1"/>
            <p:nvPr/>
          </p:nvSpPr>
          <p:spPr>
            <a:xfrm>
              <a:off x="3094300" y="1422806"/>
              <a:ext cx="1078230" cy="2622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Pure shear test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35101" y="1660550"/>
              <a:ext cx="1999922" cy="2026919"/>
              <a:chOff x="-153" y="0"/>
              <a:chExt cx="1999922" cy="2026919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731520" y="961948"/>
                <a:ext cx="522605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/>
              <p:cNvGrpSpPr/>
              <p:nvPr/>
            </p:nvGrpSpPr>
            <p:grpSpPr>
              <a:xfrm>
                <a:off x="-153" y="0"/>
                <a:ext cx="1999922" cy="2026919"/>
                <a:chOff x="-153" y="0"/>
                <a:chExt cx="1999947" cy="2027225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406108" y="442570"/>
                  <a:ext cx="1174089" cy="117408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400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980351" y="1459382"/>
                  <a:ext cx="882396" cy="567843"/>
                  <a:chOff x="0" y="0"/>
                  <a:chExt cx="882396" cy="567843"/>
                </a:xfrm>
              </p:grpSpPr>
              <p:cxnSp>
                <p:nvCxnSpPr>
                  <p:cNvPr id="42" name="Straight Arrow Connector 41"/>
                  <p:cNvCxnSpPr/>
                  <p:nvPr/>
                </p:nvCxnSpPr>
                <p:spPr>
                  <a:xfrm rot="1800000">
                    <a:off x="470916" y="0"/>
                    <a:ext cx="41148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/>
                  <p:nvPr/>
                </p:nvCxnSpPr>
                <p:spPr>
                  <a:xfrm rot="3600000">
                    <a:off x="185623" y="259690"/>
                    <a:ext cx="41148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/>
                  <p:cNvCxnSpPr/>
                  <p:nvPr/>
                </p:nvCxnSpPr>
                <p:spPr>
                  <a:xfrm rot="5400000">
                    <a:off x="-205740" y="362103"/>
                    <a:ext cx="41148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/>
                <p:cNvGrpSpPr/>
                <p:nvPr/>
              </p:nvGrpSpPr>
              <p:grpSpPr>
                <a:xfrm rot="5400000">
                  <a:off x="-157239" y="1203274"/>
                  <a:ext cx="882015" cy="567843"/>
                  <a:chOff x="0" y="0"/>
                  <a:chExt cx="882396" cy="567843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rot="1800000">
                    <a:off x="470916" y="0"/>
                    <a:ext cx="41148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rot="3600000">
                    <a:off x="185623" y="259690"/>
                    <a:ext cx="41148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/>
                  <p:cNvCxnSpPr/>
                  <p:nvPr/>
                </p:nvCxnSpPr>
                <p:spPr>
                  <a:xfrm rot="5400000">
                    <a:off x="-205740" y="362103"/>
                    <a:ext cx="41148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/>
                <p:cNvGrpSpPr/>
                <p:nvPr/>
              </p:nvGrpSpPr>
              <p:grpSpPr>
                <a:xfrm rot="10800000">
                  <a:off x="117157" y="43738"/>
                  <a:ext cx="882015" cy="567843"/>
                  <a:chOff x="0" y="0"/>
                  <a:chExt cx="882396" cy="567843"/>
                </a:xfrm>
              </p:grpSpPr>
              <p:cxnSp>
                <p:nvCxnSpPr>
                  <p:cNvPr id="36" name="Straight Arrow Connector 35"/>
                  <p:cNvCxnSpPr/>
                  <p:nvPr/>
                </p:nvCxnSpPr>
                <p:spPr>
                  <a:xfrm rot="1800000">
                    <a:off x="470916" y="0"/>
                    <a:ext cx="41148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/>
                  <p:nvPr/>
                </p:nvCxnSpPr>
                <p:spPr>
                  <a:xfrm rot="3600000">
                    <a:off x="185623" y="259690"/>
                    <a:ext cx="41148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/>
                  <p:cNvCxnSpPr/>
                  <p:nvPr/>
                </p:nvCxnSpPr>
                <p:spPr>
                  <a:xfrm rot="5400000">
                    <a:off x="-205740" y="362103"/>
                    <a:ext cx="41148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/>
                <p:cNvGrpSpPr/>
                <p:nvPr/>
              </p:nvGrpSpPr>
              <p:grpSpPr>
                <a:xfrm rot="16200000">
                  <a:off x="1274865" y="334594"/>
                  <a:ext cx="882015" cy="567843"/>
                  <a:chOff x="0" y="0"/>
                  <a:chExt cx="882396" cy="567843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 rot="1800000">
                    <a:off x="470916" y="0"/>
                    <a:ext cx="41148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rot="3600000">
                    <a:off x="185623" y="259690"/>
                    <a:ext cx="41148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rot="5400000">
                    <a:off x="-205740" y="362103"/>
                    <a:ext cx="41148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Oval 28"/>
                <p:cNvSpPr/>
                <p:nvPr/>
              </p:nvSpPr>
              <p:spPr>
                <a:xfrm>
                  <a:off x="706031" y="1020470"/>
                  <a:ext cx="57785" cy="5778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218095" y="1020470"/>
                  <a:ext cx="57785" cy="5778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31" name="Text Box 21718"/>
                <p:cNvSpPr txBox="1"/>
                <p:nvPr/>
              </p:nvSpPr>
              <p:spPr>
                <a:xfrm>
                  <a:off x="866965" y="716890"/>
                  <a:ext cx="281940" cy="26225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L</a:t>
                  </a:r>
                </a:p>
              </p:txBody>
            </p:sp>
            <p:sp>
              <p:nvSpPr>
                <p:cNvPr id="32" name="Text Box 21719"/>
                <p:cNvSpPr txBox="1"/>
                <p:nvPr/>
              </p:nvSpPr>
              <p:spPr>
                <a:xfrm>
                  <a:off x="1002296" y="0"/>
                  <a:ext cx="273050" cy="2616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F</a:t>
                  </a:r>
                </a:p>
              </p:txBody>
            </p:sp>
          </p:grpSp>
        </p:grpSp>
        <p:sp>
          <p:nvSpPr>
            <p:cNvPr id="10" name="Text Box 21720"/>
            <p:cNvSpPr txBox="1"/>
            <p:nvPr/>
          </p:nvSpPr>
          <p:spPr>
            <a:xfrm>
              <a:off x="687621" y="3807561"/>
              <a:ext cx="1247775" cy="2889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Equal biaxial test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642969" y="2062886"/>
              <a:ext cx="1151890" cy="1448054"/>
              <a:chOff x="0" y="0"/>
              <a:chExt cx="1151890" cy="1448054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0" y="146304"/>
                <a:ext cx="1151890" cy="1301750"/>
              </a:xfrm>
              <a:custGeom>
                <a:avLst/>
                <a:gdLst>
                  <a:gd name="connsiteX0" fmla="*/ 0 w 1152144"/>
                  <a:gd name="connsiteY0" fmla="*/ 3658 h 1302106"/>
                  <a:gd name="connsiteX1" fmla="*/ 0 w 1152144"/>
                  <a:gd name="connsiteY1" fmla="*/ 1302106 h 1302106"/>
                  <a:gd name="connsiteX2" fmla="*/ 1152144 w 1152144"/>
                  <a:gd name="connsiteY2" fmla="*/ 1302106 h 1302106"/>
                  <a:gd name="connsiteX3" fmla="*/ 1152144 w 1152144"/>
                  <a:gd name="connsiteY3" fmla="*/ 0 h 1302106"/>
                  <a:gd name="connsiteX4" fmla="*/ 1016813 w 1152144"/>
                  <a:gd name="connsiteY4" fmla="*/ 0 h 1302106"/>
                  <a:gd name="connsiteX5" fmla="*/ 1016813 w 1152144"/>
                  <a:gd name="connsiteY5" fmla="*/ 1148487 h 1302106"/>
                  <a:gd name="connsiteX6" fmla="*/ 138989 w 1152144"/>
                  <a:gd name="connsiteY6" fmla="*/ 1148487 h 1302106"/>
                  <a:gd name="connsiteX7" fmla="*/ 138989 w 1152144"/>
                  <a:gd name="connsiteY7" fmla="*/ 3658 h 1302106"/>
                  <a:gd name="connsiteX8" fmla="*/ 0 w 1152144"/>
                  <a:gd name="connsiteY8" fmla="*/ 3658 h 1302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2144" h="1302106">
                    <a:moveTo>
                      <a:pt x="0" y="3658"/>
                    </a:moveTo>
                    <a:lnTo>
                      <a:pt x="0" y="1302106"/>
                    </a:lnTo>
                    <a:lnTo>
                      <a:pt x="1152144" y="1302106"/>
                    </a:lnTo>
                    <a:lnTo>
                      <a:pt x="1152144" y="0"/>
                    </a:lnTo>
                    <a:lnTo>
                      <a:pt x="1016813" y="0"/>
                    </a:lnTo>
                    <a:lnTo>
                      <a:pt x="1016813" y="1148487"/>
                    </a:lnTo>
                    <a:lnTo>
                      <a:pt x="138989" y="1148487"/>
                    </a:lnTo>
                    <a:lnTo>
                      <a:pt x="138989" y="3658"/>
                    </a:lnTo>
                    <a:lnTo>
                      <a:pt x="0" y="365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  <p:sp>
            <p:nvSpPr>
              <p:cNvPr id="15" name="Text Box 21723"/>
              <p:cNvSpPr txBox="1"/>
              <p:nvPr/>
            </p:nvSpPr>
            <p:spPr>
              <a:xfrm>
                <a:off x="537667" y="0"/>
                <a:ext cx="273050" cy="26162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26695" y="1035101"/>
                <a:ext cx="57150" cy="571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26695" y="749808"/>
                <a:ext cx="57150" cy="571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  <p:sp>
            <p:nvSpPr>
              <p:cNvPr id="18" name="Text Box 21726"/>
              <p:cNvSpPr txBox="1"/>
              <p:nvPr/>
            </p:nvSpPr>
            <p:spPr>
              <a:xfrm>
                <a:off x="687629" y="793699"/>
                <a:ext cx="281305" cy="26162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rot="5400000">
                <a:off x="506577" y="923544"/>
                <a:ext cx="31623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160935" y="398678"/>
                <a:ext cx="833932" cy="1676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rot="5400000">
                <a:off x="312725" y="265176"/>
                <a:ext cx="49657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 Box 21730"/>
            <p:cNvSpPr txBox="1"/>
            <p:nvPr/>
          </p:nvSpPr>
          <p:spPr>
            <a:xfrm>
              <a:off x="3258890" y="3624681"/>
              <a:ext cx="1941830" cy="2622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Volumetric compression test</a:t>
              </a:r>
            </a:p>
          </p:txBody>
        </p:sp>
      </p:grpSp>
      <p:sp>
        <p:nvSpPr>
          <p:cNvPr id="68" name="Title 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Elastomer Tests</a:t>
            </a:r>
            <a:endParaRPr lang="en-US" dirty="0"/>
          </a:p>
        </p:txBody>
      </p:sp>
      <p:sp>
        <p:nvSpPr>
          <p:cNvPr id="69" name="Content Placeholder 68"/>
          <p:cNvSpPr>
            <a:spLocks noGrp="1"/>
          </p:cNvSpPr>
          <p:nvPr>
            <p:ph idx="1"/>
          </p:nvPr>
        </p:nvSpPr>
        <p:spPr>
          <a:xfrm>
            <a:off x="110331" y="668866"/>
            <a:ext cx="8909050" cy="5873750"/>
          </a:xfrm>
        </p:spPr>
        <p:txBody>
          <a:bodyPr/>
          <a:lstStyle/>
          <a:p>
            <a:r>
              <a:rPr lang="en-US" dirty="0" smtClean="0"/>
              <a:t>Data type: Nominal stress vs. principal stretch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684"/>
      </p:ext>
    </p:extLst>
  </p:cSld>
  <p:clrMapOvr>
    <a:masterClrMapping/>
  </p:clrMapOvr>
  <p:transition>
    <p:fade thruBlk="1"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enough number of independent experimental data</a:t>
            </a:r>
          </a:p>
          <a:p>
            <a:pPr lvl="1"/>
            <a:r>
              <a:rPr lang="en-US" dirty="0" smtClean="0"/>
              <a:t>No rank deficiency for curve fitting algorithm</a:t>
            </a:r>
          </a:p>
          <a:p>
            <a:r>
              <a:rPr lang="en-US" dirty="0" smtClean="0"/>
              <a:t>All </a:t>
            </a:r>
            <a:r>
              <a:rPr lang="en-US" dirty="0"/>
              <a:t>tests measure principal stress and principle stretch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14271"/>
              </p:ext>
            </p:extLst>
          </p:nvPr>
        </p:nvGraphicFramePr>
        <p:xfrm>
          <a:off x="543827" y="2998270"/>
          <a:ext cx="8118909" cy="293570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72912"/>
                <a:gridCol w="3195741"/>
                <a:gridCol w="2850256"/>
              </a:tblGrid>
              <a:tr h="3669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Experiment Type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Stretch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Stress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39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Uniaxial tension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Stretch ratio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l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= L/L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Nominal stress T</a:t>
                      </a:r>
                      <a:r>
                        <a:rPr lang="en-US" sz="1800" b="1" baseline="300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 = F/A</a:t>
                      </a:r>
                      <a:r>
                        <a:rPr lang="en-US" sz="1800" b="1" baseline="-250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39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Equi-biaxial tension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Stretch ratio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l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= L/L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 in y-direction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Nominal stress T</a:t>
                      </a:r>
                      <a:r>
                        <a:rPr lang="en-US" sz="1800" b="1" baseline="300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 = F/A</a:t>
                      </a:r>
                      <a:r>
                        <a:rPr lang="en-US" sz="1800" b="1" baseline="-250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 in y-direction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39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Pure shear test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Stretch ratio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l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L/L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Nominal stress T</a:t>
                      </a:r>
                      <a:r>
                        <a:rPr lang="en-US" sz="1800" b="1" baseline="300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 = F/A</a:t>
                      </a:r>
                      <a:r>
                        <a:rPr lang="en-US" sz="1800" b="1" baseline="-250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69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Volumetric test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Compression ratio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l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L/L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Pressure T</a:t>
                      </a:r>
                      <a:r>
                        <a:rPr lang="en-US" sz="1800" b="1" baseline="30000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 = F/A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941284"/>
      </p:ext>
    </p:extLst>
  </p:cSld>
  <p:clrMapOvr>
    <a:masterClrMapping/>
  </p:clrMapOvr>
  <p:transition>
    <p:fade thruBlk="1"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Uni</a:t>
            </a:r>
            <a:r>
              <a:rPr lang="en-US" dirty="0" smtClean="0"/>
              <a:t>-axial test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Equi</a:t>
            </a:r>
            <a:r>
              <a:rPr lang="en-US" dirty="0" smtClean="0"/>
              <a:t>-biaxial test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Pure shear test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932103"/>
              </p:ext>
            </p:extLst>
          </p:nvPr>
        </p:nvGraphicFramePr>
        <p:xfrm>
          <a:off x="2706905" y="741363"/>
          <a:ext cx="34956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3" name="Equation" r:id="rId3" imgW="3492360" imgH="469800" progId="Equation.DSMT4">
                  <p:embed/>
                </p:oleObj>
              </mc:Choice>
              <mc:Fallback>
                <p:oleObj name="Equation" r:id="rId3" imgW="3492360" imgH="469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905" y="741363"/>
                        <a:ext cx="3495675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542129"/>
              </p:ext>
            </p:extLst>
          </p:nvPr>
        </p:nvGraphicFramePr>
        <p:xfrm>
          <a:off x="1979830" y="1353495"/>
          <a:ext cx="42227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4" name="Equation" r:id="rId5" imgW="4228920" imgH="761760" progId="Equation.DSMT4">
                  <p:embed/>
                </p:oleObj>
              </mc:Choice>
              <mc:Fallback>
                <p:oleObj name="Equation" r:id="rId5" imgW="4228920" imgH="761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830" y="1353495"/>
                        <a:ext cx="4222750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373204"/>
              </p:ext>
            </p:extLst>
          </p:nvPr>
        </p:nvGraphicFramePr>
        <p:xfrm>
          <a:off x="700355" y="2107557"/>
          <a:ext cx="76168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5" name="Equation" r:id="rId7" imgW="7619760" imgH="888840" progId="Equation.DSMT4">
                  <p:embed/>
                </p:oleObj>
              </mc:Choice>
              <mc:Fallback>
                <p:oleObj name="Equation" r:id="rId7" imgW="761976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355" y="2107557"/>
                        <a:ext cx="76168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098045"/>
              </p:ext>
            </p:extLst>
          </p:nvPr>
        </p:nvGraphicFramePr>
        <p:xfrm>
          <a:off x="3062254" y="3344562"/>
          <a:ext cx="33750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6" name="Equation" r:id="rId9" imgW="3377880" imgH="469800" progId="Equation.DSMT4">
                  <p:embed/>
                </p:oleObj>
              </mc:Choice>
              <mc:Fallback>
                <p:oleObj name="Equation" r:id="rId9" imgW="337788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54" y="3344562"/>
                        <a:ext cx="33750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636206"/>
              </p:ext>
            </p:extLst>
          </p:nvPr>
        </p:nvGraphicFramePr>
        <p:xfrm>
          <a:off x="1806174" y="3845678"/>
          <a:ext cx="46958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7" name="Equation" r:id="rId11" imgW="4686120" imgH="761760" progId="Equation.DSMT4">
                  <p:embed/>
                </p:oleObj>
              </mc:Choice>
              <mc:Fallback>
                <p:oleObj name="Equation" r:id="rId11" imgW="4686120" imgH="7617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174" y="3845678"/>
                        <a:ext cx="4695825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534112"/>
              </p:ext>
            </p:extLst>
          </p:nvPr>
        </p:nvGraphicFramePr>
        <p:xfrm>
          <a:off x="2932380" y="4696578"/>
          <a:ext cx="37782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8" name="Equation" r:id="rId13" imgW="3771720" imgH="431640" progId="Equation.DSMT4">
                  <p:embed/>
                </p:oleObj>
              </mc:Choice>
              <mc:Fallback>
                <p:oleObj name="Equation" r:id="rId13" imgW="377172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380" y="4696578"/>
                        <a:ext cx="377825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466902"/>
              </p:ext>
            </p:extLst>
          </p:nvPr>
        </p:nvGraphicFramePr>
        <p:xfrm>
          <a:off x="2059205" y="5306628"/>
          <a:ext cx="41433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9" name="Equation" r:id="rId15" imgW="4140000" imgH="761760" progId="Equation.DSMT4">
                  <p:embed/>
                </p:oleObj>
              </mc:Choice>
              <mc:Fallback>
                <p:oleObj name="Equation" r:id="rId15" imgW="4140000" imgH="7617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205" y="5306628"/>
                        <a:ext cx="4143375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 bwMode="auto">
          <a:xfrm>
            <a:off x="2706905" y="2189747"/>
            <a:ext cx="1181701" cy="6689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91503"/>
      </p:ext>
    </p:extLst>
  </p:cSld>
  <p:clrMapOvr>
    <a:masterClrMapping/>
  </p:clrMapOvr>
  <p:transition>
    <p:fade thruBlk="1"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Mooney-</a:t>
            </a:r>
            <a:r>
              <a:rPr lang="en-US" dirty="0" err="1" smtClean="0"/>
              <a:t>Rivlin</a:t>
            </a:r>
            <a:r>
              <a:rPr lang="en-US" dirty="0" smtClean="0"/>
              <a:t> material model, nominal stress is a linear function of material parameters (A</a:t>
            </a:r>
            <a:r>
              <a:rPr lang="en-US" baseline="-25000" dirty="0" smtClean="0"/>
              <a:t>10</a:t>
            </a:r>
            <a:r>
              <a:rPr lang="en-US" dirty="0" smtClean="0"/>
              <a:t>, A</a:t>
            </a:r>
            <a:r>
              <a:rPr lang="en-US" baseline="-25000" dirty="0" smtClean="0"/>
              <a:t>01</a:t>
            </a:r>
            <a:r>
              <a:rPr lang="en-US" dirty="0" smtClean="0"/>
              <a:t>) 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075477"/>
              </p:ext>
            </p:extLst>
          </p:nvPr>
        </p:nvGraphicFramePr>
        <p:xfrm>
          <a:off x="1875640" y="1469775"/>
          <a:ext cx="4865687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9" name="Equation" r:id="rId3" imgW="4863960" imgH="1358640" progId="Equation.DSMT4">
                  <p:embed/>
                </p:oleObj>
              </mc:Choice>
              <mc:Fallback>
                <p:oleObj name="Equation" r:id="rId3" imgW="4863960" imgH="1358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640" y="1469775"/>
                        <a:ext cx="4865687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8013223"/>
      </p:ext>
    </p:extLst>
  </p:cSld>
  <p:clrMapOvr>
    <a:masterClrMapping/>
  </p:clrMapOvr>
  <p:transition>
    <p:fade thruBlk="1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 Fitting for Mooney-</a:t>
            </a:r>
            <a:r>
              <a:rPr lang="en-US" dirty="0" err="1" smtClean="0"/>
              <a:t>Rivlin</a:t>
            </a:r>
            <a:r>
              <a:rPr lang="en-US" dirty="0" smtClean="0"/>
              <a:t>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determine A</a:t>
            </a:r>
            <a:r>
              <a:rPr lang="en-US" baseline="-25000" dirty="0" smtClean="0"/>
              <a:t>10</a:t>
            </a:r>
            <a:r>
              <a:rPr lang="en-US" dirty="0" smtClean="0"/>
              <a:t> and A</a:t>
            </a:r>
            <a:r>
              <a:rPr lang="en-US" baseline="-25000" dirty="0" smtClean="0"/>
              <a:t>01</a:t>
            </a:r>
            <a:r>
              <a:rPr lang="en-US" dirty="0" smtClean="0"/>
              <a:t> by minimizing error between test data and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Mooney-</a:t>
            </a:r>
            <a:r>
              <a:rPr lang="en-US" dirty="0" err="1" smtClean="0"/>
              <a:t>Rivlin</a:t>
            </a:r>
            <a:r>
              <a:rPr lang="en-US" dirty="0" smtClean="0"/>
              <a:t>, T(A</a:t>
            </a:r>
            <a:r>
              <a:rPr lang="en-US" baseline="-25000" dirty="0" smtClean="0"/>
              <a:t>10</a:t>
            </a:r>
            <a:r>
              <a:rPr lang="en-US" dirty="0" smtClean="0"/>
              <a:t>, A</a:t>
            </a:r>
            <a:r>
              <a:rPr lang="en-US" baseline="-25000" dirty="0" smtClean="0"/>
              <a:t>01</a:t>
            </a:r>
            <a:r>
              <a:rPr lang="en-US" dirty="0" smtClean="0"/>
              <a:t>, </a:t>
            </a:r>
            <a:r>
              <a:rPr lang="en-US" dirty="0" err="1" smtClean="0">
                <a:latin typeface="Symbol" panose="05050102010706020507" pitchFamily="18" charset="2"/>
              </a:rPr>
              <a:t>l</a:t>
            </a:r>
            <a:r>
              <a:rPr lang="en-US" baseline="-25000" dirty="0" err="1" smtClean="0"/>
              <a:t>k</a:t>
            </a:r>
            <a:r>
              <a:rPr lang="en-US" dirty="0" smtClean="0"/>
              <a:t>) is linear function</a:t>
            </a:r>
          </a:p>
          <a:p>
            <a:pPr lvl="1"/>
            <a:r>
              <a:rPr lang="en-US" dirty="0" smtClean="0"/>
              <a:t>Least-squares can be used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564223"/>
              </p:ext>
            </p:extLst>
          </p:nvPr>
        </p:nvGraphicFramePr>
        <p:xfrm>
          <a:off x="1702552" y="1617730"/>
          <a:ext cx="5121276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6" name="Equation" r:id="rId3" imgW="5117760" imgH="927000" progId="Equation.DSMT4">
                  <p:embed/>
                </p:oleObj>
              </mc:Choice>
              <mc:Fallback>
                <p:oleObj name="Equation" r:id="rId3" imgW="5117760" imgH="927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552" y="1617730"/>
                        <a:ext cx="5121276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866075"/>
              </p:ext>
            </p:extLst>
          </p:nvPr>
        </p:nvGraphicFramePr>
        <p:xfrm>
          <a:off x="3023420" y="4242637"/>
          <a:ext cx="5621337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7" name="Equation" r:id="rId5" imgW="5626080" imgH="1930320" progId="Equation.DSMT4">
                  <p:embed/>
                </p:oleObj>
              </mc:Choice>
              <mc:Fallback>
                <p:oleObj name="Equation" r:id="rId5" imgW="5626080" imgH="1930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420" y="4242637"/>
                        <a:ext cx="5621337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072842"/>
              </p:ext>
            </p:extLst>
          </p:nvPr>
        </p:nvGraphicFramePr>
        <p:xfrm>
          <a:off x="7273157" y="3233738"/>
          <a:ext cx="1638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8" name="Equation" r:id="rId7" imgW="1638000" imgH="888840" progId="Equation.DSMT4">
                  <p:embed/>
                </p:oleObj>
              </mc:Choice>
              <mc:Fallback>
                <p:oleObj name="Equation" r:id="rId7" imgW="16380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73157" y="3233738"/>
                        <a:ext cx="16383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930245"/>
              </p:ext>
            </p:extLst>
          </p:nvPr>
        </p:nvGraphicFramePr>
        <p:xfrm>
          <a:off x="466725" y="4230553"/>
          <a:ext cx="2089150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9" name="Equation" r:id="rId9" imgW="2095200" imgH="1930320" progId="Equation.DSMT4">
                  <p:embed/>
                </p:oleObj>
              </mc:Choice>
              <mc:Fallback>
                <p:oleObj name="Equation" r:id="rId9" imgW="2095200" imgH="1930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4230553"/>
                        <a:ext cx="2089150" cy="193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238080"/>
      </p:ext>
    </p:extLst>
  </p:cSld>
  <p:clrMapOvr>
    <a:masterClrMapping/>
  </p:clrMapOvr>
  <p:transition>
    <p:fade thruBlk="1"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 Fitting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error(square)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Minimization </a:t>
            </a:r>
            <a:r>
              <a:rPr lang="en-US" dirty="0" smtClean="0">
                <a:sym typeface="Wingdings" panose="05000000000000000000" pitchFamily="2" charset="2"/>
              </a:rPr>
              <a:t> Linear regression equation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226619"/>
              </p:ext>
            </p:extLst>
          </p:nvPr>
        </p:nvGraphicFramePr>
        <p:xfrm>
          <a:off x="1017654" y="1380976"/>
          <a:ext cx="7772401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9" name="Equation" r:id="rId3" imgW="7772400" imgH="1434960" progId="Equation.DSMT4">
                  <p:embed/>
                </p:oleObj>
              </mc:Choice>
              <mc:Fallback>
                <p:oleObj name="Equation" r:id="rId3" imgW="7772400" imgH="1434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654" y="1380976"/>
                        <a:ext cx="7772401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242825"/>
              </p:ext>
            </p:extLst>
          </p:nvPr>
        </p:nvGraphicFramePr>
        <p:xfrm>
          <a:off x="2357455" y="4102084"/>
          <a:ext cx="31623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0" name="Equation" r:id="rId5" imgW="3162240" imgH="431640" progId="Equation.DSMT4">
                  <p:embed/>
                </p:oleObj>
              </mc:Choice>
              <mc:Fallback>
                <p:oleObj name="Equation" r:id="rId5" imgW="316224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55" y="4102084"/>
                        <a:ext cx="3162300" cy="4349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163612"/>
      </p:ext>
    </p:extLst>
  </p:cSld>
  <p:clrMapOvr>
    <a:masterClrMapping/>
  </p:clrMapOvr>
  <p:transition>
    <p:fade thruBlk="1"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of Constitutive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Stable material: the slope in the stress-strain curve is always positive (</a:t>
            </a:r>
            <a:r>
              <a:rPr lang="en-US" b="1" dirty="0">
                <a:solidFill>
                  <a:srgbClr val="2C02C6"/>
                </a:solidFill>
              </a:rPr>
              <a:t>Drucker </a:t>
            </a:r>
            <a:r>
              <a:rPr lang="en-US" b="1" dirty="0" smtClean="0">
                <a:solidFill>
                  <a:srgbClr val="2C02C6"/>
                </a:solidFill>
              </a:rPr>
              <a:t>stability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Stability </a:t>
            </a:r>
            <a:r>
              <a:rPr lang="en-US" dirty="0"/>
              <a:t>requirement </a:t>
            </a:r>
            <a:r>
              <a:rPr lang="en-US" dirty="0" smtClean="0"/>
              <a:t>(Mooney-</a:t>
            </a:r>
            <a:r>
              <a:rPr lang="en-US" dirty="0" err="1" smtClean="0"/>
              <a:t>Rivlin</a:t>
            </a:r>
            <a:r>
              <a:rPr lang="en-US" dirty="0" smtClean="0"/>
              <a:t> material)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Stability </a:t>
            </a:r>
            <a:r>
              <a:rPr lang="en-US" dirty="0"/>
              <a:t>check is </a:t>
            </a:r>
            <a:r>
              <a:rPr lang="en-US" dirty="0" smtClean="0"/>
              <a:t>normally performed </a:t>
            </a:r>
            <a:r>
              <a:rPr lang="en-US" dirty="0"/>
              <a:t>at several specified </a:t>
            </a:r>
            <a:r>
              <a:rPr lang="en-US" dirty="0" smtClean="0"/>
              <a:t>deformations (principal directions)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order to be P.D.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441592"/>
              </p:ext>
            </p:extLst>
          </p:nvPr>
        </p:nvGraphicFramePr>
        <p:xfrm>
          <a:off x="3272256" y="2276108"/>
          <a:ext cx="19399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7" name="Equation" r:id="rId3" imgW="1942920" imgH="330120" progId="Equation.DSMT4">
                  <p:embed/>
                </p:oleObj>
              </mc:Choice>
              <mc:Fallback>
                <p:oleObj name="Equation" r:id="rId3" imgW="1942920" imgH="330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2256" y="2276108"/>
                        <a:ext cx="1939925" cy="3286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190457"/>
              </p:ext>
            </p:extLst>
          </p:nvPr>
        </p:nvGraphicFramePr>
        <p:xfrm>
          <a:off x="2979220" y="3811120"/>
          <a:ext cx="2752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8" name="Equation" r:id="rId5" imgW="2755800" imgH="431640" progId="Equation.DSMT4">
                  <p:embed/>
                </p:oleObj>
              </mc:Choice>
              <mc:Fallback>
                <p:oleObj name="Equation" r:id="rId5" imgW="275580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220" y="3811120"/>
                        <a:ext cx="27527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033022"/>
              </p:ext>
            </p:extLst>
          </p:nvPr>
        </p:nvGraphicFramePr>
        <p:xfrm>
          <a:off x="2250808" y="4481128"/>
          <a:ext cx="44735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9" name="Equation" r:id="rId7" imgW="4470120" imgH="888840" progId="Equation.DSMT4">
                  <p:embed/>
                </p:oleObj>
              </mc:Choice>
              <mc:Fallback>
                <p:oleObj name="Equation" r:id="rId7" imgW="4470120" imgH="8888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808" y="4481128"/>
                        <a:ext cx="447357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554379"/>
              </p:ext>
            </p:extLst>
          </p:nvPr>
        </p:nvGraphicFramePr>
        <p:xfrm>
          <a:off x="3391452" y="5729288"/>
          <a:ext cx="25161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0" name="Equation" r:id="rId9" imgW="2514600" imgH="888840" progId="Equation.DSMT4">
                  <p:embed/>
                </p:oleObj>
              </mc:Choice>
              <mc:Fallback>
                <p:oleObj name="Equation" r:id="rId9" imgW="2514600" imgH="8888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1452" y="5729288"/>
                        <a:ext cx="2516187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0397484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 bwMode="auto">
          <a:xfrm>
            <a:off x="942109" y="2189018"/>
            <a:ext cx="4451927" cy="181956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Green-Lagrange Strain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Properties: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E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2C02C6"/>
                </a:solidFill>
              </a:rPr>
              <a:t>symmetric</a:t>
            </a:r>
            <a:r>
              <a:rPr lang="en-US" dirty="0" smtClean="0"/>
              <a:t>: </a:t>
            </a:r>
            <a:r>
              <a:rPr lang="en-US" b="1" dirty="0" smtClean="0"/>
              <a:t>E</a:t>
            </a:r>
            <a:r>
              <a:rPr lang="en-US" baseline="30000" dirty="0" smtClean="0"/>
              <a:t>T</a:t>
            </a:r>
            <a:r>
              <a:rPr lang="en-US" dirty="0" smtClean="0"/>
              <a:t> = </a:t>
            </a:r>
            <a:r>
              <a:rPr lang="en-US" b="1" dirty="0" smtClean="0"/>
              <a:t>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No deformation: </a:t>
            </a:r>
            <a:r>
              <a:rPr lang="en-US" b="1" dirty="0" smtClean="0"/>
              <a:t>F</a:t>
            </a:r>
            <a:r>
              <a:rPr lang="en-US" dirty="0" smtClean="0"/>
              <a:t> = </a:t>
            </a:r>
            <a:r>
              <a:rPr lang="en-US" b="1" dirty="0" smtClean="0"/>
              <a:t>1</a:t>
            </a:r>
            <a:r>
              <a:rPr lang="en-US" dirty="0" smtClean="0"/>
              <a:t>, </a:t>
            </a:r>
            <a:r>
              <a:rPr lang="en-US" b="1" dirty="0" smtClean="0"/>
              <a:t>E</a:t>
            </a:r>
            <a:r>
              <a:rPr lang="en-US" dirty="0" smtClean="0"/>
              <a:t> = </a:t>
            </a:r>
            <a:r>
              <a:rPr lang="en-US" b="1" dirty="0" smtClean="0"/>
              <a:t>0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When 		 , 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E = 0 for a rigid-body motion</a:t>
            </a:r>
            <a:r>
              <a:rPr lang="en-US" dirty="0" smtClean="0"/>
              <a:t>, but </a:t>
            </a:r>
            <a:endParaRPr lang="en-US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065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296004"/>
              </p:ext>
            </p:extLst>
          </p:nvPr>
        </p:nvGraphicFramePr>
        <p:xfrm>
          <a:off x="1430338" y="2405063"/>
          <a:ext cx="35083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8" name="Equation" r:id="rId3" imgW="3504960" imgH="1244520" progId="Equation.DSMT4">
                  <p:embed/>
                </p:oleObj>
              </mc:Choice>
              <mc:Fallback>
                <p:oleObj name="Equation" r:id="rId3" imgW="3504960" imgH="124452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2405063"/>
                        <a:ext cx="3508375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949855"/>
              </p:ext>
            </p:extLst>
          </p:nvPr>
        </p:nvGraphicFramePr>
        <p:xfrm>
          <a:off x="5989638" y="1395413"/>
          <a:ext cx="21637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9" name="Equation" r:id="rId5" imgW="2158920" imgH="838080" progId="Equation.DSMT4">
                  <p:embed/>
                </p:oleObj>
              </mc:Choice>
              <mc:Fallback>
                <p:oleObj name="Equation" r:id="rId5" imgW="2158920" imgH="838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1395413"/>
                        <a:ext cx="2163762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450884" y="2929934"/>
            <a:ext cx="5969684" cy="434101"/>
            <a:chOff x="2447636" y="3001826"/>
            <a:chExt cx="5969684" cy="434101"/>
          </a:xfrm>
        </p:grpSpPr>
        <p:sp>
          <p:nvSpPr>
            <p:cNvPr id="8" name="TextBox 7"/>
            <p:cNvSpPr txBox="1"/>
            <p:nvPr/>
          </p:nvSpPr>
          <p:spPr>
            <a:xfrm>
              <a:off x="5828150" y="3001826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Displacement gradient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447636" y="3177309"/>
              <a:ext cx="3435928" cy="258618"/>
            </a:xfrm>
            <a:custGeom>
              <a:avLst/>
              <a:gdLst>
                <a:gd name="connsiteX0" fmla="*/ 3435928 w 3435928"/>
                <a:gd name="connsiteY0" fmla="*/ 0 h 258618"/>
                <a:gd name="connsiteX1" fmla="*/ 0 w 3435928"/>
                <a:gd name="connsiteY1" fmla="*/ 0 h 258618"/>
                <a:gd name="connsiteX2" fmla="*/ 0 w 3435928"/>
                <a:gd name="connsiteY2" fmla="*/ 258618 h 25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5928" h="258618">
                  <a:moveTo>
                    <a:pt x="3435928" y="0"/>
                  </a:moveTo>
                  <a:lnTo>
                    <a:pt x="0" y="0"/>
                  </a:lnTo>
                  <a:lnTo>
                    <a:pt x="0" y="258618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53534" y="3583709"/>
            <a:ext cx="3610357" cy="554065"/>
            <a:chOff x="4553534" y="3676069"/>
            <a:chExt cx="3610357" cy="554065"/>
          </a:xfrm>
        </p:grpSpPr>
        <p:sp>
          <p:nvSpPr>
            <p:cNvPr id="15" name="Freeform 14"/>
            <p:cNvSpPr/>
            <p:nvPr/>
          </p:nvSpPr>
          <p:spPr bwMode="auto">
            <a:xfrm>
              <a:off x="4553534" y="3676069"/>
              <a:ext cx="1440873" cy="360219"/>
            </a:xfrm>
            <a:custGeom>
              <a:avLst/>
              <a:gdLst>
                <a:gd name="connsiteX0" fmla="*/ 1440873 w 1440873"/>
                <a:gd name="connsiteY0" fmla="*/ 360219 h 360219"/>
                <a:gd name="connsiteX1" fmla="*/ 0 w 1440873"/>
                <a:gd name="connsiteY1" fmla="*/ 360219 h 360219"/>
                <a:gd name="connsiteX2" fmla="*/ 0 w 1440873"/>
                <a:gd name="connsiteY2" fmla="*/ 0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873" h="360219">
                  <a:moveTo>
                    <a:pt x="1440873" y="360219"/>
                  </a:moveTo>
                  <a:lnTo>
                    <a:pt x="0" y="360219"/>
                  </a:ln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48220" y="3860802"/>
              <a:ext cx="2215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Higher-order term</a:t>
              </a:r>
              <a:endParaRPr lang="en-US" dirty="0">
                <a:latin typeface="Comic Sans MS" pitchFamily="66" charset="0"/>
              </a:endParaRPr>
            </a:p>
          </p:txBody>
        </p:sp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79054"/>
              </p:ext>
            </p:extLst>
          </p:nvPr>
        </p:nvGraphicFramePr>
        <p:xfrm>
          <a:off x="1784350" y="4479925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0" name="Equation" r:id="rId7" imgW="1143000" imgH="380880" progId="Equation.DSMT4">
                  <p:embed/>
                </p:oleObj>
              </mc:Choice>
              <mc:Fallback>
                <p:oleObj name="Equation" r:id="rId7" imgW="1143000" imgH="380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4479925"/>
                        <a:ext cx="1143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983742"/>
              </p:ext>
            </p:extLst>
          </p:nvPr>
        </p:nvGraphicFramePr>
        <p:xfrm>
          <a:off x="3454400" y="4324350"/>
          <a:ext cx="26812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1" name="Equation" r:id="rId9" imgW="2679480" imgH="647640" progId="Equation.DSMT4">
                  <p:embed/>
                </p:oleObj>
              </mc:Choice>
              <mc:Fallback>
                <p:oleObj name="Equation" r:id="rId9" imgW="2679480" imgH="647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324350"/>
                        <a:ext cx="268128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5254906" y="5409769"/>
          <a:ext cx="723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2" name="Equation" r:id="rId11" imgW="723600" imgH="291960" progId="Equation.DSMT4">
                  <p:embed/>
                </p:oleObj>
              </mc:Choice>
              <mc:Fallback>
                <p:oleObj name="Equation" r:id="rId11" imgW="723600" imgH="291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906" y="5409769"/>
                        <a:ext cx="7239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Rigid-Body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Rigid-body rotation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Approach 1: using deformation gradient</a:t>
            </a:r>
            <a:endParaRPr lang="en-US" dirty="0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8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73363"/>
              </p:ext>
            </p:extLst>
          </p:nvPr>
        </p:nvGraphicFramePr>
        <p:xfrm>
          <a:off x="1095375" y="1281113"/>
          <a:ext cx="3135313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6" name="Equation" r:id="rId3" imgW="3124080" imgH="1346040" progId="Equation.DSMT4">
                  <p:embed/>
                </p:oleObj>
              </mc:Choice>
              <mc:Fallback>
                <p:oleObj name="Equation" r:id="rId3" imgW="3124080" imgH="1346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1281113"/>
                        <a:ext cx="3135313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668991"/>
              </p:ext>
            </p:extLst>
          </p:nvPr>
        </p:nvGraphicFramePr>
        <p:xfrm>
          <a:off x="781050" y="3551238"/>
          <a:ext cx="3225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7" name="Equation" r:id="rId5" imgW="3225600" imgH="1371600" progId="Equation.DSMT4">
                  <p:embed/>
                </p:oleObj>
              </mc:Choice>
              <mc:Fallback>
                <p:oleObj name="Equation" r:id="rId5" imgW="3225600" imgH="1371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3551238"/>
                        <a:ext cx="32258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079860"/>
              </p:ext>
            </p:extLst>
          </p:nvPr>
        </p:nvGraphicFramePr>
        <p:xfrm>
          <a:off x="4564495" y="3523096"/>
          <a:ext cx="24003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8" name="Equation" r:id="rId7" imgW="2400120" imgH="1371600" progId="Equation.DSMT4">
                  <p:embed/>
                </p:oleObj>
              </mc:Choice>
              <mc:Fallback>
                <p:oleObj name="Equation" r:id="rId7" imgW="2400120" imgH="1371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495" y="3523096"/>
                        <a:ext cx="24003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373747"/>
              </p:ext>
            </p:extLst>
          </p:nvPr>
        </p:nvGraphicFramePr>
        <p:xfrm>
          <a:off x="787400" y="5066149"/>
          <a:ext cx="256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9" name="Equation" r:id="rId9" imgW="2565360" imgH="520560" progId="Equation.DSMT4">
                  <p:embed/>
                </p:oleObj>
              </mc:Choice>
              <mc:Fallback>
                <p:oleObj name="Equation" r:id="rId9" imgW="2565360" imgH="520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5066149"/>
                        <a:ext cx="2565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8216" y="5944781"/>
            <a:ext cx="819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Green-Lagrange strain removes rigid-body rotation from deformation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346504" y="988897"/>
            <a:ext cx="2022764" cy="2022764"/>
            <a:chOff x="6346504" y="988897"/>
            <a:chExt cx="2022764" cy="2022764"/>
          </a:xfrm>
        </p:grpSpPr>
        <p:grpSp>
          <p:nvGrpSpPr>
            <p:cNvPr id="12" name="Group 7"/>
            <p:cNvGrpSpPr/>
            <p:nvPr/>
          </p:nvGrpSpPr>
          <p:grpSpPr>
            <a:xfrm>
              <a:off x="6346504" y="1620476"/>
              <a:ext cx="2022764" cy="960582"/>
              <a:chOff x="4599709" y="5163127"/>
              <a:chExt cx="2022764" cy="960582"/>
            </a:xfrm>
          </p:grpSpPr>
          <p:sp>
            <p:nvSpPr>
              <p:cNvPr id="24" name="Rectangle 23"/>
              <p:cNvSpPr/>
              <p:nvPr/>
            </p:nvSpPr>
            <p:spPr bwMode="auto">
              <a:xfrm>
                <a:off x="4599709" y="5163127"/>
                <a:ext cx="2022764" cy="960582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 bwMode="auto">
              <a:xfrm>
                <a:off x="5412509" y="5403273"/>
                <a:ext cx="406400" cy="378691"/>
              </a:xfrm>
              <a:custGeom>
                <a:avLst/>
                <a:gdLst>
                  <a:gd name="connsiteX0" fmla="*/ 0 w 406400"/>
                  <a:gd name="connsiteY0" fmla="*/ 0 h 378691"/>
                  <a:gd name="connsiteX1" fmla="*/ 0 w 406400"/>
                  <a:gd name="connsiteY1" fmla="*/ 378691 h 378691"/>
                  <a:gd name="connsiteX2" fmla="*/ 406400 w 406400"/>
                  <a:gd name="connsiteY2" fmla="*/ 378691 h 37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6400" h="378691">
                    <a:moveTo>
                      <a:pt x="0" y="0"/>
                    </a:moveTo>
                    <a:lnTo>
                      <a:pt x="0" y="378691"/>
                    </a:lnTo>
                    <a:lnTo>
                      <a:pt x="406400" y="378691"/>
                    </a:ln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" name="Group 8"/>
            <p:cNvGrpSpPr/>
            <p:nvPr/>
          </p:nvGrpSpPr>
          <p:grpSpPr>
            <a:xfrm rot="18398339">
              <a:off x="6157004" y="1519988"/>
              <a:ext cx="2022764" cy="960582"/>
              <a:chOff x="4599709" y="5163127"/>
              <a:chExt cx="2022764" cy="960582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4599709" y="5163127"/>
                <a:ext cx="2022764" cy="960582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 bwMode="auto">
              <a:xfrm>
                <a:off x="5412509" y="5403273"/>
                <a:ext cx="406400" cy="378691"/>
              </a:xfrm>
              <a:custGeom>
                <a:avLst/>
                <a:gdLst>
                  <a:gd name="connsiteX0" fmla="*/ 0 w 406400"/>
                  <a:gd name="connsiteY0" fmla="*/ 0 h 378691"/>
                  <a:gd name="connsiteX1" fmla="*/ 0 w 406400"/>
                  <a:gd name="connsiteY1" fmla="*/ 378691 h 378691"/>
                  <a:gd name="connsiteX2" fmla="*/ 406400 w 406400"/>
                  <a:gd name="connsiteY2" fmla="*/ 378691 h 37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6400" h="378691">
                    <a:moveTo>
                      <a:pt x="0" y="0"/>
                    </a:moveTo>
                    <a:lnTo>
                      <a:pt x="0" y="378691"/>
                    </a:lnTo>
                    <a:lnTo>
                      <a:pt x="406400" y="378691"/>
                    </a:lnTo>
                  </a:path>
                </a:pathLst>
              </a:cu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6" name="Arc 25"/>
            <p:cNvSpPr/>
            <p:nvPr/>
          </p:nvSpPr>
          <p:spPr bwMode="auto">
            <a:xfrm rot="689077">
              <a:off x="7129305" y="2024743"/>
              <a:ext cx="341644" cy="341644"/>
            </a:xfrm>
            <a:prstGeom prst="arc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00611" y="1848897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mbol" pitchFamily="18" charset="2"/>
                </a:rPr>
                <a:t>a</a:t>
              </a:r>
              <a:endParaRPr lang="en-US" dirty="0">
                <a:latin typeface="Symbol" pitchFamily="18" charset="2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Rigid-Body Rotation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2: using displacement gradient</a:t>
            </a:r>
            <a:endParaRPr lang="en-US" dirty="0"/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594588"/>
              </p:ext>
            </p:extLst>
          </p:nvPr>
        </p:nvGraphicFramePr>
        <p:xfrm>
          <a:off x="942975" y="1292225"/>
          <a:ext cx="5041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4" name="Equation" r:id="rId3" imgW="5041800" imgH="1346040" progId="Equation.DSMT4">
                  <p:embed/>
                </p:oleObj>
              </mc:Choice>
              <mc:Fallback>
                <p:oleObj name="Equation" r:id="rId3" imgW="5041800" imgH="1346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1292225"/>
                        <a:ext cx="50419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149573"/>
              </p:ext>
            </p:extLst>
          </p:nvPr>
        </p:nvGraphicFramePr>
        <p:xfrm>
          <a:off x="785813" y="2794000"/>
          <a:ext cx="4292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5" name="Equation" r:id="rId5" imgW="4292280" imgH="1371600" progId="Equation.DSMT4">
                  <p:embed/>
                </p:oleObj>
              </mc:Choice>
              <mc:Fallback>
                <p:oleObj name="Equation" r:id="rId5" imgW="4292280" imgH="1371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794000"/>
                        <a:ext cx="42926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118837"/>
              </p:ext>
            </p:extLst>
          </p:nvPr>
        </p:nvGraphicFramePr>
        <p:xfrm>
          <a:off x="792163" y="4318000"/>
          <a:ext cx="57531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6" name="Equation" r:id="rId7" imgW="5752800" imgH="1371600" progId="Equation.DSMT4">
                  <p:embed/>
                </p:oleObj>
              </mc:Choice>
              <mc:Fallback>
                <p:oleObj name="Equation" r:id="rId7" imgW="5752800" imgH="1371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318000"/>
                        <a:ext cx="57531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067981"/>
              </p:ext>
            </p:extLst>
          </p:nvPr>
        </p:nvGraphicFramePr>
        <p:xfrm>
          <a:off x="778740" y="5952835"/>
          <a:ext cx="468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7" name="Equation" r:id="rId9" imgW="4686120" imgH="520560" progId="Equation.DSMT4">
                  <p:embed/>
                </p:oleObj>
              </mc:Choice>
              <mc:Fallback>
                <p:oleObj name="Equation" r:id="rId9" imgW="4686120" imgH="520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740" y="5952835"/>
                        <a:ext cx="4686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Rigid-Body Rotation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to engineering strain?</a:t>
            </a:r>
            <a:endParaRPr lang="en-US" dirty="0"/>
          </a:p>
        </p:txBody>
      </p:sp>
      <p:graphicFrame>
        <p:nvGraphicFramePr>
          <p:cNvPr id="90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328720"/>
              </p:ext>
            </p:extLst>
          </p:nvPr>
        </p:nvGraphicFramePr>
        <p:xfrm>
          <a:off x="942975" y="1292225"/>
          <a:ext cx="5041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6" name="Equation" r:id="rId3" imgW="5041800" imgH="1346040" progId="Equation.DSMT4">
                  <p:embed/>
                </p:oleObj>
              </mc:Choice>
              <mc:Fallback>
                <p:oleObj name="Equation" r:id="rId3" imgW="5041800" imgH="1346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1292225"/>
                        <a:ext cx="50419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247371"/>
              </p:ext>
            </p:extLst>
          </p:nvPr>
        </p:nvGraphicFramePr>
        <p:xfrm>
          <a:off x="806450" y="2903538"/>
          <a:ext cx="391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7" name="Equation" r:id="rId5" imgW="3911400" imgH="1371600" progId="Equation.DSMT4">
                  <p:embed/>
                </p:oleObj>
              </mc:Choice>
              <mc:Fallback>
                <p:oleObj name="Equation" r:id="rId5" imgW="3911400" imgH="1371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2903538"/>
                        <a:ext cx="39116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6143940" y="2629918"/>
            <a:ext cx="2347793" cy="2022764"/>
            <a:chOff x="6143940" y="2629918"/>
            <a:chExt cx="2347793" cy="2022764"/>
          </a:xfrm>
        </p:grpSpPr>
        <p:grpSp>
          <p:nvGrpSpPr>
            <p:cNvPr id="8" name="Group 7"/>
            <p:cNvGrpSpPr/>
            <p:nvPr/>
          </p:nvGrpSpPr>
          <p:grpSpPr>
            <a:xfrm>
              <a:off x="6468969" y="3261497"/>
              <a:ext cx="2022764" cy="960582"/>
              <a:chOff x="4599709" y="5163127"/>
              <a:chExt cx="2022764" cy="960582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4599709" y="5163127"/>
                <a:ext cx="2022764" cy="960582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 bwMode="auto">
              <a:xfrm>
                <a:off x="5412509" y="5403273"/>
                <a:ext cx="406400" cy="378691"/>
              </a:xfrm>
              <a:custGeom>
                <a:avLst/>
                <a:gdLst>
                  <a:gd name="connsiteX0" fmla="*/ 0 w 406400"/>
                  <a:gd name="connsiteY0" fmla="*/ 0 h 378691"/>
                  <a:gd name="connsiteX1" fmla="*/ 0 w 406400"/>
                  <a:gd name="connsiteY1" fmla="*/ 378691 h 378691"/>
                  <a:gd name="connsiteX2" fmla="*/ 406400 w 406400"/>
                  <a:gd name="connsiteY2" fmla="*/ 378691 h 37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6400" h="378691">
                    <a:moveTo>
                      <a:pt x="0" y="0"/>
                    </a:moveTo>
                    <a:lnTo>
                      <a:pt x="0" y="378691"/>
                    </a:lnTo>
                    <a:lnTo>
                      <a:pt x="406400" y="378691"/>
                    </a:ln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18398339">
              <a:off x="6279469" y="3161009"/>
              <a:ext cx="2022764" cy="960582"/>
              <a:chOff x="4599709" y="5163127"/>
              <a:chExt cx="2022764" cy="960582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599709" y="5163127"/>
                <a:ext cx="2022764" cy="960582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5412509" y="5403273"/>
                <a:ext cx="406400" cy="378691"/>
              </a:xfrm>
              <a:custGeom>
                <a:avLst/>
                <a:gdLst>
                  <a:gd name="connsiteX0" fmla="*/ 0 w 406400"/>
                  <a:gd name="connsiteY0" fmla="*/ 0 h 378691"/>
                  <a:gd name="connsiteX1" fmla="*/ 0 w 406400"/>
                  <a:gd name="connsiteY1" fmla="*/ 378691 h 378691"/>
                  <a:gd name="connsiteX2" fmla="*/ 406400 w 406400"/>
                  <a:gd name="connsiteY2" fmla="*/ 378691 h 37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6400" h="378691">
                    <a:moveTo>
                      <a:pt x="0" y="0"/>
                    </a:moveTo>
                    <a:lnTo>
                      <a:pt x="0" y="378691"/>
                    </a:lnTo>
                    <a:lnTo>
                      <a:pt x="406400" y="378691"/>
                    </a:lnTo>
                  </a:path>
                </a:pathLst>
              </a:cu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13" name="Straight Connector 12"/>
            <p:cNvCxnSpPr/>
            <p:nvPr/>
          </p:nvCxnSpPr>
          <p:spPr bwMode="auto">
            <a:xfrm rot="5400000">
              <a:off x="7072364" y="4013921"/>
              <a:ext cx="9144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>
              <a:off x="7686639" y="3880334"/>
              <a:ext cx="1530" cy="59078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6149550" y="3501643"/>
              <a:ext cx="1132219" cy="459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16200000" flipH="1" flipV="1">
              <a:off x="6558807" y="3242466"/>
              <a:ext cx="5974" cy="8357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rot="5400000">
              <a:off x="6113086" y="3391231"/>
              <a:ext cx="218783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rot="16200000" flipV="1">
              <a:off x="6114021" y="3773634"/>
              <a:ext cx="218783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rot="10800000">
              <a:off x="7686641" y="4370144"/>
              <a:ext cx="224392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rot="10800000" flipH="1">
              <a:off x="7306091" y="4376684"/>
              <a:ext cx="224392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8" name="TextBox 27"/>
          <p:cNvSpPr txBox="1"/>
          <p:nvPr/>
        </p:nvSpPr>
        <p:spPr>
          <a:xfrm>
            <a:off x="979136" y="5033246"/>
            <a:ext cx="733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Engineering strain is unable to take care of rigid-body rotation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Eulerian (</a:t>
            </a:r>
            <a:r>
              <a:rPr lang="en-US" dirty="0" err="1" smtClean="0"/>
              <a:t>Almansi</a:t>
            </a:r>
            <a:r>
              <a:rPr lang="en-US" dirty="0" smtClean="0"/>
              <a:t>) Strain Tensor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Length change: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Left Cauchy-Green Deformation Tensor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Eulerian (</a:t>
            </a:r>
            <a:r>
              <a:rPr lang="en-US" b="1" dirty="0" err="1" smtClean="0">
                <a:solidFill>
                  <a:srgbClr val="2C02C6"/>
                </a:solidFill>
              </a:rPr>
              <a:t>Almansi</a:t>
            </a:r>
            <a:r>
              <a:rPr lang="en-US" b="1" dirty="0" smtClean="0">
                <a:solidFill>
                  <a:srgbClr val="2C02C6"/>
                </a:solidFill>
              </a:rPr>
              <a:t>) Strain Tensor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27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267368"/>
              </p:ext>
            </p:extLst>
          </p:nvPr>
        </p:nvGraphicFramePr>
        <p:xfrm>
          <a:off x="2803219" y="867546"/>
          <a:ext cx="4432300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5" name="Equation" r:id="rId3" imgW="4431960" imgH="1701720" progId="Equation.DSMT4">
                  <p:embed/>
                </p:oleObj>
              </mc:Choice>
              <mc:Fallback>
                <p:oleObj name="Equation" r:id="rId3" imgW="4431960" imgH="170172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219" y="867546"/>
                        <a:ext cx="4432300" cy="169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69818" y="3325091"/>
            <a:ext cx="1413164" cy="628073"/>
            <a:chOff x="969818" y="3325091"/>
            <a:chExt cx="1413164" cy="628073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969818" y="3325091"/>
              <a:ext cx="1413164" cy="628073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7270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5644537"/>
                </p:ext>
              </p:extLst>
            </p:nvPr>
          </p:nvGraphicFramePr>
          <p:xfrm>
            <a:off x="1106488" y="3454400"/>
            <a:ext cx="11557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6" name="Equation" r:id="rId5" imgW="1143000" imgH="469800" progId="Equation.DSMT4">
                    <p:embed/>
                  </p:oleObj>
                </mc:Choice>
                <mc:Fallback>
                  <p:oleObj name="Equation" r:id="rId5" imgW="1143000" imgH="4698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488" y="3454400"/>
                          <a:ext cx="11557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969818" y="4802909"/>
            <a:ext cx="2105891" cy="868218"/>
            <a:chOff x="1062182" y="4802909"/>
            <a:chExt cx="2105891" cy="86821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1062182" y="4802909"/>
              <a:ext cx="2105891" cy="868218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7270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0078226"/>
                </p:ext>
              </p:extLst>
            </p:nvPr>
          </p:nvGraphicFramePr>
          <p:xfrm>
            <a:off x="1162339" y="4833938"/>
            <a:ext cx="1924050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7" name="Equation" r:id="rId7" imgW="1917360" imgH="761760" progId="Equation.DSMT4">
                    <p:embed/>
                  </p:oleObj>
                </mc:Choice>
                <mc:Fallback>
                  <p:oleObj name="Equation" r:id="rId7" imgW="1917360" imgH="76176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2339" y="4833938"/>
                          <a:ext cx="1924050" cy="755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77972" y="5842618"/>
            <a:ext cx="537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Reference is deformed (current) configuration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7672" y="3435927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b</a:t>
            </a:r>
            <a:r>
              <a:rPr lang="en-US" sz="2400" baseline="30000" dirty="0" smtClean="0">
                <a:latin typeface="Comic Sans MS" pitchFamily="66" charset="0"/>
              </a:rPr>
              <a:t>–1</a:t>
            </a:r>
            <a:r>
              <a:rPr lang="en-US" sz="2400" dirty="0" smtClean="0">
                <a:latin typeface="Comic Sans MS" pitchFamily="66" charset="0"/>
              </a:rPr>
              <a:t>: Finger tensor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Eulerian Strain Tensor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Properties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Symmetric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Approach engineering strain when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 terms of displacement gradient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Relation between </a:t>
            </a:r>
            <a:r>
              <a:rPr lang="en-US" b="1" dirty="0" smtClean="0"/>
              <a:t>E</a:t>
            </a:r>
            <a:r>
              <a:rPr lang="en-US" dirty="0" smtClean="0"/>
              <a:t> and </a:t>
            </a:r>
            <a:r>
              <a:rPr lang="en-US" b="1" dirty="0" smtClean="0"/>
              <a:t>e</a:t>
            </a:r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169983"/>
              </p:ext>
            </p:extLst>
          </p:nvPr>
        </p:nvGraphicFramePr>
        <p:xfrm>
          <a:off x="935038" y="2960688"/>
          <a:ext cx="4195762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2" name="Equation" r:id="rId3" imgW="4203360" imgH="1701720" progId="Equation.DSMT4">
                  <p:embed/>
                </p:oleObj>
              </mc:Choice>
              <mc:Fallback>
                <p:oleObj name="Equation" r:id="rId3" imgW="4203360" imgH="1701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960688"/>
                        <a:ext cx="4195762" cy="170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91461"/>
              </p:ext>
            </p:extLst>
          </p:nvPr>
        </p:nvGraphicFramePr>
        <p:xfrm>
          <a:off x="6913563" y="3125788"/>
          <a:ext cx="1155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3" name="Equation" r:id="rId5" imgW="1155600" imgH="761760" progId="Equation.DSMT4">
                  <p:embed/>
                </p:oleObj>
              </mc:Choice>
              <mc:Fallback>
                <p:oleObj name="Equation" r:id="rId5" imgW="1155600" imgH="7617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563" y="3125788"/>
                        <a:ext cx="11557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24069" y="3999353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Spatial gradient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738419"/>
              </p:ext>
            </p:extLst>
          </p:nvPr>
        </p:nvGraphicFramePr>
        <p:xfrm>
          <a:off x="1074305" y="5517572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4" name="Equation" r:id="rId7" imgW="1307880" imgH="393480" progId="Equation.DSMT4">
                  <p:embed/>
                </p:oleObj>
              </mc:Choice>
              <mc:Fallback>
                <p:oleObj name="Equation" r:id="rId7" imgW="130788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305" y="5517572"/>
                        <a:ext cx="1308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52767"/>
              </p:ext>
            </p:extLst>
          </p:nvPr>
        </p:nvGraphicFramePr>
        <p:xfrm>
          <a:off x="5022850" y="1749425"/>
          <a:ext cx="104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5" name="Equation" r:id="rId9" imgW="1041120" imgH="761760" progId="Equation.DSMT4">
                  <p:embed/>
                </p:oleObj>
              </mc:Choice>
              <mc:Fallback>
                <p:oleObj name="Equation" r:id="rId9" imgW="1041120" imgH="7617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1749425"/>
                        <a:ext cx="10414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systems</a:t>
            </a:r>
          </a:p>
          <a:p>
            <a:pPr lvl="1"/>
            <a:r>
              <a:rPr lang="en-US" dirty="0" smtClean="0"/>
              <a:t>Infinitesimal deformation: no </a:t>
            </a:r>
            <a:r>
              <a:rPr lang="en-US" dirty="0"/>
              <a:t>significant difference between the deformed and undeformed </a:t>
            </a:r>
            <a:r>
              <a:rPr lang="en-US" dirty="0" smtClean="0"/>
              <a:t>shapes</a:t>
            </a:r>
          </a:p>
          <a:p>
            <a:pPr lvl="1"/>
            <a:r>
              <a:rPr lang="en-US" dirty="0" smtClean="0"/>
              <a:t>Stress </a:t>
            </a:r>
            <a:r>
              <a:rPr lang="en-US" dirty="0"/>
              <a:t>and strain are defined in the undeformed </a:t>
            </a:r>
            <a:r>
              <a:rPr lang="en-US" dirty="0" smtClean="0"/>
              <a:t>shape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weak form is integrated over the </a:t>
            </a:r>
            <a:r>
              <a:rPr lang="en-US" dirty="0" smtClean="0"/>
              <a:t>undeformed shape</a:t>
            </a:r>
          </a:p>
          <a:p>
            <a:r>
              <a:rPr lang="en-US" dirty="0" smtClean="0"/>
              <a:t>Large deformation problem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difference between the deformed and undeformed shapes is large enough that they cannot be treated the </a:t>
            </a:r>
            <a:r>
              <a:rPr lang="en-US" dirty="0" smtClean="0"/>
              <a:t>same</a:t>
            </a:r>
          </a:p>
          <a:p>
            <a:pPr lvl="1"/>
            <a:r>
              <a:rPr lang="en-US" dirty="0" smtClean="0"/>
              <a:t>The definitions </a:t>
            </a:r>
            <a:r>
              <a:rPr lang="en-US" dirty="0"/>
              <a:t>of stress and strain should be modified from the assumption of small </a:t>
            </a:r>
            <a:r>
              <a:rPr lang="en-US" dirty="0" smtClean="0"/>
              <a:t>deformation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relation between stress and strain </a:t>
            </a:r>
            <a:r>
              <a:rPr lang="en-US" dirty="0" smtClean="0"/>
              <a:t>becomes </a:t>
            </a:r>
            <a:r>
              <a:rPr lang="en-US" dirty="0"/>
              <a:t>nonlinear as deformation </a:t>
            </a:r>
            <a:r>
              <a:rPr lang="en-US" dirty="0" smtClean="0"/>
              <a:t>increases</a:t>
            </a:r>
          </a:p>
          <a:p>
            <a:r>
              <a:rPr lang="en-US" dirty="0" smtClean="0"/>
              <a:t>This chapter will focus on </a:t>
            </a:r>
            <a:r>
              <a:rPr lang="en-US" dirty="0"/>
              <a:t>how to calculate </a:t>
            </a:r>
            <a:r>
              <a:rPr lang="en-US" dirty="0" smtClean="0"/>
              <a:t>the </a:t>
            </a:r>
            <a:r>
              <a:rPr lang="en-US" dirty="0"/>
              <a:t>residual and tangent stiffness </a:t>
            </a:r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dirty="0" smtClean="0"/>
              <a:t>nonlinear </a:t>
            </a:r>
            <a:r>
              <a:rPr lang="en-US" dirty="0"/>
              <a:t>elasticity model</a:t>
            </a:r>
          </a:p>
        </p:txBody>
      </p:sp>
    </p:spTree>
    <p:extLst>
      <p:ext uri="{BB962C8B-B14F-4D97-AF65-F5344CB8AC3E}">
        <p14:creationId xmlns:p14="http://schemas.microsoft.com/office/powerpoint/2010/main" val="2096680159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Lagrangian Strain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3645910"/>
          </a:xfrm>
        </p:spPr>
        <p:txBody>
          <a:bodyPr/>
          <a:lstStyle/>
          <a:p>
            <a:r>
              <a:rPr lang="en-US" dirty="0" smtClean="0"/>
              <a:t>Calculate </a:t>
            </a:r>
            <a:r>
              <a:rPr lang="en-US" b="1" dirty="0" smtClean="0"/>
              <a:t>F</a:t>
            </a:r>
            <a:r>
              <a:rPr lang="en-US" dirty="0" smtClean="0"/>
              <a:t> and </a:t>
            </a:r>
            <a:r>
              <a:rPr lang="en-US" b="1" dirty="0" smtClean="0"/>
              <a:t>E</a:t>
            </a:r>
            <a:r>
              <a:rPr lang="en-US" dirty="0" smtClean="0"/>
              <a:t> for deformation in the figure</a:t>
            </a:r>
          </a:p>
          <a:p>
            <a:r>
              <a:rPr lang="en-US" dirty="0" smtClean="0"/>
              <a:t>Mapping relation in </a:t>
            </a:r>
            <a:r>
              <a:rPr lang="en-US" dirty="0" smtClean="0">
                <a:latin typeface="Symbol" pitchFamily="18" charset="2"/>
              </a:rPr>
              <a:t>W</a:t>
            </a:r>
            <a:r>
              <a:rPr lang="en-US" baseline="-25000" dirty="0" smtClean="0"/>
              <a:t>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Mapping relation in </a:t>
            </a:r>
            <a:r>
              <a:rPr lang="en-US" dirty="0" err="1" smtClean="0">
                <a:latin typeface="Symbol" pitchFamily="18" charset="2"/>
              </a:rPr>
              <a:t>W</a:t>
            </a:r>
            <a:r>
              <a:rPr lang="en-US" baseline="-25000" dirty="0" err="1" smtClean="0"/>
              <a:t>x</a:t>
            </a:r>
            <a:endParaRPr lang="en-US" baseline="-25000" dirty="0" smtClean="0"/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672356" y="1980351"/>
            <a:ext cx="3127058" cy="2484881"/>
            <a:chOff x="4416211" y="2636133"/>
            <a:chExt cx="3127058" cy="2484881"/>
          </a:xfrm>
        </p:grpSpPr>
        <p:sp>
          <p:nvSpPr>
            <p:cNvPr id="92163" name="Rectangle 3"/>
            <p:cNvSpPr>
              <a:spLocks noChangeArrowheads="1"/>
            </p:cNvSpPr>
            <p:nvPr/>
          </p:nvSpPr>
          <p:spPr bwMode="auto">
            <a:xfrm rot="16200000">
              <a:off x="4387636" y="3807720"/>
              <a:ext cx="1466850" cy="523875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92164" name="Line 4"/>
            <p:cNvSpPr>
              <a:spLocks noChangeShapeType="1"/>
            </p:cNvSpPr>
            <p:nvPr/>
          </p:nvSpPr>
          <p:spPr bwMode="auto">
            <a:xfrm>
              <a:off x="4863886" y="4798320"/>
              <a:ext cx="23812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92165" name="Line 5"/>
            <p:cNvSpPr>
              <a:spLocks noChangeShapeType="1"/>
            </p:cNvSpPr>
            <p:nvPr/>
          </p:nvSpPr>
          <p:spPr bwMode="auto">
            <a:xfrm flipV="1">
              <a:off x="4854361" y="2685203"/>
              <a:ext cx="0" cy="2103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4854361" y="4122045"/>
              <a:ext cx="1114425" cy="67627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5702086" y="4768589"/>
              <a:ext cx="53721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1.5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2168" name="Text Box 8"/>
            <p:cNvSpPr txBox="1">
              <a:spLocks noChangeArrowheads="1"/>
            </p:cNvSpPr>
            <p:nvPr/>
          </p:nvSpPr>
          <p:spPr bwMode="auto">
            <a:xfrm>
              <a:off x="4416211" y="3941070"/>
              <a:ext cx="53721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1.0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2169" name="Text Box 9"/>
            <p:cNvSpPr txBox="1">
              <a:spLocks noChangeArrowheads="1"/>
            </p:cNvSpPr>
            <p:nvPr/>
          </p:nvSpPr>
          <p:spPr bwMode="auto">
            <a:xfrm>
              <a:off x="7140361" y="4617345"/>
              <a:ext cx="402908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X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2170" name="Text Box 10"/>
            <p:cNvSpPr txBox="1">
              <a:spLocks noChangeArrowheads="1"/>
            </p:cNvSpPr>
            <p:nvPr/>
          </p:nvSpPr>
          <p:spPr bwMode="auto">
            <a:xfrm>
              <a:off x="4473361" y="2636133"/>
              <a:ext cx="391478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Y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2171" name="Text Box 11"/>
            <p:cNvSpPr txBox="1">
              <a:spLocks noChangeArrowheads="1"/>
            </p:cNvSpPr>
            <p:nvPr/>
          </p:nvSpPr>
          <p:spPr bwMode="auto">
            <a:xfrm>
              <a:off x="5911929" y="4052194"/>
              <a:ext cx="1477166" cy="593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Undeformed </a:t>
              </a:r>
              <a:br>
                <a:rPr kumimoji="0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</a:br>
              <a:r>
                <a:rPr kumimoji="0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element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2172" name="Text Box 12"/>
            <p:cNvSpPr txBox="1">
              <a:spLocks noChangeArrowheads="1"/>
            </p:cNvSpPr>
            <p:nvPr/>
          </p:nvSpPr>
          <p:spPr bwMode="auto">
            <a:xfrm>
              <a:off x="4768636" y="2988570"/>
              <a:ext cx="184023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Deformed element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2174" name="Text Box 14"/>
            <p:cNvSpPr txBox="1">
              <a:spLocks noChangeArrowheads="1"/>
            </p:cNvSpPr>
            <p:nvPr/>
          </p:nvSpPr>
          <p:spPr bwMode="auto">
            <a:xfrm>
              <a:off x="4416211" y="3150495"/>
              <a:ext cx="53721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2.0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2175" name="Text Box 15"/>
            <p:cNvSpPr txBox="1">
              <a:spLocks noChangeArrowheads="1"/>
            </p:cNvSpPr>
            <p:nvPr/>
          </p:nvSpPr>
          <p:spPr bwMode="auto">
            <a:xfrm>
              <a:off x="5121061" y="4768589"/>
              <a:ext cx="53721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0.7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2176" name="Arc 16"/>
            <p:cNvSpPr>
              <a:spLocks/>
            </p:cNvSpPr>
            <p:nvPr/>
          </p:nvSpPr>
          <p:spPr bwMode="auto">
            <a:xfrm rot="16200000" flipV="1">
              <a:off x="5436339" y="3724852"/>
              <a:ext cx="295275" cy="2952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Comic Sans MS" pitchFamily="66" charset="0"/>
              </a:endParaRPr>
            </a:p>
          </p:txBody>
        </p:sp>
      </p:grp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625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770391"/>
              </p:ext>
            </p:extLst>
          </p:nvPr>
        </p:nvGraphicFramePr>
        <p:xfrm>
          <a:off x="836613" y="1709738"/>
          <a:ext cx="396240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0" name="Equation" r:id="rId3" imgW="3962160" imgH="1879560" progId="Equation.DSMT4">
                  <p:embed/>
                </p:oleObj>
              </mc:Choice>
              <mc:Fallback>
                <p:oleObj name="Equation" r:id="rId3" imgW="3962160" imgH="18795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1709738"/>
                        <a:ext cx="3962400" cy="187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148244"/>
              </p:ext>
            </p:extLst>
          </p:nvPr>
        </p:nvGraphicFramePr>
        <p:xfrm>
          <a:off x="823913" y="4460875"/>
          <a:ext cx="4897437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1" name="Equation" r:id="rId5" imgW="4889160" imgH="1879560" progId="Equation.DSMT4">
                  <p:embed/>
                </p:oleObj>
              </mc:Choice>
              <mc:Fallback>
                <p:oleObj name="Equation" r:id="rId5" imgW="4889160" imgH="1879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460875"/>
                        <a:ext cx="4897437" cy="187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Lagrangian Strain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Deformation gradient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Green-Lagrange Strain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907098" y="965310"/>
            <a:ext cx="4026748" cy="3412726"/>
            <a:chOff x="4907098" y="965310"/>
            <a:chExt cx="4026748" cy="3412726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4907098" y="1275908"/>
              <a:ext cx="1686701" cy="1419603"/>
            </a:xfrm>
            <a:custGeom>
              <a:avLst/>
              <a:gdLst/>
              <a:ahLst/>
              <a:cxnLst>
                <a:cxn ang="0">
                  <a:pos x="8" y="897"/>
                </a:cxn>
                <a:cxn ang="0">
                  <a:pos x="168" y="427"/>
                </a:cxn>
                <a:cxn ang="0">
                  <a:pos x="608" y="57"/>
                </a:cxn>
                <a:cxn ang="0">
                  <a:pos x="1288" y="87"/>
                </a:cxn>
                <a:cxn ang="0">
                  <a:pos x="1718" y="517"/>
                </a:cxn>
                <a:cxn ang="0">
                  <a:pos x="1608" y="1197"/>
                </a:cxn>
                <a:cxn ang="0">
                  <a:pos x="898" y="1467"/>
                </a:cxn>
                <a:cxn ang="0">
                  <a:pos x="158" y="1337"/>
                </a:cxn>
                <a:cxn ang="0">
                  <a:pos x="8" y="897"/>
                </a:cxn>
              </a:cxnLst>
              <a:rect l="0" t="0" r="r" b="b"/>
              <a:pathLst>
                <a:path w="1771" h="1490">
                  <a:moveTo>
                    <a:pt x="8" y="897"/>
                  </a:moveTo>
                  <a:cubicBezTo>
                    <a:pt x="10" y="745"/>
                    <a:pt x="68" y="567"/>
                    <a:pt x="168" y="427"/>
                  </a:cubicBezTo>
                  <a:cubicBezTo>
                    <a:pt x="268" y="287"/>
                    <a:pt x="421" y="114"/>
                    <a:pt x="608" y="57"/>
                  </a:cubicBezTo>
                  <a:cubicBezTo>
                    <a:pt x="795" y="0"/>
                    <a:pt x="1103" y="10"/>
                    <a:pt x="1288" y="87"/>
                  </a:cubicBezTo>
                  <a:cubicBezTo>
                    <a:pt x="1473" y="164"/>
                    <a:pt x="1665" y="332"/>
                    <a:pt x="1718" y="517"/>
                  </a:cubicBezTo>
                  <a:cubicBezTo>
                    <a:pt x="1771" y="702"/>
                    <a:pt x="1745" y="1039"/>
                    <a:pt x="1608" y="1197"/>
                  </a:cubicBezTo>
                  <a:cubicBezTo>
                    <a:pt x="1471" y="1355"/>
                    <a:pt x="1140" y="1444"/>
                    <a:pt x="898" y="1467"/>
                  </a:cubicBezTo>
                  <a:cubicBezTo>
                    <a:pt x="656" y="1490"/>
                    <a:pt x="306" y="1432"/>
                    <a:pt x="158" y="1337"/>
                  </a:cubicBezTo>
                  <a:cubicBezTo>
                    <a:pt x="10" y="1242"/>
                    <a:pt x="0" y="1045"/>
                    <a:pt x="8" y="897"/>
                  </a:cubicBez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362386" y="965310"/>
              <a:ext cx="1571460" cy="1572998"/>
            </a:xfrm>
            <a:custGeom>
              <a:avLst/>
              <a:gdLst/>
              <a:ahLst/>
              <a:cxnLst>
                <a:cxn ang="0">
                  <a:pos x="0" y="883"/>
                </a:cxn>
                <a:cxn ang="0">
                  <a:pos x="200" y="403"/>
                </a:cxn>
                <a:cxn ang="0">
                  <a:pos x="520" y="83"/>
                </a:cxn>
                <a:cxn ang="0">
                  <a:pos x="1130" y="83"/>
                </a:cxn>
                <a:cxn ang="0">
                  <a:pos x="1600" y="583"/>
                </a:cxn>
                <a:cxn ang="0">
                  <a:pos x="1430" y="1273"/>
                </a:cxn>
                <a:cxn ang="0">
                  <a:pos x="780" y="1633"/>
                </a:cxn>
                <a:cxn ang="0">
                  <a:pos x="150" y="1383"/>
                </a:cxn>
                <a:cxn ang="0">
                  <a:pos x="0" y="883"/>
                </a:cxn>
              </a:cxnLst>
              <a:rect l="0" t="0" r="r" b="b"/>
              <a:pathLst>
                <a:path w="1650" h="1651">
                  <a:moveTo>
                    <a:pt x="0" y="883"/>
                  </a:moveTo>
                  <a:cubicBezTo>
                    <a:pt x="27" y="716"/>
                    <a:pt x="113" y="536"/>
                    <a:pt x="200" y="403"/>
                  </a:cubicBezTo>
                  <a:cubicBezTo>
                    <a:pt x="287" y="270"/>
                    <a:pt x="365" y="136"/>
                    <a:pt x="520" y="83"/>
                  </a:cubicBezTo>
                  <a:cubicBezTo>
                    <a:pt x="675" y="30"/>
                    <a:pt x="950" y="0"/>
                    <a:pt x="1130" y="83"/>
                  </a:cubicBezTo>
                  <a:cubicBezTo>
                    <a:pt x="1310" y="166"/>
                    <a:pt x="1550" y="385"/>
                    <a:pt x="1600" y="583"/>
                  </a:cubicBezTo>
                  <a:cubicBezTo>
                    <a:pt x="1650" y="781"/>
                    <a:pt x="1567" y="1098"/>
                    <a:pt x="1430" y="1273"/>
                  </a:cubicBezTo>
                  <a:cubicBezTo>
                    <a:pt x="1293" y="1448"/>
                    <a:pt x="993" y="1615"/>
                    <a:pt x="780" y="1633"/>
                  </a:cubicBezTo>
                  <a:cubicBezTo>
                    <a:pt x="567" y="1651"/>
                    <a:pt x="280" y="1508"/>
                    <a:pt x="150" y="1383"/>
                  </a:cubicBezTo>
                  <a:cubicBezTo>
                    <a:pt x="20" y="1258"/>
                    <a:pt x="31" y="987"/>
                    <a:pt x="0" y="883"/>
                  </a:cubicBez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V="1">
              <a:off x="5752829" y="1787537"/>
              <a:ext cx="2390525" cy="1905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w="med" len="lg"/>
              <a:tailEnd type="triangle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5181389" y="1558877"/>
              <a:ext cx="314292" cy="304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W</a:t>
              </a:r>
              <a:r>
                <a:rPr kumimoji="0" lang="en-US" altLang="ko-KR" b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>0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7638581" y="1158719"/>
              <a:ext cx="314292" cy="304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W</a:t>
              </a:r>
              <a:r>
                <a:rPr kumimoji="0" lang="en-US" altLang="ko-KR" b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6790946" y="1544585"/>
              <a:ext cx="218100" cy="2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u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V="1">
              <a:off x="5752829" y="1629380"/>
              <a:ext cx="66668" cy="3620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w="med" len="lg"/>
              <a:tailEnd type="stealth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V="1">
              <a:off x="8124307" y="1438829"/>
              <a:ext cx="152384" cy="3620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w="med" len="lg"/>
              <a:tailEnd type="stealth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8229070" y="1558877"/>
              <a:ext cx="250481" cy="314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d</a:t>
              </a:r>
              <a:r>
                <a:rPr kumimoji="0" lang="en-US" altLang="ko-KR" b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endParaRPr kumimoji="0" lang="en-US" altLang="ko-KR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charset="-127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5829022" y="1681781"/>
              <a:ext cx="298101" cy="314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d</a:t>
              </a:r>
              <a:r>
                <a:rPr kumimoji="0" lang="en-US" altLang="ko-KR" b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endParaRPr kumimoji="0" lang="en-US" altLang="ko-KR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charset="-127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660447" y="1988568"/>
              <a:ext cx="298101" cy="314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P</a:t>
              </a:r>
              <a:endParaRPr kumimoji="0" lang="en-US" altLang="ko-KR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charset="-127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8041447" y="1769435"/>
              <a:ext cx="298101" cy="314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Q</a:t>
              </a:r>
              <a:endParaRPr kumimoji="0" lang="en-US" altLang="ko-KR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charset="-127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5612827" y="1426443"/>
              <a:ext cx="298101" cy="314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P'</a:t>
              </a:r>
              <a:endParaRPr kumimoji="0" lang="en-US" altLang="ko-KR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charset="-127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8250976" y="1188255"/>
              <a:ext cx="298101" cy="314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Q'</a:t>
              </a:r>
              <a:endParaRPr kumimoji="0" lang="en-US" altLang="ko-KR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charset="-127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446982" y="3241964"/>
              <a:ext cx="1357746" cy="1136072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Left Arrow 19"/>
            <p:cNvSpPr/>
            <p:nvPr/>
          </p:nvSpPr>
          <p:spPr bwMode="auto">
            <a:xfrm rot="3301445">
              <a:off x="5994400" y="2817091"/>
              <a:ext cx="563419" cy="203200"/>
            </a:xfrm>
            <a:prstGeom prst="leftArrow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Left Arrow 20"/>
            <p:cNvSpPr/>
            <p:nvPr/>
          </p:nvSpPr>
          <p:spPr bwMode="auto">
            <a:xfrm rot="18298555" flipH="1">
              <a:off x="7698509" y="2830944"/>
              <a:ext cx="563419" cy="203200"/>
            </a:xfrm>
            <a:prstGeom prst="leftArrow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5285509" y="2888672"/>
            <a:ext cx="9398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91" name="Equation" r:id="rId3" imgW="939600" imgH="368280" progId="Equation.DSMT4">
                    <p:embed/>
                  </p:oleObj>
                </mc:Choice>
                <mc:Fallback>
                  <p:oleObj name="Equation" r:id="rId3" imgW="939600" imgH="3682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5509" y="2888672"/>
                          <a:ext cx="9398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/>
            <p:cNvGraphicFramePr>
              <a:graphicFrameLocks noChangeAspect="1"/>
            </p:cNvGraphicFramePr>
            <p:nvPr/>
          </p:nvGraphicFramePr>
          <p:xfrm>
            <a:off x="7040995" y="2667000"/>
            <a:ext cx="9017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92" name="Equation" r:id="rId5" imgW="901440" imgH="368280" progId="Equation.DSMT4">
                    <p:embed/>
                  </p:oleObj>
                </mc:Choice>
                <mc:Fallback>
                  <p:oleObj name="Equation" r:id="rId5" imgW="901440" imgH="3682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0995" y="2667000"/>
                          <a:ext cx="9017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6382327" y="3500585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Reference </a:t>
              </a:r>
              <a:br>
                <a:rPr lang="en-US" dirty="0" smtClean="0"/>
              </a:br>
              <a:r>
                <a:rPr lang="en-US" dirty="0" smtClean="0"/>
                <a:t>domain (s, t)</a:t>
              </a:r>
              <a:endParaRPr lang="en-US" dirty="0"/>
            </a:p>
          </p:txBody>
        </p:sp>
      </p:grp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295426"/>
              </p:ext>
            </p:extLst>
          </p:nvPr>
        </p:nvGraphicFramePr>
        <p:xfrm>
          <a:off x="803708" y="1269280"/>
          <a:ext cx="3519487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3" name="Equation" r:id="rId7" imgW="3517560" imgH="2603160" progId="Equation.DSMT4">
                  <p:embed/>
                </p:oleObj>
              </mc:Choice>
              <mc:Fallback>
                <p:oleObj name="Equation" r:id="rId7" imgW="3517560" imgH="2603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08" y="1269280"/>
                        <a:ext cx="3519487" cy="258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387357"/>
              </p:ext>
            </p:extLst>
          </p:nvPr>
        </p:nvGraphicFramePr>
        <p:xfrm>
          <a:off x="803708" y="4831714"/>
          <a:ext cx="48323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4" name="Equation" r:id="rId9" imgW="4838400" imgH="888840" progId="Equation.DSMT4">
                  <p:embed/>
                </p:oleObj>
              </mc:Choice>
              <mc:Fallback>
                <p:oleObj name="Equation" r:id="rId9" imgW="4838400" imgH="8888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08" y="4831714"/>
                        <a:ext cx="483235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07339" y="4965803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Tension in X</a:t>
            </a:r>
            <a:r>
              <a:rPr lang="en-US" baseline="-25000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1</a:t>
            </a:r>
            <a:r>
              <a:rPr lang="en-US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 dir.</a:t>
            </a:r>
            <a:br>
              <a:rPr lang="en-US" dirty="0" smtClean="0">
                <a:solidFill>
                  <a:srgbClr val="2C02C6"/>
                </a:solidFill>
                <a:latin typeface="Comic Sans MS" panose="030F0702030302020204" pitchFamily="66" charset="0"/>
              </a:rPr>
            </a:br>
            <a:r>
              <a:rPr lang="en-US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Compression in X</a:t>
            </a:r>
            <a:r>
              <a:rPr lang="en-US" baseline="-25000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2</a:t>
            </a:r>
            <a:r>
              <a:rPr lang="en-US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 dir.</a:t>
            </a:r>
            <a:endParaRPr lang="en-US" dirty="0">
              <a:solidFill>
                <a:srgbClr val="2C02C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Lagrangian Strain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Almansi</a:t>
            </a:r>
            <a:r>
              <a:rPr lang="en-US" dirty="0" smtClean="0"/>
              <a:t> Strain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Engineering Strain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112380"/>
              </p:ext>
            </p:extLst>
          </p:nvPr>
        </p:nvGraphicFramePr>
        <p:xfrm>
          <a:off x="708025" y="1262063"/>
          <a:ext cx="351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4" name="Equation" r:id="rId3" imgW="3517560" imgH="888840" progId="Equation.DSMT4">
                  <p:embed/>
                </p:oleObj>
              </mc:Choice>
              <mc:Fallback>
                <p:oleObj name="Equation" r:id="rId3" imgW="3517560" imgH="888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1262063"/>
                        <a:ext cx="3517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509388"/>
              </p:ext>
            </p:extLst>
          </p:nvPr>
        </p:nvGraphicFramePr>
        <p:xfrm>
          <a:off x="731838" y="2360613"/>
          <a:ext cx="4356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5" name="Equation" r:id="rId5" imgW="4356000" imgH="888840" progId="Equation.DSMT4">
                  <p:embed/>
                </p:oleObj>
              </mc:Choice>
              <mc:Fallback>
                <p:oleObj name="Equation" r:id="rId5" imgW="4356000" imgH="888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2360613"/>
                        <a:ext cx="43561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766124"/>
              </p:ext>
            </p:extLst>
          </p:nvPr>
        </p:nvGraphicFramePr>
        <p:xfrm>
          <a:off x="723900" y="3856038"/>
          <a:ext cx="374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6" name="Equation" r:id="rId7" imgW="3746160" imgH="888840" progId="Equation.DSMT4">
                  <p:embed/>
                </p:oleObj>
              </mc:Choice>
              <mc:Fallback>
                <p:oleObj name="Equation" r:id="rId7" imgW="3746160" imgH="8888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856038"/>
                        <a:ext cx="3746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471059"/>
              </p:ext>
            </p:extLst>
          </p:nvPr>
        </p:nvGraphicFramePr>
        <p:xfrm>
          <a:off x="758825" y="4879975"/>
          <a:ext cx="4838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7" name="Equation" r:id="rId9" imgW="4838400" imgH="888840" progId="Equation.DSMT4">
                  <p:embed/>
                </p:oleObj>
              </mc:Choice>
              <mc:Fallback>
                <p:oleObj name="Equation" r:id="rId9" imgW="4838400" imgH="8888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4879975"/>
                        <a:ext cx="4838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11563" y="5975928"/>
            <a:ext cx="600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Which strain is consistent with actual deformation?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2062" y="2481947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Compression in x</a:t>
            </a:r>
            <a:r>
              <a:rPr lang="en-US" baseline="-25000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1</a:t>
            </a:r>
            <a:r>
              <a:rPr lang="en-US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 dir.</a:t>
            </a:r>
            <a:br>
              <a:rPr lang="en-US" dirty="0" smtClean="0">
                <a:solidFill>
                  <a:srgbClr val="2C02C6"/>
                </a:solidFill>
                <a:latin typeface="Comic Sans MS" panose="030F0702030302020204" pitchFamily="66" charset="0"/>
              </a:rPr>
            </a:br>
            <a:r>
              <a:rPr lang="en-US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Tension in x</a:t>
            </a:r>
            <a:r>
              <a:rPr lang="en-US" baseline="-25000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2</a:t>
            </a:r>
            <a:r>
              <a:rPr lang="en-US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 dir.</a:t>
            </a:r>
            <a:endParaRPr lang="en-US" dirty="0">
              <a:solidFill>
                <a:srgbClr val="2C02C6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3623" y="5059744"/>
            <a:ext cx="3246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Artificial shear deform.</a:t>
            </a:r>
          </a:p>
          <a:p>
            <a:r>
              <a:rPr lang="en-US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Inconsistent normal deform.</a:t>
            </a:r>
            <a:endParaRPr lang="en-US" dirty="0">
              <a:solidFill>
                <a:srgbClr val="2C02C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Uniaxial 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Uniaxial tension of incompressible material (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smtClean="0">
                <a:latin typeface="Symbol" pitchFamily="18" charset="2"/>
              </a:rPr>
              <a:t>l &gt; 1</a:t>
            </a:r>
            <a:r>
              <a:rPr lang="en-US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From incompressibility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Deformation gradient and deformation tensor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G-L Strain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8080"/>
              </p:ext>
            </p:extLst>
          </p:nvPr>
        </p:nvGraphicFramePr>
        <p:xfrm>
          <a:off x="793750" y="1738313"/>
          <a:ext cx="441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2" name="Equation" r:id="rId3" imgW="4419360" imgH="469800" progId="Equation.DSMT4">
                  <p:embed/>
                </p:oleObj>
              </mc:Choice>
              <mc:Fallback>
                <p:oleObj name="Equation" r:id="rId3" imgW="441936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738313"/>
                        <a:ext cx="4419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968252"/>
              </p:ext>
            </p:extLst>
          </p:nvPr>
        </p:nvGraphicFramePr>
        <p:xfrm>
          <a:off x="758825" y="2801938"/>
          <a:ext cx="3009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3" name="Equation" r:id="rId5" imgW="3009600" imgH="1447560" progId="Equation.DSMT4">
                  <p:embed/>
                </p:oleObj>
              </mc:Choice>
              <mc:Fallback>
                <p:oleObj name="Equation" r:id="rId5" imgW="3009600" imgH="1447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801938"/>
                        <a:ext cx="3009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158221"/>
              </p:ext>
            </p:extLst>
          </p:nvPr>
        </p:nvGraphicFramePr>
        <p:xfrm>
          <a:off x="4249738" y="2689225"/>
          <a:ext cx="2679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4" name="Equation" r:id="rId7" imgW="2679480" imgH="1523880" progId="Equation.DSMT4">
                  <p:embed/>
                </p:oleObj>
              </mc:Choice>
              <mc:Fallback>
                <p:oleObj name="Equation" r:id="rId7" imgW="2679480" imgH="1523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2689225"/>
                        <a:ext cx="26797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396877"/>
              </p:ext>
            </p:extLst>
          </p:nvPr>
        </p:nvGraphicFramePr>
        <p:xfrm>
          <a:off x="731838" y="4946650"/>
          <a:ext cx="4203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5" name="Equation" r:id="rId9" imgW="4203360" imgH="1523880" progId="Equation.DSMT4">
                  <p:embed/>
                </p:oleObj>
              </mc:Choice>
              <mc:Fallback>
                <p:oleObj name="Equation" r:id="rId9" imgW="4203360" imgH="1523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4946650"/>
                        <a:ext cx="42037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678910"/>
              </p:ext>
            </p:extLst>
          </p:nvPr>
        </p:nvGraphicFramePr>
        <p:xfrm>
          <a:off x="7234238" y="1211263"/>
          <a:ext cx="1371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6" name="Equation" r:id="rId11" imgW="1371600" imgH="1346040" progId="Equation.DSMT4">
                  <p:embed/>
                </p:oleObj>
              </mc:Choice>
              <mc:Fallback>
                <p:oleObj name="Equation" r:id="rId11" imgW="1371600" imgH="1346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238" y="1211263"/>
                        <a:ext cx="13716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0008" y="3170611"/>
            <a:ext cx="4017619" cy="2890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Uniaxial 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err="1" smtClean="0"/>
              <a:t>Almansi</a:t>
            </a:r>
            <a:r>
              <a:rPr lang="en-US" dirty="0" smtClean="0"/>
              <a:t> Strain (</a:t>
            </a:r>
            <a:r>
              <a:rPr lang="en-US" b="1" dirty="0" smtClean="0"/>
              <a:t>b</a:t>
            </a:r>
            <a:r>
              <a:rPr lang="en-US" dirty="0" smtClean="0"/>
              <a:t> = </a:t>
            </a:r>
            <a:r>
              <a:rPr lang="en-US" b="1" dirty="0" smtClean="0"/>
              <a:t>C</a:t>
            </a:r>
            <a:r>
              <a:rPr lang="en-US" dirty="0" smtClean="0"/>
              <a:t>)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Engineering Strain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Difference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803033"/>
              </p:ext>
            </p:extLst>
          </p:nvPr>
        </p:nvGraphicFramePr>
        <p:xfrm>
          <a:off x="4133850" y="1511300"/>
          <a:ext cx="38354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4" name="Equation" r:id="rId4" imgW="3822480" imgH="1447560" progId="Equation.DSMT4">
                  <p:embed/>
                </p:oleObj>
              </mc:Choice>
              <mc:Fallback>
                <p:oleObj name="Equation" r:id="rId4" imgW="3822480" imgH="1447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1511300"/>
                        <a:ext cx="38354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952215"/>
              </p:ext>
            </p:extLst>
          </p:nvPr>
        </p:nvGraphicFramePr>
        <p:xfrm>
          <a:off x="1000125" y="1535113"/>
          <a:ext cx="2565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5" name="Equation" r:id="rId6" imgW="2565360" imgH="1447560" progId="Equation.DSMT4">
                  <p:embed/>
                </p:oleObj>
              </mc:Choice>
              <mc:Fallback>
                <p:oleObj name="Equation" r:id="rId6" imgW="2565360" imgH="1447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535113"/>
                        <a:ext cx="25654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978205"/>
              </p:ext>
            </p:extLst>
          </p:nvPr>
        </p:nvGraphicFramePr>
        <p:xfrm>
          <a:off x="649288" y="3946525"/>
          <a:ext cx="42545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6" name="Equation" r:id="rId8" imgW="4254480" imgH="1447560" progId="Equation.DSMT4">
                  <p:embed/>
                </p:oleObj>
              </mc:Choice>
              <mc:Fallback>
                <p:oleObj name="Equation" r:id="rId8" imgW="4254480" imgH="1447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3946525"/>
                        <a:ext cx="42545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448378"/>
              </p:ext>
            </p:extLst>
          </p:nvPr>
        </p:nvGraphicFramePr>
        <p:xfrm>
          <a:off x="1066800" y="5905500"/>
          <a:ext cx="6070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7" name="Equation" r:id="rId10" imgW="6070320" imgH="761760" progId="Equation.DSMT4">
                  <p:embed/>
                </p:oleObj>
              </mc:Choice>
              <mc:Fallback>
                <p:oleObj name="Equation" r:id="rId10" imgW="6070320" imgH="7617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905500"/>
                        <a:ext cx="60706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058722" y="3665033"/>
            <a:ext cx="784302" cy="2074127"/>
            <a:chOff x="7058722" y="3665033"/>
            <a:chExt cx="784302" cy="2074127"/>
          </a:xfrm>
        </p:grpSpPr>
        <p:cxnSp>
          <p:nvCxnSpPr>
            <p:cNvPr id="5" name="Straight Connector 4"/>
            <p:cNvCxnSpPr/>
            <p:nvPr/>
          </p:nvCxnSpPr>
          <p:spPr bwMode="auto">
            <a:xfrm flipV="1">
              <a:off x="7843024" y="3665033"/>
              <a:ext cx="0" cy="2074127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7094101" y="4378930"/>
              <a:ext cx="748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10%</a:t>
              </a:r>
              <a:br>
                <a:rPr lang="en-US" dirty="0" smtClean="0"/>
              </a:br>
              <a:r>
                <a:rPr lang="en-US" dirty="0" smtClean="0"/>
                <a:t>strain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flipV="1">
              <a:off x="7058722" y="3665033"/>
              <a:ext cx="0" cy="2074127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7058722" y="4973444"/>
              <a:ext cx="784302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2373747" y="2604653"/>
            <a:ext cx="2105891" cy="48952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Want to separate deformation from rigid-body rotation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Similar to principal directions of strain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Unique decomposition of deformation gradient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b="1" dirty="0" smtClean="0"/>
              <a:t>Q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2C02C6"/>
                </a:solidFill>
              </a:rPr>
              <a:t>orthogonal tensor </a:t>
            </a:r>
            <a:r>
              <a:rPr lang="en-US" dirty="0" smtClean="0"/>
              <a:t>(rigid-body rotation)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U, V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2C02C6"/>
                </a:solidFill>
              </a:rPr>
              <a:t>right- and left-stretch tensor </a:t>
            </a:r>
            <a:r>
              <a:rPr lang="en-US" dirty="0" smtClean="0"/>
              <a:t>(symmetric)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U</a:t>
            </a:r>
            <a:r>
              <a:rPr lang="en-US" dirty="0" smtClean="0"/>
              <a:t> and </a:t>
            </a:r>
            <a:r>
              <a:rPr lang="en-US" b="1" dirty="0" smtClean="0"/>
              <a:t>V</a:t>
            </a:r>
            <a:r>
              <a:rPr lang="en-US" dirty="0" smtClean="0"/>
              <a:t> have the same </a:t>
            </a:r>
            <a:r>
              <a:rPr lang="en-US" dirty="0" err="1" smtClean="0"/>
              <a:t>eigenvalues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2C02C6"/>
                </a:solidFill>
              </a:rPr>
              <a:t>principal stretches</a:t>
            </a:r>
            <a:r>
              <a:rPr lang="en-US" dirty="0" smtClean="0"/>
              <a:t>), but different eigenvectors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62645" y="2703933"/>
          <a:ext cx="1930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2" name="Equation" r:id="rId3" imgW="1930320" imgH="368280" progId="Equation.DSMT4">
                  <p:embed/>
                </p:oleObj>
              </mc:Choice>
              <mc:Fallback>
                <p:oleObj name="Equation" r:id="rId3" imgW="1930320" imgH="368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645" y="2703933"/>
                        <a:ext cx="1930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 bwMode="auto">
          <a:xfrm>
            <a:off x="277091" y="812800"/>
            <a:ext cx="2262909" cy="107141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 Decomposition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5421745"/>
            <a:ext cx="8909050" cy="1193368"/>
          </a:xfrm>
        </p:spPr>
        <p:txBody>
          <a:bodyPr/>
          <a:lstStyle/>
          <a:p>
            <a:r>
              <a:rPr lang="en-US" dirty="0" smtClean="0"/>
              <a:t>Eigenvectors of </a:t>
            </a:r>
            <a:r>
              <a:rPr lang="en-US" b="1" dirty="0" smtClean="0"/>
              <a:t>U</a:t>
            </a:r>
            <a:r>
              <a:rPr lang="en-US" dirty="0" smtClean="0"/>
              <a:t>: </a:t>
            </a:r>
            <a:r>
              <a:rPr lang="en-US" b="1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b="1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b="1" dirty="0" smtClean="0"/>
              <a:t>E</a:t>
            </a:r>
            <a:r>
              <a:rPr lang="en-US" baseline="-25000" dirty="0" smtClean="0"/>
              <a:t>3</a:t>
            </a:r>
          </a:p>
          <a:p>
            <a:r>
              <a:rPr lang="en-US" dirty="0" smtClean="0"/>
              <a:t>Eigenvectors of </a:t>
            </a:r>
            <a:r>
              <a:rPr lang="en-US" b="1" dirty="0" smtClean="0"/>
              <a:t>V</a:t>
            </a:r>
            <a:r>
              <a:rPr lang="en-US" dirty="0" smtClean="0"/>
              <a:t>: </a:t>
            </a:r>
            <a:r>
              <a:rPr lang="en-US" b="1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b="1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b="1" dirty="0" smtClean="0"/>
              <a:t>e</a:t>
            </a:r>
            <a:r>
              <a:rPr lang="en-US" baseline="-25000" dirty="0" smtClean="0"/>
              <a:t>3</a:t>
            </a:r>
          </a:p>
          <a:p>
            <a:r>
              <a:rPr lang="en-US" dirty="0" err="1" smtClean="0"/>
              <a:t>Eigenvalues</a:t>
            </a:r>
            <a:r>
              <a:rPr lang="en-US" dirty="0" smtClean="0"/>
              <a:t> of </a:t>
            </a:r>
            <a:r>
              <a:rPr lang="en-US" b="1" dirty="0" smtClean="0"/>
              <a:t>U</a:t>
            </a:r>
            <a:r>
              <a:rPr lang="en-US" dirty="0" smtClean="0"/>
              <a:t> and </a:t>
            </a:r>
            <a:r>
              <a:rPr lang="en-US" b="1" dirty="0" smtClean="0"/>
              <a:t>V</a:t>
            </a:r>
            <a:r>
              <a:rPr lang="en-US" dirty="0" smtClean="0"/>
              <a:t>: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1670484" y="1523279"/>
            <a:ext cx="5820251" cy="3391974"/>
            <a:chOff x="1670484" y="1523279"/>
            <a:chExt cx="5820251" cy="3391974"/>
          </a:xfrm>
        </p:grpSpPr>
        <p:grpSp>
          <p:nvGrpSpPr>
            <p:cNvPr id="94211" name="Group 3"/>
            <p:cNvGrpSpPr>
              <a:grpSpLocks/>
            </p:cNvGrpSpPr>
            <p:nvPr/>
          </p:nvGrpSpPr>
          <p:grpSpPr bwMode="auto">
            <a:xfrm>
              <a:off x="1670484" y="2580295"/>
              <a:ext cx="1104900" cy="1097011"/>
              <a:chOff x="3052" y="4193"/>
              <a:chExt cx="1160" cy="1152"/>
            </a:xfrm>
          </p:grpSpPr>
          <p:sp>
            <p:nvSpPr>
              <p:cNvPr id="94212" name="Oval 4"/>
              <p:cNvSpPr>
                <a:spLocks noChangeAspect="1" noChangeArrowheads="1"/>
              </p:cNvSpPr>
              <p:nvPr/>
            </p:nvSpPr>
            <p:spPr bwMode="auto">
              <a:xfrm>
                <a:off x="3053" y="4193"/>
                <a:ext cx="1152" cy="115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13" name="Arc 5"/>
              <p:cNvSpPr>
                <a:spLocks/>
              </p:cNvSpPr>
              <p:nvPr/>
            </p:nvSpPr>
            <p:spPr bwMode="auto">
              <a:xfrm flipV="1">
                <a:off x="3065" y="4781"/>
                <a:ext cx="1147" cy="143"/>
              </a:xfrm>
              <a:custGeom>
                <a:avLst/>
                <a:gdLst>
                  <a:gd name="G0" fmla="+- 21361 0 0"/>
                  <a:gd name="G1" fmla="+- 21600 0 0"/>
                  <a:gd name="G2" fmla="+- 21600 0 0"/>
                  <a:gd name="T0" fmla="*/ 0 w 42866"/>
                  <a:gd name="T1" fmla="*/ 18397 h 21600"/>
                  <a:gd name="T2" fmla="*/ 42866 w 42866"/>
                  <a:gd name="T3" fmla="*/ 19573 h 21600"/>
                  <a:gd name="T4" fmla="*/ 21361 w 4286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866" h="21600" fill="none" extrusionOk="0">
                    <a:moveTo>
                      <a:pt x="-1" y="18396"/>
                    </a:moveTo>
                    <a:cubicBezTo>
                      <a:pt x="1585" y="7822"/>
                      <a:pt x="10668" y="-1"/>
                      <a:pt x="21361" y="0"/>
                    </a:cubicBezTo>
                    <a:cubicBezTo>
                      <a:pt x="32505" y="0"/>
                      <a:pt x="41819" y="8478"/>
                      <a:pt x="42865" y="19573"/>
                    </a:cubicBezTo>
                  </a:path>
                  <a:path w="42866" h="21600" stroke="0" extrusionOk="0">
                    <a:moveTo>
                      <a:pt x="-1" y="18396"/>
                    </a:moveTo>
                    <a:cubicBezTo>
                      <a:pt x="1585" y="7822"/>
                      <a:pt x="10668" y="-1"/>
                      <a:pt x="21361" y="0"/>
                    </a:cubicBezTo>
                    <a:cubicBezTo>
                      <a:pt x="32505" y="0"/>
                      <a:pt x="41819" y="8478"/>
                      <a:pt x="42865" y="19573"/>
                    </a:cubicBezTo>
                    <a:lnTo>
                      <a:pt x="21361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14" name="Arc 6"/>
              <p:cNvSpPr>
                <a:spLocks/>
              </p:cNvSpPr>
              <p:nvPr/>
            </p:nvSpPr>
            <p:spPr bwMode="auto">
              <a:xfrm flipH="1">
                <a:off x="3052" y="4649"/>
                <a:ext cx="1156" cy="17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479 w 43200"/>
                  <a:gd name="T1" fmla="*/ 26125 h 26125"/>
                  <a:gd name="T2" fmla="*/ 43199 w 43200"/>
                  <a:gd name="T3" fmla="*/ 21848 h 26125"/>
                  <a:gd name="T4" fmla="*/ 21600 w 43200"/>
                  <a:gd name="T5" fmla="*/ 21600 h 2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6125" fill="none" extrusionOk="0">
                    <a:moveTo>
                      <a:pt x="479" y="26124"/>
                    </a:moveTo>
                    <a:cubicBezTo>
                      <a:pt x="160" y="24637"/>
                      <a:pt x="0" y="2312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82"/>
                      <a:pt x="43199" y="21765"/>
                      <a:pt x="43198" y="21847"/>
                    </a:cubicBezTo>
                  </a:path>
                  <a:path w="43200" h="26125" stroke="0" extrusionOk="0">
                    <a:moveTo>
                      <a:pt x="479" y="26124"/>
                    </a:moveTo>
                    <a:cubicBezTo>
                      <a:pt x="160" y="24637"/>
                      <a:pt x="0" y="2312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82"/>
                      <a:pt x="43199" y="21765"/>
                      <a:pt x="43198" y="21847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4215" name="Group 7"/>
            <p:cNvGrpSpPr>
              <a:grpSpLocks/>
            </p:cNvGrpSpPr>
            <p:nvPr/>
          </p:nvGrpSpPr>
          <p:grpSpPr bwMode="auto">
            <a:xfrm rot="2153751">
              <a:off x="4042209" y="1523279"/>
              <a:ext cx="1104900" cy="1097011"/>
              <a:chOff x="3052" y="4193"/>
              <a:chExt cx="1160" cy="1152"/>
            </a:xfrm>
          </p:grpSpPr>
          <p:sp>
            <p:nvSpPr>
              <p:cNvPr id="94216" name="Oval 8"/>
              <p:cNvSpPr>
                <a:spLocks noChangeAspect="1" noChangeArrowheads="1"/>
              </p:cNvSpPr>
              <p:nvPr/>
            </p:nvSpPr>
            <p:spPr bwMode="auto">
              <a:xfrm>
                <a:off x="3053" y="4193"/>
                <a:ext cx="1152" cy="115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17" name="Arc 9"/>
              <p:cNvSpPr>
                <a:spLocks/>
              </p:cNvSpPr>
              <p:nvPr/>
            </p:nvSpPr>
            <p:spPr bwMode="auto">
              <a:xfrm flipV="1">
                <a:off x="3065" y="4781"/>
                <a:ext cx="1147" cy="143"/>
              </a:xfrm>
              <a:custGeom>
                <a:avLst/>
                <a:gdLst>
                  <a:gd name="G0" fmla="+- 21361 0 0"/>
                  <a:gd name="G1" fmla="+- 21600 0 0"/>
                  <a:gd name="G2" fmla="+- 21600 0 0"/>
                  <a:gd name="T0" fmla="*/ 0 w 42866"/>
                  <a:gd name="T1" fmla="*/ 18397 h 21600"/>
                  <a:gd name="T2" fmla="*/ 42866 w 42866"/>
                  <a:gd name="T3" fmla="*/ 19573 h 21600"/>
                  <a:gd name="T4" fmla="*/ 21361 w 4286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866" h="21600" fill="none" extrusionOk="0">
                    <a:moveTo>
                      <a:pt x="-1" y="18396"/>
                    </a:moveTo>
                    <a:cubicBezTo>
                      <a:pt x="1585" y="7822"/>
                      <a:pt x="10668" y="-1"/>
                      <a:pt x="21361" y="0"/>
                    </a:cubicBezTo>
                    <a:cubicBezTo>
                      <a:pt x="32505" y="0"/>
                      <a:pt x="41819" y="8478"/>
                      <a:pt x="42865" y="19573"/>
                    </a:cubicBezTo>
                  </a:path>
                  <a:path w="42866" h="21600" stroke="0" extrusionOk="0">
                    <a:moveTo>
                      <a:pt x="-1" y="18396"/>
                    </a:moveTo>
                    <a:cubicBezTo>
                      <a:pt x="1585" y="7822"/>
                      <a:pt x="10668" y="-1"/>
                      <a:pt x="21361" y="0"/>
                    </a:cubicBezTo>
                    <a:cubicBezTo>
                      <a:pt x="32505" y="0"/>
                      <a:pt x="41819" y="8478"/>
                      <a:pt x="42865" y="19573"/>
                    </a:cubicBezTo>
                    <a:lnTo>
                      <a:pt x="21361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18" name="Arc 10"/>
              <p:cNvSpPr>
                <a:spLocks/>
              </p:cNvSpPr>
              <p:nvPr/>
            </p:nvSpPr>
            <p:spPr bwMode="auto">
              <a:xfrm flipH="1">
                <a:off x="3052" y="4649"/>
                <a:ext cx="1156" cy="17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479 w 43200"/>
                  <a:gd name="T1" fmla="*/ 26125 h 26125"/>
                  <a:gd name="T2" fmla="*/ 43199 w 43200"/>
                  <a:gd name="T3" fmla="*/ 21848 h 26125"/>
                  <a:gd name="T4" fmla="*/ 21600 w 43200"/>
                  <a:gd name="T5" fmla="*/ 21600 h 2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6125" fill="none" extrusionOk="0">
                    <a:moveTo>
                      <a:pt x="479" y="26124"/>
                    </a:moveTo>
                    <a:cubicBezTo>
                      <a:pt x="160" y="24637"/>
                      <a:pt x="0" y="2312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82"/>
                      <a:pt x="43199" y="21765"/>
                      <a:pt x="43198" y="21847"/>
                    </a:cubicBezTo>
                  </a:path>
                  <a:path w="43200" h="26125" stroke="0" extrusionOk="0">
                    <a:moveTo>
                      <a:pt x="479" y="26124"/>
                    </a:moveTo>
                    <a:cubicBezTo>
                      <a:pt x="160" y="24637"/>
                      <a:pt x="0" y="2312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82"/>
                      <a:pt x="43199" y="21765"/>
                      <a:pt x="43198" y="21847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4219" name="Group 11"/>
            <p:cNvGrpSpPr>
              <a:grpSpLocks/>
            </p:cNvGrpSpPr>
            <p:nvPr/>
          </p:nvGrpSpPr>
          <p:grpSpPr bwMode="auto">
            <a:xfrm>
              <a:off x="4139364" y="3075474"/>
              <a:ext cx="1104900" cy="1839779"/>
              <a:chOff x="3052" y="4193"/>
              <a:chExt cx="1160" cy="1152"/>
            </a:xfrm>
          </p:grpSpPr>
          <p:sp>
            <p:nvSpPr>
              <p:cNvPr id="94220" name="Oval 12"/>
              <p:cNvSpPr>
                <a:spLocks noChangeAspect="1" noChangeArrowheads="1"/>
              </p:cNvSpPr>
              <p:nvPr/>
            </p:nvSpPr>
            <p:spPr bwMode="auto">
              <a:xfrm>
                <a:off x="3053" y="4193"/>
                <a:ext cx="1152" cy="115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21" name="Arc 13"/>
              <p:cNvSpPr>
                <a:spLocks/>
              </p:cNvSpPr>
              <p:nvPr/>
            </p:nvSpPr>
            <p:spPr bwMode="auto">
              <a:xfrm flipV="1">
                <a:off x="3065" y="4781"/>
                <a:ext cx="1147" cy="143"/>
              </a:xfrm>
              <a:custGeom>
                <a:avLst/>
                <a:gdLst>
                  <a:gd name="G0" fmla="+- 21361 0 0"/>
                  <a:gd name="G1" fmla="+- 21600 0 0"/>
                  <a:gd name="G2" fmla="+- 21600 0 0"/>
                  <a:gd name="T0" fmla="*/ 0 w 42866"/>
                  <a:gd name="T1" fmla="*/ 18397 h 21600"/>
                  <a:gd name="T2" fmla="*/ 42866 w 42866"/>
                  <a:gd name="T3" fmla="*/ 19573 h 21600"/>
                  <a:gd name="T4" fmla="*/ 21361 w 4286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866" h="21600" fill="none" extrusionOk="0">
                    <a:moveTo>
                      <a:pt x="-1" y="18396"/>
                    </a:moveTo>
                    <a:cubicBezTo>
                      <a:pt x="1585" y="7822"/>
                      <a:pt x="10668" y="-1"/>
                      <a:pt x="21361" y="0"/>
                    </a:cubicBezTo>
                    <a:cubicBezTo>
                      <a:pt x="32505" y="0"/>
                      <a:pt x="41819" y="8478"/>
                      <a:pt x="42865" y="19573"/>
                    </a:cubicBezTo>
                  </a:path>
                  <a:path w="42866" h="21600" stroke="0" extrusionOk="0">
                    <a:moveTo>
                      <a:pt x="-1" y="18396"/>
                    </a:moveTo>
                    <a:cubicBezTo>
                      <a:pt x="1585" y="7822"/>
                      <a:pt x="10668" y="-1"/>
                      <a:pt x="21361" y="0"/>
                    </a:cubicBezTo>
                    <a:cubicBezTo>
                      <a:pt x="32505" y="0"/>
                      <a:pt x="41819" y="8478"/>
                      <a:pt x="42865" y="19573"/>
                    </a:cubicBezTo>
                    <a:lnTo>
                      <a:pt x="21361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22" name="Arc 14"/>
              <p:cNvSpPr>
                <a:spLocks/>
              </p:cNvSpPr>
              <p:nvPr/>
            </p:nvSpPr>
            <p:spPr bwMode="auto">
              <a:xfrm flipH="1">
                <a:off x="3052" y="4649"/>
                <a:ext cx="1156" cy="17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479 w 43200"/>
                  <a:gd name="T1" fmla="*/ 26125 h 26125"/>
                  <a:gd name="T2" fmla="*/ 43199 w 43200"/>
                  <a:gd name="T3" fmla="*/ 21848 h 26125"/>
                  <a:gd name="T4" fmla="*/ 21600 w 43200"/>
                  <a:gd name="T5" fmla="*/ 21600 h 2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6125" fill="none" extrusionOk="0">
                    <a:moveTo>
                      <a:pt x="479" y="26124"/>
                    </a:moveTo>
                    <a:cubicBezTo>
                      <a:pt x="160" y="24637"/>
                      <a:pt x="0" y="2312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82"/>
                      <a:pt x="43199" y="21765"/>
                      <a:pt x="43198" y="21847"/>
                    </a:cubicBezTo>
                  </a:path>
                  <a:path w="43200" h="26125" stroke="0" extrusionOk="0">
                    <a:moveTo>
                      <a:pt x="479" y="26124"/>
                    </a:moveTo>
                    <a:cubicBezTo>
                      <a:pt x="160" y="24637"/>
                      <a:pt x="0" y="2312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82"/>
                      <a:pt x="43199" y="21765"/>
                      <a:pt x="43198" y="21847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4223" name="Group 15"/>
            <p:cNvGrpSpPr>
              <a:grpSpLocks/>
            </p:cNvGrpSpPr>
            <p:nvPr/>
          </p:nvGrpSpPr>
          <p:grpSpPr bwMode="auto">
            <a:xfrm rot="2412928">
              <a:off x="6307254" y="2068928"/>
              <a:ext cx="1104900" cy="1839779"/>
              <a:chOff x="3052" y="4193"/>
              <a:chExt cx="1160" cy="1152"/>
            </a:xfrm>
          </p:grpSpPr>
          <p:sp>
            <p:nvSpPr>
              <p:cNvPr id="94224" name="Oval 16"/>
              <p:cNvSpPr>
                <a:spLocks noChangeAspect="1" noChangeArrowheads="1"/>
              </p:cNvSpPr>
              <p:nvPr/>
            </p:nvSpPr>
            <p:spPr bwMode="auto">
              <a:xfrm>
                <a:off x="3053" y="4193"/>
                <a:ext cx="1152" cy="115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25" name="Arc 17"/>
              <p:cNvSpPr>
                <a:spLocks/>
              </p:cNvSpPr>
              <p:nvPr/>
            </p:nvSpPr>
            <p:spPr bwMode="auto">
              <a:xfrm flipV="1">
                <a:off x="3065" y="4781"/>
                <a:ext cx="1147" cy="143"/>
              </a:xfrm>
              <a:custGeom>
                <a:avLst/>
                <a:gdLst>
                  <a:gd name="G0" fmla="+- 21361 0 0"/>
                  <a:gd name="G1" fmla="+- 21600 0 0"/>
                  <a:gd name="G2" fmla="+- 21600 0 0"/>
                  <a:gd name="T0" fmla="*/ 0 w 42866"/>
                  <a:gd name="T1" fmla="*/ 18397 h 21600"/>
                  <a:gd name="T2" fmla="*/ 42866 w 42866"/>
                  <a:gd name="T3" fmla="*/ 19573 h 21600"/>
                  <a:gd name="T4" fmla="*/ 21361 w 4286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866" h="21600" fill="none" extrusionOk="0">
                    <a:moveTo>
                      <a:pt x="-1" y="18396"/>
                    </a:moveTo>
                    <a:cubicBezTo>
                      <a:pt x="1585" y="7822"/>
                      <a:pt x="10668" y="-1"/>
                      <a:pt x="21361" y="0"/>
                    </a:cubicBezTo>
                    <a:cubicBezTo>
                      <a:pt x="32505" y="0"/>
                      <a:pt x="41819" y="8478"/>
                      <a:pt x="42865" y="19573"/>
                    </a:cubicBezTo>
                  </a:path>
                  <a:path w="42866" h="21600" stroke="0" extrusionOk="0">
                    <a:moveTo>
                      <a:pt x="-1" y="18396"/>
                    </a:moveTo>
                    <a:cubicBezTo>
                      <a:pt x="1585" y="7822"/>
                      <a:pt x="10668" y="-1"/>
                      <a:pt x="21361" y="0"/>
                    </a:cubicBezTo>
                    <a:cubicBezTo>
                      <a:pt x="32505" y="0"/>
                      <a:pt x="41819" y="8478"/>
                      <a:pt x="42865" y="19573"/>
                    </a:cubicBezTo>
                    <a:lnTo>
                      <a:pt x="21361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26" name="Arc 18"/>
              <p:cNvSpPr>
                <a:spLocks/>
              </p:cNvSpPr>
              <p:nvPr/>
            </p:nvSpPr>
            <p:spPr bwMode="auto">
              <a:xfrm flipH="1">
                <a:off x="3052" y="4649"/>
                <a:ext cx="1156" cy="17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479 w 43200"/>
                  <a:gd name="T1" fmla="*/ 26125 h 26125"/>
                  <a:gd name="T2" fmla="*/ 43199 w 43200"/>
                  <a:gd name="T3" fmla="*/ 21848 h 26125"/>
                  <a:gd name="T4" fmla="*/ 21600 w 43200"/>
                  <a:gd name="T5" fmla="*/ 21600 h 2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6125" fill="none" extrusionOk="0">
                    <a:moveTo>
                      <a:pt x="479" y="26124"/>
                    </a:moveTo>
                    <a:cubicBezTo>
                      <a:pt x="160" y="24637"/>
                      <a:pt x="0" y="2312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82"/>
                      <a:pt x="43199" y="21765"/>
                      <a:pt x="43198" y="21847"/>
                    </a:cubicBezTo>
                  </a:path>
                  <a:path w="43200" h="26125" stroke="0" extrusionOk="0">
                    <a:moveTo>
                      <a:pt x="479" y="26124"/>
                    </a:moveTo>
                    <a:cubicBezTo>
                      <a:pt x="160" y="24637"/>
                      <a:pt x="0" y="2312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82"/>
                      <a:pt x="43199" y="21765"/>
                      <a:pt x="43198" y="21847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4227" name="Group 19"/>
            <p:cNvGrpSpPr>
              <a:grpSpLocks/>
            </p:cNvGrpSpPr>
            <p:nvPr/>
          </p:nvGrpSpPr>
          <p:grpSpPr bwMode="auto">
            <a:xfrm>
              <a:off x="1985762" y="2810743"/>
              <a:ext cx="571500" cy="418045"/>
              <a:chOff x="3383" y="4435"/>
              <a:chExt cx="600" cy="439"/>
            </a:xfrm>
          </p:grpSpPr>
          <p:sp>
            <p:nvSpPr>
              <p:cNvPr id="94228" name="Line 20"/>
              <p:cNvSpPr>
                <a:spLocks noChangeShapeType="1"/>
              </p:cNvSpPr>
              <p:nvPr/>
            </p:nvSpPr>
            <p:spPr bwMode="auto">
              <a:xfrm>
                <a:off x="3630" y="4792"/>
                <a:ext cx="3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29" name="Line 21"/>
              <p:cNvSpPr>
                <a:spLocks noChangeShapeType="1"/>
              </p:cNvSpPr>
              <p:nvPr/>
            </p:nvSpPr>
            <p:spPr bwMode="auto">
              <a:xfrm rot="-5400000">
                <a:off x="3449" y="4612"/>
                <a:ext cx="3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30" name="Line 22"/>
              <p:cNvSpPr>
                <a:spLocks noChangeShapeType="1"/>
              </p:cNvSpPr>
              <p:nvPr/>
            </p:nvSpPr>
            <p:spPr bwMode="auto">
              <a:xfrm flipH="1">
                <a:off x="3383" y="4792"/>
                <a:ext cx="240" cy="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4231" name="Group 23"/>
            <p:cNvGrpSpPr>
              <a:grpSpLocks/>
            </p:cNvGrpSpPr>
            <p:nvPr/>
          </p:nvGrpSpPr>
          <p:grpSpPr bwMode="auto">
            <a:xfrm>
              <a:off x="4387967" y="3310683"/>
              <a:ext cx="741045" cy="838947"/>
              <a:chOff x="5905" y="4960"/>
              <a:chExt cx="778" cy="881"/>
            </a:xfrm>
          </p:grpSpPr>
          <p:sp>
            <p:nvSpPr>
              <p:cNvPr id="94232" name="Line 24"/>
              <p:cNvSpPr>
                <a:spLocks noChangeShapeType="1"/>
              </p:cNvSpPr>
              <p:nvPr/>
            </p:nvSpPr>
            <p:spPr bwMode="auto">
              <a:xfrm>
                <a:off x="6240" y="5729"/>
                <a:ext cx="4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33" name="Line 25"/>
              <p:cNvSpPr>
                <a:spLocks noChangeShapeType="1"/>
              </p:cNvSpPr>
              <p:nvPr/>
            </p:nvSpPr>
            <p:spPr bwMode="auto">
              <a:xfrm rot="-5400000">
                <a:off x="5853" y="5343"/>
                <a:ext cx="7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34" name="Line 26"/>
              <p:cNvSpPr>
                <a:spLocks noChangeShapeType="1"/>
              </p:cNvSpPr>
              <p:nvPr/>
            </p:nvSpPr>
            <p:spPr bwMode="auto">
              <a:xfrm flipH="1">
                <a:off x="5905" y="5729"/>
                <a:ext cx="328" cy="1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4235" name="Group 27"/>
            <p:cNvGrpSpPr>
              <a:grpSpLocks/>
            </p:cNvGrpSpPr>
            <p:nvPr/>
          </p:nvGrpSpPr>
          <p:grpSpPr bwMode="auto">
            <a:xfrm rot="2676367">
              <a:off x="4442259" y="1828957"/>
              <a:ext cx="571500" cy="418045"/>
              <a:chOff x="3383" y="4435"/>
              <a:chExt cx="600" cy="439"/>
            </a:xfrm>
          </p:grpSpPr>
          <p:sp>
            <p:nvSpPr>
              <p:cNvPr id="94236" name="Line 28"/>
              <p:cNvSpPr>
                <a:spLocks noChangeShapeType="1"/>
              </p:cNvSpPr>
              <p:nvPr/>
            </p:nvSpPr>
            <p:spPr bwMode="auto">
              <a:xfrm>
                <a:off x="3630" y="4792"/>
                <a:ext cx="3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37" name="Line 29"/>
              <p:cNvSpPr>
                <a:spLocks noChangeShapeType="1"/>
              </p:cNvSpPr>
              <p:nvPr/>
            </p:nvSpPr>
            <p:spPr bwMode="auto">
              <a:xfrm rot="-5400000">
                <a:off x="3449" y="4612"/>
                <a:ext cx="3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38" name="Line 30"/>
              <p:cNvSpPr>
                <a:spLocks noChangeShapeType="1"/>
              </p:cNvSpPr>
              <p:nvPr/>
            </p:nvSpPr>
            <p:spPr bwMode="auto">
              <a:xfrm flipH="1">
                <a:off x="3383" y="4792"/>
                <a:ext cx="240" cy="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4239" name="Group 31"/>
            <p:cNvGrpSpPr>
              <a:grpSpLocks/>
            </p:cNvGrpSpPr>
            <p:nvPr/>
          </p:nvGrpSpPr>
          <p:grpSpPr bwMode="auto">
            <a:xfrm rot="2722037">
              <a:off x="6700727" y="2396405"/>
              <a:ext cx="740863" cy="839153"/>
              <a:chOff x="5905" y="4960"/>
              <a:chExt cx="778" cy="881"/>
            </a:xfrm>
          </p:grpSpPr>
          <p:sp>
            <p:nvSpPr>
              <p:cNvPr id="94240" name="Line 32"/>
              <p:cNvSpPr>
                <a:spLocks noChangeShapeType="1"/>
              </p:cNvSpPr>
              <p:nvPr/>
            </p:nvSpPr>
            <p:spPr bwMode="auto">
              <a:xfrm>
                <a:off x="6240" y="5729"/>
                <a:ext cx="4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41" name="Line 33"/>
              <p:cNvSpPr>
                <a:spLocks noChangeShapeType="1"/>
              </p:cNvSpPr>
              <p:nvPr/>
            </p:nvSpPr>
            <p:spPr bwMode="auto">
              <a:xfrm rot="-5400000">
                <a:off x="5853" y="5343"/>
                <a:ext cx="7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42" name="Line 34"/>
              <p:cNvSpPr>
                <a:spLocks noChangeShapeType="1"/>
              </p:cNvSpPr>
              <p:nvPr/>
            </p:nvSpPr>
            <p:spPr bwMode="auto">
              <a:xfrm flipH="1">
                <a:off x="5905" y="5729"/>
                <a:ext cx="328" cy="1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flipV="1">
              <a:off x="2843012" y="2229861"/>
              <a:ext cx="800100" cy="379002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>
              <a:off x="2785862" y="3724919"/>
              <a:ext cx="856298" cy="427568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5378567" y="3758249"/>
              <a:ext cx="800100" cy="379002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>
              <a:off x="5292842" y="2180343"/>
              <a:ext cx="878205" cy="442804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7" name="Text Box 39"/>
            <p:cNvSpPr txBox="1">
              <a:spLocks noChangeArrowheads="1"/>
            </p:cNvSpPr>
            <p:nvPr/>
          </p:nvSpPr>
          <p:spPr bwMode="auto">
            <a:xfrm>
              <a:off x="3006842" y="2172725"/>
              <a:ext cx="163830" cy="264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Q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4248" name="Text Box 40"/>
            <p:cNvSpPr txBox="1">
              <a:spLocks noChangeArrowheads="1"/>
            </p:cNvSpPr>
            <p:nvPr/>
          </p:nvSpPr>
          <p:spPr bwMode="auto">
            <a:xfrm>
              <a:off x="5729087" y="3958225"/>
              <a:ext cx="163830" cy="264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Q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4249" name="Text Box 41"/>
            <p:cNvSpPr txBox="1">
              <a:spLocks noChangeArrowheads="1"/>
            </p:cNvSpPr>
            <p:nvPr/>
          </p:nvSpPr>
          <p:spPr bwMode="auto">
            <a:xfrm>
              <a:off x="5650029" y="2122255"/>
              <a:ext cx="151448" cy="264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V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4250" name="Text Box 42"/>
            <p:cNvSpPr txBox="1">
              <a:spLocks noChangeArrowheads="1"/>
            </p:cNvSpPr>
            <p:nvPr/>
          </p:nvSpPr>
          <p:spPr bwMode="auto">
            <a:xfrm>
              <a:off x="3127809" y="3615409"/>
              <a:ext cx="151448" cy="264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U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4251" name="Text Box 43"/>
            <p:cNvSpPr txBox="1">
              <a:spLocks noChangeArrowheads="1"/>
            </p:cNvSpPr>
            <p:nvPr/>
          </p:nvSpPr>
          <p:spPr bwMode="auto">
            <a:xfrm>
              <a:off x="1832409" y="3222123"/>
              <a:ext cx="206693" cy="264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4252" name="Text Box 44"/>
            <p:cNvSpPr txBox="1">
              <a:spLocks noChangeArrowheads="1"/>
            </p:cNvSpPr>
            <p:nvPr/>
          </p:nvSpPr>
          <p:spPr bwMode="auto">
            <a:xfrm>
              <a:off x="2382002" y="3238311"/>
              <a:ext cx="206693" cy="264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4253" name="Text Box 45"/>
            <p:cNvSpPr txBox="1">
              <a:spLocks noChangeArrowheads="1"/>
            </p:cNvSpPr>
            <p:nvPr/>
          </p:nvSpPr>
          <p:spPr bwMode="auto">
            <a:xfrm>
              <a:off x="2134352" y="2577438"/>
              <a:ext cx="206693" cy="264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3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4254" name="Text Box 46"/>
            <p:cNvSpPr txBox="1">
              <a:spLocks noChangeArrowheads="1"/>
            </p:cNvSpPr>
            <p:nvPr/>
          </p:nvSpPr>
          <p:spPr bwMode="auto">
            <a:xfrm>
              <a:off x="4223184" y="4195339"/>
              <a:ext cx="364808" cy="264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λ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1</a:t>
              </a: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4255" name="Text Box 47"/>
            <p:cNvSpPr txBox="1">
              <a:spLocks noChangeArrowheads="1"/>
            </p:cNvSpPr>
            <p:nvPr/>
          </p:nvSpPr>
          <p:spPr bwMode="auto">
            <a:xfrm>
              <a:off x="4788969" y="4044881"/>
              <a:ext cx="364808" cy="264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λ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2</a:t>
              </a: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4256" name="Text Box 48"/>
            <p:cNvSpPr txBox="1">
              <a:spLocks noChangeArrowheads="1"/>
            </p:cNvSpPr>
            <p:nvPr/>
          </p:nvSpPr>
          <p:spPr bwMode="auto">
            <a:xfrm>
              <a:off x="4742297" y="3304970"/>
              <a:ext cx="364808" cy="264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λ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3</a:t>
              </a: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3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4257" name="Text Box 49"/>
            <p:cNvSpPr txBox="1">
              <a:spLocks noChangeArrowheads="1"/>
            </p:cNvSpPr>
            <p:nvPr/>
          </p:nvSpPr>
          <p:spPr bwMode="auto">
            <a:xfrm>
              <a:off x="4248902" y="1755632"/>
              <a:ext cx="160020" cy="264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4258" name="Text Box 50"/>
            <p:cNvSpPr txBox="1">
              <a:spLocks noChangeArrowheads="1"/>
            </p:cNvSpPr>
            <p:nvPr/>
          </p:nvSpPr>
          <p:spPr bwMode="auto">
            <a:xfrm>
              <a:off x="4839452" y="2152727"/>
              <a:ext cx="160020" cy="264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4259" name="Text Box 51"/>
            <p:cNvSpPr txBox="1">
              <a:spLocks noChangeArrowheads="1"/>
            </p:cNvSpPr>
            <p:nvPr/>
          </p:nvSpPr>
          <p:spPr bwMode="auto">
            <a:xfrm>
              <a:off x="4834689" y="1670880"/>
              <a:ext cx="160020" cy="264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3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4260" name="Text Box 52"/>
            <p:cNvSpPr txBox="1">
              <a:spLocks noChangeArrowheads="1"/>
            </p:cNvSpPr>
            <p:nvPr/>
          </p:nvSpPr>
          <p:spPr bwMode="auto">
            <a:xfrm>
              <a:off x="6472989" y="2609815"/>
              <a:ext cx="317183" cy="264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λ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1</a:t>
              </a: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4261" name="Text Box 53"/>
            <p:cNvSpPr txBox="1">
              <a:spLocks noChangeArrowheads="1"/>
            </p:cNvSpPr>
            <p:nvPr/>
          </p:nvSpPr>
          <p:spPr bwMode="auto">
            <a:xfrm>
              <a:off x="6703494" y="3262118"/>
              <a:ext cx="317183" cy="264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λ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2</a:t>
              </a: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4262" name="Text Box 54"/>
            <p:cNvSpPr txBox="1">
              <a:spLocks noChangeArrowheads="1"/>
            </p:cNvSpPr>
            <p:nvPr/>
          </p:nvSpPr>
          <p:spPr bwMode="auto">
            <a:xfrm>
              <a:off x="6999722" y="2247954"/>
              <a:ext cx="317183" cy="264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λ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3</a:t>
              </a: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3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4208895" y="4976091"/>
          <a:ext cx="1079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9" name="Equation" r:id="rId3" imgW="1079280" imgH="368280" progId="Equation.DSMT4">
                  <p:embed/>
                </p:oleObj>
              </mc:Choice>
              <mc:Fallback>
                <p:oleObj name="Equation" r:id="rId3" imgW="1079280" imgH="36828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895" y="4976091"/>
                        <a:ext cx="1079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4132118" y="1013691"/>
          <a:ext cx="1066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0" name="Equation" r:id="rId5" imgW="1066680" imgH="368280" progId="Equation.DSMT4">
                  <p:embed/>
                </p:oleObj>
              </mc:Choice>
              <mc:Fallback>
                <p:oleObj name="Equation" r:id="rId5" imgW="1066680" imgH="36828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118" y="1013691"/>
                        <a:ext cx="1066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93985"/>
              </p:ext>
            </p:extLst>
          </p:nvPr>
        </p:nvGraphicFramePr>
        <p:xfrm>
          <a:off x="323850" y="982663"/>
          <a:ext cx="207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1" name="Equation" r:id="rId7" imgW="2070000" imgH="838080" progId="Equation.DSMT4">
                  <p:embed/>
                </p:oleObj>
              </mc:Choice>
              <mc:Fallback>
                <p:oleObj name="Equation" r:id="rId7" imgW="2070000" imgH="83808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82663"/>
                        <a:ext cx="2070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1366983" y="3731491"/>
            <a:ext cx="1570182" cy="44334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 Decomposition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Relation between </a:t>
            </a:r>
            <a:r>
              <a:rPr lang="en-US" b="1" dirty="0" smtClean="0"/>
              <a:t>U</a:t>
            </a:r>
            <a:r>
              <a:rPr lang="en-US" dirty="0" smtClean="0"/>
              <a:t> and </a:t>
            </a:r>
            <a:r>
              <a:rPr lang="en-US" b="1" dirty="0" smtClean="0"/>
              <a:t>C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b="1" dirty="0" smtClean="0"/>
              <a:t>U</a:t>
            </a:r>
            <a:r>
              <a:rPr lang="en-US" dirty="0" smtClean="0"/>
              <a:t> and </a:t>
            </a:r>
            <a:r>
              <a:rPr lang="en-US" b="1" dirty="0" smtClean="0"/>
              <a:t>C</a:t>
            </a:r>
            <a:r>
              <a:rPr lang="en-US" dirty="0" smtClean="0"/>
              <a:t> have the same eigenvectors.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Eigenvalue of </a:t>
            </a:r>
            <a:r>
              <a:rPr lang="en-US" b="1" dirty="0" smtClean="0"/>
              <a:t>U</a:t>
            </a:r>
            <a:r>
              <a:rPr lang="en-US" dirty="0" smtClean="0"/>
              <a:t> is the square root of that of </a:t>
            </a:r>
            <a:r>
              <a:rPr lang="en-US" b="1" dirty="0" smtClean="0"/>
              <a:t>C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How to calculate </a:t>
            </a:r>
            <a:r>
              <a:rPr lang="en-US" b="1" dirty="0" smtClean="0"/>
              <a:t>U</a:t>
            </a:r>
            <a:r>
              <a:rPr lang="en-US" dirty="0" smtClean="0"/>
              <a:t> from </a:t>
            </a:r>
            <a:r>
              <a:rPr lang="en-US" b="1" dirty="0" smtClean="0"/>
              <a:t>C</a:t>
            </a:r>
            <a:r>
              <a:rPr lang="en-US" dirty="0" smtClean="0"/>
              <a:t>?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Let eigenvectors of </a:t>
            </a:r>
            <a:r>
              <a:rPr lang="en-US" b="1" dirty="0" smtClean="0"/>
              <a:t>C</a:t>
            </a:r>
            <a:r>
              <a:rPr lang="en-US" dirty="0" smtClean="0"/>
              <a:t> be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Then,		 where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750684"/>
              </p:ext>
            </p:extLst>
          </p:nvPr>
        </p:nvGraphicFramePr>
        <p:xfrm>
          <a:off x="1701800" y="1286164"/>
          <a:ext cx="236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9" name="Equation" r:id="rId3" imgW="2361960" imgH="469800" progId="Equation.DSMT4">
                  <p:embed/>
                </p:oleObj>
              </mc:Choice>
              <mc:Fallback>
                <p:oleObj name="Equation" r:id="rId3" imgW="236196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286164"/>
                        <a:ext cx="2362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13070" y="3254086"/>
          <a:ext cx="232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0" name="Equation" r:id="rId5" imgW="2323800" imgH="431640" progId="Equation.DSMT4">
                  <p:embed/>
                </p:oleObj>
              </mc:Choice>
              <mc:Fallback>
                <p:oleObj name="Equation" r:id="rId5" imgW="232380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070" y="3254086"/>
                        <a:ext cx="2324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19225" y="3722688"/>
          <a:ext cx="1485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1" name="Equation" r:id="rId7" imgW="1485720" imgH="380880" progId="Equation.DSMT4">
                  <p:embed/>
                </p:oleObj>
              </mc:Choice>
              <mc:Fallback>
                <p:oleObj name="Equation" r:id="rId7" imgW="1485720" imgH="380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3722688"/>
                        <a:ext cx="1485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392297"/>
              </p:ext>
            </p:extLst>
          </p:nvPr>
        </p:nvGraphicFramePr>
        <p:xfrm>
          <a:off x="2087563" y="4297363"/>
          <a:ext cx="2514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2" name="Equation" r:id="rId9" imgW="2514600" imgH="1523880" progId="Equation.DSMT4">
                  <p:embed/>
                </p:oleObj>
              </mc:Choice>
              <mc:Fallback>
                <p:oleObj name="Equation" r:id="rId9" imgW="2514600" imgH="15238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4297363"/>
                        <a:ext cx="25146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35532" y="4745396"/>
            <a:ext cx="279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Deformation tensor in </a:t>
            </a:r>
            <a:b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principal directions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979055" y="4424218"/>
            <a:ext cx="3870036" cy="51723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163782" y="849745"/>
            <a:ext cx="1939636" cy="47105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 Decomposition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879903"/>
            <a:ext cx="8909050" cy="58737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And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General Deformation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Stretch in principal directions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Rigid-body rotation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Rigid-body translation</a:t>
            </a:r>
            <a:endParaRPr lang="en-US" dirty="0"/>
          </a:p>
        </p:txBody>
      </p:sp>
      <p:graphicFrame>
        <p:nvGraphicFramePr>
          <p:cNvPr id="993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468484"/>
              </p:ext>
            </p:extLst>
          </p:nvPr>
        </p:nvGraphicFramePr>
        <p:xfrm>
          <a:off x="1103313" y="4513263"/>
          <a:ext cx="361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64" name="Equation" r:id="rId3" imgW="3619440" imgH="380880" progId="Equation.DSMT4">
                  <p:embed/>
                </p:oleObj>
              </mc:Choice>
              <mc:Fallback>
                <p:oleObj name="Equation" r:id="rId3" imgW="3619440" imgH="380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4513263"/>
                        <a:ext cx="3619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118235"/>
              </p:ext>
            </p:extLst>
          </p:nvPr>
        </p:nvGraphicFramePr>
        <p:xfrm>
          <a:off x="1211263" y="879475"/>
          <a:ext cx="179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65" name="Equation" r:id="rId5" imgW="1790640" imgH="469800" progId="Equation.DSMT4">
                  <p:embed/>
                </p:oleObj>
              </mc:Choice>
              <mc:Fallback>
                <p:oleObj name="Equation" r:id="rId5" imgW="179064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879475"/>
                        <a:ext cx="1790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519938"/>
              </p:ext>
            </p:extLst>
          </p:nvPr>
        </p:nvGraphicFramePr>
        <p:xfrm>
          <a:off x="1644650" y="1851025"/>
          <a:ext cx="2717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66" name="Equation" r:id="rId7" imgW="2717640" imgH="1371600" progId="Equation.DSMT4">
                  <p:embed/>
                </p:oleObj>
              </mc:Choice>
              <mc:Fallback>
                <p:oleObj name="Equation" r:id="rId7" imgW="2717640" imgH="1371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1851025"/>
                        <a:ext cx="27178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868879"/>
              </p:ext>
            </p:extLst>
          </p:nvPr>
        </p:nvGraphicFramePr>
        <p:xfrm>
          <a:off x="6459538" y="1955800"/>
          <a:ext cx="2082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67" name="Equation" r:id="rId9" imgW="2082600" imgH="927000" progId="Equation.DSMT4">
                  <p:embed/>
                </p:oleObj>
              </mc:Choice>
              <mc:Fallback>
                <p:oleObj name="Equation" r:id="rId9" imgW="2082600" imgH="927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538" y="1955800"/>
                        <a:ext cx="2082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482318"/>
              </p:ext>
            </p:extLst>
          </p:nvPr>
        </p:nvGraphicFramePr>
        <p:xfrm>
          <a:off x="6465888" y="4797425"/>
          <a:ext cx="2057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68" name="Equation" r:id="rId11" imgW="2057400" imgH="927000" progId="Equation.DSMT4">
                  <p:embed/>
                </p:oleObj>
              </mc:Choice>
              <mc:Fallback>
                <p:oleObj name="Equation" r:id="rId11" imgW="2057400" imgH="927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8" y="4797425"/>
                        <a:ext cx="20574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092755"/>
              </p:ext>
            </p:extLst>
          </p:nvPr>
        </p:nvGraphicFramePr>
        <p:xfrm>
          <a:off x="6453188" y="2903538"/>
          <a:ext cx="1905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69" name="Equation" r:id="rId13" imgW="1904760" imgH="927000" progId="Equation.DSMT4">
                  <p:embed/>
                </p:oleObj>
              </mc:Choice>
              <mc:Fallback>
                <p:oleObj name="Equation" r:id="rId13" imgW="1904760" imgH="927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2903538"/>
                        <a:ext cx="19050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557318"/>
              </p:ext>
            </p:extLst>
          </p:nvPr>
        </p:nvGraphicFramePr>
        <p:xfrm>
          <a:off x="6459538" y="5745163"/>
          <a:ext cx="2044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70" name="Equation" r:id="rId15" imgW="2044440" imgH="927000" progId="Equation.DSMT4">
                  <p:embed/>
                </p:oleObj>
              </mc:Choice>
              <mc:Fallback>
                <p:oleObj name="Equation" r:id="rId15" imgW="2044440" imgH="927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538" y="5745163"/>
                        <a:ext cx="20447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830860"/>
              </p:ext>
            </p:extLst>
          </p:nvPr>
        </p:nvGraphicFramePr>
        <p:xfrm>
          <a:off x="6459538" y="1008063"/>
          <a:ext cx="2133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71" name="Equation" r:id="rId17" imgW="2133360" imgH="927000" progId="Equation.DSMT4">
                  <p:embed/>
                </p:oleObj>
              </mc:Choice>
              <mc:Fallback>
                <p:oleObj name="Equation" r:id="rId17" imgW="2133360" imgH="9270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538" y="1008063"/>
                        <a:ext cx="21336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633082"/>
              </p:ext>
            </p:extLst>
          </p:nvPr>
        </p:nvGraphicFramePr>
        <p:xfrm>
          <a:off x="6453188" y="3849688"/>
          <a:ext cx="2095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72" name="Equation" r:id="rId19" imgW="2095200" imgH="927000" progId="Equation.DSMT4">
                  <p:embed/>
                </p:oleObj>
              </mc:Choice>
              <mc:Fallback>
                <p:oleObj name="Equation" r:id="rId19" imgW="2095200" imgH="9270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3849688"/>
                        <a:ext cx="20955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574787" y="618836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Useful formulas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Lagrangian Strain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G-L strain is a special case of general form of Lagrangian strain tensors (Hill, 1968)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628920"/>
              </p:ext>
            </p:extLst>
          </p:nvPr>
        </p:nvGraphicFramePr>
        <p:xfrm>
          <a:off x="1265238" y="1631950"/>
          <a:ext cx="2514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3" name="Equation" r:id="rId3" imgW="2514600" imgH="774360" progId="Equation.DSMT4">
                  <p:embed/>
                </p:oleObj>
              </mc:Choice>
              <mc:Fallback>
                <p:oleObj name="Equation" r:id="rId3" imgW="2514600" imgH="774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1631950"/>
                        <a:ext cx="25146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C02C6"/>
                </a:solidFill>
              </a:rPr>
              <a:t>Frame of Reference</a:t>
            </a:r>
          </a:p>
          <a:p>
            <a:pPr lvl="1"/>
            <a:r>
              <a:rPr lang="en-US" dirty="0" smtClean="0"/>
              <a:t>The weak form must be expressed based on a frame of reference</a:t>
            </a:r>
          </a:p>
          <a:p>
            <a:pPr lvl="1"/>
            <a:r>
              <a:rPr lang="en-US" dirty="0" smtClean="0"/>
              <a:t>Often initial (undeformed) geometry or current (deformed) geometry are used for the frame of reference</a:t>
            </a:r>
          </a:p>
          <a:p>
            <a:pPr lvl="1"/>
            <a:r>
              <a:rPr lang="en-US" dirty="0"/>
              <a:t>proper definitions of stress and strain must be used according to the frame of </a:t>
            </a:r>
            <a:r>
              <a:rPr lang="en-US" dirty="0" smtClean="0"/>
              <a:t>reference</a:t>
            </a:r>
          </a:p>
          <a:p>
            <a:r>
              <a:rPr lang="en-US" b="1" dirty="0" smtClean="0">
                <a:solidFill>
                  <a:srgbClr val="2C02C6"/>
                </a:solidFill>
              </a:rPr>
              <a:t>Total </a:t>
            </a:r>
            <a:r>
              <a:rPr lang="en-US" b="1" dirty="0" err="1" smtClean="0">
                <a:solidFill>
                  <a:srgbClr val="2C02C6"/>
                </a:solidFill>
              </a:rPr>
              <a:t>Lagrangian</a:t>
            </a:r>
            <a:r>
              <a:rPr lang="en-US" b="1" dirty="0" smtClean="0">
                <a:solidFill>
                  <a:srgbClr val="2C02C6"/>
                </a:solidFill>
              </a:rPr>
              <a:t> Formulation</a:t>
            </a:r>
            <a:r>
              <a:rPr lang="en-US" dirty="0" smtClean="0"/>
              <a:t>: </a:t>
            </a:r>
            <a:r>
              <a:rPr lang="en-US" dirty="0"/>
              <a:t>initial (undeformed) geometry </a:t>
            </a:r>
            <a:r>
              <a:rPr lang="en-US" dirty="0" smtClean="0"/>
              <a:t>as a reference</a:t>
            </a:r>
          </a:p>
          <a:p>
            <a:r>
              <a:rPr lang="en-US" b="1" dirty="0" smtClean="0">
                <a:solidFill>
                  <a:srgbClr val="2C02C6"/>
                </a:solidFill>
              </a:rPr>
              <a:t>Updated </a:t>
            </a:r>
            <a:r>
              <a:rPr lang="en-US" b="1" dirty="0" err="1" smtClean="0">
                <a:solidFill>
                  <a:srgbClr val="2C02C6"/>
                </a:solidFill>
              </a:rPr>
              <a:t>Lagrangian</a:t>
            </a:r>
            <a:r>
              <a:rPr lang="en-US" b="1" dirty="0" smtClean="0">
                <a:solidFill>
                  <a:srgbClr val="2C02C6"/>
                </a:solidFill>
              </a:rPr>
              <a:t> Formulation</a:t>
            </a:r>
            <a:r>
              <a:rPr lang="en-US" dirty="0" smtClean="0"/>
              <a:t>: </a:t>
            </a:r>
            <a:r>
              <a:rPr lang="en-US" dirty="0"/>
              <a:t>current (deformed) </a:t>
            </a:r>
            <a:r>
              <a:rPr lang="en-US" dirty="0" smtClean="0"/>
              <a:t>geometry</a:t>
            </a:r>
          </a:p>
          <a:p>
            <a:r>
              <a:rPr lang="en-US" dirty="0" smtClean="0"/>
              <a:t>Two formulations are theoretically identical to express the structural equilibrium, but numerically different because different stress and strain definitions are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48151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Polar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Simple shear problem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Deformation gradient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Deformation tensor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Find </a:t>
            </a:r>
            <a:r>
              <a:rPr lang="en-US" dirty="0" err="1" smtClean="0"/>
              <a:t>eigenvalues</a:t>
            </a:r>
            <a:r>
              <a:rPr lang="en-US" dirty="0" smtClean="0"/>
              <a:t> and eigenvectors of </a:t>
            </a:r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83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282346"/>
              </p:ext>
            </p:extLst>
          </p:nvPr>
        </p:nvGraphicFramePr>
        <p:xfrm>
          <a:off x="584200" y="1250950"/>
          <a:ext cx="203835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5" name="Equation" r:id="rId3" imgW="2044440" imgH="1371600" progId="Equation.DSMT4">
                  <p:embed/>
                </p:oleObj>
              </mc:Choice>
              <mc:Fallback>
                <p:oleObj name="Equation" r:id="rId3" imgW="2044440" imgH="1371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250950"/>
                        <a:ext cx="203835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034904"/>
              </p:ext>
            </p:extLst>
          </p:nvPr>
        </p:nvGraphicFramePr>
        <p:xfrm>
          <a:off x="3036888" y="1077913"/>
          <a:ext cx="1003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6" name="Equation" r:id="rId5" imgW="1002960" imgH="812520" progId="Equation.DSMT4">
                  <p:embed/>
                </p:oleObj>
              </mc:Choice>
              <mc:Fallback>
                <p:oleObj name="Equation" r:id="rId5" imgW="100296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1077913"/>
                        <a:ext cx="10033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5731164" y="660400"/>
            <a:ext cx="2822868" cy="2092830"/>
            <a:chOff x="5731164" y="660400"/>
            <a:chExt cx="2822868" cy="2092830"/>
          </a:xfrm>
        </p:grpSpPr>
        <p:sp>
          <p:nvSpPr>
            <p:cNvPr id="7" name="Rectangle 6"/>
            <p:cNvSpPr/>
            <p:nvPr/>
          </p:nvSpPr>
          <p:spPr bwMode="auto">
            <a:xfrm>
              <a:off x="6132945" y="1487055"/>
              <a:ext cx="997527" cy="997527"/>
            </a:xfrm>
            <a:prstGeom prst="rect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Parallelogram 7"/>
            <p:cNvSpPr/>
            <p:nvPr/>
          </p:nvSpPr>
          <p:spPr bwMode="auto">
            <a:xfrm>
              <a:off x="6132944" y="1487055"/>
              <a:ext cx="2142837" cy="997527"/>
            </a:xfrm>
            <a:prstGeom prst="parallelogram">
              <a:avLst>
                <a:gd name="adj" fmla="val 113889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rot="5400000" flipH="1" flipV="1">
              <a:off x="5246256" y="1874982"/>
              <a:ext cx="1754909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5874328" y="2484582"/>
              <a:ext cx="1902691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7795491" y="2299855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X</a:t>
              </a:r>
              <a:r>
                <a:rPr lang="en-US" baseline="-25000" dirty="0" smtClean="0">
                  <a:latin typeface="Comic Sans MS" pitchFamily="66" charset="0"/>
                </a:rPr>
                <a:t>1</a:t>
              </a:r>
              <a:r>
                <a:rPr lang="en-US" dirty="0" smtClean="0">
                  <a:latin typeface="Comic Sans MS" pitchFamily="66" charset="0"/>
                </a:rPr>
                <a:t>, x</a:t>
              </a:r>
              <a:r>
                <a:rPr lang="en-US" baseline="-25000" dirty="0" smtClean="0">
                  <a:latin typeface="Comic Sans MS" pitchFamily="66" charset="0"/>
                </a:rPr>
                <a:t>1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31164" y="66040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X</a:t>
              </a:r>
              <a:r>
                <a:rPr lang="en-US" baseline="-25000" dirty="0" smtClean="0">
                  <a:latin typeface="Comic Sans MS" pitchFamily="66" charset="0"/>
                </a:rPr>
                <a:t>2</a:t>
              </a:r>
              <a:r>
                <a:rPr lang="en-US" dirty="0" smtClean="0">
                  <a:latin typeface="Comic Sans MS" pitchFamily="66" charset="0"/>
                </a:rPr>
                <a:t>, x</a:t>
              </a:r>
              <a:r>
                <a:rPr lang="en-US" baseline="-25000" dirty="0" smtClean="0">
                  <a:latin typeface="Comic Sans MS" pitchFamily="66" charset="0"/>
                </a:rPr>
                <a:t>2</a:t>
              </a:r>
              <a:endParaRPr lang="en-US" baseline="-25000" dirty="0">
                <a:latin typeface="Comic Sans MS" pitchFamily="66" charset="0"/>
              </a:endParaRPr>
            </a:p>
          </p:txBody>
        </p:sp>
      </p:grp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770184"/>
              </p:ext>
            </p:extLst>
          </p:nvPr>
        </p:nvGraphicFramePr>
        <p:xfrm>
          <a:off x="3770313" y="2628900"/>
          <a:ext cx="1549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7" name="Equation" r:id="rId7" imgW="1549080" imgH="888840" progId="Equation.DSMT4">
                  <p:embed/>
                </p:oleObj>
              </mc:Choice>
              <mc:Fallback>
                <p:oleObj name="Equation" r:id="rId7" imgW="1549080" imgH="888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2628900"/>
                        <a:ext cx="1549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896782"/>
              </p:ext>
            </p:extLst>
          </p:nvPr>
        </p:nvGraphicFramePr>
        <p:xfrm>
          <a:off x="3489325" y="3570288"/>
          <a:ext cx="4660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8" name="Equation" r:id="rId9" imgW="4660560" imgH="1091880" progId="Equation.DSMT4">
                  <p:embed/>
                </p:oleObj>
              </mc:Choice>
              <mc:Fallback>
                <p:oleObj name="Equation" r:id="rId9" imgW="4660560" imgH="1091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3570288"/>
                        <a:ext cx="46609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246166"/>
              </p:ext>
            </p:extLst>
          </p:nvPr>
        </p:nvGraphicFramePr>
        <p:xfrm>
          <a:off x="915988" y="5526088"/>
          <a:ext cx="4064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9" name="Equation" r:id="rId11" imgW="4063680" imgH="1041120" progId="Equation.DSMT4">
                  <p:embed/>
                </p:oleObj>
              </mc:Choice>
              <mc:Fallback>
                <p:oleObj name="Equation" r:id="rId11" imgW="4063680" imgH="10411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5526088"/>
                        <a:ext cx="40640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6202219" y="4886034"/>
            <a:ext cx="2323002" cy="1833426"/>
            <a:chOff x="6063673" y="4886034"/>
            <a:chExt cx="2323002" cy="1833426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6253018" y="5938982"/>
              <a:ext cx="1782618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5400000" flipH="1" flipV="1">
              <a:off x="6340764" y="5947430"/>
              <a:ext cx="1542472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Freeform 21"/>
            <p:cNvSpPr/>
            <p:nvPr/>
          </p:nvSpPr>
          <p:spPr bwMode="auto">
            <a:xfrm rot="17929787">
              <a:off x="6548581" y="4978398"/>
              <a:ext cx="822960" cy="822960"/>
            </a:xfrm>
            <a:custGeom>
              <a:avLst/>
              <a:gdLst>
                <a:gd name="connsiteX0" fmla="*/ 0 w 766618"/>
                <a:gd name="connsiteY0" fmla="*/ 0 h 812800"/>
                <a:gd name="connsiteX1" fmla="*/ 0 w 766618"/>
                <a:gd name="connsiteY1" fmla="*/ 812800 h 812800"/>
                <a:gd name="connsiteX2" fmla="*/ 766618 w 766618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6618" h="812800">
                  <a:moveTo>
                    <a:pt x="0" y="0"/>
                  </a:moveTo>
                  <a:lnTo>
                    <a:pt x="0" y="812800"/>
                  </a:lnTo>
                  <a:lnTo>
                    <a:pt x="766618" y="81280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66367" y="5758873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X</a:t>
              </a:r>
              <a:r>
                <a:rPr lang="en-US" baseline="-25000" dirty="0" smtClean="0">
                  <a:latin typeface="Comic Sans MS" pitchFamily="66" charset="0"/>
                </a:rPr>
                <a:t>1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27273" y="4886034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X</a:t>
              </a:r>
              <a:r>
                <a:rPr lang="en-US" baseline="-25000" dirty="0" smtClean="0">
                  <a:latin typeface="Comic Sans MS" pitchFamily="66" charset="0"/>
                </a:rPr>
                <a:t>2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63673" y="526010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E</a:t>
              </a:r>
              <a:r>
                <a:rPr lang="en-US" baseline="-25000" dirty="0" smtClean="0">
                  <a:latin typeface="Comic Sans MS" pitchFamily="66" charset="0"/>
                </a:rPr>
                <a:t>2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49127" y="4973779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E</a:t>
              </a:r>
              <a:r>
                <a:rPr lang="en-US" baseline="-25000" dirty="0" smtClean="0">
                  <a:latin typeface="Comic Sans MS" pitchFamily="66" charset="0"/>
                </a:rPr>
                <a:t>1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27" name="Arc 26"/>
            <p:cNvSpPr/>
            <p:nvPr/>
          </p:nvSpPr>
          <p:spPr bwMode="auto">
            <a:xfrm rot="587836">
              <a:off x="7056582" y="5708072"/>
              <a:ext cx="369455" cy="369455"/>
            </a:xfrm>
            <a:prstGeom prst="arc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24436" y="5514109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60</a:t>
              </a:r>
              <a:r>
                <a:rPr lang="en-US" baseline="30000" dirty="0" smtClean="0"/>
                <a:t>o</a:t>
              </a:r>
              <a:endParaRPr lang="en-US" baseline="30000" dirty="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Polar Decomposition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926083"/>
            <a:ext cx="8909050" cy="575180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 E</a:t>
            </a:r>
            <a:r>
              <a:rPr lang="en-US" baseline="-25000" dirty="0" smtClean="0"/>
              <a:t>1</a:t>
            </a:r>
            <a:r>
              <a:rPr lang="en-US" dirty="0" smtClean="0"/>
              <a:t> – E</a:t>
            </a:r>
            <a:r>
              <a:rPr lang="en-US" baseline="-25000" dirty="0" smtClean="0"/>
              <a:t>2</a:t>
            </a:r>
            <a:r>
              <a:rPr lang="en-US" dirty="0" smtClean="0"/>
              <a:t> coordinates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Principal Direction Matrix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Deformation tensor in principal directions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Stretch tensor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87568"/>
              </p:ext>
            </p:extLst>
          </p:nvPr>
        </p:nvGraphicFramePr>
        <p:xfrm>
          <a:off x="3814763" y="754063"/>
          <a:ext cx="247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00" name="Equation" r:id="rId3" imgW="2476440" imgH="888840" progId="Equation.DSMT4">
                  <p:embed/>
                </p:oleObj>
              </mc:Choice>
              <mc:Fallback>
                <p:oleObj name="Equation" r:id="rId3" imgW="2476440" imgH="888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754063"/>
                        <a:ext cx="2476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74126" y="1758946"/>
          <a:ext cx="434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01" name="Equation" r:id="rId5" imgW="4343400" imgH="965160" progId="Equation.DSMT4">
                  <p:embed/>
                </p:oleObj>
              </mc:Choice>
              <mc:Fallback>
                <p:oleObj name="Equation" r:id="rId5" imgW="4343400" imgH="965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126" y="1758946"/>
                        <a:ext cx="4343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40000"/>
              </p:ext>
            </p:extLst>
          </p:nvPr>
        </p:nvGraphicFramePr>
        <p:xfrm>
          <a:off x="990600" y="3529013"/>
          <a:ext cx="191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02" name="Equation" r:id="rId7" imgW="1917360" imgH="380880" progId="Equation.DSMT4">
                  <p:embed/>
                </p:oleObj>
              </mc:Choice>
              <mc:Fallback>
                <p:oleObj name="Equation" r:id="rId7" imgW="1917360" imgH="380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29013"/>
                        <a:ext cx="1917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931286" y="4479637"/>
          <a:ext cx="2565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03" name="Equation" r:id="rId9" imgW="2565360" imgH="965160" progId="Equation.DSMT4">
                  <p:embed/>
                </p:oleObj>
              </mc:Choice>
              <mc:Fallback>
                <p:oleObj name="Equation" r:id="rId9" imgW="2565360" imgH="965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286" y="4479637"/>
                        <a:ext cx="2565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27594"/>
              </p:ext>
            </p:extLst>
          </p:nvPr>
        </p:nvGraphicFramePr>
        <p:xfrm>
          <a:off x="858838" y="5619750"/>
          <a:ext cx="4749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04" name="Equation" r:id="rId11" imgW="4749480" imgH="965160" progId="Equation.DSMT4">
                  <p:embed/>
                </p:oleObj>
              </mc:Choice>
              <mc:Fallback>
                <p:oleObj name="Equation" r:id="rId11" imgW="4749480" imgH="9651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5619750"/>
                        <a:ext cx="4749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Polar Decomposition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b="1" dirty="0" smtClean="0"/>
              <a:t>U</a:t>
            </a:r>
            <a:r>
              <a:rPr lang="en-US" dirty="0" smtClean="0"/>
              <a:t> deforms a square?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Rotational Tensor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30</a:t>
            </a:r>
            <a:r>
              <a:rPr lang="en-US" baseline="30000" dirty="0" smtClean="0"/>
              <a:t>o</a:t>
            </a:r>
            <a:r>
              <a:rPr lang="en-US" dirty="0" smtClean="0"/>
              <a:t> clockwise rotation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7831" y="2941221"/>
          <a:ext cx="3949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8" name="Equation" r:id="rId3" imgW="3949560" imgH="965160" progId="Equation.DSMT4">
                  <p:embed/>
                </p:oleObj>
              </mc:Choice>
              <mc:Fallback>
                <p:oleObj name="Equation" r:id="rId3" imgW="3949560" imgH="9651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31" y="2941221"/>
                        <a:ext cx="39497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07713" y="1300163"/>
          <a:ext cx="5435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9" name="Equation" r:id="rId5" imgW="5435280" imgH="939600" progId="Equation.DSMT4">
                  <p:embed/>
                </p:oleObj>
              </mc:Choice>
              <mc:Fallback>
                <p:oleObj name="Equation" r:id="rId5" imgW="5435280" imgH="939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13" y="1300163"/>
                        <a:ext cx="5435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5994400" y="775855"/>
            <a:ext cx="2822868" cy="2540795"/>
            <a:chOff x="5994400" y="775855"/>
            <a:chExt cx="2822868" cy="2540795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rot="5400000" flipH="1" flipV="1">
              <a:off x="5509492" y="2438402"/>
              <a:ext cx="1754909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6137564" y="3048002"/>
              <a:ext cx="1902691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8058727" y="2863275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X</a:t>
              </a:r>
              <a:r>
                <a:rPr lang="en-US" baseline="-25000" dirty="0" smtClean="0">
                  <a:latin typeface="Comic Sans MS" pitchFamily="66" charset="0"/>
                </a:rPr>
                <a:t>1</a:t>
              </a:r>
              <a:r>
                <a:rPr lang="en-US" dirty="0" smtClean="0">
                  <a:latin typeface="Comic Sans MS" pitchFamily="66" charset="0"/>
                </a:rPr>
                <a:t>, x</a:t>
              </a:r>
              <a:r>
                <a:rPr lang="en-US" baseline="-25000" dirty="0" smtClean="0">
                  <a:latin typeface="Comic Sans MS" pitchFamily="66" charset="0"/>
                </a:rPr>
                <a:t>1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4400" y="122382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X</a:t>
              </a:r>
              <a:r>
                <a:rPr lang="en-US" baseline="-25000" dirty="0" smtClean="0">
                  <a:latin typeface="Comic Sans MS" pitchFamily="66" charset="0"/>
                </a:rPr>
                <a:t>2</a:t>
              </a:r>
              <a:r>
                <a:rPr lang="en-US" dirty="0" smtClean="0">
                  <a:latin typeface="Comic Sans MS" pitchFamily="66" charset="0"/>
                </a:rPr>
                <a:t>, x</a:t>
              </a:r>
              <a:r>
                <a:rPr lang="en-US" baseline="-25000" dirty="0" smtClean="0">
                  <a:latin typeface="Comic Sans MS" pitchFamily="66" charset="0"/>
                </a:rPr>
                <a:t>2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6386946" y="775855"/>
              <a:ext cx="1616363" cy="2272145"/>
            </a:xfrm>
            <a:custGeom>
              <a:avLst/>
              <a:gdLst>
                <a:gd name="connsiteX0" fmla="*/ 0 w 1616363"/>
                <a:gd name="connsiteY0" fmla="*/ 2272145 h 2272145"/>
                <a:gd name="connsiteX1" fmla="*/ 600363 w 1616363"/>
                <a:gd name="connsiteY1" fmla="*/ 563418 h 2272145"/>
                <a:gd name="connsiteX2" fmla="*/ 1616363 w 1616363"/>
                <a:gd name="connsiteY2" fmla="*/ 0 h 2272145"/>
                <a:gd name="connsiteX3" fmla="*/ 1025236 w 1616363"/>
                <a:gd name="connsiteY3" fmla="*/ 1690254 h 2272145"/>
                <a:gd name="connsiteX4" fmla="*/ 0 w 1616363"/>
                <a:gd name="connsiteY4" fmla="*/ 2272145 h 2272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6363" h="2272145">
                  <a:moveTo>
                    <a:pt x="0" y="2272145"/>
                  </a:moveTo>
                  <a:lnTo>
                    <a:pt x="600363" y="563418"/>
                  </a:lnTo>
                  <a:lnTo>
                    <a:pt x="1616363" y="0"/>
                  </a:lnTo>
                  <a:lnTo>
                    <a:pt x="1025236" y="1690254"/>
                  </a:lnTo>
                  <a:lnTo>
                    <a:pt x="0" y="2272145"/>
                  </a:lnTo>
                  <a:close/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386946" y="1874982"/>
              <a:ext cx="1173018" cy="1173018"/>
            </a:xfrm>
            <a:prstGeom prst="rect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Arc 13"/>
            <p:cNvSpPr/>
            <p:nvPr/>
          </p:nvSpPr>
          <p:spPr bwMode="auto">
            <a:xfrm>
              <a:off x="6516255" y="2798618"/>
              <a:ext cx="424872" cy="424872"/>
            </a:xfrm>
            <a:prstGeom prst="arc">
              <a:avLst>
                <a:gd name="adj1" fmla="val 17727803"/>
                <a:gd name="adj2" fmla="val 56773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2655" y="2752436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r>
                <a:rPr lang="en-US" baseline="30000" dirty="0" smtClean="0"/>
                <a:t>o</a:t>
              </a:r>
              <a:endParaRPr lang="en-US" baseline="30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94400" y="3477487"/>
            <a:ext cx="2822868" cy="2817069"/>
            <a:chOff x="5994400" y="3366655"/>
            <a:chExt cx="2822868" cy="2817069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rot="5400000" flipH="1" flipV="1">
              <a:off x="5509492" y="5029202"/>
              <a:ext cx="1754909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6137564" y="5638802"/>
              <a:ext cx="1902691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8058727" y="5454075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X</a:t>
              </a:r>
              <a:r>
                <a:rPr lang="en-US" baseline="-25000" dirty="0" smtClean="0">
                  <a:latin typeface="Comic Sans MS" pitchFamily="66" charset="0"/>
                </a:rPr>
                <a:t>1</a:t>
              </a:r>
              <a:r>
                <a:rPr lang="en-US" dirty="0" smtClean="0">
                  <a:latin typeface="Comic Sans MS" pitchFamily="66" charset="0"/>
                </a:rPr>
                <a:t>, x</a:t>
              </a:r>
              <a:r>
                <a:rPr lang="en-US" baseline="-25000" dirty="0" smtClean="0">
                  <a:latin typeface="Comic Sans MS" pitchFamily="66" charset="0"/>
                </a:rPr>
                <a:t>1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94400" y="381462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X</a:t>
              </a:r>
              <a:r>
                <a:rPr lang="en-US" baseline="-25000" dirty="0" smtClean="0">
                  <a:latin typeface="Comic Sans MS" pitchFamily="66" charset="0"/>
                </a:rPr>
                <a:t>2</a:t>
              </a:r>
              <a:r>
                <a:rPr lang="en-US" dirty="0" smtClean="0">
                  <a:latin typeface="Comic Sans MS" pitchFamily="66" charset="0"/>
                </a:rPr>
                <a:t>, x</a:t>
              </a:r>
              <a:r>
                <a:rPr lang="en-US" baseline="-25000" dirty="0" smtClean="0">
                  <a:latin typeface="Comic Sans MS" pitchFamily="66" charset="0"/>
                </a:rPr>
                <a:t>2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 rot="1739828">
              <a:off x="6839510" y="3911579"/>
              <a:ext cx="1616363" cy="2272145"/>
            </a:xfrm>
            <a:custGeom>
              <a:avLst/>
              <a:gdLst>
                <a:gd name="connsiteX0" fmla="*/ 0 w 1616363"/>
                <a:gd name="connsiteY0" fmla="*/ 2272145 h 2272145"/>
                <a:gd name="connsiteX1" fmla="*/ 600363 w 1616363"/>
                <a:gd name="connsiteY1" fmla="*/ 563418 h 2272145"/>
                <a:gd name="connsiteX2" fmla="*/ 1616363 w 1616363"/>
                <a:gd name="connsiteY2" fmla="*/ 0 h 2272145"/>
                <a:gd name="connsiteX3" fmla="*/ 1025236 w 1616363"/>
                <a:gd name="connsiteY3" fmla="*/ 1690254 h 2272145"/>
                <a:gd name="connsiteX4" fmla="*/ 0 w 1616363"/>
                <a:gd name="connsiteY4" fmla="*/ 2272145 h 2272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6363" h="2272145">
                  <a:moveTo>
                    <a:pt x="0" y="2272145"/>
                  </a:moveTo>
                  <a:lnTo>
                    <a:pt x="600363" y="563418"/>
                  </a:lnTo>
                  <a:lnTo>
                    <a:pt x="1616363" y="0"/>
                  </a:lnTo>
                  <a:lnTo>
                    <a:pt x="1025236" y="1690254"/>
                  </a:lnTo>
                  <a:lnTo>
                    <a:pt x="0" y="2272145"/>
                  </a:lnTo>
                  <a:close/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Arc 25"/>
            <p:cNvSpPr/>
            <p:nvPr/>
          </p:nvSpPr>
          <p:spPr bwMode="auto">
            <a:xfrm>
              <a:off x="6516255" y="5389418"/>
              <a:ext cx="424872" cy="424872"/>
            </a:xfrm>
            <a:prstGeom prst="arc">
              <a:avLst>
                <a:gd name="adj1" fmla="val 17727803"/>
                <a:gd name="adj2" fmla="val 56773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22655" y="5343236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r>
                <a:rPr lang="en-US" baseline="30000" dirty="0" smtClean="0"/>
                <a:t>o</a:t>
              </a:r>
              <a:endParaRPr lang="en-US" baseline="30000" dirty="0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6382328" y="3366655"/>
              <a:ext cx="1616363" cy="2272145"/>
            </a:xfrm>
            <a:custGeom>
              <a:avLst/>
              <a:gdLst>
                <a:gd name="connsiteX0" fmla="*/ 0 w 1616363"/>
                <a:gd name="connsiteY0" fmla="*/ 2272145 h 2272145"/>
                <a:gd name="connsiteX1" fmla="*/ 600363 w 1616363"/>
                <a:gd name="connsiteY1" fmla="*/ 563418 h 2272145"/>
                <a:gd name="connsiteX2" fmla="*/ 1616363 w 1616363"/>
                <a:gd name="connsiteY2" fmla="*/ 0 h 2272145"/>
                <a:gd name="connsiteX3" fmla="*/ 1025236 w 1616363"/>
                <a:gd name="connsiteY3" fmla="*/ 1690254 h 2272145"/>
                <a:gd name="connsiteX4" fmla="*/ 0 w 1616363"/>
                <a:gd name="connsiteY4" fmla="*/ 2272145 h 2272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6363" h="2272145">
                  <a:moveTo>
                    <a:pt x="0" y="2272145"/>
                  </a:moveTo>
                  <a:lnTo>
                    <a:pt x="600363" y="563418"/>
                  </a:lnTo>
                  <a:lnTo>
                    <a:pt x="1616363" y="0"/>
                  </a:lnTo>
                  <a:lnTo>
                    <a:pt x="1025236" y="1690254"/>
                  </a:lnTo>
                  <a:lnTo>
                    <a:pt x="0" y="2272145"/>
                  </a:lnTo>
                  <a:close/>
                </a:path>
              </a:pathLst>
            </a:cu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232206" y="4075563"/>
          <a:ext cx="5905501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0" name="Equation" r:id="rId7" imgW="5905440" imgH="939600" progId="Equation.DSMT4">
                  <p:embed/>
                </p:oleObj>
              </mc:Choice>
              <mc:Fallback>
                <p:oleObj name="Equation" r:id="rId7" imgW="5905440" imgH="939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06" y="4075563"/>
                        <a:ext cx="5905501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619991" y="5628987"/>
          <a:ext cx="4064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1" name="Equation" r:id="rId9" imgW="4063680" imgH="965160" progId="Equation.DSMT4">
                  <p:embed/>
                </p:oleObj>
              </mc:Choice>
              <mc:Fallback>
                <p:oleObj name="Equation" r:id="rId9" imgW="4063680" imgH="965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91" y="5628987"/>
                        <a:ext cx="40640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Polar Decomposition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 straight line			will deform to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Consider a diagonal line: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 = 45</a:t>
            </a:r>
            <a:r>
              <a:rPr lang="en-US" baseline="30000" dirty="0" smtClean="0"/>
              <a:t>o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Consider a circle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316808"/>
              </p:ext>
            </p:extLst>
          </p:nvPr>
        </p:nvGraphicFramePr>
        <p:xfrm>
          <a:off x="2701925" y="760413"/>
          <a:ext cx="176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2" name="Equation" r:id="rId3" imgW="1765080" imgH="431640" progId="Equation.DSMT4">
                  <p:embed/>
                </p:oleObj>
              </mc:Choice>
              <mc:Fallback>
                <p:oleObj name="Equation" r:id="rId3" imgW="176508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760413"/>
                        <a:ext cx="1765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761180"/>
              </p:ext>
            </p:extLst>
          </p:nvPr>
        </p:nvGraphicFramePr>
        <p:xfrm>
          <a:off x="892175" y="1219200"/>
          <a:ext cx="33528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3" name="Equation" r:id="rId5" imgW="3352680" imgH="1434960" progId="Equation.DSMT4">
                  <p:embed/>
                </p:oleObj>
              </mc:Choice>
              <mc:Fallback>
                <p:oleObj name="Equation" r:id="rId5" imgW="3352680" imgH="1434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1219200"/>
                        <a:ext cx="33528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847559"/>
              </p:ext>
            </p:extLst>
          </p:nvPr>
        </p:nvGraphicFramePr>
        <p:xfrm>
          <a:off x="690563" y="3232150"/>
          <a:ext cx="4127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4" name="Equation" r:id="rId7" imgW="4127400" imgH="863280" progId="Equation.DSMT4">
                  <p:embed/>
                </p:oleObj>
              </mc:Choice>
              <mc:Fallback>
                <p:oleObj name="Equation" r:id="rId7" imgW="4127400" imgH="863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3232150"/>
                        <a:ext cx="41275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483545"/>
              </p:ext>
            </p:extLst>
          </p:nvPr>
        </p:nvGraphicFramePr>
        <p:xfrm>
          <a:off x="876300" y="4956175"/>
          <a:ext cx="3848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5" name="Equation" r:id="rId9" imgW="3848040" imgH="1460160" progId="Equation.DSMT4">
                  <p:embed/>
                </p:oleObj>
              </mc:Choice>
              <mc:Fallback>
                <p:oleObj name="Equation" r:id="rId9" imgW="3848040" imgH="1460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956175"/>
                        <a:ext cx="3848100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24582" y="604058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Equation of ellipse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 rot="1739828">
            <a:off x="6673256" y="1639433"/>
            <a:ext cx="1616363" cy="2272145"/>
          </a:xfrm>
          <a:custGeom>
            <a:avLst/>
            <a:gdLst>
              <a:gd name="connsiteX0" fmla="*/ 0 w 1616363"/>
              <a:gd name="connsiteY0" fmla="*/ 2272145 h 2272145"/>
              <a:gd name="connsiteX1" fmla="*/ 600363 w 1616363"/>
              <a:gd name="connsiteY1" fmla="*/ 563418 h 2272145"/>
              <a:gd name="connsiteX2" fmla="*/ 1616363 w 1616363"/>
              <a:gd name="connsiteY2" fmla="*/ 0 h 2272145"/>
              <a:gd name="connsiteX3" fmla="*/ 1025236 w 1616363"/>
              <a:gd name="connsiteY3" fmla="*/ 1690254 h 2272145"/>
              <a:gd name="connsiteX4" fmla="*/ 0 w 1616363"/>
              <a:gd name="connsiteY4" fmla="*/ 2272145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363" h="2272145">
                <a:moveTo>
                  <a:pt x="0" y="2272145"/>
                </a:moveTo>
                <a:lnTo>
                  <a:pt x="600363" y="563418"/>
                </a:lnTo>
                <a:lnTo>
                  <a:pt x="1616363" y="0"/>
                </a:lnTo>
                <a:lnTo>
                  <a:pt x="1025236" y="1690254"/>
                </a:lnTo>
                <a:lnTo>
                  <a:pt x="0" y="2272145"/>
                </a:lnTo>
                <a:close/>
              </a:path>
            </a:pathLst>
          </a:cu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828146" y="1542474"/>
            <a:ext cx="2910892" cy="2092830"/>
            <a:chOff x="5828146" y="1542474"/>
            <a:chExt cx="2910892" cy="2092830"/>
          </a:xfrm>
        </p:grpSpPr>
        <p:cxnSp>
          <p:nvCxnSpPr>
            <p:cNvPr id="9" name="Straight Arrow Connector 8"/>
            <p:cNvCxnSpPr/>
            <p:nvPr/>
          </p:nvCxnSpPr>
          <p:spPr bwMode="auto">
            <a:xfrm rot="5400000" flipH="1" flipV="1">
              <a:off x="5343238" y="2757056"/>
              <a:ext cx="1754909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971310" y="3366656"/>
              <a:ext cx="1902691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7892473" y="3181929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X</a:t>
              </a:r>
              <a:r>
                <a:rPr lang="en-US" baseline="-25000" dirty="0" smtClean="0">
                  <a:latin typeface="Comic Sans MS" pitchFamily="66" charset="0"/>
                </a:rPr>
                <a:t>1</a:t>
              </a:r>
              <a:r>
                <a:rPr lang="en-US" dirty="0" smtClean="0">
                  <a:latin typeface="Comic Sans MS" pitchFamily="66" charset="0"/>
                </a:rPr>
                <a:t>, x</a:t>
              </a:r>
              <a:r>
                <a:rPr lang="en-US" baseline="-25000" dirty="0" smtClean="0">
                  <a:latin typeface="Comic Sans MS" pitchFamily="66" charset="0"/>
                </a:rPr>
                <a:t>1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28146" y="1542474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X</a:t>
              </a:r>
              <a:r>
                <a:rPr lang="en-US" baseline="-25000" dirty="0" smtClean="0">
                  <a:latin typeface="Comic Sans MS" pitchFamily="66" charset="0"/>
                </a:rPr>
                <a:t>2</a:t>
              </a:r>
              <a:r>
                <a:rPr lang="en-US" dirty="0" smtClean="0">
                  <a:latin typeface="Comic Sans MS" pitchFamily="66" charset="0"/>
                </a:rPr>
                <a:t>, x</a:t>
              </a:r>
              <a:r>
                <a:rPr lang="en-US" baseline="-25000" dirty="0" smtClean="0">
                  <a:latin typeface="Comic Sans MS" pitchFamily="66" charset="0"/>
                </a:rPr>
                <a:t>2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14" name="Arc 13"/>
            <p:cNvSpPr/>
            <p:nvPr/>
          </p:nvSpPr>
          <p:spPr bwMode="auto">
            <a:xfrm>
              <a:off x="6414653" y="3117272"/>
              <a:ext cx="424872" cy="424872"/>
            </a:xfrm>
            <a:prstGeom prst="arc">
              <a:avLst>
                <a:gd name="adj1" fmla="val 17623977"/>
                <a:gd name="adj2" fmla="val 56773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93345" y="3043382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r>
                <a:rPr lang="en-US" baseline="30000" dirty="0" smtClean="0"/>
                <a:t>o</a:t>
              </a:r>
              <a:endParaRPr lang="en-US" baseline="30000" dirty="0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211462" y="2189006"/>
              <a:ext cx="1173018" cy="1173018"/>
            </a:xfrm>
            <a:prstGeom prst="rect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</p:cNvCxnSpPr>
            <p:nvPr/>
          </p:nvCxnSpPr>
          <p:spPr bwMode="auto">
            <a:xfrm flipV="1">
              <a:off x="6223837" y="2198255"/>
              <a:ext cx="1156018" cy="117913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3" idx="2"/>
            </p:cNvCxnSpPr>
            <p:nvPr/>
          </p:nvCxnSpPr>
          <p:spPr bwMode="auto">
            <a:xfrm flipV="1">
              <a:off x="6206836" y="2173625"/>
              <a:ext cx="2532202" cy="119764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5994400" y="3976256"/>
            <a:ext cx="2661232" cy="2107217"/>
            <a:chOff x="5994400" y="3976256"/>
            <a:chExt cx="2661232" cy="2107217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 rot="5400000" flipH="1" flipV="1">
              <a:off x="6107546" y="5205225"/>
              <a:ext cx="1754909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Oval 22"/>
            <p:cNvSpPr/>
            <p:nvPr/>
          </p:nvSpPr>
          <p:spPr bwMode="auto">
            <a:xfrm>
              <a:off x="6486236" y="4707255"/>
              <a:ext cx="997528" cy="997528"/>
            </a:xfrm>
            <a:prstGeom prst="ellips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 rot="19942729">
              <a:off x="6091382" y="4707255"/>
              <a:ext cx="1787237" cy="997528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6033655" y="5205225"/>
              <a:ext cx="1902691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7897091" y="5144656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X</a:t>
              </a:r>
              <a:r>
                <a:rPr lang="en-US" baseline="-25000" dirty="0" smtClean="0">
                  <a:latin typeface="Comic Sans MS" pitchFamily="66" charset="0"/>
                </a:rPr>
                <a:t>1</a:t>
              </a:r>
              <a:r>
                <a:rPr lang="en-US" dirty="0" smtClean="0">
                  <a:latin typeface="Comic Sans MS" pitchFamily="66" charset="0"/>
                </a:rPr>
                <a:t>, x</a:t>
              </a:r>
              <a:r>
                <a:rPr lang="en-US" baseline="-25000" dirty="0" smtClean="0">
                  <a:latin typeface="Comic Sans MS" pitchFamily="66" charset="0"/>
                </a:rPr>
                <a:t>1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97782" y="3976256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X</a:t>
              </a:r>
              <a:r>
                <a:rPr lang="en-US" baseline="-25000" dirty="0" smtClean="0">
                  <a:latin typeface="Comic Sans MS" pitchFamily="66" charset="0"/>
                </a:rPr>
                <a:t>2</a:t>
              </a:r>
              <a:r>
                <a:rPr lang="en-US" dirty="0" smtClean="0">
                  <a:latin typeface="Comic Sans MS" pitchFamily="66" charset="0"/>
                </a:rPr>
                <a:t>, x</a:t>
              </a:r>
              <a:r>
                <a:rPr lang="en-US" baseline="-25000" dirty="0" smtClean="0">
                  <a:latin typeface="Comic Sans MS" pitchFamily="66" charset="0"/>
                </a:rPr>
                <a:t>2</a:t>
              </a:r>
              <a:endParaRPr lang="en-US" baseline="-25000" dirty="0">
                <a:latin typeface="Comic Sans MS" pitchFamily="66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 flipV="1">
              <a:off x="5994400" y="4590472"/>
              <a:ext cx="2115127" cy="116378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Deformation of a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Infinitesimal volume by three vectors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Undeformed: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Deformed: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84146" y="1263650"/>
          <a:ext cx="468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85" name="Equation" r:id="rId3" imgW="4686120" imgH="406080" progId="Equation.DSMT4">
                  <p:embed/>
                </p:oleObj>
              </mc:Choice>
              <mc:Fallback>
                <p:oleObj name="Equation" r:id="rId3" imgW="468612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146" y="1263650"/>
                        <a:ext cx="4686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3027363" y="1731963"/>
          <a:ext cx="447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86" name="Equation" r:id="rId5" imgW="4470120" imgH="457200" progId="Equation.DSMT4">
                  <p:embed/>
                </p:oleObj>
              </mc:Choice>
              <mc:Fallback>
                <p:oleObj name="Equation" r:id="rId5" imgW="447012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1731963"/>
                        <a:ext cx="4470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316429" y="2478088"/>
          <a:ext cx="4851400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87" name="Equation" r:id="rId7" imgW="4851360" imgH="2908080" progId="Equation.DSMT4">
                  <p:embed/>
                </p:oleObj>
              </mc:Choice>
              <mc:Fallback>
                <p:oleObj name="Equation" r:id="rId7" imgW="4851360" imgH="2908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29" y="2478088"/>
                        <a:ext cx="4851400" cy="290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eft Arrow 7"/>
          <p:cNvSpPr/>
          <p:nvPr/>
        </p:nvSpPr>
        <p:spPr bwMode="auto">
          <a:xfrm rot="1081386">
            <a:off x="1991964" y="5262674"/>
            <a:ext cx="1727198" cy="157017"/>
          </a:xfrm>
          <a:prstGeom prst="lef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1844" y="5507007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From Continuum Mechanics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167313" y="6142038"/>
          <a:ext cx="261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88" name="Equation" r:id="rId9" imgW="2616120" imgH="419040" progId="Equation.DSMT4">
                  <p:embed/>
                </p:oleObj>
              </mc:Choice>
              <mc:Fallback>
                <p:oleObj name="Equation" r:id="rId9" imgW="261612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6142038"/>
                        <a:ext cx="2616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422400" y="6019800"/>
          <a:ext cx="2146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89" name="Equation" r:id="rId11" imgW="2145960" imgH="368280" progId="Equation.DSMT4">
                  <p:embed/>
                </p:oleObj>
              </mc:Choice>
              <mc:Fallback>
                <p:oleObj name="Equation" r:id="rId11" imgW="2145960" imgH="3682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6019800"/>
                        <a:ext cx="2146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5610575" y="2562578"/>
            <a:ext cx="2794016" cy="1300666"/>
            <a:chOff x="5610575" y="2562578"/>
            <a:chExt cx="2794016" cy="1300666"/>
          </a:xfrm>
        </p:grpSpPr>
        <p:sp>
          <p:nvSpPr>
            <p:cNvPr id="12" name="Cube 11"/>
            <p:cNvSpPr/>
            <p:nvPr/>
          </p:nvSpPr>
          <p:spPr bwMode="auto">
            <a:xfrm>
              <a:off x="5610575" y="2562578"/>
              <a:ext cx="948266" cy="880528"/>
            </a:xfrm>
            <a:prstGeom prst="cube">
              <a:avLst>
                <a:gd name="adj" fmla="val 29762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rot="5400000" flipH="1" flipV="1">
              <a:off x="6304845" y="3155245"/>
              <a:ext cx="293511" cy="28222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rot="16200000" flipV="1">
              <a:off x="5994403" y="3104445"/>
              <a:ext cx="615245" cy="2822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rot="10800000" flipV="1">
              <a:off x="5610583" y="3443111"/>
              <a:ext cx="699906" cy="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Cube 20"/>
            <p:cNvSpPr/>
            <p:nvPr/>
          </p:nvSpPr>
          <p:spPr bwMode="auto">
            <a:xfrm rot="2105843">
              <a:off x="7456325" y="2579510"/>
              <a:ext cx="948266" cy="880528"/>
            </a:xfrm>
            <a:prstGeom prst="cube">
              <a:avLst>
                <a:gd name="adj" fmla="val 29762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rot="7505843" flipH="1" flipV="1">
              <a:off x="7947395" y="3318932"/>
              <a:ext cx="293511" cy="28222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rot="18305843" flipV="1">
              <a:off x="7727264" y="3234265"/>
              <a:ext cx="615245" cy="2822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rot="12905843" flipV="1">
              <a:off x="7230556" y="3301997"/>
              <a:ext cx="699906" cy="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Right Arrow 27"/>
            <p:cNvSpPr/>
            <p:nvPr/>
          </p:nvSpPr>
          <p:spPr bwMode="auto">
            <a:xfrm>
              <a:off x="6807200" y="2743200"/>
              <a:ext cx="485422" cy="191911"/>
            </a:xfrm>
            <a:prstGeom prst="rightArrow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00801" y="326248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d</a:t>
              </a:r>
              <a:r>
                <a:rPr lang="en-US" b="1" dirty="0" smtClean="0">
                  <a:latin typeface="Comic Sans MS" pitchFamily="66" charset="0"/>
                </a:rPr>
                <a:t>X</a:t>
              </a:r>
              <a:r>
                <a:rPr lang="en-US" baseline="30000" dirty="0" smtClean="0">
                  <a:latin typeface="Comic Sans MS" pitchFamily="66" charset="0"/>
                </a:rPr>
                <a:t>1</a:t>
              </a:r>
              <a:endParaRPr lang="en-US" baseline="30000" dirty="0">
                <a:latin typeface="Comic Sans MS" pitchFamily="66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29112" y="3471334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d</a:t>
              </a:r>
              <a:r>
                <a:rPr lang="en-US" b="1" dirty="0" smtClean="0">
                  <a:latin typeface="Comic Sans MS" pitchFamily="66" charset="0"/>
                </a:rPr>
                <a:t>X</a:t>
              </a:r>
              <a:r>
                <a:rPr lang="en-US" baseline="30000" dirty="0" smtClean="0">
                  <a:latin typeface="Comic Sans MS" pitchFamily="66" charset="0"/>
                </a:rPr>
                <a:t>3</a:t>
              </a:r>
              <a:endParaRPr lang="en-US" baseline="30000" dirty="0">
                <a:latin typeface="Comic Sans MS" pitchFamily="66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23466" y="2889956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d</a:t>
              </a:r>
              <a:r>
                <a:rPr lang="en-US" b="1" dirty="0" smtClean="0">
                  <a:latin typeface="Comic Sans MS" pitchFamily="66" charset="0"/>
                </a:rPr>
                <a:t>X</a:t>
              </a:r>
              <a:r>
                <a:rPr lang="en-US" baseline="30000" dirty="0" smtClean="0">
                  <a:latin typeface="Comic Sans MS" pitchFamily="66" charset="0"/>
                </a:rPr>
                <a:t>2</a:t>
              </a:r>
              <a:endParaRPr lang="en-US" baseline="30000" dirty="0">
                <a:latin typeface="Comic Sans MS" pitchFamily="66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28845" y="3493912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d</a:t>
              </a:r>
              <a:r>
                <a:rPr lang="en-US" b="1" dirty="0" smtClean="0">
                  <a:latin typeface="Comic Sans MS" pitchFamily="66" charset="0"/>
                </a:rPr>
                <a:t>x</a:t>
              </a:r>
              <a:r>
                <a:rPr lang="en-US" baseline="30000" dirty="0" smtClean="0">
                  <a:latin typeface="Comic Sans MS" pitchFamily="66" charset="0"/>
                </a:rPr>
                <a:t>1</a:t>
              </a:r>
              <a:endParaRPr lang="en-US" baseline="30000" dirty="0">
                <a:latin typeface="Comic Sans MS" pitchFamily="66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13601" y="333022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d</a:t>
              </a:r>
              <a:r>
                <a:rPr lang="en-US" b="1" dirty="0" smtClean="0">
                  <a:latin typeface="Comic Sans MS" pitchFamily="66" charset="0"/>
                </a:rPr>
                <a:t>x</a:t>
              </a:r>
              <a:r>
                <a:rPr lang="en-US" baseline="30000" dirty="0" smtClean="0">
                  <a:latin typeface="Comic Sans MS" pitchFamily="66" charset="0"/>
                </a:rPr>
                <a:t>3</a:t>
              </a:r>
              <a:endParaRPr lang="en-US" baseline="30000" dirty="0">
                <a:latin typeface="Comic Sans MS" pitchFamily="66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36933" y="296333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d</a:t>
              </a:r>
              <a:r>
                <a:rPr lang="en-US" b="1" dirty="0" smtClean="0">
                  <a:latin typeface="Comic Sans MS" pitchFamily="66" charset="0"/>
                </a:rPr>
                <a:t>x</a:t>
              </a:r>
              <a:r>
                <a:rPr lang="en-US" baseline="30000" dirty="0" smtClean="0">
                  <a:latin typeface="Comic Sans MS" pitchFamily="66" charset="0"/>
                </a:rPr>
                <a:t>2</a:t>
              </a:r>
              <a:endParaRPr lang="en-US" baseline="30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969818" y="1191491"/>
            <a:ext cx="1893455" cy="6096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840509" y="2724727"/>
            <a:ext cx="2780146" cy="108989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Deformation of a Volume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Volume change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Volumetric Strain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Incompressible condition: J = 1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Transformation of integral domain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30313" y="2916238"/>
          <a:ext cx="199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7" name="Equation" r:id="rId3" imgW="1993680" imgH="736560" progId="Equation.DSMT4">
                  <p:embed/>
                </p:oleObj>
              </mc:Choice>
              <mc:Fallback>
                <p:oleObj name="Equation" r:id="rId3" imgW="1993680" imgH="736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2916238"/>
                        <a:ext cx="1993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41602" y="1319213"/>
          <a:ext cx="1346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8" name="Equation" r:id="rId5" imgW="1346040" imgH="368280" progId="Equation.DSMT4">
                  <p:embed/>
                </p:oleObj>
              </mc:Choice>
              <mc:Fallback>
                <p:oleObj name="Equation" r:id="rId5" imgW="1346040" imgH="368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602" y="1319213"/>
                        <a:ext cx="1346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73542"/>
              </p:ext>
            </p:extLst>
          </p:nvPr>
        </p:nvGraphicFramePr>
        <p:xfrm>
          <a:off x="1284288" y="4994275"/>
          <a:ext cx="31575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9" name="Equation" r:id="rId7" imgW="3162240" imgH="596880" progId="Equation.DSMT4">
                  <p:embed/>
                </p:oleObj>
              </mc:Choice>
              <mc:Fallback>
                <p:oleObj name="Equation" r:id="rId7" imgW="3162240" imgH="5968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4994275"/>
                        <a:ext cx="315753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 bwMode="auto">
          <a:xfrm>
            <a:off x="1455819" y="5209672"/>
            <a:ext cx="505326" cy="50532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160347" y="5217688"/>
            <a:ext cx="505326" cy="50532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Uniaxial Deformation of a Beam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Initial dimension of L</a:t>
            </a:r>
            <a:r>
              <a:rPr lang="en-US" baseline="-25000" dirty="0" smtClean="0"/>
              <a:t>0</a:t>
            </a:r>
            <a:r>
              <a:rPr lang="en-US" dirty="0" smtClean="0">
                <a:latin typeface="Comic Sans MS"/>
              </a:rPr>
              <a:t>×h</a:t>
            </a:r>
            <a:r>
              <a:rPr lang="en-US" baseline="-25000" dirty="0" smtClean="0">
                <a:latin typeface="Comic Sans MS"/>
              </a:rPr>
              <a:t>0</a:t>
            </a:r>
            <a:r>
              <a:rPr lang="en-US" dirty="0" smtClean="0">
                <a:latin typeface="Comic Sans MS"/>
              </a:rPr>
              <a:t>×h</a:t>
            </a:r>
            <a:r>
              <a:rPr lang="en-US" baseline="-25000" dirty="0" smtClean="0">
                <a:latin typeface="Comic Sans MS"/>
              </a:rPr>
              <a:t>0</a:t>
            </a:r>
            <a:r>
              <a:rPr lang="en-US" dirty="0" smtClean="0">
                <a:latin typeface="Comic Sans MS"/>
              </a:rPr>
              <a:t> deforms to </a:t>
            </a:r>
            <a:r>
              <a:rPr lang="en-US" dirty="0" err="1" smtClean="0">
                <a:latin typeface="Comic Sans MS"/>
              </a:rPr>
              <a:t>L×h×h</a:t>
            </a:r>
            <a:endParaRPr lang="en-US" dirty="0" smtClean="0">
              <a:latin typeface="Comic Sans MS"/>
            </a:endParaRPr>
          </a:p>
          <a:p>
            <a:pPr>
              <a:spcBef>
                <a:spcPts val="1200"/>
              </a:spcBef>
            </a:pPr>
            <a:endParaRPr lang="en-US" dirty="0" smtClean="0">
              <a:latin typeface="Comic Sans MS"/>
            </a:endParaRPr>
          </a:p>
          <a:p>
            <a:pPr>
              <a:spcBef>
                <a:spcPts val="1200"/>
              </a:spcBef>
            </a:pPr>
            <a:endParaRPr lang="en-US" dirty="0" smtClean="0">
              <a:latin typeface="Comic Sans MS"/>
            </a:endParaRPr>
          </a:p>
          <a:p>
            <a:pPr>
              <a:spcBef>
                <a:spcPts val="1200"/>
              </a:spcBef>
            </a:pPr>
            <a:endParaRPr lang="en-US" dirty="0" smtClean="0">
              <a:latin typeface="Comic Sans MS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latin typeface="Comic Sans MS"/>
              </a:rPr>
              <a:t>Deformation gradient</a:t>
            </a:r>
          </a:p>
          <a:p>
            <a:pPr lvl="1">
              <a:spcBef>
                <a:spcPts val="1200"/>
              </a:spcBef>
            </a:pPr>
            <a:endParaRPr lang="en-US" dirty="0" smtClean="0">
              <a:latin typeface="Comic Sans MS"/>
            </a:endParaRPr>
          </a:p>
          <a:p>
            <a:pPr lvl="1">
              <a:spcBef>
                <a:spcPts val="1200"/>
              </a:spcBef>
            </a:pPr>
            <a:endParaRPr lang="en-US" dirty="0" smtClean="0">
              <a:latin typeface="Comic Sans MS"/>
            </a:endParaRPr>
          </a:p>
          <a:p>
            <a:pPr lvl="1">
              <a:spcBef>
                <a:spcPts val="1200"/>
              </a:spcBef>
            </a:pPr>
            <a:endParaRPr lang="en-US" dirty="0" smtClean="0">
              <a:latin typeface="Comic Sans MS"/>
            </a:endParaRPr>
          </a:p>
          <a:p>
            <a:pPr lvl="1">
              <a:spcBef>
                <a:spcPts val="1200"/>
              </a:spcBef>
            </a:pPr>
            <a:endParaRPr lang="en-US" dirty="0" smtClean="0">
              <a:latin typeface="Comic Sans MS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latin typeface="Comic Sans MS"/>
              </a:rPr>
              <a:t>Constant volume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63638" y="1430338"/>
          <a:ext cx="3568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6" name="Equation" r:id="rId3" imgW="3568680" imgH="1143000" progId="Equation.DSMT4">
                  <p:embed/>
                </p:oleObj>
              </mc:Choice>
              <mc:Fallback>
                <p:oleObj name="Equation" r:id="rId3" imgW="3568680" imgH="1143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1430338"/>
                        <a:ext cx="35687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41375" y="3489325"/>
          <a:ext cx="2032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7" name="Equation" r:id="rId5" imgW="2031840" imgH="1143000" progId="Equation.DSMT4">
                  <p:embed/>
                </p:oleObj>
              </mc:Choice>
              <mc:Fallback>
                <p:oleObj name="Equation" r:id="rId5" imgW="2031840" imgH="1143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3489325"/>
                        <a:ext cx="2032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94100" y="3497263"/>
          <a:ext cx="24003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8" name="Equation" r:id="rId7" imgW="2400120" imgH="1218960" progId="Equation.DSMT4">
                  <p:embed/>
                </p:oleObj>
              </mc:Choice>
              <mc:Fallback>
                <p:oleObj name="Equation" r:id="rId7" imgW="2400120" imgH="1218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497263"/>
                        <a:ext cx="24003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55688" y="5746750"/>
          <a:ext cx="3987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9" name="Equation" r:id="rId9" imgW="3987720" imgH="711000" progId="Equation.DSMT4">
                  <p:embed/>
                </p:oleObj>
              </mc:Choice>
              <mc:Fallback>
                <p:oleObj name="Equation" r:id="rId9" imgW="3987720" imgH="711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5746750"/>
                        <a:ext cx="39878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6410034" y="1283855"/>
            <a:ext cx="2138221" cy="3569729"/>
            <a:chOff x="6410034" y="1283855"/>
            <a:chExt cx="2138221" cy="3569729"/>
          </a:xfrm>
        </p:grpSpPr>
        <p:sp>
          <p:nvSpPr>
            <p:cNvPr id="8" name="Cube 7"/>
            <p:cNvSpPr/>
            <p:nvPr/>
          </p:nvSpPr>
          <p:spPr bwMode="auto">
            <a:xfrm>
              <a:off x="6904181" y="1283855"/>
              <a:ext cx="1644074" cy="1644074"/>
            </a:xfrm>
            <a:prstGeom prst="cube">
              <a:avLst>
                <a:gd name="adj" fmla="val 658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12000" y="1514763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L</a:t>
              </a:r>
              <a:r>
                <a:rPr lang="en-US" baseline="-25000" dirty="0" smtClean="0">
                  <a:latin typeface="Comic Sans MS" pitchFamily="66" charset="0"/>
                </a:rPr>
                <a:t>0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34727" y="247072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h</a:t>
              </a:r>
              <a:r>
                <a:rPr lang="en-US" baseline="-25000" dirty="0" smtClean="0">
                  <a:latin typeface="Comic Sans MS" pitchFamily="66" charset="0"/>
                </a:rPr>
                <a:t>0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01163" y="288174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h</a:t>
              </a:r>
              <a:r>
                <a:rPr lang="en-US" baseline="-25000" dirty="0" smtClean="0">
                  <a:latin typeface="Comic Sans MS" pitchFamily="66" charset="0"/>
                </a:rPr>
                <a:t>0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12" name="Cube 11"/>
            <p:cNvSpPr/>
            <p:nvPr/>
          </p:nvSpPr>
          <p:spPr bwMode="auto">
            <a:xfrm>
              <a:off x="6654801" y="2627747"/>
              <a:ext cx="1893454" cy="1893454"/>
            </a:xfrm>
            <a:prstGeom prst="cube">
              <a:avLst>
                <a:gd name="adj" fmla="val 7768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44691" y="374534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L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10034" y="413788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h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65636" y="44842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h</a:t>
              </a:r>
              <a:endParaRPr lang="en-US" baseline="-25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Deformation of an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 between dS</a:t>
            </a:r>
            <a:r>
              <a:rPr lang="en-US" baseline="-25000" dirty="0" smtClean="0"/>
              <a:t>0</a:t>
            </a:r>
            <a:r>
              <a:rPr lang="en-US" dirty="0" smtClean="0"/>
              <a:t> and </a:t>
            </a:r>
            <a:r>
              <a:rPr lang="en-US" dirty="0" err="1" smtClean="0"/>
              <a:t>dS</a:t>
            </a:r>
            <a:r>
              <a:rPr lang="en-US" baseline="-25000" dirty="0" err="1" smtClean="0"/>
              <a:t>x</a:t>
            </a:r>
            <a:endParaRPr lang="en-US" baseline="-25000" dirty="0" smtClean="0"/>
          </a:p>
          <a:p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886681" y="4225895"/>
            <a:ext cx="7111897" cy="2646998"/>
            <a:chOff x="618837" y="3985759"/>
            <a:chExt cx="7111897" cy="2646998"/>
          </a:xfrm>
        </p:grpSpPr>
        <p:sp>
          <p:nvSpPr>
            <p:cNvPr id="102412" name="Freeform 12"/>
            <p:cNvSpPr>
              <a:spLocks noChangeAspect="1"/>
            </p:cNvSpPr>
            <p:nvPr/>
          </p:nvSpPr>
          <p:spPr bwMode="auto">
            <a:xfrm rot="1733387">
              <a:off x="5171207" y="3985759"/>
              <a:ext cx="915227" cy="1326833"/>
            </a:xfrm>
            <a:custGeom>
              <a:avLst/>
              <a:gdLst/>
              <a:ahLst/>
              <a:cxnLst>
                <a:cxn ang="0">
                  <a:pos x="0" y="1160"/>
                </a:cxn>
                <a:cxn ang="0">
                  <a:pos x="340" y="560"/>
                </a:cxn>
                <a:cxn ang="0">
                  <a:pos x="800" y="0"/>
                </a:cxn>
              </a:cxnLst>
              <a:rect l="0" t="0" r="r" b="b"/>
              <a:pathLst>
                <a:path w="800" h="1160">
                  <a:moveTo>
                    <a:pt x="0" y="1160"/>
                  </a:moveTo>
                  <a:cubicBezTo>
                    <a:pt x="103" y="956"/>
                    <a:pt x="207" y="753"/>
                    <a:pt x="340" y="560"/>
                  </a:cubicBezTo>
                  <a:cubicBezTo>
                    <a:pt x="473" y="367"/>
                    <a:pt x="636" y="183"/>
                    <a:pt x="80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3" name="Freeform 13"/>
            <p:cNvSpPr>
              <a:spLocks noChangeAspect="1"/>
            </p:cNvSpPr>
            <p:nvPr/>
          </p:nvSpPr>
          <p:spPr bwMode="auto">
            <a:xfrm rot="1733387">
              <a:off x="6035959" y="5305924"/>
              <a:ext cx="915227" cy="1326833"/>
            </a:xfrm>
            <a:custGeom>
              <a:avLst/>
              <a:gdLst/>
              <a:ahLst/>
              <a:cxnLst>
                <a:cxn ang="0">
                  <a:pos x="0" y="1160"/>
                </a:cxn>
                <a:cxn ang="0">
                  <a:pos x="340" y="560"/>
                </a:cxn>
                <a:cxn ang="0">
                  <a:pos x="800" y="0"/>
                </a:cxn>
              </a:cxnLst>
              <a:rect l="0" t="0" r="r" b="b"/>
              <a:pathLst>
                <a:path w="800" h="1160">
                  <a:moveTo>
                    <a:pt x="0" y="1160"/>
                  </a:moveTo>
                  <a:cubicBezTo>
                    <a:pt x="103" y="956"/>
                    <a:pt x="207" y="753"/>
                    <a:pt x="340" y="560"/>
                  </a:cubicBezTo>
                  <a:cubicBezTo>
                    <a:pt x="473" y="367"/>
                    <a:pt x="636" y="183"/>
                    <a:pt x="80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03" name="Freeform 3"/>
            <p:cNvSpPr>
              <a:spLocks noChangeAspect="1"/>
            </p:cNvSpPr>
            <p:nvPr/>
          </p:nvSpPr>
          <p:spPr bwMode="auto">
            <a:xfrm>
              <a:off x="1583631" y="4367712"/>
              <a:ext cx="915227" cy="1326833"/>
            </a:xfrm>
            <a:custGeom>
              <a:avLst/>
              <a:gdLst/>
              <a:ahLst/>
              <a:cxnLst>
                <a:cxn ang="0">
                  <a:pos x="0" y="1160"/>
                </a:cxn>
                <a:cxn ang="0">
                  <a:pos x="340" y="560"/>
                </a:cxn>
                <a:cxn ang="0">
                  <a:pos x="800" y="0"/>
                </a:cxn>
              </a:cxnLst>
              <a:rect l="0" t="0" r="r" b="b"/>
              <a:pathLst>
                <a:path w="800" h="1160">
                  <a:moveTo>
                    <a:pt x="0" y="1160"/>
                  </a:moveTo>
                  <a:cubicBezTo>
                    <a:pt x="103" y="956"/>
                    <a:pt x="207" y="753"/>
                    <a:pt x="340" y="560"/>
                  </a:cubicBezTo>
                  <a:cubicBezTo>
                    <a:pt x="473" y="367"/>
                    <a:pt x="636" y="183"/>
                    <a:pt x="80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04" name="Freeform 4"/>
            <p:cNvSpPr>
              <a:spLocks noChangeAspect="1"/>
            </p:cNvSpPr>
            <p:nvPr/>
          </p:nvSpPr>
          <p:spPr bwMode="auto">
            <a:xfrm>
              <a:off x="2967424" y="5100184"/>
              <a:ext cx="915227" cy="1326833"/>
            </a:xfrm>
            <a:custGeom>
              <a:avLst/>
              <a:gdLst/>
              <a:ahLst/>
              <a:cxnLst>
                <a:cxn ang="0">
                  <a:pos x="0" y="1160"/>
                </a:cxn>
                <a:cxn ang="0">
                  <a:pos x="340" y="560"/>
                </a:cxn>
                <a:cxn ang="0">
                  <a:pos x="800" y="0"/>
                </a:cxn>
              </a:cxnLst>
              <a:rect l="0" t="0" r="r" b="b"/>
              <a:pathLst>
                <a:path w="800" h="1160">
                  <a:moveTo>
                    <a:pt x="0" y="1160"/>
                  </a:moveTo>
                  <a:cubicBezTo>
                    <a:pt x="103" y="956"/>
                    <a:pt x="207" y="753"/>
                    <a:pt x="340" y="560"/>
                  </a:cubicBezTo>
                  <a:cubicBezTo>
                    <a:pt x="473" y="367"/>
                    <a:pt x="636" y="183"/>
                    <a:pt x="80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05" name="Freeform 5"/>
            <p:cNvSpPr>
              <a:spLocks noChangeAspect="1"/>
            </p:cNvSpPr>
            <p:nvPr/>
          </p:nvSpPr>
          <p:spPr bwMode="auto">
            <a:xfrm>
              <a:off x="2498858" y="4356282"/>
              <a:ext cx="1383793" cy="755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0" y="240"/>
                </a:cxn>
                <a:cxn ang="0">
                  <a:pos x="1210" y="660"/>
                </a:cxn>
              </a:cxnLst>
              <a:rect l="0" t="0" r="r" b="b"/>
              <a:pathLst>
                <a:path w="1210" h="660">
                  <a:moveTo>
                    <a:pt x="0" y="0"/>
                  </a:moveTo>
                  <a:cubicBezTo>
                    <a:pt x="199" y="65"/>
                    <a:pt x="398" y="130"/>
                    <a:pt x="600" y="240"/>
                  </a:cubicBezTo>
                  <a:cubicBezTo>
                    <a:pt x="802" y="350"/>
                    <a:pt x="1006" y="505"/>
                    <a:pt x="1210" y="66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06" name="Freeform 6"/>
            <p:cNvSpPr>
              <a:spLocks noChangeAspect="1"/>
            </p:cNvSpPr>
            <p:nvPr/>
          </p:nvSpPr>
          <p:spPr bwMode="auto">
            <a:xfrm>
              <a:off x="1583631" y="5683114"/>
              <a:ext cx="1383793" cy="755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0" y="240"/>
                </a:cxn>
                <a:cxn ang="0">
                  <a:pos x="1210" y="660"/>
                </a:cxn>
              </a:cxnLst>
              <a:rect l="0" t="0" r="r" b="b"/>
              <a:pathLst>
                <a:path w="1210" h="660">
                  <a:moveTo>
                    <a:pt x="0" y="0"/>
                  </a:moveTo>
                  <a:cubicBezTo>
                    <a:pt x="199" y="65"/>
                    <a:pt x="398" y="130"/>
                    <a:pt x="600" y="240"/>
                  </a:cubicBezTo>
                  <a:cubicBezTo>
                    <a:pt x="802" y="350"/>
                    <a:pt x="1006" y="505"/>
                    <a:pt x="1210" y="66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07" name="Line 7"/>
            <p:cNvSpPr>
              <a:spLocks noChangeAspect="1" noChangeShapeType="1"/>
            </p:cNvSpPr>
            <p:nvPr/>
          </p:nvSpPr>
          <p:spPr bwMode="auto">
            <a:xfrm flipV="1">
              <a:off x="2537905" y="4898254"/>
              <a:ext cx="0" cy="3181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08" name="Line 8"/>
            <p:cNvSpPr>
              <a:spLocks noChangeAspect="1" noChangeShapeType="1"/>
            </p:cNvSpPr>
            <p:nvPr/>
          </p:nvSpPr>
          <p:spPr bwMode="auto">
            <a:xfrm flipV="1">
              <a:off x="2534095" y="5023984"/>
              <a:ext cx="334282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09" name="Line 9"/>
            <p:cNvSpPr>
              <a:spLocks noChangeAspect="1" noChangeShapeType="1"/>
            </p:cNvSpPr>
            <p:nvPr/>
          </p:nvSpPr>
          <p:spPr bwMode="auto">
            <a:xfrm>
              <a:off x="2542667" y="5215437"/>
              <a:ext cx="205712" cy="2657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0" name="Line 10"/>
            <p:cNvSpPr>
              <a:spLocks noChangeAspect="1" noChangeShapeType="1"/>
            </p:cNvSpPr>
            <p:nvPr/>
          </p:nvSpPr>
          <p:spPr bwMode="auto">
            <a:xfrm flipV="1">
              <a:off x="2741712" y="5290684"/>
              <a:ext cx="333329" cy="180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1" name="Line 11"/>
            <p:cNvSpPr>
              <a:spLocks noChangeAspect="1" noChangeShapeType="1"/>
            </p:cNvSpPr>
            <p:nvPr/>
          </p:nvSpPr>
          <p:spPr bwMode="auto">
            <a:xfrm>
              <a:off x="2855996" y="5026842"/>
              <a:ext cx="205712" cy="2647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4" name="Freeform 14"/>
            <p:cNvSpPr>
              <a:spLocks noChangeAspect="1"/>
            </p:cNvSpPr>
            <p:nvPr/>
          </p:nvSpPr>
          <p:spPr bwMode="auto">
            <a:xfrm>
              <a:off x="6340717" y="4291512"/>
              <a:ext cx="865704" cy="13173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0" y="500"/>
                </a:cxn>
                <a:cxn ang="0">
                  <a:pos x="757" y="1152"/>
                </a:cxn>
              </a:cxnLst>
              <a:rect l="0" t="0" r="r" b="b"/>
              <a:pathLst>
                <a:path w="757" h="1152">
                  <a:moveTo>
                    <a:pt x="0" y="0"/>
                  </a:moveTo>
                  <a:cubicBezTo>
                    <a:pt x="143" y="153"/>
                    <a:pt x="284" y="308"/>
                    <a:pt x="410" y="500"/>
                  </a:cubicBezTo>
                  <a:cubicBezTo>
                    <a:pt x="536" y="692"/>
                    <a:pt x="685" y="1016"/>
                    <a:pt x="757" y="115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5" name="Freeform 15"/>
            <p:cNvSpPr>
              <a:spLocks noChangeAspect="1"/>
            </p:cNvSpPr>
            <p:nvPr/>
          </p:nvSpPr>
          <p:spPr bwMode="auto">
            <a:xfrm>
              <a:off x="4910258" y="5008744"/>
              <a:ext cx="857133" cy="13392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8" y="508"/>
                </a:cxn>
                <a:cxn ang="0">
                  <a:pos x="749" y="1171"/>
                </a:cxn>
              </a:cxnLst>
              <a:rect l="0" t="0" r="r" b="b"/>
              <a:pathLst>
                <a:path w="749" h="1171">
                  <a:moveTo>
                    <a:pt x="0" y="0"/>
                  </a:moveTo>
                  <a:cubicBezTo>
                    <a:pt x="70" y="84"/>
                    <a:pt x="293" y="313"/>
                    <a:pt x="418" y="508"/>
                  </a:cubicBezTo>
                  <a:cubicBezTo>
                    <a:pt x="543" y="703"/>
                    <a:pt x="645" y="936"/>
                    <a:pt x="749" y="1171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6" name="Line 16"/>
            <p:cNvSpPr>
              <a:spLocks noChangeAspect="1" noChangeShapeType="1"/>
            </p:cNvSpPr>
            <p:nvPr/>
          </p:nvSpPr>
          <p:spPr bwMode="auto">
            <a:xfrm flipV="1">
              <a:off x="5840723" y="4863964"/>
              <a:ext cx="0" cy="3181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7" name="Line 17"/>
            <p:cNvSpPr>
              <a:spLocks noChangeAspect="1" noChangeShapeType="1"/>
            </p:cNvSpPr>
            <p:nvPr/>
          </p:nvSpPr>
          <p:spPr bwMode="auto">
            <a:xfrm flipV="1">
              <a:off x="5834057" y="5066847"/>
              <a:ext cx="401900" cy="1038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8" name="Line 18"/>
            <p:cNvSpPr>
              <a:spLocks noChangeAspect="1" noChangeShapeType="1"/>
            </p:cNvSpPr>
            <p:nvPr/>
          </p:nvSpPr>
          <p:spPr bwMode="auto">
            <a:xfrm>
              <a:off x="5841676" y="5177337"/>
              <a:ext cx="274282" cy="2733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9" name="Freeform 19"/>
            <p:cNvSpPr>
              <a:spLocks noChangeAspect="1"/>
            </p:cNvSpPr>
            <p:nvPr/>
          </p:nvSpPr>
          <p:spPr bwMode="auto">
            <a:xfrm>
              <a:off x="3304563" y="4441054"/>
              <a:ext cx="1990453" cy="233363"/>
            </a:xfrm>
            <a:custGeom>
              <a:avLst/>
              <a:gdLst/>
              <a:ahLst/>
              <a:cxnLst>
                <a:cxn ang="0">
                  <a:pos x="0" y="151"/>
                </a:cxn>
                <a:cxn ang="0">
                  <a:pos x="892" y="9"/>
                </a:cxn>
                <a:cxn ang="0">
                  <a:pos x="1740" y="204"/>
                </a:cxn>
              </a:cxnLst>
              <a:rect l="0" t="0" r="r" b="b"/>
              <a:pathLst>
                <a:path w="1740" h="204">
                  <a:moveTo>
                    <a:pt x="0" y="151"/>
                  </a:moveTo>
                  <a:cubicBezTo>
                    <a:pt x="301" y="75"/>
                    <a:pt x="602" y="0"/>
                    <a:pt x="892" y="9"/>
                  </a:cubicBezTo>
                  <a:cubicBezTo>
                    <a:pt x="1182" y="18"/>
                    <a:pt x="1461" y="111"/>
                    <a:pt x="1740" y="20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20" name="Line 20"/>
            <p:cNvSpPr>
              <a:spLocks noChangeAspect="1" noChangeShapeType="1"/>
            </p:cNvSpPr>
            <p:nvPr/>
          </p:nvSpPr>
          <p:spPr bwMode="auto">
            <a:xfrm>
              <a:off x="6229290" y="5071609"/>
              <a:ext cx="274282" cy="2733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21" name="Line 21"/>
            <p:cNvSpPr>
              <a:spLocks noChangeAspect="1" noChangeShapeType="1"/>
            </p:cNvSpPr>
            <p:nvPr/>
          </p:nvSpPr>
          <p:spPr bwMode="auto">
            <a:xfrm flipV="1">
              <a:off x="6104530" y="5341167"/>
              <a:ext cx="402852" cy="1038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22" name="Text Box 22"/>
            <p:cNvSpPr txBox="1">
              <a:spLocks noChangeAspect="1" noChangeArrowheads="1"/>
            </p:cNvSpPr>
            <p:nvPr/>
          </p:nvSpPr>
          <p:spPr bwMode="auto">
            <a:xfrm>
              <a:off x="6033102" y="5111614"/>
              <a:ext cx="363805" cy="332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dS</a:t>
              </a:r>
              <a:r>
                <a:rPr kumimoji="0" lang="en-US" altLang="ko-KR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423" name="Text Box 23"/>
            <p:cNvSpPr txBox="1">
              <a:spLocks noChangeAspect="1" noChangeArrowheads="1"/>
            </p:cNvSpPr>
            <p:nvPr/>
          </p:nvSpPr>
          <p:spPr bwMode="auto">
            <a:xfrm>
              <a:off x="5921675" y="5405937"/>
              <a:ext cx="363805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d</a:t>
              </a: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r>
                <a:rPr kumimoji="0" lang="en-US" altLang="ko-KR" b="0" i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424" name="Text Box 24"/>
            <p:cNvSpPr txBox="1">
              <a:spLocks noChangeAspect="1" noChangeArrowheads="1"/>
            </p:cNvSpPr>
            <p:nvPr/>
          </p:nvSpPr>
          <p:spPr bwMode="auto">
            <a:xfrm>
              <a:off x="5772153" y="4609647"/>
              <a:ext cx="229521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n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425" name="Text Box 25"/>
            <p:cNvSpPr txBox="1">
              <a:spLocks noChangeAspect="1" noChangeArrowheads="1"/>
            </p:cNvSpPr>
            <p:nvPr/>
          </p:nvSpPr>
          <p:spPr bwMode="auto">
            <a:xfrm>
              <a:off x="6588333" y="5296399"/>
              <a:ext cx="250473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S</a:t>
              </a:r>
              <a:r>
                <a:rPr kumimoji="0" lang="en-US" altLang="ko-KR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426" name="Text Box 26"/>
            <p:cNvSpPr txBox="1">
              <a:spLocks noChangeAspect="1" noChangeArrowheads="1"/>
            </p:cNvSpPr>
            <p:nvPr/>
          </p:nvSpPr>
          <p:spPr bwMode="auto">
            <a:xfrm>
              <a:off x="5637868" y="5035414"/>
              <a:ext cx="236188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427" name="Text Box 27"/>
            <p:cNvSpPr txBox="1">
              <a:spLocks noChangeAspect="1" noChangeArrowheads="1"/>
            </p:cNvSpPr>
            <p:nvPr/>
          </p:nvSpPr>
          <p:spPr bwMode="auto">
            <a:xfrm>
              <a:off x="2645523" y="5103994"/>
              <a:ext cx="324758" cy="332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dS</a:t>
              </a:r>
              <a:r>
                <a:rPr kumimoji="0" lang="en-US" altLang="ko-KR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428" name="Text Box 28"/>
            <p:cNvSpPr txBox="1">
              <a:spLocks noChangeAspect="1" noChangeArrowheads="1"/>
            </p:cNvSpPr>
            <p:nvPr/>
          </p:nvSpPr>
          <p:spPr bwMode="auto">
            <a:xfrm>
              <a:off x="2539810" y="5445942"/>
              <a:ext cx="336187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d</a:t>
              </a:r>
              <a:r>
                <a:rPr kumimoji="0" lang="en-US" altLang="ko-KR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r>
                <a:rPr kumimoji="0" lang="en-US" altLang="ko-KR" b="0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429" name="Text Box 29"/>
            <p:cNvSpPr txBox="1">
              <a:spLocks noChangeAspect="1" noChangeArrowheads="1"/>
            </p:cNvSpPr>
            <p:nvPr/>
          </p:nvSpPr>
          <p:spPr bwMode="auto">
            <a:xfrm>
              <a:off x="2476001" y="4670607"/>
              <a:ext cx="163808" cy="253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N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430" name="Text Box 30"/>
            <p:cNvSpPr txBox="1">
              <a:spLocks noChangeAspect="1" noChangeArrowheads="1"/>
            </p:cNvSpPr>
            <p:nvPr/>
          </p:nvSpPr>
          <p:spPr bwMode="auto">
            <a:xfrm>
              <a:off x="3191231" y="5296399"/>
              <a:ext cx="228569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S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>0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431" name="Text Box 31"/>
            <p:cNvSpPr txBox="1">
              <a:spLocks noChangeAspect="1" noChangeArrowheads="1"/>
            </p:cNvSpPr>
            <p:nvPr/>
          </p:nvSpPr>
          <p:spPr bwMode="auto">
            <a:xfrm>
              <a:off x="2385526" y="5055417"/>
              <a:ext cx="163808" cy="263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432" name="Text Box 32"/>
            <p:cNvSpPr txBox="1">
              <a:spLocks noChangeAspect="1" noChangeArrowheads="1"/>
            </p:cNvSpPr>
            <p:nvPr/>
          </p:nvSpPr>
          <p:spPr bwMode="auto">
            <a:xfrm>
              <a:off x="4089315" y="4147684"/>
              <a:ext cx="536184" cy="280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F</a:t>
              </a: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(</a:t>
              </a: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)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433" name="Text Box 33"/>
            <p:cNvSpPr txBox="1">
              <a:spLocks noChangeAspect="1" noChangeArrowheads="1"/>
            </p:cNvSpPr>
            <p:nvPr/>
          </p:nvSpPr>
          <p:spPr bwMode="auto">
            <a:xfrm>
              <a:off x="2695046" y="4815387"/>
              <a:ext cx="336187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d</a:t>
              </a: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r>
                <a:rPr kumimoji="0" lang="en-US" altLang="ko-KR" b="0" i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434" name="Text Box 34"/>
            <p:cNvSpPr txBox="1">
              <a:spLocks noChangeAspect="1" noChangeArrowheads="1"/>
            </p:cNvSpPr>
            <p:nvPr/>
          </p:nvSpPr>
          <p:spPr bwMode="auto">
            <a:xfrm>
              <a:off x="6115006" y="4801099"/>
              <a:ext cx="363805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d</a:t>
              </a: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r>
                <a:rPr kumimoji="0" lang="en-US" altLang="ko-KR" b="0" i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8837" y="5934488"/>
              <a:ext cx="15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Undeformed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60835" y="5939104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Deformed</a:t>
              </a:r>
              <a:endParaRPr lang="en-US" dirty="0">
                <a:latin typeface="Comic Sans MS" pitchFamily="66" charset="0"/>
              </a:endParaRPr>
            </a:p>
          </p:txBody>
        </p:sp>
      </p:grpSp>
      <p:sp>
        <p:nvSpPr>
          <p:cNvPr id="102437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36" name="Object 36"/>
          <p:cNvGraphicFramePr>
            <a:graphicFrameLocks noChangeAspect="1"/>
          </p:cNvGraphicFramePr>
          <p:nvPr/>
        </p:nvGraphicFramePr>
        <p:xfrm>
          <a:off x="1101725" y="1366838"/>
          <a:ext cx="49911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5" name="Equation" r:id="rId3" imgW="4991040" imgH="863280" progId="Equation.DSMT4">
                  <p:embed/>
                </p:oleObj>
              </mc:Choice>
              <mc:Fallback>
                <p:oleObj name="Equation" r:id="rId3" imgW="4991040" imgH="86328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1366838"/>
                        <a:ext cx="4991100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9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4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40" name="Object 40"/>
          <p:cNvGraphicFramePr>
            <a:graphicFrameLocks noChangeAspect="1"/>
          </p:cNvGraphicFramePr>
          <p:nvPr/>
        </p:nvGraphicFramePr>
        <p:xfrm>
          <a:off x="1039813" y="2444750"/>
          <a:ext cx="31178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6" name="Equation" r:id="rId5" imgW="3111480" imgH="787320" progId="Equation.DSMT4">
                  <p:embed/>
                </p:oleObj>
              </mc:Choice>
              <mc:Fallback>
                <p:oleObj name="Equation" r:id="rId5" imgW="3111480" imgH="78732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2444750"/>
                        <a:ext cx="3117850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3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42" name="Object 42"/>
          <p:cNvGraphicFramePr>
            <a:graphicFrameLocks noChangeAspect="1"/>
          </p:cNvGraphicFramePr>
          <p:nvPr/>
        </p:nvGraphicFramePr>
        <p:xfrm>
          <a:off x="3038475" y="3435350"/>
          <a:ext cx="39751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7" name="Equation" r:id="rId7" imgW="3974760" imgH="787320" progId="Equation.DSMT4">
                  <p:embed/>
                </p:oleObj>
              </mc:Choice>
              <mc:Fallback>
                <p:oleObj name="Equation" r:id="rId7" imgW="3974760" imgH="78732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3435350"/>
                        <a:ext cx="3975100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1114606" y="3452813"/>
          <a:ext cx="584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8" name="Equation" r:id="rId9" imgW="583920" imgH="736560" progId="Equation.DSMT4">
                  <p:embed/>
                </p:oleObj>
              </mc:Choice>
              <mc:Fallback>
                <p:oleObj name="Equation" r:id="rId9" imgW="583920" imgH="73656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606" y="3452813"/>
                        <a:ext cx="584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ight Arrow 51"/>
          <p:cNvSpPr/>
          <p:nvPr/>
        </p:nvSpPr>
        <p:spPr bwMode="auto">
          <a:xfrm>
            <a:off x="1904748" y="3749964"/>
            <a:ext cx="729673" cy="138546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Deformation of an Area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from Continuum Mechanics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the second relation:</a:t>
            </a:r>
            <a:endParaRPr lang="en-US" dirty="0"/>
          </a:p>
        </p:txBody>
      </p:sp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1376363" y="4017963"/>
          <a:ext cx="60579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0" name="Equation" r:id="rId3" imgW="6057720" imgH="787320" progId="Equation.DSMT4">
                  <p:embed/>
                </p:oleObj>
              </mc:Choice>
              <mc:Fallback>
                <p:oleObj name="Equation" r:id="rId3" imgW="6057720" imgH="787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4017963"/>
                        <a:ext cx="6057900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965200" y="1389063"/>
          <a:ext cx="3081338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1" name="Equation" r:id="rId5" imgW="3085920" imgH="1574640" progId="Equation.DSMT4">
                  <p:embed/>
                </p:oleObj>
              </mc:Choice>
              <mc:Fallback>
                <p:oleObj name="Equation" r:id="rId5" imgW="3085920" imgH="1574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389063"/>
                        <a:ext cx="3081338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ck Arc 6"/>
          <p:cNvSpPr/>
          <p:nvPr/>
        </p:nvSpPr>
        <p:spPr bwMode="auto">
          <a:xfrm>
            <a:off x="5681386" y="3583717"/>
            <a:ext cx="1551709" cy="1182255"/>
          </a:xfrm>
          <a:prstGeom prst="blockArc">
            <a:avLst>
              <a:gd name="adj1" fmla="val 10800000"/>
              <a:gd name="adj2" fmla="val 52090"/>
              <a:gd name="adj3" fmla="val 1071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153150" y="3194050"/>
          <a:ext cx="647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2" name="Equation" r:id="rId7" imgW="647640" imgH="368280" progId="Equation.DSMT4">
                  <p:embed/>
                </p:oleObj>
              </mc:Choice>
              <mc:Fallback>
                <p:oleObj name="Equation" r:id="rId7" imgW="647640" imgH="368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3194050"/>
                        <a:ext cx="647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839788" y="5149850"/>
          <a:ext cx="23034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3" name="Equation" r:id="rId9" imgW="2298600" imgH="406080" progId="Equation.DSMT4">
                  <p:embed/>
                </p:oleObj>
              </mc:Choice>
              <mc:Fallback>
                <p:oleObj name="Equation" r:id="rId9" imgW="2298600" imgH="406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5149850"/>
                        <a:ext cx="23034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089436"/>
              </p:ext>
            </p:extLst>
          </p:nvPr>
        </p:nvGraphicFramePr>
        <p:xfrm>
          <a:off x="4583113" y="5030788"/>
          <a:ext cx="3581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4" name="Equation" r:id="rId11" imgW="3581280" imgH="850680" progId="Equation.DSMT4">
                  <p:embed/>
                </p:oleObj>
              </mc:Choice>
              <mc:Fallback>
                <p:oleObj name="Equation" r:id="rId11" imgW="3581280" imgH="8506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5030788"/>
                        <a:ext cx="3581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895350" y="6032500"/>
          <a:ext cx="29908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5" name="Equation" r:id="rId13" imgW="2984400" imgH="457200" progId="Equation.DSMT4">
                  <p:embed/>
                </p:oleObj>
              </mc:Choice>
              <mc:Fallback>
                <p:oleObj name="Equation" r:id="rId13" imgW="2984400" imgH="457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6032500"/>
                        <a:ext cx="29908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 bwMode="auto">
          <a:xfrm>
            <a:off x="3454401" y="1690255"/>
            <a:ext cx="2386516" cy="89592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Stress and strain (tensor) depend on the configuration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Cauchy (True) Stress: Force acts on the deformed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Stress vector at </a:t>
            </a:r>
            <a:r>
              <a:rPr lang="en-US" dirty="0" err="1" smtClean="0">
                <a:latin typeface="Symbol" pitchFamily="18" charset="2"/>
              </a:rPr>
              <a:t>W</a:t>
            </a:r>
            <a:r>
              <a:rPr lang="en-US" baseline="-25000" dirty="0" err="1" smtClean="0"/>
              <a:t>x</a:t>
            </a:r>
            <a:r>
              <a:rPr lang="en-US" dirty="0" smtClean="0"/>
              <a:t>: </a:t>
            </a:r>
          </a:p>
          <a:p>
            <a:pPr lvl="1">
              <a:spcBef>
                <a:spcPts val="2400"/>
              </a:spcBef>
            </a:pPr>
            <a:endParaRPr lang="en-US" dirty="0" smtClean="0"/>
          </a:p>
          <a:p>
            <a:pPr lvl="1">
              <a:spcBef>
                <a:spcPts val="2400"/>
              </a:spcBef>
            </a:pPr>
            <a:r>
              <a:rPr lang="en-US" dirty="0" smtClean="0"/>
              <a:t>Cauchy stress refers to the current deformed configuration as a reference for both area and force (</a:t>
            </a:r>
            <a:r>
              <a:rPr lang="en-US" b="1" dirty="0" smtClean="0">
                <a:solidFill>
                  <a:srgbClr val="2C02C6"/>
                </a:solidFill>
              </a:rPr>
              <a:t>true stress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19055" y="3915771"/>
            <a:ext cx="4968827" cy="2783384"/>
            <a:chOff x="2608578" y="2050039"/>
            <a:chExt cx="4968827" cy="2783384"/>
          </a:xfrm>
        </p:grpSpPr>
        <p:sp>
          <p:nvSpPr>
            <p:cNvPr id="104451" name="Freeform 3"/>
            <p:cNvSpPr>
              <a:spLocks/>
            </p:cNvSpPr>
            <p:nvPr/>
          </p:nvSpPr>
          <p:spPr bwMode="auto">
            <a:xfrm>
              <a:off x="2705670" y="2482354"/>
              <a:ext cx="2122698" cy="1682600"/>
            </a:xfrm>
            <a:custGeom>
              <a:avLst/>
              <a:gdLst/>
              <a:ahLst/>
              <a:cxnLst>
                <a:cxn ang="0">
                  <a:pos x="518" y="1209"/>
                </a:cxn>
                <a:cxn ang="0">
                  <a:pos x="151" y="992"/>
                </a:cxn>
                <a:cxn ang="0">
                  <a:pos x="91" y="489"/>
                </a:cxn>
                <a:cxn ang="0">
                  <a:pos x="698" y="47"/>
                </a:cxn>
                <a:cxn ang="0">
                  <a:pos x="1636" y="204"/>
                </a:cxn>
                <a:cxn ang="0">
                  <a:pos x="2183" y="902"/>
                </a:cxn>
                <a:cxn ang="0">
                  <a:pos x="1921" y="1547"/>
                </a:cxn>
                <a:cxn ang="0">
                  <a:pos x="1096" y="1712"/>
                </a:cxn>
                <a:cxn ang="0">
                  <a:pos x="518" y="1209"/>
                </a:cxn>
              </a:cxnLst>
              <a:rect l="0" t="0" r="r" b="b"/>
              <a:pathLst>
                <a:path w="2230" h="1767">
                  <a:moveTo>
                    <a:pt x="518" y="1209"/>
                  </a:moveTo>
                  <a:cubicBezTo>
                    <a:pt x="360" y="1089"/>
                    <a:pt x="222" y="1112"/>
                    <a:pt x="151" y="992"/>
                  </a:cubicBezTo>
                  <a:cubicBezTo>
                    <a:pt x="80" y="872"/>
                    <a:pt x="0" y="647"/>
                    <a:pt x="91" y="489"/>
                  </a:cubicBezTo>
                  <a:cubicBezTo>
                    <a:pt x="182" y="331"/>
                    <a:pt x="441" y="94"/>
                    <a:pt x="698" y="47"/>
                  </a:cubicBezTo>
                  <a:cubicBezTo>
                    <a:pt x="955" y="0"/>
                    <a:pt x="1389" y="62"/>
                    <a:pt x="1636" y="204"/>
                  </a:cubicBezTo>
                  <a:cubicBezTo>
                    <a:pt x="1883" y="346"/>
                    <a:pt x="2136" y="678"/>
                    <a:pt x="2183" y="902"/>
                  </a:cubicBezTo>
                  <a:cubicBezTo>
                    <a:pt x="2230" y="1126"/>
                    <a:pt x="2102" y="1412"/>
                    <a:pt x="1921" y="1547"/>
                  </a:cubicBezTo>
                  <a:cubicBezTo>
                    <a:pt x="1740" y="1682"/>
                    <a:pt x="1328" y="1767"/>
                    <a:pt x="1096" y="1712"/>
                  </a:cubicBezTo>
                  <a:cubicBezTo>
                    <a:pt x="864" y="1657"/>
                    <a:pt x="676" y="1329"/>
                    <a:pt x="518" y="1209"/>
                  </a:cubicBezTo>
                  <a:close/>
                </a:path>
              </a:pathLst>
            </a:cu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52" name="Oval 4"/>
            <p:cNvSpPr>
              <a:spLocks noChangeArrowheads="1"/>
            </p:cNvSpPr>
            <p:nvPr/>
          </p:nvSpPr>
          <p:spPr bwMode="auto">
            <a:xfrm>
              <a:off x="3698484" y="3247951"/>
              <a:ext cx="507353" cy="22187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53" name="Line 5"/>
            <p:cNvSpPr>
              <a:spLocks noChangeShapeType="1"/>
            </p:cNvSpPr>
            <p:nvPr/>
          </p:nvSpPr>
          <p:spPr bwMode="auto">
            <a:xfrm flipV="1">
              <a:off x="3941214" y="2919430"/>
              <a:ext cx="0" cy="4142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54" name="Text Box 6"/>
            <p:cNvSpPr txBox="1">
              <a:spLocks noChangeArrowheads="1"/>
            </p:cNvSpPr>
            <p:nvPr/>
          </p:nvSpPr>
          <p:spPr bwMode="auto">
            <a:xfrm>
              <a:off x="3905994" y="3430780"/>
              <a:ext cx="11862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P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455" name="Text Box 7"/>
            <p:cNvSpPr txBox="1">
              <a:spLocks noChangeArrowheads="1"/>
            </p:cNvSpPr>
            <p:nvPr/>
          </p:nvSpPr>
          <p:spPr bwMode="auto">
            <a:xfrm>
              <a:off x="3715617" y="2897528"/>
              <a:ext cx="1522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N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456" name="Text Box 8"/>
            <p:cNvSpPr txBox="1">
              <a:spLocks noChangeArrowheads="1"/>
            </p:cNvSpPr>
            <p:nvPr/>
          </p:nvSpPr>
          <p:spPr bwMode="auto">
            <a:xfrm>
              <a:off x="3382459" y="3278422"/>
              <a:ext cx="299843" cy="300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∆S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>0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457" name="Freeform 9" descr="5%"/>
            <p:cNvSpPr>
              <a:spLocks/>
            </p:cNvSpPr>
            <p:nvPr/>
          </p:nvSpPr>
          <p:spPr bwMode="auto">
            <a:xfrm rot="2979449">
              <a:off x="5227734" y="2615026"/>
              <a:ext cx="2293935" cy="1681976"/>
            </a:xfrm>
            <a:custGeom>
              <a:avLst/>
              <a:gdLst/>
              <a:ahLst/>
              <a:cxnLst>
                <a:cxn ang="0">
                  <a:pos x="518" y="1209"/>
                </a:cxn>
                <a:cxn ang="0">
                  <a:pos x="151" y="992"/>
                </a:cxn>
                <a:cxn ang="0">
                  <a:pos x="91" y="489"/>
                </a:cxn>
                <a:cxn ang="0">
                  <a:pos x="698" y="47"/>
                </a:cxn>
                <a:cxn ang="0">
                  <a:pos x="1636" y="204"/>
                </a:cxn>
                <a:cxn ang="0">
                  <a:pos x="2183" y="902"/>
                </a:cxn>
                <a:cxn ang="0">
                  <a:pos x="1921" y="1547"/>
                </a:cxn>
                <a:cxn ang="0">
                  <a:pos x="1096" y="1712"/>
                </a:cxn>
                <a:cxn ang="0">
                  <a:pos x="518" y="1209"/>
                </a:cxn>
              </a:cxnLst>
              <a:rect l="0" t="0" r="r" b="b"/>
              <a:pathLst>
                <a:path w="2230" h="1767">
                  <a:moveTo>
                    <a:pt x="518" y="1209"/>
                  </a:moveTo>
                  <a:cubicBezTo>
                    <a:pt x="360" y="1089"/>
                    <a:pt x="222" y="1112"/>
                    <a:pt x="151" y="992"/>
                  </a:cubicBezTo>
                  <a:cubicBezTo>
                    <a:pt x="80" y="872"/>
                    <a:pt x="0" y="647"/>
                    <a:pt x="91" y="489"/>
                  </a:cubicBezTo>
                  <a:cubicBezTo>
                    <a:pt x="182" y="331"/>
                    <a:pt x="441" y="94"/>
                    <a:pt x="698" y="47"/>
                  </a:cubicBezTo>
                  <a:cubicBezTo>
                    <a:pt x="955" y="0"/>
                    <a:pt x="1389" y="62"/>
                    <a:pt x="1636" y="204"/>
                  </a:cubicBezTo>
                  <a:cubicBezTo>
                    <a:pt x="1883" y="346"/>
                    <a:pt x="2136" y="678"/>
                    <a:pt x="2183" y="902"/>
                  </a:cubicBezTo>
                  <a:cubicBezTo>
                    <a:pt x="2230" y="1126"/>
                    <a:pt x="2102" y="1412"/>
                    <a:pt x="1921" y="1547"/>
                  </a:cubicBezTo>
                  <a:cubicBezTo>
                    <a:pt x="1740" y="1682"/>
                    <a:pt x="1328" y="1767"/>
                    <a:pt x="1096" y="1712"/>
                  </a:cubicBezTo>
                  <a:cubicBezTo>
                    <a:pt x="864" y="1657"/>
                    <a:pt x="676" y="1329"/>
                    <a:pt x="518" y="1209"/>
                  </a:cubicBezTo>
                  <a:close/>
                </a:path>
              </a:pathLst>
            </a:custGeom>
            <a:pattFill prst="pct5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58" name="Oval 10"/>
            <p:cNvSpPr>
              <a:spLocks noChangeArrowheads="1"/>
            </p:cNvSpPr>
            <p:nvPr/>
          </p:nvSpPr>
          <p:spPr bwMode="auto">
            <a:xfrm>
              <a:off x="6330439" y="3205100"/>
              <a:ext cx="333159" cy="59990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59" name="Line 11"/>
            <p:cNvSpPr>
              <a:spLocks noChangeShapeType="1"/>
            </p:cNvSpPr>
            <p:nvPr/>
          </p:nvSpPr>
          <p:spPr bwMode="auto">
            <a:xfrm>
              <a:off x="6520815" y="3519338"/>
              <a:ext cx="6282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60" name="Line 12"/>
            <p:cNvSpPr>
              <a:spLocks noChangeShapeType="1"/>
            </p:cNvSpPr>
            <p:nvPr/>
          </p:nvSpPr>
          <p:spPr bwMode="auto">
            <a:xfrm flipV="1">
              <a:off x="6520815" y="2690893"/>
              <a:ext cx="1056590" cy="8189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61" name="Text Box 13"/>
            <p:cNvSpPr txBox="1">
              <a:spLocks noChangeArrowheads="1"/>
            </p:cNvSpPr>
            <p:nvPr/>
          </p:nvSpPr>
          <p:spPr bwMode="auto">
            <a:xfrm>
              <a:off x="6438001" y="3545048"/>
              <a:ext cx="11862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P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462" name="Text Box 14"/>
            <p:cNvSpPr txBox="1">
              <a:spLocks noChangeArrowheads="1"/>
            </p:cNvSpPr>
            <p:nvPr/>
          </p:nvSpPr>
          <p:spPr bwMode="auto">
            <a:xfrm>
              <a:off x="6866348" y="3545048"/>
              <a:ext cx="1234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n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463" name="Text Box 15"/>
            <p:cNvSpPr txBox="1">
              <a:spLocks noChangeArrowheads="1"/>
            </p:cNvSpPr>
            <p:nvPr/>
          </p:nvSpPr>
          <p:spPr bwMode="auto">
            <a:xfrm>
              <a:off x="5981098" y="3421258"/>
              <a:ext cx="324592" cy="300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∆S</a:t>
              </a:r>
              <a:r>
                <a:rPr kumimoji="0" lang="en-US" altLang="ko-KR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464" name="Text Box 16"/>
            <p:cNvSpPr txBox="1">
              <a:spLocks noChangeArrowheads="1"/>
            </p:cNvSpPr>
            <p:nvPr/>
          </p:nvSpPr>
          <p:spPr bwMode="auto">
            <a:xfrm>
              <a:off x="7237583" y="2516634"/>
              <a:ext cx="197992" cy="300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∆</a:t>
              </a: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f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465" name="Text Box 17"/>
            <p:cNvSpPr txBox="1">
              <a:spLocks noChangeArrowheads="1"/>
            </p:cNvSpPr>
            <p:nvPr/>
          </p:nvSpPr>
          <p:spPr bwMode="auto">
            <a:xfrm>
              <a:off x="2954111" y="2050039"/>
              <a:ext cx="1682928" cy="300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Calibri" pitchFamily="34" charset="0"/>
                  <a:ea typeface="맑은 고딕" charset="-127"/>
                </a:rPr>
                <a:t>Undeformed</a:t>
              </a: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 configuration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466" name="Text Box 18"/>
            <p:cNvSpPr txBox="1">
              <a:spLocks noChangeArrowheads="1"/>
            </p:cNvSpPr>
            <p:nvPr/>
          </p:nvSpPr>
          <p:spPr bwMode="auto">
            <a:xfrm>
              <a:off x="5524194" y="2050039"/>
              <a:ext cx="1821903" cy="300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Deformed configuration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467" name="Line 19"/>
            <p:cNvSpPr>
              <a:spLocks noChangeShapeType="1"/>
            </p:cNvSpPr>
            <p:nvPr/>
          </p:nvSpPr>
          <p:spPr bwMode="auto">
            <a:xfrm>
              <a:off x="2608578" y="4833423"/>
              <a:ext cx="12945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68" name="Line 20"/>
            <p:cNvSpPr>
              <a:spLocks noChangeShapeType="1"/>
            </p:cNvSpPr>
            <p:nvPr/>
          </p:nvSpPr>
          <p:spPr bwMode="auto">
            <a:xfrm flipV="1">
              <a:off x="2608578" y="3776442"/>
              <a:ext cx="0" cy="10569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69" name="Line 21"/>
            <p:cNvSpPr>
              <a:spLocks noChangeShapeType="1"/>
            </p:cNvSpPr>
            <p:nvPr/>
          </p:nvSpPr>
          <p:spPr bwMode="auto">
            <a:xfrm flipV="1">
              <a:off x="2608578" y="4322072"/>
              <a:ext cx="885251" cy="5113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44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304839"/>
              </p:ext>
            </p:extLst>
          </p:nvPr>
        </p:nvGraphicFramePr>
        <p:xfrm>
          <a:off x="3515773" y="1784427"/>
          <a:ext cx="22526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6" name="Equation" r:id="rId3" imgW="2247840" imgH="723600" progId="Equation.DSMT4">
                  <p:embed/>
                </p:oleObj>
              </mc:Choice>
              <mc:Fallback>
                <p:oleObj name="Equation" r:id="rId3" imgW="2247840" imgH="723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5773" y="1784427"/>
                        <a:ext cx="2252662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reeform 25"/>
          <p:cNvSpPr/>
          <p:nvPr/>
        </p:nvSpPr>
        <p:spPr bwMode="auto">
          <a:xfrm>
            <a:off x="5524247" y="2266738"/>
            <a:ext cx="471054" cy="387928"/>
          </a:xfrm>
          <a:custGeom>
            <a:avLst/>
            <a:gdLst>
              <a:gd name="connsiteX0" fmla="*/ 471054 w 471054"/>
              <a:gd name="connsiteY0" fmla="*/ 387928 h 387928"/>
              <a:gd name="connsiteX1" fmla="*/ 0 w 471054"/>
              <a:gd name="connsiteY1" fmla="*/ 387928 h 387928"/>
              <a:gd name="connsiteX2" fmla="*/ 0 w 471054"/>
              <a:gd name="connsiteY2" fmla="*/ 0 h 387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054" h="387928">
                <a:moveTo>
                  <a:pt x="471054" y="387928"/>
                </a:moveTo>
                <a:lnTo>
                  <a:pt x="0" y="387928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86065" y="2469938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Cauchy Stress, sym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3.2.	Stress and Strain Measures in Large Deformation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3.3.	Nonlinear Elastic Analysis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3.4.	Critical Load Analysis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3.5.	Hyperelastic Materials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3.6.	Finite Element Formulation for Nonlinear Elasticity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3.7.	MATLAB Code for Hyperelastic Material Model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3.8.	Nonlinear Elastic Analysis Using Commercial Finite Element Programs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3.9. Fitting Hyperelastic Material Parameters from Test Data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3.9.	Summary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3.10.Exercises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085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 bwMode="auto">
          <a:xfrm>
            <a:off x="2484582" y="5652655"/>
            <a:ext cx="1597890" cy="69272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049337" y="1357742"/>
            <a:ext cx="2829931" cy="92363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Measures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same force, but different area (undeformed area)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b="1" dirty="0" smtClean="0"/>
              <a:t>P</a:t>
            </a:r>
            <a:r>
              <a:rPr lang="en-US" dirty="0" smtClean="0"/>
              <a:t> refers to the force in the deformed configuration and the area in the undeformed configuration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Make both force and area to refer to undeformed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5473" name="Object 1"/>
          <p:cNvGraphicFramePr>
            <a:graphicFrameLocks noChangeAspect="1"/>
          </p:cNvGraphicFramePr>
          <p:nvPr/>
        </p:nvGraphicFramePr>
        <p:xfrm>
          <a:off x="1197859" y="1460500"/>
          <a:ext cx="2481262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1" name="Equation" r:id="rId3" imgW="2476440" imgH="723600" progId="Equation.DSMT4">
                  <p:embed/>
                </p:oleObj>
              </mc:Choice>
              <mc:Fallback>
                <p:oleObj name="Equation" r:id="rId3" imgW="2476440" imgH="723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859" y="1460500"/>
                        <a:ext cx="2481262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5"/>
          <p:cNvSpPr/>
          <p:nvPr/>
        </p:nvSpPr>
        <p:spPr bwMode="auto">
          <a:xfrm>
            <a:off x="3232724" y="1985814"/>
            <a:ext cx="979054" cy="203201"/>
          </a:xfrm>
          <a:custGeom>
            <a:avLst/>
            <a:gdLst>
              <a:gd name="connsiteX0" fmla="*/ 471054 w 471054"/>
              <a:gd name="connsiteY0" fmla="*/ 387928 h 387928"/>
              <a:gd name="connsiteX1" fmla="*/ 0 w 471054"/>
              <a:gd name="connsiteY1" fmla="*/ 387928 h 387928"/>
              <a:gd name="connsiteX2" fmla="*/ 0 w 471054"/>
              <a:gd name="connsiteY2" fmla="*/ 0 h 387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054" h="387928">
                <a:moveTo>
                  <a:pt x="471054" y="387928"/>
                </a:moveTo>
                <a:lnTo>
                  <a:pt x="0" y="387928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39487" y="1847269"/>
            <a:ext cx="429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First </a:t>
            </a:r>
            <a:r>
              <a:rPr lang="en-US" b="1" dirty="0" err="1" smtClean="0">
                <a:solidFill>
                  <a:srgbClr val="2C02C6"/>
                </a:solidFill>
                <a:latin typeface="Comic Sans MS" pitchFamily="66" charset="0"/>
              </a:rPr>
              <a:t>Piola</a:t>
            </a:r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-Kirchhoff Stress</a:t>
            </a:r>
          </a:p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Not symmetric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1049338" y="4170363"/>
          <a:ext cx="25717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2" name="Equation" r:id="rId5" imgW="2565360" imgH="406080" progId="Equation.DSMT4">
                  <p:embed/>
                </p:oleObj>
              </mc:Choice>
              <mc:Fallback>
                <p:oleObj name="Equation" r:id="rId5" imgW="256536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4170363"/>
                        <a:ext cx="257175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ft Arrow 10"/>
          <p:cNvSpPr/>
          <p:nvPr/>
        </p:nvSpPr>
        <p:spPr bwMode="auto">
          <a:xfrm>
            <a:off x="4174837" y="4304145"/>
            <a:ext cx="775854" cy="175491"/>
          </a:xfrm>
          <a:prstGeom prst="lef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5384800" y="4179888"/>
          <a:ext cx="23034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3" name="Equation" r:id="rId7" imgW="2298600" imgH="406080" progId="Equation.DSMT4">
                  <p:embed/>
                </p:oleObj>
              </mc:Choice>
              <mc:Fallback>
                <p:oleObj name="Equation" r:id="rId7" imgW="2298600" imgH="406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4179888"/>
                        <a:ext cx="2303463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2705100" y="5784850"/>
          <a:ext cx="11636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4" name="Equation" r:id="rId9" imgW="1168200" imgH="342720" progId="Equation.DSMT4">
                  <p:embed/>
                </p:oleObj>
              </mc:Choice>
              <mc:Fallback>
                <p:oleObj name="Equation" r:id="rId9" imgW="1168200" imgH="3427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5784850"/>
                        <a:ext cx="1163638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131888" y="4892675"/>
          <a:ext cx="339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5" name="Equation" r:id="rId11" imgW="3390840" imgH="406080" progId="Equation.DSMT4">
                  <p:embed/>
                </p:oleObj>
              </mc:Choice>
              <mc:Fallback>
                <p:oleObj name="Equation" r:id="rId11" imgW="3390840" imgH="406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4892675"/>
                        <a:ext cx="3390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285672" y="5800436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: Relation between </a:t>
            </a:r>
            <a:r>
              <a:rPr lang="en-US" b="1" dirty="0" smtClean="0">
                <a:latin typeface="Symbol" pitchFamily="18" charset="2"/>
              </a:rPr>
              <a:t>s</a:t>
            </a:r>
            <a:r>
              <a:rPr lang="en-US" dirty="0" smtClean="0">
                <a:latin typeface="Comic Sans MS" pitchFamily="66" charset="0"/>
              </a:rPr>
              <a:t> and </a:t>
            </a:r>
            <a:r>
              <a:rPr lang="en-US" b="1" dirty="0" smtClean="0">
                <a:latin typeface="Comic Sans MS" pitchFamily="66" charset="0"/>
              </a:rPr>
              <a:t>P</a:t>
            </a:r>
            <a:endParaRPr lang="en-US" b="1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1248937" y="4627418"/>
            <a:ext cx="2319454" cy="59112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464990" y="2521522"/>
            <a:ext cx="3211088" cy="65578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Measures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err="1" smtClean="0"/>
              <a:t>Unsymmetric</a:t>
            </a:r>
            <a:r>
              <a:rPr lang="en-US" dirty="0" smtClean="0"/>
              <a:t> property of </a:t>
            </a:r>
            <a:r>
              <a:rPr lang="en-US" b="1" dirty="0" smtClean="0"/>
              <a:t>P</a:t>
            </a:r>
            <a:r>
              <a:rPr lang="en-US" dirty="0" smtClean="0"/>
              <a:t> makes it difficult to use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Remember we used the symmetric property of stress &amp; strain several times in linear problems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Make </a:t>
            </a:r>
            <a:r>
              <a:rPr lang="en-US" b="1" dirty="0" smtClean="0"/>
              <a:t>P</a:t>
            </a:r>
            <a:r>
              <a:rPr lang="en-US" dirty="0" smtClean="0"/>
              <a:t> symmetric by multiplying with </a:t>
            </a:r>
            <a:r>
              <a:rPr lang="en-US" b="1" dirty="0" smtClean="0"/>
              <a:t>F</a:t>
            </a:r>
            <a:r>
              <a:rPr lang="en-US" baseline="30000" dirty="0" smtClean="0"/>
              <a:t>-T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Just convenient mathematical quantities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Further simplification is possible by handling J differently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60513" y="2652713"/>
          <a:ext cx="2997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9" name="Equation" r:id="rId3" imgW="2997000" imgH="342720" progId="Equation.DSMT4">
                  <p:embed/>
                </p:oleObj>
              </mc:Choice>
              <mc:Fallback>
                <p:oleObj name="Equation" r:id="rId3" imgW="2997000" imgH="342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2652713"/>
                        <a:ext cx="2997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5"/>
          <p:cNvSpPr/>
          <p:nvPr/>
        </p:nvSpPr>
        <p:spPr bwMode="auto">
          <a:xfrm>
            <a:off x="1647154" y="3020285"/>
            <a:ext cx="471054" cy="387928"/>
          </a:xfrm>
          <a:custGeom>
            <a:avLst/>
            <a:gdLst>
              <a:gd name="connsiteX0" fmla="*/ 471054 w 471054"/>
              <a:gd name="connsiteY0" fmla="*/ 387928 h 387928"/>
              <a:gd name="connsiteX1" fmla="*/ 0 w 471054"/>
              <a:gd name="connsiteY1" fmla="*/ 387928 h 387928"/>
              <a:gd name="connsiteX2" fmla="*/ 0 w 471054"/>
              <a:gd name="connsiteY2" fmla="*/ 0 h 387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054" h="387928">
                <a:moveTo>
                  <a:pt x="471054" y="387928"/>
                </a:moveTo>
                <a:lnTo>
                  <a:pt x="0" y="387928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8972" y="3223485"/>
            <a:ext cx="495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Second </a:t>
            </a:r>
            <a:r>
              <a:rPr lang="en-US" b="1" dirty="0" err="1" smtClean="0">
                <a:solidFill>
                  <a:srgbClr val="2C02C6"/>
                </a:solidFill>
                <a:latin typeface="Comic Sans MS" pitchFamily="66" charset="0"/>
              </a:rPr>
              <a:t>Piola</a:t>
            </a:r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-Kirchhoff Stress, symmetric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030913" y="2501900"/>
          <a:ext cx="1701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0" name="Equation" r:id="rId5" imgW="1701720" imgH="660240" progId="Equation.DSMT4">
                  <p:embed/>
                </p:oleObj>
              </mc:Choice>
              <mc:Fallback>
                <p:oleObj name="Equation" r:id="rId5" imgW="170172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2501900"/>
                        <a:ext cx="17018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62426" y="4713464"/>
          <a:ext cx="2070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1" name="Equation" r:id="rId7" imgW="2070000" imgH="342720" progId="Equation.DSMT4">
                  <p:embed/>
                </p:oleObj>
              </mc:Choice>
              <mc:Fallback>
                <p:oleObj name="Equation" r:id="rId7" imgW="2070000" imgH="342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426" y="4713464"/>
                        <a:ext cx="20701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/>
          <p:nvPr/>
        </p:nvSpPr>
        <p:spPr bwMode="auto">
          <a:xfrm>
            <a:off x="1464990" y="5103085"/>
            <a:ext cx="471054" cy="387928"/>
          </a:xfrm>
          <a:custGeom>
            <a:avLst/>
            <a:gdLst>
              <a:gd name="connsiteX0" fmla="*/ 471054 w 471054"/>
              <a:gd name="connsiteY0" fmla="*/ 387928 h 387928"/>
              <a:gd name="connsiteX1" fmla="*/ 0 w 471054"/>
              <a:gd name="connsiteY1" fmla="*/ 387928 h 387928"/>
              <a:gd name="connsiteX2" fmla="*/ 0 w 471054"/>
              <a:gd name="connsiteY2" fmla="*/ 0 h 387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054" h="387928">
                <a:moveTo>
                  <a:pt x="471054" y="387928"/>
                </a:moveTo>
                <a:lnTo>
                  <a:pt x="0" y="387928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26807" y="5306285"/>
            <a:ext cx="344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Kirchhoff Stress, symmetric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Measures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Example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Observation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For linear problems (small deformation):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For linear problems (small deformation): 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S</a:t>
            </a:r>
            <a:r>
              <a:rPr lang="en-US" dirty="0" smtClean="0"/>
              <a:t> and </a:t>
            </a:r>
            <a:r>
              <a:rPr lang="en-US" b="1" dirty="0" smtClean="0"/>
              <a:t>E</a:t>
            </a:r>
            <a:r>
              <a:rPr lang="en-US" dirty="0" smtClean="0"/>
              <a:t> are conjugate in energy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S</a:t>
            </a:r>
            <a:r>
              <a:rPr lang="en-US" dirty="0" smtClean="0"/>
              <a:t> and </a:t>
            </a:r>
            <a:r>
              <a:rPr lang="en-US" b="1" dirty="0" smtClean="0"/>
              <a:t>E</a:t>
            </a:r>
            <a:r>
              <a:rPr lang="en-US" dirty="0" smtClean="0"/>
              <a:t> are invariant in rigid-body motion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0825" y="1306689"/>
          <a:ext cx="5549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0" name="Equation" r:id="rId3" imgW="5549760" imgH="507960" progId="Equation.DSMT4">
                  <p:embed/>
                </p:oleObj>
              </mc:Choice>
              <mc:Fallback>
                <p:oleObj name="Equation" r:id="rId3" imgW="554976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1306689"/>
                        <a:ext cx="5549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893455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Integration can be done in </a:t>
            </a:r>
            <a:r>
              <a:rPr lang="en-US" b="1" dirty="0" smtClean="0">
                <a:solidFill>
                  <a:srgbClr val="2C02C6"/>
                </a:solidFill>
                <a:latin typeface="Symbol" pitchFamily="18" charset="2"/>
              </a:rPr>
              <a:t>W</a:t>
            </a:r>
            <a:r>
              <a:rPr lang="en-US" b="1" baseline="-25000" dirty="0" smtClean="0">
                <a:solidFill>
                  <a:srgbClr val="2C02C6"/>
                </a:solidFill>
                <a:latin typeface="Comic Sans MS" pitchFamily="66" charset="0"/>
              </a:rPr>
              <a:t>0</a:t>
            </a:r>
            <a:endParaRPr lang="en-US" b="1" baseline="-25000" dirty="0">
              <a:solidFill>
                <a:srgbClr val="2C02C6"/>
              </a:solidFill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951538" y="3325813"/>
          <a:ext cx="157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1" name="Equation" r:id="rId5" imgW="1574640" imgH="266400" progId="Equation.DSMT4">
                  <p:embed/>
                </p:oleObj>
              </mc:Choice>
              <mc:Fallback>
                <p:oleObj name="Equation" r:id="rId5" imgW="1574640" imgH="266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3325813"/>
                        <a:ext cx="15748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875338" y="2854325"/>
          <a:ext cx="1079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2" name="Equation" r:id="rId7" imgW="1079280" imgH="266400" progId="Equation.DSMT4">
                  <p:embed/>
                </p:oleObj>
              </mc:Choice>
              <mc:Fallback>
                <p:oleObj name="Equation" r:id="rId7" imgW="1079280" imgH="266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38" y="2854325"/>
                        <a:ext cx="10795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Uniaxial 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Cauchy (true) stress:		,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22</a:t>
            </a:r>
            <a:r>
              <a:rPr lang="en-US" dirty="0" smtClean="0"/>
              <a:t> =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33</a:t>
            </a:r>
            <a:r>
              <a:rPr lang="en-US" dirty="0" smtClean="0"/>
              <a:t> =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12</a:t>
            </a:r>
            <a:r>
              <a:rPr lang="en-US" dirty="0" smtClean="0"/>
              <a:t> =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23</a:t>
            </a:r>
            <a:r>
              <a:rPr lang="en-US" dirty="0" smtClean="0"/>
              <a:t> =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13</a:t>
            </a:r>
            <a:r>
              <a:rPr lang="en-US" dirty="0" smtClean="0"/>
              <a:t> = 0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Deformation gradient: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First P-K stress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Second P-K stress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07091" y="1481822"/>
            <a:ext cx="2452255" cy="3814493"/>
            <a:chOff x="6096000" y="1283855"/>
            <a:chExt cx="2452255" cy="3814493"/>
          </a:xfrm>
        </p:grpSpPr>
        <p:sp>
          <p:nvSpPr>
            <p:cNvPr id="5" name="Cube 4"/>
            <p:cNvSpPr/>
            <p:nvPr/>
          </p:nvSpPr>
          <p:spPr bwMode="auto">
            <a:xfrm>
              <a:off x="6904181" y="1283855"/>
              <a:ext cx="1644074" cy="1644074"/>
            </a:xfrm>
            <a:prstGeom prst="cube">
              <a:avLst>
                <a:gd name="adj" fmla="val 658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12000" y="1514763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L</a:t>
              </a:r>
              <a:r>
                <a:rPr lang="en-US" baseline="-25000" dirty="0" smtClean="0">
                  <a:latin typeface="Comic Sans MS" pitchFamily="66" charset="0"/>
                </a:rPr>
                <a:t>0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34727" y="247072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h</a:t>
              </a:r>
              <a:r>
                <a:rPr lang="en-US" baseline="-25000" dirty="0" smtClean="0">
                  <a:latin typeface="Comic Sans MS" pitchFamily="66" charset="0"/>
                </a:rPr>
                <a:t>0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01163" y="288174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h</a:t>
              </a:r>
              <a:r>
                <a:rPr lang="en-US" baseline="-25000" dirty="0" smtClean="0">
                  <a:latin typeface="Comic Sans MS" pitchFamily="66" charset="0"/>
                </a:rPr>
                <a:t>0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9" name="Cube 8"/>
            <p:cNvSpPr/>
            <p:nvPr/>
          </p:nvSpPr>
          <p:spPr bwMode="auto">
            <a:xfrm>
              <a:off x="6654801" y="2627747"/>
              <a:ext cx="1893454" cy="1893454"/>
            </a:xfrm>
            <a:prstGeom prst="cube">
              <a:avLst>
                <a:gd name="adj" fmla="val 7768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44691" y="374534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L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10034" y="413788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h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65636" y="44842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h</a:t>
              </a:r>
              <a:endParaRPr lang="en-US" baseline="-25000" dirty="0">
                <a:latin typeface="Comic Sans MS" pitchFamily="66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5400000">
              <a:off x="6354618" y="4304146"/>
              <a:ext cx="498764" cy="4987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096000" y="4729016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F</a:t>
              </a:r>
              <a:endParaRPr lang="en-US" baseline="-25000" dirty="0">
                <a:latin typeface="Comic Sans MS" pitchFamily="66" charset="0"/>
              </a:endParaRPr>
            </a:p>
          </p:txBody>
        </p: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729038" y="655991"/>
          <a:ext cx="876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4" name="Equation" r:id="rId3" imgW="876240" imgH="647640" progId="Equation.DSMT4">
                  <p:embed/>
                </p:oleObj>
              </mc:Choice>
              <mc:Fallback>
                <p:oleObj name="Equation" r:id="rId3" imgW="876240" imgH="647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655991"/>
                        <a:ext cx="8763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1012825" y="1906588"/>
          <a:ext cx="34671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5" name="Equation" r:id="rId5" imgW="3466800" imgH="1295280" progId="Equation.DSMT4">
                  <p:embed/>
                </p:oleObj>
              </mc:Choice>
              <mc:Fallback>
                <p:oleObj name="Equation" r:id="rId5" imgW="3466800" imgH="1295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1906588"/>
                        <a:ext cx="34671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020036"/>
              </p:ext>
            </p:extLst>
          </p:nvPr>
        </p:nvGraphicFramePr>
        <p:xfrm>
          <a:off x="811061" y="5483225"/>
          <a:ext cx="5651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6" name="Equation" r:id="rId7" imgW="5651280" imgH="799920" progId="Equation.DSMT4">
                  <p:embed/>
                </p:oleObj>
              </mc:Choice>
              <mc:Fallback>
                <p:oleObj name="Equation" r:id="rId7" imgW="5651280" imgH="7999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061" y="5483225"/>
                        <a:ext cx="56515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093347"/>
              </p:ext>
            </p:extLst>
          </p:nvPr>
        </p:nvGraphicFramePr>
        <p:xfrm>
          <a:off x="811061" y="3986213"/>
          <a:ext cx="3897312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7" name="Equation" r:id="rId9" imgW="3911400" imgH="723600" progId="Equation.DSMT4">
                  <p:embed/>
                </p:oleObj>
              </mc:Choice>
              <mc:Fallback>
                <p:oleObj name="Equation" r:id="rId9" imgW="3911400" imgH="723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061" y="3986213"/>
                        <a:ext cx="3897312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65892" y="5652607"/>
            <a:ext cx="208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No clear </a:t>
            </a:r>
            <a:r>
              <a:rPr lang="en-US" dirty="0">
                <a:solidFill>
                  <a:srgbClr val="2C02C6"/>
                </a:solidFill>
                <a:latin typeface="Comic Sans MS" panose="030F0702030302020204" pitchFamily="66" charset="0"/>
              </a:rPr>
              <a:t>physical </a:t>
            </a:r>
            <a:endParaRPr lang="en-US" dirty="0" smtClean="0">
              <a:solidFill>
                <a:srgbClr val="2C02C6"/>
              </a:solidFill>
              <a:latin typeface="Comic Sans MS" panose="030F0702030302020204" pitchFamily="66" charset="0"/>
            </a:endParaRPr>
          </a:p>
          <a:p>
            <a:r>
              <a:rPr lang="en-US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meaning</a:t>
            </a:r>
            <a:endParaRPr lang="en-US" dirty="0">
              <a:solidFill>
                <a:srgbClr val="2C02C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Nonlinear elastic problems use different measures of stress and strain due to changes in the reference frame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Lagrangian strain is independent of rigid-body rotation, but engineering strain is not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Any deformation can be uniquely decomposed into rigid-body rotation and stretch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determinant of deformation gradient is related to the volume change, while the deformation gradient and surface normal are related to the area change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Four different stress measures are defined based on the reference frame.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All stress and strain measures are identical when the deformation is infinitesimal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Elastic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911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Understanding the principle of minimum potential energy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Understand the concept of variation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Understanding St. Venant-Kirchhoff material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How to obtain the governing equation for nonlinear elastic problem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What is the total Lagrangian formulation?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What is the updated Lagrangian formulation?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Understanding the linearization process</a:t>
            </a:r>
          </a:p>
        </p:txBody>
      </p:sp>
    </p:spTree>
    <p:extLst>
      <p:ext uri="{BB962C8B-B14F-4D97-AF65-F5344CB8AC3E}">
        <p14:creationId xmlns:p14="http://schemas.microsoft.com/office/powerpoint/2010/main" val="24345322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Methods for Nonlinear Elastic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We will obtain the variational equation using the </a:t>
            </a:r>
            <a:r>
              <a:rPr lang="en-US" b="1" dirty="0" smtClean="0">
                <a:solidFill>
                  <a:srgbClr val="2C02C6"/>
                </a:solidFill>
              </a:rPr>
              <a:t>principle of minimum potential energy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Only possible for elastic materials (potential exists)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N-R method will be used (need Jacobian matrix)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Total Lagrangian (material) formulation </a:t>
            </a:r>
            <a:r>
              <a:rPr lang="en-US" dirty="0" smtClean="0"/>
              <a:t>uses the undeformed configuration as a reference, while the </a:t>
            </a:r>
            <a:r>
              <a:rPr lang="en-US" b="1" dirty="0" smtClean="0">
                <a:solidFill>
                  <a:srgbClr val="2C02C6"/>
                </a:solidFill>
              </a:rPr>
              <a:t>updated Lagrangian (spatial) </a:t>
            </a:r>
            <a:r>
              <a:rPr lang="en-US" dirty="0" smtClean="0"/>
              <a:t>uses the current configuration as a reference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total and updated Lagrangian formulations are </a:t>
            </a:r>
            <a:r>
              <a:rPr lang="en-US" b="1" dirty="0" smtClean="0">
                <a:solidFill>
                  <a:srgbClr val="2C02C6"/>
                </a:solidFill>
              </a:rPr>
              <a:t>mathematically equivalent </a:t>
            </a:r>
            <a:r>
              <a:rPr lang="en-US" dirty="0" smtClean="0"/>
              <a:t>but have different aspects in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66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Lagrangian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rgbClr val="2C02C6"/>
                </a:solidFill>
              </a:rPr>
              <a:t>incremental force method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2C02C6"/>
                </a:solidFill>
              </a:rPr>
              <a:t>N-R method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Total No. of load steps (N),  current load step (n)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Assume that the solution has converged up to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Want to find the equilibrium state at t</a:t>
            </a:r>
            <a:r>
              <a:rPr lang="en-US" baseline="-25000" dirty="0" smtClean="0"/>
              <a:t>n+1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3079750" y="1811338"/>
          <a:ext cx="1676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6" name="Equation" r:id="rId3" imgW="1676160" imgH="342720" progId="Equation.DSMT4">
                  <p:embed/>
                </p:oleObj>
              </mc:Choice>
              <mc:Fallback>
                <p:oleObj name="Equation" r:id="rId3" imgW="1676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1811338"/>
                        <a:ext cx="1676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290592" y="3201987"/>
            <a:ext cx="6303596" cy="3505200"/>
            <a:chOff x="1290592" y="3201987"/>
            <a:chExt cx="6303596" cy="3505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290592" y="3201987"/>
              <a:ext cx="6303596" cy="3505200"/>
              <a:chOff x="1697037" y="1659514"/>
              <a:chExt cx="6303596" cy="3505200"/>
            </a:xfrm>
          </p:grpSpPr>
          <p:sp>
            <p:nvSpPr>
              <p:cNvPr id="26628" name="Freeform 4"/>
              <p:cNvSpPr>
                <a:spLocks/>
              </p:cNvSpPr>
              <p:nvPr/>
            </p:nvSpPr>
            <p:spPr bwMode="auto">
              <a:xfrm>
                <a:off x="2092294" y="2499619"/>
                <a:ext cx="1686747" cy="1419225"/>
              </a:xfrm>
              <a:custGeom>
                <a:avLst/>
                <a:gdLst/>
                <a:ahLst/>
                <a:cxnLst>
                  <a:cxn ang="0">
                    <a:pos x="8" y="897"/>
                  </a:cxn>
                  <a:cxn ang="0">
                    <a:pos x="168" y="427"/>
                  </a:cxn>
                  <a:cxn ang="0">
                    <a:pos x="608" y="57"/>
                  </a:cxn>
                  <a:cxn ang="0">
                    <a:pos x="1288" y="87"/>
                  </a:cxn>
                  <a:cxn ang="0">
                    <a:pos x="1718" y="517"/>
                  </a:cxn>
                  <a:cxn ang="0">
                    <a:pos x="1608" y="1197"/>
                  </a:cxn>
                  <a:cxn ang="0">
                    <a:pos x="898" y="1467"/>
                  </a:cxn>
                  <a:cxn ang="0">
                    <a:pos x="158" y="1337"/>
                  </a:cxn>
                  <a:cxn ang="0">
                    <a:pos x="8" y="897"/>
                  </a:cxn>
                </a:cxnLst>
                <a:rect l="0" t="0" r="r" b="b"/>
                <a:pathLst>
                  <a:path w="1771" h="1490">
                    <a:moveTo>
                      <a:pt x="8" y="897"/>
                    </a:moveTo>
                    <a:cubicBezTo>
                      <a:pt x="10" y="745"/>
                      <a:pt x="68" y="567"/>
                      <a:pt x="168" y="427"/>
                    </a:cubicBezTo>
                    <a:cubicBezTo>
                      <a:pt x="268" y="287"/>
                      <a:pt x="421" y="114"/>
                      <a:pt x="608" y="57"/>
                    </a:cubicBezTo>
                    <a:cubicBezTo>
                      <a:pt x="795" y="0"/>
                      <a:pt x="1103" y="10"/>
                      <a:pt x="1288" y="87"/>
                    </a:cubicBezTo>
                    <a:cubicBezTo>
                      <a:pt x="1473" y="164"/>
                      <a:pt x="1665" y="332"/>
                      <a:pt x="1718" y="517"/>
                    </a:cubicBezTo>
                    <a:cubicBezTo>
                      <a:pt x="1771" y="702"/>
                      <a:pt x="1745" y="1039"/>
                      <a:pt x="1608" y="1197"/>
                    </a:cubicBezTo>
                    <a:cubicBezTo>
                      <a:pt x="1471" y="1355"/>
                      <a:pt x="1140" y="1444"/>
                      <a:pt x="898" y="1467"/>
                    </a:cubicBezTo>
                    <a:cubicBezTo>
                      <a:pt x="656" y="1490"/>
                      <a:pt x="306" y="1432"/>
                      <a:pt x="158" y="1337"/>
                    </a:cubicBezTo>
                    <a:cubicBezTo>
                      <a:pt x="10" y="1242"/>
                      <a:pt x="0" y="1045"/>
                      <a:pt x="8" y="897"/>
                    </a:cubicBezTo>
                    <a:close/>
                  </a:path>
                </a:pathLst>
              </a:custGeom>
              <a:solidFill>
                <a:srgbClr val="EAEAEA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6629" name="Freeform 5" descr="5%"/>
              <p:cNvSpPr>
                <a:spLocks/>
              </p:cNvSpPr>
              <p:nvPr/>
            </p:nvSpPr>
            <p:spPr bwMode="auto">
              <a:xfrm>
                <a:off x="4547649" y="2189104"/>
                <a:ext cx="1571504" cy="1572578"/>
              </a:xfrm>
              <a:custGeom>
                <a:avLst/>
                <a:gdLst/>
                <a:ahLst/>
                <a:cxnLst>
                  <a:cxn ang="0">
                    <a:pos x="0" y="883"/>
                  </a:cxn>
                  <a:cxn ang="0">
                    <a:pos x="200" y="403"/>
                  </a:cxn>
                  <a:cxn ang="0">
                    <a:pos x="520" y="83"/>
                  </a:cxn>
                  <a:cxn ang="0">
                    <a:pos x="1130" y="83"/>
                  </a:cxn>
                  <a:cxn ang="0">
                    <a:pos x="1600" y="583"/>
                  </a:cxn>
                  <a:cxn ang="0">
                    <a:pos x="1430" y="1273"/>
                  </a:cxn>
                  <a:cxn ang="0">
                    <a:pos x="780" y="1633"/>
                  </a:cxn>
                  <a:cxn ang="0">
                    <a:pos x="150" y="1383"/>
                  </a:cxn>
                  <a:cxn ang="0">
                    <a:pos x="0" y="883"/>
                  </a:cxn>
                </a:cxnLst>
                <a:rect l="0" t="0" r="r" b="b"/>
                <a:pathLst>
                  <a:path w="1650" h="1651">
                    <a:moveTo>
                      <a:pt x="0" y="883"/>
                    </a:moveTo>
                    <a:cubicBezTo>
                      <a:pt x="27" y="716"/>
                      <a:pt x="113" y="536"/>
                      <a:pt x="200" y="403"/>
                    </a:cubicBezTo>
                    <a:cubicBezTo>
                      <a:pt x="287" y="270"/>
                      <a:pt x="365" y="136"/>
                      <a:pt x="520" y="83"/>
                    </a:cubicBezTo>
                    <a:cubicBezTo>
                      <a:pt x="675" y="30"/>
                      <a:pt x="950" y="0"/>
                      <a:pt x="1130" y="83"/>
                    </a:cubicBezTo>
                    <a:cubicBezTo>
                      <a:pt x="1310" y="166"/>
                      <a:pt x="1550" y="385"/>
                      <a:pt x="1600" y="583"/>
                    </a:cubicBezTo>
                    <a:cubicBezTo>
                      <a:pt x="1650" y="781"/>
                      <a:pt x="1567" y="1098"/>
                      <a:pt x="1430" y="1273"/>
                    </a:cubicBezTo>
                    <a:cubicBezTo>
                      <a:pt x="1293" y="1448"/>
                      <a:pt x="993" y="1615"/>
                      <a:pt x="780" y="1633"/>
                    </a:cubicBezTo>
                    <a:cubicBezTo>
                      <a:pt x="567" y="1651"/>
                      <a:pt x="280" y="1508"/>
                      <a:pt x="150" y="1383"/>
                    </a:cubicBezTo>
                    <a:cubicBezTo>
                      <a:pt x="20" y="1258"/>
                      <a:pt x="31" y="987"/>
                      <a:pt x="0" y="883"/>
                    </a:cubicBezTo>
                    <a:close/>
                  </a:path>
                </a:pathLst>
              </a:custGeom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6630" name="Line 6"/>
              <p:cNvSpPr>
                <a:spLocks noChangeShapeType="1"/>
              </p:cNvSpPr>
              <p:nvPr/>
            </p:nvSpPr>
            <p:spPr bwMode="auto">
              <a:xfrm flipV="1">
                <a:off x="2001813" y="4316989"/>
                <a:ext cx="0" cy="5238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6631" name="Line 7"/>
              <p:cNvSpPr>
                <a:spLocks noChangeShapeType="1"/>
              </p:cNvSpPr>
              <p:nvPr/>
            </p:nvSpPr>
            <p:spPr bwMode="auto">
              <a:xfrm rot="5400000" flipV="1">
                <a:off x="2268493" y="4583710"/>
                <a:ext cx="0" cy="5238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6632" name="Line 8"/>
              <p:cNvSpPr>
                <a:spLocks noChangeShapeType="1"/>
              </p:cNvSpPr>
              <p:nvPr/>
            </p:nvSpPr>
            <p:spPr bwMode="auto">
              <a:xfrm flipH="1">
                <a:off x="1697037" y="4840864"/>
                <a:ext cx="314301" cy="3238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6633" name="Line 9"/>
              <p:cNvSpPr>
                <a:spLocks noChangeShapeType="1"/>
              </p:cNvSpPr>
              <p:nvPr/>
            </p:nvSpPr>
            <p:spPr bwMode="auto">
              <a:xfrm flipV="1">
                <a:off x="2004671" y="3192087"/>
                <a:ext cx="942902" cy="16573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6634" name="Line 10"/>
              <p:cNvSpPr>
                <a:spLocks noChangeShapeType="1"/>
              </p:cNvSpPr>
              <p:nvPr/>
            </p:nvSpPr>
            <p:spPr bwMode="auto">
              <a:xfrm flipV="1">
                <a:off x="2033244" y="3011112"/>
                <a:ext cx="3304920" cy="18249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6635" name="Line 11"/>
              <p:cNvSpPr>
                <a:spLocks noChangeShapeType="1"/>
              </p:cNvSpPr>
              <p:nvPr/>
            </p:nvSpPr>
            <p:spPr bwMode="auto">
              <a:xfrm flipV="1">
                <a:off x="2938049" y="3011112"/>
                <a:ext cx="2390590" cy="1905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6636" name="Text Box 12"/>
              <p:cNvSpPr txBox="1">
                <a:spLocks noChangeArrowheads="1"/>
              </p:cNvSpPr>
              <p:nvPr/>
            </p:nvSpPr>
            <p:spPr bwMode="auto">
              <a:xfrm>
                <a:off x="2366593" y="2782512"/>
                <a:ext cx="314301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맑은 고딕" charset="-127"/>
                  </a:rPr>
                  <a:t>0</a:t>
                </a:r>
                <a:r>
                  <a:rPr kumimoji="0" lang="en-US" altLang="ko-KR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ea typeface="맑은 고딕" charset="-127"/>
                  </a:rPr>
                  <a:t>W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6637" name="Text Box 13"/>
              <p:cNvSpPr txBox="1">
                <a:spLocks noChangeArrowheads="1"/>
              </p:cNvSpPr>
              <p:nvPr/>
            </p:nvSpPr>
            <p:spPr bwMode="auto">
              <a:xfrm>
                <a:off x="5119105" y="2296737"/>
                <a:ext cx="314301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1" u="none" strike="noStrike" cap="none" normalizeH="0" baseline="3000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n</a:t>
                </a:r>
                <a:r>
                  <a:rPr kumimoji="0" lang="en-US" altLang="ko-KR" sz="16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ea typeface="맑은 고딕" charset="-127"/>
                  </a:rPr>
                  <a:t>W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6638" name="Text Box 14"/>
              <p:cNvSpPr txBox="1">
                <a:spLocks noChangeArrowheads="1"/>
              </p:cNvSpPr>
              <p:nvPr/>
            </p:nvSpPr>
            <p:spPr bwMode="auto">
              <a:xfrm>
                <a:off x="2490408" y="3973137"/>
                <a:ext cx="20001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X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6639" name="Text Box 15"/>
              <p:cNvSpPr txBox="1">
                <a:spLocks noChangeArrowheads="1"/>
              </p:cNvSpPr>
              <p:nvPr/>
            </p:nvSpPr>
            <p:spPr bwMode="auto">
              <a:xfrm>
                <a:off x="3642844" y="3925512"/>
                <a:ext cx="174294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x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6640" name="Text Box 16"/>
              <p:cNvSpPr txBox="1">
                <a:spLocks noChangeArrowheads="1"/>
              </p:cNvSpPr>
              <p:nvPr/>
            </p:nvSpPr>
            <p:spPr bwMode="auto">
              <a:xfrm>
                <a:off x="3976193" y="2768224"/>
                <a:ext cx="246678" cy="278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1" u="none" strike="noStrike" cap="none" normalizeH="0" baseline="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n</a:t>
                </a:r>
                <a:r>
                  <a:rPr kumimoji="0" lang="en-US" altLang="ko-KR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u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6641" name="Freeform 17"/>
              <p:cNvSpPr>
                <a:spLocks/>
              </p:cNvSpPr>
              <p:nvPr/>
            </p:nvSpPr>
            <p:spPr bwMode="auto">
              <a:xfrm>
                <a:off x="5694371" y="2559627"/>
                <a:ext cx="1571504" cy="1572578"/>
              </a:xfrm>
              <a:custGeom>
                <a:avLst/>
                <a:gdLst/>
                <a:ahLst/>
                <a:cxnLst>
                  <a:cxn ang="0">
                    <a:pos x="0" y="883"/>
                  </a:cxn>
                  <a:cxn ang="0">
                    <a:pos x="200" y="403"/>
                  </a:cxn>
                  <a:cxn ang="0">
                    <a:pos x="520" y="83"/>
                  </a:cxn>
                  <a:cxn ang="0">
                    <a:pos x="1130" y="83"/>
                  </a:cxn>
                  <a:cxn ang="0">
                    <a:pos x="1600" y="583"/>
                  </a:cxn>
                  <a:cxn ang="0">
                    <a:pos x="1430" y="1273"/>
                  </a:cxn>
                  <a:cxn ang="0">
                    <a:pos x="780" y="1633"/>
                  </a:cxn>
                  <a:cxn ang="0">
                    <a:pos x="150" y="1383"/>
                  </a:cxn>
                  <a:cxn ang="0">
                    <a:pos x="0" y="883"/>
                  </a:cxn>
                </a:cxnLst>
                <a:rect l="0" t="0" r="r" b="b"/>
                <a:pathLst>
                  <a:path w="1650" h="1651">
                    <a:moveTo>
                      <a:pt x="0" y="883"/>
                    </a:moveTo>
                    <a:cubicBezTo>
                      <a:pt x="27" y="716"/>
                      <a:pt x="113" y="536"/>
                      <a:pt x="200" y="403"/>
                    </a:cubicBezTo>
                    <a:cubicBezTo>
                      <a:pt x="287" y="270"/>
                      <a:pt x="365" y="136"/>
                      <a:pt x="520" y="83"/>
                    </a:cubicBezTo>
                    <a:cubicBezTo>
                      <a:pt x="675" y="30"/>
                      <a:pt x="950" y="0"/>
                      <a:pt x="1130" y="83"/>
                    </a:cubicBezTo>
                    <a:cubicBezTo>
                      <a:pt x="1310" y="166"/>
                      <a:pt x="1550" y="385"/>
                      <a:pt x="1600" y="583"/>
                    </a:cubicBezTo>
                    <a:cubicBezTo>
                      <a:pt x="1650" y="781"/>
                      <a:pt x="1567" y="1098"/>
                      <a:pt x="1430" y="1273"/>
                    </a:cubicBezTo>
                    <a:cubicBezTo>
                      <a:pt x="1293" y="1448"/>
                      <a:pt x="993" y="1615"/>
                      <a:pt x="780" y="1633"/>
                    </a:cubicBezTo>
                    <a:cubicBezTo>
                      <a:pt x="567" y="1651"/>
                      <a:pt x="280" y="1508"/>
                      <a:pt x="150" y="1383"/>
                    </a:cubicBezTo>
                    <a:cubicBezTo>
                      <a:pt x="20" y="1258"/>
                      <a:pt x="31" y="987"/>
                      <a:pt x="0" y="883"/>
                    </a:cubicBez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6642" name="Line 18"/>
              <p:cNvSpPr>
                <a:spLocks noChangeShapeType="1"/>
              </p:cNvSpPr>
              <p:nvPr/>
            </p:nvSpPr>
            <p:spPr bwMode="auto">
              <a:xfrm>
                <a:off x="5313400" y="3012064"/>
                <a:ext cx="1161960" cy="3619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6643" name="Text Box 19"/>
              <p:cNvSpPr txBox="1">
                <a:spLocks noChangeArrowheads="1"/>
              </p:cNvSpPr>
              <p:nvPr/>
            </p:nvSpPr>
            <p:spPr bwMode="auto">
              <a:xfrm>
                <a:off x="6052483" y="3034924"/>
                <a:ext cx="246678" cy="278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∆</a:t>
                </a:r>
                <a:r>
                  <a:rPr kumimoji="0" lang="en-US" altLang="ko-KR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u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6644" name="Text Box 20"/>
              <p:cNvSpPr txBox="1">
                <a:spLocks noChangeArrowheads="1"/>
              </p:cNvSpPr>
              <p:nvPr/>
            </p:nvSpPr>
            <p:spPr bwMode="auto">
              <a:xfrm>
                <a:off x="1811054" y="1904852"/>
                <a:ext cx="1956284" cy="581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altLang="ko-KR" sz="1600" dirty="0" smtClean="0">
                    <a:latin typeface="Calibri" pitchFamily="34" charset="0"/>
                    <a:ea typeface="맑은 고딕" charset="-127"/>
                  </a:rPr>
                  <a:t>Undeformed</a:t>
                </a:r>
                <a:r>
                  <a:rPr kumimoji="0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 configuration</a:t>
                </a:r>
              </a:p>
              <a:p>
                <a:pPr marL="0" marR="0" lvl="0" indent="0" algn="l" defTabSz="914400" rtl="0" eaLnBrk="1" fontAlgn="base" latinLnBrk="0" hangingPunct="1"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(known)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6645" name="Text Box 21"/>
              <p:cNvSpPr txBox="1">
                <a:spLocks noChangeArrowheads="1"/>
              </p:cNvSpPr>
              <p:nvPr/>
            </p:nvSpPr>
            <p:spPr bwMode="auto">
              <a:xfrm>
                <a:off x="4446692" y="1659514"/>
                <a:ext cx="2096290" cy="581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Last converged configuration</a:t>
                </a:r>
              </a:p>
              <a:p>
                <a:pPr marL="0" marR="0" lvl="0" indent="0" algn="l" defTabSz="914400" rtl="0" eaLnBrk="1" fontAlgn="base" latinLnBrk="0" hangingPunct="1"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(known)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6646" name="Text Box 22"/>
              <p:cNvSpPr txBox="1">
                <a:spLocks noChangeArrowheads="1"/>
              </p:cNvSpPr>
              <p:nvPr/>
            </p:nvSpPr>
            <p:spPr bwMode="auto">
              <a:xfrm>
                <a:off x="6137687" y="2040514"/>
                <a:ext cx="1862946" cy="581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Current configuration</a:t>
                </a:r>
              </a:p>
              <a:p>
                <a:pPr marL="0" marR="0" lvl="0" indent="0" algn="l" defTabSz="914400" rtl="0" eaLnBrk="1" fontAlgn="base" latinLnBrk="0" hangingPunct="1"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(unknown)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6647" name="Text Box 23"/>
              <p:cNvSpPr txBox="1">
                <a:spLocks noChangeArrowheads="1"/>
              </p:cNvSpPr>
              <p:nvPr/>
            </p:nvSpPr>
            <p:spPr bwMode="auto">
              <a:xfrm>
                <a:off x="2766612" y="2963487"/>
                <a:ext cx="298109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맑은 고딕" charset="-127"/>
                  </a:rPr>
                  <a:t>0</a:t>
                </a:r>
                <a:r>
                  <a:rPr kumimoji="0" lang="en-US" altLang="ko-KR" sz="16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P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6648" name="Text Box 24"/>
              <p:cNvSpPr txBox="1">
                <a:spLocks noChangeArrowheads="1"/>
              </p:cNvSpPr>
              <p:nvPr/>
            </p:nvSpPr>
            <p:spPr bwMode="auto">
              <a:xfrm>
                <a:off x="5176251" y="2763462"/>
                <a:ext cx="298109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1" u="none" strike="noStrike" cap="none" normalizeH="0" baseline="3000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n</a:t>
                </a:r>
                <a:r>
                  <a:rPr kumimoji="0" lang="en-US" altLang="ko-KR" sz="1600" b="0" i="1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P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6068915" y="4805362"/>
              <a:ext cx="356207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n+1</a:t>
              </a:r>
              <a:r>
                <a:rPr kumimoji="0" lang="en-US" altLang="ko-KR" sz="16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P</a:t>
              </a:r>
              <a:endPara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6002406" y="4311649"/>
              <a:ext cx="422716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n+1</a:t>
              </a:r>
              <a:r>
                <a:rPr kumimoji="0" lang="en-US" altLang="ko-KR" sz="16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W</a:t>
              </a:r>
              <a:endPara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" name="Arc 3"/>
            <p:cNvSpPr/>
            <p:nvPr/>
          </p:nvSpPr>
          <p:spPr bwMode="auto">
            <a:xfrm rot="9430820">
              <a:off x="4683033" y="4665635"/>
              <a:ext cx="1031625" cy="1031625"/>
            </a:xfrm>
            <a:prstGeom prst="arc">
              <a:avLst>
                <a:gd name="adj1" fmla="val 15523550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47828" y="5749389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mic Sans MS" panose="030F0702030302020204" pitchFamily="66" charset="0"/>
                </a:rPr>
                <a:t>Iteration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4797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Lagrangian Formulation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 TL, the </a:t>
            </a:r>
            <a:r>
              <a:rPr lang="en-US" b="1" dirty="0" smtClean="0">
                <a:solidFill>
                  <a:srgbClr val="2C02C6"/>
                </a:solidFill>
              </a:rPr>
              <a:t>undeformed configuration </a:t>
            </a:r>
            <a:r>
              <a:rPr lang="en-US" dirty="0" smtClean="0"/>
              <a:t>is the reference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P-K stress (</a:t>
            </a:r>
            <a:r>
              <a:rPr lang="en-US" b="1" dirty="0" smtClean="0">
                <a:solidFill>
                  <a:srgbClr val="2C02C6"/>
                </a:solidFill>
              </a:rPr>
              <a:t>S</a:t>
            </a:r>
            <a:r>
              <a:rPr lang="en-US" dirty="0" smtClean="0"/>
              <a:t>) and G-L strain (</a:t>
            </a:r>
            <a:r>
              <a:rPr lang="en-US" b="1" dirty="0" smtClean="0">
                <a:solidFill>
                  <a:srgbClr val="2C02C6"/>
                </a:solidFill>
              </a:rPr>
              <a:t>E</a:t>
            </a:r>
            <a:r>
              <a:rPr lang="en-US" dirty="0" smtClean="0"/>
              <a:t>) are the natural choice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 elastic material, </a:t>
            </a:r>
            <a:r>
              <a:rPr lang="en-US" b="1" dirty="0" smtClean="0">
                <a:solidFill>
                  <a:srgbClr val="2C02C6"/>
                </a:solidFill>
              </a:rPr>
              <a:t>strain energy density W </a:t>
            </a:r>
            <a:r>
              <a:rPr lang="en-US" dirty="0" smtClean="0"/>
              <a:t>exists, such that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We need to express W in terms of </a:t>
            </a:r>
            <a:r>
              <a:rPr lang="en-US" b="1" dirty="0" smtClean="0"/>
              <a:t>E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616476"/>
              </p:ext>
            </p:extLst>
          </p:nvPr>
        </p:nvGraphicFramePr>
        <p:xfrm>
          <a:off x="2947988" y="2536825"/>
          <a:ext cx="2324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0" name="Equation" r:id="rId3" imgW="2323800" imgH="761760" progId="Equation.DSMT4">
                  <p:embed/>
                </p:oleObj>
              </mc:Choice>
              <mc:Fallback>
                <p:oleObj name="Equation" r:id="rId3" imgW="232380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2536825"/>
                        <a:ext cx="23241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4011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and Strain Measures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164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 Energy Density and Stress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By differentiating strain energy density with respect to proper strains, we can obtain stresses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When W(</a:t>
            </a:r>
            <a:r>
              <a:rPr lang="en-US" b="1" dirty="0" smtClean="0"/>
              <a:t>E</a:t>
            </a:r>
            <a:r>
              <a:rPr lang="en-US" dirty="0" smtClean="0"/>
              <a:t>) is given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When W(</a:t>
            </a:r>
            <a:r>
              <a:rPr lang="en-US" b="1" dirty="0" smtClean="0"/>
              <a:t>F</a:t>
            </a:r>
            <a:r>
              <a:rPr lang="en-US" dirty="0" smtClean="0"/>
              <a:t>) is given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It is difficult to have W(</a:t>
            </a:r>
            <a:r>
              <a:rPr lang="en-US" b="1" dirty="0" smtClean="0">
                <a:latin typeface="Symbol" pitchFamily="18" charset="2"/>
              </a:rPr>
              <a:t>e</a:t>
            </a:r>
            <a:r>
              <a:rPr lang="en-US" dirty="0" smtClean="0"/>
              <a:t>) because </a:t>
            </a:r>
            <a:r>
              <a:rPr lang="en-US" b="1" dirty="0" smtClean="0">
                <a:latin typeface="Symbol" pitchFamily="18" charset="2"/>
              </a:rPr>
              <a:t>e</a:t>
            </a:r>
            <a:r>
              <a:rPr lang="en-US" dirty="0" smtClean="0"/>
              <a:t> depends on rigid-body rotation. Instead, we will use </a:t>
            </a:r>
            <a:r>
              <a:rPr lang="en-US" b="1" dirty="0" smtClean="0">
                <a:solidFill>
                  <a:srgbClr val="2C02C6"/>
                </a:solidFill>
              </a:rPr>
              <a:t>invariants</a:t>
            </a:r>
            <a:r>
              <a:rPr lang="en-US" dirty="0" smtClean="0"/>
              <a:t> in Section 3.5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725004"/>
              </p:ext>
            </p:extLst>
          </p:nvPr>
        </p:nvGraphicFramePr>
        <p:xfrm>
          <a:off x="2106613" y="2214563"/>
          <a:ext cx="1536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0" name="Equation" r:id="rId3" imgW="1536480" imgH="774360" progId="Equation.DSMT4">
                  <p:embed/>
                </p:oleObj>
              </mc:Choice>
              <mc:Fallback>
                <p:oleObj name="Equation" r:id="rId3" imgW="153648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2214563"/>
                        <a:ext cx="15367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035942"/>
              </p:ext>
            </p:extLst>
          </p:nvPr>
        </p:nvGraphicFramePr>
        <p:xfrm>
          <a:off x="896938" y="3794125"/>
          <a:ext cx="4953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1" name="Equation" r:id="rId5" imgW="4952880" imgH="774360" progId="Equation.DSMT4">
                  <p:embed/>
                </p:oleObj>
              </mc:Choice>
              <mc:Fallback>
                <p:oleObj name="Equation" r:id="rId5" imgW="495288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3794125"/>
                        <a:ext cx="49530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24583" y="245687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Second P-K stress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1529" y="3994727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First P-K stress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707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 bwMode="auto">
          <a:xfrm>
            <a:off x="928254" y="2184400"/>
            <a:ext cx="2489201" cy="58650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868218" y="1136073"/>
            <a:ext cx="2724727" cy="67425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St. Venant-Kirchhoff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Strain energy density for St. Venant-Kirchhoff material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Fourth-order constitutive tensor (isotropic material)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Lame’s constants: 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Identity tensor (2</a:t>
            </a:r>
            <a:r>
              <a:rPr lang="en-US" baseline="30000" dirty="0" smtClean="0"/>
              <a:t>nd</a:t>
            </a:r>
            <a:r>
              <a:rPr lang="en-US" dirty="0" smtClean="0"/>
              <a:t> order):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Identity tensor (4</a:t>
            </a:r>
            <a:r>
              <a:rPr lang="en-US" baseline="30000" dirty="0" smtClean="0"/>
              <a:t>th</a:t>
            </a:r>
            <a:r>
              <a:rPr lang="en-US" dirty="0" smtClean="0"/>
              <a:t> order):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Tensor product: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96669"/>
              </p:ext>
            </p:extLst>
          </p:nvPr>
        </p:nvGraphicFramePr>
        <p:xfrm>
          <a:off x="989362" y="1242432"/>
          <a:ext cx="2425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0" name="Equation" r:id="rId3" imgW="2425680" imgH="507960" progId="Equation.DSMT4">
                  <p:embed/>
                </p:oleObj>
              </mc:Choice>
              <mc:Fallback>
                <p:oleObj name="Equation" r:id="rId3" imgW="24256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362" y="1242432"/>
                        <a:ext cx="24257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65964" y="1348514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Contraction operator: 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354888" y="1330325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1" name="Equation" r:id="rId5" imgW="1307880" imgH="419040" progId="Equation.DSMT4">
                  <p:embed/>
                </p:oleObj>
              </mc:Choice>
              <mc:Fallback>
                <p:oleObj name="Equation" r:id="rId5" imgW="1307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4888" y="1330325"/>
                        <a:ext cx="1308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762369"/>
              </p:ext>
            </p:extLst>
          </p:nvPr>
        </p:nvGraphicFramePr>
        <p:xfrm>
          <a:off x="998538" y="2314421"/>
          <a:ext cx="2273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2" name="Equation" r:id="rId7" imgW="2273040" imgH="355320" progId="Equation.DSMT4">
                  <p:embed/>
                </p:oleObj>
              </mc:Choice>
              <mc:Fallback>
                <p:oleObj name="Equation" r:id="rId7" imgW="22730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2314421"/>
                        <a:ext cx="22733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178300" y="2668588"/>
          <a:ext cx="3670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3" name="Equation" r:id="rId9" imgW="3670200" imgH="698400" progId="Equation.DSMT4">
                  <p:embed/>
                </p:oleObj>
              </mc:Choice>
              <mc:Fallback>
                <p:oleObj name="Equation" r:id="rId9" imgW="36702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668588"/>
                        <a:ext cx="36703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405313" y="3759200"/>
          <a:ext cx="88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4" name="Equation" r:id="rId11" imgW="888840" imgH="419040" progId="Equation.DSMT4">
                  <p:embed/>
                </p:oleObj>
              </mc:Choice>
              <mc:Fallback>
                <p:oleObj name="Equation" r:id="rId11" imgW="888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3759200"/>
                        <a:ext cx="889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386969" y="4161543"/>
          <a:ext cx="247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5" name="Equation" r:id="rId13" imgW="2476440" imgH="444240" progId="Equation.DSMT4">
                  <p:embed/>
                </p:oleObj>
              </mc:Choice>
              <mc:Fallback>
                <p:oleObj name="Equation" r:id="rId13" imgW="2476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969" y="4161543"/>
                        <a:ext cx="2476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625600" y="4967288"/>
          <a:ext cx="3771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6" name="Equation" r:id="rId15" imgW="3771720" imgH="736560" progId="Equation.DSMT4">
                  <p:embed/>
                </p:oleObj>
              </mc:Choice>
              <mc:Fallback>
                <p:oleObj name="Equation" r:id="rId15" imgW="377172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4967288"/>
                        <a:ext cx="3771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205163" y="6030913"/>
          <a:ext cx="292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7" name="Equation" r:id="rId17" imgW="2920680" imgH="419040" progId="Equation.DSMT4">
                  <p:embed/>
                </p:oleObj>
              </mc:Choice>
              <mc:Fallback>
                <p:oleObj name="Equation" r:id="rId17" imgW="2920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6030913"/>
                        <a:ext cx="2921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20110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951345" y="1634833"/>
            <a:ext cx="5052291" cy="93287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St. Venant-Kirchhoff Material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Stress calculation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differentiate strain energy density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Limited to small strain but large rotation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Rigid-body rotation is removed and only the stretch tensor contributes to the strain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Can show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9692"/>
              </p:ext>
            </p:extLst>
          </p:nvPr>
        </p:nvGraphicFramePr>
        <p:xfrm>
          <a:off x="1031295" y="1702381"/>
          <a:ext cx="4800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4" name="Equation" r:id="rId3" imgW="4800600" imgH="774360" progId="Equation.DSMT4">
                  <p:embed/>
                </p:oleObj>
              </mc:Choice>
              <mc:Fallback>
                <p:oleObj name="Equation" r:id="rId3" imgW="480060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295" y="1702381"/>
                        <a:ext cx="48006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924432"/>
              </p:ext>
            </p:extLst>
          </p:nvPr>
        </p:nvGraphicFramePr>
        <p:xfrm>
          <a:off x="1004888" y="3255963"/>
          <a:ext cx="6121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5" name="Equation" r:id="rId5" imgW="6121080" imgH="520560" progId="Equation.DSMT4">
                  <p:embed/>
                </p:oleObj>
              </mc:Choice>
              <mc:Fallback>
                <p:oleObj name="Equation" r:id="rId5" imgW="61210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3255963"/>
                        <a:ext cx="6121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26550"/>
              </p:ext>
            </p:extLst>
          </p:nvPr>
        </p:nvGraphicFramePr>
        <p:xfrm>
          <a:off x="2153195" y="4672516"/>
          <a:ext cx="2197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6" name="Equation" r:id="rId7" imgW="2197080" imgH="774360" progId="Equation.DSMT4">
                  <p:embed/>
                </p:oleObj>
              </mc:Choice>
              <mc:Fallback>
                <p:oleObj name="Equation" r:id="rId7" imgW="219708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195" y="4672516"/>
                        <a:ext cx="21971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7"/>
          <p:cNvSpPr/>
          <p:nvPr/>
        </p:nvSpPr>
        <p:spPr bwMode="auto">
          <a:xfrm>
            <a:off x="4139942" y="5495636"/>
            <a:ext cx="323272" cy="341746"/>
          </a:xfrm>
          <a:custGeom>
            <a:avLst/>
            <a:gdLst>
              <a:gd name="connsiteX0" fmla="*/ 0 w 323272"/>
              <a:gd name="connsiteY0" fmla="*/ 0 h 341746"/>
              <a:gd name="connsiteX1" fmla="*/ 0 w 323272"/>
              <a:gd name="connsiteY1" fmla="*/ 341746 h 341746"/>
              <a:gd name="connsiteX2" fmla="*/ 323272 w 323272"/>
              <a:gd name="connsiteY2" fmla="*/ 341746 h 34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72" h="341746">
                <a:moveTo>
                  <a:pt x="0" y="0"/>
                </a:moveTo>
                <a:lnTo>
                  <a:pt x="0" y="341746"/>
                </a:lnTo>
                <a:lnTo>
                  <a:pt x="323272" y="341746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0160" y="5661891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Deformation tensor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737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E = 30,000 and </a:t>
            </a:r>
            <a:r>
              <a:rPr lang="en-US" dirty="0" smtClean="0">
                <a:latin typeface="Symbol" pitchFamily="18" charset="2"/>
              </a:rPr>
              <a:t>n</a:t>
            </a:r>
            <a:r>
              <a:rPr lang="en-US" dirty="0" smtClean="0"/>
              <a:t> = 0.3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G-L strain: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Lame’s constants: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P-K Stress: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20138" y="363987"/>
            <a:ext cx="3127058" cy="2484881"/>
            <a:chOff x="4416211" y="2636133"/>
            <a:chExt cx="3127058" cy="2484881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 rot="16200000">
              <a:off x="4387636" y="3807720"/>
              <a:ext cx="1466850" cy="523875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4863886" y="4798320"/>
              <a:ext cx="23812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4854361" y="2685203"/>
              <a:ext cx="0" cy="2103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854361" y="4122045"/>
              <a:ext cx="1114425" cy="67627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702086" y="4768589"/>
              <a:ext cx="53721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1.5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416211" y="3941070"/>
              <a:ext cx="53721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1.0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7140361" y="4617345"/>
              <a:ext cx="402908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X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473361" y="2636133"/>
              <a:ext cx="391478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Y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911929" y="4052194"/>
              <a:ext cx="1477166" cy="593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Undeformed </a:t>
              </a:r>
              <a:br>
                <a:rPr kumimoji="0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</a:br>
              <a:r>
                <a:rPr kumimoji="0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element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768636" y="2988570"/>
              <a:ext cx="184023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Deformed element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416211" y="3150495"/>
              <a:ext cx="53721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2.0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121061" y="4768589"/>
              <a:ext cx="53721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0.7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" name="Arc 16"/>
            <p:cNvSpPr>
              <a:spLocks/>
            </p:cNvSpPr>
            <p:nvPr/>
          </p:nvSpPr>
          <p:spPr bwMode="auto">
            <a:xfrm rot="16200000" flipV="1">
              <a:off x="5436339" y="3724852"/>
              <a:ext cx="295275" cy="2952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Comic Sans MS" pitchFamily="66" charset="0"/>
              </a:endParaRPr>
            </a:p>
          </p:txBody>
        </p:sp>
      </p:grp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409825" y="1397000"/>
          <a:ext cx="25241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0" name="Equation" r:id="rId3" imgW="2527200" imgH="736560" progId="Equation.DSMT4">
                  <p:embed/>
                </p:oleObj>
              </mc:Choice>
              <mc:Fallback>
                <p:oleObj name="Equation" r:id="rId3" imgW="252720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1397000"/>
                        <a:ext cx="2524125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154113" y="2936875"/>
          <a:ext cx="5842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1" name="Equation" r:id="rId5" imgW="5841720" imgH="698400" progId="Equation.DSMT4">
                  <p:embed/>
                </p:oleObj>
              </mc:Choice>
              <mc:Fallback>
                <p:oleObj name="Equation" r:id="rId5" imgW="58417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936875"/>
                        <a:ext cx="58420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454150" y="4470400"/>
          <a:ext cx="6480175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2" name="Equation" r:id="rId7" imgW="7200720" imgH="1498320" progId="Equation.DSMT4">
                  <p:embed/>
                </p:oleObj>
              </mc:Choice>
              <mc:Fallback>
                <p:oleObj name="Equation" r:id="rId7" imgW="720072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4470400"/>
                        <a:ext cx="6480175" cy="1347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429087" y="6028523"/>
          <a:ext cx="33718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3" name="Equation" r:id="rId9" imgW="3746160" imgH="736560" progId="Equation.DSMT4">
                  <p:embed/>
                </p:oleObj>
              </mc:Choice>
              <mc:Fallback>
                <p:oleObj name="Equation" r:id="rId9" imgW="37461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087" y="6028523"/>
                        <a:ext cx="337185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59121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Simple Shear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Deformation map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Material properties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2nd P-K stress</a:t>
            </a: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984250" y="1276350"/>
          <a:ext cx="36353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4" name="Equation" r:id="rId3" imgW="3644640" imgH="368280" progId="Equation.DSMT4">
                  <p:embed/>
                </p:oleObj>
              </mc:Choice>
              <mc:Fallback>
                <p:oleObj name="Equation" r:id="rId3" imgW="36446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276350"/>
                        <a:ext cx="363537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731164" y="660400"/>
            <a:ext cx="2822868" cy="2092830"/>
            <a:chOff x="5731164" y="660400"/>
            <a:chExt cx="2822868" cy="2092830"/>
          </a:xfrm>
        </p:grpSpPr>
        <p:sp>
          <p:nvSpPr>
            <p:cNvPr id="6" name="Rectangle 5"/>
            <p:cNvSpPr/>
            <p:nvPr/>
          </p:nvSpPr>
          <p:spPr bwMode="auto">
            <a:xfrm>
              <a:off x="6132945" y="1487055"/>
              <a:ext cx="997527" cy="997527"/>
            </a:xfrm>
            <a:prstGeom prst="rect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Parallelogram 6"/>
            <p:cNvSpPr/>
            <p:nvPr/>
          </p:nvSpPr>
          <p:spPr bwMode="auto">
            <a:xfrm>
              <a:off x="6132944" y="1487055"/>
              <a:ext cx="2142837" cy="997527"/>
            </a:xfrm>
            <a:prstGeom prst="parallelogram">
              <a:avLst>
                <a:gd name="adj" fmla="val 113889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rot="5400000" flipH="1" flipV="1">
              <a:off x="5246256" y="1874982"/>
              <a:ext cx="1754909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5874328" y="2484582"/>
              <a:ext cx="1902691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7795491" y="2299855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X</a:t>
              </a:r>
              <a:r>
                <a:rPr lang="en-US" baseline="-25000" dirty="0" smtClean="0">
                  <a:latin typeface="Comic Sans MS" pitchFamily="66" charset="0"/>
                </a:rPr>
                <a:t>1</a:t>
              </a:r>
              <a:r>
                <a:rPr lang="en-US" dirty="0" smtClean="0">
                  <a:latin typeface="Comic Sans MS" pitchFamily="66" charset="0"/>
                </a:rPr>
                <a:t>, x</a:t>
              </a:r>
              <a:r>
                <a:rPr lang="en-US" baseline="-25000" dirty="0" smtClean="0">
                  <a:latin typeface="Comic Sans MS" pitchFamily="66" charset="0"/>
                </a:rPr>
                <a:t>1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31164" y="66040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X</a:t>
              </a:r>
              <a:r>
                <a:rPr lang="en-US" baseline="-25000" dirty="0" smtClean="0">
                  <a:latin typeface="Comic Sans MS" pitchFamily="66" charset="0"/>
                </a:rPr>
                <a:t>2</a:t>
              </a:r>
              <a:r>
                <a:rPr lang="en-US" dirty="0" smtClean="0">
                  <a:latin typeface="Comic Sans MS" pitchFamily="66" charset="0"/>
                </a:rPr>
                <a:t>, x</a:t>
              </a:r>
              <a:r>
                <a:rPr lang="en-US" baseline="-25000" dirty="0" smtClean="0">
                  <a:latin typeface="Comic Sans MS" pitchFamily="66" charset="0"/>
                </a:rPr>
                <a:t>2</a:t>
              </a:r>
              <a:endParaRPr lang="en-US" baseline="-25000" dirty="0">
                <a:latin typeface="Comic Sans MS" pitchFamily="66" charset="0"/>
              </a:endParaRPr>
            </a:p>
          </p:txBody>
        </p:sp>
      </p:grp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2543944" y="1765499"/>
          <a:ext cx="3162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5" name="Equation" r:id="rId5" imgW="3162240" imgH="787320" progId="Equation.DSMT4">
                  <p:embed/>
                </p:oleObj>
              </mc:Choice>
              <mc:Fallback>
                <p:oleObj name="Equation" r:id="rId5" imgW="316224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944" y="1765499"/>
                        <a:ext cx="3162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827088" y="1813665"/>
          <a:ext cx="1308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6" name="Equation" r:id="rId7" imgW="1307880" imgH="736560" progId="Equation.DSMT4">
                  <p:embed/>
                </p:oleObj>
              </mc:Choice>
              <mc:Fallback>
                <p:oleObj name="Equation" r:id="rId7" imgW="13078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13665"/>
                        <a:ext cx="13081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603941" y="3238363"/>
          <a:ext cx="5892801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7" name="Equation" r:id="rId9" imgW="5892480" imgH="698400" progId="Equation.DSMT4">
                  <p:embed/>
                </p:oleObj>
              </mc:Choice>
              <mc:Fallback>
                <p:oleObj name="Equation" r:id="rId9" imgW="58924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941" y="3238363"/>
                        <a:ext cx="5892801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553066" y="4659735"/>
          <a:ext cx="40005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8" name="Equation" r:id="rId11" imgW="4444920" imgH="812520" progId="Equation.DSMT4">
                  <p:embed/>
                </p:oleObj>
              </mc:Choice>
              <mc:Fallback>
                <p:oleObj name="Equation" r:id="rId11" imgW="444492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66" y="4659735"/>
                        <a:ext cx="40005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543580" y="5574583"/>
          <a:ext cx="45831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9" name="Equation" r:id="rId13" imgW="5092560" imgH="812520" progId="Equation.DSMT4">
                  <p:embed/>
                </p:oleObj>
              </mc:Choice>
              <mc:Fallback>
                <p:oleObj name="Equation" r:id="rId13" imgW="509256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80" y="5574583"/>
                        <a:ext cx="4583112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5" name="Group 9"/>
          <p:cNvGrpSpPr>
            <a:grpSpLocks/>
          </p:cNvGrpSpPr>
          <p:nvPr/>
        </p:nvGrpSpPr>
        <p:grpSpPr bwMode="auto">
          <a:xfrm>
            <a:off x="5342349" y="3953381"/>
            <a:ext cx="3423920" cy="2720909"/>
            <a:chOff x="3303" y="7814"/>
            <a:chExt cx="5392" cy="4284"/>
          </a:xfrm>
        </p:grpSpPr>
        <p:sp>
          <p:nvSpPr>
            <p:cNvPr id="70666" name="Rectangle 10"/>
            <p:cNvSpPr>
              <a:spLocks noChangeArrowheads="1"/>
            </p:cNvSpPr>
            <p:nvPr/>
          </p:nvSpPr>
          <p:spPr bwMode="auto">
            <a:xfrm>
              <a:off x="4049" y="7957"/>
              <a:ext cx="4469" cy="35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0667" name="AutoShape 11"/>
            <p:cNvCxnSpPr>
              <a:cxnSpLocks noChangeShapeType="1"/>
            </p:cNvCxnSpPr>
            <p:nvPr/>
          </p:nvCxnSpPr>
          <p:spPr bwMode="auto">
            <a:xfrm flipV="1">
              <a:off x="4049" y="8303"/>
              <a:ext cx="4469" cy="280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0668" name="Freeform 12"/>
            <p:cNvSpPr>
              <a:spLocks/>
            </p:cNvSpPr>
            <p:nvPr/>
          </p:nvSpPr>
          <p:spPr bwMode="auto">
            <a:xfrm>
              <a:off x="4049" y="7957"/>
              <a:ext cx="4469" cy="3516"/>
            </a:xfrm>
            <a:custGeom>
              <a:avLst/>
              <a:gdLst/>
              <a:ahLst/>
              <a:cxnLst>
                <a:cxn ang="0">
                  <a:pos x="0" y="3516"/>
                </a:cxn>
                <a:cxn ang="0">
                  <a:pos x="523" y="2983"/>
                </a:cxn>
                <a:cxn ang="0">
                  <a:pos x="1075" y="2525"/>
                </a:cxn>
                <a:cxn ang="0">
                  <a:pos x="1646" y="2132"/>
                </a:cxn>
                <a:cxn ang="0">
                  <a:pos x="2225" y="1768"/>
                </a:cxn>
                <a:cxn ang="0">
                  <a:pos x="2777" y="1412"/>
                </a:cxn>
                <a:cxn ang="0">
                  <a:pos x="3385" y="982"/>
                </a:cxn>
                <a:cxn ang="0">
                  <a:pos x="3983" y="496"/>
                </a:cxn>
                <a:cxn ang="0">
                  <a:pos x="4469" y="0"/>
                </a:cxn>
              </a:cxnLst>
              <a:rect l="0" t="0" r="r" b="b"/>
              <a:pathLst>
                <a:path w="4469" h="3516">
                  <a:moveTo>
                    <a:pt x="0" y="3516"/>
                  </a:moveTo>
                  <a:cubicBezTo>
                    <a:pt x="172" y="3332"/>
                    <a:pt x="344" y="3148"/>
                    <a:pt x="523" y="2983"/>
                  </a:cubicBezTo>
                  <a:cubicBezTo>
                    <a:pt x="702" y="2818"/>
                    <a:pt x="888" y="2667"/>
                    <a:pt x="1075" y="2525"/>
                  </a:cubicBezTo>
                  <a:cubicBezTo>
                    <a:pt x="1262" y="2383"/>
                    <a:pt x="1454" y="2258"/>
                    <a:pt x="1646" y="2132"/>
                  </a:cubicBezTo>
                  <a:cubicBezTo>
                    <a:pt x="1838" y="2006"/>
                    <a:pt x="2037" y="1888"/>
                    <a:pt x="2225" y="1768"/>
                  </a:cubicBezTo>
                  <a:cubicBezTo>
                    <a:pt x="2413" y="1648"/>
                    <a:pt x="2584" y="1543"/>
                    <a:pt x="2777" y="1412"/>
                  </a:cubicBezTo>
                  <a:cubicBezTo>
                    <a:pt x="2970" y="1281"/>
                    <a:pt x="3184" y="1135"/>
                    <a:pt x="3385" y="982"/>
                  </a:cubicBezTo>
                  <a:cubicBezTo>
                    <a:pt x="3586" y="829"/>
                    <a:pt x="3802" y="660"/>
                    <a:pt x="3983" y="496"/>
                  </a:cubicBezTo>
                  <a:cubicBezTo>
                    <a:pt x="4164" y="332"/>
                    <a:pt x="4316" y="166"/>
                    <a:pt x="4469" y="0"/>
                  </a:cubicBezTo>
                </a:path>
              </a:pathLst>
            </a:custGeom>
            <a:noFill/>
            <a:ln w="19050">
              <a:solidFill>
                <a:srgbClr val="00206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0669" name="AutoShape 13"/>
            <p:cNvCxnSpPr>
              <a:cxnSpLocks noChangeShapeType="1"/>
            </p:cNvCxnSpPr>
            <p:nvPr/>
          </p:nvCxnSpPr>
          <p:spPr bwMode="auto">
            <a:xfrm>
              <a:off x="4049" y="9725"/>
              <a:ext cx="446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0670" name="AutoShape 14"/>
            <p:cNvCxnSpPr>
              <a:cxnSpLocks noChangeShapeType="1"/>
            </p:cNvCxnSpPr>
            <p:nvPr/>
          </p:nvCxnSpPr>
          <p:spPr bwMode="auto">
            <a:xfrm>
              <a:off x="5163" y="11398"/>
              <a:ext cx="0" cy="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0671" name="AutoShape 15"/>
            <p:cNvCxnSpPr>
              <a:cxnSpLocks noChangeShapeType="1"/>
            </p:cNvCxnSpPr>
            <p:nvPr/>
          </p:nvCxnSpPr>
          <p:spPr bwMode="auto">
            <a:xfrm>
              <a:off x="7400" y="11398"/>
              <a:ext cx="0" cy="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0672" name="AutoShape 16"/>
            <p:cNvCxnSpPr>
              <a:cxnSpLocks noChangeShapeType="1"/>
            </p:cNvCxnSpPr>
            <p:nvPr/>
          </p:nvCxnSpPr>
          <p:spPr bwMode="auto">
            <a:xfrm>
              <a:off x="6284" y="7957"/>
              <a:ext cx="0" cy="35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0673" name="AutoShape 17"/>
            <p:cNvCxnSpPr>
              <a:cxnSpLocks noChangeShapeType="1"/>
            </p:cNvCxnSpPr>
            <p:nvPr/>
          </p:nvCxnSpPr>
          <p:spPr bwMode="auto">
            <a:xfrm rot="5400000">
              <a:off x="4085" y="10558"/>
              <a:ext cx="0" cy="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0674" name="AutoShape 18"/>
            <p:cNvCxnSpPr>
              <a:cxnSpLocks noChangeShapeType="1"/>
            </p:cNvCxnSpPr>
            <p:nvPr/>
          </p:nvCxnSpPr>
          <p:spPr bwMode="auto">
            <a:xfrm rot="5400000">
              <a:off x="4085" y="8800"/>
              <a:ext cx="0" cy="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0675" name="AutoShape 19"/>
            <p:cNvCxnSpPr>
              <a:cxnSpLocks noChangeShapeType="1"/>
            </p:cNvCxnSpPr>
            <p:nvPr/>
          </p:nvCxnSpPr>
          <p:spPr bwMode="auto">
            <a:xfrm rot="5400000">
              <a:off x="8482" y="8800"/>
              <a:ext cx="0" cy="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0676" name="AutoShape 20"/>
            <p:cNvCxnSpPr>
              <a:cxnSpLocks noChangeShapeType="1"/>
            </p:cNvCxnSpPr>
            <p:nvPr/>
          </p:nvCxnSpPr>
          <p:spPr bwMode="auto">
            <a:xfrm rot="5400000">
              <a:off x="8473" y="10558"/>
              <a:ext cx="0" cy="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0677" name="AutoShape 21"/>
            <p:cNvCxnSpPr>
              <a:cxnSpLocks noChangeShapeType="1"/>
            </p:cNvCxnSpPr>
            <p:nvPr/>
          </p:nvCxnSpPr>
          <p:spPr bwMode="auto">
            <a:xfrm>
              <a:off x="5163" y="7962"/>
              <a:ext cx="0" cy="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0678" name="AutoShape 22"/>
            <p:cNvCxnSpPr>
              <a:cxnSpLocks noChangeShapeType="1"/>
            </p:cNvCxnSpPr>
            <p:nvPr/>
          </p:nvCxnSpPr>
          <p:spPr bwMode="auto">
            <a:xfrm>
              <a:off x="7400" y="7962"/>
              <a:ext cx="0" cy="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0679" name="Text Box 23"/>
            <p:cNvSpPr txBox="1">
              <a:spLocks noChangeArrowheads="1"/>
            </p:cNvSpPr>
            <p:nvPr/>
          </p:nvSpPr>
          <p:spPr bwMode="auto">
            <a:xfrm>
              <a:off x="3813" y="11466"/>
              <a:ext cx="488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Arial" pitchFamily="34" charset="0"/>
                </a:rPr>
                <a:t>-0.4            -0.2              0.0             0.2              0.4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680" name="Text Box 24"/>
            <p:cNvSpPr txBox="1">
              <a:spLocks noChangeArrowheads="1"/>
            </p:cNvSpPr>
            <p:nvPr/>
          </p:nvSpPr>
          <p:spPr bwMode="auto">
            <a:xfrm>
              <a:off x="3591" y="7814"/>
              <a:ext cx="386" cy="3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spcBef>
                  <a:spcPct val="0"/>
                </a:spcBef>
                <a:spcAft>
                  <a:spcPts val="3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Arial" pitchFamily="34" charset="0"/>
                </a:rPr>
                <a:t>20</a:t>
              </a:r>
            </a:p>
            <a:p>
              <a:pPr marL="0" marR="0" lvl="0" indent="0" algn="r" defTabSz="914400" rtl="0" eaLnBrk="1" fontAlgn="base" latinLnBrk="0" hangingPunct="1">
                <a:spcBef>
                  <a:spcPct val="0"/>
                </a:spcBef>
                <a:spcAft>
                  <a:spcPts val="3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Arial" pitchFamily="34" charset="0"/>
                </a:rPr>
                <a:t>10</a:t>
              </a:r>
            </a:p>
            <a:p>
              <a:pPr marL="0" marR="0" lvl="0" indent="0" algn="r" defTabSz="914400" rtl="0" eaLnBrk="1" fontAlgn="base" latinLnBrk="0" hangingPunct="1">
                <a:spcBef>
                  <a:spcPct val="0"/>
                </a:spcBef>
                <a:spcAft>
                  <a:spcPts val="3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Arial" pitchFamily="34" charset="0"/>
                </a:rPr>
                <a:t>0</a:t>
              </a:r>
            </a:p>
            <a:p>
              <a:pPr marL="0" marR="0" lvl="0" indent="0" algn="r" defTabSz="914400" rtl="0" eaLnBrk="1" fontAlgn="base" latinLnBrk="0" hangingPunct="1">
                <a:spcBef>
                  <a:spcPct val="0"/>
                </a:spcBef>
                <a:spcAft>
                  <a:spcPts val="3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Arial" pitchFamily="34" charset="0"/>
                </a:rPr>
                <a:t>-10</a:t>
              </a:r>
            </a:p>
            <a:p>
              <a:pPr marL="0" marR="0" lvl="0" indent="0" algn="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Arial" pitchFamily="34" charset="0"/>
                </a:rPr>
                <a:t>-20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681" name="Text Box 25"/>
            <p:cNvSpPr txBox="1">
              <a:spLocks noChangeArrowheads="1"/>
            </p:cNvSpPr>
            <p:nvPr/>
          </p:nvSpPr>
          <p:spPr bwMode="auto">
            <a:xfrm>
              <a:off x="5976" y="8126"/>
              <a:ext cx="1543" cy="4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Arial" pitchFamily="34" charset="0"/>
                </a:rPr>
                <a:t>Cauchy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682" name="Text Box 26"/>
            <p:cNvSpPr txBox="1">
              <a:spLocks noChangeArrowheads="1"/>
            </p:cNvSpPr>
            <p:nvPr/>
          </p:nvSpPr>
          <p:spPr bwMode="auto">
            <a:xfrm>
              <a:off x="7132" y="9327"/>
              <a:ext cx="1543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Arial" pitchFamily="34" charset="0"/>
                </a:rPr>
                <a:t>2nd P-K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0683" name="AutoShape 27"/>
            <p:cNvCxnSpPr>
              <a:cxnSpLocks noChangeShapeType="1"/>
            </p:cNvCxnSpPr>
            <p:nvPr/>
          </p:nvCxnSpPr>
          <p:spPr bwMode="auto">
            <a:xfrm>
              <a:off x="7247" y="8406"/>
              <a:ext cx="664" cy="112"/>
            </a:xfrm>
            <a:prstGeom prst="straightConnector1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triangle" w="med" len="med"/>
            </a:ln>
          </p:spPr>
        </p:cxnSp>
        <p:cxnSp>
          <p:nvCxnSpPr>
            <p:cNvPr id="70684" name="AutoShape 28"/>
            <p:cNvCxnSpPr>
              <a:cxnSpLocks noChangeShapeType="1"/>
            </p:cNvCxnSpPr>
            <p:nvPr/>
          </p:nvCxnSpPr>
          <p:spPr bwMode="auto">
            <a:xfrm flipV="1">
              <a:off x="7911" y="8696"/>
              <a:ext cx="1" cy="6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5309" y="11791"/>
              <a:ext cx="19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Arial" pitchFamily="34" charset="0"/>
                </a:rPr>
                <a:t>Shear parameter </a:t>
              </a:r>
              <a:r>
                <a:rPr kumimoji="0" lang="en-US" altLang="ko-KR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686" name="Text Box 30"/>
            <p:cNvSpPr txBox="1">
              <a:spLocks noChangeArrowheads="1"/>
            </p:cNvSpPr>
            <p:nvPr/>
          </p:nvSpPr>
          <p:spPr bwMode="auto">
            <a:xfrm>
              <a:off x="3303" y="8768"/>
              <a:ext cx="379" cy="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vert270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Arial" pitchFamily="34" charset="0"/>
                </a:rPr>
                <a:t>Shear stress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" name="Oval 3"/>
          <p:cNvSpPr/>
          <p:nvPr/>
        </p:nvSpPr>
        <p:spPr bwMode="auto">
          <a:xfrm>
            <a:off x="3580598" y="5553778"/>
            <a:ext cx="394636" cy="39463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443248" y="5927553"/>
            <a:ext cx="394636" cy="39463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944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Boundary Conditions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Solution space (set)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err="1" smtClean="0"/>
              <a:t>Kinematically</a:t>
            </a:r>
            <a:r>
              <a:rPr lang="en-US" dirty="0" smtClean="0"/>
              <a:t> admissible space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753655"/>
              </p:ext>
            </p:extLst>
          </p:nvPr>
        </p:nvGraphicFramePr>
        <p:xfrm>
          <a:off x="1133475" y="1309688"/>
          <a:ext cx="2019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6" name="Equation" r:id="rId3" imgW="2019240" imgH="812520" progId="Equation.DSMT4">
                  <p:embed/>
                </p:oleObj>
              </mc:Choice>
              <mc:Fallback>
                <p:oleObj name="Equation" r:id="rId3" imgW="20192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309688"/>
                        <a:ext cx="20193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4"/>
          <p:cNvSpPr/>
          <p:nvPr/>
        </p:nvSpPr>
        <p:spPr bwMode="auto">
          <a:xfrm>
            <a:off x="1798013" y="2133600"/>
            <a:ext cx="489528" cy="286327"/>
          </a:xfrm>
          <a:custGeom>
            <a:avLst/>
            <a:gdLst>
              <a:gd name="connsiteX0" fmla="*/ 0 w 489528"/>
              <a:gd name="connsiteY0" fmla="*/ 0 h 286327"/>
              <a:gd name="connsiteX1" fmla="*/ 0 w 489528"/>
              <a:gd name="connsiteY1" fmla="*/ 286327 h 286327"/>
              <a:gd name="connsiteX2" fmla="*/ 489528 w 489528"/>
              <a:gd name="connsiteY2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528" h="286327">
                <a:moveTo>
                  <a:pt x="0" y="0"/>
                </a:moveTo>
                <a:lnTo>
                  <a:pt x="0" y="286327"/>
                </a:lnTo>
                <a:lnTo>
                  <a:pt x="489528" y="286327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6777" y="223520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You can’t use </a:t>
            </a:r>
            <a:r>
              <a:rPr lang="en-US" b="1" dirty="0" smtClean="0">
                <a:latin typeface="Comic Sans MS" pitchFamily="66" charset="0"/>
              </a:rPr>
              <a:t>S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4582" y="1279236"/>
            <a:ext cx="384432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dirty="0" smtClean="0">
                <a:latin typeface="Comic Sans MS" pitchFamily="66" charset="0"/>
              </a:rPr>
              <a:t>Essential (displacement) boundary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latin typeface="Comic Sans MS" pitchFamily="66" charset="0"/>
              </a:rPr>
              <a:t>Natural (traction) boundary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51604"/>
              </p:ext>
            </p:extLst>
          </p:nvPr>
        </p:nvGraphicFramePr>
        <p:xfrm>
          <a:off x="1327150" y="3417888"/>
          <a:ext cx="351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7" name="Equation" r:id="rId5" imgW="3517560" imgH="457200" progId="Equation.DSMT4">
                  <p:embed/>
                </p:oleObj>
              </mc:Choice>
              <mc:Fallback>
                <p:oleObj name="Equation" r:id="rId5" imgW="3517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3417888"/>
                        <a:ext cx="3517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786732"/>
              </p:ext>
            </p:extLst>
          </p:nvPr>
        </p:nvGraphicFramePr>
        <p:xfrm>
          <a:off x="1270000" y="4937125"/>
          <a:ext cx="3568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8" name="Equation" r:id="rId7" imgW="3568680" imgH="457200" progId="Equation.DSMT4">
                  <p:embed/>
                </p:oleObj>
              </mc:Choice>
              <mc:Fallback>
                <p:oleObj name="Equation" r:id="rId7" imgW="3568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4937125"/>
                        <a:ext cx="3568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77469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1209964" y="2170545"/>
            <a:ext cx="7019636" cy="127461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Variational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We want to minimize the potential energy (equilibrium)</a:t>
            </a:r>
          </a:p>
          <a:p>
            <a:pPr lvl="1">
              <a:spcBef>
                <a:spcPts val="1200"/>
              </a:spcBef>
              <a:buNone/>
            </a:pPr>
            <a:r>
              <a:rPr lang="en-US" dirty="0" smtClean="0">
                <a:latin typeface="Symbol" pitchFamily="18" charset="2"/>
              </a:rPr>
              <a:t>P</a:t>
            </a:r>
            <a:r>
              <a:rPr lang="en-US" baseline="30000" dirty="0" smtClean="0"/>
              <a:t>int</a:t>
            </a:r>
            <a:r>
              <a:rPr lang="en-US" dirty="0" smtClean="0"/>
              <a:t>: stored internal energy</a:t>
            </a:r>
          </a:p>
          <a:p>
            <a:pPr lvl="1">
              <a:spcBef>
                <a:spcPts val="1200"/>
              </a:spcBef>
              <a:buNone/>
            </a:pPr>
            <a:r>
              <a:rPr lang="en-US" dirty="0" err="1" smtClean="0">
                <a:latin typeface="Symbol" pitchFamily="18" charset="2"/>
              </a:rPr>
              <a:t>P</a:t>
            </a:r>
            <a:r>
              <a:rPr lang="en-US" baseline="30000" dirty="0" err="1" smtClean="0"/>
              <a:t>ext</a:t>
            </a:r>
            <a:r>
              <a:rPr lang="en-US" dirty="0" smtClean="0"/>
              <a:t>: potential energy of applied loads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Want to find </a:t>
            </a:r>
            <a:r>
              <a:rPr lang="en-US" b="1" dirty="0" smtClean="0"/>
              <a:t>u</a:t>
            </a:r>
            <a:r>
              <a:rPr lang="en-US" dirty="0" smtClean="0"/>
              <a:t> </a:t>
            </a:r>
            <a:r>
              <a:rPr lang="en-US" dirty="0" smtClean="0">
                <a:sym typeface="Euclid Symbol"/>
              </a:rPr>
              <a:t> </a:t>
            </a:r>
            <a:r>
              <a:rPr lang="en-US" dirty="0" smtClean="0">
                <a:sym typeface="Euclid Math Two"/>
              </a:rPr>
              <a:t> that minimizes the potential energy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ym typeface="Euclid Math Two"/>
              </a:rPr>
              <a:t>Perturb </a:t>
            </a:r>
            <a:r>
              <a:rPr lang="en-US" b="1" dirty="0" smtClean="0">
                <a:sym typeface="Euclid Math Two"/>
              </a:rPr>
              <a:t>u</a:t>
            </a:r>
            <a:r>
              <a:rPr lang="en-US" dirty="0" smtClean="0">
                <a:sym typeface="Euclid Math Two"/>
              </a:rPr>
              <a:t> in the direction of </a:t>
            </a:r>
            <a:r>
              <a:rPr lang="en-US" b="1" dirty="0" smtClean="0">
                <a:latin typeface="Comic Sans MS"/>
              </a:rPr>
              <a:t>ū </a:t>
            </a:r>
            <a:r>
              <a:rPr lang="en-US" dirty="0" smtClean="0">
                <a:sym typeface="Euclid Symbol"/>
              </a:rPr>
              <a:t> </a:t>
            </a:r>
            <a:r>
              <a:rPr lang="en-US" dirty="0" smtClean="0">
                <a:sym typeface="Euclid Math Two"/>
              </a:rPr>
              <a:t> proportional to </a:t>
            </a:r>
            <a:r>
              <a:rPr lang="en-US" dirty="0" smtClean="0">
                <a:latin typeface="Symbol" pitchFamily="18" charset="2"/>
                <a:sym typeface="Euclid Math Two"/>
              </a:rPr>
              <a:t>t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2C02C6"/>
                </a:solidFill>
              </a:rPr>
              <a:t>If </a:t>
            </a:r>
            <a:r>
              <a:rPr lang="en-US" b="1" dirty="0" smtClean="0">
                <a:solidFill>
                  <a:srgbClr val="2C02C6"/>
                </a:solidFill>
              </a:rPr>
              <a:t>u</a:t>
            </a:r>
            <a:r>
              <a:rPr lang="en-US" dirty="0" smtClean="0">
                <a:solidFill>
                  <a:srgbClr val="2C02C6"/>
                </a:solidFill>
              </a:rPr>
              <a:t> minimizes the potential, </a:t>
            </a:r>
            <a:r>
              <a:rPr lang="en-US" dirty="0" smtClean="0">
                <a:solidFill>
                  <a:srgbClr val="2C02C6"/>
                </a:solidFill>
                <a:latin typeface="Symbol" pitchFamily="18" charset="2"/>
              </a:rPr>
              <a:t>P</a:t>
            </a:r>
            <a:r>
              <a:rPr lang="en-US" dirty="0" smtClean="0">
                <a:solidFill>
                  <a:srgbClr val="2C02C6"/>
                </a:solidFill>
              </a:rPr>
              <a:t>(</a:t>
            </a:r>
            <a:r>
              <a:rPr lang="en-US" b="1" dirty="0" smtClean="0">
                <a:solidFill>
                  <a:srgbClr val="2C02C6"/>
                </a:solidFill>
              </a:rPr>
              <a:t>u</a:t>
            </a:r>
            <a:r>
              <a:rPr lang="en-US" dirty="0" smtClean="0">
                <a:solidFill>
                  <a:srgbClr val="2C02C6"/>
                </a:solidFill>
              </a:rPr>
              <a:t>) must be smaller than </a:t>
            </a:r>
            <a:r>
              <a:rPr lang="en-US" dirty="0" smtClean="0">
                <a:solidFill>
                  <a:srgbClr val="2C02C6"/>
                </a:solidFill>
                <a:latin typeface="Symbol" pitchFamily="18" charset="2"/>
              </a:rPr>
              <a:t>P</a:t>
            </a:r>
            <a:r>
              <a:rPr lang="en-US" dirty="0" smtClean="0">
                <a:solidFill>
                  <a:srgbClr val="2C02C6"/>
                </a:solidFill>
              </a:rPr>
              <a:t>(</a:t>
            </a:r>
            <a:r>
              <a:rPr lang="en-US" b="1" dirty="0" err="1" smtClean="0">
                <a:solidFill>
                  <a:srgbClr val="2C02C6"/>
                </a:solidFill>
              </a:rPr>
              <a:t>u</a:t>
            </a:r>
            <a:r>
              <a:rPr lang="en-US" baseline="-25000" dirty="0" err="1" smtClean="0">
                <a:solidFill>
                  <a:srgbClr val="2C02C6"/>
                </a:solidFill>
                <a:latin typeface="Symbol" pitchFamily="18" charset="2"/>
              </a:rPr>
              <a:t>t</a:t>
            </a:r>
            <a:r>
              <a:rPr lang="en-US" dirty="0" smtClean="0">
                <a:solidFill>
                  <a:srgbClr val="2C02C6"/>
                </a:solidFill>
              </a:rPr>
              <a:t>) for all possible </a:t>
            </a:r>
            <a:r>
              <a:rPr lang="en-US" b="1" dirty="0" smtClean="0">
                <a:solidFill>
                  <a:srgbClr val="2C02C6"/>
                </a:solidFill>
                <a:latin typeface="Comic Sans MS"/>
              </a:rPr>
              <a:t>ū</a:t>
            </a:r>
            <a:endParaRPr lang="en-US" dirty="0" smtClean="0">
              <a:solidFill>
                <a:srgbClr val="2C02C6"/>
              </a:solidFill>
            </a:endParaRPr>
          </a:p>
          <a:p>
            <a:pPr lvl="1">
              <a:spcBef>
                <a:spcPts val="1200"/>
              </a:spcBef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418249"/>
              </p:ext>
            </p:extLst>
          </p:nvPr>
        </p:nvGraphicFramePr>
        <p:xfrm>
          <a:off x="1485320" y="2236788"/>
          <a:ext cx="6477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8" name="Equation" r:id="rId3" imgW="6476760" imgH="1117440" progId="Equation.DSMT4">
                  <p:embed/>
                </p:oleObj>
              </mc:Choice>
              <mc:Fallback>
                <p:oleObj name="Equation" r:id="rId3" imgW="647676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320" y="2236788"/>
                        <a:ext cx="64770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515859"/>
              </p:ext>
            </p:extLst>
          </p:nvPr>
        </p:nvGraphicFramePr>
        <p:xfrm>
          <a:off x="1323975" y="4611688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9" name="Equation" r:id="rId5" imgW="1473120" imgH="431640" progId="Equation.DSMT4">
                  <p:embed/>
                </p:oleObj>
              </mc:Choice>
              <mc:Fallback>
                <p:oleObj name="Equation" r:id="rId5" imgW="1473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4611688"/>
                        <a:ext cx="1473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44655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Variational Formulation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Variation of Potential Energy </a:t>
            </a:r>
            <a:r>
              <a:rPr lang="en-US" dirty="0" smtClean="0"/>
              <a:t>(Directional Derivative)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 depends on </a:t>
            </a:r>
            <a:r>
              <a:rPr lang="en-US" b="1" dirty="0" smtClean="0"/>
              <a:t>u</a:t>
            </a:r>
            <a:r>
              <a:rPr lang="en-US" dirty="0" smtClean="0"/>
              <a:t> only, but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 depends on both </a:t>
            </a:r>
            <a:r>
              <a:rPr lang="en-US" b="1" dirty="0" smtClean="0"/>
              <a:t>u</a:t>
            </a:r>
            <a:r>
              <a:rPr lang="en-US" dirty="0" smtClean="0"/>
              <a:t> and </a:t>
            </a:r>
            <a:r>
              <a:rPr lang="en-US" b="1" dirty="0" smtClean="0">
                <a:latin typeface="Comic Sans MS"/>
              </a:rPr>
              <a:t>ū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Minimum potential energy happens when its variation becomes zero for every possible </a:t>
            </a:r>
            <a:r>
              <a:rPr lang="en-US" b="1" dirty="0" smtClean="0">
                <a:solidFill>
                  <a:srgbClr val="2C02C6"/>
                </a:solidFill>
                <a:latin typeface="Comic Sans MS"/>
              </a:rPr>
              <a:t>ū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Comic Sans MS"/>
              </a:rPr>
              <a:t>One-dimensional example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205742"/>
              </p:ext>
            </p:extLst>
          </p:nvPr>
        </p:nvGraphicFramePr>
        <p:xfrm>
          <a:off x="1158875" y="1245530"/>
          <a:ext cx="3429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2" name="Equation" r:id="rId3" imgW="3429000" imgH="863280" progId="Equation.DSMT4">
                  <p:embed/>
                </p:oleObj>
              </mc:Choice>
              <mc:Fallback>
                <p:oleObj name="Equation" r:id="rId3" imgW="342900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245530"/>
                        <a:ext cx="3429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4022430" y="2239818"/>
            <a:ext cx="137160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040577" y="1523618"/>
            <a:ext cx="400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We will use “over-bar” for variation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992586" y="4239491"/>
            <a:ext cx="2964873" cy="1433176"/>
          </a:xfrm>
          <a:custGeom>
            <a:avLst/>
            <a:gdLst>
              <a:gd name="connsiteX0" fmla="*/ 0 w 2964873"/>
              <a:gd name="connsiteY0" fmla="*/ 0 h 1433176"/>
              <a:gd name="connsiteX1" fmla="*/ 203200 w 2964873"/>
              <a:gd name="connsiteY1" fmla="*/ 794327 h 1433176"/>
              <a:gd name="connsiteX2" fmla="*/ 766618 w 2964873"/>
              <a:gd name="connsiteY2" fmla="*/ 1311564 h 1433176"/>
              <a:gd name="connsiteX3" fmla="*/ 1477818 w 2964873"/>
              <a:gd name="connsiteY3" fmla="*/ 1348509 h 1433176"/>
              <a:gd name="connsiteX4" fmla="*/ 2327563 w 2964873"/>
              <a:gd name="connsiteY4" fmla="*/ 803564 h 1433176"/>
              <a:gd name="connsiteX5" fmla="*/ 2964873 w 2964873"/>
              <a:gd name="connsiteY5" fmla="*/ 73891 h 143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4873" h="1433176">
                <a:moveTo>
                  <a:pt x="0" y="0"/>
                </a:moveTo>
                <a:cubicBezTo>
                  <a:pt x="37715" y="287866"/>
                  <a:pt x="75430" y="575733"/>
                  <a:pt x="203200" y="794327"/>
                </a:cubicBezTo>
                <a:cubicBezTo>
                  <a:pt x="330970" y="1012921"/>
                  <a:pt x="554182" y="1219200"/>
                  <a:pt x="766618" y="1311564"/>
                </a:cubicBezTo>
                <a:cubicBezTo>
                  <a:pt x="979054" y="1403928"/>
                  <a:pt x="1217661" y="1433176"/>
                  <a:pt x="1477818" y="1348509"/>
                </a:cubicBezTo>
                <a:cubicBezTo>
                  <a:pt x="1737975" y="1263842"/>
                  <a:pt x="2079721" y="1016000"/>
                  <a:pt x="2327563" y="803564"/>
                </a:cubicBezTo>
                <a:cubicBezTo>
                  <a:pt x="2575405" y="591128"/>
                  <a:pt x="2770139" y="332509"/>
                  <a:pt x="2964873" y="73891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rot="5400000" flipH="1" flipV="1">
            <a:off x="1732612" y="5038437"/>
            <a:ext cx="2095861" cy="79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2669308" y="5975920"/>
            <a:ext cx="3796145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161315" y="396241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omic Sans MS" pitchFamily="66" charset="0"/>
              </a:rPr>
              <a:t>u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4003964" y="5805054"/>
            <a:ext cx="341745" cy="158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267195" y="6086763"/>
            <a:ext cx="387928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3699165" y="6091381"/>
            <a:ext cx="387928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4595044" y="5895168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/>
              </a:rPr>
              <a:t>ū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27054" y="590203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u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63588" y="5899787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/>
              </a:rPr>
              <a:t>ū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3408218" y="5634181"/>
            <a:ext cx="2299855" cy="158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736163" y="5310339"/>
            <a:ext cx="320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At minimum, all directional </a:t>
            </a:r>
            <a:b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derivatives are zero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114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Linear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2353844"/>
            <a:ext cx="8909050" cy="382071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dirty="0" smtClean="0"/>
              <a:t>Potential energy: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Perturbation: 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Differentiation: 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Evaluate at original state: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547861"/>
              </p:ext>
            </p:extLst>
          </p:nvPr>
        </p:nvGraphicFramePr>
        <p:xfrm>
          <a:off x="3068638" y="2379740"/>
          <a:ext cx="2692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4" name="Equation" r:id="rId3" imgW="2692080" imgH="520560" progId="Equation.DSMT4">
                  <p:embed/>
                </p:oleObj>
              </mc:Choice>
              <mc:Fallback>
                <p:oleObj name="Equation" r:id="rId3" imgW="26920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2379740"/>
                        <a:ext cx="2692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705697"/>
              </p:ext>
            </p:extLst>
          </p:nvPr>
        </p:nvGraphicFramePr>
        <p:xfrm>
          <a:off x="2628900" y="3101975"/>
          <a:ext cx="5067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5" name="Equation" r:id="rId5" imgW="5067000" imgH="520560" progId="Equation.DSMT4">
                  <p:embed/>
                </p:oleObj>
              </mc:Choice>
              <mc:Fallback>
                <p:oleObj name="Equation" r:id="rId5" imgW="50670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3101975"/>
                        <a:ext cx="5067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084730"/>
              </p:ext>
            </p:extLst>
          </p:nvPr>
        </p:nvGraphicFramePr>
        <p:xfrm>
          <a:off x="3098800" y="3671888"/>
          <a:ext cx="4991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6" name="Equation" r:id="rId7" imgW="4991040" imgH="761760" progId="Equation.DSMT4">
                  <p:embed/>
                </p:oleObj>
              </mc:Choice>
              <mc:Fallback>
                <p:oleObj name="Equation" r:id="rId7" imgW="499104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3671888"/>
                        <a:ext cx="49911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185548"/>
              </p:ext>
            </p:extLst>
          </p:nvPr>
        </p:nvGraphicFramePr>
        <p:xfrm>
          <a:off x="1590675" y="5121275"/>
          <a:ext cx="5156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7" name="Equation" r:id="rId9" imgW="5155920" imgH="863280" progId="Equation.DSMT4">
                  <p:embed/>
                </p:oleObj>
              </mc:Choice>
              <mc:Fallback>
                <p:oleObj name="Equation" r:id="rId9" imgW="51559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5121275"/>
                        <a:ext cx="51562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798969" y="1197204"/>
            <a:ext cx="3509162" cy="877486"/>
            <a:chOff x="2139093" y="1131217"/>
            <a:chExt cx="3509162" cy="877486"/>
          </a:xfrm>
        </p:grpSpPr>
        <p:sp>
          <p:nvSpPr>
            <p:cNvPr id="31761" name="Freeform 17"/>
            <p:cNvSpPr>
              <a:spLocks/>
            </p:cNvSpPr>
            <p:nvPr/>
          </p:nvSpPr>
          <p:spPr bwMode="auto">
            <a:xfrm>
              <a:off x="2149311" y="1466165"/>
              <a:ext cx="2317757" cy="27829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37" y="146"/>
                </a:cxn>
                <a:cxn ang="0">
                  <a:pos x="337" y="0"/>
                </a:cxn>
                <a:cxn ang="0">
                  <a:pos x="478" y="219"/>
                </a:cxn>
                <a:cxn ang="0">
                  <a:pos x="478" y="0"/>
                </a:cxn>
                <a:cxn ang="0">
                  <a:pos x="602" y="219"/>
                </a:cxn>
                <a:cxn ang="0">
                  <a:pos x="602" y="0"/>
                </a:cxn>
                <a:cxn ang="0">
                  <a:pos x="720" y="219"/>
                </a:cxn>
                <a:cxn ang="0">
                  <a:pos x="727" y="0"/>
                </a:cxn>
                <a:cxn ang="0">
                  <a:pos x="851" y="219"/>
                </a:cxn>
                <a:cxn ang="0">
                  <a:pos x="851" y="0"/>
                </a:cxn>
                <a:cxn ang="0">
                  <a:pos x="975" y="219"/>
                </a:cxn>
                <a:cxn ang="0">
                  <a:pos x="975" y="9"/>
                </a:cxn>
                <a:cxn ang="0">
                  <a:pos x="1066" y="154"/>
                </a:cxn>
                <a:cxn ang="0">
                  <a:pos x="1365" y="153"/>
                </a:cxn>
              </a:cxnLst>
              <a:rect l="0" t="0" r="r" b="b"/>
              <a:pathLst>
                <a:path w="1365" h="219">
                  <a:moveTo>
                    <a:pt x="0" y="144"/>
                  </a:moveTo>
                  <a:lnTo>
                    <a:pt x="337" y="146"/>
                  </a:lnTo>
                  <a:lnTo>
                    <a:pt x="337" y="0"/>
                  </a:lnTo>
                  <a:lnTo>
                    <a:pt x="478" y="219"/>
                  </a:lnTo>
                  <a:lnTo>
                    <a:pt x="478" y="0"/>
                  </a:lnTo>
                  <a:lnTo>
                    <a:pt x="602" y="219"/>
                  </a:lnTo>
                  <a:lnTo>
                    <a:pt x="602" y="0"/>
                  </a:lnTo>
                  <a:lnTo>
                    <a:pt x="720" y="219"/>
                  </a:lnTo>
                  <a:lnTo>
                    <a:pt x="727" y="0"/>
                  </a:lnTo>
                  <a:lnTo>
                    <a:pt x="851" y="219"/>
                  </a:lnTo>
                  <a:lnTo>
                    <a:pt x="851" y="0"/>
                  </a:lnTo>
                  <a:lnTo>
                    <a:pt x="975" y="219"/>
                  </a:lnTo>
                  <a:lnTo>
                    <a:pt x="975" y="9"/>
                  </a:lnTo>
                  <a:lnTo>
                    <a:pt x="1066" y="154"/>
                  </a:lnTo>
                  <a:lnTo>
                    <a:pt x="1365" y="15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oval" w="sm" len="sm"/>
              <a:tailEnd type="oval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3" name="Line 9"/>
            <p:cNvSpPr>
              <a:spLocks noChangeShapeType="1"/>
            </p:cNvSpPr>
            <p:nvPr/>
          </p:nvSpPr>
          <p:spPr bwMode="auto">
            <a:xfrm>
              <a:off x="4521698" y="1659320"/>
              <a:ext cx="8016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 rot="5400000">
              <a:off x="1767528" y="1635551"/>
              <a:ext cx="744717" cy="158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110845" y="113121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k</a:t>
              </a:r>
              <a:endParaRPr lang="en-US" dirty="0">
                <a:latin typeface="Comic Sans MS" pitchFamily="66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 rot="5400000" flipH="1" flipV="1">
              <a:off x="4317477" y="1404594"/>
              <a:ext cx="320511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4487159" y="1414020"/>
              <a:ext cx="358218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5346569" y="14721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f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99813" y="121762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u</a:t>
              </a:r>
              <a:endParaRPr lang="en-US" dirty="0">
                <a:latin typeface="Comic Sans MS" pitchFamily="66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161309" y="6243782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Variation is similar to differentiation !!!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105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831273" y="2576945"/>
            <a:ext cx="5777683" cy="78509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Variational Formulation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Variational Equation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From the definition of stress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Note: load term is similar to linear problems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Nonlinearity in the strain energy term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Need to write LHS in terms of </a:t>
            </a:r>
            <a:r>
              <a:rPr lang="en-US" b="1" dirty="0" smtClean="0"/>
              <a:t>u</a:t>
            </a:r>
            <a:r>
              <a:rPr lang="en-US" dirty="0" smtClean="0"/>
              <a:t> and </a:t>
            </a:r>
            <a:r>
              <a:rPr lang="en-US" b="1" dirty="0" smtClean="0">
                <a:latin typeface="Comic Sans MS"/>
              </a:rPr>
              <a:t>ū</a:t>
            </a:r>
            <a:endParaRPr lang="en-US" b="1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570301"/>
              </p:ext>
            </p:extLst>
          </p:nvPr>
        </p:nvGraphicFramePr>
        <p:xfrm>
          <a:off x="1352550" y="1255713"/>
          <a:ext cx="6718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30" name="Equation" r:id="rId3" imgW="6717960" imgH="660240" progId="Equation.DSMT4">
                  <p:embed/>
                </p:oleObj>
              </mc:Choice>
              <mc:Fallback>
                <p:oleObj name="Equation" r:id="rId3" imgW="67179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1255713"/>
                        <a:ext cx="67183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372523" y="1941712"/>
            <a:ext cx="1651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  <a:sym typeface="Euclid Math Two"/>
              </a:rPr>
              <a:t>for all </a:t>
            </a:r>
            <a:r>
              <a:rPr lang="en-US" sz="2000" b="1" dirty="0" smtClean="0">
                <a:latin typeface="Comic Sans MS" pitchFamily="66" charset="0"/>
              </a:rPr>
              <a:t>ū </a:t>
            </a:r>
            <a:r>
              <a:rPr lang="en-US" sz="2000" dirty="0" smtClean="0">
                <a:sym typeface="Euclid Symbol"/>
              </a:rPr>
              <a:t> </a:t>
            </a:r>
            <a:r>
              <a:rPr lang="en-US" sz="2000" dirty="0" smtClean="0">
                <a:sym typeface="Euclid Math Two"/>
              </a:rPr>
              <a:t> </a:t>
            </a:r>
            <a:endParaRPr lang="en-US" sz="20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012799"/>
              </p:ext>
            </p:extLst>
          </p:nvPr>
        </p:nvGraphicFramePr>
        <p:xfrm>
          <a:off x="958311" y="2675364"/>
          <a:ext cx="553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31" name="Equation" r:id="rId5" imgW="5537160" imgH="609480" progId="Equation.DSMT4">
                  <p:embed/>
                </p:oleObj>
              </mc:Choice>
              <mc:Fallback>
                <p:oleObj name="Equation" r:id="rId5" imgW="55371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311" y="2675364"/>
                        <a:ext cx="5537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59314" y="3467921"/>
            <a:ext cx="441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Variational equation in TL formulation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941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– Stress &amp; Strain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Definition of a nonlinear elastic problem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Understand the deformation gradient?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are Lagrangian and Eulerian strains?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polar decomposition and how to do it?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express the deformation of an area and volume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are Piola-Kirchhoff and Cauchy stresses?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563418" y="4618182"/>
            <a:ext cx="3112655" cy="61883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Variational Formulation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express strain variation</a:t>
            </a:r>
            <a:endParaRPr lang="en-US" dirty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493424"/>
              </p:ext>
            </p:extLst>
          </p:nvPr>
        </p:nvGraphicFramePr>
        <p:xfrm>
          <a:off x="503238" y="1292225"/>
          <a:ext cx="6010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2" name="Equation" r:id="rId3" imgW="6006960" imgH="533160" progId="Equation.DSMT4">
                  <p:embed/>
                </p:oleObj>
              </mc:Choice>
              <mc:Fallback>
                <p:oleObj name="Equation" r:id="rId3" imgW="60069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292225"/>
                        <a:ext cx="60102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569236"/>
              </p:ext>
            </p:extLst>
          </p:nvPr>
        </p:nvGraphicFramePr>
        <p:xfrm>
          <a:off x="490538" y="1887538"/>
          <a:ext cx="65405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3" name="Equation" r:id="rId5" imgW="6540480" imgH="2590560" progId="Equation.DSMT4">
                  <p:embed/>
                </p:oleObj>
              </mc:Choice>
              <mc:Fallback>
                <p:oleObj name="Equation" r:id="rId5" imgW="6540480" imgH="259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1887538"/>
                        <a:ext cx="6540500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094325"/>
              </p:ext>
            </p:extLst>
          </p:nvPr>
        </p:nvGraphicFramePr>
        <p:xfrm>
          <a:off x="636588" y="4684713"/>
          <a:ext cx="295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4" name="Equation" r:id="rId7" imgW="2958840" imgH="469800" progId="Equation.DSMT4">
                  <p:embed/>
                </p:oleObj>
              </mc:Choice>
              <mc:Fallback>
                <p:oleObj name="Equation" r:id="rId7" imgW="29588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4684713"/>
                        <a:ext cx="295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43709" y="5689600"/>
            <a:ext cx="48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Note: </a:t>
            </a:r>
            <a:r>
              <a:rPr lang="en-US" b="1" dirty="0" smtClean="0">
                <a:latin typeface="Comic Sans MS" pitchFamily="66" charset="0"/>
              </a:rPr>
              <a:t>E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b="1" dirty="0" smtClean="0">
                <a:latin typeface="Comic Sans MS" pitchFamily="66" charset="0"/>
              </a:rPr>
              <a:t>u</a:t>
            </a:r>
            <a:r>
              <a:rPr lang="en-US" dirty="0" smtClean="0">
                <a:latin typeface="Comic Sans MS" pitchFamily="66" charset="0"/>
              </a:rPr>
              <a:t>) is nonlinear, but 	  is linear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100364" y="5696096"/>
          <a:ext cx="7493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5" name="Equation" r:id="rId9" imgW="927000" imgH="406080" progId="Equation.DSMT4">
                  <p:embed/>
                </p:oleObj>
              </mc:Choice>
              <mc:Fallback>
                <p:oleObj name="Equation" r:id="rId9" imgW="927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364" y="5696096"/>
                        <a:ext cx="749300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5128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1487055" y="3611418"/>
            <a:ext cx="3731490" cy="64654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Variational Formulation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Variational Equation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Linear in terms of strain if St. Venant-Kirchhoff material is used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Also linear in terms of </a:t>
            </a:r>
            <a:r>
              <a:rPr lang="en-US" b="1" dirty="0" smtClean="0"/>
              <a:t>ū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Nonlinear in terms of </a:t>
            </a:r>
            <a:r>
              <a:rPr lang="en-US" b="1" dirty="0" smtClean="0"/>
              <a:t>u</a:t>
            </a:r>
            <a:r>
              <a:rPr lang="en-US" dirty="0" smtClean="0"/>
              <a:t> because displacement-strain relation is nonlinear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56168"/>
              </p:ext>
            </p:extLst>
          </p:nvPr>
        </p:nvGraphicFramePr>
        <p:xfrm>
          <a:off x="1222026" y="1652588"/>
          <a:ext cx="553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4" name="Equation" r:id="rId3" imgW="5537160" imgH="609480" progId="Equation.DSMT4">
                  <p:embed/>
                </p:oleObj>
              </mc:Choice>
              <mc:Fallback>
                <p:oleObj name="Equation" r:id="rId3" imgW="55371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026" y="1652588"/>
                        <a:ext cx="5537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280159" y="1673858"/>
            <a:ext cx="1651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  <a:sym typeface="Euclid Math Two"/>
              </a:rPr>
              <a:t>for all </a:t>
            </a:r>
            <a:r>
              <a:rPr lang="en-US" sz="2000" b="1" dirty="0" smtClean="0">
                <a:latin typeface="Comic Sans MS" pitchFamily="66" charset="0"/>
              </a:rPr>
              <a:t>ū </a:t>
            </a:r>
            <a:r>
              <a:rPr lang="en-US" sz="2000" dirty="0" smtClean="0">
                <a:sym typeface="Euclid Symbol"/>
              </a:rPr>
              <a:t> </a:t>
            </a:r>
            <a:r>
              <a:rPr lang="en-US" sz="2000" dirty="0" smtClean="0">
                <a:sym typeface="Euclid Math Two"/>
              </a:rPr>
              <a:t> </a:t>
            </a:r>
            <a:endParaRPr lang="en-US" sz="2000" dirty="0"/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2182712" y="1647305"/>
            <a:ext cx="267855" cy="155448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 rot="16200000">
            <a:off x="4783108" y="819773"/>
            <a:ext cx="267855" cy="3209544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210370"/>
              </p:ext>
            </p:extLst>
          </p:nvPr>
        </p:nvGraphicFramePr>
        <p:xfrm>
          <a:off x="1987550" y="2636838"/>
          <a:ext cx="736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5" name="Equation" r:id="rId5" imgW="736560" imgH="317160" progId="Equation.DSMT4">
                  <p:embed/>
                </p:oleObj>
              </mc:Choice>
              <mc:Fallback>
                <p:oleObj name="Equation" r:id="rId5" imgW="7365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2636838"/>
                        <a:ext cx="736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164118"/>
              </p:ext>
            </p:extLst>
          </p:nvPr>
        </p:nvGraphicFramePr>
        <p:xfrm>
          <a:off x="4708525" y="2636838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6" name="Equation" r:id="rId7" imgW="495000" imgH="317160" progId="Equation.DSMT4">
                  <p:embed/>
                </p:oleObj>
              </mc:Choice>
              <mc:Fallback>
                <p:oleObj name="Equation" r:id="rId7" imgW="4950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5" y="2636838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73018" y="3117272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Energy form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8764" y="311727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Load form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891764"/>
              </p:ext>
            </p:extLst>
          </p:nvPr>
        </p:nvGraphicFramePr>
        <p:xfrm>
          <a:off x="1754188" y="3746500"/>
          <a:ext cx="316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7" name="Equation" r:id="rId9" imgW="3162240" imgH="406080" progId="Equation.DSMT4">
                  <p:embed/>
                </p:oleObj>
              </mc:Choice>
              <mc:Fallback>
                <p:oleObj name="Equation" r:id="rId9" imgW="3162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3746500"/>
                        <a:ext cx="3162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9772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1663286" y="4560060"/>
            <a:ext cx="4962801" cy="96609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(Increment)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Linearization process is similar to variation and/or differentiation</a:t>
            </a:r>
          </a:p>
          <a:p>
            <a:pPr lvl="1"/>
            <a:r>
              <a:rPr lang="en-US" dirty="0" smtClean="0"/>
              <a:t>First-order Taylor series expansion</a:t>
            </a:r>
          </a:p>
          <a:p>
            <a:pPr lvl="1"/>
            <a:r>
              <a:rPr lang="en-US" dirty="0" smtClean="0"/>
              <a:t>Essential part of Newton-Raphson method</a:t>
            </a:r>
          </a:p>
          <a:p>
            <a:r>
              <a:rPr lang="en-US" dirty="0" smtClean="0"/>
              <a:t>Let f(</a:t>
            </a:r>
            <a:r>
              <a:rPr lang="en-US" b="1" dirty="0" smtClean="0"/>
              <a:t>x</a:t>
            </a:r>
            <a:r>
              <a:rPr lang="en-US" baseline="30000" dirty="0" smtClean="0"/>
              <a:t>k+1</a:t>
            </a:r>
            <a:r>
              <a:rPr lang="en-US" dirty="0" smtClean="0"/>
              <a:t>) = f(</a:t>
            </a:r>
            <a:r>
              <a:rPr lang="en-US" b="1" dirty="0" err="1" smtClean="0"/>
              <a:t>x</a:t>
            </a:r>
            <a:r>
              <a:rPr lang="en-US" baseline="30000" dirty="0" err="1" smtClean="0"/>
              <a:t>k</a:t>
            </a:r>
            <a:r>
              <a:rPr lang="en-US" dirty="0" smtClean="0"/>
              <a:t> + </a:t>
            </a:r>
            <a:r>
              <a:rPr lang="en-US" dirty="0" err="1" smtClean="0">
                <a:latin typeface="Symbol" panose="05050102010706020507" pitchFamily="18" charset="2"/>
              </a:rPr>
              <a:t>D</a:t>
            </a:r>
            <a:r>
              <a:rPr lang="en-US" b="1" dirty="0" err="1" smtClean="0"/>
              <a:t>u</a:t>
            </a:r>
            <a:r>
              <a:rPr lang="en-US" baseline="30000" dirty="0" err="1" smtClean="0"/>
              <a:t>k</a:t>
            </a:r>
            <a:r>
              <a:rPr lang="en-US" dirty="0" smtClean="0"/>
              <a:t>), where we know </a:t>
            </a:r>
            <a:r>
              <a:rPr lang="en-US" b="1" dirty="0" err="1" smtClean="0"/>
              <a:t>x</a:t>
            </a:r>
            <a:r>
              <a:rPr lang="en-US" baseline="30000" dirty="0" err="1" smtClean="0"/>
              <a:t>k</a:t>
            </a:r>
            <a:r>
              <a:rPr lang="en-US" dirty="0" smtClean="0"/>
              <a:t> and want to calculate </a:t>
            </a:r>
            <a:r>
              <a:rPr lang="en-US" dirty="0" err="1">
                <a:latin typeface="Symbol" panose="05050102010706020507" pitchFamily="18" charset="2"/>
              </a:rPr>
              <a:t>D</a:t>
            </a:r>
            <a:r>
              <a:rPr lang="en-US" b="1" dirty="0" err="1" smtClean="0"/>
              <a:t>u</a:t>
            </a:r>
            <a:r>
              <a:rPr lang="en-US" baseline="30000" dirty="0" err="1" smtClean="0"/>
              <a:t>k</a:t>
            </a:r>
            <a:endParaRPr lang="en-US" baseline="30000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first-order derivative is indeed linearization of f(</a:t>
            </a:r>
            <a:r>
              <a:rPr lang="en-US" b="1" dirty="0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76091"/>
              </p:ext>
            </p:extLst>
          </p:nvPr>
        </p:nvGraphicFramePr>
        <p:xfrm>
          <a:off x="1663286" y="3161541"/>
          <a:ext cx="5054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0" name="Equation" r:id="rId3" imgW="5054400" imgH="761760" progId="Equation.DSMT4">
                  <p:embed/>
                </p:oleObj>
              </mc:Choice>
              <mc:Fallback>
                <p:oleObj name="Equation" r:id="rId3" imgW="505440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286" y="3161541"/>
                        <a:ext cx="50546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564716"/>
              </p:ext>
            </p:extLst>
          </p:nvPr>
        </p:nvGraphicFramePr>
        <p:xfrm>
          <a:off x="1873250" y="4583596"/>
          <a:ext cx="46339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1" name="Equation" r:id="rId5" imgW="4622760" imgH="863280" progId="Equation.DSMT4">
                  <p:embed/>
                </p:oleObj>
              </mc:Choice>
              <mc:Fallback>
                <p:oleObj name="Equation" r:id="rId5" imgW="4622760" imgH="8632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4583596"/>
                        <a:ext cx="4633913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561486"/>
              </p:ext>
            </p:extLst>
          </p:nvPr>
        </p:nvGraphicFramePr>
        <p:xfrm>
          <a:off x="1873250" y="5728495"/>
          <a:ext cx="44672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2" name="Equation" r:id="rId7" imgW="4457520" imgH="863280" progId="Equation.DSMT4">
                  <p:embed/>
                </p:oleObj>
              </mc:Choice>
              <mc:Fallback>
                <p:oleObj name="Equation" r:id="rId7" imgW="44575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5728495"/>
                        <a:ext cx="4467225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36904" y="479066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Linearization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36904" y="5930348"/>
            <a:ext cx="107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14391"/>
      </p:ext>
    </p:extLst>
  </p:cSld>
  <p:clrMapOvr>
    <a:masterClrMapping/>
  </p:clrMapOvr>
  <p:transition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of Residual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We are still in continuum domain (not </a:t>
            </a:r>
            <a:r>
              <a:rPr lang="en-US" dirty="0" err="1" smtClean="0"/>
              <a:t>discretized</a:t>
            </a:r>
            <a:r>
              <a:rPr lang="en-US" dirty="0" smtClean="0"/>
              <a:t> yet)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Residual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We want to linearize R(</a:t>
            </a:r>
            <a:r>
              <a:rPr lang="en-US" b="1" dirty="0" smtClean="0"/>
              <a:t>u</a:t>
            </a:r>
            <a:r>
              <a:rPr lang="en-US" dirty="0" smtClean="0"/>
              <a:t>) in the direction of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b="1" dirty="0" smtClean="0"/>
              <a:t>u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First, assume that </a:t>
            </a:r>
            <a:r>
              <a:rPr lang="en-US" b="1" dirty="0" smtClean="0"/>
              <a:t>u</a:t>
            </a:r>
            <a:r>
              <a:rPr lang="en-US" dirty="0" smtClean="0"/>
              <a:t> is perturbed in the direction of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b="1" dirty="0" smtClean="0"/>
              <a:t>u</a:t>
            </a:r>
            <a:r>
              <a:rPr lang="en-US" dirty="0" smtClean="0"/>
              <a:t> using a variable </a:t>
            </a:r>
            <a:r>
              <a:rPr lang="en-US" dirty="0" smtClean="0">
                <a:latin typeface="Symbol" pitchFamily="18" charset="2"/>
              </a:rPr>
              <a:t>t</a:t>
            </a:r>
            <a:r>
              <a:rPr lang="en-US" dirty="0" smtClean="0"/>
              <a:t>. Then linearization becomes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R(</a:t>
            </a:r>
            <a:r>
              <a:rPr lang="en-US" b="1" dirty="0" smtClean="0"/>
              <a:t>u</a:t>
            </a:r>
            <a:r>
              <a:rPr lang="en-US" dirty="0" smtClean="0"/>
              <a:t>) is nonlinear </a:t>
            </a:r>
            <a:r>
              <a:rPr lang="en-US" dirty="0" err="1" smtClean="0"/>
              <a:t>w.r.t</a:t>
            </a:r>
            <a:r>
              <a:rPr lang="en-US" dirty="0" smtClean="0"/>
              <a:t>. </a:t>
            </a:r>
            <a:r>
              <a:rPr lang="en-US" b="1" dirty="0" smtClean="0"/>
              <a:t>u</a:t>
            </a:r>
            <a:r>
              <a:rPr lang="en-US" dirty="0" smtClean="0"/>
              <a:t>, but L[R(</a:t>
            </a:r>
            <a:r>
              <a:rPr lang="en-US" b="1" dirty="0" smtClean="0"/>
              <a:t>u</a:t>
            </a:r>
            <a:r>
              <a:rPr lang="en-US" dirty="0" smtClean="0"/>
              <a:t>)] is linear </a:t>
            </a:r>
            <a:r>
              <a:rPr lang="en-US" dirty="0" err="1" smtClean="0"/>
              <a:t>w.r.t</a:t>
            </a:r>
            <a:r>
              <a:rPr lang="en-US" dirty="0" smtClean="0"/>
              <a:t>.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b="1" dirty="0" smtClean="0"/>
              <a:t>u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Iteration k did not converged, and we want to make the residual at iteration k+1 zero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911129"/>
              </p:ext>
            </p:extLst>
          </p:nvPr>
        </p:nvGraphicFramePr>
        <p:xfrm>
          <a:off x="1950226" y="1327150"/>
          <a:ext cx="2679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7" name="Equation" r:id="rId3" imgW="2679480" imgH="368280" progId="Equation.DSMT4">
                  <p:embed/>
                </p:oleObj>
              </mc:Choice>
              <mc:Fallback>
                <p:oleObj name="Equation" r:id="rId3" imgW="26794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226" y="1327150"/>
                        <a:ext cx="2679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337899"/>
              </p:ext>
            </p:extLst>
          </p:nvPr>
        </p:nvGraphicFramePr>
        <p:xfrm>
          <a:off x="1049338" y="3171825"/>
          <a:ext cx="5054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8" name="Equation" r:id="rId5" imgW="5054400" imgH="965160" progId="Equation.DSMT4">
                  <p:embed/>
                </p:oleObj>
              </mc:Choice>
              <mc:Fallback>
                <p:oleObj name="Equation" r:id="rId5" imgW="50544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171825"/>
                        <a:ext cx="5054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622923"/>
              </p:ext>
            </p:extLst>
          </p:nvPr>
        </p:nvGraphicFramePr>
        <p:xfrm>
          <a:off x="1081088" y="5614988"/>
          <a:ext cx="4914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9" name="Equation" r:id="rId7" imgW="4914720" imgH="1028520" progId="Equation.DSMT4">
                  <p:embed/>
                </p:oleObj>
              </mc:Choice>
              <mc:Fallback>
                <p:oleObj name="Equation" r:id="rId7" imgW="4914720" imgH="1028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5614988"/>
                        <a:ext cx="49149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2223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785094" y="1228436"/>
            <a:ext cx="3676073" cy="124690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Newton-Raphson Iteration by Linearization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This is N-R method (see Chapter 2)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Update state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We know how to calculate R(</a:t>
            </a:r>
            <a:r>
              <a:rPr lang="en-US" b="1" dirty="0" err="1" smtClean="0"/>
              <a:t>u</a:t>
            </a:r>
            <a:r>
              <a:rPr lang="en-US" baseline="30000" dirty="0" err="1" smtClean="0"/>
              <a:t>k</a:t>
            </a:r>
            <a:r>
              <a:rPr lang="en-US" dirty="0" smtClean="0"/>
              <a:t>), but how about 		  ?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Only linearization of energy form will be required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We will address displacement-dependent load later</a:t>
            </a:r>
            <a:endParaRPr 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244836"/>
              </p:ext>
            </p:extLst>
          </p:nvPr>
        </p:nvGraphicFramePr>
        <p:xfrm>
          <a:off x="1030288" y="1302911"/>
          <a:ext cx="3263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4" name="Equation" r:id="rId3" imgW="3263760" imgH="1028520" progId="Equation.DSMT4">
                  <p:embed/>
                </p:oleObj>
              </mc:Choice>
              <mc:Fallback>
                <p:oleObj name="Equation" r:id="rId3" imgW="3263760" imgH="1028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1302911"/>
                        <a:ext cx="32639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86063" y="2870200"/>
          <a:ext cx="1727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5" name="Equation" r:id="rId5" imgW="1726920" imgH="736560" progId="Equation.DSMT4">
                  <p:embed/>
                </p:oleObj>
              </mc:Choice>
              <mc:Fallback>
                <p:oleObj name="Equation" r:id="rId5" imgW="172692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2870200"/>
                        <a:ext cx="1727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7345363" y="3641725"/>
          <a:ext cx="1079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6" name="Equation" r:id="rId7" imgW="1079280" imgH="787320" progId="Equation.DSMT4">
                  <p:embed/>
                </p:oleObj>
              </mc:Choice>
              <mc:Fallback>
                <p:oleObj name="Equation" r:id="rId7" imgW="107928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363" y="3641725"/>
                        <a:ext cx="10795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536100"/>
              </p:ext>
            </p:extLst>
          </p:nvPr>
        </p:nvGraphicFramePr>
        <p:xfrm>
          <a:off x="857250" y="4467225"/>
          <a:ext cx="3848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7" name="Equation" r:id="rId9" imgW="3848040" imgH="774360" progId="Equation.DSMT4">
                  <p:embed/>
                </p:oleObj>
              </mc:Choice>
              <mc:Fallback>
                <p:oleObj name="Equation" r:id="rId9" imgW="384804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467225"/>
                        <a:ext cx="38481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rot="5400000">
            <a:off x="3893515" y="4539672"/>
            <a:ext cx="812800" cy="63731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5382579" y="1325563"/>
            <a:ext cx="3533801" cy="2033863"/>
            <a:chOff x="5382579" y="1325563"/>
            <a:chExt cx="3533801" cy="2033863"/>
          </a:xfrm>
        </p:grpSpPr>
        <p:grpSp>
          <p:nvGrpSpPr>
            <p:cNvPr id="8" name="Group 110"/>
            <p:cNvGrpSpPr>
              <a:grpSpLocks/>
            </p:cNvGrpSpPr>
            <p:nvPr/>
          </p:nvGrpSpPr>
          <p:grpSpPr bwMode="auto">
            <a:xfrm>
              <a:off x="5453028" y="1325563"/>
              <a:ext cx="3463352" cy="2033863"/>
              <a:chOff x="4027" y="1470"/>
              <a:chExt cx="4644" cy="2727"/>
            </a:xfrm>
          </p:grpSpPr>
          <p:sp>
            <p:nvSpPr>
              <p:cNvPr id="9" name="Line 111"/>
              <p:cNvSpPr>
                <a:spLocks noChangeAspect="1" noChangeShapeType="1"/>
              </p:cNvSpPr>
              <p:nvPr/>
            </p:nvSpPr>
            <p:spPr bwMode="auto">
              <a:xfrm flipV="1">
                <a:off x="7078" y="2921"/>
                <a:ext cx="0" cy="9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1" name="Line 112"/>
              <p:cNvSpPr>
                <a:spLocks noChangeAspect="1" noChangeShapeType="1"/>
              </p:cNvSpPr>
              <p:nvPr/>
            </p:nvSpPr>
            <p:spPr bwMode="auto">
              <a:xfrm flipV="1">
                <a:off x="6399" y="3570"/>
                <a:ext cx="0" cy="3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" name="Line 113"/>
              <p:cNvSpPr>
                <a:spLocks noChangeAspect="1" noChangeShapeType="1"/>
              </p:cNvSpPr>
              <p:nvPr/>
            </p:nvSpPr>
            <p:spPr bwMode="auto">
              <a:xfrm flipH="1">
                <a:off x="4752" y="2911"/>
                <a:ext cx="232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3" name="Line 114"/>
              <p:cNvSpPr>
                <a:spLocks noChangeAspect="1" noChangeShapeType="1"/>
              </p:cNvSpPr>
              <p:nvPr/>
            </p:nvSpPr>
            <p:spPr bwMode="auto">
              <a:xfrm flipH="1">
                <a:off x="4745" y="3577"/>
                <a:ext cx="165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4" name="Line 115"/>
              <p:cNvSpPr>
                <a:spLocks noChangeAspect="1" noChangeShapeType="1"/>
              </p:cNvSpPr>
              <p:nvPr/>
            </p:nvSpPr>
            <p:spPr bwMode="auto">
              <a:xfrm>
                <a:off x="4749" y="3871"/>
                <a:ext cx="392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5" name="Line 116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552" y="2662"/>
                <a:ext cx="2395" cy="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6" name="Freeform 117"/>
              <p:cNvSpPr>
                <a:spLocks noChangeAspect="1"/>
              </p:cNvSpPr>
              <p:nvPr/>
            </p:nvSpPr>
            <p:spPr bwMode="auto">
              <a:xfrm>
                <a:off x="4953" y="1508"/>
                <a:ext cx="2694" cy="2510"/>
              </a:xfrm>
              <a:custGeom>
                <a:avLst/>
                <a:gdLst>
                  <a:gd name="T0" fmla="*/ 0 w 2453"/>
                  <a:gd name="T1" fmla="*/ 2093 h 2093"/>
                  <a:gd name="T2" fmla="*/ 300 w 2453"/>
                  <a:gd name="T3" fmla="*/ 2085 h 2093"/>
                  <a:gd name="T4" fmla="*/ 548 w 2453"/>
                  <a:gd name="T5" fmla="*/ 2048 h 2093"/>
                  <a:gd name="T6" fmla="*/ 705 w 2453"/>
                  <a:gd name="T7" fmla="*/ 2010 h 2093"/>
                  <a:gd name="T8" fmla="*/ 885 w 2453"/>
                  <a:gd name="T9" fmla="*/ 1958 h 2093"/>
                  <a:gd name="T10" fmla="*/ 1065 w 2453"/>
                  <a:gd name="T11" fmla="*/ 1875 h 2093"/>
                  <a:gd name="T12" fmla="*/ 1380 w 2453"/>
                  <a:gd name="T13" fmla="*/ 1680 h 2093"/>
                  <a:gd name="T14" fmla="*/ 1718 w 2453"/>
                  <a:gd name="T15" fmla="*/ 1410 h 2093"/>
                  <a:gd name="T16" fmla="*/ 2025 w 2453"/>
                  <a:gd name="T17" fmla="*/ 1058 h 2093"/>
                  <a:gd name="T18" fmla="*/ 2243 w 2453"/>
                  <a:gd name="T19" fmla="*/ 698 h 2093"/>
                  <a:gd name="T20" fmla="*/ 2363 w 2453"/>
                  <a:gd name="T21" fmla="*/ 368 h 2093"/>
                  <a:gd name="T22" fmla="*/ 2453 w 2453"/>
                  <a:gd name="T23" fmla="*/ 0 h 2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53" h="2093">
                    <a:moveTo>
                      <a:pt x="0" y="2093"/>
                    </a:moveTo>
                    <a:cubicBezTo>
                      <a:pt x="104" y="2093"/>
                      <a:pt x="209" y="2093"/>
                      <a:pt x="300" y="2085"/>
                    </a:cubicBezTo>
                    <a:cubicBezTo>
                      <a:pt x="391" y="2077"/>
                      <a:pt x="481" y="2060"/>
                      <a:pt x="548" y="2048"/>
                    </a:cubicBezTo>
                    <a:cubicBezTo>
                      <a:pt x="615" y="2036"/>
                      <a:pt x="649" y="2025"/>
                      <a:pt x="705" y="2010"/>
                    </a:cubicBezTo>
                    <a:cubicBezTo>
                      <a:pt x="761" y="1995"/>
                      <a:pt x="825" y="1980"/>
                      <a:pt x="885" y="1958"/>
                    </a:cubicBezTo>
                    <a:cubicBezTo>
                      <a:pt x="945" y="1936"/>
                      <a:pt x="983" y="1921"/>
                      <a:pt x="1065" y="1875"/>
                    </a:cubicBezTo>
                    <a:cubicBezTo>
                      <a:pt x="1147" y="1829"/>
                      <a:pt x="1271" y="1757"/>
                      <a:pt x="1380" y="1680"/>
                    </a:cubicBezTo>
                    <a:cubicBezTo>
                      <a:pt x="1489" y="1603"/>
                      <a:pt x="1611" y="1514"/>
                      <a:pt x="1718" y="1410"/>
                    </a:cubicBezTo>
                    <a:cubicBezTo>
                      <a:pt x="1825" y="1306"/>
                      <a:pt x="1938" y="1177"/>
                      <a:pt x="2025" y="1058"/>
                    </a:cubicBezTo>
                    <a:cubicBezTo>
                      <a:pt x="2112" y="939"/>
                      <a:pt x="2187" y="813"/>
                      <a:pt x="2243" y="698"/>
                    </a:cubicBezTo>
                    <a:cubicBezTo>
                      <a:pt x="2299" y="583"/>
                      <a:pt x="2328" y="484"/>
                      <a:pt x="2363" y="368"/>
                    </a:cubicBezTo>
                    <a:cubicBezTo>
                      <a:pt x="2398" y="252"/>
                      <a:pt x="2434" y="77"/>
                      <a:pt x="2453" y="0"/>
                    </a:cubicBezTo>
                  </a:path>
                </a:pathLst>
              </a:custGeom>
              <a:noFill/>
              <a:ln w="19050">
                <a:solidFill>
                  <a:srgbClr val="2C02C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7" name="Line 118"/>
              <p:cNvSpPr>
                <a:spLocks noChangeAspect="1" noChangeShapeType="1"/>
              </p:cNvSpPr>
              <p:nvPr/>
            </p:nvSpPr>
            <p:spPr bwMode="auto">
              <a:xfrm flipV="1">
                <a:off x="7523" y="2030"/>
                <a:ext cx="0" cy="18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8" name="Line 119"/>
              <p:cNvSpPr>
                <a:spLocks noChangeAspect="1" noChangeShapeType="1"/>
              </p:cNvSpPr>
              <p:nvPr/>
            </p:nvSpPr>
            <p:spPr bwMode="auto">
              <a:xfrm flipH="1">
                <a:off x="7085" y="2023"/>
                <a:ext cx="438" cy="18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9" name="Line 120"/>
              <p:cNvSpPr>
                <a:spLocks noChangeAspect="1" noChangeShapeType="1"/>
              </p:cNvSpPr>
              <p:nvPr/>
            </p:nvSpPr>
            <p:spPr bwMode="auto">
              <a:xfrm flipH="1">
                <a:off x="6399" y="2922"/>
                <a:ext cx="682" cy="9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0" name="Line 121"/>
              <p:cNvSpPr>
                <a:spLocks noChangeAspect="1" noChangeShapeType="1"/>
              </p:cNvSpPr>
              <p:nvPr/>
            </p:nvSpPr>
            <p:spPr bwMode="auto">
              <a:xfrm flipH="1">
                <a:off x="5961" y="3581"/>
                <a:ext cx="438" cy="2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1" name="Text Box 122"/>
              <p:cNvSpPr txBox="1">
                <a:spLocks noChangeAspect="1" noChangeArrowheads="1"/>
              </p:cNvSpPr>
              <p:nvPr/>
            </p:nvSpPr>
            <p:spPr bwMode="auto">
              <a:xfrm>
                <a:off x="6964" y="3879"/>
                <a:ext cx="268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Malgun Gothic" panose="020B0503020000020004" pitchFamily="34" charset="-127"/>
                  </a:rPr>
                  <a:t>x</a:t>
                </a:r>
                <a:r>
                  <a:rPr kumimoji="0" lang="en-US" altLang="ko-KR" sz="1400" b="0" u="none" strike="noStrike" cap="none" normalizeH="0" baseline="3000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Malgun Gothic" panose="020B0503020000020004" pitchFamily="34" charset="-127"/>
                  </a:rPr>
                  <a:t>k</a:t>
                </a:r>
                <a:endParaRPr kumimoji="0" lang="en-US" altLang="ko-KR" sz="14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anose="030F0702030302020204" pitchFamily="66" charset="0"/>
                  <a:ea typeface="Malgun Gothic" panose="020B0503020000020004" pitchFamily="34" charset="-127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22" name="Text Box 123"/>
              <p:cNvSpPr txBox="1">
                <a:spLocks noChangeAspect="1" noChangeArrowheads="1"/>
              </p:cNvSpPr>
              <p:nvPr/>
            </p:nvSpPr>
            <p:spPr bwMode="auto">
              <a:xfrm>
                <a:off x="6201" y="3870"/>
                <a:ext cx="45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Malgun Gothic" panose="020B0503020000020004" pitchFamily="34" charset="-127"/>
                  </a:rPr>
                  <a:t>x</a:t>
                </a:r>
                <a:r>
                  <a:rPr kumimoji="0" lang="en-US" altLang="ko-KR" sz="1400" b="0" u="none" strike="noStrike" cap="none" normalizeH="0" baseline="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Malgun Gothic" panose="020B0503020000020004" pitchFamily="34" charset="-127"/>
                  </a:rPr>
                  <a:t>k+1</a:t>
                </a:r>
                <a:endParaRPr kumimoji="0" lang="en-US" altLang="ko-KR" sz="14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anose="030F0702030302020204" pitchFamily="66" charset="0"/>
                  <a:ea typeface="Malgun Gothic" panose="020B0503020000020004" pitchFamily="34" charset="-127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23" name="Text Box 124"/>
              <p:cNvSpPr txBox="1">
                <a:spLocks noChangeAspect="1" noChangeArrowheads="1"/>
              </p:cNvSpPr>
              <p:nvPr/>
            </p:nvSpPr>
            <p:spPr bwMode="auto">
              <a:xfrm>
                <a:off x="8231" y="3879"/>
                <a:ext cx="268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Malgun Gothic" panose="020B0503020000020004" pitchFamily="34" charset="-127"/>
                  </a:rPr>
                  <a:t>x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24" name="Text Box 125"/>
              <p:cNvSpPr txBox="1">
                <a:spLocks noChangeAspect="1" noChangeArrowheads="1"/>
              </p:cNvSpPr>
              <p:nvPr/>
            </p:nvSpPr>
            <p:spPr bwMode="auto">
              <a:xfrm>
                <a:off x="6564" y="3555"/>
                <a:ext cx="565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anose="05050102010706020507" pitchFamily="18" charset="2"/>
                    <a:ea typeface="Malgun Gothic" panose="020B0503020000020004" pitchFamily="34" charset="-127"/>
                  </a:rPr>
                  <a:t>D</a:t>
                </a:r>
                <a:r>
                  <a:rPr kumimoji="0" lang="en-US" altLang="ko-KR" sz="1400" b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Malgun Gothic" panose="020B0503020000020004" pitchFamily="34" charset="-127"/>
                  </a:rPr>
                  <a:t>u</a:t>
                </a:r>
                <a:r>
                  <a:rPr kumimoji="0" lang="en-US" altLang="ko-KR" sz="1400" b="0" u="none" strike="noStrike" cap="none" normalizeH="0" baseline="3000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Malgun Gothic" panose="020B0503020000020004" pitchFamily="34" charset="-127"/>
                  </a:rPr>
                  <a:t>k</a:t>
                </a:r>
                <a:endParaRPr kumimoji="0" lang="en-US" altLang="ko-KR" sz="14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anose="030F0702030302020204" pitchFamily="66" charset="0"/>
                  <a:ea typeface="Malgun Gothic" panose="020B0503020000020004" pitchFamily="34" charset="-127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25" name="Text Box 126"/>
              <p:cNvSpPr txBox="1">
                <a:spLocks noChangeAspect="1" noChangeArrowheads="1"/>
              </p:cNvSpPr>
              <p:nvPr/>
            </p:nvSpPr>
            <p:spPr bwMode="auto">
              <a:xfrm>
                <a:off x="4027" y="2664"/>
                <a:ext cx="713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Malgun Gothic" panose="020B0503020000020004" pitchFamily="34" charset="-127"/>
                  </a:rPr>
                  <a:t>f(</a:t>
                </a:r>
                <a:r>
                  <a:rPr kumimoji="0" lang="en-US" altLang="ko-KR" sz="1400" b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Malgun Gothic" panose="020B0503020000020004" pitchFamily="34" charset="-127"/>
                  </a:rPr>
                  <a:t>x</a:t>
                </a:r>
                <a:r>
                  <a:rPr kumimoji="0" lang="en-US" altLang="ko-KR" sz="1400" b="0" u="none" strike="noStrike" cap="none" normalizeH="0" baseline="3000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Malgun Gothic" panose="020B0503020000020004" pitchFamily="34" charset="-127"/>
                  </a:rPr>
                  <a:t>k</a:t>
                </a:r>
                <a:r>
                  <a:rPr kumimoji="0" lang="en-US" altLang="ko-KR" sz="1400" b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Malgun Gothic" panose="020B0503020000020004" pitchFamily="34" charset="-127"/>
                  </a:rPr>
                  <a:t>)</a:t>
                </a:r>
                <a:endParaRPr kumimoji="0" lang="en-US" altLang="en-US" sz="24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9" name="Text Box 126"/>
            <p:cNvSpPr txBox="1">
              <a:spLocks noChangeAspect="1" noChangeArrowheads="1"/>
            </p:cNvSpPr>
            <p:nvPr/>
          </p:nvSpPr>
          <p:spPr bwMode="auto">
            <a:xfrm>
              <a:off x="5382579" y="2761274"/>
              <a:ext cx="577600" cy="277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anose="030F0702030302020204" pitchFamily="66" charset="0"/>
                  <a:ea typeface="Malgun Gothic" panose="020B0503020000020004" pitchFamily="34" charset="-127"/>
                </a:rPr>
                <a:t>f(x</a:t>
              </a:r>
              <a:r>
                <a:rPr kumimoji="0" lang="en-US" altLang="ko-KR" sz="1400" b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anose="030F0702030302020204" pitchFamily="66" charset="0"/>
                  <a:ea typeface="Malgun Gothic" panose="020B0503020000020004" pitchFamily="34" charset="-127"/>
                </a:rPr>
                <a:t>k+1</a:t>
              </a:r>
              <a:r>
                <a:rPr kumimoji="0" lang="en-US" altLang="ko-KR" sz="14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anose="030F0702030302020204" pitchFamily="66" charset="0"/>
                  <a:ea typeface="Malgun Gothic" panose="020B0503020000020004" pitchFamily="34" charset="-127"/>
                </a:rPr>
                <a:t>)</a:t>
              </a:r>
              <a:endPara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54042"/>
                </p:ext>
              </p:extLst>
            </p:nvPr>
          </p:nvGraphicFramePr>
          <p:xfrm>
            <a:off x="7052680" y="1834330"/>
            <a:ext cx="235385" cy="455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08" name="Equation" r:id="rId11" imgW="393480" imgH="761760" progId="Equation.DSMT4">
                    <p:embed/>
                  </p:oleObj>
                </mc:Choice>
                <mc:Fallback>
                  <p:oleObj name="Equation" r:id="rId11" imgW="393480" imgH="7617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052680" y="1834330"/>
                          <a:ext cx="235385" cy="4555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" name="Straight Arrow Connector 27"/>
            <p:cNvCxnSpPr/>
            <p:nvPr/>
          </p:nvCxnSpPr>
          <p:spPr bwMode="auto">
            <a:xfrm>
              <a:off x="7291861" y="2289913"/>
              <a:ext cx="159222" cy="53587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282519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Linearization of energy form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Note that the domain is fixed (undeformed reference)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Need to express in terms of displacement increment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b="1" dirty="0" smtClean="0"/>
              <a:t>u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Stress increment (St. Venant-Kirchhoff material)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Strain increment (Green-Lagrange strain)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478171"/>
              </p:ext>
            </p:extLst>
          </p:nvPr>
        </p:nvGraphicFramePr>
        <p:xfrm>
          <a:off x="1463675" y="1431925"/>
          <a:ext cx="6324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2" name="Equation" r:id="rId3" imgW="6324480" imgH="482400" progId="Equation.DSMT4">
                  <p:embed/>
                </p:oleObj>
              </mc:Choice>
              <mc:Fallback>
                <p:oleObj name="Equation" r:id="rId3" imgW="6324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1431925"/>
                        <a:ext cx="6324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109149"/>
              </p:ext>
            </p:extLst>
          </p:nvPr>
        </p:nvGraphicFramePr>
        <p:xfrm>
          <a:off x="1138238" y="3684588"/>
          <a:ext cx="2565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3" name="Equation" r:id="rId5" imgW="2565360" imgH="660240" progId="Equation.DSMT4">
                  <p:embed/>
                </p:oleObj>
              </mc:Choice>
              <mc:Fallback>
                <p:oleObj name="Equation" r:id="rId5" imgW="25653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3684588"/>
                        <a:ext cx="25654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96963" y="5086350"/>
          <a:ext cx="250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4" name="Equation" r:id="rId7" imgW="2501640" imgH="444240" progId="Equation.DSMT4">
                  <p:embed/>
                </p:oleObj>
              </mc:Choice>
              <mc:Fallback>
                <p:oleObj name="Equation" r:id="rId7" imgW="2501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5086350"/>
                        <a:ext cx="2501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86027" y="5675489"/>
          <a:ext cx="4889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5" name="Equation" r:id="rId9" imgW="4889160" imgH="711000" progId="Equation.DSMT4">
                  <p:embed/>
                </p:oleObj>
              </mc:Choice>
              <mc:Fallback>
                <p:oleObj name="Equation" r:id="rId9" imgW="4889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027" y="5675489"/>
                        <a:ext cx="48895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4865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674255" y="4424218"/>
            <a:ext cx="7915564" cy="70196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Strain increment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Inc. strain variation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b="1" dirty="0" err="1" smtClean="0">
                <a:solidFill>
                  <a:srgbClr val="2C02C6"/>
                </a:solidFill>
              </a:rPr>
              <a:t>Linearized</a:t>
            </a:r>
            <a:r>
              <a:rPr lang="en-US" b="1" dirty="0" smtClean="0">
                <a:solidFill>
                  <a:srgbClr val="2C02C6"/>
                </a:solidFill>
              </a:rPr>
              <a:t> energy form</a:t>
            </a:r>
          </a:p>
          <a:p>
            <a:pPr lvl="1">
              <a:spcBef>
                <a:spcPts val="1200"/>
              </a:spcBef>
            </a:pPr>
            <a:endParaRPr lang="en-US" b="1" dirty="0" smtClean="0"/>
          </a:p>
          <a:p>
            <a:pPr lvl="1">
              <a:spcBef>
                <a:spcPts val="1200"/>
              </a:spcBef>
            </a:pPr>
            <a:endParaRPr lang="en-US" b="1" dirty="0" smtClean="0"/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Implicitly depends on u, but bilinear </a:t>
            </a:r>
            <a:r>
              <a:rPr lang="en-US" b="1" dirty="0" err="1" smtClean="0">
                <a:solidFill>
                  <a:srgbClr val="2C02C6"/>
                </a:solidFill>
              </a:rPr>
              <a:t>w.r.t</a:t>
            </a:r>
            <a:r>
              <a:rPr lang="en-US" b="1" dirty="0" smtClean="0">
                <a:solidFill>
                  <a:srgbClr val="2C02C6"/>
                </a:solidFill>
              </a:rPr>
              <a:t>. </a:t>
            </a:r>
            <a:r>
              <a:rPr lang="en-US" b="1" dirty="0" smtClean="0">
                <a:solidFill>
                  <a:srgbClr val="2C02C6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2C02C6"/>
                </a:solidFill>
              </a:rPr>
              <a:t>u and </a:t>
            </a:r>
            <a:r>
              <a:rPr lang="en-US" b="1" dirty="0" smtClean="0">
                <a:solidFill>
                  <a:srgbClr val="2C02C6"/>
                </a:solidFill>
                <a:latin typeface="Comic Sans MS"/>
              </a:rPr>
              <a:t>ū</a:t>
            </a:r>
            <a:endParaRPr lang="en-US" b="1" dirty="0" smtClean="0">
              <a:solidFill>
                <a:srgbClr val="2C02C6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First term: tangent stiffness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Second term: initial stiffness</a:t>
            </a:r>
            <a:endParaRPr lang="en-US" b="1" dirty="0">
              <a:solidFill>
                <a:srgbClr val="2C02C6"/>
              </a:solidFill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348038" y="823913"/>
          <a:ext cx="30607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6" name="Equation" r:id="rId3" imgW="3060360" imgH="1320480" progId="Equation.DSMT4">
                  <p:embed/>
                </p:oleObj>
              </mc:Choice>
              <mc:Fallback>
                <p:oleObj name="Equation" r:id="rId3" imgW="3060360" imgH="1320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823913"/>
                        <a:ext cx="30607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46618" y="1911928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!!! Linear </a:t>
            </a:r>
            <a:r>
              <a:rPr lang="en-US" b="1" dirty="0" err="1" smtClean="0">
                <a:solidFill>
                  <a:srgbClr val="2C02C6"/>
                </a:solidFill>
                <a:latin typeface="Comic Sans MS" pitchFamily="66" charset="0"/>
              </a:rPr>
              <a:t>w.r.t</a:t>
            </a:r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. </a:t>
            </a:r>
            <a:r>
              <a:rPr lang="en-US" b="1" dirty="0" smtClean="0">
                <a:solidFill>
                  <a:srgbClr val="2C02C6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u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690938" y="2451100"/>
          <a:ext cx="251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7" name="Equation" r:id="rId5" imgW="2514600" imgH="1244520" progId="Equation.DSMT4">
                  <p:embed/>
                </p:oleObj>
              </mc:Choice>
              <mc:Fallback>
                <p:oleObj name="Equation" r:id="rId5" imgW="251460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2451100"/>
                        <a:ext cx="25146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62436" y="3385126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!!! Linear </a:t>
            </a:r>
            <a:r>
              <a:rPr lang="en-US" b="1" dirty="0" err="1" smtClean="0">
                <a:solidFill>
                  <a:srgbClr val="2C02C6"/>
                </a:solidFill>
                <a:latin typeface="Comic Sans MS" pitchFamily="66" charset="0"/>
              </a:rPr>
              <a:t>w.r.t</a:t>
            </a:r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. </a:t>
            </a:r>
            <a:r>
              <a:rPr lang="en-US" b="1" dirty="0" smtClean="0">
                <a:solidFill>
                  <a:srgbClr val="2C02C6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u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54206"/>
              </p:ext>
            </p:extLst>
          </p:nvPr>
        </p:nvGraphicFramePr>
        <p:xfrm>
          <a:off x="1582738" y="4560888"/>
          <a:ext cx="601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8" name="Equation" r:id="rId7" imgW="6019560" imgH="469800" progId="Equation.DSMT4">
                  <p:embed/>
                </p:oleObj>
              </mc:Choice>
              <mc:Fallback>
                <p:oleObj name="Equation" r:id="rId7" imgW="6019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4560888"/>
                        <a:ext cx="6019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39056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N-R Iteration with Incremental Force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Let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be the current load step and (k+1) be the current iteration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Then, the N-R iteration can be done by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Update the total displacement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In discrete form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What are 		and	     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849747" y="2133600"/>
            <a:ext cx="6493161" cy="73890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cont.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510919"/>
              </p:ext>
            </p:extLst>
          </p:nvPr>
        </p:nvGraphicFramePr>
        <p:xfrm>
          <a:off x="1620838" y="2322513"/>
          <a:ext cx="488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7" name="Equation" r:id="rId3" imgW="4889160" imgH="393480" progId="Equation.DSMT4">
                  <p:embed/>
                </p:oleObj>
              </mc:Choice>
              <mc:Fallback>
                <p:oleObj name="Equation" r:id="rId3" imgW="4889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2322513"/>
                        <a:ext cx="4889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52538" y="3600450"/>
          <a:ext cx="1930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8" name="Equation" r:id="rId5" imgW="1930320" imgH="330120" progId="Equation.DSMT4">
                  <p:embed/>
                </p:oleObj>
              </mc:Choice>
              <mc:Fallback>
                <p:oleObj name="Equation" r:id="rId5" imgW="1930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3600450"/>
                        <a:ext cx="1930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04938" y="4611688"/>
          <a:ext cx="325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9" name="Equation" r:id="rId7" imgW="3251160" imgH="393480" progId="Equation.DSMT4">
                  <p:embed/>
                </p:oleObj>
              </mc:Choice>
              <mc:Fallback>
                <p:oleObj name="Equation" r:id="rId7" imgW="3251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4611688"/>
                        <a:ext cx="3251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111375" y="5235575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0" name="Equation" r:id="rId9" imgW="609480" imgH="393480" progId="Equation.DSMT4">
                  <p:embed/>
                </p:oleObj>
              </mc:Choice>
              <mc:Fallback>
                <p:oleObj name="Equation" r:id="rId9" imgW="609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5235575"/>
                        <a:ext cx="609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543300" y="5241925"/>
          <a:ext cx="64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1" name="Equation" r:id="rId11" imgW="647640" imgH="380880" progId="Equation.DSMT4">
                  <p:embed/>
                </p:oleObj>
              </mc:Choice>
              <mc:Fallback>
                <p:oleObj name="Equation" r:id="rId11" imgW="6476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5241925"/>
                        <a:ext cx="647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94037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Uniaxial</a:t>
            </a:r>
            <a:r>
              <a:rPr lang="en-US" dirty="0" smtClean="0"/>
              <a:t>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Strain variation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Strain energy density and stress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Energy and load forms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Variational</a:t>
            </a:r>
            <a:r>
              <a:rPr lang="en-US" dirty="0" smtClean="0"/>
              <a:t> equation</a:t>
            </a:r>
            <a:endParaRPr lang="en-US" dirty="0"/>
          </a:p>
        </p:txBody>
      </p:sp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5586978" y="835174"/>
            <a:ext cx="3365500" cy="1368425"/>
            <a:chOff x="3513" y="8399"/>
            <a:chExt cx="5300" cy="2155"/>
          </a:xfrm>
        </p:grpSpPr>
        <p:sp>
          <p:nvSpPr>
            <p:cNvPr id="71684" name="Rectangle 4"/>
            <p:cNvSpPr>
              <a:spLocks noChangeArrowheads="1"/>
            </p:cNvSpPr>
            <p:nvPr/>
          </p:nvSpPr>
          <p:spPr bwMode="auto">
            <a:xfrm>
              <a:off x="3768" y="9134"/>
              <a:ext cx="3735" cy="510"/>
            </a:xfrm>
            <a:prstGeom prst="rect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685" name="Rectangle 5" descr="Light upward diagonal"/>
            <p:cNvSpPr>
              <a:spLocks noChangeArrowheads="1"/>
            </p:cNvSpPr>
            <p:nvPr/>
          </p:nvSpPr>
          <p:spPr bwMode="auto">
            <a:xfrm>
              <a:off x="3513" y="8399"/>
              <a:ext cx="255" cy="1965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686" name="Line 6"/>
            <p:cNvSpPr>
              <a:spLocks noChangeShapeType="1"/>
            </p:cNvSpPr>
            <p:nvPr/>
          </p:nvSpPr>
          <p:spPr bwMode="auto">
            <a:xfrm flipV="1">
              <a:off x="3768" y="8399"/>
              <a:ext cx="1" cy="21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687" name="Line 7"/>
            <p:cNvSpPr>
              <a:spLocks noChangeShapeType="1"/>
            </p:cNvSpPr>
            <p:nvPr/>
          </p:nvSpPr>
          <p:spPr bwMode="auto">
            <a:xfrm>
              <a:off x="7503" y="9749"/>
              <a:ext cx="0" cy="7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688" name="Line 8"/>
            <p:cNvSpPr>
              <a:spLocks noChangeShapeType="1"/>
            </p:cNvSpPr>
            <p:nvPr/>
          </p:nvSpPr>
          <p:spPr bwMode="auto">
            <a:xfrm>
              <a:off x="3747" y="10349"/>
              <a:ext cx="37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689" name="Line 9"/>
            <p:cNvSpPr>
              <a:spLocks noChangeShapeType="1"/>
            </p:cNvSpPr>
            <p:nvPr/>
          </p:nvSpPr>
          <p:spPr bwMode="auto">
            <a:xfrm>
              <a:off x="7503" y="9389"/>
              <a:ext cx="69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690" name="Text Box 10"/>
            <p:cNvSpPr txBox="1">
              <a:spLocks noChangeArrowheads="1"/>
            </p:cNvSpPr>
            <p:nvPr/>
          </p:nvSpPr>
          <p:spPr bwMode="auto">
            <a:xfrm>
              <a:off x="5199" y="10059"/>
              <a:ext cx="1004" cy="4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L</a:t>
              </a:r>
              <a:r>
                <a:rPr kumimoji="0" lang="en-US" altLang="ko-KR" sz="14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Arial" pitchFamily="34" charset="0"/>
                </a:rPr>
                <a:t>0</a:t>
              </a: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=1m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691" name="Oval 11"/>
            <p:cNvSpPr>
              <a:spLocks noChangeArrowheads="1"/>
            </p:cNvSpPr>
            <p:nvPr/>
          </p:nvSpPr>
          <p:spPr bwMode="auto">
            <a:xfrm>
              <a:off x="3807" y="9212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1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692" name="Oval 12"/>
            <p:cNvSpPr>
              <a:spLocks noChangeArrowheads="1"/>
            </p:cNvSpPr>
            <p:nvPr/>
          </p:nvSpPr>
          <p:spPr bwMode="auto">
            <a:xfrm>
              <a:off x="7121" y="9212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693" name="Text Box 13"/>
            <p:cNvSpPr txBox="1">
              <a:spLocks noChangeArrowheads="1"/>
            </p:cNvSpPr>
            <p:nvPr/>
          </p:nvSpPr>
          <p:spPr bwMode="auto">
            <a:xfrm>
              <a:off x="7450" y="8916"/>
              <a:ext cx="1363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F</a:t>
              </a: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 = 100N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1694" name="AutoShape 14"/>
            <p:cNvCxnSpPr>
              <a:cxnSpLocks noChangeShapeType="1"/>
            </p:cNvCxnSpPr>
            <p:nvPr/>
          </p:nvCxnSpPr>
          <p:spPr bwMode="auto">
            <a:xfrm>
              <a:off x="3772" y="9930"/>
              <a:ext cx="3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71695" name="Text Box 15"/>
            <p:cNvSpPr txBox="1">
              <a:spLocks noChangeArrowheads="1"/>
            </p:cNvSpPr>
            <p:nvPr/>
          </p:nvSpPr>
          <p:spPr bwMode="auto">
            <a:xfrm>
              <a:off x="4047" y="9711"/>
              <a:ext cx="363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x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97" name="Object 17"/>
          <p:cNvGraphicFramePr>
            <a:graphicFrameLocks noChangeAspect="1"/>
          </p:cNvGraphicFramePr>
          <p:nvPr/>
        </p:nvGraphicFramePr>
        <p:xfrm>
          <a:off x="2302044" y="654369"/>
          <a:ext cx="21732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8" name="Equation" r:id="rId3" imgW="2158920" imgH="660240" progId="Equation.DSMT4">
                  <p:embed/>
                </p:oleObj>
              </mc:Choice>
              <mc:Fallback>
                <p:oleObj name="Equation" r:id="rId3" imgW="21589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044" y="654369"/>
                        <a:ext cx="2173287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99" name="Object 19"/>
          <p:cNvGraphicFramePr>
            <a:graphicFrameLocks noChangeAspect="1"/>
          </p:cNvGraphicFramePr>
          <p:nvPr/>
        </p:nvGraphicFramePr>
        <p:xfrm>
          <a:off x="726103" y="1367511"/>
          <a:ext cx="37973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9" name="Equation" r:id="rId5" imgW="3797280" imgH="799920" progId="Equation.DSMT4">
                  <p:embed/>
                </p:oleObj>
              </mc:Choice>
              <mc:Fallback>
                <p:oleObj name="Equation" r:id="rId5" imgW="379728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03" y="1367511"/>
                        <a:ext cx="37973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701" name="Object 21"/>
          <p:cNvGraphicFramePr>
            <a:graphicFrameLocks noChangeAspect="1"/>
          </p:cNvGraphicFramePr>
          <p:nvPr/>
        </p:nvGraphicFramePr>
        <p:xfrm>
          <a:off x="712532" y="4035555"/>
          <a:ext cx="21669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60" name="Equation" r:id="rId7" imgW="2171520" imgH="444240" progId="Equation.DSMT4">
                  <p:embed/>
                </p:oleObj>
              </mc:Choice>
              <mc:Fallback>
                <p:oleObj name="Equation" r:id="rId7" imgW="2171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532" y="4035555"/>
                        <a:ext cx="21669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703" name="Object 23"/>
          <p:cNvGraphicFramePr>
            <a:graphicFrameLocks noChangeAspect="1"/>
          </p:cNvGraphicFramePr>
          <p:nvPr/>
        </p:nvGraphicFramePr>
        <p:xfrm>
          <a:off x="3723032" y="3919367"/>
          <a:ext cx="4119562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61" name="Equation" r:id="rId9" imgW="4114800" imgH="723600" progId="Equation.DSMT4">
                  <p:embed/>
                </p:oleObj>
              </mc:Choice>
              <mc:Fallback>
                <p:oleObj name="Equation" r:id="rId9" imgW="41148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032" y="3919367"/>
                        <a:ext cx="4119562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705" name="Object 25"/>
          <p:cNvGraphicFramePr>
            <a:graphicFrameLocks noChangeAspect="1"/>
          </p:cNvGraphicFramePr>
          <p:nvPr/>
        </p:nvGraphicFramePr>
        <p:xfrm>
          <a:off x="743552" y="2807345"/>
          <a:ext cx="3365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62" name="Equation" r:id="rId11" imgW="3365280" imgH="660240" progId="Equation.DSMT4">
                  <p:embed/>
                </p:oleObj>
              </mc:Choice>
              <mc:Fallback>
                <p:oleObj name="Equation" r:id="rId11" imgW="33652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52" y="2807345"/>
                        <a:ext cx="33655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707" name="Object 27"/>
          <p:cNvGraphicFramePr>
            <a:graphicFrameLocks noChangeAspect="1"/>
          </p:cNvGraphicFramePr>
          <p:nvPr/>
        </p:nvGraphicFramePr>
        <p:xfrm>
          <a:off x="804909" y="5150365"/>
          <a:ext cx="45593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63" name="Equation" r:id="rId13" imgW="4559040" imgH="545760" progId="Equation.DSMT4">
                  <p:embed/>
                </p:oleObj>
              </mc:Choice>
              <mc:Fallback>
                <p:oleObj name="Equation" r:id="rId13" imgW="45590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909" y="5150365"/>
                        <a:ext cx="45593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709" name="Object 29"/>
          <p:cNvGraphicFramePr>
            <a:graphicFrameLocks noChangeAspect="1"/>
          </p:cNvGraphicFramePr>
          <p:nvPr/>
        </p:nvGraphicFramePr>
        <p:xfrm>
          <a:off x="6565272" y="5299163"/>
          <a:ext cx="11747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64" name="Equation" r:id="rId15" imgW="1155600" imgH="355320" progId="Equation.DSMT4">
                  <p:embed/>
                </p:oleObj>
              </mc:Choice>
              <mc:Fallback>
                <p:oleObj name="Equation" r:id="rId15" imgW="11556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272" y="5299163"/>
                        <a:ext cx="117475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711" name="Object 31"/>
          <p:cNvGraphicFramePr>
            <a:graphicFrameLocks noChangeAspect="1"/>
          </p:cNvGraphicFramePr>
          <p:nvPr/>
        </p:nvGraphicFramePr>
        <p:xfrm>
          <a:off x="3781219" y="6027395"/>
          <a:ext cx="41846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65" name="Equation" r:id="rId17" imgW="4203360" imgH="380880" progId="Equation.DSMT4">
                  <p:embed/>
                </p:oleObj>
              </mc:Choice>
              <mc:Fallback>
                <p:oleObj name="Equation" r:id="rId17" imgW="4203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219" y="6027395"/>
                        <a:ext cx="41846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447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Uniaxial</a:t>
            </a:r>
            <a:r>
              <a:rPr lang="en-US" dirty="0" smtClean="0"/>
              <a:t>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Linearization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N-R iteration</a:t>
            </a:r>
            <a:endParaRPr lang="en-US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3729" name="Object 1"/>
          <p:cNvGraphicFramePr>
            <a:graphicFrameLocks noChangeAspect="1"/>
          </p:cNvGraphicFramePr>
          <p:nvPr/>
        </p:nvGraphicFramePr>
        <p:xfrm>
          <a:off x="611746" y="1369587"/>
          <a:ext cx="31019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0" name="Equation" r:id="rId3" imgW="3073320" imgH="355320" progId="Equation.DSMT4">
                  <p:embed/>
                </p:oleObj>
              </mc:Choice>
              <mc:Fallback>
                <p:oleObj name="Equation" r:id="rId3" imgW="30733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46" y="1369587"/>
                        <a:ext cx="310197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4726288" y="1369930"/>
          <a:ext cx="14097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1" name="Equation" r:id="rId5" imgW="1409400" imgH="380880" progId="Equation.DSMT4">
                  <p:embed/>
                </p:oleObj>
              </mc:Choice>
              <mc:Fallback>
                <p:oleObj name="Equation" r:id="rId5" imgW="1409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288" y="1369930"/>
                        <a:ext cx="1409700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650550" y="1831122"/>
          <a:ext cx="52466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2" name="Equation" r:id="rId7" imgW="5257800" imgH="965160" progId="Equation.DSMT4">
                  <p:embed/>
                </p:oleObj>
              </mc:Choice>
              <mc:Fallback>
                <p:oleObj name="Equation" r:id="rId7" imgW="52578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50" y="1831122"/>
                        <a:ext cx="524668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745481" y="3512021"/>
          <a:ext cx="49577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3" name="Equation" r:id="rId9" imgW="4978080" imgH="406080" progId="Equation.DSMT4">
                  <p:embed/>
                </p:oleObj>
              </mc:Choice>
              <mc:Fallback>
                <p:oleObj name="Equation" r:id="rId9" imgW="4978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81" y="3512021"/>
                        <a:ext cx="4957763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820568" y="4093391"/>
          <a:ext cx="16891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4" name="Equation" r:id="rId11" imgW="1688760" imgH="406080" progId="Equation.DSMT4">
                  <p:embed/>
                </p:oleObj>
              </mc:Choice>
              <mc:Fallback>
                <p:oleObj name="Equation" r:id="rId11" imgW="1688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568" y="4093391"/>
                        <a:ext cx="1689100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62580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Mild vs. Rough Nonlinearity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2C02C6"/>
                </a:solidFill>
              </a:rPr>
              <a:t>Mild</a:t>
            </a:r>
            <a:r>
              <a:rPr lang="en-US" dirty="0" smtClean="0"/>
              <a:t> Nonlinear Problems (Chap 3)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Continuous, </a:t>
            </a:r>
            <a:r>
              <a:rPr lang="en-US" b="1" dirty="0" smtClean="0">
                <a:solidFill>
                  <a:srgbClr val="2C02C6"/>
                </a:solidFill>
              </a:rPr>
              <a:t>history-independent</a:t>
            </a:r>
            <a:r>
              <a:rPr lang="en-US" dirty="0" smtClean="0"/>
              <a:t> nonlinear relations between stress and strain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Nonlinear elasticity, Geometric nonlinearity, and deformation-dependent loads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2C02C6"/>
                </a:solidFill>
              </a:rPr>
              <a:t>Rough</a:t>
            </a:r>
            <a:r>
              <a:rPr lang="en-US" dirty="0" smtClean="0"/>
              <a:t> Nonlinear Problems (Chap 4 &amp; 5)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Equality and/or inequality constraints in constitutive relations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2C02C6"/>
                </a:solidFill>
              </a:rPr>
              <a:t>History-dependent</a:t>
            </a:r>
            <a:r>
              <a:rPr lang="en-US" dirty="0" smtClean="0"/>
              <a:t> nonlinear relations between stress and strain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Elastoplasticity and contact problems 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Uniaxial</a:t>
            </a:r>
            <a:r>
              <a:rPr lang="en-US" dirty="0" smtClean="0"/>
              <a:t> Bar</a:t>
            </a:r>
            <a:endParaRPr lang="en-US" dirty="0"/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859692" y="994726"/>
            <a:ext cx="5838567" cy="556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(a) with initial stiffness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Iteration	</a:t>
            </a:r>
            <a:r>
              <a:rPr kumimoji="0" lang="en-US" altLang="ko-K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u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	Strain	Stress	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conv</a:t>
            </a:r>
            <a:r>
              <a:rPr kumimoji="0" lang="en-US" altLang="ko-K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	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0	0.0000	0.0000	0.0000	9.999E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  <a:sym typeface="Euclid Symbol" pitchFamily="18" charset="2"/>
              </a:rPr>
              <a:t>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01	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1	0.5000	0.6250	125.00	7.655E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  <a:sym typeface="Euclid Symbol" pitchFamily="18" charset="2"/>
              </a:rPr>
              <a:t>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01	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2	0.3478	0.4083	81.664	1.014E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  <a:sym typeface="Euclid Symbol" pitchFamily="18" charset="2"/>
              </a:rPr>
              <a:t>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02	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3	0.3252	0.3781	75.616	4.236E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  <a:sym typeface="Euclid Symbol" pitchFamily="18" charset="2"/>
              </a:rPr>
              <a:t>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06	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(b) without initial stiffness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Iteration	</a:t>
            </a:r>
            <a:r>
              <a:rPr kumimoji="0" lang="en-US" altLang="ko-K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u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	Strain	Stress	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conv</a:t>
            </a:r>
            <a:r>
              <a:rPr kumimoji="0" lang="en-US" altLang="ko-K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	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0	0.0000	0.0000	0.0000	9.999E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  <a:sym typeface="Euclid Symbol" pitchFamily="18" charset="2"/>
              </a:rPr>
              <a:t>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01	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1	0.5000	0.6250	125.00	7.655E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  <a:sym typeface="Euclid Symbol" pitchFamily="18" charset="2"/>
              </a:rPr>
              <a:t>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01	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2	0.3056	0.3252	70.448	6.442E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  <a:sym typeface="Euclid Symbol" pitchFamily="18" charset="2"/>
              </a:rPr>
              <a:t>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03	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3	0.3291	0.3833	76.651	3.524E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  <a:sym typeface="Euclid Symbol" pitchFamily="18" charset="2"/>
              </a:rPr>
              <a:t>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04	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4	0.3238	0.3762	75.242	1.568E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  <a:sym typeface="Euclid Symbol" pitchFamily="18" charset="2"/>
              </a:rPr>
              <a:t>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05	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5	0.3250	0.3770	75.541	7.314E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  <a:sym typeface="Euclid Symbol" pitchFamily="18" charset="2"/>
              </a:rPr>
              <a:t>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07	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779372" y="1297460"/>
            <a:ext cx="490563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1779372" y="3019199"/>
            <a:ext cx="490563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779372" y="3431096"/>
            <a:ext cx="490563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779372" y="5968397"/>
            <a:ext cx="490563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779372" y="3744137"/>
            <a:ext cx="490563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779372" y="1598135"/>
            <a:ext cx="490563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55171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Lagrangian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current configuration is the reference frame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Remember it is unknown until we solve the problem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How are we going to integrate if we don’t know integral domain?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What stress and strain should be used?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For stress, we can use Cauchy stress (</a:t>
            </a:r>
            <a:r>
              <a:rPr lang="en-US" b="1" dirty="0" smtClean="0">
                <a:latin typeface="Symbol" pitchFamily="18" charset="2"/>
              </a:rPr>
              <a:t>s</a:t>
            </a:r>
            <a:r>
              <a:rPr lang="en-US" dirty="0" smtClean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For strain, engineering strain is a pair of Cauchy stress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But, it must be defined in the current configuration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144713" y="4170363"/>
          <a:ext cx="3378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9" name="Equation" r:id="rId3" imgW="3377880" imgH="888840" progId="Equation.DSMT4">
                  <p:embed/>
                </p:oleObj>
              </mc:Choice>
              <mc:Fallback>
                <p:oleObj name="Equation" r:id="rId3" imgW="33778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4170363"/>
                        <a:ext cx="3378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876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Variational Equation in 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Instead of deriving a new variational equation, we will convert from TL equation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429325"/>
              </p:ext>
            </p:extLst>
          </p:nvPr>
        </p:nvGraphicFramePr>
        <p:xfrm>
          <a:off x="463550" y="1704975"/>
          <a:ext cx="30099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6" name="Equation" r:id="rId3" imgW="3009600" imgH="1269720" progId="Equation.DSMT4">
                  <p:embed/>
                </p:oleObj>
              </mc:Choice>
              <mc:Fallback>
                <p:oleObj name="Equation" r:id="rId3" imgW="300960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1704975"/>
                        <a:ext cx="30099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782429"/>
              </p:ext>
            </p:extLst>
          </p:nvPr>
        </p:nvGraphicFramePr>
        <p:xfrm>
          <a:off x="4241800" y="1652588"/>
          <a:ext cx="42291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7" name="Equation" r:id="rId5" imgW="4228920" imgH="4724280" progId="Equation.DSMT4">
                  <p:embed/>
                </p:oleObj>
              </mc:Choice>
              <mc:Fallback>
                <p:oleObj name="Equation" r:id="rId5" imgW="4228920" imgH="4724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1652588"/>
                        <a:ext cx="4229100" cy="472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16231"/>
              </p:ext>
            </p:extLst>
          </p:nvPr>
        </p:nvGraphicFramePr>
        <p:xfrm>
          <a:off x="684213" y="5032375"/>
          <a:ext cx="28829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8" name="Equation" r:id="rId7" imgW="2882880" imgH="1549080" progId="Equation.DSMT4">
                  <p:embed/>
                </p:oleObj>
              </mc:Choice>
              <mc:Fallback>
                <p:oleObj name="Equation" r:id="rId7" imgW="288288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32375"/>
                        <a:ext cx="28829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8909" y="4599709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Similarly 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93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1219200" y="4507345"/>
            <a:ext cx="3343564" cy="73891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320800" y="5920509"/>
            <a:ext cx="3842327" cy="64654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Variational Equation in UL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Energy Form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We just showed that material and spatial forms are mathematically equivalent</a:t>
            </a:r>
          </a:p>
          <a:p>
            <a:r>
              <a:rPr lang="en-US" dirty="0" smtClean="0"/>
              <a:t>Although they are equivalent, we use different notation: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Variational Equation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57330"/>
              </p:ext>
            </p:extLst>
          </p:nvPr>
        </p:nvGraphicFramePr>
        <p:xfrm>
          <a:off x="1404938" y="1335088"/>
          <a:ext cx="585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2" name="Equation" r:id="rId3" imgW="5854680" imgH="520560" progId="Equation.DSMT4">
                  <p:embed/>
                </p:oleObj>
              </mc:Choice>
              <mc:Fallback>
                <p:oleObj name="Equation" r:id="rId3" imgW="58546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1335088"/>
                        <a:ext cx="58547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97050" y="2020888"/>
          <a:ext cx="461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3" name="Equation" r:id="rId5" imgW="4609800" imgH="457200" progId="Equation.DSMT4">
                  <p:embed/>
                </p:oleObj>
              </mc:Choice>
              <mc:Fallback>
                <p:oleObj name="Equation" r:id="rId5" imgW="4609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2020888"/>
                        <a:ext cx="4610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795463" y="2693988"/>
          <a:ext cx="495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4" name="Equation" r:id="rId7" imgW="4952880" imgH="507960" progId="Equation.DSMT4">
                  <p:embed/>
                </p:oleObj>
              </mc:Choice>
              <mc:Fallback>
                <p:oleObj name="Equation" r:id="rId7" imgW="4952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2693988"/>
                        <a:ext cx="4953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070643"/>
              </p:ext>
            </p:extLst>
          </p:nvPr>
        </p:nvGraphicFramePr>
        <p:xfrm>
          <a:off x="1446213" y="4594225"/>
          <a:ext cx="2870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5" name="Equation" r:id="rId9" imgW="2869920" imgH="596880" progId="Equation.DSMT4">
                  <p:embed/>
                </p:oleObj>
              </mc:Choice>
              <mc:Fallback>
                <p:oleObj name="Equation" r:id="rId9" imgW="286992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4594225"/>
                        <a:ext cx="28702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725599"/>
              </p:ext>
            </p:extLst>
          </p:nvPr>
        </p:nvGraphicFramePr>
        <p:xfrm>
          <a:off x="1616075" y="6046788"/>
          <a:ext cx="316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6" name="Equation" r:id="rId11" imgW="3162240" imgH="406080" progId="Equation.DSMT4">
                  <p:embed/>
                </p:oleObj>
              </mc:Choice>
              <mc:Fallback>
                <p:oleObj name="Equation" r:id="rId11" imgW="3162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6046788"/>
                        <a:ext cx="3162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32582" y="6003637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What happens to load form?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9528" y="4775201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Is this linear or nonlinear?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1297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694208" y="5620263"/>
            <a:ext cx="5019385" cy="863087"/>
            <a:chOff x="2903299" y="5560291"/>
            <a:chExt cx="5019385" cy="863087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2903299" y="5560291"/>
              <a:ext cx="3079814" cy="863087"/>
            </a:xfrm>
            <a:prstGeom prst="roundRect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 bwMode="auto">
            <a:xfrm>
              <a:off x="5983113" y="5991835"/>
              <a:ext cx="787142" cy="9492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6855884" y="5890684"/>
            <a:ext cx="10668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94" name="Equation" r:id="rId3" imgW="1066680" imgH="368280" progId="Equation.DSMT4">
                    <p:embed/>
                  </p:oleObj>
                </mc:Choice>
                <mc:Fallback>
                  <p:oleObj name="Equation" r:id="rId3" imgW="106668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5884" y="5890684"/>
                          <a:ext cx="10668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of 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Linearization of 		 will be challenging because we don’t know the current configuration (it is function of </a:t>
            </a:r>
            <a:r>
              <a:rPr lang="en-US" b="1" dirty="0" smtClean="0"/>
              <a:t>u</a:t>
            </a:r>
            <a:r>
              <a:rPr lang="en-US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Similar to the energy form, we can convert the </a:t>
            </a:r>
            <a:r>
              <a:rPr lang="en-US" dirty="0" err="1" smtClean="0"/>
              <a:t>linearized</a:t>
            </a:r>
            <a:r>
              <a:rPr lang="en-US" dirty="0" smtClean="0"/>
              <a:t> energy form of TL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Remember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Initial stiffness term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92771" y="781396"/>
          <a:ext cx="86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5" name="Equation" r:id="rId5" imgW="863280" imgH="368280" progId="Equation.DSMT4">
                  <p:embed/>
                </p:oleObj>
              </mc:Choice>
              <mc:Fallback>
                <p:oleObj name="Equation" r:id="rId5" imgW="863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771" y="781396"/>
                        <a:ext cx="863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829265"/>
              </p:ext>
            </p:extLst>
          </p:nvPr>
        </p:nvGraphicFramePr>
        <p:xfrm>
          <a:off x="2166938" y="2490788"/>
          <a:ext cx="5791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6" name="Equation" r:id="rId7" imgW="5790960" imgH="545760" progId="Equation.DSMT4">
                  <p:embed/>
                </p:oleObj>
              </mc:Choice>
              <mc:Fallback>
                <p:oleObj name="Equation" r:id="rId7" imgW="57909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2490788"/>
                        <a:ext cx="57912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103769"/>
              </p:ext>
            </p:extLst>
          </p:nvPr>
        </p:nvGraphicFramePr>
        <p:xfrm>
          <a:off x="577850" y="3498850"/>
          <a:ext cx="6265863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7" name="Equation" r:id="rId9" imgW="6273720" imgH="2984400" progId="Equation.DSMT4">
                  <p:embed/>
                </p:oleObj>
              </mc:Choice>
              <mc:Fallback>
                <p:oleObj name="Equation" r:id="rId9" imgW="6273720" imgH="298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3498850"/>
                        <a:ext cx="6265863" cy="298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8463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901687" y="3557601"/>
            <a:ext cx="5420631" cy="1182040"/>
            <a:chOff x="1974573" y="3371273"/>
            <a:chExt cx="5420631" cy="118204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1974573" y="3371273"/>
              <a:ext cx="2258760" cy="764570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4238464" y="4109155"/>
              <a:ext cx="905164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5153885" y="3906982"/>
              <a:ext cx="22413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4</a:t>
              </a:r>
              <a:r>
                <a:rPr lang="en-US" baseline="30000" dirty="0" smtClean="0">
                  <a:latin typeface="Comic Sans MS" pitchFamily="66" charset="0"/>
                </a:rPr>
                <a:t>th</a:t>
              </a:r>
              <a:r>
                <a:rPr lang="en-US" dirty="0" smtClean="0">
                  <a:latin typeface="Comic Sans MS" pitchFamily="66" charset="0"/>
                </a:rPr>
                <a:t>-order spatial</a:t>
              </a:r>
              <a:br>
                <a:rPr lang="en-US" dirty="0" smtClean="0">
                  <a:latin typeface="Comic Sans MS" pitchFamily="66" charset="0"/>
                </a:rPr>
              </a:br>
              <a:r>
                <a:rPr lang="en-US" dirty="0" smtClean="0">
                  <a:latin typeface="Comic Sans MS" pitchFamily="66" charset="0"/>
                </a:rPr>
                <a:t>constitutive tensor</a:t>
              </a:r>
              <a:endParaRPr lang="en-US" dirty="0">
                <a:latin typeface="Comic Sans MS" pitchFamily="66" charset="0"/>
              </a:endParaRPr>
            </a:p>
          </p:txBody>
        </p:sp>
      </p:grpSp>
      <p:graphicFrame>
        <p:nvGraphicFramePr>
          <p:cNvPr id="59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843981"/>
              </p:ext>
            </p:extLst>
          </p:nvPr>
        </p:nvGraphicFramePr>
        <p:xfrm>
          <a:off x="933450" y="2492375"/>
          <a:ext cx="55118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45" name="Equation" r:id="rId3" imgW="5511600" imgH="1854000" progId="Equation.DSMT4">
                  <p:embed/>
                </p:oleObj>
              </mc:Choice>
              <mc:Fallback>
                <p:oleObj name="Equation" r:id="rId3" imgW="551160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92375"/>
                        <a:ext cx="5511800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ounded Rectangle 16"/>
          <p:cNvSpPr/>
          <p:nvPr/>
        </p:nvSpPr>
        <p:spPr bwMode="auto">
          <a:xfrm>
            <a:off x="757382" y="1126836"/>
            <a:ext cx="3223491" cy="70196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886691" y="4599704"/>
            <a:ext cx="3417454" cy="63730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of UL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326619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Initial stiffness term</a:t>
            </a:r>
          </a:p>
          <a:p>
            <a:pPr>
              <a:spcBef>
                <a:spcPts val="24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Tangent stiffness term</a:t>
            </a: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123972"/>
              </p:ext>
            </p:extLst>
          </p:nvPr>
        </p:nvGraphicFramePr>
        <p:xfrm>
          <a:off x="884238" y="1276350"/>
          <a:ext cx="295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46" name="Equation" r:id="rId5" imgW="2958840" imgH="406080" progId="Equation.DSMT4">
                  <p:embed/>
                </p:oleObj>
              </mc:Choice>
              <mc:Fallback>
                <p:oleObj name="Equation" r:id="rId5" imgW="2958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1276350"/>
                        <a:ext cx="2959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549139"/>
              </p:ext>
            </p:extLst>
          </p:nvPr>
        </p:nvGraphicFramePr>
        <p:xfrm>
          <a:off x="4668838" y="1239838"/>
          <a:ext cx="363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47" name="Equation" r:id="rId7" imgW="3632040" imgH="469800" progId="Equation.DSMT4">
                  <p:embed/>
                </p:oleObj>
              </mc:Choice>
              <mc:Fallback>
                <p:oleObj name="Equation" r:id="rId7" imgW="36320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1239838"/>
                        <a:ext cx="3632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302380"/>
              </p:ext>
            </p:extLst>
          </p:nvPr>
        </p:nvGraphicFramePr>
        <p:xfrm>
          <a:off x="1044575" y="4708525"/>
          <a:ext cx="3086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48" name="Equation" r:id="rId9" imgW="3085920" imgH="368280" progId="Equation.DSMT4">
                  <p:embed/>
                </p:oleObj>
              </mc:Choice>
              <mc:Fallback>
                <p:oleObj name="Equation" r:id="rId9" imgW="30859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4708525"/>
                        <a:ext cx="30861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48873" y="5504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where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929798"/>
              </p:ext>
            </p:extLst>
          </p:nvPr>
        </p:nvGraphicFramePr>
        <p:xfrm>
          <a:off x="2998788" y="5281613"/>
          <a:ext cx="3073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49" name="Equation" r:id="rId11" imgW="3073320" imgH="774360" progId="Equation.DSMT4">
                  <p:embed/>
                </p:oleObj>
              </mc:Choice>
              <mc:Fallback>
                <p:oleObj name="Equation" r:id="rId11" imgW="307332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5281613"/>
                        <a:ext cx="30734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4802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Constitutive Tensor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For St. Venant-Kirchhoff material</a:t>
            </a:r>
          </a:p>
          <a:p>
            <a:pPr>
              <a:spcBef>
                <a:spcPts val="24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It is possible to show</a:t>
            </a:r>
          </a:p>
          <a:p>
            <a:pPr>
              <a:spcBef>
                <a:spcPts val="24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Observation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D</a:t>
            </a:r>
            <a:r>
              <a:rPr lang="en-US" dirty="0" smtClean="0"/>
              <a:t> (material) is constant, but </a:t>
            </a:r>
            <a:r>
              <a:rPr lang="en-US" b="1" dirty="0" smtClean="0"/>
              <a:t>c</a:t>
            </a:r>
            <a:r>
              <a:rPr lang="en-US" dirty="0" smtClean="0"/>
              <a:t> (spatial) is not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738694"/>
              </p:ext>
            </p:extLst>
          </p:nvPr>
        </p:nvGraphicFramePr>
        <p:xfrm>
          <a:off x="657225" y="1350963"/>
          <a:ext cx="803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5" name="Equation" r:id="rId3" imgW="8038800" imgH="431640" progId="Equation.DSMT4">
                  <p:embed/>
                </p:oleObj>
              </mc:Choice>
              <mc:Fallback>
                <p:oleObj name="Equation" r:id="rId3" imgW="8038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350963"/>
                        <a:ext cx="8039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157044"/>
              </p:ext>
            </p:extLst>
          </p:nvPr>
        </p:nvGraphicFramePr>
        <p:xfrm>
          <a:off x="971550" y="2359026"/>
          <a:ext cx="46926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6" name="Equation" r:id="rId5" imgW="4698720" imgH="774360" progId="Equation.DSMT4">
                  <p:embed/>
                </p:oleObj>
              </mc:Choice>
              <mc:Fallback>
                <p:oleObj name="Equation" r:id="rId5" imgW="469872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359026"/>
                        <a:ext cx="4692650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68416"/>
              </p:ext>
            </p:extLst>
          </p:nvPr>
        </p:nvGraphicFramePr>
        <p:xfrm>
          <a:off x="971550" y="4141788"/>
          <a:ext cx="284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7" name="Equation" r:id="rId7" imgW="2844720" imgH="393480" progId="Equation.DSMT4">
                  <p:embed/>
                </p:oleObj>
              </mc:Choice>
              <mc:Fallback>
                <p:oleObj name="Equation" r:id="rId7" imgW="2844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141788"/>
                        <a:ext cx="2844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51543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849745" y="3602182"/>
            <a:ext cx="6354619" cy="58189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016000" y="2336800"/>
            <a:ext cx="5551055" cy="74814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of UL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From equivalence, the energy form is </a:t>
            </a:r>
            <a:r>
              <a:rPr lang="en-US" dirty="0" err="1" smtClean="0"/>
              <a:t>linearized</a:t>
            </a:r>
            <a:r>
              <a:rPr lang="en-US" dirty="0" smtClean="0"/>
              <a:t> in TL and converted to UL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N-R Iteration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Observations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Two formulations are theoretically identical with different expression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Numerical implementation will be different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Different constitutive relation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131347"/>
              </p:ext>
            </p:extLst>
          </p:nvPr>
        </p:nvGraphicFramePr>
        <p:xfrm>
          <a:off x="1366838" y="1638300"/>
          <a:ext cx="5156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42" name="Equation" r:id="rId3" imgW="5155920" imgH="596880" progId="Equation.DSMT4">
                  <p:embed/>
                </p:oleObj>
              </mc:Choice>
              <mc:Fallback>
                <p:oleObj name="Equation" r:id="rId3" imgW="515592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1638300"/>
                        <a:ext cx="51562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825434"/>
              </p:ext>
            </p:extLst>
          </p:nvPr>
        </p:nvGraphicFramePr>
        <p:xfrm>
          <a:off x="1216025" y="2408238"/>
          <a:ext cx="518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43" name="Equation" r:id="rId5" imgW="5181480" imgH="609480" progId="Equation.DSMT4">
                  <p:embed/>
                </p:oleObj>
              </mc:Choice>
              <mc:Fallback>
                <p:oleObj name="Equation" r:id="rId5" imgW="51814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2408238"/>
                        <a:ext cx="5181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786920"/>
              </p:ext>
            </p:extLst>
          </p:nvPr>
        </p:nvGraphicFramePr>
        <p:xfrm>
          <a:off x="1200150" y="3678238"/>
          <a:ext cx="56705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44" name="Equation" r:id="rId7" imgW="5663880" imgH="469800" progId="Equation.DSMT4">
                  <p:embed/>
                </p:oleObj>
              </mc:Choice>
              <mc:Fallback>
                <p:oleObj name="Equation" r:id="rId7" imgW="5663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3678238"/>
                        <a:ext cx="567055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51865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Uniaxial</a:t>
            </a:r>
            <a:r>
              <a:rPr lang="en-US" dirty="0" smtClean="0"/>
              <a:t>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Deformation gradient:</a:t>
            </a:r>
          </a:p>
          <a:p>
            <a:endParaRPr lang="en-US" dirty="0" smtClean="0"/>
          </a:p>
          <a:p>
            <a:r>
              <a:rPr lang="en-US" dirty="0" smtClean="0"/>
              <a:t>Cauchy stress:</a:t>
            </a:r>
          </a:p>
          <a:p>
            <a:endParaRPr lang="en-US" dirty="0" smtClean="0"/>
          </a:p>
          <a:p>
            <a:r>
              <a:rPr lang="en-US" dirty="0" smtClean="0"/>
              <a:t>Strain variation:</a:t>
            </a:r>
          </a:p>
          <a:p>
            <a:endParaRPr lang="en-US" dirty="0" smtClean="0"/>
          </a:p>
          <a:p>
            <a:r>
              <a:rPr lang="en-US" dirty="0" smtClean="0"/>
              <a:t>Energy &amp; load forms:</a:t>
            </a:r>
          </a:p>
          <a:p>
            <a:endParaRPr lang="en-US" dirty="0" smtClean="0"/>
          </a:p>
          <a:p>
            <a:r>
              <a:rPr lang="en-US" dirty="0" smtClean="0"/>
              <a:t>Residual: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586978" y="637462"/>
            <a:ext cx="3365500" cy="1368425"/>
            <a:chOff x="3513" y="8399"/>
            <a:chExt cx="5300" cy="215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768" y="9134"/>
              <a:ext cx="3735" cy="510"/>
            </a:xfrm>
            <a:prstGeom prst="rect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" name="Rectangle 5" descr="Light upward diagonal"/>
            <p:cNvSpPr>
              <a:spLocks noChangeArrowheads="1"/>
            </p:cNvSpPr>
            <p:nvPr/>
          </p:nvSpPr>
          <p:spPr bwMode="auto">
            <a:xfrm>
              <a:off x="3513" y="8399"/>
              <a:ext cx="255" cy="1965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3768" y="8399"/>
              <a:ext cx="1" cy="21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7503" y="9749"/>
              <a:ext cx="0" cy="7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747" y="10349"/>
              <a:ext cx="37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7503" y="9389"/>
              <a:ext cx="69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5199" y="10059"/>
              <a:ext cx="1004" cy="4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L</a:t>
              </a:r>
              <a:r>
                <a:rPr kumimoji="0" lang="en-US" altLang="ko-KR" sz="14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Arial" pitchFamily="34" charset="0"/>
                </a:rPr>
                <a:t>0</a:t>
              </a: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=1m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807" y="9212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1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7121" y="9212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7450" y="8916"/>
              <a:ext cx="1363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F</a:t>
              </a: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 = 100N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AutoShape 14"/>
            <p:cNvCxnSpPr>
              <a:cxnSpLocks noChangeShapeType="1"/>
            </p:cNvCxnSpPr>
            <p:nvPr/>
          </p:nvCxnSpPr>
          <p:spPr bwMode="auto">
            <a:xfrm>
              <a:off x="3772" y="9930"/>
              <a:ext cx="3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047" y="9711"/>
              <a:ext cx="363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x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627835" y="1223363"/>
          <a:ext cx="2944812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50" name="Equation" r:id="rId3" imgW="2933640" imgH="736560" progId="Equation.DSMT4">
                  <p:embed/>
                </p:oleObj>
              </mc:Choice>
              <mc:Fallback>
                <p:oleObj name="Equation" r:id="rId3" imgW="29336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35" y="1223363"/>
                        <a:ext cx="2944812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3802195" y="1979956"/>
          <a:ext cx="3276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51" name="Equation" r:id="rId5" imgW="3276360" imgH="660240" progId="Equation.DSMT4">
                  <p:embed/>
                </p:oleObj>
              </mc:Choice>
              <mc:Fallback>
                <p:oleObj name="Equation" r:id="rId5" imgW="32763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195" y="1979956"/>
                        <a:ext cx="32766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2632204" y="2845615"/>
          <a:ext cx="41036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52" name="Equation" r:id="rId7" imgW="4114800" imgH="660240" progId="Equation.DSMT4">
                  <p:embed/>
                </p:oleObj>
              </mc:Choice>
              <mc:Fallback>
                <p:oleObj name="Equation" r:id="rId7" imgW="41148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204" y="2845615"/>
                        <a:ext cx="4103688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2935974" y="3717626"/>
          <a:ext cx="29352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53" name="Equation" r:id="rId9" imgW="2946240" imgH="736560" progId="Equation.DSMT4">
                  <p:embed/>
                </p:oleObj>
              </mc:Choice>
              <mc:Fallback>
                <p:oleObj name="Equation" r:id="rId9" imgW="29462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974" y="3717626"/>
                        <a:ext cx="2935287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3563895" y="4643738"/>
          <a:ext cx="37639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54" name="Equation" r:id="rId11" imgW="3759120" imgH="545760" progId="Equation.DSMT4">
                  <p:embed/>
                </p:oleObj>
              </mc:Choice>
              <mc:Fallback>
                <p:oleObj name="Equation" r:id="rId11" imgW="37591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95" y="4643738"/>
                        <a:ext cx="3763963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87" name="Object 11"/>
          <p:cNvGraphicFramePr>
            <a:graphicFrameLocks noChangeAspect="1"/>
          </p:cNvGraphicFramePr>
          <p:nvPr/>
        </p:nvGraphicFramePr>
        <p:xfrm>
          <a:off x="7776090" y="4768335"/>
          <a:ext cx="11747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55" name="Equation" r:id="rId13" imgW="1155600" imgH="355320" progId="Equation.DSMT4">
                  <p:embed/>
                </p:oleObj>
              </mc:Choice>
              <mc:Fallback>
                <p:oleObj name="Equation" r:id="rId13" imgW="11556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6090" y="4768335"/>
                        <a:ext cx="117475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1921139" y="5643563"/>
          <a:ext cx="30543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56" name="Equation" r:id="rId15" imgW="3060360" imgH="380880" progId="Equation.DSMT4">
                  <p:embed/>
                </p:oleObj>
              </mc:Choice>
              <mc:Fallback>
                <p:oleObj name="Equation" r:id="rId15" imgW="3060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139" y="5643563"/>
                        <a:ext cx="30543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3926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Uniaxial</a:t>
            </a:r>
            <a:r>
              <a:rPr lang="en-US" dirty="0" smtClean="0"/>
              <a:t>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constitutive relation:</a:t>
            </a:r>
          </a:p>
          <a:p>
            <a:endParaRPr lang="en-US" dirty="0" smtClean="0"/>
          </a:p>
          <a:p>
            <a:r>
              <a:rPr lang="en-US" dirty="0" smtClean="0"/>
              <a:t>Linearization:</a:t>
            </a:r>
            <a:endParaRPr lang="en-US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01" name="Object 1"/>
          <p:cNvGraphicFramePr>
            <a:graphicFrameLocks noChangeAspect="1"/>
          </p:cNvGraphicFramePr>
          <p:nvPr/>
        </p:nvGraphicFramePr>
        <p:xfrm>
          <a:off x="4684757" y="657826"/>
          <a:ext cx="3543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02" name="Equation" r:id="rId3" imgW="3543120" imgH="660240" progId="Equation.DSMT4">
                  <p:embed/>
                </p:oleObj>
              </mc:Choice>
              <mc:Fallback>
                <p:oleObj name="Equation" r:id="rId3" imgW="35431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57" y="657826"/>
                        <a:ext cx="35433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2608005" y="1566175"/>
          <a:ext cx="47482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03" name="Equation" r:id="rId5" imgW="4775040" imgH="545760" progId="Equation.DSMT4">
                  <p:embed/>
                </p:oleObj>
              </mc:Choice>
              <mc:Fallback>
                <p:oleObj name="Equation" r:id="rId5" imgW="47750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005" y="1566175"/>
                        <a:ext cx="4748213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2597281" y="2184958"/>
          <a:ext cx="37115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04" name="Equation" r:id="rId7" imgW="3720960" imgH="736560" progId="Equation.DSMT4">
                  <p:embed/>
                </p:oleObj>
              </mc:Choice>
              <mc:Fallback>
                <p:oleObj name="Equation" r:id="rId7" imgW="37209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281" y="2184958"/>
                        <a:ext cx="371157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1074647" y="3044653"/>
          <a:ext cx="58547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05" name="Equation" r:id="rId9" imgW="5854680" imgH="1295280" progId="Equation.DSMT4">
                  <p:embed/>
                </p:oleObj>
              </mc:Choice>
              <mc:Fallback>
                <p:oleObj name="Equation" r:id="rId9" imgW="585468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647" y="3044653"/>
                        <a:ext cx="5854700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2230405" y="4627607"/>
            <a:ext cx="5554362" cy="192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Iteration	</a:t>
            </a:r>
            <a:r>
              <a:rPr kumimoji="0" lang="en-US" altLang="ko-K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u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	Strain	Stress	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conv</a:t>
            </a:r>
            <a:r>
              <a:rPr kumimoji="0" lang="en-US" altLang="ko-K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	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0	0.0000	0.0000	0.000	9.999E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  <a:sym typeface="Euclid Symbol" pitchFamily="18" charset="2"/>
              </a:rPr>
              <a:t>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01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1	0.5000	0.3333	187.500	7.655E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  <a:sym typeface="Euclid Symbol" pitchFamily="18" charset="2"/>
              </a:rPr>
              <a:t>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01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2	0.3478	0.2581	110.068	1.014E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  <a:sym typeface="Euclid Symbol" pitchFamily="18" charset="2"/>
              </a:rPr>
              <a:t>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02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3	0.3252	0.2454	100.206	4.236E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  <a:sym typeface="Euclid Symbol" pitchFamily="18" charset="2"/>
              </a:rPr>
              <a:t>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Arial" pitchFamily="34" charset="0"/>
              </a:rPr>
              <a:t>06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rot="10800000">
            <a:off x="1898835" y="4633784"/>
            <a:ext cx="5152767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0800000">
            <a:off x="1898835" y="4946822"/>
            <a:ext cx="515276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10800000">
            <a:off x="1898834" y="6396681"/>
            <a:ext cx="5152767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411556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Nonlinear Elastic Problem?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594457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Elastic</a:t>
            </a:r>
            <a:r>
              <a:rPr lang="en-US" dirty="0" smtClean="0"/>
              <a:t> (same for linear and nonlinear problems)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Stress-strain relation is elastic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Deformation disappears when the applied load is removed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Deformation is history-independent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Potential energy exists (function of deformation)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Nonlinear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Stress-strain relation is nonlinear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/>
              <a:t>D</a:t>
            </a:r>
            <a:r>
              <a:rPr lang="en-US" dirty="0" smtClean="0"/>
              <a:t> is not constant or do not exist)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Deformation is large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Rubber material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Bending of a long slender member</a:t>
            </a:r>
            <a:br>
              <a:rPr lang="en-US" dirty="0" smtClean="0"/>
            </a:br>
            <a:r>
              <a:rPr lang="en-US" dirty="0" smtClean="0"/>
              <a:t>(small strain, large displacement)</a:t>
            </a:r>
            <a:endParaRPr lang="en-US" dirty="0"/>
          </a:p>
        </p:txBody>
      </p:sp>
      <p:pic>
        <p:nvPicPr>
          <p:cNvPr id="3" name="Gasket Opt1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54836" y="3260639"/>
            <a:ext cx="3810000" cy="28575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Hyperelastic Material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3.5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292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Understand the definition of </a:t>
            </a:r>
            <a:r>
              <a:rPr lang="en-US" dirty="0" err="1" smtClean="0"/>
              <a:t>hyperelastic</a:t>
            </a:r>
            <a:r>
              <a:rPr lang="en-US" dirty="0" smtClean="0"/>
              <a:t> material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Understand strain energy density function and how to use it to obtain stress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Understand the role of invariants in </a:t>
            </a:r>
            <a:r>
              <a:rPr lang="en-US" dirty="0" err="1" smtClean="0"/>
              <a:t>hyperelasticity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Understand how to impose incompressibility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Understand mixed formulation and perturbed Lagrangian formulation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Understand linearization process when strain energy density is written in terms of invariants</a:t>
            </a:r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88120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Hyperelasticity?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err="1" smtClean="0"/>
              <a:t>Hyperelastic</a:t>
            </a:r>
            <a:r>
              <a:rPr lang="en-US" dirty="0" smtClean="0"/>
              <a:t> material - stress-strain relationship derives from a strain energy density function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Stress is a function of total strain (independent of history)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Depending on strain energy density, different names are used, such as Mooney-</a:t>
            </a:r>
            <a:r>
              <a:rPr lang="en-US" dirty="0" err="1" smtClean="0"/>
              <a:t>Rivlin</a:t>
            </a:r>
            <a:r>
              <a:rPr lang="en-US" dirty="0" smtClean="0"/>
              <a:t>, Ogden, </a:t>
            </a:r>
            <a:r>
              <a:rPr lang="en-US" dirty="0" err="1" smtClean="0"/>
              <a:t>Yeoh</a:t>
            </a:r>
            <a:r>
              <a:rPr lang="en-US" dirty="0" smtClean="0"/>
              <a:t>, or polynomial model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Generally comes with incompressibility (J = 1)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volume preserves during large deformation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Mixed formulation – completely incompressible </a:t>
            </a:r>
            <a:r>
              <a:rPr lang="en-US" dirty="0" err="1" smtClean="0"/>
              <a:t>hyperelasticity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Penalty formulation - nearly incompressible </a:t>
            </a:r>
            <a:r>
              <a:rPr lang="en-US" dirty="0" err="1" smtClean="0"/>
              <a:t>hyperelasticity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Example: rubber, biological tissues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nonlinear elastic, isotropic, incompressible and generally independent of strain rate</a:t>
            </a:r>
          </a:p>
          <a:p>
            <a:pPr>
              <a:spcBef>
                <a:spcPts val="1200"/>
              </a:spcBef>
            </a:pPr>
            <a:r>
              <a:rPr lang="en-US" dirty="0" err="1" smtClean="0"/>
              <a:t>Hypoelastic</a:t>
            </a:r>
            <a:r>
              <a:rPr lang="en-US" dirty="0" smtClean="0"/>
              <a:t> material: relation is given in terms of stress and strain 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665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 Energy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We are interested in isotropic materials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Material frame indifference: no matter what coordinate system is chosen, the response of the material is identical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components of a deformation tensor depends on </a:t>
            </a:r>
            <a:r>
              <a:rPr lang="en-US" dirty="0" err="1" smtClean="0"/>
              <a:t>coord</a:t>
            </a:r>
            <a:r>
              <a:rPr lang="en-US" dirty="0" smtClean="0"/>
              <a:t>. system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Three invariants of </a:t>
            </a:r>
            <a:r>
              <a:rPr lang="en-US" b="1" dirty="0" smtClean="0"/>
              <a:t>C</a:t>
            </a:r>
            <a:r>
              <a:rPr lang="en-US" dirty="0" smtClean="0"/>
              <a:t> </a:t>
            </a:r>
            <a:r>
              <a:rPr lang="en-US" dirty="0" smtClean="0"/>
              <a:t>are </a:t>
            </a:r>
            <a:r>
              <a:rPr lang="en-US" dirty="0" smtClean="0"/>
              <a:t>independent of </a:t>
            </a:r>
            <a:r>
              <a:rPr lang="en-US" dirty="0" err="1" smtClean="0"/>
              <a:t>coord</a:t>
            </a:r>
            <a:r>
              <a:rPr lang="en-US" dirty="0" smtClean="0"/>
              <a:t>. system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Invariants of </a:t>
            </a:r>
            <a:r>
              <a:rPr lang="en-US" b="1" dirty="0" smtClean="0"/>
              <a:t>C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In order to be material frame indifferent, material properties must be expressed using invariants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For incompressibility, I</a:t>
            </a:r>
            <a:r>
              <a:rPr lang="en-US" baseline="-25000" dirty="0" smtClean="0"/>
              <a:t>3</a:t>
            </a:r>
            <a:r>
              <a:rPr lang="en-US" dirty="0" smtClean="0"/>
              <a:t> = 1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55713" y="3543300"/>
          <a:ext cx="471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24" name="Equation" r:id="rId3" imgW="4711680" imgH="406080" progId="Equation.DSMT4">
                  <p:embed/>
                </p:oleObj>
              </mc:Choice>
              <mc:Fallback>
                <p:oleObj name="Equation" r:id="rId3" imgW="4711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3543300"/>
                        <a:ext cx="4711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260475" y="4130675"/>
          <a:ext cx="519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25" name="Equation" r:id="rId5" imgW="5194080" imgH="457200" progId="Equation.DSMT4">
                  <p:embed/>
                </p:oleObj>
              </mc:Choice>
              <mc:Fallback>
                <p:oleObj name="Equation" r:id="rId5" imgW="5194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4130675"/>
                        <a:ext cx="5194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299883" y="4768850"/>
          <a:ext cx="226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26" name="Equation" r:id="rId7" imgW="2260440" imgH="406080" progId="Equation.DSMT4">
                  <p:embed/>
                </p:oleObj>
              </mc:Choice>
              <mc:Fallback>
                <p:oleObj name="Equation" r:id="rId7" imgW="2260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883" y="4768850"/>
                        <a:ext cx="2260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51445" y="3587262"/>
            <a:ext cx="1885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No deformation</a:t>
            </a:r>
          </a:p>
          <a:p>
            <a:pPr algn="ctr"/>
            <a:r>
              <a:rPr lang="en-US" dirty="0" smtClean="0">
                <a:latin typeface="Comic Sans MS" pitchFamily="66" charset="0"/>
              </a:rPr>
              <a:t>I</a:t>
            </a:r>
            <a:r>
              <a:rPr lang="en-US" baseline="-25000" dirty="0" smtClean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 = 3</a:t>
            </a:r>
          </a:p>
          <a:p>
            <a:pPr algn="ctr"/>
            <a:r>
              <a:rPr lang="en-US" dirty="0" smtClean="0">
                <a:latin typeface="Comic Sans MS" pitchFamily="66" charset="0"/>
              </a:rPr>
              <a:t>I</a:t>
            </a:r>
            <a:r>
              <a:rPr lang="en-US" baseline="-25000" dirty="0" smtClean="0"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= 3</a:t>
            </a:r>
          </a:p>
          <a:p>
            <a:pPr algn="ctr"/>
            <a:r>
              <a:rPr lang="en-US" dirty="0" smtClean="0">
                <a:latin typeface="Comic Sans MS" pitchFamily="66" charset="0"/>
              </a:rPr>
              <a:t>I</a:t>
            </a:r>
            <a:r>
              <a:rPr lang="en-US" baseline="-25000" dirty="0" smtClean="0">
                <a:latin typeface="Comic Sans MS" pitchFamily="66" charset="0"/>
              </a:rPr>
              <a:t>3</a:t>
            </a:r>
            <a:r>
              <a:rPr lang="en-US" dirty="0" smtClean="0">
                <a:latin typeface="Comic Sans MS" pitchFamily="66" charset="0"/>
              </a:rPr>
              <a:t> = 1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419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 Energy Density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Strain Energy Density Function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Must be zero when </a:t>
            </a:r>
            <a:r>
              <a:rPr lang="en-US" b="1" dirty="0" smtClean="0"/>
              <a:t>C</a:t>
            </a:r>
            <a:r>
              <a:rPr lang="en-US" dirty="0" smtClean="0"/>
              <a:t> = </a:t>
            </a:r>
            <a:r>
              <a:rPr lang="en-US" b="1" dirty="0" smtClean="0"/>
              <a:t>1</a:t>
            </a:r>
            <a:r>
              <a:rPr lang="en-US" dirty="0" smtClean="0"/>
              <a:t>, i.e., 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baseline="-25000" dirty="0" smtClean="0"/>
              <a:t>3</a:t>
            </a:r>
            <a:r>
              <a:rPr lang="en-US" dirty="0" smtClean="0"/>
              <a:t> = 1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24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For incompressible material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24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Ex: Neo-</a:t>
            </a:r>
            <a:r>
              <a:rPr lang="en-US" dirty="0" err="1" smtClean="0"/>
              <a:t>Hookean</a:t>
            </a:r>
            <a:r>
              <a:rPr lang="en-US" dirty="0" smtClean="0"/>
              <a:t> model</a:t>
            </a:r>
          </a:p>
          <a:p>
            <a:pPr lvl="1">
              <a:spcBef>
                <a:spcPts val="24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Mooney-</a:t>
            </a:r>
            <a:r>
              <a:rPr lang="en-US" dirty="0" err="1" smtClean="0"/>
              <a:t>Rivlin</a:t>
            </a:r>
            <a:r>
              <a:rPr lang="en-US" dirty="0" smtClean="0"/>
              <a:t> model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55713" y="1801813"/>
          <a:ext cx="5791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92" name="Equation" r:id="rId3" imgW="5790960" imgH="787320" progId="Equation.DSMT4">
                  <p:embed/>
                </p:oleObj>
              </mc:Choice>
              <mc:Fallback>
                <p:oleObj name="Equation" r:id="rId3" imgW="579096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1801813"/>
                        <a:ext cx="5791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255713" y="3303588"/>
          <a:ext cx="4229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93" name="Equation" r:id="rId5" imgW="4228920" imgH="787320" progId="Equation.DSMT4">
                  <p:embed/>
                </p:oleObj>
              </mc:Choice>
              <mc:Fallback>
                <p:oleObj name="Equation" r:id="rId5" imgW="422892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3303588"/>
                        <a:ext cx="42291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043998"/>
              </p:ext>
            </p:extLst>
          </p:nvPr>
        </p:nvGraphicFramePr>
        <p:xfrm>
          <a:off x="1255713" y="4829175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94" name="Equation" r:id="rId7" imgW="2158920" imgH="368280" progId="Equation.DSMT4">
                  <p:embed/>
                </p:oleObj>
              </mc:Choice>
              <mc:Fallback>
                <p:oleObj name="Equation" r:id="rId7" imgW="21589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4829175"/>
                        <a:ext cx="2159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255713" y="5908675"/>
          <a:ext cx="3962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95" name="Equation" r:id="rId9" imgW="3962160" imgH="368280" progId="Equation.DSMT4">
                  <p:embed/>
                </p:oleObj>
              </mc:Choice>
              <mc:Fallback>
                <p:oleObj name="Equation" r:id="rId9" imgW="3962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5908675"/>
                        <a:ext cx="3962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277583"/>
              </p:ext>
            </p:extLst>
          </p:nvPr>
        </p:nvGraphicFramePr>
        <p:xfrm>
          <a:off x="6096000" y="4654550"/>
          <a:ext cx="876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96" name="Equation" r:id="rId11" imgW="876240" imgH="647640" progId="Equation.DSMT4">
                  <p:embed/>
                </p:oleObj>
              </mc:Choice>
              <mc:Fallback>
                <p:oleObj name="Equation" r:id="rId11" imgW="8762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0" y="4654550"/>
                        <a:ext cx="8763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4728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Strain Energy Density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Strain Energy Density </a:t>
            </a:r>
            <a:r>
              <a:rPr lang="en-US" dirty="0" smtClean="0"/>
              <a:t>Function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err="1" smtClean="0"/>
              <a:t>Yeoh</a:t>
            </a:r>
            <a:r>
              <a:rPr lang="en-US" dirty="0" smtClean="0"/>
              <a:t> </a:t>
            </a:r>
            <a:r>
              <a:rPr lang="en-US" dirty="0"/>
              <a:t>model</a:t>
            </a:r>
          </a:p>
          <a:p>
            <a:pPr lvl="1">
              <a:spcBef>
                <a:spcPts val="24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Ogden model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/>
              <a:t>When N = 1 and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= 1, </a:t>
            </a:r>
            <a:r>
              <a:rPr lang="en-US" dirty="0" smtClean="0"/>
              <a:t>Neo-</a:t>
            </a:r>
            <a:r>
              <a:rPr lang="en-US" dirty="0" err="1" smtClean="0"/>
              <a:t>Hookean</a:t>
            </a:r>
            <a:r>
              <a:rPr lang="en-US" dirty="0" smtClean="0"/>
              <a:t> material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When </a:t>
            </a:r>
            <a:r>
              <a:rPr lang="en-US" dirty="0"/>
              <a:t>N = 2, 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baseline="-25000" dirty="0"/>
              <a:t>1</a:t>
            </a:r>
            <a:r>
              <a:rPr lang="en-US" dirty="0"/>
              <a:t> = 2, and 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ym typeface="Euclid Symbol"/>
              </a:rPr>
              <a:t></a:t>
            </a:r>
            <a:r>
              <a:rPr lang="en-US" dirty="0"/>
              <a:t>2, </a:t>
            </a:r>
            <a:r>
              <a:rPr lang="en-US" dirty="0" smtClean="0"/>
              <a:t>Mooney-Rivlin </a:t>
            </a:r>
            <a:r>
              <a:rPr lang="en-US" dirty="0"/>
              <a:t>material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45285"/>
              </p:ext>
            </p:extLst>
          </p:nvPr>
        </p:nvGraphicFramePr>
        <p:xfrm>
          <a:off x="941450" y="1774738"/>
          <a:ext cx="53530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3" name="Equation" r:id="rId3" imgW="5359320" imgH="406080" progId="Equation.DSMT4">
                  <p:embed/>
                </p:oleObj>
              </mc:Choice>
              <mc:Fallback>
                <p:oleObj name="Equation" r:id="rId3" imgW="5359320" imgH="406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450" y="1774738"/>
                        <a:ext cx="5353050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723373"/>
              </p:ext>
            </p:extLst>
          </p:nvPr>
        </p:nvGraphicFramePr>
        <p:xfrm>
          <a:off x="983713" y="2661825"/>
          <a:ext cx="460851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4" name="Equation" r:id="rId5" imgW="4597200" imgH="787320" progId="Equation.DSMT4">
                  <p:embed/>
                </p:oleObj>
              </mc:Choice>
              <mc:Fallback>
                <p:oleObj name="Equation" r:id="rId5" imgW="4597200" imgH="787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713" y="2661825"/>
                        <a:ext cx="4608512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728367"/>
              </p:ext>
            </p:extLst>
          </p:nvPr>
        </p:nvGraphicFramePr>
        <p:xfrm>
          <a:off x="6774825" y="2652725"/>
          <a:ext cx="14271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5" name="Equation" r:id="rId7" imgW="1422360" imgH="774360" progId="Equation.DSMT4">
                  <p:embed/>
                </p:oleObj>
              </mc:Choice>
              <mc:Fallback>
                <p:oleObj name="Equation" r:id="rId7" imgW="1422360" imgH="774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4825" y="2652725"/>
                        <a:ext cx="1427163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58463" y="229249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Initial shear modulus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5260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Neo-</a:t>
            </a:r>
            <a:r>
              <a:rPr lang="en-US" dirty="0" err="1" smtClean="0"/>
              <a:t>Hookean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Uniaxial tension with incompressibility</a:t>
            </a:r>
          </a:p>
          <a:p>
            <a:endParaRPr lang="en-US" dirty="0"/>
          </a:p>
          <a:p>
            <a:r>
              <a:rPr lang="en-US" dirty="0" smtClean="0"/>
              <a:t>Energy density</a:t>
            </a:r>
          </a:p>
          <a:p>
            <a:endParaRPr lang="en-US" dirty="0"/>
          </a:p>
          <a:p>
            <a:r>
              <a:rPr lang="en-US" dirty="0" smtClean="0"/>
              <a:t>Nominal stress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582289"/>
              </p:ext>
            </p:extLst>
          </p:nvPr>
        </p:nvGraphicFramePr>
        <p:xfrm>
          <a:off x="2871470" y="1290070"/>
          <a:ext cx="318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2" name="Equation" r:id="rId3" imgW="3187440" imgH="406080" progId="Equation.DSMT4">
                  <p:embed/>
                </p:oleObj>
              </mc:Choice>
              <mc:Fallback>
                <p:oleObj name="Equation" r:id="rId3" imgW="31874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1470" y="1290070"/>
                        <a:ext cx="31877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675909"/>
              </p:ext>
            </p:extLst>
          </p:nvPr>
        </p:nvGraphicFramePr>
        <p:xfrm>
          <a:off x="1286875" y="1933375"/>
          <a:ext cx="63468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3" name="Equation" r:id="rId5" imgW="6362640" imgH="647640" progId="Equation.DSMT4">
                  <p:embed/>
                </p:oleObj>
              </mc:Choice>
              <mc:Fallback>
                <p:oleObj name="Equation" r:id="rId5" imgW="6362640" imgH="647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875" y="1933375"/>
                        <a:ext cx="634682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369859"/>
              </p:ext>
            </p:extLst>
          </p:nvPr>
        </p:nvGraphicFramePr>
        <p:xfrm>
          <a:off x="1712238" y="2973388"/>
          <a:ext cx="510063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4" name="Equation" r:id="rId7" imgW="5105160" imgH="736560" progId="Equation.DSMT4">
                  <p:embed/>
                </p:oleObj>
              </mc:Choice>
              <mc:Fallback>
                <p:oleObj name="Equation" r:id="rId7" imgW="510516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238" y="2973388"/>
                        <a:ext cx="5100637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094865" y="3786252"/>
            <a:ext cx="3556000" cy="2845435"/>
            <a:chOff x="512445" y="158750"/>
            <a:chExt cx="3556000" cy="2845435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936625" y="222885"/>
              <a:ext cx="3037205" cy="247586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2" name="Line 21092"/>
            <p:cNvCxnSpPr/>
            <p:nvPr/>
          </p:nvCxnSpPr>
          <p:spPr bwMode="auto">
            <a:xfrm>
              <a:off x="936625" y="222885"/>
              <a:ext cx="303720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21093"/>
            <p:cNvCxnSpPr/>
            <p:nvPr/>
          </p:nvCxnSpPr>
          <p:spPr bwMode="auto">
            <a:xfrm>
              <a:off x="936625" y="2698750"/>
              <a:ext cx="303720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21094"/>
            <p:cNvCxnSpPr/>
            <p:nvPr/>
          </p:nvCxnSpPr>
          <p:spPr bwMode="auto">
            <a:xfrm flipV="1">
              <a:off x="3973830" y="222885"/>
              <a:ext cx="0" cy="24758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21095"/>
            <p:cNvCxnSpPr/>
            <p:nvPr/>
          </p:nvCxnSpPr>
          <p:spPr bwMode="auto">
            <a:xfrm flipV="1">
              <a:off x="936625" y="222885"/>
              <a:ext cx="0" cy="24758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21096"/>
            <p:cNvCxnSpPr/>
            <p:nvPr/>
          </p:nvCxnSpPr>
          <p:spPr bwMode="auto">
            <a:xfrm>
              <a:off x="936625" y="2698750"/>
              <a:ext cx="303720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21097"/>
            <p:cNvCxnSpPr/>
            <p:nvPr/>
          </p:nvCxnSpPr>
          <p:spPr bwMode="auto">
            <a:xfrm flipV="1">
              <a:off x="936625" y="222885"/>
              <a:ext cx="0" cy="24758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21098"/>
            <p:cNvCxnSpPr/>
            <p:nvPr/>
          </p:nvCxnSpPr>
          <p:spPr bwMode="auto">
            <a:xfrm flipV="1">
              <a:off x="936625" y="2666365"/>
              <a:ext cx="0" cy="323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21099"/>
            <p:cNvCxnSpPr/>
            <p:nvPr/>
          </p:nvCxnSpPr>
          <p:spPr bwMode="auto">
            <a:xfrm>
              <a:off x="936625" y="22923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815340" y="2717800"/>
              <a:ext cx="219075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/>
                  <a:ea typeface="Times New Roman"/>
                </a:rPr>
                <a:t>-0.8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1" name="Line 21101"/>
            <p:cNvCxnSpPr/>
            <p:nvPr/>
          </p:nvCxnSpPr>
          <p:spPr bwMode="auto">
            <a:xfrm flipV="1">
              <a:off x="1694180" y="2666365"/>
              <a:ext cx="0" cy="323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21102"/>
            <p:cNvCxnSpPr/>
            <p:nvPr/>
          </p:nvCxnSpPr>
          <p:spPr bwMode="auto">
            <a:xfrm>
              <a:off x="1694180" y="22923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572895" y="2717800"/>
              <a:ext cx="219075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/>
                  <a:ea typeface="Times New Roman"/>
                </a:rPr>
                <a:t>-0.4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4" name="Line 21104"/>
            <p:cNvCxnSpPr/>
            <p:nvPr/>
          </p:nvCxnSpPr>
          <p:spPr bwMode="auto">
            <a:xfrm flipV="1">
              <a:off x="2451735" y="2666365"/>
              <a:ext cx="0" cy="323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Line 21105"/>
            <p:cNvCxnSpPr/>
            <p:nvPr/>
          </p:nvCxnSpPr>
          <p:spPr bwMode="auto">
            <a:xfrm>
              <a:off x="2451735" y="22923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419985" y="2717800"/>
              <a:ext cx="7112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/>
                  <a:ea typeface="Times New Roman"/>
                </a:rPr>
                <a:t>0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7" name="Line 21107"/>
            <p:cNvCxnSpPr/>
            <p:nvPr/>
          </p:nvCxnSpPr>
          <p:spPr bwMode="auto">
            <a:xfrm flipV="1">
              <a:off x="3209925" y="2666365"/>
              <a:ext cx="0" cy="323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21108"/>
            <p:cNvCxnSpPr/>
            <p:nvPr/>
          </p:nvCxnSpPr>
          <p:spPr bwMode="auto">
            <a:xfrm>
              <a:off x="3209925" y="22923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126740" y="2717800"/>
              <a:ext cx="177165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/>
                  <a:ea typeface="Times New Roman"/>
                </a:rPr>
                <a:t>0.4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0" name="Line 21110"/>
            <p:cNvCxnSpPr/>
            <p:nvPr/>
          </p:nvCxnSpPr>
          <p:spPr bwMode="auto">
            <a:xfrm flipV="1">
              <a:off x="3973830" y="2666365"/>
              <a:ext cx="0" cy="323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21111"/>
            <p:cNvCxnSpPr/>
            <p:nvPr/>
          </p:nvCxnSpPr>
          <p:spPr bwMode="auto">
            <a:xfrm>
              <a:off x="3973830" y="22923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891280" y="2717800"/>
              <a:ext cx="177165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/>
                  <a:ea typeface="Times New Roman"/>
                </a:rPr>
                <a:t>0.8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3" name="Line 21113"/>
            <p:cNvCxnSpPr/>
            <p:nvPr/>
          </p:nvCxnSpPr>
          <p:spPr bwMode="auto">
            <a:xfrm>
              <a:off x="936625" y="269875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Line 21114"/>
            <p:cNvCxnSpPr/>
            <p:nvPr/>
          </p:nvCxnSpPr>
          <p:spPr bwMode="auto">
            <a:xfrm flipH="1">
              <a:off x="3942080" y="2698750"/>
              <a:ext cx="31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62305" y="2628265"/>
              <a:ext cx="254635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/>
                  <a:ea typeface="Times New Roman"/>
                </a:rPr>
                <a:t>-250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6" name="Line 21116"/>
            <p:cNvCxnSpPr/>
            <p:nvPr/>
          </p:nvCxnSpPr>
          <p:spPr bwMode="auto">
            <a:xfrm>
              <a:off x="936625" y="228473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Line 21117"/>
            <p:cNvCxnSpPr/>
            <p:nvPr/>
          </p:nvCxnSpPr>
          <p:spPr bwMode="auto">
            <a:xfrm flipH="1">
              <a:off x="3942080" y="2284730"/>
              <a:ext cx="31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662305" y="2214880"/>
              <a:ext cx="254635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/>
                  <a:ea typeface="Times New Roman"/>
                </a:rPr>
                <a:t>-200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9" name="Line 21119"/>
            <p:cNvCxnSpPr/>
            <p:nvPr/>
          </p:nvCxnSpPr>
          <p:spPr bwMode="auto">
            <a:xfrm>
              <a:off x="936625" y="1871345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Line 21120"/>
            <p:cNvCxnSpPr/>
            <p:nvPr/>
          </p:nvCxnSpPr>
          <p:spPr bwMode="auto">
            <a:xfrm flipH="1">
              <a:off x="3942080" y="1871345"/>
              <a:ext cx="31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662305" y="1800860"/>
              <a:ext cx="254635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/>
                  <a:ea typeface="Times New Roman"/>
                </a:rPr>
                <a:t>-150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2" name="Line 21122"/>
            <p:cNvCxnSpPr/>
            <p:nvPr/>
          </p:nvCxnSpPr>
          <p:spPr bwMode="auto">
            <a:xfrm>
              <a:off x="936625" y="1463675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Line 21123"/>
            <p:cNvCxnSpPr/>
            <p:nvPr/>
          </p:nvCxnSpPr>
          <p:spPr bwMode="auto">
            <a:xfrm flipH="1">
              <a:off x="3942080" y="1463675"/>
              <a:ext cx="31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662305" y="1393825"/>
              <a:ext cx="254635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/>
                  <a:ea typeface="Times New Roman"/>
                </a:rPr>
                <a:t>-100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5" name="Line 21125"/>
            <p:cNvCxnSpPr/>
            <p:nvPr/>
          </p:nvCxnSpPr>
          <p:spPr bwMode="auto">
            <a:xfrm>
              <a:off x="936625" y="105029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21126"/>
            <p:cNvCxnSpPr/>
            <p:nvPr/>
          </p:nvCxnSpPr>
          <p:spPr bwMode="auto">
            <a:xfrm flipH="1">
              <a:off x="3942080" y="1050290"/>
              <a:ext cx="31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732155" y="980440"/>
              <a:ext cx="18415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/>
                  <a:ea typeface="Times New Roman"/>
                </a:rPr>
                <a:t>-50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8" name="Line 21128"/>
            <p:cNvCxnSpPr/>
            <p:nvPr/>
          </p:nvCxnSpPr>
          <p:spPr bwMode="auto">
            <a:xfrm>
              <a:off x="936625" y="63627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Line 21129"/>
            <p:cNvCxnSpPr/>
            <p:nvPr/>
          </p:nvCxnSpPr>
          <p:spPr bwMode="auto">
            <a:xfrm flipH="1">
              <a:off x="3942080" y="636270"/>
              <a:ext cx="31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840740" y="566420"/>
              <a:ext cx="7112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/>
                  <a:ea typeface="Times New Roman"/>
                </a:rPr>
                <a:t>0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1" name="Line 21131"/>
            <p:cNvCxnSpPr/>
            <p:nvPr/>
          </p:nvCxnSpPr>
          <p:spPr bwMode="auto">
            <a:xfrm>
              <a:off x="936625" y="229235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Line 21132"/>
            <p:cNvCxnSpPr/>
            <p:nvPr/>
          </p:nvCxnSpPr>
          <p:spPr bwMode="auto">
            <a:xfrm flipH="1">
              <a:off x="3942080" y="229235"/>
              <a:ext cx="31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770255" y="158750"/>
              <a:ext cx="141605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/>
                  <a:ea typeface="Times New Roman"/>
                </a:rPr>
                <a:t>50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4" name="Line 21134"/>
            <p:cNvCxnSpPr/>
            <p:nvPr/>
          </p:nvCxnSpPr>
          <p:spPr bwMode="auto">
            <a:xfrm>
              <a:off x="936625" y="222885"/>
              <a:ext cx="303720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Line 21135"/>
            <p:cNvCxnSpPr/>
            <p:nvPr/>
          </p:nvCxnSpPr>
          <p:spPr bwMode="auto">
            <a:xfrm>
              <a:off x="936625" y="2698750"/>
              <a:ext cx="303720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Line 21136"/>
            <p:cNvCxnSpPr/>
            <p:nvPr/>
          </p:nvCxnSpPr>
          <p:spPr bwMode="auto">
            <a:xfrm flipV="1">
              <a:off x="3973830" y="222885"/>
              <a:ext cx="0" cy="24758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21137"/>
            <p:cNvCxnSpPr/>
            <p:nvPr/>
          </p:nvCxnSpPr>
          <p:spPr bwMode="auto">
            <a:xfrm flipV="1">
              <a:off x="936625" y="222885"/>
              <a:ext cx="0" cy="24758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936625" y="439420"/>
              <a:ext cx="3037205" cy="394335"/>
            </a:xfrm>
            <a:custGeom>
              <a:avLst/>
              <a:gdLst>
                <a:gd name="T0" fmla="*/ 0 w 4791"/>
                <a:gd name="T1" fmla="*/ 623 h 623"/>
                <a:gd name="T2" fmla="*/ 291 w 4791"/>
                <a:gd name="T3" fmla="*/ 583 h 623"/>
                <a:gd name="T4" fmla="*/ 592 w 4791"/>
                <a:gd name="T5" fmla="*/ 542 h 623"/>
                <a:gd name="T6" fmla="*/ 894 w 4791"/>
                <a:gd name="T7" fmla="*/ 512 h 623"/>
                <a:gd name="T8" fmla="*/ 1195 w 4791"/>
                <a:gd name="T9" fmla="*/ 472 h 623"/>
                <a:gd name="T10" fmla="*/ 1496 w 4791"/>
                <a:gd name="T11" fmla="*/ 432 h 623"/>
                <a:gd name="T12" fmla="*/ 1788 w 4791"/>
                <a:gd name="T13" fmla="*/ 392 h 623"/>
                <a:gd name="T14" fmla="*/ 2089 w 4791"/>
                <a:gd name="T15" fmla="*/ 352 h 623"/>
                <a:gd name="T16" fmla="*/ 2390 w 4791"/>
                <a:gd name="T17" fmla="*/ 311 h 623"/>
                <a:gd name="T18" fmla="*/ 2692 w 4791"/>
                <a:gd name="T19" fmla="*/ 271 h 623"/>
                <a:gd name="T20" fmla="*/ 2993 w 4791"/>
                <a:gd name="T21" fmla="*/ 231 h 623"/>
                <a:gd name="T22" fmla="*/ 3284 w 4791"/>
                <a:gd name="T23" fmla="*/ 201 h 623"/>
                <a:gd name="T24" fmla="*/ 3586 w 4791"/>
                <a:gd name="T25" fmla="*/ 161 h 623"/>
                <a:gd name="T26" fmla="*/ 3887 w 4791"/>
                <a:gd name="T27" fmla="*/ 121 h 623"/>
                <a:gd name="T28" fmla="*/ 4188 w 4791"/>
                <a:gd name="T29" fmla="*/ 80 h 623"/>
                <a:gd name="T30" fmla="*/ 4490 w 4791"/>
                <a:gd name="T31" fmla="*/ 40 h 623"/>
                <a:gd name="T32" fmla="*/ 4791 w 4791"/>
                <a:gd name="T33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91" h="623">
                  <a:moveTo>
                    <a:pt x="0" y="623"/>
                  </a:moveTo>
                  <a:lnTo>
                    <a:pt x="291" y="583"/>
                  </a:lnTo>
                  <a:lnTo>
                    <a:pt x="592" y="542"/>
                  </a:lnTo>
                  <a:lnTo>
                    <a:pt x="894" y="512"/>
                  </a:lnTo>
                  <a:lnTo>
                    <a:pt x="1195" y="472"/>
                  </a:lnTo>
                  <a:lnTo>
                    <a:pt x="1496" y="432"/>
                  </a:lnTo>
                  <a:lnTo>
                    <a:pt x="1788" y="392"/>
                  </a:lnTo>
                  <a:lnTo>
                    <a:pt x="2089" y="352"/>
                  </a:lnTo>
                  <a:lnTo>
                    <a:pt x="2390" y="311"/>
                  </a:lnTo>
                  <a:lnTo>
                    <a:pt x="2692" y="271"/>
                  </a:lnTo>
                  <a:lnTo>
                    <a:pt x="2993" y="231"/>
                  </a:lnTo>
                  <a:lnTo>
                    <a:pt x="3284" y="201"/>
                  </a:lnTo>
                  <a:lnTo>
                    <a:pt x="3586" y="161"/>
                  </a:lnTo>
                  <a:lnTo>
                    <a:pt x="3887" y="121"/>
                  </a:lnTo>
                  <a:lnTo>
                    <a:pt x="4188" y="80"/>
                  </a:lnTo>
                  <a:lnTo>
                    <a:pt x="4490" y="40"/>
                  </a:lnTo>
                  <a:lnTo>
                    <a:pt x="479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904240" y="802005"/>
              <a:ext cx="64135" cy="63500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1089025" y="775970"/>
              <a:ext cx="63500" cy="64135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280160" y="751205"/>
              <a:ext cx="63500" cy="63500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470660" y="732155"/>
              <a:ext cx="64135" cy="63500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1662430" y="706755"/>
              <a:ext cx="63500" cy="62865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852930" y="681355"/>
              <a:ext cx="64135" cy="63500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2037715" y="655955"/>
              <a:ext cx="64135" cy="63500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2228850" y="629920"/>
              <a:ext cx="63500" cy="64135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419985" y="604520"/>
              <a:ext cx="64135" cy="64135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610485" y="579120"/>
              <a:ext cx="64135" cy="63500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2802255" y="553720"/>
              <a:ext cx="63500" cy="63500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2986405" y="534670"/>
              <a:ext cx="64135" cy="63500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3177540" y="509270"/>
              <a:ext cx="64135" cy="63500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3369310" y="483235"/>
              <a:ext cx="62865" cy="64135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3559810" y="457835"/>
              <a:ext cx="64135" cy="64135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3751580" y="433070"/>
              <a:ext cx="62865" cy="62865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942080" y="407670"/>
              <a:ext cx="63500" cy="62865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936625" y="515620"/>
              <a:ext cx="3037205" cy="2164080"/>
            </a:xfrm>
            <a:custGeom>
              <a:avLst/>
              <a:gdLst>
                <a:gd name="T0" fmla="*/ 0 w 4791"/>
                <a:gd name="T1" fmla="*/ 3415 h 3415"/>
                <a:gd name="T2" fmla="*/ 140 w 4791"/>
                <a:gd name="T3" fmla="*/ 2239 h 3415"/>
                <a:gd name="T4" fmla="*/ 291 w 4791"/>
                <a:gd name="T5" fmla="*/ 1597 h 3415"/>
                <a:gd name="T6" fmla="*/ 442 w 4791"/>
                <a:gd name="T7" fmla="*/ 1205 h 3415"/>
                <a:gd name="T8" fmla="*/ 592 w 4791"/>
                <a:gd name="T9" fmla="*/ 954 h 3415"/>
                <a:gd name="T10" fmla="*/ 743 w 4791"/>
                <a:gd name="T11" fmla="*/ 773 h 3415"/>
                <a:gd name="T12" fmla="*/ 894 w 4791"/>
                <a:gd name="T13" fmla="*/ 642 h 3415"/>
                <a:gd name="T14" fmla="*/ 1044 w 4791"/>
                <a:gd name="T15" fmla="*/ 552 h 3415"/>
                <a:gd name="T16" fmla="*/ 1195 w 4791"/>
                <a:gd name="T17" fmla="*/ 472 h 3415"/>
                <a:gd name="T18" fmla="*/ 1346 w 4791"/>
                <a:gd name="T19" fmla="*/ 411 h 3415"/>
                <a:gd name="T20" fmla="*/ 1496 w 4791"/>
                <a:gd name="T21" fmla="*/ 371 h 3415"/>
                <a:gd name="T22" fmla="*/ 1637 w 4791"/>
                <a:gd name="T23" fmla="*/ 321 h 3415"/>
                <a:gd name="T24" fmla="*/ 1788 w 4791"/>
                <a:gd name="T25" fmla="*/ 291 h 3415"/>
                <a:gd name="T26" fmla="*/ 1938 w 4791"/>
                <a:gd name="T27" fmla="*/ 261 h 3415"/>
                <a:gd name="T28" fmla="*/ 2089 w 4791"/>
                <a:gd name="T29" fmla="*/ 231 h 3415"/>
                <a:gd name="T30" fmla="*/ 2240 w 4791"/>
                <a:gd name="T31" fmla="*/ 210 h 3415"/>
                <a:gd name="T32" fmla="*/ 2390 w 4791"/>
                <a:gd name="T33" fmla="*/ 190 h 3415"/>
                <a:gd name="T34" fmla="*/ 2541 w 4791"/>
                <a:gd name="T35" fmla="*/ 170 h 3415"/>
                <a:gd name="T36" fmla="*/ 2692 w 4791"/>
                <a:gd name="T37" fmla="*/ 160 h 3415"/>
                <a:gd name="T38" fmla="*/ 2842 w 4791"/>
                <a:gd name="T39" fmla="*/ 140 h 3415"/>
                <a:gd name="T40" fmla="*/ 2993 w 4791"/>
                <a:gd name="T41" fmla="*/ 130 h 3415"/>
                <a:gd name="T42" fmla="*/ 3144 w 4791"/>
                <a:gd name="T43" fmla="*/ 110 h 3415"/>
                <a:gd name="T44" fmla="*/ 3284 w 4791"/>
                <a:gd name="T45" fmla="*/ 100 h 3415"/>
                <a:gd name="T46" fmla="*/ 3435 w 4791"/>
                <a:gd name="T47" fmla="*/ 90 h 3415"/>
                <a:gd name="T48" fmla="*/ 3586 w 4791"/>
                <a:gd name="T49" fmla="*/ 80 h 3415"/>
                <a:gd name="T50" fmla="*/ 3736 w 4791"/>
                <a:gd name="T51" fmla="*/ 70 h 3415"/>
                <a:gd name="T52" fmla="*/ 3887 w 4791"/>
                <a:gd name="T53" fmla="*/ 60 h 3415"/>
                <a:gd name="T54" fmla="*/ 4038 w 4791"/>
                <a:gd name="T55" fmla="*/ 50 h 3415"/>
                <a:gd name="T56" fmla="*/ 4188 w 4791"/>
                <a:gd name="T57" fmla="*/ 40 h 3415"/>
                <a:gd name="T58" fmla="*/ 4339 w 4791"/>
                <a:gd name="T59" fmla="*/ 30 h 3415"/>
                <a:gd name="T60" fmla="*/ 4490 w 4791"/>
                <a:gd name="T61" fmla="*/ 20 h 3415"/>
                <a:gd name="T62" fmla="*/ 4640 w 4791"/>
                <a:gd name="T63" fmla="*/ 10 h 3415"/>
                <a:gd name="T64" fmla="*/ 4791 w 4791"/>
                <a:gd name="T65" fmla="*/ 0 h 3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91" h="3415">
                  <a:moveTo>
                    <a:pt x="0" y="3415"/>
                  </a:moveTo>
                  <a:lnTo>
                    <a:pt x="140" y="2239"/>
                  </a:lnTo>
                  <a:lnTo>
                    <a:pt x="291" y="1597"/>
                  </a:lnTo>
                  <a:lnTo>
                    <a:pt x="442" y="1205"/>
                  </a:lnTo>
                  <a:lnTo>
                    <a:pt x="592" y="954"/>
                  </a:lnTo>
                  <a:lnTo>
                    <a:pt x="743" y="773"/>
                  </a:lnTo>
                  <a:lnTo>
                    <a:pt x="894" y="642"/>
                  </a:lnTo>
                  <a:lnTo>
                    <a:pt x="1044" y="552"/>
                  </a:lnTo>
                  <a:lnTo>
                    <a:pt x="1195" y="472"/>
                  </a:lnTo>
                  <a:lnTo>
                    <a:pt x="1346" y="411"/>
                  </a:lnTo>
                  <a:lnTo>
                    <a:pt x="1496" y="371"/>
                  </a:lnTo>
                  <a:lnTo>
                    <a:pt x="1637" y="321"/>
                  </a:lnTo>
                  <a:lnTo>
                    <a:pt x="1788" y="291"/>
                  </a:lnTo>
                  <a:lnTo>
                    <a:pt x="1938" y="261"/>
                  </a:lnTo>
                  <a:lnTo>
                    <a:pt x="2089" y="231"/>
                  </a:lnTo>
                  <a:lnTo>
                    <a:pt x="2240" y="210"/>
                  </a:lnTo>
                  <a:lnTo>
                    <a:pt x="2390" y="190"/>
                  </a:lnTo>
                  <a:lnTo>
                    <a:pt x="2541" y="170"/>
                  </a:lnTo>
                  <a:lnTo>
                    <a:pt x="2692" y="160"/>
                  </a:lnTo>
                  <a:lnTo>
                    <a:pt x="2842" y="140"/>
                  </a:lnTo>
                  <a:lnTo>
                    <a:pt x="2993" y="130"/>
                  </a:lnTo>
                  <a:lnTo>
                    <a:pt x="3144" y="110"/>
                  </a:lnTo>
                  <a:lnTo>
                    <a:pt x="3284" y="100"/>
                  </a:lnTo>
                  <a:lnTo>
                    <a:pt x="3435" y="90"/>
                  </a:lnTo>
                  <a:lnTo>
                    <a:pt x="3586" y="80"/>
                  </a:lnTo>
                  <a:lnTo>
                    <a:pt x="3736" y="70"/>
                  </a:lnTo>
                  <a:lnTo>
                    <a:pt x="3887" y="60"/>
                  </a:lnTo>
                  <a:lnTo>
                    <a:pt x="4038" y="50"/>
                  </a:lnTo>
                  <a:lnTo>
                    <a:pt x="4188" y="40"/>
                  </a:lnTo>
                  <a:lnTo>
                    <a:pt x="4339" y="30"/>
                  </a:lnTo>
                  <a:lnTo>
                    <a:pt x="4490" y="20"/>
                  </a:lnTo>
                  <a:lnTo>
                    <a:pt x="4640" y="10"/>
                  </a:lnTo>
                  <a:lnTo>
                    <a:pt x="4791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2070100" y="2858135"/>
              <a:ext cx="812165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Arial"/>
                  <a:ea typeface="Times New Roman"/>
                </a:rPr>
                <a:t>Nominal strain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512445" y="980440"/>
              <a:ext cx="149860" cy="953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0" tIns="0" rIns="0" bIns="0" anchor="t" anchorCtr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Arial"/>
                  <a:ea typeface="Times New Roman"/>
                </a:rPr>
                <a:t>Nominal stress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156970" y="1698625"/>
              <a:ext cx="87203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Arial"/>
                  <a:ea typeface="Times New Roman"/>
                </a:rPr>
                <a:t>Neo-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Arial"/>
                  <a:ea typeface="Times New Roman"/>
                </a:rPr>
                <a:t>Hookean</a:t>
              </a:r>
              <a:endParaRPr lang="en-US" sz="16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2993390" y="293370"/>
              <a:ext cx="83195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Arial"/>
                  <a:ea typeface="Times New Roman"/>
                </a:rPr>
                <a:t>Linear elastic</a:t>
              </a:r>
              <a:endParaRPr lang="en-US" sz="16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81" name="Line 21161"/>
            <p:cNvCxnSpPr/>
            <p:nvPr/>
          </p:nvCxnSpPr>
          <p:spPr bwMode="auto">
            <a:xfrm flipV="1">
              <a:off x="2446020" y="245745"/>
              <a:ext cx="635" cy="2441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Line 21162"/>
            <p:cNvCxnSpPr/>
            <p:nvPr/>
          </p:nvCxnSpPr>
          <p:spPr bwMode="auto">
            <a:xfrm>
              <a:off x="951230" y="643255"/>
              <a:ext cx="301371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045223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St. Venant Kirchhoff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Show that St. Venant-Kirchhoff material has the following strain energy density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First term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Second term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28725" y="1658938"/>
          <a:ext cx="3276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19" name="Equation" r:id="rId3" imgW="3276360" imgH="647640" progId="Equation.DSMT4">
                  <p:embed/>
                </p:oleObj>
              </mc:Choice>
              <mc:Fallback>
                <p:oleObj name="Equation" r:id="rId3" imgW="327636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1658938"/>
                        <a:ext cx="3276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28725" y="3609975"/>
          <a:ext cx="3175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20" name="Equation" r:id="rId5" imgW="3174840" imgH="660240" progId="Equation.DSMT4">
                  <p:embed/>
                </p:oleObj>
              </mc:Choice>
              <mc:Fallback>
                <p:oleObj name="Equation" r:id="rId5" imgW="317484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3609975"/>
                        <a:ext cx="31750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228725" y="2405063"/>
          <a:ext cx="4419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21" name="Equation" r:id="rId7" imgW="4419360" imgH="698400" progId="Equation.DSMT4">
                  <p:embed/>
                </p:oleObj>
              </mc:Choice>
              <mc:Fallback>
                <p:oleObj name="Equation" r:id="rId7" imgW="44193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405063"/>
                        <a:ext cx="44196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228725" y="4432300"/>
          <a:ext cx="4330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22" name="Equation" r:id="rId9" imgW="4330440" imgH="660240" progId="Equation.DSMT4">
                  <p:embed/>
                </p:oleObj>
              </mc:Choice>
              <mc:Fallback>
                <p:oleObj name="Equation" r:id="rId9" imgW="433044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4432300"/>
                        <a:ext cx="43307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1228725" y="5829300"/>
          <a:ext cx="4826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23" name="Equation" r:id="rId11" imgW="4825800" imgH="787320" progId="Equation.DSMT4">
                  <p:embed/>
                </p:oleObj>
              </mc:Choice>
              <mc:Fallback>
                <p:oleObj name="Equation" r:id="rId11" imgW="48258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5829300"/>
                        <a:ext cx="48260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685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St. Venant Kirchhoff Material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</a:t>
            </a:r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457325" y="1335088"/>
          <a:ext cx="3340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3" name="Equation" r:id="rId3" imgW="3340080" imgH="1473120" progId="Equation.DSMT4">
                  <p:embed/>
                </p:oleObj>
              </mc:Choice>
              <mc:Fallback>
                <p:oleObj name="Equation" r:id="rId3" imgW="334008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1335088"/>
                        <a:ext cx="33401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928188" y="2792899"/>
            <a:ext cx="1928195" cy="988440"/>
            <a:chOff x="1719469" y="3041374"/>
            <a:chExt cx="2286003" cy="988440"/>
          </a:xfrm>
        </p:grpSpPr>
        <p:sp>
          <p:nvSpPr>
            <p:cNvPr id="5" name="Left Brace 4"/>
            <p:cNvSpPr/>
            <p:nvPr/>
          </p:nvSpPr>
          <p:spPr bwMode="auto">
            <a:xfrm rot="16200000">
              <a:off x="2663688" y="2097155"/>
              <a:ext cx="397565" cy="2286003"/>
            </a:xfrm>
            <a:prstGeom prst="leftBrac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73627" y="3568149"/>
              <a:ext cx="483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mic Sans MS" pitchFamily="66" charset="0"/>
                </a:rPr>
                <a:t>D</a:t>
              </a:r>
              <a:endParaRPr lang="en-US" b="1" dirty="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0957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960582" y="4821382"/>
            <a:ext cx="5615709" cy="60036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Nearly Incompressible Hyperelasticity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Incompressible material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Cannot calculate stress from strain. Why?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Nearly incompressible material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Many material show nearly incompressible behavior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We can use the bulk modulus to model it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Using I</a:t>
            </a:r>
            <a:r>
              <a:rPr lang="en-US" baseline="-25000" dirty="0" smtClean="0"/>
              <a:t>1</a:t>
            </a:r>
            <a:r>
              <a:rPr lang="en-US" dirty="0" smtClean="0"/>
              <a:t> and I</a:t>
            </a:r>
            <a:r>
              <a:rPr lang="en-US" baseline="-25000" dirty="0" smtClean="0"/>
              <a:t>2</a:t>
            </a:r>
            <a:r>
              <a:rPr lang="en-US" dirty="0" smtClean="0"/>
              <a:t> enough for incompressibility?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No, I</a:t>
            </a:r>
            <a:r>
              <a:rPr lang="en-US" baseline="-25000" dirty="0" smtClean="0"/>
              <a:t>1</a:t>
            </a:r>
            <a:r>
              <a:rPr lang="en-US" dirty="0" smtClean="0"/>
              <a:t> and I</a:t>
            </a:r>
            <a:r>
              <a:rPr lang="en-US" baseline="-25000" dirty="0" smtClean="0"/>
              <a:t>2</a:t>
            </a:r>
            <a:r>
              <a:rPr lang="en-US" dirty="0" smtClean="0"/>
              <a:t> actually vary under hydrostatic deformation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We will use reduced invariants: J</a:t>
            </a:r>
            <a:r>
              <a:rPr lang="en-US" baseline="-25000" dirty="0" smtClean="0"/>
              <a:t>1</a:t>
            </a:r>
            <a:r>
              <a:rPr lang="en-US" dirty="0" smtClean="0"/>
              <a:t>, J</a:t>
            </a:r>
            <a:r>
              <a:rPr lang="en-US" baseline="-25000" dirty="0" smtClean="0"/>
              <a:t>2</a:t>
            </a:r>
            <a:r>
              <a:rPr lang="en-US" dirty="0" smtClean="0"/>
              <a:t>, and J</a:t>
            </a:r>
            <a:r>
              <a:rPr lang="en-US" baseline="-25000" dirty="0" smtClean="0"/>
              <a:t>3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Will J</a:t>
            </a:r>
            <a:r>
              <a:rPr lang="en-US" baseline="-25000" dirty="0" smtClean="0"/>
              <a:t>1</a:t>
            </a:r>
            <a:r>
              <a:rPr lang="en-US" dirty="0" smtClean="0"/>
              <a:t> and J</a:t>
            </a:r>
            <a:r>
              <a:rPr lang="en-US" baseline="-25000" dirty="0" smtClean="0"/>
              <a:t>2</a:t>
            </a:r>
            <a:r>
              <a:rPr lang="en-US" dirty="0" smtClean="0"/>
              <a:t> be constant under dilatation?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258306"/>
              </p:ext>
            </p:extLst>
          </p:nvPr>
        </p:nvGraphicFramePr>
        <p:xfrm>
          <a:off x="968375" y="4887913"/>
          <a:ext cx="566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8" name="Equation" r:id="rId3" imgW="5663880" imgH="469800" progId="Equation.DSMT4">
                  <p:embed/>
                </p:oleObj>
              </mc:Choice>
              <mc:Fallback>
                <p:oleObj name="Equation" r:id="rId3" imgW="5663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4887913"/>
                        <a:ext cx="5664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627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Frame of Stress and Strain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Force and displacement (vector) are independent of the configuration frame in which they are defined (</a:t>
            </a:r>
            <a:r>
              <a:rPr lang="en-US" b="1" dirty="0" smtClean="0">
                <a:solidFill>
                  <a:srgbClr val="2C02C6"/>
                </a:solidFill>
              </a:rPr>
              <a:t>Reference Frame Indifference</a:t>
            </a:r>
            <a:r>
              <a:rPr lang="en-US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Stress and strain (tensor) depend on the configuration </a:t>
            </a:r>
          </a:p>
          <a:p>
            <a:pPr>
              <a:spcBef>
                <a:spcPts val="18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Total </a:t>
            </a:r>
            <a:r>
              <a:rPr lang="en-US" b="1" dirty="0" err="1" smtClean="0">
                <a:solidFill>
                  <a:srgbClr val="2C02C6"/>
                </a:solidFill>
              </a:rPr>
              <a:t>Lagrangian</a:t>
            </a:r>
            <a:r>
              <a:rPr lang="en-US" b="1" dirty="0" smtClean="0">
                <a:solidFill>
                  <a:srgbClr val="2C02C6"/>
                </a:solidFill>
              </a:rPr>
              <a:t> or Material Stress/Strain</a:t>
            </a:r>
            <a:r>
              <a:rPr lang="en-US" dirty="0" smtClean="0"/>
              <a:t>: when the reference frame is undeformed configuration</a:t>
            </a:r>
          </a:p>
          <a:p>
            <a:pPr>
              <a:spcBef>
                <a:spcPts val="18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Updated </a:t>
            </a:r>
            <a:r>
              <a:rPr lang="en-US" b="1" dirty="0" err="1" smtClean="0">
                <a:solidFill>
                  <a:srgbClr val="2C02C6"/>
                </a:solidFill>
              </a:rPr>
              <a:t>Lagrangian</a:t>
            </a:r>
            <a:r>
              <a:rPr lang="en-US" b="1" dirty="0" smtClean="0">
                <a:solidFill>
                  <a:srgbClr val="2C02C6"/>
                </a:solidFill>
              </a:rPr>
              <a:t> or Spatial Stress/Strain</a:t>
            </a:r>
            <a:r>
              <a:rPr lang="en-US" dirty="0" smtClean="0"/>
              <a:t>: when the reference frame is deformed configuration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Question: What is the reference frame in linear problems?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3772764"/>
          </a:xfrm>
        </p:spPr>
        <p:txBody>
          <a:bodyPr/>
          <a:lstStyle/>
          <a:p>
            <a:r>
              <a:rPr lang="en-US" dirty="0" smtClean="0"/>
              <a:t>What is locking</a:t>
            </a:r>
          </a:p>
          <a:p>
            <a:pPr lvl="1"/>
            <a:r>
              <a:rPr lang="en-US" dirty="0" smtClean="0"/>
              <a:t>Elements do not want to deform even if forces are applied</a:t>
            </a:r>
          </a:p>
          <a:p>
            <a:pPr lvl="1"/>
            <a:r>
              <a:rPr lang="en-US" dirty="0" smtClean="0">
                <a:solidFill>
                  <a:srgbClr val="2C02C6"/>
                </a:solidFill>
              </a:rPr>
              <a:t>Locking is one of the most common modes of failure in NL analysis</a:t>
            </a:r>
          </a:p>
          <a:p>
            <a:pPr lvl="1"/>
            <a:r>
              <a:rPr lang="en-US" dirty="0" smtClean="0"/>
              <a:t>It is very difficult to find and solutions show strange behaviors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Types of locking</a:t>
            </a:r>
          </a:p>
          <a:p>
            <a:pPr lvl="1"/>
            <a:r>
              <a:rPr lang="en-US" dirty="0" smtClean="0">
                <a:solidFill>
                  <a:srgbClr val="2C02C6"/>
                </a:solidFill>
              </a:rPr>
              <a:t>Shear locking: shell or beam elements under transverse loading</a:t>
            </a:r>
          </a:p>
          <a:p>
            <a:pPr lvl="1"/>
            <a:r>
              <a:rPr lang="en-US" dirty="0" smtClean="0"/>
              <a:t>Volumetric locking: large elastic and plastic deformation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Why does locking occur?</a:t>
            </a:r>
          </a:p>
          <a:p>
            <a:pPr lvl="1"/>
            <a:r>
              <a:rPr lang="en-US" dirty="0" smtClean="0"/>
              <a:t>Incompressible sphere under hydrostatic pressure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54597" y="4683174"/>
            <a:ext cx="2084913" cy="1767482"/>
            <a:chOff x="1454597" y="4683174"/>
            <a:chExt cx="2084913" cy="1767482"/>
          </a:xfrm>
        </p:grpSpPr>
        <p:sp>
          <p:nvSpPr>
            <p:cNvPr id="4" name="Oval 3"/>
            <p:cNvSpPr/>
            <p:nvPr/>
          </p:nvSpPr>
          <p:spPr bwMode="auto">
            <a:xfrm>
              <a:off x="2143565" y="5061872"/>
              <a:ext cx="1034143" cy="1034143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76200" prstMaterial="flat">
              <a:bevelT w="25400"/>
              <a:bevelB w="0" h="0"/>
              <a:extrusionClr>
                <a:schemeClr val="bg2">
                  <a:lumMod val="50000"/>
                </a:schemeClr>
              </a:extrusionClr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sphere</a:t>
              </a:r>
            </a:p>
          </p:txBody>
        </p:sp>
        <p:cxnSp>
          <p:nvCxnSpPr>
            <p:cNvPr id="11" name="Straight Connector 10"/>
            <p:cNvCxnSpPr>
              <a:stCxn id="4" idx="0"/>
            </p:cNvCxnSpPr>
            <p:nvPr/>
          </p:nvCxnSpPr>
          <p:spPr bwMode="auto">
            <a:xfrm rot="16200000" flipV="1">
              <a:off x="2467494" y="4868728"/>
              <a:ext cx="378698" cy="758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2465346" y="6257512"/>
              <a:ext cx="378698" cy="758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160812" y="5574925"/>
              <a:ext cx="378698" cy="758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rot="10800000" flipV="1">
              <a:off x="1769880" y="5600683"/>
              <a:ext cx="378698" cy="758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rot="2700000" flipV="1">
              <a:off x="2954748" y="6077206"/>
              <a:ext cx="378698" cy="758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rot="8100000" flipV="1">
              <a:off x="1975944" y="6064327"/>
              <a:ext cx="378698" cy="758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rot="13500000" flipV="1">
              <a:off x="1975944" y="5085523"/>
              <a:ext cx="378698" cy="758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rot="-2700000" flipV="1">
              <a:off x="2967627" y="5072644"/>
              <a:ext cx="378698" cy="758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1454597" y="542852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p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11527" y="4745620"/>
            <a:ext cx="4268915" cy="1865232"/>
            <a:chOff x="4711527" y="4745620"/>
            <a:chExt cx="4268915" cy="1865232"/>
          </a:xfrm>
        </p:grpSpPr>
        <p:sp>
          <p:nvSpPr>
            <p:cNvPr id="6" name="Freeform 5"/>
            <p:cNvSpPr/>
            <p:nvPr/>
          </p:nvSpPr>
          <p:spPr bwMode="auto">
            <a:xfrm>
              <a:off x="5138670" y="4760447"/>
              <a:ext cx="1867437" cy="1506828"/>
            </a:xfrm>
            <a:custGeom>
              <a:avLst/>
              <a:gdLst>
                <a:gd name="connsiteX0" fmla="*/ 12879 w 1867437"/>
                <a:gd name="connsiteY0" fmla="*/ 0 h 1506828"/>
                <a:gd name="connsiteX1" fmla="*/ 0 w 1867437"/>
                <a:gd name="connsiteY1" fmla="*/ 1506828 h 1506828"/>
                <a:gd name="connsiteX2" fmla="*/ 1867437 w 1867437"/>
                <a:gd name="connsiteY2" fmla="*/ 1481071 h 150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7437" h="1506828">
                  <a:moveTo>
                    <a:pt x="12879" y="0"/>
                  </a:moveTo>
                  <a:lnTo>
                    <a:pt x="0" y="1506828"/>
                  </a:lnTo>
                  <a:lnTo>
                    <a:pt x="1867437" y="1481071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125792" y="4824842"/>
              <a:ext cx="1090410" cy="1442433"/>
            </a:xfrm>
            <a:custGeom>
              <a:avLst/>
              <a:gdLst>
                <a:gd name="connsiteX0" fmla="*/ 0 w 1090410"/>
                <a:gd name="connsiteY0" fmla="*/ 1442433 h 1442433"/>
                <a:gd name="connsiteX1" fmla="*/ 708338 w 1090410"/>
                <a:gd name="connsiteY1" fmla="*/ 1120462 h 1442433"/>
                <a:gd name="connsiteX2" fmla="*/ 1030309 w 1090410"/>
                <a:gd name="connsiteY2" fmla="*/ 785611 h 1442433"/>
                <a:gd name="connsiteX3" fmla="*/ 1068946 w 1090410"/>
                <a:gd name="connsiteY3" fmla="*/ 0 h 144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410" h="1442433">
                  <a:moveTo>
                    <a:pt x="0" y="1442433"/>
                  </a:moveTo>
                  <a:cubicBezTo>
                    <a:pt x="268310" y="1336182"/>
                    <a:pt x="536620" y="1229932"/>
                    <a:pt x="708338" y="1120462"/>
                  </a:cubicBezTo>
                  <a:cubicBezTo>
                    <a:pt x="880056" y="1010992"/>
                    <a:pt x="970208" y="972355"/>
                    <a:pt x="1030309" y="785611"/>
                  </a:cubicBezTo>
                  <a:cubicBezTo>
                    <a:pt x="1090410" y="598867"/>
                    <a:pt x="1079678" y="299433"/>
                    <a:pt x="1068946" y="0"/>
                  </a:cubicBezTo>
                </a:path>
              </a:pathLst>
            </a:cu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9352" y="6241520"/>
              <a:ext cx="205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Volumetric strain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334180" y="5198327"/>
              <a:ext cx="11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Pressure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37520" y="4745620"/>
              <a:ext cx="22429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No unique pressure</a:t>
              </a:r>
              <a:br>
                <a:rPr lang="en-US" dirty="0" smtClean="0">
                  <a:latin typeface="Comic Sans MS" pitchFamily="66" charset="0"/>
                </a:rPr>
              </a:br>
              <a:r>
                <a:rPr lang="en-US" dirty="0" smtClean="0">
                  <a:latin typeface="Comic Sans MS" pitchFamily="66" charset="0"/>
                </a:rPr>
                <a:t>for given </a:t>
              </a:r>
              <a:r>
                <a:rPr lang="en-US" dirty="0" err="1" smtClean="0">
                  <a:latin typeface="Comic Sans MS" pitchFamily="66" charset="0"/>
                </a:rPr>
                <a:t>displ</a:t>
              </a:r>
              <a:r>
                <a:rPr lang="en-US" dirty="0" smtClean="0">
                  <a:latin typeface="Comic Sans MS" pitchFamily="66" charset="0"/>
                </a:rPr>
                <a:t>.</a:t>
              </a:r>
            </a:p>
          </p:txBody>
        </p:sp>
        <p:cxnSp>
          <p:nvCxnSpPr>
            <p:cNvPr id="25" name="Straight Arrow Connector 24"/>
            <p:cNvCxnSpPr>
              <a:stCxn id="23" idx="1"/>
            </p:cNvCxnSpPr>
            <p:nvPr/>
          </p:nvCxnSpPr>
          <p:spPr bwMode="auto">
            <a:xfrm rot="10800000" flipV="1">
              <a:off x="6238754" y="5068786"/>
              <a:ext cx="498766" cy="125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18758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locking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260372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Mixed formulation (incompressibility)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Can’t interpolate pressure from displacements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2C02C6"/>
                </a:solidFill>
              </a:rPr>
              <a:t>Pressure should be considered as an independent variable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Becomes the Lagrange multiplier method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2C02C6"/>
                </a:solidFill>
              </a:rPr>
              <a:t>The stiffness matrix becomes positive semi-definite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020" y="3218833"/>
            <a:ext cx="1521303" cy="310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3361" name="Object 1"/>
          <p:cNvGraphicFramePr>
            <a:graphicFrameLocks noChangeAspect="1"/>
          </p:cNvGraphicFramePr>
          <p:nvPr/>
        </p:nvGraphicFramePr>
        <p:xfrm>
          <a:off x="2976935" y="3219584"/>
          <a:ext cx="2028825" cy="32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19" name="Picture" r:id="rId4" imgW="1353240" imgH="2134080" progId="Word.Picture.8">
                  <p:embed/>
                </p:oleObj>
              </mc:Choice>
              <mc:Fallback>
                <p:oleObj name="Picture" r:id="rId4" imgW="1353240" imgH="21340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935" y="3219584"/>
                        <a:ext cx="2028825" cy="320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3916935" y="5422005"/>
            <a:ext cx="515155" cy="528034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842210" y="3541853"/>
            <a:ext cx="1880643" cy="2348595"/>
            <a:chOff x="5842210" y="3541853"/>
            <a:chExt cx="1880643" cy="2348595"/>
          </a:xfrm>
        </p:grpSpPr>
        <p:sp>
          <p:nvSpPr>
            <p:cNvPr id="8" name="Rectangle 7"/>
            <p:cNvSpPr/>
            <p:nvPr/>
          </p:nvSpPr>
          <p:spPr bwMode="auto">
            <a:xfrm>
              <a:off x="6111431" y="3970117"/>
              <a:ext cx="1307940" cy="130794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030410" y="3877521"/>
              <a:ext cx="162045" cy="162045"/>
            </a:xfrm>
            <a:prstGeom prst="ellipse">
              <a:avLst/>
            </a:prstGeom>
            <a:solidFill>
              <a:srgbClr val="2C02C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032335" y="5187421"/>
              <a:ext cx="162045" cy="162045"/>
            </a:xfrm>
            <a:prstGeom prst="ellipse">
              <a:avLst/>
            </a:prstGeom>
            <a:solidFill>
              <a:srgbClr val="2C02C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40310" y="3891021"/>
              <a:ext cx="162045" cy="162045"/>
            </a:xfrm>
            <a:prstGeom prst="ellipse">
              <a:avLst/>
            </a:prstGeom>
            <a:solidFill>
              <a:srgbClr val="2C02C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340310" y="5198996"/>
              <a:ext cx="162045" cy="162045"/>
            </a:xfrm>
            <a:prstGeom prst="ellipse">
              <a:avLst/>
            </a:prstGeom>
            <a:solidFill>
              <a:srgbClr val="2C02C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657385" y="4539221"/>
              <a:ext cx="162045" cy="1620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42210" y="5521116"/>
              <a:ext cx="1880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4x1 formulation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95039" y="3541853"/>
              <a:ext cx="1612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2C02C6"/>
                  </a:solidFill>
                  <a:latin typeface="Comic Sans MS" pitchFamily="66" charset="0"/>
                </a:rPr>
                <a:t>Displacement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74234" y="4722464"/>
              <a:ext cx="11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Comic Sans MS" pitchFamily="66" charset="0"/>
                </a:rPr>
                <a:t>Pressure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6303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Penalty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391166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 smtClean="0"/>
              <a:t>Instead of incompressibility, the material is assumed to be nearly incompressible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rgbClr val="2C02C6"/>
                </a:solidFill>
              </a:rPr>
              <a:t>This is closer to actual observation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Use a large bulk modulus (penalty parameter) so that a small volume change causes a large pressure change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rgbClr val="2C02C6"/>
                </a:solidFill>
              </a:rPr>
              <a:t>Large penalty term makes the stiffness matrix ill-conditioned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Ill-conditioned matrix often yields excessive deformation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rgbClr val="2C02C6"/>
                </a:solidFill>
              </a:rPr>
              <a:t>Temporarily reduce the penalty term in the stiffness calculation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Stress calculation use the penalty term as it is</a:t>
            </a:r>
          </a:p>
          <a:p>
            <a:pPr>
              <a:spcBef>
                <a:spcPts val="1200"/>
              </a:spcBef>
            </a:pP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68732" y="4687746"/>
            <a:ext cx="4048335" cy="1865232"/>
            <a:chOff x="4711527" y="4745620"/>
            <a:chExt cx="4048335" cy="1865232"/>
          </a:xfrm>
        </p:grpSpPr>
        <p:sp>
          <p:nvSpPr>
            <p:cNvPr id="5" name="Freeform 4"/>
            <p:cNvSpPr/>
            <p:nvPr/>
          </p:nvSpPr>
          <p:spPr bwMode="auto">
            <a:xfrm>
              <a:off x="5138670" y="4760447"/>
              <a:ext cx="1867437" cy="1506828"/>
            </a:xfrm>
            <a:custGeom>
              <a:avLst/>
              <a:gdLst>
                <a:gd name="connsiteX0" fmla="*/ 12879 w 1867437"/>
                <a:gd name="connsiteY0" fmla="*/ 0 h 1506828"/>
                <a:gd name="connsiteX1" fmla="*/ 0 w 1867437"/>
                <a:gd name="connsiteY1" fmla="*/ 1506828 h 1506828"/>
                <a:gd name="connsiteX2" fmla="*/ 1867437 w 1867437"/>
                <a:gd name="connsiteY2" fmla="*/ 1481071 h 150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7437" h="1506828">
                  <a:moveTo>
                    <a:pt x="12879" y="0"/>
                  </a:moveTo>
                  <a:lnTo>
                    <a:pt x="0" y="1506828"/>
                  </a:lnTo>
                  <a:lnTo>
                    <a:pt x="1867437" y="1481071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5125792" y="4813267"/>
              <a:ext cx="1195425" cy="1454008"/>
            </a:xfrm>
            <a:custGeom>
              <a:avLst/>
              <a:gdLst>
                <a:gd name="connsiteX0" fmla="*/ 0 w 1090410"/>
                <a:gd name="connsiteY0" fmla="*/ 1442433 h 1442433"/>
                <a:gd name="connsiteX1" fmla="*/ 708338 w 1090410"/>
                <a:gd name="connsiteY1" fmla="*/ 1120462 h 1442433"/>
                <a:gd name="connsiteX2" fmla="*/ 1030309 w 1090410"/>
                <a:gd name="connsiteY2" fmla="*/ 785611 h 1442433"/>
                <a:gd name="connsiteX3" fmla="*/ 1068946 w 1090410"/>
                <a:gd name="connsiteY3" fmla="*/ 0 h 1442433"/>
                <a:gd name="connsiteX0" fmla="*/ 0 w 1195425"/>
                <a:gd name="connsiteY0" fmla="*/ 1454008 h 1454008"/>
                <a:gd name="connsiteX1" fmla="*/ 708338 w 1195425"/>
                <a:gd name="connsiteY1" fmla="*/ 1132037 h 1454008"/>
                <a:gd name="connsiteX2" fmla="*/ 1030309 w 1195425"/>
                <a:gd name="connsiteY2" fmla="*/ 797186 h 1454008"/>
                <a:gd name="connsiteX3" fmla="*/ 1184693 w 1195425"/>
                <a:gd name="connsiteY3" fmla="*/ 0 h 145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5425" h="1454008">
                  <a:moveTo>
                    <a:pt x="0" y="1454008"/>
                  </a:moveTo>
                  <a:cubicBezTo>
                    <a:pt x="268310" y="1347757"/>
                    <a:pt x="536620" y="1241507"/>
                    <a:pt x="708338" y="1132037"/>
                  </a:cubicBezTo>
                  <a:cubicBezTo>
                    <a:pt x="880056" y="1022567"/>
                    <a:pt x="950917" y="985859"/>
                    <a:pt x="1030309" y="797186"/>
                  </a:cubicBezTo>
                  <a:cubicBezTo>
                    <a:pt x="1109701" y="608513"/>
                    <a:pt x="1195425" y="299433"/>
                    <a:pt x="1184693" y="0"/>
                  </a:cubicBezTo>
                </a:path>
              </a:pathLst>
            </a:cu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19352" y="6241520"/>
              <a:ext cx="205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Volumetric strain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4334180" y="5198327"/>
              <a:ext cx="11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Pressure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42349" y="4745620"/>
              <a:ext cx="19175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Unique pressure</a:t>
              </a:r>
              <a:br>
                <a:rPr lang="en-US" dirty="0" smtClean="0">
                  <a:latin typeface="Comic Sans MS" pitchFamily="66" charset="0"/>
                </a:rPr>
              </a:br>
              <a:r>
                <a:rPr lang="en-US" dirty="0" smtClean="0">
                  <a:latin typeface="Comic Sans MS" pitchFamily="66" charset="0"/>
                </a:rPr>
                <a:t>for given </a:t>
              </a:r>
              <a:r>
                <a:rPr lang="en-US" dirty="0" err="1" smtClean="0">
                  <a:latin typeface="Comic Sans MS" pitchFamily="66" charset="0"/>
                </a:rPr>
                <a:t>displ</a:t>
              </a:r>
              <a:r>
                <a:rPr lang="en-US" dirty="0" smtClean="0">
                  <a:latin typeface="Comic Sans MS" pitchFamily="66" charset="0"/>
                </a:rPr>
                <a:t>.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rot="10800000" flipV="1">
              <a:off x="6319779" y="5068786"/>
              <a:ext cx="498766" cy="125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Straight Connector 11"/>
            <p:cNvCxnSpPr>
              <a:stCxn id="6" idx="2"/>
            </p:cNvCxnSpPr>
            <p:nvPr/>
          </p:nvCxnSpPr>
          <p:spPr bwMode="auto">
            <a:xfrm flipH="1" flipV="1">
              <a:off x="6146157" y="4803494"/>
              <a:ext cx="9944" cy="80695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232400" y="4892675"/>
          <a:ext cx="2438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43" name="Equation" r:id="rId3" imgW="2438280" imgH="1549080" progId="Equation.DSMT4">
                  <p:embed/>
                </p:oleObj>
              </mc:Choice>
              <mc:Fallback>
                <p:oleObj name="Equation" r:id="rId3" imgW="243828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4892675"/>
                        <a:ext cx="24384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178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Hydrostatic </a:t>
            </a:r>
            <a:r>
              <a:rPr lang="en-US" dirty="0" smtClean="0"/>
              <a:t>Tension (Dilatation)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2697018"/>
            <a:ext cx="8909050" cy="391809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Invariants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Reduced invariants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30250" y="1198563"/>
          <a:ext cx="1219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6" name="Equation" r:id="rId3" imgW="1218960" imgH="1143000" progId="Equation.DSMT4">
                  <p:embed/>
                </p:oleObj>
              </mc:Choice>
              <mc:Fallback>
                <p:oleObj name="Equation" r:id="rId3" imgW="12189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198563"/>
                        <a:ext cx="12192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48050" y="1198563"/>
          <a:ext cx="1752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7" name="Equation" r:id="rId5" imgW="1752480" imgH="1143000" progId="Equation.DSMT4">
                  <p:embed/>
                </p:oleObj>
              </mc:Choice>
              <mc:Fallback>
                <p:oleObj name="Equation" r:id="rId5" imgW="175248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1198563"/>
                        <a:ext cx="17526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6403975" y="1136650"/>
          <a:ext cx="2146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8" name="Equation" r:id="rId7" imgW="2145960" imgH="1295280" progId="Equation.DSMT4">
                  <p:embed/>
                </p:oleObj>
              </mc:Choice>
              <mc:Fallback>
                <p:oleObj name="Equation" r:id="rId7" imgW="214596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75" y="1136650"/>
                        <a:ext cx="21463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81113" y="3284538"/>
          <a:ext cx="337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9" name="Equation" r:id="rId9" imgW="3377880" imgH="406080" progId="Equation.DSMT4">
                  <p:embed/>
                </p:oleObj>
              </mc:Choice>
              <mc:Fallback>
                <p:oleObj name="Equation" r:id="rId9" imgW="3377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3284538"/>
                        <a:ext cx="3378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281113" y="4394200"/>
          <a:ext cx="18669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0" name="Equation" r:id="rId11" imgW="1866600" imgH="1244520" progId="Equation.DSMT4">
                  <p:embed/>
                </p:oleObj>
              </mc:Choice>
              <mc:Fallback>
                <p:oleObj name="Equation" r:id="rId11" imgW="186660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4394200"/>
                        <a:ext cx="18669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43418" y="3343564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</a:t>
            </a:r>
            <a:r>
              <a:rPr lang="en-US" baseline="-25000" dirty="0" smtClean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 and I</a:t>
            </a:r>
            <a:r>
              <a:rPr lang="en-US" baseline="-25000" dirty="0" smtClean="0"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are not constant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9454" y="4539674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J</a:t>
            </a:r>
            <a:r>
              <a:rPr lang="en-US" baseline="-25000" dirty="0" smtClean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 and J</a:t>
            </a:r>
            <a:r>
              <a:rPr lang="en-US" baseline="-25000" dirty="0" smtClean="0"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are constant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822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 Energy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Using reduced invariants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W</a:t>
            </a:r>
            <a:r>
              <a:rPr lang="en-US" baseline="-25000" dirty="0" smtClean="0"/>
              <a:t>D</a:t>
            </a:r>
            <a:r>
              <a:rPr lang="en-US" dirty="0" smtClean="0"/>
              <a:t>(J</a:t>
            </a:r>
            <a:r>
              <a:rPr lang="en-US" baseline="-25000" dirty="0" smtClean="0"/>
              <a:t>1</a:t>
            </a:r>
            <a:r>
              <a:rPr lang="en-US" dirty="0" smtClean="0"/>
              <a:t>, J</a:t>
            </a:r>
            <a:r>
              <a:rPr lang="en-US" baseline="-25000" dirty="0" smtClean="0"/>
              <a:t>2</a:t>
            </a:r>
            <a:r>
              <a:rPr lang="en-US" dirty="0" smtClean="0"/>
              <a:t>): Distortional strain energy density</a:t>
            </a:r>
          </a:p>
          <a:p>
            <a:pPr lvl="1">
              <a:spcBef>
                <a:spcPts val="1200"/>
              </a:spcBef>
            </a:pPr>
            <a:r>
              <a:rPr lang="en-US" dirty="0" err="1" smtClean="0"/>
              <a:t>W</a:t>
            </a:r>
            <a:r>
              <a:rPr lang="en-US" baseline="-25000" dirty="0" err="1" smtClean="0"/>
              <a:t>H</a:t>
            </a:r>
            <a:r>
              <a:rPr lang="en-US" dirty="0" smtClean="0"/>
              <a:t>(J</a:t>
            </a:r>
            <a:r>
              <a:rPr lang="en-US" baseline="-25000" dirty="0" smtClean="0"/>
              <a:t>3</a:t>
            </a:r>
            <a:r>
              <a:rPr lang="en-US" dirty="0" smtClean="0"/>
              <a:t>): Dilatational strain energy density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second terms is related to nearly incompressible behavior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K: bulk modulus		 </a:t>
            </a:r>
            <a:r>
              <a:rPr lang="en-US" dirty="0" smtClean="0"/>
              <a:t> for </a:t>
            </a:r>
            <a:r>
              <a:rPr lang="en-US" dirty="0" smtClean="0"/>
              <a:t>linear elastic material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40509" y="1209964"/>
            <a:ext cx="5033818" cy="75738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165565"/>
              </p:ext>
            </p:extLst>
          </p:nvPr>
        </p:nvGraphicFramePr>
        <p:xfrm>
          <a:off x="963613" y="1379538"/>
          <a:ext cx="476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4" name="Equation" r:id="rId3" imgW="4762440" imgH="431640" progId="Equation.DSMT4">
                  <p:embed/>
                </p:oleObj>
              </mc:Choice>
              <mc:Fallback>
                <p:oleObj name="Equation" r:id="rId3" imgW="4762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1379538"/>
                        <a:ext cx="4762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775191"/>
              </p:ext>
            </p:extLst>
          </p:nvPr>
        </p:nvGraphicFramePr>
        <p:xfrm>
          <a:off x="1498600" y="3975100"/>
          <a:ext cx="2730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5" name="Equation" r:id="rId5" imgW="2730240" imgH="761760" progId="Equation.DSMT4">
                  <p:embed/>
                </p:oleObj>
              </mc:Choice>
              <mc:Fallback>
                <p:oleObj name="Equation" r:id="rId5" imgW="273024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975100"/>
                        <a:ext cx="2730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51664"/>
              </p:ext>
            </p:extLst>
          </p:nvPr>
        </p:nvGraphicFramePr>
        <p:xfrm>
          <a:off x="2807045" y="4858578"/>
          <a:ext cx="1168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6" name="Equation" r:id="rId7" imgW="1168200" imgH="507960" progId="Equation.DSMT4">
                  <p:embed/>
                </p:oleObj>
              </mc:Choice>
              <mc:Fallback>
                <p:oleObj name="Equation" r:id="rId7" imgW="11682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45" y="4858578"/>
                        <a:ext cx="1168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248647"/>
              </p:ext>
            </p:extLst>
          </p:nvPr>
        </p:nvGraphicFramePr>
        <p:xfrm>
          <a:off x="1814096" y="5391150"/>
          <a:ext cx="2921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7" name="Equation" r:id="rId9" imgW="2920680" imgH="774360" progId="Equation.DSMT4">
                  <p:embed/>
                </p:oleObj>
              </mc:Choice>
              <mc:Fallback>
                <p:oleObj name="Equation" r:id="rId9" imgW="292068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096" y="5391150"/>
                        <a:ext cx="2921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0509" y="556522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Abaqus: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753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596348" y="1736035"/>
            <a:ext cx="7142922" cy="138485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Mooney-</a:t>
            </a:r>
            <a:r>
              <a:rPr lang="en-US" dirty="0" err="1" smtClean="0"/>
              <a:t>Rivlin</a:t>
            </a:r>
            <a:r>
              <a:rPr lang="en-US" dirty="0" smtClean="0"/>
              <a:t>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Most popular </a:t>
            </a:r>
            <a:r>
              <a:rPr lang="en-US" dirty="0" smtClean="0"/>
              <a:t>model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(not because accuracy, but because convenience)</a:t>
            </a: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Initial shear modulus ~ 2(A</a:t>
            </a:r>
            <a:r>
              <a:rPr lang="en-US" baseline="-25000" dirty="0" smtClean="0"/>
              <a:t>10</a:t>
            </a:r>
            <a:r>
              <a:rPr lang="en-US" dirty="0" smtClean="0"/>
              <a:t> + A</a:t>
            </a:r>
            <a:r>
              <a:rPr lang="en-US" baseline="-25000" dirty="0" smtClean="0"/>
              <a:t>01</a:t>
            </a:r>
            <a:r>
              <a:rPr lang="en-US" dirty="0" smtClean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Initial Young’s modulus ~ 6(A</a:t>
            </a:r>
            <a:r>
              <a:rPr lang="en-US" baseline="-25000" dirty="0" smtClean="0"/>
              <a:t>10</a:t>
            </a:r>
            <a:r>
              <a:rPr lang="en-US" dirty="0" smtClean="0"/>
              <a:t> + A</a:t>
            </a:r>
            <a:r>
              <a:rPr lang="en-US" baseline="-25000" dirty="0" smtClean="0"/>
              <a:t>01</a:t>
            </a:r>
            <a:r>
              <a:rPr lang="en-US" dirty="0" smtClean="0"/>
              <a:t>) (3D) or 8(A</a:t>
            </a:r>
            <a:r>
              <a:rPr lang="en-US" baseline="-25000" dirty="0" smtClean="0"/>
              <a:t>10</a:t>
            </a:r>
            <a:r>
              <a:rPr lang="en-US" dirty="0" smtClean="0"/>
              <a:t> + A</a:t>
            </a:r>
            <a:r>
              <a:rPr lang="en-US" baseline="-25000" dirty="0" smtClean="0"/>
              <a:t>01</a:t>
            </a:r>
            <a:r>
              <a:rPr lang="en-US" dirty="0" smtClean="0"/>
              <a:t>) (2D)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Bulk modulus = K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Hydrostatic pressure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Numerical instability for large K (volumetric locking)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FF0000"/>
                </a:solidFill>
              </a:rPr>
              <a:t>Penalty method</a:t>
            </a:r>
            <a:r>
              <a:rPr lang="en-US" dirty="0" smtClean="0"/>
              <a:t> with K as a penalty parameter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932193"/>
              </p:ext>
            </p:extLst>
          </p:nvPr>
        </p:nvGraphicFramePr>
        <p:xfrm>
          <a:off x="671513" y="1844325"/>
          <a:ext cx="69723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7" name="Equation" r:id="rId3" imgW="6972120" imgH="1218960" progId="Equation.DSMT4">
                  <p:embed/>
                </p:oleObj>
              </mc:Choice>
              <mc:Fallback>
                <p:oleObj name="Equation" r:id="rId3" imgW="697212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1844325"/>
                        <a:ext cx="69723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30745"/>
              </p:ext>
            </p:extLst>
          </p:nvPr>
        </p:nvGraphicFramePr>
        <p:xfrm>
          <a:off x="1420813" y="5145844"/>
          <a:ext cx="2997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8" name="Equation" r:id="rId5" imgW="2997000" imgH="736560" progId="Equation.DSMT4">
                  <p:embed/>
                </p:oleObj>
              </mc:Choice>
              <mc:Fallback>
                <p:oleObj name="Equation" r:id="rId5" imgW="299700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5145844"/>
                        <a:ext cx="2997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6315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1378226" y="2120347"/>
            <a:ext cx="4221932" cy="49695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Mooney-</a:t>
            </a:r>
            <a:r>
              <a:rPr lang="en-US" dirty="0" err="1" smtClean="0"/>
              <a:t>Rivlin</a:t>
            </a:r>
            <a:r>
              <a:rPr lang="en-US" dirty="0" smtClean="0"/>
              <a:t> Material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Second P-K stress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Use chain rule of differentiation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915626"/>
              </p:ext>
            </p:extLst>
          </p:nvPr>
        </p:nvGraphicFramePr>
        <p:xfrm>
          <a:off x="1455738" y="1392238"/>
          <a:ext cx="4406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94" name="Equation" r:id="rId3" imgW="4406760" imgH="1143000" progId="Equation.DSMT4">
                  <p:embed/>
                </p:oleObj>
              </mc:Choice>
              <mc:Fallback>
                <p:oleObj name="Equation" r:id="rId3" imgW="44067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1392238"/>
                        <a:ext cx="44069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83500" y="1708150"/>
          <a:ext cx="965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95" name="Equation" r:id="rId5" imgW="965160" imgH="660240" progId="Equation.DSMT4">
                  <p:embed/>
                </p:oleObj>
              </mc:Choice>
              <mc:Fallback>
                <p:oleObj name="Equation" r:id="rId5" imgW="9651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0" y="1708150"/>
                        <a:ext cx="9652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20838" y="3390900"/>
          <a:ext cx="37973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96" name="Equation" r:id="rId7" imgW="3797280" imgH="1358640" progId="Equation.DSMT4">
                  <p:embed/>
                </p:oleObj>
              </mc:Choice>
              <mc:Fallback>
                <p:oleObj name="Equation" r:id="rId7" imgW="37972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390900"/>
                        <a:ext cx="37973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50358" y="5172075"/>
          <a:ext cx="4749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97" name="Equation" r:id="rId9" imgW="4749480" imgH="1269720" progId="Equation.DSMT4">
                  <p:embed/>
                </p:oleObj>
              </mc:Choice>
              <mc:Fallback>
                <p:oleObj name="Equation" r:id="rId9" imgW="474948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358" y="5172075"/>
                        <a:ext cx="47498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6813550" y="2909888"/>
          <a:ext cx="17272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98" name="Equation" r:id="rId11" imgW="1726920" imgH="1244520" progId="Equation.DSMT4">
                  <p:embed/>
                </p:oleObj>
              </mc:Choice>
              <mc:Fallback>
                <p:oleObj name="Equation" r:id="rId11" imgW="172692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550" y="2909888"/>
                        <a:ext cx="17272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508562" y="5178425"/>
          <a:ext cx="1841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99" name="Equation" r:id="rId13" imgW="1841400" imgH="1257120" progId="Equation.DSMT4">
                  <p:embed/>
                </p:oleObj>
              </mc:Choice>
              <mc:Fallback>
                <p:oleObj name="Equation" r:id="rId13" imgW="1841400" imgH="1257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562" y="5178425"/>
                        <a:ext cx="18415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6975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Show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Let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Derivatives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  <a:buNone/>
            </a:pPr>
            <a:r>
              <a:rPr lang="en-US" dirty="0" smtClean="0"/>
              <a:t>	and</a:t>
            </a:r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1622425" y="793750"/>
          <a:ext cx="491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12" name="Equation" r:id="rId3" imgW="4914720" imgH="431640" progId="Equation.DSMT4">
                  <p:embed/>
                </p:oleObj>
              </mc:Choice>
              <mc:Fallback>
                <p:oleObj name="Equation" r:id="rId3" imgW="4914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793750"/>
                        <a:ext cx="4914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22425" y="1314450"/>
          <a:ext cx="494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13" name="Equation" r:id="rId5" imgW="4940280" imgH="431640" progId="Equation.DSMT4">
                  <p:embed/>
                </p:oleObj>
              </mc:Choice>
              <mc:Fallback>
                <p:oleObj name="Equation" r:id="rId5" imgW="4940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1314450"/>
                        <a:ext cx="4940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22425" y="1852613"/>
          <a:ext cx="516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14" name="Equation" r:id="rId7" imgW="5168880" imgH="444240" progId="Equation.DSMT4">
                  <p:embed/>
                </p:oleObj>
              </mc:Choice>
              <mc:Fallback>
                <p:oleObj name="Equation" r:id="rId7" imgW="5168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1852613"/>
                        <a:ext cx="5168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26004" y="2906781"/>
          <a:ext cx="4064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15" name="Equation" r:id="rId9" imgW="4063680" imgH="799920" progId="Equation.DSMT4">
                  <p:embed/>
                </p:oleObj>
              </mc:Choice>
              <mc:Fallback>
                <p:oleObj name="Equation" r:id="rId9" imgW="406368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004" y="2906781"/>
                        <a:ext cx="40640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926004" y="3973581"/>
          <a:ext cx="4749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16" name="Equation" r:id="rId11" imgW="4749480" imgH="799920" progId="Equation.DSMT4">
                  <p:embed/>
                </p:oleObj>
              </mc:Choice>
              <mc:Fallback>
                <p:oleObj name="Equation" r:id="rId11" imgW="474948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004" y="3973581"/>
                        <a:ext cx="47498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011238" y="5375275"/>
          <a:ext cx="1155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17" name="Equation" r:id="rId13" imgW="1155600" imgH="660240" progId="Equation.DSMT4">
                  <p:embed/>
                </p:oleObj>
              </mc:Choice>
              <mc:Fallback>
                <p:oleObj name="Equation" r:id="rId13" imgW="11556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5375275"/>
                        <a:ext cx="11557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4331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Using bulk modulus often causes instability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Selectively reduced integration (Full integration for </a:t>
            </a:r>
            <a:r>
              <a:rPr lang="en-US" dirty="0" err="1" smtClean="0"/>
              <a:t>deviatoric</a:t>
            </a:r>
            <a:r>
              <a:rPr lang="en-US" dirty="0" smtClean="0"/>
              <a:t> part, reduced integration for dilatation part)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Mixed formulation: Independent treatment of pressure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Pressure p is additional unknown (pure incompressible material)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Advantage: No numerical instability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Disadvantage: system matrix is not positive definite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Perturbed Lagrangian formulation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Second term make the material nearly incompressible and the system matrix positive definite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28900" y="2611438"/>
          <a:ext cx="2336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36" name="Equation" r:id="rId3" imgW="2336760" imgH="368280" progId="Equation.DSMT4">
                  <p:embed/>
                </p:oleObj>
              </mc:Choice>
              <mc:Fallback>
                <p:oleObj name="Equation" r:id="rId3" imgW="23367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611438"/>
                        <a:ext cx="2336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347913" y="5019675"/>
          <a:ext cx="3187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37" name="Equation" r:id="rId5" imgW="3187440" imgH="660240" progId="Equation.DSMT4">
                  <p:embed/>
                </p:oleObj>
              </mc:Choice>
              <mc:Fallback>
                <p:oleObj name="Equation" r:id="rId5" imgW="318744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5019675"/>
                        <a:ext cx="31877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3819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Equation (Perturbed </a:t>
            </a:r>
            <a:r>
              <a:rPr lang="en-US" dirty="0" err="1" smtClean="0"/>
              <a:t>Lagrangian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Stress calculation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Variation of strain energy density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Introduce a vector of unknowns:</a:t>
            </a:r>
            <a:endParaRPr lang="en-US" dirty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0752"/>
              </p:ext>
            </p:extLst>
          </p:nvPr>
        </p:nvGraphicFramePr>
        <p:xfrm>
          <a:off x="1387353" y="1817688"/>
          <a:ext cx="314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65" name="Equation" r:id="rId3" imgW="3149280" imgH="393480" progId="Equation.DSMT4">
                  <p:embed/>
                </p:oleObj>
              </mc:Choice>
              <mc:Fallback>
                <p:oleObj name="Equation" r:id="rId3" imgW="3149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353" y="1817688"/>
                        <a:ext cx="3149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995746"/>
              </p:ext>
            </p:extLst>
          </p:nvPr>
        </p:nvGraphicFramePr>
        <p:xfrm>
          <a:off x="1401763" y="2987358"/>
          <a:ext cx="2870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66" name="Equation" r:id="rId5" imgW="2869920" imgH="1117440" progId="Equation.DSMT4">
                  <p:embed/>
                </p:oleObj>
              </mc:Choice>
              <mc:Fallback>
                <p:oleObj name="Equation" r:id="rId5" imgW="286992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2987358"/>
                        <a:ext cx="28702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715583"/>
              </p:ext>
            </p:extLst>
          </p:nvPr>
        </p:nvGraphicFramePr>
        <p:xfrm>
          <a:off x="5243128" y="4270496"/>
          <a:ext cx="1016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67" name="Equation" r:id="rId7" imgW="1015920" imgH="330120" progId="Equation.DSMT4">
                  <p:embed/>
                </p:oleObj>
              </mc:Choice>
              <mc:Fallback>
                <p:oleObj name="Equation" r:id="rId7" imgW="1015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128" y="4270496"/>
                        <a:ext cx="1016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34308"/>
              </p:ext>
            </p:extLst>
          </p:nvPr>
        </p:nvGraphicFramePr>
        <p:xfrm>
          <a:off x="1471613" y="4843463"/>
          <a:ext cx="3340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68" name="Equation" r:id="rId9" imgW="3340080" imgH="507960" progId="Equation.DSMT4">
                  <p:embed/>
                </p:oleObj>
              </mc:Choice>
              <mc:Fallback>
                <p:oleObj name="Equation" r:id="rId9" imgW="33400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4843463"/>
                        <a:ext cx="3340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889103"/>
              </p:ext>
            </p:extLst>
          </p:nvPr>
        </p:nvGraphicFramePr>
        <p:xfrm>
          <a:off x="2063750" y="5486400"/>
          <a:ext cx="1600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69" name="Equation" r:id="rId11" imgW="1600200" imgH="660240" progId="Equation.DSMT4">
                  <p:embed/>
                </p:oleObj>
              </mc:Choice>
              <mc:Fallback>
                <p:oleObj name="Equation" r:id="rId11" imgW="16002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5486400"/>
                        <a:ext cx="16002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00945" y="5680364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Volumetric strain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546573"/>
              </p:ext>
            </p:extLst>
          </p:nvPr>
        </p:nvGraphicFramePr>
        <p:xfrm>
          <a:off x="1397953" y="1154113"/>
          <a:ext cx="6515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70" name="Equation" r:id="rId13" imgW="6514920" imgH="660240" progId="Equation.DSMT4">
                  <p:embed/>
                </p:oleObj>
              </mc:Choice>
              <mc:Fallback>
                <p:oleObj name="Equation" r:id="rId13" imgW="6514920" imgH="660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953" y="1154113"/>
                        <a:ext cx="6515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50419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_MyCla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A_MyClass</Template>
  <TotalTime>2643</TotalTime>
  <Words>5879</Words>
  <Application>Microsoft Office PowerPoint</Application>
  <PresentationFormat>On-screen Show (4:3)</PresentationFormat>
  <Paragraphs>1618</Paragraphs>
  <Slides>137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137</vt:i4>
      </vt:variant>
    </vt:vector>
  </HeadingPairs>
  <TitlesOfParts>
    <vt:vector size="153" baseType="lpstr">
      <vt:lpstr>Symbol</vt:lpstr>
      <vt:lpstr>Wingdings</vt:lpstr>
      <vt:lpstr>Helvetica</vt:lpstr>
      <vt:lpstr>Euclid Symbol</vt:lpstr>
      <vt:lpstr>Malgun Gothic</vt:lpstr>
      <vt:lpstr>Comic Sans MS</vt:lpstr>
      <vt:lpstr>Calibri</vt:lpstr>
      <vt:lpstr>Times New Roman</vt:lpstr>
      <vt:lpstr>Arial</vt:lpstr>
      <vt:lpstr>Euclid Math Two</vt:lpstr>
      <vt:lpstr>Courier New</vt:lpstr>
      <vt:lpstr>Malgun Gothic</vt:lpstr>
      <vt:lpstr>A_MyClass</vt:lpstr>
      <vt:lpstr>Equation</vt:lpstr>
      <vt:lpstr>MathType 6.0 Equation</vt:lpstr>
      <vt:lpstr>Picture</vt:lpstr>
      <vt:lpstr>CHAP 3  FEA for Nonlinear Elastic Problems</vt:lpstr>
      <vt:lpstr>Introduction</vt:lpstr>
      <vt:lpstr>Introduction</vt:lpstr>
      <vt:lpstr>Table of Contents</vt:lpstr>
      <vt:lpstr>Stress and Strain Measures</vt:lpstr>
      <vt:lpstr>Goals – Stress &amp; Strain Measures</vt:lpstr>
      <vt:lpstr>Mild vs. Rough Nonlinearity</vt:lpstr>
      <vt:lpstr>What Is a Nonlinear Elastic Problem?</vt:lpstr>
      <vt:lpstr>Reference Frame of Stress and Strain</vt:lpstr>
      <vt:lpstr>Deformation and Mapping</vt:lpstr>
      <vt:lpstr>Deformation Gradient</vt:lpstr>
      <vt:lpstr>Example – Uniform Extension</vt:lpstr>
      <vt:lpstr>Green-Lagrange Strain</vt:lpstr>
      <vt:lpstr>Green-Lagrange Strain cont.</vt:lpstr>
      <vt:lpstr>Example – Rigid-Body Rotation</vt:lpstr>
      <vt:lpstr>Example – Rigid-Body Rotation cont.</vt:lpstr>
      <vt:lpstr>Example – Rigid-Body Rotation cont.</vt:lpstr>
      <vt:lpstr>Eulerian (Almansi) Strain Tensor</vt:lpstr>
      <vt:lpstr>Eulerian Strain Tensor cont.</vt:lpstr>
      <vt:lpstr>Example – Lagrangian Strain</vt:lpstr>
      <vt:lpstr>Example – Lagrangian Strain cont.</vt:lpstr>
      <vt:lpstr>Example – Lagrangian Strain cont.</vt:lpstr>
      <vt:lpstr>Example – Uniaxial Tension</vt:lpstr>
      <vt:lpstr>Example – Uniaxial Tension</vt:lpstr>
      <vt:lpstr>Polar Decomposition</vt:lpstr>
      <vt:lpstr>Polar Decomposition cont.</vt:lpstr>
      <vt:lpstr>Polar Decomposition cont.</vt:lpstr>
      <vt:lpstr>Polar Decomposition cont.</vt:lpstr>
      <vt:lpstr>Generalized Lagrangian Strain</vt:lpstr>
      <vt:lpstr>Example – Polar Decomposition</vt:lpstr>
      <vt:lpstr>Example – Polar Decomposition cont.</vt:lpstr>
      <vt:lpstr>Example – Polar Decomposition cont.</vt:lpstr>
      <vt:lpstr>Example – Polar Decomposition cont.</vt:lpstr>
      <vt:lpstr>Deformation of a Volume</vt:lpstr>
      <vt:lpstr>Deformation of a Volume cont.</vt:lpstr>
      <vt:lpstr>Example - Uniaxial Deformation of a Beam</vt:lpstr>
      <vt:lpstr>Deformation of an Area</vt:lpstr>
      <vt:lpstr>Deformation of an Area cont..</vt:lpstr>
      <vt:lpstr>Stress Measures</vt:lpstr>
      <vt:lpstr>Stress Measures cont.</vt:lpstr>
      <vt:lpstr>Stress Measures cont.</vt:lpstr>
      <vt:lpstr>Stress Measures cont.</vt:lpstr>
      <vt:lpstr>Example – Uniaxial Tension</vt:lpstr>
      <vt:lpstr>Summary</vt:lpstr>
      <vt:lpstr>Nonlinear Elastic Analysis</vt:lpstr>
      <vt:lpstr>Goals</vt:lpstr>
      <vt:lpstr>Numerical Methods for Nonlinear Elastic Problem</vt:lpstr>
      <vt:lpstr>Total Lagrangian Formulation</vt:lpstr>
      <vt:lpstr>Total Lagrangian Formulation cont.</vt:lpstr>
      <vt:lpstr>Strain Energy Density and Stress Measures</vt:lpstr>
      <vt:lpstr>St. Venant-Kirchhoff Material</vt:lpstr>
      <vt:lpstr>St. Venant-Kirchhoff Material cont.</vt:lpstr>
      <vt:lpstr>Example</vt:lpstr>
      <vt:lpstr>Example – Simple Shear Problem</vt:lpstr>
      <vt:lpstr>Boundary Conditions</vt:lpstr>
      <vt:lpstr>Variational Formulation</vt:lpstr>
      <vt:lpstr>Variational Formulation cont.</vt:lpstr>
      <vt:lpstr>Example – Linear Spring</vt:lpstr>
      <vt:lpstr>Variational Formulation cont.</vt:lpstr>
      <vt:lpstr>Variational Formulation cont.</vt:lpstr>
      <vt:lpstr>Variational Formulation cont.</vt:lpstr>
      <vt:lpstr>Linearization (Increment)</vt:lpstr>
      <vt:lpstr>Linearization of Residual</vt:lpstr>
      <vt:lpstr>Newton-Raphson Iteration by Linearization</vt:lpstr>
      <vt:lpstr>Linearization cont.</vt:lpstr>
      <vt:lpstr>Linearization cont.</vt:lpstr>
      <vt:lpstr>Linearization cont.</vt:lpstr>
      <vt:lpstr>Example – Uniaxial Bar</vt:lpstr>
      <vt:lpstr>Example – Uniaxial Bar</vt:lpstr>
      <vt:lpstr>Example – Uniaxial Bar</vt:lpstr>
      <vt:lpstr>Updated Lagrangian Formulation</vt:lpstr>
      <vt:lpstr>Variational Equation in UL</vt:lpstr>
      <vt:lpstr>Variational Equation in UL cont.</vt:lpstr>
      <vt:lpstr>Linearization of UL</vt:lpstr>
      <vt:lpstr>Linearization of UL cont.</vt:lpstr>
      <vt:lpstr>Spatial Constitutive Tensor</vt:lpstr>
      <vt:lpstr>Linearization of UL cont.</vt:lpstr>
      <vt:lpstr>Example – Uniaxial Bar</vt:lpstr>
      <vt:lpstr>Example – Uniaxial Bar</vt:lpstr>
      <vt:lpstr>Hyperelastic Material Model</vt:lpstr>
      <vt:lpstr>Goals</vt:lpstr>
      <vt:lpstr>What Is Hyperelasticity?</vt:lpstr>
      <vt:lpstr>Strain Energy Density</vt:lpstr>
      <vt:lpstr>Strain Energy Density cont.</vt:lpstr>
      <vt:lpstr>Strain Energy Density cont.</vt:lpstr>
      <vt:lpstr>Example – Neo-Hookean Model</vt:lpstr>
      <vt:lpstr>Example – St. Venant Kirchhoff Material</vt:lpstr>
      <vt:lpstr>Example – St. Venant Kirchhoff Material cont.</vt:lpstr>
      <vt:lpstr>Nearly Incompressible Hyperelasticity</vt:lpstr>
      <vt:lpstr>Locking</vt:lpstr>
      <vt:lpstr>How to solve locking problems?</vt:lpstr>
      <vt:lpstr>Penalty Method</vt:lpstr>
      <vt:lpstr>Example – Hydrostatic Tension (Dilatation)</vt:lpstr>
      <vt:lpstr>Strain Energy Density</vt:lpstr>
      <vt:lpstr>Mooney-Rivlin Material</vt:lpstr>
      <vt:lpstr>Mooney-Rivlin Material cont.</vt:lpstr>
      <vt:lpstr>Example</vt:lpstr>
      <vt:lpstr>Mixed Formulation</vt:lpstr>
      <vt:lpstr>Variational Equation (Perturbed Lagrangian)</vt:lpstr>
      <vt:lpstr>Example – Simple Shear</vt:lpstr>
      <vt:lpstr>Example – Simple Shear cont.</vt:lpstr>
      <vt:lpstr>Stress Calculation Algorithm</vt:lpstr>
      <vt:lpstr>Linearization (Penalty Method)</vt:lpstr>
      <vt:lpstr>Linearization cont.</vt:lpstr>
      <vt:lpstr>MATLAB Function Mooney</vt:lpstr>
      <vt:lpstr>Summary</vt:lpstr>
      <vt:lpstr>Finite Element Formulation for Nonlinear Elasticity</vt:lpstr>
      <vt:lpstr>Voigt Notation</vt:lpstr>
      <vt:lpstr>4-Node Quadrilateral Element in TL</vt:lpstr>
      <vt:lpstr>Interpolation and Isoparametric Mapping</vt:lpstr>
      <vt:lpstr>Displacement and Deformation Gradients</vt:lpstr>
      <vt:lpstr>Green-Lagrange Strain</vt:lpstr>
      <vt:lpstr>Variation of G-R Strain</vt:lpstr>
      <vt:lpstr>Variational Equation</vt:lpstr>
      <vt:lpstr>Linearization – Tangent Stiffness</vt:lpstr>
      <vt:lpstr>Linearization – Tangent Stiffness</vt:lpstr>
      <vt:lpstr>Summary</vt:lpstr>
      <vt:lpstr>MATLAB Code for Hyperelastic Material Model</vt:lpstr>
      <vt:lpstr>HYPER3D.m</vt:lpstr>
      <vt:lpstr>PowerPoint Presentation</vt:lpstr>
      <vt:lpstr>PowerPoint Presentation</vt:lpstr>
      <vt:lpstr>PowerPoint Presentation</vt:lpstr>
      <vt:lpstr>Example Extension of a Unit Cube</vt:lpstr>
      <vt:lpstr>Example Extension of a Unit Cube</vt:lpstr>
      <vt:lpstr>Hyperelastic Material Analysis Using ABAQUS</vt:lpstr>
      <vt:lpstr>Hyperelastic Material Analysis Using ABAQUS</vt:lpstr>
      <vt:lpstr>Hyperelastic Material Analysis Using ABAQUS</vt:lpstr>
      <vt:lpstr>Hyperelastic Material Analysis Using ABAQUS</vt:lpstr>
      <vt:lpstr>Fitting Hyperelastic Material Parameters from Test Data</vt:lpstr>
      <vt:lpstr>Elastomer Test Procedures</vt:lpstr>
      <vt:lpstr>Elastomer Tests</vt:lpstr>
      <vt:lpstr>Data Preparation</vt:lpstr>
      <vt:lpstr>Data Preparation cont.</vt:lpstr>
      <vt:lpstr>Data Preparation cont.</vt:lpstr>
      <vt:lpstr>Curve Fitting for Mooney-Rivlin Material</vt:lpstr>
      <vt:lpstr>Curve Fitting cont.</vt:lpstr>
      <vt:lpstr>Stability of Constitutive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Nam-Ho Kim</dc:creator>
  <cp:lastModifiedBy>Kim,Nam Ho</cp:lastModifiedBy>
  <cp:revision>177</cp:revision>
  <dcterms:created xsi:type="dcterms:W3CDTF">2008-06-19T01:15:29Z</dcterms:created>
  <dcterms:modified xsi:type="dcterms:W3CDTF">2016-12-29T16:35:33Z</dcterms:modified>
</cp:coreProperties>
</file>