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64"/>
  </p:notesMasterIdLst>
  <p:handoutMasterIdLst>
    <p:handoutMasterId r:id="rId165"/>
  </p:handoutMasterIdLst>
  <p:sldIdLst>
    <p:sldId id="256" r:id="rId2"/>
    <p:sldId id="423" r:id="rId3"/>
    <p:sldId id="411" r:id="rId4"/>
    <p:sldId id="389" r:id="rId5"/>
    <p:sldId id="257" r:id="rId6"/>
    <p:sldId id="259" r:id="rId7"/>
    <p:sldId id="269" r:id="rId8"/>
    <p:sldId id="270" r:id="rId9"/>
    <p:sldId id="268" r:id="rId10"/>
    <p:sldId id="271" r:id="rId11"/>
    <p:sldId id="260" r:id="rId12"/>
    <p:sldId id="272" r:id="rId13"/>
    <p:sldId id="261" r:id="rId14"/>
    <p:sldId id="273" r:id="rId15"/>
    <p:sldId id="412" r:id="rId16"/>
    <p:sldId id="413" r:id="rId17"/>
    <p:sldId id="414" r:id="rId18"/>
    <p:sldId id="415" r:id="rId19"/>
    <p:sldId id="397" r:id="rId20"/>
    <p:sldId id="263" r:id="rId21"/>
    <p:sldId id="391" r:id="rId22"/>
    <p:sldId id="392" r:id="rId23"/>
    <p:sldId id="393" r:id="rId24"/>
    <p:sldId id="416" r:id="rId25"/>
    <p:sldId id="282" r:id="rId26"/>
    <p:sldId id="417" r:id="rId27"/>
    <p:sldId id="398" r:id="rId28"/>
    <p:sldId id="395" r:id="rId29"/>
    <p:sldId id="399" r:id="rId30"/>
    <p:sldId id="401" r:id="rId31"/>
    <p:sldId id="424" r:id="rId32"/>
    <p:sldId id="425" r:id="rId33"/>
    <p:sldId id="400" r:id="rId34"/>
    <p:sldId id="405" r:id="rId35"/>
    <p:sldId id="418" r:id="rId36"/>
    <p:sldId id="419" r:id="rId37"/>
    <p:sldId id="420" r:id="rId38"/>
    <p:sldId id="258" r:id="rId39"/>
    <p:sldId id="284" r:id="rId40"/>
    <p:sldId id="286" r:id="rId41"/>
    <p:sldId id="285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4" r:id="rId50"/>
    <p:sldId id="295" r:id="rId51"/>
    <p:sldId id="296" r:id="rId52"/>
    <p:sldId id="297" r:id="rId53"/>
    <p:sldId id="298" r:id="rId54"/>
    <p:sldId id="299" r:id="rId55"/>
    <p:sldId id="300" r:id="rId56"/>
    <p:sldId id="301" r:id="rId57"/>
    <p:sldId id="302" r:id="rId58"/>
    <p:sldId id="426" r:id="rId59"/>
    <p:sldId id="427" r:id="rId60"/>
    <p:sldId id="303" r:id="rId61"/>
    <p:sldId id="304" r:id="rId62"/>
    <p:sldId id="305" r:id="rId63"/>
    <p:sldId id="306" r:id="rId64"/>
    <p:sldId id="307" r:id="rId65"/>
    <p:sldId id="308" r:id="rId66"/>
    <p:sldId id="309" r:id="rId67"/>
    <p:sldId id="310" r:id="rId68"/>
    <p:sldId id="311" r:id="rId69"/>
    <p:sldId id="312" r:id="rId70"/>
    <p:sldId id="313" r:id="rId71"/>
    <p:sldId id="314" r:id="rId72"/>
    <p:sldId id="428" r:id="rId73"/>
    <p:sldId id="429" r:id="rId74"/>
    <p:sldId id="430" r:id="rId75"/>
    <p:sldId id="315" r:id="rId76"/>
    <p:sldId id="316" r:id="rId77"/>
    <p:sldId id="317" r:id="rId78"/>
    <p:sldId id="318" r:id="rId79"/>
    <p:sldId id="319" r:id="rId80"/>
    <p:sldId id="320" r:id="rId81"/>
    <p:sldId id="431" r:id="rId82"/>
    <p:sldId id="321" r:id="rId83"/>
    <p:sldId id="322" r:id="rId84"/>
    <p:sldId id="323" r:id="rId85"/>
    <p:sldId id="324" r:id="rId86"/>
    <p:sldId id="325" r:id="rId87"/>
    <p:sldId id="421" r:id="rId88"/>
    <p:sldId id="422" r:id="rId89"/>
    <p:sldId id="327" r:id="rId90"/>
    <p:sldId id="328" r:id="rId91"/>
    <p:sldId id="329" r:id="rId92"/>
    <p:sldId id="406" r:id="rId93"/>
    <p:sldId id="407" r:id="rId94"/>
    <p:sldId id="408" r:id="rId95"/>
    <p:sldId id="330" r:id="rId96"/>
    <p:sldId id="331" r:id="rId97"/>
    <p:sldId id="332" r:id="rId98"/>
    <p:sldId id="333" r:id="rId99"/>
    <p:sldId id="334" r:id="rId100"/>
    <p:sldId id="335" r:id="rId101"/>
    <p:sldId id="336" r:id="rId102"/>
    <p:sldId id="337" r:id="rId103"/>
    <p:sldId id="338" r:id="rId104"/>
    <p:sldId id="339" r:id="rId105"/>
    <p:sldId id="340" r:id="rId106"/>
    <p:sldId id="341" r:id="rId107"/>
    <p:sldId id="342" r:id="rId108"/>
    <p:sldId id="343" r:id="rId109"/>
    <p:sldId id="344" r:id="rId110"/>
    <p:sldId id="345" r:id="rId111"/>
    <p:sldId id="409" r:id="rId112"/>
    <p:sldId id="346" r:id="rId113"/>
    <p:sldId id="347" r:id="rId114"/>
    <p:sldId id="348" r:id="rId115"/>
    <p:sldId id="349" r:id="rId116"/>
    <p:sldId id="350" r:id="rId117"/>
    <p:sldId id="351" r:id="rId118"/>
    <p:sldId id="352" r:id="rId119"/>
    <p:sldId id="353" r:id="rId120"/>
    <p:sldId id="354" r:id="rId121"/>
    <p:sldId id="355" r:id="rId122"/>
    <p:sldId id="356" r:id="rId123"/>
    <p:sldId id="357" r:id="rId124"/>
    <p:sldId id="358" r:id="rId125"/>
    <p:sldId id="410" r:id="rId126"/>
    <p:sldId id="434" r:id="rId127"/>
    <p:sldId id="435" r:id="rId128"/>
    <p:sldId id="359" r:id="rId129"/>
    <p:sldId id="360" r:id="rId130"/>
    <p:sldId id="361" r:id="rId131"/>
    <p:sldId id="362" r:id="rId132"/>
    <p:sldId id="363" r:id="rId133"/>
    <p:sldId id="364" r:id="rId134"/>
    <p:sldId id="365" r:id="rId135"/>
    <p:sldId id="366" r:id="rId136"/>
    <p:sldId id="367" r:id="rId137"/>
    <p:sldId id="368" r:id="rId138"/>
    <p:sldId id="369" r:id="rId139"/>
    <p:sldId id="370" r:id="rId140"/>
    <p:sldId id="371" r:id="rId141"/>
    <p:sldId id="372" r:id="rId142"/>
    <p:sldId id="373" r:id="rId143"/>
    <p:sldId id="374" r:id="rId144"/>
    <p:sldId id="375" r:id="rId145"/>
    <p:sldId id="376" r:id="rId146"/>
    <p:sldId id="377" r:id="rId147"/>
    <p:sldId id="378" r:id="rId148"/>
    <p:sldId id="379" r:id="rId149"/>
    <p:sldId id="380" r:id="rId150"/>
    <p:sldId id="381" r:id="rId151"/>
    <p:sldId id="382" r:id="rId152"/>
    <p:sldId id="383" r:id="rId153"/>
    <p:sldId id="436" r:id="rId154"/>
    <p:sldId id="437" r:id="rId155"/>
    <p:sldId id="384" r:id="rId156"/>
    <p:sldId id="385" r:id="rId157"/>
    <p:sldId id="386" r:id="rId158"/>
    <p:sldId id="387" r:id="rId159"/>
    <p:sldId id="432" r:id="rId160"/>
    <p:sldId id="433" r:id="rId161"/>
    <p:sldId id="438" r:id="rId162"/>
    <p:sldId id="388" r:id="rId163"/>
  </p:sldIdLst>
  <p:sldSz cx="9144000" cy="6858000" type="screen4x3"/>
  <p:notesSz cx="7315200" cy="9601200"/>
  <p:embeddedFontLst>
    <p:embeddedFont>
      <p:font typeface="바탕" panose="02030600000101010101" pitchFamily="18" charset="-127"/>
      <p:regular r:id="rId166"/>
    </p:embeddedFont>
    <p:embeddedFont>
      <p:font typeface="Malgun Gothic" panose="020B0503020000020004" pitchFamily="34" charset="-127"/>
      <p:regular r:id="rId167"/>
      <p:bold r:id="rId168"/>
    </p:embeddedFont>
    <p:embeddedFont>
      <p:font typeface="Comic Sans MS" panose="030F0702030302020204" pitchFamily="66" charset="0"/>
      <p:regular r:id="rId169"/>
      <p:bold r:id="rId170"/>
      <p:italic r:id="rId171"/>
      <p:boldItalic r:id="rId172"/>
    </p:embeddedFont>
    <p:embeddedFont>
      <p:font typeface="Calibri" panose="020F0502020204030204" pitchFamily="34" charset="0"/>
      <p:regular r:id="rId173"/>
      <p:bold r:id="rId174"/>
      <p:italic r:id="rId175"/>
      <p:boldItalic r:id="rId176"/>
    </p:embeddedFont>
    <p:embeddedFont>
      <p:font typeface="Euclid Symbol" panose="05050102010706020507" pitchFamily="18" charset="2"/>
      <p:regular r:id="rId177"/>
      <p:bold r:id="rId178"/>
      <p:italic r:id="rId179"/>
      <p:boldItalic r:id="rId180"/>
    </p:embeddedFont>
    <p:embeddedFont>
      <p:font typeface="Euclid" panose="02020503060505020303" pitchFamily="18" charset="0"/>
      <p:regular r:id="rId181"/>
      <p:bold r:id="rId182"/>
      <p:italic r:id="rId183"/>
      <p:boldItalic r:id="rId184"/>
    </p:embeddedFont>
    <p:embeddedFont>
      <p:font typeface="Malgun Gothic" panose="020B0503020000020004" pitchFamily="34" charset="-127"/>
      <p:regular r:id="rId167"/>
      <p:bold r:id="rId16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0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580" autoAdjust="0"/>
    <p:restoredTop sz="94698" autoAdjust="0"/>
  </p:normalViewPr>
  <p:slideViewPr>
    <p:cSldViewPr snapToGrid="0">
      <p:cViewPr varScale="1">
        <p:scale>
          <a:sx n="137" d="100"/>
          <a:sy n="137" d="100"/>
        </p:scale>
        <p:origin x="42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-1632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font" Target="fonts/font10.fntdata"/><Relationship Id="rId170" Type="http://schemas.openxmlformats.org/officeDocument/2006/relationships/font" Target="fonts/font5.fntdata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handoutMaster" Target="handoutMasters/handoutMaster1.xml"/><Relationship Id="rId181" Type="http://schemas.openxmlformats.org/officeDocument/2006/relationships/font" Target="fonts/font16.fntdata"/><Relationship Id="rId186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font" Target="fonts/font6.fntdata"/><Relationship Id="rId176" Type="http://schemas.openxmlformats.org/officeDocument/2006/relationships/font" Target="fonts/font11.fntdata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font" Target="fonts/font1.fntdata"/><Relationship Id="rId182" Type="http://schemas.openxmlformats.org/officeDocument/2006/relationships/font" Target="fonts/font17.fntdata"/><Relationship Id="rId18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font" Target="fonts/font12.fntdata"/><Relationship Id="rId172" Type="http://schemas.openxmlformats.org/officeDocument/2006/relationships/font" Target="fonts/font7.fntdata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font" Target="fonts/font2.fntdata"/><Relationship Id="rId188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font" Target="fonts/font18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font" Target="fonts/font13.fntdata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font" Target="fonts/font8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font" Target="fonts/font19.fnt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font" Target="fonts/font9.fntdata"/><Relationship Id="rId179" Type="http://schemas.openxmlformats.org/officeDocument/2006/relationships/font" Target="fonts/font14.fntdata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notesMaster" Target="notesMasters/notesMaster1.xml"/><Relationship Id="rId169" Type="http://schemas.openxmlformats.org/officeDocument/2006/relationships/font" Target="fonts/font4.fntdata"/><Relationship Id="rId18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font" Target="fonts/font15.fntdata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4.wmf"/><Relationship Id="rId7" Type="http://schemas.openxmlformats.org/officeDocument/2006/relationships/image" Target="../media/image37.wmf"/><Relationship Id="rId2" Type="http://schemas.openxmlformats.org/officeDocument/2006/relationships/image" Target="../media/image33.wmf"/><Relationship Id="rId1" Type="http://schemas.openxmlformats.org/officeDocument/2006/relationships/image" Target="../media/image28.wmf"/><Relationship Id="rId6" Type="http://schemas.openxmlformats.org/officeDocument/2006/relationships/image" Target="../media/image36.wmf"/><Relationship Id="rId5" Type="http://schemas.openxmlformats.org/officeDocument/2006/relationships/image" Target="../media/image29.wmf"/><Relationship Id="rId4" Type="http://schemas.openxmlformats.org/officeDocument/2006/relationships/image" Target="../media/image35.wmf"/></Relationships>
</file>

<file path=ppt/drawings/_rels/vmlDrawing10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7.wmf"/><Relationship Id="rId2" Type="http://schemas.openxmlformats.org/officeDocument/2006/relationships/image" Target="../media/image446.wmf"/><Relationship Id="rId1" Type="http://schemas.openxmlformats.org/officeDocument/2006/relationships/image" Target="../media/image445.wmf"/><Relationship Id="rId4" Type="http://schemas.openxmlformats.org/officeDocument/2006/relationships/image" Target="../media/image448.wmf"/></Relationships>
</file>

<file path=ppt/drawings/_rels/vmlDrawing10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1.wmf"/><Relationship Id="rId2" Type="http://schemas.openxmlformats.org/officeDocument/2006/relationships/image" Target="../media/image450.wmf"/><Relationship Id="rId1" Type="http://schemas.openxmlformats.org/officeDocument/2006/relationships/image" Target="../media/image449.wmf"/><Relationship Id="rId5" Type="http://schemas.openxmlformats.org/officeDocument/2006/relationships/image" Target="../media/image453.wmf"/><Relationship Id="rId4" Type="http://schemas.openxmlformats.org/officeDocument/2006/relationships/image" Target="../media/image452.wmf"/></Relationships>
</file>

<file path=ppt/drawings/_rels/vmlDrawing10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4.wmf"/></Relationships>
</file>

<file path=ppt/drawings/_rels/vmlDrawing10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7.wmf"/><Relationship Id="rId2" Type="http://schemas.openxmlformats.org/officeDocument/2006/relationships/image" Target="../media/image456.wmf"/><Relationship Id="rId1" Type="http://schemas.openxmlformats.org/officeDocument/2006/relationships/image" Target="../media/image455.wmf"/><Relationship Id="rId4" Type="http://schemas.openxmlformats.org/officeDocument/2006/relationships/image" Target="../media/image458.wmf"/></Relationships>
</file>

<file path=ppt/drawings/_rels/vmlDrawing10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1.wmf"/><Relationship Id="rId2" Type="http://schemas.openxmlformats.org/officeDocument/2006/relationships/image" Target="../media/image460.wmf"/><Relationship Id="rId1" Type="http://schemas.openxmlformats.org/officeDocument/2006/relationships/image" Target="../media/image459.wmf"/><Relationship Id="rId4" Type="http://schemas.openxmlformats.org/officeDocument/2006/relationships/image" Target="../media/image462.wmf"/></Relationships>
</file>

<file path=ppt/drawings/_rels/vmlDrawing10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5.wmf"/><Relationship Id="rId2" Type="http://schemas.openxmlformats.org/officeDocument/2006/relationships/image" Target="../media/image464.wmf"/><Relationship Id="rId1" Type="http://schemas.openxmlformats.org/officeDocument/2006/relationships/image" Target="../media/image463.wmf"/><Relationship Id="rId4" Type="http://schemas.openxmlformats.org/officeDocument/2006/relationships/image" Target="../media/image466.wmf"/></Relationships>
</file>

<file path=ppt/drawings/_rels/vmlDrawing10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9.wmf"/><Relationship Id="rId2" Type="http://schemas.openxmlformats.org/officeDocument/2006/relationships/image" Target="../media/image468.wmf"/><Relationship Id="rId1" Type="http://schemas.openxmlformats.org/officeDocument/2006/relationships/image" Target="../media/image467.wmf"/></Relationships>
</file>

<file path=ppt/drawings/_rels/vmlDrawing10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7.wmf"/><Relationship Id="rId3" Type="http://schemas.openxmlformats.org/officeDocument/2006/relationships/image" Target="../media/image472.wmf"/><Relationship Id="rId7" Type="http://schemas.openxmlformats.org/officeDocument/2006/relationships/image" Target="../media/image476.wmf"/><Relationship Id="rId2" Type="http://schemas.openxmlformats.org/officeDocument/2006/relationships/image" Target="../media/image471.wmf"/><Relationship Id="rId1" Type="http://schemas.openxmlformats.org/officeDocument/2006/relationships/image" Target="../media/image470.wmf"/><Relationship Id="rId6" Type="http://schemas.openxmlformats.org/officeDocument/2006/relationships/image" Target="../media/image475.wmf"/><Relationship Id="rId5" Type="http://schemas.openxmlformats.org/officeDocument/2006/relationships/image" Target="../media/image474.wmf"/><Relationship Id="rId4" Type="http://schemas.openxmlformats.org/officeDocument/2006/relationships/image" Target="../media/image473.wmf"/></Relationships>
</file>

<file path=ppt/drawings/_rels/vmlDrawing10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wmf"/><Relationship Id="rId2" Type="http://schemas.openxmlformats.org/officeDocument/2006/relationships/image" Target="../media/image479.wmf"/><Relationship Id="rId1" Type="http://schemas.openxmlformats.org/officeDocument/2006/relationships/image" Target="../media/image478.wmf"/><Relationship Id="rId4" Type="http://schemas.openxmlformats.org/officeDocument/2006/relationships/image" Target="../media/image481.wmf"/></Relationships>
</file>

<file path=ppt/drawings/_rels/vmlDrawing10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4.wmf"/><Relationship Id="rId2" Type="http://schemas.openxmlformats.org/officeDocument/2006/relationships/image" Target="../media/image483.wmf"/><Relationship Id="rId1" Type="http://schemas.openxmlformats.org/officeDocument/2006/relationships/image" Target="../media/image482.wmf"/><Relationship Id="rId5" Type="http://schemas.openxmlformats.org/officeDocument/2006/relationships/image" Target="../media/image486.wmf"/><Relationship Id="rId4" Type="http://schemas.openxmlformats.org/officeDocument/2006/relationships/image" Target="../media/image48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3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1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9.wmf"/><Relationship Id="rId2" Type="http://schemas.openxmlformats.org/officeDocument/2006/relationships/image" Target="../media/image488.wmf"/><Relationship Id="rId1" Type="http://schemas.openxmlformats.org/officeDocument/2006/relationships/image" Target="../media/image487.wmf"/><Relationship Id="rId6" Type="http://schemas.openxmlformats.org/officeDocument/2006/relationships/image" Target="../media/image492.wmf"/><Relationship Id="rId5" Type="http://schemas.openxmlformats.org/officeDocument/2006/relationships/image" Target="../media/image491.wmf"/><Relationship Id="rId4" Type="http://schemas.openxmlformats.org/officeDocument/2006/relationships/image" Target="../media/image490.wmf"/></Relationships>
</file>

<file path=ppt/drawings/_rels/vmlDrawing1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5.wmf"/><Relationship Id="rId2" Type="http://schemas.openxmlformats.org/officeDocument/2006/relationships/image" Target="../media/image494.wmf"/><Relationship Id="rId1" Type="http://schemas.openxmlformats.org/officeDocument/2006/relationships/image" Target="../media/image493.wmf"/><Relationship Id="rId4" Type="http://schemas.openxmlformats.org/officeDocument/2006/relationships/image" Target="../media/image496.wmf"/></Relationships>
</file>

<file path=ppt/drawings/_rels/vmlDrawing1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9.wmf"/><Relationship Id="rId7" Type="http://schemas.openxmlformats.org/officeDocument/2006/relationships/image" Target="../media/image503.wmf"/><Relationship Id="rId2" Type="http://schemas.openxmlformats.org/officeDocument/2006/relationships/image" Target="../media/image498.wmf"/><Relationship Id="rId1" Type="http://schemas.openxmlformats.org/officeDocument/2006/relationships/image" Target="../media/image497.wmf"/><Relationship Id="rId6" Type="http://schemas.openxmlformats.org/officeDocument/2006/relationships/image" Target="../media/image502.wmf"/><Relationship Id="rId5" Type="http://schemas.openxmlformats.org/officeDocument/2006/relationships/image" Target="../media/image501.wmf"/><Relationship Id="rId4" Type="http://schemas.openxmlformats.org/officeDocument/2006/relationships/image" Target="../media/image500.wmf"/></Relationships>
</file>

<file path=ppt/drawings/_rels/vmlDrawing1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1.wmf"/><Relationship Id="rId3" Type="http://schemas.openxmlformats.org/officeDocument/2006/relationships/image" Target="../media/image506.wmf"/><Relationship Id="rId7" Type="http://schemas.openxmlformats.org/officeDocument/2006/relationships/image" Target="../media/image510.wmf"/><Relationship Id="rId2" Type="http://schemas.openxmlformats.org/officeDocument/2006/relationships/image" Target="../media/image505.wmf"/><Relationship Id="rId1" Type="http://schemas.openxmlformats.org/officeDocument/2006/relationships/image" Target="../media/image504.wmf"/><Relationship Id="rId6" Type="http://schemas.openxmlformats.org/officeDocument/2006/relationships/image" Target="../media/image509.wmf"/><Relationship Id="rId5" Type="http://schemas.openxmlformats.org/officeDocument/2006/relationships/image" Target="../media/image508.wmf"/><Relationship Id="rId4" Type="http://schemas.openxmlformats.org/officeDocument/2006/relationships/image" Target="../media/image507.wmf"/></Relationships>
</file>

<file path=ppt/drawings/_rels/vmlDrawing1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4.wmf"/><Relationship Id="rId2" Type="http://schemas.openxmlformats.org/officeDocument/2006/relationships/image" Target="../media/image513.wmf"/><Relationship Id="rId1" Type="http://schemas.openxmlformats.org/officeDocument/2006/relationships/image" Target="../media/image512.wmf"/><Relationship Id="rId4" Type="http://schemas.openxmlformats.org/officeDocument/2006/relationships/image" Target="../media/image515.wmf"/></Relationships>
</file>

<file path=ppt/drawings/_rels/vmlDrawing1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3.wmf"/><Relationship Id="rId3" Type="http://schemas.openxmlformats.org/officeDocument/2006/relationships/image" Target="../media/image518.wmf"/><Relationship Id="rId7" Type="http://schemas.openxmlformats.org/officeDocument/2006/relationships/image" Target="../media/image522.wmf"/><Relationship Id="rId2" Type="http://schemas.openxmlformats.org/officeDocument/2006/relationships/image" Target="../media/image517.wmf"/><Relationship Id="rId1" Type="http://schemas.openxmlformats.org/officeDocument/2006/relationships/image" Target="../media/image516.wmf"/><Relationship Id="rId6" Type="http://schemas.openxmlformats.org/officeDocument/2006/relationships/image" Target="../media/image521.wmf"/><Relationship Id="rId5" Type="http://schemas.openxmlformats.org/officeDocument/2006/relationships/image" Target="../media/image520.wmf"/><Relationship Id="rId4" Type="http://schemas.openxmlformats.org/officeDocument/2006/relationships/image" Target="../media/image519.wmf"/><Relationship Id="rId9" Type="http://schemas.openxmlformats.org/officeDocument/2006/relationships/image" Target="../media/image524.wmf"/></Relationships>
</file>

<file path=ppt/drawings/_rels/vmlDrawing1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7.wmf"/><Relationship Id="rId2" Type="http://schemas.openxmlformats.org/officeDocument/2006/relationships/image" Target="../media/image526.wmf"/><Relationship Id="rId1" Type="http://schemas.openxmlformats.org/officeDocument/2006/relationships/image" Target="../media/image525.wmf"/><Relationship Id="rId4" Type="http://schemas.openxmlformats.org/officeDocument/2006/relationships/image" Target="../media/image528.wmf"/></Relationships>
</file>

<file path=ppt/drawings/_rels/vmlDrawing1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1.wmf"/><Relationship Id="rId2" Type="http://schemas.openxmlformats.org/officeDocument/2006/relationships/image" Target="../media/image530.wmf"/><Relationship Id="rId1" Type="http://schemas.openxmlformats.org/officeDocument/2006/relationships/image" Target="../media/image529.wmf"/><Relationship Id="rId5" Type="http://schemas.openxmlformats.org/officeDocument/2006/relationships/image" Target="../media/image533.wmf"/><Relationship Id="rId4" Type="http://schemas.openxmlformats.org/officeDocument/2006/relationships/image" Target="../media/image532.wmf"/></Relationships>
</file>

<file path=ppt/drawings/_rels/vmlDrawing1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5.wmf"/><Relationship Id="rId1" Type="http://schemas.openxmlformats.org/officeDocument/2006/relationships/image" Target="../media/image534.wmf"/></Relationships>
</file>

<file path=ppt/drawings/_rels/vmlDrawing1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3.wmf"/><Relationship Id="rId3" Type="http://schemas.openxmlformats.org/officeDocument/2006/relationships/image" Target="../media/image538.wmf"/><Relationship Id="rId7" Type="http://schemas.openxmlformats.org/officeDocument/2006/relationships/image" Target="../media/image542.wmf"/><Relationship Id="rId2" Type="http://schemas.openxmlformats.org/officeDocument/2006/relationships/image" Target="../media/image537.wmf"/><Relationship Id="rId1" Type="http://schemas.openxmlformats.org/officeDocument/2006/relationships/image" Target="../media/image536.wmf"/><Relationship Id="rId6" Type="http://schemas.openxmlformats.org/officeDocument/2006/relationships/image" Target="../media/image541.wmf"/><Relationship Id="rId5" Type="http://schemas.openxmlformats.org/officeDocument/2006/relationships/image" Target="../media/image540.wmf"/><Relationship Id="rId4" Type="http://schemas.openxmlformats.org/officeDocument/2006/relationships/image" Target="../media/image53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7" Type="http://schemas.openxmlformats.org/officeDocument/2006/relationships/image" Target="../media/image48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36.wmf"/><Relationship Id="rId5" Type="http://schemas.openxmlformats.org/officeDocument/2006/relationships/image" Target="../media/image29.wmf"/><Relationship Id="rId4" Type="http://schemas.openxmlformats.org/officeDocument/2006/relationships/image" Target="../media/image47.wmf"/></Relationships>
</file>

<file path=ppt/drawings/_rels/vmlDrawing1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6.wmf"/><Relationship Id="rId2" Type="http://schemas.openxmlformats.org/officeDocument/2006/relationships/image" Target="../media/image545.wmf"/><Relationship Id="rId1" Type="http://schemas.openxmlformats.org/officeDocument/2006/relationships/image" Target="../media/image544.wmf"/><Relationship Id="rId6" Type="http://schemas.openxmlformats.org/officeDocument/2006/relationships/image" Target="../media/image549.wmf"/><Relationship Id="rId5" Type="http://schemas.openxmlformats.org/officeDocument/2006/relationships/image" Target="../media/image548.wmf"/><Relationship Id="rId4" Type="http://schemas.openxmlformats.org/officeDocument/2006/relationships/image" Target="../media/image547.wmf"/></Relationships>
</file>

<file path=ppt/drawings/_rels/vmlDrawing1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2.wmf"/><Relationship Id="rId2" Type="http://schemas.openxmlformats.org/officeDocument/2006/relationships/image" Target="../media/image551.wmf"/><Relationship Id="rId1" Type="http://schemas.openxmlformats.org/officeDocument/2006/relationships/image" Target="../media/image550.wmf"/><Relationship Id="rId4" Type="http://schemas.openxmlformats.org/officeDocument/2006/relationships/image" Target="../media/image553.wmf"/></Relationships>
</file>

<file path=ppt/drawings/_rels/vmlDrawing1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6.wmf"/><Relationship Id="rId2" Type="http://schemas.openxmlformats.org/officeDocument/2006/relationships/image" Target="../media/image555.wmf"/><Relationship Id="rId1" Type="http://schemas.openxmlformats.org/officeDocument/2006/relationships/image" Target="../media/image55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29.wmf"/><Relationship Id="rId1" Type="http://schemas.openxmlformats.org/officeDocument/2006/relationships/image" Target="../media/image4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4" Type="http://schemas.openxmlformats.org/officeDocument/2006/relationships/image" Target="../media/image53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56.wmf"/><Relationship Id="rId7" Type="http://schemas.openxmlformats.org/officeDocument/2006/relationships/image" Target="../media/image60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image" Target="../media/image69.wmf"/><Relationship Id="rId7" Type="http://schemas.openxmlformats.org/officeDocument/2006/relationships/image" Target="../media/image72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3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6" Type="http://schemas.openxmlformats.org/officeDocument/2006/relationships/image" Target="../media/image41.wmf"/><Relationship Id="rId5" Type="http://schemas.openxmlformats.org/officeDocument/2006/relationships/image" Target="../media/image77.wmf"/><Relationship Id="rId4" Type="http://schemas.openxmlformats.org/officeDocument/2006/relationships/image" Target="../media/image3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43.wmf"/><Relationship Id="rId1" Type="http://schemas.openxmlformats.org/officeDocument/2006/relationships/image" Target="../media/image78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image" Target="../media/image57.wmf"/><Relationship Id="rId7" Type="http://schemas.openxmlformats.org/officeDocument/2006/relationships/image" Target="../media/image43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85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Relationship Id="rId9" Type="http://schemas.openxmlformats.org/officeDocument/2006/relationships/image" Target="../media/image8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6" Type="http://schemas.openxmlformats.org/officeDocument/2006/relationships/image" Target="../media/image93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7" Type="http://schemas.openxmlformats.org/officeDocument/2006/relationships/image" Target="../media/image110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6" Type="http://schemas.openxmlformats.org/officeDocument/2006/relationships/image" Target="../media/image109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6" Type="http://schemas.openxmlformats.org/officeDocument/2006/relationships/image" Target="../media/image116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Relationship Id="rId5" Type="http://schemas.openxmlformats.org/officeDocument/2006/relationships/image" Target="../media/image121.wmf"/><Relationship Id="rId4" Type="http://schemas.openxmlformats.org/officeDocument/2006/relationships/image" Target="../media/image120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Relationship Id="rId4" Type="http://schemas.openxmlformats.org/officeDocument/2006/relationships/image" Target="../media/image12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7" Type="http://schemas.openxmlformats.org/officeDocument/2006/relationships/image" Target="../media/image135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Relationship Id="rId6" Type="http://schemas.openxmlformats.org/officeDocument/2006/relationships/image" Target="../media/image134.wmf"/><Relationship Id="rId5" Type="http://schemas.openxmlformats.org/officeDocument/2006/relationships/image" Target="../media/image133.wmf"/><Relationship Id="rId4" Type="http://schemas.openxmlformats.org/officeDocument/2006/relationships/image" Target="../media/image132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Relationship Id="rId6" Type="http://schemas.openxmlformats.org/officeDocument/2006/relationships/image" Target="../media/image141.wmf"/><Relationship Id="rId5" Type="http://schemas.openxmlformats.org/officeDocument/2006/relationships/image" Target="../media/image140.wmf"/><Relationship Id="rId4" Type="http://schemas.openxmlformats.org/officeDocument/2006/relationships/image" Target="../media/image139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w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Relationship Id="rId4" Type="http://schemas.openxmlformats.org/officeDocument/2006/relationships/image" Target="../media/image151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3.wmf"/><Relationship Id="rId1" Type="http://schemas.openxmlformats.org/officeDocument/2006/relationships/image" Target="../media/image152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wmf"/><Relationship Id="rId2" Type="http://schemas.openxmlformats.org/officeDocument/2006/relationships/image" Target="../media/image154.wmf"/><Relationship Id="rId1" Type="http://schemas.openxmlformats.org/officeDocument/2006/relationships/image" Target="../media/image145.wmf"/><Relationship Id="rId6" Type="http://schemas.openxmlformats.org/officeDocument/2006/relationships/image" Target="../media/image158.wmf"/><Relationship Id="rId5" Type="http://schemas.openxmlformats.org/officeDocument/2006/relationships/image" Target="../media/image157.wmf"/><Relationship Id="rId4" Type="http://schemas.openxmlformats.org/officeDocument/2006/relationships/image" Target="../media/image156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wmf"/><Relationship Id="rId1" Type="http://schemas.openxmlformats.org/officeDocument/2006/relationships/image" Target="../media/image159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Relationship Id="rId6" Type="http://schemas.openxmlformats.org/officeDocument/2006/relationships/image" Target="../media/image166.wmf"/><Relationship Id="rId5" Type="http://schemas.openxmlformats.org/officeDocument/2006/relationships/image" Target="../media/image165.wmf"/><Relationship Id="rId4" Type="http://schemas.openxmlformats.org/officeDocument/2006/relationships/image" Target="../media/image164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wmf"/><Relationship Id="rId2" Type="http://schemas.openxmlformats.org/officeDocument/2006/relationships/image" Target="../media/image168.wmf"/><Relationship Id="rId1" Type="http://schemas.openxmlformats.org/officeDocument/2006/relationships/image" Target="../media/image167.wmf"/><Relationship Id="rId4" Type="http://schemas.openxmlformats.org/officeDocument/2006/relationships/image" Target="../media/image17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wmf"/><Relationship Id="rId2" Type="http://schemas.openxmlformats.org/officeDocument/2006/relationships/image" Target="../media/image172.wmf"/><Relationship Id="rId1" Type="http://schemas.openxmlformats.org/officeDocument/2006/relationships/image" Target="../media/image171.wmf"/><Relationship Id="rId4" Type="http://schemas.openxmlformats.org/officeDocument/2006/relationships/image" Target="../media/image174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wmf"/><Relationship Id="rId2" Type="http://schemas.openxmlformats.org/officeDocument/2006/relationships/image" Target="../media/image176.wmf"/><Relationship Id="rId1" Type="http://schemas.openxmlformats.org/officeDocument/2006/relationships/image" Target="../media/image175.wmf"/><Relationship Id="rId4" Type="http://schemas.openxmlformats.org/officeDocument/2006/relationships/image" Target="../media/image178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wmf"/><Relationship Id="rId7" Type="http://schemas.openxmlformats.org/officeDocument/2006/relationships/image" Target="../media/image185.wmf"/><Relationship Id="rId2" Type="http://schemas.openxmlformats.org/officeDocument/2006/relationships/image" Target="../media/image180.wmf"/><Relationship Id="rId1" Type="http://schemas.openxmlformats.org/officeDocument/2006/relationships/image" Target="../media/image179.wmf"/><Relationship Id="rId6" Type="http://schemas.openxmlformats.org/officeDocument/2006/relationships/image" Target="../media/image184.wmf"/><Relationship Id="rId5" Type="http://schemas.openxmlformats.org/officeDocument/2006/relationships/image" Target="../media/image183.wmf"/><Relationship Id="rId4" Type="http://schemas.openxmlformats.org/officeDocument/2006/relationships/image" Target="../media/image182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wmf"/><Relationship Id="rId2" Type="http://schemas.openxmlformats.org/officeDocument/2006/relationships/image" Target="../media/image187.wmf"/><Relationship Id="rId1" Type="http://schemas.openxmlformats.org/officeDocument/2006/relationships/image" Target="../media/image186.wmf"/><Relationship Id="rId6" Type="http://schemas.openxmlformats.org/officeDocument/2006/relationships/image" Target="../media/image191.wmf"/><Relationship Id="rId5" Type="http://schemas.openxmlformats.org/officeDocument/2006/relationships/image" Target="../media/image190.wmf"/><Relationship Id="rId4" Type="http://schemas.openxmlformats.org/officeDocument/2006/relationships/image" Target="../media/image189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wmf"/><Relationship Id="rId2" Type="http://schemas.openxmlformats.org/officeDocument/2006/relationships/image" Target="../media/image193.wmf"/><Relationship Id="rId1" Type="http://schemas.openxmlformats.org/officeDocument/2006/relationships/image" Target="../media/image192.wmf"/><Relationship Id="rId6" Type="http://schemas.openxmlformats.org/officeDocument/2006/relationships/image" Target="../media/image197.wmf"/><Relationship Id="rId5" Type="http://schemas.openxmlformats.org/officeDocument/2006/relationships/image" Target="../media/image196.wmf"/><Relationship Id="rId4" Type="http://schemas.openxmlformats.org/officeDocument/2006/relationships/image" Target="../media/image195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wmf"/><Relationship Id="rId2" Type="http://schemas.openxmlformats.org/officeDocument/2006/relationships/image" Target="../media/image199.wmf"/><Relationship Id="rId1" Type="http://schemas.openxmlformats.org/officeDocument/2006/relationships/image" Target="../media/image198.wmf"/><Relationship Id="rId6" Type="http://schemas.openxmlformats.org/officeDocument/2006/relationships/image" Target="../media/image203.wmf"/><Relationship Id="rId5" Type="http://schemas.openxmlformats.org/officeDocument/2006/relationships/image" Target="../media/image202.wmf"/><Relationship Id="rId4" Type="http://schemas.openxmlformats.org/officeDocument/2006/relationships/image" Target="../media/image201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wmf"/><Relationship Id="rId2" Type="http://schemas.openxmlformats.org/officeDocument/2006/relationships/image" Target="../media/image205.wmf"/><Relationship Id="rId1" Type="http://schemas.openxmlformats.org/officeDocument/2006/relationships/image" Target="../media/image204.wmf"/><Relationship Id="rId5" Type="http://schemas.openxmlformats.org/officeDocument/2006/relationships/image" Target="../media/image208.wmf"/><Relationship Id="rId4" Type="http://schemas.openxmlformats.org/officeDocument/2006/relationships/image" Target="../media/image207.w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wmf"/><Relationship Id="rId1" Type="http://schemas.openxmlformats.org/officeDocument/2006/relationships/image" Target="../media/image209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wmf"/><Relationship Id="rId2" Type="http://schemas.openxmlformats.org/officeDocument/2006/relationships/image" Target="../media/image212.wmf"/><Relationship Id="rId1" Type="http://schemas.openxmlformats.org/officeDocument/2006/relationships/image" Target="../media/image211.wmf"/><Relationship Id="rId4" Type="http://schemas.openxmlformats.org/officeDocument/2006/relationships/image" Target="../media/image214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wmf"/><Relationship Id="rId7" Type="http://schemas.openxmlformats.org/officeDocument/2006/relationships/image" Target="../media/image221.wmf"/><Relationship Id="rId2" Type="http://schemas.openxmlformats.org/officeDocument/2006/relationships/image" Target="../media/image216.wmf"/><Relationship Id="rId1" Type="http://schemas.openxmlformats.org/officeDocument/2006/relationships/image" Target="../media/image215.wmf"/><Relationship Id="rId6" Type="http://schemas.openxmlformats.org/officeDocument/2006/relationships/image" Target="../media/image220.wmf"/><Relationship Id="rId5" Type="http://schemas.openxmlformats.org/officeDocument/2006/relationships/image" Target="../media/image219.wmf"/><Relationship Id="rId4" Type="http://schemas.openxmlformats.org/officeDocument/2006/relationships/image" Target="../media/image21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3.wmf"/><Relationship Id="rId1" Type="http://schemas.openxmlformats.org/officeDocument/2006/relationships/image" Target="../media/image222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wmf"/><Relationship Id="rId2" Type="http://schemas.openxmlformats.org/officeDocument/2006/relationships/image" Target="../media/image225.wmf"/><Relationship Id="rId1" Type="http://schemas.openxmlformats.org/officeDocument/2006/relationships/image" Target="../media/image224.wmf"/><Relationship Id="rId4" Type="http://schemas.openxmlformats.org/officeDocument/2006/relationships/image" Target="../media/image227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wmf"/><Relationship Id="rId2" Type="http://schemas.openxmlformats.org/officeDocument/2006/relationships/image" Target="../media/image229.wmf"/><Relationship Id="rId1" Type="http://schemas.openxmlformats.org/officeDocument/2006/relationships/image" Target="../media/image228.wmf"/><Relationship Id="rId4" Type="http://schemas.openxmlformats.org/officeDocument/2006/relationships/image" Target="../media/image231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4.wmf"/><Relationship Id="rId2" Type="http://schemas.openxmlformats.org/officeDocument/2006/relationships/image" Target="../media/image233.wmf"/><Relationship Id="rId1" Type="http://schemas.openxmlformats.org/officeDocument/2006/relationships/image" Target="../media/image232.wmf"/><Relationship Id="rId4" Type="http://schemas.openxmlformats.org/officeDocument/2006/relationships/image" Target="../media/image235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8.wmf"/><Relationship Id="rId2" Type="http://schemas.openxmlformats.org/officeDocument/2006/relationships/image" Target="../media/image237.wmf"/><Relationship Id="rId1" Type="http://schemas.openxmlformats.org/officeDocument/2006/relationships/image" Target="../media/image236.wmf"/><Relationship Id="rId4" Type="http://schemas.openxmlformats.org/officeDocument/2006/relationships/image" Target="../media/image239.wmf"/></Relationships>
</file>

<file path=ppt/drawings/_rels/vmlDrawing5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7.wmf"/><Relationship Id="rId3" Type="http://schemas.openxmlformats.org/officeDocument/2006/relationships/image" Target="../media/image242.wmf"/><Relationship Id="rId7" Type="http://schemas.openxmlformats.org/officeDocument/2006/relationships/image" Target="../media/image246.wmf"/><Relationship Id="rId2" Type="http://schemas.openxmlformats.org/officeDocument/2006/relationships/image" Target="../media/image241.wmf"/><Relationship Id="rId1" Type="http://schemas.openxmlformats.org/officeDocument/2006/relationships/image" Target="../media/image240.wmf"/><Relationship Id="rId6" Type="http://schemas.openxmlformats.org/officeDocument/2006/relationships/image" Target="../media/image245.wmf"/><Relationship Id="rId5" Type="http://schemas.openxmlformats.org/officeDocument/2006/relationships/image" Target="../media/image244.wmf"/><Relationship Id="rId4" Type="http://schemas.openxmlformats.org/officeDocument/2006/relationships/image" Target="../media/image243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wmf"/><Relationship Id="rId2" Type="http://schemas.openxmlformats.org/officeDocument/2006/relationships/image" Target="../media/image249.wmf"/><Relationship Id="rId1" Type="http://schemas.openxmlformats.org/officeDocument/2006/relationships/image" Target="../media/image248.wmf"/><Relationship Id="rId5" Type="http://schemas.openxmlformats.org/officeDocument/2006/relationships/image" Target="../media/image252.wmf"/><Relationship Id="rId4" Type="http://schemas.openxmlformats.org/officeDocument/2006/relationships/image" Target="../media/image251.w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5.wmf"/><Relationship Id="rId7" Type="http://schemas.openxmlformats.org/officeDocument/2006/relationships/image" Target="../media/image259.wmf"/><Relationship Id="rId2" Type="http://schemas.openxmlformats.org/officeDocument/2006/relationships/image" Target="../media/image254.wmf"/><Relationship Id="rId1" Type="http://schemas.openxmlformats.org/officeDocument/2006/relationships/image" Target="../media/image253.wmf"/><Relationship Id="rId6" Type="http://schemas.openxmlformats.org/officeDocument/2006/relationships/image" Target="../media/image258.wmf"/><Relationship Id="rId5" Type="http://schemas.openxmlformats.org/officeDocument/2006/relationships/image" Target="../media/image257.wmf"/><Relationship Id="rId4" Type="http://schemas.openxmlformats.org/officeDocument/2006/relationships/image" Target="../media/image256.w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2.wmf"/><Relationship Id="rId2" Type="http://schemas.openxmlformats.org/officeDocument/2006/relationships/image" Target="../media/image261.wmf"/><Relationship Id="rId1" Type="http://schemas.openxmlformats.org/officeDocument/2006/relationships/image" Target="../media/image260.wmf"/><Relationship Id="rId5" Type="http://schemas.openxmlformats.org/officeDocument/2006/relationships/image" Target="../media/image264.wmf"/><Relationship Id="rId4" Type="http://schemas.openxmlformats.org/officeDocument/2006/relationships/image" Target="../media/image263.wmf"/></Relationships>
</file>

<file path=ppt/drawings/_rels/vmlDrawing5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6.wmf"/><Relationship Id="rId1" Type="http://schemas.openxmlformats.org/officeDocument/2006/relationships/image" Target="../media/image26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9.wmf"/><Relationship Id="rId2" Type="http://schemas.openxmlformats.org/officeDocument/2006/relationships/image" Target="../media/image268.wmf"/><Relationship Id="rId1" Type="http://schemas.openxmlformats.org/officeDocument/2006/relationships/image" Target="../media/image267.wmf"/></Relationships>
</file>

<file path=ppt/drawings/_rels/vmlDrawing6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7.wmf"/><Relationship Id="rId3" Type="http://schemas.openxmlformats.org/officeDocument/2006/relationships/image" Target="../media/image272.wmf"/><Relationship Id="rId7" Type="http://schemas.openxmlformats.org/officeDocument/2006/relationships/image" Target="../media/image276.wmf"/><Relationship Id="rId2" Type="http://schemas.openxmlformats.org/officeDocument/2006/relationships/image" Target="../media/image271.wmf"/><Relationship Id="rId1" Type="http://schemas.openxmlformats.org/officeDocument/2006/relationships/image" Target="../media/image270.wmf"/><Relationship Id="rId6" Type="http://schemas.openxmlformats.org/officeDocument/2006/relationships/image" Target="../media/image275.wmf"/><Relationship Id="rId11" Type="http://schemas.openxmlformats.org/officeDocument/2006/relationships/image" Target="../media/image280.wmf"/><Relationship Id="rId5" Type="http://schemas.openxmlformats.org/officeDocument/2006/relationships/image" Target="../media/image274.wmf"/><Relationship Id="rId10" Type="http://schemas.openxmlformats.org/officeDocument/2006/relationships/image" Target="../media/image279.wmf"/><Relationship Id="rId4" Type="http://schemas.openxmlformats.org/officeDocument/2006/relationships/image" Target="../media/image273.wmf"/><Relationship Id="rId9" Type="http://schemas.openxmlformats.org/officeDocument/2006/relationships/image" Target="../media/image278.wmf"/></Relationships>
</file>

<file path=ppt/drawings/_rels/vmlDrawing6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3.wmf"/><Relationship Id="rId2" Type="http://schemas.openxmlformats.org/officeDocument/2006/relationships/image" Target="../media/image282.wmf"/><Relationship Id="rId1" Type="http://schemas.openxmlformats.org/officeDocument/2006/relationships/image" Target="../media/image281.wmf"/><Relationship Id="rId6" Type="http://schemas.openxmlformats.org/officeDocument/2006/relationships/image" Target="../media/image286.wmf"/><Relationship Id="rId5" Type="http://schemas.openxmlformats.org/officeDocument/2006/relationships/image" Target="../media/image285.wmf"/><Relationship Id="rId4" Type="http://schemas.openxmlformats.org/officeDocument/2006/relationships/image" Target="../media/image284.wmf"/></Relationships>
</file>

<file path=ppt/drawings/_rels/vmlDrawing6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9.wmf"/><Relationship Id="rId2" Type="http://schemas.openxmlformats.org/officeDocument/2006/relationships/image" Target="../media/image288.wmf"/><Relationship Id="rId1" Type="http://schemas.openxmlformats.org/officeDocument/2006/relationships/image" Target="../media/image287.wmf"/><Relationship Id="rId4" Type="http://schemas.openxmlformats.org/officeDocument/2006/relationships/image" Target="../media/image290.wmf"/></Relationships>
</file>

<file path=ppt/drawings/_rels/vmlDrawing6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3.wmf"/><Relationship Id="rId2" Type="http://schemas.openxmlformats.org/officeDocument/2006/relationships/image" Target="../media/image292.wmf"/><Relationship Id="rId1" Type="http://schemas.openxmlformats.org/officeDocument/2006/relationships/image" Target="../media/image291.wmf"/><Relationship Id="rId5" Type="http://schemas.openxmlformats.org/officeDocument/2006/relationships/image" Target="../media/image295.wmf"/><Relationship Id="rId4" Type="http://schemas.openxmlformats.org/officeDocument/2006/relationships/image" Target="../media/image294.wmf"/></Relationships>
</file>

<file path=ppt/drawings/_rels/vmlDrawing6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8.wmf"/><Relationship Id="rId2" Type="http://schemas.openxmlformats.org/officeDocument/2006/relationships/image" Target="../media/image297.wmf"/><Relationship Id="rId1" Type="http://schemas.openxmlformats.org/officeDocument/2006/relationships/image" Target="../media/image296.wmf"/><Relationship Id="rId5" Type="http://schemas.openxmlformats.org/officeDocument/2006/relationships/image" Target="../media/image300.wmf"/><Relationship Id="rId4" Type="http://schemas.openxmlformats.org/officeDocument/2006/relationships/image" Target="../media/image299.wmf"/></Relationships>
</file>

<file path=ppt/drawings/_rels/vmlDrawing6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3.wmf"/><Relationship Id="rId2" Type="http://schemas.openxmlformats.org/officeDocument/2006/relationships/image" Target="../media/image302.wmf"/><Relationship Id="rId1" Type="http://schemas.openxmlformats.org/officeDocument/2006/relationships/image" Target="../media/image301.wmf"/><Relationship Id="rId5" Type="http://schemas.openxmlformats.org/officeDocument/2006/relationships/image" Target="../media/image305.wmf"/><Relationship Id="rId4" Type="http://schemas.openxmlformats.org/officeDocument/2006/relationships/image" Target="../media/image304.wmf"/></Relationships>
</file>

<file path=ppt/drawings/_rels/vmlDrawing6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8.wmf"/><Relationship Id="rId2" Type="http://schemas.openxmlformats.org/officeDocument/2006/relationships/image" Target="../media/image307.wmf"/><Relationship Id="rId1" Type="http://schemas.openxmlformats.org/officeDocument/2006/relationships/image" Target="../media/image306.wmf"/><Relationship Id="rId6" Type="http://schemas.openxmlformats.org/officeDocument/2006/relationships/image" Target="../media/image311.wmf"/><Relationship Id="rId5" Type="http://schemas.openxmlformats.org/officeDocument/2006/relationships/image" Target="../media/image310.wmf"/><Relationship Id="rId4" Type="http://schemas.openxmlformats.org/officeDocument/2006/relationships/image" Target="../media/image309.wmf"/></Relationships>
</file>

<file path=ppt/drawings/_rels/vmlDrawing6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4.wmf"/><Relationship Id="rId2" Type="http://schemas.openxmlformats.org/officeDocument/2006/relationships/image" Target="../media/image313.wmf"/><Relationship Id="rId1" Type="http://schemas.openxmlformats.org/officeDocument/2006/relationships/image" Target="../media/image312.wmf"/><Relationship Id="rId6" Type="http://schemas.openxmlformats.org/officeDocument/2006/relationships/image" Target="../media/image317.wmf"/><Relationship Id="rId5" Type="http://schemas.openxmlformats.org/officeDocument/2006/relationships/image" Target="../media/image316.wmf"/><Relationship Id="rId4" Type="http://schemas.openxmlformats.org/officeDocument/2006/relationships/image" Target="../media/image315.wmf"/></Relationships>
</file>

<file path=ppt/drawings/_rels/vmlDrawing6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wmf"/><Relationship Id="rId2" Type="http://schemas.openxmlformats.org/officeDocument/2006/relationships/image" Target="../media/image319.wmf"/><Relationship Id="rId1" Type="http://schemas.openxmlformats.org/officeDocument/2006/relationships/image" Target="../media/image318.wmf"/><Relationship Id="rId6" Type="http://schemas.openxmlformats.org/officeDocument/2006/relationships/image" Target="../media/image323.wmf"/><Relationship Id="rId5" Type="http://schemas.openxmlformats.org/officeDocument/2006/relationships/image" Target="../media/image322.wmf"/><Relationship Id="rId4" Type="http://schemas.openxmlformats.org/officeDocument/2006/relationships/image" Target="../media/image32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7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5.wmf"/><Relationship Id="rId1" Type="http://schemas.openxmlformats.org/officeDocument/2006/relationships/image" Target="../media/image324.wmf"/></Relationships>
</file>

<file path=ppt/drawings/_rels/vmlDrawing7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8.wmf"/><Relationship Id="rId2" Type="http://schemas.openxmlformats.org/officeDocument/2006/relationships/image" Target="../media/image327.wmf"/><Relationship Id="rId1" Type="http://schemas.openxmlformats.org/officeDocument/2006/relationships/image" Target="../media/image326.wmf"/><Relationship Id="rId5" Type="http://schemas.openxmlformats.org/officeDocument/2006/relationships/image" Target="../media/image330.wmf"/><Relationship Id="rId4" Type="http://schemas.openxmlformats.org/officeDocument/2006/relationships/image" Target="../media/image329.wmf"/></Relationships>
</file>

<file path=ppt/drawings/_rels/vmlDrawing7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3.wmf"/><Relationship Id="rId2" Type="http://schemas.openxmlformats.org/officeDocument/2006/relationships/image" Target="../media/image332.wmf"/><Relationship Id="rId1" Type="http://schemas.openxmlformats.org/officeDocument/2006/relationships/image" Target="../media/image331.wmf"/></Relationships>
</file>

<file path=ppt/drawings/_rels/vmlDrawing7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6.wmf"/><Relationship Id="rId2" Type="http://schemas.openxmlformats.org/officeDocument/2006/relationships/image" Target="../media/image335.wmf"/><Relationship Id="rId1" Type="http://schemas.openxmlformats.org/officeDocument/2006/relationships/image" Target="../media/image334.wmf"/></Relationships>
</file>

<file path=ppt/drawings/_rels/vmlDrawing7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9.wmf"/><Relationship Id="rId7" Type="http://schemas.openxmlformats.org/officeDocument/2006/relationships/image" Target="../media/image343.wmf"/><Relationship Id="rId2" Type="http://schemas.openxmlformats.org/officeDocument/2006/relationships/image" Target="../media/image338.wmf"/><Relationship Id="rId1" Type="http://schemas.openxmlformats.org/officeDocument/2006/relationships/image" Target="../media/image337.wmf"/><Relationship Id="rId6" Type="http://schemas.openxmlformats.org/officeDocument/2006/relationships/image" Target="../media/image342.wmf"/><Relationship Id="rId5" Type="http://schemas.openxmlformats.org/officeDocument/2006/relationships/image" Target="../media/image341.wmf"/><Relationship Id="rId4" Type="http://schemas.openxmlformats.org/officeDocument/2006/relationships/image" Target="../media/image340.wmf"/></Relationships>
</file>

<file path=ppt/drawings/_rels/vmlDrawing7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6.wmf"/><Relationship Id="rId7" Type="http://schemas.openxmlformats.org/officeDocument/2006/relationships/image" Target="../media/image350.wmf"/><Relationship Id="rId2" Type="http://schemas.openxmlformats.org/officeDocument/2006/relationships/image" Target="../media/image345.wmf"/><Relationship Id="rId1" Type="http://schemas.openxmlformats.org/officeDocument/2006/relationships/image" Target="../media/image344.wmf"/><Relationship Id="rId6" Type="http://schemas.openxmlformats.org/officeDocument/2006/relationships/image" Target="../media/image349.wmf"/><Relationship Id="rId5" Type="http://schemas.openxmlformats.org/officeDocument/2006/relationships/image" Target="../media/image348.wmf"/><Relationship Id="rId4" Type="http://schemas.openxmlformats.org/officeDocument/2006/relationships/image" Target="../media/image347.wmf"/></Relationships>
</file>

<file path=ppt/drawings/_rels/vmlDrawing7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3.wmf"/><Relationship Id="rId7" Type="http://schemas.openxmlformats.org/officeDocument/2006/relationships/image" Target="../media/image357.wmf"/><Relationship Id="rId2" Type="http://schemas.openxmlformats.org/officeDocument/2006/relationships/image" Target="../media/image352.wmf"/><Relationship Id="rId1" Type="http://schemas.openxmlformats.org/officeDocument/2006/relationships/image" Target="../media/image351.wmf"/><Relationship Id="rId6" Type="http://schemas.openxmlformats.org/officeDocument/2006/relationships/image" Target="../media/image356.wmf"/><Relationship Id="rId5" Type="http://schemas.openxmlformats.org/officeDocument/2006/relationships/image" Target="../media/image355.wmf"/><Relationship Id="rId4" Type="http://schemas.openxmlformats.org/officeDocument/2006/relationships/image" Target="../media/image354.wmf"/></Relationships>
</file>

<file path=ppt/drawings/_rels/vmlDrawing7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wmf"/><Relationship Id="rId2" Type="http://schemas.openxmlformats.org/officeDocument/2006/relationships/image" Target="../media/image359.wmf"/><Relationship Id="rId1" Type="http://schemas.openxmlformats.org/officeDocument/2006/relationships/image" Target="../media/image358.wmf"/><Relationship Id="rId6" Type="http://schemas.openxmlformats.org/officeDocument/2006/relationships/image" Target="../media/image363.wmf"/><Relationship Id="rId5" Type="http://schemas.openxmlformats.org/officeDocument/2006/relationships/image" Target="../media/image362.wmf"/><Relationship Id="rId4" Type="http://schemas.openxmlformats.org/officeDocument/2006/relationships/image" Target="../media/image361.wmf"/></Relationships>
</file>

<file path=ppt/drawings/_rels/vmlDrawing7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6.wmf"/><Relationship Id="rId2" Type="http://schemas.openxmlformats.org/officeDocument/2006/relationships/image" Target="../media/image365.wmf"/><Relationship Id="rId1" Type="http://schemas.openxmlformats.org/officeDocument/2006/relationships/image" Target="../media/image364.wmf"/><Relationship Id="rId5" Type="http://schemas.openxmlformats.org/officeDocument/2006/relationships/image" Target="../media/image368.wmf"/><Relationship Id="rId4" Type="http://schemas.openxmlformats.org/officeDocument/2006/relationships/image" Target="../media/image367.wmf"/></Relationships>
</file>

<file path=ppt/drawings/_rels/vmlDrawing7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1.wmf"/><Relationship Id="rId2" Type="http://schemas.openxmlformats.org/officeDocument/2006/relationships/image" Target="../media/image370.wmf"/><Relationship Id="rId1" Type="http://schemas.openxmlformats.org/officeDocument/2006/relationships/image" Target="../media/image36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8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4.wmf"/><Relationship Id="rId2" Type="http://schemas.openxmlformats.org/officeDocument/2006/relationships/image" Target="../media/image373.wmf"/><Relationship Id="rId1" Type="http://schemas.openxmlformats.org/officeDocument/2006/relationships/image" Target="../media/image372.wmf"/><Relationship Id="rId4" Type="http://schemas.openxmlformats.org/officeDocument/2006/relationships/image" Target="../media/image375.wmf"/></Relationships>
</file>

<file path=ppt/drawings/_rels/vmlDrawing8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8.wmf"/><Relationship Id="rId2" Type="http://schemas.openxmlformats.org/officeDocument/2006/relationships/image" Target="../media/image377.wmf"/><Relationship Id="rId1" Type="http://schemas.openxmlformats.org/officeDocument/2006/relationships/image" Target="../media/image376.wmf"/><Relationship Id="rId4" Type="http://schemas.openxmlformats.org/officeDocument/2006/relationships/image" Target="../media/image379.wmf"/></Relationships>
</file>

<file path=ppt/drawings/_rels/vmlDrawing8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2.wmf"/><Relationship Id="rId2" Type="http://schemas.openxmlformats.org/officeDocument/2006/relationships/image" Target="../media/image381.wmf"/><Relationship Id="rId1" Type="http://schemas.openxmlformats.org/officeDocument/2006/relationships/image" Target="../media/image380.wmf"/><Relationship Id="rId6" Type="http://schemas.openxmlformats.org/officeDocument/2006/relationships/image" Target="../media/image385.wmf"/><Relationship Id="rId5" Type="http://schemas.openxmlformats.org/officeDocument/2006/relationships/image" Target="../media/image384.wmf"/><Relationship Id="rId4" Type="http://schemas.openxmlformats.org/officeDocument/2006/relationships/image" Target="../media/image383.wmf"/></Relationships>
</file>

<file path=ppt/drawings/_rels/vmlDrawing8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7.wmf"/><Relationship Id="rId1" Type="http://schemas.openxmlformats.org/officeDocument/2006/relationships/image" Target="../media/image386.wmf"/></Relationships>
</file>

<file path=ppt/drawings/_rels/vmlDrawing8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wmf"/><Relationship Id="rId2" Type="http://schemas.openxmlformats.org/officeDocument/2006/relationships/image" Target="../media/image389.wmf"/><Relationship Id="rId1" Type="http://schemas.openxmlformats.org/officeDocument/2006/relationships/image" Target="../media/image388.wmf"/><Relationship Id="rId4" Type="http://schemas.openxmlformats.org/officeDocument/2006/relationships/image" Target="../media/image391.wmf"/></Relationships>
</file>

<file path=ppt/drawings/_rels/vmlDrawing8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4.wmf"/><Relationship Id="rId2" Type="http://schemas.openxmlformats.org/officeDocument/2006/relationships/image" Target="../media/image393.wmf"/><Relationship Id="rId1" Type="http://schemas.openxmlformats.org/officeDocument/2006/relationships/image" Target="../media/image392.wmf"/><Relationship Id="rId5" Type="http://schemas.openxmlformats.org/officeDocument/2006/relationships/image" Target="../media/image396.wmf"/><Relationship Id="rId4" Type="http://schemas.openxmlformats.org/officeDocument/2006/relationships/image" Target="../media/image395.wmf"/></Relationships>
</file>

<file path=ppt/drawings/_rels/vmlDrawing8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8.wmf"/><Relationship Id="rId1" Type="http://schemas.openxmlformats.org/officeDocument/2006/relationships/image" Target="../media/image397.wmf"/></Relationships>
</file>

<file path=ppt/drawings/_rels/vmlDrawing8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1.wmf"/><Relationship Id="rId7" Type="http://schemas.openxmlformats.org/officeDocument/2006/relationships/image" Target="../media/image405.wmf"/><Relationship Id="rId2" Type="http://schemas.openxmlformats.org/officeDocument/2006/relationships/image" Target="../media/image400.wmf"/><Relationship Id="rId1" Type="http://schemas.openxmlformats.org/officeDocument/2006/relationships/image" Target="../media/image399.wmf"/><Relationship Id="rId6" Type="http://schemas.openxmlformats.org/officeDocument/2006/relationships/image" Target="../media/image404.wmf"/><Relationship Id="rId5" Type="http://schemas.openxmlformats.org/officeDocument/2006/relationships/image" Target="../media/image403.wmf"/><Relationship Id="rId4" Type="http://schemas.openxmlformats.org/officeDocument/2006/relationships/image" Target="../media/image402.wmf"/></Relationships>
</file>

<file path=ppt/drawings/_rels/vmlDrawing8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8.wmf"/><Relationship Id="rId2" Type="http://schemas.openxmlformats.org/officeDocument/2006/relationships/image" Target="../media/image407.wmf"/><Relationship Id="rId1" Type="http://schemas.openxmlformats.org/officeDocument/2006/relationships/image" Target="../media/image406.wmf"/><Relationship Id="rId4" Type="http://schemas.openxmlformats.org/officeDocument/2006/relationships/image" Target="../media/image409.wmf"/></Relationships>
</file>

<file path=ppt/drawings/_rels/vmlDrawing8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1.wmf"/><Relationship Id="rId1" Type="http://schemas.openxmlformats.org/officeDocument/2006/relationships/image" Target="../media/image41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9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8.wmf"/><Relationship Id="rId2" Type="http://schemas.openxmlformats.org/officeDocument/2006/relationships/image" Target="../media/image413.wmf"/><Relationship Id="rId1" Type="http://schemas.openxmlformats.org/officeDocument/2006/relationships/image" Target="../media/image412.wmf"/><Relationship Id="rId5" Type="http://schemas.openxmlformats.org/officeDocument/2006/relationships/image" Target="../media/image300.wmf"/><Relationship Id="rId4" Type="http://schemas.openxmlformats.org/officeDocument/2006/relationships/image" Target="../media/image299.wmf"/></Relationships>
</file>

<file path=ppt/drawings/_rels/vmlDrawing9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6.wmf"/><Relationship Id="rId2" Type="http://schemas.openxmlformats.org/officeDocument/2006/relationships/image" Target="../media/image415.wmf"/><Relationship Id="rId1" Type="http://schemas.openxmlformats.org/officeDocument/2006/relationships/image" Target="../media/image414.wmf"/><Relationship Id="rId4" Type="http://schemas.openxmlformats.org/officeDocument/2006/relationships/image" Target="../media/image417.wmf"/></Relationships>
</file>

<file path=ppt/drawings/_rels/vmlDrawing9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wmf"/><Relationship Id="rId7" Type="http://schemas.openxmlformats.org/officeDocument/2006/relationships/image" Target="../media/image424.wmf"/><Relationship Id="rId2" Type="http://schemas.openxmlformats.org/officeDocument/2006/relationships/image" Target="../media/image419.wmf"/><Relationship Id="rId1" Type="http://schemas.openxmlformats.org/officeDocument/2006/relationships/image" Target="../media/image418.wmf"/><Relationship Id="rId6" Type="http://schemas.openxmlformats.org/officeDocument/2006/relationships/image" Target="../media/image423.wmf"/><Relationship Id="rId5" Type="http://schemas.openxmlformats.org/officeDocument/2006/relationships/image" Target="../media/image422.wmf"/><Relationship Id="rId4" Type="http://schemas.openxmlformats.org/officeDocument/2006/relationships/image" Target="../media/image421.wmf"/></Relationships>
</file>

<file path=ppt/drawings/_rels/vmlDrawing9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7.wmf"/><Relationship Id="rId2" Type="http://schemas.openxmlformats.org/officeDocument/2006/relationships/image" Target="../media/image426.wmf"/><Relationship Id="rId1" Type="http://schemas.openxmlformats.org/officeDocument/2006/relationships/image" Target="../media/image425.wmf"/><Relationship Id="rId6" Type="http://schemas.openxmlformats.org/officeDocument/2006/relationships/image" Target="../media/image430.wmf"/><Relationship Id="rId5" Type="http://schemas.openxmlformats.org/officeDocument/2006/relationships/image" Target="../media/image429.wmf"/><Relationship Id="rId4" Type="http://schemas.openxmlformats.org/officeDocument/2006/relationships/image" Target="../media/image428.wmf"/></Relationships>
</file>

<file path=ppt/drawings/_rels/vmlDrawing9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2.wmf"/><Relationship Id="rId1" Type="http://schemas.openxmlformats.org/officeDocument/2006/relationships/image" Target="../media/image431.wmf"/></Relationships>
</file>

<file path=ppt/drawings/_rels/vmlDrawing9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4.wmf"/><Relationship Id="rId1" Type="http://schemas.openxmlformats.org/officeDocument/2006/relationships/image" Target="../media/image433.wmf"/></Relationships>
</file>

<file path=ppt/drawings/_rels/vmlDrawing9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5.wmf"/></Relationships>
</file>

<file path=ppt/drawings/_rels/vmlDrawing9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8.wmf"/><Relationship Id="rId2" Type="http://schemas.openxmlformats.org/officeDocument/2006/relationships/image" Target="../media/image437.wmf"/><Relationship Id="rId1" Type="http://schemas.openxmlformats.org/officeDocument/2006/relationships/image" Target="../media/image436.wmf"/></Relationships>
</file>

<file path=ppt/drawings/_rels/vmlDrawing9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0.wmf"/><Relationship Id="rId1" Type="http://schemas.openxmlformats.org/officeDocument/2006/relationships/image" Target="../media/image439.wmf"/></Relationships>
</file>

<file path=ppt/drawings/_rels/vmlDrawing9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3.wmf"/><Relationship Id="rId2" Type="http://schemas.openxmlformats.org/officeDocument/2006/relationships/image" Target="../media/image442.wmf"/><Relationship Id="rId1" Type="http://schemas.openxmlformats.org/officeDocument/2006/relationships/image" Target="../media/image441.wmf"/><Relationship Id="rId4" Type="http://schemas.openxmlformats.org/officeDocument/2006/relationships/image" Target="../media/image44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962" y="0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r">
              <a:defRPr sz="1200"/>
            </a:lvl1pPr>
          </a:lstStyle>
          <a:p>
            <a:fld id="{4847B5B6-2CC1-415A-BF0B-B91BF3F4B293}" type="datetimeFigureOut">
              <a:rPr lang="en-US" smtClean="0"/>
              <a:pPr/>
              <a:t>12/31/2016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173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962" y="9119173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r">
              <a:defRPr sz="1200"/>
            </a:lvl1pPr>
          </a:lstStyle>
          <a:p>
            <a:fld id="{1CBA9C19-D5B5-479D-9DD2-B09BF504BF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308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9E50FF48-A8B1-45EB-9454-0EAF06D42A74}" type="datetimeFigureOut">
              <a:rPr lang="en-US" smtClean="0"/>
              <a:pPr/>
              <a:t>12/31/2016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53" tIns="48327" rIns="96653" bIns="4832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C2346C75-90DF-4626-8E1E-C123D8E122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116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7838" y="49213"/>
            <a:ext cx="2262187" cy="6565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8" y="49213"/>
            <a:ext cx="6635750" cy="6565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32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475" y="741363"/>
            <a:ext cx="4378325" cy="5873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41363"/>
            <a:ext cx="4378325" cy="5873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688" y="49213"/>
            <a:ext cx="9050337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7475" y="741363"/>
            <a:ext cx="8909050" cy="587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0056" name="AutoShape 8"/>
          <p:cNvSpPr>
            <a:spLocks noChangeArrowheads="1"/>
          </p:cNvSpPr>
          <p:nvPr/>
        </p:nvSpPr>
        <p:spPr bwMode="auto">
          <a:xfrm>
            <a:off x="49213" y="49213"/>
            <a:ext cx="9050337" cy="6764337"/>
          </a:xfrm>
          <a:prstGeom prst="roundRect">
            <a:avLst>
              <a:gd name="adj" fmla="val 1667"/>
            </a:avLst>
          </a:prstGeom>
          <a:noFill/>
          <a:ln w="57150" cmpd="thickThin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0057" name="Text Box 9"/>
          <p:cNvSpPr txBox="1">
            <a:spLocks noChangeArrowheads="1"/>
          </p:cNvSpPr>
          <p:nvPr/>
        </p:nvSpPr>
        <p:spPr bwMode="auto">
          <a:xfrm>
            <a:off x="8648700" y="6491288"/>
            <a:ext cx="495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fld id="{EBA5E64E-1A6B-431E-969C-4188182C2756}" type="slidenum">
              <a:rPr lang="en-US" sz="1400"/>
              <a:pPr algn="r">
                <a:spcBef>
                  <a:spcPct val="50000"/>
                </a:spcBef>
              </a:pPr>
              <a:t>‹#›</a:t>
            </a:fld>
            <a:endParaRPr lang="en-US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 thruBlk="1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omic Sans MS" pitchFamily="66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Comic Sans MS" pitchFamily="66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3.wmf"/><Relationship Id="rId3" Type="http://schemas.openxmlformats.org/officeDocument/2006/relationships/oleObject" Target="../embeddings/oleObject350.bin"/><Relationship Id="rId7" Type="http://schemas.openxmlformats.org/officeDocument/2006/relationships/oleObject" Target="../embeddings/oleObject3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2.vml"/><Relationship Id="rId6" Type="http://schemas.openxmlformats.org/officeDocument/2006/relationships/image" Target="../media/image332.wmf"/><Relationship Id="rId5" Type="http://schemas.openxmlformats.org/officeDocument/2006/relationships/oleObject" Target="../embeddings/oleObject351.bin"/><Relationship Id="rId4" Type="http://schemas.openxmlformats.org/officeDocument/2006/relationships/image" Target="../media/image331.wmf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6.wmf"/><Relationship Id="rId3" Type="http://schemas.openxmlformats.org/officeDocument/2006/relationships/oleObject" Target="../embeddings/oleObject353.bin"/><Relationship Id="rId7" Type="http://schemas.openxmlformats.org/officeDocument/2006/relationships/oleObject" Target="../embeddings/oleObject3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3.vml"/><Relationship Id="rId6" Type="http://schemas.openxmlformats.org/officeDocument/2006/relationships/image" Target="../media/image335.wmf"/><Relationship Id="rId5" Type="http://schemas.openxmlformats.org/officeDocument/2006/relationships/oleObject" Target="../embeddings/oleObject354.bin"/><Relationship Id="rId4" Type="http://schemas.openxmlformats.org/officeDocument/2006/relationships/image" Target="../media/image334.wmf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9.wmf"/><Relationship Id="rId13" Type="http://schemas.openxmlformats.org/officeDocument/2006/relationships/oleObject" Target="../embeddings/oleObject361.bin"/><Relationship Id="rId3" Type="http://schemas.openxmlformats.org/officeDocument/2006/relationships/oleObject" Target="../embeddings/oleObject356.bin"/><Relationship Id="rId7" Type="http://schemas.openxmlformats.org/officeDocument/2006/relationships/oleObject" Target="../embeddings/oleObject358.bin"/><Relationship Id="rId12" Type="http://schemas.openxmlformats.org/officeDocument/2006/relationships/image" Target="../media/image34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43.wmf"/><Relationship Id="rId1" Type="http://schemas.openxmlformats.org/officeDocument/2006/relationships/vmlDrawing" Target="../drawings/vmlDrawing74.vml"/><Relationship Id="rId6" Type="http://schemas.openxmlformats.org/officeDocument/2006/relationships/image" Target="../media/image338.wmf"/><Relationship Id="rId11" Type="http://schemas.openxmlformats.org/officeDocument/2006/relationships/oleObject" Target="../embeddings/oleObject360.bin"/><Relationship Id="rId5" Type="http://schemas.openxmlformats.org/officeDocument/2006/relationships/oleObject" Target="../embeddings/oleObject357.bin"/><Relationship Id="rId15" Type="http://schemas.openxmlformats.org/officeDocument/2006/relationships/oleObject" Target="../embeddings/oleObject362.bin"/><Relationship Id="rId10" Type="http://schemas.openxmlformats.org/officeDocument/2006/relationships/image" Target="../media/image340.wmf"/><Relationship Id="rId4" Type="http://schemas.openxmlformats.org/officeDocument/2006/relationships/image" Target="../media/image337.wmf"/><Relationship Id="rId9" Type="http://schemas.openxmlformats.org/officeDocument/2006/relationships/oleObject" Target="../embeddings/oleObject359.bin"/><Relationship Id="rId14" Type="http://schemas.openxmlformats.org/officeDocument/2006/relationships/image" Target="../media/image342.wmf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6.wmf"/><Relationship Id="rId13" Type="http://schemas.openxmlformats.org/officeDocument/2006/relationships/oleObject" Target="../embeddings/oleObject368.bin"/><Relationship Id="rId3" Type="http://schemas.openxmlformats.org/officeDocument/2006/relationships/oleObject" Target="../embeddings/oleObject363.bin"/><Relationship Id="rId7" Type="http://schemas.openxmlformats.org/officeDocument/2006/relationships/oleObject" Target="../embeddings/oleObject365.bin"/><Relationship Id="rId12" Type="http://schemas.openxmlformats.org/officeDocument/2006/relationships/image" Target="../media/image34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50.wmf"/><Relationship Id="rId1" Type="http://schemas.openxmlformats.org/officeDocument/2006/relationships/vmlDrawing" Target="../drawings/vmlDrawing75.vml"/><Relationship Id="rId6" Type="http://schemas.openxmlformats.org/officeDocument/2006/relationships/image" Target="../media/image345.wmf"/><Relationship Id="rId11" Type="http://schemas.openxmlformats.org/officeDocument/2006/relationships/oleObject" Target="../embeddings/oleObject367.bin"/><Relationship Id="rId5" Type="http://schemas.openxmlformats.org/officeDocument/2006/relationships/oleObject" Target="../embeddings/oleObject364.bin"/><Relationship Id="rId15" Type="http://schemas.openxmlformats.org/officeDocument/2006/relationships/oleObject" Target="../embeddings/oleObject369.bin"/><Relationship Id="rId10" Type="http://schemas.openxmlformats.org/officeDocument/2006/relationships/image" Target="../media/image347.wmf"/><Relationship Id="rId4" Type="http://schemas.openxmlformats.org/officeDocument/2006/relationships/image" Target="../media/image344.wmf"/><Relationship Id="rId9" Type="http://schemas.openxmlformats.org/officeDocument/2006/relationships/oleObject" Target="../embeddings/oleObject366.bin"/><Relationship Id="rId14" Type="http://schemas.openxmlformats.org/officeDocument/2006/relationships/image" Target="../media/image349.wmf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3.wmf"/><Relationship Id="rId13" Type="http://schemas.openxmlformats.org/officeDocument/2006/relationships/oleObject" Target="../embeddings/oleObject375.bin"/><Relationship Id="rId3" Type="http://schemas.openxmlformats.org/officeDocument/2006/relationships/oleObject" Target="../embeddings/oleObject370.bin"/><Relationship Id="rId7" Type="http://schemas.openxmlformats.org/officeDocument/2006/relationships/oleObject" Target="../embeddings/oleObject372.bin"/><Relationship Id="rId12" Type="http://schemas.openxmlformats.org/officeDocument/2006/relationships/image" Target="../media/image35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57.wmf"/><Relationship Id="rId1" Type="http://schemas.openxmlformats.org/officeDocument/2006/relationships/vmlDrawing" Target="../drawings/vmlDrawing76.vml"/><Relationship Id="rId6" Type="http://schemas.openxmlformats.org/officeDocument/2006/relationships/image" Target="../media/image352.wmf"/><Relationship Id="rId11" Type="http://schemas.openxmlformats.org/officeDocument/2006/relationships/oleObject" Target="../embeddings/oleObject374.bin"/><Relationship Id="rId5" Type="http://schemas.openxmlformats.org/officeDocument/2006/relationships/oleObject" Target="../embeddings/oleObject371.bin"/><Relationship Id="rId15" Type="http://schemas.openxmlformats.org/officeDocument/2006/relationships/oleObject" Target="../embeddings/oleObject376.bin"/><Relationship Id="rId10" Type="http://schemas.openxmlformats.org/officeDocument/2006/relationships/image" Target="../media/image354.wmf"/><Relationship Id="rId4" Type="http://schemas.openxmlformats.org/officeDocument/2006/relationships/image" Target="../media/image351.wmf"/><Relationship Id="rId9" Type="http://schemas.openxmlformats.org/officeDocument/2006/relationships/oleObject" Target="../embeddings/oleObject373.bin"/><Relationship Id="rId14" Type="http://schemas.openxmlformats.org/officeDocument/2006/relationships/image" Target="../media/image356.wmf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wmf"/><Relationship Id="rId13" Type="http://schemas.openxmlformats.org/officeDocument/2006/relationships/oleObject" Target="../embeddings/oleObject382.bin"/><Relationship Id="rId3" Type="http://schemas.openxmlformats.org/officeDocument/2006/relationships/oleObject" Target="../embeddings/oleObject377.bin"/><Relationship Id="rId7" Type="http://schemas.openxmlformats.org/officeDocument/2006/relationships/oleObject" Target="../embeddings/oleObject379.bin"/><Relationship Id="rId12" Type="http://schemas.openxmlformats.org/officeDocument/2006/relationships/image" Target="../media/image36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7.vml"/><Relationship Id="rId6" Type="http://schemas.openxmlformats.org/officeDocument/2006/relationships/image" Target="../media/image359.wmf"/><Relationship Id="rId11" Type="http://schemas.openxmlformats.org/officeDocument/2006/relationships/oleObject" Target="../embeddings/oleObject381.bin"/><Relationship Id="rId5" Type="http://schemas.openxmlformats.org/officeDocument/2006/relationships/oleObject" Target="../embeddings/oleObject378.bin"/><Relationship Id="rId10" Type="http://schemas.openxmlformats.org/officeDocument/2006/relationships/image" Target="../media/image361.wmf"/><Relationship Id="rId4" Type="http://schemas.openxmlformats.org/officeDocument/2006/relationships/image" Target="../media/image358.wmf"/><Relationship Id="rId9" Type="http://schemas.openxmlformats.org/officeDocument/2006/relationships/oleObject" Target="../embeddings/oleObject380.bin"/><Relationship Id="rId14" Type="http://schemas.openxmlformats.org/officeDocument/2006/relationships/image" Target="../media/image363.wmf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6.wmf"/><Relationship Id="rId3" Type="http://schemas.openxmlformats.org/officeDocument/2006/relationships/oleObject" Target="../embeddings/oleObject383.bin"/><Relationship Id="rId7" Type="http://schemas.openxmlformats.org/officeDocument/2006/relationships/oleObject" Target="../embeddings/oleObject385.bin"/><Relationship Id="rId12" Type="http://schemas.openxmlformats.org/officeDocument/2006/relationships/image" Target="../media/image36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8.vml"/><Relationship Id="rId6" Type="http://schemas.openxmlformats.org/officeDocument/2006/relationships/image" Target="../media/image365.wmf"/><Relationship Id="rId11" Type="http://schemas.openxmlformats.org/officeDocument/2006/relationships/oleObject" Target="../embeddings/oleObject387.bin"/><Relationship Id="rId5" Type="http://schemas.openxmlformats.org/officeDocument/2006/relationships/oleObject" Target="../embeddings/oleObject384.bin"/><Relationship Id="rId10" Type="http://schemas.openxmlformats.org/officeDocument/2006/relationships/image" Target="../media/image367.wmf"/><Relationship Id="rId4" Type="http://schemas.openxmlformats.org/officeDocument/2006/relationships/image" Target="../media/image364.wmf"/><Relationship Id="rId9" Type="http://schemas.openxmlformats.org/officeDocument/2006/relationships/oleObject" Target="../embeddings/oleObject386.bin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1.wmf"/><Relationship Id="rId3" Type="http://schemas.openxmlformats.org/officeDocument/2006/relationships/oleObject" Target="../embeddings/oleObject388.bin"/><Relationship Id="rId7" Type="http://schemas.openxmlformats.org/officeDocument/2006/relationships/oleObject" Target="../embeddings/oleObject39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9.vml"/><Relationship Id="rId6" Type="http://schemas.openxmlformats.org/officeDocument/2006/relationships/image" Target="../media/image370.wmf"/><Relationship Id="rId5" Type="http://schemas.openxmlformats.org/officeDocument/2006/relationships/oleObject" Target="../embeddings/oleObject389.bin"/><Relationship Id="rId4" Type="http://schemas.openxmlformats.org/officeDocument/2006/relationships/image" Target="../media/image369.wmf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4.wmf"/><Relationship Id="rId3" Type="http://schemas.openxmlformats.org/officeDocument/2006/relationships/oleObject" Target="../embeddings/oleObject391.bin"/><Relationship Id="rId7" Type="http://schemas.openxmlformats.org/officeDocument/2006/relationships/oleObject" Target="../embeddings/oleObject39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0.vml"/><Relationship Id="rId6" Type="http://schemas.openxmlformats.org/officeDocument/2006/relationships/image" Target="../media/image373.wmf"/><Relationship Id="rId5" Type="http://schemas.openxmlformats.org/officeDocument/2006/relationships/oleObject" Target="../embeddings/oleObject392.bin"/><Relationship Id="rId10" Type="http://schemas.openxmlformats.org/officeDocument/2006/relationships/image" Target="../media/image375.wmf"/><Relationship Id="rId4" Type="http://schemas.openxmlformats.org/officeDocument/2006/relationships/image" Target="../media/image372.wmf"/><Relationship Id="rId9" Type="http://schemas.openxmlformats.org/officeDocument/2006/relationships/oleObject" Target="../embeddings/oleObject394.bin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8.wmf"/><Relationship Id="rId3" Type="http://schemas.openxmlformats.org/officeDocument/2006/relationships/oleObject" Target="../embeddings/oleObject395.bin"/><Relationship Id="rId7" Type="http://schemas.openxmlformats.org/officeDocument/2006/relationships/oleObject" Target="../embeddings/oleObject39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1.vml"/><Relationship Id="rId6" Type="http://schemas.openxmlformats.org/officeDocument/2006/relationships/image" Target="../media/image377.wmf"/><Relationship Id="rId5" Type="http://schemas.openxmlformats.org/officeDocument/2006/relationships/oleObject" Target="../embeddings/oleObject396.bin"/><Relationship Id="rId10" Type="http://schemas.openxmlformats.org/officeDocument/2006/relationships/image" Target="../media/image379.wmf"/><Relationship Id="rId4" Type="http://schemas.openxmlformats.org/officeDocument/2006/relationships/image" Target="../media/image376.wmf"/><Relationship Id="rId9" Type="http://schemas.openxmlformats.org/officeDocument/2006/relationships/oleObject" Target="../embeddings/oleObject39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1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2.wmf"/><Relationship Id="rId13" Type="http://schemas.openxmlformats.org/officeDocument/2006/relationships/oleObject" Target="../embeddings/oleObject404.bin"/><Relationship Id="rId3" Type="http://schemas.openxmlformats.org/officeDocument/2006/relationships/oleObject" Target="../embeddings/oleObject399.bin"/><Relationship Id="rId7" Type="http://schemas.openxmlformats.org/officeDocument/2006/relationships/oleObject" Target="../embeddings/oleObject401.bin"/><Relationship Id="rId12" Type="http://schemas.openxmlformats.org/officeDocument/2006/relationships/image" Target="../media/image38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2.vml"/><Relationship Id="rId6" Type="http://schemas.openxmlformats.org/officeDocument/2006/relationships/image" Target="../media/image381.wmf"/><Relationship Id="rId11" Type="http://schemas.openxmlformats.org/officeDocument/2006/relationships/oleObject" Target="../embeddings/oleObject403.bin"/><Relationship Id="rId5" Type="http://schemas.openxmlformats.org/officeDocument/2006/relationships/oleObject" Target="../embeddings/oleObject400.bin"/><Relationship Id="rId10" Type="http://schemas.openxmlformats.org/officeDocument/2006/relationships/image" Target="../media/image383.wmf"/><Relationship Id="rId4" Type="http://schemas.openxmlformats.org/officeDocument/2006/relationships/image" Target="../media/image380.wmf"/><Relationship Id="rId9" Type="http://schemas.openxmlformats.org/officeDocument/2006/relationships/oleObject" Target="../embeddings/oleObject402.bin"/><Relationship Id="rId14" Type="http://schemas.openxmlformats.org/officeDocument/2006/relationships/image" Target="../media/image385.wmf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3.vml"/><Relationship Id="rId6" Type="http://schemas.openxmlformats.org/officeDocument/2006/relationships/image" Target="../media/image387.wmf"/><Relationship Id="rId5" Type="http://schemas.openxmlformats.org/officeDocument/2006/relationships/oleObject" Target="../embeddings/oleObject406.bin"/><Relationship Id="rId4" Type="http://schemas.openxmlformats.org/officeDocument/2006/relationships/image" Target="../media/image386.wmf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wmf"/><Relationship Id="rId3" Type="http://schemas.openxmlformats.org/officeDocument/2006/relationships/oleObject" Target="../embeddings/oleObject407.bin"/><Relationship Id="rId7" Type="http://schemas.openxmlformats.org/officeDocument/2006/relationships/oleObject" Target="../embeddings/oleObject40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4.vml"/><Relationship Id="rId6" Type="http://schemas.openxmlformats.org/officeDocument/2006/relationships/image" Target="../media/image389.wmf"/><Relationship Id="rId5" Type="http://schemas.openxmlformats.org/officeDocument/2006/relationships/oleObject" Target="../embeddings/oleObject408.bin"/><Relationship Id="rId10" Type="http://schemas.openxmlformats.org/officeDocument/2006/relationships/image" Target="../media/image391.wmf"/><Relationship Id="rId4" Type="http://schemas.openxmlformats.org/officeDocument/2006/relationships/image" Target="../media/image388.wmf"/><Relationship Id="rId9" Type="http://schemas.openxmlformats.org/officeDocument/2006/relationships/oleObject" Target="../embeddings/oleObject410.bin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4.wmf"/><Relationship Id="rId3" Type="http://schemas.openxmlformats.org/officeDocument/2006/relationships/oleObject" Target="../embeddings/oleObject411.bin"/><Relationship Id="rId7" Type="http://schemas.openxmlformats.org/officeDocument/2006/relationships/oleObject" Target="../embeddings/oleObject413.bin"/><Relationship Id="rId12" Type="http://schemas.openxmlformats.org/officeDocument/2006/relationships/image" Target="../media/image39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5.vml"/><Relationship Id="rId6" Type="http://schemas.openxmlformats.org/officeDocument/2006/relationships/image" Target="../media/image393.wmf"/><Relationship Id="rId11" Type="http://schemas.openxmlformats.org/officeDocument/2006/relationships/oleObject" Target="../embeddings/oleObject415.bin"/><Relationship Id="rId5" Type="http://schemas.openxmlformats.org/officeDocument/2006/relationships/oleObject" Target="../embeddings/oleObject412.bin"/><Relationship Id="rId10" Type="http://schemas.openxmlformats.org/officeDocument/2006/relationships/image" Target="../media/image395.wmf"/><Relationship Id="rId4" Type="http://schemas.openxmlformats.org/officeDocument/2006/relationships/image" Target="../media/image392.wmf"/><Relationship Id="rId9" Type="http://schemas.openxmlformats.org/officeDocument/2006/relationships/oleObject" Target="../embeddings/oleObject414.bin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6.vml"/><Relationship Id="rId6" Type="http://schemas.openxmlformats.org/officeDocument/2006/relationships/image" Target="../media/image398.wmf"/><Relationship Id="rId5" Type="http://schemas.openxmlformats.org/officeDocument/2006/relationships/oleObject" Target="../embeddings/oleObject417.bin"/><Relationship Id="rId4" Type="http://schemas.openxmlformats.org/officeDocument/2006/relationships/image" Target="../media/image397.wmf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1.wmf"/><Relationship Id="rId13" Type="http://schemas.openxmlformats.org/officeDocument/2006/relationships/oleObject" Target="../embeddings/oleObject423.bin"/><Relationship Id="rId3" Type="http://schemas.openxmlformats.org/officeDocument/2006/relationships/oleObject" Target="../embeddings/oleObject418.bin"/><Relationship Id="rId7" Type="http://schemas.openxmlformats.org/officeDocument/2006/relationships/oleObject" Target="../embeddings/oleObject420.bin"/><Relationship Id="rId12" Type="http://schemas.openxmlformats.org/officeDocument/2006/relationships/image" Target="../media/image40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05.wmf"/><Relationship Id="rId1" Type="http://schemas.openxmlformats.org/officeDocument/2006/relationships/vmlDrawing" Target="../drawings/vmlDrawing87.vml"/><Relationship Id="rId6" Type="http://schemas.openxmlformats.org/officeDocument/2006/relationships/image" Target="../media/image400.wmf"/><Relationship Id="rId11" Type="http://schemas.openxmlformats.org/officeDocument/2006/relationships/oleObject" Target="../embeddings/oleObject422.bin"/><Relationship Id="rId5" Type="http://schemas.openxmlformats.org/officeDocument/2006/relationships/oleObject" Target="../embeddings/oleObject419.bin"/><Relationship Id="rId15" Type="http://schemas.openxmlformats.org/officeDocument/2006/relationships/oleObject" Target="../embeddings/oleObject424.bin"/><Relationship Id="rId10" Type="http://schemas.openxmlformats.org/officeDocument/2006/relationships/image" Target="../media/image402.wmf"/><Relationship Id="rId4" Type="http://schemas.openxmlformats.org/officeDocument/2006/relationships/image" Target="../media/image399.wmf"/><Relationship Id="rId9" Type="http://schemas.openxmlformats.org/officeDocument/2006/relationships/oleObject" Target="../embeddings/oleObject421.bin"/><Relationship Id="rId14" Type="http://schemas.openxmlformats.org/officeDocument/2006/relationships/image" Target="../media/image404.wmf"/></Relationships>
</file>

<file path=ppt/slides/_rels/slide1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8.wmf"/><Relationship Id="rId3" Type="http://schemas.openxmlformats.org/officeDocument/2006/relationships/oleObject" Target="../embeddings/oleObject425.bin"/><Relationship Id="rId7" Type="http://schemas.openxmlformats.org/officeDocument/2006/relationships/oleObject" Target="../embeddings/oleObject4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8.vml"/><Relationship Id="rId6" Type="http://schemas.openxmlformats.org/officeDocument/2006/relationships/image" Target="../media/image407.wmf"/><Relationship Id="rId5" Type="http://schemas.openxmlformats.org/officeDocument/2006/relationships/oleObject" Target="../embeddings/oleObject426.bin"/><Relationship Id="rId10" Type="http://schemas.openxmlformats.org/officeDocument/2006/relationships/image" Target="../media/image409.wmf"/><Relationship Id="rId4" Type="http://schemas.openxmlformats.org/officeDocument/2006/relationships/image" Target="../media/image406.wmf"/><Relationship Id="rId9" Type="http://schemas.openxmlformats.org/officeDocument/2006/relationships/oleObject" Target="../embeddings/oleObject428.bin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9.vml"/><Relationship Id="rId6" Type="http://schemas.openxmlformats.org/officeDocument/2006/relationships/image" Target="../media/image411.wmf"/><Relationship Id="rId5" Type="http://schemas.openxmlformats.org/officeDocument/2006/relationships/oleObject" Target="../embeddings/oleObject430.bin"/><Relationship Id="rId4" Type="http://schemas.openxmlformats.org/officeDocument/2006/relationships/image" Target="../media/image410.wmf"/></Relationships>
</file>

<file path=ppt/slides/_rels/slide1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8.wmf"/><Relationship Id="rId3" Type="http://schemas.openxmlformats.org/officeDocument/2006/relationships/oleObject" Target="../embeddings/oleObject431.bin"/><Relationship Id="rId7" Type="http://schemas.openxmlformats.org/officeDocument/2006/relationships/oleObject" Target="../embeddings/oleObject433.bin"/><Relationship Id="rId12" Type="http://schemas.openxmlformats.org/officeDocument/2006/relationships/image" Target="../media/image30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0.vml"/><Relationship Id="rId6" Type="http://schemas.openxmlformats.org/officeDocument/2006/relationships/image" Target="../media/image413.wmf"/><Relationship Id="rId11" Type="http://schemas.openxmlformats.org/officeDocument/2006/relationships/oleObject" Target="../embeddings/oleObject435.bin"/><Relationship Id="rId5" Type="http://schemas.openxmlformats.org/officeDocument/2006/relationships/oleObject" Target="../embeddings/oleObject432.bin"/><Relationship Id="rId10" Type="http://schemas.openxmlformats.org/officeDocument/2006/relationships/image" Target="../media/image299.wmf"/><Relationship Id="rId4" Type="http://schemas.openxmlformats.org/officeDocument/2006/relationships/image" Target="../media/image412.wmf"/><Relationship Id="rId9" Type="http://schemas.openxmlformats.org/officeDocument/2006/relationships/oleObject" Target="../embeddings/oleObject434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6.wmf"/><Relationship Id="rId3" Type="http://schemas.openxmlformats.org/officeDocument/2006/relationships/oleObject" Target="../embeddings/oleObject436.bin"/><Relationship Id="rId7" Type="http://schemas.openxmlformats.org/officeDocument/2006/relationships/oleObject" Target="../embeddings/oleObject4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1.vml"/><Relationship Id="rId6" Type="http://schemas.openxmlformats.org/officeDocument/2006/relationships/image" Target="../media/image415.wmf"/><Relationship Id="rId5" Type="http://schemas.openxmlformats.org/officeDocument/2006/relationships/oleObject" Target="../embeddings/oleObject437.bin"/><Relationship Id="rId10" Type="http://schemas.openxmlformats.org/officeDocument/2006/relationships/image" Target="../media/image417.wmf"/><Relationship Id="rId4" Type="http://schemas.openxmlformats.org/officeDocument/2006/relationships/image" Target="../media/image414.wmf"/><Relationship Id="rId9" Type="http://schemas.openxmlformats.org/officeDocument/2006/relationships/oleObject" Target="../embeddings/oleObject439.bin"/></Relationships>
</file>

<file path=ppt/slides/_rels/slide1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wmf"/><Relationship Id="rId13" Type="http://schemas.openxmlformats.org/officeDocument/2006/relationships/oleObject" Target="../embeddings/oleObject445.bin"/><Relationship Id="rId3" Type="http://schemas.openxmlformats.org/officeDocument/2006/relationships/oleObject" Target="../embeddings/oleObject440.bin"/><Relationship Id="rId7" Type="http://schemas.openxmlformats.org/officeDocument/2006/relationships/oleObject" Target="../embeddings/oleObject442.bin"/><Relationship Id="rId12" Type="http://schemas.openxmlformats.org/officeDocument/2006/relationships/image" Target="../media/image42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24.wmf"/><Relationship Id="rId1" Type="http://schemas.openxmlformats.org/officeDocument/2006/relationships/vmlDrawing" Target="../drawings/vmlDrawing92.vml"/><Relationship Id="rId6" Type="http://schemas.openxmlformats.org/officeDocument/2006/relationships/image" Target="../media/image419.wmf"/><Relationship Id="rId11" Type="http://schemas.openxmlformats.org/officeDocument/2006/relationships/oleObject" Target="../embeddings/oleObject444.bin"/><Relationship Id="rId5" Type="http://schemas.openxmlformats.org/officeDocument/2006/relationships/oleObject" Target="../embeddings/oleObject441.bin"/><Relationship Id="rId15" Type="http://schemas.openxmlformats.org/officeDocument/2006/relationships/oleObject" Target="../embeddings/oleObject446.bin"/><Relationship Id="rId10" Type="http://schemas.openxmlformats.org/officeDocument/2006/relationships/image" Target="../media/image421.wmf"/><Relationship Id="rId4" Type="http://schemas.openxmlformats.org/officeDocument/2006/relationships/image" Target="../media/image418.wmf"/><Relationship Id="rId9" Type="http://schemas.openxmlformats.org/officeDocument/2006/relationships/oleObject" Target="../embeddings/oleObject443.bin"/><Relationship Id="rId14" Type="http://schemas.openxmlformats.org/officeDocument/2006/relationships/image" Target="../media/image423.wmf"/></Relationships>
</file>

<file path=ppt/slides/_rels/slide1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7.wmf"/><Relationship Id="rId13" Type="http://schemas.openxmlformats.org/officeDocument/2006/relationships/oleObject" Target="../embeddings/oleObject452.bin"/><Relationship Id="rId3" Type="http://schemas.openxmlformats.org/officeDocument/2006/relationships/oleObject" Target="../embeddings/oleObject447.bin"/><Relationship Id="rId7" Type="http://schemas.openxmlformats.org/officeDocument/2006/relationships/oleObject" Target="../embeddings/oleObject449.bin"/><Relationship Id="rId12" Type="http://schemas.openxmlformats.org/officeDocument/2006/relationships/image" Target="../media/image4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3.vml"/><Relationship Id="rId6" Type="http://schemas.openxmlformats.org/officeDocument/2006/relationships/image" Target="../media/image426.wmf"/><Relationship Id="rId11" Type="http://schemas.openxmlformats.org/officeDocument/2006/relationships/oleObject" Target="../embeddings/oleObject451.bin"/><Relationship Id="rId5" Type="http://schemas.openxmlformats.org/officeDocument/2006/relationships/oleObject" Target="../embeddings/oleObject448.bin"/><Relationship Id="rId10" Type="http://schemas.openxmlformats.org/officeDocument/2006/relationships/image" Target="../media/image428.wmf"/><Relationship Id="rId4" Type="http://schemas.openxmlformats.org/officeDocument/2006/relationships/image" Target="../media/image425.wmf"/><Relationship Id="rId9" Type="http://schemas.openxmlformats.org/officeDocument/2006/relationships/oleObject" Target="../embeddings/oleObject450.bin"/><Relationship Id="rId14" Type="http://schemas.openxmlformats.org/officeDocument/2006/relationships/image" Target="../media/image430.wmf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4.vml"/><Relationship Id="rId6" Type="http://schemas.openxmlformats.org/officeDocument/2006/relationships/image" Target="../media/image432.wmf"/><Relationship Id="rId5" Type="http://schemas.openxmlformats.org/officeDocument/2006/relationships/oleObject" Target="../embeddings/oleObject454.bin"/><Relationship Id="rId4" Type="http://schemas.openxmlformats.org/officeDocument/2006/relationships/image" Target="../media/image431.wmf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5.vml"/><Relationship Id="rId6" Type="http://schemas.openxmlformats.org/officeDocument/2006/relationships/image" Target="../media/image434.wmf"/><Relationship Id="rId5" Type="http://schemas.openxmlformats.org/officeDocument/2006/relationships/oleObject" Target="../embeddings/oleObject456.bin"/><Relationship Id="rId4" Type="http://schemas.openxmlformats.org/officeDocument/2006/relationships/image" Target="../media/image433.wmf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6.vml"/><Relationship Id="rId4" Type="http://schemas.openxmlformats.org/officeDocument/2006/relationships/image" Target="../media/image435.wmf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0.wmf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8.wmf"/><Relationship Id="rId3" Type="http://schemas.openxmlformats.org/officeDocument/2006/relationships/oleObject" Target="../embeddings/oleObject458.bin"/><Relationship Id="rId7" Type="http://schemas.openxmlformats.org/officeDocument/2006/relationships/oleObject" Target="../embeddings/oleObject4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7.vml"/><Relationship Id="rId6" Type="http://schemas.openxmlformats.org/officeDocument/2006/relationships/image" Target="../media/image437.wmf"/><Relationship Id="rId5" Type="http://schemas.openxmlformats.org/officeDocument/2006/relationships/oleObject" Target="../embeddings/oleObject459.bin"/><Relationship Id="rId4" Type="http://schemas.openxmlformats.org/officeDocument/2006/relationships/image" Target="../media/image436.wmf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8.vml"/><Relationship Id="rId6" Type="http://schemas.openxmlformats.org/officeDocument/2006/relationships/image" Target="../media/image440.wmf"/><Relationship Id="rId5" Type="http://schemas.openxmlformats.org/officeDocument/2006/relationships/oleObject" Target="../embeddings/oleObject462.bin"/><Relationship Id="rId4" Type="http://schemas.openxmlformats.org/officeDocument/2006/relationships/image" Target="../media/image439.wmf"/></Relationships>
</file>

<file path=ppt/slides/_rels/slide1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3.wmf"/><Relationship Id="rId3" Type="http://schemas.openxmlformats.org/officeDocument/2006/relationships/oleObject" Target="../embeddings/oleObject463.bin"/><Relationship Id="rId7" Type="http://schemas.openxmlformats.org/officeDocument/2006/relationships/oleObject" Target="../embeddings/oleObject4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9.vml"/><Relationship Id="rId6" Type="http://schemas.openxmlformats.org/officeDocument/2006/relationships/image" Target="../media/image442.wmf"/><Relationship Id="rId5" Type="http://schemas.openxmlformats.org/officeDocument/2006/relationships/oleObject" Target="../embeddings/oleObject464.bin"/><Relationship Id="rId10" Type="http://schemas.openxmlformats.org/officeDocument/2006/relationships/image" Target="../media/image444.wmf"/><Relationship Id="rId4" Type="http://schemas.openxmlformats.org/officeDocument/2006/relationships/image" Target="../media/image441.wmf"/><Relationship Id="rId9" Type="http://schemas.openxmlformats.org/officeDocument/2006/relationships/oleObject" Target="../embeddings/oleObject466.bin"/></Relationships>
</file>

<file path=ppt/slides/_rels/slide1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7.wmf"/><Relationship Id="rId3" Type="http://schemas.openxmlformats.org/officeDocument/2006/relationships/oleObject" Target="../embeddings/oleObject467.bin"/><Relationship Id="rId7" Type="http://schemas.openxmlformats.org/officeDocument/2006/relationships/oleObject" Target="../embeddings/oleObject4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0.vml"/><Relationship Id="rId6" Type="http://schemas.openxmlformats.org/officeDocument/2006/relationships/image" Target="../media/image446.wmf"/><Relationship Id="rId5" Type="http://schemas.openxmlformats.org/officeDocument/2006/relationships/oleObject" Target="../embeddings/oleObject468.bin"/><Relationship Id="rId10" Type="http://schemas.openxmlformats.org/officeDocument/2006/relationships/image" Target="../media/image448.wmf"/><Relationship Id="rId4" Type="http://schemas.openxmlformats.org/officeDocument/2006/relationships/image" Target="../media/image445.wmf"/><Relationship Id="rId9" Type="http://schemas.openxmlformats.org/officeDocument/2006/relationships/oleObject" Target="../embeddings/oleObject470.bin"/></Relationships>
</file>

<file path=ppt/slides/_rels/slide1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1.wmf"/><Relationship Id="rId3" Type="http://schemas.openxmlformats.org/officeDocument/2006/relationships/oleObject" Target="../embeddings/oleObject471.bin"/><Relationship Id="rId7" Type="http://schemas.openxmlformats.org/officeDocument/2006/relationships/oleObject" Target="../embeddings/oleObject473.bin"/><Relationship Id="rId12" Type="http://schemas.openxmlformats.org/officeDocument/2006/relationships/image" Target="../media/image45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1.vml"/><Relationship Id="rId6" Type="http://schemas.openxmlformats.org/officeDocument/2006/relationships/image" Target="../media/image450.wmf"/><Relationship Id="rId11" Type="http://schemas.openxmlformats.org/officeDocument/2006/relationships/oleObject" Target="../embeddings/oleObject475.bin"/><Relationship Id="rId5" Type="http://schemas.openxmlformats.org/officeDocument/2006/relationships/oleObject" Target="../embeddings/oleObject472.bin"/><Relationship Id="rId10" Type="http://schemas.openxmlformats.org/officeDocument/2006/relationships/image" Target="../media/image452.wmf"/><Relationship Id="rId4" Type="http://schemas.openxmlformats.org/officeDocument/2006/relationships/image" Target="../media/image449.wmf"/><Relationship Id="rId9" Type="http://schemas.openxmlformats.org/officeDocument/2006/relationships/oleObject" Target="../embeddings/oleObject474.bin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2.vml"/><Relationship Id="rId4" Type="http://schemas.openxmlformats.org/officeDocument/2006/relationships/image" Target="../media/image454.wmf"/></Relationships>
</file>

<file path=ppt/slides/_rels/slide1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7.wmf"/><Relationship Id="rId3" Type="http://schemas.openxmlformats.org/officeDocument/2006/relationships/oleObject" Target="../embeddings/oleObject477.bin"/><Relationship Id="rId7" Type="http://schemas.openxmlformats.org/officeDocument/2006/relationships/oleObject" Target="../embeddings/oleObject4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3.vml"/><Relationship Id="rId6" Type="http://schemas.openxmlformats.org/officeDocument/2006/relationships/image" Target="../media/image456.wmf"/><Relationship Id="rId5" Type="http://schemas.openxmlformats.org/officeDocument/2006/relationships/oleObject" Target="../embeddings/oleObject478.bin"/><Relationship Id="rId10" Type="http://schemas.openxmlformats.org/officeDocument/2006/relationships/image" Target="../media/image458.wmf"/><Relationship Id="rId4" Type="http://schemas.openxmlformats.org/officeDocument/2006/relationships/image" Target="../media/image455.wmf"/><Relationship Id="rId9" Type="http://schemas.openxmlformats.org/officeDocument/2006/relationships/oleObject" Target="../embeddings/oleObject48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wmf"/></Relationships>
</file>

<file path=ppt/slides/_rels/slide1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1.wmf"/><Relationship Id="rId3" Type="http://schemas.openxmlformats.org/officeDocument/2006/relationships/oleObject" Target="../embeddings/oleObject481.bin"/><Relationship Id="rId7" Type="http://schemas.openxmlformats.org/officeDocument/2006/relationships/oleObject" Target="../embeddings/oleObject4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4.vml"/><Relationship Id="rId6" Type="http://schemas.openxmlformats.org/officeDocument/2006/relationships/image" Target="../media/image460.wmf"/><Relationship Id="rId5" Type="http://schemas.openxmlformats.org/officeDocument/2006/relationships/oleObject" Target="../embeddings/oleObject482.bin"/><Relationship Id="rId10" Type="http://schemas.openxmlformats.org/officeDocument/2006/relationships/image" Target="../media/image462.wmf"/><Relationship Id="rId4" Type="http://schemas.openxmlformats.org/officeDocument/2006/relationships/image" Target="../media/image459.wmf"/><Relationship Id="rId9" Type="http://schemas.openxmlformats.org/officeDocument/2006/relationships/oleObject" Target="../embeddings/oleObject484.bin"/></Relationships>
</file>

<file path=ppt/slides/_rels/slide1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5.wmf"/><Relationship Id="rId3" Type="http://schemas.openxmlformats.org/officeDocument/2006/relationships/oleObject" Target="../embeddings/oleObject485.bin"/><Relationship Id="rId7" Type="http://schemas.openxmlformats.org/officeDocument/2006/relationships/oleObject" Target="../embeddings/oleObject48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5.vml"/><Relationship Id="rId6" Type="http://schemas.openxmlformats.org/officeDocument/2006/relationships/image" Target="../media/image464.wmf"/><Relationship Id="rId5" Type="http://schemas.openxmlformats.org/officeDocument/2006/relationships/oleObject" Target="../embeddings/oleObject486.bin"/><Relationship Id="rId10" Type="http://schemas.openxmlformats.org/officeDocument/2006/relationships/image" Target="../media/image466.wmf"/><Relationship Id="rId4" Type="http://schemas.openxmlformats.org/officeDocument/2006/relationships/image" Target="../media/image463.wmf"/><Relationship Id="rId9" Type="http://schemas.openxmlformats.org/officeDocument/2006/relationships/oleObject" Target="../embeddings/oleObject488.bin"/></Relationships>
</file>

<file path=ppt/slides/_rels/slide1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9.wmf"/><Relationship Id="rId3" Type="http://schemas.openxmlformats.org/officeDocument/2006/relationships/oleObject" Target="../embeddings/oleObject489.bin"/><Relationship Id="rId7" Type="http://schemas.openxmlformats.org/officeDocument/2006/relationships/oleObject" Target="../embeddings/oleObject49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6.vml"/><Relationship Id="rId6" Type="http://schemas.openxmlformats.org/officeDocument/2006/relationships/image" Target="../media/image468.wmf"/><Relationship Id="rId5" Type="http://schemas.openxmlformats.org/officeDocument/2006/relationships/oleObject" Target="../embeddings/oleObject490.bin"/><Relationship Id="rId4" Type="http://schemas.openxmlformats.org/officeDocument/2006/relationships/image" Target="../media/image467.wmf"/></Relationships>
</file>

<file path=ppt/slides/_rels/slide1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2.wmf"/><Relationship Id="rId13" Type="http://schemas.openxmlformats.org/officeDocument/2006/relationships/oleObject" Target="../embeddings/oleObject497.bin"/><Relationship Id="rId18" Type="http://schemas.openxmlformats.org/officeDocument/2006/relationships/image" Target="../media/image477.wmf"/><Relationship Id="rId3" Type="http://schemas.openxmlformats.org/officeDocument/2006/relationships/oleObject" Target="../embeddings/oleObject492.bin"/><Relationship Id="rId7" Type="http://schemas.openxmlformats.org/officeDocument/2006/relationships/oleObject" Target="../embeddings/oleObject494.bin"/><Relationship Id="rId12" Type="http://schemas.openxmlformats.org/officeDocument/2006/relationships/image" Target="../media/image474.wmf"/><Relationship Id="rId17" Type="http://schemas.openxmlformats.org/officeDocument/2006/relationships/oleObject" Target="../embeddings/oleObject49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76.wmf"/><Relationship Id="rId1" Type="http://schemas.openxmlformats.org/officeDocument/2006/relationships/vmlDrawing" Target="../drawings/vmlDrawing107.vml"/><Relationship Id="rId6" Type="http://schemas.openxmlformats.org/officeDocument/2006/relationships/image" Target="../media/image471.wmf"/><Relationship Id="rId11" Type="http://schemas.openxmlformats.org/officeDocument/2006/relationships/oleObject" Target="../embeddings/oleObject496.bin"/><Relationship Id="rId5" Type="http://schemas.openxmlformats.org/officeDocument/2006/relationships/oleObject" Target="../embeddings/oleObject493.bin"/><Relationship Id="rId15" Type="http://schemas.openxmlformats.org/officeDocument/2006/relationships/oleObject" Target="../embeddings/oleObject498.bin"/><Relationship Id="rId10" Type="http://schemas.openxmlformats.org/officeDocument/2006/relationships/image" Target="../media/image473.wmf"/><Relationship Id="rId4" Type="http://schemas.openxmlformats.org/officeDocument/2006/relationships/image" Target="../media/image470.wmf"/><Relationship Id="rId9" Type="http://schemas.openxmlformats.org/officeDocument/2006/relationships/oleObject" Target="../embeddings/oleObject495.bin"/><Relationship Id="rId14" Type="http://schemas.openxmlformats.org/officeDocument/2006/relationships/image" Target="../media/image475.wmf"/></Relationships>
</file>

<file path=ppt/slides/_rels/slide1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wmf"/><Relationship Id="rId3" Type="http://schemas.openxmlformats.org/officeDocument/2006/relationships/oleObject" Target="../embeddings/oleObject500.bin"/><Relationship Id="rId7" Type="http://schemas.openxmlformats.org/officeDocument/2006/relationships/oleObject" Target="../embeddings/oleObject50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8.vml"/><Relationship Id="rId6" Type="http://schemas.openxmlformats.org/officeDocument/2006/relationships/image" Target="../media/image479.wmf"/><Relationship Id="rId5" Type="http://schemas.openxmlformats.org/officeDocument/2006/relationships/oleObject" Target="../embeddings/oleObject501.bin"/><Relationship Id="rId10" Type="http://schemas.openxmlformats.org/officeDocument/2006/relationships/image" Target="../media/image481.wmf"/><Relationship Id="rId4" Type="http://schemas.openxmlformats.org/officeDocument/2006/relationships/image" Target="../media/image478.wmf"/><Relationship Id="rId9" Type="http://schemas.openxmlformats.org/officeDocument/2006/relationships/oleObject" Target="../embeddings/oleObject503.bin"/></Relationships>
</file>

<file path=ppt/slides/_rels/slide1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4.wmf"/><Relationship Id="rId3" Type="http://schemas.openxmlformats.org/officeDocument/2006/relationships/oleObject" Target="../embeddings/oleObject504.bin"/><Relationship Id="rId7" Type="http://schemas.openxmlformats.org/officeDocument/2006/relationships/oleObject" Target="../embeddings/oleObject506.bin"/><Relationship Id="rId12" Type="http://schemas.openxmlformats.org/officeDocument/2006/relationships/image" Target="../media/image48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9.vml"/><Relationship Id="rId6" Type="http://schemas.openxmlformats.org/officeDocument/2006/relationships/image" Target="../media/image483.wmf"/><Relationship Id="rId11" Type="http://schemas.openxmlformats.org/officeDocument/2006/relationships/oleObject" Target="../embeddings/oleObject508.bin"/><Relationship Id="rId5" Type="http://schemas.openxmlformats.org/officeDocument/2006/relationships/oleObject" Target="../embeddings/oleObject505.bin"/><Relationship Id="rId10" Type="http://schemas.openxmlformats.org/officeDocument/2006/relationships/image" Target="../media/image485.wmf"/><Relationship Id="rId4" Type="http://schemas.openxmlformats.org/officeDocument/2006/relationships/image" Target="../media/image482.wmf"/><Relationship Id="rId9" Type="http://schemas.openxmlformats.org/officeDocument/2006/relationships/oleObject" Target="../embeddings/oleObject507.bin"/></Relationships>
</file>

<file path=ppt/slides/_rels/slide1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9.wmf"/><Relationship Id="rId13" Type="http://schemas.openxmlformats.org/officeDocument/2006/relationships/oleObject" Target="../embeddings/oleObject514.bin"/><Relationship Id="rId3" Type="http://schemas.openxmlformats.org/officeDocument/2006/relationships/oleObject" Target="../embeddings/oleObject509.bin"/><Relationship Id="rId7" Type="http://schemas.openxmlformats.org/officeDocument/2006/relationships/oleObject" Target="../embeddings/oleObject511.bin"/><Relationship Id="rId12" Type="http://schemas.openxmlformats.org/officeDocument/2006/relationships/image" Target="../media/image49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0.vml"/><Relationship Id="rId6" Type="http://schemas.openxmlformats.org/officeDocument/2006/relationships/image" Target="../media/image488.wmf"/><Relationship Id="rId11" Type="http://schemas.openxmlformats.org/officeDocument/2006/relationships/oleObject" Target="../embeddings/oleObject513.bin"/><Relationship Id="rId5" Type="http://schemas.openxmlformats.org/officeDocument/2006/relationships/oleObject" Target="../embeddings/oleObject510.bin"/><Relationship Id="rId10" Type="http://schemas.openxmlformats.org/officeDocument/2006/relationships/image" Target="../media/image490.wmf"/><Relationship Id="rId4" Type="http://schemas.openxmlformats.org/officeDocument/2006/relationships/image" Target="../media/image487.wmf"/><Relationship Id="rId9" Type="http://schemas.openxmlformats.org/officeDocument/2006/relationships/oleObject" Target="../embeddings/oleObject512.bin"/><Relationship Id="rId14" Type="http://schemas.openxmlformats.org/officeDocument/2006/relationships/image" Target="../media/image492.wmf"/></Relationships>
</file>

<file path=ppt/slides/_rels/slide1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5.wmf"/><Relationship Id="rId3" Type="http://schemas.openxmlformats.org/officeDocument/2006/relationships/oleObject" Target="../embeddings/oleObject515.bin"/><Relationship Id="rId7" Type="http://schemas.openxmlformats.org/officeDocument/2006/relationships/oleObject" Target="../embeddings/oleObject5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1.vml"/><Relationship Id="rId6" Type="http://schemas.openxmlformats.org/officeDocument/2006/relationships/image" Target="../media/image494.wmf"/><Relationship Id="rId5" Type="http://schemas.openxmlformats.org/officeDocument/2006/relationships/oleObject" Target="../embeddings/oleObject516.bin"/><Relationship Id="rId10" Type="http://schemas.openxmlformats.org/officeDocument/2006/relationships/image" Target="../media/image496.wmf"/><Relationship Id="rId4" Type="http://schemas.openxmlformats.org/officeDocument/2006/relationships/image" Target="../media/image493.wmf"/><Relationship Id="rId9" Type="http://schemas.openxmlformats.org/officeDocument/2006/relationships/oleObject" Target="../embeddings/oleObject518.bin"/></Relationships>
</file>

<file path=ppt/slides/_rels/slide1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9.wmf"/><Relationship Id="rId13" Type="http://schemas.openxmlformats.org/officeDocument/2006/relationships/oleObject" Target="../embeddings/oleObject524.bin"/><Relationship Id="rId3" Type="http://schemas.openxmlformats.org/officeDocument/2006/relationships/oleObject" Target="../embeddings/oleObject519.bin"/><Relationship Id="rId7" Type="http://schemas.openxmlformats.org/officeDocument/2006/relationships/oleObject" Target="../embeddings/oleObject521.bin"/><Relationship Id="rId12" Type="http://schemas.openxmlformats.org/officeDocument/2006/relationships/image" Target="../media/image50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03.wmf"/><Relationship Id="rId1" Type="http://schemas.openxmlformats.org/officeDocument/2006/relationships/vmlDrawing" Target="../drawings/vmlDrawing112.vml"/><Relationship Id="rId6" Type="http://schemas.openxmlformats.org/officeDocument/2006/relationships/image" Target="../media/image498.wmf"/><Relationship Id="rId11" Type="http://schemas.openxmlformats.org/officeDocument/2006/relationships/oleObject" Target="../embeddings/oleObject523.bin"/><Relationship Id="rId5" Type="http://schemas.openxmlformats.org/officeDocument/2006/relationships/oleObject" Target="../embeddings/oleObject520.bin"/><Relationship Id="rId15" Type="http://schemas.openxmlformats.org/officeDocument/2006/relationships/oleObject" Target="../embeddings/oleObject525.bin"/><Relationship Id="rId10" Type="http://schemas.openxmlformats.org/officeDocument/2006/relationships/image" Target="../media/image500.wmf"/><Relationship Id="rId4" Type="http://schemas.openxmlformats.org/officeDocument/2006/relationships/image" Target="../media/image497.wmf"/><Relationship Id="rId9" Type="http://schemas.openxmlformats.org/officeDocument/2006/relationships/oleObject" Target="../embeddings/oleObject522.bin"/><Relationship Id="rId14" Type="http://schemas.openxmlformats.org/officeDocument/2006/relationships/image" Target="../media/image502.wmf"/></Relationships>
</file>

<file path=ppt/slides/_rels/slide1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6.wmf"/><Relationship Id="rId13" Type="http://schemas.openxmlformats.org/officeDocument/2006/relationships/oleObject" Target="../embeddings/oleObject531.bin"/><Relationship Id="rId18" Type="http://schemas.openxmlformats.org/officeDocument/2006/relationships/image" Target="../media/image511.wmf"/><Relationship Id="rId3" Type="http://schemas.openxmlformats.org/officeDocument/2006/relationships/oleObject" Target="../embeddings/oleObject526.bin"/><Relationship Id="rId7" Type="http://schemas.openxmlformats.org/officeDocument/2006/relationships/oleObject" Target="../embeddings/oleObject528.bin"/><Relationship Id="rId12" Type="http://schemas.openxmlformats.org/officeDocument/2006/relationships/image" Target="../media/image508.wmf"/><Relationship Id="rId17" Type="http://schemas.openxmlformats.org/officeDocument/2006/relationships/oleObject" Target="../embeddings/oleObject53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10.wmf"/><Relationship Id="rId1" Type="http://schemas.openxmlformats.org/officeDocument/2006/relationships/vmlDrawing" Target="../drawings/vmlDrawing113.vml"/><Relationship Id="rId6" Type="http://schemas.openxmlformats.org/officeDocument/2006/relationships/image" Target="../media/image505.wmf"/><Relationship Id="rId11" Type="http://schemas.openxmlformats.org/officeDocument/2006/relationships/oleObject" Target="../embeddings/oleObject530.bin"/><Relationship Id="rId5" Type="http://schemas.openxmlformats.org/officeDocument/2006/relationships/oleObject" Target="../embeddings/oleObject527.bin"/><Relationship Id="rId15" Type="http://schemas.openxmlformats.org/officeDocument/2006/relationships/oleObject" Target="../embeddings/oleObject532.bin"/><Relationship Id="rId10" Type="http://schemas.openxmlformats.org/officeDocument/2006/relationships/image" Target="../media/image507.wmf"/><Relationship Id="rId4" Type="http://schemas.openxmlformats.org/officeDocument/2006/relationships/image" Target="../media/image504.wmf"/><Relationship Id="rId9" Type="http://schemas.openxmlformats.org/officeDocument/2006/relationships/oleObject" Target="../embeddings/oleObject529.bin"/><Relationship Id="rId14" Type="http://schemas.openxmlformats.org/officeDocument/2006/relationships/image" Target="../media/image50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3.wmf"/></Relationships>
</file>

<file path=ppt/slides/_rels/slide1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4.wmf"/><Relationship Id="rId3" Type="http://schemas.openxmlformats.org/officeDocument/2006/relationships/oleObject" Target="../embeddings/oleObject534.bin"/><Relationship Id="rId7" Type="http://schemas.openxmlformats.org/officeDocument/2006/relationships/oleObject" Target="../embeddings/oleObject5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4.vml"/><Relationship Id="rId6" Type="http://schemas.openxmlformats.org/officeDocument/2006/relationships/image" Target="../media/image513.wmf"/><Relationship Id="rId5" Type="http://schemas.openxmlformats.org/officeDocument/2006/relationships/oleObject" Target="../embeddings/oleObject535.bin"/><Relationship Id="rId10" Type="http://schemas.openxmlformats.org/officeDocument/2006/relationships/image" Target="../media/image515.wmf"/><Relationship Id="rId4" Type="http://schemas.openxmlformats.org/officeDocument/2006/relationships/image" Target="../media/image512.wmf"/><Relationship Id="rId9" Type="http://schemas.openxmlformats.org/officeDocument/2006/relationships/oleObject" Target="../embeddings/oleObject537.bin"/></Relationships>
</file>

<file path=ppt/slides/_rels/slide1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8.wmf"/><Relationship Id="rId13" Type="http://schemas.openxmlformats.org/officeDocument/2006/relationships/oleObject" Target="../embeddings/oleObject543.bin"/><Relationship Id="rId18" Type="http://schemas.openxmlformats.org/officeDocument/2006/relationships/image" Target="../media/image523.wmf"/><Relationship Id="rId3" Type="http://schemas.openxmlformats.org/officeDocument/2006/relationships/oleObject" Target="../embeddings/oleObject538.bin"/><Relationship Id="rId7" Type="http://schemas.openxmlformats.org/officeDocument/2006/relationships/oleObject" Target="../embeddings/oleObject540.bin"/><Relationship Id="rId12" Type="http://schemas.openxmlformats.org/officeDocument/2006/relationships/image" Target="../media/image520.wmf"/><Relationship Id="rId17" Type="http://schemas.openxmlformats.org/officeDocument/2006/relationships/oleObject" Target="../embeddings/oleObject54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22.wmf"/><Relationship Id="rId20" Type="http://schemas.openxmlformats.org/officeDocument/2006/relationships/image" Target="../media/image524.wmf"/><Relationship Id="rId1" Type="http://schemas.openxmlformats.org/officeDocument/2006/relationships/vmlDrawing" Target="../drawings/vmlDrawing115.vml"/><Relationship Id="rId6" Type="http://schemas.openxmlformats.org/officeDocument/2006/relationships/image" Target="../media/image517.wmf"/><Relationship Id="rId11" Type="http://schemas.openxmlformats.org/officeDocument/2006/relationships/oleObject" Target="../embeddings/oleObject542.bin"/><Relationship Id="rId5" Type="http://schemas.openxmlformats.org/officeDocument/2006/relationships/oleObject" Target="../embeddings/oleObject539.bin"/><Relationship Id="rId15" Type="http://schemas.openxmlformats.org/officeDocument/2006/relationships/oleObject" Target="../embeddings/oleObject544.bin"/><Relationship Id="rId10" Type="http://schemas.openxmlformats.org/officeDocument/2006/relationships/image" Target="../media/image519.wmf"/><Relationship Id="rId19" Type="http://schemas.openxmlformats.org/officeDocument/2006/relationships/oleObject" Target="../embeddings/oleObject546.bin"/><Relationship Id="rId4" Type="http://schemas.openxmlformats.org/officeDocument/2006/relationships/image" Target="../media/image516.wmf"/><Relationship Id="rId9" Type="http://schemas.openxmlformats.org/officeDocument/2006/relationships/oleObject" Target="../embeddings/oleObject541.bin"/><Relationship Id="rId14" Type="http://schemas.openxmlformats.org/officeDocument/2006/relationships/image" Target="../media/image521.wmf"/></Relationships>
</file>

<file path=ppt/slides/_rels/slide1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7.wmf"/><Relationship Id="rId3" Type="http://schemas.openxmlformats.org/officeDocument/2006/relationships/oleObject" Target="../embeddings/oleObject547.bin"/><Relationship Id="rId7" Type="http://schemas.openxmlformats.org/officeDocument/2006/relationships/oleObject" Target="../embeddings/oleObject5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6.vml"/><Relationship Id="rId6" Type="http://schemas.openxmlformats.org/officeDocument/2006/relationships/image" Target="../media/image526.wmf"/><Relationship Id="rId5" Type="http://schemas.openxmlformats.org/officeDocument/2006/relationships/oleObject" Target="../embeddings/oleObject548.bin"/><Relationship Id="rId10" Type="http://schemas.openxmlformats.org/officeDocument/2006/relationships/image" Target="../media/image528.wmf"/><Relationship Id="rId4" Type="http://schemas.openxmlformats.org/officeDocument/2006/relationships/image" Target="../media/image525.wmf"/><Relationship Id="rId9" Type="http://schemas.openxmlformats.org/officeDocument/2006/relationships/oleObject" Target="../embeddings/oleObject550.bin"/></Relationships>
</file>

<file path=ppt/slides/_rels/slide1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1.wmf"/><Relationship Id="rId3" Type="http://schemas.openxmlformats.org/officeDocument/2006/relationships/oleObject" Target="../embeddings/oleObject551.bin"/><Relationship Id="rId7" Type="http://schemas.openxmlformats.org/officeDocument/2006/relationships/oleObject" Target="../embeddings/oleObject553.bin"/><Relationship Id="rId12" Type="http://schemas.openxmlformats.org/officeDocument/2006/relationships/image" Target="../media/image5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7.vml"/><Relationship Id="rId6" Type="http://schemas.openxmlformats.org/officeDocument/2006/relationships/image" Target="../media/image530.wmf"/><Relationship Id="rId11" Type="http://schemas.openxmlformats.org/officeDocument/2006/relationships/oleObject" Target="../embeddings/oleObject555.bin"/><Relationship Id="rId5" Type="http://schemas.openxmlformats.org/officeDocument/2006/relationships/oleObject" Target="../embeddings/oleObject552.bin"/><Relationship Id="rId10" Type="http://schemas.openxmlformats.org/officeDocument/2006/relationships/image" Target="../media/image532.wmf"/><Relationship Id="rId4" Type="http://schemas.openxmlformats.org/officeDocument/2006/relationships/image" Target="../media/image529.wmf"/><Relationship Id="rId9" Type="http://schemas.openxmlformats.org/officeDocument/2006/relationships/oleObject" Target="../embeddings/oleObject554.bin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8.vml"/><Relationship Id="rId6" Type="http://schemas.openxmlformats.org/officeDocument/2006/relationships/image" Target="../media/image535.wmf"/><Relationship Id="rId5" Type="http://schemas.openxmlformats.org/officeDocument/2006/relationships/oleObject" Target="../embeddings/oleObject557.bin"/><Relationship Id="rId4" Type="http://schemas.openxmlformats.org/officeDocument/2006/relationships/image" Target="../media/image534.wmf"/></Relationships>
</file>

<file path=ppt/slides/_rels/slide1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8.wmf"/><Relationship Id="rId13" Type="http://schemas.openxmlformats.org/officeDocument/2006/relationships/oleObject" Target="../embeddings/oleObject563.bin"/><Relationship Id="rId18" Type="http://schemas.openxmlformats.org/officeDocument/2006/relationships/image" Target="../media/image543.wmf"/><Relationship Id="rId3" Type="http://schemas.openxmlformats.org/officeDocument/2006/relationships/oleObject" Target="../embeddings/oleObject558.bin"/><Relationship Id="rId7" Type="http://schemas.openxmlformats.org/officeDocument/2006/relationships/oleObject" Target="../embeddings/oleObject560.bin"/><Relationship Id="rId12" Type="http://schemas.openxmlformats.org/officeDocument/2006/relationships/image" Target="../media/image540.wmf"/><Relationship Id="rId17" Type="http://schemas.openxmlformats.org/officeDocument/2006/relationships/oleObject" Target="../embeddings/oleObject56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42.wmf"/><Relationship Id="rId1" Type="http://schemas.openxmlformats.org/officeDocument/2006/relationships/vmlDrawing" Target="../drawings/vmlDrawing119.vml"/><Relationship Id="rId6" Type="http://schemas.openxmlformats.org/officeDocument/2006/relationships/image" Target="../media/image537.wmf"/><Relationship Id="rId11" Type="http://schemas.openxmlformats.org/officeDocument/2006/relationships/oleObject" Target="../embeddings/oleObject562.bin"/><Relationship Id="rId5" Type="http://schemas.openxmlformats.org/officeDocument/2006/relationships/oleObject" Target="../embeddings/oleObject559.bin"/><Relationship Id="rId15" Type="http://schemas.openxmlformats.org/officeDocument/2006/relationships/oleObject" Target="../embeddings/oleObject564.bin"/><Relationship Id="rId10" Type="http://schemas.openxmlformats.org/officeDocument/2006/relationships/image" Target="../media/image539.wmf"/><Relationship Id="rId4" Type="http://schemas.openxmlformats.org/officeDocument/2006/relationships/image" Target="../media/image536.wmf"/><Relationship Id="rId9" Type="http://schemas.openxmlformats.org/officeDocument/2006/relationships/oleObject" Target="../embeddings/oleObject561.bin"/><Relationship Id="rId14" Type="http://schemas.openxmlformats.org/officeDocument/2006/relationships/image" Target="../media/image541.wmf"/></Relationships>
</file>

<file path=ppt/slides/_rels/slide1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6.wmf"/><Relationship Id="rId13" Type="http://schemas.openxmlformats.org/officeDocument/2006/relationships/oleObject" Target="../embeddings/oleObject571.bin"/><Relationship Id="rId3" Type="http://schemas.openxmlformats.org/officeDocument/2006/relationships/oleObject" Target="../embeddings/oleObject566.bin"/><Relationship Id="rId7" Type="http://schemas.openxmlformats.org/officeDocument/2006/relationships/oleObject" Target="../embeddings/oleObject568.bin"/><Relationship Id="rId12" Type="http://schemas.openxmlformats.org/officeDocument/2006/relationships/image" Target="../media/image54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0.vml"/><Relationship Id="rId6" Type="http://schemas.openxmlformats.org/officeDocument/2006/relationships/image" Target="../media/image545.wmf"/><Relationship Id="rId11" Type="http://schemas.openxmlformats.org/officeDocument/2006/relationships/oleObject" Target="../embeddings/oleObject570.bin"/><Relationship Id="rId5" Type="http://schemas.openxmlformats.org/officeDocument/2006/relationships/oleObject" Target="../embeddings/oleObject567.bin"/><Relationship Id="rId10" Type="http://schemas.openxmlformats.org/officeDocument/2006/relationships/image" Target="../media/image547.wmf"/><Relationship Id="rId4" Type="http://schemas.openxmlformats.org/officeDocument/2006/relationships/image" Target="../media/image544.wmf"/><Relationship Id="rId9" Type="http://schemas.openxmlformats.org/officeDocument/2006/relationships/oleObject" Target="../embeddings/oleObject569.bin"/><Relationship Id="rId14" Type="http://schemas.openxmlformats.org/officeDocument/2006/relationships/image" Target="../media/image549.wmf"/></Relationships>
</file>

<file path=ppt/slides/_rels/slide1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2.wmf"/><Relationship Id="rId3" Type="http://schemas.openxmlformats.org/officeDocument/2006/relationships/oleObject" Target="../embeddings/oleObject572.bin"/><Relationship Id="rId7" Type="http://schemas.openxmlformats.org/officeDocument/2006/relationships/oleObject" Target="../embeddings/oleObject5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1.vml"/><Relationship Id="rId6" Type="http://schemas.openxmlformats.org/officeDocument/2006/relationships/image" Target="../media/image551.wmf"/><Relationship Id="rId5" Type="http://schemas.openxmlformats.org/officeDocument/2006/relationships/oleObject" Target="../embeddings/oleObject573.bin"/><Relationship Id="rId10" Type="http://schemas.openxmlformats.org/officeDocument/2006/relationships/image" Target="../media/image553.wmf"/><Relationship Id="rId4" Type="http://schemas.openxmlformats.org/officeDocument/2006/relationships/image" Target="../media/image550.wmf"/><Relationship Id="rId9" Type="http://schemas.openxmlformats.org/officeDocument/2006/relationships/oleObject" Target="../embeddings/oleObject575.bin"/></Relationships>
</file>

<file path=ppt/slides/_rels/slide1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6.wmf"/><Relationship Id="rId3" Type="http://schemas.openxmlformats.org/officeDocument/2006/relationships/oleObject" Target="../embeddings/oleObject576.bin"/><Relationship Id="rId7" Type="http://schemas.openxmlformats.org/officeDocument/2006/relationships/oleObject" Target="../embeddings/oleObject5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2.vml"/><Relationship Id="rId6" Type="http://schemas.openxmlformats.org/officeDocument/2006/relationships/image" Target="../media/image555.wmf"/><Relationship Id="rId5" Type="http://schemas.openxmlformats.org/officeDocument/2006/relationships/oleObject" Target="../embeddings/oleObject577.bin"/><Relationship Id="rId4" Type="http://schemas.openxmlformats.org/officeDocument/2006/relationships/image" Target="../media/image554.wmf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0.wmf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1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7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34.bin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29.bin"/><Relationship Id="rId10" Type="http://schemas.openxmlformats.org/officeDocument/2006/relationships/oleObject" Target="../embeddings/oleObject32.bin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40.bin"/><Relationship Id="rId18" Type="http://schemas.openxmlformats.org/officeDocument/2006/relationships/image" Target="../media/image38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29.wmf"/><Relationship Id="rId17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7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10" Type="http://schemas.openxmlformats.org/officeDocument/2006/relationships/image" Target="../media/image35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36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48.bin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3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54.bin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8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36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49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53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62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68.bin"/><Relationship Id="rId18" Type="http://schemas.openxmlformats.org/officeDocument/2006/relationships/image" Target="../media/image43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58.wmf"/><Relationship Id="rId17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0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69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59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image" Target="../media/image66.png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6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2.bin"/><Relationship Id="rId10" Type="http://schemas.openxmlformats.org/officeDocument/2006/relationships/image" Target="../media/image64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74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oleObject" Target="../embeddings/oleObject81.bin"/><Relationship Id="rId18" Type="http://schemas.openxmlformats.org/officeDocument/2006/relationships/image" Target="../media/image72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70.wmf"/><Relationship Id="rId17" Type="http://schemas.openxmlformats.org/officeDocument/2006/relationships/oleObject" Target="../embeddings/oleObject84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3.bin"/><Relationship Id="rId20" Type="http://schemas.openxmlformats.org/officeDocument/2006/relationships/image" Target="../media/image73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80.bin"/><Relationship Id="rId5" Type="http://schemas.openxmlformats.org/officeDocument/2006/relationships/oleObject" Target="../embeddings/oleObject77.bin"/><Relationship Id="rId15" Type="http://schemas.openxmlformats.org/officeDocument/2006/relationships/oleObject" Target="../embeddings/oleObject82.bin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85.bin"/><Relationship Id="rId4" Type="http://schemas.openxmlformats.org/officeDocument/2006/relationships/image" Target="../media/image67.wmf"/><Relationship Id="rId9" Type="http://schemas.openxmlformats.org/officeDocument/2006/relationships/oleObject" Target="../embeddings/oleObject79.bin"/><Relationship Id="rId14" Type="http://schemas.openxmlformats.org/officeDocument/2006/relationships/image" Target="../media/image71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oleObject" Target="../embeddings/oleObject91.bin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7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5.wmf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7.bin"/><Relationship Id="rId10" Type="http://schemas.openxmlformats.org/officeDocument/2006/relationships/image" Target="../media/image39.wmf"/><Relationship Id="rId4" Type="http://schemas.openxmlformats.org/officeDocument/2006/relationships/image" Target="../media/image74.w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41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oleObject" Target="../embeddings/oleObject97.bin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8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96.bin"/><Relationship Id="rId5" Type="http://schemas.openxmlformats.org/officeDocument/2006/relationships/oleObject" Target="../embeddings/oleObject93.bin"/><Relationship Id="rId10" Type="http://schemas.openxmlformats.org/officeDocument/2006/relationships/image" Target="../media/image80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95.bin"/><Relationship Id="rId14" Type="http://schemas.openxmlformats.org/officeDocument/2006/relationships/image" Target="../media/image8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oleObject" Target="../embeddings/oleObject103.bin"/><Relationship Id="rId18" Type="http://schemas.openxmlformats.org/officeDocument/2006/relationships/image" Target="../media/image86.wmf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59.wmf"/><Relationship Id="rId17" Type="http://schemas.openxmlformats.org/officeDocument/2006/relationships/oleObject" Target="../embeddings/oleObject10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3.wmf"/><Relationship Id="rId20" Type="http://schemas.openxmlformats.org/officeDocument/2006/relationships/image" Target="../media/image87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102.bin"/><Relationship Id="rId5" Type="http://schemas.openxmlformats.org/officeDocument/2006/relationships/oleObject" Target="../embeddings/oleObject99.bin"/><Relationship Id="rId15" Type="http://schemas.openxmlformats.org/officeDocument/2006/relationships/oleObject" Target="../embeddings/oleObject104.bin"/><Relationship Id="rId10" Type="http://schemas.openxmlformats.org/officeDocument/2006/relationships/image" Target="../media/image58.wmf"/><Relationship Id="rId19" Type="http://schemas.openxmlformats.org/officeDocument/2006/relationships/oleObject" Target="../embeddings/oleObject106.bin"/><Relationship Id="rId4" Type="http://schemas.openxmlformats.org/officeDocument/2006/relationships/image" Target="../media/image83.wmf"/><Relationship Id="rId9" Type="http://schemas.openxmlformats.org/officeDocument/2006/relationships/oleObject" Target="../embeddings/oleObject101.bin"/><Relationship Id="rId14" Type="http://schemas.openxmlformats.org/officeDocument/2006/relationships/image" Target="../media/image85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oleObject" Target="../embeddings/oleObject112.bin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12" Type="http://schemas.openxmlformats.org/officeDocument/2006/relationships/image" Target="../media/image9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9.wmf"/><Relationship Id="rId11" Type="http://schemas.openxmlformats.org/officeDocument/2006/relationships/oleObject" Target="../embeddings/oleObject111.bin"/><Relationship Id="rId5" Type="http://schemas.openxmlformats.org/officeDocument/2006/relationships/oleObject" Target="../embeddings/oleObject108.bin"/><Relationship Id="rId10" Type="http://schemas.openxmlformats.org/officeDocument/2006/relationships/image" Target="../media/image91.wmf"/><Relationship Id="rId4" Type="http://schemas.openxmlformats.org/officeDocument/2006/relationships/image" Target="../media/image88.wmf"/><Relationship Id="rId9" Type="http://schemas.openxmlformats.org/officeDocument/2006/relationships/oleObject" Target="../embeddings/oleObject110.bin"/><Relationship Id="rId14" Type="http://schemas.openxmlformats.org/officeDocument/2006/relationships/image" Target="../media/image93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6.w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95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99.wmf"/><Relationship Id="rId5" Type="http://schemas.openxmlformats.org/officeDocument/2006/relationships/oleObject" Target="../embeddings/oleObject117.bin"/><Relationship Id="rId4" Type="http://schemas.openxmlformats.org/officeDocument/2006/relationships/image" Target="../media/image98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120.bin"/><Relationship Id="rId4" Type="http://schemas.openxmlformats.org/officeDocument/2006/relationships/image" Target="../media/image102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13" Type="http://schemas.openxmlformats.org/officeDocument/2006/relationships/oleObject" Target="../embeddings/oleObject126.bin"/><Relationship Id="rId3" Type="http://schemas.openxmlformats.org/officeDocument/2006/relationships/oleObject" Target="../embeddings/oleObject121.bin"/><Relationship Id="rId7" Type="http://schemas.openxmlformats.org/officeDocument/2006/relationships/oleObject" Target="../embeddings/oleObject123.bin"/><Relationship Id="rId12" Type="http://schemas.openxmlformats.org/officeDocument/2006/relationships/image" Target="../media/image10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0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05.wmf"/><Relationship Id="rId11" Type="http://schemas.openxmlformats.org/officeDocument/2006/relationships/oleObject" Target="../embeddings/oleObject125.bin"/><Relationship Id="rId5" Type="http://schemas.openxmlformats.org/officeDocument/2006/relationships/oleObject" Target="../embeddings/oleObject122.bin"/><Relationship Id="rId15" Type="http://schemas.openxmlformats.org/officeDocument/2006/relationships/oleObject" Target="../embeddings/oleObject127.bin"/><Relationship Id="rId10" Type="http://schemas.openxmlformats.org/officeDocument/2006/relationships/image" Target="../media/image107.wmf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124.bin"/><Relationship Id="rId14" Type="http://schemas.openxmlformats.org/officeDocument/2006/relationships/image" Target="../media/image109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13" Type="http://schemas.openxmlformats.org/officeDocument/2006/relationships/oleObject" Target="../embeddings/oleObject133.bin"/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0.bin"/><Relationship Id="rId12" Type="http://schemas.openxmlformats.org/officeDocument/2006/relationships/image" Target="../media/image1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12.wmf"/><Relationship Id="rId11" Type="http://schemas.openxmlformats.org/officeDocument/2006/relationships/oleObject" Target="../embeddings/oleObject132.bin"/><Relationship Id="rId5" Type="http://schemas.openxmlformats.org/officeDocument/2006/relationships/oleObject" Target="../embeddings/oleObject129.bin"/><Relationship Id="rId10" Type="http://schemas.openxmlformats.org/officeDocument/2006/relationships/image" Target="../media/image114.wmf"/><Relationship Id="rId4" Type="http://schemas.openxmlformats.org/officeDocument/2006/relationships/image" Target="../media/image111.wmf"/><Relationship Id="rId9" Type="http://schemas.openxmlformats.org/officeDocument/2006/relationships/oleObject" Target="../embeddings/oleObject131.bin"/><Relationship Id="rId14" Type="http://schemas.openxmlformats.org/officeDocument/2006/relationships/image" Target="../media/image116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3" Type="http://schemas.openxmlformats.org/officeDocument/2006/relationships/oleObject" Target="../embeddings/oleObject134.bin"/><Relationship Id="rId7" Type="http://schemas.openxmlformats.org/officeDocument/2006/relationships/oleObject" Target="../embeddings/oleObject136.bin"/><Relationship Id="rId12" Type="http://schemas.openxmlformats.org/officeDocument/2006/relationships/image" Target="../media/image1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18.wmf"/><Relationship Id="rId11" Type="http://schemas.openxmlformats.org/officeDocument/2006/relationships/oleObject" Target="../embeddings/oleObject138.bin"/><Relationship Id="rId5" Type="http://schemas.openxmlformats.org/officeDocument/2006/relationships/oleObject" Target="../embeddings/oleObject135.bin"/><Relationship Id="rId10" Type="http://schemas.openxmlformats.org/officeDocument/2006/relationships/image" Target="../media/image120.wmf"/><Relationship Id="rId4" Type="http://schemas.openxmlformats.org/officeDocument/2006/relationships/image" Target="../media/image117.wmf"/><Relationship Id="rId9" Type="http://schemas.openxmlformats.org/officeDocument/2006/relationships/oleObject" Target="../embeddings/oleObject137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3" Type="http://schemas.openxmlformats.org/officeDocument/2006/relationships/oleObject" Target="../embeddings/oleObject139.bin"/><Relationship Id="rId7" Type="http://schemas.openxmlformats.org/officeDocument/2006/relationships/oleObject" Target="../embeddings/oleObject1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23.wmf"/><Relationship Id="rId5" Type="http://schemas.openxmlformats.org/officeDocument/2006/relationships/oleObject" Target="../embeddings/oleObject140.bin"/><Relationship Id="rId4" Type="http://schemas.openxmlformats.org/officeDocument/2006/relationships/image" Target="../media/image12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3" Type="http://schemas.openxmlformats.org/officeDocument/2006/relationships/oleObject" Target="../embeddings/oleObject142.bin"/><Relationship Id="rId7" Type="http://schemas.openxmlformats.org/officeDocument/2006/relationships/oleObject" Target="../embeddings/oleObject1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26.wmf"/><Relationship Id="rId5" Type="http://schemas.openxmlformats.org/officeDocument/2006/relationships/oleObject" Target="../embeddings/oleObject143.bin"/><Relationship Id="rId10" Type="http://schemas.openxmlformats.org/officeDocument/2006/relationships/image" Target="../media/image128.wmf"/><Relationship Id="rId4" Type="http://schemas.openxmlformats.org/officeDocument/2006/relationships/image" Target="../media/image125.wmf"/><Relationship Id="rId9" Type="http://schemas.openxmlformats.org/officeDocument/2006/relationships/oleObject" Target="../embeddings/oleObject145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13" Type="http://schemas.openxmlformats.org/officeDocument/2006/relationships/oleObject" Target="../embeddings/oleObject151.bin"/><Relationship Id="rId3" Type="http://schemas.openxmlformats.org/officeDocument/2006/relationships/oleObject" Target="../embeddings/oleObject146.bin"/><Relationship Id="rId7" Type="http://schemas.openxmlformats.org/officeDocument/2006/relationships/oleObject" Target="../embeddings/oleObject148.bin"/><Relationship Id="rId12" Type="http://schemas.openxmlformats.org/officeDocument/2006/relationships/image" Target="../media/image13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5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30.wmf"/><Relationship Id="rId11" Type="http://schemas.openxmlformats.org/officeDocument/2006/relationships/oleObject" Target="../embeddings/oleObject150.bin"/><Relationship Id="rId5" Type="http://schemas.openxmlformats.org/officeDocument/2006/relationships/oleObject" Target="../embeddings/oleObject147.bin"/><Relationship Id="rId15" Type="http://schemas.openxmlformats.org/officeDocument/2006/relationships/oleObject" Target="../embeddings/oleObject152.bin"/><Relationship Id="rId10" Type="http://schemas.openxmlformats.org/officeDocument/2006/relationships/image" Target="../media/image132.wmf"/><Relationship Id="rId4" Type="http://schemas.openxmlformats.org/officeDocument/2006/relationships/image" Target="../media/image129.wmf"/><Relationship Id="rId9" Type="http://schemas.openxmlformats.org/officeDocument/2006/relationships/oleObject" Target="../embeddings/oleObject149.bin"/><Relationship Id="rId14" Type="http://schemas.openxmlformats.org/officeDocument/2006/relationships/image" Target="../media/image134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13" Type="http://schemas.openxmlformats.org/officeDocument/2006/relationships/oleObject" Target="../embeddings/oleObject158.bin"/><Relationship Id="rId3" Type="http://schemas.openxmlformats.org/officeDocument/2006/relationships/oleObject" Target="../embeddings/oleObject153.bin"/><Relationship Id="rId7" Type="http://schemas.openxmlformats.org/officeDocument/2006/relationships/oleObject" Target="../embeddings/oleObject155.bin"/><Relationship Id="rId12" Type="http://schemas.openxmlformats.org/officeDocument/2006/relationships/image" Target="../media/image1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37.wmf"/><Relationship Id="rId11" Type="http://schemas.openxmlformats.org/officeDocument/2006/relationships/oleObject" Target="../embeddings/oleObject157.bin"/><Relationship Id="rId5" Type="http://schemas.openxmlformats.org/officeDocument/2006/relationships/oleObject" Target="../embeddings/oleObject154.bin"/><Relationship Id="rId10" Type="http://schemas.openxmlformats.org/officeDocument/2006/relationships/image" Target="../media/image139.wmf"/><Relationship Id="rId4" Type="http://schemas.openxmlformats.org/officeDocument/2006/relationships/image" Target="../media/image136.wmf"/><Relationship Id="rId9" Type="http://schemas.openxmlformats.org/officeDocument/2006/relationships/oleObject" Target="../embeddings/oleObject156.bin"/><Relationship Id="rId14" Type="http://schemas.openxmlformats.org/officeDocument/2006/relationships/image" Target="../media/image141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3" Type="http://schemas.openxmlformats.org/officeDocument/2006/relationships/oleObject" Target="../embeddings/oleObject159.bin"/><Relationship Id="rId7" Type="http://schemas.openxmlformats.org/officeDocument/2006/relationships/oleObject" Target="../embeddings/oleObject1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43.wmf"/><Relationship Id="rId5" Type="http://schemas.openxmlformats.org/officeDocument/2006/relationships/oleObject" Target="../embeddings/oleObject160.bin"/><Relationship Id="rId4" Type="http://schemas.openxmlformats.org/officeDocument/2006/relationships/image" Target="../media/image142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3" Type="http://schemas.openxmlformats.org/officeDocument/2006/relationships/oleObject" Target="../embeddings/oleObject162.bin"/><Relationship Id="rId7" Type="http://schemas.openxmlformats.org/officeDocument/2006/relationships/oleObject" Target="../embeddings/oleObject1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46.wmf"/><Relationship Id="rId5" Type="http://schemas.openxmlformats.org/officeDocument/2006/relationships/oleObject" Target="../embeddings/oleObject163.bin"/><Relationship Id="rId4" Type="http://schemas.openxmlformats.org/officeDocument/2006/relationships/image" Target="../media/image145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3" Type="http://schemas.openxmlformats.org/officeDocument/2006/relationships/oleObject" Target="../embeddings/oleObject165.bin"/><Relationship Id="rId7" Type="http://schemas.openxmlformats.org/officeDocument/2006/relationships/oleObject" Target="../embeddings/oleObject1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49.wmf"/><Relationship Id="rId5" Type="http://schemas.openxmlformats.org/officeDocument/2006/relationships/oleObject" Target="../embeddings/oleObject166.bin"/><Relationship Id="rId10" Type="http://schemas.openxmlformats.org/officeDocument/2006/relationships/image" Target="../media/image151.wmf"/><Relationship Id="rId4" Type="http://schemas.openxmlformats.org/officeDocument/2006/relationships/image" Target="../media/image148.wmf"/><Relationship Id="rId9" Type="http://schemas.openxmlformats.org/officeDocument/2006/relationships/oleObject" Target="../embeddings/oleObject168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53.wmf"/><Relationship Id="rId5" Type="http://schemas.openxmlformats.org/officeDocument/2006/relationships/oleObject" Target="../embeddings/oleObject170.bin"/><Relationship Id="rId4" Type="http://schemas.openxmlformats.org/officeDocument/2006/relationships/image" Target="../media/image152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13" Type="http://schemas.openxmlformats.org/officeDocument/2006/relationships/oleObject" Target="../embeddings/oleObject176.bin"/><Relationship Id="rId3" Type="http://schemas.openxmlformats.org/officeDocument/2006/relationships/oleObject" Target="../embeddings/oleObject171.bin"/><Relationship Id="rId7" Type="http://schemas.openxmlformats.org/officeDocument/2006/relationships/oleObject" Target="../embeddings/oleObject173.bin"/><Relationship Id="rId12" Type="http://schemas.openxmlformats.org/officeDocument/2006/relationships/image" Target="../media/image15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54.wmf"/><Relationship Id="rId11" Type="http://schemas.openxmlformats.org/officeDocument/2006/relationships/oleObject" Target="../embeddings/oleObject175.bin"/><Relationship Id="rId5" Type="http://schemas.openxmlformats.org/officeDocument/2006/relationships/oleObject" Target="../embeddings/oleObject172.bin"/><Relationship Id="rId15" Type="http://schemas.openxmlformats.org/officeDocument/2006/relationships/oleObject" Target="../embeddings/oleObject177.bin"/><Relationship Id="rId10" Type="http://schemas.openxmlformats.org/officeDocument/2006/relationships/image" Target="../media/image156.wmf"/><Relationship Id="rId4" Type="http://schemas.openxmlformats.org/officeDocument/2006/relationships/image" Target="../media/image145.wmf"/><Relationship Id="rId9" Type="http://schemas.openxmlformats.org/officeDocument/2006/relationships/oleObject" Target="../embeddings/oleObject174.bin"/><Relationship Id="rId14" Type="http://schemas.openxmlformats.org/officeDocument/2006/relationships/image" Target="../media/image158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60.wmf"/><Relationship Id="rId5" Type="http://schemas.openxmlformats.org/officeDocument/2006/relationships/oleObject" Target="../embeddings/oleObject179.bin"/><Relationship Id="rId4" Type="http://schemas.openxmlformats.org/officeDocument/2006/relationships/image" Target="../media/image159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13" Type="http://schemas.openxmlformats.org/officeDocument/2006/relationships/oleObject" Target="../embeddings/oleObject185.bin"/><Relationship Id="rId3" Type="http://schemas.openxmlformats.org/officeDocument/2006/relationships/oleObject" Target="../embeddings/oleObject180.bin"/><Relationship Id="rId7" Type="http://schemas.openxmlformats.org/officeDocument/2006/relationships/oleObject" Target="../embeddings/oleObject182.bin"/><Relationship Id="rId12" Type="http://schemas.openxmlformats.org/officeDocument/2006/relationships/image" Target="../media/image16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62.wmf"/><Relationship Id="rId11" Type="http://schemas.openxmlformats.org/officeDocument/2006/relationships/oleObject" Target="../embeddings/oleObject184.bin"/><Relationship Id="rId5" Type="http://schemas.openxmlformats.org/officeDocument/2006/relationships/oleObject" Target="../embeddings/oleObject181.bin"/><Relationship Id="rId10" Type="http://schemas.openxmlformats.org/officeDocument/2006/relationships/image" Target="../media/image164.wmf"/><Relationship Id="rId4" Type="http://schemas.openxmlformats.org/officeDocument/2006/relationships/image" Target="../media/image161.wmf"/><Relationship Id="rId9" Type="http://schemas.openxmlformats.org/officeDocument/2006/relationships/oleObject" Target="../embeddings/oleObject183.bin"/><Relationship Id="rId14" Type="http://schemas.openxmlformats.org/officeDocument/2006/relationships/image" Target="../media/image166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wmf"/><Relationship Id="rId3" Type="http://schemas.openxmlformats.org/officeDocument/2006/relationships/oleObject" Target="../embeddings/oleObject186.bin"/><Relationship Id="rId7" Type="http://schemas.openxmlformats.org/officeDocument/2006/relationships/oleObject" Target="../embeddings/oleObject1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68.wmf"/><Relationship Id="rId5" Type="http://schemas.openxmlformats.org/officeDocument/2006/relationships/oleObject" Target="../embeddings/oleObject187.bin"/><Relationship Id="rId10" Type="http://schemas.openxmlformats.org/officeDocument/2006/relationships/image" Target="../media/image170.wmf"/><Relationship Id="rId4" Type="http://schemas.openxmlformats.org/officeDocument/2006/relationships/image" Target="../media/image167.wmf"/><Relationship Id="rId9" Type="http://schemas.openxmlformats.org/officeDocument/2006/relationships/oleObject" Target="../embeddings/oleObject189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3" Type="http://schemas.openxmlformats.org/officeDocument/2006/relationships/oleObject" Target="../embeddings/oleObject190.bin"/><Relationship Id="rId7" Type="http://schemas.openxmlformats.org/officeDocument/2006/relationships/oleObject" Target="../embeddings/oleObject19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72.wmf"/><Relationship Id="rId5" Type="http://schemas.openxmlformats.org/officeDocument/2006/relationships/oleObject" Target="../embeddings/oleObject191.bin"/><Relationship Id="rId10" Type="http://schemas.openxmlformats.org/officeDocument/2006/relationships/image" Target="../media/image174.wmf"/><Relationship Id="rId4" Type="http://schemas.openxmlformats.org/officeDocument/2006/relationships/image" Target="../media/image171.wmf"/><Relationship Id="rId9" Type="http://schemas.openxmlformats.org/officeDocument/2006/relationships/oleObject" Target="../embeddings/oleObject193.bin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wmf"/><Relationship Id="rId3" Type="http://schemas.openxmlformats.org/officeDocument/2006/relationships/oleObject" Target="../embeddings/oleObject194.bin"/><Relationship Id="rId7" Type="http://schemas.openxmlformats.org/officeDocument/2006/relationships/oleObject" Target="../embeddings/oleObject19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76.wmf"/><Relationship Id="rId5" Type="http://schemas.openxmlformats.org/officeDocument/2006/relationships/oleObject" Target="../embeddings/oleObject195.bin"/><Relationship Id="rId10" Type="http://schemas.openxmlformats.org/officeDocument/2006/relationships/image" Target="../media/image178.wmf"/><Relationship Id="rId4" Type="http://schemas.openxmlformats.org/officeDocument/2006/relationships/image" Target="../media/image175.wmf"/><Relationship Id="rId9" Type="http://schemas.openxmlformats.org/officeDocument/2006/relationships/oleObject" Target="../embeddings/oleObject197.bin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wmf"/><Relationship Id="rId13" Type="http://schemas.openxmlformats.org/officeDocument/2006/relationships/oleObject" Target="../embeddings/oleObject203.bin"/><Relationship Id="rId3" Type="http://schemas.openxmlformats.org/officeDocument/2006/relationships/oleObject" Target="../embeddings/oleObject198.bin"/><Relationship Id="rId7" Type="http://schemas.openxmlformats.org/officeDocument/2006/relationships/oleObject" Target="../embeddings/oleObject200.bin"/><Relationship Id="rId12" Type="http://schemas.openxmlformats.org/officeDocument/2006/relationships/image" Target="../media/image18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5.wmf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80.wmf"/><Relationship Id="rId11" Type="http://schemas.openxmlformats.org/officeDocument/2006/relationships/oleObject" Target="../embeddings/oleObject202.bin"/><Relationship Id="rId5" Type="http://schemas.openxmlformats.org/officeDocument/2006/relationships/oleObject" Target="../embeddings/oleObject199.bin"/><Relationship Id="rId15" Type="http://schemas.openxmlformats.org/officeDocument/2006/relationships/oleObject" Target="../embeddings/oleObject204.bin"/><Relationship Id="rId10" Type="http://schemas.openxmlformats.org/officeDocument/2006/relationships/image" Target="../media/image182.wmf"/><Relationship Id="rId4" Type="http://schemas.openxmlformats.org/officeDocument/2006/relationships/image" Target="../media/image179.wmf"/><Relationship Id="rId9" Type="http://schemas.openxmlformats.org/officeDocument/2006/relationships/oleObject" Target="../embeddings/oleObject201.bin"/><Relationship Id="rId14" Type="http://schemas.openxmlformats.org/officeDocument/2006/relationships/image" Target="../media/image184.w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wmf"/><Relationship Id="rId13" Type="http://schemas.openxmlformats.org/officeDocument/2006/relationships/oleObject" Target="../embeddings/oleObject210.bin"/><Relationship Id="rId3" Type="http://schemas.openxmlformats.org/officeDocument/2006/relationships/oleObject" Target="../embeddings/oleObject205.bin"/><Relationship Id="rId7" Type="http://schemas.openxmlformats.org/officeDocument/2006/relationships/oleObject" Target="../embeddings/oleObject207.bin"/><Relationship Id="rId12" Type="http://schemas.openxmlformats.org/officeDocument/2006/relationships/image" Target="../media/image19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87.wmf"/><Relationship Id="rId11" Type="http://schemas.openxmlformats.org/officeDocument/2006/relationships/oleObject" Target="../embeddings/oleObject209.bin"/><Relationship Id="rId5" Type="http://schemas.openxmlformats.org/officeDocument/2006/relationships/oleObject" Target="../embeddings/oleObject206.bin"/><Relationship Id="rId10" Type="http://schemas.openxmlformats.org/officeDocument/2006/relationships/image" Target="../media/image189.wmf"/><Relationship Id="rId4" Type="http://schemas.openxmlformats.org/officeDocument/2006/relationships/image" Target="../media/image186.wmf"/><Relationship Id="rId9" Type="http://schemas.openxmlformats.org/officeDocument/2006/relationships/oleObject" Target="../embeddings/oleObject208.bin"/><Relationship Id="rId14" Type="http://schemas.openxmlformats.org/officeDocument/2006/relationships/image" Target="../media/image191.w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wmf"/><Relationship Id="rId13" Type="http://schemas.openxmlformats.org/officeDocument/2006/relationships/oleObject" Target="../embeddings/oleObject216.bin"/><Relationship Id="rId3" Type="http://schemas.openxmlformats.org/officeDocument/2006/relationships/oleObject" Target="../embeddings/oleObject211.bin"/><Relationship Id="rId7" Type="http://schemas.openxmlformats.org/officeDocument/2006/relationships/oleObject" Target="../embeddings/oleObject213.bin"/><Relationship Id="rId12" Type="http://schemas.openxmlformats.org/officeDocument/2006/relationships/image" Target="../media/image19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93.wmf"/><Relationship Id="rId11" Type="http://schemas.openxmlformats.org/officeDocument/2006/relationships/oleObject" Target="../embeddings/oleObject215.bin"/><Relationship Id="rId5" Type="http://schemas.openxmlformats.org/officeDocument/2006/relationships/oleObject" Target="../embeddings/oleObject212.bin"/><Relationship Id="rId10" Type="http://schemas.openxmlformats.org/officeDocument/2006/relationships/image" Target="../media/image195.wmf"/><Relationship Id="rId4" Type="http://schemas.openxmlformats.org/officeDocument/2006/relationships/image" Target="../media/image192.wmf"/><Relationship Id="rId9" Type="http://schemas.openxmlformats.org/officeDocument/2006/relationships/oleObject" Target="../embeddings/oleObject214.bin"/><Relationship Id="rId14" Type="http://schemas.openxmlformats.org/officeDocument/2006/relationships/image" Target="../media/image197.w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wmf"/><Relationship Id="rId13" Type="http://schemas.openxmlformats.org/officeDocument/2006/relationships/oleObject" Target="../embeddings/oleObject222.bin"/><Relationship Id="rId3" Type="http://schemas.openxmlformats.org/officeDocument/2006/relationships/oleObject" Target="../embeddings/oleObject217.bin"/><Relationship Id="rId7" Type="http://schemas.openxmlformats.org/officeDocument/2006/relationships/oleObject" Target="../embeddings/oleObject219.bin"/><Relationship Id="rId12" Type="http://schemas.openxmlformats.org/officeDocument/2006/relationships/image" Target="../media/image20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99.wmf"/><Relationship Id="rId11" Type="http://schemas.openxmlformats.org/officeDocument/2006/relationships/oleObject" Target="../embeddings/oleObject221.bin"/><Relationship Id="rId5" Type="http://schemas.openxmlformats.org/officeDocument/2006/relationships/oleObject" Target="../embeddings/oleObject218.bin"/><Relationship Id="rId10" Type="http://schemas.openxmlformats.org/officeDocument/2006/relationships/image" Target="../media/image201.wmf"/><Relationship Id="rId4" Type="http://schemas.openxmlformats.org/officeDocument/2006/relationships/image" Target="../media/image198.wmf"/><Relationship Id="rId9" Type="http://schemas.openxmlformats.org/officeDocument/2006/relationships/oleObject" Target="../embeddings/oleObject220.bin"/><Relationship Id="rId14" Type="http://schemas.openxmlformats.org/officeDocument/2006/relationships/image" Target="../media/image203.wmf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wmf"/><Relationship Id="rId3" Type="http://schemas.openxmlformats.org/officeDocument/2006/relationships/oleObject" Target="../embeddings/oleObject223.bin"/><Relationship Id="rId7" Type="http://schemas.openxmlformats.org/officeDocument/2006/relationships/oleObject" Target="../embeddings/oleObject225.bin"/><Relationship Id="rId12" Type="http://schemas.openxmlformats.org/officeDocument/2006/relationships/image" Target="../media/image20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205.wmf"/><Relationship Id="rId11" Type="http://schemas.openxmlformats.org/officeDocument/2006/relationships/oleObject" Target="../embeddings/oleObject227.bin"/><Relationship Id="rId5" Type="http://schemas.openxmlformats.org/officeDocument/2006/relationships/oleObject" Target="../embeddings/oleObject224.bin"/><Relationship Id="rId10" Type="http://schemas.openxmlformats.org/officeDocument/2006/relationships/image" Target="../media/image207.wmf"/><Relationship Id="rId4" Type="http://schemas.openxmlformats.org/officeDocument/2006/relationships/image" Target="../media/image204.wmf"/><Relationship Id="rId9" Type="http://schemas.openxmlformats.org/officeDocument/2006/relationships/oleObject" Target="../embeddings/oleObject226.bin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210.wmf"/><Relationship Id="rId5" Type="http://schemas.openxmlformats.org/officeDocument/2006/relationships/oleObject" Target="../embeddings/oleObject229.bin"/><Relationship Id="rId4" Type="http://schemas.openxmlformats.org/officeDocument/2006/relationships/image" Target="../media/image209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wmf"/><Relationship Id="rId3" Type="http://schemas.openxmlformats.org/officeDocument/2006/relationships/oleObject" Target="../embeddings/oleObject230.bin"/><Relationship Id="rId7" Type="http://schemas.openxmlformats.org/officeDocument/2006/relationships/oleObject" Target="../embeddings/oleObject2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212.wmf"/><Relationship Id="rId5" Type="http://schemas.openxmlformats.org/officeDocument/2006/relationships/oleObject" Target="../embeddings/oleObject231.bin"/><Relationship Id="rId10" Type="http://schemas.openxmlformats.org/officeDocument/2006/relationships/image" Target="../media/image214.wmf"/><Relationship Id="rId4" Type="http://schemas.openxmlformats.org/officeDocument/2006/relationships/image" Target="../media/image211.wmf"/><Relationship Id="rId9" Type="http://schemas.openxmlformats.org/officeDocument/2006/relationships/oleObject" Target="../embeddings/oleObject233.bin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wmf"/><Relationship Id="rId13" Type="http://schemas.openxmlformats.org/officeDocument/2006/relationships/oleObject" Target="../embeddings/oleObject239.bin"/><Relationship Id="rId3" Type="http://schemas.openxmlformats.org/officeDocument/2006/relationships/oleObject" Target="../embeddings/oleObject234.bin"/><Relationship Id="rId7" Type="http://schemas.openxmlformats.org/officeDocument/2006/relationships/oleObject" Target="../embeddings/oleObject236.bin"/><Relationship Id="rId12" Type="http://schemas.openxmlformats.org/officeDocument/2006/relationships/image" Target="../media/image21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1.wmf"/><Relationship Id="rId1" Type="http://schemas.openxmlformats.org/officeDocument/2006/relationships/vmlDrawing" Target="../drawings/vmlDrawing49.vml"/><Relationship Id="rId6" Type="http://schemas.openxmlformats.org/officeDocument/2006/relationships/image" Target="../media/image216.wmf"/><Relationship Id="rId11" Type="http://schemas.openxmlformats.org/officeDocument/2006/relationships/oleObject" Target="../embeddings/oleObject238.bin"/><Relationship Id="rId5" Type="http://schemas.openxmlformats.org/officeDocument/2006/relationships/oleObject" Target="../embeddings/oleObject235.bin"/><Relationship Id="rId15" Type="http://schemas.openxmlformats.org/officeDocument/2006/relationships/oleObject" Target="../embeddings/oleObject240.bin"/><Relationship Id="rId10" Type="http://schemas.openxmlformats.org/officeDocument/2006/relationships/image" Target="../media/image218.wmf"/><Relationship Id="rId4" Type="http://schemas.openxmlformats.org/officeDocument/2006/relationships/image" Target="../media/image215.wmf"/><Relationship Id="rId9" Type="http://schemas.openxmlformats.org/officeDocument/2006/relationships/oleObject" Target="../embeddings/oleObject237.bin"/><Relationship Id="rId14" Type="http://schemas.openxmlformats.org/officeDocument/2006/relationships/image" Target="../media/image220.w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223.wmf"/><Relationship Id="rId5" Type="http://schemas.openxmlformats.org/officeDocument/2006/relationships/oleObject" Target="../embeddings/oleObject242.bin"/><Relationship Id="rId4" Type="http://schemas.openxmlformats.org/officeDocument/2006/relationships/image" Target="../media/image222.wmf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wmf"/><Relationship Id="rId3" Type="http://schemas.openxmlformats.org/officeDocument/2006/relationships/oleObject" Target="../embeddings/oleObject243.bin"/><Relationship Id="rId7" Type="http://schemas.openxmlformats.org/officeDocument/2006/relationships/oleObject" Target="../embeddings/oleObject2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225.wmf"/><Relationship Id="rId5" Type="http://schemas.openxmlformats.org/officeDocument/2006/relationships/oleObject" Target="../embeddings/oleObject244.bin"/><Relationship Id="rId10" Type="http://schemas.openxmlformats.org/officeDocument/2006/relationships/image" Target="../media/image227.wmf"/><Relationship Id="rId4" Type="http://schemas.openxmlformats.org/officeDocument/2006/relationships/image" Target="../media/image224.wmf"/><Relationship Id="rId9" Type="http://schemas.openxmlformats.org/officeDocument/2006/relationships/oleObject" Target="../embeddings/oleObject246.bin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wmf"/><Relationship Id="rId3" Type="http://schemas.openxmlformats.org/officeDocument/2006/relationships/oleObject" Target="../embeddings/oleObject247.bin"/><Relationship Id="rId7" Type="http://schemas.openxmlformats.org/officeDocument/2006/relationships/oleObject" Target="../embeddings/oleObject2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229.wmf"/><Relationship Id="rId5" Type="http://schemas.openxmlformats.org/officeDocument/2006/relationships/oleObject" Target="../embeddings/oleObject248.bin"/><Relationship Id="rId10" Type="http://schemas.openxmlformats.org/officeDocument/2006/relationships/image" Target="../media/image231.wmf"/><Relationship Id="rId4" Type="http://schemas.openxmlformats.org/officeDocument/2006/relationships/image" Target="../media/image228.wmf"/><Relationship Id="rId9" Type="http://schemas.openxmlformats.org/officeDocument/2006/relationships/oleObject" Target="../embeddings/oleObject250.bin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wmf"/><Relationship Id="rId3" Type="http://schemas.openxmlformats.org/officeDocument/2006/relationships/oleObject" Target="../embeddings/oleObject251.bin"/><Relationship Id="rId7" Type="http://schemas.openxmlformats.org/officeDocument/2006/relationships/oleObject" Target="../embeddings/oleObject2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233.wmf"/><Relationship Id="rId5" Type="http://schemas.openxmlformats.org/officeDocument/2006/relationships/oleObject" Target="../embeddings/oleObject252.bin"/><Relationship Id="rId10" Type="http://schemas.openxmlformats.org/officeDocument/2006/relationships/image" Target="../media/image235.wmf"/><Relationship Id="rId4" Type="http://schemas.openxmlformats.org/officeDocument/2006/relationships/image" Target="../media/image232.wmf"/><Relationship Id="rId9" Type="http://schemas.openxmlformats.org/officeDocument/2006/relationships/oleObject" Target="../embeddings/oleObject254.bin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wmf"/><Relationship Id="rId3" Type="http://schemas.openxmlformats.org/officeDocument/2006/relationships/oleObject" Target="../embeddings/oleObject255.bin"/><Relationship Id="rId7" Type="http://schemas.openxmlformats.org/officeDocument/2006/relationships/oleObject" Target="../embeddings/oleObject2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237.wmf"/><Relationship Id="rId5" Type="http://schemas.openxmlformats.org/officeDocument/2006/relationships/oleObject" Target="../embeddings/oleObject256.bin"/><Relationship Id="rId10" Type="http://schemas.openxmlformats.org/officeDocument/2006/relationships/image" Target="../media/image239.wmf"/><Relationship Id="rId4" Type="http://schemas.openxmlformats.org/officeDocument/2006/relationships/image" Target="../media/image236.wmf"/><Relationship Id="rId9" Type="http://schemas.openxmlformats.org/officeDocument/2006/relationships/oleObject" Target="../embeddings/oleObject258.bin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2.wmf"/><Relationship Id="rId13" Type="http://schemas.openxmlformats.org/officeDocument/2006/relationships/oleObject" Target="../embeddings/oleObject264.bin"/><Relationship Id="rId18" Type="http://schemas.openxmlformats.org/officeDocument/2006/relationships/image" Target="../media/image247.wmf"/><Relationship Id="rId3" Type="http://schemas.openxmlformats.org/officeDocument/2006/relationships/oleObject" Target="../embeddings/oleObject259.bin"/><Relationship Id="rId7" Type="http://schemas.openxmlformats.org/officeDocument/2006/relationships/oleObject" Target="../embeddings/oleObject261.bin"/><Relationship Id="rId12" Type="http://schemas.openxmlformats.org/officeDocument/2006/relationships/image" Target="../media/image244.wmf"/><Relationship Id="rId17" Type="http://schemas.openxmlformats.org/officeDocument/2006/relationships/oleObject" Target="../embeddings/oleObject26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6.wmf"/><Relationship Id="rId1" Type="http://schemas.openxmlformats.org/officeDocument/2006/relationships/vmlDrawing" Target="../drawings/vmlDrawing55.vml"/><Relationship Id="rId6" Type="http://schemas.openxmlformats.org/officeDocument/2006/relationships/image" Target="../media/image241.wmf"/><Relationship Id="rId11" Type="http://schemas.openxmlformats.org/officeDocument/2006/relationships/oleObject" Target="../embeddings/oleObject263.bin"/><Relationship Id="rId5" Type="http://schemas.openxmlformats.org/officeDocument/2006/relationships/oleObject" Target="../embeddings/oleObject260.bin"/><Relationship Id="rId15" Type="http://schemas.openxmlformats.org/officeDocument/2006/relationships/oleObject" Target="../embeddings/oleObject265.bin"/><Relationship Id="rId10" Type="http://schemas.openxmlformats.org/officeDocument/2006/relationships/image" Target="../media/image243.wmf"/><Relationship Id="rId4" Type="http://schemas.openxmlformats.org/officeDocument/2006/relationships/image" Target="../media/image240.wmf"/><Relationship Id="rId9" Type="http://schemas.openxmlformats.org/officeDocument/2006/relationships/oleObject" Target="../embeddings/oleObject262.bin"/><Relationship Id="rId14" Type="http://schemas.openxmlformats.org/officeDocument/2006/relationships/image" Target="../media/image245.wmf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wmf"/><Relationship Id="rId3" Type="http://schemas.openxmlformats.org/officeDocument/2006/relationships/oleObject" Target="../embeddings/oleObject267.bin"/><Relationship Id="rId7" Type="http://schemas.openxmlformats.org/officeDocument/2006/relationships/oleObject" Target="../embeddings/oleObject269.bin"/><Relationship Id="rId12" Type="http://schemas.openxmlformats.org/officeDocument/2006/relationships/image" Target="../media/image25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249.wmf"/><Relationship Id="rId11" Type="http://schemas.openxmlformats.org/officeDocument/2006/relationships/oleObject" Target="../embeddings/oleObject271.bin"/><Relationship Id="rId5" Type="http://schemas.openxmlformats.org/officeDocument/2006/relationships/oleObject" Target="../embeddings/oleObject268.bin"/><Relationship Id="rId10" Type="http://schemas.openxmlformats.org/officeDocument/2006/relationships/image" Target="../media/image251.wmf"/><Relationship Id="rId4" Type="http://schemas.openxmlformats.org/officeDocument/2006/relationships/image" Target="../media/image248.wmf"/><Relationship Id="rId9" Type="http://schemas.openxmlformats.org/officeDocument/2006/relationships/oleObject" Target="../embeddings/oleObject270.bin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5.wmf"/><Relationship Id="rId13" Type="http://schemas.openxmlformats.org/officeDocument/2006/relationships/oleObject" Target="../embeddings/oleObject277.bin"/><Relationship Id="rId3" Type="http://schemas.openxmlformats.org/officeDocument/2006/relationships/oleObject" Target="../embeddings/oleObject272.bin"/><Relationship Id="rId7" Type="http://schemas.openxmlformats.org/officeDocument/2006/relationships/oleObject" Target="../embeddings/oleObject274.bin"/><Relationship Id="rId12" Type="http://schemas.openxmlformats.org/officeDocument/2006/relationships/image" Target="../media/image25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9.wmf"/><Relationship Id="rId1" Type="http://schemas.openxmlformats.org/officeDocument/2006/relationships/vmlDrawing" Target="../drawings/vmlDrawing57.vml"/><Relationship Id="rId6" Type="http://schemas.openxmlformats.org/officeDocument/2006/relationships/image" Target="../media/image254.wmf"/><Relationship Id="rId11" Type="http://schemas.openxmlformats.org/officeDocument/2006/relationships/oleObject" Target="../embeddings/oleObject276.bin"/><Relationship Id="rId5" Type="http://schemas.openxmlformats.org/officeDocument/2006/relationships/oleObject" Target="../embeddings/oleObject273.bin"/><Relationship Id="rId15" Type="http://schemas.openxmlformats.org/officeDocument/2006/relationships/oleObject" Target="../embeddings/oleObject278.bin"/><Relationship Id="rId10" Type="http://schemas.openxmlformats.org/officeDocument/2006/relationships/image" Target="../media/image256.wmf"/><Relationship Id="rId4" Type="http://schemas.openxmlformats.org/officeDocument/2006/relationships/image" Target="../media/image253.wmf"/><Relationship Id="rId9" Type="http://schemas.openxmlformats.org/officeDocument/2006/relationships/oleObject" Target="../embeddings/oleObject275.bin"/><Relationship Id="rId14" Type="http://schemas.openxmlformats.org/officeDocument/2006/relationships/image" Target="../media/image25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2.wmf"/><Relationship Id="rId3" Type="http://schemas.openxmlformats.org/officeDocument/2006/relationships/oleObject" Target="../embeddings/oleObject279.bin"/><Relationship Id="rId7" Type="http://schemas.openxmlformats.org/officeDocument/2006/relationships/oleObject" Target="../embeddings/oleObject281.bin"/><Relationship Id="rId12" Type="http://schemas.openxmlformats.org/officeDocument/2006/relationships/image" Target="../media/image26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261.wmf"/><Relationship Id="rId11" Type="http://schemas.openxmlformats.org/officeDocument/2006/relationships/oleObject" Target="../embeddings/oleObject283.bin"/><Relationship Id="rId5" Type="http://schemas.openxmlformats.org/officeDocument/2006/relationships/oleObject" Target="../embeddings/oleObject280.bin"/><Relationship Id="rId10" Type="http://schemas.openxmlformats.org/officeDocument/2006/relationships/image" Target="../media/image263.wmf"/><Relationship Id="rId4" Type="http://schemas.openxmlformats.org/officeDocument/2006/relationships/image" Target="../media/image260.wmf"/><Relationship Id="rId9" Type="http://schemas.openxmlformats.org/officeDocument/2006/relationships/oleObject" Target="../embeddings/oleObject282.bin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9.vml"/><Relationship Id="rId6" Type="http://schemas.openxmlformats.org/officeDocument/2006/relationships/image" Target="../media/image266.wmf"/><Relationship Id="rId5" Type="http://schemas.openxmlformats.org/officeDocument/2006/relationships/oleObject" Target="../embeddings/oleObject285.bin"/><Relationship Id="rId4" Type="http://schemas.openxmlformats.org/officeDocument/2006/relationships/image" Target="../media/image265.wmf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9.wmf"/><Relationship Id="rId3" Type="http://schemas.openxmlformats.org/officeDocument/2006/relationships/oleObject" Target="../embeddings/oleObject286.bin"/><Relationship Id="rId7" Type="http://schemas.openxmlformats.org/officeDocument/2006/relationships/oleObject" Target="../embeddings/oleObject2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268.wmf"/><Relationship Id="rId5" Type="http://schemas.openxmlformats.org/officeDocument/2006/relationships/oleObject" Target="../embeddings/oleObject287.bin"/><Relationship Id="rId4" Type="http://schemas.openxmlformats.org/officeDocument/2006/relationships/image" Target="../media/image267.wmf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2.wmf"/><Relationship Id="rId13" Type="http://schemas.openxmlformats.org/officeDocument/2006/relationships/oleObject" Target="../embeddings/oleObject294.bin"/><Relationship Id="rId18" Type="http://schemas.openxmlformats.org/officeDocument/2006/relationships/image" Target="../media/image277.wmf"/><Relationship Id="rId3" Type="http://schemas.openxmlformats.org/officeDocument/2006/relationships/oleObject" Target="../embeddings/oleObject289.bin"/><Relationship Id="rId21" Type="http://schemas.openxmlformats.org/officeDocument/2006/relationships/oleObject" Target="../embeddings/oleObject298.bin"/><Relationship Id="rId7" Type="http://schemas.openxmlformats.org/officeDocument/2006/relationships/oleObject" Target="../embeddings/oleObject291.bin"/><Relationship Id="rId12" Type="http://schemas.openxmlformats.org/officeDocument/2006/relationships/image" Target="../media/image274.wmf"/><Relationship Id="rId17" Type="http://schemas.openxmlformats.org/officeDocument/2006/relationships/oleObject" Target="../embeddings/oleObject29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6.wmf"/><Relationship Id="rId20" Type="http://schemas.openxmlformats.org/officeDocument/2006/relationships/image" Target="../media/image278.wmf"/><Relationship Id="rId1" Type="http://schemas.openxmlformats.org/officeDocument/2006/relationships/vmlDrawing" Target="../drawings/vmlDrawing61.vml"/><Relationship Id="rId6" Type="http://schemas.openxmlformats.org/officeDocument/2006/relationships/image" Target="../media/image271.wmf"/><Relationship Id="rId11" Type="http://schemas.openxmlformats.org/officeDocument/2006/relationships/oleObject" Target="../embeddings/oleObject293.bin"/><Relationship Id="rId24" Type="http://schemas.openxmlformats.org/officeDocument/2006/relationships/image" Target="../media/image280.wmf"/><Relationship Id="rId5" Type="http://schemas.openxmlformats.org/officeDocument/2006/relationships/oleObject" Target="../embeddings/oleObject290.bin"/><Relationship Id="rId15" Type="http://schemas.openxmlformats.org/officeDocument/2006/relationships/oleObject" Target="../embeddings/oleObject295.bin"/><Relationship Id="rId23" Type="http://schemas.openxmlformats.org/officeDocument/2006/relationships/oleObject" Target="../embeddings/oleObject299.bin"/><Relationship Id="rId10" Type="http://schemas.openxmlformats.org/officeDocument/2006/relationships/image" Target="../media/image273.wmf"/><Relationship Id="rId19" Type="http://schemas.openxmlformats.org/officeDocument/2006/relationships/oleObject" Target="../embeddings/oleObject297.bin"/><Relationship Id="rId4" Type="http://schemas.openxmlformats.org/officeDocument/2006/relationships/image" Target="../media/image270.wmf"/><Relationship Id="rId9" Type="http://schemas.openxmlformats.org/officeDocument/2006/relationships/oleObject" Target="../embeddings/oleObject292.bin"/><Relationship Id="rId14" Type="http://schemas.openxmlformats.org/officeDocument/2006/relationships/image" Target="../media/image275.wmf"/><Relationship Id="rId22" Type="http://schemas.openxmlformats.org/officeDocument/2006/relationships/image" Target="../media/image279.wmf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3.wmf"/><Relationship Id="rId13" Type="http://schemas.openxmlformats.org/officeDocument/2006/relationships/oleObject" Target="../embeddings/oleObject305.bin"/><Relationship Id="rId3" Type="http://schemas.openxmlformats.org/officeDocument/2006/relationships/oleObject" Target="../embeddings/oleObject300.bin"/><Relationship Id="rId7" Type="http://schemas.openxmlformats.org/officeDocument/2006/relationships/oleObject" Target="../embeddings/oleObject302.bin"/><Relationship Id="rId12" Type="http://schemas.openxmlformats.org/officeDocument/2006/relationships/image" Target="../media/image28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2.vml"/><Relationship Id="rId6" Type="http://schemas.openxmlformats.org/officeDocument/2006/relationships/image" Target="../media/image282.wmf"/><Relationship Id="rId11" Type="http://schemas.openxmlformats.org/officeDocument/2006/relationships/oleObject" Target="../embeddings/oleObject304.bin"/><Relationship Id="rId5" Type="http://schemas.openxmlformats.org/officeDocument/2006/relationships/oleObject" Target="../embeddings/oleObject301.bin"/><Relationship Id="rId10" Type="http://schemas.openxmlformats.org/officeDocument/2006/relationships/image" Target="../media/image284.wmf"/><Relationship Id="rId4" Type="http://schemas.openxmlformats.org/officeDocument/2006/relationships/image" Target="../media/image281.wmf"/><Relationship Id="rId9" Type="http://schemas.openxmlformats.org/officeDocument/2006/relationships/oleObject" Target="../embeddings/oleObject303.bin"/><Relationship Id="rId14" Type="http://schemas.openxmlformats.org/officeDocument/2006/relationships/image" Target="../media/image286.wmf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9.wmf"/><Relationship Id="rId3" Type="http://schemas.openxmlformats.org/officeDocument/2006/relationships/oleObject" Target="../embeddings/oleObject306.bin"/><Relationship Id="rId7" Type="http://schemas.openxmlformats.org/officeDocument/2006/relationships/oleObject" Target="../embeddings/oleObject30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3.vml"/><Relationship Id="rId6" Type="http://schemas.openxmlformats.org/officeDocument/2006/relationships/image" Target="../media/image288.wmf"/><Relationship Id="rId5" Type="http://schemas.openxmlformats.org/officeDocument/2006/relationships/oleObject" Target="../embeddings/oleObject307.bin"/><Relationship Id="rId10" Type="http://schemas.openxmlformats.org/officeDocument/2006/relationships/image" Target="../media/image290.wmf"/><Relationship Id="rId4" Type="http://schemas.openxmlformats.org/officeDocument/2006/relationships/image" Target="../media/image287.wmf"/><Relationship Id="rId9" Type="http://schemas.openxmlformats.org/officeDocument/2006/relationships/oleObject" Target="../embeddings/oleObject309.bin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3.wmf"/><Relationship Id="rId3" Type="http://schemas.openxmlformats.org/officeDocument/2006/relationships/oleObject" Target="../embeddings/oleObject310.bin"/><Relationship Id="rId7" Type="http://schemas.openxmlformats.org/officeDocument/2006/relationships/oleObject" Target="../embeddings/oleObject312.bin"/><Relationship Id="rId12" Type="http://schemas.openxmlformats.org/officeDocument/2006/relationships/image" Target="../media/image29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4.vml"/><Relationship Id="rId6" Type="http://schemas.openxmlformats.org/officeDocument/2006/relationships/image" Target="../media/image292.wmf"/><Relationship Id="rId11" Type="http://schemas.openxmlformats.org/officeDocument/2006/relationships/oleObject" Target="../embeddings/oleObject314.bin"/><Relationship Id="rId5" Type="http://schemas.openxmlformats.org/officeDocument/2006/relationships/oleObject" Target="../embeddings/oleObject311.bin"/><Relationship Id="rId10" Type="http://schemas.openxmlformats.org/officeDocument/2006/relationships/image" Target="../media/image294.wmf"/><Relationship Id="rId4" Type="http://schemas.openxmlformats.org/officeDocument/2006/relationships/image" Target="../media/image291.wmf"/><Relationship Id="rId9" Type="http://schemas.openxmlformats.org/officeDocument/2006/relationships/oleObject" Target="../embeddings/oleObject313.bin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8.wmf"/><Relationship Id="rId3" Type="http://schemas.openxmlformats.org/officeDocument/2006/relationships/oleObject" Target="../embeddings/oleObject315.bin"/><Relationship Id="rId7" Type="http://schemas.openxmlformats.org/officeDocument/2006/relationships/oleObject" Target="../embeddings/oleObject317.bin"/><Relationship Id="rId12" Type="http://schemas.openxmlformats.org/officeDocument/2006/relationships/image" Target="../media/image30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5.vml"/><Relationship Id="rId6" Type="http://schemas.openxmlformats.org/officeDocument/2006/relationships/image" Target="../media/image297.wmf"/><Relationship Id="rId11" Type="http://schemas.openxmlformats.org/officeDocument/2006/relationships/oleObject" Target="../embeddings/oleObject319.bin"/><Relationship Id="rId5" Type="http://schemas.openxmlformats.org/officeDocument/2006/relationships/oleObject" Target="../embeddings/oleObject316.bin"/><Relationship Id="rId10" Type="http://schemas.openxmlformats.org/officeDocument/2006/relationships/image" Target="../media/image299.wmf"/><Relationship Id="rId4" Type="http://schemas.openxmlformats.org/officeDocument/2006/relationships/image" Target="../media/image296.wmf"/><Relationship Id="rId9" Type="http://schemas.openxmlformats.org/officeDocument/2006/relationships/oleObject" Target="../embeddings/oleObject318.bin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3.wmf"/><Relationship Id="rId3" Type="http://schemas.openxmlformats.org/officeDocument/2006/relationships/oleObject" Target="../embeddings/oleObject320.bin"/><Relationship Id="rId7" Type="http://schemas.openxmlformats.org/officeDocument/2006/relationships/oleObject" Target="../embeddings/oleObject322.bin"/><Relationship Id="rId12" Type="http://schemas.openxmlformats.org/officeDocument/2006/relationships/image" Target="../media/image30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6.vml"/><Relationship Id="rId6" Type="http://schemas.openxmlformats.org/officeDocument/2006/relationships/image" Target="../media/image302.wmf"/><Relationship Id="rId11" Type="http://schemas.openxmlformats.org/officeDocument/2006/relationships/oleObject" Target="../embeddings/oleObject324.bin"/><Relationship Id="rId5" Type="http://schemas.openxmlformats.org/officeDocument/2006/relationships/oleObject" Target="../embeddings/oleObject321.bin"/><Relationship Id="rId10" Type="http://schemas.openxmlformats.org/officeDocument/2006/relationships/image" Target="../media/image304.wmf"/><Relationship Id="rId4" Type="http://schemas.openxmlformats.org/officeDocument/2006/relationships/image" Target="../media/image301.wmf"/><Relationship Id="rId9" Type="http://schemas.openxmlformats.org/officeDocument/2006/relationships/oleObject" Target="../embeddings/oleObject323.bin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8.wmf"/><Relationship Id="rId13" Type="http://schemas.openxmlformats.org/officeDocument/2006/relationships/oleObject" Target="../embeddings/oleObject330.bin"/><Relationship Id="rId3" Type="http://schemas.openxmlformats.org/officeDocument/2006/relationships/oleObject" Target="../embeddings/oleObject325.bin"/><Relationship Id="rId7" Type="http://schemas.openxmlformats.org/officeDocument/2006/relationships/oleObject" Target="../embeddings/oleObject327.bin"/><Relationship Id="rId12" Type="http://schemas.openxmlformats.org/officeDocument/2006/relationships/image" Target="../media/image3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7.vml"/><Relationship Id="rId6" Type="http://schemas.openxmlformats.org/officeDocument/2006/relationships/image" Target="../media/image307.wmf"/><Relationship Id="rId11" Type="http://schemas.openxmlformats.org/officeDocument/2006/relationships/oleObject" Target="../embeddings/oleObject329.bin"/><Relationship Id="rId5" Type="http://schemas.openxmlformats.org/officeDocument/2006/relationships/oleObject" Target="../embeddings/oleObject326.bin"/><Relationship Id="rId10" Type="http://schemas.openxmlformats.org/officeDocument/2006/relationships/image" Target="../media/image309.wmf"/><Relationship Id="rId4" Type="http://schemas.openxmlformats.org/officeDocument/2006/relationships/image" Target="../media/image306.wmf"/><Relationship Id="rId9" Type="http://schemas.openxmlformats.org/officeDocument/2006/relationships/oleObject" Target="../embeddings/oleObject328.bin"/><Relationship Id="rId14" Type="http://schemas.openxmlformats.org/officeDocument/2006/relationships/image" Target="../media/image311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4.wmf"/><Relationship Id="rId13" Type="http://schemas.openxmlformats.org/officeDocument/2006/relationships/oleObject" Target="../embeddings/oleObject336.bin"/><Relationship Id="rId3" Type="http://schemas.openxmlformats.org/officeDocument/2006/relationships/oleObject" Target="../embeddings/oleObject331.bin"/><Relationship Id="rId7" Type="http://schemas.openxmlformats.org/officeDocument/2006/relationships/oleObject" Target="../embeddings/oleObject333.bin"/><Relationship Id="rId12" Type="http://schemas.openxmlformats.org/officeDocument/2006/relationships/image" Target="../media/image3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8.vml"/><Relationship Id="rId6" Type="http://schemas.openxmlformats.org/officeDocument/2006/relationships/image" Target="../media/image313.wmf"/><Relationship Id="rId11" Type="http://schemas.openxmlformats.org/officeDocument/2006/relationships/oleObject" Target="../embeddings/oleObject335.bin"/><Relationship Id="rId5" Type="http://schemas.openxmlformats.org/officeDocument/2006/relationships/oleObject" Target="../embeddings/oleObject332.bin"/><Relationship Id="rId10" Type="http://schemas.openxmlformats.org/officeDocument/2006/relationships/image" Target="../media/image315.wmf"/><Relationship Id="rId4" Type="http://schemas.openxmlformats.org/officeDocument/2006/relationships/image" Target="../media/image312.wmf"/><Relationship Id="rId9" Type="http://schemas.openxmlformats.org/officeDocument/2006/relationships/oleObject" Target="../embeddings/oleObject334.bin"/><Relationship Id="rId14" Type="http://schemas.openxmlformats.org/officeDocument/2006/relationships/image" Target="../media/image317.wmf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wmf"/><Relationship Id="rId13" Type="http://schemas.openxmlformats.org/officeDocument/2006/relationships/oleObject" Target="../embeddings/oleObject342.bin"/><Relationship Id="rId3" Type="http://schemas.openxmlformats.org/officeDocument/2006/relationships/oleObject" Target="../embeddings/oleObject337.bin"/><Relationship Id="rId7" Type="http://schemas.openxmlformats.org/officeDocument/2006/relationships/oleObject" Target="../embeddings/oleObject339.bin"/><Relationship Id="rId12" Type="http://schemas.openxmlformats.org/officeDocument/2006/relationships/image" Target="../media/image3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9.vml"/><Relationship Id="rId6" Type="http://schemas.openxmlformats.org/officeDocument/2006/relationships/image" Target="../media/image319.wmf"/><Relationship Id="rId11" Type="http://schemas.openxmlformats.org/officeDocument/2006/relationships/oleObject" Target="../embeddings/oleObject341.bin"/><Relationship Id="rId5" Type="http://schemas.openxmlformats.org/officeDocument/2006/relationships/oleObject" Target="../embeddings/oleObject338.bin"/><Relationship Id="rId10" Type="http://schemas.openxmlformats.org/officeDocument/2006/relationships/image" Target="../media/image321.wmf"/><Relationship Id="rId4" Type="http://schemas.openxmlformats.org/officeDocument/2006/relationships/image" Target="../media/image318.wmf"/><Relationship Id="rId9" Type="http://schemas.openxmlformats.org/officeDocument/2006/relationships/oleObject" Target="../embeddings/oleObject340.bin"/><Relationship Id="rId14" Type="http://schemas.openxmlformats.org/officeDocument/2006/relationships/image" Target="../media/image323.wmf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0.vml"/><Relationship Id="rId6" Type="http://schemas.openxmlformats.org/officeDocument/2006/relationships/image" Target="../media/image325.wmf"/><Relationship Id="rId5" Type="http://schemas.openxmlformats.org/officeDocument/2006/relationships/oleObject" Target="../embeddings/oleObject344.bin"/><Relationship Id="rId4" Type="http://schemas.openxmlformats.org/officeDocument/2006/relationships/image" Target="../media/image324.wmf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8.wmf"/><Relationship Id="rId3" Type="http://schemas.openxmlformats.org/officeDocument/2006/relationships/oleObject" Target="../embeddings/oleObject345.bin"/><Relationship Id="rId7" Type="http://schemas.openxmlformats.org/officeDocument/2006/relationships/oleObject" Target="../embeddings/oleObject347.bin"/><Relationship Id="rId12" Type="http://schemas.openxmlformats.org/officeDocument/2006/relationships/image" Target="../media/image3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1.vml"/><Relationship Id="rId6" Type="http://schemas.openxmlformats.org/officeDocument/2006/relationships/image" Target="../media/image327.wmf"/><Relationship Id="rId11" Type="http://schemas.openxmlformats.org/officeDocument/2006/relationships/oleObject" Target="../embeddings/oleObject349.bin"/><Relationship Id="rId5" Type="http://schemas.openxmlformats.org/officeDocument/2006/relationships/oleObject" Target="../embeddings/oleObject346.bin"/><Relationship Id="rId10" Type="http://schemas.openxmlformats.org/officeDocument/2006/relationships/image" Target="../media/image329.wmf"/><Relationship Id="rId4" Type="http://schemas.openxmlformats.org/officeDocument/2006/relationships/image" Target="../media/image326.wmf"/><Relationship Id="rId9" Type="http://schemas.openxmlformats.org/officeDocument/2006/relationships/oleObject" Target="../embeddings/oleObject34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924050"/>
          </a:xfrm>
        </p:spPr>
        <p:txBody>
          <a:bodyPr/>
          <a:lstStyle/>
          <a:p>
            <a:r>
              <a:rPr lang="en-US" dirty="0" smtClean="0"/>
              <a:t>CHAP 4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FEA for </a:t>
            </a:r>
            <a:r>
              <a:rPr lang="en-US" dirty="0" err="1" smtClean="0"/>
              <a:t>Elastoplastic</a:t>
            </a:r>
            <a:r>
              <a:rPr lang="en-US" dirty="0" smtClean="0"/>
              <a:t> Problems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2945" y="3886200"/>
            <a:ext cx="7158181" cy="1914236"/>
          </a:xfrm>
        </p:spPr>
        <p:txBody>
          <a:bodyPr/>
          <a:lstStyle/>
          <a:p>
            <a:r>
              <a:rPr lang="en-US" dirty="0" smtClean="0"/>
              <a:t>Nam-Ho Kim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Hardening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Kinematic hardening</a:t>
            </a:r>
          </a:p>
          <a:p>
            <a:pPr lvl="1">
              <a:spcBef>
                <a:spcPts val="600"/>
              </a:spcBef>
            </a:pPr>
            <a:r>
              <a:rPr lang="en-US" b="1" dirty="0" smtClean="0">
                <a:solidFill>
                  <a:srgbClr val="2C02C6"/>
                </a:solidFill>
              </a:rPr>
              <a:t>Elastic range remains constant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Center of the elastic region moves </a:t>
            </a:r>
            <a:br>
              <a:rPr lang="en-US" dirty="0" smtClean="0"/>
            </a:br>
            <a:r>
              <a:rPr lang="en-US" dirty="0" smtClean="0"/>
              <a:t>parallel to the work hardening line</a:t>
            </a:r>
          </a:p>
          <a:p>
            <a:pPr lvl="1">
              <a:spcBef>
                <a:spcPts val="600"/>
              </a:spcBef>
            </a:pPr>
            <a:r>
              <a:rPr lang="en-US" dirty="0" err="1" smtClean="0"/>
              <a:t>bc</a:t>
            </a:r>
            <a:r>
              <a:rPr lang="en-US" dirty="0" smtClean="0"/>
              <a:t> = de = 2oa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Use the center of elastic domain</a:t>
            </a:r>
            <a:br>
              <a:rPr lang="en-US" dirty="0" smtClean="0"/>
            </a:br>
            <a:r>
              <a:rPr lang="en-US" dirty="0" smtClean="0"/>
              <a:t>as an evolution variable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Isotropic hardening</a:t>
            </a:r>
          </a:p>
          <a:p>
            <a:pPr lvl="1">
              <a:spcBef>
                <a:spcPts val="600"/>
              </a:spcBef>
            </a:pPr>
            <a:r>
              <a:rPr lang="en-US" b="1" dirty="0" smtClean="0">
                <a:solidFill>
                  <a:srgbClr val="2C02C6"/>
                </a:solidFill>
              </a:rPr>
              <a:t>Elastic range (yield stress) increases </a:t>
            </a:r>
            <a:br>
              <a:rPr lang="en-US" b="1" dirty="0" smtClean="0">
                <a:solidFill>
                  <a:srgbClr val="2C02C6"/>
                </a:solidFill>
              </a:rPr>
            </a:br>
            <a:r>
              <a:rPr lang="en-US" b="1" dirty="0" smtClean="0">
                <a:solidFill>
                  <a:srgbClr val="2C02C6"/>
                </a:solidFill>
              </a:rPr>
              <a:t>proportional to plastic strain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The yield stress for the reversed loading </a:t>
            </a:r>
            <a:br>
              <a:rPr lang="en-US" dirty="0" smtClean="0"/>
            </a:br>
            <a:r>
              <a:rPr lang="en-US" dirty="0" smtClean="0"/>
              <a:t>is equal to the previous yield stress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Use plastic strain as an evolution </a:t>
            </a:r>
            <a:br>
              <a:rPr lang="en-US" dirty="0" smtClean="0"/>
            </a:br>
            <a:r>
              <a:rPr lang="en-US" dirty="0" smtClean="0"/>
              <a:t>variable</a:t>
            </a:r>
          </a:p>
          <a:p>
            <a:r>
              <a:rPr lang="en-US" dirty="0" smtClean="0"/>
              <a:t>No difference in proportional loading (line o-a-b)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5661591" y="264573"/>
            <a:ext cx="3339847" cy="2665155"/>
            <a:chOff x="5569227" y="3079858"/>
            <a:chExt cx="3339847" cy="2665155"/>
          </a:xfrm>
        </p:grpSpPr>
        <p:sp>
          <p:nvSpPr>
            <p:cNvPr id="5" name="Line 3"/>
            <p:cNvSpPr>
              <a:spLocks noChangeAspect="1" noChangeShapeType="1"/>
            </p:cNvSpPr>
            <p:nvPr/>
          </p:nvSpPr>
          <p:spPr bwMode="auto">
            <a:xfrm flipV="1">
              <a:off x="5717309" y="4673090"/>
              <a:ext cx="3191765" cy="5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6" name="Line 4"/>
            <p:cNvSpPr>
              <a:spLocks noChangeAspect="1" noChangeShapeType="1"/>
            </p:cNvSpPr>
            <p:nvPr/>
          </p:nvSpPr>
          <p:spPr bwMode="auto">
            <a:xfrm rot="16200000">
              <a:off x="5638570" y="4464161"/>
              <a:ext cx="2560320" cy="138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7" name="Line 5"/>
            <p:cNvSpPr>
              <a:spLocks noChangeAspect="1" noChangeShapeType="1"/>
            </p:cNvSpPr>
            <p:nvPr/>
          </p:nvSpPr>
          <p:spPr bwMode="auto">
            <a:xfrm flipV="1">
              <a:off x="6914767" y="3730530"/>
              <a:ext cx="658368" cy="94256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lg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8" name="Text Box 6"/>
            <p:cNvSpPr txBox="1">
              <a:spLocks noChangeAspect="1" noChangeArrowheads="1"/>
            </p:cNvSpPr>
            <p:nvPr/>
          </p:nvSpPr>
          <p:spPr bwMode="auto">
            <a:xfrm>
              <a:off x="7468894" y="3255821"/>
              <a:ext cx="131447" cy="307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a</a:t>
              </a: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" name="Text Box 7"/>
            <p:cNvSpPr txBox="1">
              <a:spLocks noChangeAspect="1" noChangeArrowheads="1"/>
            </p:cNvSpPr>
            <p:nvPr/>
          </p:nvSpPr>
          <p:spPr bwMode="auto">
            <a:xfrm>
              <a:off x="8689618" y="3103530"/>
              <a:ext cx="131447" cy="307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b</a:t>
              </a: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V="1">
              <a:off x="7035468" y="3431437"/>
              <a:ext cx="1691183" cy="43766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lg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>
              <a:off x="7382483" y="3431437"/>
              <a:ext cx="1330452" cy="183847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lg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5750278" y="5269908"/>
              <a:ext cx="1632204" cy="43903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lg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V="1">
              <a:off x="5750278" y="3856754"/>
              <a:ext cx="1323594" cy="185219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lg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4" name="Text Box 12"/>
            <p:cNvSpPr txBox="1">
              <a:spLocks noChangeAspect="1" noChangeArrowheads="1"/>
            </p:cNvSpPr>
            <p:nvPr/>
          </p:nvSpPr>
          <p:spPr bwMode="auto">
            <a:xfrm>
              <a:off x="5569227" y="5435921"/>
              <a:ext cx="131447" cy="307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d</a:t>
              </a: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" name="Text Box 13"/>
            <p:cNvSpPr txBox="1">
              <a:spLocks noChangeAspect="1" noChangeArrowheads="1"/>
            </p:cNvSpPr>
            <p:nvPr/>
          </p:nvSpPr>
          <p:spPr bwMode="auto">
            <a:xfrm>
              <a:off x="6988833" y="3528847"/>
              <a:ext cx="121828" cy="307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e</a:t>
              </a: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6" name="Text Box 14"/>
            <p:cNvSpPr txBox="1">
              <a:spLocks noChangeAspect="1" noChangeArrowheads="1"/>
            </p:cNvSpPr>
            <p:nvPr/>
          </p:nvSpPr>
          <p:spPr bwMode="auto">
            <a:xfrm>
              <a:off x="6696872" y="3079858"/>
              <a:ext cx="136255" cy="307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σ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" name="Text Box 15"/>
            <p:cNvSpPr txBox="1">
              <a:spLocks noChangeAspect="1" noChangeArrowheads="1"/>
            </p:cNvSpPr>
            <p:nvPr/>
          </p:nvSpPr>
          <p:spPr bwMode="auto">
            <a:xfrm>
              <a:off x="8751340" y="4674463"/>
              <a:ext cx="117020" cy="307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ε</a:t>
              </a: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" name="Text Box 16"/>
            <p:cNvSpPr txBox="1">
              <a:spLocks noChangeAspect="1" noChangeArrowheads="1"/>
            </p:cNvSpPr>
            <p:nvPr/>
          </p:nvSpPr>
          <p:spPr bwMode="auto">
            <a:xfrm>
              <a:off x="7345450" y="5188962"/>
              <a:ext cx="107402" cy="307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c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" name="Text Box 17"/>
            <p:cNvSpPr txBox="1">
              <a:spLocks noChangeAspect="1" noChangeArrowheads="1"/>
            </p:cNvSpPr>
            <p:nvPr/>
          </p:nvSpPr>
          <p:spPr bwMode="auto">
            <a:xfrm>
              <a:off x="6735087" y="4607235"/>
              <a:ext cx="131447" cy="307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o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" name="Line 37"/>
            <p:cNvSpPr>
              <a:spLocks noChangeShapeType="1"/>
            </p:cNvSpPr>
            <p:nvPr/>
          </p:nvSpPr>
          <p:spPr bwMode="auto">
            <a:xfrm flipV="1">
              <a:off x="5861378" y="4206614"/>
              <a:ext cx="2809038" cy="75185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447400" y="2975841"/>
            <a:ext cx="3199638" cy="3030489"/>
            <a:chOff x="5447400" y="2975841"/>
            <a:chExt cx="3199638" cy="3030489"/>
          </a:xfrm>
        </p:grpSpPr>
        <p:grpSp>
          <p:nvGrpSpPr>
            <p:cNvPr id="53" name="Group 52"/>
            <p:cNvGrpSpPr/>
            <p:nvPr/>
          </p:nvGrpSpPr>
          <p:grpSpPr>
            <a:xfrm>
              <a:off x="5447400" y="2975841"/>
              <a:ext cx="3199638" cy="3030489"/>
              <a:chOff x="5471464" y="3529313"/>
              <a:chExt cx="3199638" cy="3030489"/>
            </a:xfrm>
          </p:grpSpPr>
          <p:sp>
            <p:nvSpPr>
              <p:cNvPr id="23" name="Line 18"/>
              <p:cNvSpPr>
                <a:spLocks noChangeAspect="1" noChangeShapeType="1"/>
              </p:cNvSpPr>
              <p:nvPr/>
            </p:nvSpPr>
            <p:spPr bwMode="auto">
              <a:xfrm>
                <a:off x="5677649" y="5088560"/>
                <a:ext cx="294163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24" name="Line 19"/>
              <p:cNvSpPr>
                <a:spLocks noChangeAspect="1" noChangeShapeType="1"/>
              </p:cNvSpPr>
              <p:nvPr/>
            </p:nvSpPr>
            <p:spPr bwMode="auto">
              <a:xfrm rot="16200000">
                <a:off x="5582229" y="5088560"/>
                <a:ext cx="294248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25" name="Line 20"/>
              <p:cNvSpPr>
                <a:spLocks noChangeAspect="1" noChangeShapeType="1"/>
              </p:cNvSpPr>
              <p:nvPr/>
            </p:nvSpPr>
            <p:spPr bwMode="auto">
              <a:xfrm flipV="1">
                <a:off x="7049693" y="4400549"/>
                <a:ext cx="480567" cy="68801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stealth" w="med" len="lg"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26" name="Text Box 21"/>
              <p:cNvSpPr txBox="1">
                <a:spLocks noChangeAspect="1" noChangeArrowheads="1"/>
              </p:cNvSpPr>
              <p:nvPr/>
            </p:nvSpPr>
            <p:spPr bwMode="auto">
              <a:xfrm>
                <a:off x="7485811" y="4059501"/>
                <a:ext cx="131446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20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맑은 고딕" charset="-127"/>
                  </a:rPr>
                  <a:t>a</a:t>
                </a: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7" name="Text Box 22"/>
              <p:cNvSpPr txBox="1">
                <a:spLocks noChangeAspect="1" noChangeArrowheads="1"/>
              </p:cNvSpPr>
              <p:nvPr/>
            </p:nvSpPr>
            <p:spPr bwMode="auto">
              <a:xfrm>
                <a:off x="8403704" y="3924694"/>
                <a:ext cx="131446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2000" b="0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맑은 고딕" charset="-127"/>
                  </a:rPr>
                  <a:t>b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8" name="Line 23"/>
              <p:cNvSpPr>
                <a:spLocks noChangeShapeType="1"/>
              </p:cNvSpPr>
              <p:nvPr/>
            </p:nvSpPr>
            <p:spPr bwMode="auto">
              <a:xfrm flipV="1">
                <a:off x="7486693" y="4191415"/>
                <a:ext cx="917575" cy="23755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stealth" w="med" len="lg"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29" name="Line 24"/>
              <p:cNvSpPr>
                <a:spLocks noChangeShapeType="1"/>
              </p:cNvSpPr>
              <p:nvPr/>
            </p:nvSpPr>
            <p:spPr bwMode="auto">
              <a:xfrm flipH="1">
                <a:off x="7174915" y="4191000"/>
                <a:ext cx="1230898" cy="170310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stealth" w="med" len="lg"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30" name="Line 25"/>
              <p:cNvSpPr>
                <a:spLocks noChangeShapeType="1"/>
              </p:cNvSpPr>
              <p:nvPr/>
            </p:nvSpPr>
            <p:spPr bwMode="auto">
              <a:xfrm flipH="1">
                <a:off x="5603163" y="5882220"/>
                <a:ext cx="1568514" cy="42220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stealth" w="med" len="lg"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31" name="Line 26"/>
              <p:cNvSpPr>
                <a:spLocks noChangeShapeType="1"/>
              </p:cNvSpPr>
              <p:nvPr/>
            </p:nvSpPr>
            <p:spPr bwMode="auto">
              <a:xfrm flipV="1">
                <a:off x="5613958" y="4054101"/>
                <a:ext cx="1603058" cy="224276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stealth" w="med" len="lg"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32" name="Text Box 27"/>
              <p:cNvSpPr txBox="1">
                <a:spLocks noChangeAspect="1" noChangeArrowheads="1"/>
              </p:cNvSpPr>
              <p:nvPr/>
            </p:nvSpPr>
            <p:spPr bwMode="auto">
              <a:xfrm>
                <a:off x="5471464" y="6081985"/>
                <a:ext cx="131446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20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맑은 고딕" charset="-127"/>
                  </a:rPr>
                  <a:t>d</a:t>
                </a: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33" name="Text Box 28"/>
              <p:cNvSpPr txBox="1">
                <a:spLocks noChangeAspect="1" noChangeArrowheads="1"/>
              </p:cNvSpPr>
              <p:nvPr/>
            </p:nvSpPr>
            <p:spPr bwMode="auto">
              <a:xfrm>
                <a:off x="7131735" y="3783069"/>
                <a:ext cx="121829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20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맑은 고딕" charset="-127"/>
                  </a:rPr>
                  <a:t>e</a:t>
                </a: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34" name="Text Box 29"/>
              <p:cNvSpPr txBox="1">
                <a:spLocks noChangeAspect="1" noChangeArrowheads="1"/>
              </p:cNvSpPr>
              <p:nvPr/>
            </p:nvSpPr>
            <p:spPr bwMode="auto">
              <a:xfrm>
                <a:off x="6827316" y="3529313"/>
                <a:ext cx="136257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20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맑은 고딕" charset="-127"/>
                  </a:rPr>
                  <a:t>σ</a:t>
                </a: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35" name="Text Box 30"/>
              <p:cNvSpPr txBox="1">
                <a:spLocks noChangeAspect="1" noChangeArrowheads="1"/>
              </p:cNvSpPr>
              <p:nvPr/>
            </p:nvSpPr>
            <p:spPr bwMode="auto">
              <a:xfrm>
                <a:off x="8495144" y="5089639"/>
                <a:ext cx="11702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20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맑은 고딕" charset="-127"/>
                  </a:rPr>
                  <a:t>ε</a:t>
                </a: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36" name="Text Box 31"/>
              <p:cNvSpPr txBox="1">
                <a:spLocks noChangeAspect="1" noChangeArrowheads="1"/>
              </p:cNvSpPr>
              <p:nvPr/>
            </p:nvSpPr>
            <p:spPr bwMode="auto">
              <a:xfrm>
                <a:off x="7388656" y="5494569"/>
                <a:ext cx="107403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20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맑은 고딕" charset="-127"/>
                  </a:rPr>
                  <a:t>c</a:t>
                </a: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37" name="Text Box 32"/>
              <p:cNvSpPr txBox="1">
                <a:spLocks noChangeAspect="1" noChangeArrowheads="1"/>
              </p:cNvSpPr>
              <p:nvPr/>
            </p:nvSpPr>
            <p:spPr bwMode="auto">
              <a:xfrm>
                <a:off x="6908279" y="5036729"/>
                <a:ext cx="131446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20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맑은 고딕" charset="-127"/>
                  </a:rPr>
                  <a:t>o</a:t>
                </a: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38" name="Line 33"/>
              <p:cNvSpPr>
                <a:spLocks noChangeShapeType="1"/>
              </p:cNvSpPr>
              <p:nvPr/>
            </p:nvSpPr>
            <p:spPr bwMode="auto">
              <a:xfrm flipV="1">
                <a:off x="7194346" y="3691284"/>
                <a:ext cx="1476756" cy="38225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stealth" w="med" len="lg"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 bwMode="auto">
            <a:xfrm rot="5400000" flipH="1" flipV="1">
              <a:off x="7676356" y="4086680"/>
              <a:ext cx="896144" cy="79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4" name="Straight Connector 43"/>
            <p:cNvCxnSpPr>
              <a:stCxn id="28" idx="1"/>
            </p:cNvCxnSpPr>
            <p:nvPr/>
          </p:nvCxnSpPr>
          <p:spPr bwMode="auto">
            <a:xfrm rot="5400000" flipH="1">
              <a:off x="8137881" y="3395621"/>
              <a:ext cx="407" cy="48423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Arrow Connector 44"/>
            <p:cNvCxnSpPr/>
            <p:nvPr/>
          </p:nvCxnSpPr>
          <p:spPr bwMode="auto">
            <a:xfrm rot="16200000" flipH="1">
              <a:off x="7705725" y="4934838"/>
              <a:ext cx="837406" cy="79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7" name="Straight Connector 46"/>
            <p:cNvCxnSpPr>
              <a:stCxn id="29" idx="1"/>
            </p:cNvCxnSpPr>
            <p:nvPr/>
          </p:nvCxnSpPr>
          <p:spPr bwMode="auto">
            <a:xfrm rot="16200000" flipH="1">
              <a:off x="7677256" y="4814223"/>
              <a:ext cx="1874" cy="105468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" name="Text Box 22"/>
            <p:cNvSpPr txBox="1">
              <a:spLocks noChangeAspect="1" noChangeArrowheads="1"/>
            </p:cNvSpPr>
            <p:nvPr/>
          </p:nvSpPr>
          <p:spPr bwMode="auto">
            <a:xfrm>
              <a:off x="8189391" y="3981001"/>
              <a:ext cx="13144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h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2" name="Text Box 22"/>
            <p:cNvSpPr txBox="1">
              <a:spLocks noChangeAspect="1" noChangeArrowheads="1"/>
            </p:cNvSpPr>
            <p:nvPr/>
          </p:nvSpPr>
          <p:spPr bwMode="auto">
            <a:xfrm>
              <a:off x="8189391" y="4766813"/>
              <a:ext cx="13144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h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Tensor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Frame indifference (objectivity)</a:t>
            </a:r>
          </a:p>
          <a:p>
            <a:pPr lvl="1"/>
            <a:r>
              <a:rPr lang="en-US" dirty="0" smtClean="0"/>
              <a:t>Quantities that depend only on </a:t>
            </a:r>
            <a:r>
              <a:rPr lang="en-US" b="1" dirty="0" smtClean="0"/>
              <a:t>Q</a:t>
            </a:r>
            <a:r>
              <a:rPr lang="en-US" dirty="0" smtClean="0"/>
              <a:t> and not on the other aspects of the motion of the reference frame (e.g., translation, velocity and acceleration, angular velocity and angular acceleration)</a:t>
            </a:r>
          </a:p>
          <a:p>
            <a:r>
              <a:rPr lang="en-US" dirty="0" smtClean="0"/>
              <a:t>Objective scalar</a:t>
            </a:r>
          </a:p>
          <a:p>
            <a:endParaRPr lang="en-US" dirty="0" smtClean="0"/>
          </a:p>
          <a:p>
            <a:r>
              <a:rPr lang="en-US" dirty="0" smtClean="0"/>
              <a:t>Objective vector</a:t>
            </a:r>
          </a:p>
          <a:p>
            <a:endParaRPr lang="en-US" dirty="0" smtClean="0"/>
          </a:p>
          <a:p>
            <a:r>
              <a:rPr lang="en-US" dirty="0" smtClean="0"/>
              <a:t>Objective tensor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2C02C6"/>
                </a:solidFill>
              </a:rPr>
              <a:t>In order to use a moving reference, we must use objective quantities</a:t>
            </a:r>
            <a:endParaRPr lang="en-US" b="1" dirty="0">
              <a:solidFill>
                <a:srgbClr val="2C02C6"/>
              </a:solidFill>
            </a:endParaRP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ounded Rectangle 11"/>
          <p:cNvSpPr/>
          <p:nvPr/>
        </p:nvSpPr>
        <p:spPr bwMode="auto">
          <a:xfrm>
            <a:off x="3804744" y="2364827"/>
            <a:ext cx="1166648" cy="546538"/>
          </a:xfrm>
          <a:prstGeom prst="round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20481" name="Object 1"/>
          <p:cNvGraphicFramePr>
            <a:graphicFrameLocks noChangeAspect="1"/>
          </p:cNvGraphicFramePr>
          <p:nvPr/>
        </p:nvGraphicFramePr>
        <p:xfrm>
          <a:off x="4095750" y="2478088"/>
          <a:ext cx="63500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58" name="Equation" r:id="rId3" imgW="634680" imgH="330120" progId="Equation.DSMT4">
                  <p:embed/>
                </p:oleObj>
              </mc:Choice>
              <mc:Fallback>
                <p:oleObj name="Equation" r:id="rId3" imgW="6346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0" y="2478088"/>
                        <a:ext cx="635000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ounded Rectangle 9"/>
          <p:cNvSpPr/>
          <p:nvPr/>
        </p:nvSpPr>
        <p:spPr bwMode="auto">
          <a:xfrm>
            <a:off x="3647090" y="3415862"/>
            <a:ext cx="1471448" cy="472966"/>
          </a:xfrm>
          <a:prstGeom prst="round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3879850" y="3516313"/>
          <a:ext cx="1066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59" name="Equation" r:id="rId5" imgW="1066680" imgH="304560" progId="Equation.DSMT4">
                  <p:embed/>
                </p:oleObj>
              </mc:Choice>
              <mc:Fallback>
                <p:oleObj name="Equation" r:id="rId5" imgW="10666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9850" y="3516313"/>
                        <a:ext cx="1066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ounded Rectangle 10"/>
          <p:cNvSpPr/>
          <p:nvPr/>
        </p:nvSpPr>
        <p:spPr bwMode="auto">
          <a:xfrm>
            <a:off x="3321269" y="4372303"/>
            <a:ext cx="2186152" cy="599090"/>
          </a:xfrm>
          <a:prstGeom prst="round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3571875" y="4478338"/>
          <a:ext cx="168275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60" name="Equation" r:id="rId7" imgW="1688760" imgH="380880" progId="Equation.DSMT4">
                  <p:embed/>
                </p:oleObj>
              </mc:Choice>
              <mc:Fallback>
                <p:oleObj name="Equation" r:id="rId7" imgW="16887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75" y="4478338"/>
                        <a:ext cx="168275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280580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Deformation gradient</a:t>
            </a:r>
          </a:p>
          <a:p>
            <a:endParaRPr lang="en-US" dirty="0" smtClean="0"/>
          </a:p>
          <a:p>
            <a:pPr lvl="1">
              <a:spcBef>
                <a:spcPts val="3600"/>
              </a:spcBef>
            </a:pPr>
            <a:r>
              <a:rPr lang="en-US" dirty="0" smtClean="0"/>
              <a:t>F transforms like a vector</a:t>
            </a:r>
          </a:p>
          <a:p>
            <a:r>
              <a:rPr lang="en-US" dirty="0" smtClean="0"/>
              <a:t>Right C-G deformation tensor</a:t>
            </a:r>
          </a:p>
          <a:p>
            <a:endParaRPr lang="en-US" dirty="0" smtClean="0"/>
          </a:p>
          <a:p>
            <a:pPr lvl="1"/>
            <a:r>
              <a:rPr lang="en-US" b="1" dirty="0" smtClean="0">
                <a:solidFill>
                  <a:srgbClr val="2C02C6"/>
                </a:solidFill>
              </a:rPr>
              <a:t>Material tensors are not affected by rigid-body motion</a:t>
            </a:r>
          </a:p>
          <a:p>
            <a:r>
              <a:rPr lang="en-US" dirty="0" smtClean="0"/>
              <a:t>Left C-G deformation tensor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2C02C6"/>
                </a:solidFill>
              </a:rPr>
              <a:t>Objectivity only applies to a spatial tensor, not material tensor</a:t>
            </a:r>
          </a:p>
          <a:p>
            <a:r>
              <a:rPr lang="en-US" dirty="0" smtClean="0"/>
              <a:t>Deformation gradient transforms like a vector because it has one spatial component and one material component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327150" y="1282700"/>
          <a:ext cx="58420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5" name="Equation" r:id="rId3" imgW="5841720" imgH="647640" progId="Equation.DSMT4">
                  <p:embed/>
                </p:oleObj>
              </mc:Choice>
              <mc:Fallback>
                <p:oleObj name="Equation" r:id="rId3" imgW="5841720" imgH="647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0" y="1282700"/>
                        <a:ext cx="58420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309688" y="3128963"/>
          <a:ext cx="5207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6" name="Equation" r:id="rId5" imgW="5206680" imgH="380880" progId="Equation.DSMT4">
                  <p:embed/>
                </p:oleObj>
              </mc:Choice>
              <mc:Fallback>
                <p:oleObj name="Equation" r:id="rId5" imgW="52066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9688" y="3128963"/>
                        <a:ext cx="52070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2290597"/>
              </p:ext>
            </p:extLst>
          </p:nvPr>
        </p:nvGraphicFramePr>
        <p:xfrm>
          <a:off x="1284288" y="4579938"/>
          <a:ext cx="5194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7" name="Equation" r:id="rId7" imgW="5194080" imgH="380880" progId="Equation.DSMT4">
                  <p:embed/>
                </p:oleObj>
              </mc:Choice>
              <mc:Fallback>
                <p:oleObj name="Equation" r:id="rId7" imgW="51940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4288" y="4579938"/>
                        <a:ext cx="51943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346732" y="4477407"/>
            <a:ext cx="1361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2C02C6"/>
                </a:solidFill>
                <a:latin typeface="Comic Sans MS" pitchFamily="66" charset="0"/>
              </a:rPr>
              <a:t>Objective </a:t>
            </a:r>
            <a:br>
              <a:rPr lang="en-US" b="1" dirty="0" smtClean="0">
                <a:solidFill>
                  <a:srgbClr val="2C02C6"/>
                </a:solidFill>
                <a:latin typeface="Comic Sans MS" pitchFamily="66" charset="0"/>
              </a:rPr>
            </a:br>
            <a:r>
              <a:rPr lang="en-US" b="1" dirty="0" smtClean="0">
                <a:solidFill>
                  <a:srgbClr val="2C02C6"/>
                </a:solidFill>
                <a:latin typeface="Comic Sans MS" pitchFamily="66" charset="0"/>
              </a:rPr>
              <a:t>tensor</a:t>
            </a:r>
          </a:p>
        </p:txBody>
      </p:sp>
    </p:spTree>
    <p:extLst>
      <p:ext uri="{BB962C8B-B14F-4D97-AF65-F5344CB8AC3E}">
        <p14:creationId xmlns:p14="http://schemas.microsoft.com/office/powerpoint/2010/main" val="340518593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Velocity Gradient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two different frames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Time differentiate  of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Spatial differentiation of </a:t>
            </a:r>
            <a:endParaRPr lang="en-US" dirty="0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505" name="Object 1"/>
          <p:cNvGraphicFramePr>
            <a:graphicFrameLocks noChangeAspect="1"/>
          </p:cNvGraphicFramePr>
          <p:nvPr/>
        </p:nvGraphicFramePr>
        <p:xfrm>
          <a:off x="1177925" y="1312863"/>
          <a:ext cx="2273300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66" name="Equation" r:id="rId3" imgW="2273040" imgH="647640" progId="Equation.DSMT4">
                  <p:embed/>
                </p:oleObj>
              </mc:Choice>
              <mc:Fallback>
                <p:oleObj name="Equation" r:id="rId3" imgW="2273040" imgH="647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7925" y="1312863"/>
                        <a:ext cx="2273300" cy="642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3860746" y="2355905"/>
          <a:ext cx="1295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67" name="Equation" r:id="rId5" imgW="1295280" imgH="355320" progId="Equation.DSMT4">
                  <p:embed/>
                </p:oleObj>
              </mc:Choice>
              <mc:Fallback>
                <p:oleObj name="Equation" r:id="rId5" imgW="129528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0746" y="2355905"/>
                        <a:ext cx="12954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1166813" y="2851150"/>
          <a:ext cx="1912937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68" name="Equation" r:id="rId7" imgW="1917360" imgH="368280" progId="Equation.DSMT4">
                  <p:embed/>
                </p:oleObj>
              </mc:Choice>
              <mc:Fallback>
                <p:oleObj name="Equation" r:id="rId7" imgW="191736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813" y="2851150"/>
                        <a:ext cx="1912937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1198563" y="3373438"/>
          <a:ext cx="2112962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69" name="Equation" r:id="rId9" imgW="2108160" imgH="380880" progId="Equation.DSMT4">
                  <p:embed/>
                </p:oleObj>
              </mc:Choice>
              <mc:Fallback>
                <p:oleObj name="Equation" r:id="rId9" imgW="21081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563" y="3373438"/>
                        <a:ext cx="2112962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088523" y="3436883"/>
            <a:ext cx="291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2C02C6"/>
                </a:solidFill>
                <a:latin typeface="Comic Sans MS" pitchFamily="66" charset="0"/>
              </a:rPr>
              <a:t>Velocity is not objective</a:t>
            </a:r>
            <a:endParaRPr lang="en-US" b="1" dirty="0">
              <a:solidFill>
                <a:srgbClr val="2C02C6"/>
              </a:solidFill>
              <a:latin typeface="Comic Sans MS" pitchFamily="66" charset="0"/>
            </a:endParaRPr>
          </a:p>
        </p:txBody>
      </p:sp>
      <p:graphicFrame>
        <p:nvGraphicFramePr>
          <p:cNvPr id="21513" name="Object 9"/>
          <p:cNvGraphicFramePr>
            <a:graphicFrameLocks noChangeAspect="1"/>
          </p:cNvGraphicFramePr>
          <p:nvPr/>
        </p:nvGraphicFramePr>
        <p:xfrm>
          <a:off x="4280174" y="3946087"/>
          <a:ext cx="228600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70" name="Equation" r:id="rId11" imgW="228600" imgH="279360" progId="Equation.DSMT4">
                  <p:embed/>
                </p:oleObj>
              </mc:Choice>
              <mc:Fallback>
                <p:oleObj name="Equation" r:id="rId11" imgW="2286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0174" y="3946087"/>
                        <a:ext cx="228600" cy="287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514" name="Object 10"/>
          <p:cNvGraphicFramePr>
            <a:graphicFrameLocks noChangeAspect="1"/>
          </p:cNvGraphicFramePr>
          <p:nvPr/>
        </p:nvGraphicFramePr>
        <p:xfrm>
          <a:off x="1274763" y="4440238"/>
          <a:ext cx="3281362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71" name="Equation" r:id="rId13" imgW="3276360" imgH="1701720" progId="Equation.DSMT4">
                  <p:embed/>
                </p:oleObj>
              </mc:Choice>
              <mc:Fallback>
                <p:oleObj name="Equation" r:id="rId13" imgW="3276360" imgH="1701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763" y="4440238"/>
                        <a:ext cx="3281362" cy="170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171092" y="5623034"/>
            <a:ext cx="3934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2C02C6"/>
                </a:solidFill>
                <a:latin typeface="Comic Sans MS" pitchFamily="66" charset="0"/>
              </a:rPr>
              <a:t>Velocity gradient is not objective</a:t>
            </a:r>
            <a:endParaRPr lang="en-US" b="1" dirty="0">
              <a:solidFill>
                <a:srgbClr val="2C02C6"/>
              </a:solidFill>
              <a:latin typeface="Comic Sans MS" pitchFamily="66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305984" y="1061543"/>
            <a:ext cx="4764446" cy="1353045"/>
            <a:chOff x="4305984" y="1061543"/>
            <a:chExt cx="4764446" cy="1353045"/>
          </a:xfrm>
        </p:grpSpPr>
        <p:sp>
          <p:nvSpPr>
            <p:cNvPr id="17" name="TextBox 16"/>
            <p:cNvSpPr txBox="1"/>
            <p:nvPr/>
          </p:nvSpPr>
          <p:spPr>
            <a:xfrm>
              <a:off x="4305984" y="1061543"/>
              <a:ext cx="47644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Velocity gradient is related to incremental</a:t>
              </a:r>
              <a:br>
                <a:rPr lang="en-US" dirty="0" smtClean="0">
                  <a:latin typeface="Comic Sans MS" pitchFamily="66" charset="0"/>
                </a:rPr>
              </a:br>
              <a:r>
                <a:rPr lang="en-US" dirty="0" smtClean="0">
                  <a:latin typeface="Comic Sans MS" pitchFamily="66" charset="0"/>
                </a:rPr>
                <a:t>displacement gradient in finite time step</a:t>
              </a:r>
            </a:p>
          </p:txBody>
        </p:sp>
        <p:graphicFrame>
          <p:nvGraphicFramePr>
            <p:cNvPr id="18" name="Object 17"/>
            <p:cNvGraphicFramePr>
              <a:graphicFrameLocks noChangeAspect="1"/>
            </p:cNvGraphicFramePr>
            <p:nvPr/>
          </p:nvGraphicFramePr>
          <p:xfrm>
            <a:off x="6521450" y="1766888"/>
            <a:ext cx="1193800" cy="647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672" name="Equation" r:id="rId15" imgW="1193760" imgH="647640" progId="Equation.DSMT4">
                    <p:embed/>
                  </p:oleObj>
                </mc:Choice>
                <mc:Fallback>
                  <p:oleObj name="Equation" r:id="rId15" imgW="1193760" imgH="647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21450" y="1766888"/>
                          <a:ext cx="1193800" cy="647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0861317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Rate of Deformation and Spin Tensor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Rate of Deformation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spcBef>
                <a:spcPts val="3000"/>
              </a:spcBef>
            </a:pPr>
            <a:r>
              <a:rPr lang="en-US" dirty="0" smtClean="0"/>
              <a:t>Spin tensor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008063" y="1247775"/>
          <a:ext cx="3149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90" name="Equation" r:id="rId3" imgW="3149280" imgH="380880" progId="Equation.DSMT4">
                  <p:embed/>
                </p:oleObj>
              </mc:Choice>
              <mc:Fallback>
                <p:oleObj name="Equation" r:id="rId3" imgW="31492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1247775"/>
                        <a:ext cx="31496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1357313" y="1844675"/>
          <a:ext cx="6845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91" name="Equation" r:id="rId5" imgW="6845040" imgH="457200" progId="Equation.DSMT4">
                  <p:embed/>
                </p:oleObj>
              </mc:Choice>
              <mc:Fallback>
                <p:oleObj name="Equation" r:id="rId5" imgW="68450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1844675"/>
                        <a:ext cx="68453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741863" y="2465388"/>
          <a:ext cx="3765550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92" name="Equation" r:id="rId7" imgW="4431960" imgH="393480" progId="Equation.DSMT4">
                  <p:embed/>
                </p:oleObj>
              </mc:Choice>
              <mc:Fallback>
                <p:oleObj name="Equation" r:id="rId7" imgW="44319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1863" y="2465388"/>
                        <a:ext cx="3765550" cy="334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1077913" y="3001963"/>
          <a:ext cx="3949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93" name="Equation" r:id="rId9" imgW="3949560" imgH="444240" progId="Equation.DSMT4">
                  <p:embed/>
                </p:oleObj>
              </mc:Choice>
              <mc:Fallback>
                <p:oleObj name="Equation" r:id="rId9" imgW="39495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913" y="3001963"/>
                        <a:ext cx="39497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749158" y="3026978"/>
            <a:ext cx="2935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2C02C6"/>
                </a:solidFill>
                <a:latin typeface="Comic Sans MS" pitchFamily="66" charset="0"/>
              </a:rPr>
              <a:t>Objective</a:t>
            </a:r>
          </a:p>
          <a:p>
            <a:r>
              <a:rPr lang="en-US" b="1" dirty="0" smtClean="0">
                <a:solidFill>
                  <a:srgbClr val="2C02C6"/>
                </a:solidFill>
                <a:latin typeface="Comic Sans MS" pitchFamily="66" charset="0"/>
              </a:rPr>
              <a:t>This is incremental stain</a:t>
            </a:r>
            <a:endParaRPr lang="en-US" b="1" dirty="0">
              <a:solidFill>
                <a:srgbClr val="2C02C6"/>
              </a:solidFill>
              <a:latin typeface="Comic Sans MS" pitchFamily="66" charset="0"/>
            </a:endParaRPr>
          </a:p>
        </p:txBody>
      </p:sp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890588" y="4048125"/>
          <a:ext cx="3898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94" name="Equation" r:id="rId11" imgW="3898800" imgH="444240" progId="Equation.DSMT4">
                  <p:embed/>
                </p:oleObj>
              </mc:Choice>
              <mc:Fallback>
                <p:oleObj name="Equation" r:id="rId11" imgW="38988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588" y="4048125"/>
                        <a:ext cx="38989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1201738" y="4652963"/>
          <a:ext cx="7137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95" name="Equation" r:id="rId13" imgW="7137360" imgH="444240" progId="Equation.DSMT4">
                  <p:embed/>
                </p:oleObj>
              </mc:Choice>
              <mc:Fallback>
                <p:oleObj name="Equation" r:id="rId13" imgW="71373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738" y="4652963"/>
                        <a:ext cx="71374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935038" y="5278438"/>
          <a:ext cx="4356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96" name="Equation" r:id="rId15" imgW="4356000" imgH="444240" progId="Equation.DSMT4">
                  <p:embed/>
                </p:oleObj>
              </mc:Choice>
              <mc:Fallback>
                <p:oleObj name="Equation" r:id="rId15" imgW="43560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5278438"/>
                        <a:ext cx="43561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473668" y="6153805"/>
            <a:ext cx="196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2C02C6"/>
                </a:solidFill>
                <a:latin typeface="Comic Sans MS" pitchFamily="66" charset="0"/>
              </a:rPr>
              <a:t>Not Objective</a:t>
            </a:r>
            <a:endParaRPr lang="en-US" b="1" dirty="0">
              <a:solidFill>
                <a:srgbClr val="2C02C6"/>
              </a:solidFill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36883" y="5759669"/>
            <a:ext cx="430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Depends on the spin of rotating frame</a:t>
            </a:r>
            <a:endParaRPr 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39264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Cauchy Stress Is an Objective Tensor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Proof from the relation between stresses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Proof from coordinate transformation of stress tensor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Coordinate transformation is opposite to rotation</a:t>
            </a:r>
            <a:endParaRPr lang="en-US" dirty="0"/>
          </a:p>
        </p:txBody>
      </p:sp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1205185" y="1304290"/>
          <a:ext cx="14224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14" name="Equation" r:id="rId3" imgW="1422360" imgH="660240" progId="Equation.DSMT4">
                  <p:embed/>
                </p:oleObj>
              </mc:Choice>
              <mc:Fallback>
                <p:oleObj name="Equation" r:id="rId3" imgW="142236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5185" y="1304290"/>
                        <a:ext cx="14224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3268163" y="2815455"/>
          <a:ext cx="7112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15" name="Equation" r:id="rId5" imgW="711000" imgH="291960" progId="Equation.DSMT4">
                  <p:embed/>
                </p:oleObj>
              </mc:Choice>
              <mc:Fallback>
                <p:oleObj name="Equation" r:id="rId5" imgW="71100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8163" y="2815455"/>
                        <a:ext cx="7112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6"/>
          <p:cNvGraphicFramePr>
            <a:graphicFrameLocks noChangeAspect="1"/>
          </p:cNvGraphicFramePr>
          <p:nvPr/>
        </p:nvGraphicFramePr>
        <p:xfrm>
          <a:off x="1228131" y="2071594"/>
          <a:ext cx="6413501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16" name="Equation" r:id="rId7" imgW="6413400" imgH="711000" progId="Equation.DSMT4">
                  <p:embed/>
                </p:oleObj>
              </mc:Choice>
              <mc:Fallback>
                <p:oleObj name="Equation" r:id="rId7" imgW="641340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131" y="2071594"/>
                        <a:ext cx="6413501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Object 7"/>
          <p:cNvGraphicFramePr>
            <a:graphicFrameLocks noChangeAspect="1"/>
          </p:cNvGraphicFramePr>
          <p:nvPr/>
        </p:nvGraphicFramePr>
        <p:xfrm>
          <a:off x="6511925" y="4553964"/>
          <a:ext cx="2322513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17" name="Picture" r:id="rId9" imgW="1541721" imgH="1373119" progId="Word.Picture.8">
                  <p:embed/>
                </p:oleObj>
              </mc:Choice>
              <mc:Fallback>
                <p:oleObj name="Picture" r:id="rId9" imgW="1541721" imgH="1373119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1925" y="4553964"/>
                        <a:ext cx="2322513" cy="206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8" name="Object 8"/>
          <p:cNvGraphicFramePr>
            <a:graphicFrameLocks noChangeAspect="1"/>
          </p:cNvGraphicFramePr>
          <p:nvPr/>
        </p:nvGraphicFramePr>
        <p:xfrm>
          <a:off x="975014" y="4015220"/>
          <a:ext cx="634365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18" name="Equation" r:id="rId11" imgW="6349680" imgH="469800" progId="Equation.DSMT4">
                  <p:embed/>
                </p:oleObj>
              </mc:Choice>
              <mc:Fallback>
                <p:oleObj name="Equation" r:id="rId11" imgW="63496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014" y="4015220"/>
                        <a:ext cx="6343650" cy="465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9" name="Object 9"/>
          <p:cNvGraphicFramePr>
            <a:graphicFrameLocks noChangeAspect="1"/>
          </p:cNvGraphicFramePr>
          <p:nvPr/>
        </p:nvGraphicFramePr>
        <p:xfrm>
          <a:off x="963756" y="4666527"/>
          <a:ext cx="2697163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19" name="Equation" r:id="rId13" imgW="2692080" imgH="444240" progId="Equation.DSMT4">
                  <p:embed/>
                </p:oleObj>
              </mc:Choice>
              <mc:Fallback>
                <p:oleObj name="Equation" r:id="rId13" imgW="26920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756" y="4666527"/>
                        <a:ext cx="2697163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0" name="Object 10"/>
          <p:cNvGraphicFramePr>
            <a:graphicFrameLocks noChangeAspect="1"/>
          </p:cNvGraphicFramePr>
          <p:nvPr/>
        </p:nvGraphicFramePr>
        <p:xfrm>
          <a:off x="1027834" y="5930757"/>
          <a:ext cx="2582863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20" name="Equation" r:id="rId15" imgW="2577960" imgH="444240" progId="Equation.DSMT4">
                  <p:embed/>
                </p:oleObj>
              </mc:Choice>
              <mc:Fallback>
                <p:oleObj name="Equation" r:id="rId15" imgW="25779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834" y="5930757"/>
                        <a:ext cx="2582863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494890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b="1" dirty="0" smtClean="0"/>
              <a:t>T</a:t>
            </a:r>
            <a:r>
              <a:rPr lang="en-US" dirty="0" smtClean="0"/>
              <a:t> is an objective tensor, will its rate be objective, too?</a:t>
            </a:r>
          </a:p>
          <a:p>
            <a:pPr lvl="1"/>
            <a:r>
              <a:rPr lang="en-US" dirty="0" smtClean="0"/>
              <a:t>This is important because in plasticity the constitutive relation is given in terms of stress rate</a:t>
            </a:r>
          </a:p>
          <a:p>
            <a:r>
              <a:rPr lang="en-US" dirty="0" smtClean="0"/>
              <a:t>Differentiate an objective tensor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Not objective due to </a:t>
            </a:r>
          </a:p>
          <a:p>
            <a:r>
              <a:rPr lang="en-US" dirty="0" smtClean="0"/>
              <a:t>Remove non-objective terms using</a:t>
            </a:r>
            <a:endParaRPr lang="en-US" dirty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4577" name="Object 1"/>
          <p:cNvGraphicFramePr>
            <a:graphicFrameLocks noChangeAspect="1"/>
          </p:cNvGraphicFramePr>
          <p:nvPr/>
        </p:nvGraphicFramePr>
        <p:xfrm>
          <a:off x="5580063" y="2041525"/>
          <a:ext cx="16827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98" name="Equation" r:id="rId3" imgW="1688760" imgH="380880" progId="Equation.DSMT4">
                  <p:embed/>
                </p:oleObj>
              </mc:Choice>
              <mc:Fallback>
                <p:oleObj name="Equation" r:id="rId3" imgW="16887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2041525"/>
                        <a:ext cx="168275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1338263" y="2549525"/>
          <a:ext cx="457993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99" name="Equation" r:id="rId5" imgW="4584600" imgH="406080" progId="Equation.DSMT4">
                  <p:embed/>
                </p:oleObj>
              </mc:Choice>
              <mc:Fallback>
                <p:oleObj name="Equation" r:id="rId5" imgW="45846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8263" y="2549525"/>
                        <a:ext cx="4579937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484398" y="3053748"/>
          <a:ext cx="122555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700" name="Equation" r:id="rId7" imgW="1422360" imgH="469800" progId="Equation.DSMT4">
                  <p:embed/>
                </p:oleObj>
              </mc:Choice>
              <mc:Fallback>
                <p:oleObj name="Equation" r:id="rId7" imgW="14223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4398" y="3053748"/>
                        <a:ext cx="1225550" cy="404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5729288" y="3565525"/>
          <a:ext cx="269716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701" name="Equation" r:id="rId9" imgW="2692080" imgH="380880" progId="Equation.DSMT4">
                  <p:embed/>
                </p:oleObj>
              </mc:Choice>
              <mc:Fallback>
                <p:oleObj name="Equation" r:id="rId9" imgW="26920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9288" y="3565525"/>
                        <a:ext cx="2697162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1341438" y="4100513"/>
          <a:ext cx="52419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702" name="Equation" r:id="rId11" imgW="5232240" imgH="393480" progId="Equation.DSMT4">
                  <p:embed/>
                </p:oleObj>
              </mc:Choice>
              <mc:Fallback>
                <p:oleObj name="Equation" r:id="rId11" imgW="52322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1438" y="4100513"/>
                        <a:ext cx="5241925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4586" name="Object 10"/>
          <p:cNvGraphicFramePr>
            <a:graphicFrameLocks noChangeAspect="1"/>
          </p:cNvGraphicFramePr>
          <p:nvPr/>
        </p:nvGraphicFramePr>
        <p:xfrm>
          <a:off x="1443038" y="4808538"/>
          <a:ext cx="6430962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703" name="Equation" r:id="rId13" imgW="6426000" imgH="1244520" progId="Equation.DSMT4">
                  <p:embed/>
                </p:oleObj>
              </mc:Choice>
              <mc:Fallback>
                <p:oleObj name="Equation" r:id="rId13" imgW="6426000" imgH="1244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038" y="4808538"/>
                        <a:ext cx="6430962" cy="124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168501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Rate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 rate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Thus,  		    is an objective rate (</a:t>
            </a:r>
            <a:r>
              <a:rPr lang="en-US" dirty="0" err="1" smtClean="0"/>
              <a:t>Truesdell</a:t>
            </a:r>
            <a:r>
              <a:rPr lang="en-US" dirty="0" smtClean="0"/>
              <a:t> rate)</a:t>
            </a:r>
          </a:p>
          <a:p>
            <a:r>
              <a:rPr lang="en-US" dirty="0" smtClean="0"/>
              <a:t>Co-rotational rate (</a:t>
            </a:r>
            <a:r>
              <a:rPr lang="en-US" dirty="0" err="1" smtClean="0"/>
              <a:t>Jaumann</a:t>
            </a:r>
            <a:r>
              <a:rPr lang="en-US" dirty="0" smtClean="0"/>
              <a:t> rate)</a:t>
            </a:r>
          </a:p>
          <a:p>
            <a:endParaRPr lang="en-US" dirty="0" smtClean="0"/>
          </a:p>
          <a:p>
            <a:r>
              <a:rPr lang="en-US" dirty="0" err="1" smtClean="0"/>
              <a:t>Convected</a:t>
            </a:r>
            <a:r>
              <a:rPr lang="en-US" dirty="0" smtClean="0"/>
              <a:t> rate</a:t>
            </a:r>
          </a:p>
          <a:p>
            <a:endParaRPr lang="en-US" dirty="0" smtClean="0"/>
          </a:p>
          <a:p>
            <a:r>
              <a:rPr lang="en-US" dirty="0" smtClean="0"/>
              <a:t>These objective rates are different, but perform equally</a:t>
            </a:r>
          </a:p>
          <a:p>
            <a:r>
              <a:rPr lang="en-US" dirty="0" smtClean="0"/>
              <a:t>When </a:t>
            </a:r>
            <a:r>
              <a:rPr lang="en-US" b="1" dirty="0" smtClean="0"/>
              <a:t>T</a:t>
            </a:r>
            <a:r>
              <a:rPr lang="en-US" dirty="0" smtClean="0"/>
              <a:t> is stress, they are </a:t>
            </a:r>
            <a:r>
              <a:rPr lang="en-US" b="1" dirty="0" smtClean="0">
                <a:solidFill>
                  <a:srgbClr val="2C02C6"/>
                </a:solidFill>
              </a:rPr>
              <a:t>objective stress rate</a:t>
            </a:r>
            <a:endParaRPr lang="en-US" b="1" dirty="0">
              <a:solidFill>
                <a:srgbClr val="2C02C6"/>
              </a:solidFill>
            </a:endParaRPr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1579563" y="1274763"/>
          <a:ext cx="520858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82" name="Equation" r:id="rId3" imgW="5206680" imgH="406080" progId="Equation.DSMT4">
                  <p:embed/>
                </p:oleObj>
              </mc:Choice>
              <mc:Fallback>
                <p:oleObj name="Equation" r:id="rId3" imgW="52066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9563" y="1274763"/>
                        <a:ext cx="5208587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ounded Rectangle 6"/>
          <p:cNvSpPr/>
          <p:nvPr/>
        </p:nvSpPr>
        <p:spPr bwMode="auto">
          <a:xfrm>
            <a:off x="1408386" y="1849821"/>
            <a:ext cx="5255173" cy="662151"/>
          </a:xfrm>
          <a:prstGeom prst="round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1930400" y="1971675"/>
          <a:ext cx="42164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83" name="Equation" r:id="rId5" imgW="4216320" imgH="406080" progId="Equation.DSMT4">
                  <p:embed/>
                </p:oleObj>
              </mc:Choice>
              <mc:Fallback>
                <p:oleObj name="Equation" r:id="rId5" imgW="42163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1971675"/>
                        <a:ext cx="4216400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ounded Rectangle 8"/>
          <p:cNvSpPr/>
          <p:nvPr/>
        </p:nvSpPr>
        <p:spPr bwMode="auto">
          <a:xfrm>
            <a:off x="1397876" y="2806262"/>
            <a:ext cx="1881352" cy="441435"/>
          </a:xfrm>
          <a:prstGeom prst="round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1573213" y="2855913"/>
          <a:ext cx="1536700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84" name="Equation" r:id="rId7" imgW="1536480" imgH="330120" progId="Equation.DSMT4">
                  <p:embed/>
                </p:oleObj>
              </mc:Choice>
              <mc:Fallback>
                <p:oleObj name="Equation" r:id="rId7" imgW="15364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3213" y="2855913"/>
                        <a:ext cx="1536700" cy="334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ounded Rectangle 13"/>
          <p:cNvSpPr/>
          <p:nvPr/>
        </p:nvSpPr>
        <p:spPr bwMode="auto">
          <a:xfrm>
            <a:off x="2816772" y="3878317"/>
            <a:ext cx="2575035" cy="578069"/>
          </a:xfrm>
          <a:prstGeom prst="round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3095625" y="4005263"/>
          <a:ext cx="2046288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85" name="Equation" r:id="rId9" imgW="2057400" imgH="317160" progId="Equation.DSMT4">
                  <p:embed/>
                </p:oleObj>
              </mc:Choice>
              <mc:Fallback>
                <p:oleObj name="Equation" r:id="rId9" imgW="205740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25" y="4005263"/>
                        <a:ext cx="2046288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ounded Rectangle 14"/>
          <p:cNvSpPr/>
          <p:nvPr/>
        </p:nvSpPr>
        <p:spPr bwMode="auto">
          <a:xfrm>
            <a:off x="2758966" y="4892565"/>
            <a:ext cx="2575035" cy="578069"/>
          </a:xfrm>
          <a:prstGeom prst="round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25608" name="Object 8"/>
          <p:cNvGraphicFramePr>
            <a:graphicFrameLocks noChangeAspect="1"/>
          </p:cNvGraphicFramePr>
          <p:nvPr/>
        </p:nvGraphicFramePr>
        <p:xfrm>
          <a:off x="3081338" y="4978400"/>
          <a:ext cx="1954212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86" name="Equation" r:id="rId11" imgW="1942920" imgH="330120" progId="Equation.DSMT4">
                  <p:embed/>
                </p:oleObj>
              </mc:Choice>
              <mc:Fallback>
                <p:oleObj name="Equation" r:id="rId11" imgW="19429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1338" y="4978400"/>
                        <a:ext cx="1954212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843688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Rotation and Objective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constitutive relation should be independent of the reference frame, </a:t>
            </a:r>
            <a:r>
              <a:rPr lang="en-US" b="1" dirty="0" smtClean="0">
                <a:solidFill>
                  <a:srgbClr val="2C02C6"/>
                </a:solidFill>
              </a:rPr>
              <a:t>it has to be given in terms of objective rate</a:t>
            </a:r>
          </a:p>
          <a:p>
            <a:r>
              <a:rPr lang="en-US" dirty="0" smtClean="0"/>
              <a:t>Cauchy stress is an objective tensor, but </a:t>
            </a:r>
            <a:r>
              <a:rPr lang="en-US" b="1" dirty="0" smtClean="0">
                <a:solidFill>
                  <a:srgbClr val="2C02C6"/>
                </a:solidFill>
              </a:rPr>
              <a:t>Cauchy stress rate is not objective rate</a:t>
            </a:r>
          </a:p>
          <a:p>
            <a:r>
              <a:rPr lang="en-US" dirty="0" smtClean="0"/>
              <a:t>Instead of rate, we will use increment (</a:t>
            </a:r>
            <a:r>
              <a:rPr lang="en-US" b="1" dirty="0" smtClean="0">
                <a:solidFill>
                  <a:srgbClr val="2C02C6"/>
                </a:solidFill>
              </a:rPr>
              <a:t>from previous converged load step to the current iteration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Consider a unit vector </a:t>
            </a:r>
            <a:r>
              <a:rPr lang="en-US" b="1" dirty="0" err="1" smtClean="0"/>
              <a:t>e</a:t>
            </a:r>
            <a:r>
              <a:rPr lang="en-US" baseline="-25000" dirty="0" err="1" smtClean="0"/>
              <a:t>j</a:t>
            </a:r>
            <a:r>
              <a:rPr lang="en-US" dirty="0" smtClean="0"/>
              <a:t> in spatial Cartesian coordinates under rigid body rotation from material vector </a:t>
            </a:r>
            <a:r>
              <a:rPr lang="en-US" b="1" dirty="0" err="1" smtClean="0"/>
              <a:t>E</a:t>
            </a:r>
            <a:r>
              <a:rPr lang="en-US" baseline="-25000" dirty="0" err="1" smtClean="0"/>
              <a:t>j</a:t>
            </a:r>
            <a:endParaRPr lang="en-US" baseline="-25000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6625" name="Object 1"/>
          <p:cNvGraphicFramePr>
            <a:graphicFrameLocks noChangeAspect="1"/>
          </p:cNvGraphicFramePr>
          <p:nvPr/>
        </p:nvGraphicFramePr>
        <p:xfrm>
          <a:off x="1208088" y="5894388"/>
          <a:ext cx="384333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26" name="Equation" r:id="rId3" imgW="3873240" imgH="419040" progId="Equation.DSMT4">
                  <p:embed/>
                </p:oleObj>
              </mc:Choice>
              <mc:Fallback>
                <p:oleObj name="Equation" r:id="rId3" imgW="38732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8" y="5894388"/>
                        <a:ext cx="3843337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724275" y="4756150"/>
          <a:ext cx="3657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27" name="Equation" r:id="rId5" imgW="3657600" imgH="888840" progId="Equation.DSMT4">
                  <p:embed/>
                </p:oleObj>
              </mc:Choice>
              <mc:Fallback>
                <p:oleObj name="Equation" r:id="rId5" imgW="365760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4275" y="4756150"/>
                        <a:ext cx="36576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895350" y="4960938"/>
          <a:ext cx="1206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28" name="Equation" r:id="rId7" imgW="1206360" imgH="419040" progId="Equation.DSMT4">
                  <p:embed/>
                </p:oleObj>
              </mc:Choice>
              <mc:Fallback>
                <p:oleObj name="Equation" r:id="rId7" imgW="12063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4960938"/>
                        <a:ext cx="12065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579476" y="5686096"/>
            <a:ext cx="2169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mic Sans MS" pitchFamily="66" charset="0"/>
              </a:rPr>
              <a:t>W</a:t>
            </a:r>
            <a:r>
              <a:rPr lang="en-US" dirty="0" smtClean="0">
                <a:latin typeface="Comic Sans MS" pitchFamily="66" charset="0"/>
              </a:rPr>
              <a:t>: spin tensor</a:t>
            </a:r>
          </a:p>
          <a:p>
            <a:r>
              <a:rPr lang="en-US" b="1" dirty="0" smtClean="0">
                <a:latin typeface="Comic Sans MS" pitchFamily="66" charset="0"/>
              </a:rPr>
              <a:t>Q</a:t>
            </a:r>
            <a:r>
              <a:rPr lang="en-US" dirty="0" smtClean="0">
                <a:latin typeface="Comic Sans MS" pitchFamily="66" charset="0"/>
              </a:rPr>
              <a:t>: rotation tensor</a:t>
            </a:r>
          </a:p>
        </p:txBody>
      </p:sp>
    </p:spTree>
    <p:extLst>
      <p:ext uri="{BB962C8B-B14F-4D97-AF65-F5344CB8AC3E}">
        <p14:creationId xmlns:p14="http://schemas.microsoft.com/office/powerpoint/2010/main" val="267233853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Rotation and Objective Rate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Cauchy stress in Cartesian coordinates</a:t>
            </a:r>
          </a:p>
          <a:p>
            <a:endParaRPr lang="en-US" dirty="0" smtClean="0"/>
          </a:p>
          <a:p>
            <a:r>
              <a:rPr lang="en-US" dirty="0" smtClean="0"/>
              <a:t>Incremental Cauchy stress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Constitutive relation</a:t>
            </a:r>
            <a:endParaRPr lang="en-US" dirty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7649" name="Object 1"/>
          <p:cNvGraphicFramePr>
            <a:graphicFrameLocks noChangeAspect="1"/>
          </p:cNvGraphicFramePr>
          <p:nvPr/>
        </p:nvGraphicFramePr>
        <p:xfrm>
          <a:off x="1250950" y="1303338"/>
          <a:ext cx="14922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94" name="Equation" r:id="rId3" imgW="1498320" imgH="419040" progId="Equation.DSMT4">
                  <p:embed/>
                </p:oleObj>
              </mc:Choice>
              <mc:Fallback>
                <p:oleObj name="Equation" r:id="rId3" imgW="14983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950" y="1303338"/>
                        <a:ext cx="1492250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940753" y="2424113"/>
          <a:ext cx="6037262" cy="135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95" name="Equation" r:id="rId5" imgW="6019560" imgH="1346040" progId="Equation.DSMT4">
                  <p:embed/>
                </p:oleObj>
              </mc:Choice>
              <mc:Fallback>
                <p:oleObj name="Equation" r:id="rId5" imgW="6019560" imgH="1346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753" y="2424113"/>
                        <a:ext cx="6037262" cy="1354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522484" y="4120055"/>
            <a:ext cx="5860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2C02C6"/>
                </a:solidFill>
                <a:latin typeface="Comic Sans MS" pitchFamily="66" charset="0"/>
              </a:rPr>
              <a:t>Jaumann</a:t>
            </a:r>
            <a:r>
              <a:rPr lang="en-US" b="1" dirty="0" smtClean="0">
                <a:solidFill>
                  <a:srgbClr val="2C02C6"/>
                </a:solidFill>
                <a:latin typeface="Comic Sans MS" pitchFamily="66" charset="0"/>
              </a:rPr>
              <a:t> or co-rotational Cauchy stress increment</a:t>
            </a:r>
            <a:br>
              <a:rPr lang="en-US" b="1" dirty="0" smtClean="0">
                <a:solidFill>
                  <a:srgbClr val="2C02C6"/>
                </a:solidFill>
                <a:latin typeface="Comic Sans MS" pitchFamily="66" charset="0"/>
              </a:rPr>
            </a:br>
            <a:r>
              <a:rPr lang="en-US" b="1" dirty="0" smtClean="0">
                <a:solidFill>
                  <a:srgbClr val="2C02C6"/>
                </a:solidFill>
                <a:latin typeface="Comic Sans MS" pitchFamily="66" charset="0"/>
              </a:rPr>
              <a:t>Objective rate in the rotating frame</a:t>
            </a:r>
            <a:endParaRPr lang="en-US" b="1" dirty="0">
              <a:solidFill>
                <a:srgbClr val="2C02C6"/>
              </a:solidFill>
              <a:latin typeface="Comic Sans MS" pitchFamily="66" charset="0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1870841" y="3846786"/>
            <a:ext cx="662152" cy="441435"/>
          </a:xfrm>
          <a:custGeom>
            <a:avLst/>
            <a:gdLst>
              <a:gd name="connsiteX0" fmla="*/ 662152 w 662152"/>
              <a:gd name="connsiteY0" fmla="*/ 441435 h 441435"/>
              <a:gd name="connsiteX1" fmla="*/ 0 w 662152"/>
              <a:gd name="connsiteY1" fmla="*/ 441435 h 441435"/>
              <a:gd name="connsiteX2" fmla="*/ 0 w 662152"/>
              <a:gd name="connsiteY2" fmla="*/ 0 h 44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2152" h="441435">
                <a:moveTo>
                  <a:pt x="662152" y="441435"/>
                </a:moveTo>
                <a:lnTo>
                  <a:pt x="0" y="441435"/>
                </a:lnTo>
                <a:lnTo>
                  <a:pt x="0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ounded Rectangle 11"/>
          <p:cNvSpPr/>
          <p:nvPr/>
        </p:nvSpPr>
        <p:spPr bwMode="auto">
          <a:xfrm>
            <a:off x="840827" y="5980387"/>
            <a:ext cx="2238703" cy="683172"/>
          </a:xfrm>
          <a:prstGeom prst="round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276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6484264"/>
              </p:ext>
            </p:extLst>
          </p:nvPr>
        </p:nvGraphicFramePr>
        <p:xfrm>
          <a:off x="922338" y="6129338"/>
          <a:ext cx="2087562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96" name="Equation" r:id="rId7" imgW="2095200" imgH="406080" progId="Equation.DSMT4">
                  <p:embed/>
                </p:oleObj>
              </mc:Choice>
              <mc:Fallback>
                <p:oleObj name="Equation" r:id="rId7" imgW="20952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38" y="6129338"/>
                        <a:ext cx="2087562" cy="395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302152" y="3788750"/>
            <a:ext cx="3318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Effect of rigid body rotation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32995" y="4813735"/>
            <a:ext cx="4974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Only accurate for small, rigid body rotations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4508937" y="6022428"/>
            <a:ext cx="3174124" cy="567558"/>
          </a:xfrm>
          <a:prstGeom prst="round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193336"/>
              </p:ext>
            </p:extLst>
          </p:nvPr>
        </p:nvGraphicFramePr>
        <p:xfrm>
          <a:off x="4587875" y="6086475"/>
          <a:ext cx="3022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97" name="Equation" r:id="rId9" imgW="3022560" imgH="393480" progId="Equation.DSMT4">
                  <p:embed/>
                </p:oleObj>
              </mc:Choice>
              <mc:Fallback>
                <p:oleObj name="Equation" r:id="rId9" imgW="30225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875" y="6086475"/>
                        <a:ext cx="3022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Freeform 17"/>
          <p:cNvSpPr/>
          <p:nvPr/>
        </p:nvSpPr>
        <p:spPr bwMode="auto">
          <a:xfrm>
            <a:off x="3880237" y="3745064"/>
            <a:ext cx="1407380" cy="230588"/>
          </a:xfrm>
          <a:custGeom>
            <a:avLst/>
            <a:gdLst>
              <a:gd name="connsiteX0" fmla="*/ 1407380 w 1407380"/>
              <a:gd name="connsiteY0" fmla="*/ 230588 h 230588"/>
              <a:gd name="connsiteX1" fmla="*/ 0 w 1407380"/>
              <a:gd name="connsiteY1" fmla="*/ 230588 h 230588"/>
              <a:gd name="connsiteX2" fmla="*/ 0 w 1407380"/>
              <a:gd name="connsiteY2" fmla="*/ 0 h 23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7380" h="230588">
                <a:moveTo>
                  <a:pt x="1407380" y="230588"/>
                </a:moveTo>
                <a:lnTo>
                  <a:pt x="0" y="230588"/>
                </a:lnTo>
                <a:lnTo>
                  <a:pt x="0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Freeform 18"/>
          <p:cNvSpPr/>
          <p:nvPr/>
        </p:nvSpPr>
        <p:spPr bwMode="auto">
          <a:xfrm>
            <a:off x="2800194" y="3746389"/>
            <a:ext cx="1407380" cy="230588"/>
          </a:xfrm>
          <a:custGeom>
            <a:avLst/>
            <a:gdLst>
              <a:gd name="connsiteX0" fmla="*/ 1407380 w 1407380"/>
              <a:gd name="connsiteY0" fmla="*/ 230588 h 230588"/>
              <a:gd name="connsiteX1" fmla="*/ 0 w 1407380"/>
              <a:gd name="connsiteY1" fmla="*/ 230588 h 230588"/>
              <a:gd name="connsiteX2" fmla="*/ 0 w 1407380"/>
              <a:gd name="connsiteY2" fmla="*/ 0 h 23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7380" h="230588">
                <a:moveTo>
                  <a:pt x="1407380" y="230588"/>
                </a:moveTo>
                <a:lnTo>
                  <a:pt x="0" y="230588"/>
                </a:lnTo>
                <a:lnTo>
                  <a:pt x="0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05073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Rotation and Objective Rate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finite rotation, the spin tensor </a:t>
            </a:r>
            <a:r>
              <a:rPr lang="en-US" b="1" dirty="0" smtClean="0"/>
              <a:t>W</a:t>
            </a:r>
            <a:r>
              <a:rPr lang="en-US" dirty="0" smtClean="0"/>
              <a:t> is not constant throughout the increment</a:t>
            </a:r>
          </a:p>
          <a:p>
            <a:r>
              <a:rPr lang="en-US" dirty="0" smtClean="0"/>
              <a:t>Preserving objectivity for large rotational increments using midpoint configuration</a:t>
            </a:r>
          </a:p>
          <a:p>
            <a:r>
              <a:rPr lang="en-US" dirty="0" smtClean="0"/>
              <a:t>Instead of n+1, calculate strain increment and spin at n+</a:t>
            </a:r>
            <a:r>
              <a:rPr lang="en-US" dirty="0" smtClean="0">
                <a:latin typeface="Comic Sans MS"/>
              </a:rPr>
              <a:t>½</a:t>
            </a:r>
          </a:p>
          <a:p>
            <a:endParaRPr lang="en-US" dirty="0" smtClean="0">
              <a:latin typeface="Comic Sans MS"/>
            </a:endParaRPr>
          </a:p>
          <a:p>
            <a:pPr>
              <a:spcBef>
                <a:spcPts val="3000"/>
              </a:spcBef>
            </a:pPr>
            <a:endParaRPr lang="en-US" dirty="0" smtClean="0"/>
          </a:p>
          <a:p>
            <a:r>
              <a:rPr lang="en-US" dirty="0" smtClean="0"/>
              <a:t>Midpoint configuration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We want to rotation stress into the midpoint configuration</a:t>
            </a:r>
            <a:endParaRPr lang="en-US" dirty="0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8681" name="Object 9"/>
          <p:cNvGraphicFramePr>
            <a:graphicFrameLocks noChangeAspect="1"/>
          </p:cNvGraphicFramePr>
          <p:nvPr/>
        </p:nvGraphicFramePr>
        <p:xfrm>
          <a:off x="885825" y="3160713"/>
          <a:ext cx="252412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714" name="Equation" r:id="rId3" imgW="2971800" imgH="990360" progId="Equation.DSMT4">
                  <p:embed/>
                </p:oleObj>
              </mc:Choice>
              <mc:Fallback>
                <p:oleObj name="Equation" r:id="rId3" imgW="2971800" imgH="990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3160713"/>
                        <a:ext cx="2524125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2" name="Object 10"/>
          <p:cNvGraphicFramePr>
            <a:graphicFrameLocks noChangeAspect="1"/>
          </p:cNvGraphicFramePr>
          <p:nvPr/>
        </p:nvGraphicFramePr>
        <p:xfrm>
          <a:off x="5332413" y="3087688"/>
          <a:ext cx="2465387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715" name="Equation" r:id="rId5" imgW="2908080" imgH="990360" progId="Equation.DSMT4">
                  <p:embed/>
                </p:oleObj>
              </mc:Choice>
              <mc:Fallback>
                <p:oleObj name="Equation" r:id="rId5" imgW="2908080" imgH="990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2413" y="3087688"/>
                        <a:ext cx="2465387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1828800" y="4830763"/>
          <a:ext cx="5029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716" name="Equation" r:id="rId7" imgW="5029200" imgH="507960" progId="Equation.DSMT4">
                  <p:embed/>
                </p:oleObj>
              </mc:Choice>
              <mc:Fallback>
                <p:oleObj name="Equation" r:id="rId7" imgW="502920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830763"/>
                        <a:ext cx="50292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854262" y="4183118"/>
            <a:ext cx="289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2C02C6"/>
                </a:solidFill>
                <a:latin typeface="Comic Sans MS" pitchFamily="66" charset="0"/>
              </a:rPr>
              <a:t>How to calculate these?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814513" y="5868988"/>
          <a:ext cx="5308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717" name="Equation" r:id="rId9" imgW="5308560" imgH="723600" progId="Equation.DSMT4">
                  <p:embed/>
                </p:oleObj>
              </mc:Choice>
              <mc:Fallback>
                <p:oleObj name="Equation" r:id="rId9" imgW="5308560" imgH="72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513" y="5868988"/>
                        <a:ext cx="53086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142590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Elastoplastic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Additive decomposition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Only elastic strain contributes to stress (but we don’t know how much of the total strain corresponds to the elastic strain)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Let’s consider an increment of strain: 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Elastic strain increases stress by 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Elastic strain disappears upon removing loads or changing direction</a:t>
            </a:r>
          </a:p>
          <a:p>
            <a:pPr lvl="1">
              <a:spcBef>
                <a:spcPts val="1200"/>
              </a:spcBef>
            </a:pPr>
            <a:endParaRPr lang="en-US" dirty="0"/>
          </a:p>
        </p:txBody>
      </p:sp>
      <p:grpSp>
        <p:nvGrpSpPr>
          <p:cNvPr id="44035" name="Group 3"/>
          <p:cNvGrpSpPr>
            <a:grpSpLocks noChangeAspect="1"/>
          </p:cNvGrpSpPr>
          <p:nvPr/>
        </p:nvGrpSpPr>
        <p:grpSpPr bwMode="auto">
          <a:xfrm>
            <a:off x="339818" y="3598410"/>
            <a:ext cx="4466010" cy="2989344"/>
            <a:chOff x="1466" y="5271"/>
            <a:chExt cx="3901" cy="2860"/>
          </a:xfrm>
        </p:grpSpPr>
        <p:sp>
          <p:nvSpPr>
            <p:cNvPr id="44036" name="Line 4"/>
            <p:cNvSpPr>
              <a:spLocks noChangeAspect="1" noChangeShapeType="1"/>
            </p:cNvSpPr>
            <p:nvPr/>
          </p:nvSpPr>
          <p:spPr bwMode="auto">
            <a:xfrm>
              <a:off x="2574" y="7752"/>
              <a:ext cx="27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4037" name="Line 5"/>
            <p:cNvSpPr>
              <a:spLocks noChangeAspect="1" noChangeShapeType="1"/>
            </p:cNvSpPr>
            <p:nvPr/>
          </p:nvSpPr>
          <p:spPr bwMode="auto">
            <a:xfrm rot="16200000">
              <a:off x="1504" y="6698"/>
              <a:ext cx="23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4038" name="Text Box 6"/>
            <p:cNvSpPr txBox="1">
              <a:spLocks noChangeAspect="1" noChangeArrowheads="1"/>
            </p:cNvSpPr>
            <p:nvPr/>
          </p:nvSpPr>
          <p:spPr bwMode="auto">
            <a:xfrm>
              <a:off x="1466" y="6617"/>
              <a:ext cx="690" cy="6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Elastic </a:t>
              </a:r>
              <a:r>
                <a:rPr kumimoji="0" lang="en-US" altLang="ko-KR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맑은 고딕" charset="-127"/>
                </a:rPr>
                <a:t/>
              </a:r>
              <a:br>
                <a:rPr kumimoji="0" lang="en-US" altLang="ko-KR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맑은 고딕" charset="-127"/>
                </a:rPr>
              </a:br>
              <a:r>
                <a:rPr kumimoji="0" lang="en-US" altLang="ko-KR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slope, </a:t>
              </a:r>
              <a:r>
                <a:rPr kumimoji="0" lang="en-US" altLang="ko-KR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E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4039" name="Text Box 7"/>
            <p:cNvSpPr txBox="1">
              <a:spLocks noChangeAspect="1" noChangeArrowheads="1"/>
            </p:cNvSpPr>
            <p:nvPr/>
          </p:nvSpPr>
          <p:spPr bwMode="auto">
            <a:xfrm>
              <a:off x="2657" y="5271"/>
              <a:ext cx="114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σ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4040" name="Text Box 8"/>
            <p:cNvSpPr txBox="1">
              <a:spLocks noChangeAspect="1" noChangeArrowheads="1"/>
            </p:cNvSpPr>
            <p:nvPr/>
          </p:nvSpPr>
          <p:spPr bwMode="auto">
            <a:xfrm>
              <a:off x="5184" y="7749"/>
              <a:ext cx="97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ε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4041" name="Text Box 9"/>
            <p:cNvSpPr txBox="1">
              <a:spLocks noChangeAspect="1" noChangeArrowheads="1"/>
            </p:cNvSpPr>
            <p:nvPr/>
          </p:nvSpPr>
          <p:spPr bwMode="auto">
            <a:xfrm>
              <a:off x="3364" y="6714"/>
              <a:ext cx="106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E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4042" name="Text Box 10"/>
            <p:cNvSpPr txBox="1">
              <a:spLocks noChangeAspect="1" noChangeArrowheads="1"/>
            </p:cNvSpPr>
            <p:nvPr/>
          </p:nvSpPr>
          <p:spPr bwMode="auto">
            <a:xfrm>
              <a:off x="2486" y="6575"/>
              <a:ext cx="185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σ</a:t>
              </a:r>
              <a:r>
                <a:rPr kumimoji="0" lang="en-US" altLang="ko-KR" sz="1600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Y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4043" name="Text Box 11"/>
            <p:cNvSpPr txBox="1">
              <a:spLocks noChangeAspect="1" noChangeArrowheads="1"/>
            </p:cNvSpPr>
            <p:nvPr/>
          </p:nvSpPr>
          <p:spPr bwMode="auto">
            <a:xfrm>
              <a:off x="3185" y="7696"/>
              <a:ext cx="168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ε</a:t>
              </a:r>
              <a:r>
                <a:rPr kumimoji="0" lang="en-US" altLang="ko-KR" sz="1600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Y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4044" name="Freeform 12"/>
            <p:cNvSpPr>
              <a:spLocks/>
            </p:cNvSpPr>
            <p:nvPr/>
          </p:nvSpPr>
          <p:spPr bwMode="auto">
            <a:xfrm>
              <a:off x="2708" y="6180"/>
              <a:ext cx="2437" cy="1568"/>
            </a:xfrm>
            <a:custGeom>
              <a:avLst/>
              <a:gdLst/>
              <a:ahLst/>
              <a:cxnLst>
                <a:cxn ang="0">
                  <a:pos x="0" y="1568"/>
                </a:cxn>
                <a:cxn ang="0">
                  <a:pos x="562" y="518"/>
                </a:cxn>
                <a:cxn ang="0">
                  <a:pos x="2437" y="0"/>
                </a:cxn>
              </a:cxnLst>
              <a:rect l="0" t="0" r="r" b="b"/>
              <a:pathLst>
                <a:path w="2437" h="1568">
                  <a:moveTo>
                    <a:pt x="0" y="1568"/>
                  </a:moveTo>
                  <a:lnTo>
                    <a:pt x="562" y="518"/>
                  </a:lnTo>
                  <a:lnTo>
                    <a:pt x="2437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4045" name="Freeform 13"/>
            <p:cNvSpPr>
              <a:spLocks/>
            </p:cNvSpPr>
            <p:nvPr/>
          </p:nvSpPr>
          <p:spPr bwMode="auto">
            <a:xfrm>
              <a:off x="2700" y="6705"/>
              <a:ext cx="578" cy="1050"/>
            </a:xfrm>
            <a:custGeom>
              <a:avLst/>
              <a:gdLst/>
              <a:ahLst/>
              <a:cxnLst>
                <a:cxn ang="0">
                  <a:pos x="473" y="1050"/>
                </a:cxn>
                <a:cxn ang="0">
                  <a:pos x="473" y="0"/>
                </a:cxn>
                <a:cxn ang="0">
                  <a:pos x="0" y="0"/>
                </a:cxn>
              </a:cxnLst>
              <a:rect l="0" t="0" r="r" b="b"/>
              <a:pathLst>
                <a:path w="473" h="1050">
                  <a:moveTo>
                    <a:pt x="473" y="1050"/>
                  </a:moveTo>
                  <a:lnTo>
                    <a:pt x="473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4046" name="Freeform 14"/>
            <p:cNvSpPr>
              <a:spLocks/>
            </p:cNvSpPr>
            <p:nvPr/>
          </p:nvSpPr>
          <p:spPr bwMode="auto">
            <a:xfrm>
              <a:off x="2692" y="6585"/>
              <a:ext cx="983" cy="1170"/>
            </a:xfrm>
            <a:custGeom>
              <a:avLst/>
              <a:gdLst/>
              <a:ahLst/>
              <a:cxnLst>
                <a:cxn ang="0">
                  <a:pos x="473" y="1050"/>
                </a:cxn>
                <a:cxn ang="0">
                  <a:pos x="473" y="0"/>
                </a:cxn>
                <a:cxn ang="0">
                  <a:pos x="0" y="0"/>
                </a:cxn>
              </a:cxnLst>
              <a:rect l="0" t="0" r="r" b="b"/>
              <a:pathLst>
                <a:path w="473" h="1050">
                  <a:moveTo>
                    <a:pt x="473" y="1050"/>
                  </a:moveTo>
                  <a:lnTo>
                    <a:pt x="473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4047" name="Freeform 15"/>
            <p:cNvSpPr>
              <a:spLocks/>
            </p:cNvSpPr>
            <p:nvPr/>
          </p:nvSpPr>
          <p:spPr bwMode="auto">
            <a:xfrm>
              <a:off x="2693" y="6352"/>
              <a:ext cx="1126" cy="1403"/>
            </a:xfrm>
            <a:custGeom>
              <a:avLst/>
              <a:gdLst/>
              <a:ahLst/>
              <a:cxnLst>
                <a:cxn ang="0">
                  <a:pos x="473" y="1050"/>
                </a:cxn>
                <a:cxn ang="0">
                  <a:pos x="473" y="0"/>
                </a:cxn>
                <a:cxn ang="0">
                  <a:pos x="0" y="0"/>
                </a:cxn>
              </a:cxnLst>
              <a:rect l="0" t="0" r="r" b="b"/>
              <a:pathLst>
                <a:path w="473" h="1050">
                  <a:moveTo>
                    <a:pt x="473" y="1050"/>
                  </a:moveTo>
                  <a:lnTo>
                    <a:pt x="473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4048" name="Freeform 16"/>
            <p:cNvSpPr>
              <a:spLocks/>
            </p:cNvSpPr>
            <p:nvPr/>
          </p:nvSpPr>
          <p:spPr bwMode="auto">
            <a:xfrm>
              <a:off x="3810" y="6352"/>
              <a:ext cx="721" cy="1403"/>
            </a:xfrm>
            <a:custGeom>
              <a:avLst/>
              <a:gdLst/>
              <a:ahLst/>
              <a:cxnLst>
                <a:cxn ang="0">
                  <a:pos x="473" y="1050"/>
                </a:cxn>
                <a:cxn ang="0">
                  <a:pos x="473" y="0"/>
                </a:cxn>
                <a:cxn ang="0">
                  <a:pos x="0" y="0"/>
                </a:cxn>
              </a:cxnLst>
              <a:rect l="0" t="0" r="r" b="b"/>
              <a:pathLst>
                <a:path w="473" h="1050">
                  <a:moveTo>
                    <a:pt x="473" y="1050"/>
                  </a:moveTo>
                  <a:lnTo>
                    <a:pt x="473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4049" name="Line 17"/>
            <p:cNvSpPr>
              <a:spLocks noChangeShapeType="1"/>
            </p:cNvSpPr>
            <p:nvPr/>
          </p:nvSpPr>
          <p:spPr bwMode="auto">
            <a:xfrm flipV="1">
              <a:off x="3399" y="6194"/>
              <a:ext cx="494" cy="9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4050" name="Line 18"/>
            <p:cNvSpPr>
              <a:spLocks noChangeShapeType="1"/>
            </p:cNvSpPr>
            <p:nvPr/>
          </p:nvSpPr>
          <p:spPr bwMode="auto">
            <a:xfrm>
              <a:off x="2010" y="7065"/>
              <a:ext cx="923" cy="2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4051" name="Text Box 19"/>
            <p:cNvSpPr txBox="1">
              <a:spLocks noChangeAspect="1" noChangeArrowheads="1"/>
            </p:cNvSpPr>
            <p:nvPr/>
          </p:nvSpPr>
          <p:spPr bwMode="auto">
            <a:xfrm>
              <a:off x="3159" y="5393"/>
              <a:ext cx="2208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Strain hardening slope, </a:t>
              </a:r>
              <a:r>
                <a:rPr kumimoji="0" lang="en-US" altLang="ko-KR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E</a:t>
              </a:r>
              <a:r>
                <a:rPr kumimoji="0" lang="en-US" altLang="ko-KR" sz="1600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t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4052" name="Line 20"/>
            <p:cNvSpPr>
              <a:spLocks noChangeShapeType="1"/>
            </p:cNvSpPr>
            <p:nvPr/>
          </p:nvSpPr>
          <p:spPr bwMode="auto">
            <a:xfrm>
              <a:off x="4177" y="5632"/>
              <a:ext cx="638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4053" name="Line 21"/>
            <p:cNvSpPr>
              <a:spLocks noChangeShapeType="1"/>
            </p:cNvSpPr>
            <p:nvPr/>
          </p:nvSpPr>
          <p:spPr bwMode="auto">
            <a:xfrm>
              <a:off x="2955" y="6352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4054" name="Text Box 22"/>
            <p:cNvSpPr txBox="1">
              <a:spLocks noChangeAspect="1" noChangeArrowheads="1"/>
            </p:cNvSpPr>
            <p:nvPr/>
          </p:nvSpPr>
          <p:spPr bwMode="auto">
            <a:xfrm>
              <a:off x="2225" y="6328"/>
              <a:ext cx="235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Δ</a:t>
              </a:r>
              <a:r>
                <a:rPr kumimoji="0" lang="en-US" altLang="ko-KR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σ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4055" name="Line 23"/>
            <p:cNvSpPr>
              <a:spLocks noChangeShapeType="1"/>
            </p:cNvSpPr>
            <p:nvPr/>
          </p:nvSpPr>
          <p:spPr bwMode="auto">
            <a:xfrm>
              <a:off x="2461" y="6460"/>
              <a:ext cx="510" cy="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4056" name="Freeform 24"/>
            <p:cNvSpPr>
              <a:spLocks/>
            </p:cNvSpPr>
            <p:nvPr/>
          </p:nvSpPr>
          <p:spPr bwMode="auto">
            <a:xfrm>
              <a:off x="3450" y="6758"/>
              <a:ext cx="135" cy="240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135" y="240"/>
                </a:cxn>
                <a:cxn ang="0">
                  <a:pos x="135" y="0"/>
                </a:cxn>
              </a:cxnLst>
              <a:rect l="0" t="0" r="r" b="b"/>
              <a:pathLst>
                <a:path w="135" h="240">
                  <a:moveTo>
                    <a:pt x="0" y="240"/>
                  </a:moveTo>
                  <a:lnTo>
                    <a:pt x="135" y="240"/>
                  </a:lnTo>
                  <a:lnTo>
                    <a:pt x="135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4057" name="Line 25"/>
            <p:cNvSpPr>
              <a:spLocks noChangeShapeType="1"/>
            </p:cNvSpPr>
            <p:nvPr/>
          </p:nvSpPr>
          <p:spPr bwMode="auto">
            <a:xfrm>
              <a:off x="3668" y="7786"/>
              <a:ext cx="0" cy="1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4058" name="Line 26"/>
            <p:cNvSpPr>
              <a:spLocks noChangeShapeType="1"/>
            </p:cNvSpPr>
            <p:nvPr/>
          </p:nvSpPr>
          <p:spPr bwMode="auto">
            <a:xfrm>
              <a:off x="4523" y="7786"/>
              <a:ext cx="0" cy="1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4059" name="Line 27"/>
            <p:cNvSpPr>
              <a:spLocks noChangeShapeType="1"/>
            </p:cNvSpPr>
            <p:nvPr/>
          </p:nvSpPr>
          <p:spPr bwMode="auto">
            <a:xfrm>
              <a:off x="3668" y="7868"/>
              <a:ext cx="8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sm" len="med"/>
              <a:tailEnd type="stealth" w="sm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4060" name="Text Box 28"/>
            <p:cNvSpPr txBox="1">
              <a:spLocks noChangeAspect="1" noChangeArrowheads="1"/>
            </p:cNvSpPr>
            <p:nvPr/>
          </p:nvSpPr>
          <p:spPr bwMode="auto">
            <a:xfrm>
              <a:off x="3985" y="7848"/>
              <a:ext cx="218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Δ</a:t>
              </a:r>
              <a:r>
                <a:rPr kumimoji="0" lang="en-US" altLang="ko-KR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ε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4061" name="Line 29"/>
            <p:cNvSpPr>
              <a:spLocks noChangeShapeType="1"/>
            </p:cNvSpPr>
            <p:nvPr/>
          </p:nvSpPr>
          <p:spPr bwMode="auto">
            <a:xfrm>
              <a:off x="3825" y="7410"/>
              <a:ext cx="69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sm" len="med"/>
              <a:tailEnd type="stealth" w="sm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4062" name="Text Box 30"/>
            <p:cNvSpPr txBox="1">
              <a:spLocks noChangeAspect="1" noChangeArrowheads="1"/>
            </p:cNvSpPr>
            <p:nvPr/>
          </p:nvSpPr>
          <p:spPr bwMode="auto">
            <a:xfrm>
              <a:off x="4006" y="7091"/>
              <a:ext cx="273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6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Δ</a:t>
              </a:r>
              <a:r>
                <a:rPr kumimoji="0" lang="en-US" altLang="ko-KR" sz="1600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ε</a:t>
              </a:r>
              <a:r>
                <a:rPr kumimoji="0" lang="en-US" altLang="ko-KR" sz="1600" b="0" i="1" u="none" strike="noStrike" cap="none" normalizeH="0" baseline="-2500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p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4063" name="Text Box 31"/>
            <p:cNvSpPr txBox="1">
              <a:spLocks noChangeAspect="1" noChangeArrowheads="1"/>
            </p:cNvSpPr>
            <p:nvPr/>
          </p:nvSpPr>
          <p:spPr bwMode="auto">
            <a:xfrm>
              <a:off x="3331" y="7097"/>
              <a:ext cx="26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6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Δ</a:t>
              </a:r>
              <a:r>
                <a:rPr kumimoji="0" lang="en-US" altLang="ko-KR" sz="1600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ε</a:t>
              </a:r>
              <a:r>
                <a:rPr kumimoji="0" lang="en-US" altLang="ko-KR" sz="1600" b="0" i="1" u="none" strike="noStrike" cap="none" normalizeH="0" baseline="-2500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e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4064" name="Line 32"/>
            <p:cNvSpPr>
              <a:spLocks noChangeShapeType="1"/>
            </p:cNvSpPr>
            <p:nvPr/>
          </p:nvSpPr>
          <p:spPr bwMode="auto">
            <a:xfrm>
              <a:off x="3374" y="7410"/>
              <a:ext cx="3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med"/>
              <a:tailEnd type="stealth" w="sm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grpSp>
        <p:nvGrpSpPr>
          <p:cNvPr id="92" name="Group 91"/>
          <p:cNvGrpSpPr>
            <a:grpSpLocks noChangeAspect="1"/>
          </p:cNvGrpSpPr>
          <p:nvPr/>
        </p:nvGrpSpPr>
        <p:grpSpPr>
          <a:xfrm>
            <a:off x="4251691" y="3576592"/>
            <a:ext cx="4089775" cy="2976013"/>
            <a:chOff x="4443894" y="4195875"/>
            <a:chExt cx="2272097" cy="1653339"/>
          </a:xfrm>
        </p:grpSpPr>
        <p:sp>
          <p:nvSpPr>
            <p:cNvPr id="44065" name="Line 33"/>
            <p:cNvSpPr>
              <a:spLocks noChangeAspect="1" noChangeShapeType="1"/>
            </p:cNvSpPr>
            <p:nvPr/>
          </p:nvSpPr>
          <p:spPr bwMode="auto">
            <a:xfrm>
              <a:off x="4982830" y="5684433"/>
              <a:ext cx="17331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4066" name="Line 34"/>
            <p:cNvSpPr>
              <a:spLocks noChangeAspect="1" noChangeShapeType="1"/>
            </p:cNvSpPr>
            <p:nvPr/>
          </p:nvSpPr>
          <p:spPr bwMode="auto">
            <a:xfrm rot="16200000">
              <a:off x="4337326" y="5048963"/>
              <a:ext cx="144683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4067" name="Text Box 35"/>
            <p:cNvSpPr txBox="1">
              <a:spLocks noChangeAspect="1" noChangeArrowheads="1"/>
            </p:cNvSpPr>
            <p:nvPr/>
          </p:nvSpPr>
          <p:spPr bwMode="auto">
            <a:xfrm>
              <a:off x="4443894" y="5087532"/>
              <a:ext cx="620983" cy="1638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Reloading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4068" name="Text Box 36"/>
            <p:cNvSpPr txBox="1">
              <a:spLocks noChangeAspect="1" noChangeArrowheads="1"/>
            </p:cNvSpPr>
            <p:nvPr/>
          </p:nvSpPr>
          <p:spPr bwMode="auto">
            <a:xfrm>
              <a:off x="5035396" y="4195875"/>
              <a:ext cx="72669" cy="164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σ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4069" name="Text Box 37"/>
            <p:cNvSpPr txBox="1">
              <a:spLocks noChangeAspect="1" noChangeArrowheads="1"/>
            </p:cNvSpPr>
            <p:nvPr/>
          </p:nvSpPr>
          <p:spPr bwMode="auto">
            <a:xfrm>
              <a:off x="6642848" y="5685067"/>
              <a:ext cx="61983" cy="164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ε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4070" name="Text Box 38"/>
            <p:cNvSpPr txBox="1">
              <a:spLocks noChangeAspect="1" noChangeArrowheads="1"/>
            </p:cNvSpPr>
            <p:nvPr/>
          </p:nvSpPr>
          <p:spPr bwMode="auto">
            <a:xfrm>
              <a:off x="5624576" y="5073562"/>
              <a:ext cx="67327" cy="164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E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4071" name="Freeform 39"/>
            <p:cNvSpPr>
              <a:spLocks/>
            </p:cNvSpPr>
            <p:nvPr/>
          </p:nvSpPr>
          <p:spPr bwMode="auto">
            <a:xfrm>
              <a:off x="5068057" y="4686213"/>
              <a:ext cx="1549987" cy="995680"/>
            </a:xfrm>
            <a:custGeom>
              <a:avLst/>
              <a:gdLst/>
              <a:ahLst/>
              <a:cxnLst>
                <a:cxn ang="0">
                  <a:pos x="0" y="1568"/>
                </a:cxn>
                <a:cxn ang="0">
                  <a:pos x="562" y="518"/>
                </a:cxn>
                <a:cxn ang="0">
                  <a:pos x="2437" y="0"/>
                </a:cxn>
              </a:cxnLst>
              <a:rect l="0" t="0" r="r" b="b"/>
              <a:pathLst>
                <a:path w="2437" h="1568">
                  <a:moveTo>
                    <a:pt x="0" y="1568"/>
                  </a:moveTo>
                  <a:lnTo>
                    <a:pt x="562" y="518"/>
                  </a:lnTo>
                  <a:lnTo>
                    <a:pt x="2437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4072" name="Line 40"/>
            <p:cNvSpPr>
              <a:spLocks noChangeShapeType="1"/>
            </p:cNvSpPr>
            <p:nvPr/>
          </p:nvSpPr>
          <p:spPr bwMode="auto">
            <a:xfrm flipV="1">
              <a:off x="5359991" y="4949103"/>
              <a:ext cx="314195" cy="5759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sm" len="med"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4073" name="Line 41"/>
            <p:cNvSpPr>
              <a:spLocks noChangeShapeType="1"/>
            </p:cNvSpPr>
            <p:nvPr/>
          </p:nvSpPr>
          <p:spPr bwMode="auto">
            <a:xfrm>
              <a:off x="4886154" y="5248188"/>
              <a:ext cx="567968" cy="381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4074" name="Text Box 42"/>
            <p:cNvSpPr txBox="1">
              <a:spLocks noChangeAspect="1" noChangeArrowheads="1"/>
            </p:cNvSpPr>
            <p:nvPr/>
          </p:nvSpPr>
          <p:spPr bwMode="auto">
            <a:xfrm>
              <a:off x="5054064" y="4684943"/>
              <a:ext cx="716161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Initial loading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4076" name="Freeform 44"/>
            <p:cNvSpPr>
              <a:spLocks/>
            </p:cNvSpPr>
            <p:nvPr/>
          </p:nvSpPr>
          <p:spPr bwMode="auto">
            <a:xfrm>
              <a:off x="5521541" y="5073563"/>
              <a:ext cx="85863" cy="152400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135" y="240"/>
                </a:cxn>
                <a:cxn ang="0">
                  <a:pos x="135" y="0"/>
                </a:cxn>
              </a:cxnLst>
              <a:rect l="0" t="0" r="r" b="b"/>
              <a:pathLst>
                <a:path w="135" h="240">
                  <a:moveTo>
                    <a:pt x="0" y="240"/>
                  </a:moveTo>
                  <a:lnTo>
                    <a:pt x="135" y="240"/>
                  </a:lnTo>
                  <a:lnTo>
                    <a:pt x="135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4077" name="Line 45"/>
            <p:cNvSpPr>
              <a:spLocks noChangeShapeType="1"/>
            </p:cNvSpPr>
            <p:nvPr/>
          </p:nvSpPr>
          <p:spPr bwMode="auto">
            <a:xfrm flipV="1">
              <a:off x="5329462" y="4959263"/>
              <a:ext cx="314195" cy="5759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4078" name="Line 46"/>
            <p:cNvSpPr>
              <a:spLocks noChangeShapeType="1"/>
            </p:cNvSpPr>
            <p:nvPr/>
          </p:nvSpPr>
          <p:spPr bwMode="auto">
            <a:xfrm flipV="1">
              <a:off x="5761321" y="4830993"/>
              <a:ext cx="314195" cy="5759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sm" len="med"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4079" name="Text Box 47"/>
            <p:cNvSpPr txBox="1">
              <a:spLocks noChangeAspect="1" noChangeArrowheads="1"/>
            </p:cNvSpPr>
            <p:nvPr/>
          </p:nvSpPr>
          <p:spPr bwMode="auto">
            <a:xfrm>
              <a:off x="6016366" y="4979582"/>
              <a:ext cx="67327" cy="164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E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4080" name="Freeform 48"/>
            <p:cNvSpPr>
              <a:spLocks/>
            </p:cNvSpPr>
            <p:nvPr/>
          </p:nvSpPr>
          <p:spPr bwMode="auto">
            <a:xfrm>
              <a:off x="5913331" y="4979583"/>
              <a:ext cx="85863" cy="152400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135" y="240"/>
                </a:cxn>
                <a:cxn ang="0">
                  <a:pos x="135" y="0"/>
                </a:cxn>
              </a:cxnLst>
              <a:rect l="0" t="0" r="r" b="b"/>
              <a:pathLst>
                <a:path w="135" h="240">
                  <a:moveTo>
                    <a:pt x="0" y="240"/>
                  </a:moveTo>
                  <a:lnTo>
                    <a:pt x="135" y="240"/>
                  </a:lnTo>
                  <a:lnTo>
                    <a:pt x="135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4081" name="Freeform 49"/>
            <p:cNvSpPr>
              <a:spLocks/>
            </p:cNvSpPr>
            <p:nvPr/>
          </p:nvSpPr>
          <p:spPr bwMode="auto">
            <a:xfrm>
              <a:off x="5287484" y="4819563"/>
              <a:ext cx="243597" cy="352425"/>
            </a:xfrm>
            <a:custGeom>
              <a:avLst/>
              <a:gdLst/>
              <a:ahLst/>
              <a:cxnLst>
                <a:cxn ang="0">
                  <a:pos x="38" y="555"/>
                </a:cxn>
                <a:cxn ang="0">
                  <a:pos x="0" y="0"/>
                </a:cxn>
                <a:cxn ang="0">
                  <a:pos x="383" y="225"/>
                </a:cxn>
              </a:cxnLst>
              <a:rect l="0" t="0" r="r" b="b"/>
              <a:pathLst>
                <a:path w="383" h="555">
                  <a:moveTo>
                    <a:pt x="38" y="555"/>
                  </a:moveTo>
                  <a:lnTo>
                    <a:pt x="0" y="0"/>
                  </a:lnTo>
                  <a:lnTo>
                    <a:pt x="383" y="22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stealth" w="sm" len="med"/>
              <a:tailEnd type="stealth" w="sm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4082" name="Text Box 50"/>
            <p:cNvSpPr txBox="1">
              <a:spLocks noChangeAspect="1" noChangeArrowheads="1"/>
            </p:cNvSpPr>
            <p:nvPr/>
          </p:nvSpPr>
          <p:spPr bwMode="auto">
            <a:xfrm>
              <a:off x="5412781" y="5464088"/>
              <a:ext cx="638240" cy="1638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Unloading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4083" name="Line 51"/>
            <p:cNvSpPr>
              <a:spLocks noChangeShapeType="1"/>
            </p:cNvSpPr>
            <p:nvPr/>
          </p:nvSpPr>
          <p:spPr bwMode="auto">
            <a:xfrm flipH="1" flipV="1">
              <a:off x="5459210" y="5352963"/>
              <a:ext cx="209251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graphicFrame>
        <p:nvGraphicFramePr>
          <p:cNvPr id="94" name="Object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6130866"/>
              </p:ext>
            </p:extLst>
          </p:nvPr>
        </p:nvGraphicFramePr>
        <p:xfrm>
          <a:off x="5401349" y="2046288"/>
          <a:ext cx="1663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34" name="Equation" r:id="rId3" imgW="1663560" imgH="406080" progId="Equation.DSMT4">
                  <p:embed/>
                </p:oleObj>
              </mc:Choice>
              <mc:Fallback>
                <p:oleObj name="Equation" r:id="rId3" imgW="1663560" imgH="40608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1349" y="2046288"/>
                        <a:ext cx="1663700" cy="4064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" name="Object 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110031"/>
              </p:ext>
            </p:extLst>
          </p:nvPr>
        </p:nvGraphicFramePr>
        <p:xfrm>
          <a:off x="4993137" y="2532971"/>
          <a:ext cx="1193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35" name="Equation" r:id="rId5" imgW="1193760" imgH="368280" progId="Equation.DSMT4">
                  <p:embed/>
                </p:oleObj>
              </mc:Choice>
              <mc:Fallback>
                <p:oleObj name="Equation" r:id="rId5" imgW="1193760" imgH="3682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3137" y="2532971"/>
                        <a:ext cx="1193800" cy="3683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Rotation and Objective Rate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Rotational matrix to the midpoint configuration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Rotation of stress and back stress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Now, return mapping with these stresses</a:t>
            </a:r>
          </a:p>
          <a:p>
            <a:pPr lvl="1"/>
            <a:r>
              <a:rPr lang="en-US" dirty="0" smtClean="0"/>
              <a:t>Exactly same as small deformation plasticity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1524000" y="3878317"/>
            <a:ext cx="2343807" cy="1103586"/>
          </a:xfrm>
          <a:prstGeom prst="round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1838325" y="4071938"/>
          <a:ext cx="172085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818" name="Equation" r:id="rId3" imgW="1714320" imgH="736560" progId="Equation.DSMT4">
                  <p:embed/>
                </p:oleObj>
              </mc:Choice>
              <mc:Fallback>
                <p:oleObj name="Equation" r:id="rId3" imgW="171432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325" y="4071938"/>
                        <a:ext cx="1720850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1382713" y="1419225"/>
          <a:ext cx="12954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819" name="Equation" r:id="rId5" imgW="1295280" imgH="647640" progId="Equation.DSMT4">
                  <p:embed/>
                </p:oleObj>
              </mc:Choice>
              <mc:Fallback>
                <p:oleObj name="Equation" r:id="rId5" imgW="1295280" imgH="647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2713" y="1419225"/>
                        <a:ext cx="12954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ounded Rectangle 8"/>
          <p:cNvSpPr/>
          <p:nvPr/>
        </p:nvSpPr>
        <p:spPr bwMode="auto">
          <a:xfrm>
            <a:off x="1450429" y="2406869"/>
            <a:ext cx="5527887" cy="672662"/>
          </a:xfrm>
          <a:prstGeom prst="round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1416050" y="2498725"/>
          <a:ext cx="5435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820" name="Equation" r:id="rId7" imgW="5435280" imgH="444240" progId="Equation.DSMT4">
                  <p:embed/>
                </p:oleObj>
              </mc:Choice>
              <mc:Fallback>
                <p:oleObj name="Equation" r:id="rId7" imgW="54352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050" y="2498725"/>
                        <a:ext cx="54356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7"/>
          <p:cNvGraphicFramePr>
            <a:graphicFrameLocks noChangeAspect="1"/>
          </p:cNvGraphicFramePr>
          <p:nvPr/>
        </p:nvGraphicFramePr>
        <p:xfrm>
          <a:off x="5272004" y="1277104"/>
          <a:ext cx="371157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821" name="Equation" r:id="rId9" imgW="4635360" imgH="660240" progId="Equation.DSMT4">
                  <p:embed/>
                </p:oleObj>
              </mc:Choice>
              <mc:Fallback>
                <p:oleObj name="Equation" r:id="rId9" imgW="463536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2004" y="1277104"/>
                        <a:ext cx="3711575" cy="528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8"/>
          <p:cNvGraphicFramePr>
            <a:graphicFrameLocks noChangeAspect="1"/>
          </p:cNvGraphicFramePr>
          <p:nvPr/>
        </p:nvGraphicFramePr>
        <p:xfrm>
          <a:off x="7467932" y="1882028"/>
          <a:ext cx="1563688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822" name="Equation" r:id="rId11" imgW="1955520" imgH="317160" progId="Equation.DSMT4">
                  <p:embed/>
                </p:oleObj>
              </mc:Choice>
              <mc:Fallback>
                <p:oleObj name="Equation" r:id="rId11" imgW="195552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932" y="1882028"/>
                        <a:ext cx="1563688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5" name="Object 9"/>
          <p:cNvGraphicFramePr>
            <a:graphicFrameLocks noChangeAspect="1"/>
          </p:cNvGraphicFramePr>
          <p:nvPr/>
        </p:nvGraphicFramePr>
        <p:xfrm>
          <a:off x="7505784" y="2234451"/>
          <a:ext cx="566737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823" name="Equation" r:id="rId13" imgW="711000" imgH="368280" progId="Equation.DSMT4">
                  <p:embed/>
                </p:oleObj>
              </mc:Choice>
              <mc:Fallback>
                <p:oleObj name="Equation" r:id="rId13" imgW="71100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5784" y="2234451"/>
                        <a:ext cx="566737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780546" y="4235116"/>
            <a:ext cx="425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This takes care of rigid body rotation</a:t>
            </a:r>
          </a:p>
        </p:txBody>
      </p:sp>
    </p:spTree>
    <p:extLst>
      <p:ext uri="{BB962C8B-B14F-4D97-AF65-F5344CB8AC3E}">
        <p14:creationId xmlns:p14="http://schemas.microsoft.com/office/powerpoint/2010/main" val="218146413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</a:t>
            </a:r>
            <a:r>
              <a:rPr lang="en-US" dirty="0" err="1" smtClean="0"/>
              <a:t>rotatedStress.m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 Rotate stress and back stress to the rotation-free configuration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[stress, alpha]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rotatedStress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(L, S, A)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%L = [dui/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dxj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velocity gradient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=[S(1) S(4) S(6);S(4) S(2) S(5);S(6) S(5) S(3)];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alp=[A(1) A(4) A(6);A(4) A(2) A(5);A(6) A(5) A(3)];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factor=0.5;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 = L*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(eye(3) + factor*L);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 = .5*(R-R');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 = eye(3)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(eye(3) - factor*W)*W;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R*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*R';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alp = R*alp*R';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stress=[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(1,1)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(2,2)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(3,3)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(1,2)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(2,3)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(1,3)]';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alpha =[alp(1,1) alp(2,2) alp(3,3) alp(1,2) alp(2,3) alp(1,3)]';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1682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Variational Principle for Finite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Lagrangian is inconvenient</a:t>
            </a:r>
          </a:p>
          <a:p>
            <a:pPr lvl="1"/>
            <a:r>
              <a:rPr lang="en-US" dirty="0" smtClean="0"/>
              <a:t>We don’t know how 2</a:t>
            </a:r>
            <a:r>
              <a:rPr lang="en-US" baseline="30000" dirty="0" smtClean="0"/>
              <a:t>nd</a:t>
            </a:r>
            <a:r>
              <a:rPr lang="en-US" dirty="0" smtClean="0"/>
              <a:t> P-K stress evolves in plasticity</a:t>
            </a:r>
          </a:p>
          <a:p>
            <a:pPr lvl="1"/>
            <a:r>
              <a:rPr lang="en-US" dirty="0" smtClean="0"/>
              <a:t>plastic variables is directly related to the Cauchy stress</a:t>
            </a:r>
          </a:p>
          <a:p>
            <a:r>
              <a:rPr lang="en-US" dirty="0" smtClean="0"/>
              <a:t>Thus, we will use the updated Lagrangian formulation</a:t>
            </a:r>
          </a:p>
          <a:p>
            <a:r>
              <a:rPr lang="en-US" dirty="0" smtClean="0"/>
              <a:t>Assume the problem has been solved up to </a:t>
            </a:r>
            <a:r>
              <a:rPr lang="en-US" b="1" dirty="0" smtClean="0">
                <a:solidFill>
                  <a:srgbClr val="2C02C6"/>
                </a:solidFill>
              </a:rPr>
              <a:t>n</a:t>
            </a:r>
            <a:r>
              <a:rPr lang="en-US" dirty="0" smtClean="0"/>
              <a:t> load step, and we are looking for the solution at load step </a:t>
            </a:r>
            <a:r>
              <a:rPr lang="en-US" b="1" dirty="0" smtClean="0">
                <a:solidFill>
                  <a:srgbClr val="2C02C6"/>
                </a:solidFill>
              </a:rPr>
              <a:t>n+1</a:t>
            </a:r>
          </a:p>
          <a:p>
            <a:r>
              <a:rPr lang="en-US" dirty="0" smtClean="0"/>
              <a:t>Since load form is straightforward, we will ignore it</a:t>
            </a:r>
          </a:p>
          <a:p>
            <a:r>
              <a:rPr lang="en-US" dirty="0" smtClean="0"/>
              <a:t>Energy form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Since the Cauchy stress is symmetric, it is OK to use </a:t>
            </a:r>
          </a:p>
          <a:p>
            <a:pPr lvl="1"/>
            <a:r>
              <a:rPr lang="en-US" b="1" dirty="0" smtClean="0">
                <a:solidFill>
                  <a:srgbClr val="2C02C6"/>
                </a:solidFill>
              </a:rPr>
              <a:t>Both </a:t>
            </a:r>
            <a:r>
              <a:rPr lang="en-US" b="1" dirty="0" smtClean="0">
                <a:solidFill>
                  <a:srgbClr val="2C02C6"/>
                </a:solidFill>
                <a:latin typeface="Symbol" pitchFamily="18" charset="2"/>
              </a:rPr>
              <a:t>W</a:t>
            </a:r>
            <a:r>
              <a:rPr lang="en-US" b="1" baseline="-25000" dirty="0" smtClean="0">
                <a:solidFill>
                  <a:srgbClr val="2C02C6"/>
                </a:solidFill>
              </a:rPr>
              <a:t>n+1</a:t>
            </a:r>
            <a:r>
              <a:rPr lang="en-US" b="1" dirty="0" smtClean="0">
                <a:solidFill>
                  <a:srgbClr val="2C02C6"/>
                </a:solidFill>
              </a:rPr>
              <a:t> and </a:t>
            </a:r>
            <a:r>
              <a:rPr lang="en-US" b="1" dirty="0" smtClean="0">
                <a:solidFill>
                  <a:srgbClr val="2C02C6"/>
                </a:solidFill>
                <a:latin typeface="Symbol" pitchFamily="18" charset="2"/>
              </a:rPr>
              <a:t>s</a:t>
            </a:r>
            <a:r>
              <a:rPr lang="en-US" b="1" baseline="30000" dirty="0" smtClean="0">
                <a:solidFill>
                  <a:srgbClr val="2C02C6"/>
                </a:solidFill>
              </a:rPr>
              <a:t>n+1</a:t>
            </a:r>
            <a:r>
              <a:rPr lang="en-US" b="1" dirty="0" smtClean="0">
                <a:solidFill>
                  <a:srgbClr val="2C02C6"/>
                </a:solidFill>
              </a:rPr>
              <a:t> are unknown</a:t>
            </a:r>
          </a:p>
          <a:p>
            <a:pPr lvl="1"/>
            <a:r>
              <a:rPr lang="en-US" dirty="0" smtClean="0"/>
              <a:t>Nonlinear in terms of </a:t>
            </a:r>
            <a:r>
              <a:rPr lang="en-US" b="1" dirty="0" smtClean="0"/>
              <a:t>u</a:t>
            </a:r>
            <a:endParaRPr lang="en-US" b="1" dirty="0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ounded Rectangle 5"/>
          <p:cNvSpPr/>
          <p:nvPr/>
        </p:nvSpPr>
        <p:spPr bwMode="auto">
          <a:xfrm>
            <a:off x="2648606" y="4319752"/>
            <a:ext cx="4839776" cy="683173"/>
          </a:xfrm>
          <a:prstGeom prst="round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269163" y="5200650"/>
          <a:ext cx="560387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6" name="Equation" r:id="rId3" imgW="660240" imgH="368280" progId="Equation.DSMT4">
                  <p:embed/>
                </p:oleObj>
              </mc:Choice>
              <mc:Fallback>
                <p:oleObj name="Equation" r:id="rId3" imgW="66024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9163" y="5200650"/>
                        <a:ext cx="560387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5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4792101"/>
              </p:ext>
            </p:extLst>
          </p:nvPr>
        </p:nvGraphicFramePr>
        <p:xfrm>
          <a:off x="2635250" y="4386263"/>
          <a:ext cx="4833938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7" name="Equation" r:id="rId5" imgW="4851360" imgH="609480" progId="Equation.DSMT4">
                  <p:embed/>
                </p:oleObj>
              </mc:Choice>
              <mc:Fallback>
                <p:oleObj name="Equation" r:id="rId5" imgW="4851360" imgH="609480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50" y="4386263"/>
                        <a:ext cx="4833938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89736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Variational Principle for Finite Rotation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Energy form cont.</a:t>
            </a:r>
          </a:p>
          <a:p>
            <a:pPr lvl="1"/>
            <a:r>
              <a:rPr lang="en-US" dirty="0" smtClean="0"/>
              <a:t>Since the current configuration is unknown (depends on displace-</a:t>
            </a:r>
            <a:r>
              <a:rPr lang="en-US" dirty="0" err="1" smtClean="0"/>
              <a:t>ment</a:t>
            </a:r>
            <a:r>
              <a:rPr lang="en-US" dirty="0" smtClean="0"/>
              <a:t>) , let’s transform it to the undeformed configuration </a:t>
            </a:r>
            <a:r>
              <a:rPr lang="en-US" dirty="0" smtClean="0">
                <a:latin typeface="Symbol" pitchFamily="18" charset="2"/>
              </a:rPr>
              <a:t>W</a:t>
            </a:r>
            <a:r>
              <a:rPr lang="en-US" baseline="-25000" dirty="0" smtClean="0"/>
              <a:t>0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spcBef>
                <a:spcPts val="2400"/>
              </a:spcBef>
            </a:pPr>
            <a:r>
              <a:rPr lang="en-US" dirty="0" smtClean="0"/>
              <a:t>Integral domain can be changed by </a:t>
            </a:r>
          </a:p>
          <a:p>
            <a:pPr lvl="1">
              <a:spcBef>
                <a:spcPts val="2400"/>
              </a:spcBef>
            </a:pPr>
            <a:r>
              <a:rPr lang="en-US" dirty="0" smtClean="0"/>
              <a:t>This is only for convenience in linearization. Eventually, we will come back to the deformed configuration and integrate at there</a:t>
            </a:r>
          </a:p>
          <a:p>
            <a:pPr lvl="1">
              <a:spcBef>
                <a:spcPts val="2400"/>
              </a:spcBef>
            </a:pPr>
            <a:r>
              <a:rPr lang="en-US" dirty="0" smtClean="0"/>
              <a:t>The integrand is identical to          where                   is the </a:t>
            </a:r>
            <a:br>
              <a:rPr lang="en-US" dirty="0" smtClean="0"/>
            </a:br>
            <a:r>
              <a:rPr lang="en-US" dirty="0" smtClean="0"/>
              <a:t>first P-K stress</a:t>
            </a:r>
          </a:p>
          <a:p>
            <a:pPr lvl="1"/>
            <a:r>
              <a:rPr lang="en-US" dirty="0" smtClean="0"/>
              <a:t>Nonlinearity comes from (a) constitutive relation (hypoelasticity), (b) spatial gradient (deformation gradient), and (c) Jacobian of deformation gradient (domain change)</a:t>
            </a: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ounded Rectangle 9"/>
          <p:cNvSpPr/>
          <p:nvPr/>
        </p:nvSpPr>
        <p:spPr bwMode="auto">
          <a:xfrm>
            <a:off x="5146582" y="2200043"/>
            <a:ext cx="2774929" cy="641128"/>
          </a:xfrm>
          <a:prstGeom prst="round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3174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8440036"/>
              </p:ext>
            </p:extLst>
          </p:nvPr>
        </p:nvGraphicFramePr>
        <p:xfrm>
          <a:off x="866775" y="2289175"/>
          <a:ext cx="70389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90" name="Equation" r:id="rId3" imgW="7022880" imgH="520560" progId="Equation.DSMT4">
                  <p:embed/>
                </p:oleObj>
              </mc:Choice>
              <mc:Fallback>
                <p:oleObj name="Equation" r:id="rId3" imgW="702288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775" y="2289175"/>
                        <a:ext cx="7038975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4422775" y="4670425"/>
          <a:ext cx="527050" cy="26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91" name="Equation" r:id="rId5" imgW="622080" imgH="304560" progId="Equation.DSMT4">
                  <p:embed/>
                </p:oleObj>
              </mc:Choice>
              <mc:Fallback>
                <p:oleObj name="Equation" r:id="rId5" imgW="6220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2775" y="4670425"/>
                        <a:ext cx="527050" cy="265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970671" y="4651542"/>
          <a:ext cx="1065213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92" name="Equation" r:id="rId7" imgW="1257120" imgH="393480" progId="Equation.DSMT4">
                  <p:embed/>
                </p:oleObj>
              </mc:Choice>
              <mc:Fallback>
                <p:oleObj name="Equation" r:id="rId7" imgW="12571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0671" y="4651542"/>
                        <a:ext cx="1065213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5394325" y="3133725"/>
          <a:ext cx="32258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93" name="Equation" r:id="rId9" imgW="3797280" imgH="507960" progId="Equation.DSMT4">
                  <p:embed/>
                </p:oleObj>
              </mc:Choice>
              <mc:Fallback>
                <p:oleObj name="Equation" r:id="rId9" imgW="379728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4325" y="3133725"/>
                        <a:ext cx="3225800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0437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Increment of deformation gradient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Increment of Jacobian</a:t>
            </a:r>
            <a:endParaRPr lang="en-US" dirty="0"/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1300163" y="1500188"/>
          <a:ext cx="4564062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50" name="Equation" r:id="rId3" imgW="4559040" imgH="736560" progId="Equation.DSMT4">
                  <p:embed/>
                </p:oleObj>
              </mc:Choice>
              <mc:Fallback>
                <p:oleObj name="Equation" r:id="rId3" imgW="455904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1500188"/>
                        <a:ext cx="4564062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1243013" y="2528888"/>
          <a:ext cx="564673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51" name="Equation" r:id="rId5" imgW="5638680" imgH="406080" progId="Equation.DSMT4">
                  <p:embed/>
                </p:oleObj>
              </mc:Choice>
              <mc:Fallback>
                <p:oleObj name="Equation" r:id="rId5" imgW="56386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013" y="2528888"/>
                        <a:ext cx="5646737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1046163" y="4021138"/>
          <a:ext cx="24844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52" name="Equation" r:id="rId7" imgW="2489040" imgH="380880" progId="Equation.DSMT4">
                  <p:embed/>
                </p:oleObj>
              </mc:Choice>
              <mc:Fallback>
                <p:oleObj name="Equation" r:id="rId7" imgW="24890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163" y="4021138"/>
                        <a:ext cx="2484437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2775" name="Object 7"/>
          <p:cNvGraphicFramePr>
            <a:graphicFrameLocks noChangeAspect="1"/>
          </p:cNvGraphicFramePr>
          <p:nvPr/>
        </p:nvGraphicFramePr>
        <p:xfrm>
          <a:off x="5091113" y="3905250"/>
          <a:ext cx="25209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53" name="Equation" r:id="rId9" imgW="2514600" imgH="444240" progId="Equation.DSMT4">
                  <p:embed/>
                </p:oleObj>
              </mc:Choice>
              <mc:Fallback>
                <p:oleObj name="Equation" r:id="rId9" imgW="25146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1113" y="3905250"/>
                        <a:ext cx="252095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7219950" y="4549775"/>
          <a:ext cx="149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54" name="Equation" r:id="rId11" imgW="1498320" imgH="419040" progId="Equation.DSMT4">
                  <p:embed/>
                </p:oleObj>
              </mc:Choice>
              <mc:Fallback>
                <p:oleObj name="Equation" r:id="rId11" imgW="14983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9950" y="4549775"/>
                        <a:ext cx="1498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395245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Linearization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Linearization of energy form</a:t>
            </a:r>
          </a:p>
          <a:p>
            <a:endParaRPr lang="en-US" dirty="0"/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732487"/>
              </p:ext>
            </p:extLst>
          </p:nvPr>
        </p:nvGraphicFramePr>
        <p:xfrm>
          <a:off x="809625" y="1524000"/>
          <a:ext cx="7215188" cy="264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56" name="Equation" r:id="rId3" imgW="8013600" imgH="2933640" progId="Equation.DSMT4">
                  <p:embed/>
                </p:oleObj>
              </mc:Choice>
              <mc:Fallback>
                <p:oleObj name="Equation" r:id="rId3" imgW="8013600" imgH="2933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25" y="1524000"/>
                        <a:ext cx="7215188" cy="2643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4237038" y="4246973"/>
            <a:ext cx="4229100" cy="1014455"/>
            <a:chOff x="4237038" y="4246973"/>
            <a:chExt cx="4229100" cy="1014455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4237038" y="4804228"/>
            <a:ext cx="42291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757" name="Equation" r:id="rId5" imgW="4228920" imgH="457200" progId="Equation.DSMT4">
                    <p:embed/>
                  </p:oleObj>
                </mc:Choice>
                <mc:Fallback>
                  <p:oleObj name="Equation" r:id="rId5" imgW="422892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7038" y="4804228"/>
                          <a:ext cx="42291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" name="Straight Arrow Connector 6"/>
            <p:cNvCxnSpPr/>
            <p:nvPr/>
          </p:nvCxnSpPr>
          <p:spPr bwMode="auto">
            <a:xfrm rot="5400000" flipH="1" flipV="1">
              <a:off x="4514193" y="4524704"/>
              <a:ext cx="557049" cy="158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1421161" y="4137738"/>
            <a:ext cx="3204723" cy="1514167"/>
            <a:chOff x="1051037" y="4257484"/>
            <a:chExt cx="3204723" cy="1514167"/>
          </a:xfrm>
        </p:grpSpPr>
        <p:sp>
          <p:nvSpPr>
            <p:cNvPr id="9" name="TextBox 8"/>
            <p:cNvSpPr txBox="1"/>
            <p:nvPr/>
          </p:nvSpPr>
          <p:spPr>
            <a:xfrm>
              <a:off x="1051037" y="5402319"/>
              <a:ext cx="3204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Use </a:t>
              </a:r>
              <a:r>
                <a:rPr lang="en-US" dirty="0" err="1" smtClean="0">
                  <a:latin typeface="Comic Sans MS" pitchFamily="66" charset="0"/>
                </a:rPr>
                <a:t>Jaumann</a:t>
              </a:r>
              <a:r>
                <a:rPr lang="en-US" dirty="0" smtClean="0">
                  <a:latin typeface="Comic Sans MS" pitchFamily="66" charset="0"/>
                </a:rPr>
                <a:t> objective rate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 bwMode="auto">
            <a:xfrm rot="5400000" flipH="1" flipV="1">
              <a:off x="2054769" y="4850525"/>
              <a:ext cx="1187669" cy="158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13518506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Linearization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Linearization of energy form cont.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Express inside of [ ] in terms of </a:t>
            </a:r>
          </a:p>
          <a:p>
            <a:pPr lvl="1">
              <a:spcBef>
                <a:spcPts val="1800"/>
              </a:spcBef>
            </a:pPr>
            <a:r>
              <a:rPr lang="en-US" dirty="0" smtClean="0"/>
              <a:t>Constitutive relation: </a:t>
            </a:r>
          </a:p>
          <a:p>
            <a:pPr lvl="1">
              <a:spcBef>
                <a:spcPts val="1800"/>
              </a:spcBef>
            </a:pPr>
            <a:r>
              <a:rPr lang="en-US" dirty="0" smtClean="0"/>
              <a:t>Spin term</a:t>
            </a:r>
          </a:p>
          <a:p>
            <a:pPr lvl="1"/>
            <a:endParaRPr lang="en-US" dirty="0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379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4794984"/>
              </p:ext>
            </p:extLst>
          </p:nvPr>
        </p:nvGraphicFramePr>
        <p:xfrm>
          <a:off x="788988" y="1292225"/>
          <a:ext cx="7516812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92" name="Equation" r:id="rId3" imgW="8839080" imgH="1066680" progId="Equation.DSMT4">
                  <p:embed/>
                </p:oleObj>
              </mc:Choice>
              <mc:Fallback>
                <p:oleObj name="Equation" r:id="rId3" imgW="883908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988" y="1292225"/>
                        <a:ext cx="7516812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626429"/>
              </p:ext>
            </p:extLst>
          </p:nvPr>
        </p:nvGraphicFramePr>
        <p:xfrm>
          <a:off x="3476625" y="2884488"/>
          <a:ext cx="3132138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93" name="Equation" r:id="rId5" imgW="3695400" imgH="406080" progId="Equation.DSMT4">
                  <p:embed/>
                </p:oleObj>
              </mc:Choice>
              <mc:Fallback>
                <p:oleObj name="Equation" r:id="rId5" imgW="36954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625" y="2884488"/>
                        <a:ext cx="3132138" cy="334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5511861"/>
              </p:ext>
            </p:extLst>
          </p:nvPr>
        </p:nvGraphicFramePr>
        <p:xfrm>
          <a:off x="4787900" y="2384425"/>
          <a:ext cx="6858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94" name="Equation" r:id="rId7" imgW="799920" imgH="368280" progId="Equation.DSMT4">
                  <p:embed/>
                </p:oleObj>
              </mc:Choice>
              <mc:Fallback>
                <p:oleObj name="Equation" r:id="rId7" imgW="79992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2384425"/>
                        <a:ext cx="685800" cy="31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1441450" y="3832225"/>
          <a:ext cx="5272088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95" name="Equation" r:id="rId9" imgW="5854680" imgH="990360" progId="Equation.DSMT4">
                  <p:embed/>
                </p:oleObj>
              </mc:Choice>
              <mc:Fallback>
                <p:oleObj name="Equation" r:id="rId9" imgW="5854680" imgH="990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1450" y="3832225"/>
                        <a:ext cx="5272088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7"/>
          <p:cNvGraphicFramePr>
            <a:graphicFrameLocks noChangeAspect="1"/>
          </p:cNvGraphicFramePr>
          <p:nvPr/>
        </p:nvGraphicFramePr>
        <p:xfrm>
          <a:off x="1441450" y="4948238"/>
          <a:ext cx="37052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96" name="Equation" r:id="rId11" imgW="4114800" imgH="444240" progId="Equation.DSMT4">
                  <p:embed/>
                </p:oleObj>
              </mc:Choice>
              <mc:Fallback>
                <p:oleObj name="Equation" r:id="rId11" imgW="41148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1450" y="4948238"/>
                        <a:ext cx="370522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" name="Object 8"/>
          <p:cNvGraphicFramePr>
            <a:graphicFrameLocks noChangeAspect="1"/>
          </p:cNvGraphicFramePr>
          <p:nvPr/>
        </p:nvGraphicFramePr>
        <p:xfrm>
          <a:off x="1441450" y="5545138"/>
          <a:ext cx="24003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97" name="Equation" r:id="rId13" imgW="2666880" imgH="533160" progId="Equation.DSMT4">
                  <p:embed/>
                </p:oleObj>
              </mc:Choice>
              <mc:Fallback>
                <p:oleObj name="Equation" r:id="rId13" imgW="266688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1450" y="5545138"/>
                        <a:ext cx="2400300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2" name="Object 10"/>
          <p:cNvGraphicFramePr>
            <a:graphicFrameLocks noChangeAspect="1"/>
          </p:cNvGraphicFramePr>
          <p:nvPr/>
        </p:nvGraphicFramePr>
        <p:xfrm>
          <a:off x="1441450" y="6151563"/>
          <a:ext cx="2735263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98" name="Equation" r:id="rId15" imgW="3035160" imgH="571320" progId="Equation.DSMT4">
                  <p:embed/>
                </p:oleObj>
              </mc:Choice>
              <mc:Fallback>
                <p:oleObj name="Equation" r:id="rId15" imgW="3035160" imgH="571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1450" y="6151563"/>
                        <a:ext cx="2735263" cy="515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390349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Linearization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Linearization of energy form cont.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Initial stiffness term (we need to separate this term)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Define</a:t>
            </a:r>
            <a:endParaRPr lang="en-US" dirty="0"/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818901" y="1316038"/>
          <a:ext cx="688975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86" name="Equation" r:id="rId3" imgW="8102520" imgH="520560" progId="Equation.DSMT4">
                  <p:embed/>
                </p:oleObj>
              </mc:Choice>
              <mc:Fallback>
                <p:oleObj name="Equation" r:id="rId3" imgW="810252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901" y="1316038"/>
                        <a:ext cx="6889750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3804095" y="2030413"/>
          <a:ext cx="36925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87" name="Equation" r:id="rId5" imgW="4343400" imgH="444240" progId="Equation.DSMT4">
                  <p:embed/>
                </p:oleObj>
              </mc:Choice>
              <mc:Fallback>
                <p:oleObj name="Equation" r:id="rId5" imgW="43434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4095" y="2030413"/>
                        <a:ext cx="3692525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eft Brace 10"/>
          <p:cNvSpPr/>
          <p:nvPr/>
        </p:nvSpPr>
        <p:spPr bwMode="auto">
          <a:xfrm rot="16200000">
            <a:off x="5452616" y="286029"/>
            <a:ext cx="273269" cy="3190641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1600200" y="3328988"/>
          <a:ext cx="42037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88" name="Equation" r:id="rId7" imgW="4203360" imgH="990360" progId="Equation.DSMT4">
                  <p:embed/>
                </p:oleObj>
              </mc:Choice>
              <mc:Fallback>
                <p:oleObj name="Equation" r:id="rId7" imgW="4203360" imgH="990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328988"/>
                        <a:ext cx="42037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1008992" y="5097517"/>
            <a:ext cx="6968359" cy="1010462"/>
            <a:chOff x="1292772" y="5675586"/>
            <a:chExt cx="6968359" cy="1010462"/>
          </a:xfrm>
        </p:grpSpPr>
        <p:sp>
          <p:nvSpPr>
            <p:cNvPr id="14" name="Rounded Rectangle 13"/>
            <p:cNvSpPr/>
            <p:nvPr/>
          </p:nvSpPr>
          <p:spPr bwMode="auto">
            <a:xfrm>
              <a:off x="1292772" y="5675586"/>
              <a:ext cx="6968359" cy="609600"/>
            </a:xfrm>
            <a:prstGeom prst="roundRect">
              <a:avLst/>
            </a:prstGeom>
            <a:solidFill>
              <a:srgbClr val="FFFF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aphicFrame>
          <p:nvGraphicFramePr>
            <p:cNvPr id="15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67777877"/>
                </p:ext>
              </p:extLst>
            </p:nvPr>
          </p:nvGraphicFramePr>
          <p:xfrm>
            <a:off x="2174493" y="5743794"/>
            <a:ext cx="5265737" cy="452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889" name="Equation" r:id="rId9" imgW="5270400" imgH="457200" progId="Equation.DSMT4">
                    <p:embed/>
                  </p:oleObj>
                </mc:Choice>
                <mc:Fallback>
                  <p:oleObj name="Equation" r:id="rId9" imgW="527040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4493" y="5743794"/>
                          <a:ext cx="5265737" cy="4524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Box 15"/>
            <p:cNvSpPr txBox="1"/>
            <p:nvPr/>
          </p:nvSpPr>
          <p:spPr>
            <a:xfrm>
              <a:off x="2343807" y="6316716"/>
              <a:ext cx="47067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Rotational effect of Cauchy stress tensor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291007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Linearization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Linearization of energy form cont.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N-R iteration</a:t>
            </a:r>
            <a:endParaRPr lang="en-US" dirty="0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ounded Rectangle 11"/>
          <p:cNvSpPr/>
          <p:nvPr/>
        </p:nvSpPr>
        <p:spPr bwMode="auto">
          <a:xfrm>
            <a:off x="367862" y="3384331"/>
            <a:ext cx="8177048" cy="683172"/>
          </a:xfrm>
          <a:prstGeom prst="round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3481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4071647"/>
              </p:ext>
            </p:extLst>
          </p:nvPr>
        </p:nvGraphicFramePr>
        <p:xfrm>
          <a:off x="869544" y="3517900"/>
          <a:ext cx="57785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28" name="Equation" r:id="rId3" imgW="5765760" imgH="406080" progId="Equation.DSMT4">
                  <p:embed/>
                </p:oleObj>
              </mc:Choice>
              <mc:Fallback>
                <p:oleObj name="Equation" r:id="rId3" imgW="57657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544" y="3517900"/>
                        <a:ext cx="5778500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ounded Rectangle 10"/>
          <p:cNvSpPr/>
          <p:nvPr/>
        </p:nvSpPr>
        <p:spPr bwMode="auto">
          <a:xfrm>
            <a:off x="767255" y="1292772"/>
            <a:ext cx="7010400" cy="1072056"/>
          </a:xfrm>
          <a:prstGeom prst="round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573139"/>
              </p:ext>
            </p:extLst>
          </p:nvPr>
        </p:nvGraphicFramePr>
        <p:xfrm>
          <a:off x="977323" y="1425575"/>
          <a:ext cx="6710363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29" name="Equation" r:id="rId5" imgW="7886520" imgH="914400" progId="Equation.DSMT4">
                  <p:embed/>
                </p:oleObj>
              </mc:Choice>
              <mc:Fallback>
                <p:oleObj name="Equation" r:id="rId5" imgW="788652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323" y="1425575"/>
                        <a:ext cx="6710363" cy="779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Left Brace 8"/>
          <p:cNvSpPr/>
          <p:nvPr/>
        </p:nvSpPr>
        <p:spPr bwMode="auto">
          <a:xfrm rot="16200000">
            <a:off x="1393337" y="3807613"/>
            <a:ext cx="273269" cy="940193"/>
          </a:xfrm>
          <a:prstGeom prst="lef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Left Brace 9"/>
          <p:cNvSpPr/>
          <p:nvPr/>
        </p:nvSpPr>
        <p:spPr bwMode="auto">
          <a:xfrm rot="16200000">
            <a:off x="2458466" y="3789640"/>
            <a:ext cx="273269" cy="1002786"/>
          </a:xfrm>
          <a:prstGeom prst="lef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93336" y="4472613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Bilinear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7963" y="4427667"/>
            <a:ext cx="2222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mic Sans MS" pitchFamily="66" charset="0"/>
              </a:rPr>
              <a:t>History-dependent</a:t>
            </a:r>
          </a:p>
          <a:p>
            <a:pPr algn="ctr"/>
            <a:r>
              <a:rPr lang="en-US" dirty="0" smtClean="0">
                <a:latin typeface="Comic Sans MS" pitchFamily="66" charset="0"/>
              </a:rPr>
              <a:t>(implicit)</a:t>
            </a:r>
          </a:p>
        </p:txBody>
      </p:sp>
    </p:spTree>
    <p:extLst>
      <p:ext uri="{BB962C8B-B14F-4D97-AF65-F5344CB8AC3E}">
        <p14:creationId xmlns:p14="http://schemas.microsoft.com/office/powerpoint/2010/main" val="59876833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explain using a 3D solid element at a Gauss point using </a:t>
            </a:r>
            <a:r>
              <a:rPr lang="en-US" b="1" dirty="0" smtClean="0">
                <a:solidFill>
                  <a:srgbClr val="2C02C6"/>
                </a:solidFill>
              </a:rPr>
              <a:t>updated Lagrangian</a:t>
            </a:r>
            <a:r>
              <a:rPr lang="en-US" dirty="0" smtClean="0"/>
              <a:t> form</a:t>
            </a:r>
          </a:p>
          <a:p>
            <a:r>
              <a:rPr lang="en-US" dirty="0" smtClean="0"/>
              <a:t>The return mapping and consistent tangent operator will be the same with infinitesimal plasticity</a:t>
            </a:r>
          </a:p>
          <a:p>
            <a:r>
              <a:rPr lang="en-US" dirty="0" smtClean="0"/>
              <a:t>Voigt Notation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Inputs</a:t>
            </a:r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516469"/>
              </p:ext>
            </p:extLst>
          </p:nvPr>
        </p:nvGraphicFramePr>
        <p:xfrm>
          <a:off x="2027238" y="3033808"/>
          <a:ext cx="4792662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980" name="Equation" r:id="rId3" imgW="4749480" imgH="469800" progId="Equation.DSMT4">
                  <p:embed/>
                </p:oleObj>
              </mc:Choice>
              <mc:Fallback>
                <p:oleObj name="Equation" r:id="rId3" imgW="4749480" imgH="469800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7238" y="3033808"/>
                        <a:ext cx="4792662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0289524"/>
              </p:ext>
            </p:extLst>
          </p:nvPr>
        </p:nvGraphicFramePr>
        <p:xfrm>
          <a:off x="1897063" y="3517996"/>
          <a:ext cx="626586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981" name="Equation" r:id="rId5" imgW="6248160" imgH="469800" progId="Equation.DSMT4">
                  <p:embed/>
                </p:oleObj>
              </mc:Choice>
              <mc:Fallback>
                <p:oleObj name="Equation" r:id="rId5" imgW="6248160" imgH="469800" progId="Equation.DSMT4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063" y="3517996"/>
                        <a:ext cx="6265862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0479731"/>
              </p:ext>
            </p:extLst>
          </p:nvPr>
        </p:nvGraphicFramePr>
        <p:xfrm>
          <a:off x="1893888" y="4100608"/>
          <a:ext cx="27622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982" name="Equation" r:id="rId7" imgW="3111500" imgH="469900" progId="Equation.DSMT4">
                  <p:embed/>
                </p:oleObj>
              </mc:Choice>
              <mc:Fallback>
                <p:oleObj name="Equation" r:id="rId7" imgW="3111500" imgH="469900" progId="Equation.DSMT4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3888" y="4100608"/>
                        <a:ext cx="276225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4009047"/>
              </p:ext>
            </p:extLst>
          </p:nvPr>
        </p:nvGraphicFramePr>
        <p:xfrm>
          <a:off x="1949450" y="4518121"/>
          <a:ext cx="43942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983" name="Equation" r:id="rId9" imgW="4394200" imgH="546100" progId="Equation.DSMT4">
                  <p:embed/>
                </p:oleObj>
              </mc:Choice>
              <mc:Fallback>
                <p:oleObj name="Equation" r:id="rId9" imgW="4394200" imgH="546100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450" y="4518121"/>
                        <a:ext cx="43942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8519576"/>
              </p:ext>
            </p:extLst>
          </p:nvPr>
        </p:nvGraphicFramePr>
        <p:xfrm>
          <a:off x="1973263" y="5081683"/>
          <a:ext cx="49276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984" name="Equation" r:id="rId11" imgW="4927600" imgH="546100" progId="Equation.DSMT4">
                  <p:embed/>
                </p:oleObj>
              </mc:Choice>
              <mc:Fallback>
                <p:oleObj name="Equation" r:id="rId11" imgW="4927600" imgH="546100" progId="Equation.DSMT4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3263" y="5081683"/>
                        <a:ext cx="49276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189673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Elastoplastic Analysis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Additive decomposition (continue)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Plastic strain remains constant during unloading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The effect of load-history is stored in the plastic strain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The yield stress is determined by the magnitude of plastic strain</a:t>
            </a:r>
          </a:p>
          <a:p>
            <a:pPr lvl="1">
              <a:spcBef>
                <a:spcPts val="1200"/>
              </a:spcBef>
            </a:pPr>
            <a:r>
              <a:rPr lang="en-US" b="1" dirty="0" smtClean="0">
                <a:solidFill>
                  <a:srgbClr val="2C02C6"/>
                </a:solidFill>
              </a:rPr>
              <a:t>Decomposing elastic and plastic part of strain is an important part of elastoplastic analysis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For given stress </a:t>
            </a:r>
            <a:r>
              <a:rPr lang="en-US" dirty="0" smtClean="0">
                <a:latin typeface="Symbol" pitchFamily="18" charset="2"/>
              </a:rPr>
              <a:t>s</a:t>
            </a:r>
            <a:r>
              <a:rPr lang="en-US" dirty="0" smtClean="0"/>
              <a:t>, strain cannot be determined. 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Complete history is required (path- or history-dependent)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History is stored in evolution variable (plastic strain)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2719603" y="4829527"/>
            <a:ext cx="2313781" cy="1864788"/>
            <a:chOff x="2719603" y="4829527"/>
            <a:chExt cx="2313781" cy="1864788"/>
          </a:xfrm>
        </p:grpSpPr>
        <p:sp>
          <p:nvSpPr>
            <p:cNvPr id="5" name="Line 3"/>
            <p:cNvSpPr>
              <a:spLocks noChangeAspect="1" noChangeShapeType="1"/>
            </p:cNvSpPr>
            <p:nvPr/>
          </p:nvSpPr>
          <p:spPr bwMode="auto">
            <a:xfrm flipV="1">
              <a:off x="2719603" y="6332615"/>
              <a:ext cx="2286000" cy="36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6" name="Line 4"/>
            <p:cNvSpPr>
              <a:spLocks noChangeAspect="1" noChangeShapeType="1"/>
            </p:cNvSpPr>
            <p:nvPr/>
          </p:nvSpPr>
          <p:spPr bwMode="auto">
            <a:xfrm rot="16200000">
              <a:off x="2123587" y="5743433"/>
              <a:ext cx="1828800" cy="9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7" name="Line 5"/>
            <p:cNvSpPr>
              <a:spLocks noChangeAspect="1" noChangeShapeType="1"/>
            </p:cNvSpPr>
            <p:nvPr/>
          </p:nvSpPr>
          <p:spPr bwMode="auto">
            <a:xfrm flipV="1">
              <a:off x="3034221" y="5390055"/>
              <a:ext cx="658368" cy="94256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0" name="Line 8"/>
            <p:cNvSpPr>
              <a:spLocks noChangeAspect="1" noChangeShapeType="1"/>
            </p:cNvSpPr>
            <p:nvPr/>
          </p:nvSpPr>
          <p:spPr bwMode="auto">
            <a:xfrm flipV="1">
              <a:off x="3680438" y="5038410"/>
              <a:ext cx="1352946" cy="35013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6" name="Text Box 14"/>
            <p:cNvSpPr txBox="1">
              <a:spLocks noChangeAspect="1" noChangeArrowheads="1"/>
            </p:cNvSpPr>
            <p:nvPr/>
          </p:nvSpPr>
          <p:spPr bwMode="auto">
            <a:xfrm>
              <a:off x="2795305" y="5454087"/>
              <a:ext cx="136255" cy="307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σ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" name="Text Box 15"/>
            <p:cNvSpPr txBox="1">
              <a:spLocks noChangeAspect="1" noChangeArrowheads="1"/>
            </p:cNvSpPr>
            <p:nvPr/>
          </p:nvSpPr>
          <p:spPr bwMode="auto">
            <a:xfrm>
              <a:off x="3914352" y="6386539"/>
              <a:ext cx="117020" cy="307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ε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" name="Text Box 17"/>
            <p:cNvSpPr txBox="1">
              <a:spLocks noChangeAspect="1" noChangeArrowheads="1"/>
            </p:cNvSpPr>
            <p:nvPr/>
          </p:nvSpPr>
          <p:spPr bwMode="auto">
            <a:xfrm>
              <a:off x="2854541" y="6266760"/>
              <a:ext cx="131447" cy="307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o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 bwMode="auto">
            <a:xfrm rot="5400000" flipH="1" flipV="1">
              <a:off x="3279228" y="5780690"/>
              <a:ext cx="1366345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2953405" y="5633545"/>
              <a:ext cx="1839311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7" name="Group 36"/>
            <p:cNvGrpSpPr/>
            <p:nvPr/>
          </p:nvGrpSpPr>
          <p:grpSpPr>
            <a:xfrm>
              <a:off x="3478923" y="5578367"/>
              <a:ext cx="1098304" cy="115614"/>
              <a:chOff x="3478923" y="5578367"/>
              <a:chExt cx="1098304" cy="115614"/>
            </a:xfrm>
          </p:grpSpPr>
          <p:sp>
            <p:nvSpPr>
              <p:cNvPr id="26" name="Flowchart: Connector 25"/>
              <p:cNvSpPr/>
              <p:nvPr/>
            </p:nvSpPr>
            <p:spPr bwMode="auto">
              <a:xfrm>
                <a:off x="3478923" y="5578367"/>
                <a:ext cx="115614" cy="115614"/>
              </a:xfrm>
              <a:prstGeom prst="flowChartConnector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" name="Flowchart: Connector 26"/>
              <p:cNvSpPr/>
              <p:nvPr/>
            </p:nvSpPr>
            <p:spPr bwMode="auto">
              <a:xfrm>
                <a:off x="3724595" y="5578367"/>
                <a:ext cx="115614" cy="115614"/>
              </a:xfrm>
              <a:prstGeom prst="flowChartConnector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" name="Flowchart: Connector 27"/>
              <p:cNvSpPr/>
              <p:nvPr/>
            </p:nvSpPr>
            <p:spPr bwMode="auto">
              <a:xfrm>
                <a:off x="3970268" y="5578367"/>
                <a:ext cx="115614" cy="115614"/>
              </a:xfrm>
              <a:prstGeom prst="flowChartConnector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9" name="Flowchart: Connector 28"/>
              <p:cNvSpPr/>
              <p:nvPr/>
            </p:nvSpPr>
            <p:spPr bwMode="auto">
              <a:xfrm>
                <a:off x="4215941" y="5578367"/>
                <a:ext cx="115614" cy="115614"/>
              </a:xfrm>
              <a:prstGeom prst="flowChartConnector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0" name="Flowchart: Connector 29"/>
              <p:cNvSpPr/>
              <p:nvPr/>
            </p:nvSpPr>
            <p:spPr bwMode="auto">
              <a:xfrm>
                <a:off x="4461613" y="5578367"/>
                <a:ext cx="115614" cy="115614"/>
              </a:xfrm>
              <a:prstGeom prst="flowChartConnector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 rot="5400000">
              <a:off x="3421115" y="5751788"/>
              <a:ext cx="1098304" cy="115614"/>
              <a:chOff x="3631323" y="5730767"/>
              <a:chExt cx="1098304" cy="115614"/>
            </a:xfrm>
            <a:solidFill>
              <a:srgbClr val="FF0000"/>
            </a:solidFill>
          </p:grpSpPr>
          <p:sp>
            <p:nvSpPr>
              <p:cNvPr id="31" name="Flowchart: Connector 30"/>
              <p:cNvSpPr/>
              <p:nvPr/>
            </p:nvSpPr>
            <p:spPr bwMode="auto">
              <a:xfrm>
                <a:off x="3631323" y="5730767"/>
                <a:ext cx="115614" cy="115614"/>
              </a:xfrm>
              <a:prstGeom prst="flowChartConnector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Flowchart: Connector 31"/>
              <p:cNvSpPr/>
              <p:nvPr/>
            </p:nvSpPr>
            <p:spPr bwMode="auto">
              <a:xfrm>
                <a:off x="3876995" y="5730767"/>
                <a:ext cx="115614" cy="115614"/>
              </a:xfrm>
              <a:prstGeom prst="flowChartConnector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3" name="Flowchart: Connector 32"/>
              <p:cNvSpPr/>
              <p:nvPr/>
            </p:nvSpPr>
            <p:spPr bwMode="auto">
              <a:xfrm>
                <a:off x="4122668" y="5730767"/>
                <a:ext cx="115614" cy="115614"/>
              </a:xfrm>
              <a:prstGeom prst="flowChartConnector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4" name="Flowchart: Connector 33"/>
              <p:cNvSpPr/>
              <p:nvPr/>
            </p:nvSpPr>
            <p:spPr bwMode="auto">
              <a:xfrm>
                <a:off x="4368341" y="5730767"/>
                <a:ext cx="115614" cy="115614"/>
              </a:xfrm>
              <a:prstGeom prst="flowChartConnector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5" name="Flowchart: Connector 34"/>
              <p:cNvSpPr/>
              <p:nvPr/>
            </p:nvSpPr>
            <p:spPr bwMode="auto">
              <a:xfrm>
                <a:off x="4614013" y="5730767"/>
                <a:ext cx="115614" cy="115614"/>
              </a:xfrm>
              <a:prstGeom prst="flowChartConnector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updated Lagrangian, the derivative is evaluated at the </a:t>
            </a:r>
            <a:r>
              <a:rPr lang="en-US" b="1" dirty="0" smtClean="0">
                <a:solidFill>
                  <a:srgbClr val="2C02C6"/>
                </a:solidFill>
              </a:rPr>
              <a:t>current configuration </a:t>
            </a:r>
            <a:r>
              <a:rPr lang="en-US" dirty="0" smtClean="0"/>
              <a:t>(unknown yet)</a:t>
            </a:r>
          </a:p>
          <a:p>
            <a:r>
              <a:rPr lang="en-US" dirty="0" smtClean="0"/>
              <a:t>Let the current load step is n+1 (unknown) and k+1 N-R iteration</a:t>
            </a:r>
          </a:p>
          <a:p>
            <a:r>
              <a:rPr lang="en-US" dirty="0" smtClean="0"/>
              <a:t>Then, we use the configuration at the </a:t>
            </a:r>
            <a:r>
              <a:rPr lang="en-US" b="1" dirty="0" smtClean="0">
                <a:solidFill>
                  <a:srgbClr val="2C02C6"/>
                </a:solidFill>
              </a:rPr>
              <a:t>previous iteration (n+1, k)</a:t>
            </a:r>
            <a:r>
              <a:rPr lang="en-US" dirty="0" smtClean="0"/>
              <a:t> as a reference</a:t>
            </a:r>
          </a:p>
          <a:p>
            <a:r>
              <a:rPr lang="en-US" dirty="0" smtClean="0"/>
              <a:t>This is not ‘true’ updated Lagrangian, but when the N-R iteration converges, k is almost identical to k+1</a:t>
            </a:r>
          </a:p>
          <a:p>
            <a:r>
              <a:rPr lang="en-US" b="1" dirty="0" smtClean="0">
                <a:solidFill>
                  <a:srgbClr val="2C02C6"/>
                </a:solidFill>
              </a:rPr>
              <a:t>Caution: we only update stresses at the converged load step, not individual iteration</a:t>
            </a:r>
          </a:p>
          <a:p>
            <a:r>
              <a:rPr lang="en-US" dirty="0" smtClean="0"/>
              <a:t>All derivatives and integration in updated Lagrangian must be evaluated at (n+1, k) configuration</a:t>
            </a:r>
          </a:p>
          <a:p>
            <a:r>
              <a:rPr lang="en-US" b="1" dirty="0" smtClean="0">
                <a:solidFill>
                  <a:srgbClr val="2C02C6"/>
                </a:solidFill>
              </a:rPr>
              <a:t>Displacement increment </a:t>
            </a:r>
            <a:r>
              <a:rPr lang="en-US" b="1" dirty="0" smtClean="0">
                <a:solidFill>
                  <a:srgbClr val="2C02C6"/>
                </a:solidFill>
                <a:latin typeface="Symbol" pitchFamily="18" charset="2"/>
              </a:rPr>
              <a:t>D</a:t>
            </a:r>
            <a:r>
              <a:rPr lang="en-US" b="1" dirty="0" smtClean="0">
                <a:solidFill>
                  <a:srgbClr val="2C02C6"/>
                </a:solidFill>
              </a:rPr>
              <a:t>u is from (n+1,0) to (n+1,k)</a:t>
            </a:r>
            <a:endParaRPr lang="en-US" b="1" dirty="0">
              <a:solidFill>
                <a:srgbClr val="2C0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73239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Stress-displacement matrix (Two approaches)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Mapping between current (n+1, k) and reference configurations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spcBef>
                <a:spcPts val="3600"/>
              </a:spcBef>
              <a:buFont typeface="+mj-lt"/>
              <a:buAutoNum type="arabicPeriod"/>
            </a:pPr>
            <a:r>
              <a:rPr lang="en-US" dirty="0" smtClean="0"/>
              <a:t>Mapping between undeformed and reference configurations</a:t>
            </a:r>
            <a:endParaRPr lang="en-US" dirty="0"/>
          </a:p>
        </p:txBody>
      </p:sp>
      <p:graphicFrame>
        <p:nvGraphicFramePr>
          <p:cNvPr id="419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1178433"/>
              </p:ext>
            </p:extLst>
          </p:nvPr>
        </p:nvGraphicFramePr>
        <p:xfrm>
          <a:off x="1600634" y="1796460"/>
          <a:ext cx="2111375" cy="186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85" name="Equation" r:id="rId3" imgW="2476440" imgH="2184120" progId="Equation.DSMT4">
                  <p:embed/>
                </p:oleObj>
              </mc:Choice>
              <mc:Fallback>
                <p:oleObj name="Equation" r:id="rId3" imgW="2476440" imgH="2184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634" y="1796460"/>
                        <a:ext cx="2111375" cy="1862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051229"/>
              </p:ext>
            </p:extLst>
          </p:nvPr>
        </p:nvGraphicFramePr>
        <p:xfrm>
          <a:off x="4536674" y="1806143"/>
          <a:ext cx="1730375" cy="188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86" name="Equation" r:id="rId5" imgW="2031840" imgH="2209680" progId="Equation.DSMT4">
                  <p:embed/>
                </p:oleObj>
              </mc:Choice>
              <mc:Fallback>
                <p:oleObj name="Equation" r:id="rId5" imgW="2031840" imgH="220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6674" y="1806143"/>
                        <a:ext cx="1730375" cy="1884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6516688" y="4619625"/>
          <a:ext cx="1727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87" name="Equation" r:id="rId7" imgW="1726920" imgH="406080" progId="Equation.DSMT4">
                  <p:embed/>
                </p:oleObj>
              </mc:Choice>
              <mc:Fallback>
                <p:oleObj name="Equation" r:id="rId7" imgW="17269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4619625"/>
                        <a:ext cx="17272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2374404" y="5989206"/>
            <a:ext cx="2501006" cy="758215"/>
            <a:chOff x="2900856" y="5623034"/>
            <a:chExt cx="2501006" cy="758215"/>
          </a:xfrm>
        </p:grpSpPr>
        <p:sp>
          <p:nvSpPr>
            <p:cNvPr id="12" name="TextBox 11"/>
            <p:cNvSpPr txBox="1"/>
            <p:nvPr/>
          </p:nvSpPr>
          <p:spPr>
            <a:xfrm>
              <a:off x="2900856" y="6011917"/>
              <a:ext cx="25010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Use this for B matrix</a:t>
              </a: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 bwMode="auto">
            <a:xfrm rot="16200000" flipV="1">
              <a:off x="3951777" y="5812334"/>
              <a:ext cx="388883" cy="10283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610510"/>
              </p:ext>
            </p:extLst>
          </p:nvPr>
        </p:nvGraphicFramePr>
        <p:xfrm>
          <a:off x="3319463" y="4217413"/>
          <a:ext cx="1827212" cy="188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88" name="Equation" r:id="rId9" imgW="2145960" imgH="2209680" progId="Equation.DSMT4">
                  <p:embed/>
                </p:oleObj>
              </mc:Choice>
              <mc:Fallback>
                <p:oleObj name="Equation" r:id="rId9" imgW="2145960" imgH="22096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9463" y="4217413"/>
                        <a:ext cx="1827212" cy="188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161263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Obtain midpoint configuration (between k and k+1)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Rotation matrix: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Rotate stresses: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Return mapping with </a:t>
            </a:r>
          </a:p>
          <a:p>
            <a:pPr marL="857250" lvl="1" indent="-457200"/>
            <a:r>
              <a:rPr lang="en-US" dirty="0" smtClean="0"/>
              <a:t>This part is identical to the classical return mapping</a:t>
            </a:r>
          </a:p>
          <a:p>
            <a:pPr marL="857250" lvl="1" indent="-457200"/>
            <a:r>
              <a:rPr lang="en-US" dirty="0" smtClean="0"/>
              <a:t>Calculate stresses: </a:t>
            </a:r>
          </a:p>
          <a:p>
            <a:pPr marL="857250" lvl="1" indent="-457200"/>
            <a:r>
              <a:rPr lang="en-US" dirty="0" smtClean="0"/>
              <a:t>Calculate consistent tangent operator </a:t>
            </a:r>
            <a:r>
              <a:rPr lang="en-US" b="1" dirty="0" err="1" smtClean="0"/>
              <a:t>D</a:t>
            </a:r>
            <a:r>
              <a:rPr lang="en-US" baseline="30000" dirty="0" err="1" smtClean="0"/>
              <a:t>alg</a:t>
            </a:r>
            <a:endParaRPr lang="en-US" baseline="30000" dirty="0" smtClean="0"/>
          </a:p>
        </p:txBody>
      </p:sp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5145088" y="1433513"/>
          <a:ext cx="2514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105" name="Equation" r:id="rId3" imgW="2514600" imgH="723600" progId="Equation.DSMT4">
                  <p:embed/>
                </p:oleObj>
              </mc:Choice>
              <mc:Fallback>
                <p:oleObj name="Equation" r:id="rId3" imgW="2514600" imgH="72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5088" y="1433513"/>
                        <a:ext cx="25146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1220788" y="1389063"/>
          <a:ext cx="2616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106" name="Equation" r:id="rId5" imgW="2616120" imgH="799920" progId="Equation.DSMT4">
                  <p:embed/>
                </p:oleObj>
              </mc:Choice>
              <mc:Fallback>
                <p:oleObj name="Equation" r:id="rId5" imgW="2616120" imgH="799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0788" y="1389063"/>
                        <a:ext cx="2616200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ounded Rectangle 8"/>
          <p:cNvSpPr/>
          <p:nvPr/>
        </p:nvSpPr>
        <p:spPr bwMode="auto">
          <a:xfrm>
            <a:off x="746234" y="2385848"/>
            <a:ext cx="5875283" cy="641131"/>
          </a:xfrm>
          <a:prstGeom prst="round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320800" y="2486025"/>
          <a:ext cx="4762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107" name="Equation" r:id="rId7" imgW="4762440" imgH="469800" progId="Equation.DSMT4">
                  <p:embed/>
                </p:oleObj>
              </mc:Choice>
              <mc:Fallback>
                <p:oleObj name="Equation" r:id="rId7" imgW="476244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2486025"/>
                        <a:ext cx="4762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3355975" y="3381375"/>
          <a:ext cx="2374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108" name="Equation" r:id="rId9" imgW="2374560" imgH="444240" progId="Equation.DSMT4">
                  <p:embed/>
                </p:oleObj>
              </mc:Choice>
              <mc:Fallback>
                <p:oleObj name="Equation" r:id="rId9" imgW="23745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5975" y="3381375"/>
                        <a:ext cx="23749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8"/>
          <p:cNvGraphicFramePr>
            <a:graphicFrameLocks noChangeAspect="1"/>
          </p:cNvGraphicFramePr>
          <p:nvPr/>
        </p:nvGraphicFramePr>
        <p:xfrm>
          <a:off x="3527425" y="3927475"/>
          <a:ext cx="399891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109" name="Equation" r:id="rId11" imgW="3987720" imgH="393480" progId="Equation.DSMT4">
                  <p:embed/>
                </p:oleObj>
              </mc:Choice>
              <mc:Fallback>
                <p:oleObj name="Equation" r:id="rId11" imgW="39877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7425" y="3927475"/>
                        <a:ext cx="3998913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1" name="Object 9"/>
          <p:cNvGraphicFramePr>
            <a:graphicFrameLocks noChangeAspect="1"/>
          </p:cNvGraphicFramePr>
          <p:nvPr/>
        </p:nvGraphicFramePr>
        <p:xfrm>
          <a:off x="3719513" y="4449763"/>
          <a:ext cx="661987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110" name="Equation" r:id="rId13" imgW="660240" imgH="368280" progId="Equation.DSMT4">
                  <p:embed/>
                </p:oleObj>
              </mc:Choice>
              <mc:Fallback>
                <p:oleObj name="Equation" r:id="rId13" imgW="66024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3" y="4449763"/>
                        <a:ext cx="661987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3516313" y="5324475"/>
          <a:ext cx="1066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111" name="Equation" r:id="rId15" imgW="1066680" imgH="406080" progId="Equation.DSMT4">
                  <p:embed/>
                </p:oleObj>
              </mc:Choice>
              <mc:Fallback>
                <p:oleObj name="Equation" r:id="rId15" imgW="10666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6313" y="5324475"/>
                        <a:ext cx="1066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765856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Internal force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Tangent stiffness matrix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Initial stiffness matrix</a:t>
            </a:r>
            <a:endParaRPr lang="en-US" dirty="0"/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1181100" y="1298575"/>
          <a:ext cx="2635250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88" name="Equation" r:id="rId3" imgW="3098520" imgH="787320" progId="Equation.DSMT4">
                  <p:embed/>
                </p:oleObj>
              </mc:Choice>
              <mc:Fallback>
                <p:oleObj name="Equation" r:id="rId3" imgW="3098520" imgH="787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1298575"/>
                        <a:ext cx="2635250" cy="668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6656837"/>
              </p:ext>
            </p:extLst>
          </p:nvPr>
        </p:nvGraphicFramePr>
        <p:xfrm>
          <a:off x="925513" y="2908300"/>
          <a:ext cx="371475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89" name="Equation" r:id="rId5" imgW="4368600" imgH="787320" progId="Equation.DSMT4">
                  <p:embed/>
                </p:oleObj>
              </mc:Choice>
              <mc:Fallback>
                <p:oleObj name="Equation" r:id="rId5" imgW="4368600" imgH="787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513" y="2908300"/>
                        <a:ext cx="3714750" cy="669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3375055"/>
              </p:ext>
            </p:extLst>
          </p:nvPr>
        </p:nvGraphicFramePr>
        <p:xfrm>
          <a:off x="4814161" y="2351423"/>
          <a:ext cx="4146480" cy="1193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90" name="Equation" r:id="rId7" imgW="8292960" imgH="2387520" progId="Equation.DSMT4">
                  <p:embed/>
                </p:oleObj>
              </mc:Choice>
              <mc:Fallback>
                <p:oleObj name="Equation" r:id="rId7" imgW="8292960" imgH="2387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4161" y="2351423"/>
                        <a:ext cx="4146480" cy="11937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923925" y="4433888"/>
          <a:ext cx="2917825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91" name="Equation" r:id="rId9" imgW="3429000" imgH="787320" progId="Equation.DSMT4">
                  <p:embed/>
                </p:oleObj>
              </mc:Choice>
              <mc:Fallback>
                <p:oleObj name="Equation" r:id="rId9" imgW="3429000" imgH="787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925" y="4433888"/>
                        <a:ext cx="2917825" cy="669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2927736"/>
              </p:ext>
            </p:extLst>
          </p:nvPr>
        </p:nvGraphicFramePr>
        <p:xfrm>
          <a:off x="4776580" y="4075979"/>
          <a:ext cx="2044476" cy="2577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92" name="Equation" r:id="rId11" imgW="2920680" imgH="3682800" progId="Equation.DSMT4">
                  <p:embed/>
                </p:oleObj>
              </mc:Choice>
              <mc:Fallback>
                <p:oleObj name="Equation" r:id="rId11" imgW="2920680" imgH="3682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6580" y="4075979"/>
                        <a:ext cx="2044476" cy="25779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9150698"/>
              </p:ext>
            </p:extLst>
          </p:nvPr>
        </p:nvGraphicFramePr>
        <p:xfrm>
          <a:off x="1663412" y="5507327"/>
          <a:ext cx="1922463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93" name="Equation" r:id="rId13" imgW="2260440" imgH="1168200" progId="Equation.DSMT4">
                  <p:embed/>
                </p:oleObj>
              </mc:Choice>
              <mc:Fallback>
                <p:oleObj name="Equation" r:id="rId13" imgW="2260440" imgH="116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412" y="5507327"/>
                        <a:ext cx="1922463" cy="989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1875723" y="1208690"/>
            <a:ext cx="6520759" cy="1082565"/>
            <a:chOff x="1681655" y="1198180"/>
            <a:chExt cx="6520759" cy="1082565"/>
          </a:xfrm>
        </p:grpSpPr>
        <p:sp>
          <p:nvSpPr>
            <p:cNvPr id="10" name="Freeform 9"/>
            <p:cNvSpPr/>
            <p:nvPr/>
          </p:nvSpPr>
          <p:spPr bwMode="auto">
            <a:xfrm>
              <a:off x="1681655" y="1650124"/>
              <a:ext cx="2932386" cy="630621"/>
            </a:xfrm>
            <a:custGeom>
              <a:avLst/>
              <a:gdLst>
                <a:gd name="connsiteX0" fmla="*/ 0 w 2932386"/>
                <a:gd name="connsiteY0" fmla="*/ 346842 h 630621"/>
                <a:gd name="connsiteX1" fmla="*/ 0 w 2932386"/>
                <a:gd name="connsiteY1" fmla="*/ 630621 h 630621"/>
                <a:gd name="connsiteX2" fmla="*/ 2659117 w 2932386"/>
                <a:gd name="connsiteY2" fmla="*/ 630621 h 630621"/>
                <a:gd name="connsiteX3" fmla="*/ 2659117 w 2932386"/>
                <a:gd name="connsiteY3" fmla="*/ 0 h 630621"/>
                <a:gd name="connsiteX4" fmla="*/ 2932386 w 2932386"/>
                <a:gd name="connsiteY4" fmla="*/ 0 h 630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2386" h="630621">
                  <a:moveTo>
                    <a:pt x="0" y="346842"/>
                  </a:moveTo>
                  <a:lnTo>
                    <a:pt x="0" y="630621"/>
                  </a:lnTo>
                  <a:lnTo>
                    <a:pt x="2659117" y="630621"/>
                  </a:lnTo>
                  <a:lnTo>
                    <a:pt x="2659117" y="0"/>
                  </a:lnTo>
                  <a:lnTo>
                    <a:pt x="2932386" y="0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82512" y="1198180"/>
              <a:ext cx="361990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This summation is similar to</a:t>
              </a:r>
              <a:br>
                <a:rPr lang="en-US" dirty="0" smtClean="0">
                  <a:latin typeface="Comic Sans MS" pitchFamily="66" charset="0"/>
                </a:rPr>
              </a:br>
              <a:r>
                <a:rPr lang="en-US" dirty="0" smtClean="0">
                  <a:latin typeface="Comic Sans MS" pitchFamily="66" charset="0"/>
                </a:rPr>
                <a:t>assembly (must be added to the</a:t>
              </a:r>
              <a:br>
                <a:rPr lang="en-US" dirty="0" smtClean="0">
                  <a:latin typeface="Comic Sans MS" pitchFamily="66" charset="0"/>
                </a:rPr>
              </a:br>
              <a:r>
                <a:rPr lang="en-US" dirty="0" smtClean="0">
                  <a:latin typeface="Comic Sans MS" pitchFamily="66" charset="0"/>
                </a:rPr>
                <a:t>corresponding DOFs)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953418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 for incremental displacement</a:t>
            </a:r>
          </a:p>
          <a:p>
            <a:endParaRPr lang="en-US" dirty="0" smtClean="0"/>
          </a:p>
          <a:p>
            <a:r>
              <a:rPr lang="en-US" dirty="0" smtClean="0"/>
              <a:t>Update displacements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When N-R iteration converges</a:t>
            </a:r>
          </a:p>
          <a:p>
            <a:pPr lvl="1"/>
            <a:r>
              <a:rPr lang="en-US" dirty="0" smtClean="0"/>
              <a:t>Stress and history dependent variables are stored (updated) to the global array</a:t>
            </a:r>
          </a:p>
          <a:p>
            <a:pPr lvl="1"/>
            <a:r>
              <a:rPr lang="en-US" dirty="0" smtClean="0"/>
              <a:t>Move on to the next load step</a:t>
            </a:r>
            <a:endParaRPr lang="en-US" dirty="0"/>
          </a:p>
        </p:txBody>
      </p:sp>
      <p:graphicFrame>
        <p:nvGraphicFramePr>
          <p:cNvPr id="440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6529537"/>
              </p:ext>
            </p:extLst>
          </p:nvPr>
        </p:nvGraphicFramePr>
        <p:xfrm>
          <a:off x="1193800" y="1271588"/>
          <a:ext cx="3670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48" name="Equation" r:id="rId3" imgW="3670200" imgH="406080" progId="Equation.DSMT4">
                  <p:embed/>
                </p:oleObj>
              </mc:Choice>
              <mc:Fallback>
                <p:oleObj name="Equation" r:id="rId3" imgW="36702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800" y="1271588"/>
                        <a:ext cx="36703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110499"/>
              </p:ext>
            </p:extLst>
          </p:nvPr>
        </p:nvGraphicFramePr>
        <p:xfrm>
          <a:off x="1017588" y="2347913"/>
          <a:ext cx="2362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49" name="Equation" r:id="rId5" imgW="2361960" imgH="787320" progId="Equation.DSMT4">
                  <p:embed/>
                </p:oleObj>
              </mc:Choice>
              <mc:Fallback>
                <p:oleObj name="Equation" r:id="rId5" imgW="2361960" imgH="787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88" y="2347913"/>
                        <a:ext cx="23622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006584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PLAST3D.m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PLAST3D(MID, PROP, ETAN, UPDATE, LTAN, NE, NDOF, XYZ, LE)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%***********************************************************************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  MAIN PROGRAM COMPUTING GLOBAL STIFFNESS MATRIX RESIDUAL FORCE FOR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  PLASTIC MATERIAL MODELS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%***********************************************************************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Computer stress, back stress &amp; effective plastic strain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MID ==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% Plasticity with finite rotation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FAC=FAC*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(F);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[STRESSN, ALPHAN]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rotatedStress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(DEPS, STRESSN, ALPHAN);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[STRESS, ALPHA, EP]=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combHard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(PROP,ETAN,DDEPS,STRESSN,ALPHAN,EPN);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% Tangent stiffness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LTAN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MID ==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DTAN=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combHardTan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(PROP,ETAN,DDEPS,STRESSN,ALPHAN,EPN);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CTAN=[-STRESS(1) STRESS(1) STRESS(1) -STRESS(4) 0 -STRESS(6);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STRESS(2) -STRESS(2) STRESS(2) -STRESS(4) -STRESS(5) 0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STRESS(3) STRESS(3) -STRESS(3) 0 -STRESS(5) -STRESS(6);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-STRESS(4) -STRESS(4) 0 -0.5*(STRESS(1)+STRESS(2)) -0.5*STRESS(6) -0.5*STRESS(5);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0 -STRESS(5) -STRESS(5) -0.5*STRESS(6) -0.5*(STRESS(2)+STRESS(3)) -0.5*STRESS(4);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-STRESS(6) 0 -STRESS(6) -0.5*STRESS(5) -0.5*STRESS(4) -0.5*(STRESS(1)+STRESS(3))];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=[STRESS(1) STRESS(4) STRESS(6);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STRESS(4) STRESS(2) STRESS(5);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STRESS(6) STRESS(5) STRESS(3)];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SHEAD=zeros(9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SHEAD(1:3,1:3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)=SIG;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SHEAD(4:6,4:6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)=SIG;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SHEAD(7:9,7:9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)=SIG;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EKF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BM'*(DTAN+CTAN)*BM + BG'*SHEAD*BG;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....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21184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Ex) Simple Shear Deformation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75" y="741363"/>
            <a:ext cx="8909050" cy="982735"/>
          </a:xfrm>
        </p:spPr>
        <p:txBody>
          <a:bodyPr/>
          <a:lstStyle/>
          <a:p>
            <a:r>
              <a:rPr lang="en-US" dirty="0" smtClean="0"/>
              <a:t>Plane-strain </a:t>
            </a:r>
            <a:r>
              <a:rPr lang="en-US" dirty="0"/>
              <a:t>square </a:t>
            </a:r>
            <a:r>
              <a:rPr lang="en-US" dirty="0" smtClean="0"/>
              <a:t>with </a:t>
            </a:r>
            <a:r>
              <a:rPr lang="en-US" dirty="0"/>
              <a:t>the velocity gradient at each load step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7627898"/>
              </p:ext>
            </p:extLst>
          </p:nvPr>
        </p:nvGraphicFramePr>
        <p:xfrm>
          <a:off x="1221905" y="1227623"/>
          <a:ext cx="3266335" cy="114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61" name="Equation" r:id="rId3" imgW="3962160" imgH="1371600" progId="Equation.DSMT4">
                  <p:embed/>
                </p:oleObj>
              </mc:Choice>
              <mc:Fallback>
                <p:oleObj name="Equation" r:id="rId3" imgW="3962160" imgH="1371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1905" y="1227623"/>
                        <a:ext cx="3266335" cy="11468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0483947"/>
              </p:ext>
            </p:extLst>
          </p:nvPr>
        </p:nvGraphicFramePr>
        <p:xfrm>
          <a:off x="5114925" y="1356566"/>
          <a:ext cx="3631206" cy="825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62" name="Equation" r:id="rId5" imgW="3911400" imgH="888840" progId="Equation.DSMT4">
                  <p:embed/>
                </p:oleObj>
              </mc:Choice>
              <mc:Fallback>
                <p:oleObj name="Equation" r:id="rId5" imgW="391140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14925" y="1356566"/>
                        <a:ext cx="3631206" cy="8252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58412" y="2516352"/>
            <a:ext cx="725070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Young = 24000; nu=0.2; mu=Young/2/(1+nu); lambda=nu*Young/((1+nu)*(1-2*nu));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beta = 0; H = 1000;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200*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[lambda mu beta H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=[1 1 1 0 0 0]';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D=2*mu*eye(6) + lambda*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D(4,4) = mu; D(5,5) = mu; D(6,6) = mu;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 = zeros(3,3);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stressN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=[0 0 0 0 0 0]';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deps=[0 0 0 0 0 0]';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[0 0 0 0 0 0]';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stressRN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stressN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alphaRN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alphaN;epRN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for i=1:15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deps(4) = 0.004; L(1,2) = 0.024; L(2,1) = -0.02;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stressRN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alphaRN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rotatedStress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(L,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stressRN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alphaRN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stressR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combHard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mp,D,deps,stressRN,alphaRN,epRN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[stress, alpha, ep]=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combHard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mp,D,deps,stressN,alphaN,epN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X(i) = i*deps(4); Y1(i) = stress(4); Y2(i)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stressR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(4);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stressN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stress;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alpha;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ep;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stressRN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stressR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alphaRN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epRN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X = [0 X]; Y1=[0 Y1]; Y2=[0 Y2]; plot(X,Y1,X,Y2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473776"/>
      </p:ext>
    </p:extLst>
  </p:cSld>
  <p:clrMapOvr>
    <a:masterClrMapping/>
  </p:clrMapOvr>
  <p:transition>
    <p:fade thruBlk="1"/>
  </p:transition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Ex) Simple Shear Deformation</a:t>
            </a:r>
            <a:endParaRPr lang="en-US" dirty="0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2231075" y="995474"/>
            <a:ext cx="4629466" cy="3388062"/>
            <a:chOff x="3398" y="1338"/>
            <a:chExt cx="5922" cy="4334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4292" y="1449"/>
              <a:ext cx="4479" cy="351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2400"/>
            </a:p>
          </p:txBody>
        </p:sp>
        <p:sp>
          <p:nvSpPr>
            <p:cNvPr id="8" name="Oval 7"/>
            <p:cNvSpPr>
              <a:spLocks noChangeAspect="1" noChangeArrowheads="1"/>
            </p:cNvSpPr>
            <p:nvPr/>
          </p:nvSpPr>
          <p:spPr bwMode="auto">
            <a:xfrm>
              <a:off x="4824" y="3768"/>
              <a:ext cx="115" cy="1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2400"/>
            </a:p>
          </p:txBody>
        </p:sp>
        <p:sp>
          <p:nvSpPr>
            <p:cNvPr id="9" name="Oval 8"/>
            <p:cNvSpPr>
              <a:spLocks noChangeAspect="1" noChangeArrowheads="1"/>
            </p:cNvSpPr>
            <p:nvPr/>
          </p:nvSpPr>
          <p:spPr bwMode="auto">
            <a:xfrm>
              <a:off x="4533" y="4318"/>
              <a:ext cx="115" cy="1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2400"/>
            </a:p>
          </p:txBody>
        </p:sp>
        <p:sp>
          <p:nvSpPr>
            <p:cNvPr id="10" name="Oval 9"/>
            <p:cNvSpPr>
              <a:spLocks noChangeAspect="1" noChangeArrowheads="1"/>
            </p:cNvSpPr>
            <p:nvPr/>
          </p:nvSpPr>
          <p:spPr bwMode="auto">
            <a:xfrm>
              <a:off x="5118" y="3204"/>
              <a:ext cx="115" cy="1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2400"/>
            </a:p>
          </p:txBody>
        </p:sp>
        <p:sp>
          <p:nvSpPr>
            <p:cNvPr id="11" name="Oval 10"/>
            <p:cNvSpPr>
              <a:spLocks noChangeAspect="1" noChangeArrowheads="1"/>
            </p:cNvSpPr>
            <p:nvPr/>
          </p:nvSpPr>
          <p:spPr bwMode="auto">
            <a:xfrm>
              <a:off x="5427" y="2639"/>
              <a:ext cx="115" cy="1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2400"/>
            </a:p>
          </p:txBody>
        </p:sp>
        <p:sp>
          <p:nvSpPr>
            <p:cNvPr id="12" name="Oval 11"/>
            <p:cNvSpPr>
              <a:spLocks noChangeAspect="1" noChangeArrowheads="1"/>
            </p:cNvSpPr>
            <p:nvPr/>
          </p:nvSpPr>
          <p:spPr bwMode="auto">
            <a:xfrm>
              <a:off x="5727" y="2081"/>
              <a:ext cx="115" cy="1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2400"/>
            </a:p>
          </p:txBody>
        </p:sp>
        <p:sp>
          <p:nvSpPr>
            <p:cNvPr id="13" name="Oval 12"/>
            <p:cNvSpPr>
              <a:spLocks noChangeAspect="1" noChangeArrowheads="1"/>
            </p:cNvSpPr>
            <p:nvPr/>
          </p:nvSpPr>
          <p:spPr bwMode="auto">
            <a:xfrm>
              <a:off x="6024" y="2063"/>
              <a:ext cx="115" cy="1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2400"/>
            </a:p>
          </p:txBody>
        </p:sp>
        <p:sp>
          <p:nvSpPr>
            <p:cNvPr id="14" name="Oval 13"/>
            <p:cNvSpPr>
              <a:spLocks noChangeAspect="1" noChangeArrowheads="1"/>
            </p:cNvSpPr>
            <p:nvPr/>
          </p:nvSpPr>
          <p:spPr bwMode="auto">
            <a:xfrm>
              <a:off x="6322" y="2045"/>
              <a:ext cx="115" cy="1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2400"/>
            </a:p>
          </p:txBody>
        </p:sp>
        <p:sp>
          <p:nvSpPr>
            <p:cNvPr id="15" name="Oval 14"/>
            <p:cNvSpPr>
              <a:spLocks noChangeAspect="1" noChangeArrowheads="1"/>
            </p:cNvSpPr>
            <p:nvPr/>
          </p:nvSpPr>
          <p:spPr bwMode="auto">
            <a:xfrm>
              <a:off x="6619" y="2027"/>
              <a:ext cx="115" cy="1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2400"/>
            </a:p>
          </p:txBody>
        </p:sp>
        <p:sp>
          <p:nvSpPr>
            <p:cNvPr id="16" name="Oval 15"/>
            <p:cNvSpPr>
              <a:spLocks noChangeAspect="1" noChangeArrowheads="1"/>
            </p:cNvSpPr>
            <p:nvPr/>
          </p:nvSpPr>
          <p:spPr bwMode="auto">
            <a:xfrm>
              <a:off x="6917" y="2009"/>
              <a:ext cx="115" cy="1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2400"/>
            </a:p>
          </p:txBody>
        </p:sp>
        <p:sp>
          <p:nvSpPr>
            <p:cNvPr id="17" name="Oval 16"/>
            <p:cNvSpPr>
              <a:spLocks noChangeAspect="1" noChangeArrowheads="1"/>
            </p:cNvSpPr>
            <p:nvPr/>
          </p:nvSpPr>
          <p:spPr bwMode="auto">
            <a:xfrm>
              <a:off x="7215" y="1991"/>
              <a:ext cx="115" cy="1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2400"/>
            </a:p>
          </p:txBody>
        </p:sp>
        <p:sp>
          <p:nvSpPr>
            <p:cNvPr id="18" name="Oval 17"/>
            <p:cNvSpPr>
              <a:spLocks noChangeAspect="1" noChangeArrowheads="1"/>
            </p:cNvSpPr>
            <p:nvPr/>
          </p:nvSpPr>
          <p:spPr bwMode="auto">
            <a:xfrm>
              <a:off x="7512" y="1973"/>
              <a:ext cx="115" cy="1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2400"/>
            </a:p>
          </p:txBody>
        </p:sp>
        <p:sp>
          <p:nvSpPr>
            <p:cNvPr id="19" name="Oval 18"/>
            <p:cNvSpPr>
              <a:spLocks noChangeAspect="1" noChangeArrowheads="1"/>
            </p:cNvSpPr>
            <p:nvPr/>
          </p:nvSpPr>
          <p:spPr bwMode="auto">
            <a:xfrm>
              <a:off x="7810" y="1955"/>
              <a:ext cx="115" cy="1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2400"/>
            </a:p>
          </p:txBody>
        </p:sp>
        <p:sp>
          <p:nvSpPr>
            <p:cNvPr id="20" name="Oval 19"/>
            <p:cNvSpPr>
              <a:spLocks noChangeAspect="1" noChangeArrowheads="1"/>
            </p:cNvSpPr>
            <p:nvPr/>
          </p:nvSpPr>
          <p:spPr bwMode="auto">
            <a:xfrm>
              <a:off x="8107" y="1937"/>
              <a:ext cx="115" cy="1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2400"/>
            </a:p>
          </p:txBody>
        </p:sp>
        <p:sp>
          <p:nvSpPr>
            <p:cNvPr id="21" name="Oval 20"/>
            <p:cNvSpPr>
              <a:spLocks noChangeAspect="1" noChangeArrowheads="1"/>
            </p:cNvSpPr>
            <p:nvPr/>
          </p:nvSpPr>
          <p:spPr bwMode="auto">
            <a:xfrm>
              <a:off x="8405" y="1919"/>
              <a:ext cx="115" cy="1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2400"/>
            </a:p>
          </p:txBody>
        </p:sp>
        <p:sp>
          <p:nvSpPr>
            <p:cNvPr id="22" name="Oval 21"/>
            <p:cNvSpPr>
              <a:spLocks noChangeAspect="1" noChangeArrowheads="1"/>
            </p:cNvSpPr>
            <p:nvPr/>
          </p:nvSpPr>
          <p:spPr bwMode="auto">
            <a:xfrm>
              <a:off x="8703" y="1901"/>
              <a:ext cx="115" cy="1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2400"/>
            </a:p>
          </p:txBody>
        </p:sp>
        <p:sp>
          <p:nvSpPr>
            <p:cNvPr id="23" name="Oval 22"/>
            <p:cNvSpPr>
              <a:spLocks noChangeAspect="1" noChangeArrowheads="1"/>
            </p:cNvSpPr>
            <p:nvPr/>
          </p:nvSpPr>
          <p:spPr bwMode="auto">
            <a:xfrm>
              <a:off x="4224" y="4900"/>
              <a:ext cx="115" cy="1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2400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4292" y="1964"/>
              <a:ext cx="4479" cy="2999"/>
            </a:xfrm>
            <a:custGeom>
              <a:avLst/>
              <a:gdLst>
                <a:gd name="T0" fmla="*/ 0 w 4479"/>
                <a:gd name="T1" fmla="*/ 2999 h 2999"/>
                <a:gd name="T2" fmla="*/ 1487 w 4479"/>
                <a:gd name="T3" fmla="*/ 167 h 2999"/>
                <a:gd name="T4" fmla="*/ 4479 w 4479"/>
                <a:gd name="T5" fmla="*/ 0 h 2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79" h="2999">
                  <a:moveTo>
                    <a:pt x="0" y="2999"/>
                  </a:moveTo>
                  <a:lnTo>
                    <a:pt x="1487" y="167"/>
                  </a:lnTo>
                  <a:lnTo>
                    <a:pt x="4479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2400"/>
            </a:p>
          </p:txBody>
        </p:sp>
        <p:sp>
          <p:nvSpPr>
            <p:cNvPr id="25" name="Text Box 21197"/>
            <p:cNvSpPr txBox="1">
              <a:spLocks noChangeArrowheads="1"/>
            </p:cNvSpPr>
            <p:nvPr/>
          </p:nvSpPr>
          <p:spPr bwMode="auto">
            <a:xfrm>
              <a:off x="4224" y="4980"/>
              <a:ext cx="5096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effectLst/>
                  <a:latin typeface="Times New Roman" panose="02020603050405020304" pitchFamily="18" charset="0"/>
                  <a:ea typeface="Malgun Gothic" panose="020B0503020000020004" pitchFamily="34" charset="-127"/>
                </a:rPr>
                <a:t>0       0.01   </a:t>
              </a:r>
              <a:r>
                <a:rPr lang="en-US" sz="1600" dirty="0" smtClean="0">
                  <a:effectLst/>
                  <a:latin typeface="Times New Roman" panose="02020603050405020304" pitchFamily="18" charset="0"/>
                  <a:ea typeface="Malgun Gothic" panose="020B0503020000020004" pitchFamily="34" charset="-127"/>
                </a:rPr>
                <a:t> </a:t>
              </a:r>
              <a:r>
                <a:rPr lang="en-US" sz="1600" dirty="0">
                  <a:effectLst/>
                  <a:latin typeface="Times New Roman" panose="02020603050405020304" pitchFamily="18" charset="0"/>
                  <a:ea typeface="Malgun Gothic" panose="020B0503020000020004" pitchFamily="34" charset="-127"/>
                </a:rPr>
                <a:t>0.02 </a:t>
              </a:r>
              <a:r>
                <a:rPr lang="en-US" sz="1600" dirty="0" smtClean="0">
                  <a:effectLst/>
                  <a:latin typeface="Times New Roman" panose="02020603050405020304" pitchFamily="18" charset="0"/>
                  <a:ea typeface="Malgun Gothic" panose="020B0503020000020004" pitchFamily="34" charset="-127"/>
                </a:rPr>
                <a:t>   </a:t>
              </a:r>
              <a:r>
                <a:rPr lang="en-US" sz="1600" dirty="0">
                  <a:effectLst/>
                  <a:latin typeface="Times New Roman" panose="02020603050405020304" pitchFamily="18" charset="0"/>
                  <a:ea typeface="Malgun Gothic" panose="020B0503020000020004" pitchFamily="34" charset="-127"/>
                </a:rPr>
                <a:t>0.03  </a:t>
              </a:r>
              <a:r>
                <a:rPr lang="en-US" sz="1600" dirty="0" smtClean="0">
                  <a:effectLst/>
                  <a:latin typeface="Times New Roman" panose="02020603050405020304" pitchFamily="18" charset="0"/>
                  <a:ea typeface="Malgun Gothic" panose="020B0503020000020004" pitchFamily="34" charset="-127"/>
                </a:rPr>
                <a:t>  </a:t>
              </a:r>
              <a:r>
                <a:rPr lang="en-US" sz="1600" dirty="0">
                  <a:effectLst/>
                  <a:latin typeface="Times New Roman" panose="02020603050405020304" pitchFamily="18" charset="0"/>
                  <a:ea typeface="Malgun Gothic" panose="020B0503020000020004" pitchFamily="34" charset="-127"/>
                </a:rPr>
                <a:t>0.04   </a:t>
              </a:r>
              <a:r>
                <a:rPr lang="en-US" sz="1600" dirty="0" smtClean="0">
                  <a:effectLst/>
                  <a:latin typeface="Times New Roman" panose="02020603050405020304" pitchFamily="18" charset="0"/>
                  <a:ea typeface="Malgun Gothic" panose="020B0503020000020004" pitchFamily="34" charset="-127"/>
                </a:rPr>
                <a:t> </a:t>
              </a:r>
              <a:r>
                <a:rPr lang="en-US" sz="1600" dirty="0">
                  <a:effectLst/>
                  <a:latin typeface="Times New Roman" panose="02020603050405020304" pitchFamily="18" charset="0"/>
                  <a:ea typeface="Malgun Gothic" panose="020B0503020000020004" pitchFamily="34" charset="-127"/>
                </a:rPr>
                <a:t>0.05 </a:t>
              </a:r>
              <a:r>
                <a:rPr lang="en-US" sz="1600" dirty="0" smtClean="0">
                  <a:effectLst/>
                  <a:latin typeface="Times New Roman" panose="02020603050405020304" pitchFamily="18" charset="0"/>
                  <a:ea typeface="Malgun Gothic" panose="020B0503020000020004" pitchFamily="34" charset="-127"/>
                </a:rPr>
                <a:t>    </a:t>
              </a:r>
              <a:r>
                <a:rPr lang="en-US" sz="1600" dirty="0">
                  <a:effectLst/>
                  <a:latin typeface="Times New Roman" panose="02020603050405020304" pitchFamily="18" charset="0"/>
                  <a:ea typeface="Malgun Gothic" panose="020B0503020000020004" pitchFamily="34" charset="-127"/>
                </a:rPr>
                <a:t>0.06</a:t>
              </a:r>
            </a:p>
          </p:txBody>
        </p:sp>
        <p:grpSp>
          <p:nvGrpSpPr>
            <p:cNvPr id="26" name="Group 25"/>
            <p:cNvGrpSpPr>
              <a:grpSpLocks/>
            </p:cNvGrpSpPr>
            <p:nvPr/>
          </p:nvGrpSpPr>
          <p:grpSpPr bwMode="auto">
            <a:xfrm>
              <a:off x="5035" y="4875"/>
              <a:ext cx="2976" cy="94"/>
              <a:chOff x="3324" y="5343"/>
              <a:chExt cx="2976" cy="94"/>
            </a:xfrm>
          </p:grpSpPr>
          <p:cxnSp>
            <p:nvCxnSpPr>
              <p:cNvPr id="50" name="AutoShape 21199"/>
              <p:cNvCxnSpPr>
                <a:cxnSpLocks noChangeShapeType="1"/>
              </p:cNvCxnSpPr>
              <p:nvPr/>
            </p:nvCxnSpPr>
            <p:spPr bwMode="auto">
              <a:xfrm>
                <a:off x="3324" y="5343"/>
                <a:ext cx="0" cy="9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" name="AutoShape 21200"/>
              <p:cNvCxnSpPr>
                <a:cxnSpLocks noChangeShapeType="1"/>
              </p:cNvCxnSpPr>
              <p:nvPr/>
            </p:nvCxnSpPr>
            <p:spPr bwMode="auto">
              <a:xfrm>
                <a:off x="4068" y="5343"/>
                <a:ext cx="0" cy="9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2" name="AutoShape 21201"/>
              <p:cNvCxnSpPr>
                <a:cxnSpLocks noChangeShapeType="1"/>
              </p:cNvCxnSpPr>
              <p:nvPr/>
            </p:nvCxnSpPr>
            <p:spPr bwMode="auto">
              <a:xfrm>
                <a:off x="4821" y="5343"/>
                <a:ext cx="0" cy="9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3" name="AutoShape 21202"/>
              <p:cNvCxnSpPr>
                <a:cxnSpLocks noChangeShapeType="1"/>
              </p:cNvCxnSpPr>
              <p:nvPr/>
            </p:nvCxnSpPr>
            <p:spPr bwMode="auto">
              <a:xfrm>
                <a:off x="5556" y="5343"/>
                <a:ext cx="0" cy="9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4" name="AutoShape 21203"/>
              <p:cNvCxnSpPr>
                <a:cxnSpLocks noChangeShapeType="1"/>
              </p:cNvCxnSpPr>
              <p:nvPr/>
            </p:nvCxnSpPr>
            <p:spPr bwMode="auto">
              <a:xfrm>
                <a:off x="6300" y="5343"/>
                <a:ext cx="0" cy="9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7" name="Group 26"/>
            <p:cNvGrpSpPr>
              <a:grpSpLocks/>
            </p:cNvGrpSpPr>
            <p:nvPr/>
          </p:nvGrpSpPr>
          <p:grpSpPr bwMode="auto">
            <a:xfrm>
              <a:off x="5035" y="1445"/>
              <a:ext cx="2976" cy="94"/>
              <a:chOff x="3324" y="5343"/>
              <a:chExt cx="2976" cy="94"/>
            </a:xfrm>
          </p:grpSpPr>
          <p:cxnSp>
            <p:nvCxnSpPr>
              <p:cNvPr id="45" name="AutoShape 21205"/>
              <p:cNvCxnSpPr>
                <a:cxnSpLocks noChangeShapeType="1"/>
              </p:cNvCxnSpPr>
              <p:nvPr/>
            </p:nvCxnSpPr>
            <p:spPr bwMode="auto">
              <a:xfrm>
                <a:off x="3324" y="5343"/>
                <a:ext cx="0" cy="9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" name="AutoShape 21206"/>
              <p:cNvCxnSpPr>
                <a:cxnSpLocks noChangeShapeType="1"/>
              </p:cNvCxnSpPr>
              <p:nvPr/>
            </p:nvCxnSpPr>
            <p:spPr bwMode="auto">
              <a:xfrm>
                <a:off x="4068" y="5343"/>
                <a:ext cx="0" cy="9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" name="AutoShape 21207"/>
              <p:cNvCxnSpPr>
                <a:cxnSpLocks noChangeShapeType="1"/>
              </p:cNvCxnSpPr>
              <p:nvPr/>
            </p:nvCxnSpPr>
            <p:spPr bwMode="auto">
              <a:xfrm>
                <a:off x="4821" y="5343"/>
                <a:ext cx="0" cy="9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" name="AutoShape 21208"/>
              <p:cNvCxnSpPr>
                <a:cxnSpLocks noChangeShapeType="1"/>
              </p:cNvCxnSpPr>
              <p:nvPr/>
            </p:nvCxnSpPr>
            <p:spPr bwMode="auto">
              <a:xfrm>
                <a:off x="5556" y="5343"/>
                <a:ext cx="0" cy="9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" name="AutoShape 21209"/>
              <p:cNvCxnSpPr>
                <a:cxnSpLocks noChangeShapeType="1"/>
              </p:cNvCxnSpPr>
              <p:nvPr/>
            </p:nvCxnSpPr>
            <p:spPr bwMode="auto">
              <a:xfrm>
                <a:off x="6300" y="5343"/>
                <a:ext cx="0" cy="9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8" name="AutoShape 21210"/>
            <p:cNvCxnSpPr>
              <a:cxnSpLocks noChangeShapeType="1"/>
            </p:cNvCxnSpPr>
            <p:nvPr/>
          </p:nvCxnSpPr>
          <p:spPr bwMode="auto">
            <a:xfrm rot="5400000">
              <a:off x="4342" y="2101"/>
              <a:ext cx="0" cy="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AutoShape 21211"/>
            <p:cNvCxnSpPr>
              <a:cxnSpLocks noChangeShapeType="1"/>
            </p:cNvCxnSpPr>
            <p:nvPr/>
          </p:nvCxnSpPr>
          <p:spPr bwMode="auto">
            <a:xfrm rot="5400000">
              <a:off x="4342" y="2800"/>
              <a:ext cx="0" cy="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AutoShape 21212"/>
            <p:cNvCxnSpPr>
              <a:cxnSpLocks noChangeShapeType="1"/>
            </p:cNvCxnSpPr>
            <p:nvPr/>
          </p:nvCxnSpPr>
          <p:spPr bwMode="auto">
            <a:xfrm rot="5400000">
              <a:off x="4342" y="3508"/>
              <a:ext cx="0" cy="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AutoShape 21213"/>
            <p:cNvCxnSpPr>
              <a:cxnSpLocks noChangeShapeType="1"/>
            </p:cNvCxnSpPr>
            <p:nvPr/>
          </p:nvCxnSpPr>
          <p:spPr bwMode="auto">
            <a:xfrm rot="5400000">
              <a:off x="4342" y="4207"/>
              <a:ext cx="0" cy="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AutoShape 21214"/>
            <p:cNvCxnSpPr>
              <a:cxnSpLocks noChangeShapeType="1"/>
            </p:cNvCxnSpPr>
            <p:nvPr/>
          </p:nvCxnSpPr>
          <p:spPr bwMode="auto">
            <a:xfrm rot="5400000">
              <a:off x="8716" y="2101"/>
              <a:ext cx="0" cy="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AutoShape 21215"/>
            <p:cNvCxnSpPr>
              <a:cxnSpLocks noChangeShapeType="1"/>
            </p:cNvCxnSpPr>
            <p:nvPr/>
          </p:nvCxnSpPr>
          <p:spPr bwMode="auto">
            <a:xfrm rot="5400000">
              <a:off x="8716" y="2800"/>
              <a:ext cx="0" cy="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AutoShape 21216"/>
            <p:cNvCxnSpPr>
              <a:cxnSpLocks noChangeShapeType="1"/>
            </p:cNvCxnSpPr>
            <p:nvPr/>
          </p:nvCxnSpPr>
          <p:spPr bwMode="auto">
            <a:xfrm rot="5400000">
              <a:off x="8716" y="3508"/>
              <a:ext cx="0" cy="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AutoShape 21217"/>
            <p:cNvCxnSpPr>
              <a:cxnSpLocks noChangeShapeType="1"/>
            </p:cNvCxnSpPr>
            <p:nvPr/>
          </p:nvCxnSpPr>
          <p:spPr bwMode="auto">
            <a:xfrm flipH="1">
              <a:off x="8669" y="4254"/>
              <a:ext cx="9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" name="Text Box 21218"/>
            <p:cNvSpPr txBox="1">
              <a:spLocks noChangeArrowheads="1"/>
            </p:cNvSpPr>
            <p:nvPr/>
          </p:nvSpPr>
          <p:spPr bwMode="auto">
            <a:xfrm>
              <a:off x="3677" y="1338"/>
              <a:ext cx="532" cy="3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r">
                <a:spcBef>
                  <a:spcPts val="0"/>
                </a:spcBef>
                <a:spcAft>
                  <a:spcPts val="2100"/>
                </a:spcAft>
              </a:pPr>
              <a:r>
                <a:rPr lang="en-US" sz="1600" dirty="0">
                  <a:effectLst/>
                  <a:latin typeface="Times New Roman" panose="02020603050405020304" pitchFamily="18" charset="0"/>
                  <a:ea typeface="Malgun Gothic" panose="020B0503020000020004" pitchFamily="34" charset="-127"/>
                </a:rPr>
                <a:t>250</a:t>
              </a:r>
            </a:p>
            <a:p>
              <a:pPr marL="0" marR="0" algn="r">
                <a:spcBef>
                  <a:spcPts val="0"/>
                </a:spcBef>
                <a:spcAft>
                  <a:spcPts val="2100"/>
                </a:spcAft>
              </a:pPr>
              <a:r>
                <a:rPr lang="en-US" sz="1600" dirty="0">
                  <a:effectLst/>
                  <a:latin typeface="Times New Roman" panose="02020603050405020304" pitchFamily="18" charset="0"/>
                  <a:ea typeface="Malgun Gothic" panose="020B0503020000020004" pitchFamily="34" charset="-127"/>
                </a:rPr>
                <a:t>200</a:t>
              </a:r>
            </a:p>
            <a:p>
              <a:pPr marL="0" marR="0" algn="r">
                <a:spcBef>
                  <a:spcPts val="0"/>
                </a:spcBef>
                <a:spcAft>
                  <a:spcPts val="2100"/>
                </a:spcAft>
              </a:pPr>
              <a:r>
                <a:rPr lang="en-US" sz="1600" dirty="0">
                  <a:effectLst/>
                  <a:latin typeface="Times New Roman" panose="02020603050405020304" pitchFamily="18" charset="0"/>
                  <a:ea typeface="Malgun Gothic" panose="020B0503020000020004" pitchFamily="34" charset="-127"/>
                </a:rPr>
                <a:t>150</a:t>
              </a:r>
            </a:p>
            <a:p>
              <a:pPr marL="0" marR="0" algn="r">
                <a:spcBef>
                  <a:spcPts val="0"/>
                </a:spcBef>
                <a:spcAft>
                  <a:spcPts val="2100"/>
                </a:spcAft>
              </a:pPr>
              <a:r>
                <a:rPr lang="en-US" sz="1600" dirty="0">
                  <a:effectLst/>
                  <a:latin typeface="Times New Roman" panose="02020603050405020304" pitchFamily="18" charset="0"/>
                  <a:ea typeface="Malgun Gothic" panose="020B0503020000020004" pitchFamily="34" charset="-127"/>
                </a:rPr>
                <a:t>100</a:t>
              </a:r>
            </a:p>
            <a:p>
              <a:pPr marL="0" marR="0" algn="r">
                <a:spcBef>
                  <a:spcPts val="0"/>
                </a:spcBef>
                <a:spcAft>
                  <a:spcPts val="2100"/>
                </a:spcAft>
              </a:pPr>
              <a:r>
                <a:rPr lang="en-US" sz="1600" dirty="0">
                  <a:effectLst/>
                  <a:latin typeface="Times New Roman" panose="02020603050405020304" pitchFamily="18" charset="0"/>
                  <a:ea typeface="Malgun Gothic" panose="020B0503020000020004" pitchFamily="34" charset="-127"/>
                </a:rPr>
                <a:t>50</a:t>
              </a:r>
            </a:p>
            <a:p>
              <a:pPr marL="0" marR="0" algn="r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effectLst/>
                  <a:latin typeface="Times New Roman" panose="02020603050405020304" pitchFamily="18" charset="0"/>
                  <a:ea typeface="Malgun Gothic" panose="020B0503020000020004" pitchFamily="34" charset="-127"/>
                </a:rPr>
                <a:t>0</a:t>
              </a:r>
            </a:p>
          </p:txBody>
        </p:sp>
        <p:sp>
          <p:nvSpPr>
            <p:cNvPr id="37" name="Text Box 21219"/>
            <p:cNvSpPr txBox="1">
              <a:spLocks noChangeArrowheads="1"/>
            </p:cNvSpPr>
            <p:nvPr/>
          </p:nvSpPr>
          <p:spPr bwMode="auto">
            <a:xfrm>
              <a:off x="5598" y="5317"/>
              <a:ext cx="2068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>
                  <a:effectLst/>
                  <a:latin typeface="Times New Roman" panose="02020603050405020304" pitchFamily="18" charset="0"/>
                  <a:ea typeface="Malgun Gothic" panose="020B0503020000020004" pitchFamily="34" charset="-127"/>
                </a:rPr>
                <a:t>Shear strain</a:t>
              </a:r>
            </a:p>
          </p:txBody>
        </p:sp>
        <p:sp>
          <p:nvSpPr>
            <p:cNvPr id="38" name="Text Box 21220"/>
            <p:cNvSpPr txBox="1">
              <a:spLocks noChangeArrowheads="1"/>
            </p:cNvSpPr>
            <p:nvPr/>
          </p:nvSpPr>
          <p:spPr bwMode="auto">
            <a:xfrm>
              <a:off x="3398" y="2021"/>
              <a:ext cx="451" cy="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vert270" wrap="square" lIns="0" tIns="0" rIns="0" bIns="0" anchor="ctr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>
                  <a:effectLst/>
                  <a:latin typeface="Times New Roman" panose="02020603050405020304" pitchFamily="18" charset="0"/>
                  <a:ea typeface="Malgun Gothic" panose="020B0503020000020004" pitchFamily="34" charset="-127"/>
                </a:rPr>
                <a:t>Shear stress (MPa)</a:t>
              </a:r>
            </a:p>
          </p:txBody>
        </p:sp>
        <p:cxnSp>
          <p:nvCxnSpPr>
            <p:cNvPr id="39" name="AutoShape 21222"/>
            <p:cNvCxnSpPr>
              <a:cxnSpLocks noChangeShapeType="1"/>
            </p:cNvCxnSpPr>
            <p:nvPr/>
          </p:nvCxnSpPr>
          <p:spPr bwMode="auto">
            <a:xfrm flipV="1">
              <a:off x="5779" y="2021"/>
              <a:ext cx="2984" cy="103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AutoShape 21224"/>
            <p:cNvCxnSpPr>
              <a:cxnSpLocks noChangeShapeType="1"/>
            </p:cNvCxnSpPr>
            <p:nvPr/>
          </p:nvCxnSpPr>
          <p:spPr bwMode="auto">
            <a:xfrm>
              <a:off x="6413" y="4567"/>
              <a:ext cx="653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" name="Oval 40"/>
            <p:cNvSpPr>
              <a:spLocks noChangeAspect="1" noChangeArrowheads="1"/>
            </p:cNvSpPr>
            <p:nvPr/>
          </p:nvSpPr>
          <p:spPr bwMode="auto">
            <a:xfrm>
              <a:off x="6659" y="4201"/>
              <a:ext cx="115" cy="1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2400"/>
            </a:p>
          </p:txBody>
        </p:sp>
        <p:cxnSp>
          <p:nvCxnSpPr>
            <p:cNvPr id="42" name="AutoShape 21223"/>
            <p:cNvCxnSpPr>
              <a:cxnSpLocks noChangeShapeType="1"/>
            </p:cNvCxnSpPr>
            <p:nvPr/>
          </p:nvCxnSpPr>
          <p:spPr bwMode="auto">
            <a:xfrm>
              <a:off x="6413" y="4261"/>
              <a:ext cx="653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" name="Text Box 21226"/>
            <p:cNvSpPr txBox="1">
              <a:spLocks noChangeArrowheads="1"/>
            </p:cNvSpPr>
            <p:nvPr/>
          </p:nvSpPr>
          <p:spPr bwMode="auto">
            <a:xfrm>
              <a:off x="7168" y="4054"/>
              <a:ext cx="1441" cy="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algn="just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>
                  <a:effectLst/>
                  <a:latin typeface="Times New Roman" panose="02020603050405020304" pitchFamily="18" charset="0"/>
                  <a:ea typeface="Malgun Gothic" panose="020B0503020000020004" pitchFamily="34" charset="-127"/>
                </a:rPr>
                <a:t>Small strain</a:t>
              </a:r>
            </a:p>
            <a:p>
              <a:pPr marL="0" marR="0" algn="just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>
                  <a:effectLst/>
                  <a:latin typeface="Times New Roman" panose="02020603050405020304" pitchFamily="18" charset="0"/>
                  <a:ea typeface="Malgun Gothic" panose="020B0503020000020004" pitchFamily="34" charset="-127"/>
                </a:rPr>
                <a:t>Finite rotation</a:t>
              </a:r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6221" y="4015"/>
              <a:ext cx="2388" cy="72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2400"/>
            </a:p>
          </p:txBody>
        </p:sp>
      </p:grpSp>
      <p:graphicFrame>
        <p:nvGraphicFramePr>
          <p:cNvPr id="56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6044112"/>
              </p:ext>
            </p:extLst>
          </p:nvPr>
        </p:nvGraphicFramePr>
        <p:xfrm>
          <a:off x="1318681" y="4696843"/>
          <a:ext cx="6110287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84" name="Equation" r:id="rId3" imgW="6095880" imgH="965160" progId="Equation.DSMT4">
                  <p:embed/>
                </p:oleObj>
              </mc:Choice>
              <mc:Fallback>
                <p:oleObj name="Equation" r:id="rId3" imgW="6095880" imgH="9651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8681" y="4696843"/>
                        <a:ext cx="6110287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2261936"/>
      </p:ext>
    </p:extLst>
  </p:cSld>
  <p:clrMapOvr>
    <a:masterClrMapping/>
  </p:clrMapOvr>
  <p:transition>
    <p:fade thruBlk="1"/>
  </p:transition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Finite rotation elastoplasticity is formulated using updated Lagrangian (reference frame moves with body)</a:t>
            </a:r>
          </a:p>
          <a:p>
            <a:r>
              <a:rPr lang="en-US" dirty="0" smtClean="0"/>
              <a:t>Finite rotation elastoplasticity is fundamentally identical to the classical plasticity. Only rigid-body rotation is taken into account using objective stress rate and integration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We must use an objective stress rate to define the constitutive relation because the material response should be independent of coordinate system</a:t>
            </a:r>
          </a:p>
          <a:p>
            <a:r>
              <a:rPr lang="en-US" dirty="0" smtClean="0"/>
              <a:t>Objectivity only applies for spatial vectors and tensors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In the finite rotation, the midpoint configuration is used to reduce errors involved in non-uniform rotation and spin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Linearization is performed after transforming to the undeformed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10295686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Deformation Elastoplasticity with Hyperelasticity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4.5</a:t>
            </a:r>
          </a:p>
        </p:txBody>
      </p:sp>
    </p:spTree>
    <p:extLst>
      <p:ext uri="{BB962C8B-B14F-4D97-AF65-F5344CB8AC3E}">
        <p14:creationId xmlns:p14="http://schemas.microsoft.com/office/powerpoint/2010/main" val="323148063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Plastic Modulus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Strain increment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Stress increment</a:t>
            </a:r>
          </a:p>
          <a:p>
            <a:pPr>
              <a:spcBef>
                <a:spcPts val="1800"/>
              </a:spcBef>
            </a:pPr>
            <a:r>
              <a:rPr lang="en-US" b="1" dirty="0" smtClean="0">
                <a:solidFill>
                  <a:srgbClr val="2C02C6"/>
                </a:solidFill>
              </a:rPr>
              <a:t>Plastic modulus</a:t>
            </a:r>
          </a:p>
          <a:p>
            <a:pPr>
              <a:spcBef>
                <a:spcPts val="3000"/>
              </a:spcBef>
            </a:pPr>
            <a:r>
              <a:rPr lang="en-US" dirty="0" smtClean="0"/>
              <a:t>Relation between moduli</a:t>
            </a:r>
          </a:p>
          <a:p>
            <a:pPr>
              <a:spcBef>
                <a:spcPts val="3000"/>
              </a:spcBef>
            </a:pPr>
            <a:endParaRPr lang="en-US" dirty="0"/>
          </a:p>
          <a:p>
            <a:pPr>
              <a:spcBef>
                <a:spcPts val="3000"/>
              </a:spcBef>
            </a:pPr>
            <a:endParaRPr lang="en-US" dirty="0" smtClean="0"/>
          </a:p>
          <a:p>
            <a:pPr>
              <a:spcBef>
                <a:spcPts val="3000"/>
              </a:spcBef>
            </a:pPr>
            <a:endParaRPr lang="en-US" dirty="0" smtClean="0"/>
          </a:p>
          <a:p>
            <a:pPr>
              <a:spcBef>
                <a:spcPts val="3000"/>
              </a:spcBef>
            </a:pPr>
            <a:r>
              <a:rPr lang="en-US" dirty="0" smtClean="0"/>
              <a:t>Both kinematic and isotropic hardenings have the same plastic modulus</a:t>
            </a:r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30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403572"/>
              </p:ext>
            </p:extLst>
          </p:nvPr>
        </p:nvGraphicFramePr>
        <p:xfrm>
          <a:off x="3222805" y="1354138"/>
          <a:ext cx="140335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26" name="Equation" r:id="rId3" imgW="1409400" imgH="431640" progId="Equation.DSMT4">
                  <p:embed/>
                </p:oleObj>
              </mc:Choice>
              <mc:Fallback>
                <p:oleObj name="Equation" r:id="rId3" imgW="1409400" imgH="431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805" y="1354138"/>
                        <a:ext cx="1403350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30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2779092"/>
              </p:ext>
            </p:extLst>
          </p:nvPr>
        </p:nvGraphicFramePr>
        <p:xfrm>
          <a:off x="2947258" y="1804988"/>
          <a:ext cx="11239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27" name="Equation" r:id="rId5" imgW="1117440" imgH="914400" progId="Equation.DSMT4">
                  <p:embed/>
                </p:oleObj>
              </mc:Choice>
              <mc:Fallback>
                <p:oleObj name="Equation" r:id="rId5" imgW="1117440" imgH="9144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7258" y="1804988"/>
                        <a:ext cx="112395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0" name="Rounded Rectangle 99"/>
          <p:cNvSpPr/>
          <p:nvPr/>
        </p:nvSpPr>
        <p:spPr bwMode="auto">
          <a:xfrm>
            <a:off x="589029" y="3250922"/>
            <a:ext cx="3592081" cy="600364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430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9255579"/>
              </p:ext>
            </p:extLst>
          </p:nvPr>
        </p:nvGraphicFramePr>
        <p:xfrm>
          <a:off x="636465" y="3313113"/>
          <a:ext cx="349408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28" name="Equation" r:id="rId7" imgW="3466800" imgH="482400" progId="Equation.DSMT4">
                  <p:embed/>
                </p:oleObj>
              </mc:Choice>
              <mc:Fallback>
                <p:oleObj name="Equation" r:id="rId7" imgW="3466800" imgH="4824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465" y="3313113"/>
                        <a:ext cx="3494087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30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4670897"/>
              </p:ext>
            </p:extLst>
          </p:nvPr>
        </p:nvGraphicFramePr>
        <p:xfrm>
          <a:off x="614807" y="3973264"/>
          <a:ext cx="3690938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29" name="Equation" r:id="rId9" imgW="3695400" imgH="723600" progId="Equation.DSMT4">
                  <p:embed/>
                </p:oleObj>
              </mc:Choice>
              <mc:Fallback>
                <p:oleObj name="Equation" r:id="rId9" imgW="3695400" imgH="723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807" y="3973264"/>
                        <a:ext cx="3690938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30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7820158"/>
              </p:ext>
            </p:extLst>
          </p:nvPr>
        </p:nvGraphicFramePr>
        <p:xfrm>
          <a:off x="695553" y="4771537"/>
          <a:ext cx="1211263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30" name="Equation" r:id="rId11" imgW="1218960" imgH="736560" progId="Equation.DSMT4">
                  <p:embed/>
                </p:oleObj>
              </mc:Choice>
              <mc:Fallback>
                <p:oleObj name="Equation" r:id="rId11" imgW="1218960" imgH="73656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553" y="4771537"/>
                        <a:ext cx="1211263" cy="74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302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7363139"/>
              </p:ext>
            </p:extLst>
          </p:nvPr>
        </p:nvGraphicFramePr>
        <p:xfrm>
          <a:off x="2481142" y="4846378"/>
          <a:ext cx="30226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31" name="Equation" r:id="rId13" imgW="3022560" imgH="711000" progId="Equation.DSMT4">
                  <p:embed/>
                </p:oleObj>
              </mc:Choice>
              <mc:Fallback>
                <p:oleObj name="Equation" r:id="rId13" imgW="3022560" imgH="7110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1142" y="4846378"/>
                        <a:ext cx="3022600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4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70" name="Group 3"/>
          <p:cNvGrpSpPr>
            <a:grpSpLocks noChangeAspect="1"/>
          </p:cNvGrpSpPr>
          <p:nvPr/>
        </p:nvGrpSpPr>
        <p:grpSpPr bwMode="auto">
          <a:xfrm>
            <a:off x="5225588" y="957555"/>
            <a:ext cx="3597079" cy="3043694"/>
            <a:chOff x="2225" y="5219"/>
            <a:chExt cx="3142" cy="2912"/>
          </a:xfrm>
        </p:grpSpPr>
        <p:sp>
          <p:nvSpPr>
            <p:cNvPr id="71" name="Line 4"/>
            <p:cNvSpPr>
              <a:spLocks noChangeAspect="1" noChangeShapeType="1"/>
            </p:cNvSpPr>
            <p:nvPr/>
          </p:nvSpPr>
          <p:spPr bwMode="auto">
            <a:xfrm>
              <a:off x="2574" y="7752"/>
              <a:ext cx="27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2" name="Line 5"/>
            <p:cNvSpPr>
              <a:spLocks noChangeAspect="1" noChangeShapeType="1"/>
            </p:cNvSpPr>
            <p:nvPr/>
          </p:nvSpPr>
          <p:spPr bwMode="auto">
            <a:xfrm rot="16200000">
              <a:off x="1476" y="6670"/>
              <a:ext cx="244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4" name="Text Box 7"/>
            <p:cNvSpPr txBox="1">
              <a:spLocks noChangeAspect="1" noChangeArrowheads="1"/>
            </p:cNvSpPr>
            <p:nvPr/>
          </p:nvSpPr>
          <p:spPr bwMode="auto">
            <a:xfrm>
              <a:off x="2666" y="5219"/>
              <a:ext cx="114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σ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5" name="Text Box 8"/>
            <p:cNvSpPr txBox="1">
              <a:spLocks noChangeAspect="1" noChangeArrowheads="1"/>
            </p:cNvSpPr>
            <p:nvPr/>
          </p:nvSpPr>
          <p:spPr bwMode="auto">
            <a:xfrm>
              <a:off x="5184" y="7749"/>
              <a:ext cx="97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ε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6" name="Text Box 9"/>
            <p:cNvSpPr txBox="1">
              <a:spLocks noChangeAspect="1" noChangeArrowheads="1"/>
            </p:cNvSpPr>
            <p:nvPr/>
          </p:nvSpPr>
          <p:spPr bwMode="auto">
            <a:xfrm>
              <a:off x="3364" y="6714"/>
              <a:ext cx="106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E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7" name="Text Box 10"/>
            <p:cNvSpPr txBox="1">
              <a:spLocks noChangeAspect="1" noChangeArrowheads="1"/>
            </p:cNvSpPr>
            <p:nvPr/>
          </p:nvSpPr>
          <p:spPr bwMode="auto">
            <a:xfrm>
              <a:off x="2486" y="6575"/>
              <a:ext cx="185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σ</a:t>
              </a:r>
              <a:r>
                <a:rPr kumimoji="0" lang="en-US" altLang="ko-KR" sz="1600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Y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8" name="Text Box 11"/>
            <p:cNvSpPr txBox="1">
              <a:spLocks noChangeAspect="1" noChangeArrowheads="1"/>
            </p:cNvSpPr>
            <p:nvPr/>
          </p:nvSpPr>
          <p:spPr bwMode="auto">
            <a:xfrm>
              <a:off x="3185" y="7696"/>
              <a:ext cx="168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ε</a:t>
              </a:r>
              <a:r>
                <a:rPr kumimoji="0" lang="en-US" altLang="ko-KR" sz="1600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Y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9" name="Freeform 12"/>
            <p:cNvSpPr>
              <a:spLocks/>
            </p:cNvSpPr>
            <p:nvPr/>
          </p:nvSpPr>
          <p:spPr bwMode="auto">
            <a:xfrm>
              <a:off x="2708" y="6180"/>
              <a:ext cx="2437" cy="1568"/>
            </a:xfrm>
            <a:custGeom>
              <a:avLst/>
              <a:gdLst/>
              <a:ahLst/>
              <a:cxnLst>
                <a:cxn ang="0">
                  <a:pos x="0" y="1568"/>
                </a:cxn>
                <a:cxn ang="0">
                  <a:pos x="562" y="518"/>
                </a:cxn>
                <a:cxn ang="0">
                  <a:pos x="2437" y="0"/>
                </a:cxn>
              </a:cxnLst>
              <a:rect l="0" t="0" r="r" b="b"/>
              <a:pathLst>
                <a:path w="2437" h="1568">
                  <a:moveTo>
                    <a:pt x="0" y="1568"/>
                  </a:moveTo>
                  <a:lnTo>
                    <a:pt x="562" y="518"/>
                  </a:lnTo>
                  <a:lnTo>
                    <a:pt x="2437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80" name="Freeform 13"/>
            <p:cNvSpPr>
              <a:spLocks/>
            </p:cNvSpPr>
            <p:nvPr/>
          </p:nvSpPr>
          <p:spPr bwMode="auto">
            <a:xfrm>
              <a:off x="2700" y="6705"/>
              <a:ext cx="578" cy="1050"/>
            </a:xfrm>
            <a:custGeom>
              <a:avLst/>
              <a:gdLst/>
              <a:ahLst/>
              <a:cxnLst>
                <a:cxn ang="0">
                  <a:pos x="473" y="1050"/>
                </a:cxn>
                <a:cxn ang="0">
                  <a:pos x="473" y="0"/>
                </a:cxn>
                <a:cxn ang="0">
                  <a:pos x="0" y="0"/>
                </a:cxn>
              </a:cxnLst>
              <a:rect l="0" t="0" r="r" b="b"/>
              <a:pathLst>
                <a:path w="473" h="1050">
                  <a:moveTo>
                    <a:pt x="473" y="1050"/>
                  </a:moveTo>
                  <a:lnTo>
                    <a:pt x="473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81" name="Freeform 14"/>
            <p:cNvSpPr>
              <a:spLocks/>
            </p:cNvSpPr>
            <p:nvPr/>
          </p:nvSpPr>
          <p:spPr bwMode="auto">
            <a:xfrm>
              <a:off x="2692" y="6585"/>
              <a:ext cx="983" cy="1170"/>
            </a:xfrm>
            <a:custGeom>
              <a:avLst/>
              <a:gdLst/>
              <a:ahLst/>
              <a:cxnLst>
                <a:cxn ang="0">
                  <a:pos x="473" y="1050"/>
                </a:cxn>
                <a:cxn ang="0">
                  <a:pos x="473" y="0"/>
                </a:cxn>
                <a:cxn ang="0">
                  <a:pos x="0" y="0"/>
                </a:cxn>
              </a:cxnLst>
              <a:rect l="0" t="0" r="r" b="b"/>
              <a:pathLst>
                <a:path w="473" h="1050">
                  <a:moveTo>
                    <a:pt x="473" y="1050"/>
                  </a:moveTo>
                  <a:lnTo>
                    <a:pt x="473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82" name="Freeform 15"/>
            <p:cNvSpPr>
              <a:spLocks/>
            </p:cNvSpPr>
            <p:nvPr/>
          </p:nvSpPr>
          <p:spPr bwMode="auto">
            <a:xfrm>
              <a:off x="2693" y="6352"/>
              <a:ext cx="1126" cy="1403"/>
            </a:xfrm>
            <a:custGeom>
              <a:avLst/>
              <a:gdLst/>
              <a:ahLst/>
              <a:cxnLst>
                <a:cxn ang="0">
                  <a:pos x="473" y="1050"/>
                </a:cxn>
                <a:cxn ang="0">
                  <a:pos x="473" y="0"/>
                </a:cxn>
                <a:cxn ang="0">
                  <a:pos x="0" y="0"/>
                </a:cxn>
              </a:cxnLst>
              <a:rect l="0" t="0" r="r" b="b"/>
              <a:pathLst>
                <a:path w="473" h="1050">
                  <a:moveTo>
                    <a:pt x="473" y="1050"/>
                  </a:moveTo>
                  <a:lnTo>
                    <a:pt x="473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83" name="Freeform 16"/>
            <p:cNvSpPr>
              <a:spLocks/>
            </p:cNvSpPr>
            <p:nvPr/>
          </p:nvSpPr>
          <p:spPr bwMode="auto">
            <a:xfrm>
              <a:off x="3810" y="6352"/>
              <a:ext cx="721" cy="1403"/>
            </a:xfrm>
            <a:custGeom>
              <a:avLst/>
              <a:gdLst/>
              <a:ahLst/>
              <a:cxnLst>
                <a:cxn ang="0">
                  <a:pos x="473" y="1050"/>
                </a:cxn>
                <a:cxn ang="0">
                  <a:pos x="473" y="0"/>
                </a:cxn>
                <a:cxn ang="0">
                  <a:pos x="0" y="0"/>
                </a:cxn>
              </a:cxnLst>
              <a:rect l="0" t="0" r="r" b="b"/>
              <a:pathLst>
                <a:path w="473" h="1050">
                  <a:moveTo>
                    <a:pt x="473" y="1050"/>
                  </a:moveTo>
                  <a:lnTo>
                    <a:pt x="473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84" name="Line 17"/>
            <p:cNvSpPr>
              <a:spLocks noChangeShapeType="1"/>
            </p:cNvSpPr>
            <p:nvPr/>
          </p:nvSpPr>
          <p:spPr bwMode="auto">
            <a:xfrm flipV="1">
              <a:off x="3399" y="6194"/>
              <a:ext cx="494" cy="9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86" name="Text Box 19"/>
            <p:cNvSpPr txBox="1">
              <a:spLocks noChangeAspect="1" noChangeArrowheads="1"/>
            </p:cNvSpPr>
            <p:nvPr/>
          </p:nvSpPr>
          <p:spPr bwMode="auto">
            <a:xfrm>
              <a:off x="3159" y="5393"/>
              <a:ext cx="2208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Strain hardening slope, </a:t>
              </a:r>
              <a:r>
                <a:rPr kumimoji="0" lang="en-US" altLang="ko-KR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E</a:t>
              </a:r>
              <a:r>
                <a:rPr kumimoji="0" lang="en-US" altLang="ko-KR" sz="1600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t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7" name="Line 20"/>
            <p:cNvSpPr>
              <a:spLocks noChangeShapeType="1"/>
            </p:cNvSpPr>
            <p:nvPr/>
          </p:nvSpPr>
          <p:spPr bwMode="auto">
            <a:xfrm>
              <a:off x="4177" y="5632"/>
              <a:ext cx="638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88" name="Line 21"/>
            <p:cNvSpPr>
              <a:spLocks noChangeShapeType="1"/>
            </p:cNvSpPr>
            <p:nvPr/>
          </p:nvSpPr>
          <p:spPr bwMode="auto">
            <a:xfrm>
              <a:off x="2955" y="6352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89" name="Text Box 22"/>
            <p:cNvSpPr txBox="1">
              <a:spLocks noChangeAspect="1" noChangeArrowheads="1"/>
            </p:cNvSpPr>
            <p:nvPr/>
          </p:nvSpPr>
          <p:spPr bwMode="auto">
            <a:xfrm>
              <a:off x="2225" y="6328"/>
              <a:ext cx="235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Δ</a:t>
              </a:r>
              <a:r>
                <a:rPr kumimoji="0" lang="en-US" altLang="ko-KR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σ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0" name="Line 23"/>
            <p:cNvSpPr>
              <a:spLocks noChangeShapeType="1"/>
            </p:cNvSpPr>
            <p:nvPr/>
          </p:nvSpPr>
          <p:spPr bwMode="auto">
            <a:xfrm>
              <a:off x="2461" y="6460"/>
              <a:ext cx="510" cy="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91" name="Freeform 24"/>
            <p:cNvSpPr>
              <a:spLocks/>
            </p:cNvSpPr>
            <p:nvPr/>
          </p:nvSpPr>
          <p:spPr bwMode="auto">
            <a:xfrm>
              <a:off x="3450" y="6758"/>
              <a:ext cx="135" cy="240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135" y="240"/>
                </a:cxn>
                <a:cxn ang="0">
                  <a:pos x="135" y="0"/>
                </a:cxn>
              </a:cxnLst>
              <a:rect l="0" t="0" r="r" b="b"/>
              <a:pathLst>
                <a:path w="135" h="240">
                  <a:moveTo>
                    <a:pt x="0" y="240"/>
                  </a:moveTo>
                  <a:lnTo>
                    <a:pt x="135" y="240"/>
                  </a:lnTo>
                  <a:lnTo>
                    <a:pt x="135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92" name="Line 25"/>
            <p:cNvSpPr>
              <a:spLocks noChangeShapeType="1"/>
            </p:cNvSpPr>
            <p:nvPr/>
          </p:nvSpPr>
          <p:spPr bwMode="auto">
            <a:xfrm>
              <a:off x="3668" y="7786"/>
              <a:ext cx="0" cy="1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93" name="Line 26"/>
            <p:cNvSpPr>
              <a:spLocks noChangeShapeType="1"/>
            </p:cNvSpPr>
            <p:nvPr/>
          </p:nvSpPr>
          <p:spPr bwMode="auto">
            <a:xfrm>
              <a:off x="4523" y="7786"/>
              <a:ext cx="0" cy="1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94" name="Line 27"/>
            <p:cNvSpPr>
              <a:spLocks noChangeShapeType="1"/>
            </p:cNvSpPr>
            <p:nvPr/>
          </p:nvSpPr>
          <p:spPr bwMode="auto">
            <a:xfrm>
              <a:off x="3668" y="7868"/>
              <a:ext cx="8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sm" len="med"/>
              <a:tailEnd type="stealth" w="sm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95" name="Text Box 28"/>
            <p:cNvSpPr txBox="1">
              <a:spLocks noChangeAspect="1" noChangeArrowheads="1"/>
            </p:cNvSpPr>
            <p:nvPr/>
          </p:nvSpPr>
          <p:spPr bwMode="auto">
            <a:xfrm>
              <a:off x="3985" y="7848"/>
              <a:ext cx="218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Δ</a:t>
              </a:r>
              <a:r>
                <a:rPr kumimoji="0" lang="en-US" altLang="ko-KR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ε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6" name="Line 29"/>
            <p:cNvSpPr>
              <a:spLocks noChangeShapeType="1"/>
            </p:cNvSpPr>
            <p:nvPr/>
          </p:nvSpPr>
          <p:spPr bwMode="auto">
            <a:xfrm>
              <a:off x="3825" y="7410"/>
              <a:ext cx="69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sm" len="med"/>
              <a:tailEnd type="stealth" w="sm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97" name="Text Box 30"/>
            <p:cNvSpPr txBox="1">
              <a:spLocks noChangeAspect="1" noChangeArrowheads="1"/>
            </p:cNvSpPr>
            <p:nvPr/>
          </p:nvSpPr>
          <p:spPr bwMode="auto">
            <a:xfrm>
              <a:off x="4006" y="7091"/>
              <a:ext cx="273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6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Δ</a:t>
              </a:r>
              <a:r>
                <a:rPr kumimoji="0" lang="en-US" altLang="ko-KR" sz="1600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ε</a:t>
              </a:r>
              <a:r>
                <a:rPr kumimoji="0" lang="en-US" altLang="ko-KR" sz="1600" b="0" i="1" u="none" strike="noStrike" cap="none" normalizeH="0" baseline="-2500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p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8" name="Text Box 31"/>
            <p:cNvSpPr txBox="1">
              <a:spLocks noChangeAspect="1" noChangeArrowheads="1"/>
            </p:cNvSpPr>
            <p:nvPr/>
          </p:nvSpPr>
          <p:spPr bwMode="auto">
            <a:xfrm>
              <a:off x="3331" y="7097"/>
              <a:ext cx="26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6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Δ</a:t>
              </a:r>
              <a:r>
                <a:rPr kumimoji="0" lang="en-US" altLang="ko-KR" sz="1600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ε</a:t>
              </a:r>
              <a:r>
                <a:rPr kumimoji="0" lang="en-US" altLang="ko-KR" sz="1600" b="0" i="1" u="none" strike="noStrike" cap="none" normalizeH="0" baseline="-2500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e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9" name="Line 32"/>
            <p:cNvSpPr>
              <a:spLocks noChangeShapeType="1"/>
            </p:cNvSpPr>
            <p:nvPr/>
          </p:nvSpPr>
          <p:spPr bwMode="auto">
            <a:xfrm>
              <a:off x="3374" y="7410"/>
              <a:ext cx="3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med"/>
              <a:tailEnd type="stealth" w="sm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graphicFrame>
        <p:nvGraphicFramePr>
          <p:cNvPr id="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5828536"/>
              </p:ext>
            </p:extLst>
          </p:nvPr>
        </p:nvGraphicFramePr>
        <p:xfrm>
          <a:off x="3084690" y="785813"/>
          <a:ext cx="1981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32" name="Equation" r:id="rId15" imgW="1981080" imgH="482400" progId="Equation.DSMT4">
                  <p:embed/>
                </p:oleObj>
              </mc:Choice>
              <mc:Fallback>
                <p:oleObj name="Equation" r:id="rId15" imgW="1981080" imgH="48240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4690" y="785813"/>
                        <a:ext cx="19812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Oval 19"/>
          <p:cNvSpPr/>
          <p:nvPr/>
        </p:nvSpPr>
        <p:spPr bwMode="auto">
          <a:xfrm>
            <a:off x="6590234" y="1912641"/>
            <a:ext cx="1438198" cy="691416"/>
          </a:xfrm>
          <a:prstGeom prst="ellipse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3023" name="Group 43022"/>
          <p:cNvGrpSpPr/>
          <p:nvPr/>
        </p:nvGrpSpPr>
        <p:grpSpPr>
          <a:xfrm>
            <a:off x="5776799" y="4133087"/>
            <a:ext cx="3156890" cy="1576677"/>
            <a:chOff x="6516965" y="4133088"/>
            <a:chExt cx="2416723" cy="1207008"/>
          </a:xfrm>
        </p:grpSpPr>
        <p:cxnSp>
          <p:nvCxnSpPr>
            <p:cNvPr id="6" name="Straight Connector 5"/>
            <p:cNvCxnSpPr/>
            <p:nvPr/>
          </p:nvCxnSpPr>
          <p:spPr bwMode="auto">
            <a:xfrm flipV="1">
              <a:off x="6714919" y="4279392"/>
              <a:ext cx="1807289" cy="786384"/>
            </a:xfrm>
            <a:prstGeom prst="line">
              <a:avLst/>
            </a:prstGeom>
            <a:noFill/>
            <a:ln w="28575" cap="flat" cmpd="sng" algn="ctr">
              <a:solidFill>
                <a:srgbClr val="2C02C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 flipV="1">
              <a:off x="7040155" y="4334256"/>
              <a:ext cx="380658" cy="85953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6650911" y="4443984"/>
              <a:ext cx="1743281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7383577" y="4443984"/>
              <a:ext cx="0" cy="74980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7184977" y="4864608"/>
              <a:ext cx="120921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 flipV="1">
              <a:off x="7365289" y="4443984"/>
              <a:ext cx="807140" cy="420624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8172429" y="4443984"/>
              <a:ext cx="0" cy="74980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" name="Oval 20"/>
            <p:cNvSpPr/>
            <p:nvPr/>
          </p:nvSpPr>
          <p:spPr bwMode="auto">
            <a:xfrm>
              <a:off x="6516965" y="4133088"/>
              <a:ext cx="2416723" cy="1207008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7184977" y="4864608"/>
              <a:ext cx="0" cy="32918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" name="Freeform 24"/>
            <p:cNvSpPr/>
            <p:nvPr/>
          </p:nvSpPr>
          <p:spPr bwMode="auto">
            <a:xfrm>
              <a:off x="7626096" y="4562856"/>
              <a:ext cx="310896" cy="173736"/>
            </a:xfrm>
            <a:custGeom>
              <a:avLst/>
              <a:gdLst>
                <a:gd name="connsiteX0" fmla="*/ 0 w 310896"/>
                <a:gd name="connsiteY0" fmla="*/ 173736 h 173736"/>
                <a:gd name="connsiteX1" fmla="*/ 310896 w 310896"/>
                <a:gd name="connsiteY1" fmla="*/ 173736 h 173736"/>
                <a:gd name="connsiteX2" fmla="*/ 310896 w 310896"/>
                <a:gd name="connsiteY2" fmla="*/ 0 h 173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0896" h="173736">
                  <a:moveTo>
                    <a:pt x="0" y="173736"/>
                  </a:moveTo>
                  <a:lnTo>
                    <a:pt x="310896" y="173736"/>
                  </a:lnTo>
                  <a:lnTo>
                    <a:pt x="310896" y="0"/>
                  </a:lnTo>
                </a:path>
              </a:pathLst>
            </a:cu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Freeform 25"/>
            <p:cNvSpPr/>
            <p:nvPr/>
          </p:nvSpPr>
          <p:spPr bwMode="auto">
            <a:xfrm>
              <a:off x="8247888" y="4297680"/>
              <a:ext cx="256032" cy="118872"/>
            </a:xfrm>
            <a:custGeom>
              <a:avLst/>
              <a:gdLst>
                <a:gd name="connsiteX0" fmla="*/ 0 w 256032"/>
                <a:gd name="connsiteY0" fmla="*/ 118872 h 118872"/>
                <a:gd name="connsiteX1" fmla="*/ 256032 w 256032"/>
                <a:gd name="connsiteY1" fmla="*/ 118872 h 118872"/>
                <a:gd name="connsiteX2" fmla="*/ 256032 w 256032"/>
                <a:gd name="connsiteY2" fmla="*/ 0 h 118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6032" h="118872">
                  <a:moveTo>
                    <a:pt x="0" y="118872"/>
                  </a:moveTo>
                  <a:lnTo>
                    <a:pt x="256032" y="118872"/>
                  </a:lnTo>
                  <a:lnTo>
                    <a:pt x="256032" y="0"/>
                  </a:lnTo>
                </a:path>
              </a:pathLst>
            </a:custGeom>
            <a:noFill/>
            <a:ln w="12700" cap="flat" cmpd="sng" algn="ctr">
              <a:solidFill>
                <a:srgbClr val="2C02C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 bwMode="auto">
            <a:xfrm>
              <a:off x="7383577" y="5120640"/>
              <a:ext cx="78885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 flipH="1">
              <a:off x="6892471" y="5120640"/>
              <a:ext cx="29250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sp>
          <p:nvSpPr>
            <p:cNvPr id="43008" name="TextBox 43007"/>
            <p:cNvSpPr txBox="1"/>
            <p:nvPr/>
          </p:nvSpPr>
          <p:spPr>
            <a:xfrm>
              <a:off x="8438619" y="4266425"/>
              <a:ext cx="3529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2C02C6"/>
                  </a:solidFill>
                  <a:latin typeface="Comic Sans MS" pitchFamily="66" charset="0"/>
                </a:rPr>
                <a:t>E</a:t>
              </a:r>
              <a:r>
                <a:rPr lang="en-US" sz="1400" baseline="-25000" dirty="0" smtClean="0">
                  <a:solidFill>
                    <a:srgbClr val="2C02C6"/>
                  </a:solidFill>
                  <a:latin typeface="Comic Sans MS" pitchFamily="66" charset="0"/>
                </a:rPr>
                <a:t>t</a:t>
              </a:r>
              <a:endParaRPr lang="en-US" sz="1400" baseline="-25000" dirty="0">
                <a:solidFill>
                  <a:srgbClr val="2C02C6"/>
                </a:solidFill>
                <a:latin typeface="Comic Sans MS" pitchFamily="66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877337" y="4537626"/>
              <a:ext cx="3225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latin typeface="Comic Sans MS" pitchFamily="66" charset="0"/>
                </a:rPr>
                <a:t>H</a:t>
              </a:r>
              <a:endParaRPr lang="en-US" sz="1400" baseline="-25000" dirty="0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  <p:sp>
          <p:nvSpPr>
            <p:cNvPr id="43009" name="TextBox 43008"/>
            <p:cNvSpPr txBox="1"/>
            <p:nvPr/>
          </p:nvSpPr>
          <p:spPr>
            <a:xfrm>
              <a:off x="7587771" y="4893698"/>
              <a:ext cx="437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Symbol" panose="05050102010706020507" pitchFamily="18" charset="2"/>
                </a:rPr>
                <a:t>De</a:t>
              </a:r>
              <a:r>
                <a:rPr lang="en-US" sz="1400" baseline="-25000" dirty="0" err="1" smtClean="0">
                  <a:latin typeface="Comic Sans MS" pitchFamily="66" charset="0"/>
                </a:rPr>
                <a:t>p</a:t>
              </a:r>
              <a:endParaRPr lang="en-US" sz="1400" baseline="-25000" dirty="0">
                <a:latin typeface="Comic Sans MS" pitchFamily="66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120751" y="4899794"/>
              <a:ext cx="437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ymbol" panose="05050102010706020507" pitchFamily="18" charset="2"/>
                </a:rPr>
                <a:t>De</a:t>
              </a:r>
              <a:r>
                <a:rPr lang="en-US" sz="1400" baseline="-25000" dirty="0" smtClean="0">
                  <a:latin typeface="Comic Sans MS" pitchFamily="66" charset="0"/>
                </a:rPr>
                <a:t>e</a:t>
              </a:r>
              <a:endParaRPr lang="en-US" sz="1400" baseline="-25000" dirty="0">
                <a:latin typeface="Comic Sans MS" pitchFamily="66" charset="0"/>
              </a:endParaRPr>
            </a:p>
          </p:txBody>
        </p:sp>
      </p:grpSp>
      <p:cxnSp>
        <p:nvCxnSpPr>
          <p:cNvPr id="43026" name="Straight Arrow Connector 43025"/>
          <p:cNvCxnSpPr>
            <a:stCxn id="20" idx="4"/>
            <a:endCxn id="21" idx="0"/>
          </p:cNvCxnSpPr>
          <p:nvPr/>
        </p:nvCxnSpPr>
        <p:spPr bwMode="auto">
          <a:xfrm>
            <a:off x="7309333" y="2604057"/>
            <a:ext cx="45911" cy="1529030"/>
          </a:xfrm>
          <a:prstGeom prst="straightConnector1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Understand the difference between hypoelasticity and hyperelasticity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Learn the concept of multiplicative decomposition and intermediate configuration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Understand the principle of maximum dissipation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Understand the plastic evolution in strain space and stress space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Learn J</a:t>
            </a:r>
            <a:r>
              <a:rPr lang="en-US" baseline="-25000" dirty="0" smtClean="0"/>
              <a:t>2</a:t>
            </a:r>
            <a:r>
              <a:rPr lang="en-US" dirty="0" smtClean="0"/>
              <a:t> plasticity in principal stress space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870648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Deformation Plasticity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far, we used small strain elastoplasticity theory</a:t>
            </a:r>
          </a:p>
          <a:p>
            <a:r>
              <a:rPr lang="en-US" dirty="0" smtClean="0"/>
              <a:t>Finite rotation has been taken care of using the deformed configuration with an objective rate</a:t>
            </a:r>
          </a:p>
          <a:p>
            <a:r>
              <a:rPr lang="en-US" dirty="0" smtClean="0"/>
              <a:t>However, still, the strain should be small enough so that the elastic and plastic strains are decomposed additively</a:t>
            </a:r>
          </a:p>
          <a:p>
            <a:r>
              <a:rPr lang="en-US" dirty="0" smtClean="0"/>
              <a:t>This is fundamental limitation of </a:t>
            </a:r>
            <a:r>
              <a:rPr lang="en-US" b="1" dirty="0" smtClean="0">
                <a:solidFill>
                  <a:srgbClr val="2C02C6"/>
                </a:solidFill>
              </a:rPr>
              <a:t>hypoelasticity</a:t>
            </a:r>
          </a:p>
          <a:p>
            <a:r>
              <a:rPr lang="en-US" dirty="0" smtClean="0"/>
              <a:t>How can we handle large strain problem?</a:t>
            </a:r>
          </a:p>
          <a:p>
            <a:r>
              <a:rPr lang="en-US" dirty="0" smtClean="0"/>
              <a:t>On the other hand, </a:t>
            </a:r>
            <a:r>
              <a:rPr lang="en-US" b="1" dirty="0" smtClean="0">
                <a:solidFill>
                  <a:srgbClr val="2C02C6"/>
                </a:solidFill>
              </a:rPr>
              <a:t>hyperelasticity</a:t>
            </a:r>
            <a:r>
              <a:rPr lang="en-US" dirty="0" smtClean="0"/>
              <a:t> can handle large strain</a:t>
            </a:r>
          </a:p>
          <a:p>
            <a:r>
              <a:rPr lang="en-US" dirty="0" smtClean="0"/>
              <a:t>However, it is not easy to describe plastic evolution in 2</a:t>
            </a:r>
            <a:r>
              <a:rPr lang="en-US" baseline="30000" dirty="0" smtClean="0"/>
              <a:t>nd</a:t>
            </a:r>
            <a:r>
              <a:rPr lang="en-US" dirty="0" smtClean="0"/>
              <a:t> P-K stress. It is given in the current configuration (Cauchy stress)</a:t>
            </a:r>
          </a:p>
          <a:p>
            <a:r>
              <a:rPr lang="en-US" dirty="0" smtClean="0"/>
              <a:t>How can we handle it?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94550" y="5833246"/>
            <a:ext cx="5548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2C02C6"/>
                </a:solidFill>
                <a:latin typeface="Comic Sans MS" pitchFamily="66" charset="0"/>
              </a:rPr>
              <a:t>Transformation between references</a:t>
            </a:r>
          </a:p>
        </p:txBody>
      </p:sp>
    </p:spTree>
    <p:extLst>
      <p:ext uri="{BB962C8B-B14F-4D97-AF65-F5344CB8AC3E}">
        <p14:creationId xmlns:p14="http://schemas.microsoft.com/office/powerpoint/2010/main" val="249121386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take one step back and discuss different references</a:t>
            </a:r>
          </a:p>
          <a:p>
            <a:r>
              <a:rPr lang="en-US" dirty="0" smtClean="0"/>
              <a:t>Lee (1967)  proposed that the deformation gradient can be multiplicatively decomposed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Remember deformation gradient maps between deformed and undeformed configurations</a:t>
            </a:r>
          </a:p>
          <a:p>
            <a:pPr lvl="1">
              <a:spcBef>
                <a:spcPts val="1800"/>
              </a:spcBef>
            </a:pPr>
            <a:endParaRPr lang="en-US" dirty="0" smtClean="0"/>
          </a:p>
          <a:p>
            <a:pPr lvl="1"/>
            <a:r>
              <a:rPr lang="en-US" dirty="0" smtClean="0"/>
              <a:t>Instead of moving directly from </a:t>
            </a:r>
            <a:r>
              <a:rPr lang="en-US" dirty="0" smtClean="0">
                <a:latin typeface="Symbol" pitchFamily="18" charset="2"/>
              </a:rPr>
              <a:t>W</a:t>
            </a:r>
            <a:r>
              <a:rPr lang="en-US" baseline="-25000" dirty="0" smtClean="0"/>
              <a:t>0</a:t>
            </a:r>
            <a:r>
              <a:rPr lang="en-US" dirty="0" smtClean="0"/>
              <a:t> to </a:t>
            </a:r>
            <a:r>
              <a:rPr lang="en-US" dirty="0" err="1" smtClean="0">
                <a:latin typeface="Symbol" pitchFamily="18" charset="2"/>
              </a:rPr>
              <a:t>W</a:t>
            </a:r>
            <a:r>
              <a:rPr lang="en-US" baseline="-25000" dirty="0" err="1" smtClean="0"/>
              <a:t>n</a:t>
            </a:r>
            <a:r>
              <a:rPr lang="en-US" dirty="0" smtClean="0"/>
              <a:t>, the deformation moves to an </a:t>
            </a:r>
            <a:r>
              <a:rPr lang="en-US" b="1" dirty="0" smtClean="0">
                <a:solidFill>
                  <a:srgbClr val="2C02C6"/>
                </a:solidFill>
              </a:rPr>
              <a:t>intermediate configuration (</a:t>
            </a:r>
            <a:r>
              <a:rPr lang="en-US" b="1" dirty="0" err="1" smtClean="0">
                <a:solidFill>
                  <a:srgbClr val="2C02C6"/>
                </a:solidFill>
                <a:latin typeface="Symbol" pitchFamily="18" charset="2"/>
              </a:rPr>
              <a:t>W</a:t>
            </a:r>
            <a:r>
              <a:rPr lang="en-US" b="1" baseline="-25000" dirty="0" err="1" smtClean="0">
                <a:solidFill>
                  <a:srgbClr val="2C02C6"/>
                </a:solidFill>
              </a:rPr>
              <a:t>p</a:t>
            </a:r>
            <a:r>
              <a:rPr lang="en-US" b="1" dirty="0" smtClean="0">
                <a:solidFill>
                  <a:srgbClr val="2C02C6"/>
                </a:solidFill>
              </a:rPr>
              <a:t>)</a:t>
            </a:r>
            <a:r>
              <a:rPr lang="en-US" dirty="0" smtClean="0"/>
              <a:t> first and then goes to </a:t>
            </a:r>
            <a:r>
              <a:rPr lang="en-US" dirty="0" err="1" smtClean="0">
                <a:latin typeface="Symbol" pitchFamily="18" charset="2"/>
              </a:rPr>
              <a:t>W</a:t>
            </a:r>
            <a:r>
              <a:rPr lang="en-US" baseline="-25000" dirty="0" err="1" smtClean="0"/>
              <a:t>n</a:t>
            </a:r>
            <a:endParaRPr lang="en-US" dirty="0" smtClean="0"/>
          </a:p>
          <a:p>
            <a:pPr lvl="1"/>
            <a:r>
              <a:rPr lang="en-US" dirty="0" smtClean="0"/>
              <a:t>The intermediate configuration is an imaginary one and can be arbitrary</a:t>
            </a:r>
            <a:endParaRPr lang="en-US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ounded Rectangle 5"/>
          <p:cNvSpPr/>
          <p:nvPr/>
        </p:nvSpPr>
        <p:spPr bwMode="auto">
          <a:xfrm>
            <a:off x="2753711" y="2270234"/>
            <a:ext cx="2806262" cy="588580"/>
          </a:xfrm>
          <a:prstGeom prst="round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35841" name="Object 1"/>
          <p:cNvGraphicFramePr>
            <a:graphicFrameLocks noChangeAspect="1"/>
          </p:cNvGraphicFramePr>
          <p:nvPr/>
        </p:nvGraphicFramePr>
        <p:xfrm>
          <a:off x="3136900" y="2363788"/>
          <a:ext cx="20764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10" name="Equation" r:id="rId3" imgW="2082600" imgH="406080" progId="Equation.DSMT4">
                  <p:embed/>
                </p:oleObj>
              </mc:Choice>
              <mc:Fallback>
                <p:oleObj name="Equation" r:id="rId3" imgW="20826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900" y="2363788"/>
                        <a:ext cx="2076450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035300" y="3860800"/>
          <a:ext cx="2692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11" name="Equation" r:id="rId5" imgW="2692080" imgH="406080" progId="Equation.DSMT4">
                  <p:embed/>
                </p:oleObj>
              </mc:Choice>
              <mc:Fallback>
                <p:oleObj name="Equation" r:id="rId5" imgW="26920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5300" y="3860800"/>
                        <a:ext cx="2692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2123089" y="5969876"/>
            <a:ext cx="4284061" cy="411874"/>
            <a:chOff x="1334814" y="6096000"/>
            <a:chExt cx="4284061" cy="411874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1322596"/>
                </p:ext>
              </p:extLst>
            </p:nvPr>
          </p:nvGraphicFramePr>
          <p:xfrm>
            <a:off x="4412375" y="6101474"/>
            <a:ext cx="12065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012" name="Equation" r:id="rId7" imgW="1206360" imgH="406080" progId="Equation.DSMT4">
                    <p:embed/>
                  </p:oleObj>
                </mc:Choice>
                <mc:Fallback>
                  <p:oleObj name="Equation" r:id="rId7" imgW="1206360" imgH="406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2375" y="6101474"/>
                          <a:ext cx="1206500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1334814" y="6096000"/>
              <a:ext cx="30460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mic Sans MS" pitchFamily="66" charset="0"/>
                </a:rPr>
                <a:t>Additive decomposition: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463610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Configuration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75" y="741363"/>
            <a:ext cx="8909050" cy="2603416"/>
          </a:xfrm>
        </p:spPr>
        <p:txBody>
          <a:bodyPr/>
          <a:lstStyle/>
          <a:p>
            <a:r>
              <a:rPr lang="en-US" b="1" dirty="0" err="1" smtClean="0"/>
              <a:t>F</a:t>
            </a:r>
            <a:r>
              <a:rPr lang="en-US" baseline="-25000" dirty="0" err="1" smtClean="0"/>
              <a:t>p</a:t>
            </a:r>
            <a:r>
              <a:rPr lang="en-US" dirty="0" smtClean="0"/>
              <a:t>(</a:t>
            </a:r>
            <a:r>
              <a:rPr lang="en-US" b="1" dirty="0" smtClean="0"/>
              <a:t>X</a:t>
            </a:r>
            <a:r>
              <a:rPr lang="en-US" dirty="0" smtClean="0"/>
              <a:t>): deformation through the intermediate configuration (related to the internal plastic variables)</a:t>
            </a:r>
          </a:p>
          <a:p>
            <a:r>
              <a:rPr lang="en-US" b="1" dirty="0" smtClean="0"/>
              <a:t>F</a:t>
            </a:r>
            <a:r>
              <a:rPr lang="en-US" baseline="-25000" dirty="0" smtClean="0"/>
              <a:t>e</a:t>
            </a:r>
            <a:r>
              <a:rPr lang="en-US" baseline="30000" dirty="0" smtClean="0"/>
              <a:t>-1</a:t>
            </a:r>
            <a:r>
              <a:rPr lang="en-US" dirty="0" smtClean="0"/>
              <a:t>(</a:t>
            </a:r>
            <a:r>
              <a:rPr lang="en-US" b="1" dirty="0" smtClean="0"/>
              <a:t>X</a:t>
            </a:r>
            <a:r>
              <a:rPr lang="en-US" dirty="0" smtClean="0"/>
              <a:t>): local, stress-free, unloaded process</a:t>
            </a:r>
          </a:p>
          <a:p>
            <a:r>
              <a:rPr lang="en-US" dirty="0" smtClean="0"/>
              <a:t>Decomposition of </a:t>
            </a:r>
            <a:r>
              <a:rPr lang="en-US" b="1" dirty="0" smtClean="0"/>
              <a:t>F</a:t>
            </a:r>
            <a:r>
              <a:rPr lang="en-US" dirty="0" smtClean="0"/>
              <a:t>(</a:t>
            </a:r>
            <a:r>
              <a:rPr lang="en-US" b="1" dirty="0" smtClean="0"/>
              <a:t>X</a:t>
            </a:r>
            <a:r>
              <a:rPr lang="en-US" dirty="0" smtClean="0"/>
              <a:t>) into the intermediate configuration followed by elastic deformation</a:t>
            </a:r>
            <a:endParaRPr lang="en-US" dirty="0"/>
          </a:p>
        </p:txBody>
      </p:sp>
      <p:grpSp>
        <p:nvGrpSpPr>
          <p:cNvPr id="38916" name="Group 4"/>
          <p:cNvGrpSpPr>
            <a:grpSpLocks/>
          </p:cNvGrpSpPr>
          <p:nvPr/>
        </p:nvGrpSpPr>
        <p:grpSpPr bwMode="auto">
          <a:xfrm>
            <a:off x="510902" y="3122506"/>
            <a:ext cx="8117725" cy="3647209"/>
            <a:chOff x="1529" y="1355"/>
            <a:chExt cx="8522" cy="3830"/>
          </a:xfrm>
        </p:grpSpPr>
        <p:sp>
          <p:nvSpPr>
            <p:cNvPr id="38917" name="Freeform 5"/>
            <p:cNvSpPr>
              <a:spLocks noChangeAspect="1"/>
            </p:cNvSpPr>
            <p:nvPr/>
          </p:nvSpPr>
          <p:spPr bwMode="auto">
            <a:xfrm>
              <a:off x="3094" y="1450"/>
              <a:ext cx="1320" cy="1248"/>
            </a:xfrm>
            <a:custGeom>
              <a:avLst/>
              <a:gdLst/>
              <a:ahLst/>
              <a:cxnLst>
                <a:cxn ang="0">
                  <a:pos x="432" y="24"/>
                </a:cxn>
                <a:cxn ang="0">
                  <a:pos x="144" y="168"/>
                </a:cxn>
                <a:cxn ang="0">
                  <a:pos x="0" y="456"/>
                </a:cxn>
                <a:cxn ang="0">
                  <a:pos x="144" y="888"/>
                </a:cxn>
                <a:cxn ang="0">
                  <a:pos x="576" y="1176"/>
                </a:cxn>
                <a:cxn ang="0">
                  <a:pos x="1008" y="1176"/>
                </a:cxn>
                <a:cxn ang="0">
                  <a:pos x="1296" y="744"/>
                </a:cxn>
                <a:cxn ang="0">
                  <a:pos x="1152" y="168"/>
                </a:cxn>
                <a:cxn ang="0">
                  <a:pos x="720" y="24"/>
                </a:cxn>
                <a:cxn ang="0">
                  <a:pos x="432" y="24"/>
                </a:cxn>
              </a:cxnLst>
              <a:rect l="0" t="0" r="r" b="b"/>
              <a:pathLst>
                <a:path w="1320" h="1248">
                  <a:moveTo>
                    <a:pt x="432" y="24"/>
                  </a:moveTo>
                  <a:cubicBezTo>
                    <a:pt x="336" y="48"/>
                    <a:pt x="216" y="96"/>
                    <a:pt x="144" y="168"/>
                  </a:cubicBezTo>
                  <a:cubicBezTo>
                    <a:pt x="72" y="240"/>
                    <a:pt x="0" y="336"/>
                    <a:pt x="0" y="456"/>
                  </a:cubicBezTo>
                  <a:cubicBezTo>
                    <a:pt x="0" y="576"/>
                    <a:pt x="48" y="768"/>
                    <a:pt x="144" y="888"/>
                  </a:cubicBezTo>
                  <a:cubicBezTo>
                    <a:pt x="240" y="1008"/>
                    <a:pt x="432" y="1128"/>
                    <a:pt x="576" y="1176"/>
                  </a:cubicBezTo>
                  <a:cubicBezTo>
                    <a:pt x="720" y="1224"/>
                    <a:pt x="888" y="1248"/>
                    <a:pt x="1008" y="1176"/>
                  </a:cubicBezTo>
                  <a:cubicBezTo>
                    <a:pt x="1128" y="1104"/>
                    <a:pt x="1272" y="912"/>
                    <a:pt x="1296" y="744"/>
                  </a:cubicBezTo>
                  <a:cubicBezTo>
                    <a:pt x="1320" y="576"/>
                    <a:pt x="1248" y="288"/>
                    <a:pt x="1152" y="168"/>
                  </a:cubicBezTo>
                  <a:cubicBezTo>
                    <a:pt x="1056" y="48"/>
                    <a:pt x="840" y="48"/>
                    <a:pt x="720" y="24"/>
                  </a:cubicBezTo>
                  <a:cubicBezTo>
                    <a:pt x="600" y="0"/>
                    <a:pt x="528" y="0"/>
                    <a:pt x="432" y="24"/>
                  </a:cubicBezTo>
                  <a:close/>
                </a:path>
              </a:pathLst>
            </a:custGeom>
            <a:solidFill>
              <a:srgbClr val="FFFF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190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8918" name="Freeform 6"/>
            <p:cNvSpPr>
              <a:spLocks noChangeAspect="1"/>
            </p:cNvSpPr>
            <p:nvPr/>
          </p:nvSpPr>
          <p:spPr bwMode="auto">
            <a:xfrm>
              <a:off x="7222" y="1522"/>
              <a:ext cx="1272" cy="1704"/>
            </a:xfrm>
            <a:custGeom>
              <a:avLst/>
              <a:gdLst/>
              <a:ahLst/>
              <a:cxnLst>
                <a:cxn ang="0">
                  <a:pos x="480" y="72"/>
                </a:cxn>
                <a:cxn ang="0">
                  <a:pos x="192" y="216"/>
                </a:cxn>
                <a:cxn ang="0">
                  <a:pos x="48" y="504"/>
                </a:cxn>
                <a:cxn ang="0">
                  <a:pos x="48" y="936"/>
                </a:cxn>
                <a:cxn ang="0">
                  <a:pos x="336" y="1512"/>
                </a:cxn>
                <a:cxn ang="0">
                  <a:pos x="768" y="1656"/>
                </a:cxn>
                <a:cxn ang="0">
                  <a:pos x="1200" y="1224"/>
                </a:cxn>
                <a:cxn ang="0">
                  <a:pos x="1200" y="504"/>
                </a:cxn>
                <a:cxn ang="0">
                  <a:pos x="912" y="72"/>
                </a:cxn>
                <a:cxn ang="0">
                  <a:pos x="480" y="72"/>
                </a:cxn>
              </a:cxnLst>
              <a:rect l="0" t="0" r="r" b="b"/>
              <a:pathLst>
                <a:path w="1272" h="1704">
                  <a:moveTo>
                    <a:pt x="480" y="72"/>
                  </a:moveTo>
                  <a:cubicBezTo>
                    <a:pt x="360" y="96"/>
                    <a:pt x="264" y="144"/>
                    <a:pt x="192" y="216"/>
                  </a:cubicBezTo>
                  <a:cubicBezTo>
                    <a:pt x="120" y="288"/>
                    <a:pt x="72" y="384"/>
                    <a:pt x="48" y="504"/>
                  </a:cubicBezTo>
                  <a:cubicBezTo>
                    <a:pt x="24" y="624"/>
                    <a:pt x="0" y="768"/>
                    <a:pt x="48" y="936"/>
                  </a:cubicBezTo>
                  <a:cubicBezTo>
                    <a:pt x="96" y="1104"/>
                    <a:pt x="216" y="1392"/>
                    <a:pt x="336" y="1512"/>
                  </a:cubicBezTo>
                  <a:cubicBezTo>
                    <a:pt x="456" y="1632"/>
                    <a:pt x="624" y="1704"/>
                    <a:pt x="768" y="1656"/>
                  </a:cubicBezTo>
                  <a:cubicBezTo>
                    <a:pt x="912" y="1608"/>
                    <a:pt x="1128" y="1416"/>
                    <a:pt x="1200" y="1224"/>
                  </a:cubicBezTo>
                  <a:cubicBezTo>
                    <a:pt x="1272" y="1032"/>
                    <a:pt x="1248" y="696"/>
                    <a:pt x="1200" y="504"/>
                  </a:cubicBezTo>
                  <a:cubicBezTo>
                    <a:pt x="1152" y="312"/>
                    <a:pt x="1032" y="144"/>
                    <a:pt x="912" y="72"/>
                  </a:cubicBezTo>
                  <a:cubicBezTo>
                    <a:pt x="792" y="0"/>
                    <a:pt x="600" y="48"/>
                    <a:pt x="480" y="72"/>
                  </a:cubicBezTo>
                  <a:close/>
                </a:path>
              </a:pathLst>
            </a:custGeom>
            <a:solidFill>
              <a:srgbClr val="92D05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190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8919" name="Freeform 7"/>
            <p:cNvSpPr>
              <a:spLocks noChangeAspect="1"/>
            </p:cNvSpPr>
            <p:nvPr/>
          </p:nvSpPr>
          <p:spPr bwMode="auto">
            <a:xfrm rot="-5400000">
              <a:off x="4894" y="3394"/>
              <a:ext cx="1272" cy="1704"/>
            </a:xfrm>
            <a:custGeom>
              <a:avLst/>
              <a:gdLst/>
              <a:ahLst/>
              <a:cxnLst>
                <a:cxn ang="0">
                  <a:pos x="480" y="72"/>
                </a:cxn>
                <a:cxn ang="0">
                  <a:pos x="192" y="216"/>
                </a:cxn>
                <a:cxn ang="0">
                  <a:pos x="48" y="504"/>
                </a:cxn>
                <a:cxn ang="0">
                  <a:pos x="48" y="936"/>
                </a:cxn>
                <a:cxn ang="0">
                  <a:pos x="336" y="1512"/>
                </a:cxn>
                <a:cxn ang="0">
                  <a:pos x="768" y="1656"/>
                </a:cxn>
                <a:cxn ang="0">
                  <a:pos x="1200" y="1224"/>
                </a:cxn>
                <a:cxn ang="0">
                  <a:pos x="1200" y="504"/>
                </a:cxn>
                <a:cxn ang="0">
                  <a:pos x="912" y="72"/>
                </a:cxn>
                <a:cxn ang="0">
                  <a:pos x="480" y="72"/>
                </a:cxn>
              </a:cxnLst>
              <a:rect l="0" t="0" r="r" b="b"/>
              <a:pathLst>
                <a:path w="1272" h="1704">
                  <a:moveTo>
                    <a:pt x="480" y="72"/>
                  </a:moveTo>
                  <a:cubicBezTo>
                    <a:pt x="360" y="96"/>
                    <a:pt x="264" y="144"/>
                    <a:pt x="192" y="216"/>
                  </a:cubicBezTo>
                  <a:cubicBezTo>
                    <a:pt x="120" y="288"/>
                    <a:pt x="72" y="384"/>
                    <a:pt x="48" y="504"/>
                  </a:cubicBezTo>
                  <a:cubicBezTo>
                    <a:pt x="24" y="624"/>
                    <a:pt x="0" y="768"/>
                    <a:pt x="48" y="936"/>
                  </a:cubicBezTo>
                  <a:cubicBezTo>
                    <a:pt x="96" y="1104"/>
                    <a:pt x="216" y="1392"/>
                    <a:pt x="336" y="1512"/>
                  </a:cubicBezTo>
                  <a:cubicBezTo>
                    <a:pt x="456" y="1632"/>
                    <a:pt x="624" y="1704"/>
                    <a:pt x="768" y="1656"/>
                  </a:cubicBezTo>
                  <a:cubicBezTo>
                    <a:pt x="912" y="1608"/>
                    <a:pt x="1128" y="1416"/>
                    <a:pt x="1200" y="1224"/>
                  </a:cubicBezTo>
                  <a:cubicBezTo>
                    <a:pt x="1272" y="1032"/>
                    <a:pt x="1248" y="696"/>
                    <a:pt x="1200" y="504"/>
                  </a:cubicBezTo>
                  <a:cubicBezTo>
                    <a:pt x="1152" y="312"/>
                    <a:pt x="1032" y="144"/>
                    <a:pt x="912" y="72"/>
                  </a:cubicBezTo>
                  <a:cubicBezTo>
                    <a:pt x="792" y="0"/>
                    <a:pt x="600" y="48"/>
                    <a:pt x="480" y="7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190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8920" name="Freeform 8"/>
            <p:cNvSpPr>
              <a:spLocks noChangeAspect="1"/>
            </p:cNvSpPr>
            <p:nvPr/>
          </p:nvSpPr>
          <p:spPr bwMode="auto">
            <a:xfrm>
              <a:off x="3814" y="2170"/>
              <a:ext cx="1728" cy="2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08" y="1008"/>
                </a:cxn>
                <a:cxn ang="0">
                  <a:pos x="1728" y="2304"/>
                </a:cxn>
              </a:cxnLst>
              <a:rect l="0" t="0" r="r" b="b"/>
              <a:pathLst>
                <a:path w="1728" h="2304">
                  <a:moveTo>
                    <a:pt x="0" y="0"/>
                  </a:moveTo>
                  <a:cubicBezTo>
                    <a:pt x="360" y="312"/>
                    <a:pt x="720" y="624"/>
                    <a:pt x="1008" y="1008"/>
                  </a:cubicBezTo>
                  <a:cubicBezTo>
                    <a:pt x="1296" y="1392"/>
                    <a:pt x="1608" y="2088"/>
                    <a:pt x="1728" y="2304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none" w="med" len="med"/>
              <a:tailEnd type="triangle" w="med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21" name="Freeform 9"/>
            <p:cNvSpPr>
              <a:spLocks noChangeAspect="1"/>
            </p:cNvSpPr>
            <p:nvPr/>
          </p:nvSpPr>
          <p:spPr bwMode="auto">
            <a:xfrm>
              <a:off x="5527" y="2458"/>
              <a:ext cx="2319" cy="2029"/>
            </a:xfrm>
            <a:custGeom>
              <a:avLst/>
              <a:gdLst/>
              <a:ahLst/>
              <a:cxnLst>
                <a:cxn ang="0">
                  <a:pos x="0" y="2016"/>
                </a:cxn>
                <a:cxn ang="0">
                  <a:pos x="1152" y="576"/>
                </a:cxn>
                <a:cxn ang="0">
                  <a:pos x="2304" y="0"/>
                </a:cxn>
              </a:cxnLst>
              <a:rect l="0" t="0" r="r" b="b"/>
              <a:pathLst>
                <a:path w="2304" h="2016">
                  <a:moveTo>
                    <a:pt x="0" y="2016"/>
                  </a:moveTo>
                  <a:cubicBezTo>
                    <a:pt x="384" y="1464"/>
                    <a:pt x="768" y="912"/>
                    <a:pt x="1152" y="576"/>
                  </a:cubicBezTo>
                  <a:cubicBezTo>
                    <a:pt x="1536" y="240"/>
                    <a:pt x="2112" y="72"/>
                    <a:pt x="2304" y="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none" w="med" len="med"/>
              <a:tailEnd type="triangle" w="med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22" name="Freeform 10"/>
            <p:cNvSpPr>
              <a:spLocks noChangeAspect="1"/>
            </p:cNvSpPr>
            <p:nvPr/>
          </p:nvSpPr>
          <p:spPr bwMode="auto">
            <a:xfrm>
              <a:off x="3814" y="1690"/>
              <a:ext cx="4032" cy="768"/>
            </a:xfrm>
            <a:custGeom>
              <a:avLst/>
              <a:gdLst/>
              <a:ahLst/>
              <a:cxnLst>
                <a:cxn ang="0">
                  <a:pos x="0" y="480"/>
                </a:cxn>
                <a:cxn ang="0">
                  <a:pos x="2016" y="48"/>
                </a:cxn>
                <a:cxn ang="0">
                  <a:pos x="4032" y="768"/>
                </a:cxn>
              </a:cxnLst>
              <a:rect l="0" t="0" r="r" b="b"/>
              <a:pathLst>
                <a:path w="4032" h="768">
                  <a:moveTo>
                    <a:pt x="0" y="480"/>
                  </a:moveTo>
                  <a:cubicBezTo>
                    <a:pt x="672" y="240"/>
                    <a:pt x="1344" y="0"/>
                    <a:pt x="2016" y="48"/>
                  </a:cubicBezTo>
                  <a:cubicBezTo>
                    <a:pt x="2688" y="96"/>
                    <a:pt x="3648" y="600"/>
                    <a:pt x="4032" y="768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none" w="med" len="med"/>
              <a:tailEnd type="triangle" w="med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23" name="Text Box 11"/>
            <p:cNvSpPr txBox="1">
              <a:spLocks noChangeAspect="1" noChangeArrowheads="1"/>
            </p:cNvSpPr>
            <p:nvPr/>
          </p:nvSpPr>
          <p:spPr bwMode="auto">
            <a:xfrm>
              <a:off x="1529" y="1886"/>
              <a:ext cx="1692" cy="6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Undeformed </a:t>
              </a:r>
              <a:br>
                <a:rPr kumimoji="0" lang="en-US" altLang="ko-KR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</a:br>
              <a:r>
                <a:rPr kumimoji="0" lang="en-US" altLang="ko-KR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Configuration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924" name="Text Box 12"/>
            <p:cNvSpPr txBox="1">
              <a:spLocks noChangeAspect="1" noChangeArrowheads="1"/>
            </p:cNvSpPr>
            <p:nvPr/>
          </p:nvSpPr>
          <p:spPr bwMode="auto">
            <a:xfrm>
              <a:off x="4232" y="4870"/>
              <a:ext cx="2707" cy="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Intermediate Configuration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925" name="Text Box 13"/>
            <p:cNvSpPr txBox="1">
              <a:spLocks noChangeAspect="1" noChangeArrowheads="1"/>
            </p:cNvSpPr>
            <p:nvPr/>
          </p:nvSpPr>
          <p:spPr bwMode="auto">
            <a:xfrm>
              <a:off x="8541" y="1998"/>
              <a:ext cx="1510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Current </a:t>
              </a:r>
              <a:br>
                <a:rPr kumimoji="0" lang="en-US" altLang="ko-KR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</a:br>
              <a:r>
                <a:rPr kumimoji="0" lang="en-US" altLang="ko-KR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Configuration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926" name="Text Box 14"/>
            <p:cNvSpPr txBox="1">
              <a:spLocks noChangeAspect="1" noChangeArrowheads="1"/>
            </p:cNvSpPr>
            <p:nvPr/>
          </p:nvSpPr>
          <p:spPr bwMode="auto">
            <a:xfrm>
              <a:off x="5735" y="1355"/>
              <a:ext cx="342" cy="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  <a:ea typeface="맑은 고딕" charset="-127"/>
                </a:rPr>
                <a:t>F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8927" name="Text Box 15"/>
            <p:cNvSpPr txBox="1">
              <a:spLocks noChangeAspect="1" noChangeArrowheads="1"/>
            </p:cNvSpPr>
            <p:nvPr/>
          </p:nvSpPr>
          <p:spPr bwMode="auto">
            <a:xfrm>
              <a:off x="6328" y="2730"/>
              <a:ext cx="347" cy="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  <a:ea typeface="맑은 고딕" charset="-127"/>
                </a:rPr>
                <a:t>F</a:t>
              </a:r>
              <a:r>
                <a:rPr kumimoji="0" lang="en-US" altLang="ko-KR" sz="2400" b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  <a:ea typeface="맑은 고딕" charset="-127"/>
                </a:rPr>
                <a:t>e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8928" name="Text Box 16"/>
            <p:cNvSpPr txBox="1">
              <a:spLocks noChangeAspect="1" noChangeArrowheads="1"/>
            </p:cNvSpPr>
            <p:nvPr/>
          </p:nvSpPr>
          <p:spPr bwMode="auto">
            <a:xfrm>
              <a:off x="4809" y="2791"/>
              <a:ext cx="409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4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  <a:ea typeface="맑은 고딕" charset="-127"/>
                </a:rPr>
                <a:t>F</a:t>
              </a:r>
              <a:r>
                <a:rPr kumimoji="0" lang="en-US" altLang="ko-KR" sz="2400" b="0" u="none" strike="noStrike" cap="none" normalizeH="0" baseline="-2500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  <a:ea typeface="맑은 고딕" charset="-127"/>
                </a:rPr>
                <a:t>p</a:t>
              </a:r>
              <a:endParaRPr kumimoji="0" lang="en-US" altLang="ko-KR" sz="2400" b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맑은 고딕" charset="-127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8929" name="Text Box 17"/>
            <p:cNvSpPr txBox="1">
              <a:spLocks noChangeArrowheads="1"/>
            </p:cNvSpPr>
            <p:nvPr/>
          </p:nvSpPr>
          <p:spPr bwMode="auto">
            <a:xfrm>
              <a:off x="6406" y="3174"/>
              <a:ext cx="1459" cy="6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Elastic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Deformation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775433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Kirchhoff Stress – Matter of Convenience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Kirchhoff stress</a:t>
            </a:r>
          </a:p>
          <a:p>
            <a:pPr lvl="1"/>
            <a:r>
              <a:rPr lang="en-US" dirty="0" smtClean="0"/>
              <a:t>This is different from 1</a:t>
            </a:r>
            <a:r>
              <a:rPr lang="en-US" baseline="30000" dirty="0" smtClean="0"/>
              <a:t>st</a:t>
            </a:r>
            <a:r>
              <a:rPr lang="en-US" dirty="0" smtClean="0"/>
              <a:t> and 2</a:t>
            </a:r>
            <a:r>
              <a:rPr lang="en-US" baseline="30000" dirty="0" smtClean="0"/>
              <a:t>nd</a:t>
            </a:r>
            <a:r>
              <a:rPr lang="en-US" dirty="0" smtClean="0"/>
              <a:t> P-K stress</a:t>
            </a:r>
          </a:p>
          <a:p>
            <a:pPr lvl="1"/>
            <a:r>
              <a:rPr lang="en-US" dirty="0" smtClean="0"/>
              <a:t>It is defined using Cauchy stress with Jacobian effect (J = |</a:t>
            </a:r>
            <a:r>
              <a:rPr lang="en-US" b="1" dirty="0" smtClean="0"/>
              <a:t>F</a:t>
            </a:r>
            <a:r>
              <a:rPr lang="en-US" dirty="0" smtClean="0"/>
              <a:t>|)</a:t>
            </a:r>
          </a:p>
          <a:p>
            <a:pPr lvl="1"/>
            <a:r>
              <a:rPr lang="en-US" dirty="0" smtClean="0"/>
              <a:t>When deformation is small </a:t>
            </a:r>
          </a:p>
          <a:p>
            <a:pPr lvl="1"/>
            <a:r>
              <a:rPr lang="en-US" dirty="0" smtClean="0"/>
              <a:t>We assume the constitutive relation is given in terms of </a:t>
            </a:r>
            <a:r>
              <a:rPr lang="en-US" b="1" dirty="0" smtClean="0">
                <a:latin typeface="Symbol" pitchFamily="18" charset="2"/>
              </a:rPr>
              <a:t>t</a:t>
            </a:r>
          </a:p>
          <a:p>
            <a:r>
              <a:rPr lang="en-US" dirty="0" smtClean="0"/>
              <a:t>Why do we use different stress measure?</a:t>
            </a:r>
          </a:p>
          <a:p>
            <a:pPr lvl="1"/>
            <a:r>
              <a:rPr lang="en-US" dirty="0" smtClean="0"/>
              <a:t>By including J into stress, we don’t have to linearize it</a:t>
            </a:r>
          </a:p>
          <a:p>
            <a:pPr lvl="1"/>
            <a:r>
              <a:rPr lang="en-US" dirty="0" smtClean="0"/>
              <a:t>We can integrate the energy form in </a:t>
            </a:r>
            <a:r>
              <a:rPr lang="en-US" dirty="0" smtClean="0">
                <a:latin typeface="Symbol" pitchFamily="18" charset="2"/>
              </a:rPr>
              <a:t>W</a:t>
            </a:r>
            <a:r>
              <a:rPr lang="en-US" baseline="-25000" dirty="0" smtClean="0"/>
              <a:t>0</a:t>
            </a:r>
          </a:p>
          <a:p>
            <a:pPr lvl="1"/>
            <a:r>
              <a:rPr lang="en-US" dirty="0" smtClean="0"/>
              <a:t>But, still all integrands are defined in </a:t>
            </a:r>
            <a:r>
              <a:rPr lang="en-US" dirty="0" err="1" smtClean="0">
                <a:latin typeface="Symbol" pitchFamily="18" charset="2"/>
              </a:rPr>
              <a:t>W</a:t>
            </a:r>
            <a:r>
              <a:rPr lang="en-US" baseline="-25000" dirty="0" err="1" smtClean="0"/>
              <a:t>n</a:t>
            </a:r>
            <a:endParaRPr lang="en-US" baseline="-25000" dirty="0" smtClean="0"/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3069021" y="788276"/>
            <a:ext cx="1135117" cy="451945"/>
          </a:xfrm>
          <a:prstGeom prst="round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249613" y="882650"/>
          <a:ext cx="8001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94" name="Equation" r:id="rId3" imgW="799920" imgH="266400" progId="Equation.DSMT4">
                  <p:embed/>
                </p:oleObj>
              </mc:Choice>
              <mc:Fallback>
                <p:oleObj name="Equation" r:id="rId3" imgW="79992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9613" y="882650"/>
                        <a:ext cx="80010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413250" y="2284413"/>
          <a:ext cx="171450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95" name="Equation" r:id="rId5" imgW="2019240" imgH="317160" progId="Equation.DSMT4">
                  <p:embed/>
                </p:oleObj>
              </mc:Choice>
              <mc:Fallback>
                <p:oleObj name="Equation" r:id="rId5" imgW="201924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0" y="2284413"/>
                        <a:ext cx="1714500" cy="269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776932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Domain and Free Energy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Elastic domain</a:t>
            </a:r>
          </a:p>
          <a:p>
            <a:pPr>
              <a:spcBef>
                <a:spcPts val="2400"/>
              </a:spcBef>
            </a:pPr>
            <a:endParaRPr lang="en-US" dirty="0" smtClean="0"/>
          </a:p>
          <a:p>
            <a:pPr lvl="1"/>
            <a:r>
              <a:rPr lang="en-US" b="1" dirty="0" smtClean="0"/>
              <a:t>q</a:t>
            </a:r>
            <a:r>
              <a:rPr lang="en-US" dirty="0" smtClean="0"/>
              <a:t>: stress-like internal variables (hardening properties)</a:t>
            </a:r>
          </a:p>
          <a:p>
            <a:pPr lvl="1"/>
            <a:r>
              <a:rPr lang="en-US" b="1" dirty="0" smtClean="0">
                <a:solidFill>
                  <a:srgbClr val="2C02C6"/>
                </a:solidFill>
              </a:rPr>
              <a:t>Isotropy</a:t>
            </a:r>
            <a:r>
              <a:rPr lang="en-US" dirty="0" smtClean="0"/>
              <a:t>: the yield function is independent of orientation of </a:t>
            </a:r>
            <a:r>
              <a:rPr lang="en-US" b="1" dirty="0" smtClean="0">
                <a:latin typeface="Symbol" pitchFamily="18" charset="2"/>
              </a:rPr>
              <a:t>t</a:t>
            </a:r>
            <a:r>
              <a:rPr lang="en-US" dirty="0" smtClean="0"/>
              <a:t> and </a:t>
            </a:r>
            <a:r>
              <a:rPr lang="en-US" b="1" dirty="0" smtClean="0"/>
              <a:t>q</a:t>
            </a:r>
            <a:r>
              <a:rPr lang="en-US" dirty="0" smtClean="0"/>
              <a:t> (</a:t>
            </a:r>
            <a:r>
              <a:rPr lang="en-US" b="1" dirty="0" smtClean="0">
                <a:solidFill>
                  <a:srgbClr val="2C02C6"/>
                </a:solidFill>
              </a:rPr>
              <a:t>objectivity</a:t>
            </a:r>
            <a:r>
              <a:rPr lang="en-US" dirty="0" smtClean="0"/>
              <a:t>)</a:t>
            </a:r>
          </a:p>
          <a:p>
            <a:r>
              <a:rPr lang="en-US" dirty="0" smtClean="0"/>
              <a:t>Free energy function (similar to strain energy density)</a:t>
            </a:r>
          </a:p>
          <a:p>
            <a:pPr>
              <a:spcBef>
                <a:spcPts val="2400"/>
              </a:spcBef>
            </a:pPr>
            <a:endParaRPr lang="en-US" dirty="0" smtClean="0"/>
          </a:p>
          <a:p>
            <a:pPr lvl="1"/>
            <a:r>
              <a:rPr lang="en-US" dirty="0" smtClean="0"/>
              <a:t>Elastic left C-G deformation tensor:</a:t>
            </a:r>
          </a:p>
          <a:p>
            <a:pPr lvl="1">
              <a:spcBef>
                <a:spcPts val="2400"/>
              </a:spcBef>
            </a:pPr>
            <a:r>
              <a:rPr lang="en-US" dirty="0" smtClean="0"/>
              <a:t>strain-like internal variables vector: </a:t>
            </a:r>
          </a:p>
          <a:p>
            <a:pPr lvl="1">
              <a:spcBef>
                <a:spcPts val="2400"/>
              </a:spcBef>
            </a:pPr>
            <a:r>
              <a:rPr lang="en-US" dirty="0" smtClean="0"/>
              <a:t>Free energy only depends on </a:t>
            </a:r>
            <a:r>
              <a:rPr lang="en-US" b="1" dirty="0" smtClean="0"/>
              <a:t>F</a:t>
            </a:r>
            <a:r>
              <a:rPr lang="en-US" baseline="-25000" dirty="0" smtClean="0"/>
              <a:t>e</a:t>
            </a:r>
            <a:r>
              <a:rPr lang="en-US" dirty="0" smtClean="0"/>
              <a:t>, and due to isotropy, </a:t>
            </a:r>
            <a:r>
              <a:rPr lang="en-US" b="1" dirty="0" smtClean="0"/>
              <a:t>b</a:t>
            </a:r>
            <a:r>
              <a:rPr lang="en-US" baseline="-25000" dirty="0" smtClean="0"/>
              <a:t>e</a:t>
            </a:r>
          </a:p>
          <a:p>
            <a:pPr lvl="1"/>
            <a:endParaRPr lang="en-US" dirty="0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ounded Rectangle 5"/>
          <p:cNvSpPr/>
          <p:nvPr/>
        </p:nvSpPr>
        <p:spPr bwMode="auto">
          <a:xfrm>
            <a:off x="2354317" y="1240221"/>
            <a:ext cx="3394842" cy="578069"/>
          </a:xfrm>
          <a:prstGeom prst="round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40961" name="Object 1"/>
          <p:cNvGraphicFramePr>
            <a:graphicFrameLocks noChangeAspect="1"/>
          </p:cNvGraphicFramePr>
          <p:nvPr/>
        </p:nvGraphicFramePr>
        <p:xfrm>
          <a:off x="2746375" y="1357313"/>
          <a:ext cx="262413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98" name="Equation" r:id="rId3" imgW="2628720" imgH="380880" progId="Equation.DSMT4">
                  <p:embed/>
                </p:oleObj>
              </mc:Choice>
              <mc:Fallback>
                <p:oleObj name="Equation" r:id="rId3" imgW="26287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375" y="1357313"/>
                        <a:ext cx="2624138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 bwMode="auto">
          <a:xfrm>
            <a:off x="2911366" y="3689131"/>
            <a:ext cx="1860331" cy="588579"/>
          </a:xfrm>
          <a:prstGeom prst="round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3144838" y="3770313"/>
          <a:ext cx="1366837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99" name="Equation" r:id="rId5" imgW="1371600" imgH="368280" progId="Equation.DSMT4">
                  <p:embed/>
                </p:oleObj>
              </mc:Choice>
              <mc:Fallback>
                <p:oleObj name="Equation" r:id="rId5" imgW="137160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4838" y="3770313"/>
                        <a:ext cx="1366837" cy="379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5510213" y="4344988"/>
          <a:ext cx="938212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00" name="Equation" r:id="rId7" imgW="1104840" imgH="406080" progId="Equation.DSMT4">
                  <p:embed/>
                </p:oleObj>
              </mc:Choice>
              <mc:Fallback>
                <p:oleObj name="Equation" r:id="rId7" imgW="11048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0213" y="4344988"/>
                        <a:ext cx="938212" cy="344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5380038" y="4821238"/>
          <a:ext cx="854075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01" name="Equation" r:id="rId9" imgW="1002960" imgH="698400" progId="Equation.DSMT4">
                  <p:embed/>
                </p:oleObj>
              </mc:Choice>
              <mc:Fallback>
                <p:oleObj name="Equation" r:id="rId9" imgW="100296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0038" y="4821238"/>
                        <a:ext cx="854075" cy="595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413123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Dissipation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Dissipation function (ignoring thermal part)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Rate of stress work – rate of free energy change</a:t>
            </a:r>
          </a:p>
          <a:p>
            <a:pPr lvl="1"/>
            <a:r>
              <a:rPr lang="en-US" dirty="0" smtClean="0"/>
              <a:t>Rate of deformation </a:t>
            </a:r>
            <a:r>
              <a:rPr lang="en-US" b="1" dirty="0" smtClean="0"/>
              <a:t>d</a:t>
            </a:r>
            <a:r>
              <a:rPr lang="en-US" dirty="0" smtClean="0"/>
              <a:t> = sym(</a:t>
            </a:r>
            <a:r>
              <a:rPr lang="en-US" b="1" dirty="0" smtClean="0"/>
              <a:t>L</a:t>
            </a:r>
            <a:r>
              <a:rPr lang="en-US" dirty="0" smtClean="0"/>
              <a:t>), where velocity gradient </a:t>
            </a:r>
          </a:p>
          <a:p>
            <a:pPr lvl="1"/>
            <a:r>
              <a:rPr lang="en-US" dirty="0" smtClean="0"/>
              <a:t>Dissipation is energy loss due to plastic deformation (irreversible)</a:t>
            </a:r>
          </a:p>
          <a:p>
            <a:r>
              <a:rPr lang="en-US" dirty="0" smtClean="0"/>
              <a:t>Rate of elastic left C-G tensor</a:t>
            </a:r>
          </a:p>
          <a:p>
            <a:pPr lvl="1"/>
            <a:r>
              <a:rPr lang="en-US" dirty="0" smtClean="0"/>
              <a:t>We can’t differentiate </a:t>
            </a:r>
            <a:r>
              <a:rPr lang="en-US" b="1" dirty="0" smtClean="0"/>
              <a:t>b</a:t>
            </a:r>
            <a:r>
              <a:rPr lang="en-US" baseline="-25000" dirty="0" smtClean="0"/>
              <a:t>e</a:t>
            </a:r>
            <a:r>
              <a:rPr lang="en-US" dirty="0" smtClean="0"/>
              <a:t> because its reference is </a:t>
            </a:r>
            <a:r>
              <a:rPr lang="en-US" dirty="0" err="1" smtClean="0">
                <a:latin typeface="Symbol" pitchFamily="18" charset="2"/>
              </a:rPr>
              <a:t>W</a:t>
            </a:r>
            <a:r>
              <a:rPr lang="en-US" baseline="-25000" dirty="0" err="1" smtClean="0"/>
              <a:t>p</a:t>
            </a:r>
            <a:endParaRPr lang="en-US" baseline="-25000" dirty="0" smtClean="0"/>
          </a:p>
          <a:p>
            <a:pPr lvl="1"/>
            <a:r>
              <a:rPr lang="en-US" dirty="0" smtClean="0"/>
              <a:t>Transform to </a:t>
            </a:r>
            <a:r>
              <a:rPr lang="en-US" dirty="0" smtClean="0">
                <a:latin typeface="Symbol" pitchFamily="18" charset="2"/>
              </a:rPr>
              <a:t>W</a:t>
            </a:r>
            <a:r>
              <a:rPr lang="en-US" baseline="-25000" dirty="0" smtClean="0"/>
              <a:t>0</a:t>
            </a:r>
            <a:r>
              <a:rPr lang="en-US" dirty="0" smtClean="0"/>
              <a:t> using </a:t>
            </a:r>
            <a:r>
              <a:rPr lang="en-US" b="1" dirty="0" smtClean="0"/>
              <a:t>F</a:t>
            </a:r>
            <a:r>
              <a:rPr lang="en-US" dirty="0" smtClean="0"/>
              <a:t> = </a:t>
            </a:r>
            <a:r>
              <a:rPr lang="en-US" b="1" dirty="0" err="1" smtClean="0"/>
              <a:t>F</a:t>
            </a:r>
            <a:r>
              <a:rPr lang="en-US" baseline="-25000" dirty="0" err="1" smtClean="0"/>
              <a:t>e</a:t>
            </a:r>
            <a:r>
              <a:rPr lang="en-US" b="1" dirty="0" err="1" smtClean="0"/>
              <a:t>F</a:t>
            </a:r>
            <a:r>
              <a:rPr lang="en-US" baseline="-25000" dirty="0" err="1" smtClean="0"/>
              <a:t>p</a:t>
            </a:r>
            <a:r>
              <a:rPr lang="en-US" dirty="0" smtClean="0"/>
              <a:t> relation</a:t>
            </a:r>
            <a:endParaRPr lang="en-US" dirty="0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ounded Rectangle 6"/>
          <p:cNvSpPr/>
          <p:nvPr/>
        </p:nvSpPr>
        <p:spPr bwMode="auto">
          <a:xfrm>
            <a:off x="777766" y="1250731"/>
            <a:ext cx="3878317" cy="882869"/>
          </a:xfrm>
          <a:prstGeom prst="round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41985" name="Object 1"/>
          <p:cNvGraphicFramePr>
            <a:graphicFrameLocks noChangeAspect="1"/>
          </p:cNvGraphicFramePr>
          <p:nvPr/>
        </p:nvGraphicFramePr>
        <p:xfrm>
          <a:off x="1276350" y="1344613"/>
          <a:ext cx="2940050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22" name="Equation" r:id="rId3" imgW="2933640" imgH="647640" progId="Equation.DSMT4">
                  <p:embed/>
                </p:oleObj>
              </mc:Choice>
              <mc:Fallback>
                <p:oleObj name="Equation" r:id="rId3" imgW="2933640" imgH="647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1344613"/>
                        <a:ext cx="2940050" cy="642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7764463" y="2728913"/>
          <a:ext cx="842962" cy="2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23" name="Equation" r:id="rId5" imgW="990360" imgH="330120" progId="Equation.DSMT4">
                  <p:embed/>
                </p:oleObj>
              </mc:Choice>
              <mc:Fallback>
                <p:oleObj name="Equation" r:id="rId5" imgW="9903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4463" y="2728913"/>
                        <a:ext cx="842962" cy="280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1476375" y="5175751"/>
          <a:ext cx="584835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24" name="Equation" r:id="rId7" imgW="5867280" imgH="444240" progId="Equation.DSMT4">
                  <p:embed/>
                </p:oleObj>
              </mc:Choice>
              <mc:Fallback>
                <p:oleObj name="Equation" r:id="rId7" imgW="58672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175751"/>
                        <a:ext cx="5848350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476375" y="5875338"/>
          <a:ext cx="4178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25" name="Equation" r:id="rId9" imgW="4178160" imgH="457200" progId="Equation.DSMT4">
                  <p:embed/>
                </p:oleObj>
              </mc:Choice>
              <mc:Fallback>
                <p:oleObj name="Equation" r:id="rId9" imgW="41781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875338"/>
                        <a:ext cx="41783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418277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Rate of Elastic Left C-G Tensor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Rate of elastic left C-G tensor cont.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lnSpc>
                <a:spcPts val="3000"/>
              </a:lnSpc>
            </a:pPr>
            <a:r>
              <a:rPr lang="en-US" b="1" dirty="0" smtClean="0">
                <a:solidFill>
                  <a:srgbClr val="2C02C6"/>
                </a:solidFill>
              </a:rPr>
              <a:t>Lie derivative</a:t>
            </a:r>
            <a:r>
              <a:rPr lang="en-US" dirty="0" smtClean="0"/>
              <a:t>: 			     pulling </a:t>
            </a:r>
            <a:r>
              <a:rPr lang="en-US" b="1" dirty="0" smtClean="0"/>
              <a:t>b</a:t>
            </a:r>
            <a:r>
              <a:rPr lang="en-US" baseline="-25000" dirty="0" smtClean="0"/>
              <a:t>e</a:t>
            </a:r>
            <a:r>
              <a:rPr lang="en-US" dirty="0" smtClean="0"/>
              <a:t> back to the undeformed configuration, and after taking a time derivative, pushing forward to the current configuration (</a:t>
            </a:r>
            <a:r>
              <a:rPr lang="en-US" b="1" dirty="0" smtClean="0">
                <a:solidFill>
                  <a:srgbClr val="2C02C6"/>
                </a:solidFill>
              </a:rPr>
              <a:t>plastic deformation</a:t>
            </a:r>
            <a:r>
              <a:rPr lang="en-US" dirty="0" smtClean="0"/>
              <a:t>)</a:t>
            </a:r>
          </a:p>
          <a:p>
            <a:pPr>
              <a:lnSpc>
                <a:spcPts val="3000"/>
              </a:lnSpc>
            </a:pPr>
            <a:r>
              <a:rPr lang="en-US" dirty="0" smtClean="0"/>
              <a:t>Thus, we have</a:t>
            </a:r>
            <a:endParaRPr lang="en-US" dirty="0"/>
          </a:p>
        </p:txBody>
      </p:sp>
      <p:graphicFrame>
        <p:nvGraphicFramePr>
          <p:cNvPr id="62466" name="Object 2"/>
          <p:cNvGraphicFramePr>
            <a:graphicFrameLocks noChangeAspect="1"/>
          </p:cNvGraphicFramePr>
          <p:nvPr/>
        </p:nvGraphicFramePr>
        <p:xfrm>
          <a:off x="1319213" y="1303338"/>
          <a:ext cx="4178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86" name="Equation" r:id="rId3" imgW="4178160" imgH="457200" progId="Equation.DSMT4">
                  <p:embed/>
                </p:oleObj>
              </mc:Choice>
              <mc:Fallback>
                <p:oleObj name="Equation" r:id="rId3" imgW="41781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213" y="1303338"/>
                        <a:ext cx="41783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283783" y="1797269"/>
            <a:ext cx="5554038" cy="710981"/>
            <a:chOff x="1650124" y="1797269"/>
            <a:chExt cx="5554038" cy="710981"/>
          </a:xfrm>
        </p:grpSpPr>
        <p:sp>
          <p:nvSpPr>
            <p:cNvPr id="5" name="Freeform 4"/>
            <p:cNvSpPr/>
            <p:nvPr/>
          </p:nvSpPr>
          <p:spPr bwMode="auto">
            <a:xfrm>
              <a:off x="1650124" y="1797269"/>
              <a:ext cx="515007" cy="441434"/>
            </a:xfrm>
            <a:custGeom>
              <a:avLst/>
              <a:gdLst>
                <a:gd name="connsiteX0" fmla="*/ 0 w 515007"/>
                <a:gd name="connsiteY0" fmla="*/ 0 h 441434"/>
                <a:gd name="connsiteX1" fmla="*/ 0 w 515007"/>
                <a:gd name="connsiteY1" fmla="*/ 441434 h 441434"/>
                <a:gd name="connsiteX2" fmla="*/ 515007 w 515007"/>
                <a:gd name="connsiteY2" fmla="*/ 441434 h 441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5007" h="441434">
                  <a:moveTo>
                    <a:pt x="0" y="0"/>
                  </a:moveTo>
                  <a:lnTo>
                    <a:pt x="0" y="441434"/>
                  </a:lnTo>
                  <a:lnTo>
                    <a:pt x="515007" y="441434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aphicFrame>
          <p:nvGraphicFramePr>
            <p:cNvPr id="6" name="Object 5"/>
            <p:cNvGraphicFramePr>
              <a:graphicFrameLocks noChangeAspect="1"/>
            </p:cNvGraphicFramePr>
            <p:nvPr/>
          </p:nvGraphicFramePr>
          <p:xfrm>
            <a:off x="2225762" y="1860550"/>
            <a:ext cx="4978400" cy="647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187" name="Equation" r:id="rId5" imgW="4978080" imgH="647640" progId="Equation.DSMT4">
                    <p:embed/>
                  </p:oleObj>
                </mc:Choice>
                <mc:Fallback>
                  <p:oleObj name="Equation" r:id="rId5" imgW="4978080" imgH="647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5762" y="1860550"/>
                          <a:ext cx="4978400" cy="647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11"/>
          <p:cNvGrpSpPr/>
          <p:nvPr/>
        </p:nvGrpSpPr>
        <p:grpSpPr>
          <a:xfrm>
            <a:off x="3225015" y="1713186"/>
            <a:ext cx="1191159" cy="1411014"/>
            <a:chOff x="3016469" y="1713186"/>
            <a:chExt cx="1191159" cy="1411014"/>
          </a:xfrm>
        </p:grpSpPr>
        <p:sp>
          <p:nvSpPr>
            <p:cNvPr id="10" name="Freeform 9"/>
            <p:cNvSpPr/>
            <p:nvPr/>
          </p:nvSpPr>
          <p:spPr bwMode="auto">
            <a:xfrm>
              <a:off x="3016469" y="1713186"/>
              <a:ext cx="599090" cy="1250731"/>
            </a:xfrm>
            <a:custGeom>
              <a:avLst/>
              <a:gdLst>
                <a:gd name="connsiteX0" fmla="*/ 0 w 599090"/>
                <a:gd name="connsiteY0" fmla="*/ 0 h 1250731"/>
                <a:gd name="connsiteX1" fmla="*/ 0 w 599090"/>
                <a:gd name="connsiteY1" fmla="*/ 1250731 h 1250731"/>
                <a:gd name="connsiteX2" fmla="*/ 599090 w 599090"/>
                <a:gd name="connsiteY2" fmla="*/ 1250731 h 125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9090" h="1250731">
                  <a:moveTo>
                    <a:pt x="0" y="0"/>
                  </a:moveTo>
                  <a:lnTo>
                    <a:pt x="0" y="1250731"/>
                  </a:lnTo>
                  <a:lnTo>
                    <a:pt x="599090" y="1250731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aphicFrame>
          <p:nvGraphicFramePr>
            <p:cNvPr id="11" name="Object 10"/>
            <p:cNvGraphicFramePr>
              <a:graphicFrameLocks noChangeAspect="1"/>
            </p:cNvGraphicFramePr>
            <p:nvPr/>
          </p:nvGraphicFramePr>
          <p:xfrm>
            <a:off x="3686928" y="2717800"/>
            <a:ext cx="5207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188" name="Equation" r:id="rId7" imgW="520560" imgH="406080" progId="Equation.DSMT4">
                    <p:embed/>
                  </p:oleObj>
                </mc:Choice>
                <mc:Fallback>
                  <p:oleObj name="Equation" r:id="rId7" imgW="520560" imgH="406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6928" y="2717800"/>
                          <a:ext cx="520700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2469" name="Object 5"/>
          <p:cNvGraphicFramePr>
            <a:graphicFrameLocks noChangeAspect="1"/>
          </p:cNvGraphicFramePr>
          <p:nvPr/>
        </p:nvGraphicFramePr>
        <p:xfrm>
          <a:off x="2995613" y="3422650"/>
          <a:ext cx="1876425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89" name="Equation" r:id="rId9" imgW="2209680" imgH="457200" progId="Equation.DSMT4">
                  <p:embed/>
                </p:oleObj>
              </mc:Choice>
              <mc:Fallback>
                <p:oleObj name="Equation" r:id="rId9" imgW="22096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5613" y="3422650"/>
                        <a:ext cx="1876425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ounded Rectangle 14"/>
          <p:cNvSpPr/>
          <p:nvPr/>
        </p:nvSpPr>
        <p:spPr bwMode="auto">
          <a:xfrm>
            <a:off x="2112579" y="5087007"/>
            <a:ext cx="3268718" cy="609600"/>
          </a:xfrm>
          <a:prstGeom prst="round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62470" name="Object 6"/>
          <p:cNvGraphicFramePr>
            <a:graphicFrameLocks noChangeAspect="1"/>
          </p:cNvGraphicFramePr>
          <p:nvPr/>
        </p:nvGraphicFramePr>
        <p:xfrm>
          <a:off x="2489200" y="5180013"/>
          <a:ext cx="2501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90" name="Equation" r:id="rId11" imgW="2501640" imgH="406080" progId="Equation.DSMT4">
                  <p:embed/>
                </p:oleObj>
              </mc:Choice>
              <mc:Fallback>
                <p:oleObj name="Equation" r:id="rId11" imgW="25016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0" y="5180013"/>
                        <a:ext cx="25019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939862" y="2501462"/>
            <a:ext cx="29674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3225" indent="-403225"/>
            <a:r>
              <a:rPr lang="en-US" sz="2000" b="1" dirty="0" smtClean="0">
                <a:solidFill>
                  <a:srgbClr val="2C02C6"/>
                </a:solidFill>
                <a:latin typeface="Comic Sans MS" pitchFamily="66" charset="0"/>
              </a:rPr>
              <a:t>C</a:t>
            </a:r>
            <a:r>
              <a:rPr lang="en-US" sz="2000" b="1" baseline="-25000" dirty="0" smtClean="0">
                <a:solidFill>
                  <a:srgbClr val="2C02C6"/>
                </a:solidFill>
                <a:latin typeface="Comic Sans MS" pitchFamily="66" charset="0"/>
              </a:rPr>
              <a:t>p</a:t>
            </a:r>
            <a:r>
              <a:rPr lang="en-US" sz="2000" b="1" dirty="0" smtClean="0">
                <a:solidFill>
                  <a:srgbClr val="2C02C6"/>
                </a:solidFill>
                <a:latin typeface="Comic Sans MS" pitchFamily="66" charset="0"/>
              </a:rPr>
              <a:t>: plastic right C-G </a:t>
            </a:r>
            <a:br>
              <a:rPr lang="en-US" sz="2000" b="1" dirty="0" smtClean="0">
                <a:solidFill>
                  <a:srgbClr val="2C02C6"/>
                </a:solidFill>
                <a:latin typeface="Comic Sans MS" pitchFamily="66" charset="0"/>
              </a:rPr>
            </a:br>
            <a:r>
              <a:rPr lang="en-US" sz="2000" b="1" dirty="0" smtClean="0">
                <a:solidFill>
                  <a:srgbClr val="2C02C6"/>
                </a:solidFill>
                <a:latin typeface="Comic Sans MS" pitchFamily="66" charset="0"/>
              </a:rPr>
              <a:t>deformation tensor</a:t>
            </a:r>
          </a:p>
        </p:txBody>
      </p:sp>
      <p:sp>
        <p:nvSpPr>
          <p:cNvPr id="17" name="Left Brace 16"/>
          <p:cNvSpPr/>
          <p:nvPr/>
        </p:nvSpPr>
        <p:spPr bwMode="auto">
          <a:xfrm rot="16200000">
            <a:off x="3404246" y="5270383"/>
            <a:ext cx="325821" cy="1335924"/>
          </a:xfrm>
          <a:prstGeom prst="lef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Left Brace 17"/>
          <p:cNvSpPr/>
          <p:nvPr/>
        </p:nvSpPr>
        <p:spPr bwMode="auto">
          <a:xfrm rot="16200000">
            <a:off x="4625661" y="5586247"/>
            <a:ext cx="325821" cy="704196"/>
          </a:xfrm>
          <a:prstGeom prst="lef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91424" y="6074986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Elastic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36624" y="6074986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Plastic</a:t>
            </a:r>
          </a:p>
        </p:txBody>
      </p:sp>
    </p:spTree>
    <p:extLst>
      <p:ext uri="{BB962C8B-B14F-4D97-AF65-F5344CB8AC3E}">
        <p14:creationId xmlns:p14="http://schemas.microsoft.com/office/powerpoint/2010/main" val="258050130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Dissipation Function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75" y="741363"/>
            <a:ext cx="8909050" cy="5873750"/>
          </a:xfrm>
        </p:spPr>
        <p:txBody>
          <a:bodyPr/>
          <a:lstStyle/>
          <a:p>
            <a:r>
              <a:rPr lang="en-US" dirty="0" smtClean="0"/>
              <a:t>Dissipation function cont.</a:t>
            </a:r>
            <a:endParaRPr lang="en-US" dirty="0"/>
          </a:p>
        </p:txBody>
      </p:sp>
      <p:graphicFrame>
        <p:nvGraphicFramePr>
          <p:cNvPr id="63490" name="Object 2"/>
          <p:cNvGraphicFramePr>
            <a:graphicFrameLocks noChangeAspect="1"/>
          </p:cNvGraphicFramePr>
          <p:nvPr/>
        </p:nvGraphicFramePr>
        <p:xfrm>
          <a:off x="1112838" y="1552575"/>
          <a:ext cx="6937375" cy="352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50" name="Equation" r:id="rId3" imgW="6921360" imgH="3555720" progId="Equation.DSMT4">
                  <p:embed/>
                </p:oleObj>
              </mc:Choice>
              <mc:Fallback>
                <p:oleObj name="Equation" r:id="rId3" imgW="6921360" imgH="355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838" y="1552575"/>
                        <a:ext cx="6937375" cy="3527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37882" y="5396787"/>
            <a:ext cx="59202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 a symmetric matrices, </a:t>
            </a:r>
            <a:r>
              <a:rPr lang="en-US" sz="2000" b="1" dirty="0" smtClean="0"/>
              <a:t>A</a:t>
            </a:r>
            <a:r>
              <a:rPr lang="en-US" sz="2000" dirty="0" smtClean="0"/>
              <a:t>:</a:t>
            </a:r>
            <a:r>
              <a:rPr lang="en-US" sz="2000" b="1" dirty="0" smtClean="0"/>
              <a:t>BC</a:t>
            </a:r>
            <a:r>
              <a:rPr lang="en-US" sz="2000" dirty="0" smtClean="0"/>
              <a:t> = </a:t>
            </a:r>
            <a:r>
              <a:rPr lang="en-US" sz="2000" b="1" dirty="0" smtClean="0"/>
              <a:t>AC</a:t>
            </a:r>
            <a:r>
              <a:rPr lang="en-US" sz="2000" dirty="0" smtClean="0"/>
              <a:t>:</a:t>
            </a:r>
            <a:r>
              <a:rPr lang="en-US" sz="2000" b="1" dirty="0" smtClean="0"/>
              <a:t>B</a:t>
            </a:r>
          </a:p>
          <a:p>
            <a:r>
              <a:rPr lang="en-US" sz="2000" dirty="0" smtClean="0">
                <a:latin typeface="Comic Sans MS" pitchFamily="66" charset="0"/>
              </a:rPr>
              <a:t>For a symmetric </a:t>
            </a:r>
            <a:r>
              <a:rPr lang="en-US" sz="2000" b="1" dirty="0" smtClean="0">
                <a:latin typeface="Comic Sans MS" pitchFamily="66" charset="0"/>
              </a:rPr>
              <a:t>S</a:t>
            </a:r>
            <a:r>
              <a:rPr lang="en-US" sz="2000" dirty="0" smtClean="0">
                <a:latin typeface="Comic Sans MS" pitchFamily="66" charset="0"/>
              </a:rPr>
              <a:t> and general </a:t>
            </a:r>
            <a:r>
              <a:rPr lang="en-US" sz="2000" b="1" dirty="0" smtClean="0">
                <a:latin typeface="Comic Sans MS" pitchFamily="66" charset="0"/>
              </a:rPr>
              <a:t>L</a:t>
            </a:r>
            <a:r>
              <a:rPr lang="en-US" sz="2000" dirty="0" smtClean="0">
                <a:latin typeface="Comic Sans MS" pitchFamily="66" charset="0"/>
              </a:rPr>
              <a:t>, </a:t>
            </a:r>
            <a:r>
              <a:rPr lang="en-US" sz="2000" b="1" dirty="0" smtClean="0">
                <a:latin typeface="Comic Sans MS" pitchFamily="66" charset="0"/>
              </a:rPr>
              <a:t>S</a:t>
            </a:r>
            <a:r>
              <a:rPr lang="en-US" sz="2000" dirty="0" smtClean="0">
                <a:latin typeface="Comic Sans MS" pitchFamily="66" charset="0"/>
              </a:rPr>
              <a:t>:</a:t>
            </a:r>
            <a:r>
              <a:rPr lang="en-US" sz="2000" b="1" dirty="0" smtClean="0">
                <a:latin typeface="Comic Sans MS" pitchFamily="66" charset="0"/>
              </a:rPr>
              <a:t>L</a:t>
            </a:r>
            <a:r>
              <a:rPr lang="en-US" sz="2000" dirty="0" smtClean="0">
                <a:latin typeface="Comic Sans MS" pitchFamily="66" charset="0"/>
              </a:rPr>
              <a:t> = </a:t>
            </a:r>
            <a:r>
              <a:rPr lang="en-US" sz="2000" b="1" dirty="0" smtClean="0">
                <a:latin typeface="Comic Sans MS" pitchFamily="66" charset="0"/>
              </a:rPr>
              <a:t>S</a:t>
            </a:r>
            <a:r>
              <a:rPr lang="en-US" sz="2000" dirty="0" smtClean="0">
                <a:latin typeface="Comic Sans MS" pitchFamily="66" charset="0"/>
              </a:rPr>
              <a:t>:sym(</a:t>
            </a:r>
            <a:r>
              <a:rPr lang="en-US" sz="2000" b="1" dirty="0" smtClean="0">
                <a:latin typeface="Comic Sans MS" pitchFamily="66" charset="0"/>
              </a:rPr>
              <a:t>L</a:t>
            </a:r>
            <a:r>
              <a:rPr lang="en-US" sz="2000" dirty="0" smtClean="0">
                <a:latin typeface="Comic Sans MS" pitchFamily="66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1594384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 of Maximum Dissipation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Principle of Maximum Dissipation</a:t>
            </a:r>
          </a:p>
          <a:p>
            <a:pPr lvl="1"/>
            <a:r>
              <a:rPr lang="en-US" dirty="0" smtClean="0"/>
              <a:t>For all admissible stresses and internal variables, the inequality must satisfy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we consider the material is elastic, then no plastic variable will change</a:t>
            </a:r>
          </a:p>
          <a:p>
            <a:pPr lvl="1"/>
            <a:r>
              <a:rPr lang="en-US" dirty="0" smtClean="0"/>
              <a:t>In order to satisfy the inequality for any </a:t>
            </a:r>
            <a:r>
              <a:rPr lang="en-US" b="1" dirty="0" smtClean="0"/>
              <a:t>d</a:t>
            </a:r>
            <a:r>
              <a:rPr lang="en-US" dirty="0" smtClean="0"/>
              <a:t> (especially </a:t>
            </a:r>
            <a:r>
              <a:rPr lang="en-US" b="1" dirty="0" smtClean="0"/>
              <a:t>d</a:t>
            </a:r>
            <a:r>
              <a:rPr lang="en-US" baseline="-25000" dirty="0" smtClean="0"/>
              <a:t>1</a:t>
            </a:r>
            <a:r>
              <a:rPr lang="en-US" dirty="0" smtClean="0"/>
              <a:t> = - </a:t>
            </a:r>
            <a:r>
              <a:rPr lang="en-US" b="1" dirty="0" smtClean="0"/>
              <a:t>d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lvl="1">
              <a:spcBef>
                <a:spcPts val="2400"/>
              </a:spcBef>
            </a:pPr>
            <a:endParaRPr lang="en-US" dirty="0" smtClean="0"/>
          </a:p>
          <a:p>
            <a:pPr lvl="1"/>
            <a:r>
              <a:rPr lang="en-US" b="1" dirty="0" smtClean="0">
                <a:solidFill>
                  <a:srgbClr val="2C02C6"/>
                </a:solidFill>
              </a:rPr>
              <a:t>Total form</a:t>
            </a:r>
            <a:r>
              <a:rPr lang="en-US" dirty="0" smtClean="0"/>
              <a:t>: constitutive relation is given in terms of stress, not stress increment</a:t>
            </a:r>
          </a:p>
          <a:p>
            <a:pPr lvl="1"/>
            <a:r>
              <a:rPr lang="en-US" dirty="0" smtClean="0"/>
              <a:t>In addition, we have</a:t>
            </a:r>
            <a:endParaRPr lang="en-US" dirty="0"/>
          </a:p>
        </p:txBody>
      </p:sp>
      <p:graphicFrame>
        <p:nvGraphicFramePr>
          <p:cNvPr id="64514" name="Object 2"/>
          <p:cNvGraphicFramePr>
            <a:graphicFrameLocks noChangeAspect="1"/>
          </p:cNvGraphicFramePr>
          <p:nvPr/>
        </p:nvGraphicFramePr>
        <p:xfrm>
          <a:off x="1185863" y="2087563"/>
          <a:ext cx="6935787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94" name="Equation" r:id="rId3" imgW="6921360" imgH="736560" progId="Equation.DSMT4">
                  <p:embed/>
                </p:oleObj>
              </mc:Choice>
              <mc:Fallback>
                <p:oleObj name="Equation" r:id="rId3" imgW="692136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863" y="2087563"/>
                        <a:ext cx="6935787" cy="731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001838" y="3300413"/>
          <a:ext cx="1208087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95" name="Equation" r:id="rId5" imgW="1422360" imgH="380880" progId="Equation.DSMT4">
                  <p:embed/>
                </p:oleObj>
              </mc:Choice>
              <mc:Fallback>
                <p:oleObj name="Equation" r:id="rId5" imgW="14223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1838" y="3300413"/>
                        <a:ext cx="1208087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ounded Rectangle 7"/>
          <p:cNvSpPr/>
          <p:nvPr/>
        </p:nvSpPr>
        <p:spPr bwMode="auto">
          <a:xfrm>
            <a:off x="3121572" y="4214648"/>
            <a:ext cx="1839311" cy="945931"/>
          </a:xfrm>
          <a:prstGeom prst="round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64516" name="Object 4"/>
          <p:cNvGraphicFramePr>
            <a:graphicFrameLocks noChangeAspect="1"/>
          </p:cNvGraphicFramePr>
          <p:nvPr/>
        </p:nvGraphicFramePr>
        <p:xfrm>
          <a:off x="3392488" y="4308475"/>
          <a:ext cx="1312862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96" name="Equation" r:id="rId7" imgW="1307880" imgH="723600" progId="Equation.DSMT4">
                  <p:embed/>
                </p:oleObj>
              </mc:Choice>
              <mc:Fallback>
                <p:oleObj name="Equation" r:id="rId7" imgW="1307880" imgH="72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2488" y="4308475"/>
                        <a:ext cx="1312862" cy="71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412828" y="4487917"/>
            <a:ext cx="2694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2C02C6"/>
                </a:solidFill>
                <a:latin typeface="Comic Sans MS" pitchFamily="66" charset="0"/>
              </a:rPr>
              <a:t>Constitutive relation</a:t>
            </a:r>
          </a:p>
        </p:txBody>
      </p:sp>
      <p:graphicFrame>
        <p:nvGraphicFramePr>
          <p:cNvPr id="64518" name="Object 6"/>
          <p:cNvGraphicFramePr>
            <a:graphicFrameLocks noChangeAspect="1"/>
          </p:cNvGraphicFramePr>
          <p:nvPr/>
        </p:nvGraphicFramePr>
        <p:xfrm>
          <a:off x="3622675" y="5837238"/>
          <a:ext cx="1577975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97" name="Equation" r:id="rId9" imgW="1574640" imgH="723600" progId="Equation.DSMT4">
                  <p:embed/>
                </p:oleObj>
              </mc:Choice>
              <mc:Fallback>
                <p:oleObj name="Equation" r:id="rId9" imgW="1574640" imgH="72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2675" y="5837238"/>
                        <a:ext cx="1577975" cy="719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35395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75" y="741362"/>
            <a:ext cx="8909050" cy="321872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Analysis is performed with a given incremental strain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N-R iteration will provide </a:t>
            </a:r>
            <a:r>
              <a:rPr lang="en-US" dirty="0" smtClean="0">
                <a:latin typeface="Symbol" pitchFamily="18" charset="2"/>
              </a:rPr>
              <a:t>D</a:t>
            </a:r>
            <a:r>
              <a:rPr lang="en-US" b="1" dirty="0" smtClean="0"/>
              <a:t>u</a:t>
            </a:r>
            <a:r>
              <a:rPr lang="en-US" dirty="0" smtClean="0"/>
              <a:t> </a:t>
            </a:r>
            <a:r>
              <a:rPr lang="en-US" dirty="0" smtClean="0">
                <a:sym typeface="Euclid Symbol"/>
              </a:rPr>
              <a:t> </a:t>
            </a:r>
            <a:r>
              <a:rPr lang="en-US" dirty="0" smtClean="0">
                <a:latin typeface="Symbol" pitchFamily="18" charset="2"/>
              </a:rPr>
              <a:t>D</a:t>
            </a:r>
            <a:r>
              <a:rPr lang="en-US" b="1" dirty="0" smtClean="0">
                <a:latin typeface="Symbol" pitchFamily="18" charset="2"/>
              </a:rPr>
              <a:t>e</a:t>
            </a:r>
            <a:endParaRPr lang="en-US" b="1" dirty="0" smtClean="0">
              <a:sym typeface="Euclid Symbol"/>
            </a:endParaRPr>
          </a:p>
          <a:p>
            <a:pPr lvl="1">
              <a:spcBef>
                <a:spcPts val="1200"/>
              </a:spcBef>
            </a:pPr>
            <a:r>
              <a:rPr lang="en-US" dirty="0" smtClean="0"/>
              <a:t>But, we don’t know </a:t>
            </a:r>
            <a:r>
              <a:rPr lang="en-US" dirty="0" smtClean="0">
                <a:latin typeface="Symbol" pitchFamily="18" charset="2"/>
              </a:rPr>
              <a:t>D</a:t>
            </a:r>
            <a:r>
              <a:rPr lang="en-US" b="1" dirty="0" smtClean="0">
                <a:latin typeface="Symbol" pitchFamily="18" charset="2"/>
              </a:rPr>
              <a:t>e</a:t>
            </a:r>
            <a:r>
              <a:rPr lang="en-US" baseline="-25000" dirty="0" smtClean="0"/>
              <a:t>e</a:t>
            </a:r>
            <a:r>
              <a:rPr lang="en-US" dirty="0" smtClean="0"/>
              <a:t> or </a:t>
            </a:r>
            <a:r>
              <a:rPr lang="en-US" dirty="0" err="1" smtClean="0">
                <a:latin typeface="Symbol" pitchFamily="18" charset="2"/>
              </a:rPr>
              <a:t>D</a:t>
            </a:r>
            <a:r>
              <a:rPr lang="en-US" b="1" dirty="0" err="1" smtClean="0">
                <a:latin typeface="Symbol" pitchFamily="18" charset="2"/>
              </a:rPr>
              <a:t>e</a:t>
            </a:r>
            <a:r>
              <a:rPr lang="en-US" baseline="-25000" dirty="0" err="1" smtClean="0"/>
              <a:t>p</a:t>
            </a:r>
            <a:endParaRPr lang="en-US" baseline="-25000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When the material is in the initial elastic range, regular elastic analysis procedure can be used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When the material is in the plastic range, we have to </a:t>
            </a:r>
            <a:r>
              <a:rPr lang="en-US" b="1" dirty="0" smtClean="0">
                <a:solidFill>
                  <a:srgbClr val="2C02C6"/>
                </a:solidFill>
              </a:rPr>
              <a:t>determine incremental plastic strain</a:t>
            </a:r>
          </a:p>
        </p:txBody>
      </p:sp>
      <p:sp>
        <p:nvSpPr>
          <p:cNvPr id="33" name="Rounded Rectangle 32"/>
          <p:cNvSpPr/>
          <p:nvPr/>
        </p:nvSpPr>
        <p:spPr bwMode="auto">
          <a:xfrm>
            <a:off x="1491342" y="5401616"/>
            <a:ext cx="2079172" cy="803242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81922" name="Object 2"/>
          <p:cNvGraphicFramePr>
            <a:graphicFrameLocks noChangeAspect="1"/>
          </p:cNvGraphicFramePr>
          <p:nvPr/>
        </p:nvGraphicFramePr>
        <p:xfrm>
          <a:off x="546090" y="3987341"/>
          <a:ext cx="4551363" cy="209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5" name="Equation" r:id="rId3" imgW="4559040" imgH="2108160" progId="Equation.DSMT4">
                  <p:embed/>
                </p:oleObj>
              </mc:Choice>
              <mc:Fallback>
                <p:oleObj name="Equation" r:id="rId3" imgW="4559040" imgH="21081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090" y="3987341"/>
                        <a:ext cx="4551363" cy="2090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3"/>
          <p:cNvGrpSpPr>
            <a:grpSpLocks noChangeAspect="1"/>
          </p:cNvGrpSpPr>
          <p:nvPr/>
        </p:nvGrpSpPr>
        <p:grpSpPr bwMode="auto">
          <a:xfrm>
            <a:off x="5179733" y="3812186"/>
            <a:ext cx="3519230" cy="2818975"/>
            <a:chOff x="2225" y="5434"/>
            <a:chExt cx="3074" cy="2697"/>
          </a:xfrm>
        </p:grpSpPr>
        <p:sp>
          <p:nvSpPr>
            <p:cNvPr id="6" name="Line 4"/>
            <p:cNvSpPr>
              <a:spLocks noChangeAspect="1" noChangeShapeType="1"/>
            </p:cNvSpPr>
            <p:nvPr/>
          </p:nvSpPr>
          <p:spPr bwMode="auto">
            <a:xfrm>
              <a:off x="2574" y="7752"/>
              <a:ext cx="27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" name="Line 5"/>
            <p:cNvSpPr>
              <a:spLocks noChangeAspect="1" noChangeShapeType="1"/>
            </p:cNvSpPr>
            <p:nvPr/>
          </p:nvSpPr>
          <p:spPr bwMode="auto">
            <a:xfrm rot="16200000">
              <a:off x="1617" y="6811"/>
              <a:ext cx="215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8" name="Text Box 7"/>
            <p:cNvSpPr txBox="1">
              <a:spLocks noChangeAspect="1" noChangeArrowheads="1"/>
            </p:cNvSpPr>
            <p:nvPr/>
          </p:nvSpPr>
          <p:spPr bwMode="auto">
            <a:xfrm>
              <a:off x="2643" y="5434"/>
              <a:ext cx="114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σ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" name="Text Box 8"/>
            <p:cNvSpPr txBox="1">
              <a:spLocks noChangeAspect="1" noChangeArrowheads="1"/>
            </p:cNvSpPr>
            <p:nvPr/>
          </p:nvSpPr>
          <p:spPr bwMode="auto">
            <a:xfrm>
              <a:off x="5184" y="7749"/>
              <a:ext cx="97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ε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" name="Text Box 9"/>
            <p:cNvSpPr txBox="1">
              <a:spLocks noChangeAspect="1" noChangeArrowheads="1"/>
            </p:cNvSpPr>
            <p:nvPr/>
          </p:nvSpPr>
          <p:spPr bwMode="auto">
            <a:xfrm>
              <a:off x="3364" y="6714"/>
              <a:ext cx="106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E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" name="Text Box 10"/>
            <p:cNvSpPr txBox="1">
              <a:spLocks noChangeAspect="1" noChangeArrowheads="1"/>
            </p:cNvSpPr>
            <p:nvPr/>
          </p:nvSpPr>
          <p:spPr bwMode="auto">
            <a:xfrm>
              <a:off x="2486" y="6575"/>
              <a:ext cx="185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σ</a:t>
              </a:r>
              <a:r>
                <a:rPr kumimoji="0" lang="en-US" altLang="ko-KR" sz="1600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Y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" name="Text Box 11"/>
            <p:cNvSpPr txBox="1">
              <a:spLocks noChangeAspect="1" noChangeArrowheads="1"/>
            </p:cNvSpPr>
            <p:nvPr/>
          </p:nvSpPr>
          <p:spPr bwMode="auto">
            <a:xfrm>
              <a:off x="3185" y="7696"/>
              <a:ext cx="168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ε</a:t>
              </a:r>
              <a:r>
                <a:rPr kumimoji="0" lang="en-US" altLang="ko-KR" sz="1600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Y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2708" y="6180"/>
              <a:ext cx="2437" cy="1568"/>
            </a:xfrm>
            <a:custGeom>
              <a:avLst/>
              <a:gdLst/>
              <a:ahLst/>
              <a:cxnLst>
                <a:cxn ang="0">
                  <a:pos x="0" y="1568"/>
                </a:cxn>
                <a:cxn ang="0">
                  <a:pos x="562" y="518"/>
                </a:cxn>
                <a:cxn ang="0">
                  <a:pos x="2437" y="0"/>
                </a:cxn>
              </a:cxnLst>
              <a:rect l="0" t="0" r="r" b="b"/>
              <a:pathLst>
                <a:path w="2437" h="1568">
                  <a:moveTo>
                    <a:pt x="0" y="1568"/>
                  </a:moveTo>
                  <a:lnTo>
                    <a:pt x="562" y="518"/>
                  </a:lnTo>
                  <a:lnTo>
                    <a:pt x="2437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2700" y="6705"/>
              <a:ext cx="578" cy="1050"/>
            </a:xfrm>
            <a:custGeom>
              <a:avLst/>
              <a:gdLst/>
              <a:ahLst/>
              <a:cxnLst>
                <a:cxn ang="0">
                  <a:pos x="473" y="1050"/>
                </a:cxn>
                <a:cxn ang="0">
                  <a:pos x="473" y="0"/>
                </a:cxn>
                <a:cxn ang="0">
                  <a:pos x="0" y="0"/>
                </a:cxn>
              </a:cxnLst>
              <a:rect l="0" t="0" r="r" b="b"/>
              <a:pathLst>
                <a:path w="473" h="1050">
                  <a:moveTo>
                    <a:pt x="473" y="1050"/>
                  </a:moveTo>
                  <a:lnTo>
                    <a:pt x="473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2692" y="6585"/>
              <a:ext cx="983" cy="1170"/>
            </a:xfrm>
            <a:custGeom>
              <a:avLst/>
              <a:gdLst/>
              <a:ahLst/>
              <a:cxnLst>
                <a:cxn ang="0">
                  <a:pos x="473" y="1050"/>
                </a:cxn>
                <a:cxn ang="0">
                  <a:pos x="473" y="0"/>
                </a:cxn>
                <a:cxn ang="0">
                  <a:pos x="0" y="0"/>
                </a:cxn>
              </a:cxnLst>
              <a:rect l="0" t="0" r="r" b="b"/>
              <a:pathLst>
                <a:path w="473" h="1050">
                  <a:moveTo>
                    <a:pt x="473" y="1050"/>
                  </a:moveTo>
                  <a:lnTo>
                    <a:pt x="473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2693" y="6352"/>
              <a:ext cx="1126" cy="1403"/>
            </a:xfrm>
            <a:custGeom>
              <a:avLst/>
              <a:gdLst/>
              <a:ahLst/>
              <a:cxnLst>
                <a:cxn ang="0">
                  <a:pos x="473" y="1050"/>
                </a:cxn>
                <a:cxn ang="0">
                  <a:pos x="473" y="0"/>
                </a:cxn>
                <a:cxn ang="0">
                  <a:pos x="0" y="0"/>
                </a:cxn>
              </a:cxnLst>
              <a:rect l="0" t="0" r="r" b="b"/>
              <a:pathLst>
                <a:path w="473" h="1050">
                  <a:moveTo>
                    <a:pt x="473" y="1050"/>
                  </a:moveTo>
                  <a:lnTo>
                    <a:pt x="473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810" y="6352"/>
              <a:ext cx="721" cy="1403"/>
            </a:xfrm>
            <a:custGeom>
              <a:avLst/>
              <a:gdLst/>
              <a:ahLst/>
              <a:cxnLst>
                <a:cxn ang="0">
                  <a:pos x="473" y="1050"/>
                </a:cxn>
                <a:cxn ang="0">
                  <a:pos x="473" y="0"/>
                </a:cxn>
                <a:cxn ang="0">
                  <a:pos x="0" y="0"/>
                </a:cxn>
              </a:cxnLst>
              <a:rect l="0" t="0" r="r" b="b"/>
              <a:pathLst>
                <a:path w="473" h="1050">
                  <a:moveTo>
                    <a:pt x="473" y="1050"/>
                  </a:moveTo>
                  <a:lnTo>
                    <a:pt x="473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V="1">
              <a:off x="3399" y="6194"/>
              <a:ext cx="494" cy="9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2955" y="6352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2" name="Text Box 22"/>
            <p:cNvSpPr txBox="1">
              <a:spLocks noChangeAspect="1" noChangeArrowheads="1"/>
            </p:cNvSpPr>
            <p:nvPr/>
          </p:nvSpPr>
          <p:spPr bwMode="auto">
            <a:xfrm>
              <a:off x="2225" y="6328"/>
              <a:ext cx="235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Δ</a:t>
              </a:r>
              <a:r>
                <a:rPr kumimoji="0" lang="en-US" altLang="ko-KR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σ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2461" y="6460"/>
              <a:ext cx="510" cy="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3450" y="6758"/>
              <a:ext cx="135" cy="240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135" y="240"/>
                </a:cxn>
                <a:cxn ang="0">
                  <a:pos x="135" y="0"/>
                </a:cxn>
              </a:cxnLst>
              <a:rect l="0" t="0" r="r" b="b"/>
              <a:pathLst>
                <a:path w="135" h="240">
                  <a:moveTo>
                    <a:pt x="0" y="240"/>
                  </a:moveTo>
                  <a:lnTo>
                    <a:pt x="135" y="240"/>
                  </a:lnTo>
                  <a:lnTo>
                    <a:pt x="135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3668" y="7786"/>
              <a:ext cx="0" cy="1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4523" y="7786"/>
              <a:ext cx="0" cy="1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3668" y="7868"/>
              <a:ext cx="8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sm" len="med"/>
              <a:tailEnd type="stealth" w="sm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8" name="Text Box 28"/>
            <p:cNvSpPr txBox="1">
              <a:spLocks noChangeAspect="1" noChangeArrowheads="1"/>
            </p:cNvSpPr>
            <p:nvPr/>
          </p:nvSpPr>
          <p:spPr bwMode="auto">
            <a:xfrm>
              <a:off x="3985" y="7848"/>
              <a:ext cx="218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Δ</a:t>
              </a:r>
              <a:r>
                <a:rPr kumimoji="0" lang="en-US" altLang="ko-KR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ε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3825" y="7410"/>
              <a:ext cx="69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sm" len="med"/>
              <a:tailEnd type="stealth" w="sm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30" name="Text Box 30"/>
            <p:cNvSpPr txBox="1">
              <a:spLocks noChangeAspect="1" noChangeArrowheads="1"/>
            </p:cNvSpPr>
            <p:nvPr/>
          </p:nvSpPr>
          <p:spPr bwMode="auto">
            <a:xfrm>
              <a:off x="4006" y="7091"/>
              <a:ext cx="273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6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Δ</a:t>
              </a:r>
              <a:r>
                <a:rPr kumimoji="0" lang="en-US" altLang="ko-KR" sz="1600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ε</a:t>
              </a:r>
              <a:r>
                <a:rPr kumimoji="0" lang="en-US" altLang="ko-KR" sz="1600" b="0" i="1" u="none" strike="noStrike" cap="none" normalizeH="0" baseline="-2500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p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1" name="Text Box 31"/>
            <p:cNvSpPr txBox="1">
              <a:spLocks noChangeAspect="1" noChangeArrowheads="1"/>
            </p:cNvSpPr>
            <p:nvPr/>
          </p:nvSpPr>
          <p:spPr bwMode="auto">
            <a:xfrm>
              <a:off x="3331" y="7097"/>
              <a:ext cx="26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6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Δ</a:t>
              </a:r>
              <a:r>
                <a:rPr kumimoji="0" lang="en-US" altLang="ko-KR" sz="1600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ε</a:t>
              </a:r>
              <a:r>
                <a:rPr kumimoji="0" lang="en-US" altLang="ko-KR" sz="1600" b="0" i="1" u="none" strike="noStrike" cap="none" normalizeH="0" baseline="-2500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e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3374" y="7410"/>
              <a:ext cx="3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med"/>
              <a:tailEnd type="stealth" w="sm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75287" y="6247947"/>
            <a:ext cx="550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2C02C6"/>
                </a:solidFill>
                <a:latin typeface="Comic Sans MS" pitchFamily="66" charset="0"/>
              </a:rPr>
              <a:t>Only when the material is on the plastic curve!!</a:t>
            </a:r>
            <a:endParaRPr lang="en-US" b="1" dirty="0">
              <a:solidFill>
                <a:srgbClr val="2C02C6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 of Maximum Dissipation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Reduced dissipation 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Principle of Maximum Dissipation</a:t>
            </a:r>
          </a:p>
          <a:p>
            <a:pPr lvl="1">
              <a:lnSpc>
                <a:spcPts val="3000"/>
              </a:lnSpc>
            </a:pPr>
            <a:r>
              <a:rPr lang="en-US" dirty="0" smtClean="0"/>
              <a:t>Plastic deformation occurs in the direction that maximizes D</a:t>
            </a:r>
          </a:p>
          <a:p>
            <a:pPr lvl="1">
              <a:lnSpc>
                <a:spcPts val="3000"/>
              </a:lnSpc>
            </a:pPr>
            <a:r>
              <a:rPr lang="en-US" dirty="0" smtClean="0"/>
              <a:t>In classical associative plasticity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1786760" y="2217683"/>
            <a:ext cx="3467030" cy="756745"/>
          </a:xfrm>
          <a:prstGeom prst="round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1476375" y="1285875"/>
          <a:ext cx="423862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18" name="Equation" r:id="rId3" imgW="4228920" imgH="736560" progId="Equation.DSMT4">
                  <p:embed/>
                </p:oleObj>
              </mc:Choice>
              <mc:Fallback>
                <p:oleObj name="Equation" r:id="rId3" imgW="422892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285875"/>
                        <a:ext cx="4238625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716111" y="2438400"/>
            <a:ext cx="14606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2C02C6"/>
                </a:solidFill>
                <a:latin typeface="Comic Sans MS" pitchFamily="66" charset="0"/>
              </a:rPr>
              <a:t>Plastic </a:t>
            </a:r>
            <a:br>
              <a:rPr lang="en-US" sz="2000" b="1" dirty="0" smtClean="0">
                <a:solidFill>
                  <a:srgbClr val="2C02C6"/>
                </a:solidFill>
                <a:latin typeface="Comic Sans MS" pitchFamily="66" charset="0"/>
              </a:rPr>
            </a:br>
            <a:r>
              <a:rPr lang="en-US" sz="2000" b="1" dirty="0" smtClean="0">
                <a:solidFill>
                  <a:srgbClr val="2C02C6"/>
                </a:solidFill>
                <a:latin typeface="Comic Sans MS" pitchFamily="66" charset="0"/>
              </a:rPr>
              <a:t>dissipation</a:t>
            </a:r>
          </a:p>
        </p:txBody>
      </p:sp>
      <p:graphicFrame>
        <p:nvGraphicFramePr>
          <p:cNvPr id="74755" name="Object 3"/>
          <p:cNvGraphicFramePr>
            <a:graphicFrameLocks noChangeAspect="1"/>
          </p:cNvGraphicFramePr>
          <p:nvPr/>
        </p:nvGraphicFramePr>
        <p:xfrm>
          <a:off x="1379288" y="2363788"/>
          <a:ext cx="3729038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19" name="Equation" r:id="rId5" imgW="3720960" imgH="457200" progId="Equation.DSMT4">
                  <p:embed/>
                </p:oleObj>
              </mc:Choice>
              <mc:Fallback>
                <p:oleObj name="Equation" r:id="rId5" imgW="37209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9288" y="2363788"/>
                        <a:ext cx="3729038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97319"/>
              </p:ext>
            </p:extLst>
          </p:nvPr>
        </p:nvGraphicFramePr>
        <p:xfrm>
          <a:off x="2305050" y="5626100"/>
          <a:ext cx="26670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20" name="Equation" r:id="rId7" imgW="2666880" imgH="647640" progId="Equation.DSMT4">
                  <p:embed/>
                </p:oleObj>
              </mc:Choice>
              <mc:Fallback>
                <p:oleObj name="Equation" r:id="rId7" imgW="2666880" imgH="647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050" y="5626100"/>
                        <a:ext cx="26670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343150" y="5054600"/>
          <a:ext cx="2298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21" name="Equation" r:id="rId9" imgW="2298600" imgH="419040" progId="Equation.DSMT4">
                  <p:embed/>
                </p:oleObj>
              </mc:Choice>
              <mc:Fallback>
                <p:oleObj name="Equation" r:id="rId9" imgW="22986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150" y="5054600"/>
                        <a:ext cx="22987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152037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 of Maximum Dissipation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Principle of Maximum Dissipation cont.</a:t>
            </a:r>
          </a:p>
          <a:p>
            <a:pPr lvl="1">
              <a:lnSpc>
                <a:spcPts val="3000"/>
              </a:lnSpc>
            </a:pPr>
            <a:r>
              <a:rPr lang="en-US" dirty="0" smtClean="0"/>
              <a:t>For given rates 	         , state variables {</a:t>
            </a:r>
            <a:r>
              <a:rPr lang="en-US" b="1" dirty="0" smtClean="0">
                <a:latin typeface="Symbol" pitchFamily="18" charset="2"/>
              </a:rPr>
              <a:t>t</a:t>
            </a:r>
            <a:r>
              <a:rPr lang="en-US" dirty="0" smtClean="0"/>
              <a:t>, </a:t>
            </a:r>
            <a:r>
              <a:rPr lang="en-US" b="1" dirty="0" smtClean="0"/>
              <a:t>q</a:t>
            </a:r>
            <a:r>
              <a:rPr lang="en-US" dirty="0" smtClean="0"/>
              <a:t>} maximize the dissipation function D</a:t>
            </a:r>
          </a:p>
          <a:p>
            <a:pPr lvl="1">
              <a:lnSpc>
                <a:spcPts val="3000"/>
              </a:lnSpc>
            </a:pPr>
            <a:endParaRPr lang="en-US" dirty="0" smtClean="0"/>
          </a:p>
          <a:p>
            <a:pPr lvl="1">
              <a:spcBef>
                <a:spcPts val="2400"/>
              </a:spcBef>
            </a:pPr>
            <a:r>
              <a:rPr lang="en-US" b="1" dirty="0" smtClean="0">
                <a:solidFill>
                  <a:srgbClr val="2C02C6"/>
                </a:solidFill>
              </a:rPr>
              <a:t>For classical variational inequality, the dissipation inequality satisfies if and only if the coefficients are in the normal direction of the elastic domain (defined by yield function)</a:t>
            </a:r>
          </a:p>
          <a:p>
            <a:r>
              <a:rPr lang="en-US" dirty="0" smtClean="0"/>
              <a:t>Geometric interpretation</a:t>
            </a:r>
          </a:p>
          <a:p>
            <a:pPr lvl="1"/>
            <a:r>
              <a:rPr lang="en-US" dirty="0" smtClean="0"/>
              <a:t>All </a:t>
            </a:r>
            <a:r>
              <a:rPr lang="en-US" b="1" dirty="0" smtClean="0">
                <a:latin typeface="Symbol" pitchFamily="18" charset="2"/>
              </a:rPr>
              <a:t>t</a:t>
            </a:r>
            <a:r>
              <a:rPr lang="en-US" baseline="30000" dirty="0" smtClean="0"/>
              <a:t>*</a:t>
            </a:r>
            <a:r>
              <a:rPr lang="en-US" dirty="0" smtClean="0"/>
              <a:t> should reside inside of E</a:t>
            </a:r>
          </a:p>
          <a:p>
            <a:pPr lvl="1"/>
            <a:r>
              <a:rPr lang="en-US" dirty="0" smtClean="0"/>
              <a:t>Thus, the angle </a:t>
            </a:r>
            <a:r>
              <a:rPr lang="en-US" dirty="0" smtClean="0">
                <a:latin typeface="Symbol" pitchFamily="18" charset="2"/>
              </a:rPr>
              <a:t>q</a:t>
            </a:r>
            <a:r>
              <a:rPr lang="en-US" dirty="0" smtClean="0"/>
              <a:t> should be greater </a:t>
            </a:r>
            <a:br>
              <a:rPr lang="en-US" dirty="0" smtClean="0"/>
            </a:br>
            <a:r>
              <a:rPr lang="en-US" dirty="0" smtClean="0"/>
              <a:t>than or equal to 90</a:t>
            </a:r>
            <a:r>
              <a:rPr lang="en-US" baseline="30000" dirty="0" smtClean="0"/>
              <a:t>o</a:t>
            </a:r>
          </a:p>
          <a:p>
            <a:pPr lvl="1"/>
            <a:r>
              <a:rPr lang="en-US" dirty="0" smtClean="0"/>
              <a:t>In order to satisfy for all </a:t>
            </a:r>
            <a:r>
              <a:rPr lang="en-US" b="1" dirty="0" smtClean="0">
                <a:latin typeface="Symbol" pitchFamily="18" charset="2"/>
              </a:rPr>
              <a:t>t</a:t>
            </a:r>
            <a:r>
              <a:rPr lang="en-US" baseline="30000" dirty="0" smtClean="0"/>
              <a:t>*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should be normal to yield surface</a:t>
            </a:r>
          </a:p>
        </p:txBody>
      </p:sp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5537" name="Object 1"/>
          <p:cNvGraphicFramePr>
            <a:graphicFrameLocks noChangeAspect="1"/>
          </p:cNvGraphicFramePr>
          <p:nvPr/>
        </p:nvGraphicFramePr>
        <p:xfrm>
          <a:off x="1127627" y="2254250"/>
          <a:ext cx="6916738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2" name="Equation" r:id="rId3" imgW="6921360" imgH="457200" progId="Equation.DSMT4">
                  <p:embed/>
                </p:oleObj>
              </mc:Choice>
              <mc:Fallback>
                <p:oleObj name="Equation" r:id="rId3" imgW="69213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627" y="2254250"/>
                        <a:ext cx="6916738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29866"/>
              </p:ext>
            </p:extLst>
          </p:nvPr>
        </p:nvGraphicFramePr>
        <p:xfrm>
          <a:off x="2823996" y="1360989"/>
          <a:ext cx="83502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3" name="Equation" r:id="rId5" imgW="977760" imgH="380880" progId="Equation.DSMT4">
                  <p:embed/>
                </p:oleObj>
              </mc:Choice>
              <mc:Fallback>
                <p:oleObj name="Equation" r:id="rId5" imgW="9777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3996" y="1360989"/>
                        <a:ext cx="835025" cy="325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554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554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6060936" y="4133850"/>
            <a:ext cx="2419489" cy="2453067"/>
            <a:chOff x="2646096" y="4133850"/>
            <a:chExt cx="2419489" cy="2453067"/>
          </a:xfrm>
        </p:grpSpPr>
        <p:sp>
          <p:nvSpPr>
            <p:cNvPr id="16" name="Oval 15"/>
            <p:cNvSpPr/>
            <p:nvPr/>
          </p:nvSpPr>
          <p:spPr bwMode="auto">
            <a:xfrm>
              <a:off x="2646096" y="4701473"/>
              <a:ext cx="1885444" cy="1885444"/>
            </a:xfrm>
            <a:prstGeom prst="ellipse">
              <a:avLst/>
            </a:prstGeom>
            <a:solidFill>
              <a:schemeClr val="accent1">
                <a:lumMod val="9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E</a:t>
              </a:r>
            </a:p>
          </p:txBody>
        </p:sp>
        <p:cxnSp>
          <p:nvCxnSpPr>
            <p:cNvPr id="18" name="Straight Arrow Connector 17"/>
            <p:cNvCxnSpPr>
              <a:stCxn id="16" idx="7"/>
            </p:cNvCxnSpPr>
            <p:nvPr/>
          </p:nvCxnSpPr>
          <p:spPr bwMode="auto">
            <a:xfrm rot="5400000" flipH="1" flipV="1">
              <a:off x="4259469" y="4503218"/>
              <a:ext cx="470326" cy="478418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4296871" y="4782394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Symbol" pitchFamily="18" charset="2"/>
                </a:rPr>
                <a:t>t</a:t>
              </a:r>
            </a:p>
          </p:txBody>
        </p:sp>
        <p:graphicFrame>
          <p:nvGraphicFramePr>
            <p:cNvPr id="20" name="Object 19"/>
            <p:cNvGraphicFramePr>
              <a:graphicFrameLocks noChangeAspect="1"/>
            </p:cNvGraphicFramePr>
            <p:nvPr/>
          </p:nvGraphicFramePr>
          <p:xfrm>
            <a:off x="4811585" y="4133850"/>
            <a:ext cx="2540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44" name="Equation" r:id="rId7" imgW="317160" imgH="647640" progId="Equation.DSMT4">
                    <p:embed/>
                  </p:oleObj>
                </mc:Choice>
                <mc:Fallback>
                  <p:oleObj name="Equation" r:id="rId7" imgW="317160" imgH="647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1585" y="4133850"/>
                          <a:ext cx="254000" cy="520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2" name="Straight Arrow Connector 21"/>
            <p:cNvCxnSpPr>
              <a:endCxn id="16" idx="7"/>
            </p:cNvCxnSpPr>
            <p:nvPr/>
          </p:nvCxnSpPr>
          <p:spPr bwMode="auto">
            <a:xfrm flipV="1">
              <a:off x="3261090" y="4977590"/>
              <a:ext cx="994333" cy="5565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arrow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2944152" y="4797229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Symbol" pitchFamily="18" charset="2"/>
                </a:rPr>
                <a:t>t</a:t>
              </a:r>
              <a:r>
                <a:rPr lang="en-US" baseline="30000" dirty="0" smtClean="0">
                  <a:latin typeface="Symbol" pitchFamily="18" charset="2"/>
                </a:rPr>
                <a:t>*</a:t>
              </a:r>
            </a:p>
          </p:txBody>
        </p:sp>
        <p:sp>
          <p:nvSpPr>
            <p:cNvPr id="25" name="Arc 24"/>
            <p:cNvSpPr/>
            <p:nvPr/>
          </p:nvSpPr>
          <p:spPr bwMode="auto">
            <a:xfrm rot="18907442">
              <a:off x="3957005" y="4766209"/>
              <a:ext cx="461246" cy="461246"/>
            </a:xfrm>
            <a:prstGeom prst="arc">
              <a:avLst>
                <a:gd name="adj1" fmla="val 13674358"/>
                <a:gd name="adj2" fmla="val 27900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996116" y="4449271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ymbol" pitchFamily="18" charset="2"/>
                </a:rPr>
                <a:t>q</a:t>
              </a:r>
            </a:p>
          </p:txBody>
        </p:sp>
      </p:grpSp>
      <p:graphicFrame>
        <p:nvGraphicFramePr>
          <p:cNvPr id="65546" name="Object 10"/>
          <p:cNvGraphicFramePr>
            <a:graphicFrameLocks noChangeAspect="1"/>
          </p:cNvGraphicFramePr>
          <p:nvPr/>
        </p:nvGraphicFramePr>
        <p:xfrm>
          <a:off x="4381919" y="5649579"/>
          <a:ext cx="137160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5" name="Equation" r:id="rId9" imgW="1371600" imgH="444240" progId="Equation.DSMT4">
                  <p:embed/>
                </p:oleObj>
              </mc:Choice>
              <mc:Fallback>
                <p:oleObj name="Equation" r:id="rId9" imgW="13716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919" y="5649579"/>
                        <a:ext cx="1371600" cy="439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972662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 of Maximum Dissipation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Evolution equations for multiplicative decomposition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Plastic evolution is still in a rate form</a:t>
            </a:r>
          </a:p>
          <a:p>
            <a:pPr lvl="1"/>
            <a:r>
              <a:rPr lang="en-US" dirty="0" smtClean="0"/>
              <a:t>Stress is hyperelastic (total form)</a:t>
            </a:r>
          </a:p>
          <a:p>
            <a:pPr lvl="1"/>
            <a:r>
              <a:rPr lang="en-US" dirty="0" smtClean="0"/>
              <a:t>Plastic evolution is given in terms of strain (</a:t>
            </a:r>
            <a:r>
              <a:rPr lang="en-US" b="1" dirty="0" smtClean="0"/>
              <a:t>b</a:t>
            </a:r>
            <a:r>
              <a:rPr lang="en-US" baseline="-25000" dirty="0" smtClean="0"/>
              <a:t>e</a:t>
            </a:r>
            <a:r>
              <a:rPr lang="en-US" dirty="0" smtClean="0"/>
              <a:t> and </a:t>
            </a:r>
            <a:r>
              <a:rPr lang="en-US" b="1" dirty="0" smtClean="0">
                <a:latin typeface="Symbol" pitchFamily="18" charset="2"/>
              </a:rPr>
              <a:t>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We need to integrate these equations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1166649" y="1324303"/>
            <a:ext cx="3216166" cy="924910"/>
          </a:xfrm>
          <a:prstGeom prst="round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2424797"/>
              </p:ext>
            </p:extLst>
          </p:nvPr>
        </p:nvGraphicFramePr>
        <p:xfrm>
          <a:off x="1354138" y="1412875"/>
          <a:ext cx="285750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26" name="Equation" r:id="rId3" imgW="2857320" imgH="761760" progId="Equation.DSMT4">
                  <p:embed/>
                </p:oleObj>
              </mc:Choice>
              <mc:Fallback>
                <p:oleObj name="Equation" r:id="rId3" imgW="285732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138" y="1412875"/>
                        <a:ext cx="2857500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ounded Rectangle 9"/>
          <p:cNvSpPr/>
          <p:nvPr/>
        </p:nvSpPr>
        <p:spPr bwMode="auto">
          <a:xfrm>
            <a:off x="5528442" y="1345323"/>
            <a:ext cx="2123090" cy="924911"/>
          </a:xfrm>
          <a:prstGeom prst="round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522843"/>
              </p:ext>
            </p:extLst>
          </p:nvPr>
        </p:nvGraphicFramePr>
        <p:xfrm>
          <a:off x="5686425" y="1362075"/>
          <a:ext cx="1765300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27" name="Equation" r:id="rId5" imgW="1765080" imgH="850680" progId="Equation.DSMT4">
                  <p:embed/>
                </p:oleObj>
              </mc:Choice>
              <mc:Fallback>
                <p:oleObj name="Equation" r:id="rId5" imgW="1765080" imgH="850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6425" y="1362075"/>
                        <a:ext cx="1765300" cy="855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520371"/>
              </p:ext>
            </p:extLst>
          </p:nvPr>
        </p:nvGraphicFramePr>
        <p:xfrm>
          <a:off x="2330450" y="2543175"/>
          <a:ext cx="445928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28" name="Equation" r:id="rId7" imgW="4444920" imgH="406080" progId="Equation.DSMT4">
                  <p:embed/>
                </p:oleObj>
              </mc:Choice>
              <mc:Fallback>
                <p:oleObj name="Equation" r:id="rId7" imgW="44449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450" y="2543175"/>
                        <a:ext cx="4459288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56897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Given:</a:t>
            </a:r>
          </a:p>
          <a:p>
            <a:r>
              <a:rPr lang="en-US" b="1" dirty="0" smtClean="0">
                <a:solidFill>
                  <a:srgbClr val="2C02C6"/>
                </a:solidFill>
              </a:rPr>
              <a:t>Relative deformation gradient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First-order evolution equations</a:t>
            </a:r>
            <a:endParaRPr lang="en-US" dirty="0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6561" name="Object 1"/>
          <p:cNvGraphicFramePr>
            <a:graphicFrameLocks noChangeAspect="1"/>
          </p:cNvGraphicFramePr>
          <p:nvPr/>
        </p:nvGraphicFramePr>
        <p:xfrm>
          <a:off x="1009650" y="1849438"/>
          <a:ext cx="24384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50" name="Equation" r:id="rId3" imgW="2717640" imgH="723600" progId="Equation.DSMT4">
                  <p:embed/>
                </p:oleObj>
              </mc:Choice>
              <mc:Fallback>
                <p:oleObj name="Equation" r:id="rId3" imgW="2717640" imgH="72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1849438"/>
                        <a:ext cx="2438400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009650" y="2686050"/>
          <a:ext cx="1223963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51" name="Equation" r:id="rId5" imgW="1358640" imgH="342720" progId="Equation.DSMT4">
                  <p:embed/>
                </p:oleObj>
              </mc:Choice>
              <mc:Fallback>
                <p:oleObj name="Equation" r:id="rId5" imgW="13586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686050"/>
                        <a:ext cx="1223963" cy="309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1714500" y="762000"/>
          <a:ext cx="2336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52" name="Equation" r:id="rId7" imgW="2336760" imgH="406080" progId="Equation.DSMT4">
                  <p:embed/>
                </p:oleObj>
              </mc:Choice>
              <mc:Fallback>
                <p:oleObj name="Equation" r:id="rId7" imgW="23367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762000"/>
                        <a:ext cx="2336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5160579" y="1119352"/>
            <a:ext cx="3746937" cy="2054772"/>
            <a:chOff x="5171090" y="804042"/>
            <a:chExt cx="3746937" cy="2054772"/>
          </a:xfrm>
        </p:grpSpPr>
        <p:sp>
          <p:nvSpPr>
            <p:cNvPr id="20" name="Oval 19"/>
            <p:cNvSpPr/>
            <p:nvPr/>
          </p:nvSpPr>
          <p:spPr bwMode="auto">
            <a:xfrm>
              <a:off x="5171090" y="1870841"/>
              <a:ext cx="1324303" cy="987973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</a:rPr>
                <a:t>W</a:t>
              </a:r>
              <a:r>
                <a:rPr kumimoji="0" lang="en-US" sz="20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0</a:t>
              </a: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6437586" y="1255985"/>
              <a:ext cx="1324303" cy="987973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sz="2000" dirty="0" err="1" smtClean="0">
                  <a:latin typeface="Symbol" pitchFamily="18" charset="2"/>
                </a:rPr>
                <a:t>W</a:t>
              </a:r>
              <a:r>
                <a:rPr lang="en-US" sz="2000" baseline="-25000" dirty="0" err="1" smtClean="0">
                  <a:latin typeface="Arial" charset="0"/>
                </a:rPr>
                <a:t>n</a:t>
              </a:r>
              <a:endParaRPr lang="en-US" sz="2000" baseline="-25000" dirty="0" smtClean="0">
                <a:latin typeface="Arial" charset="0"/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7593724" y="1382110"/>
              <a:ext cx="1324303" cy="987973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sz="2000" dirty="0" smtClean="0">
                  <a:latin typeface="Symbol" pitchFamily="18" charset="2"/>
                </a:rPr>
                <a:t>W</a:t>
              </a:r>
              <a:r>
                <a:rPr lang="en-US" sz="2000" baseline="-25000" dirty="0" smtClean="0">
                  <a:latin typeface="Arial" charset="0"/>
                </a:rPr>
                <a:t>n+1</a:t>
              </a:r>
            </a:p>
          </p:txBody>
        </p:sp>
        <p:sp>
          <p:nvSpPr>
            <p:cNvPr id="25" name="Freeform 24"/>
            <p:cNvSpPr/>
            <p:nvPr/>
          </p:nvSpPr>
          <p:spPr bwMode="auto">
            <a:xfrm>
              <a:off x="5654566" y="1285765"/>
              <a:ext cx="1418896" cy="816304"/>
            </a:xfrm>
            <a:custGeom>
              <a:avLst/>
              <a:gdLst>
                <a:gd name="connsiteX0" fmla="*/ 0 w 1418896"/>
                <a:gd name="connsiteY0" fmla="*/ 816304 h 816304"/>
                <a:gd name="connsiteX1" fmla="*/ 168165 w 1418896"/>
                <a:gd name="connsiteY1" fmla="*/ 353849 h 816304"/>
                <a:gd name="connsiteX2" fmla="*/ 704193 w 1418896"/>
                <a:gd name="connsiteY2" fmla="*/ 38538 h 816304"/>
                <a:gd name="connsiteX3" fmla="*/ 1418896 w 1418896"/>
                <a:gd name="connsiteY3" fmla="*/ 122621 h 81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8896" h="816304">
                  <a:moveTo>
                    <a:pt x="0" y="816304"/>
                  </a:moveTo>
                  <a:cubicBezTo>
                    <a:pt x="25400" y="649890"/>
                    <a:pt x="50800" y="483477"/>
                    <a:pt x="168165" y="353849"/>
                  </a:cubicBezTo>
                  <a:cubicBezTo>
                    <a:pt x="285531" y="224221"/>
                    <a:pt x="495738" y="77076"/>
                    <a:pt x="704193" y="38538"/>
                  </a:cubicBezTo>
                  <a:cubicBezTo>
                    <a:pt x="912648" y="0"/>
                    <a:pt x="1165772" y="61310"/>
                    <a:pt x="1418896" y="122621"/>
                  </a:cubicBez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Freeform 25"/>
            <p:cNvSpPr/>
            <p:nvPr/>
          </p:nvSpPr>
          <p:spPr bwMode="auto">
            <a:xfrm>
              <a:off x="7083972" y="1135118"/>
              <a:ext cx="1219200" cy="346841"/>
            </a:xfrm>
            <a:custGeom>
              <a:avLst/>
              <a:gdLst>
                <a:gd name="connsiteX0" fmla="*/ 0 w 1219200"/>
                <a:gd name="connsiteY0" fmla="*/ 273268 h 346841"/>
                <a:gd name="connsiteX1" fmla="*/ 304800 w 1219200"/>
                <a:gd name="connsiteY1" fmla="*/ 94592 h 346841"/>
                <a:gd name="connsiteX2" fmla="*/ 777766 w 1219200"/>
                <a:gd name="connsiteY2" fmla="*/ 42041 h 346841"/>
                <a:gd name="connsiteX3" fmla="*/ 1219200 w 1219200"/>
                <a:gd name="connsiteY3" fmla="*/ 346841 h 346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" h="346841">
                  <a:moveTo>
                    <a:pt x="0" y="273268"/>
                  </a:moveTo>
                  <a:cubicBezTo>
                    <a:pt x="87586" y="203199"/>
                    <a:pt x="175172" y="133130"/>
                    <a:pt x="304800" y="94592"/>
                  </a:cubicBezTo>
                  <a:cubicBezTo>
                    <a:pt x="434428" y="56054"/>
                    <a:pt x="625366" y="0"/>
                    <a:pt x="777766" y="42041"/>
                  </a:cubicBezTo>
                  <a:cubicBezTo>
                    <a:pt x="930166" y="84082"/>
                    <a:pt x="1074683" y="215461"/>
                    <a:pt x="1219200" y="346841"/>
                  </a:cubicBez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927834" y="1030014"/>
              <a:ext cx="404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mic Sans MS" pitchFamily="66" charset="0"/>
                </a:rPr>
                <a:t>F</a:t>
              </a:r>
              <a:r>
                <a:rPr lang="en-US" baseline="30000" dirty="0" smtClean="0">
                  <a:latin typeface="Comic Sans MS" pitchFamily="66" charset="0"/>
                </a:rPr>
                <a:t>n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51682" y="80404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mic Sans MS" pitchFamily="66" charset="0"/>
                </a:rPr>
                <a:t>f</a:t>
              </a:r>
              <a:endParaRPr lang="en-US" baseline="30000" dirty="0" smtClean="0">
                <a:latin typeface="Comic Sans MS" pitchFamily="66" charset="0"/>
              </a:endParaRPr>
            </a:p>
          </p:txBody>
        </p:sp>
      </p:grpSp>
      <p:graphicFrame>
        <p:nvGraphicFramePr>
          <p:cNvPr id="32" name="Object 31"/>
          <p:cNvGraphicFramePr>
            <a:graphicFrameLocks noChangeAspect="1"/>
          </p:cNvGraphicFramePr>
          <p:nvPr/>
        </p:nvGraphicFramePr>
        <p:xfrm>
          <a:off x="1009650" y="3128963"/>
          <a:ext cx="27559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53" name="Equation" r:id="rId9" imgW="3060360" imgH="723600" progId="Equation.DSMT4">
                  <p:embed/>
                </p:oleObj>
              </mc:Choice>
              <mc:Fallback>
                <p:oleObj name="Equation" r:id="rId9" imgW="3060360" imgH="72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3128963"/>
                        <a:ext cx="2755900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6"/>
          <p:cNvGraphicFramePr>
            <a:graphicFrameLocks noChangeAspect="1"/>
          </p:cNvGraphicFramePr>
          <p:nvPr/>
        </p:nvGraphicFramePr>
        <p:xfrm>
          <a:off x="898525" y="4397375"/>
          <a:ext cx="375285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54" name="Equation" r:id="rId11" imgW="3746160" imgH="660240" progId="Equation.DSMT4">
                  <p:embed/>
                </p:oleObj>
              </mc:Choice>
              <mc:Fallback>
                <p:oleObj name="Equation" r:id="rId11" imgW="374616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4397375"/>
                        <a:ext cx="375285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8"/>
          <p:cNvGraphicFramePr>
            <a:graphicFrameLocks noChangeAspect="1"/>
          </p:cNvGraphicFramePr>
          <p:nvPr/>
        </p:nvGraphicFramePr>
        <p:xfrm>
          <a:off x="898525" y="5243513"/>
          <a:ext cx="1490663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55" name="Equation" r:id="rId13" imgW="1485720" imgH="723600" progId="Equation.DSMT4">
                  <p:embed/>
                </p:oleObj>
              </mc:Choice>
              <mc:Fallback>
                <p:oleObj name="Equation" r:id="rId13" imgW="1485720" imgH="72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5243513"/>
                        <a:ext cx="1490663" cy="728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0"/>
          <p:cNvGraphicFramePr>
            <a:graphicFrameLocks noChangeAspect="1"/>
          </p:cNvGraphicFramePr>
          <p:nvPr/>
        </p:nvGraphicFramePr>
        <p:xfrm>
          <a:off x="898525" y="6135688"/>
          <a:ext cx="3681413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56" name="Equation" r:id="rId15" imgW="3670200" imgH="330120" progId="Equation.DSMT4">
                  <p:embed/>
                </p:oleObj>
              </mc:Choice>
              <mc:Fallback>
                <p:oleObj name="Equation" r:id="rId15" imgW="36702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6135688"/>
                        <a:ext cx="3681413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" name="Group 36"/>
          <p:cNvGrpSpPr/>
          <p:nvPr/>
        </p:nvGrpSpPr>
        <p:grpSpPr>
          <a:xfrm>
            <a:off x="5861517" y="5037060"/>
            <a:ext cx="2649071" cy="904953"/>
            <a:chOff x="5938345" y="4372304"/>
            <a:chExt cx="2649071" cy="904953"/>
          </a:xfrm>
        </p:grpSpPr>
        <p:graphicFrame>
          <p:nvGraphicFramePr>
            <p:cNvPr id="38" name="Object 12"/>
            <p:cNvGraphicFramePr>
              <a:graphicFrameLocks noChangeAspect="1"/>
            </p:cNvGraphicFramePr>
            <p:nvPr/>
          </p:nvGraphicFramePr>
          <p:xfrm>
            <a:off x="6120441" y="4826407"/>
            <a:ext cx="2466975" cy="450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457" name="Equation" r:id="rId17" imgW="2730240" imgH="495000" progId="Equation.DSMT4">
                    <p:embed/>
                  </p:oleObj>
                </mc:Choice>
                <mc:Fallback>
                  <p:oleObj name="Equation" r:id="rId17" imgW="2730240" imgH="495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0441" y="4826407"/>
                          <a:ext cx="2466975" cy="4508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" name="TextBox 38"/>
            <p:cNvSpPr txBox="1"/>
            <p:nvPr/>
          </p:nvSpPr>
          <p:spPr>
            <a:xfrm>
              <a:off x="5938345" y="4372304"/>
              <a:ext cx="22124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mic Sans MS" pitchFamily="66" charset="0"/>
                </a:rPr>
                <a:t>Initial conditions</a:t>
              </a: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052842" y="6174223"/>
            <a:ext cx="2722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2C02C6"/>
                </a:solidFill>
                <a:latin typeface="Comic Sans MS" pitchFamily="66" charset="0"/>
              </a:rPr>
              <a:t>Strain-based evolution</a:t>
            </a:r>
          </a:p>
        </p:txBody>
      </p:sp>
    </p:spTree>
    <p:extLst>
      <p:ext uri="{BB962C8B-B14F-4D97-AF65-F5344CB8AC3E}">
        <p14:creationId xmlns:p14="http://schemas.microsoft.com/office/powerpoint/2010/main" val="27166540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Integration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Constitutive law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b="1" dirty="0" smtClean="0">
                <a:solidFill>
                  <a:srgbClr val="2C02C6"/>
                </a:solidFill>
              </a:rPr>
              <a:t>The constitutive relation is hyperelastic</a:t>
            </a:r>
          </a:p>
          <a:p>
            <a:pPr lvl="1"/>
            <a:r>
              <a:rPr lang="en-US" dirty="0" smtClean="0"/>
              <a:t>Once </a:t>
            </a:r>
            <a:r>
              <a:rPr lang="en-US" b="1" dirty="0" smtClean="0"/>
              <a:t>b</a:t>
            </a:r>
            <a:r>
              <a:rPr lang="en-US" baseline="-25000" dirty="0" smtClean="0"/>
              <a:t>e</a:t>
            </a:r>
            <a:r>
              <a:rPr lang="en-US" dirty="0" smtClean="0"/>
              <a:t> is found, stress can be calculated by differentiating the free energy function. Same for the internal variables</a:t>
            </a:r>
          </a:p>
          <a:p>
            <a:r>
              <a:rPr lang="en-US" dirty="0" smtClean="0"/>
              <a:t>Elastic predictor (no plastic flow)</a:t>
            </a:r>
          </a:p>
          <a:p>
            <a:pPr lvl="1"/>
            <a:r>
              <a:rPr lang="en-US" dirty="0" smtClean="0"/>
              <a:t>Similar to classical plasticity, we will use elastic predictor and plastic corrector algorithm</a:t>
            </a:r>
          </a:p>
          <a:p>
            <a:pPr lvl="1"/>
            <a:r>
              <a:rPr lang="en-US" dirty="0" smtClean="0"/>
              <a:t>For given incremental displacement, eliminate plastic flow and push the elastic, left C-G tensor forward to the current configuration</a:t>
            </a:r>
          </a:p>
          <a:p>
            <a:endParaRPr lang="en-US" dirty="0"/>
          </a:p>
        </p:txBody>
      </p:sp>
      <p:graphicFrame>
        <p:nvGraphicFramePr>
          <p:cNvPr id="675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080749"/>
              </p:ext>
            </p:extLst>
          </p:nvPr>
        </p:nvGraphicFramePr>
        <p:xfrm>
          <a:off x="1127125" y="1333500"/>
          <a:ext cx="155575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14" name="Equation" r:id="rId3" imgW="1549080" imgH="850680" progId="Equation.DSMT4">
                  <p:embed/>
                </p:oleObj>
              </mc:Choice>
              <mc:Fallback>
                <p:oleObj name="Equation" r:id="rId3" imgW="1549080" imgH="850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25" y="1333500"/>
                        <a:ext cx="1555750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75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266395"/>
              </p:ext>
            </p:extLst>
          </p:nvPr>
        </p:nvGraphicFramePr>
        <p:xfrm>
          <a:off x="3252788" y="1336675"/>
          <a:ext cx="201295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15" name="Equation" r:id="rId5" imgW="2019240" imgH="863280" progId="Equation.DSMT4">
                  <p:embed/>
                </p:oleObj>
              </mc:Choice>
              <mc:Fallback>
                <p:oleObj name="Equation" r:id="rId5" imgW="201924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2788" y="1336675"/>
                        <a:ext cx="2012950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9623860"/>
              </p:ext>
            </p:extLst>
          </p:nvPr>
        </p:nvGraphicFramePr>
        <p:xfrm>
          <a:off x="950333" y="5776913"/>
          <a:ext cx="9779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16" name="Equation" r:id="rId7" imgW="977760" imgH="393480" progId="Equation.DSMT4">
                  <p:embed/>
                </p:oleObj>
              </mc:Choice>
              <mc:Fallback>
                <p:oleObj name="Equation" r:id="rId7" imgW="9777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333" y="5776913"/>
                        <a:ext cx="97790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3845852"/>
              </p:ext>
            </p:extLst>
          </p:nvPr>
        </p:nvGraphicFramePr>
        <p:xfrm>
          <a:off x="2062163" y="5753100"/>
          <a:ext cx="3581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17" name="Equation" r:id="rId9" imgW="3581280" imgH="520560" progId="Equation.DSMT4">
                  <p:embed/>
                </p:oleObj>
              </mc:Choice>
              <mc:Fallback>
                <p:oleObj name="Equation" r:id="rId9" imgW="358128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163" y="5753100"/>
                        <a:ext cx="35814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658115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Integration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Elastic predictor cont.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Check for yield status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b="1" dirty="0" err="1" smtClean="0">
                <a:latin typeface="Symbol" pitchFamily="18" charset="2"/>
              </a:rPr>
              <a:t>t</a:t>
            </a:r>
            <a:r>
              <a:rPr lang="en-US" baseline="30000" dirty="0" err="1" smtClean="0"/>
              <a:t>tr</a:t>
            </a:r>
            <a:r>
              <a:rPr lang="en-US" dirty="0" smtClean="0"/>
              <a:t> &lt; f, trial state is final state and stop</a:t>
            </a:r>
          </a:p>
        </p:txBody>
      </p:sp>
      <p:graphicFrame>
        <p:nvGraphicFramePr>
          <p:cNvPr id="76804" name="Object 4"/>
          <p:cNvGraphicFramePr>
            <a:graphicFrameLocks noChangeAspect="1"/>
          </p:cNvGraphicFramePr>
          <p:nvPr/>
        </p:nvGraphicFramePr>
        <p:xfrm>
          <a:off x="1312863" y="1355725"/>
          <a:ext cx="459105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78" name="Equation" r:id="rId3" imgW="4597200" imgH="406080" progId="Equation.DSMT4">
                  <p:embed/>
                </p:oleObj>
              </mc:Choice>
              <mc:Fallback>
                <p:oleObj name="Equation" r:id="rId3" imgW="45972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2863" y="1355725"/>
                        <a:ext cx="4591050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ounded Rectangle 6"/>
          <p:cNvSpPr/>
          <p:nvPr/>
        </p:nvSpPr>
        <p:spPr bwMode="auto">
          <a:xfrm>
            <a:off x="1321327" y="1935298"/>
            <a:ext cx="4635062" cy="630620"/>
          </a:xfrm>
          <a:prstGeom prst="round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7955654"/>
              </p:ext>
            </p:extLst>
          </p:nvPr>
        </p:nvGraphicFramePr>
        <p:xfrm>
          <a:off x="1530350" y="2019300"/>
          <a:ext cx="427196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79" name="Equation" r:id="rId5" imgW="4279680" imgH="469800" progId="Equation.DSMT4">
                  <p:embed/>
                </p:oleObj>
              </mc:Choice>
              <mc:Fallback>
                <p:oleObj name="Equation" r:id="rId5" imgW="42796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350" y="2019300"/>
                        <a:ext cx="4271963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6" name="Object 6"/>
          <p:cNvGraphicFramePr>
            <a:graphicFrameLocks noChangeAspect="1"/>
          </p:cNvGraphicFramePr>
          <p:nvPr/>
        </p:nvGraphicFramePr>
        <p:xfrm>
          <a:off x="1211263" y="3424238"/>
          <a:ext cx="1695450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80" name="Equation" r:id="rId7" imgW="1688760" imgH="761760" progId="Equation.DSMT4">
                  <p:embed/>
                </p:oleObj>
              </mc:Choice>
              <mc:Fallback>
                <p:oleObj name="Equation" r:id="rId7" imgW="168876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1263" y="3424238"/>
                        <a:ext cx="1695450" cy="757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7" name="Object 7"/>
          <p:cNvGraphicFramePr>
            <a:graphicFrameLocks noChangeAspect="1"/>
          </p:cNvGraphicFramePr>
          <p:nvPr/>
        </p:nvGraphicFramePr>
        <p:xfrm>
          <a:off x="4305300" y="3400425"/>
          <a:ext cx="2190750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81" name="Equation" r:id="rId9" imgW="2197080" imgH="799920" progId="Equation.DSMT4">
                  <p:embed/>
                </p:oleObj>
              </mc:Choice>
              <mc:Fallback>
                <p:oleObj name="Equation" r:id="rId9" imgW="2197080" imgH="799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5300" y="3400425"/>
                        <a:ext cx="2190750" cy="804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ounded Rectangle 11"/>
          <p:cNvSpPr/>
          <p:nvPr/>
        </p:nvSpPr>
        <p:spPr bwMode="auto">
          <a:xfrm>
            <a:off x="1780248" y="4960418"/>
            <a:ext cx="3544311" cy="1076240"/>
          </a:xfrm>
          <a:prstGeom prst="round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0234378"/>
              </p:ext>
            </p:extLst>
          </p:nvPr>
        </p:nvGraphicFramePr>
        <p:xfrm>
          <a:off x="1884363" y="5005388"/>
          <a:ext cx="3302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82" name="Equation" r:id="rId11" imgW="3301920" imgH="965160" progId="Equation.DSMT4">
                  <p:embed/>
                </p:oleObj>
              </mc:Choice>
              <mc:Fallback>
                <p:oleObj name="Equation" r:id="rId11" imgW="3301920" imgH="965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4363" y="5005388"/>
                        <a:ext cx="33020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148597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Integration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Plastic corrector (in the fixed current configuration)</a:t>
            </a:r>
          </a:p>
          <a:p>
            <a:pPr lvl="1"/>
            <a:r>
              <a:rPr lang="en-US" dirty="0" smtClean="0"/>
              <a:t>The solution of 	           is y = y</a:t>
            </a:r>
            <a:r>
              <a:rPr lang="en-US" baseline="-25000" dirty="0" smtClean="0"/>
              <a:t>0</a:t>
            </a:r>
            <a:r>
              <a:rPr lang="en-US" dirty="0" smtClean="0"/>
              <a:t>exp(At)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First-order accuracy and unconditional stability</a:t>
            </a:r>
          </a:p>
          <a:p>
            <a:pPr lvl="1"/>
            <a:r>
              <a:rPr lang="en-US" b="1" dirty="0" smtClean="0">
                <a:solidFill>
                  <a:srgbClr val="2C02C6"/>
                </a:solidFill>
              </a:rPr>
              <a:t>return-mapping algorithms for the left Cauchy-Green tensor</a:t>
            </a:r>
            <a:endParaRPr lang="en-US" b="1" dirty="0">
              <a:solidFill>
                <a:srgbClr val="2C02C6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927350" y="1348088"/>
          <a:ext cx="692150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442" name="Equation" r:id="rId3" imgW="812520" imgH="317160" progId="Equation.DSMT4">
                  <p:embed/>
                </p:oleObj>
              </mc:Choice>
              <mc:Fallback>
                <p:oleObj name="Equation" r:id="rId3" imgW="81252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1348088"/>
                        <a:ext cx="692150" cy="271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Rounded Rectangle 21"/>
          <p:cNvSpPr/>
          <p:nvPr/>
        </p:nvSpPr>
        <p:spPr bwMode="auto">
          <a:xfrm>
            <a:off x="728283" y="2905041"/>
            <a:ext cx="4596276" cy="1982548"/>
          </a:xfrm>
          <a:prstGeom prst="round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69637" name="Object 5"/>
          <p:cNvGraphicFramePr>
            <a:graphicFrameLocks noChangeAspect="1"/>
          </p:cNvGraphicFramePr>
          <p:nvPr/>
        </p:nvGraphicFramePr>
        <p:xfrm>
          <a:off x="1354138" y="3017838"/>
          <a:ext cx="2951162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443" name="Equation" r:id="rId5" imgW="3466800" imgH="787320" progId="Equation.DSMT4">
                  <p:embed/>
                </p:oleObj>
              </mc:Choice>
              <mc:Fallback>
                <p:oleObj name="Equation" r:id="rId5" imgW="3466800" imgH="787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138" y="3017838"/>
                        <a:ext cx="2951162" cy="669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9639" name="Object 7"/>
          <p:cNvGraphicFramePr>
            <a:graphicFrameLocks noChangeAspect="1"/>
          </p:cNvGraphicFramePr>
          <p:nvPr/>
        </p:nvGraphicFramePr>
        <p:xfrm>
          <a:off x="1271588" y="3738563"/>
          <a:ext cx="2251075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444" name="Equation" r:id="rId7" imgW="2641320" imgH="761760" progId="Equation.DSMT4">
                  <p:embed/>
                </p:oleObj>
              </mc:Choice>
              <mc:Fallback>
                <p:oleObj name="Equation" r:id="rId7" imgW="264132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588" y="3738563"/>
                        <a:ext cx="2251075" cy="639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9641" name="Object 9"/>
          <p:cNvGraphicFramePr>
            <a:graphicFrameLocks noChangeAspect="1"/>
          </p:cNvGraphicFramePr>
          <p:nvPr/>
        </p:nvGraphicFramePr>
        <p:xfrm>
          <a:off x="1363663" y="4486275"/>
          <a:ext cx="3409950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445" name="Equation" r:id="rId9" imgW="4012920" imgH="330120" progId="Equation.DSMT4">
                  <p:embed/>
                </p:oleObj>
              </mc:Choice>
              <mc:Fallback>
                <p:oleObj name="Equation" r:id="rId9" imgW="40129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663" y="4486275"/>
                        <a:ext cx="3409950" cy="287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6652848" y="3167526"/>
          <a:ext cx="1087437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446" name="Equation" r:id="rId11" imgW="1282680" imgH="330120" progId="Equation.DSMT4">
                  <p:embed/>
                </p:oleObj>
              </mc:Choice>
              <mc:Fallback>
                <p:oleObj name="Equation" r:id="rId11" imgW="12826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2848" y="3167526"/>
                        <a:ext cx="1087437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6"/>
          <p:cNvGraphicFramePr>
            <a:graphicFrameLocks noChangeAspect="1"/>
          </p:cNvGraphicFramePr>
          <p:nvPr/>
        </p:nvGraphicFramePr>
        <p:xfrm>
          <a:off x="1265238" y="1717675"/>
          <a:ext cx="248285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447" name="Equation" r:id="rId13" imgW="2920680" imgH="723600" progId="Equation.DSMT4">
                  <p:embed/>
                </p:oleObj>
              </mc:Choice>
              <mc:Fallback>
                <p:oleObj name="Equation" r:id="rId13" imgW="2920680" imgH="72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5238" y="1717675"/>
                        <a:ext cx="2482850" cy="614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1693129" y="2223030"/>
            <a:ext cx="1114239" cy="668884"/>
            <a:chOff x="1596877" y="2223030"/>
            <a:chExt cx="1146326" cy="668884"/>
          </a:xfrm>
        </p:grpSpPr>
        <p:sp>
          <p:nvSpPr>
            <p:cNvPr id="16" name="Left Brace 15"/>
            <p:cNvSpPr/>
            <p:nvPr/>
          </p:nvSpPr>
          <p:spPr bwMode="auto">
            <a:xfrm rot="16200000">
              <a:off x="2007129" y="1812778"/>
              <a:ext cx="325821" cy="1146326"/>
            </a:xfrm>
            <a:prstGeom prst="leftBrac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715141" y="2522582"/>
              <a:ext cx="9140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Elastic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898277" y="2223029"/>
            <a:ext cx="903702" cy="660793"/>
            <a:chOff x="2885451" y="2223029"/>
            <a:chExt cx="1200630" cy="660793"/>
          </a:xfrm>
        </p:grpSpPr>
        <p:sp>
          <p:nvSpPr>
            <p:cNvPr id="17" name="Left Brace 16"/>
            <p:cNvSpPr/>
            <p:nvPr/>
          </p:nvSpPr>
          <p:spPr bwMode="auto">
            <a:xfrm rot="16200000">
              <a:off x="3332803" y="1827544"/>
              <a:ext cx="325821" cy="1116792"/>
            </a:xfrm>
            <a:prstGeom prst="leftBrac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85451" y="2514490"/>
              <a:ext cx="12006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Plastic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907044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Spectral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Objective: want to get a similar return mapping algorithm with classical plasticity</a:t>
            </a:r>
          </a:p>
          <a:p>
            <a:r>
              <a:rPr lang="en-US" dirty="0" smtClean="0"/>
              <a:t>Return-mapping algorithm for principal Kirchhoff stress </a:t>
            </a:r>
          </a:p>
          <a:p>
            <a:r>
              <a:rPr lang="en-US" dirty="0" smtClean="0"/>
              <a:t>For isotropic material, the principal direction of </a:t>
            </a:r>
            <a:r>
              <a:rPr lang="en-US" b="1" dirty="0" smtClean="0">
                <a:latin typeface="Symbol" pitchFamily="18" charset="2"/>
              </a:rPr>
              <a:t>t</a:t>
            </a:r>
            <a:r>
              <a:rPr lang="en-US" dirty="0" smtClean="0"/>
              <a:t> is parallel to that of </a:t>
            </a:r>
            <a:r>
              <a:rPr lang="en-US" b="1" dirty="0" smtClean="0"/>
              <a:t>b</a:t>
            </a:r>
            <a:r>
              <a:rPr lang="en-US" baseline="-25000" dirty="0" smtClean="0"/>
              <a:t>e</a:t>
            </a:r>
          </a:p>
          <a:p>
            <a:r>
              <a:rPr lang="en-US" dirty="0" smtClean="0"/>
              <a:t>Spectral decomposition</a:t>
            </a:r>
            <a:endParaRPr lang="en-US" dirty="0"/>
          </a:p>
        </p:txBody>
      </p:sp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ounded Rectangle 7"/>
          <p:cNvSpPr/>
          <p:nvPr/>
        </p:nvSpPr>
        <p:spPr bwMode="auto">
          <a:xfrm>
            <a:off x="658523" y="3668854"/>
            <a:ext cx="5654566" cy="1030014"/>
          </a:xfrm>
          <a:prstGeom prst="round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70657" name="Object 1"/>
          <p:cNvGraphicFramePr>
            <a:graphicFrameLocks noChangeAspect="1"/>
          </p:cNvGraphicFramePr>
          <p:nvPr/>
        </p:nvGraphicFramePr>
        <p:xfrm>
          <a:off x="1012825" y="3762375"/>
          <a:ext cx="194945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86" name="Equation" r:id="rId3" imgW="1955520" imgH="774360" progId="Equation.DSMT4">
                  <p:embed/>
                </p:oleObj>
              </mc:Choice>
              <mc:Fallback>
                <p:oleObj name="Equation" r:id="rId3" imgW="1955520" imgH="774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3762375"/>
                        <a:ext cx="1949450" cy="769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0659" name="Object 3"/>
          <p:cNvGraphicFramePr>
            <a:graphicFrameLocks noChangeAspect="1"/>
          </p:cNvGraphicFramePr>
          <p:nvPr/>
        </p:nvGraphicFramePr>
        <p:xfrm>
          <a:off x="4205288" y="3762375"/>
          <a:ext cx="1833562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87" name="Equation" r:id="rId5" imgW="1828800" imgH="774360" progId="Equation.DSMT4">
                  <p:embed/>
                </p:oleObj>
              </mc:Choice>
              <mc:Fallback>
                <p:oleObj name="Equation" r:id="rId5" imgW="1828800" imgH="774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5288" y="3762375"/>
                        <a:ext cx="1833562" cy="769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998538" y="4775089"/>
            <a:ext cx="3662570" cy="1887953"/>
            <a:chOff x="1172471" y="4519448"/>
            <a:chExt cx="3662570" cy="1887953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/>
          </p:nvGraphicFramePr>
          <p:xfrm>
            <a:off x="1172471" y="4643635"/>
            <a:ext cx="273050" cy="1706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388" name="Equation" r:id="rId7" imgW="317160" imgH="1981080" progId="Equation.DSMT4">
                    <p:embed/>
                  </p:oleObj>
                </mc:Choice>
                <mc:Fallback>
                  <p:oleObj name="Equation" r:id="rId7" imgW="317160" imgH="1981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2471" y="4643635"/>
                          <a:ext cx="273050" cy="17065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1397882" y="4519448"/>
              <a:ext cx="3437159" cy="18879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2000" dirty="0" smtClean="0">
                  <a:latin typeface="Comic Sans MS" pitchFamily="66" charset="0"/>
                </a:rPr>
                <a:t>: principal stretch</a:t>
              </a:r>
            </a:p>
            <a:p>
              <a:pPr>
                <a:lnSpc>
                  <a:spcPts val="3600"/>
                </a:lnSpc>
              </a:pPr>
              <a:r>
                <a:rPr lang="en-US" sz="2000" dirty="0" smtClean="0">
                  <a:latin typeface="Comic Sans MS" pitchFamily="66" charset="0"/>
                </a:rPr>
                <a:t>: principal Kirchhoff stress</a:t>
              </a:r>
            </a:p>
            <a:p>
              <a:pPr>
                <a:lnSpc>
                  <a:spcPts val="3600"/>
                </a:lnSpc>
              </a:pPr>
              <a:r>
                <a:rPr lang="en-US" sz="2000" dirty="0" smtClean="0">
                  <a:latin typeface="Comic Sans MS" pitchFamily="66" charset="0"/>
                </a:rPr>
                <a:t>: spatial eigenvector</a:t>
              </a:r>
            </a:p>
            <a:p>
              <a:pPr>
                <a:lnSpc>
                  <a:spcPts val="3600"/>
                </a:lnSpc>
              </a:pPr>
              <a:r>
                <a:rPr lang="en-US" sz="2000" dirty="0" smtClean="0">
                  <a:latin typeface="Comic Sans MS" pitchFamily="66" charset="0"/>
                </a:rPr>
                <a:t>: material eigenvector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664854" y="5842450"/>
            <a:ext cx="3479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Do you remember that</a:t>
            </a:r>
            <a:br>
              <a:rPr lang="en-US" dirty="0" smtClean="0">
                <a:latin typeface="Comic Sans MS" pitchFamily="66" charset="0"/>
              </a:rPr>
            </a:br>
            <a:r>
              <a:rPr lang="en-US" b="1" dirty="0" smtClean="0">
                <a:latin typeface="Symbol" pitchFamily="18" charset="2"/>
              </a:rPr>
              <a:t>h</a:t>
            </a:r>
            <a:r>
              <a:rPr lang="en-US" dirty="0" smtClean="0">
                <a:latin typeface="Comic Sans MS" pitchFamily="66" charset="0"/>
              </a:rPr>
              <a:t> // </a:t>
            </a:r>
            <a:r>
              <a:rPr lang="en-US" b="1" dirty="0" err="1" smtClean="0">
                <a:latin typeface="Symbol" pitchFamily="18" charset="2"/>
              </a:rPr>
              <a:t>h</a:t>
            </a:r>
            <a:r>
              <a:rPr lang="en-US" baseline="30000" dirty="0" err="1" smtClean="0">
                <a:latin typeface="Comic Sans MS" pitchFamily="66" charset="0"/>
              </a:rPr>
              <a:t>tr</a:t>
            </a:r>
            <a:r>
              <a:rPr lang="en-US" dirty="0" smtClean="0">
                <a:latin typeface="Comic Sans MS" pitchFamily="66" charset="0"/>
              </a:rPr>
              <a:t> in classical plasticity?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197103" y="4492625"/>
            <a:ext cx="2792752" cy="1123405"/>
            <a:chOff x="6237563" y="4476441"/>
            <a:chExt cx="2792752" cy="1123405"/>
          </a:xfrm>
        </p:grpSpPr>
        <p:sp>
          <p:nvSpPr>
            <p:cNvPr id="12" name="TextBox 11"/>
            <p:cNvSpPr txBox="1"/>
            <p:nvPr/>
          </p:nvSpPr>
          <p:spPr>
            <a:xfrm>
              <a:off x="6237563" y="4891960"/>
              <a:ext cx="27927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2C02C6"/>
                  </a:solidFill>
                  <a:latin typeface="Comic Sans MS" pitchFamily="66" charset="0"/>
                </a:rPr>
                <a:t>b</a:t>
              </a:r>
              <a:r>
                <a:rPr lang="en-US" sz="2000" b="1" baseline="-25000" dirty="0" smtClean="0">
                  <a:solidFill>
                    <a:srgbClr val="2C02C6"/>
                  </a:solidFill>
                  <a:latin typeface="Comic Sans MS" pitchFamily="66" charset="0"/>
                </a:rPr>
                <a:t>e</a:t>
              </a:r>
              <a:r>
                <a:rPr lang="en-US" sz="2000" b="1" dirty="0" smtClean="0">
                  <a:solidFill>
                    <a:srgbClr val="2C02C6"/>
                  </a:solidFill>
                  <a:latin typeface="Comic Sans MS" pitchFamily="66" charset="0"/>
                </a:rPr>
                <a:t> and </a:t>
              </a:r>
              <a:r>
                <a:rPr lang="en-US" sz="2000" b="1" dirty="0" err="1" smtClean="0">
                  <a:solidFill>
                    <a:srgbClr val="2C02C6"/>
                  </a:solidFill>
                  <a:latin typeface="Comic Sans MS" pitchFamily="66" charset="0"/>
                </a:rPr>
                <a:t>b</a:t>
              </a:r>
              <a:r>
                <a:rPr lang="en-US" sz="2000" b="1" baseline="-25000" dirty="0" err="1" smtClean="0">
                  <a:solidFill>
                    <a:srgbClr val="2C02C6"/>
                  </a:solidFill>
                  <a:latin typeface="Comic Sans MS" pitchFamily="66" charset="0"/>
                </a:rPr>
                <a:t>e</a:t>
              </a:r>
              <a:r>
                <a:rPr lang="en-US" sz="2000" b="1" baseline="30000" dirty="0" err="1" smtClean="0">
                  <a:solidFill>
                    <a:srgbClr val="2C02C6"/>
                  </a:solidFill>
                  <a:latin typeface="Comic Sans MS" pitchFamily="66" charset="0"/>
                </a:rPr>
                <a:t>tr</a:t>
              </a:r>
              <a:r>
                <a:rPr lang="en-US" sz="2000" b="1" dirty="0" smtClean="0">
                  <a:solidFill>
                    <a:srgbClr val="2C02C6"/>
                  </a:solidFill>
                  <a:latin typeface="Comic Sans MS" pitchFamily="66" charset="0"/>
                </a:rPr>
                <a:t> have the </a:t>
              </a:r>
              <a:br>
                <a:rPr lang="en-US" sz="2000" b="1" dirty="0" smtClean="0">
                  <a:solidFill>
                    <a:srgbClr val="2C02C6"/>
                  </a:solidFill>
                  <a:latin typeface="Comic Sans MS" pitchFamily="66" charset="0"/>
                </a:rPr>
              </a:br>
              <a:r>
                <a:rPr lang="en-US" sz="2000" b="1" dirty="0" smtClean="0">
                  <a:solidFill>
                    <a:srgbClr val="2C02C6"/>
                  </a:solidFill>
                  <a:latin typeface="Comic Sans MS" pitchFamily="66" charset="0"/>
                </a:rPr>
                <a:t>same eigenvectors!!</a:t>
              </a:r>
            </a:p>
          </p:txBody>
        </p:sp>
        <p:graphicFrame>
          <p:nvGraphicFramePr>
            <p:cNvPr id="70662" name="Object 6"/>
            <p:cNvGraphicFramePr>
              <a:graphicFrameLocks noChangeAspect="1"/>
            </p:cNvGraphicFramePr>
            <p:nvPr/>
          </p:nvGraphicFramePr>
          <p:xfrm>
            <a:off x="6695260" y="4476441"/>
            <a:ext cx="18161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389" name="Equation" r:id="rId9" imgW="2133360" imgH="419040" progId="Equation.DSMT4">
                    <p:embed/>
                  </p:oleObj>
                </mc:Choice>
                <mc:Fallback>
                  <p:oleObj name="Equation" r:id="rId9" imgW="2133360" imgH="419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95260" y="4476441"/>
                          <a:ext cx="1816100" cy="355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59983407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Mapping in Principal Stress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Principal stress vector</a:t>
            </a:r>
          </a:p>
          <a:p>
            <a:r>
              <a:rPr lang="en-US" dirty="0" smtClean="0"/>
              <a:t>Logarithmic elastic principal strain vector</a:t>
            </a:r>
          </a:p>
          <a:p>
            <a:pPr>
              <a:spcBef>
                <a:spcPts val="2400"/>
              </a:spcBef>
            </a:pPr>
            <a:endParaRPr lang="en-US" dirty="0" smtClean="0"/>
          </a:p>
          <a:p>
            <a:r>
              <a:rPr lang="en-US" dirty="0" smtClean="0"/>
              <a:t>Free energy for J</a:t>
            </a:r>
            <a:r>
              <a:rPr lang="en-US" baseline="-25000" dirty="0" smtClean="0"/>
              <a:t>2</a:t>
            </a:r>
            <a:r>
              <a:rPr lang="en-US" dirty="0" smtClean="0"/>
              <a:t> plasticity</a:t>
            </a:r>
          </a:p>
          <a:p>
            <a:pPr>
              <a:spcBef>
                <a:spcPts val="3600"/>
              </a:spcBef>
            </a:pPr>
            <a:endParaRPr lang="en-US" dirty="0" smtClean="0"/>
          </a:p>
          <a:p>
            <a:r>
              <a:rPr lang="en-US" dirty="0" smtClean="0"/>
              <a:t>Constitutive relation in principal space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Linear relation between principal Kirchhoff stress and logarithmic elastic principal strain</a:t>
            </a:r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1681" name="Object 1"/>
          <p:cNvGraphicFramePr>
            <a:graphicFrameLocks noChangeAspect="1"/>
          </p:cNvGraphicFramePr>
          <p:nvPr/>
        </p:nvGraphicFramePr>
        <p:xfrm>
          <a:off x="4051300" y="712788"/>
          <a:ext cx="2052638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530" name="Equation" r:id="rId3" imgW="2057400" imgH="444240" progId="Equation.DSMT4">
                  <p:embed/>
                </p:oleObj>
              </mc:Choice>
              <mc:Fallback>
                <p:oleObj name="Equation" r:id="rId3" imgW="20574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1300" y="712788"/>
                        <a:ext cx="2052638" cy="44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762125" y="1824038"/>
          <a:ext cx="4953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531" name="Equation" r:id="rId5" imgW="4952880" imgH="406080" progId="Equation.DSMT4">
                  <p:embed/>
                </p:oleObj>
              </mc:Choice>
              <mc:Fallback>
                <p:oleObj name="Equation" r:id="rId5" imgW="49528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25" y="1824038"/>
                        <a:ext cx="49530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 bwMode="auto">
          <a:xfrm>
            <a:off x="1093076" y="3037487"/>
            <a:ext cx="7273158" cy="704193"/>
          </a:xfrm>
          <a:prstGeom prst="round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71684" name="Object 4"/>
          <p:cNvGraphicFramePr>
            <a:graphicFrameLocks noChangeAspect="1"/>
          </p:cNvGraphicFramePr>
          <p:nvPr/>
        </p:nvGraphicFramePr>
        <p:xfrm>
          <a:off x="1766888" y="3152775"/>
          <a:ext cx="592137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532" name="Equation" r:id="rId7" imgW="5905440" imgH="469800" progId="Equation.DSMT4">
                  <p:embed/>
                </p:oleObj>
              </mc:Choice>
              <mc:Fallback>
                <p:oleObj name="Equation" r:id="rId7" imgW="590544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6888" y="3152775"/>
                        <a:ext cx="5921375" cy="465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ounded Rectangle 18"/>
          <p:cNvSpPr/>
          <p:nvPr/>
        </p:nvSpPr>
        <p:spPr bwMode="auto">
          <a:xfrm>
            <a:off x="979136" y="4353515"/>
            <a:ext cx="2451887" cy="793019"/>
          </a:xfrm>
          <a:prstGeom prst="round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71686" name="Object 6"/>
          <p:cNvGraphicFramePr>
            <a:graphicFrameLocks noChangeAspect="1"/>
          </p:cNvGraphicFramePr>
          <p:nvPr/>
        </p:nvGraphicFramePr>
        <p:xfrm>
          <a:off x="1301750" y="4384675"/>
          <a:ext cx="1804988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533" name="Equation" r:id="rId9" imgW="1815840" imgH="647640" progId="Equation.DSMT4">
                  <p:embed/>
                </p:oleObj>
              </mc:Choice>
              <mc:Fallback>
                <p:oleObj name="Equation" r:id="rId9" imgW="1815840" imgH="647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0" y="4384675"/>
                        <a:ext cx="1804988" cy="665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ounded Rectangle 19"/>
          <p:cNvSpPr/>
          <p:nvPr/>
        </p:nvSpPr>
        <p:spPr bwMode="auto">
          <a:xfrm>
            <a:off x="4029834" y="4385883"/>
            <a:ext cx="3908453" cy="639271"/>
          </a:xfrm>
          <a:prstGeom prst="round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71688" name="Object 8"/>
          <p:cNvGraphicFramePr>
            <a:graphicFrameLocks noChangeAspect="1"/>
          </p:cNvGraphicFramePr>
          <p:nvPr/>
        </p:nvGraphicFramePr>
        <p:xfrm>
          <a:off x="4438650" y="4471988"/>
          <a:ext cx="30861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534" name="Equation" r:id="rId11" imgW="3085920" imgH="482400" progId="Equation.DSMT4">
                  <p:embed/>
                </p:oleObj>
              </mc:Choice>
              <mc:Fallback>
                <p:oleObj name="Equation" r:id="rId11" imgW="30859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8650" y="4471988"/>
                        <a:ext cx="3086100" cy="477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1690" name="Object 10"/>
          <p:cNvGraphicFramePr>
            <a:graphicFrameLocks noChangeAspect="1"/>
          </p:cNvGraphicFramePr>
          <p:nvPr/>
        </p:nvGraphicFramePr>
        <p:xfrm>
          <a:off x="4452938" y="5114925"/>
          <a:ext cx="13271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535" name="Equation" r:id="rId13" imgW="1320480" imgH="431640" progId="Equation.DSMT4">
                  <p:embed/>
                </p:oleObj>
              </mc:Choice>
              <mc:Fallback>
                <p:oleObj name="Equation" r:id="rId13" imgW="1320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2938" y="5114925"/>
                        <a:ext cx="132715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1692" name="Object 12"/>
          <p:cNvGraphicFramePr>
            <a:graphicFrameLocks noChangeAspect="1"/>
          </p:cNvGraphicFramePr>
          <p:nvPr/>
        </p:nvGraphicFramePr>
        <p:xfrm>
          <a:off x="6326188" y="5103813"/>
          <a:ext cx="2082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536" name="Equation" r:id="rId15" imgW="2082600" imgH="482400" progId="Equation.DSMT4">
                  <p:embed/>
                </p:oleObj>
              </mc:Choice>
              <mc:Fallback>
                <p:oleObj name="Equation" r:id="rId15" imgW="20826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6188" y="5103813"/>
                        <a:ext cx="20828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834354" y="2184850"/>
            <a:ext cx="3233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Good for large elastic strain</a:t>
            </a:r>
          </a:p>
        </p:txBody>
      </p:sp>
    </p:spTree>
    <p:extLst>
      <p:ext uri="{BB962C8B-B14F-4D97-AF65-F5344CB8AC3E}">
        <p14:creationId xmlns:p14="http://schemas.microsoft.com/office/powerpoint/2010/main" val="423813652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Mapping in Principal Stress Space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log on return mapping for </a:t>
            </a:r>
            <a:r>
              <a:rPr lang="en-US" b="1" dirty="0" smtClean="0"/>
              <a:t>b</a:t>
            </a:r>
            <a:r>
              <a:rPr lang="en-US" baseline="-25000" dirty="0" smtClean="0"/>
              <a:t>e</a:t>
            </a:r>
            <a:r>
              <a:rPr lang="en-US" dirty="0" smtClean="0"/>
              <a:t> and pre-multiply with </a:t>
            </a:r>
            <a:r>
              <a:rPr lang="en-US" b="1" dirty="0" err="1" smtClean="0"/>
              <a:t>c</a:t>
            </a:r>
            <a:r>
              <a:rPr lang="en-US" baseline="30000" dirty="0" err="1" smtClean="0"/>
              <a:t>e</a:t>
            </a:r>
            <a:endParaRPr lang="en-US" baseline="30000" dirty="0" smtClean="0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27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271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12"/>
          <p:cNvGraphicFramePr>
            <a:graphicFrameLocks noChangeAspect="1"/>
          </p:cNvGraphicFramePr>
          <p:nvPr/>
        </p:nvGraphicFramePr>
        <p:xfrm>
          <a:off x="815975" y="1316038"/>
          <a:ext cx="1655763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594" name="Equation" r:id="rId3" imgW="1955520" imgH="774360" progId="Equation.DSMT4">
                  <p:embed/>
                </p:oleObj>
              </mc:Choice>
              <mc:Fallback>
                <p:oleObj name="Equation" r:id="rId3" imgW="1955520" imgH="774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975" y="1316038"/>
                        <a:ext cx="1655763" cy="652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7" name="Object 13"/>
          <p:cNvGraphicFramePr>
            <a:graphicFrameLocks noChangeAspect="1"/>
          </p:cNvGraphicFramePr>
          <p:nvPr/>
        </p:nvGraphicFramePr>
        <p:xfrm>
          <a:off x="996950" y="2176463"/>
          <a:ext cx="2951163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595" name="Equation" r:id="rId5" imgW="3466800" imgH="787320" progId="Equation.DSMT4">
                  <p:embed/>
                </p:oleObj>
              </mc:Choice>
              <mc:Fallback>
                <p:oleObj name="Equation" r:id="rId5" imgW="3466800" imgH="787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2176463"/>
                        <a:ext cx="2951163" cy="669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8" name="Object 14"/>
          <p:cNvGraphicFramePr>
            <a:graphicFrameLocks noChangeAspect="1"/>
          </p:cNvGraphicFramePr>
          <p:nvPr/>
        </p:nvGraphicFramePr>
        <p:xfrm>
          <a:off x="2985004" y="1316038"/>
          <a:ext cx="4519613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596" name="Equation" r:id="rId7" imgW="5333760" imgH="774360" progId="Equation.DSMT4">
                  <p:embed/>
                </p:oleObj>
              </mc:Choice>
              <mc:Fallback>
                <p:oleObj name="Equation" r:id="rId7" imgW="5333760" imgH="774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5004" y="1316038"/>
                        <a:ext cx="4519613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9" name="Object 15"/>
          <p:cNvGraphicFramePr>
            <a:graphicFrameLocks noChangeAspect="1"/>
          </p:cNvGraphicFramePr>
          <p:nvPr/>
        </p:nvGraphicFramePr>
        <p:xfrm>
          <a:off x="731838" y="3013075"/>
          <a:ext cx="4670425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597" name="Equation" r:id="rId9" imgW="5486400" imgH="736560" progId="Equation.DSMT4">
                  <p:embed/>
                </p:oleObj>
              </mc:Choice>
              <mc:Fallback>
                <p:oleObj name="Equation" r:id="rId9" imgW="548640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3013075"/>
                        <a:ext cx="4670425" cy="627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4711862" y="4005263"/>
          <a:ext cx="15430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598" name="Equation" r:id="rId11" imgW="1815840" imgH="444240" progId="Equation.DSMT4">
                  <p:embed/>
                </p:oleObj>
              </mc:Choice>
              <mc:Fallback>
                <p:oleObj name="Equation" r:id="rId11" imgW="18158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1862" y="4005263"/>
                        <a:ext cx="1543050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1" name="Object 17"/>
          <p:cNvGraphicFramePr>
            <a:graphicFrameLocks noChangeAspect="1"/>
          </p:cNvGraphicFramePr>
          <p:nvPr/>
        </p:nvGraphicFramePr>
        <p:xfrm>
          <a:off x="6388100" y="3849688"/>
          <a:ext cx="2257425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599" name="Equation" r:id="rId13" imgW="2654280" imgH="850680" progId="Equation.DSMT4">
                  <p:embed/>
                </p:oleObj>
              </mc:Choice>
              <mc:Fallback>
                <p:oleObj name="Equation" r:id="rId13" imgW="2654280" imgH="850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8100" y="3849688"/>
                        <a:ext cx="2257425" cy="722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65163" y="4418013"/>
          <a:ext cx="3644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600" name="Equation" r:id="rId15" imgW="3644640" imgH="914400" progId="Equation.DSMT4">
                  <p:embed/>
                </p:oleObj>
              </mc:Choice>
              <mc:Fallback>
                <p:oleObj name="Equation" r:id="rId15" imgW="364464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3" y="4418013"/>
                        <a:ext cx="36449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3" name="Object 19"/>
          <p:cNvGraphicFramePr>
            <a:graphicFrameLocks noChangeAspect="1"/>
          </p:cNvGraphicFramePr>
          <p:nvPr/>
        </p:nvGraphicFramePr>
        <p:xfrm>
          <a:off x="760413" y="5484813"/>
          <a:ext cx="4495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601" name="Equation" r:id="rId17" imgW="4495680" imgH="914400" progId="Equation.DSMT4">
                  <p:embed/>
                </p:oleObj>
              </mc:Choice>
              <mc:Fallback>
                <p:oleObj name="Equation" r:id="rId17" imgW="449568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13" y="5484813"/>
                        <a:ext cx="44958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669265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1D Finite Element Formulation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increment</a:t>
            </a:r>
            <a:endParaRPr lang="en-US" dirty="0"/>
          </a:p>
          <a:p>
            <a:pPr lvl="1"/>
            <a:r>
              <a:rPr lang="en-US" dirty="0" smtClean="0"/>
              <a:t>applied </a:t>
            </a:r>
            <a:r>
              <a:rPr lang="en-US" dirty="0"/>
              <a:t>load is </a:t>
            </a:r>
            <a:r>
              <a:rPr lang="en-US" dirty="0" smtClean="0"/>
              <a:t>divided </a:t>
            </a:r>
            <a:r>
              <a:rPr lang="en-US" dirty="0"/>
              <a:t>by N </a:t>
            </a:r>
            <a:r>
              <a:rPr lang="en-US" dirty="0" smtClean="0"/>
              <a:t>increments: </a:t>
            </a:r>
            <a:r>
              <a:rPr lang="en-US" dirty="0"/>
              <a:t>[t</a:t>
            </a:r>
            <a:r>
              <a:rPr lang="en-US" baseline="-25000" dirty="0"/>
              <a:t>1</a:t>
            </a:r>
            <a:r>
              <a:rPr lang="en-US" dirty="0"/>
              <a:t>, t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dirty="0" err="1"/>
              <a:t>t</a:t>
            </a:r>
            <a:r>
              <a:rPr lang="en-US" baseline="-25000" dirty="0" err="1"/>
              <a:t>N</a:t>
            </a:r>
            <a:r>
              <a:rPr lang="en-US" dirty="0" smtClean="0"/>
              <a:t>]</a:t>
            </a:r>
          </a:p>
          <a:p>
            <a:pPr lvl="1"/>
            <a:r>
              <a:rPr lang="en-US" dirty="0"/>
              <a:t>analysis procedure has been completed up to load increment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n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new solution at </a:t>
            </a:r>
            <a:r>
              <a:rPr lang="en-US" dirty="0" smtClean="0"/>
              <a:t>t</a:t>
            </a:r>
            <a:r>
              <a:rPr lang="en-US" baseline="-25000" dirty="0" smtClean="0"/>
              <a:t>n+1</a:t>
            </a:r>
            <a:r>
              <a:rPr lang="en-US" dirty="0" smtClean="0"/>
              <a:t> </a:t>
            </a:r>
            <a:r>
              <a:rPr lang="en-US" dirty="0"/>
              <a:t>is sought using the Newton-Raphson </a:t>
            </a:r>
            <a:r>
              <a:rPr lang="en-US" dirty="0" smtClean="0"/>
              <a:t>method</a:t>
            </a:r>
          </a:p>
          <a:p>
            <a:pPr lvl="1"/>
            <a:r>
              <a:rPr lang="en-US" dirty="0"/>
              <a:t>iteration k has been finished and the current iteration is </a:t>
            </a:r>
            <a:r>
              <a:rPr lang="en-US" dirty="0" smtClean="0"/>
              <a:t>k+1</a:t>
            </a:r>
          </a:p>
          <a:p>
            <a:pPr>
              <a:spcBef>
                <a:spcPts val="2400"/>
              </a:spcBef>
            </a:pPr>
            <a:r>
              <a:rPr lang="en-US" dirty="0" smtClean="0">
                <a:solidFill>
                  <a:srgbClr val="2C02C6"/>
                </a:solidFill>
              </a:rPr>
              <a:t>Displacement increments</a:t>
            </a:r>
          </a:p>
          <a:p>
            <a:pPr lvl="1"/>
            <a:r>
              <a:rPr lang="en-US" dirty="0" smtClean="0"/>
              <a:t>From last increment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From previous iteration: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 bwMode="auto">
          <a:xfrm>
            <a:off x="1922760" y="5217899"/>
            <a:ext cx="5494632" cy="1342228"/>
            <a:chOff x="3580" y="11447"/>
            <a:chExt cx="4220" cy="1031"/>
          </a:xfrm>
        </p:grpSpPr>
        <p:sp>
          <p:nvSpPr>
            <p:cNvPr id="5" name="AutoShape 24577"/>
            <p:cNvSpPr>
              <a:spLocks noChangeAspect="1" noChangeArrowheads="1"/>
            </p:cNvSpPr>
            <p:nvPr/>
          </p:nvSpPr>
          <p:spPr bwMode="auto">
            <a:xfrm>
              <a:off x="4261" y="11738"/>
              <a:ext cx="2850" cy="217"/>
            </a:xfrm>
            <a:prstGeom prst="roundRect">
              <a:avLst>
                <a:gd name="adj" fmla="val 40551"/>
              </a:avLst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none" lIns="91440" tIns="45720" rIns="91440" bIns="45720" anchor="t" anchorCtr="0" upright="1">
              <a:noAutofit/>
            </a:bodyPr>
            <a:lstStyle/>
            <a:p>
              <a:endParaRPr lang="en-US" sz="3200"/>
            </a:p>
          </p:txBody>
        </p:sp>
        <p:cxnSp>
          <p:nvCxnSpPr>
            <p:cNvPr id="6" name="Line 24578"/>
            <p:cNvCxnSpPr/>
            <p:nvPr/>
          </p:nvCxnSpPr>
          <p:spPr bwMode="auto">
            <a:xfrm>
              <a:off x="4373" y="11850"/>
              <a:ext cx="26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" name="Line 24579"/>
            <p:cNvCxnSpPr/>
            <p:nvPr/>
          </p:nvCxnSpPr>
          <p:spPr bwMode="auto">
            <a:xfrm>
              <a:off x="7138" y="11850"/>
              <a:ext cx="45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Line 24580"/>
            <p:cNvCxnSpPr/>
            <p:nvPr/>
          </p:nvCxnSpPr>
          <p:spPr bwMode="auto">
            <a:xfrm>
              <a:off x="3778" y="11857"/>
              <a:ext cx="45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Text Box 24581"/>
            <p:cNvSpPr txBox="1">
              <a:spLocks noChangeAspect="1" noChangeArrowheads="1"/>
            </p:cNvSpPr>
            <p:nvPr/>
          </p:nvSpPr>
          <p:spPr bwMode="auto">
            <a:xfrm>
              <a:off x="4300" y="11900"/>
              <a:ext cx="164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2000">
                  <a:effectLst/>
                  <a:latin typeface="Times New Roman"/>
                  <a:ea typeface="Malgun Gothic"/>
                </a:rPr>
                <a:t>x</a:t>
              </a:r>
              <a:r>
                <a:rPr lang="en-US" sz="2000" baseline="-25000">
                  <a:effectLst/>
                  <a:latin typeface="Times New Roman"/>
                  <a:ea typeface="Malgun Gothic"/>
                </a:rPr>
                <a:t>1</a:t>
              </a:r>
              <a:endParaRPr lang="en-US" sz="2000">
                <a:effectLst/>
                <a:latin typeface="Times New Roman"/>
                <a:ea typeface="Malgun Gothic"/>
              </a:endParaRPr>
            </a:p>
          </p:txBody>
        </p:sp>
        <p:sp>
          <p:nvSpPr>
            <p:cNvPr id="10" name="Text Box 24582"/>
            <p:cNvSpPr txBox="1">
              <a:spLocks noChangeAspect="1" noChangeArrowheads="1"/>
            </p:cNvSpPr>
            <p:nvPr/>
          </p:nvSpPr>
          <p:spPr bwMode="auto">
            <a:xfrm>
              <a:off x="6940" y="11900"/>
              <a:ext cx="156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2000">
                  <a:effectLst/>
                  <a:latin typeface="Times New Roman"/>
                  <a:ea typeface="Malgun Gothic"/>
                </a:rPr>
                <a:t>x</a:t>
              </a:r>
              <a:r>
                <a:rPr lang="en-US" sz="2000" baseline="-25000">
                  <a:effectLst/>
                  <a:latin typeface="Times New Roman"/>
                  <a:ea typeface="Malgun Gothic"/>
                </a:rPr>
                <a:t>2</a:t>
              </a:r>
              <a:endParaRPr lang="en-US" sz="2000">
                <a:effectLst/>
                <a:latin typeface="Times New Roman"/>
                <a:ea typeface="Malgun Gothic"/>
              </a:endParaRPr>
            </a:p>
          </p:txBody>
        </p:sp>
        <p:sp>
          <p:nvSpPr>
            <p:cNvPr id="11" name="Text Box 24583"/>
            <p:cNvSpPr txBox="1">
              <a:spLocks noChangeAspect="1" noChangeArrowheads="1"/>
            </p:cNvSpPr>
            <p:nvPr/>
          </p:nvSpPr>
          <p:spPr bwMode="auto">
            <a:xfrm>
              <a:off x="4302" y="11447"/>
              <a:ext cx="167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2000">
                  <a:effectLst/>
                  <a:latin typeface="Times New Roman"/>
                  <a:ea typeface="Malgun Gothic"/>
                </a:rPr>
                <a:t>u</a:t>
              </a:r>
              <a:r>
                <a:rPr lang="en-US" sz="2000" baseline="-25000">
                  <a:effectLst/>
                  <a:latin typeface="Times New Roman"/>
                  <a:ea typeface="Malgun Gothic"/>
                </a:rPr>
                <a:t>1</a:t>
              </a:r>
              <a:endParaRPr lang="en-US" sz="2000">
                <a:effectLst/>
                <a:latin typeface="Times New Roman"/>
                <a:ea typeface="Malgun Gothic"/>
              </a:endParaRPr>
            </a:p>
          </p:txBody>
        </p:sp>
        <p:sp>
          <p:nvSpPr>
            <p:cNvPr id="12" name="Text Box 24584"/>
            <p:cNvSpPr txBox="1">
              <a:spLocks noChangeAspect="1" noChangeArrowheads="1"/>
            </p:cNvSpPr>
            <p:nvPr/>
          </p:nvSpPr>
          <p:spPr bwMode="auto">
            <a:xfrm>
              <a:off x="6942" y="11447"/>
              <a:ext cx="167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2000">
                  <a:effectLst/>
                  <a:latin typeface="Times New Roman"/>
                  <a:ea typeface="Malgun Gothic"/>
                </a:rPr>
                <a:t>u</a:t>
              </a:r>
              <a:r>
                <a:rPr lang="en-US" sz="2000" baseline="-25000">
                  <a:effectLst/>
                  <a:latin typeface="Times New Roman"/>
                  <a:ea typeface="Malgun Gothic"/>
                </a:rPr>
                <a:t>2</a:t>
              </a:r>
              <a:endParaRPr lang="en-US" sz="2000">
                <a:effectLst/>
                <a:latin typeface="Times New Roman"/>
                <a:ea typeface="Malgun Gothic"/>
              </a:endParaRPr>
            </a:p>
          </p:txBody>
        </p:sp>
        <p:sp>
          <p:nvSpPr>
            <p:cNvPr id="13" name="Text Box 24585"/>
            <p:cNvSpPr txBox="1">
              <a:spLocks noChangeAspect="1" noChangeArrowheads="1"/>
            </p:cNvSpPr>
            <p:nvPr/>
          </p:nvSpPr>
          <p:spPr bwMode="auto">
            <a:xfrm>
              <a:off x="3580" y="11690"/>
              <a:ext cx="189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2000">
                  <a:effectLst/>
                  <a:latin typeface="Times New Roman"/>
                  <a:ea typeface="Malgun Gothic"/>
                </a:rPr>
                <a:t>P</a:t>
              </a:r>
              <a:r>
                <a:rPr lang="en-US" sz="2000" baseline="-25000">
                  <a:effectLst/>
                  <a:latin typeface="Times New Roman"/>
                  <a:ea typeface="Malgun Gothic"/>
                </a:rPr>
                <a:t>1</a:t>
              </a:r>
              <a:endParaRPr lang="en-US" sz="2000">
                <a:effectLst/>
                <a:latin typeface="Times New Roman"/>
                <a:ea typeface="Malgun Gothic"/>
              </a:endParaRPr>
            </a:p>
          </p:txBody>
        </p:sp>
        <p:sp>
          <p:nvSpPr>
            <p:cNvPr id="14" name="Text Box 24586"/>
            <p:cNvSpPr txBox="1">
              <a:spLocks noChangeAspect="1" noChangeArrowheads="1"/>
            </p:cNvSpPr>
            <p:nvPr/>
          </p:nvSpPr>
          <p:spPr bwMode="auto">
            <a:xfrm>
              <a:off x="7611" y="11713"/>
              <a:ext cx="189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2000">
                  <a:effectLst/>
                  <a:latin typeface="Times New Roman"/>
                  <a:ea typeface="Malgun Gothic"/>
                </a:rPr>
                <a:t>P</a:t>
              </a:r>
              <a:r>
                <a:rPr lang="en-US" sz="2000" baseline="-25000">
                  <a:effectLst/>
                  <a:latin typeface="Times New Roman"/>
                  <a:ea typeface="Malgun Gothic"/>
                </a:rPr>
                <a:t>2</a:t>
              </a:r>
              <a:endParaRPr lang="en-US" sz="2000">
                <a:effectLst/>
                <a:latin typeface="Times New Roman"/>
                <a:ea typeface="Malgun Gothic"/>
              </a:endParaRPr>
            </a:p>
          </p:txBody>
        </p:sp>
        <p:cxnSp>
          <p:nvCxnSpPr>
            <p:cNvPr id="15" name="Line 24587"/>
            <p:cNvCxnSpPr/>
            <p:nvPr/>
          </p:nvCxnSpPr>
          <p:spPr bwMode="auto">
            <a:xfrm>
              <a:off x="4365" y="12178"/>
              <a:ext cx="0" cy="3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Line 24588"/>
            <p:cNvCxnSpPr/>
            <p:nvPr/>
          </p:nvCxnSpPr>
          <p:spPr bwMode="auto">
            <a:xfrm>
              <a:off x="6998" y="12178"/>
              <a:ext cx="0" cy="3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Line 24589"/>
            <p:cNvCxnSpPr/>
            <p:nvPr/>
          </p:nvCxnSpPr>
          <p:spPr bwMode="auto">
            <a:xfrm>
              <a:off x="4365" y="12338"/>
              <a:ext cx="263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Text Box 24590"/>
            <p:cNvSpPr txBox="1">
              <a:spLocks noChangeAspect="1" noChangeArrowheads="1"/>
            </p:cNvSpPr>
            <p:nvPr/>
          </p:nvSpPr>
          <p:spPr bwMode="auto">
            <a:xfrm>
              <a:off x="5571" y="12111"/>
              <a:ext cx="15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2000">
                  <a:effectLst/>
                  <a:latin typeface="Times New Roman"/>
                  <a:ea typeface="Malgun Gothic"/>
                </a:rPr>
                <a:t>L</a:t>
              </a:r>
            </a:p>
          </p:txBody>
        </p:sp>
      </p:grp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511850"/>
              </p:ext>
            </p:extLst>
          </p:nvPr>
        </p:nvGraphicFramePr>
        <p:xfrm>
          <a:off x="3876608" y="3671456"/>
          <a:ext cx="2828925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95" name="Equation" r:id="rId3" imgW="2806560" imgH="888840" progId="Equation.DSMT4">
                  <p:embed/>
                </p:oleObj>
              </mc:Choice>
              <mc:Fallback>
                <p:oleObj name="Equation" r:id="rId3" imgW="2806560" imgH="8888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6608" y="3671456"/>
                        <a:ext cx="2828925" cy="944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9939475"/>
              </p:ext>
            </p:extLst>
          </p:nvPr>
        </p:nvGraphicFramePr>
        <p:xfrm>
          <a:off x="7518400" y="3772478"/>
          <a:ext cx="1244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96" name="Equation" r:id="rId5" imgW="1244520" imgH="888840" progId="Equation.DSMT4">
                  <p:embed/>
                </p:oleObj>
              </mc:Choice>
              <mc:Fallback>
                <p:oleObj name="Equation" r:id="rId5" imgW="124452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18400" y="3772478"/>
                        <a:ext cx="12446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0905484"/>
      </p:ext>
    </p:extLst>
  </p:cSld>
  <p:clrMapOvr>
    <a:masterClrMapping/>
  </p:clrMapOvr>
  <p:transition>
    <p:fade thruBlk="1"/>
  </p:transition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Mapping in Principal Stress Space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Plastic evolution in principal stress space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Fundamentally the same with classical plasticity: Classical plasticity [</a:t>
            </a:r>
            <a:r>
              <a:rPr lang="en-US" b="1" dirty="0" smtClean="0">
                <a:latin typeface="Symbol" pitchFamily="18" charset="2"/>
              </a:rPr>
              <a:t>s</a:t>
            </a:r>
            <a:r>
              <a:rPr lang="en-US" dirty="0" smtClean="0"/>
              <a:t>(6</a:t>
            </a:r>
            <a:r>
              <a:rPr lang="en-US" dirty="0" smtClean="0">
                <a:latin typeface="Comic Sans MS"/>
              </a:rPr>
              <a:t>×1) and </a:t>
            </a:r>
            <a:r>
              <a:rPr lang="en-US" b="1" dirty="0" smtClean="0">
                <a:latin typeface="Comic Sans MS"/>
              </a:rPr>
              <a:t>C</a:t>
            </a:r>
            <a:r>
              <a:rPr lang="en-US" dirty="0" smtClean="0">
                <a:latin typeface="Comic Sans MS"/>
              </a:rPr>
              <a:t>(</a:t>
            </a:r>
            <a:r>
              <a:rPr lang="en-US" dirty="0" smtClean="0"/>
              <a:t>6</a:t>
            </a:r>
            <a:r>
              <a:rPr lang="en-US" dirty="0" smtClean="0">
                <a:latin typeface="Comic Sans MS"/>
              </a:rPr>
              <a:t>×6)], but here [</a:t>
            </a:r>
            <a:r>
              <a:rPr lang="en-US" b="1" dirty="0" err="1" smtClean="0">
                <a:latin typeface="Symbol" pitchFamily="18" charset="2"/>
              </a:rPr>
              <a:t>t</a:t>
            </a:r>
            <a:r>
              <a:rPr lang="en-US" baseline="-25000" dirty="0" err="1" smtClean="0"/>
              <a:t>p</a:t>
            </a:r>
            <a:r>
              <a:rPr lang="en-US" dirty="0" smtClean="0"/>
              <a:t>(3</a:t>
            </a:r>
            <a:r>
              <a:rPr lang="en-US" dirty="0" smtClean="0">
                <a:latin typeface="Comic Sans MS"/>
              </a:rPr>
              <a:t>×1) and </a:t>
            </a:r>
            <a:r>
              <a:rPr lang="en-US" b="1" dirty="0" err="1" smtClean="0">
                <a:latin typeface="Comic Sans MS"/>
              </a:rPr>
              <a:t>c</a:t>
            </a:r>
            <a:r>
              <a:rPr lang="en-US" baseline="30000" dirty="0" err="1" smtClean="0">
                <a:latin typeface="Comic Sans MS"/>
              </a:rPr>
              <a:t>e</a:t>
            </a:r>
            <a:r>
              <a:rPr lang="en-US" dirty="0" smtClean="0">
                <a:latin typeface="Comic Sans MS"/>
              </a:rPr>
              <a:t>(</a:t>
            </a:r>
            <a:r>
              <a:rPr lang="en-US" dirty="0" smtClean="0"/>
              <a:t>3</a:t>
            </a:r>
            <a:r>
              <a:rPr lang="en-US" dirty="0" smtClean="0">
                <a:latin typeface="Comic Sans MS"/>
              </a:rPr>
              <a:t>×3)]</a:t>
            </a:r>
          </a:p>
          <a:p>
            <a:pPr lvl="1"/>
            <a:r>
              <a:rPr lang="en-US" b="1" dirty="0" smtClean="0">
                <a:solidFill>
                  <a:srgbClr val="2C02C6"/>
                </a:solidFill>
                <a:latin typeface="Comic Sans MS"/>
              </a:rPr>
              <a:t>During the plastic evolution, the principal direction remains constant (fixed current configuration)</a:t>
            </a:r>
          </a:p>
          <a:p>
            <a:pPr lvl="1"/>
            <a:r>
              <a:rPr lang="en-US" b="1" dirty="0" smtClean="0">
                <a:solidFill>
                  <a:srgbClr val="2C02C6"/>
                </a:solidFill>
                <a:latin typeface="Comic Sans MS"/>
              </a:rPr>
              <a:t>Only principal stresses change</a:t>
            </a:r>
          </a:p>
        </p:txBody>
      </p:sp>
      <p:graphicFrame>
        <p:nvGraphicFramePr>
          <p:cNvPr id="5" name="Object 1"/>
          <p:cNvGraphicFramePr>
            <a:graphicFrameLocks noChangeAspect="1"/>
          </p:cNvGraphicFramePr>
          <p:nvPr/>
        </p:nvGraphicFramePr>
        <p:xfrm>
          <a:off x="6448676" y="1677570"/>
          <a:ext cx="14414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458" name="Equation" r:id="rId3" imgW="1434960" imgH="444240" progId="Equation.DSMT4">
                  <p:embed/>
                </p:oleObj>
              </mc:Choice>
              <mc:Fallback>
                <p:oleObj name="Equation" r:id="rId3" imgW="14349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8676" y="1677570"/>
                        <a:ext cx="144145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ounded Rectangle 10"/>
          <p:cNvSpPr/>
          <p:nvPr/>
        </p:nvSpPr>
        <p:spPr bwMode="auto">
          <a:xfrm>
            <a:off x="1008993" y="1324303"/>
            <a:ext cx="5207323" cy="2879835"/>
          </a:xfrm>
          <a:prstGeom prst="round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1560513" y="1425575"/>
          <a:ext cx="2871788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459" name="Equation" r:id="rId5" imgW="2882880" imgH="914400" progId="Equation.DSMT4">
                  <p:embed/>
                </p:oleObj>
              </mc:Choice>
              <mc:Fallback>
                <p:oleObj name="Equation" r:id="rId5" imgW="288288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513" y="1425575"/>
                        <a:ext cx="2871788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1560513" y="2446338"/>
          <a:ext cx="257333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460" name="Equation" r:id="rId7" imgW="2565360" imgH="850680" progId="Equation.DSMT4">
                  <p:embed/>
                </p:oleObj>
              </mc:Choice>
              <mc:Fallback>
                <p:oleObj name="Equation" r:id="rId7" imgW="2565360" imgH="850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513" y="2446338"/>
                        <a:ext cx="2573337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560513" y="3516313"/>
          <a:ext cx="431006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461" name="Equation" r:id="rId9" imgW="4305240" imgH="482400" progId="Equation.DSMT4">
                  <p:embed/>
                </p:oleObj>
              </mc:Choice>
              <mc:Fallback>
                <p:oleObj name="Equation" r:id="rId9" imgW="43052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513" y="3516313"/>
                        <a:ext cx="4310062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070357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Mapping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Deviatoric principal stress</a:t>
            </a:r>
          </a:p>
          <a:p>
            <a:endParaRPr lang="en-US" dirty="0" smtClean="0"/>
          </a:p>
          <a:p>
            <a:r>
              <a:rPr lang="en-US" dirty="0" smtClean="0"/>
              <a:t>Yield function</a:t>
            </a:r>
          </a:p>
          <a:p>
            <a:endParaRPr lang="en-US" dirty="0" smtClean="0"/>
          </a:p>
          <a:p>
            <a:r>
              <a:rPr lang="en-US" dirty="0" smtClean="0"/>
              <a:t>Return mapping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42702" y="1236078"/>
          <a:ext cx="3136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82" name="Equation" r:id="rId3" imgW="3136680" imgH="482400" progId="Equation.DSMT4">
                  <p:embed/>
                </p:oleObj>
              </mc:Choice>
              <mc:Fallback>
                <p:oleObj name="Equation" r:id="rId3" imgW="31366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702" y="1236078"/>
                        <a:ext cx="31369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38023" y="2286000"/>
          <a:ext cx="3136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83" name="Equation" r:id="rId5" imgW="3136680" imgH="469800" progId="Equation.DSMT4">
                  <p:embed/>
                </p:oleObj>
              </mc:Choice>
              <mc:Fallback>
                <p:oleObj name="Equation" r:id="rId5" imgW="31366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3" y="2286000"/>
                        <a:ext cx="3136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649913" y="2160588"/>
          <a:ext cx="10541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84" name="Equation" r:id="rId7" imgW="1054080" imgH="253800" progId="Equation.DSMT4">
                  <p:embed/>
                </p:oleObj>
              </mc:Choice>
              <mc:Fallback>
                <p:oleObj name="Equation" r:id="rId7" imgW="10540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9913" y="2160588"/>
                        <a:ext cx="10541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679991" y="2556126"/>
          <a:ext cx="22860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85" name="Equation" r:id="rId9" imgW="2286000" imgH="545760" progId="Equation.DSMT4">
                  <p:embed/>
                </p:oleObj>
              </mc:Choice>
              <mc:Fallback>
                <p:oleObj name="Equation" r:id="rId9" imgW="228600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9991" y="2556126"/>
                        <a:ext cx="22860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5" name="Object 7"/>
          <p:cNvGraphicFramePr>
            <a:graphicFrameLocks noChangeAspect="1"/>
          </p:cNvGraphicFramePr>
          <p:nvPr/>
        </p:nvGraphicFramePr>
        <p:xfrm>
          <a:off x="842963" y="3398838"/>
          <a:ext cx="14414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86" name="Equation" r:id="rId11" imgW="1434960" imgH="444240" progId="Equation.DSMT4">
                  <p:embed/>
                </p:oleObj>
              </mc:Choice>
              <mc:Fallback>
                <p:oleObj name="Equation" r:id="rId11" imgW="14349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3" y="3398838"/>
                        <a:ext cx="144145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842963" y="3971925"/>
          <a:ext cx="2108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87" name="Equation" r:id="rId13" imgW="2108160" imgH="444240" progId="Equation.DSMT4">
                  <p:embed/>
                </p:oleObj>
              </mc:Choice>
              <mc:Fallback>
                <p:oleObj name="Equation" r:id="rId13" imgW="21081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3" y="3971925"/>
                        <a:ext cx="21082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842963" y="4551363"/>
          <a:ext cx="2222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88" name="Equation" r:id="rId15" imgW="2222280" imgH="406080" progId="Equation.DSMT4">
                  <p:embed/>
                </p:oleObj>
              </mc:Choice>
              <mc:Fallback>
                <p:oleObj name="Equation" r:id="rId15" imgW="22222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3" y="4551363"/>
                        <a:ext cx="22225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842963" y="5092700"/>
          <a:ext cx="2006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89" name="Equation" r:id="rId17" imgW="2006280" imgH="469800" progId="Equation.DSMT4">
                  <p:embed/>
                </p:oleObj>
              </mc:Choice>
              <mc:Fallback>
                <p:oleObj name="Equation" r:id="rId17" imgW="20062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3" y="5092700"/>
                        <a:ext cx="20066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5080000" y="3675063"/>
          <a:ext cx="21209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90" name="Equation" r:id="rId19" imgW="2120760" imgH="1726920" progId="Equation.DSMT4">
                  <p:embed/>
                </p:oleObj>
              </mc:Choice>
              <mc:Fallback>
                <p:oleObj name="Equation" r:id="rId19" imgW="2120760" imgH="1726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0" y="3675063"/>
                        <a:ext cx="2120900" cy="172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081049" y="5864772"/>
            <a:ext cx="3932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Identical to the classical plasticity</a:t>
            </a:r>
          </a:p>
        </p:txBody>
      </p:sp>
    </p:spTree>
    <p:extLst>
      <p:ext uri="{BB962C8B-B14F-4D97-AF65-F5344CB8AC3E}">
        <p14:creationId xmlns:p14="http://schemas.microsoft.com/office/powerpoint/2010/main" val="176161765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Mapping Algorithm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Plastic consistency parameter</a:t>
            </a:r>
          </a:p>
          <a:p>
            <a:endParaRPr lang="en-US" dirty="0" smtClean="0"/>
          </a:p>
          <a:p>
            <a:endParaRPr lang="en-US" dirty="0" smtClean="0"/>
          </a:p>
          <a:p>
            <a:pPr lvl="1">
              <a:spcBef>
                <a:spcPts val="3000"/>
              </a:spcBef>
            </a:pPr>
            <a:r>
              <a:rPr lang="en-US" dirty="0" smtClean="0"/>
              <a:t>Solve for </a:t>
            </a:r>
            <a:r>
              <a:rPr lang="en-US" dirty="0" smtClean="0">
                <a:latin typeface="Symbol" pitchFamily="18" charset="2"/>
              </a:rPr>
              <a:t>Dg</a:t>
            </a:r>
            <a:r>
              <a:rPr lang="en-US" dirty="0" smtClean="0"/>
              <a:t> using N-R iteration, or directly for linear hardening</a:t>
            </a:r>
          </a:p>
          <a:p>
            <a:pPr lvl="1"/>
            <a:r>
              <a:rPr lang="en-US" dirty="0" smtClean="0"/>
              <a:t>Derivative</a:t>
            </a:r>
          </a:p>
          <a:p>
            <a:pPr>
              <a:spcBef>
                <a:spcPts val="3000"/>
              </a:spcBef>
            </a:pPr>
            <a:r>
              <a:rPr lang="en-US" dirty="0" smtClean="0"/>
              <a:t>Recovery</a:t>
            </a:r>
          </a:p>
          <a:p>
            <a:pPr lvl="1"/>
            <a:r>
              <a:rPr lang="en-US" dirty="0" smtClean="0"/>
              <a:t>Once return mapping converged, recover stress and strain</a:t>
            </a:r>
            <a:endParaRPr lang="en-US" dirty="0"/>
          </a:p>
        </p:txBody>
      </p:sp>
      <p:graphicFrame>
        <p:nvGraphicFramePr>
          <p:cNvPr id="79874" name="Object 2"/>
          <p:cNvGraphicFramePr>
            <a:graphicFrameLocks noChangeAspect="1"/>
          </p:cNvGraphicFramePr>
          <p:nvPr/>
        </p:nvGraphicFramePr>
        <p:xfrm>
          <a:off x="1363663" y="1344613"/>
          <a:ext cx="5638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06" name="Equation" r:id="rId3" imgW="5638680" imgH="965160" progId="Equation.DSMT4">
                  <p:embed/>
                </p:oleObj>
              </mc:Choice>
              <mc:Fallback>
                <p:oleObj name="Equation" r:id="rId3" imgW="5638680" imgH="965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663" y="1344613"/>
                        <a:ext cx="56388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5" name="Object 3"/>
          <p:cNvGraphicFramePr>
            <a:graphicFrameLocks noChangeAspect="1"/>
          </p:cNvGraphicFramePr>
          <p:nvPr/>
        </p:nvGraphicFramePr>
        <p:xfrm>
          <a:off x="2833688" y="3049588"/>
          <a:ext cx="48514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07" name="Equation" r:id="rId5" imgW="4851360" imgH="698400" progId="Equation.DSMT4">
                  <p:embed/>
                </p:oleObj>
              </mc:Choice>
              <mc:Fallback>
                <p:oleObj name="Equation" r:id="rId5" imgW="485136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3688" y="3049588"/>
                        <a:ext cx="48514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ounded Rectangle 7"/>
          <p:cNvSpPr/>
          <p:nvPr/>
        </p:nvSpPr>
        <p:spPr bwMode="auto">
          <a:xfrm>
            <a:off x="893379" y="4698124"/>
            <a:ext cx="3959358" cy="1030014"/>
          </a:xfrm>
          <a:prstGeom prst="round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79877" name="Object 5"/>
          <p:cNvGraphicFramePr>
            <a:graphicFrameLocks noChangeAspect="1"/>
          </p:cNvGraphicFramePr>
          <p:nvPr/>
        </p:nvGraphicFramePr>
        <p:xfrm>
          <a:off x="1029624" y="4803775"/>
          <a:ext cx="5502275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08" name="Equation" r:id="rId7" imgW="5486400" imgH="774360" progId="Equation.DSMT4">
                  <p:embed/>
                </p:oleObj>
              </mc:Choice>
              <mc:Fallback>
                <p:oleObj name="Equation" r:id="rId7" imgW="5486400" imgH="774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9624" y="4803775"/>
                        <a:ext cx="5502275" cy="769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8" name="Object 6"/>
          <p:cNvGraphicFramePr>
            <a:graphicFrameLocks noChangeAspect="1"/>
          </p:cNvGraphicFramePr>
          <p:nvPr/>
        </p:nvGraphicFramePr>
        <p:xfrm>
          <a:off x="1052182" y="5775158"/>
          <a:ext cx="501650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09" name="Equation" r:id="rId9" imgW="5029200" imgH="774360" progId="Equation.DSMT4">
                  <p:embed/>
                </p:oleObj>
              </mc:Choice>
              <mc:Fallback>
                <p:oleObj name="Equation" r:id="rId9" imgW="5029200" imgH="774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182" y="5775158"/>
                        <a:ext cx="5016500" cy="769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10672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Ex) Incompressible Elastic Cube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Elastic deformation: </a:t>
            </a:r>
          </a:p>
          <a:p>
            <a:r>
              <a:rPr lang="en-US" dirty="0" smtClean="0"/>
              <a:t>Deformation gradient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Incompressibility: </a:t>
            </a:r>
            <a:r>
              <a:rPr lang="en-US" dirty="0" err="1" smtClean="0"/>
              <a:t>det</a:t>
            </a:r>
            <a:r>
              <a:rPr lang="en-US" dirty="0" smtClean="0"/>
              <a:t>(</a:t>
            </a:r>
            <a:r>
              <a:rPr lang="en-US" b="1" dirty="0" smtClean="0"/>
              <a:t>F</a:t>
            </a:r>
            <a:r>
              <a:rPr lang="en-US" dirty="0" smtClean="0"/>
              <a:t>)=1</a:t>
            </a:r>
          </a:p>
          <a:p>
            <a:r>
              <a:rPr lang="en-US" dirty="0" smtClean="0"/>
              <a:t>Eigenvalues and eigenvectors: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Logarithmic stretches: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155906"/>
              </p:ext>
            </p:extLst>
          </p:nvPr>
        </p:nvGraphicFramePr>
        <p:xfrm>
          <a:off x="3510742" y="762303"/>
          <a:ext cx="4395787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17" name="Equation" r:id="rId3" imgW="4356000" imgH="431640" progId="Equation.DSMT4">
                  <p:embed/>
                </p:oleObj>
              </mc:Choice>
              <mc:Fallback>
                <p:oleObj name="Equation" r:id="rId3" imgW="4356000" imgH="4316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0742" y="762303"/>
                        <a:ext cx="4395787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5751984"/>
              </p:ext>
            </p:extLst>
          </p:nvPr>
        </p:nvGraphicFramePr>
        <p:xfrm>
          <a:off x="1386106" y="1803788"/>
          <a:ext cx="5835650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18" name="Equation" r:id="rId5" imgW="5841720" imgH="1523880" progId="Equation.DSMT4">
                  <p:embed/>
                </p:oleObj>
              </mc:Choice>
              <mc:Fallback>
                <p:oleObj name="Equation" r:id="rId5" imgW="5841720" imgH="15238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6106" y="1803788"/>
                        <a:ext cx="5835650" cy="1492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831794"/>
              </p:ext>
            </p:extLst>
          </p:nvPr>
        </p:nvGraphicFramePr>
        <p:xfrm>
          <a:off x="4865288" y="3351505"/>
          <a:ext cx="13589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19" name="Equation" r:id="rId7" imgW="1409400" imgH="431640" progId="Equation.DSMT4">
                  <p:embed/>
                </p:oleObj>
              </mc:Choice>
              <mc:Fallback>
                <p:oleObj name="Equation" r:id="rId7" imgW="1409400" imgH="431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5288" y="3351505"/>
                        <a:ext cx="1358900" cy="404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8401909"/>
              </p:ext>
            </p:extLst>
          </p:nvPr>
        </p:nvGraphicFramePr>
        <p:xfrm>
          <a:off x="2176668" y="4358463"/>
          <a:ext cx="3652838" cy="143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20" name="Equation" r:id="rId9" imgW="3708360" imgH="1460160" progId="Equation.DSMT4">
                  <p:embed/>
                </p:oleObj>
              </mc:Choice>
              <mc:Fallback>
                <p:oleObj name="Equation" r:id="rId9" imgW="3708360" imgH="14601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668" y="4358463"/>
                        <a:ext cx="3652838" cy="1430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2936023"/>
              </p:ext>
            </p:extLst>
          </p:nvPr>
        </p:nvGraphicFramePr>
        <p:xfrm>
          <a:off x="1939148" y="6262990"/>
          <a:ext cx="40957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21" name="Equation" r:id="rId11" imgW="4114800" imgH="558720" progId="Equation.DSMT4">
                  <p:embed/>
                </p:oleObj>
              </mc:Choice>
              <mc:Fallback>
                <p:oleObj name="Equation" r:id="rId11" imgW="4114800" imgH="55872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9148" y="6262990"/>
                        <a:ext cx="409575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6302900"/>
      </p:ext>
    </p:extLst>
  </p:cSld>
  <p:clrMapOvr>
    <a:masterClrMapping/>
  </p:clrMapOvr>
  <p:transition>
    <p:fade thruBlk="1"/>
  </p:transition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Ex) Incompressible Elastic Cube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Stress-strain relation (principal space)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Kirchhoff stress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5930849"/>
              </p:ext>
            </p:extLst>
          </p:nvPr>
        </p:nvGraphicFramePr>
        <p:xfrm>
          <a:off x="901457" y="1360924"/>
          <a:ext cx="7273925" cy="138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33" name="Equation" r:id="rId3" imgW="7315200" imgH="1371600" progId="Equation.DSMT4">
                  <p:embed/>
                </p:oleObj>
              </mc:Choice>
              <mc:Fallback>
                <p:oleObj name="Equation" r:id="rId3" imgW="7315200" imgH="1371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457" y="1360924"/>
                        <a:ext cx="7273925" cy="1389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0250087"/>
              </p:ext>
            </p:extLst>
          </p:nvPr>
        </p:nvGraphicFramePr>
        <p:xfrm>
          <a:off x="1354198" y="3820010"/>
          <a:ext cx="5137150" cy="138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34" name="Equation" r:id="rId5" imgW="5143320" imgH="1371600" progId="Equation.DSMT4">
                  <p:embed/>
                </p:oleObj>
              </mc:Choice>
              <mc:Fallback>
                <p:oleObj name="Equation" r:id="rId5" imgW="5143320" imgH="1371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198" y="3820010"/>
                        <a:ext cx="5137150" cy="1389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9756991"/>
      </p:ext>
    </p:extLst>
  </p:cSld>
  <p:clrMapOvr>
    <a:masterClrMapping/>
  </p:clrMapOvr>
  <p:transition>
    <p:fade thruBlk="1"/>
  </p:transition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 bwMode="auto">
          <a:xfrm>
            <a:off x="1008993" y="5538952"/>
            <a:ext cx="7294179" cy="1082565"/>
          </a:xfrm>
          <a:prstGeom prst="round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Consistent Tangent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 b/w material and spatial tangent operators</a:t>
            </a:r>
          </a:p>
          <a:p>
            <a:endParaRPr lang="en-US" dirty="0" smtClean="0"/>
          </a:p>
          <a:p>
            <a:endParaRPr lang="en-US" dirty="0" smtClean="0"/>
          </a:p>
          <a:p>
            <a:pPr lvl="1">
              <a:spcBef>
                <a:spcPts val="3600"/>
              </a:spcBef>
            </a:pPr>
            <a:r>
              <a:rPr lang="en-US" dirty="0" err="1" smtClean="0"/>
              <a:t>F</a:t>
            </a:r>
            <a:r>
              <a:rPr lang="en-US" baseline="-25000" dirty="0" err="1" smtClean="0"/>
              <a:t>ir</a:t>
            </a:r>
            <a:r>
              <a:rPr lang="en-US" dirty="0" err="1" smtClean="0"/>
              <a:t>F</a:t>
            </a:r>
            <a:r>
              <a:rPr lang="en-US" baseline="-25000" dirty="0" err="1" smtClean="0"/>
              <a:t>js</a:t>
            </a:r>
            <a:r>
              <a:rPr lang="en-US" dirty="0" smtClean="0"/>
              <a:t>: transform stress to material frame </a:t>
            </a:r>
            <a:r>
              <a:rPr lang="en-US" b="1" dirty="0" smtClean="0">
                <a:latin typeface="Symbol" pitchFamily="18" charset="2"/>
              </a:rPr>
              <a:t>t</a:t>
            </a:r>
            <a:r>
              <a:rPr lang="en-US" dirty="0" smtClean="0"/>
              <a:t> = </a:t>
            </a:r>
            <a:r>
              <a:rPr lang="en-US" b="1" dirty="0" smtClean="0"/>
              <a:t>FSF</a:t>
            </a:r>
            <a:r>
              <a:rPr lang="en-US" baseline="30000" dirty="0" smtClean="0"/>
              <a:t>T</a:t>
            </a:r>
          </a:p>
          <a:p>
            <a:pPr lvl="1"/>
            <a:r>
              <a:rPr lang="en-US" dirty="0" err="1" smtClean="0"/>
              <a:t>F</a:t>
            </a:r>
            <a:r>
              <a:rPr lang="en-US" baseline="-25000" dirty="0" err="1" smtClean="0"/>
              <a:t>km</a:t>
            </a:r>
            <a:r>
              <a:rPr lang="en-US" dirty="0" err="1" smtClean="0"/>
              <a:t>F</a:t>
            </a:r>
            <a:r>
              <a:rPr lang="en-US" baseline="-25000" dirty="0" err="1" smtClean="0"/>
              <a:t>ln</a:t>
            </a:r>
            <a:r>
              <a:rPr lang="en-US" dirty="0" smtClean="0"/>
              <a:t>: differentiate </a:t>
            </a:r>
            <a:r>
              <a:rPr lang="en-US" dirty="0" err="1" smtClean="0"/>
              <a:t>w.r.t</a:t>
            </a:r>
            <a:r>
              <a:rPr lang="en-US" dirty="0" smtClean="0"/>
              <a:t>. E and then transform to spatial frame</a:t>
            </a:r>
          </a:p>
          <a:p>
            <a:r>
              <a:rPr lang="en-US" dirty="0" smtClean="0"/>
              <a:t>But,</a:t>
            </a:r>
          </a:p>
          <a:p>
            <a:pPr>
              <a:spcBef>
                <a:spcPts val="3000"/>
              </a:spcBef>
            </a:pPr>
            <a:r>
              <a:rPr lang="en-US" dirty="0" smtClean="0"/>
              <a:t>Let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We want		   , but we have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212634"/>
              </p:ext>
            </p:extLst>
          </p:nvPr>
        </p:nvGraphicFramePr>
        <p:xfrm>
          <a:off x="790575" y="1300163"/>
          <a:ext cx="72707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690" name="Equation" r:id="rId3" imgW="850680" imgH="660240" progId="Equation.DSMT4">
                  <p:embed/>
                </p:oleObj>
              </mc:Choice>
              <mc:Fallback>
                <p:oleObj name="Equation" r:id="rId3" imgW="85068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" y="1300163"/>
                        <a:ext cx="727075" cy="563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8503217"/>
              </p:ext>
            </p:extLst>
          </p:nvPr>
        </p:nvGraphicFramePr>
        <p:xfrm>
          <a:off x="2322513" y="1458913"/>
          <a:ext cx="5753100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691" name="Equation" r:id="rId5" imgW="6769080" imgH="393480" progId="Equation.DSMT4">
                  <p:embed/>
                </p:oleObj>
              </mc:Choice>
              <mc:Fallback>
                <p:oleObj name="Equation" r:id="rId5" imgW="67690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513" y="1458913"/>
                        <a:ext cx="5753100" cy="334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7514266"/>
              </p:ext>
            </p:extLst>
          </p:nvPr>
        </p:nvGraphicFramePr>
        <p:xfrm>
          <a:off x="859338" y="1878181"/>
          <a:ext cx="4332287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692" name="Equation" r:id="rId7" imgW="4330440" imgH="736560" progId="Equation.DSMT4">
                  <p:embed/>
                </p:oleObj>
              </mc:Choice>
              <mc:Fallback>
                <p:oleObj name="Equation" r:id="rId7" imgW="433044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338" y="1878181"/>
                        <a:ext cx="4332287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593850" y="3367088"/>
          <a:ext cx="1168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693" name="Equation" r:id="rId9" imgW="1168200" imgH="787320" progId="Equation.DSMT4">
                  <p:embed/>
                </p:oleObj>
              </mc:Choice>
              <mc:Fallback>
                <p:oleObj name="Equation" r:id="rId9" imgW="1168200" imgH="787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850" y="3367088"/>
                        <a:ext cx="11684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2" name="Object 6"/>
          <p:cNvGraphicFramePr>
            <a:graphicFrameLocks noChangeAspect="1"/>
          </p:cNvGraphicFramePr>
          <p:nvPr/>
        </p:nvGraphicFramePr>
        <p:xfrm>
          <a:off x="1409700" y="4270375"/>
          <a:ext cx="205105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694" name="Equation" r:id="rId11" imgW="2044440" imgH="495000" progId="Equation.DSMT4">
                  <p:embed/>
                </p:oleObj>
              </mc:Choice>
              <mc:Fallback>
                <p:oleObj name="Equation" r:id="rId11" imgW="204444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00" y="4270375"/>
                        <a:ext cx="2051050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3" name="Object 7"/>
          <p:cNvGraphicFramePr>
            <a:graphicFrameLocks noChangeAspect="1"/>
          </p:cNvGraphicFramePr>
          <p:nvPr/>
        </p:nvGraphicFramePr>
        <p:xfrm>
          <a:off x="1970088" y="4995863"/>
          <a:ext cx="10795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695" name="Equation" r:id="rId13" imgW="1079280" imgH="355320" progId="Equation.DSMT4">
                  <p:embed/>
                </p:oleObj>
              </mc:Choice>
              <mc:Fallback>
                <p:oleObj name="Equation" r:id="rId13" imgW="107928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4995863"/>
                        <a:ext cx="10795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4" name="Object 8"/>
          <p:cNvGraphicFramePr>
            <a:graphicFrameLocks noChangeAspect="1"/>
          </p:cNvGraphicFramePr>
          <p:nvPr/>
        </p:nvGraphicFramePr>
        <p:xfrm>
          <a:off x="1704975" y="5624513"/>
          <a:ext cx="59055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696" name="Equation" r:id="rId15" imgW="5905440" imgH="876240" progId="Equation.DSMT4">
                  <p:embed/>
                </p:oleObj>
              </mc:Choice>
              <mc:Fallback>
                <p:oleObj name="Equation" r:id="rId15" imgW="5905440" imgH="876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4975" y="5624513"/>
                        <a:ext cx="59055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ounded Rectangle 13"/>
          <p:cNvSpPr/>
          <p:nvPr/>
        </p:nvSpPr>
        <p:spPr bwMode="auto">
          <a:xfrm>
            <a:off x="6926317" y="3457903"/>
            <a:ext cx="1765738" cy="788276"/>
          </a:xfrm>
          <a:prstGeom prst="round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7150100" y="3548063"/>
          <a:ext cx="128270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697" name="Equation" r:id="rId17" imgW="1511280" imgH="660240" progId="Equation.DSMT4">
                  <p:embed/>
                </p:oleObj>
              </mc:Choice>
              <mc:Fallback>
                <p:oleObj name="Equation" r:id="rId17" imgW="151128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0100" y="3548063"/>
                        <a:ext cx="1282700" cy="560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323510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Consistent Tangent Operator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obtain		 using 			?</a:t>
            </a:r>
          </a:p>
          <a:p>
            <a:r>
              <a:rPr lang="en-US" dirty="0" smtClean="0"/>
              <a:t>Remember 	   contains all plasticity</a:t>
            </a:r>
          </a:p>
          <a:p>
            <a:r>
              <a:rPr lang="en-US" dirty="0" smtClean="0"/>
              <a:t>Since intermediate frame is reference, we have to use </a:t>
            </a:r>
            <a:r>
              <a:rPr lang="en-US" b="1" dirty="0" smtClean="0"/>
              <a:t>F</a:t>
            </a:r>
            <a:r>
              <a:rPr lang="en-US" baseline="-25000" dirty="0" smtClean="0"/>
              <a:t>e</a:t>
            </a:r>
          </a:p>
          <a:p>
            <a:r>
              <a:rPr lang="en-US" dirty="0" smtClean="0"/>
              <a:t>Start from stress expression</a:t>
            </a:r>
            <a:endParaRPr lang="en-US" dirty="0"/>
          </a:p>
        </p:txBody>
      </p:sp>
      <p:graphicFrame>
        <p:nvGraphicFramePr>
          <p:cNvPr id="81922" name="Object 2"/>
          <p:cNvGraphicFramePr>
            <a:graphicFrameLocks noChangeAspect="1"/>
          </p:cNvGraphicFramePr>
          <p:nvPr/>
        </p:nvGraphicFramePr>
        <p:xfrm>
          <a:off x="2695575" y="801688"/>
          <a:ext cx="10795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34" name="Equation" r:id="rId3" imgW="1079280" imgH="355320" progId="Equation.DSMT4">
                  <p:embed/>
                </p:oleObj>
              </mc:Choice>
              <mc:Fallback>
                <p:oleObj name="Equation" r:id="rId3" imgW="107928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5575" y="801688"/>
                        <a:ext cx="10795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3" name="Object 3"/>
          <p:cNvGraphicFramePr>
            <a:graphicFrameLocks noChangeAspect="1"/>
          </p:cNvGraphicFramePr>
          <p:nvPr/>
        </p:nvGraphicFramePr>
        <p:xfrm>
          <a:off x="4894263" y="800100"/>
          <a:ext cx="1536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35" name="Equation" r:id="rId5" imgW="1536480" imgH="444240" progId="Equation.DSMT4">
                  <p:embed/>
                </p:oleObj>
              </mc:Choice>
              <mc:Fallback>
                <p:oleObj name="Equation" r:id="rId5" imgW="15364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4263" y="800100"/>
                        <a:ext cx="15367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5" name="Object 5"/>
          <p:cNvGraphicFramePr>
            <a:graphicFrameLocks noChangeAspect="1"/>
          </p:cNvGraphicFramePr>
          <p:nvPr/>
        </p:nvGraphicFramePr>
        <p:xfrm>
          <a:off x="2235200" y="1319213"/>
          <a:ext cx="812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36" name="Equation" r:id="rId7" imgW="812520" imgH="406080" progId="Equation.DSMT4">
                  <p:embed/>
                </p:oleObj>
              </mc:Choice>
              <mc:Fallback>
                <p:oleObj name="Equation" r:id="rId7" imgW="8125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1319213"/>
                        <a:ext cx="812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6" name="Object 6"/>
          <p:cNvGraphicFramePr>
            <a:graphicFrameLocks noChangeAspect="1"/>
          </p:cNvGraphicFramePr>
          <p:nvPr/>
        </p:nvGraphicFramePr>
        <p:xfrm>
          <a:off x="906463" y="2798763"/>
          <a:ext cx="2049462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37" name="Equation" r:id="rId9" imgW="2044440" imgH="495000" progId="Equation.DSMT4">
                  <p:embed/>
                </p:oleObj>
              </mc:Choice>
              <mc:Fallback>
                <p:oleObj name="Equation" r:id="rId9" imgW="204444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463" y="2798763"/>
                        <a:ext cx="2049462" cy="490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339850" y="3484563"/>
          <a:ext cx="5880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38" name="Equation" r:id="rId11" imgW="5879880" imgH="888840" progId="Equation.DSMT4">
                  <p:embed/>
                </p:oleObj>
              </mc:Choice>
              <mc:Fallback>
                <p:oleObj name="Equation" r:id="rId11" imgW="587988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9850" y="3484563"/>
                        <a:ext cx="58801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8" name="Object 8"/>
          <p:cNvGraphicFramePr>
            <a:graphicFrameLocks noChangeAspect="1"/>
          </p:cNvGraphicFramePr>
          <p:nvPr/>
        </p:nvGraphicFramePr>
        <p:xfrm>
          <a:off x="1165225" y="4454525"/>
          <a:ext cx="4203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39" name="Equation" r:id="rId13" imgW="4203360" imgH="914400" progId="Equation.DSMT4">
                  <p:embed/>
                </p:oleObj>
              </mc:Choice>
              <mc:Fallback>
                <p:oleObj name="Equation" r:id="rId13" imgW="420336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225" y="4454525"/>
                        <a:ext cx="42037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2457207" y="5475890"/>
            <a:ext cx="2874863" cy="779235"/>
            <a:chOff x="2457207" y="5475890"/>
            <a:chExt cx="2874863" cy="779235"/>
          </a:xfrm>
        </p:grpSpPr>
        <p:sp>
          <p:nvSpPr>
            <p:cNvPr id="10" name="TextBox 9"/>
            <p:cNvSpPr txBox="1"/>
            <p:nvPr/>
          </p:nvSpPr>
          <p:spPr>
            <a:xfrm>
              <a:off x="2457207" y="5885793"/>
              <a:ext cx="458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(1)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69175" y="5885793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(2)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36421" y="5885793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(3)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 rot="16200000" flipV="1">
              <a:off x="2477310" y="5676505"/>
              <a:ext cx="409903" cy="8673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 rot="16200000" flipV="1">
              <a:off x="3031317" y="5676506"/>
              <a:ext cx="409903" cy="8673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 rot="16200000" flipV="1">
              <a:off x="4888055" y="5676506"/>
              <a:ext cx="409903" cy="8673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3946394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Consistent Tangent Operator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75" y="741363"/>
            <a:ext cx="8909050" cy="5873750"/>
          </a:xfrm>
        </p:spPr>
        <p:txBody>
          <a:bodyPr/>
          <a:lstStyle/>
          <a:p>
            <a:pPr marL="457200" indent="-457200"/>
            <a:endParaRPr lang="en-US" dirty="0" smtClean="0"/>
          </a:p>
          <a:p>
            <a:pPr marL="457200" indent="-457200"/>
            <a:endParaRPr lang="en-US" dirty="0" smtClean="0"/>
          </a:p>
          <a:p>
            <a:pPr marL="457200" indent="-457200"/>
            <a:endParaRPr lang="en-US" dirty="0" smtClean="0"/>
          </a:p>
          <a:p>
            <a:pPr marL="457200" indent="-457200"/>
            <a:endParaRPr lang="en-US" dirty="0" smtClean="0"/>
          </a:p>
          <a:p>
            <a:pPr marL="457200" indent="-457200"/>
            <a:endParaRPr lang="en-US" dirty="0" smtClean="0"/>
          </a:p>
          <a:p>
            <a:pPr marL="457200" indent="-457200"/>
            <a:endParaRPr lang="en-US" dirty="0" smtClean="0"/>
          </a:p>
          <a:p>
            <a:pPr marL="457200" indent="-457200"/>
            <a:r>
              <a:rPr lang="en-US" dirty="0" smtClean="0"/>
              <a:t>Using (1), (2), and (3),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28638" y="885825"/>
          <a:ext cx="17018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78" name="Equation" r:id="rId3" imgW="1701720" imgH="749160" progId="Equation.DSMT4">
                  <p:embed/>
                </p:oleObj>
              </mc:Choice>
              <mc:Fallback>
                <p:oleObj name="Equation" r:id="rId3" imgW="1701720" imgH="749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885825"/>
                        <a:ext cx="1701800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28638" y="1824038"/>
          <a:ext cx="3149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79" name="Equation" r:id="rId5" imgW="3149280" imgH="825480" progId="Equation.DSMT4">
                  <p:embed/>
                </p:oleObj>
              </mc:Choice>
              <mc:Fallback>
                <p:oleObj name="Equation" r:id="rId5" imgW="3149280" imgH="825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1824038"/>
                        <a:ext cx="31496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28638" y="2865438"/>
          <a:ext cx="3048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80" name="Equation" r:id="rId7" imgW="3047760" imgH="761760" progId="Equation.DSMT4">
                  <p:embed/>
                </p:oleObj>
              </mc:Choice>
              <mc:Fallback>
                <p:oleObj name="Equation" r:id="rId7" imgW="304776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2865438"/>
                        <a:ext cx="30480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36580" y="903890"/>
            <a:ext cx="5253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consistent tangent operator in principal stress </a:t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Same as classical return mapping (3×3)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1471448" y="4656083"/>
            <a:ext cx="5391807" cy="1072055"/>
          </a:xfrm>
          <a:prstGeom prst="round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02405" name="Object 5"/>
          <p:cNvGraphicFramePr>
            <a:graphicFrameLocks noChangeAspect="1"/>
          </p:cNvGraphicFramePr>
          <p:nvPr/>
        </p:nvGraphicFramePr>
        <p:xfrm>
          <a:off x="2132013" y="4749800"/>
          <a:ext cx="4127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81" name="Equation" r:id="rId9" imgW="4127400" imgH="838080" progId="Equation.DSMT4">
                  <p:embed/>
                </p:oleObj>
              </mc:Choice>
              <mc:Fallback>
                <p:oleObj name="Equation" r:id="rId9" imgW="412740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2013" y="4749800"/>
                        <a:ext cx="41275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ight Brace 9"/>
          <p:cNvSpPr/>
          <p:nvPr/>
        </p:nvSpPr>
        <p:spPr bwMode="auto">
          <a:xfrm>
            <a:off x="3831852" y="2023518"/>
            <a:ext cx="210207" cy="1439917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73590" y="2549036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These are elastic</a:t>
            </a:r>
          </a:p>
        </p:txBody>
      </p:sp>
    </p:spTree>
    <p:extLst>
      <p:ext uri="{BB962C8B-B14F-4D97-AF65-F5344CB8AC3E}">
        <p14:creationId xmlns:p14="http://schemas.microsoft.com/office/powerpoint/2010/main" val="242786583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Variational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Energy form (nonlinear)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Linearization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N-R iteration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3725932"/>
              </p:ext>
            </p:extLst>
          </p:nvPr>
        </p:nvGraphicFramePr>
        <p:xfrm>
          <a:off x="1019175" y="1385888"/>
          <a:ext cx="52197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66" name="Equation" r:id="rId3" imgW="5219640" imgH="1066680" progId="Equation.DSMT4">
                  <p:embed/>
                </p:oleObj>
              </mc:Choice>
              <mc:Fallback>
                <p:oleObj name="Equation" r:id="rId3" imgW="52196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175" y="1385888"/>
                        <a:ext cx="52197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ounded Rectangle 6"/>
          <p:cNvSpPr/>
          <p:nvPr/>
        </p:nvSpPr>
        <p:spPr bwMode="auto">
          <a:xfrm>
            <a:off x="568037" y="3363310"/>
            <a:ext cx="8070272" cy="735724"/>
          </a:xfrm>
          <a:prstGeom prst="round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651164" y="5002924"/>
            <a:ext cx="7446818" cy="620110"/>
          </a:xfrm>
          <a:prstGeom prst="round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8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732284"/>
              </p:ext>
            </p:extLst>
          </p:nvPr>
        </p:nvGraphicFramePr>
        <p:xfrm>
          <a:off x="603250" y="3485109"/>
          <a:ext cx="79375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67" name="Equation" r:id="rId5" imgW="7962840" imgH="545760" progId="Equation.DSMT4">
                  <p:embed/>
                </p:oleObj>
              </mc:Choice>
              <mc:Fallback>
                <p:oleObj name="Equation" r:id="rId5" imgW="7962840" imgH="545760" progId="Equation.DSMT4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485109"/>
                        <a:ext cx="7937500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9941913"/>
              </p:ext>
            </p:extLst>
          </p:nvPr>
        </p:nvGraphicFramePr>
        <p:xfrm>
          <a:off x="651163" y="5092316"/>
          <a:ext cx="736758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68" name="Equation" r:id="rId7" imgW="7403760" imgH="469800" progId="Equation.DSMT4">
                  <p:embed/>
                </p:oleObj>
              </mc:Choice>
              <mc:Fallback>
                <p:oleObj name="Equation" r:id="rId7" imgW="7403760" imgH="469800" progId="Equation.DSMT4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163" y="5092316"/>
                        <a:ext cx="7367588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47703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MATLAB Code MULPLAST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[stress, b, alpha, ep]=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mulPlast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mp,D,L,b,alpha,ep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[lambda, mu, beta, H, Y0];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%D = elasticity matrix b/w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stress &amp; log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stretch (3x3)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%L = [dui/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dxj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velocity gradient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%b = elastic left C-G deformation vector (6x1)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%alpha = principal back stress (3x1)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%ep = effective plastic strain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EPS=1E-12;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[1 1 1]'; two3 = 2/3; stwo3=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(two3); %constants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mu=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(2); beta=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(3); H=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(4); Y0=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(5);       %material properties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ftol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Y0*1E-6;                                %tolerance for yield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(eye(3)-L);                             %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inc.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deformation gradient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=[b(1) b(4) b(6);b(4) b(2) b(5);b(6) b(5) b(3)];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R*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*R';                                  %trial elastic left C-G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b=[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(1,1)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(2,2)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(3,3)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(1,2)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(2,3)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(1,3)]';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[~,P]=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                                 %eigenvalues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eigen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=sort(real([P(1,1) P(2,2) P(3,3)]))';           %principal stretch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 Duplicated eigenvalues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TMP=-1;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for I=1:2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if abs(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eigen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(1)-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eigen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(3)) &lt; EPS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eigen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(I)=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eigen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(I)+TMP*EPS;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TMP=-TMP;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if abs(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eigen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(1)-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eigen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(2)) &lt; EPS;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eigen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(2)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eigen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(2) + EPS; end;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if abs(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eigen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(2)-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eigen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(3)) &lt; EPS;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eigen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(2)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eigen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(2) + EPS; end;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 EIGENVECTOR MATRIX N*N' = M(6,*)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M=zeros(6,3);                                  %eigenvector matrices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698333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1D FE Formulation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Interpolation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Weak form (1 element)</a:t>
            </a:r>
          </a:p>
          <a:p>
            <a:pPr lvl="1"/>
            <a:r>
              <a:rPr lang="en-US" dirty="0" smtClean="0"/>
              <a:t>Internal force = external force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1969250"/>
              </p:ext>
            </p:extLst>
          </p:nvPr>
        </p:nvGraphicFramePr>
        <p:xfrm>
          <a:off x="1436111" y="1244745"/>
          <a:ext cx="35179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07" name="Equation" r:id="rId3" imgW="3517900" imgH="736600" progId="Equation.DSMT4">
                  <p:embed/>
                </p:oleObj>
              </mc:Choice>
              <mc:Fallback>
                <p:oleObj name="Equation" r:id="rId3" imgW="3517900" imgH="7366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111" y="1244745"/>
                        <a:ext cx="3517900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2187286"/>
              </p:ext>
            </p:extLst>
          </p:nvPr>
        </p:nvGraphicFramePr>
        <p:xfrm>
          <a:off x="1461511" y="2167082"/>
          <a:ext cx="4592637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08" name="Equation" r:id="rId5" imgW="4597400" imgH="736600" progId="Equation.DSMT4">
                  <p:embed/>
                </p:oleObj>
              </mc:Choice>
              <mc:Fallback>
                <p:oleObj name="Equation" r:id="rId5" imgW="4597400" imgH="7366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1511" y="2167082"/>
                        <a:ext cx="4592637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0132217"/>
              </p:ext>
            </p:extLst>
          </p:nvPr>
        </p:nvGraphicFramePr>
        <p:xfrm>
          <a:off x="7256030" y="1781608"/>
          <a:ext cx="150177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09" name="Equation" r:id="rId7" imgW="1473120" imgH="761760" progId="Equation.DSMT4">
                  <p:embed/>
                </p:oleObj>
              </mc:Choice>
              <mc:Fallback>
                <p:oleObj name="Equation" r:id="rId7" imgW="1473120" imgH="7617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6030" y="1781608"/>
                        <a:ext cx="1501775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5195164"/>
              </p:ext>
            </p:extLst>
          </p:nvPr>
        </p:nvGraphicFramePr>
        <p:xfrm>
          <a:off x="1239837" y="4335162"/>
          <a:ext cx="5402263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10" name="Equation" r:id="rId9" imgW="5448240" imgH="660240" progId="Equation.DSMT4">
                  <p:embed/>
                </p:oleObj>
              </mc:Choice>
              <mc:Fallback>
                <p:oleObj name="Equation" r:id="rId9" imgW="5448240" imgH="6602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837" y="4335162"/>
                        <a:ext cx="5402263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434506"/>
              </p:ext>
            </p:extLst>
          </p:nvPr>
        </p:nvGraphicFramePr>
        <p:xfrm>
          <a:off x="7465430" y="4294321"/>
          <a:ext cx="1025525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11" name="Equation" r:id="rId11" imgW="1269720" imgH="888840" progId="Equation.DSMT4">
                  <p:embed/>
                </p:oleObj>
              </mc:Choice>
              <mc:Fallback>
                <p:oleObj name="Equation" r:id="rId11" imgW="1269720" imgH="8888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5430" y="4294321"/>
                        <a:ext cx="1025525" cy="79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1345708"/>
              </p:ext>
            </p:extLst>
          </p:nvPr>
        </p:nvGraphicFramePr>
        <p:xfrm>
          <a:off x="7378700" y="2732088"/>
          <a:ext cx="1255713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12" name="Equation" r:id="rId13" imgW="1231560" imgH="838080" progId="Equation.DSMT4">
                  <p:embed/>
                </p:oleObj>
              </mc:Choice>
              <mc:Fallback>
                <p:oleObj name="Equation" r:id="rId13" imgW="123156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8700" y="2732088"/>
                        <a:ext cx="1255713" cy="785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8818088"/>
      </p:ext>
    </p:extLst>
  </p:cSld>
  <p:clrMapOvr>
    <a:masterClrMapping/>
  </p:clrMapOvr>
  <p:transition>
    <p:fade thruBlk="1"/>
  </p:transition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75" y="90742"/>
            <a:ext cx="8909050" cy="6524371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K=1:3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KB=1+mod(K,3);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KC=1+mod(KB,3);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EA=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eigen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(K);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EB=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eigen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(KB);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EC=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eigen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(KC);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D1=EB-EA;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D2=EC-EA;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DA = 1 / (D1 * D2);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M(1,K)=((b(1)-EB)*(b(1)-EC)+b(4)*b(4)+b(6)*b(6))*DA;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M(2,K)=((b(2)-EB)*(b(2)-EC)+b(4)*b(4)+b(5)*b(5))*DA;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M(3,K)=((b(3)-EB)*(b(3)-EC)+b(5)*b(5)+b(6)*b(6))*DA;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M(4,K)=(b(4)*(b(1)-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EB+b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(2)-EC)+b(5)*b(6))*DA;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M(5,K)=(b(5)*(b(2)-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EB+b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(3)-EC)+b(4)*b(6))*DA;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M(6,K)=(b(6)*(b(3)-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EB+b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(1)-EC)+b(4)*b(5))*DA;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eigen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=sort(real([P(1,1) P(2,2) P(3,3)]))'; 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principal stretch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deps = 0.5*log(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eigen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                         %logarithmic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sigtr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D*deps;                                %trial principal stress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eta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sigtr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 alpha - sum(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sigtr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)*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/3;       %shifted stress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etat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norm(eta);                              %norm of eta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fyld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etat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 stwo3*(Y0+(1-beta)*H*ep);        %trial yield function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fyld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ftol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%yield test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sig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sigtr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                %trial states are final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stress = M*sig;                             %stress (6x1)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gamma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fyld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/(2*mu + two3*H);               %plastic consistency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ep = ep + gamma*stwo3;                      %updated eff. plastic strain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N = eta/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etat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               %unit vector normal to 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deps = deps - gamma*N;                      %updated elastic strain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sig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sigtr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- 2*mu*gamma*N;                 %updated stress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alpha = alpha + two3*beta*H*gamma*N;        %updated back stress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stress = M*sig;                             %stress (6x1)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b = M*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(2*deps);                          %updated elastic left C-G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588046709"/>
      </p:ext>
    </p:extLst>
  </p:cSld>
  <p:clrMapOvr>
    <a:masterClrMapping/>
  </p:clrMapOvr>
  <p:transition>
    <p:fade thruBlk="1"/>
  </p:transition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Ex) Shear Deformation of a Square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Young = 24000; nu=0.2; mu=Young/2/(1+nu); lambda=nu*Young/((1+nu)*(1-2*nu));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beta = 0; H = 1000;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200*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[lambda mu beta H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=[1 1 1 0 0 0]';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D=2*mu*eye(6) + lambda*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D(4,4) = mu; D(5,5) = mu; D(6,6) = mu;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=[1 1 1]';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DM=2*mu*eye(3) + lambda*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 = zeros(3,3);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stressN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=[0 0 0 0 0 0]';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deps=[0 0 0 0 0 0]';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[0 0 0 0 0 0]';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stressRN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stressN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alphaRN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alphaN;epRN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=[1 1 1 0 0 0]';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alphaMN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[0 0 0]';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epMN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for i=1:15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deps(4) = 0.004; L(1,2) = 0.024; L(2,1) = -0.02;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stressRN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alphaRN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rotatedStress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(L,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stressRN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alphaRN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stressR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combHard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mp,D,deps,stressRN,alphaRN,epRN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[stress, alpha, ep]=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combHard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mp,D,deps,stressN,alphaN,epN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stressM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mulPlast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mp,DM,L,bMN,alphaMN,epMN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X(i)=i*deps(4);Y1(i)=stress(4);Y2(i)=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stressR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(4);Y3(i)=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stressM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(4);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stressN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stress;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alpha;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ep;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stressRN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stressR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alphaRN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epRN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alphaMN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epMN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X = [0 X]; Y1=[0 Y1]; Y2=[0 Y2]; Y3 = [0 Y3]; plot(X,Y1,X,Y2,X,Y3);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5051953" y="1237777"/>
            <a:ext cx="3760470" cy="2740025"/>
            <a:chOff x="3271" y="1320"/>
            <a:chExt cx="5922" cy="4315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4165" y="1449"/>
              <a:ext cx="4479" cy="351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spect="1" noChangeArrowheads="1"/>
            </p:cNvSpPr>
            <p:nvPr/>
          </p:nvSpPr>
          <p:spPr bwMode="auto">
            <a:xfrm>
              <a:off x="4097" y="4900"/>
              <a:ext cx="115" cy="1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4165" y="1964"/>
              <a:ext cx="4479" cy="2999"/>
            </a:xfrm>
            <a:custGeom>
              <a:avLst/>
              <a:gdLst>
                <a:gd name="T0" fmla="*/ 0 w 4479"/>
                <a:gd name="T1" fmla="*/ 2999 h 2999"/>
                <a:gd name="T2" fmla="*/ 1487 w 4479"/>
                <a:gd name="T3" fmla="*/ 167 h 2999"/>
                <a:gd name="T4" fmla="*/ 4479 w 4479"/>
                <a:gd name="T5" fmla="*/ 0 h 2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79" h="2999">
                  <a:moveTo>
                    <a:pt x="0" y="2999"/>
                  </a:moveTo>
                  <a:lnTo>
                    <a:pt x="1487" y="167"/>
                  </a:lnTo>
                  <a:lnTo>
                    <a:pt x="4479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" name="Text Box 21526"/>
            <p:cNvSpPr txBox="1">
              <a:spLocks noChangeArrowheads="1"/>
            </p:cNvSpPr>
            <p:nvPr/>
          </p:nvSpPr>
          <p:spPr bwMode="auto">
            <a:xfrm>
              <a:off x="4097" y="4980"/>
              <a:ext cx="5096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Malgun Gothic" panose="020B0503020000020004" pitchFamily="34" charset="-127"/>
                </a:rPr>
                <a:t>0       0.01      0.02      0.03     0.04     0.05    0.06</a:t>
              </a:r>
            </a:p>
          </p:txBody>
        </p: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4908" y="4875"/>
              <a:ext cx="2976" cy="94"/>
              <a:chOff x="3324" y="5343"/>
              <a:chExt cx="2976" cy="94"/>
            </a:xfrm>
          </p:grpSpPr>
          <p:cxnSp>
            <p:nvCxnSpPr>
              <p:cNvPr id="36" name="AutoShape 21528"/>
              <p:cNvCxnSpPr>
                <a:cxnSpLocks noChangeShapeType="1"/>
              </p:cNvCxnSpPr>
              <p:nvPr/>
            </p:nvCxnSpPr>
            <p:spPr bwMode="auto">
              <a:xfrm>
                <a:off x="3324" y="5343"/>
                <a:ext cx="0" cy="9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" name="AutoShape 21529"/>
              <p:cNvCxnSpPr>
                <a:cxnSpLocks noChangeShapeType="1"/>
              </p:cNvCxnSpPr>
              <p:nvPr/>
            </p:nvCxnSpPr>
            <p:spPr bwMode="auto">
              <a:xfrm>
                <a:off x="4068" y="5343"/>
                <a:ext cx="0" cy="9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" name="AutoShape 21530"/>
              <p:cNvCxnSpPr>
                <a:cxnSpLocks noChangeShapeType="1"/>
              </p:cNvCxnSpPr>
              <p:nvPr/>
            </p:nvCxnSpPr>
            <p:spPr bwMode="auto">
              <a:xfrm>
                <a:off x="4821" y="5343"/>
                <a:ext cx="0" cy="9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" name="AutoShape 21531"/>
              <p:cNvCxnSpPr>
                <a:cxnSpLocks noChangeShapeType="1"/>
              </p:cNvCxnSpPr>
              <p:nvPr/>
            </p:nvCxnSpPr>
            <p:spPr bwMode="auto">
              <a:xfrm>
                <a:off x="5556" y="5343"/>
                <a:ext cx="0" cy="9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" name="AutoShape 21532"/>
              <p:cNvCxnSpPr>
                <a:cxnSpLocks noChangeShapeType="1"/>
              </p:cNvCxnSpPr>
              <p:nvPr/>
            </p:nvCxnSpPr>
            <p:spPr bwMode="auto">
              <a:xfrm>
                <a:off x="6300" y="5343"/>
                <a:ext cx="0" cy="9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4908" y="1445"/>
              <a:ext cx="2976" cy="94"/>
              <a:chOff x="3324" y="5343"/>
              <a:chExt cx="2976" cy="94"/>
            </a:xfrm>
          </p:grpSpPr>
          <p:cxnSp>
            <p:nvCxnSpPr>
              <p:cNvPr id="31" name="AutoShape 21534"/>
              <p:cNvCxnSpPr>
                <a:cxnSpLocks noChangeShapeType="1"/>
              </p:cNvCxnSpPr>
              <p:nvPr/>
            </p:nvCxnSpPr>
            <p:spPr bwMode="auto">
              <a:xfrm>
                <a:off x="3324" y="5343"/>
                <a:ext cx="0" cy="9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" name="AutoShape 21535"/>
              <p:cNvCxnSpPr>
                <a:cxnSpLocks noChangeShapeType="1"/>
              </p:cNvCxnSpPr>
              <p:nvPr/>
            </p:nvCxnSpPr>
            <p:spPr bwMode="auto">
              <a:xfrm>
                <a:off x="4068" y="5343"/>
                <a:ext cx="0" cy="9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" name="AutoShape 21536"/>
              <p:cNvCxnSpPr>
                <a:cxnSpLocks noChangeShapeType="1"/>
              </p:cNvCxnSpPr>
              <p:nvPr/>
            </p:nvCxnSpPr>
            <p:spPr bwMode="auto">
              <a:xfrm>
                <a:off x="4821" y="5343"/>
                <a:ext cx="0" cy="9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" name="AutoShape 21537"/>
              <p:cNvCxnSpPr>
                <a:cxnSpLocks noChangeShapeType="1"/>
              </p:cNvCxnSpPr>
              <p:nvPr/>
            </p:nvCxnSpPr>
            <p:spPr bwMode="auto">
              <a:xfrm>
                <a:off x="5556" y="5343"/>
                <a:ext cx="0" cy="9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" name="AutoShape 21538"/>
              <p:cNvCxnSpPr>
                <a:cxnSpLocks noChangeShapeType="1"/>
              </p:cNvCxnSpPr>
              <p:nvPr/>
            </p:nvCxnSpPr>
            <p:spPr bwMode="auto">
              <a:xfrm>
                <a:off x="6300" y="5343"/>
                <a:ext cx="0" cy="9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3" name="AutoShape 21539"/>
            <p:cNvCxnSpPr>
              <a:cxnSpLocks noChangeShapeType="1"/>
            </p:cNvCxnSpPr>
            <p:nvPr/>
          </p:nvCxnSpPr>
          <p:spPr bwMode="auto">
            <a:xfrm rot="5400000">
              <a:off x="4215" y="2101"/>
              <a:ext cx="0" cy="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21540"/>
            <p:cNvCxnSpPr>
              <a:cxnSpLocks noChangeShapeType="1"/>
            </p:cNvCxnSpPr>
            <p:nvPr/>
          </p:nvCxnSpPr>
          <p:spPr bwMode="auto">
            <a:xfrm rot="5400000">
              <a:off x="4215" y="2800"/>
              <a:ext cx="0" cy="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21541"/>
            <p:cNvCxnSpPr>
              <a:cxnSpLocks noChangeShapeType="1"/>
            </p:cNvCxnSpPr>
            <p:nvPr/>
          </p:nvCxnSpPr>
          <p:spPr bwMode="auto">
            <a:xfrm rot="5400000">
              <a:off x="4215" y="3508"/>
              <a:ext cx="0" cy="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21542"/>
            <p:cNvCxnSpPr>
              <a:cxnSpLocks noChangeShapeType="1"/>
            </p:cNvCxnSpPr>
            <p:nvPr/>
          </p:nvCxnSpPr>
          <p:spPr bwMode="auto">
            <a:xfrm rot="5400000">
              <a:off x="4215" y="4207"/>
              <a:ext cx="0" cy="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21543"/>
            <p:cNvCxnSpPr>
              <a:cxnSpLocks noChangeShapeType="1"/>
            </p:cNvCxnSpPr>
            <p:nvPr/>
          </p:nvCxnSpPr>
          <p:spPr bwMode="auto">
            <a:xfrm rot="5400000">
              <a:off x="8589" y="2101"/>
              <a:ext cx="0" cy="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21544"/>
            <p:cNvCxnSpPr>
              <a:cxnSpLocks noChangeShapeType="1"/>
            </p:cNvCxnSpPr>
            <p:nvPr/>
          </p:nvCxnSpPr>
          <p:spPr bwMode="auto">
            <a:xfrm rot="5400000">
              <a:off x="8589" y="2800"/>
              <a:ext cx="0" cy="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21545"/>
            <p:cNvCxnSpPr>
              <a:cxnSpLocks noChangeShapeType="1"/>
            </p:cNvCxnSpPr>
            <p:nvPr/>
          </p:nvCxnSpPr>
          <p:spPr bwMode="auto">
            <a:xfrm rot="5400000">
              <a:off x="8589" y="3508"/>
              <a:ext cx="0" cy="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21546"/>
            <p:cNvCxnSpPr>
              <a:cxnSpLocks noChangeShapeType="1"/>
            </p:cNvCxnSpPr>
            <p:nvPr/>
          </p:nvCxnSpPr>
          <p:spPr bwMode="auto">
            <a:xfrm flipH="1">
              <a:off x="8542" y="4254"/>
              <a:ext cx="9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Text Box 21547"/>
            <p:cNvSpPr txBox="1">
              <a:spLocks noChangeArrowheads="1"/>
            </p:cNvSpPr>
            <p:nvPr/>
          </p:nvSpPr>
          <p:spPr bwMode="auto">
            <a:xfrm>
              <a:off x="3577" y="1320"/>
              <a:ext cx="532" cy="3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r">
                <a:spcBef>
                  <a:spcPts val="0"/>
                </a:spcBef>
                <a:spcAft>
                  <a:spcPts val="21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Malgun Gothic" panose="020B0503020000020004" pitchFamily="34" charset="-127"/>
                </a:rPr>
                <a:t>250</a:t>
              </a:r>
            </a:p>
            <a:p>
              <a:pPr marL="0" marR="0" algn="r">
                <a:spcBef>
                  <a:spcPts val="0"/>
                </a:spcBef>
                <a:spcAft>
                  <a:spcPts val="21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Malgun Gothic" panose="020B0503020000020004" pitchFamily="34" charset="-127"/>
                </a:rPr>
                <a:t>200</a:t>
              </a:r>
            </a:p>
            <a:p>
              <a:pPr marL="0" marR="0" algn="r">
                <a:spcBef>
                  <a:spcPts val="0"/>
                </a:spcBef>
                <a:spcAft>
                  <a:spcPts val="21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Malgun Gothic" panose="020B0503020000020004" pitchFamily="34" charset="-127"/>
                </a:rPr>
                <a:t>150</a:t>
              </a:r>
            </a:p>
            <a:p>
              <a:pPr marL="0" marR="0" algn="r">
                <a:spcBef>
                  <a:spcPts val="0"/>
                </a:spcBef>
                <a:spcAft>
                  <a:spcPts val="21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Malgun Gothic" panose="020B0503020000020004" pitchFamily="34" charset="-127"/>
                </a:rPr>
                <a:t>100</a:t>
              </a:r>
            </a:p>
            <a:p>
              <a:pPr marL="0" marR="0" algn="r">
                <a:spcBef>
                  <a:spcPts val="0"/>
                </a:spcBef>
                <a:spcAft>
                  <a:spcPts val="21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Malgun Gothic" panose="020B0503020000020004" pitchFamily="34" charset="-127"/>
                </a:rPr>
                <a:t>50</a:t>
              </a:r>
            </a:p>
            <a:p>
              <a:pPr marL="0" marR="0" algn="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Malgun Gothic" panose="020B0503020000020004" pitchFamily="34" charset="-127"/>
                </a:rPr>
                <a:t>0</a:t>
              </a:r>
            </a:p>
          </p:txBody>
        </p:sp>
        <p:sp>
          <p:nvSpPr>
            <p:cNvPr id="22" name="Text Box 21548"/>
            <p:cNvSpPr txBox="1">
              <a:spLocks noChangeArrowheads="1"/>
            </p:cNvSpPr>
            <p:nvPr/>
          </p:nvSpPr>
          <p:spPr bwMode="auto">
            <a:xfrm>
              <a:off x="5369" y="5280"/>
              <a:ext cx="2068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Malgun Gothic" panose="020B0503020000020004" pitchFamily="34" charset="-127"/>
                </a:rPr>
                <a:t>Shear strain</a:t>
              </a:r>
            </a:p>
          </p:txBody>
        </p:sp>
        <p:sp>
          <p:nvSpPr>
            <p:cNvPr id="23" name="Text Box 21549"/>
            <p:cNvSpPr txBox="1">
              <a:spLocks noChangeArrowheads="1"/>
            </p:cNvSpPr>
            <p:nvPr/>
          </p:nvSpPr>
          <p:spPr bwMode="auto">
            <a:xfrm>
              <a:off x="3271" y="2021"/>
              <a:ext cx="451" cy="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vert270" wrap="square" lIns="0" tIns="0" rIns="0" bIns="0" anchor="ctr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Malgun Gothic" panose="020B0503020000020004" pitchFamily="34" charset="-127"/>
                </a:rPr>
                <a:t>Shear stress (MPa)</a:t>
              </a:r>
            </a:p>
          </p:txBody>
        </p:sp>
        <p:cxnSp>
          <p:nvCxnSpPr>
            <p:cNvPr id="24" name="AutoShape 21550"/>
            <p:cNvCxnSpPr>
              <a:cxnSpLocks noChangeShapeType="1"/>
            </p:cNvCxnSpPr>
            <p:nvPr/>
          </p:nvCxnSpPr>
          <p:spPr bwMode="auto">
            <a:xfrm flipV="1">
              <a:off x="5652" y="2043"/>
              <a:ext cx="2984" cy="86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21551"/>
            <p:cNvCxnSpPr>
              <a:cxnSpLocks noChangeShapeType="1"/>
            </p:cNvCxnSpPr>
            <p:nvPr/>
          </p:nvCxnSpPr>
          <p:spPr bwMode="auto">
            <a:xfrm>
              <a:off x="6286" y="4292"/>
              <a:ext cx="653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21553"/>
            <p:cNvCxnSpPr>
              <a:cxnSpLocks noChangeShapeType="1"/>
            </p:cNvCxnSpPr>
            <p:nvPr/>
          </p:nvCxnSpPr>
          <p:spPr bwMode="auto">
            <a:xfrm>
              <a:off x="6286" y="3986"/>
              <a:ext cx="653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" name="Text Box 21554"/>
            <p:cNvSpPr txBox="1">
              <a:spLocks noChangeArrowheads="1"/>
            </p:cNvSpPr>
            <p:nvPr/>
          </p:nvSpPr>
          <p:spPr bwMode="auto">
            <a:xfrm>
              <a:off x="7063" y="3790"/>
              <a:ext cx="1441" cy="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algn="just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200">
                  <a:effectLst/>
                  <a:latin typeface="Times New Roman" panose="02020603050405020304" pitchFamily="18" charset="0"/>
                  <a:ea typeface="Malgun Gothic" panose="020B0503020000020004" pitchFamily="34" charset="-127"/>
                </a:rPr>
                <a:t>Small strain</a:t>
              </a:r>
            </a:p>
            <a:p>
              <a:pPr marL="0" marR="0" algn="just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200">
                  <a:effectLst/>
                  <a:latin typeface="Times New Roman" panose="02020603050405020304" pitchFamily="18" charset="0"/>
                  <a:ea typeface="Malgun Gothic" panose="020B0503020000020004" pitchFamily="34" charset="-127"/>
                </a:rPr>
                <a:t>Finite rotation</a:t>
              </a:r>
            </a:p>
            <a:p>
              <a:pPr marL="0" marR="0" algn="just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200">
                  <a:effectLst/>
                  <a:latin typeface="Times New Roman" panose="02020603050405020304" pitchFamily="18" charset="0"/>
                  <a:ea typeface="Malgun Gothic" panose="020B0503020000020004" pitchFamily="34" charset="-127"/>
                </a:rPr>
                <a:t>Large strain</a:t>
              </a: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6094" y="3729"/>
              <a:ext cx="2388" cy="101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29" name="AutoShape 21556"/>
            <p:cNvCxnSpPr>
              <a:cxnSpLocks noChangeShapeType="1"/>
            </p:cNvCxnSpPr>
            <p:nvPr/>
          </p:nvCxnSpPr>
          <p:spPr bwMode="auto">
            <a:xfrm flipV="1">
              <a:off x="5661" y="2074"/>
              <a:ext cx="2984" cy="7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AutoShape 21557"/>
            <p:cNvCxnSpPr>
              <a:cxnSpLocks noChangeShapeType="1"/>
            </p:cNvCxnSpPr>
            <p:nvPr/>
          </p:nvCxnSpPr>
          <p:spPr bwMode="auto">
            <a:xfrm>
              <a:off x="6286" y="4576"/>
              <a:ext cx="653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623617378"/>
      </p:ext>
    </p:extLst>
  </p:cSld>
  <p:clrMapOvr>
    <a:masterClrMapping/>
  </p:clrMapOvr>
  <p:transition>
    <p:fade thruBlk="1"/>
  </p:transition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In multiplicative decomposition, the effect of plasticity is modeled by intermediate configuration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The total form stress-strain relation is given by hyperelasticity between intermediate and current </a:t>
            </a:r>
            <a:r>
              <a:rPr lang="en-US" dirty="0" err="1" smtClean="0"/>
              <a:t>config</a:t>
            </a:r>
            <a:r>
              <a:rPr lang="en-US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We studied principle of max dissipation to derive constitutive relation and plastic evolution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Similar to classical plasticity, the return mapping algorithm is used in principal Kirchhoff stress and principal logarithmic elastic strain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It is assumed that the principal direction is fixed during plastic return mapping</a:t>
            </a:r>
          </a:p>
          <a:p>
            <a:pPr>
              <a:spcBef>
                <a:spcPts val="120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372214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 FE Formulation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Stress-strain relationship (Incremental)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Elastoplastic tangent modulus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Linearization of weak form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952651"/>
              </p:ext>
            </p:extLst>
          </p:nvPr>
        </p:nvGraphicFramePr>
        <p:xfrm>
          <a:off x="1567441" y="1403494"/>
          <a:ext cx="521017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70" name="Equation" r:id="rId3" imgW="5181480" imgH="761760" progId="Equation.DSMT4">
                  <p:embed/>
                </p:oleObj>
              </mc:Choice>
              <mc:Fallback>
                <p:oleObj name="Equation" r:id="rId3" imgW="5181480" imgH="7617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7441" y="1403494"/>
                        <a:ext cx="5210175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0166607"/>
              </p:ext>
            </p:extLst>
          </p:nvPr>
        </p:nvGraphicFramePr>
        <p:xfrm>
          <a:off x="1505384" y="2972667"/>
          <a:ext cx="27686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71" name="Equation" r:id="rId5" imgW="2768400" imgH="888840" progId="Equation.DSMT4">
                  <p:embed/>
                </p:oleObj>
              </mc:Choice>
              <mc:Fallback>
                <p:oleObj name="Equation" r:id="rId5" imgW="2768400" imgH="8888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5384" y="2972667"/>
                        <a:ext cx="2768600" cy="93345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6513548"/>
              </p:ext>
            </p:extLst>
          </p:nvPr>
        </p:nvGraphicFramePr>
        <p:xfrm>
          <a:off x="1195388" y="4995863"/>
          <a:ext cx="70993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72" name="Equation" r:id="rId7" imgW="7111800" imgH="736560" progId="Equation.DSMT4">
                  <p:embed/>
                </p:oleObj>
              </mc:Choice>
              <mc:Fallback>
                <p:oleObj name="Equation" r:id="rId7" imgW="7111800" imgH="7365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388" y="4995863"/>
                        <a:ext cx="7099300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1626379" y="5756562"/>
            <a:ext cx="2244437" cy="607049"/>
            <a:chOff x="1828801" y="5756562"/>
            <a:chExt cx="2244437" cy="607049"/>
          </a:xfrm>
        </p:grpSpPr>
        <p:sp>
          <p:nvSpPr>
            <p:cNvPr id="10" name="Left Brace 9"/>
            <p:cNvSpPr/>
            <p:nvPr/>
          </p:nvSpPr>
          <p:spPr bwMode="auto">
            <a:xfrm rot="16200000">
              <a:off x="2812474" y="4772889"/>
              <a:ext cx="277092" cy="2244437"/>
            </a:xfrm>
            <a:prstGeom prst="leftBrac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93009" y="5994279"/>
              <a:ext cx="21675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2C02C6"/>
                  </a:solidFill>
                  <a:latin typeface="Comic Sans MS" pitchFamily="66" charset="0"/>
                </a:rPr>
                <a:t>Tangent stiffness</a:t>
              </a:r>
              <a:endParaRPr lang="en-US" b="1" dirty="0">
                <a:solidFill>
                  <a:srgbClr val="2C02C6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800601" y="5742706"/>
            <a:ext cx="3325093" cy="581163"/>
            <a:chOff x="4800601" y="5742706"/>
            <a:chExt cx="3325093" cy="581163"/>
          </a:xfrm>
        </p:grpSpPr>
        <p:sp>
          <p:nvSpPr>
            <p:cNvPr id="11" name="Left Brace 10"/>
            <p:cNvSpPr/>
            <p:nvPr/>
          </p:nvSpPr>
          <p:spPr bwMode="auto">
            <a:xfrm rot="16200000">
              <a:off x="6324602" y="4218705"/>
              <a:ext cx="277092" cy="3325093"/>
            </a:xfrm>
            <a:prstGeom prst="leftBrac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28386" y="5954537"/>
              <a:ext cx="108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2C02C6"/>
                  </a:solidFill>
                  <a:latin typeface="Comic Sans MS" pitchFamily="66" charset="0"/>
                </a:rPr>
                <a:t>Residual</a:t>
              </a:r>
              <a:endParaRPr lang="en-US" b="1" dirty="0">
                <a:solidFill>
                  <a:srgbClr val="2C02C6"/>
                </a:solidFill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2408713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 FE Formulation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Tangent Stiffness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Residual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2C02C6"/>
                </a:solidFill>
              </a:rPr>
              <a:t>State Determination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Incremental Finite Element Equation</a:t>
            </a:r>
          </a:p>
          <a:p>
            <a:pPr lvl="1"/>
            <a:r>
              <a:rPr lang="en-US" dirty="0"/>
              <a:t>N-R iteration until the residual vanishes</a:t>
            </a:r>
          </a:p>
          <a:p>
            <a:pPr lvl="1"/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8225344"/>
              </p:ext>
            </p:extLst>
          </p:nvPr>
        </p:nvGraphicFramePr>
        <p:xfrm>
          <a:off x="2129704" y="1269423"/>
          <a:ext cx="273050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17" name="Equation" r:id="rId3" imgW="2730240" imgH="914400" progId="Equation.DSMT4">
                  <p:embed/>
                </p:oleObj>
              </mc:Choice>
              <mc:Fallback>
                <p:oleObj name="Equation" r:id="rId3" imgW="2730240" imgH="914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9704" y="1269423"/>
                        <a:ext cx="2730500" cy="96043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6591272"/>
              </p:ext>
            </p:extLst>
          </p:nvPr>
        </p:nvGraphicFramePr>
        <p:xfrm>
          <a:off x="1230319" y="2657337"/>
          <a:ext cx="6510338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18" name="Equation" r:id="rId5" imgW="6514920" imgH="965160" progId="Equation.DSMT4">
                  <p:embed/>
                </p:oleObj>
              </mc:Choice>
              <mc:Fallback>
                <p:oleObj name="Equation" r:id="rId5" imgW="6514920" imgH="9651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319" y="2657337"/>
                        <a:ext cx="6510338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4566466"/>
              </p:ext>
            </p:extLst>
          </p:nvPr>
        </p:nvGraphicFramePr>
        <p:xfrm>
          <a:off x="3666692" y="3907270"/>
          <a:ext cx="32559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19" name="Equation" r:id="rId7" imgW="3314520" imgH="520560" progId="Equation.DSMT4">
                  <p:embed/>
                </p:oleObj>
              </mc:Choice>
              <mc:Fallback>
                <p:oleObj name="Equation" r:id="rId7" imgW="3314520" imgH="5205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6692" y="3907270"/>
                        <a:ext cx="3255962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2253290"/>
              </p:ext>
            </p:extLst>
          </p:nvPr>
        </p:nvGraphicFramePr>
        <p:xfrm>
          <a:off x="2914507" y="5945908"/>
          <a:ext cx="2093912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20" name="Equation" r:id="rId9" imgW="2082600" imgH="469800" progId="Equation.DSMT4">
                  <p:embed/>
                </p:oleObj>
              </mc:Choice>
              <mc:Fallback>
                <p:oleObj name="Equation" r:id="rId9" imgW="2082600" imgH="469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507" y="5945908"/>
                        <a:ext cx="2093912" cy="50323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905481" y="4415270"/>
            <a:ext cx="301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Will talk about next slides</a:t>
            </a:r>
            <a:endParaRPr 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631964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Isotropic Hardening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75" y="741362"/>
            <a:ext cx="8909050" cy="3008831"/>
          </a:xfrm>
        </p:spPr>
        <p:txBody>
          <a:bodyPr/>
          <a:lstStyle/>
          <a:p>
            <a:r>
              <a:rPr lang="en-US" dirty="0" smtClean="0"/>
              <a:t>Yield strength gradually increases proportional to the plastic strain</a:t>
            </a:r>
          </a:p>
          <a:p>
            <a:pPr lvl="1"/>
            <a:r>
              <a:rPr lang="en-US" dirty="0" smtClean="0"/>
              <a:t>Yield strength is always positive for both tension or compression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Plastic strain is always positive and continuously </a:t>
            </a:r>
            <a:r>
              <a:rPr lang="en-US" b="1" dirty="0" smtClean="0">
                <a:solidFill>
                  <a:srgbClr val="FF0000"/>
                </a:solidFill>
              </a:rPr>
              <a:t>accumulated</a:t>
            </a:r>
            <a:r>
              <a:rPr lang="en-US" dirty="0" smtClean="0"/>
              <a:t> even in cycling loadings</a:t>
            </a:r>
            <a:endParaRPr lang="en-US" dirty="0"/>
          </a:p>
        </p:txBody>
      </p:sp>
      <p:sp>
        <p:nvSpPr>
          <p:cNvPr id="51" name="Rounded Rectangle 50"/>
          <p:cNvSpPr/>
          <p:nvPr/>
        </p:nvSpPr>
        <p:spPr bwMode="auto">
          <a:xfrm>
            <a:off x="1003633" y="2168523"/>
            <a:ext cx="2042963" cy="683173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5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7073834"/>
              </p:ext>
            </p:extLst>
          </p:nvPr>
        </p:nvGraphicFramePr>
        <p:xfrm>
          <a:off x="1197384" y="2278860"/>
          <a:ext cx="1612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62" name="Equation" r:id="rId3" imgW="1612800" imgH="444240" progId="Equation.DSMT4">
                  <p:embed/>
                </p:oleObj>
              </mc:Choice>
              <mc:Fallback>
                <p:oleObj name="Equation" r:id="rId3" imgW="16128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7384" y="2278860"/>
                        <a:ext cx="16129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" name="Group 52"/>
          <p:cNvGrpSpPr/>
          <p:nvPr/>
        </p:nvGrpSpPr>
        <p:grpSpPr>
          <a:xfrm>
            <a:off x="1970195" y="2430529"/>
            <a:ext cx="3925125" cy="493983"/>
            <a:chOff x="1807779" y="2427890"/>
            <a:chExt cx="3925125" cy="493983"/>
          </a:xfrm>
        </p:grpSpPr>
        <p:sp>
          <p:nvSpPr>
            <p:cNvPr id="54" name="Freeform 53"/>
            <p:cNvSpPr/>
            <p:nvPr/>
          </p:nvSpPr>
          <p:spPr bwMode="auto">
            <a:xfrm>
              <a:off x="1807779" y="2606563"/>
              <a:ext cx="1797269" cy="315310"/>
            </a:xfrm>
            <a:custGeom>
              <a:avLst/>
              <a:gdLst>
                <a:gd name="connsiteX0" fmla="*/ 1797269 w 1797269"/>
                <a:gd name="connsiteY0" fmla="*/ 0 h 315310"/>
                <a:gd name="connsiteX1" fmla="*/ 1313793 w 1797269"/>
                <a:gd name="connsiteY1" fmla="*/ 0 h 315310"/>
                <a:gd name="connsiteX2" fmla="*/ 1313793 w 1797269"/>
                <a:gd name="connsiteY2" fmla="*/ 315310 h 315310"/>
                <a:gd name="connsiteX3" fmla="*/ 0 w 1797269"/>
                <a:gd name="connsiteY3" fmla="*/ 315310 h 315310"/>
                <a:gd name="connsiteX4" fmla="*/ 0 w 1797269"/>
                <a:gd name="connsiteY4" fmla="*/ 115614 h 31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7269" h="315310">
                  <a:moveTo>
                    <a:pt x="1797269" y="0"/>
                  </a:moveTo>
                  <a:lnTo>
                    <a:pt x="1313793" y="0"/>
                  </a:lnTo>
                  <a:lnTo>
                    <a:pt x="1313793" y="315310"/>
                  </a:lnTo>
                  <a:lnTo>
                    <a:pt x="0" y="315310"/>
                  </a:lnTo>
                  <a:lnTo>
                    <a:pt x="0" y="115614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552499" y="2427890"/>
              <a:ext cx="21804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Initial yield stress</a:t>
              </a:r>
              <a:endParaRPr lang="en-US" dirty="0">
                <a:latin typeface="Comic Sans MS" pitchFamily="66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666875" y="1976329"/>
            <a:ext cx="5135764" cy="369332"/>
            <a:chOff x="2722179" y="2039006"/>
            <a:chExt cx="5135764" cy="369332"/>
          </a:xfrm>
        </p:grpSpPr>
        <p:sp>
          <p:nvSpPr>
            <p:cNvPr id="57" name="Freeform 56"/>
            <p:cNvSpPr/>
            <p:nvPr/>
          </p:nvSpPr>
          <p:spPr bwMode="auto">
            <a:xfrm>
              <a:off x="2722179" y="2217689"/>
              <a:ext cx="2984938" cy="178675"/>
            </a:xfrm>
            <a:custGeom>
              <a:avLst/>
              <a:gdLst>
                <a:gd name="connsiteX0" fmla="*/ 2984938 w 2984938"/>
                <a:gd name="connsiteY0" fmla="*/ 0 h 178675"/>
                <a:gd name="connsiteX1" fmla="*/ 0 w 2984938"/>
                <a:gd name="connsiteY1" fmla="*/ 0 h 178675"/>
                <a:gd name="connsiteX2" fmla="*/ 0 w 2984938"/>
                <a:gd name="connsiteY2" fmla="*/ 178675 h 17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84938" h="178675">
                  <a:moveTo>
                    <a:pt x="2984938" y="0"/>
                  </a:moveTo>
                  <a:lnTo>
                    <a:pt x="0" y="0"/>
                  </a:lnTo>
                  <a:lnTo>
                    <a:pt x="0" y="178675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623036" y="2039006"/>
              <a:ext cx="2234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Total plastic strain</a:t>
              </a:r>
              <a:endParaRPr lang="en-US" dirty="0">
                <a:latin typeface="Comic Sans MS" pitchFamily="66" charset="0"/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1528264" y="3655472"/>
            <a:ext cx="1966947" cy="1867817"/>
            <a:chOff x="1183224" y="3845244"/>
            <a:chExt cx="1966947" cy="1867817"/>
          </a:xfrm>
        </p:grpSpPr>
        <p:sp>
          <p:nvSpPr>
            <p:cNvPr id="5" name="Line 5"/>
            <p:cNvSpPr>
              <a:spLocks noChangeAspect="1" noChangeShapeType="1"/>
            </p:cNvSpPr>
            <p:nvPr/>
          </p:nvSpPr>
          <p:spPr bwMode="auto">
            <a:xfrm>
              <a:off x="1435839" y="5365236"/>
              <a:ext cx="16039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Line 6"/>
            <p:cNvSpPr>
              <a:spLocks noChangeAspect="1" noChangeShapeType="1"/>
            </p:cNvSpPr>
            <p:nvPr/>
          </p:nvSpPr>
          <p:spPr bwMode="auto">
            <a:xfrm rot="16200000">
              <a:off x="679231" y="4826514"/>
              <a:ext cx="17730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Text Box 7"/>
            <p:cNvSpPr txBox="1">
              <a:spLocks noChangeAspect="1" noChangeArrowheads="1"/>
            </p:cNvSpPr>
            <p:nvPr/>
          </p:nvSpPr>
          <p:spPr bwMode="auto">
            <a:xfrm>
              <a:off x="1637912" y="3845244"/>
              <a:ext cx="12343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σ</a:t>
              </a:r>
              <a:endParaRPr kumimoji="0" lang="en-US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" name="Text Box 8"/>
            <p:cNvSpPr txBox="1">
              <a:spLocks noChangeAspect="1" noChangeArrowheads="1"/>
            </p:cNvSpPr>
            <p:nvPr/>
          </p:nvSpPr>
          <p:spPr bwMode="auto">
            <a:xfrm>
              <a:off x="3044373" y="5208937"/>
              <a:ext cx="10579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ε</a:t>
              </a:r>
              <a:endParaRPr kumimoji="0" lang="en-US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" name="Text Box 9"/>
            <p:cNvSpPr txBox="1">
              <a:spLocks noChangeAspect="1" noChangeArrowheads="1"/>
            </p:cNvSpPr>
            <p:nvPr/>
          </p:nvSpPr>
          <p:spPr bwMode="auto">
            <a:xfrm>
              <a:off x="1766789" y="4486661"/>
              <a:ext cx="11221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E</a:t>
              </a:r>
              <a:endParaRPr kumimoji="0" lang="en-US" b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1872430" y="4525418"/>
              <a:ext cx="142618" cy="252744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135" y="240"/>
                </a:cxn>
                <a:cxn ang="0">
                  <a:pos x="135" y="0"/>
                </a:cxn>
              </a:cxnLst>
              <a:rect l="0" t="0" r="r" b="b"/>
              <a:pathLst>
                <a:path w="135" h="240">
                  <a:moveTo>
                    <a:pt x="0" y="240"/>
                  </a:moveTo>
                  <a:lnTo>
                    <a:pt x="135" y="240"/>
                  </a:lnTo>
                  <a:lnTo>
                    <a:pt x="135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1474928" y="4285828"/>
              <a:ext cx="1291784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2762169" y="4285828"/>
              <a:ext cx="0" cy="142545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>
              <a:off x="1451685" y="4478591"/>
              <a:ext cx="609486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aphicFrame>
          <p:nvGraphicFramePr>
            <p:cNvPr id="31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79708384"/>
                </p:ext>
              </p:extLst>
            </p:nvPr>
          </p:nvGraphicFramePr>
          <p:xfrm>
            <a:off x="1183224" y="4024854"/>
            <a:ext cx="331787" cy="3669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863" name="Equation" r:id="rId5" imgW="203040" imgH="241200" progId="Equation.DSMT4">
                    <p:embed/>
                  </p:oleObj>
                </mc:Choice>
                <mc:Fallback>
                  <p:oleObj name="Equation" r:id="rId5" imgW="20304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3224" y="4024854"/>
                          <a:ext cx="331787" cy="366936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57691903"/>
                </p:ext>
              </p:extLst>
            </p:nvPr>
          </p:nvGraphicFramePr>
          <p:xfrm>
            <a:off x="1204168" y="4322466"/>
            <a:ext cx="331787" cy="346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864" name="Equation" r:id="rId7" imgW="203040" imgH="228600" progId="Equation.DSMT4">
                    <p:embed/>
                  </p:oleObj>
                </mc:Choice>
                <mc:Fallback>
                  <p:oleObj name="Equation" r:id="rId7" imgW="2030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4168" y="4322466"/>
                          <a:ext cx="331787" cy="34634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" name="Line 39"/>
            <p:cNvSpPr>
              <a:spLocks noChangeShapeType="1"/>
            </p:cNvSpPr>
            <p:nvPr/>
          </p:nvSpPr>
          <p:spPr bwMode="auto">
            <a:xfrm>
              <a:off x="1572892" y="5594193"/>
              <a:ext cx="599077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stealth" w="sm" len="med"/>
              <a:tailEnd type="stealth" w="sm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Text Box 42"/>
            <p:cNvSpPr txBox="1">
              <a:spLocks noChangeAspect="1" noChangeArrowheads="1"/>
            </p:cNvSpPr>
            <p:nvPr/>
          </p:nvSpPr>
          <p:spPr bwMode="auto">
            <a:xfrm>
              <a:off x="2402974" y="5300036"/>
              <a:ext cx="254410" cy="302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ε</a:t>
              </a:r>
              <a:r>
                <a:rPr kumimoji="0" lang="en-US" altLang="ko-KR" b="0" u="none" strike="noStrike" cap="none" normalizeH="0" baseline="-2500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e</a:t>
              </a:r>
              <a:endParaRPr kumimoji="0" lang="en-US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5" name="Text Box 46"/>
            <p:cNvSpPr txBox="1">
              <a:spLocks noChangeAspect="1" noChangeArrowheads="1"/>
            </p:cNvSpPr>
            <p:nvPr/>
          </p:nvSpPr>
          <p:spPr bwMode="auto">
            <a:xfrm>
              <a:off x="1775937" y="5293576"/>
              <a:ext cx="285234" cy="302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ε</a:t>
              </a:r>
              <a:r>
                <a:rPr kumimoji="0" lang="en-US" altLang="ko-KR" b="0" u="none" strike="noStrike" cap="none" normalizeH="0" baseline="-2500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p</a:t>
              </a:r>
              <a:endParaRPr kumimoji="0" lang="en-US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 bwMode="auto">
            <a:xfrm>
              <a:off x="2162825" y="5381238"/>
              <a:ext cx="0" cy="32857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1" name="Line 39"/>
            <p:cNvSpPr>
              <a:spLocks noChangeShapeType="1"/>
            </p:cNvSpPr>
            <p:nvPr/>
          </p:nvSpPr>
          <p:spPr bwMode="auto">
            <a:xfrm>
              <a:off x="2171968" y="5591145"/>
              <a:ext cx="590201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stealth" w="sm" len="med"/>
              <a:tailEnd type="stealth" w="sm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2"/>
            <p:cNvSpPr/>
            <p:nvPr/>
          </p:nvSpPr>
          <p:spPr bwMode="auto">
            <a:xfrm>
              <a:off x="1563387" y="4282864"/>
              <a:ext cx="1203325" cy="1085850"/>
            </a:xfrm>
            <a:custGeom>
              <a:avLst/>
              <a:gdLst>
                <a:gd name="connsiteX0" fmla="*/ 0 w 1203325"/>
                <a:gd name="connsiteY0" fmla="*/ 1085850 h 1085850"/>
                <a:gd name="connsiteX1" fmla="*/ 482600 w 1203325"/>
                <a:gd name="connsiteY1" fmla="*/ 196850 h 1085850"/>
                <a:gd name="connsiteX2" fmla="*/ 1203325 w 1203325"/>
                <a:gd name="connsiteY2" fmla="*/ 0 h 1085850"/>
                <a:gd name="connsiteX3" fmla="*/ 603250 w 1203325"/>
                <a:gd name="connsiteY3" fmla="*/ 1085850 h 108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3325" h="1085850">
                  <a:moveTo>
                    <a:pt x="0" y="1085850"/>
                  </a:moveTo>
                  <a:lnTo>
                    <a:pt x="482600" y="196850"/>
                  </a:lnTo>
                  <a:lnTo>
                    <a:pt x="1203325" y="0"/>
                  </a:lnTo>
                  <a:lnTo>
                    <a:pt x="603250" y="1085850"/>
                  </a:lnTo>
                </a:path>
              </a:pathLst>
            </a:custGeom>
            <a:noFill/>
            <a:ln w="28575" cap="flat" cmpd="sng" algn="ctr">
              <a:solidFill>
                <a:srgbClr val="2C02C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91" name="Straight Arrow Connector 90"/>
            <p:cNvCxnSpPr/>
            <p:nvPr/>
          </p:nvCxnSpPr>
          <p:spPr bwMode="auto">
            <a:xfrm flipV="1">
              <a:off x="1763254" y="4826514"/>
              <a:ext cx="99203" cy="178374"/>
            </a:xfrm>
            <a:prstGeom prst="straightConnector1">
              <a:avLst/>
            </a:prstGeom>
            <a:noFill/>
            <a:ln w="28575" cap="flat" cmpd="sng" algn="ctr">
              <a:solidFill>
                <a:srgbClr val="2C02C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3" name="Straight Arrow Connector 92"/>
            <p:cNvCxnSpPr/>
            <p:nvPr/>
          </p:nvCxnSpPr>
          <p:spPr bwMode="auto">
            <a:xfrm flipV="1">
              <a:off x="2244246" y="4372652"/>
              <a:ext cx="158728" cy="51292"/>
            </a:xfrm>
            <a:prstGeom prst="straightConnector1">
              <a:avLst/>
            </a:prstGeom>
            <a:noFill/>
            <a:ln w="28575" cap="flat" cmpd="sng" algn="ctr">
              <a:solidFill>
                <a:srgbClr val="2C02C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6" name="Straight Arrow Connector 95"/>
            <p:cNvCxnSpPr/>
            <p:nvPr/>
          </p:nvCxnSpPr>
          <p:spPr bwMode="auto">
            <a:xfrm rot="10800000" flipV="1">
              <a:off x="2371021" y="4822689"/>
              <a:ext cx="99203" cy="178374"/>
            </a:xfrm>
            <a:prstGeom prst="straightConnector1">
              <a:avLst/>
            </a:prstGeom>
            <a:noFill/>
            <a:ln w="28575" cap="flat" cmpd="sng" algn="ctr">
              <a:solidFill>
                <a:srgbClr val="2C02C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03" name="Group 102"/>
          <p:cNvGrpSpPr/>
          <p:nvPr/>
        </p:nvGrpSpPr>
        <p:grpSpPr>
          <a:xfrm>
            <a:off x="4662597" y="3663934"/>
            <a:ext cx="2566026" cy="3104877"/>
            <a:chOff x="3825875" y="3663934"/>
            <a:chExt cx="2566026" cy="3104877"/>
          </a:xfrm>
        </p:grpSpPr>
        <p:sp>
          <p:nvSpPr>
            <p:cNvPr id="64" name="Line 5"/>
            <p:cNvSpPr>
              <a:spLocks noChangeAspect="1" noChangeShapeType="1"/>
            </p:cNvSpPr>
            <p:nvPr/>
          </p:nvSpPr>
          <p:spPr bwMode="auto">
            <a:xfrm>
              <a:off x="3825875" y="5189032"/>
              <a:ext cx="245561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Line 6"/>
            <p:cNvSpPr>
              <a:spLocks noChangeAspect="1" noChangeShapeType="1"/>
            </p:cNvSpPr>
            <p:nvPr/>
          </p:nvSpPr>
          <p:spPr bwMode="auto">
            <a:xfrm rot="16200000">
              <a:off x="3338035" y="5233236"/>
              <a:ext cx="293894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Text Box 8"/>
            <p:cNvSpPr txBox="1">
              <a:spLocks noChangeAspect="1" noChangeArrowheads="1"/>
            </p:cNvSpPr>
            <p:nvPr/>
          </p:nvSpPr>
          <p:spPr bwMode="auto">
            <a:xfrm>
              <a:off x="6286103" y="5032733"/>
              <a:ext cx="10579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ε</a:t>
              </a:r>
              <a:endParaRPr kumimoji="0" lang="en-US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7" name="Text Box 9"/>
            <p:cNvSpPr txBox="1">
              <a:spLocks noChangeAspect="1" noChangeArrowheads="1"/>
            </p:cNvSpPr>
            <p:nvPr/>
          </p:nvSpPr>
          <p:spPr bwMode="auto">
            <a:xfrm>
              <a:off x="5008519" y="4310457"/>
              <a:ext cx="11221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E</a:t>
              </a:r>
              <a:endParaRPr kumimoji="0" lang="en-US" b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5114160" y="4349214"/>
              <a:ext cx="142618" cy="252744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135" y="240"/>
                </a:cxn>
                <a:cxn ang="0">
                  <a:pos x="135" y="0"/>
                </a:cxn>
              </a:cxnLst>
              <a:rect l="0" t="0" r="r" b="b"/>
              <a:pathLst>
                <a:path w="135" h="240">
                  <a:moveTo>
                    <a:pt x="0" y="240"/>
                  </a:moveTo>
                  <a:lnTo>
                    <a:pt x="135" y="240"/>
                  </a:lnTo>
                  <a:lnTo>
                    <a:pt x="135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Line 20"/>
            <p:cNvSpPr>
              <a:spLocks noChangeShapeType="1"/>
            </p:cNvSpPr>
            <p:nvPr/>
          </p:nvSpPr>
          <p:spPr bwMode="auto">
            <a:xfrm>
              <a:off x="4716658" y="4109624"/>
              <a:ext cx="1291784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Line 21"/>
            <p:cNvSpPr>
              <a:spLocks noChangeShapeType="1"/>
            </p:cNvSpPr>
            <p:nvPr/>
          </p:nvSpPr>
          <p:spPr bwMode="auto">
            <a:xfrm>
              <a:off x="6003899" y="4109624"/>
              <a:ext cx="0" cy="142545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Line 22"/>
            <p:cNvSpPr>
              <a:spLocks noChangeShapeType="1"/>
            </p:cNvSpPr>
            <p:nvPr/>
          </p:nvSpPr>
          <p:spPr bwMode="auto">
            <a:xfrm flipH="1">
              <a:off x="4693415" y="4302387"/>
              <a:ext cx="609486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aphicFrame>
          <p:nvGraphicFramePr>
            <p:cNvPr id="72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619723"/>
                </p:ext>
              </p:extLst>
            </p:nvPr>
          </p:nvGraphicFramePr>
          <p:xfrm>
            <a:off x="4424954" y="3848650"/>
            <a:ext cx="331787" cy="3669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865" name="Equation" r:id="rId9" imgW="203040" imgH="241200" progId="Equation.DSMT4">
                    <p:embed/>
                  </p:oleObj>
                </mc:Choice>
                <mc:Fallback>
                  <p:oleObj name="Equation" r:id="rId9" imgW="20304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4954" y="3848650"/>
                          <a:ext cx="331787" cy="366936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1787249"/>
                </p:ext>
              </p:extLst>
            </p:nvPr>
          </p:nvGraphicFramePr>
          <p:xfrm>
            <a:off x="4445898" y="4146262"/>
            <a:ext cx="331787" cy="346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866" name="Equation" r:id="rId10" imgW="203040" imgH="228600" progId="Equation.DSMT4">
                    <p:embed/>
                  </p:oleObj>
                </mc:Choice>
                <mc:Fallback>
                  <p:oleObj name="Equation" r:id="rId10" imgW="2030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5898" y="4146262"/>
                          <a:ext cx="331787" cy="34634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" name="Line 39"/>
            <p:cNvSpPr>
              <a:spLocks noChangeShapeType="1"/>
            </p:cNvSpPr>
            <p:nvPr/>
          </p:nvSpPr>
          <p:spPr bwMode="auto">
            <a:xfrm>
              <a:off x="4057650" y="5417989"/>
              <a:ext cx="1356049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stealth" w="sm" len="med"/>
              <a:tailEnd type="stealth" w="sm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Text Box 46"/>
            <p:cNvSpPr txBox="1">
              <a:spLocks noChangeAspect="1" noChangeArrowheads="1"/>
            </p:cNvSpPr>
            <p:nvPr/>
          </p:nvSpPr>
          <p:spPr bwMode="auto">
            <a:xfrm>
              <a:off x="4465217" y="5117372"/>
              <a:ext cx="285234" cy="302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ε</a:t>
              </a:r>
              <a:r>
                <a:rPr kumimoji="0" lang="en-US" altLang="ko-KR" b="0" u="none" strike="noStrike" cap="none" normalizeH="0" baseline="-2500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p</a:t>
              </a:r>
              <a:endParaRPr kumimoji="0" lang="en-US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77" name="Straight Connector 76"/>
            <p:cNvCxnSpPr/>
            <p:nvPr/>
          </p:nvCxnSpPr>
          <p:spPr bwMode="auto">
            <a:xfrm>
              <a:off x="5404555" y="5205034"/>
              <a:ext cx="0" cy="32857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9" name="Freeform 78"/>
            <p:cNvSpPr/>
            <p:nvPr/>
          </p:nvSpPr>
          <p:spPr bwMode="auto">
            <a:xfrm>
              <a:off x="4805117" y="4106660"/>
              <a:ext cx="1203325" cy="1085850"/>
            </a:xfrm>
            <a:custGeom>
              <a:avLst/>
              <a:gdLst>
                <a:gd name="connsiteX0" fmla="*/ 0 w 1203325"/>
                <a:gd name="connsiteY0" fmla="*/ 1085850 h 1085850"/>
                <a:gd name="connsiteX1" fmla="*/ 482600 w 1203325"/>
                <a:gd name="connsiteY1" fmla="*/ 196850 h 1085850"/>
                <a:gd name="connsiteX2" fmla="*/ 1203325 w 1203325"/>
                <a:gd name="connsiteY2" fmla="*/ 0 h 1085850"/>
                <a:gd name="connsiteX3" fmla="*/ 603250 w 1203325"/>
                <a:gd name="connsiteY3" fmla="*/ 1085850 h 108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3325" h="1085850">
                  <a:moveTo>
                    <a:pt x="0" y="1085850"/>
                  </a:moveTo>
                  <a:lnTo>
                    <a:pt x="482600" y="196850"/>
                  </a:lnTo>
                  <a:lnTo>
                    <a:pt x="1203325" y="0"/>
                  </a:lnTo>
                  <a:lnTo>
                    <a:pt x="603250" y="1085850"/>
                  </a:ln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2" name="Freeform 81"/>
            <p:cNvSpPr/>
            <p:nvPr/>
          </p:nvSpPr>
          <p:spPr bwMode="auto">
            <a:xfrm>
              <a:off x="4810107" y="5190117"/>
              <a:ext cx="596900" cy="1092200"/>
            </a:xfrm>
            <a:custGeom>
              <a:avLst/>
              <a:gdLst>
                <a:gd name="connsiteX0" fmla="*/ 596900 w 596900"/>
                <a:gd name="connsiteY0" fmla="*/ 0 h 1092200"/>
                <a:gd name="connsiteX1" fmla="*/ 0 w 596900"/>
                <a:gd name="connsiteY1" fmla="*/ 1092200 h 1092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6900" h="1092200">
                  <a:moveTo>
                    <a:pt x="596900" y="0"/>
                  </a:moveTo>
                  <a:lnTo>
                    <a:pt x="0" y="1092200"/>
                  </a:ln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3" name="Freeform 82"/>
            <p:cNvSpPr/>
            <p:nvPr/>
          </p:nvSpPr>
          <p:spPr bwMode="auto">
            <a:xfrm>
              <a:off x="4057650" y="5186437"/>
              <a:ext cx="1349375" cy="1308100"/>
            </a:xfrm>
            <a:custGeom>
              <a:avLst/>
              <a:gdLst>
                <a:gd name="connsiteX0" fmla="*/ 1349375 w 1349375"/>
                <a:gd name="connsiteY0" fmla="*/ 0 h 1308100"/>
                <a:gd name="connsiteX1" fmla="*/ 752475 w 1349375"/>
                <a:gd name="connsiteY1" fmla="*/ 1085850 h 1308100"/>
                <a:gd name="connsiteX2" fmla="*/ 0 w 1349375"/>
                <a:gd name="connsiteY2" fmla="*/ 1308100 h 1308100"/>
                <a:gd name="connsiteX3" fmla="*/ 752475 w 1349375"/>
                <a:gd name="connsiteY3" fmla="*/ 0 h 130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9375" h="1308100">
                  <a:moveTo>
                    <a:pt x="1349375" y="0"/>
                  </a:moveTo>
                  <a:lnTo>
                    <a:pt x="752475" y="1085850"/>
                  </a:lnTo>
                  <a:lnTo>
                    <a:pt x="0" y="1308100"/>
                  </a:lnTo>
                  <a:lnTo>
                    <a:pt x="752475" y="0"/>
                  </a:lnTo>
                </a:path>
              </a:pathLst>
            </a:custGeom>
            <a:noFill/>
            <a:ln w="28575" cap="flat" cmpd="sng" algn="ctr">
              <a:solidFill>
                <a:srgbClr val="2C02C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aphicFrame>
          <p:nvGraphicFramePr>
            <p:cNvPr id="84" name="Object 8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95523671"/>
                </p:ext>
              </p:extLst>
            </p:nvPr>
          </p:nvGraphicFramePr>
          <p:xfrm>
            <a:off x="4917979" y="6023050"/>
            <a:ext cx="477837" cy="384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867" name="Equation" r:id="rId11" imgW="291960" imgH="253800" progId="Equation.DSMT4">
                    <p:embed/>
                  </p:oleObj>
                </mc:Choice>
                <mc:Fallback>
                  <p:oleObj name="Equation" r:id="rId11" imgW="291960" imgH="253800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7979" y="6023050"/>
                          <a:ext cx="477837" cy="384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6" name="Straight Connector 85"/>
            <p:cNvCxnSpPr>
              <a:stCxn id="83" idx="2"/>
            </p:cNvCxnSpPr>
            <p:nvPr/>
          </p:nvCxnSpPr>
          <p:spPr bwMode="auto">
            <a:xfrm flipV="1">
              <a:off x="4057650" y="6493549"/>
              <a:ext cx="747467" cy="9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aphicFrame>
          <p:nvGraphicFramePr>
            <p:cNvPr id="87" name="Object 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92348627"/>
                </p:ext>
              </p:extLst>
            </p:nvPr>
          </p:nvGraphicFramePr>
          <p:xfrm>
            <a:off x="4914383" y="6384636"/>
            <a:ext cx="623887" cy="384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868" name="Equation" r:id="rId13" imgW="380880" imgH="253800" progId="Equation.DSMT4">
                    <p:embed/>
                  </p:oleObj>
                </mc:Choice>
                <mc:Fallback>
                  <p:oleObj name="Equation" r:id="rId13" imgW="380880" imgH="253800" progId="Equation.DSMT4">
                    <p:embed/>
                    <p:pic>
                      <p:nvPicPr>
                        <p:cNvPr id="0" name="Object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4383" y="6384636"/>
                          <a:ext cx="623887" cy="384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9" name="Straight Connector 88"/>
            <p:cNvCxnSpPr>
              <a:stCxn id="83" idx="2"/>
            </p:cNvCxnSpPr>
            <p:nvPr/>
          </p:nvCxnSpPr>
          <p:spPr bwMode="auto">
            <a:xfrm flipV="1">
              <a:off x="4057650" y="5192510"/>
              <a:ext cx="0" cy="1302027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Straight Arrow Connector 96"/>
            <p:cNvCxnSpPr/>
            <p:nvPr/>
          </p:nvCxnSpPr>
          <p:spPr bwMode="auto">
            <a:xfrm flipV="1">
              <a:off x="4465217" y="5605383"/>
              <a:ext cx="99203" cy="178374"/>
            </a:xfrm>
            <a:prstGeom prst="straightConnector1">
              <a:avLst/>
            </a:prstGeom>
            <a:noFill/>
            <a:ln w="28575" cap="flat" cmpd="sng" algn="ctr">
              <a:solidFill>
                <a:srgbClr val="2C02C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8" name="Straight Arrow Connector 97"/>
            <p:cNvCxnSpPr/>
            <p:nvPr/>
          </p:nvCxnSpPr>
          <p:spPr bwMode="auto">
            <a:xfrm rot="10800000" flipV="1">
              <a:off x="4385853" y="6348034"/>
              <a:ext cx="158728" cy="51292"/>
            </a:xfrm>
            <a:prstGeom prst="straightConnector1">
              <a:avLst/>
            </a:prstGeom>
            <a:noFill/>
            <a:ln w="28575" cap="flat" cmpd="sng" algn="ctr">
              <a:solidFill>
                <a:srgbClr val="2C02C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9" name="Straight Arrow Connector 98"/>
            <p:cNvCxnSpPr/>
            <p:nvPr/>
          </p:nvCxnSpPr>
          <p:spPr bwMode="auto">
            <a:xfrm rot="10800000" flipV="1">
              <a:off x="5058955" y="5640462"/>
              <a:ext cx="99203" cy="178374"/>
            </a:xfrm>
            <a:prstGeom prst="straightConnector1">
              <a:avLst/>
            </a:prstGeom>
            <a:noFill/>
            <a:ln w="28575" cap="flat" cmpd="sng" algn="ctr">
              <a:solidFill>
                <a:srgbClr val="2C02C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2" name="Text Box 7"/>
            <p:cNvSpPr txBox="1">
              <a:spLocks noChangeAspect="1" noChangeArrowheads="1"/>
            </p:cNvSpPr>
            <p:nvPr/>
          </p:nvSpPr>
          <p:spPr bwMode="auto">
            <a:xfrm>
              <a:off x="4882033" y="3663934"/>
              <a:ext cx="12343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σ</a:t>
              </a:r>
              <a:endParaRPr kumimoji="0" lang="en-US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99115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Elastic material: a </a:t>
            </a:r>
            <a:r>
              <a:rPr lang="en-US" dirty="0"/>
              <a:t>strain energy </a:t>
            </a:r>
            <a:r>
              <a:rPr lang="en-US" dirty="0" smtClean="0"/>
              <a:t>is differentiated by strain to obtain stress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History-independent, potential exists, reversible, no permanent deformation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Elatoplastic</a:t>
            </a:r>
            <a:r>
              <a:rPr lang="en-US" dirty="0" smtClean="0">
                <a:sym typeface="Wingdings" panose="05000000000000000000" pitchFamily="2" charset="2"/>
              </a:rPr>
              <a:t> material:</a:t>
            </a:r>
          </a:p>
          <a:p>
            <a:pPr lvl="1"/>
            <a:r>
              <a:rPr lang="en-US" dirty="0" smtClean="0"/>
              <a:t>Permanent </a:t>
            </a:r>
            <a:r>
              <a:rPr lang="en-US" dirty="0"/>
              <a:t>deformation </a:t>
            </a:r>
            <a:r>
              <a:rPr lang="en-US" dirty="0" smtClean="0"/>
              <a:t>for </a:t>
            </a:r>
            <a:r>
              <a:rPr lang="en-US" dirty="0"/>
              <a:t>a force larger than </a:t>
            </a:r>
            <a:r>
              <a:rPr lang="en-US" dirty="0" smtClean="0"/>
              <a:t>elastic limit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one-to-one relationship between stress and </a:t>
            </a:r>
            <a:r>
              <a:rPr lang="en-US" dirty="0" smtClean="0"/>
              <a:t>strain</a:t>
            </a:r>
          </a:p>
          <a:p>
            <a:pPr lvl="1"/>
            <a:r>
              <a:rPr lang="en-US" dirty="0" smtClean="0"/>
              <a:t>Constitutive </a:t>
            </a:r>
            <a:r>
              <a:rPr lang="en-US" dirty="0"/>
              <a:t>relation is given in terms of the rates of stress and </a:t>
            </a:r>
            <a:r>
              <a:rPr lang="en-US" dirty="0" smtClean="0"/>
              <a:t>strain (</a:t>
            </a:r>
            <a:r>
              <a:rPr lang="en-US" b="1" dirty="0" smtClean="0">
                <a:solidFill>
                  <a:srgbClr val="2C02C6"/>
                </a:solidFill>
              </a:rPr>
              <a:t>Hypo-elasticity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Stress </a:t>
            </a:r>
            <a:r>
              <a:rPr lang="en-US" dirty="0"/>
              <a:t>can only be calculated by integrating the stress rate over the past load </a:t>
            </a:r>
            <a:r>
              <a:rPr lang="en-US" dirty="0" smtClean="0"/>
              <a:t>history (</a:t>
            </a:r>
            <a:r>
              <a:rPr lang="en-US" b="1" dirty="0" smtClean="0">
                <a:solidFill>
                  <a:srgbClr val="2C02C6"/>
                </a:solidFill>
              </a:rPr>
              <a:t>History-dependent</a:t>
            </a:r>
            <a:r>
              <a:rPr lang="en-US" dirty="0" smtClean="0"/>
              <a:t>)</a:t>
            </a:r>
          </a:p>
          <a:p>
            <a:r>
              <a:rPr lang="en-US" dirty="0" smtClean="0"/>
              <a:t>Important to separate elastic and plastic strain</a:t>
            </a:r>
          </a:p>
          <a:p>
            <a:pPr lvl="1"/>
            <a:r>
              <a:rPr lang="en-US" dirty="0" smtClean="0"/>
              <a:t>Only elastic strain generates stress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202210"/>
      </p:ext>
    </p:extLst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Determination (Isotropic Hardening)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75" y="741363"/>
            <a:ext cx="7981130" cy="587375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How to determine stress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Given: strain increment (</a:t>
            </a:r>
            <a:r>
              <a:rPr lang="en-US" dirty="0" err="1" smtClean="0"/>
              <a:t>Δ</a:t>
            </a:r>
            <a:r>
              <a:rPr lang="en-US" dirty="0" err="1" smtClean="0">
                <a:latin typeface="Symbol" panose="05050102010706020507" pitchFamily="18" charset="2"/>
              </a:rPr>
              <a:t>e</a:t>
            </a:r>
            <a:r>
              <a:rPr lang="en-US" dirty="0" smtClean="0"/>
              <a:t>) and all variables in load step n 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Computer current yield stress (</a:t>
            </a:r>
            <a:r>
              <a:rPr lang="en-US" dirty="0" err="1" smtClean="0"/>
              <a:t>pont</a:t>
            </a:r>
            <a:r>
              <a:rPr lang="en-US" dirty="0" smtClean="0"/>
              <a:t> d)</a:t>
            </a:r>
          </a:p>
          <a:p>
            <a:pPr marL="457200" indent="-457200">
              <a:spcBef>
                <a:spcPts val="4200"/>
              </a:spcBef>
              <a:buFont typeface="+mj-lt"/>
              <a:buAutoNum type="arabicPeriod"/>
            </a:pPr>
            <a:r>
              <a:rPr lang="en-US" dirty="0" smtClean="0"/>
              <a:t>Elastic predictor (point c)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spcBef>
                <a:spcPts val="3000"/>
              </a:spcBef>
              <a:buFont typeface="+mj-lt"/>
              <a:buAutoNum type="arabicPeriod"/>
            </a:pPr>
            <a:r>
              <a:rPr lang="en-US" dirty="0" smtClean="0"/>
              <a:t>Check yield status</a:t>
            </a: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096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8866969"/>
              </p:ext>
            </p:extLst>
          </p:nvPr>
        </p:nvGraphicFramePr>
        <p:xfrm>
          <a:off x="775566" y="2597706"/>
          <a:ext cx="1612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6" name="Equation" r:id="rId3" imgW="1612800" imgH="444240" progId="Equation.DSMT4">
                  <p:embed/>
                </p:oleObj>
              </mc:Choice>
              <mc:Fallback>
                <p:oleObj name="Equation" r:id="rId3" imgW="1612800" imgH="44424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566" y="2597706"/>
                        <a:ext cx="16129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" name="Rounded Rectangle 31"/>
          <p:cNvSpPr/>
          <p:nvPr/>
        </p:nvSpPr>
        <p:spPr bwMode="auto">
          <a:xfrm>
            <a:off x="598709" y="3616539"/>
            <a:ext cx="3661057" cy="599089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409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478059"/>
              </p:ext>
            </p:extLst>
          </p:nvPr>
        </p:nvGraphicFramePr>
        <p:xfrm>
          <a:off x="768350" y="3765550"/>
          <a:ext cx="127635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7" name="Equation" r:id="rId5" imgW="1282680" imgH="330120" progId="Equation.DSMT4">
                  <p:embed/>
                </p:oleObj>
              </mc:Choice>
              <mc:Fallback>
                <p:oleObj name="Equation" r:id="rId5" imgW="1282680" imgH="3301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3765550"/>
                        <a:ext cx="127635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09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1009320"/>
              </p:ext>
            </p:extLst>
          </p:nvPr>
        </p:nvGraphicFramePr>
        <p:xfrm>
          <a:off x="2458560" y="3769203"/>
          <a:ext cx="173355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8" name="Equation" r:id="rId7" imgW="1726920" imgH="330120" progId="Equation.DSMT4">
                  <p:embed/>
                </p:oleObj>
              </mc:Choice>
              <mc:Fallback>
                <p:oleObj name="Equation" r:id="rId7" imgW="1726920" imgH="33012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8560" y="3769203"/>
                        <a:ext cx="1733550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ounded Rectangle 20"/>
          <p:cNvSpPr/>
          <p:nvPr/>
        </p:nvSpPr>
        <p:spPr bwMode="auto">
          <a:xfrm>
            <a:off x="798158" y="5360237"/>
            <a:ext cx="1866368" cy="599089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0595518"/>
              </p:ext>
            </p:extLst>
          </p:nvPr>
        </p:nvGraphicFramePr>
        <p:xfrm>
          <a:off x="860847" y="5437532"/>
          <a:ext cx="16970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9" name="Equation" r:id="rId9" imgW="1688760" imgH="457200" progId="Equation.DSMT4">
                  <p:embed/>
                </p:oleObj>
              </mc:Choice>
              <mc:Fallback>
                <p:oleObj name="Equation" r:id="rId9" imgW="168876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847" y="5437532"/>
                        <a:ext cx="169703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98709" y="4863328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Trial yield function (c – e)</a:t>
            </a:r>
            <a:endParaRPr lang="en-US" dirty="0">
              <a:latin typeface="Comic Sans MS" pitchFamily="66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460726" y="2807916"/>
            <a:ext cx="4461162" cy="3200998"/>
            <a:chOff x="4460726" y="3446240"/>
            <a:chExt cx="4461162" cy="3200998"/>
          </a:xfrm>
        </p:grpSpPr>
        <p:sp>
          <p:nvSpPr>
            <p:cNvPr id="23" name="Line 5"/>
            <p:cNvSpPr>
              <a:spLocks noChangeAspect="1" noChangeShapeType="1"/>
            </p:cNvSpPr>
            <p:nvPr/>
          </p:nvSpPr>
          <p:spPr bwMode="auto">
            <a:xfrm>
              <a:off x="5518958" y="6383281"/>
              <a:ext cx="23558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6"/>
            <p:cNvSpPr>
              <a:spLocks noChangeAspect="1" noChangeShapeType="1"/>
            </p:cNvSpPr>
            <p:nvPr/>
          </p:nvSpPr>
          <p:spPr bwMode="auto">
            <a:xfrm rot="16200000">
              <a:off x="4108104" y="4987034"/>
              <a:ext cx="30815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Text Box 7"/>
            <p:cNvSpPr txBox="1">
              <a:spLocks noChangeAspect="1" noChangeArrowheads="1"/>
            </p:cNvSpPr>
            <p:nvPr/>
          </p:nvSpPr>
          <p:spPr bwMode="auto">
            <a:xfrm>
              <a:off x="5427049" y="3464046"/>
              <a:ext cx="12343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σ</a:t>
              </a:r>
              <a:endParaRPr kumimoji="0" lang="en-US" b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" name="Text Box 8"/>
            <p:cNvSpPr txBox="1">
              <a:spLocks noChangeAspect="1" noChangeArrowheads="1"/>
            </p:cNvSpPr>
            <p:nvPr/>
          </p:nvSpPr>
          <p:spPr bwMode="auto">
            <a:xfrm>
              <a:off x="7887460" y="6249207"/>
              <a:ext cx="10579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ε</a:t>
              </a:r>
              <a:endParaRPr kumimoji="0" lang="en-US" b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" name="Text Box 9"/>
            <p:cNvSpPr txBox="1">
              <a:spLocks noChangeAspect="1" noChangeArrowheads="1"/>
            </p:cNvSpPr>
            <p:nvPr/>
          </p:nvSpPr>
          <p:spPr bwMode="auto">
            <a:xfrm>
              <a:off x="6744410" y="5022646"/>
              <a:ext cx="11221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E</a:t>
              </a:r>
              <a:endParaRPr kumimoji="0" lang="en-US" b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" name="Freeform 10"/>
            <p:cNvSpPr>
              <a:spLocks noChangeAspect="1"/>
            </p:cNvSpPr>
            <p:nvPr/>
          </p:nvSpPr>
          <p:spPr bwMode="auto">
            <a:xfrm>
              <a:off x="5652068" y="4395227"/>
              <a:ext cx="2783677" cy="1985960"/>
            </a:xfrm>
            <a:custGeom>
              <a:avLst/>
              <a:gdLst/>
              <a:ahLst/>
              <a:cxnLst>
                <a:cxn ang="0">
                  <a:pos x="0" y="1454"/>
                </a:cxn>
                <a:cxn ang="0">
                  <a:pos x="562" y="404"/>
                </a:cxn>
                <a:cxn ang="0">
                  <a:pos x="2021" y="0"/>
                </a:cxn>
              </a:cxnLst>
              <a:rect l="0" t="0" r="r" b="b"/>
              <a:pathLst>
                <a:path w="2021" h="1454">
                  <a:moveTo>
                    <a:pt x="0" y="1454"/>
                  </a:moveTo>
                  <a:lnTo>
                    <a:pt x="562" y="404"/>
                  </a:lnTo>
                  <a:lnTo>
                    <a:pt x="2021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11"/>
            <p:cNvSpPr>
              <a:spLocks noChangeShapeType="1"/>
            </p:cNvSpPr>
            <p:nvPr/>
          </p:nvSpPr>
          <p:spPr bwMode="auto">
            <a:xfrm flipV="1">
              <a:off x="6644049" y="4723077"/>
              <a:ext cx="521874" cy="9500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2"/>
            <p:cNvSpPr>
              <a:spLocks/>
            </p:cNvSpPr>
            <p:nvPr/>
          </p:nvSpPr>
          <p:spPr bwMode="auto">
            <a:xfrm>
              <a:off x="6850051" y="5061403"/>
              <a:ext cx="142618" cy="251387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135" y="240"/>
                </a:cxn>
                <a:cxn ang="0">
                  <a:pos x="135" y="0"/>
                </a:cxn>
              </a:cxnLst>
              <a:rect l="0" t="0" r="r" b="b"/>
              <a:pathLst>
                <a:path w="135" h="240">
                  <a:moveTo>
                    <a:pt x="0" y="240"/>
                  </a:moveTo>
                  <a:lnTo>
                    <a:pt x="135" y="240"/>
                  </a:lnTo>
                  <a:lnTo>
                    <a:pt x="135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13"/>
            <p:cNvSpPr>
              <a:spLocks noChangeShapeType="1"/>
            </p:cNvSpPr>
            <p:nvPr/>
          </p:nvSpPr>
          <p:spPr bwMode="auto">
            <a:xfrm flipV="1">
              <a:off x="7151132" y="3804466"/>
              <a:ext cx="521874" cy="9500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med"/>
              <a:tailEnd type="stealth" w="sm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Oval 14"/>
            <p:cNvSpPr>
              <a:spLocks noChangeAspect="1" noChangeArrowheads="1"/>
            </p:cNvSpPr>
            <p:nvPr/>
          </p:nvSpPr>
          <p:spPr bwMode="auto">
            <a:xfrm>
              <a:off x="6672572" y="5507614"/>
              <a:ext cx="76062" cy="7541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Oval 15"/>
            <p:cNvSpPr>
              <a:spLocks noChangeAspect="1" noChangeArrowheads="1"/>
            </p:cNvSpPr>
            <p:nvPr/>
          </p:nvSpPr>
          <p:spPr bwMode="auto">
            <a:xfrm>
              <a:off x="7624410" y="4572244"/>
              <a:ext cx="76062" cy="7541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16"/>
            <p:cNvSpPr>
              <a:spLocks noChangeShapeType="1"/>
            </p:cNvSpPr>
            <p:nvPr/>
          </p:nvSpPr>
          <p:spPr bwMode="auto">
            <a:xfrm>
              <a:off x="7666666" y="3818083"/>
              <a:ext cx="0" cy="282915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17"/>
            <p:cNvSpPr>
              <a:spLocks noChangeShapeType="1"/>
            </p:cNvSpPr>
            <p:nvPr/>
          </p:nvSpPr>
          <p:spPr bwMode="auto">
            <a:xfrm>
              <a:off x="6715886" y="5343165"/>
              <a:ext cx="0" cy="130407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18"/>
            <p:cNvSpPr>
              <a:spLocks noChangeShapeType="1"/>
            </p:cNvSpPr>
            <p:nvPr/>
          </p:nvSpPr>
          <p:spPr bwMode="auto">
            <a:xfrm>
              <a:off x="5542200" y="5553702"/>
              <a:ext cx="2123411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19"/>
            <p:cNvSpPr>
              <a:spLocks noChangeShapeType="1"/>
            </p:cNvSpPr>
            <p:nvPr/>
          </p:nvSpPr>
          <p:spPr bwMode="auto">
            <a:xfrm>
              <a:off x="5555933" y="4602620"/>
              <a:ext cx="2107564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Line 20"/>
            <p:cNvSpPr>
              <a:spLocks noChangeShapeType="1"/>
            </p:cNvSpPr>
            <p:nvPr/>
          </p:nvSpPr>
          <p:spPr bwMode="auto">
            <a:xfrm>
              <a:off x="5558046" y="4745073"/>
              <a:ext cx="2099113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Line 21"/>
            <p:cNvSpPr>
              <a:spLocks noChangeShapeType="1"/>
            </p:cNvSpPr>
            <p:nvPr/>
          </p:nvSpPr>
          <p:spPr bwMode="auto">
            <a:xfrm>
              <a:off x="7143738" y="4753453"/>
              <a:ext cx="0" cy="83272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Line 22"/>
            <p:cNvSpPr>
              <a:spLocks noChangeShapeType="1"/>
            </p:cNvSpPr>
            <p:nvPr/>
          </p:nvSpPr>
          <p:spPr bwMode="auto">
            <a:xfrm flipH="1">
              <a:off x="5534804" y="4934661"/>
              <a:ext cx="824010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23"/>
            <p:cNvSpPr>
              <a:spLocks noChangeShapeType="1"/>
            </p:cNvSpPr>
            <p:nvPr/>
          </p:nvSpPr>
          <p:spPr bwMode="auto">
            <a:xfrm>
              <a:off x="5547481" y="3809703"/>
              <a:ext cx="2116017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Text Box 24"/>
            <p:cNvSpPr txBox="1">
              <a:spLocks noChangeAspect="1" noChangeArrowheads="1"/>
            </p:cNvSpPr>
            <p:nvPr/>
          </p:nvSpPr>
          <p:spPr bwMode="auto">
            <a:xfrm>
              <a:off x="6737015" y="5499235"/>
              <a:ext cx="11060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a</a:t>
              </a:r>
              <a:endParaRPr kumimoji="0" lang="en-US" b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2" name="Text Box 25"/>
            <p:cNvSpPr txBox="1">
              <a:spLocks noChangeAspect="1" noChangeArrowheads="1"/>
            </p:cNvSpPr>
            <p:nvPr/>
          </p:nvSpPr>
          <p:spPr bwMode="auto">
            <a:xfrm>
              <a:off x="7688852" y="5404964"/>
              <a:ext cx="12182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b</a:t>
              </a:r>
              <a:endParaRPr kumimoji="0" lang="en-US" b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3" name="Text Box 26"/>
            <p:cNvSpPr txBox="1">
              <a:spLocks noChangeAspect="1" noChangeArrowheads="1"/>
            </p:cNvSpPr>
            <p:nvPr/>
          </p:nvSpPr>
          <p:spPr bwMode="auto">
            <a:xfrm>
              <a:off x="7712093" y="3684009"/>
              <a:ext cx="9778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c</a:t>
              </a:r>
              <a:endParaRPr kumimoji="0" lang="en-US" b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4" name="Text Box 27"/>
            <p:cNvSpPr txBox="1">
              <a:spLocks noChangeAspect="1" noChangeArrowheads="1"/>
            </p:cNvSpPr>
            <p:nvPr/>
          </p:nvSpPr>
          <p:spPr bwMode="auto">
            <a:xfrm>
              <a:off x="7022249" y="4523014"/>
              <a:ext cx="12182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d</a:t>
              </a:r>
              <a:endParaRPr kumimoji="0" lang="en-US" b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5" name="Text Box 28"/>
            <p:cNvSpPr txBox="1">
              <a:spLocks noChangeAspect="1" noChangeArrowheads="1"/>
            </p:cNvSpPr>
            <p:nvPr/>
          </p:nvSpPr>
          <p:spPr bwMode="auto">
            <a:xfrm>
              <a:off x="7695190" y="4626712"/>
              <a:ext cx="11541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e</a:t>
              </a:r>
              <a:endParaRPr kumimoji="0" lang="en-US" b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6" name="Text Box 29"/>
            <p:cNvSpPr txBox="1">
              <a:spLocks noChangeAspect="1" noChangeArrowheads="1"/>
            </p:cNvSpPr>
            <p:nvPr/>
          </p:nvSpPr>
          <p:spPr bwMode="auto">
            <a:xfrm>
              <a:off x="7094085" y="5578841"/>
              <a:ext cx="7053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f</a:t>
              </a:r>
              <a:endParaRPr kumimoji="0" lang="en-US" b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7" name="Text Box 30"/>
            <p:cNvSpPr txBox="1">
              <a:spLocks noChangeAspect="1" noChangeArrowheads="1"/>
            </p:cNvSpPr>
            <p:nvPr/>
          </p:nvSpPr>
          <p:spPr bwMode="auto">
            <a:xfrm>
              <a:off x="5310843" y="4374082"/>
              <a:ext cx="316927" cy="238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σ</a:t>
              </a:r>
              <a:r>
                <a:rPr kumimoji="0" lang="en-US" altLang="ko-KR" b="0" u="none" strike="noStrike" cap="none" normalizeH="0" baseline="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n+1</a:t>
              </a:r>
              <a:endParaRPr kumimoji="0" lang="en-US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aphicFrame>
          <p:nvGraphicFramePr>
            <p:cNvPr id="58" name="Object 31"/>
            <p:cNvGraphicFramePr>
              <a:graphicFrameLocks noChangeAspect="1"/>
            </p:cNvGraphicFramePr>
            <p:nvPr/>
          </p:nvGraphicFramePr>
          <p:xfrm>
            <a:off x="5266343" y="4584683"/>
            <a:ext cx="331787" cy="3649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40" name="Equation" r:id="rId11" imgW="203040" imgH="241200" progId="Equation.DSMT4">
                    <p:embed/>
                  </p:oleObj>
                </mc:Choice>
                <mc:Fallback>
                  <p:oleObj name="Equation" r:id="rId11" imgW="20304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66343" y="4584683"/>
                          <a:ext cx="331787" cy="3649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Object 32"/>
            <p:cNvGraphicFramePr>
              <a:graphicFrameLocks noChangeAspect="1"/>
            </p:cNvGraphicFramePr>
            <p:nvPr/>
          </p:nvGraphicFramePr>
          <p:xfrm>
            <a:off x="5287055" y="4878895"/>
            <a:ext cx="331787" cy="3649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41" name="Equation" r:id="rId13" imgW="203040" imgH="241200" progId="Equation.DSMT4">
                    <p:embed/>
                  </p:oleObj>
                </mc:Choice>
                <mc:Fallback>
                  <p:oleObj name="Equation" r:id="rId13" imgW="20304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7055" y="4878895"/>
                          <a:ext cx="331787" cy="3649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Text Box 33"/>
            <p:cNvSpPr txBox="1">
              <a:spLocks noChangeAspect="1" noChangeArrowheads="1"/>
            </p:cNvSpPr>
            <p:nvPr/>
          </p:nvSpPr>
          <p:spPr bwMode="auto">
            <a:xfrm>
              <a:off x="5360495" y="5420677"/>
              <a:ext cx="172197" cy="238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σ</a:t>
              </a:r>
              <a:r>
                <a:rPr kumimoji="0" lang="en-US" altLang="ko-KR" b="0" u="none" strike="noStrike" cap="none" normalizeH="0" baseline="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n</a:t>
              </a:r>
              <a:endParaRPr kumimoji="0" lang="en-US" b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1" name="Text Box 34"/>
            <p:cNvSpPr txBox="1">
              <a:spLocks noChangeAspect="1" noChangeArrowheads="1"/>
            </p:cNvSpPr>
            <p:nvPr/>
          </p:nvSpPr>
          <p:spPr bwMode="auto">
            <a:xfrm>
              <a:off x="5329858" y="3681915"/>
              <a:ext cx="197551" cy="238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σ</a:t>
              </a:r>
              <a:r>
                <a:rPr kumimoji="0" lang="en-US" altLang="ko-KR" b="0" u="none" strike="noStrike" cap="none" normalizeH="0" baseline="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tr</a:t>
              </a:r>
              <a:endParaRPr kumimoji="0" lang="en-US" b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2" name="Line 35"/>
            <p:cNvSpPr>
              <a:spLocks noChangeShapeType="1"/>
            </p:cNvSpPr>
            <p:nvPr/>
          </p:nvSpPr>
          <p:spPr bwMode="auto">
            <a:xfrm>
              <a:off x="4827000" y="3813894"/>
              <a:ext cx="0" cy="174399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stealth" w="sm" len="med"/>
              <a:tailEnd type="stealth" w="sm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36"/>
            <p:cNvSpPr>
              <a:spLocks noChangeShapeType="1"/>
            </p:cNvSpPr>
            <p:nvPr/>
          </p:nvSpPr>
          <p:spPr bwMode="auto">
            <a:xfrm flipH="1">
              <a:off x="4772067" y="3805513"/>
              <a:ext cx="507083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37"/>
            <p:cNvSpPr>
              <a:spLocks noChangeShapeType="1"/>
            </p:cNvSpPr>
            <p:nvPr/>
          </p:nvSpPr>
          <p:spPr bwMode="auto">
            <a:xfrm flipH="1">
              <a:off x="4731922" y="5556845"/>
              <a:ext cx="54722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Text Box 38"/>
            <p:cNvSpPr txBox="1">
              <a:spLocks noChangeAspect="1" noChangeArrowheads="1"/>
            </p:cNvSpPr>
            <p:nvPr/>
          </p:nvSpPr>
          <p:spPr bwMode="auto">
            <a:xfrm>
              <a:off x="4460726" y="4587957"/>
              <a:ext cx="35747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Δσ</a:t>
              </a:r>
              <a:r>
                <a:rPr kumimoji="0" lang="en-US" altLang="ko-KR" b="0" u="none" strike="noStrike" cap="none" normalizeH="0" baseline="3000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tr</a:t>
              </a:r>
              <a:endParaRPr kumimoji="0" lang="en-US" b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6" name="Line 39"/>
            <p:cNvSpPr>
              <a:spLocks noChangeShapeType="1"/>
            </p:cNvSpPr>
            <p:nvPr/>
          </p:nvSpPr>
          <p:spPr bwMode="auto">
            <a:xfrm>
              <a:off x="6707435" y="6570774"/>
              <a:ext cx="95078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stealth" w="sm" len="med"/>
              <a:tailEnd type="stealth" w="sm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Text Box 40"/>
            <p:cNvSpPr txBox="1">
              <a:spLocks noChangeAspect="1" noChangeArrowheads="1"/>
            </p:cNvSpPr>
            <p:nvPr/>
          </p:nvSpPr>
          <p:spPr bwMode="auto">
            <a:xfrm>
              <a:off x="7086691" y="6298202"/>
              <a:ext cx="23564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Δε</a:t>
              </a:r>
              <a:endParaRPr kumimoji="0" lang="en-US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8" name="Line 41"/>
            <p:cNvSpPr>
              <a:spLocks noChangeShapeType="1"/>
            </p:cNvSpPr>
            <p:nvPr/>
          </p:nvSpPr>
          <p:spPr bwMode="auto">
            <a:xfrm>
              <a:off x="7143738" y="5075019"/>
              <a:ext cx="522930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stealth" w="sm" len="med"/>
              <a:tailEnd type="stealth" w="sm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Text Box 42"/>
            <p:cNvSpPr txBox="1">
              <a:spLocks noChangeAspect="1" noChangeArrowheads="1"/>
            </p:cNvSpPr>
            <p:nvPr/>
          </p:nvSpPr>
          <p:spPr bwMode="auto">
            <a:xfrm>
              <a:off x="7711226" y="4943230"/>
              <a:ext cx="1210662" cy="3006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Δε</a:t>
              </a:r>
              <a:r>
                <a:rPr kumimoji="0" lang="en-US" altLang="ko-KR" b="0" u="none" strike="noStrike" cap="none" normalizeH="0" baseline="-2500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ep</a:t>
              </a:r>
              <a:r>
                <a:rPr kumimoji="0" lang="en-US" altLang="ko-KR" b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= (1–R)</a:t>
              </a:r>
              <a:r>
                <a:rPr kumimoji="0" lang="en-US" altLang="ko-KR" b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Δε</a:t>
              </a:r>
              <a:endParaRPr kumimoji="0" lang="en-US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0" name="Line 44"/>
            <p:cNvSpPr>
              <a:spLocks noChangeShapeType="1"/>
            </p:cNvSpPr>
            <p:nvPr/>
          </p:nvSpPr>
          <p:spPr bwMode="auto">
            <a:xfrm flipV="1">
              <a:off x="7230365" y="4324000"/>
              <a:ext cx="0" cy="23567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Line 45"/>
            <p:cNvSpPr>
              <a:spLocks noChangeShapeType="1"/>
            </p:cNvSpPr>
            <p:nvPr/>
          </p:nvSpPr>
          <p:spPr bwMode="auto">
            <a:xfrm>
              <a:off x="7238816" y="4426649"/>
              <a:ext cx="435247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stealth" w="sm" len="med"/>
              <a:tailEnd type="stealth" w="sm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Text Box 46"/>
            <p:cNvSpPr txBox="1">
              <a:spLocks noChangeAspect="1" noChangeArrowheads="1"/>
            </p:cNvSpPr>
            <p:nvPr/>
          </p:nvSpPr>
          <p:spPr bwMode="auto">
            <a:xfrm>
              <a:off x="7795551" y="4042236"/>
              <a:ext cx="285234" cy="3006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Δε</a:t>
              </a:r>
              <a:r>
                <a:rPr kumimoji="0" lang="en-US" altLang="ko-KR" b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p</a:t>
              </a:r>
              <a:endParaRPr kumimoji="0" lang="en-US" b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3" name="Freeform 47"/>
            <p:cNvSpPr>
              <a:spLocks/>
            </p:cNvSpPr>
            <p:nvPr/>
          </p:nvSpPr>
          <p:spPr bwMode="auto">
            <a:xfrm>
              <a:off x="7452213" y="4190973"/>
              <a:ext cx="357072" cy="243007"/>
            </a:xfrm>
            <a:custGeom>
              <a:avLst/>
              <a:gdLst/>
              <a:ahLst/>
              <a:cxnLst>
                <a:cxn ang="0">
                  <a:pos x="338" y="0"/>
                </a:cxn>
                <a:cxn ang="0">
                  <a:pos x="105" y="52"/>
                </a:cxn>
                <a:cxn ang="0">
                  <a:pos x="0" y="232"/>
                </a:cxn>
              </a:cxnLst>
              <a:rect l="0" t="0" r="r" b="b"/>
              <a:pathLst>
                <a:path w="338" h="232">
                  <a:moveTo>
                    <a:pt x="338" y="0"/>
                  </a:moveTo>
                  <a:cubicBezTo>
                    <a:pt x="249" y="6"/>
                    <a:pt x="161" y="13"/>
                    <a:pt x="105" y="52"/>
                  </a:cubicBezTo>
                  <a:cubicBezTo>
                    <a:pt x="49" y="91"/>
                    <a:pt x="24" y="161"/>
                    <a:pt x="0" y="232"/>
                  </a:cubicBez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 type="stealth" w="sm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48"/>
            <p:cNvSpPr>
              <a:spLocks noChangeShapeType="1"/>
            </p:cNvSpPr>
            <p:nvPr/>
          </p:nvSpPr>
          <p:spPr bwMode="auto">
            <a:xfrm flipH="1">
              <a:off x="4962223" y="4755547"/>
              <a:ext cx="316927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Line 49"/>
            <p:cNvSpPr>
              <a:spLocks noChangeShapeType="1"/>
            </p:cNvSpPr>
            <p:nvPr/>
          </p:nvSpPr>
          <p:spPr bwMode="auto">
            <a:xfrm>
              <a:off x="5122799" y="4748216"/>
              <a:ext cx="0" cy="80129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stealth" w="sm" len="med"/>
              <a:tailEnd type="stealth" w="sm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Text Box 50"/>
            <p:cNvSpPr txBox="1">
              <a:spLocks noChangeAspect="1" noChangeArrowheads="1"/>
            </p:cNvSpPr>
            <p:nvPr/>
          </p:nvSpPr>
          <p:spPr bwMode="auto">
            <a:xfrm>
              <a:off x="4617742" y="5062449"/>
              <a:ext cx="482504" cy="27699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kumimoji="0" lang="en-US" altLang="ko-KR" b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RΔσ</a:t>
              </a:r>
              <a:r>
                <a:rPr lang="en-US" altLang="ko-KR" baseline="30000" dirty="0" err="1">
                  <a:latin typeface="Calibri" pitchFamily="34" charset="0"/>
                  <a:ea typeface="맑은 고딕" charset="-127"/>
                </a:rPr>
                <a:t>tr</a:t>
              </a:r>
              <a:endParaRPr kumimoji="0" lang="en-US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7" name="Arc 76"/>
            <p:cNvSpPr>
              <a:spLocks noChangeAspect="1"/>
            </p:cNvSpPr>
            <p:nvPr/>
          </p:nvSpPr>
          <p:spPr bwMode="auto">
            <a:xfrm rot="7741162">
              <a:off x="7306547" y="4668820"/>
              <a:ext cx="649425" cy="676793"/>
            </a:xfrm>
            <a:prstGeom prst="arc">
              <a:avLst>
                <a:gd name="adj1" fmla="val 16200000"/>
                <a:gd name="adj2" fmla="val 2200608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4967272"/>
              </p:ext>
            </p:extLst>
          </p:nvPr>
        </p:nvGraphicFramePr>
        <p:xfrm>
          <a:off x="843307" y="6082841"/>
          <a:ext cx="1811337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2" name="Equation" r:id="rId15" imgW="1803240" imgH="380880" progId="Equation.DSMT4">
                  <p:embed/>
                </p:oleObj>
              </mc:Choice>
              <mc:Fallback>
                <p:oleObj name="Equation" r:id="rId15" imgW="1803240" imgH="3808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307" y="6082841"/>
                        <a:ext cx="1811337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2095626"/>
              </p:ext>
            </p:extLst>
          </p:nvPr>
        </p:nvGraphicFramePr>
        <p:xfrm>
          <a:off x="1703062" y="1697038"/>
          <a:ext cx="1727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3" name="Equation" r:id="rId17" imgW="1726920" imgH="444240" progId="Equation.DSMT4">
                  <p:embed/>
                </p:oleObj>
              </mc:Choice>
              <mc:Fallback>
                <p:oleObj name="Equation" r:id="rId17" imgW="1726920" imgH="4442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062" y="1697038"/>
                        <a:ext cx="1727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78347" y="6315815"/>
            <a:ext cx="4240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R</a:t>
            </a:r>
            <a:r>
              <a:rPr lang="en-US" dirty="0" smtClean="0">
                <a:latin typeface="Comic Sans MS" pitchFamily="66" charset="0"/>
              </a:rPr>
              <a:t>: Fraction of </a:t>
            </a:r>
            <a:r>
              <a:rPr lang="en-US" dirty="0" err="1" smtClean="0">
                <a:latin typeface="Symbol" panose="05050102010706020507" pitchFamily="18" charset="2"/>
              </a:rPr>
              <a:t>Ds</a:t>
            </a:r>
            <a:r>
              <a:rPr lang="en-US" baseline="30000" dirty="0" err="1" smtClean="0">
                <a:latin typeface="Comic Sans MS" pitchFamily="66" charset="0"/>
              </a:rPr>
              <a:t>tr</a:t>
            </a:r>
            <a:r>
              <a:rPr lang="en-US" dirty="0" smtClean="0">
                <a:latin typeface="Comic Sans MS" pitchFamily="66" charset="0"/>
              </a:rPr>
              <a:t> to the yield stress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Determination </a:t>
            </a:r>
            <a:r>
              <a:rPr lang="en-US" dirty="0"/>
              <a:t>(Isotropic Hardening) </a:t>
            </a:r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75" y="741363"/>
            <a:ext cx="8909050" cy="4021600"/>
          </a:xfrm>
        </p:spPr>
        <p:txBody>
          <a:bodyPr/>
          <a:lstStyle/>
          <a:p>
            <a:pPr marL="514350" indent="-457200"/>
            <a:r>
              <a:rPr lang="en-US" dirty="0" smtClean="0"/>
              <a:t>If	          , material is elastic</a:t>
            </a:r>
          </a:p>
          <a:p>
            <a:pPr marL="914400" lvl="1" indent="-457200">
              <a:spcBef>
                <a:spcPts val="1800"/>
              </a:spcBef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spcBef>
                <a:spcPts val="1800"/>
              </a:spcBef>
              <a:buFont typeface="+mj-lt"/>
              <a:buAutoNum type="arabicPeriod"/>
            </a:pPr>
            <a:endParaRPr lang="en-US" dirty="0" smtClean="0"/>
          </a:p>
          <a:p>
            <a:pPr marL="514350" indent="-457200"/>
            <a:r>
              <a:rPr lang="en-US" dirty="0" smtClean="0"/>
              <a:t>If	         , material is plastic (yielding)</a:t>
            </a:r>
          </a:p>
          <a:p>
            <a:pPr marL="457200" lvl="1" indent="0">
              <a:buNone/>
            </a:pPr>
            <a:r>
              <a:rPr lang="en-US" dirty="0" smtClean="0"/>
              <a:t>Either transition from elastic to plastic or continuous yielding</a:t>
            </a:r>
            <a:endParaRPr lang="en-US" dirty="0"/>
          </a:p>
          <a:p>
            <a:pPr lvl="1"/>
            <a:r>
              <a:rPr lang="en-US" sz="2000" dirty="0" smtClean="0"/>
              <a:t>Stress update (return to the yield surface)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lvl="1"/>
            <a:r>
              <a:rPr lang="en-US" dirty="0" smtClean="0"/>
              <a:t>Update plastic strain</a:t>
            </a:r>
            <a:endParaRPr lang="en-US" sz="20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143771"/>
              </p:ext>
            </p:extLst>
          </p:nvPr>
        </p:nvGraphicFramePr>
        <p:xfrm>
          <a:off x="1143193" y="808038"/>
          <a:ext cx="825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736" name="Equation" r:id="rId3" imgW="825480" imgH="342720" progId="Equation.DSMT4">
                  <p:embed/>
                </p:oleObj>
              </mc:Choice>
              <mc:Fallback>
                <p:oleObj name="Equation" r:id="rId3" imgW="8254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193" y="808038"/>
                        <a:ext cx="8255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Rounded Rectangle 71"/>
          <p:cNvSpPr/>
          <p:nvPr/>
        </p:nvSpPr>
        <p:spPr bwMode="auto">
          <a:xfrm>
            <a:off x="2196662" y="1189089"/>
            <a:ext cx="1566041" cy="525517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9111214"/>
              </p:ext>
            </p:extLst>
          </p:nvPr>
        </p:nvGraphicFramePr>
        <p:xfrm>
          <a:off x="2303463" y="1236663"/>
          <a:ext cx="1346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737" name="Equation" r:id="rId5" imgW="1346040" imgH="380880" progId="Equation.DSMT4">
                  <p:embed/>
                </p:oleObj>
              </mc:Choice>
              <mc:Fallback>
                <p:oleObj name="Equation" r:id="rId5" imgW="13460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463" y="1236663"/>
                        <a:ext cx="13462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5891165" y="3742000"/>
            <a:ext cx="2277684" cy="1983776"/>
            <a:chOff x="5498852" y="4831488"/>
            <a:chExt cx="1518456" cy="1322517"/>
          </a:xfrm>
        </p:grpSpPr>
        <p:sp>
          <p:nvSpPr>
            <p:cNvPr id="9" name="Line 9"/>
            <p:cNvSpPr>
              <a:spLocks noChangeAspect="1" noChangeShapeType="1"/>
            </p:cNvSpPr>
            <p:nvPr/>
          </p:nvSpPr>
          <p:spPr bwMode="auto">
            <a:xfrm>
              <a:off x="5539482" y="6066303"/>
              <a:ext cx="141570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0" name="Line 10"/>
            <p:cNvSpPr>
              <a:spLocks noChangeAspect="1" noChangeShapeType="1"/>
            </p:cNvSpPr>
            <p:nvPr/>
          </p:nvSpPr>
          <p:spPr bwMode="auto">
            <a:xfrm rot="16200000">
              <a:off x="4975693" y="5512130"/>
              <a:ext cx="12837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1" name="Text Box 11"/>
            <p:cNvSpPr txBox="1">
              <a:spLocks noChangeAspect="1" noChangeArrowheads="1"/>
            </p:cNvSpPr>
            <p:nvPr/>
          </p:nvSpPr>
          <p:spPr bwMode="auto">
            <a:xfrm>
              <a:off x="5498852" y="4831488"/>
              <a:ext cx="64754" cy="146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σ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" name="Text Box 12"/>
            <p:cNvSpPr txBox="1">
              <a:spLocks noChangeAspect="1" noChangeArrowheads="1"/>
            </p:cNvSpPr>
            <p:nvPr/>
          </p:nvSpPr>
          <p:spPr bwMode="auto">
            <a:xfrm>
              <a:off x="6962805" y="5984957"/>
              <a:ext cx="54503" cy="1436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ε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" name="Text Box 13"/>
            <p:cNvSpPr txBox="1">
              <a:spLocks noChangeAspect="1" noChangeArrowheads="1"/>
            </p:cNvSpPr>
            <p:nvPr/>
          </p:nvSpPr>
          <p:spPr bwMode="auto">
            <a:xfrm>
              <a:off x="6180041" y="5454933"/>
              <a:ext cx="58777" cy="1436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E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5624551" y="5139715"/>
              <a:ext cx="1283022" cy="924046"/>
            </a:xfrm>
            <a:custGeom>
              <a:avLst/>
              <a:gdLst/>
              <a:ahLst/>
              <a:cxnLst>
                <a:cxn ang="0">
                  <a:pos x="0" y="1454"/>
                </a:cxn>
                <a:cxn ang="0">
                  <a:pos x="562" y="404"/>
                </a:cxn>
                <a:cxn ang="0">
                  <a:pos x="2021" y="0"/>
                </a:cxn>
              </a:cxnLst>
              <a:rect l="0" t="0" r="r" b="b"/>
              <a:pathLst>
                <a:path w="2021" h="1454">
                  <a:moveTo>
                    <a:pt x="0" y="1454"/>
                  </a:moveTo>
                  <a:lnTo>
                    <a:pt x="562" y="404"/>
                  </a:lnTo>
                  <a:lnTo>
                    <a:pt x="2021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V="1">
              <a:off x="5915945" y="5330371"/>
              <a:ext cx="313613" cy="5764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sm" len="med"/>
              <a:tailEnd type="stealth" w="sm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6" name="Text Box 16"/>
            <p:cNvSpPr txBox="1">
              <a:spLocks noChangeAspect="1" noChangeArrowheads="1"/>
            </p:cNvSpPr>
            <p:nvPr/>
          </p:nvSpPr>
          <p:spPr bwMode="auto">
            <a:xfrm>
              <a:off x="5610585" y="5065995"/>
              <a:ext cx="716105" cy="168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Initial loading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6077196" y="5454933"/>
              <a:ext cx="85704" cy="152525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135" y="240"/>
                </a:cxn>
                <a:cxn ang="0">
                  <a:pos x="135" y="0"/>
                </a:cxn>
              </a:cxnLst>
              <a:rect l="0" t="0" r="r" b="b"/>
              <a:pathLst>
                <a:path w="135" h="240">
                  <a:moveTo>
                    <a:pt x="0" y="240"/>
                  </a:moveTo>
                  <a:lnTo>
                    <a:pt x="135" y="240"/>
                  </a:lnTo>
                  <a:lnTo>
                    <a:pt x="135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8" name="Text Box 18"/>
            <p:cNvSpPr txBox="1">
              <a:spLocks noChangeAspect="1" noChangeArrowheads="1"/>
            </p:cNvSpPr>
            <p:nvPr/>
          </p:nvSpPr>
          <p:spPr bwMode="auto">
            <a:xfrm>
              <a:off x="6235272" y="5681503"/>
              <a:ext cx="649651" cy="366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Unloading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Reloading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H="1" flipV="1">
              <a:off x="6014981" y="5734562"/>
              <a:ext cx="208864" cy="1429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5783897" y="5201996"/>
              <a:ext cx="104749" cy="3380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1145630" y="1723198"/>
            <a:ext cx="4897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Either initial elastic region or unloading</a:t>
            </a:r>
            <a:endParaRPr lang="en-US" sz="2000" dirty="0">
              <a:latin typeface="Comic Sans MS" pitchFamily="66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8425957"/>
              </p:ext>
            </p:extLst>
          </p:nvPr>
        </p:nvGraphicFramePr>
        <p:xfrm>
          <a:off x="1089875" y="2378491"/>
          <a:ext cx="825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738" name="Equation" r:id="rId7" imgW="825480" imgH="342720" progId="Equation.DSMT4">
                  <p:embed/>
                </p:oleObj>
              </mc:Choice>
              <mc:Fallback>
                <p:oleObj name="Equation" r:id="rId7" imgW="825480" imgH="3427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875" y="2378491"/>
                        <a:ext cx="8255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Rounded Rectangle 77"/>
          <p:cNvSpPr/>
          <p:nvPr/>
        </p:nvSpPr>
        <p:spPr bwMode="auto">
          <a:xfrm>
            <a:off x="921024" y="3742000"/>
            <a:ext cx="3081633" cy="525517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0372635"/>
              </p:ext>
            </p:extLst>
          </p:nvPr>
        </p:nvGraphicFramePr>
        <p:xfrm>
          <a:off x="992854" y="3789363"/>
          <a:ext cx="2882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739" name="Equation" r:id="rId9" imgW="2882880" imgH="444240" progId="Equation.DSMT4">
                  <p:embed/>
                </p:oleObj>
              </mc:Choice>
              <mc:Fallback>
                <p:oleObj name="Equation" r:id="rId9" imgW="2882880" imgH="4442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854" y="3789363"/>
                        <a:ext cx="2882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Rounded Rectangle 78"/>
          <p:cNvSpPr/>
          <p:nvPr/>
        </p:nvSpPr>
        <p:spPr bwMode="auto">
          <a:xfrm>
            <a:off x="906159" y="4697272"/>
            <a:ext cx="2002903" cy="525517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8716536"/>
              </p:ext>
            </p:extLst>
          </p:nvPr>
        </p:nvGraphicFramePr>
        <p:xfrm>
          <a:off x="1020221" y="4745073"/>
          <a:ext cx="165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740" name="Equation" r:id="rId11" imgW="1650960" imgH="444240" progId="Equation.DSMT4">
                  <p:embed/>
                </p:oleObj>
              </mc:Choice>
              <mc:Fallback>
                <p:oleObj name="Equation" r:id="rId11" imgW="1650960" imgH="4442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221" y="4745073"/>
                        <a:ext cx="1651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976779" y="5348459"/>
            <a:ext cx="393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Plastic strain increment is unknown</a:t>
            </a:r>
            <a:endParaRPr lang="en-US" dirty="0">
              <a:latin typeface="Comic Sans MS" pitchFamily="66" charset="0"/>
            </a:endParaRP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408375"/>
              </p:ext>
            </p:extLst>
          </p:nvPr>
        </p:nvGraphicFramePr>
        <p:xfrm>
          <a:off x="1050829" y="5826552"/>
          <a:ext cx="1663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741" name="Equation" r:id="rId13" imgW="1662978" imgH="406224" progId="Equation.DSMT4">
                  <p:embed/>
                </p:oleObj>
              </mc:Choice>
              <mc:Fallback>
                <p:oleObj name="Equation" r:id="rId13" imgW="1662978" imgH="406224" progId="Equation.DSMT4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829" y="5826552"/>
                        <a:ext cx="1663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989516" y="6333894"/>
            <a:ext cx="6740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For a given strain increment, how much is elastic and plastic?</a:t>
            </a:r>
            <a:endParaRPr 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46641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Determination (Isotropic Hardening)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75" y="741363"/>
            <a:ext cx="8909050" cy="2079896"/>
          </a:xfrm>
        </p:spPr>
        <p:txBody>
          <a:bodyPr/>
          <a:lstStyle/>
          <a:p>
            <a:r>
              <a:rPr lang="en-US" dirty="0" smtClean="0"/>
              <a:t>Plastic consistency condition </a:t>
            </a:r>
          </a:p>
          <a:p>
            <a:pPr lvl="1"/>
            <a:r>
              <a:rPr lang="en-US" dirty="0" smtClean="0"/>
              <a:t>to determine plastic strain increment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Stress must be on the yield surface after plastic </a:t>
            </a:r>
            <a:r>
              <a:rPr lang="en-US" dirty="0" smtClean="0"/>
              <a:t>deformation</a:t>
            </a:r>
          </a:p>
        </p:txBody>
      </p:sp>
      <p:sp>
        <p:nvSpPr>
          <p:cNvPr id="56" name="Rounded Rectangle 55"/>
          <p:cNvSpPr/>
          <p:nvPr/>
        </p:nvSpPr>
        <p:spPr bwMode="auto">
          <a:xfrm>
            <a:off x="921024" y="1656722"/>
            <a:ext cx="2736576" cy="525517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5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838226"/>
              </p:ext>
            </p:extLst>
          </p:nvPr>
        </p:nvGraphicFramePr>
        <p:xfrm>
          <a:off x="990522" y="1725341"/>
          <a:ext cx="2578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803" name="Equation" r:id="rId3" imgW="2565360" imgH="457200" progId="Equation.DSMT4">
                  <p:embed/>
                </p:oleObj>
              </mc:Choice>
              <mc:Fallback>
                <p:oleObj name="Equation" r:id="rId3" imgW="256536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522" y="1725341"/>
                        <a:ext cx="2578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2533672"/>
              </p:ext>
            </p:extLst>
          </p:nvPr>
        </p:nvGraphicFramePr>
        <p:xfrm>
          <a:off x="634426" y="2679700"/>
          <a:ext cx="46831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804" name="Equation" r:id="rId5" imgW="4660560" imgH="939600" progId="Equation.DSMT4">
                  <p:embed/>
                </p:oleObj>
              </mc:Choice>
              <mc:Fallback>
                <p:oleObj name="Equation" r:id="rId5" imgW="4660560" imgH="939600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426" y="2679700"/>
                        <a:ext cx="46831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Rounded Rectangle 57"/>
          <p:cNvSpPr/>
          <p:nvPr/>
        </p:nvSpPr>
        <p:spPr bwMode="auto">
          <a:xfrm>
            <a:off x="921024" y="3725949"/>
            <a:ext cx="3048810" cy="876671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5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6237491"/>
              </p:ext>
            </p:extLst>
          </p:nvPr>
        </p:nvGraphicFramePr>
        <p:xfrm>
          <a:off x="1084766" y="3804466"/>
          <a:ext cx="276860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805" name="Equation" r:id="rId7" imgW="2755800" imgH="761760" progId="Equation.DSMT4">
                  <p:embed/>
                </p:oleObj>
              </mc:Choice>
              <mc:Fallback>
                <p:oleObj name="Equation" r:id="rId7" imgW="2755800" imgH="761760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766" y="3804466"/>
                        <a:ext cx="2768600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5289603"/>
              </p:ext>
            </p:extLst>
          </p:nvPr>
        </p:nvGraphicFramePr>
        <p:xfrm>
          <a:off x="1225550" y="4761783"/>
          <a:ext cx="2436813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806" name="Equation" r:id="rId9" imgW="2425680" imgH="660240" progId="Equation.DSMT4">
                  <p:embed/>
                </p:oleObj>
              </mc:Choice>
              <mc:Fallback>
                <p:oleObj name="Equation" r:id="rId9" imgW="2425680" imgH="660240" progId="Equation.DSMT4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4761783"/>
                        <a:ext cx="2436813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4512482" y="2989049"/>
            <a:ext cx="4409406" cy="3200998"/>
            <a:chOff x="4512482" y="3446240"/>
            <a:chExt cx="4409406" cy="3200998"/>
          </a:xfrm>
        </p:grpSpPr>
        <p:sp>
          <p:nvSpPr>
            <p:cNvPr id="62" name="Line 5"/>
            <p:cNvSpPr>
              <a:spLocks noChangeAspect="1" noChangeShapeType="1"/>
            </p:cNvSpPr>
            <p:nvPr/>
          </p:nvSpPr>
          <p:spPr bwMode="auto">
            <a:xfrm>
              <a:off x="5518958" y="6383281"/>
              <a:ext cx="23558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6"/>
            <p:cNvSpPr>
              <a:spLocks noChangeAspect="1" noChangeShapeType="1"/>
            </p:cNvSpPr>
            <p:nvPr/>
          </p:nvSpPr>
          <p:spPr bwMode="auto">
            <a:xfrm rot="16200000">
              <a:off x="4108104" y="4987034"/>
              <a:ext cx="30815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Text Box 7"/>
            <p:cNvSpPr txBox="1">
              <a:spLocks noChangeAspect="1" noChangeArrowheads="1"/>
            </p:cNvSpPr>
            <p:nvPr/>
          </p:nvSpPr>
          <p:spPr bwMode="auto">
            <a:xfrm>
              <a:off x="5427049" y="3464046"/>
              <a:ext cx="12343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σ</a:t>
              </a:r>
              <a:endParaRPr kumimoji="0" lang="en-US" b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5" name="Text Box 8"/>
            <p:cNvSpPr txBox="1">
              <a:spLocks noChangeAspect="1" noChangeArrowheads="1"/>
            </p:cNvSpPr>
            <p:nvPr/>
          </p:nvSpPr>
          <p:spPr bwMode="auto">
            <a:xfrm>
              <a:off x="7887460" y="6249207"/>
              <a:ext cx="10579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ε</a:t>
              </a:r>
              <a:endParaRPr kumimoji="0" lang="en-US" b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6" name="Text Box 9"/>
            <p:cNvSpPr txBox="1">
              <a:spLocks noChangeAspect="1" noChangeArrowheads="1"/>
            </p:cNvSpPr>
            <p:nvPr/>
          </p:nvSpPr>
          <p:spPr bwMode="auto">
            <a:xfrm>
              <a:off x="6744410" y="5022646"/>
              <a:ext cx="11221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E</a:t>
              </a:r>
              <a:endParaRPr kumimoji="0" lang="en-US" b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7" name="Freeform 10"/>
            <p:cNvSpPr>
              <a:spLocks noChangeAspect="1"/>
            </p:cNvSpPr>
            <p:nvPr/>
          </p:nvSpPr>
          <p:spPr bwMode="auto">
            <a:xfrm>
              <a:off x="5652068" y="4395227"/>
              <a:ext cx="2783677" cy="1985960"/>
            </a:xfrm>
            <a:custGeom>
              <a:avLst/>
              <a:gdLst/>
              <a:ahLst/>
              <a:cxnLst>
                <a:cxn ang="0">
                  <a:pos x="0" y="1454"/>
                </a:cxn>
                <a:cxn ang="0">
                  <a:pos x="562" y="404"/>
                </a:cxn>
                <a:cxn ang="0">
                  <a:pos x="2021" y="0"/>
                </a:cxn>
              </a:cxnLst>
              <a:rect l="0" t="0" r="r" b="b"/>
              <a:pathLst>
                <a:path w="2021" h="1454">
                  <a:moveTo>
                    <a:pt x="0" y="1454"/>
                  </a:moveTo>
                  <a:lnTo>
                    <a:pt x="562" y="404"/>
                  </a:lnTo>
                  <a:lnTo>
                    <a:pt x="2021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Line 11"/>
            <p:cNvSpPr>
              <a:spLocks noChangeShapeType="1"/>
            </p:cNvSpPr>
            <p:nvPr/>
          </p:nvSpPr>
          <p:spPr bwMode="auto">
            <a:xfrm flipV="1">
              <a:off x="6644049" y="4723077"/>
              <a:ext cx="521874" cy="9500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2"/>
            <p:cNvSpPr>
              <a:spLocks/>
            </p:cNvSpPr>
            <p:nvPr/>
          </p:nvSpPr>
          <p:spPr bwMode="auto">
            <a:xfrm>
              <a:off x="6850051" y="5061403"/>
              <a:ext cx="142618" cy="251387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135" y="240"/>
                </a:cxn>
                <a:cxn ang="0">
                  <a:pos x="135" y="0"/>
                </a:cxn>
              </a:cxnLst>
              <a:rect l="0" t="0" r="r" b="b"/>
              <a:pathLst>
                <a:path w="135" h="240">
                  <a:moveTo>
                    <a:pt x="0" y="240"/>
                  </a:moveTo>
                  <a:lnTo>
                    <a:pt x="135" y="240"/>
                  </a:lnTo>
                  <a:lnTo>
                    <a:pt x="135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Line 13"/>
            <p:cNvSpPr>
              <a:spLocks noChangeShapeType="1"/>
            </p:cNvSpPr>
            <p:nvPr/>
          </p:nvSpPr>
          <p:spPr bwMode="auto">
            <a:xfrm flipV="1">
              <a:off x="7151132" y="3804466"/>
              <a:ext cx="521874" cy="9500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med"/>
              <a:tailEnd type="stealth" w="sm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Oval 14"/>
            <p:cNvSpPr>
              <a:spLocks noChangeAspect="1" noChangeArrowheads="1"/>
            </p:cNvSpPr>
            <p:nvPr/>
          </p:nvSpPr>
          <p:spPr bwMode="auto">
            <a:xfrm>
              <a:off x="6672572" y="5507614"/>
              <a:ext cx="76062" cy="7541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Oval 15"/>
            <p:cNvSpPr>
              <a:spLocks noChangeAspect="1" noChangeArrowheads="1"/>
            </p:cNvSpPr>
            <p:nvPr/>
          </p:nvSpPr>
          <p:spPr bwMode="auto">
            <a:xfrm>
              <a:off x="7624410" y="4572244"/>
              <a:ext cx="76062" cy="7541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16"/>
            <p:cNvSpPr>
              <a:spLocks noChangeShapeType="1"/>
            </p:cNvSpPr>
            <p:nvPr/>
          </p:nvSpPr>
          <p:spPr bwMode="auto">
            <a:xfrm>
              <a:off x="7666666" y="3818083"/>
              <a:ext cx="0" cy="282915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17"/>
            <p:cNvSpPr>
              <a:spLocks noChangeShapeType="1"/>
            </p:cNvSpPr>
            <p:nvPr/>
          </p:nvSpPr>
          <p:spPr bwMode="auto">
            <a:xfrm>
              <a:off x="6715886" y="5343165"/>
              <a:ext cx="0" cy="130407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Line 18"/>
            <p:cNvSpPr>
              <a:spLocks noChangeShapeType="1"/>
            </p:cNvSpPr>
            <p:nvPr/>
          </p:nvSpPr>
          <p:spPr bwMode="auto">
            <a:xfrm>
              <a:off x="5542200" y="5553702"/>
              <a:ext cx="2123411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Line 19"/>
            <p:cNvSpPr>
              <a:spLocks noChangeShapeType="1"/>
            </p:cNvSpPr>
            <p:nvPr/>
          </p:nvSpPr>
          <p:spPr bwMode="auto">
            <a:xfrm>
              <a:off x="5555933" y="4602620"/>
              <a:ext cx="2107564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Line 20"/>
            <p:cNvSpPr>
              <a:spLocks noChangeShapeType="1"/>
            </p:cNvSpPr>
            <p:nvPr/>
          </p:nvSpPr>
          <p:spPr bwMode="auto">
            <a:xfrm>
              <a:off x="5558046" y="4745073"/>
              <a:ext cx="2099113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Line 21"/>
            <p:cNvSpPr>
              <a:spLocks noChangeShapeType="1"/>
            </p:cNvSpPr>
            <p:nvPr/>
          </p:nvSpPr>
          <p:spPr bwMode="auto">
            <a:xfrm>
              <a:off x="7143738" y="4753453"/>
              <a:ext cx="0" cy="83272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Line 22"/>
            <p:cNvSpPr>
              <a:spLocks noChangeShapeType="1"/>
            </p:cNvSpPr>
            <p:nvPr/>
          </p:nvSpPr>
          <p:spPr bwMode="auto">
            <a:xfrm flipH="1">
              <a:off x="5534804" y="4934661"/>
              <a:ext cx="824010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23"/>
            <p:cNvSpPr>
              <a:spLocks noChangeShapeType="1"/>
            </p:cNvSpPr>
            <p:nvPr/>
          </p:nvSpPr>
          <p:spPr bwMode="auto">
            <a:xfrm>
              <a:off x="5547481" y="3809703"/>
              <a:ext cx="2116017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Text Box 24"/>
            <p:cNvSpPr txBox="1">
              <a:spLocks noChangeAspect="1" noChangeArrowheads="1"/>
            </p:cNvSpPr>
            <p:nvPr/>
          </p:nvSpPr>
          <p:spPr bwMode="auto">
            <a:xfrm>
              <a:off x="6737015" y="5499235"/>
              <a:ext cx="11060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a</a:t>
              </a:r>
              <a:endParaRPr kumimoji="0" lang="en-US" b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2" name="Text Box 25"/>
            <p:cNvSpPr txBox="1">
              <a:spLocks noChangeAspect="1" noChangeArrowheads="1"/>
            </p:cNvSpPr>
            <p:nvPr/>
          </p:nvSpPr>
          <p:spPr bwMode="auto">
            <a:xfrm>
              <a:off x="7688852" y="5404964"/>
              <a:ext cx="12182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b</a:t>
              </a:r>
              <a:endParaRPr kumimoji="0" lang="en-US" b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3" name="Text Box 26"/>
            <p:cNvSpPr txBox="1">
              <a:spLocks noChangeAspect="1" noChangeArrowheads="1"/>
            </p:cNvSpPr>
            <p:nvPr/>
          </p:nvSpPr>
          <p:spPr bwMode="auto">
            <a:xfrm>
              <a:off x="7712093" y="3684009"/>
              <a:ext cx="9778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c</a:t>
              </a:r>
              <a:endParaRPr kumimoji="0" lang="en-US" b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4" name="Text Box 27"/>
            <p:cNvSpPr txBox="1">
              <a:spLocks noChangeAspect="1" noChangeArrowheads="1"/>
            </p:cNvSpPr>
            <p:nvPr/>
          </p:nvSpPr>
          <p:spPr bwMode="auto">
            <a:xfrm>
              <a:off x="7022249" y="4523014"/>
              <a:ext cx="12182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d</a:t>
              </a:r>
              <a:endParaRPr kumimoji="0" lang="en-US" b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5" name="Text Box 28"/>
            <p:cNvSpPr txBox="1">
              <a:spLocks noChangeAspect="1" noChangeArrowheads="1"/>
            </p:cNvSpPr>
            <p:nvPr/>
          </p:nvSpPr>
          <p:spPr bwMode="auto">
            <a:xfrm>
              <a:off x="7695190" y="4626712"/>
              <a:ext cx="11541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e</a:t>
              </a:r>
              <a:endParaRPr kumimoji="0" lang="en-US" b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6" name="Text Box 29"/>
            <p:cNvSpPr txBox="1">
              <a:spLocks noChangeAspect="1" noChangeArrowheads="1"/>
            </p:cNvSpPr>
            <p:nvPr/>
          </p:nvSpPr>
          <p:spPr bwMode="auto">
            <a:xfrm>
              <a:off x="7094085" y="5578841"/>
              <a:ext cx="7053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f</a:t>
              </a:r>
              <a:endParaRPr kumimoji="0" lang="en-US" b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7" name="Text Box 30"/>
            <p:cNvSpPr txBox="1">
              <a:spLocks noChangeAspect="1" noChangeArrowheads="1"/>
            </p:cNvSpPr>
            <p:nvPr/>
          </p:nvSpPr>
          <p:spPr bwMode="auto">
            <a:xfrm>
              <a:off x="5310843" y="4374082"/>
              <a:ext cx="316927" cy="238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σ</a:t>
              </a:r>
              <a:r>
                <a:rPr kumimoji="0" lang="en-US" altLang="ko-KR" b="0" u="none" strike="noStrike" cap="none" normalizeH="0" baseline="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n+1</a:t>
              </a:r>
              <a:endParaRPr kumimoji="0" lang="en-US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aphicFrame>
          <p:nvGraphicFramePr>
            <p:cNvPr id="88" name="Object 31"/>
            <p:cNvGraphicFramePr>
              <a:graphicFrameLocks noChangeAspect="1"/>
            </p:cNvGraphicFramePr>
            <p:nvPr/>
          </p:nvGraphicFramePr>
          <p:xfrm>
            <a:off x="5266343" y="4584683"/>
            <a:ext cx="331787" cy="3649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807" name="Equation" r:id="rId11" imgW="203040" imgH="241200" progId="Equation.DSMT4">
                    <p:embed/>
                  </p:oleObj>
                </mc:Choice>
                <mc:Fallback>
                  <p:oleObj name="Equation" r:id="rId11" imgW="20304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66343" y="4584683"/>
                          <a:ext cx="331787" cy="3649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" name="Object 32"/>
            <p:cNvGraphicFramePr>
              <a:graphicFrameLocks noChangeAspect="1"/>
            </p:cNvGraphicFramePr>
            <p:nvPr/>
          </p:nvGraphicFramePr>
          <p:xfrm>
            <a:off x="5287055" y="4878895"/>
            <a:ext cx="331787" cy="3649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808" name="Equation" r:id="rId13" imgW="203040" imgH="241200" progId="Equation.DSMT4">
                    <p:embed/>
                  </p:oleObj>
                </mc:Choice>
                <mc:Fallback>
                  <p:oleObj name="Equation" r:id="rId13" imgW="20304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7055" y="4878895"/>
                          <a:ext cx="331787" cy="3649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" name="Text Box 33"/>
            <p:cNvSpPr txBox="1">
              <a:spLocks noChangeAspect="1" noChangeArrowheads="1"/>
            </p:cNvSpPr>
            <p:nvPr/>
          </p:nvSpPr>
          <p:spPr bwMode="auto">
            <a:xfrm>
              <a:off x="5360495" y="5420677"/>
              <a:ext cx="172197" cy="238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σ</a:t>
              </a:r>
              <a:r>
                <a:rPr kumimoji="0" lang="en-US" altLang="ko-KR" b="0" u="none" strike="noStrike" cap="none" normalizeH="0" baseline="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n</a:t>
              </a:r>
              <a:endParaRPr kumimoji="0" lang="en-US" b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1" name="Text Box 34"/>
            <p:cNvSpPr txBox="1">
              <a:spLocks noChangeAspect="1" noChangeArrowheads="1"/>
            </p:cNvSpPr>
            <p:nvPr/>
          </p:nvSpPr>
          <p:spPr bwMode="auto">
            <a:xfrm>
              <a:off x="5329858" y="3681915"/>
              <a:ext cx="197551" cy="238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σ</a:t>
              </a:r>
              <a:r>
                <a:rPr kumimoji="0" lang="en-US" altLang="ko-KR" b="0" u="none" strike="noStrike" cap="none" normalizeH="0" baseline="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tr</a:t>
              </a:r>
              <a:endParaRPr kumimoji="0" lang="en-US" b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2" name="Line 35"/>
            <p:cNvSpPr>
              <a:spLocks noChangeShapeType="1"/>
            </p:cNvSpPr>
            <p:nvPr/>
          </p:nvSpPr>
          <p:spPr bwMode="auto">
            <a:xfrm>
              <a:off x="4827000" y="3813894"/>
              <a:ext cx="0" cy="174399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stealth" w="sm" len="med"/>
              <a:tailEnd type="stealth" w="sm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Line 36"/>
            <p:cNvSpPr>
              <a:spLocks noChangeShapeType="1"/>
            </p:cNvSpPr>
            <p:nvPr/>
          </p:nvSpPr>
          <p:spPr bwMode="auto">
            <a:xfrm flipH="1">
              <a:off x="4772067" y="3805513"/>
              <a:ext cx="507083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Line 37"/>
            <p:cNvSpPr>
              <a:spLocks noChangeShapeType="1"/>
            </p:cNvSpPr>
            <p:nvPr/>
          </p:nvSpPr>
          <p:spPr bwMode="auto">
            <a:xfrm flipH="1">
              <a:off x="4731922" y="5556845"/>
              <a:ext cx="54722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Text Box 38"/>
            <p:cNvSpPr txBox="1">
              <a:spLocks noChangeAspect="1" noChangeArrowheads="1"/>
            </p:cNvSpPr>
            <p:nvPr/>
          </p:nvSpPr>
          <p:spPr bwMode="auto">
            <a:xfrm>
              <a:off x="4512482" y="4587957"/>
              <a:ext cx="25327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Δσ</a:t>
              </a:r>
              <a:endParaRPr kumimoji="0" lang="en-US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6" name="Line 39"/>
            <p:cNvSpPr>
              <a:spLocks noChangeShapeType="1"/>
            </p:cNvSpPr>
            <p:nvPr/>
          </p:nvSpPr>
          <p:spPr bwMode="auto">
            <a:xfrm>
              <a:off x="6707435" y="6570774"/>
              <a:ext cx="95078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stealth" w="sm" len="med"/>
              <a:tailEnd type="stealth" w="sm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Text Box 40"/>
            <p:cNvSpPr txBox="1">
              <a:spLocks noChangeAspect="1" noChangeArrowheads="1"/>
            </p:cNvSpPr>
            <p:nvPr/>
          </p:nvSpPr>
          <p:spPr bwMode="auto">
            <a:xfrm>
              <a:off x="7086691" y="6298202"/>
              <a:ext cx="23564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Δε</a:t>
              </a:r>
              <a:endParaRPr kumimoji="0" lang="en-US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8" name="Line 41"/>
            <p:cNvSpPr>
              <a:spLocks noChangeShapeType="1"/>
            </p:cNvSpPr>
            <p:nvPr/>
          </p:nvSpPr>
          <p:spPr bwMode="auto">
            <a:xfrm>
              <a:off x="7143738" y="5075019"/>
              <a:ext cx="522930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stealth" w="sm" len="med"/>
              <a:tailEnd type="stealth" w="sm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Text Box 42"/>
            <p:cNvSpPr txBox="1">
              <a:spLocks noChangeAspect="1" noChangeArrowheads="1"/>
            </p:cNvSpPr>
            <p:nvPr/>
          </p:nvSpPr>
          <p:spPr bwMode="auto">
            <a:xfrm>
              <a:off x="7711226" y="4943230"/>
              <a:ext cx="1210662" cy="3006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Δε</a:t>
              </a:r>
              <a:r>
                <a:rPr kumimoji="0" lang="en-US" altLang="ko-KR" b="0" u="none" strike="noStrike" cap="none" normalizeH="0" baseline="-2500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ep</a:t>
              </a:r>
              <a:r>
                <a:rPr kumimoji="0" lang="en-US" altLang="ko-KR" b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= (1–R)</a:t>
              </a:r>
              <a:r>
                <a:rPr kumimoji="0" lang="en-US" altLang="ko-KR" b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Δε</a:t>
              </a:r>
              <a:endParaRPr kumimoji="0" lang="en-US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0" name="Line 44"/>
            <p:cNvSpPr>
              <a:spLocks noChangeShapeType="1"/>
            </p:cNvSpPr>
            <p:nvPr/>
          </p:nvSpPr>
          <p:spPr bwMode="auto">
            <a:xfrm flipV="1">
              <a:off x="7230365" y="4324000"/>
              <a:ext cx="0" cy="23567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Line 45"/>
            <p:cNvSpPr>
              <a:spLocks noChangeShapeType="1"/>
            </p:cNvSpPr>
            <p:nvPr/>
          </p:nvSpPr>
          <p:spPr bwMode="auto">
            <a:xfrm>
              <a:off x="7238816" y="4426649"/>
              <a:ext cx="435247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stealth" w="sm" len="med"/>
              <a:tailEnd type="stealth" w="sm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Text Box 46"/>
            <p:cNvSpPr txBox="1">
              <a:spLocks noChangeAspect="1" noChangeArrowheads="1"/>
            </p:cNvSpPr>
            <p:nvPr/>
          </p:nvSpPr>
          <p:spPr bwMode="auto">
            <a:xfrm>
              <a:off x="7795551" y="4042236"/>
              <a:ext cx="285234" cy="3006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Δε</a:t>
              </a:r>
              <a:r>
                <a:rPr kumimoji="0" lang="en-US" altLang="ko-KR" b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p</a:t>
              </a:r>
              <a:endParaRPr kumimoji="0" lang="en-US" b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3" name="Freeform 47"/>
            <p:cNvSpPr>
              <a:spLocks/>
            </p:cNvSpPr>
            <p:nvPr/>
          </p:nvSpPr>
          <p:spPr bwMode="auto">
            <a:xfrm>
              <a:off x="7452213" y="4190973"/>
              <a:ext cx="357072" cy="243007"/>
            </a:xfrm>
            <a:custGeom>
              <a:avLst/>
              <a:gdLst/>
              <a:ahLst/>
              <a:cxnLst>
                <a:cxn ang="0">
                  <a:pos x="338" y="0"/>
                </a:cxn>
                <a:cxn ang="0">
                  <a:pos x="105" y="52"/>
                </a:cxn>
                <a:cxn ang="0">
                  <a:pos x="0" y="232"/>
                </a:cxn>
              </a:cxnLst>
              <a:rect l="0" t="0" r="r" b="b"/>
              <a:pathLst>
                <a:path w="338" h="232">
                  <a:moveTo>
                    <a:pt x="338" y="0"/>
                  </a:moveTo>
                  <a:cubicBezTo>
                    <a:pt x="249" y="6"/>
                    <a:pt x="161" y="13"/>
                    <a:pt x="105" y="52"/>
                  </a:cubicBezTo>
                  <a:cubicBezTo>
                    <a:pt x="49" y="91"/>
                    <a:pt x="24" y="161"/>
                    <a:pt x="0" y="232"/>
                  </a:cubicBez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 type="stealth" w="sm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Line 48"/>
            <p:cNvSpPr>
              <a:spLocks noChangeShapeType="1"/>
            </p:cNvSpPr>
            <p:nvPr/>
          </p:nvSpPr>
          <p:spPr bwMode="auto">
            <a:xfrm flipH="1">
              <a:off x="4962223" y="4755547"/>
              <a:ext cx="316927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Line 49"/>
            <p:cNvSpPr>
              <a:spLocks noChangeShapeType="1"/>
            </p:cNvSpPr>
            <p:nvPr/>
          </p:nvSpPr>
          <p:spPr bwMode="auto">
            <a:xfrm>
              <a:off x="5122799" y="4748216"/>
              <a:ext cx="0" cy="80129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stealth" w="sm" len="med"/>
              <a:tailEnd type="stealth" w="sm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Text Box 50"/>
            <p:cNvSpPr txBox="1">
              <a:spLocks noChangeAspect="1" noChangeArrowheads="1"/>
            </p:cNvSpPr>
            <p:nvPr/>
          </p:nvSpPr>
          <p:spPr bwMode="auto">
            <a:xfrm>
              <a:off x="4686750" y="5062449"/>
              <a:ext cx="378309" cy="27699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RΔσ</a:t>
              </a:r>
              <a:endParaRPr kumimoji="0" lang="en-US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7" name="Arc 106"/>
            <p:cNvSpPr>
              <a:spLocks noChangeAspect="1"/>
            </p:cNvSpPr>
            <p:nvPr/>
          </p:nvSpPr>
          <p:spPr bwMode="auto">
            <a:xfrm rot="7741162">
              <a:off x="7306547" y="4668820"/>
              <a:ext cx="649425" cy="676793"/>
            </a:xfrm>
            <a:prstGeom prst="arc">
              <a:avLst>
                <a:gd name="adj1" fmla="val 16200000"/>
                <a:gd name="adj2" fmla="val 2200608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23019" y="6373469"/>
            <a:ext cx="3679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2C02C6"/>
                </a:solidFill>
                <a:latin typeface="Comic Sans MS" pitchFamily="66" charset="0"/>
              </a:rPr>
              <a:t>%Note: </a:t>
            </a:r>
            <a:r>
              <a:rPr lang="en-US" b="1" dirty="0" err="1" smtClean="0">
                <a:solidFill>
                  <a:srgbClr val="2C02C6"/>
                </a:solidFill>
                <a:latin typeface="Symbol" panose="05050102010706020507" pitchFamily="18" charset="2"/>
              </a:rPr>
              <a:t>De</a:t>
            </a:r>
            <a:r>
              <a:rPr lang="en-US" b="1" baseline="-25000" dirty="0" err="1" smtClean="0">
                <a:solidFill>
                  <a:srgbClr val="2C02C6"/>
                </a:solidFill>
                <a:latin typeface="Comic Sans MS" pitchFamily="66" charset="0"/>
              </a:rPr>
              <a:t>p</a:t>
            </a:r>
            <a:r>
              <a:rPr lang="en-US" b="1" dirty="0" smtClean="0">
                <a:solidFill>
                  <a:srgbClr val="2C02C6"/>
                </a:solidFill>
                <a:latin typeface="Comic Sans MS" pitchFamily="66" charset="0"/>
              </a:rPr>
              <a:t> is always positive!!</a:t>
            </a:r>
            <a:endParaRPr lang="en-US" b="1" dirty="0">
              <a:solidFill>
                <a:srgbClr val="2C02C6"/>
              </a:solidFill>
              <a:latin typeface="Comic Sans MS" pitchFamily="66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991123"/>
              </p:ext>
            </p:extLst>
          </p:nvPr>
        </p:nvGraphicFramePr>
        <p:xfrm>
          <a:off x="2445429" y="5377868"/>
          <a:ext cx="18288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809" name="Equation" r:id="rId15" imgW="1828800" imgH="1002960" progId="Equation.DSMT4">
                  <p:embed/>
                </p:oleObj>
              </mc:Choice>
              <mc:Fallback>
                <p:oleObj name="Equation" r:id="rId15" imgW="1828800" imgH="1002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445429" y="5377868"/>
                        <a:ext cx="1828800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454450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Determination (Isotropic Hardening)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stress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Algorithm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Elastic trial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Plastic return </a:t>
            </a:r>
            <a:r>
              <a:rPr lang="en-US" dirty="0" smtClean="0"/>
              <a:t>mapping</a:t>
            </a:r>
          </a:p>
          <a:p>
            <a:pPr lvl="1"/>
            <a:r>
              <a:rPr lang="en-US" dirty="0" smtClean="0"/>
              <a:t>No iteration is required in </a:t>
            </a:r>
            <a:r>
              <a:rPr lang="en-US" dirty="0"/>
              <a:t>linear hardening </a:t>
            </a:r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746749" y="1704738"/>
            <a:ext cx="3892370" cy="786773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19854" y="2441255"/>
            <a:ext cx="1447832" cy="967628"/>
            <a:chOff x="506583" y="2954201"/>
            <a:chExt cx="1447832" cy="967628"/>
          </a:xfrm>
        </p:grpSpPr>
        <p:sp>
          <p:nvSpPr>
            <p:cNvPr id="6" name="TextBox 5"/>
            <p:cNvSpPr txBox="1"/>
            <p:nvPr/>
          </p:nvSpPr>
          <p:spPr>
            <a:xfrm>
              <a:off x="506583" y="3552497"/>
              <a:ext cx="1447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Elastic trial</a:t>
              </a:r>
              <a:endParaRPr lang="en-US" dirty="0">
                <a:latin typeface="Comic Sans MS" pitchFamily="66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 bwMode="auto">
            <a:xfrm rot="5400000" flipH="1" flipV="1">
              <a:off x="1340069" y="3284483"/>
              <a:ext cx="662152" cy="158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8" name="Group 7"/>
          <p:cNvGrpSpPr/>
          <p:nvPr/>
        </p:nvGrpSpPr>
        <p:grpSpPr>
          <a:xfrm>
            <a:off x="2072352" y="2470153"/>
            <a:ext cx="2464136" cy="1244627"/>
            <a:chOff x="2080853" y="2954201"/>
            <a:chExt cx="2464136" cy="1244627"/>
          </a:xfrm>
        </p:grpSpPr>
        <p:sp>
          <p:nvSpPr>
            <p:cNvPr id="9" name="TextBox 8"/>
            <p:cNvSpPr txBox="1"/>
            <p:nvPr/>
          </p:nvSpPr>
          <p:spPr>
            <a:xfrm>
              <a:off x="2080853" y="3552497"/>
              <a:ext cx="24641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Plastic compensation </a:t>
              </a:r>
              <a:br>
                <a:rPr lang="en-US" dirty="0" smtClean="0">
                  <a:latin typeface="Comic Sans MS" pitchFamily="66" charset="0"/>
                </a:rPr>
              </a:br>
              <a:r>
                <a:rPr lang="en-US" dirty="0" smtClean="0">
                  <a:latin typeface="Comic Sans MS" pitchFamily="66" charset="0"/>
                </a:rPr>
                <a:t>(return mapping)</a:t>
              </a:r>
              <a:endParaRPr lang="en-US" dirty="0">
                <a:latin typeface="Comic Sans MS" pitchFamily="66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 rot="5400000" flipH="1" flipV="1">
              <a:off x="2648607" y="3284483"/>
              <a:ext cx="662152" cy="158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1864362"/>
              </p:ext>
            </p:extLst>
          </p:nvPr>
        </p:nvGraphicFramePr>
        <p:xfrm>
          <a:off x="784493" y="1289050"/>
          <a:ext cx="3843337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60" name="Equation" r:id="rId3" imgW="3848040" imgH="1143000" progId="Equation.DSMT4">
                  <p:embed/>
                </p:oleObj>
              </mc:Choice>
              <mc:Fallback>
                <p:oleObj name="Equation" r:id="rId3" imgW="3848040" imgH="1143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493" y="1289050"/>
                        <a:ext cx="3843337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4512482" y="1588842"/>
            <a:ext cx="4409406" cy="3200998"/>
            <a:chOff x="4512482" y="3446240"/>
            <a:chExt cx="4409406" cy="3200998"/>
          </a:xfrm>
        </p:grpSpPr>
        <p:sp>
          <p:nvSpPr>
            <p:cNvPr id="13" name="Line 5"/>
            <p:cNvSpPr>
              <a:spLocks noChangeAspect="1" noChangeShapeType="1"/>
            </p:cNvSpPr>
            <p:nvPr/>
          </p:nvSpPr>
          <p:spPr bwMode="auto">
            <a:xfrm>
              <a:off x="5518958" y="6383281"/>
              <a:ext cx="23558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6"/>
            <p:cNvSpPr>
              <a:spLocks noChangeAspect="1" noChangeShapeType="1"/>
            </p:cNvSpPr>
            <p:nvPr/>
          </p:nvSpPr>
          <p:spPr bwMode="auto">
            <a:xfrm rot="16200000">
              <a:off x="4108104" y="4987034"/>
              <a:ext cx="30815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Text Box 7"/>
            <p:cNvSpPr txBox="1">
              <a:spLocks noChangeAspect="1" noChangeArrowheads="1"/>
            </p:cNvSpPr>
            <p:nvPr/>
          </p:nvSpPr>
          <p:spPr bwMode="auto">
            <a:xfrm>
              <a:off x="5427049" y="3464046"/>
              <a:ext cx="12343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σ</a:t>
              </a:r>
              <a:endParaRPr kumimoji="0" lang="en-US" b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6" name="Text Box 8"/>
            <p:cNvSpPr txBox="1">
              <a:spLocks noChangeAspect="1" noChangeArrowheads="1"/>
            </p:cNvSpPr>
            <p:nvPr/>
          </p:nvSpPr>
          <p:spPr bwMode="auto">
            <a:xfrm>
              <a:off x="7887460" y="6249207"/>
              <a:ext cx="10579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ε</a:t>
              </a:r>
              <a:endParaRPr kumimoji="0" lang="en-US" b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" name="Text Box 9"/>
            <p:cNvSpPr txBox="1">
              <a:spLocks noChangeAspect="1" noChangeArrowheads="1"/>
            </p:cNvSpPr>
            <p:nvPr/>
          </p:nvSpPr>
          <p:spPr bwMode="auto">
            <a:xfrm>
              <a:off x="6744410" y="5022646"/>
              <a:ext cx="11221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E</a:t>
              </a:r>
              <a:endParaRPr kumimoji="0" lang="en-US" b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" name="Freeform 10"/>
            <p:cNvSpPr>
              <a:spLocks noChangeAspect="1"/>
            </p:cNvSpPr>
            <p:nvPr/>
          </p:nvSpPr>
          <p:spPr bwMode="auto">
            <a:xfrm>
              <a:off x="5652068" y="4395227"/>
              <a:ext cx="2783677" cy="1985960"/>
            </a:xfrm>
            <a:custGeom>
              <a:avLst/>
              <a:gdLst/>
              <a:ahLst/>
              <a:cxnLst>
                <a:cxn ang="0">
                  <a:pos x="0" y="1454"/>
                </a:cxn>
                <a:cxn ang="0">
                  <a:pos x="562" y="404"/>
                </a:cxn>
                <a:cxn ang="0">
                  <a:pos x="2021" y="0"/>
                </a:cxn>
              </a:cxnLst>
              <a:rect l="0" t="0" r="r" b="b"/>
              <a:pathLst>
                <a:path w="2021" h="1454">
                  <a:moveTo>
                    <a:pt x="0" y="1454"/>
                  </a:moveTo>
                  <a:lnTo>
                    <a:pt x="562" y="404"/>
                  </a:lnTo>
                  <a:lnTo>
                    <a:pt x="2021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1"/>
            <p:cNvSpPr>
              <a:spLocks noChangeShapeType="1"/>
            </p:cNvSpPr>
            <p:nvPr/>
          </p:nvSpPr>
          <p:spPr bwMode="auto">
            <a:xfrm flipV="1">
              <a:off x="6644049" y="4723077"/>
              <a:ext cx="521874" cy="9500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auto">
            <a:xfrm>
              <a:off x="6850051" y="5061403"/>
              <a:ext cx="142618" cy="251387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135" y="240"/>
                </a:cxn>
                <a:cxn ang="0">
                  <a:pos x="135" y="0"/>
                </a:cxn>
              </a:cxnLst>
              <a:rect l="0" t="0" r="r" b="b"/>
              <a:pathLst>
                <a:path w="135" h="240">
                  <a:moveTo>
                    <a:pt x="0" y="240"/>
                  </a:moveTo>
                  <a:lnTo>
                    <a:pt x="135" y="240"/>
                  </a:lnTo>
                  <a:lnTo>
                    <a:pt x="135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auto">
            <a:xfrm flipV="1">
              <a:off x="7151132" y="3804466"/>
              <a:ext cx="521874" cy="9500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med"/>
              <a:tailEnd type="stealth" w="sm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Oval 14"/>
            <p:cNvSpPr>
              <a:spLocks noChangeAspect="1" noChangeArrowheads="1"/>
            </p:cNvSpPr>
            <p:nvPr/>
          </p:nvSpPr>
          <p:spPr bwMode="auto">
            <a:xfrm>
              <a:off x="6672572" y="5507614"/>
              <a:ext cx="76062" cy="7541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Oval 15"/>
            <p:cNvSpPr>
              <a:spLocks noChangeAspect="1" noChangeArrowheads="1"/>
            </p:cNvSpPr>
            <p:nvPr/>
          </p:nvSpPr>
          <p:spPr bwMode="auto">
            <a:xfrm>
              <a:off x="7624410" y="4572244"/>
              <a:ext cx="76062" cy="7541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auto">
            <a:xfrm>
              <a:off x="7666666" y="3818083"/>
              <a:ext cx="0" cy="282915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17"/>
            <p:cNvSpPr>
              <a:spLocks noChangeShapeType="1"/>
            </p:cNvSpPr>
            <p:nvPr/>
          </p:nvSpPr>
          <p:spPr bwMode="auto">
            <a:xfrm>
              <a:off x="6715886" y="5343165"/>
              <a:ext cx="0" cy="130407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18"/>
            <p:cNvSpPr>
              <a:spLocks noChangeShapeType="1"/>
            </p:cNvSpPr>
            <p:nvPr/>
          </p:nvSpPr>
          <p:spPr bwMode="auto">
            <a:xfrm>
              <a:off x="5542200" y="5553702"/>
              <a:ext cx="2123411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19"/>
            <p:cNvSpPr>
              <a:spLocks noChangeShapeType="1"/>
            </p:cNvSpPr>
            <p:nvPr/>
          </p:nvSpPr>
          <p:spPr bwMode="auto">
            <a:xfrm>
              <a:off x="5555933" y="4602620"/>
              <a:ext cx="2107564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0"/>
            <p:cNvSpPr>
              <a:spLocks noChangeShapeType="1"/>
            </p:cNvSpPr>
            <p:nvPr/>
          </p:nvSpPr>
          <p:spPr bwMode="auto">
            <a:xfrm>
              <a:off x="5558046" y="4745073"/>
              <a:ext cx="2099113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21"/>
            <p:cNvSpPr>
              <a:spLocks noChangeShapeType="1"/>
            </p:cNvSpPr>
            <p:nvPr/>
          </p:nvSpPr>
          <p:spPr bwMode="auto">
            <a:xfrm>
              <a:off x="7143738" y="4753453"/>
              <a:ext cx="0" cy="83272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22"/>
            <p:cNvSpPr>
              <a:spLocks noChangeShapeType="1"/>
            </p:cNvSpPr>
            <p:nvPr/>
          </p:nvSpPr>
          <p:spPr bwMode="auto">
            <a:xfrm flipH="1">
              <a:off x="5534804" y="4934661"/>
              <a:ext cx="824010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23"/>
            <p:cNvSpPr>
              <a:spLocks noChangeShapeType="1"/>
            </p:cNvSpPr>
            <p:nvPr/>
          </p:nvSpPr>
          <p:spPr bwMode="auto">
            <a:xfrm>
              <a:off x="5547481" y="3809703"/>
              <a:ext cx="2116017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Text Box 24"/>
            <p:cNvSpPr txBox="1">
              <a:spLocks noChangeAspect="1" noChangeArrowheads="1"/>
            </p:cNvSpPr>
            <p:nvPr/>
          </p:nvSpPr>
          <p:spPr bwMode="auto">
            <a:xfrm>
              <a:off x="6737015" y="5499235"/>
              <a:ext cx="11060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a</a:t>
              </a:r>
              <a:endParaRPr kumimoji="0" lang="en-US" b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3" name="Text Box 25"/>
            <p:cNvSpPr txBox="1">
              <a:spLocks noChangeAspect="1" noChangeArrowheads="1"/>
            </p:cNvSpPr>
            <p:nvPr/>
          </p:nvSpPr>
          <p:spPr bwMode="auto">
            <a:xfrm>
              <a:off x="7688852" y="5404964"/>
              <a:ext cx="12182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b</a:t>
              </a:r>
              <a:endParaRPr kumimoji="0" lang="en-US" b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" name="Text Box 26"/>
            <p:cNvSpPr txBox="1">
              <a:spLocks noChangeAspect="1" noChangeArrowheads="1"/>
            </p:cNvSpPr>
            <p:nvPr/>
          </p:nvSpPr>
          <p:spPr bwMode="auto">
            <a:xfrm>
              <a:off x="7712093" y="3684009"/>
              <a:ext cx="9778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c</a:t>
              </a:r>
              <a:endParaRPr kumimoji="0" lang="en-US" b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" name="Text Box 27"/>
            <p:cNvSpPr txBox="1">
              <a:spLocks noChangeAspect="1" noChangeArrowheads="1"/>
            </p:cNvSpPr>
            <p:nvPr/>
          </p:nvSpPr>
          <p:spPr bwMode="auto">
            <a:xfrm>
              <a:off x="7022249" y="4523014"/>
              <a:ext cx="12182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d</a:t>
              </a:r>
              <a:endParaRPr kumimoji="0" lang="en-US" b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" name="Text Box 28"/>
            <p:cNvSpPr txBox="1">
              <a:spLocks noChangeAspect="1" noChangeArrowheads="1"/>
            </p:cNvSpPr>
            <p:nvPr/>
          </p:nvSpPr>
          <p:spPr bwMode="auto">
            <a:xfrm>
              <a:off x="7695190" y="4626712"/>
              <a:ext cx="11541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e</a:t>
              </a:r>
              <a:endParaRPr kumimoji="0" lang="en-US" b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" name="Text Box 29"/>
            <p:cNvSpPr txBox="1">
              <a:spLocks noChangeAspect="1" noChangeArrowheads="1"/>
            </p:cNvSpPr>
            <p:nvPr/>
          </p:nvSpPr>
          <p:spPr bwMode="auto">
            <a:xfrm>
              <a:off x="7094085" y="5578841"/>
              <a:ext cx="7053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f</a:t>
              </a:r>
              <a:endParaRPr kumimoji="0" lang="en-US" b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" name="Text Box 30"/>
            <p:cNvSpPr txBox="1">
              <a:spLocks noChangeAspect="1" noChangeArrowheads="1"/>
            </p:cNvSpPr>
            <p:nvPr/>
          </p:nvSpPr>
          <p:spPr bwMode="auto">
            <a:xfrm>
              <a:off x="5310843" y="4374082"/>
              <a:ext cx="316927" cy="238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σ</a:t>
              </a:r>
              <a:r>
                <a:rPr kumimoji="0" lang="en-US" altLang="ko-KR" b="0" u="none" strike="noStrike" cap="none" normalizeH="0" baseline="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n+1</a:t>
              </a:r>
              <a:endParaRPr kumimoji="0" lang="en-US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aphicFrame>
          <p:nvGraphicFramePr>
            <p:cNvPr id="39" name="Object 31"/>
            <p:cNvGraphicFramePr>
              <a:graphicFrameLocks noChangeAspect="1"/>
            </p:cNvGraphicFramePr>
            <p:nvPr/>
          </p:nvGraphicFramePr>
          <p:xfrm>
            <a:off x="5266343" y="4584683"/>
            <a:ext cx="331787" cy="3649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661" name="Equation" r:id="rId5" imgW="203040" imgH="241200" progId="Equation.DSMT4">
                    <p:embed/>
                  </p:oleObj>
                </mc:Choice>
                <mc:Fallback>
                  <p:oleObj name="Equation" r:id="rId5" imgW="20304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66343" y="4584683"/>
                          <a:ext cx="331787" cy="3649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32"/>
            <p:cNvGraphicFramePr>
              <a:graphicFrameLocks noChangeAspect="1"/>
            </p:cNvGraphicFramePr>
            <p:nvPr/>
          </p:nvGraphicFramePr>
          <p:xfrm>
            <a:off x="5287055" y="4878895"/>
            <a:ext cx="331787" cy="3649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662" name="Equation" r:id="rId7" imgW="203040" imgH="241200" progId="Equation.DSMT4">
                    <p:embed/>
                  </p:oleObj>
                </mc:Choice>
                <mc:Fallback>
                  <p:oleObj name="Equation" r:id="rId7" imgW="20304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7055" y="4878895"/>
                          <a:ext cx="331787" cy="3649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" name="Text Box 33"/>
            <p:cNvSpPr txBox="1">
              <a:spLocks noChangeAspect="1" noChangeArrowheads="1"/>
            </p:cNvSpPr>
            <p:nvPr/>
          </p:nvSpPr>
          <p:spPr bwMode="auto">
            <a:xfrm>
              <a:off x="5360495" y="5420677"/>
              <a:ext cx="172197" cy="238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σ</a:t>
              </a:r>
              <a:r>
                <a:rPr kumimoji="0" lang="en-US" altLang="ko-KR" b="0" u="none" strike="noStrike" cap="none" normalizeH="0" baseline="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n</a:t>
              </a:r>
              <a:endParaRPr kumimoji="0" lang="en-US" b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2" name="Text Box 34"/>
            <p:cNvSpPr txBox="1">
              <a:spLocks noChangeAspect="1" noChangeArrowheads="1"/>
            </p:cNvSpPr>
            <p:nvPr/>
          </p:nvSpPr>
          <p:spPr bwMode="auto">
            <a:xfrm>
              <a:off x="5329858" y="3681915"/>
              <a:ext cx="197551" cy="238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σ</a:t>
              </a:r>
              <a:r>
                <a:rPr kumimoji="0" lang="en-US" altLang="ko-KR" b="0" u="none" strike="noStrike" cap="none" normalizeH="0" baseline="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tr</a:t>
              </a:r>
              <a:endParaRPr kumimoji="0" lang="en-US" b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3" name="Line 35"/>
            <p:cNvSpPr>
              <a:spLocks noChangeShapeType="1"/>
            </p:cNvSpPr>
            <p:nvPr/>
          </p:nvSpPr>
          <p:spPr bwMode="auto">
            <a:xfrm>
              <a:off x="4827000" y="3813894"/>
              <a:ext cx="0" cy="174399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stealth" w="sm" len="med"/>
              <a:tailEnd type="stealth" w="sm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36"/>
            <p:cNvSpPr>
              <a:spLocks noChangeShapeType="1"/>
            </p:cNvSpPr>
            <p:nvPr/>
          </p:nvSpPr>
          <p:spPr bwMode="auto">
            <a:xfrm flipH="1">
              <a:off x="4772067" y="3805513"/>
              <a:ext cx="507083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37"/>
            <p:cNvSpPr>
              <a:spLocks noChangeShapeType="1"/>
            </p:cNvSpPr>
            <p:nvPr/>
          </p:nvSpPr>
          <p:spPr bwMode="auto">
            <a:xfrm flipH="1">
              <a:off x="4731922" y="5556845"/>
              <a:ext cx="54722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Text Box 38"/>
            <p:cNvSpPr txBox="1">
              <a:spLocks noChangeAspect="1" noChangeArrowheads="1"/>
            </p:cNvSpPr>
            <p:nvPr/>
          </p:nvSpPr>
          <p:spPr bwMode="auto">
            <a:xfrm>
              <a:off x="4512482" y="4587957"/>
              <a:ext cx="25327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Δσ</a:t>
              </a:r>
              <a:endParaRPr kumimoji="0" lang="en-US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7" name="Line 39"/>
            <p:cNvSpPr>
              <a:spLocks noChangeShapeType="1"/>
            </p:cNvSpPr>
            <p:nvPr/>
          </p:nvSpPr>
          <p:spPr bwMode="auto">
            <a:xfrm>
              <a:off x="6707435" y="6570774"/>
              <a:ext cx="95078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stealth" w="sm" len="med"/>
              <a:tailEnd type="stealth" w="sm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Text Box 40"/>
            <p:cNvSpPr txBox="1">
              <a:spLocks noChangeAspect="1" noChangeArrowheads="1"/>
            </p:cNvSpPr>
            <p:nvPr/>
          </p:nvSpPr>
          <p:spPr bwMode="auto">
            <a:xfrm>
              <a:off x="7086691" y="6298202"/>
              <a:ext cx="23564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Δε</a:t>
              </a:r>
              <a:endParaRPr kumimoji="0" lang="en-US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9" name="Line 41"/>
            <p:cNvSpPr>
              <a:spLocks noChangeShapeType="1"/>
            </p:cNvSpPr>
            <p:nvPr/>
          </p:nvSpPr>
          <p:spPr bwMode="auto">
            <a:xfrm>
              <a:off x="7143738" y="5075019"/>
              <a:ext cx="522930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stealth" w="sm" len="med"/>
              <a:tailEnd type="stealth" w="sm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Text Box 42"/>
            <p:cNvSpPr txBox="1">
              <a:spLocks noChangeAspect="1" noChangeArrowheads="1"/>
            </p:cNvSpPr>
            <p:nvPr/>
          </p:nvSpPr>
          <p:spPr bwMode="auto">
            <a:xfrm>
              <a:off x="7711226" y="4943230"/>
              <a:ext cx="1210662" cy="3006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Δε</a:t>
              </a:r>
              <a:r>
                <a:rPr kumimoji="0" lang="en-US" altLang="ko-KR" b="0" u="none" strike="noStrike" cap="none" normalizeH="0" baseline="-2500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ep</a:t>
              </a:r>
              <a:r>
                <a:rPr kumimoji="0" lang="en-US" altLang="ko-KR" b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= (1–R)</a:t>
              </a:r>
              <a:r>
                <a:rPr kumimoji="0" lang="en-US" altLang="ko-KR" b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Δε</a:t>
              </a:r>
              <a:endParaRPr kumimoji="0" lang="en-US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1" name="Line 44"/>
            <p:cNvSpPr>
              <a:spLocks noChangeShapeType="1"/>
            </p:cNvSpPr>
            <p:nvPr/>
          </p:nvSpPr>
          <p:spPr bwMode="auto">
            <a:xfrm flipV="1">
              <a:off x="7230365" y="4324000"/>
              <a:ext cx="0" cy="23567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45"/>
            <p:cNvSpPr>
              <a:spLocks noChangeShapeType="1"/>
            </p:cNvSpPr>
            <p:nvPr/>
          </p:nvSpPr>
          <p:spPr bwMode="auto">
            <a:xfrm>
              <a:off x="7238816" y="4426649"/>
              <a:ext cx="435247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stealth" w="sm" len="med"/>
              <a:tailEnd type="stealth" w="sm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Text Box 46"/>
            <p:cNvSpPr txBox="1">
              <a:spLocks noChangeAspect="1" noChangeArrowheads="1"/>
            </p:cNvSpPr>
            <p:nvPr/>
          </p:nvSpPr>
          <p:spPr bwMode="auto">
            <a:xfrm>
              <a:off x="7795551" y="4042236"/>
              <a:ext cx="285234" cy="3006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Δε</a:t>
              </a:r>
              <a:r>
                <a:rPr kumimoji="0" lang="en-US" altLang="ko-KR" b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p</a:t>
              </a:r>
              <a:endParaRPr kumimoji="0" lang="en-US" b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4" name="Freeform 47"/>
            <p:cNvSpPr>
              <a:spLocks/>
            </p:cNvSpPr>
            <p:nvPr/>
          </p:nvSpPr>
          <p:spPr bwMode="auto">
            <a:xfrm>
              <a:off x="7452213" y="4190973"/>
              <a:ext cx="357072" cy="243007"/>
            </a:xfrm>
            <a:custGeom>
              <a:avLst/>
              <a:gdLst/>
              <a:ahLst/>
              <a:cxnLst>
                <a:cxn ang="0">
                  <a:pos x="338" y="0"/>
                </a:cxn>
                <a:cxn ang="0">
                  <a:pos x="105" y="52"/>
                </a:cxn>
                <a:cxn ang="0">
                  <a:pos x="0" y="232"/>
                </a:cxn>
              </a:cxnLst>
              <a:rect l="0" t="0" r="r" b="b"/>
              <a:pathLst>
                <a:path w="338" h="232">
                  <a:moveTo>
                    <a:pt x="338" y="0"/>
                  </a:moveTo>
                  <a:cubicBezTo>
                    <a:pt x="249" y="6"/>
                    <a:pt x="161" y="13"/>
                    <a:pt x="105" y="52"/>
                  </a:cubicBezTo>
                  <a:cubicBezTo>
                    <a:pt x="49" y="91"/>
                    <a:pt x="24" y="161"/>
                    <a:pt x="0" y="232"/>
                  </a:cubicBez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 type="stealth" w="sm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48"/>
            <p:cNvSpPr>
              <a:spLocks noChangeShapeType="1"/>
            </p:cNvSpPr>
            <p:nvPr/>
          </p:nvSpPr>
          <p:spPr bwMode="auto">
            <a:xfrm flipH="1">
              <a:off x="4962223" y="4755547"/>
              <a:ext cx="316927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49"/>
            <p:cNvSpPr>
              <a:spLocks noChangeShapeType="1"/>
            </p:cNvSpPr>
            <p:nvPr/>
          </p:nvSpPr>
          <p:spPr bwMode="auto">
            <a:xfrm>
              <a:off x="5122799" y="4748216"/>
              <a:ext cx="0" cy="80129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stealth" w="sm" len="med"/>
              <a:tailEnd type="stealth" w="sm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Text Box 50"/>
            <p:cNvSpPr txBox="1">
              <a:spLocks noChangeAspect="1" noChangeArrowheads="1"/>
            </p:cNvSpPr>
            <p:nvPr/>
          </p:nvSpPr>
          <p:spPr bwMode="auto">
            <a:xfrm>
              <a:off x="4686750" y="5062449"/>
              <a:ext cx="378309" cy="27699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RΔσ</a:t>
              </a:r>
              <a:endParaRPr kumimoji="0" lang="en-US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8" name="Arc 57"/>
            <p:cNvSpPr>
              <a:spLocks noChangeAspect="1"/>
            </p:cNvSpPr>
            <p:nvPr/>
          </p:nvSpPr>
          <p:spPr bwMode="auto">
            <a:xfrm rot="7741162">
              <a:off x="7306547" y="4668820"/>
              <a:ext cx="649425" cy="676793"/>
            </a:xfrm>
            <a:prstGeom prst="arc">
              <a:avLst>
                <a:gd name="adj1" fmla="val 16200000"/>
                <a:gd name="adj2" fmla="val 2200608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599428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Algorithmic Tangent Stiffness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Continuum tangent modulus</a:t>
            </a:r>
          </a:p>
          <a:p>
            <a:pPr lvl="1"/>
            <a:r>
              <a:rPr lang="en-US" dirty="0" smtClean="0"/>
              <a:t>The slope of stress-strain curve</a:t>
            </a:r>
          </a:p>
          <a:p>
            <a:r>
              <a:rPr lang="en-US" dirty="0" smtClean="0"/>
              <a:t>Algorithmic tangent modulus</a:t>
            </a:r>
          </a:p>
          <a:p>
            <a:pPr lvl="1"/>
            <a:r>
              <a:rPr lang="en-US" dirty="0" smtClean="0"/>
              <a:t>Differentiation of the state determination algorithm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2C02C6"/>
                </a:solidFill>
              </a:rPr>
              <a:t>D</a:t>
            </a:r>
            <a:r>
              <a:rPr lang="en-US" baseline="30000" dirty="0" err="1" smtClean="0">
                <a:solidFill>
                  <a:srgbClr val="2C02C6"/>
                </a:solidFill>
              </a:rPr>
              <a:t>alg</a:t>
            </a:r>
            <a:r>
              <a:rPr lang="en-US" dirty="0" smtClean="0">
                <a:solidFill>
                  <a:srgbClr val="2C02C6"/>
                </a:solidFill>
              </a:rPr>
              <a:t> = </a:t>
            </a:r>
            <a:r>
              <a:rPr lang="en-US" dirty="0" err="1" smtClean="0">
                <a:solidFill>
                  <a:srgbClr val="2C02C6"/>
                </a:solidFill>
              </a:rPr>
              <a:t>D</a:t>
            </a:r>
            <a:r>
              <a:rPr lang="en-US" baseline="30000" dirty="0" err="1" smtClean="0">
                <a:solidFill>
                  <a:srgbClr val="2C02C6"/>
                </a:solidFill>
              </a:rPr>
              <a:t>ep</a:t>
            </a:r>
            <a:r>
              <a:rPr lang="en-US" dirty="0" smtClean="0">
                <a:solidFill>
                  <a:srgbClr val="2C02C6"/>
                </a:solidFill>
              </a:rPr>
              <a:t> for 1D plasticity!!</a:t>
            </a:r>
          </a:p>
          <a:p>
            <a:pPr lvl="1"/>
            <a:r>
              <a:rPr lang="en-US" dirty="0" smtClean="0"/>
              <a:t>We will show that they are different for multi-dimension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133228"/>
              </p:ext>
            </p:extLst>
          </p:nvPr>
        </p:nvGraphicFramePr>
        <p:xfrm>
          <a:off x="4975513" y="1040679"/>
          <a:ext cx="27686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37" name="Equation" r:id="rId3" imgW="2768400" imgH="888840" progId="Equation.DSMT4">
                  <p:embed/>
                </p:oleObj>
              </mc:Choice>
              <mc:Fallback>
                <p:oleObj name="Equation" r:id="rId3" imgW="2768400" imgH="8888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5513" y="1040679"/>
                        <a:ext cx="2768600" cy="933450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0461451"/>
              </p:ext>
            </p:extLst>
          </p:nvPr>
        </p:nvGraphicFramePr>
        <p:xfrm>
          <a:off x="1754981" y="2762827"/>
          <a:ext cx="4872037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38" name="Equation" r:id="rId5" imgW="4813200" imgH="838080" progId="Equation.DSMT4">
                  <p:embed/>
                </p:oleObj>
              </mc:Choice>
              <mc:Fallback>
                <p:oleObj name="Equation" r:id="rId5" imgW="4813200" imgH="8380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4981" y="2762827"/>
                        <a:ext cx="4872037" cy="808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9683235"/>
              </p:ext>
            </p:extLst>
          </p:nvPr>
        </p:nvGraphicFramePr>
        <p:xfrm>
          <a:off x="1664144" y="3755160"/>
          <a:ext cx="4724400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39" name="Equation" r:id="rId7" imgW="4736880" imgH="850680" progId="Equation.DSMT4">
                  <p:embed/>
                </p:oleObj>
              </mc:Choice>
              <mc:Fallback>
                <p:oleObj name="Equation" r:id="rId7" imgW="4736880" imgH="8506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4144" y="3755160"/>
                        <a:ext cx="4724400" cy="903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6475950"/>
              </p:ext>
            </p:extLst>
          </p:nvPr>
        </p:nvGraphicFramePr>
        <p:xfrm>
          <a:off x="1710171" y="4780979"/>
          <a:ext cx="284797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40" name="Equation" r:id="rId9" imgW="2831760" imgH="888840" progId="Equation.DSMT4">
                  <p:embed/>
                </p:oleObj>
              </mc:Choice>
              <mc:Fallback>
                <p:oleObj name="Equation" r:id="rId9" imgW="2831760" imgH="8888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0171" y="4780979"/>
                        <a:ext cx="2847975" cy="93345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7124635"/>
      </p:ext>
    </p:extLst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for Isotropic Hardening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Given: 		     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Trial state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          (elastic)</a:t>
            </a:r>
          </a:p>
          <a:p>
            <a:pPr marL="857250" lvl="1" indent="-457200"/>
            <a:r>
              <a:rPr lang="en-US" dirty="0" smtClean="0"/>
              <a:t>Remain elastic:				 ; exit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          (plastic)</a:t>
            </a:r>
          </a:p>
          <a:p>
            <a:pPr marL="857250" lvl="1" indent="-457200">
              <a:buFont typeface="+mj-lt"/>
              <a:buAutoNum type="alphaLcPeriod"/>
            </a:pPr>
            <a:r>
              <a:rPr lang="en-US" dirty="0" smtClean="0"/>
              <a:t>Calculate plastic strain:</a:t>
            </a:r>
          </a:p>
          <a:p>
            <a:pPr marL="857250" lvl="1" indent="-457200">
              <a:lnSpc>
                <a:spcPct val="150000"/>
              </a:lnSpc>
              <a:buFont typeface="+mj-lt"/>
              <a:buAutoNum type="alphaLcPeriod"/>
            </a:pPr>
            <a:r>
              <a:rPr lang="en-US" dirty="0" smtClean="0"/>
              <a:t>Update stress and plastic strain (store them for next increment)</a:t>
            </a:r>
            <a:endParaRPr lang="en-US" dirty="0"/>
          </a:p>
        </p:txBody>
      </p:sp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728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6754735"/>
              </p:ext>
            </p:extLst>
          </p:nvPr>
        </p:nvGraphicFramePr>
        <p:xfrm>
          <a:off x="2332038" y="1308083"/>
          <a:ext cx="1690687" cy="133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57" name="Equation" r:id="rId3" imgW="1701720" imgH="1346040" progId="Equation.DSMT4">
                  <p:embed/>
                </p:oleObj>
              </mc:Choice>
              <mc:Fallback>
                <p:oleObj name="Equation" r:id="rId3" imgW="1701720" imgH="134604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2038" y="1308083"/>
                        <a:ext cx="1690687" cy="1335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439628" y="786494"/>
          <a:ext cx="2044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58" name="Equation" r:id="rId5" imgW="2044440" imgH="444240" progId="Equation.DSMT4">
                  <p:embed/>
                </p:oleObj>
              </mc:Choice>
              <mc:Fallback>
                <p:oleObj name="Equation" r:id="rId5" imgW="2044440" imgH="4442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628" y="786494"/>
                        <a:ext cx="20447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72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ounded Rectangle 10"/>
          <p:cNvSpPr/>
          <p:nvPr/>
        </p:nvSpPr>
        <p:spPr bwMode="auto">
          <a:xfrm>
            <a:off x="2955074" y="3291512"/>
            <a:ext cx="2683726" cy="441435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972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249535"/>
              </p:ext>
            </p:extLst>
          </p:nvPr>
        </p:nvGraphicFramePr>
        <p:xfrm>
          <a:off x="3031029" y="3296166"/>
          <a:ext cx="24511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59" name="Equation" r:id="rId7" imgW="2450880" imgH="444240" progId="Equation.DSMT4">
                  <p:embed/>
                </p:oleObj>
              </mc:Choice>
              <mc:Fallback>
                <p:oleObj name="Equation" r:id="rId7" imgW="2450880" imgH="4442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1029" y="3296166"/>
                        <a:ext cx="2451100" cy="43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729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729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729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771789"/>
              </p:ext>
            </p:extLst>
          </p:nvPr>
        </p:nvGraphicFramePr>
        <p:xfrm>
          <a:off x="1064941" y="2855228"/>
          <a:ext cx="825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60" name="Equation" r:id="rId9" imgW="825480" imgH="342720" progId="Equation.DSMT4">
                  <p:embed/>
                </p:oleObj>
              </mc:Choice>
              <mc:Fallback>
                <p:oleObj name="Equation" r:id="rId9" imgW="825480" imgH="3427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4941" y="2855228"/>
                        <a:ext cx="8255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6443858"/>
              </p:ext>
            </p:extLst>
          </p:nvPr>
        </p:nvGraphicFramePr>
        <p:xfrm>
          <a:off x="1046009" y="3834242"/>
          <a:ext cx="825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61" name="Equation" r:id="rId11" imgW="825480" imgH="342720" progId="Equation.DSMT4">
                  <p:embed/>
                </p:oleObj>
              </mc:Choice>
              <mc:Fallback>
                <p:oleObj name="Equation" r:id="rId11" imgW="825480" imgH="3427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009" y="3834242"/>
                        <a:ext cx="8255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ounded Rectangle 25"/>
          <p:cNvSpPr/>
          <p:nvPr/>
        </p:nvSpPr>
        <p:spPr bwMode="auto">
          <a:xfrm>
            <a:off x="3936380" y="4044701"/>
            <a:ext cx="1572322" cy="876671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4342717"/>
              </p:ext>
            </p:extLst>
          </p:nvPr>
        </p:nvGraphicFramePr>
        <p:xfrm>
          <a:off x="3985452" y="4153416"/>
          <a:ext cx="137795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62" name="Equation" r:id="rId13" imgW="1371600" imgH="698400" progId="Equation.DSMT4">
                  <p:embed/>
                </p:oleObj>
              </mc:Choice>
              <mc:Fallback>
                <p:oleObj name="Equation" r:id="rId13" imgW="137160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5452" y="4153416"/>
                        <a:ext cx="137795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ounded Rectangle 27"/>
          <p:cNvSpPr/>
          <p:nvPr/>
        </p:nvSpPr>
        <p:spPr bwMode="auto">
          <a:xfrm>
            <a:off x="1099440" y="5309677"/>
            <a:ext cx="2998107" cy="525517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5385574"/>
              </p:ext>
            </p:extLst>
          </p:nvPr>
        </p:nvGraphicFramePr>
        <p:xfrm>
          <a:off x="1144776" y="5357813"/>
          <a:ext cx="2882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63" name="Equation" r:id="rId15" imgW="2882880" imgH="444240" progId="Equation.DSMT4">
                  <p:embed/>
                </p:oleObj>
              </mc:Choice>
              <mc:Fallback>
                <p:oleObj name="Equation" r:id="rId15" imgW="28828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776" y="5357813"/>
                        <a:ext cx="2882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ounded Rectangle 29"/>
          <p:cNvSpPr/>
          <p:nvPr/>
        </p:nvSpPr>
        <p:spPr bwMode="auto">
          <a:xfrm>
            <a:off x="4521679" y="5322248"/>
            <a:ext cx="2002903" cy="525517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4980257"/>
              </p:ext>
            </p:extLst>
          </p:nvPr>
        </p:nvGraphicFramePr>
        <p:xfrm>
          <a:off x="4635741" y="5370049"/>
          <a:ext cx="165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64" name="Equation" r:id="rId17" imgW="1650960" imgH="444240" progId="Equation.DSMT4">
                  <p:embed/>
                </p:oleObj>
              </mc:Choice>
              <mc:Fallback>
                <p:oleObj name="Equation" r:id="rId17" imgW="16509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741" y="5370049"/>
                        <a:ext cx="1651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Ex) Elastoplastic Bar (Isotropic Hardening)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 = 200GPa, H = 25GPa, </a:t>
            </a:r>
            <a:r>
              <a:rPr lang="pt-BR" baseline="30000" dirty="0" smtClean="0"/>
              <a:t>0</a:t>
            </a:r>
            <a:r>
              <a:rPr lang="pt-BR" dirty="0" smtClean="0">
                <a:latin typeface="Symbol" panose="05050102010706020507" pitchFamily="18" charset="2"/>
              </a:rPr>
              <a:t>s</a:t>
            </a:r>
            <a:r>
              <a:rPr lang="pt-BR" baseline="-25000" dirty="0" smtClean="0"/>
              <a:t>y</a:t>
            </a:r>
            <a:r>
              <a:rPr lang="pt-BR" dirty="0" smtClean="0"/>
              <a:t> = 250MPa</a:t>
            </a:r>
          </a:p>
          <a:p>
            <a:r>
              <a:rPr lang="en-US" baseline="30000" dirty="0" smtClean="0"/>
              <a:t>n</a:t>
            </a:r>
            <a:r>
              <a:rPr lang="en-US" dirty="0" smtClean="0">
                <a:latin typeface="Symbol" panose="05050102010706020507" pitchFamily="18" charset="2"/>
              </a:rPr>
              <a:t>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150MPa, </a:t>
            </a:r>
            <a:r>
              <a:rPr lang="en-US" baseline="30000" dirty="0" smtClean="0"/>
              <a:t>n</a:t>
            </a:r>
            <a:r>
              <a:rPr lang="en-US" dirty="0" smtClean="0">
                <a:latin typeface="Symbol" panose="05050102010706020507" pitchFamily="18" charset="2"/>
              </a:rPr>
              <a:t>e</a:t>
            </a:r>
            <a:r>
              <a:rPr lang="en-US" baseline="-25000" dirty="0" smtClean="0"/>
              <a:t>p</a:t>
            </a:r>
            <a:r>
              <a:rPr lang="en-US" dirty="0" smtClean="0"/>
              <a:t> = 0.0001, </a:t>
            </a:r>
            <a:r>
              <a:rPr lang="en-US" dirty="0" smtClean="0">
                <a:latin typeface="Symbol" panose="05050102010706020507" pitchFamily="18" charset="2"/>
              </a:rPr>
              <a:t>De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0.002</a:t>
            </a:r>
          </a:p>
          <a:p>
            <a:r>
              <a:rPr lang="en-US" dirty="0" smtClean="0"/>
              <a:t>Yield stress: </a:t>
            </a:r>
          </a:p>
          <a:p>
            <a:pPr lvl="1"/>
            <a:r>
              <a:rPr lang="en-US" dirty="0" smtClean="0"/>
              <a:t>Material is elastic at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n</a:t>
            </a:r>
            <a:endParaRPr lang="en-US" baseline="-25000" dirty="0" smtClean="0"/>
          </a:p>
          <a:p>
            <a:r>
              <a:rPr lang="en-US" dirty="0" smtClean="0"/>
              <a:t>Trial stress:</a:t>
            </a:r>
          </a:p>
          <a:p>
            <a:endParaRPr lang="en-US" dirty="0"/>
          </a:p>
          <a:p>
            <a:r>
              <a:rPr lang="en-US" dirty="0" smtClean="0"/>
              <a:t>Plastic consistency condition</a:t>
            </a:r>
          </a:p>
          <a:p>
            <a:endParaRPr lang="en-US" dirty="0"/>
          </a:p>
          <a:p>
            <a:pPr>
              <a:spcBef>
                <a:spcPts val="2400"/>
              </a:spcBef>
            </a:pPr>
            <a:r>
              <a:rPr lang="en-US" dirty="0" smtClean="0"/>
              <a:t>State update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693725"/>
              </p:ext>
            </p:extLst>
          </p:nvPr>
        </p:nvGraphicFramePr>
        <p:xfrm>
          <a:off x="2398932" y="1745384"/>
          <a:ext cx="4179888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90" name="Equation" r:id="rId3" imgW="4203360" imgH="520560" progId="Equation.DSMT4">
                  <p:embed/>
                </p:oleObj>
              </mc:Choice>
              <mc:Fallback>
                <p:oleObj name="Equation" r:id="rId3" imgW="4203360" imgH="5205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8932" y="1745384"/>
                        <a:ext cx="4179888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618523"/>
              </p:ext>
            </p:extLst>
          </p:nvPr>
        </p:nvGraphicFramePr>
        <p:xfrm>
          <a:off x="2418052" y="2760229"/>
          <a:ext cx="366077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91" name="Equation" r:id="rId5" imgW="3644640" imgH="888840" progId="Equation.DSMT4">
                  <p:embed/>
                </p:oleObj>
              </mc:Choice>
              <mc:Fallback>
                <p:oleObj name="Equation" r:id="rId5" imgW="3644640" imgH="8888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8052" y="2760229"/>
                        <a:ext cx="3660775" cy="83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456218" y="3276599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Now material is plastic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95979"/>
              </p:ext>
            </p:extLst>
          </p:nvPr>
        </p:nvGraphicFramePr>
        <p:xfrm>
          <a:off x="816555" y="4165600"/>
          <a:ext cx="3554413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92" name="Equation" r:id="rId7" imgW="3593880" imgH="812520" progId="Equation.DSMT4">
                  <p:embed/>
                </p:oleObj>
              </mc:Choice>
              <mc:Fallback>
                <p:oleObj name="Equation" r:id="rId7" imgW="3593880" imgH="8125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555" y="4165600"/>
                        <a:ext cx="3554413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333187"/>
              </p:ext>
            </p:extLst>
          </p:nvPr>
        </p:nvGraphicFramePr>
        <p:xfrm>
          <a:off x="813954" y="5437621"/>
          <a:ext cx="52578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93" name="Equation" r:id="rId9" imgW="5257800" imgH="520560" progId="Equation.DSMT4">
                  <p:embed/>
                </p:oleObj>
              </mc:Choice>
              <mc:Fallback>
                <p:oleObj name="Equation" r:id="rId9" imgW="5257800" imgH="5205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954" y="5437621"/>
                        <a:ext cx="5257800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5654858"/>
              </p:ext>
            </p:extLst>
          </p:nvPr>
        </p:nvGraphicFramePr>
        <p:xfrm>
          <a:off x="728808" y="5971020"/>
          <a:ext cx="4243388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94" name="Equation" r:id="rId11" imgW="4254480" imgH="520560" progId="Equation.DSMT4">
                  <p:embed/>
                </p:oleObj>
              </mc:Choice>
              <mc:Fallback>
                <p:oleObj name="Equation" r:id="rId11" imgW="4254480" imgH="5205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808" y="5971020"/>
                        <a:ext cx="4243388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1979" name="Picture 1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295" y="3679243"/>
            <a:ext cx="2851785" cy="2891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3878862"/>
      </p:ext>
    </p:extLst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Kinematic Hardening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75" y="741363"/>
            <a:ext cx="8909050" cy="2467663"/>
          </a:xfrm>
        </p:spPr>
        <p:txBody>
          <a:bodyPr/>
          <a:lstStyle/>
          <a:p>
            <a:r>
              <a:rPr lang="en-US" dirty="0" smtClean="0"/>
              <a:t>Yield strength remains constant, but the center of elastic region moves parallel to the hardening curve</a:t>
            </a:r>
          </a:p>
          <a:p>
            <a:r>
              <a:rPr lang="en-US" dirty="0"/>
              <a:t>Effective stress is defined using the </a:t>
            </a:r>
            <a:r>
              <a:rPr lang="en-US" b="1" dirty="0">
                <a:solidFill>
                  <a:srgbClr val="2C02C6"/>
                </a:solidFill>
              </a:rPr>
              <a:t>shifted stress</a:t>
            </a:r>
          </a:p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/>
              <a:t>the center of elastic </a:t>
            </a:r>
            <a:r>
              <a:rPr lang="en-US" dirty="0" smtClean="0"/>
              <a:t>domain as </a:t>
            </a:r>
            <a:r>
              <a:rPr lang="en-US" dirty="0"/>
              <a:t>an evolution </a:t>
            </a:r>
            <a:r>
              <a:rPr lang="en-US" dirty="0" smtClean="0"/>
              <a:t>variable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2584931" y="3281693"/>
            <a:ext cx="2931839" cy="525802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2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7637394"/>
              </p:ext>
            </p:extLst>
          </p:nvPr>
        </p:nvGraphicFramePr>
        <p:xfrm>
          <a:off x="2700338" y="3349625"/>
          <a:ext cx="2654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87" name="Equation" r:id="rId3" imgW="2654280" imgH="444240" progId="Equation.DSMT4">
                  <p:embed/>
                </p:oleObj>
              </mc:Choice>
              <mc:Fallback>
                <p:oleObj name="Equation" r:id="rId3" imgW="26542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349625"/>
                        <a:ext cx="26543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5916378" y="3364254"/>
            <a:ext cx="1630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2C02C6"/>
                </a:solidFill>
                <a:latin typeface="Comic Sans MS" pitchFamily="66" charset="0"/>
              </a:rPr>
              <a:t>Back stress</a:t>
            </a:r>
            <a:endParaRPr lang="en-US" sz="2000" b="1" dirty="0">
              <a:solidFill>
                <a:srgbClr val="2C02C6"/>
              </a:solidFill>
              <a:latin typeface="Comic Sans MS" pitchFamily="66" charset="0"/>
            </a:endParaRPr>
          </a:p>
        </p:txBody>
      </p:sp>
      <p:sp>
        <p:nvSpPr>
          <p:cNvPr id="70" name="Rounded Rectangle 69"/>
          <p:cNvSpPr/>
          <p:nvPr/>
        </p:nvSpPr>
        <p:spPr bwMode="auto">
          <a:xfrm>
            <a:off x="3416060" y="2226453"/>
            <a:ext cx="1233578" cy="378721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7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863592"/>
              </p:ext>
            </p:extLst>
          </p:nvPr>
        </p:nvGraphicFramePr>
        <p:xfrm>
          <a:off x="3492500" y="2325534"/>
          <a:ext cx="1079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88" name="Equation" r:id="rId5" imgW="1079280" imgH="241200" progId="Equation.DSMT4">
                  <p:embed/>
                </p:oleObj>
              </mc:Choice>
              <mc:Fallback>
                <p:oleObj name="Equation" r:id="rId5" imgW="10792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325534"/>
                        <a:ext cx="10795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2" name="Group 131"/>
          <p:cNvGrpSpPr/>
          <p:nvPr/>
        </p:nvGrpSpPr>
        <p:grpSpPr>
          <a:xfrm>
            <a:off x="1289050" y="4265791"/>
            <a:ext cx="2075951" cy="1910947"/>
            <a:chOff x="1289050" y="3981133"/>
            <a:chExt cx="2075951" cy="1910947"/>
          </a:xfrm>
        </p:grpSpPr>
        <p:sp>
          <p:nvSpPr>
            <p:cNvPr id="26" name="Text Box 7"/>
            <p:cNvSpPr txBox="1">
              <a:spLocks noChangeAspect="1" noChangeArrowheads="1"/>
            </p:cNvSpPr>
            <p:nvPr/>
          </p:nvSpPr>
          <p:spPr bwMode="auto">
            <a:xfrm>
              <a:off x="1744416" y="3981133"/>
              <a:ext cx="12343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σ</a:t>
              </a:r>
              <a:endParaRPr kumimoji="0" lang="en-US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4" name="Line 5"/>
            <p:cNvSpPr>
              <a:spLocks noChangeAspect="1" noChangeShapeType="1"/>
            </p:cNvSpPr>
            <p:nvPr/>
          </p:nvSpPr>
          <p:spPr bwMode="auto">
            <a:xfrm>
              <a:off x="1542343" y="5544255"/>
              <a:ext cx="16039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6"/>
            <p:cNvSpPr>
              <a:spLocks noChangeAspect="1" noChangeShapeType="1"/>
            </p:cNvSpPr>
            <p:nvPr/>
          </p:nvSpPr>
          <p:spPr bwMode="auto">
            <a:xfrm rot="16200000">
              <a:off x="785735" y="5005533"/>
              <a:ext cx="17730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Text Box 8"/>
            <p:cNvSpPr txBox="1">
              <a:spLocks noChangeAspect="1" noChangeArrowheads="1"/>
            </p:cNvSpPr>
            <p:nvPr/>
          </p:nvSpPr>
          <p:spPr bwMode="auto">
            <a:xfrm>
              <a:off x="3150877" y="5387956"/>
              <a:ext cx="10579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ε</a:t>
              </a:r>
              <a:endParaRPr kumimoji="0" lang="en-US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8" name="Text Box 9"/>
            <p:cNvSpPr txBox="1">
              <a:spLocks noChangeAspect="1" noChangeArrowheads="1"/>
            </p:cNvSpPr>
            <p:nvPr/>
          </p:nvSpPr>
          <p:spPr bwMode="auto">
            <a:xfrm>
              <a:off x="1873293" y="4665680"/>
              <a:ext cx="11221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E</a:t>
              </a:r>
              <a:endParaRPr kumimoji="0" lang="en-US" b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9" name="Freeform 12"/>
            <p:cNvSpPr>
              <a:spLocks/>
            </p:cNvSpPr>
            <p:nvPr/>
          </p:nvSpPr>
          <p:spPr bwMode="auto">
            <a:xfrm>
              <a:off x="1978934" y="4704437"/>
              <a:ext cx="142618" cy="252744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135" y="240"/>
                </a:cxn>
                <a:cxn ang="0">
                  <a:pos x="135" y="0"/>
                </a:cxn>
              </a:cxnLst>
              <a:rect l="0" t="0" r="r" b="b"/>
              <a:pathLst>
                <a:path w="135" h="240">
                  <a:moveTo>
                    <a:pt x="0" y="240"/>
                  </a:moveTo>
                  <a:lnTo>
                    <a:pt x="135" y="240"/>
                  </a:lnTo>
                  <a:lnTo>
                    <a:pt x="135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20"/>
            <p:cNvSpPr>
              <a:spLocks noChangeShapeType="1"/>
            </p:cNvSpPr>
            <p:nvPr/>
          </p:nvSpPr>
          <p:spPr bwMode="auto">
            <a:xfrm>
              <a:off x="1581432" y="4464847"/>
              <a:ext cx="1291784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21"/>
            <p:cNvSpPr>
              <a:spLocks noChangeShapeType="1"/>
            </p:cNvSpPr>
            <p:nvPr/>
          </p:nvSpPr>
          <p:spPr bwMode="auto">
            <a:xfrm>
              <a:off x="2868673" y="4464847"/>
              <a:ext cx="0" cy="142398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22"/>
            <p:cNvSpPr>
              <a:spLocks noChangeShapeType="1"/>
            </p:cNvSpPr>
            <p:nvPr/>
          </p:nvSpPr>
          <p:spPr bwMode="auto">
            <a:xfrm flipH="1">
              <a:off x="1558189" y="4657610"/>
              <a:ext cx="609486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aphicFrame>
          <p:nvGraphicFramePr>
            <p:cNvPr id="33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39799845"/>
                </p:ext>
              </p:extLst>
            </p:nvPr>
          </p:nvGraphicFramePr>
          <p:xfrm>
            <a:off x="1289050" y="4267047"/>
            <a:ext cx="331788" cy="309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989" name="Equation" r:id="rId7" imgW="203040" imgH="203040" progId="Equation.DSMT4">
                    <p:embed/>
                  </p:oleObj>
                </mc:Choice>
                <mc:Fallback>
                  <p:oleObj name="Equation" r:id="rId7" imgW="2030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9050" y="4267047"/>
                          <a:ext cx="331788" cy="309562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09798642"/>
                </p:ext>
              </p:extLst>
            </p:nvPr>
          </p:nvGraphicFramePr>
          <p:xfrm>
            <a:off x="1310672" y="4501485"/>
            <a:ext cx="331787" cy="346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990" name="Equation" r:id="rId9" imgW="203040" imgH="228600" progId="Equation.DSMT4">
                    <p:embed/>
                  </p:oleObj>
                </mc:Choice>
                <mc:Fallback>
                  <p:oleObj name="Equation" r:id="rId9" imgW="2030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0672" y="4501485"/>
                          <a:ext cx="331787" cy="34634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Line 39"/>
            <p:cNvSpPr>
              <a:spLocks noChangeShapeType="1"/>
            </p:cNvSpPr>
            <p:nvPr/>
          </p:nvSpPr>
          <p:spPr bwMode="auto">
            <a:xfrm>
              <a:off x="1679396" y="5773212"/>
              <a:ext cx="599077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stealth" w="sm" len="med"/>
              <a:tailEnd type="stealth" w="sm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Text Box 42"/>
            <p:cNvSpPr txBox="1">
              <a:spLocks noChangeAspect="1" noChangeArrowheads="1"/>
            </p:cNvSpPr>
            <p:nvPr/>
          </p:nvSpPr>
          <p:spPr bwMode="auto">
            <a:xfrm>
              <a:off x="2509478" y="5479055"/>
              <a:ext cx="254410" cy="302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ε</a:t>
              </a:r>
              <a:r>
                <a:rPr kumimoji="0" lang="en-US" altLang="ko-KR" b="0" u="none" strike="noStrike" cap="none" normalizeH="0" baseline="-2500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e</a:t>
              </a:r>
              <a:endParaRPr kumimoji="0" lang="en-US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" name="Text Box 46"/>
            <p:cNvSpPr txBox="1">
              <a:spLocks noChangeAspect="1" noChangeArrowheads="1"/>
            </p:cNvSpPr>
            <p:nvPr/>
          </p:nvSpPr>
          <p:spPr bwMode="auto">
            <a:xfrm>
              <a:off x="1882441" y="5472595"/>
              <a:ext cx="285234" cy="302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ε</a:t>
              </a:r>
              <a:r>
                <a:rPr kumimoji="0" lang="en-US" altLang="ko-KR" b="0" u="none" strike="noStrike" cap="none" normalizeH="0" baseline="-2500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p</a:t>
              </a:r>
              <a:endParaRPr kumimoji="0" lang="en-US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 bwMode="auto">
            <a:xfrm>
              <a:off x="2285204" y="5547557"/>
              <a:ext cx="0" cy="32857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9" name="Line 39"/>
            <p:cNvSpPr>
              <a:spLocks noChangeShapeType="1"/>
            </p:cNvSpPr>
            <p:nvPr/>
          </p:nvSpPr>
          <p:spPr bwMode="auto">
            <a:xfrm>
              <a:off x="2278472" y="5770164"/>
              <a:ext cx="590201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stealth" w="sm" len="med"/>
              <a:tailEnd type="stealth" w="sm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41" name="Straight Arrow Connector 40"/>
            <p:cNvCxnSpPr/>
            <p:nvPr/>
          </p:nvCxnSpPr>
          <p:spPr bwMode="auto">
            <a:xfrm flipV="1">
              <a:off x="1869758" y="5005533"/>
              <a:ext cx="99203" cy="178374"/>
            </a:xfrm>
            <a:prstGeom prst="straightConnector1">
              <a:avLst/>
            </a:prstGeom>
            <a:noFill/>
            <a:ln w="28575" cap="flat" cmpd="sng" algn="ctr">
              <a:solidFill>
                <a:srgbClr val="2C02C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2" name="Straight Arrow Connector 41"/>
            <p:cNvCxnSpPr/>
            <p:nvPr/>
          </p:nvCxnSpPr>
          <p:spPr bwMode="auto">
            <a:xfrm flipV="1">
              <a:off x="2350750" y="4551671"/>
              <a:ext cx="158728" cy="51292"/>
            </a:xfrm>
            <a:prstGeom prst="straightConnector1">
              <a:avLst/>
            </a:prstGeom>
            <a:noFill/>
            <a:ln w="28575" cap="flat" cmpd="sng" algn="ctr">
              <a:solidFill>
                <a:srgbClr val="2C02C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3" name="Straight Connector 72"/>
            <p:cNvCxnSpPr/>
            <p:nvPr/>
          </p:nvCxnSpPr>
          <p:spPr bwMode="auto">
            <a:xfrm flipV="1">
              <a:off x="1663940" y="5332072"/>
              <a:ext cx="738597" cy="204512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76" name="Straight Connector 75"/>
            <p:cNvCxnSpPr>
              <a:stCxn id="82" idx="2"/>
            </p:cNvCxnSpPr>
            <p:nvPr/>
          </p:nvCxnSpPr>
          <p:spPr bwMode="auto">
            <a:xfrm flipH="1">
              <a:off x="2290140" y="4465905"/>
              <a:ext cx="589585" cy="107835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2" name="Freeform 81"/>
            <p:cNvSpPr/>
            <p:nvPr/>
          </p:nvSpPr>
          <p:spPr bwMode="auto">
            <a:xfrm>
              <a:off x="1666875" y="4465905"/>
              <a:ext cx="1212850" cy="1082675"/>
            </a:xfrm>
            <a:custGeom>
              <a:avLst/>
              <a:gdLst>
                <a:gd name="connsiteX0" fmla="*/ 0 w 1212850"/>
                <a:gd name="connsiteY0" fmla="*/ 1082675 h 1082675"/>
                <a:gd name="connsiteX1" fmla="*/ 488950 w 1212850"/>
                <a:gd name="connsiteY1" fmla="*/ 190500 h 1082675"/>
                <a:gd name="connsiteX2" fmla="*/ 1212850 w 1212850"/>
                <a:gd name="connsiteY2" fmla="*/ 0 h 1082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2850" h="1082675">
                  <a:moveTo>
                    <a:pt x="0" y="1082675"/>
                  </a:moveTo>
                  <a:lnTo>
                    <a:pt x="488950" y="190500"/>
                  </a:lnTo>
                  <a:lnTo>
                    <a:pt x="1212850" y="0"/>
                  </a:lnTo>
                </a:path>
              </a:pathLst>
            </a:custGeom>
            <a:noFill/>
            <a:ln w="28575" cap="flat" cmpd="sng" algn="ctr">
              <a:solidFill>
                <a:srgbClr val="2C02C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aphicFrame>
          <p:nvGraphicFramePr>
            <p:cNvPr id="83" name="Object 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1606406"/>
                </p:ext>
              </p:extLst>
            </p:nvPr>
          </p:nvGraphicFramePr>
          <p:xfrm>
            <a:off x="1913009" y="5137466"/>
            <a:ext cx="331788" cy="309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991" name="Equation" r:id="rId11" imgW="203040" imgH="203040" progId="Equation.DSMT4">
                    <p:embed/>
                  </p:oleObj>
                </mc:Choice>
                <mc:Fallback>
                  <p:oleObj name="Equation" r:id="rId11" imgW="203040" imgH="203040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3009" y="5137466"/>
                          <a:ext cx="331788" cy="3095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13" name="Straight Connector 112"/>
            <p:cNvCxnSpPr/>
            <p:nvPr/>
          </p:nvCxnSpPr>
          <p:spPr bwMode="auto">
            <a:xfrm flipV="1">
              <a:off x="2903581" y="4464847"/>
              <a:ext cx="324051" cy="105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Straight Connector 114"/>
            <p:cNvCxnSpPr/>
            <p:nvPr/>
          </p:nvCxnSpPr>
          <p:spPr bwMode="auto">
            <a:xfrm>
              <a:off x="2430114" y="5336397"/>
              <a:ext cx="797518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7" name="Straight Connector 116"/>
            <p:cNvCxnSpPr/>
            <p:nvPr/>
          </p:nvCxnSpPr>
          <p:spPr bwMode="auto">
            <a:xfrm>
              <a:off x="3033423" y="4464847"/>
              <a:ext cx="0" cy="87155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/>
          </p:spPr>
        </p:cxnSp>
        <p:graphicFrame>
          <p:nvGraphicFramePr>
            <p:cNvPr id="118" name="Object 1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5379427"/>
                </p:ext>
              </p:extLst>
            </p:nvPr>
          </p:nvGraphicFramePr>
          <p:xfrm>
            <a:off x="3033213" y="4708762"/>
            <a:ext cx="331788" cy="347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992" name="Equation" r:id="rId13" imgW="203040" imgH="228600" progId="Equation.DSMT4">
                    <p:embed/>
                  </p:oleObj>
                </mc:Choice>
                <mc:Fallback>
                  <p:oleObj name="Equation" r:id="rId13" imgW="203040" imgH="228600" progId="Equation.DSMT4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3213" y="4708762"/>
                          <a:ext cx="331788" cy="3476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1" name="Group 130"/>
          <p:cNvGrpSpPr/>
          <p:nvPr/>
        </p:nvGrpSpPr>
        <p:grpSpPr>
          <a:xfrm>
            <a:off x="4583927" y="3985458"/>
            <a:ext cx="2218612" cy="2351731"/>
            <a:chOff x="4583927" y="3985458"/>
            <a:chExt cx="2218612" cy="2351731"/>
          </a:xfrm>
        </p:grpSpPr>
        <p:sp>
          <p:nvSpPr>
            <p:cNvPr id="85" name="Line 5"/>
            <p:cNvSpPr>
              <a:spLocks noChangeAspect="1" noChangeShapeType="1"/>
            </p:cNvSpPr>
            <p:nvPr/>
          </p:nvSpPr>
          <p:spPr bwMode="auto">
            <a:xfrm>
              <a:off x="4891438" y="5505450"/>
              <a:ext cx="16039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Line 6"/>
            <p:cNvSpPr>
              <a:spLocks noChangeAspect="1" noChangeShapeType="1"/>
            </p:cNvSpPr>
            <p:nvPr/>
          </p:nvSpPr>
          <p:spPr bwMode="auto">
            <a:xfrm rot="16200000">
              <a:off x="4134830" y="4966728"/>
              <a:ext cx="17730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Text Box 7"/>
            <p:cNvSpPr txBox="1">
              <a:spLocks noChangeAspect="1" noChangeArrowheads="1"/>
            </p:cNvSpPr>
            <p:nvPr/>
          </p:nvSpPr>
          <p:spPr bwMode="auto">
            <a:xfrm>
              <a:off x="5093511" y="3985458"/>
              <a:ext cx="12343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σ</a:t>
              </a:r>
              <a:endParaRPr kumimoji="0" lang="en-US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8" name="Text Box 8"/>
            <p:cNvSpPr txBox="1">
              <a:spLocks noChangeAspect="1" noChangeArrowheads="1"/>
            </p:cNvSpPr>
            <p:nvPr/>
          </p:nvSpPr>
          <p:spPr bwMode="auto">
            <a:xfrm>
              <a:off x="6499972" y="5349151"/>
              <a:ext cx="10579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ε</a:t>
              </a:r>
              <a:endParaRPr kumimoji="0" lang="en-US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9" name="Text Box 9"/>
            <p:cNvSpPr txBox="1">
              <a:spLocks noChangeAspect="1" noChangeArrowheads="1"/>
            </p:cNvSpPr>
            <p:nvPr/>
          </p:nvSpPr>
          <p:spPr bwMode="auto">
            <a:xfrm>
              <a:off x="5222388" y="4626875"/>
              <a:ext cx="11221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E</a:t>
              </a:r>
              <a:endParaRPr kumimoji="0" lang="en-US" b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0" name="Freeform 12"/>
            <p:cNvSpPr>
              <a:spLocks/>
            </p:cNvSpPr>
            <p:nvPr/>
          </p:nvSpPr>
          <p:spPr bwMode="auto">
            <a:xfrm>
              <a:off x="5328029" y="4665632"/>
              <a:ext cx="142618" cy="252744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135" y="240"/>
                </a:cxn>
                <a:cxn ang="0">
                  <a:pos x="135" y="0"/>
                </a:cxn>
              </a:cxnLst>
              <a:rect l="0" t="0" r="r" b="b"/>
              <a:pathLst>
                <a:path w="135" h="240">
                  <a:moveTo>
                    <a:pt x="0" y="240"/>
                  </a:moveTo>
                  <a:lnTo>
                    <a:pt x="135" y="240"/>
                  </a:lnTo>
                  <a:lnTo>
                    <a:pt x="135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Line 20"/>
            <p:cNvSpPr>
              <a:spLocks noChangeShapeType="1"/>
            </p:cNvSpPr>
            <p:nvPr/>
          </p:nvSpPr>
          <p:spPr bwMode="auto">
            <a:xfrm>
              <a:off x="4930527" y="4426042"/>
              <a:ext cx="1291784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Line 22"/>
            <p:cNvSpPr>
              <a:spLocks noChangeShapeType="1"/>
            </p:cNvSpPr>
            <p:nvPr/>
          </p:nvSpPr>
          <p:spPr bwMode="auto">
            <a:xfrm flipH="1">
              <a:off x="4907284" y="4618805"/>
              <a:ext cx="609486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aphicFrame>
          <p:nvGraphicFramePr>
            <p:cNvPr id="94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91885450"/>
                </p:ext>
              </p:extLst>
            </p:nvPr>
          </p:nvGraphicFramePr>
          <p:xfrm>
            <a:off x="4638145" y="4228242"/>
            <a:ext cx="331788" cy="309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993" name="Equation" r:id="rId15" imgW="203040" imgH="203040" progId="Equation.DSMT4">
                    <p:embed/>
                  </p:oleObj>
                </mc:Choice>
                <mc:Fallback>
                  <p:oleObj name="Equation" r:id="rId15" imgW="2030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8145" y="4228242"/>
                          <a:ext cx="331788" cy="309562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9456992"/>
                </p:ext>
              </p:extLst>
            </p:nvPr>
          </p:nvGraphicFramePr>
          <p:xfrm>
            <a:off x="4659767" y="4462680"/>
            <a:ext cx="331787" cy="346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994" name="Equation" r:id="rId16" imgW="203040" imgH="228600" progId="Equation.DSMT4">
                    <p:embed/>
                  </p:oleObj>
                </mc:Choice>
                <mc:Fallback>
                  <p:oleObj name="Equation" r:id="rId16" imgW="2030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9767" y="4462680"/>
                          <a:ext cx="331787" cy="34634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" name="Line 39"/>
            <p:cNvSpPr>
              <a:spLocks noChangeShapeType="1"/>
            </p:cNvSpPr>
            <p:nvPr/>
          </p:nvSpPr>
          <p:spPr bwMode="auto">
            <a:xfrm>
              <a:off x="5028491" y="5734407"/>
              <a:ext cx="599077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stealth" w="sm" len="med"/>
              <a:tailEnd type="stealth" w="sm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Text Box 46"/>
            <p:cNvSpPr txBox="1">
              <a:spLocks noChangeAspect="1" noChangeArrowheads="1"/>
            </p:cNvSpPr>
            <p:nvPr/>
          </p:nvSpPr>
          <p:spPr bwMode="auto">
            <a:xfrm>
              <a:off x="5195752" y="5441742"/>
              <a:ext cx="285234" cy="302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2ε</a:t>
              </a:r>
              <a:r>
                <a:rPr kumimoji="0" lang="en-US" altLang="ko-KR" b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p</a:t>
              </a:r>
              <a:endParaRPr kumimoji="0" lang="en-US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99" name="Straight Connector 98"/>
            <p:cNvCxnSpPr/>
            <p:nvPr/>
          </p:nvCxnSpPr>
          <p:spPr bwMode="auto">
            <a:xfrm>
              <a:off x="5634299" y="5508752"/>
              <a:ext cx="0" cy="32857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Straight Arrow Connector 100"/>
            <p:cNvCxnSpPr/>
            <p:nvPr/>
          </p:nvCxnSpPr>
          <p:spPr bwMode="auto">
            <a:xfrm flipV="1">
              <a:off x="4792235" y="5756516"/>
              <a:ext cx="99203" cy="178374"/>
            </a:xfrm>
            <a:prstGeom prst="straightConnector1">
              <a:avLst/>
            </a:prstGeom>
            <a:noFill/>
            <a:ln w="28575" cap="flat" cmpd="sng" algn="ctr">
              <a:solidFill>
                <a:srgbClr val="2C02C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2" name="Straight Arrow Connector 101"/>
            <p:cNvCxnSpPr/>
            <p:nvPr/>
          </p:nvCxnSpPr>
          <p:spPr bwMode="auto">
            <a:xfrm rot="10800000" flipV="1">
              <a:off x="4869763" y="6214446"/>
              <a:ext cx="158728" cy="51292"/>
            </a:xfrm>
            <a:prstGeom prst="straightConnector1">
              <a:avLst/>
            </a:prstGeom>
            <a:noFill/>
            <a:ln w="28575" cap="flat" cmpd="sng" algn="ctr">
              <a:solidFill>
                <a:srgbClr val="2C02C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3" name="Straight Connector 102"/>
            <p:cNvCxnSpPr/>
            <p:nvPr/>
          </p:nvCxnSpPr>
          <p:spPr bwMode="auto">
            <a:xfrm rot="10800000" flipV="1">
              <a:off x="5013035" y="5293267"/>
              <a:ext cx="738597" cy="204512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07" name="Freeform 106"/>
            <p:cNvSpPr/>
            <p:nvPr/>
          </p:nvSpPr>
          <p:spPr bwMode="auto">
            <a:xfrm>
              <a:off x="5015970" y="4427100"/>
              <a:ext cx="1212850" cy="1082675"/>
            </a:xfrm>
            <a:custGeom>
              <a:avLst/>
              <a:gdLst>
                <a:gd name="connsiteX0" fmla="*/ 0 w 1212850"/>
                <a:gd name="connsiteY0" fmla="*/ 1082675 h 1082675"/>
                <a:gd name="connsiteX1" fmla="*/ 488950 w 1212850"/>
                <a:gd name="connsiteY1" fmla="*/ 190500 h 1082675"/>
                <a:gd name="connsiteX2" fmla="*/ 1212850 w 1212850"/>
                <a:gd name="connsiteY2" fmla="*/ 0 h 1082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2850" h="1082675">
                  <a:moveTo>
                    <a:pt x="0" y="1082675"/>
                  </a:moveTo>
                  <a:lnTo>
                    <a:pt x="488950" y="190500"/>
                  </a:lnTo>
                  <a:lnTo>
                    <a:pt x="1212850" y="0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aphicFrame>
          <p:nvGraphicFramePr>
            <p:cNvPr id="108" name="Object 10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27867597"/>
                </p:ext>
              </p:extLst>
            </p:nvPr>
          </p:nvGraphicFramePr>
          <p:xfrm>
            <a:off x="5189538" y="5099050"/>
            <a:ext cx="477837" cy="309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995" name="Equation" r:id="rId17" imgW="291960" imgH="203040" progId="Equation.DSMT4">
                    <p:embed/>
                  </p:oleObj>
                </mc:Choice>
                <mc:Fallback>
                  <p:oleObj name="Equation" r:id="rId17" imgW="2919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9538" y="5099050"/>
                          <a:ext cx="477837" cy="3095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" name="Freeform 119"/>
            <p:cNvSpPr/>
            <p:nvPr/>
          </p:nvSpPr>
          <p:spPr bwMode="auto">
            <a:xfrm>
              <a:off x="4583927" y="4432852"/>
              <a:ext cx="1637969" cy="1904337"/>
            </a:xfrm>
            <a:custGeom>
              <a:avLst/>
              <a:gdLst>
                <a:gd name="connsiteX0" fmla="*/ 1637969 w 1637969"/>
                <a:gd name="connsiteY0" fmla="*/ 0 h 1904337"/>
                <a:gd name="connsiteX1" fmla="*/ 707666 w 1637969"/>
                <a:gd name="connsiteY1" fmla="*/ 1709530 h 1904337"/>
                <a:gd name="connsiteX2" fmla="*/ 0 w 1637969"/>
                <a:gd name="connsiteY2" fmla="*/ 1904337 h 1904337"/>
                <a:gd name="connsiteX3" fmla="*/ 437322 w 1637969"/>
                <a:gd name="connsiteY3" fmla="*/ 1069450 h 1904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7969" h="1904337">
                  <a:moveTo>
                    <a:pt x="1637969" y="0"/>
                  </a:moveTo>
                  <a:lnTo>
                    <a:pt x="707666" y="1709530"/>
                  </a:lnTo>
                  <a:lnTo>
                    <a:pt x="0" y="1904337"/>
                  </a:lnTo>
                  <a:lnTo>
                    <a:pt x="437322" y="1069450"/>
                  </a:lnTo>
                </a:path>
              </a:pathLst>
            </a:custGeom>
            <a:noFill/>
            <a:ln w="28575" cap="flat" cmpd="sng" algn="ctr">
              <a:solidFill>
                <a:srgbClr val="2C02C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21" name="Straight Arrow Connector 120"/>
            <p:cNvCxnSpPr/>
            <p:nvPr/>
          </p:nvCxnSpPr>
          <p:spPr bwMode="auto">
            <a:xfrm rot="10800000" flipV="1">
              <a:off x="5795424" y="5034531"/>
              <a:ext cx="99203" cy="178374"/>
            </a:xfrm>
            <a:prstGeom prst="straightConnector1">
              <a:avLst/>
            </a:prstGeom>
            <a:noFill/>
            <a:ln w="28575" cap="flat" cmpd="sng" algn="ctr">
              <a:solidFill>
                <a:srgbClr val="2C02C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3" name="Straight Connector 122"/>
            <p:cNvCxnSpPr/>
            <p:nvPr/>
          </p:nvCxnSpPr>
          <p:spPr bwMode="auto">
            <a:xfrm>
              <a:off x="6264604" y="4432852"/>
              <a:ext cx="19583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5" name="Straight Connector 124"/>
            <p:cNvCxnSpPr/>
            <p:nvPr/>
          </p:nvCxnSpPr>
          <p:spPr bwMode="auto">
            <a:xfrm>
              <a:off x="5338369" y="6146358"/>
              <a:ext cx="112206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7" name="Straight Connector 126"/>
            <p:cNvCxnSpPr/>
            <p:nvPr/>
          </p:nvCxnSpPr>
          <p:spPr bwMode="auto">
            <a:xfrm>
              <a:off x="6362521" y="4427100"/>
              <a:ext cx="0" cy="171925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/>
          </p:spPr>
        </p:cxnSp>
        <p:graphicFrame>
          <p:nvGraphicFramePr>
            <p:cNvPr id="130" name="Object 1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63522254"/>
                </p:ext>
              </p:extLst>
            </p:nvPr>
          </p:nvGraphicFramePr>
          <p:xfrm>
            <a:off x="6367564" y="5053114"/>
            <a:ext cx="434975" cy="347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996" name="Equation" r:id="rId19" imgW="266400" imgH="228600" progId="Equation.DSMT4">
                    <p:embed/>
                  </p:oleObj>
                </mc:Choice>
                <mc:Fallback>
                  <p:oleObj name="Equation" r:id="rId19" imgW="2664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67564" y="5053114"/>
                          <a:ext cx="434975" cy="3476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13945685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Determination </a:t>
            </a:r>
            <a:r>
              <a:rPr lang="en-US" dirty="0" smtClean="0"/>
              <a:t>(Kinematic Hardening)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Given: Material properties and state at increment n:</a:t>
            </a:r>
          </a:p>
          <a:p>
            <a:endParaRPr lang="en-US" dirty="0" smtClean="0"/>
          </a:p>
          <a:p>
            <a:r>
              <a:rPr lang="en-US" dirty="0" smtClean="0"/>
              <a:t>Elastic predictor</a:t>
            </a:r>
          </a:p>
          <a:p>
            <a:endParaRPr lang="en-US" dirty="0"/>
          </a:p>
          <a:p>
            <a:r>
              <a:rPr lang="en-US" dirty="0" smtClean="0"/>
              <a:t>Check yield status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        , material is elastic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        , material is plastic (yielding)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439625"/>
              </p:ext>
            </p:extLst>
          </p:nvPr>
        </p:nvGraphicFramePr>
        <p:xfrm>
          <a:off x="856590" y="1310091"/>
          <a:ext cx="2451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12" name="Equation" r:id="rId3" imgW="2450880" imgH="444240" progId="Equation.DSMT4">
                  <p:embed/>
                </p:oleObj>
              </mc:Choice>
              <mc:Fallback>
                <p:oleObj name="Equation" r:id="rId3" imgW="2450880" imgH="4442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590" y="1310091"/>
                        <a:ext cx="2451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ounded Rectangle 5"/>
          <p:cNvSpPr/>
          <p:nvPr/>
        </p:nvSpPr>
        <p:spPr bwMode="auto">
          <a:xfrm>
            <a:off x="753085" y="2242870"/>
            <a:ext cx="5109210" cy="54864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7251743"/>
              </p:ext>
            </p:extLst>
          </p:nvPr>
        </p:nvGraphicFramePr>
        <p:xfrm>
          <a:off x="816267" y="2312720"/>
          <a:ext cx="4927601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13" name="Equation" r:id="rId5" imgW="4927320" imgH="393480" progId="Equation.DSMT4">
                  <p:embed/>
                </p:oleObj>
              </mc:Choice>
              <mc:Fallback>
                <p:oleObj name="Equation" r:id="rId5" imgW="4927320" imgH="393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267" y="2312720"/>
                        <a:ext cx="4927601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ounded Rectangle 6"/>
          <p:cNvSpPr/>
          <p:nvPr/>
        </p:nvSpPr>
        <p:spPr bwMode="auto">
          <a:xfrm>
            <a:off x="1365708" y="3731159"/>
            <a:ext cx="1866368" cy="599089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010288"/>
              </p:ext>
            </p:extLst>
          </p:nvPr>
        </p:nvGraphicFramePr>
        <p:xfrm>
          <a:off x="1428397" y="3808454"/>
          <a:ext cx="16970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14" name="Equation" r:id="rId7" imgW="1688760" imgH="457200" progId="Equation.DSMT4">
                  <p:embed/>
                </p:oleObj>
              </mc:Choice>
              <mc:Fallback>
                <p:oleObj name="Equation" r:id="rId7" imgW="16887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397" y="3808454"/>
                        <a:ext cx="169703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80637" y="3335477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Trial yield function</a:t>
            </a:r>
            <a:endParaRPr lang="en-US" dirty="0">
              <a:latin typeface="Comic Sans MS" pitchFamily="66" charset="0"/>
            </a:endParaRP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9356939"/>
              </p:ext>
            </p:extLst>
          </p:nvPr>
        </p:nvGraphicFramePr>
        <p:xfrm>
          <a:off x="910482" y="4425899"/>
          <a:ext cx="825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15" name="Equation" r:id="rId9" imgW="825480" imgH="342720" progId="Equation.DSMT4">
                  <p:embed/>
                </p:oleObj>
              </mc:Choice>
              <mc:Fallback>
                <p:oleObj name="Equation" r:id="rId9" imgW="8254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0482" y="4425899"/>
                        <a:ext cx="8255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ounded Rectangle 55"/>
          <p:cNvSpPr/>
          <p:nvPr/>
        </p:nvSpPr>
        <p:spPr bwMode="auto">
          <a:xfrm>
            <a:off x="1963951" y="4806950"/>
            <a:ext cx="1566041" cy="525517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5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847300"/>
              </p:ext>
            </p:extLst>
          </p:nvPr>
        </p:nvGraphicFramePr>
        <p:xfrm>
          <a:off x="2172352" y="4879586"/>
          <a:ext cx="1143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16" name="Equation" r:id="rId11" imgW="1143000" imgH="330120" progId="Equation.DSMT4">
                  <p:embed/>
                </p:oleObj>
              </mc:Choice>
              <mc:Fallback>
                <p:oleObj name="Equation" r:id="rId11" imgW="11430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2352" y="4879586"/>
                        <a:ext cx="11430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395359" y="5341059"/>
            <a:ext cx="4897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Either initial elastic region or unloading</a:t>
            </a:r>
            <a:endParaRPr lang="en-US" sz="2000" dirty="0">
              <a:latin typeface="Comic Sans MS" pitchFamily="66" charset="0"/>
            </a:endParaRPr>
          </a:p>
        </p:txBody>
      </p:sp>
      <p:graphicFrame>
        <p:nvGraphicFramePr>
          <p:cNvPr id="60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466344"/>
              </p:ext>
            </p:extLst>
          </p:nvPr>
        </p:nvGraphicFramePr>
        <p:xfrm>
          <a:off x="908920" y="5953222"/>
          <a:ext cx="825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17" name="Equation" r:id="rId13" imgW="825480" imgH="342720" progId="Equation.DSMT4">
                  <p:embed/>
                </p:oleObj>
              </mc:Choice>
              <mc:Fallback>
                <p:oleObj name="Equation" r:id="rId13" imgW="8254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920" y="5953222"/>
                        <a:ext cx="8255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508449" y="6357123"/>
            <a:ext cx="6830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>
                <a:latin typeface="Comic Sans MS" panose="030F0702030302020204" pitchFamily="66" charset="0"/>
              </a:rPr>
              <a:t>Either transition from elastic to plastic or continuous </a:t>
            </a:r>
            <a:r>
              <a:rPr lang="en-US" dirty="0" smtClean="0">
                <a:latin typeface="Comic Sans MS" panose="030F0702030302020204" pitchFamily="66" charset="0"/>
              </a:rPr>
              <a:t>yielding</a:t>
            </a:r>
            <a:endParaRPr lang="en-US" dirty="0">
              <a:latin typeface="Comic Sans MS" panose="030F0702030302020204" pitchFamily="66" charset="0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5623541" y="2434261"/>
            <a:ext cx="3221191" cy="3295330"/>
            <a:chOff x="5252623" y="2434261"/>
            <a:chExt cx="3221191" cy="3295330"/>
          </a:xfrm>
        </p:grpSpPr>
        <p:sp>
          <p:nvSpPr>
            <p:cNvPr id="11" name="Line 5"/>
            <p:cNvSpPr>
              <a:spLocks noChangeAspect="1" noChangeShapeType="1"/>
            </p:cNvSpPr>
            <p:nvPr/>
          </p:nvSpPr>
          <p:spPr bwMode="auto">
            <a:xfrm>
              <a:off x="5999514" y="5465634"/>
              <a:ext cx="23558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6"/>
            <p:cNvSpPr>
              <a:spLocks noChangeAspect="1" noChangeShapeType="1"/>
            </p:cNvSpPr>
            <p:nvPr/>
          </p:nvSpPr>
          <p:spPr bwMode="auto">
            <a:xfrm rot="16200000">
              <a:off x="4588660" y="4069387"/>
              <a:ext cx="30815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Text Box 7"/>
            <p:cNvSpPr txBox="1">
              <a:spLocks noChangeAspect="1" noChangeArrowheads="1"/>
            </p:cNvSpPr>
            <p:nvPr/>
          </p:nvSpPr>
          <p:spPr bwMode="auto">
            <a:xfrm>
              <a:off x="6218141" y="2434261"/>
              <a:ext cx="12343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σ</a:t>
              </a:r>
              <a:endParaRPr kumimoji="0" lang="en-US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" name="Text Box 8"/>
            <p:cNvSpPr txBox="1">
              <a:spLocks noChangeAspect="1" noChangeArrowheads="1"/>
            </p:cNvSpPr>
            <p:nvPr/>
          </p:nvSpPr>
          <p:spPr bwMode="auto">
            <a:xfrm>
              <a:off x="8368016" y="5331560"/>
              <a:ext cx="10579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ε</a:t>
              </a:r>
              <a:endParaRPr kumimoji="0" lang="en-US" b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" name="Text Box 9"/>
            <p:cNvSpPr txBox="1">
              <a:spLocks noChangeAspect="1" noChangeArrowheads="1"/>
            </p:cNvSpPr>
            <p:nvPr/>
          </p:nvSpPr>
          <p:spPr bwMode="auto">
            <a:xfrm>
              <a:off x="7224966" y="4104999"/>
              <a:ext cx="11221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E</a:t>
              </a:r>
              <a:endParaRPr kumimoji="0" lang="en-US" b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6" name="Freeform 10"/>
            <p:cNvSpPr>
              <a:spLocks noChangeAspect="1"/>
            </p:cNvSpPr>
            <p:nvPr/>
          </p:nvSpPr>
          <p:spPr bwMode="auto">
            <a:xfrm>
              <a:off x="6132624" y="3598326"/>
              <a:ext cx="2326597" cy="1865214"/>
            </a:xfrm>
            <a:custGeom>
              <a:avLst/>
              <a:gdLst>
                <a:gd name="connsiteX0" fmla="*/ 0 w 8358"/>
                <a:gd name="connsiteY0" fmla="*/ 9392 h 9392"/>
                <a:gd name="connsiteX1" fmla="*/ 2781 w 8358"/>
                <a:gd name="connsiteY1" fmla="*/ 2171 h 9392"/>
                <a:gd name="connsiteX2" fmla="*/ 8358 w 8358"/>
                <a:gd name="connsiteY2" fmla="*/ 0 h 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58" h="9392">
                  <a:moveTo>
                    <a:pt x="0" y="9392"/>
                  </a:moveTo>
                  <a:lnTo>
                    <a:pt x="2781" y="2171"/>
                  </a:lnTo>
                  <a:lnTo>
                    <a:pt x="8358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 flipV="1">
              <a:off x="6839370" y="3805430"/>
              <a:ext cx="807109" cy="14692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7330607" y="4143756"/>
              <a:ext cx="142618" cy="251387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135" y="240"/>
                </a:cxn>
                <a:cxn ang="0">
                  <a:pos x="135" y="0"/>
                </a:cxn>
              </a:cxnLst>
              <a:rect l="0" t="0" r="r" b="b"/>
              <a:pathLst>
                <a:path w="135" h="240">
                  <a:moveTo>
                    <a:pt x="0" y="240"/>
                  </a:moveTo>
                  <a:lnTo>
                    <a:pt x="135" y="240"/>
                  </a:lnTo>
                  <a:lnTo>
                    <a:pt x="135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 flipV="1">
              <a:off x="7631688" y="2886819"/>
              <a:ext cx="521874" cy="9500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med"/>
              <a:tailEnd type="stealth" w="sm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Oval 14"/>
            <p:cNvSpPr>
              <a:spLocks noChangeAspect="1" noChangeArrowheads="1"/>
            </p:cNvSpPr>
            <p:nvPr/>
          </p:nvSpPr>
          <p:spPr bwMode="auto">
            <a:xfrm>
              <a:off x="7153128" y="4589967"/>
              <a:ext cx="76062" cy="7541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Oval 15"/>
            <p:cNvSpPr>
              <a:spLocks noChangeAspect="1" noChangeArrowheads="1"/>
            </p:cNvSpPr>
            <p:nvPr/>
          </p:nvSpPr>
          <p:spPr bwMode="auto">
            <a:xfrm>
              <a:off x="8104966" y="3654597"/>
              <a:ext cx="76062" cy="7541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16"/>
            <p:cNvSpPr>
              <a:spLocks noChangeShapeType="1"/>
            </p:cNvSpPr>
            <p:nvPr/>
          </p:nvSpPr>
          <p:spPr bwMode="auto">
            <a:xfrm>
              <a:off x="8147222" y="2900436"/>
              <a:ext cx="0" cy="282915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>
              <a:off x="7196442" y="4425518"/>
              <a:ext cx="0" cy="130407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>
              <a:off x="6022756" y="4636055"/>
              <a:ext cx="2123411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19"/>
            <p:cNvSpPr>
              <a:spLocks noChangeShapeType="1"/>
            </p:cNvSpPr>
            <p:nvPr/>
          </p:nvSpPr>
          <p:spPr bwMode="auto">
            <a:xfrm>
              <a:off x="6036489" y="3684973"/>
              <a:ext cx="2107564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>
              <a:off x="6028037" y="2892056"/>
              <a:ext cx="2116017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Text Box 24"/>
            <p:cNvSpPr txBox="1">
              <a:spLocks noChangeAspect="1" noChangeArrowheads="1"/>
            </p:cNvSpPr>
            <p:nvPr/>
          </p:nvSpPr>
          <p:spPr bwMode="auto">
            <a:xfrm>
              <a:off x="7217571" y="4581588"/>
              <a:ext cx="11060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a</a:t>
              </a:r>
              <a:endParaRPr kumimoji="0" lang="en-US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1" name="Text Box 25"/>
            <p:cNvSpPr txBox="1">
              <a:spLocks noChangeAspect="1" noChangeArrowheads="1"/>
            </p:cNvSpPr>
            <p:nvPr/>
          </p:nvSpPr>
          <p:spPr bwMode="auto">
            <a:xfrm>
              <a:off x="8169408" y="4487317"/>
              <a:ext cx="12182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b</a:t>
              </a:r>
              <a:endParaRPr kumimoji="0" lang="en-US" b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2" name="Text Box 26"/>
            <p:cNvSpPr txBox="1">
              <a:spLocks noChangeAspect="1" noChangeArrowheads="1"/>
            </p:cNvSpPr>
            <p:nvPr/>
          </p:nvSpPr>
          <p:spPr bwMode="auto">
            <a:xfrm>
              <a:off x="8192649" y="2766362"/>
              <a:ext cx="9778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c</a:t>
              </a:r>
              <a:endParaRPr kumimoji="0" lang="en-US" b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3" name="Text Box 27"/>
            <p:cNvSpPr txBox="1">
              <a:spLocks noChangeAspect="1" noChangeArrowheads="1"/>
            </p:cNvSpPr>
            <p:nvPr/>
          </p:nvSpPr>
          <p:spPr bwMode="auto">
            <a:xfrm>
              <a:off x="7502805" y="3605367"/>
              <a:ext cx="12182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d</a:t>
              </a:r>
              <a:endParaRPr kumimoji="0" lang="en-US" b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" name="Text Box 28"/>
            <p:cNvSpPr txBox="1">
              <a:spLocks noChangeAspect="1" noChangeArrowheads="1"/>
            </p:cNvSpPr>
            <p:nvPr/>
          </p:nvSpPr>
          <p:spPr bwMode="auto">
            <a:xfrm>
              <a:off x="8175746" y="3709065"/>
              <a:ext cx="11541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e</a:t>
              </a:r>
              <a:endParaRPr kumimoji="0" lang="en-US" b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" name="Text Box 30"/>
            <p:cNvSpPr txBox="1">
              <a:spLocks noChangeAspect="1" noChangeArrowheads="1"/>
            </p:cNvSpPr>
            <p:nvPr/>
          </p:nvSpPr>
          <p:spPr bwMode="auto">
            <a:xfrm>
              <a:off x="5791399" y="3456435"/>
              <a:ext cx="316927" cy="238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σ</a:t>
              </a:r>
              <a:r>
                <a:rPr kumimoji="0" lang="en-US" altLang="ko-KR" b="0" u="none" strike="noStrike" cap="none" normalizeH="0" baseline="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n+1</a:t>
              </a:r>
              <a:endParaRPr kumimoji="0" lang="en-US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" name="Text Box 33"/>
            <p:cNvSpPr txBox="1">
              <a:spLocks noChangeAspect="1" noChangeArrowheads="1"/>
            </p:cNvSpPr>
            <p:nvPr/>
          </p:nvSpPr>
          <p:spPr bwMode="auto">
            <a:xfrm>
              <a:off x="5841051" y="4503030"/>
              <a:ext cx="172197" cy="238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σ</a:t>
              </a:r>
              <a:r>
                <a:rPr kumimoji="0" lang="en-US" altLang="ko-KR" b="0" u="none" strike="noStrike" cap="none" normalizeH="0" baseline="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n</a:t>
              </a:r>
              <a:endParaRPr kumimoji="0" lang="en-US" b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" name="Text Box 34"/>
            <p:cNvSpPr txBox="1">
              <a:spLocks noChangeAspect="1" noChangeArrowheads="1"/>
            </p:cNvSpPr>
            <p:nvPr/>
          </p:nvSpPr>
          <p:spPr bwMode="auto">
            <a:xfrm>
              <a:off x="5810414" y="2764268"/>
              <a:ext cx="197551" cy="238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σ</a:t>
              </a:r>
              <a:r>
                <a:rPr kumimoji="0" lang="en-US" altLang="ko-KR" b="0" u="none" strike="noStrike" cap="none" normalizeH="0" baseline="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tr</a:t>
              </a:r>
              <a:endParaRPr kumimoji="0" lang="en-US" b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" name="Line 35"/>
            <p:cNvSpPr>
              <a:spLocks noChangeShapeType="1"/>
            </p:cNvSpPr>
            <p:nvPr/>
          </p:nvSpPr>
          <p:spPr bwMode="auto">
            <a:xfrm>
              <a:off x="5661222" y="2896247"/>
              <a:ext cx="0" cy="237846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stealth" w="sm" len="med"/>
              <a:tailEnd type="stealth" w="sm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36"/>
            <p:cNvSpPr>
              <a:spLocks noChangeShapeType="1"/>
            </p:cNvSpPr>
            <p:nvPr/>
          </p:nvSpPr>
          <p:spPr bwMode="auto">
            <a:xfrm flipH="1">
              <a:off x="5506163" y="2887866"/>
              <a:ext cx="25354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 flipH="1">
              <a:off x="5487622" y="5260270"/>
              <a:ext cx="272083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39"/>
            <p:cNvSpPr>
              <a:spLocks noChangeShapeType="1"/>
            </p:cNvSpPr>
            <p:nvPr/>
          </p:nvSpPr>
          <p:spPr bwMode="auto">
            <a:xfrm>
              <a:off x="7187991" y="5653127"/>
              <a:ext cx="95078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stealth" w="sm" len="med"/>
              <a:tailEnd type="stealth" w="sm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Text Box 40"/>
            <p:cNvSpPr txBox="1">
              <a:spLocks noChangeAspect="1" noChangeArrowheads="1"/>
            </p:cNvSpPr>
            <p:nvPr/>
          </p:nvSpPr>
          <p:spPr bwMode="auto">
            <a:xfrm>
              <a:off x="7567247" y="5380555"/>
              <a:ext cx="23564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Δε</a:t>
              </a:r>
              <a:endParaRPr kumimoji="0" lang="en-US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58" name="Straight Connector 57"/>
            <p:cNvCxnSpPr/>
            <p:nvPr/>
          </p:nvCxnSpPr>
          <p:spPr bwMode="auto">
            <a:xfrm flipV="1">
              <a:off x="6132624" y="5018978"/>
              <a:ext cx="1584920" cy="437019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" name="Line 18"/>
            <p:cNvSpPr>
              <a:spLocks noChangeShapeType="1"/>
            </p:cNvSpPr>
            <p:nvPr/>
          </p:nvSpPr>
          <p:spPr bwMode="auto">
            <a:xfrm>
              <a:off x="6019889" y="5262885"/>
              <a:ext cx="819786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Text Box 30"/>
            <p:cNvSpPr txBox="1">
              <a:spLocks noChangeAspect="1" noChangeArrowheads="1"/>
            </p:cNvSpPr>
            <p:nvPr/>
          </p:nvSpPr>
          <p:spPr bwMode="auto">
            <a:xfrm>
              <a:off x="5845611" y="5094923"/>
              <a:ext cx="316927" cy="238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l-GR" altLang="ko-KR" b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α</a:t>
              </a:r>
              <a:r>
                <a:rPr kumimoji="0" lang="en-US" altLang="ko-KR" b="0" u="none" strike="noStrike" cap="none" normalizeH="0" baseline="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n</a:t>
              </a:r>
              <a:endParaRPr kumimoji="0" lang="en-US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252623" y="4069386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Symbol" panose="05050102010706020507" pitchFamily="18" charset="2"/>
                </a:rPr>
                <a:t>h</a:t>
              </a:r>
              <a:r>
                <a:rPr lang="en-US" baseline="30000" dirty="0" err="1" smtClean="0">
                  <a:latin typeface="Comic Sans MS" pitchFamily="66" charset="0"/>
                </a:rPr>
                <a:t>tr</a:t>
              </a:r>
              <a:endParaRPr lang="en-US" baseline="30000" dirty="0">
                <a:latin typeface="Comic Sans MS" pitchFamily="66" charset="0"/>
              </a:endParaRPr>
            </a:p>
          </p:txBody>
        </p:sp>
        <p:sp>
          <p:nvSpPr>
            <p:cNvPr id="62" name="Line 11"/>
            <p:cNvSpPr>
              <a:spLocks noChangeAspect="1" noChangeShapeType="1"/>
            </p:cNvSpPr>
            <p:nvPr/>
          </p:nvSpPr>
          <p:spPr bwMode="auto">
            <a:xfrm flipV="1">
              <a:off x="7375188" y="3695513"/>
              <a:ext cx="776412" cy="141340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Oval 15"/>
            <p:cNvSpPr>
              <a:spLocks noChangeAspect="1" noChangeArrowheads="1"/>
            </p:cNvSpPr>
            <p:nvPr/>
          </p:nvSpPr>
          <p:spPr bwMode="auto">
            <a:xfrm>
              <a:off x="7327012" y="5083038"/>
              <a:ext cx="76062" cy="7541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65" name="Straight Connector 64"/>
            <p:cNvCxnSpPr/>
            <p:nvPr/>
          </p:nvCxnSpPr>
          <p:spPr bwMode="auto">
            <a:xfrm flipH="1">
              <a:off x="6004075" y="5126168"/>
              <a:ext cx="1360968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6" name="Text Box 30"/>
            <p:cNvSpPr txBox="1">
              <a:spLocks noChangeAspect="1" noChangeArrowheads="1"/>
            </p:cNvSpPr>
            <p:nvPr/>
          </p:nvSpPr>
          <p:spPr bwMode="auto">
            <a:xfrm>
              <a:off x="5782361" y="4954039"/>
              <a:ext cx="316927" cy="238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l-GR" altLang="ko-KR" b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α</a:t>
              </a:r>
              <a:r>
                <a:rPr kumimoji="0" lang="en-US" altLang="ko-KR" b="0" u="none" strike="noStrike" cap="none" normalizeH="0" baseline="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n+1</a:t>
              </a:r>
              <a:endParaRPr kumimoji="0" lang="en-US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8" name="Oval 15"/>
            <p:cNvSpPr>
              <a:spLocks noChangeAspect="1" noChangeArrowheads="1"/>
            </p:cNvSpPr>
            <p:nvPr/>
          </p:nvSpPr>
          <p:spPr bwMode="auto">
            <a:xfrm>
              <a:off x="6797958" y="5218186"/>
              <a:ext cx="76062" cy="7541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Text Box 24"/>
            <p:cNvSpPr txBox="1">
              <a:spLocks noChangeAspect="1" noChangeArrowheads="1"/>
            </p:cNvSpPr>
            <p:nvPr/>
          </p:nvSpPr>
          <p:spPr bwMode="auto">
            <a:xfrm>
              <a:off x="6804408" y="5242055"/>
              <a:ext cx="7053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f</a:t>
              </a:r>
              <a:endParaRPr kumimoji="0" lang="en-US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0" name="Text Box 25"/>
            <p:cNvSpPr txBox="1">
              <a:spLocks noChangeAspect="1" noChangeArrowheads="1"/>
            </p:cNvSpPr>
            <p:nvPr/>
          </p:nvSpPr>
          <p:spPr bwMode="auto">
            <a:xfrm>
              <a:off x="7459107" y="4995052"/>
              <a:ext cx="10900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g</a:t>
              </a:r>
              <a:endParaRPr kumimoji="0" lang="en-US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555922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Determination (Kinematic Hardening)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Updating formulas for stress, back stress &amp; plastic strain</a:t>
            </a:r>
          </a:p>
          <a:p>
            <a:endParaRPr lang="en-US" dirty="0"/>
          </a:p>
          <a:p>
            <a:r>
              <a:rPr lang="en-US" dirty="0" smtClean="0"/>
              <a:t>Plastic consistency condition</a:t>
            </a:r>
          </a:p>
          <a:p>
            <a:pPr lvl="1"/>
            <a:r>
              <a:rPr lang="en-US" dirty="0" smtClean="0"/>
              <a:t>To determine unknown plastic strain increment</a:t>
            </a:r>
          </a:p>
          <a:p>
            <a:pPr lvl="1"/>
            <a:r>
              <a:rPr lang="en-US" dirty="0" smtClean="0"/>
              <a:t>Stress must be on the yield surface during plastic loading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9049533"/>
              </p:ext>
            </p:extLst>
          </p:nvPr>
        </p:nvGraphicFramePr>
        <p:xfrm>
          <a:off x="587182" y="1320800"/>
          <a:ext cx="2882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883" name="Equation" r:id="rId3" imgW="2882880" imgH="444240" progId="Equation.DSMT4">
                  <p:embed/>
                </p:oleObj>
              </mc:Choice>
              <mc:Fallback>
                <p:oleObj name="Equation" r:id="rId3" imgW="28828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182" y="1320800"/>
                        <a:ext cx="2882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1091612"/>
              </p:ext>
            </p:extLst>
          </p:nvPr>
        </p:nvGraphicFramePr>
        <p:xfrm>
          <a:off x="7084581" y="1320110"/>
          <a:ext cx="165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884" name="Equation" r:id="rId5" imgW="1650960" imgH="444240" progId="Equation.DSMT4">
                  <p:embed/>
                </p:oleObj>
              </mc:Choice>
              <mc:Fallback>
                <p:oleObj name="Equation" r:id="rId5" imgW="16509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4581" y="1320110"/>
                        <a:ext cx="1651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5262613"/>
              </p:ext>
            </p:extLst>
          </p:nvPr>
        </p:nvGraphicFramePr>
        <p:xfrm>
          <a:off x="3804132" y="1320800"/>
          <a:ext cx="2946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885" name="Equation" r:id="rId7" imgW="2946240" imgH="444240" progId="Equation.DSMT4">
                  <p:embed/>
                </p:oleObj>
              </mc:Choice>
              <mc:Fallback>
                <p:oleObj name="Equation" r:id="rId7" imgW="2946240" imgH="4442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4132" y="1320800"/>
                        <a:ext cx="2946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ounded Rectangle 8"/>
          <p:cNvSpPr/>
          <p:nvPr/>
        </p:nvSpPr>
        <p:spPr bwMode="auto">
          <a:xfrm>
            <a:off x="931479" y="3149092"/>
            <a:ext cx="2736576" cy="525517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504999"/>
              </p:ext>
            </p:extLst>
          </p:nvPr>
        </p:nvGraphicFramePr>
        <p:xfrm>
          <a:off x="1083605" y="3217983"/>
          <a:ext cx="24114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886" name="Equation" r:id="rId9" imgW="2400120" imgH="457200" progId="Equation.DSMT4">
                  <p:embed/>
                </p:oleObj>
              </mc:Choice>
              <mc:Fallback>
                <p:oleObj name="Equation" r:id="rId9" imgW="24001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3605" y="3217983"/>
                        <a:ext cx="24114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6005397"/>
              </p:ext>
            </p:extLst>
          </p:nvPr>
        </p:nvGraphicFramePr>
        <p:xfrm>
          <a:off x="755036" y="3860800"/>
          <a:ext cx="60610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887" name="Equation" r:id="rId11" imgW="6032160" imgH="939600" progId="Equation.DSMT4">
                  <p:embed/>
                </p:oleObj>
              </mc:Choice>
              <mc:Fallback>
                <p:oleObj name="Equation" r:id="rId11" imgW="6032160" imgH="939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036" y="3860800"/>
                        <a:ext cx="60610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ounded Rectangle 11"/>
          <p:cNvSpPr/>
          <p:nvPr/>
        </p:nvSpPr>
        <p:spPr bwMode="auto">
          <a:xfrm>
            <a:off x="1128058" y="4916395"/>
            <a:ext cx="3048810" cy="876671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0827267"/>
              </p:ext>
            </p:extLst>
          </p:nvPr>
        </p:nvGraphicFramePr>
        <p:xfrm>
          <a:off x="1272697" y="4994275"/>
          <a:ext cx="275590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888" name="Equation" r:id="rId13" imgW="2743200" imgH="761760" progId="Equation.DSMT4">
                  <p:embed/>
                </p:oleObj>
              </mc:Choice>
              <mc:Fallback>
                <p:oleObj name="Equation" r:id="rId13" imgW="274320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2697" y="4994275"/>
                        <a:ext cx="2755900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537511" y="5037831"/>
            <a:ext cx="3744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2C02C6"/>
                </a:solidFill>
                <a:latin typeface="Comic Sans MS" pitchFamily="66" charset="0"/>
              </a:rPr>
              <a:t>%Note: the same formula with </a:t>
            </a:r>
            <a:br>
              <a:rPr lang="en-US" b="1" dirty="0" smtClean="0">
                <a:solidFill>
                  <a:srgbClr val="2C02C6"/>
                </a:solidFill>
                <a:latin typeface="Comic Sans MS" pitchFamily="66" charset="0"/>
              </a:rPr>
            </a:br>
            <a:r>
              <a:rPr lang="en-US" b="1" dirty="0" smtClean="0">
                <a:solidFill>
                  <a:srgbClr val="2C02C6"/>
                </a:solidFill>
                <a:latin typeface="Comic Sans MS" pitchFamily="66" charset="0"/>
              </a:rPr>
              <a:t>isotropic hardening model!!</a:t>
            </a:r>
            <a:endParaRPr lang="en-US" b="1" dirty="0">
              <a:solidFill>
                <a:srgbClr val="2C02C6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64249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4.2.	1D Elastoplasticity</a:t>
            </a:r>
          </a:p>
          <a:p>
            <a:r>
              <a:rPr lang="en-US" dirty="0" smtClean="0"/>
              <a:t>4.3.	Multi-dimensional Elastoplasticity</a:t>
            </a:r>
          </a:p>
          <a:p>
            <a:r>
              <a:rPr lang="en-US" dirty="0" smtClean="0"/>
              <a:t>4.4.	Finite Rotation with Objective Integration</a:t>
            </a:r>
          </a:p>
          <a:p>
            <a:r>
              <a:rPr lang="en-US" dirty="0" smtClean="0"/>
              <a:t>4.5.	Finite Deformation Elastoplasticity with </a:t>
            </a:r>
            <a:r>
              <a:rPr lang="en-US" dirty="0" err="1" smtClean="0"/>
              <a:t>Hyperelastcity</a:t>
            </a:r>
            <a:endParaRPr lang="en-US" dirty="0" smtClean="0"/>
          </a:p>
          <a:p>
            <a:r>
              <a:rPr lang="en-US" dirty="0" smtClean="0"/>
              <a:t>4.6. Mathematical Formulation from Finite Elasticity</a:t>
            </a:r>
          </a:p>
          <a:p>
            <a:r>
              <a:rPr lang="en-US" dirty="0" smtClean="0"/>
              <a:t>4.7.	MATLAB Code for Elastoplastic Material Model</a:t>
            </a:r>
          </a:p>
          <a:p>
            <a:r>
              <a:rPr lang="en-US" dirty="0" smtClean="0"/>
              <a:t>4.8.	Elastoplasticity Analysis Using Commercial Programs</a:t>
            </a:r>
          </a:p>
          <a:p>
            <a:r>
              <a:rPr lang="en-US" dirty="0" smtClean="0"/>
              <a:t>4.9.	Summary</a:t>
            </a:r>
          </a:p>
          <a:p>
            <a:r>
              <a:rPr lang="en-US" dirty="0" smtClean="0"/>
              <a:t>4.10. 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02592"/>
      </p:ext>
    </p:extLst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for Kinematic Hardening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75" y="741363"/>
            <a:ext cx="8909050" cy="4565446"/>
          </a:xfrm>
        </p:spPr>
        <p:txBody>
          <a:bodyPr/>
          <a:lstStyle/>
          <a:p>
            <a:r>
              <a:rPr lang="en-US" dirty="0" smtClean="0"/>
              <a:t>Given: 		     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Trial state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          (elastic)</a:t>
            </a:r>
          </a:p>
          <a:p>
            <a:pPr marL="857250" lvl="1" indent="-457200"/>
            <a:r>
              <a:rPr lang="en-US" dirty="0" smtClean="0"/>
              <a:t>Remain elastic:					     ; exit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          (plastic)</a:t>
            </a:r>
          </a:p>
          <a:p>
            <a:pPr marL="857250" lvl="1" indent="-457200">
              <a:buFont typeface="+mj-lt"/>
              <a:buAutoNum type="alphaLcPeriod"/>
            </a:pPr>
            <a:r>
              <a:rPr lang="en-US" dirty="0" smtClean="0"/>
              <a:t>Calculate plastic strain:</a:t>
            </a:r>
          </a:p>
          <a:p>
            <a:pPr marL="857250" lvl="1" indent="-457200">
              <a:lnSpc>
                <a:spcPct val="150000"/>
              </a:lnSpc>
              <a:buFont typeface="+mj-lt"/>
              <a:buAutoNum type="alphaLcPeriod"/>
            </a:pPr>
            <a:r>
              <a:rPr lang="en-US" dirty="0" smtClean="0"/>
              <a:t>Update stress and plastic strain (store them for next increment)</a:t>
            </a:r>
            <a:endParaRPr lang="en-US" dirty="0"/>
          </a:p>
        </p:txBody>
      </p:sp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728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076363"/>
              </p:ext>
            </p:extLst>
          </p:nvPr>
        </p:nvGraphicFramePr>
        <p:xfrm>
          <a:off x="2304452" y="1251766"/>
          <a:ext cx="1677988" cy="168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988" name="Equation" r:id="rId3" imgW="1688760" imgH="1701720" progId="Equation.DSMT4">
                  <p:embed/>
                </p:oleObj>
              </mc:Choice>
              <mc:Fallback>
                <p:oleObj name="Equation" r:id="rId3" imgW="1688760" imgH="1701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4452" y="1251766"/>
                        <a:ext cx="1677988" cy="1687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72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ounded Rectangle 10"/>
          <p:cNvSpPr/>
          <p:nvPr/>
        </p:nvSpPr>
        <p:spPr bwMode="auto">
          <a:xfrm>
            <a:off x="2955074" y="3291512"/>
            <a:ext cx="3954684" cy="441435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972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5770388"/>
              </p:ext>
            </p:extLst>
          </p:nvPr>
        </p:nvGraphicFramePr>
        <p:xfrm>
          <a:off x="3022118" y="3295650"/>
          <a:ext cx="38481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989" name="Equation" r:id="rId5" imgW="3848040" imgH="444240" progId="Equation.DSMT4">
                  <p:embed/>
                </p:oleObj>
              </mc:Choice>
              <mc:Fallback>
                <p:oleObj name="Equation" r:id="rId5" imgW="38480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118" y="3295650"/>
                        <a:ext cx="3848100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729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729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729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8698870"/>
              </p:ext>
            </p:extLst>
          </p:nvPr>
        </p:nvGraphicFramePr>
        <p:xfrm>
          <a:off x="1064941" y="2855228"/>
          <a:ext cx="825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990" name="Equation" r:id="rId7" imgW="825480" imgH="342720" progId="Equation.DSMT4">
                  <p:embed/>
                </p:oleObj>
              </mc:Choice>
              <mc:Fallback>
                <p:oleObj name="Equation" r:id="rId7" imgW="8254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4941" y="2855228"/>
                        <a:ext cx="8255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766960"/>
              </p:ext>
            </p:extLst>
          </p:nvPr>
        </p:nvGraphicFramePr>
        <p:xfrm>
          <a:off x="1046009" y="3834242"/>
          <a:ext cx="825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991" name="Equation" r:id="rId9" imgW="825480" imgH="342720" progId="Equation.DSMT4">
                  <p:embed/>
                </p:oleObj>
              </mc:Choice>
              <mc:Fallback>
                <p:oleObj name="Equation" r:id="rId9" imgW="8254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009" y="3834242"/>
                        <a:ext cx="8255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ounded Rectangle 25"/>
          <p:cNvSpPr/>
          <p:nvPr/>
        </p:nvSpPr>
        <p:spPr bwMode="auto">
          <a:xfrm>
            <a:off x="3936380" y="4044701"/>
            <a:ext cx="1572322" cy="876671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166946"/>
              </p:ext>
            </p:extLst>
          </p:nvPr>
        </p:nvGraphicFramePr>
        <p:xfrm>
          <a:off x="3985452" y="4153416"/>
          <a:ext cx="137795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992" name="Equation" r:id="rId11" imgW="1371600" imgH="698400" progId="Equation.DSMT4">
                  <p:embed/>
                </p:oleObj>
              </mc:Choice>
              <mc:Fallback>
                <p:oleObj name="Equation" r:id="rId11" imgW="137160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5452" y="4153416"/>
                        <a:ext cx="137795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ounded Rectangle 27"/>
          <p:cNvSpPr/>
          <p:nvPr/>
        </p:nvSpPr>
        <p:spPr bwMode="auto">
          <a:xfrm>
            <a:off x="1099440" y="5309677"/>
            <a:ext cx="2998107" cy="525517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1996535"/>
              </p:ext>
            </p:extLst>
          </p:nvPr>
        </p:nvGraphicFramePr>
        <p:xfrm>
          <a:off x="1144776" y="5357813"/>
          <a:ext cx="2882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993" name="Equation" r:id="rId13" imgW="2882880" imgH="444240" progId="Equation.DSMT4">
                  <p:embed/>
                </p:oleObj>
              </mc:Choice>
              <mc:Fallback>
                <p:oleObj name="Equation" r:id="rId13" imgW="28828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776" y="5357813"/>
                        <a:ext cx="2882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ounded Rectangle 29"/>
          <p:cNvSpPr/>
          <p:nvPr/>
        </p:nvSpPr>
        <p:spPr bwMode="auto">
          <a:xfrm>
            <a:off x="1442049" y="5917471"/>
            <a:ext cx="2002903" cy="525517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9360852"/>
              </p:ext>
            </p:extLst>
          </p:nvPr>
        </p:nvGraphicFramePr>
        <p:xfrm>
          <a:off x="1556111" y="5965272"/>
          <a:ext cx="165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994" name="Equation" r:id="rId15" imgW="1650960" imgH="444240" progId="Equation.DSMT4">
                  <p:embed/>
                </p:oleObj>
              </mc:Choice>
              <mc:Fallback>
                <p:oleObj name="Equation" r:id="rId15" imgW="16509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6111" y="5965272"/>
                        <a:ext cx="1651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7023915"/>
              </p:ext>
            </p:extLst>
          </p:nvPr>
        </p:nvGraphicFramePr>
        <p:xfrm>
          <a:off x="1440284" y="774700"/>
          <a:ext cx="2247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995" name="Equation" r:id="rId17" imgW="2247840" imgH="444240" progId="Equation.DSMT4">
                  <p:embed/>
                </p:oleObj>
              </mc:Choice>
              <mc:Fallback>
                <p:oleObj name="Equation" r:id="rId17" imgW="2247840" imgH="4442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0284" y="774700"/>
                        <a:ext cx="2247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ounded Rectangle 23"/>
          <p:cNvSpPr/>
          <p:nvPr/>
        </p:nvSpPr>
        <p:spPr bwMode="auto">
          <a:xfrm>
            <a:off x="4719492" y="5306809"/>
            <a:ext cx="2998107" cy="525517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7405078"/>
              </p:ext>
            </p:extLst>
          </p:nvPr>
        </p:nvGraphicFramePr>
        <p:xfrm>
          <a:off x="4793351" y="5354638"/>
          <a:ext cx="2857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996" name="Equation" r:id="rId19" imgW="2857320" imgH="444240" progId="Equation.DSMT4">
                  <p:embed/>
                </p:oleObj>
              </mc:Choice>
              <mc:Fallback>
                <p:oleObj name="Equation" r:id="rId19" imgW="28573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3351" y="5354638"/>
                        <a:ext cx="2857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970036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Ex) Elastoplastic Bar </a:t>
            </a:r>
            <a:r>
              <a:rPr lang="en-US" dirty="0" smtClean="0"/>
              <a:t>(Kinematic </a:t>
            </a:r>
            <a:r>
              <a:rPr lang="en-US" dirty="0"/>
              <a:t>Hardening)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7475" y="741363"/>
            <a:ext cx="8909050" cy="587375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1200"/>
              </a:spcBef>
            </a:pPr>
            <a:r>
              <a:rPr lang="pt-BR" kern="0" dirty="0" smtClean="0"/>
              <a:t>E = 200GPa, H = 25GPa, </a:t>
            </a:r>
            <a:r>
              <a:rPr lang="pt-BR" kern="0" baseline="30000" dirty="0" smtClean="0"/>
              <a:t>0</a:t>
            </a:r>
            <a:r>
              <a:rPr lang="pt-BR" kern="0" dirty="0" smtClean="0">
                <a:latin typeface="Symbol" panose="05050102010706020507" pitchFamily="18" charset="2"/>
              </a:rPr>
              <a:t>s</a:t>
            </a:r>
            <a:r>
              <a:rPr lang="pt-BR" kern="0" baseline="-25000" dirty="0" smtClean="0"/>
              <a:t>y</a:t>
            </a:r>
            <a:r>
              <a:rPr lang="pt-BR" kern="0" dirty="0" smtClean="0"/>
              <a:t> = 200MPa</a:t>
            </a:r>
          </a:p>
          <a:p>
            <a:pPr>
              <a:spcBef>
                <a:spcPts val="1200"/>
              </a:spcBef>
            </a:pPr>
            <a:r>
              <a:rPr lang="en-US" kern="0" baseline="30000" dirty="0" smtClean="0"/>
              <a:t>n</a:t>
            </a:r>
            <a:r>
              <a:rPr lang="en-US" kern="0" dirty="0" smtClean="0">
                <a:latin typeface="Symbol" panose="05050102010706020507" pitchFamily="18" charset="2"/>
              </a:rPr>
              <a:t>s</a:t>
            </a:r>
            <a:r>
              <a:rPr lang="en-US" kern="0" dirty="0" smtClean="0"/>
              <a:t> = 150MPa, </a:t>
            </a:r>
            <a:r>
              <a:rPr lang="en-US" kern="0" baseline="30000" dirty="0" err="1" smtClean="0"/>
              <a:t>n</a:t>
            </a:r>
            <a:r>
              <a:rPr lang="en-US" kern="0" dirty="0" err="1" smtClean="0">
                <a:latin typeface="Symbol" panose="05050102010706020507" pitchFamily="18" charset="2"/>
              </a:rPr>
              <a:t>a</a:t>
            </a:r>
            <a:r>
              <a:rPr lang="en-US" kern="0" dirty="0" smtClean="0"/>
              <a:t> </a:t>
            </a:r>
            <a:r>
              <a:rPr lang="en-US" kern="0" dirty="0"/>
              <a:t>= </a:t>
            </a:r>
            <a:r>
              <a:rPr lang="en-US" kern="0" dirty="0" smtClean="0"/>
              <a:t>50MPa</a:t>
            </a:r>
            <a:r>
              <a:rPr lang="en-US" kern="0" dirty="0"/>
              <a:t>,</a:t>
            </a:r>
            <a:r>
              <a:rPr lang="en-US" kern="0" dirty="0" smtClean="0"/>
              <a:t> </a:t>
            </a:r>
            <a:r>
              <a:rPr lang="en-US" kern="0" dirty="0" smtClean="0">
                <a:latin typeface="Symbol" panose="05050102010706020507" pitchFamily="18" charset="2"/>
              </a:rPr>
              <a:t>De</a:t>
            </a:r>
            <a:r>
              <a:rPr lang="en-US" kern="0" dirty="0" smtClean="0"/>
              <a:t> = </a:t>
            </a:r>
            <a:r>
              <a:rPr lang="en-US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−</a:t>
            </a:r>
            <a:r>
              <a:rPr lang="en-US" kern="0" dirty="0" smtClean="0"/>
              <a:t>0.002</a:t>
            </a:r>
          </a:p>
          <a:p>
            <a:pPr>
              <a:spcBef>
                <a:spcPts val="1200"/>
              </a:spcBef>
            </a:pPr>
            <a:r>
              <a:rPr lang="en-US" kern="0" dirty="0" smtClean="0"/>
              <a:t>Since                                        , elastic state at </a:t>
            </a:r>
            <a:r>
              <a:rPr lang="en-US" kern="0" dirty="0" err="1" smtClean="0"/>
              <a:t>t</a:t>
            </a:r>
            <a:r>
              <a:rPr lang="en-US" kern="0" baseline="-25000" dirty="0" err="1" smtClean="0"/>
              <a:t>n</a:t>
            </a:r>
            <a:endParaRPr lang="en-US" kern="0" baseline="-25000" dirty="0" smtClean="0"/>
          </a:p>
          <a:p>
            <a:pPr>
              <a:spcBef>
                <a:spcPts val="1200"/>
              </a:spcBef>
            </a:pPr>
            <a:r>
              <a:rPr lang="en-US" kern="0" dirty="0" smtClean="0"/>
              <a:t>Trial stress:</a:t>
            </a:r>
          </a:p>
          <a:p>
            <a:pPr>
              <a:spcBef>
                <a:spcPts val="1200"/>
              </a:spcBef>
            </a:pPr>
            <a:endParaRPr lang="en-US" kern="0" dirty="0" smtClean="0"/>
          </a:p>
          <a:p>
            <a:pPr>
              <a:spcBef>
                <a:spcPts val="1200"/>
              </a:spcBef>
            </a:pPr>
            <a:endParaRPr lang="en-US" kern="0" dirty="0" smtClean="0"/>
          </a:p>
          <a:p>
            <a:pPr>
              <a:spcBef>
                <a:spcPts val="1200"/>
              </a:spcBef>
            </a:pPr>
            <a:r>
              <a:rPr lang="en-US" kern="0" dirty="0" smtClean="0"/>
              <a:t>Since                               , material yields in compression</a:t>
            </a:r>
          </a:p>
          <a:p>
            <a:pPr>
              <a:spcBef>
                <a:spcPts val="1200"/>
              </a:spcBef>
            </a:pPr>
            <a:r>
              <a:rPr lang="en-US" kern="0" dirty="0" smtClean="0"/>
              <a:t>Plastic strain</a:t>
            </a:r>
          </a:p>
          <a:p>
            <a:pPr>
              <a:spcBef>
                <a:spcPts val="1200"/>
              </a:spcBef>
            </a:pPr>
            <a:endParaRPr lang="en-US" kern="0" dirty="0" smtClean="0"/>
          </a:p>
          <a:p>
            <a:pPr>
              <a:spcBef>
                <a:spcPts val="1200"/>
              </a:spcBef>
            </a:pPr>
            <a:r>
              <a:rPr lang="en-US" kern="0" dirty="0" smtClean="0"/>
              <a:t>State update</a:t>
            </a:r>
            <a:endParaRPr lang="en-US" kern="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898189"/>
              </p:ext>
            </p:extLst>
          </p:nvPr>
        </p:nvGraphicFramePr>
        <p:xfrm>
          <a:off x="587023" y="2792282"/>
          <a:ext cx="751205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25" name="Equation" r:id="rId3" imgW="7480080" imgH="965160" progId="Equation.DSMT4">
                  <p:embed/>
                </p:oleObj>
              </mc:Choice>
              <mc:Fallback>
                <p:oleObj name="Equation" r:id="rId3" imgW="7480080" imgH="965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023" y="2792282"/>
                        <a:ext cx="7512050" cy="906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2921008"/>
              </p:ext>
            </p:extLst>
          </p:nvPr>
        </p:nvGraphicFramePr>
        <p:xfrm>
          <a:off x="2749550" y="4456113"/>
          <a:ext cx="3630613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26" name="Equation" r:id="rId5" imgW="3670200" imgH="812520" progId="Equation.DSMT4">
                  <p:embed/>
                </p:oleObj>
              </mc:Choice>
              <mc:Fallback>
                <p:oleObj name="Equation" r:id="rId5" imgW="3670200" imgH="812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9550" y="4456113"/>
                        <a:ext cx="3630613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8485928"/>
              </p:ext>
            </p:extLst>
          </p:nvPr>
        </p:nvGraphicFramePr>
        <p:xfrm>
          <a:off x="2822575" y="5557838"/>
          <a:ext cx="529590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27" name="Equation" r:id="rId7" imgW="5295600" imgH="520560" progId="Equation.DSMT4">
                  <p:embed/>
                </p:oleObj>
              </mc:Choice>
              <mc:Fallback>
                <p:oleObj name="Equation" r:id="rId7" imgW="529560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2575" y="5557838"/>
                        <a:ext cx="5295900" cy="509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5403674"/>
              </p:ext>
            </p:extLst>
          </p:nvPr>
        </p:nvGraphicFramePr>
        <p:xfrm>
          <a:off x="1490942" y="1748632"/>
          <a:ext cx="3441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28" name="Equation" r:id="rId9" imgW="3441600" imgH="469800" progId="Equation.DSMT4">
                  <p:embed/>
                </p:oleObj>
              </mc:Choice>
              <mc:Fallback>
                <p:oleObj name="Equation" r:id="rId9" imgW="344160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90942" y="1748632"/>
                        <a:ext cx="344170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797560"/>
              </p:ext>
            </p:extLst>
          </p:nvPr>
        </p:nvGraphicFramePr>
        <p:xfrm>
          <a:off x="1402901" y="3817938"/>
          <a:ext cx="27813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29" name="Equation" r:id="rId11" imgW="2781000" imgH="533160" progId="Equation.DSMT4">
                  <p:embed/>
                </p:oleObj>
              </mc:Choice>
              <mc:Fallback>
                <p:oleObj name="Equation" r:id="rId11" imgW="278100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02901" y="3817938"/>
                        <a:ext cx="27813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480391"/>
              </p:ext>
            </p:extLst>
          </p:nvPr>
        </p:nvGraphicFramePr>
        <p:xfrm>
          <a:off x="2825665" y="6137606"/>
          <a:ext cx="51435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30" name="Equation" r:id="rId13" imgW="5143320" imgH="520560" progId="Equation.DSMT4">
                  <p:embed/>
                </p:oleObj>
              </mc:Choice>
              <mc:Fallback>
                <p:oleObj name="Equation" r:id="rId13" imgW="514332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665" y="6137606"/>
                        <a:ext cx="5143500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8211186"/>
      </p:ext>
    </p:extLst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Ex) Elastoplastic Bar (Kinematic Hardening)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371" y="965152"/>
            <a:ext cx="4221648" cy="470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15649"/>
      </p:ext>
    </p:extLst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Combined Hardening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Baushinger</a:t>
            </a:r>
            <a:r>
              <a:rPr lang="en-US" dirty="0" smtClean="0"/>
              <a:t> effect</a:t>
            </a:r>
          </a:p>
          <a:p>
            <a:pPr lvl="1"/>
            <a:r>
              <a:rPr lang="en-US" dirty="0"/>
              <a:t>conditions where the yield strength of a metal decreases when the direction of strain is </a:t>
            </a:r>
            <a:r>
              <a:rPr lang="en-US" dirty="0" smtClean="0"/>
              <a:t>changed</a:t>
            </a:r>
          </a:p>
          <a:p>
            <a:pPr lvl="1"/>
            <a:r>
              <a:rPr lang="en-US" dirty="0" smtClean="0"/>
              <a:t>Common for most </a:t>
            </a:r>
            <a:r>
              <a:rPr lang="en-US" dirty="0"/>
              <a:t>polycrystalline </a:t>
            </a:r>
            <a:r>
              <a:rPr lang="en-US" dirty="0" smtClean="0"/>
              <a:t>metals</a:t>
            </a:r>
          </a:p>
          <a:p>
            <a:pPr lvl="1"/>
            <a:r>
              <a:rPr lang="en-US" dirty="0" smtClean="0"/>
              <a:t>Related </a:t>
            </a:r>
            <a:r>
              <a:rPr lang="en-US" dirty="0"/>
              <a:t>to the dislocation structure in the cold worked metal. As deformation occurs, the dislocations will accumulate at barriers and produce dislocation pile-ups and tangles. </a:t>
            </a:r>
            <a:endParaRPr lang="en-US" dirty="0" smtClean="0"/>
          </a:p>
          <a:p>
            <a:r>
              <a:rPr lang="en-US" dirty="0" smtClean="0"/>
              <a:t>Numerical modeling of </a:t>
            </a:r>
            <a:r>
              <a:rPr lang="en-US" dirty="0" err="1" smtClean="0"/>
              <a:t>Baushinger</a:t>
            </a:r>
            <a:r>
              <a:rPr lang="en-US" dirty="0" smtClean="0"/>
              <a:t> effect</a:t>
            </a:r>
          </a:p>
          <a:p>
            <a:pPr lvl="1"/>
            <a:r>
              <a:rPr lang="en-US" dirty="0" smtClean="0"/>
              <a:t>Modeled as a combined kinematic and isotropic hardening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55406" y="4680155"/>
            <a:ext cx="2812026" cy="589935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0180276"/>
              </p:ext>
            </p:extLst>
          </p:nvPr>
        </p:nvGraphicFramePr>
        <p:xfrm>
          <a:off x="978105" y="4757635"/>
          <a:ext cx="26193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0" name="Equation" r:id="rId3" imgW="2616120" imgH="444240" progId="Equation.DSMT4">
                  <p:embed/>
                </p:oleObj>
              </mc:Choice>
              <mc:Fallback>
                <p:oleObj name="Equation" r:id="rId3" imgW="2616120" imgH="4442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8105" y="4757635"/>
                        <a:ext cx="261937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ounded Rectangle 6"/>
          <p:cNvSpPr/>
          <p:nvPr/>
        </p:nvSpPr>
        <p:spPr bwMode="auto">
          <a:xfrm>
            <a:off x="4409769" y="4680155"/>
            <a:ext cx="2954594" cy="589935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159331"/>
              </p:ext>
            </p:extLst>
          </p:nvPr>
        </p:nvGraphicFramePr>
        <p:xfrm>
          <a:off x="4492113" y="4752872"/>
          <a:ext cx="2806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1" name="Equation" r:id="rId5" imgW="2806560" imgH="444240" progId="Equation.DSMT4">
                  <p:embed/>
                </p:oleObj>
              </mc:Choice>
              <mc:Fallback>
                <p:oleObj name="Equation" r:id="rId5" imgW="2806560" imgH="4442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113" y="4752872"/>
                        <a:ext cx="2806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517058" y="5722369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Symbol" panose="05050102010706020507" pitchFamily="18" charset="2"/>
              </a:rPr>
              <a:t>b</a:t>
            </a:r>
            <a:r>
              <a:rPr lang="en-US" dirty="0" smtClean="0">
                <a:latin typeface="Comic Sans MS" pitchFamily="66" charset="0"/>
              </a:rPr>
              <a:t> = 0: isotropic hardening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ymbol" panose="05050102010706020507" pitchFamily="18" charset="2"/>
              </a:rPr>
              <a:t>b</a:t>
            </a:r>
            <a:r>
              <a:rPr lang="en-US" dirty="0" smtClean="0">
                <a:latin typeface="Comic Sans MS" pitchFamily="66" charset="0"/>
              </a:rPr>
              <a:t> = 1: kinematic hardening</a:t>
            </a:r>
            <a:endParaRPr lang="en-US" dirty="0">
              <a:latin typeface="Comic Sans MS" pitchFamily="66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867221"/>
              </p:ext>
            </p:extLst>
          </p:nvPr>
        </p:nvGraphicFramePr>
        <p:xfrm>
          <a:off x="3379482" y="5423919"/>
          <a:ext cx="1030287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2" name="Equation" r:id="rId7" imgW="1028520" imgH="304560" progId="Equation.DSMT4">
                  <p:embed/>
                </p:oleObj>
              </mc:Choice>
              <mc:Fallback>
                <p:oleObj name="Equation" r:id="rId7" imgW="1028520" imgH="3045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9482" y="5423919"/>
                        <a:ext cx="1030287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190859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Combined Hardening Model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Trial state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Stress update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Show that the plastic increment is the same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234528"/>
              </p:ext>
            </p:extLst>
          </p:nvPr>
        </p:nvGraphicFramePr>
        <p:xfrm>
          <a:off x="1262831" y="1203377"/>
          <a:ext cx="1677988" cy="168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17" name="Equation" r:id="rId3" imgW="1688760" imgH="1701720" progId="Equation.DSMT4">
                  <p:embed/>
                </p:oleObj>
              </mc:Choice>
              <mc:Fallback>
                <p:oleObj name="Equation" r:id="rId3" imgW="1688760" imgH="170172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831" y="1203377"/>
                        <a:ext cx="1677988" cy="168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1476815"/>
              </p:ext>
            </p:extLst>
          </p:nvPr>
        </p:nvGraphicFramePr>
        <p:xfrm>
          <a:off x="1238302" y="3350954"/>
          <a:ext cx="3090862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18" name="Equation" r:id="rId5" imgW="3111480" imgH="1384200" progId="Equation.DSMT4">
                  <p:embed/>
                </p:oleObj>
              </mc:Choice>
              <mc:Fallback>
                <p:oleObj name="Equation" r:id="rId5" imgW="3111480" imgH="1384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302" y="3350954"/>
                        <a:ext cx="3090862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ounded Rectangle 6"/>
          <p:cNvSpPr/>
          <p:nvPr/>
        </p:nvSpPr>
        <p:spPr bwMode="auto">
          <a:xfrm>
            <a:off x="1347019" y="5515897"/>
            <a:ext cx="1504336" cy="100289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3369635"/>
              </p:ext>
            </p:extLst>
          </p:nvPr>
        </p:nvGraphicFramePr>
        <p:xfrm>
          <a:off x="1429826" y="5686732"/>
          <a:ext cx="137795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19" name="Equation" r:id="rId7" imgW="1371600" imgH="698400" progId="Equation.DSMT4">
                  <p:embed/>
                </p:oleObj>
              </mc:Choice>
              <mc:Fallback>
                <p:oleObj name="Equation" r:id="rId7" imgW="1371600" imgH="6984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9826" y="5686732"/>
                        <a:ext cx="137795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463663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MATLAB Program combHard1D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 1D Linear combined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isotropic/kinematic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hardening model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[stress, alpha, ep]=combHard1D(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stressN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 Inputs: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[E, beta, H, Y0];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strain increment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stressN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stress at load step 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back stress at load step 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plastic strain at load step 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(1); beta=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(2); H=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(3); Y0=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(4);         %material properties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Y0*1E-6;                                 %tolerance for yield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stresstr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stressN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E*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    %trial stress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etatr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stresstr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      %trial shifted stress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fyld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abs(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etatr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- (Y0+(1-beta)*H*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       %trial yield function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fyld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%yield test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stress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stresstr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alpha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ep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;%trial states are final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fyld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/(E+H);                           %plastic strain increment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stress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stresstr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 sign(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etatr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)*E*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%updated stress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alpha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sign(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etatr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)*beta*H*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 %updated back stress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ep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                 %updated plastic strain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202954"/>
      </p:ext>
    </p:extLst>
  </p:cSld>
  <p:clrMapOvr>
    <a:masterClrMapping/>
  </p:clrMapOvr>
  <p:transition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Ex) Two bars in parallel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Bar 1: A = 0.75, E = 10000, E</a:t>
            </a:r>
            <a:r>
              <a:rPr lang="en-US" baseline="-25000" dirty="0"/>
              <a:t>t</a:t>
            </a:r>
            <a:r>
              <a:rPr lang="en-US" dirty="0"/>
              <a:t> = 1000, </a:t>
            </a:r>
            <a:r>
              <a:rPr lang="en-US" baseline="30000" dirty="0" smtClean="0"/>
              <a:t>0</a:t>
            </a:r>
            <a:r>
              <a:rPr lang="en-US" dirty="0" smtClean="0">
                <a:latin typeface="Symbol" panose="05050102010706020507" pitchFamily="18" charset="2"/>
              </a:rPr>
              <a:t>s</a:t>
            </a:r>
            <a:r>
              <a:rPr lang="en-US" baseline="-25000" dirty="0" smtClean="0"/>
              <a:t>Y</a:t>
            </a:r>
            <a:r>
              <a:rPr lang="en-US" dirty="0" smtClean="0"/>
              <a:t> </a:t>
            </a:r>
            <a:r>
              <a:rPr lang="en-US" dirty="0"/>
              <a:t>= 5, </a:t>
            </a:r>
            <a:r>
              <a:rPr lang="en-US" dirty="0" smtClean="0"/>
              <a:t>kinematic</a:t>
            </a:r>
          </a:p>
          <a:p>
            <a:r>
              <a:rPr lang="pt-BR" dirty="0"/>
              <a:t>Bar 2: A = 1.25, E = 5000, E</a:t>
            </a:r>
            <a:r>
              <a:rPr lang="pt-BR" baseline="-25000" dirty="0"/>
              <a:t>t</a:t>
            </a:r>
            <a:r>
              <a:rPr lang="pt-BR" dirty="0"/>
              <a:t> = 500, </a:t>
            </a:r>
            <a:r>
              <a:rPr lang="en-US" baseline="30000" dirty="0"/>
              <a:t>0</a:t>
            </a:r>
            <a:r>
              <a:rPr lang="en-US" dirty="0">
                <a:latin typeface="Symbol" panose="05050102010706020507" pitchFamily="18" charset="2"/>
              </a:rPr>
              <a:t>s</a:t>
            </a:r>
            <a:r>
              <a:rPr lang="en-US" baseline="-25000" dirty="0"/>
              <a:t>Y</a:t>
            </a:r>
            <a:r>
              <a:rPr lang="pt-BR" dirty="0" smtClean="0"/>
              <a:t> </a:t>
            </a:r>
            <a:r>
              <a:rPr lang="pt-BR" dirty="0"/>
              <a:t>= 7.5, </a:t>
            </a:r>
            <a:r>
              <a:rPr lang="pt-BR" dirty="0" smtClean="0"/>
              <a:t>isotropic</a:t>
            </a:r>
          </a:p>
          <a:p>
            <a:r>
              <a:rPr lang="pt-BR" dirty="0" smtClean="0"/>
              <a:t>MATLAB program</a:t>
            </a:r>
          </a:p>
          <a:p>
            <a:pPr marL="0" indent="0">
              <a:spcBef>
                <a:spcPts val="0"/>
              </a:spcBef>
              <a:buNone/>
            </a:pPr>
            <a:r>
              <a:rPr lang="nb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</a:p>
          <a:p>
            <a:pPr marL="0" indent="0">
              <a:spcBef>
                <a:spcPts val="0"/>
              </a:spcBef>
              <a:buNone/>
            </a:pPr>
            <a:r>
              <a:rPr lang="nb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 Example 4.5 Two elastoplastic bars in parallel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nb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</a:p>
          <a:p>
            <a:pPr marL="0" indent="0">
              <a:spcBef>
                <a:spcPts val="0"/>
              </a:spcBef>
              <a:buNone/>
            </a:pPr>
            <a:r>
              <a:rPr lang="nb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E1=10000; Et1=1000; sYield1=5;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b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E2=5000;  Et2=500;  sYield2=7.5;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b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mp1 = [E1, 1, E1*Et1/(E1-Et1), sYield1];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b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mp2 = [E2, 0, E2*Et2/(E2-Et2), sYield2];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b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nS1 = 0; nA1 = 0; nep1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b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nS2 = 0; nA2 = 0; nep2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b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A1 = 0.75; L1 = 100</a:t>
            </a:r>
            <a:r>
              <a:rPr lang="nb-N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b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A2 = 1.25; L2 = 100;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b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tol = 1.0E-5; u = 0; P = 15; iter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b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 = P - nS1*A1 - nS2*A2;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b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Dep1 = E1; Dep2 = E2;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b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conv = Res^2/(1+P^2);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b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fprintf('\niter        u      S1      S2      A1      A2');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b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fprintf('      ep1      ep2   Residual');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b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fprintf('\n %3d  %7.4f %7.3f %7.3f %7.3f %7.3f %8.6f %8.6f %10.3e',...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nb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iter,u,nS1,nS2,nA1,nA2,nep1,nep2,Res);</a:t>
            </a:r>
          </a:p>
          <a:p>
            <a:pPr marL="0" indent="0">
              <a:spcBef>
                <a:spcPts val="0"/>
              </a:spcBef>
              <a:buNone/>
            </a:pPr>
            <a:endParaRPr lang="nb-NO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 bwMode="auto">
          <a:xfrm>
            <a:off x="5834829" y="2530410"/>
            <a:ext cx="2902682" cy="1087386"/>
            <a:chOff x="3615" y="11295"/>
            <a:chExt cx="3811" cy="1428"/>
          </a:xfrm>
        </p:grpSpPr>
        <p:sp>
          <p:nvSpPr>
            <p:cNvPr id="5" name="Rectangle 4"/>
            <p:cNvSpPr>
              <a:spLocks noChangeAspect="1" noChangeArrowheads="1"/>
            </p:cNvSpPr>
            <p:nvPr/>
          </p:nvSpPr>
          <p:spPr bwMode="auto">
            <a:xfrm>
              <a:off x="3728" y="11633"/>
              <a:ext cx="2752" cy="143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non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" name="Rectangle 5"/>
            <p:cNvSpPr>
              <a:spLocks noChangeAspect="1" noChangeArrowheads="1"/>
            </p:cNvSpPr>
            <p:nvPr/>
          </p:nvSpPr>
          <p:spPr bwMode="auto">
            <a:xfrm>
              <a:off x="3728" y="12153"/>
              <a:ext cx="2752" cy="143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non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" name="Rectangle 6"/>
            <p:cNvSpPr>
              <a:spLocks noChangeAspect="1" noChangeArrowheads="1"/>
            </p:cNvSpPr>
            <p:nvPr/>
          </p:nvSpPr>
          <p:spPr bwMode="auto">
            <a:xfrm>
              <a:off x="6479" y="11633"/>
              <a:ext cx="121" cy="661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non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8" name="Line 11099"/>
            <p:cNvCxnSpPr/>
            <p:nvPr/>
          </p:nvCxnSpPr>
          <p:spPr bwMode="auto">
            <a:xfrm>
              <a:off x="3729" y="11295"/>
              <a:ext cx="0" cy="13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Line 11100"/>
            <p:cNvCxnSpPr/>
            <p:nvPr/>
          </p:nvCxnSpPr>
          <p:spPr bwMode="auto">
            <a:xfrm flipH="1">
              <a:off x="3615" y="11295"/>
              <a:ext cx="113" cy="1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Line 11101"/>
            <p:cNvCxnSpPr/>
            <p:nvPr/>
          </p:nvCxnSpPr>
          <p:spPr bwMode="auto">
            <a:xfrm flipH="1">
              <a:off x="3615" y="11571"/>
              <a:ext cx="113" cy="1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Line 11102"/>
            <p:cNvCxnSpPr/>
            <p:nvPr/>
          </p:nvCxnSpPr>
          <p:spPr bwMode="auto">
            <a:xfrm flipH="1">
              <a:off x="3615" y="11709"/>
              <a:ext cx="113" cy="1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Line 11103"/>
            <p:cNvCxnSpPr/>
            <p:nvPr/>
          </p:nvCxnSpPr>
          <p:spPr bwMode="auto">
            <a:xfrm flipH="1">
              <a:off x="3615" y="11984"/>
              <a:ext cx="113" cy="1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Line 11104"/>
            <p:cNvCxnSpPr/>
            <p:nvPr/>
          </p:nvCxnSpPr>
          <p:spPr bwMode="auto">
            <a:xfrm flipH="1">
              <a:off x="3615" y="11433"/>
              <a:ext cx="113" cy="1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Line 11105"/>
            <p:cNvCxnSpPr/>
            <p:nvPr/>
          </p:nvCxnSpPr>
          <p:spPr bwMode="auto">
            <a:xfrm flipH="1">
              <a:off x="3615" y="11847"/>
              <a:ext cx="113" cy="1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Line 11106"/>
            <p:cNvCxnSpPr/>
            <p:nvPr/>
          </p:nvCxnSpPr>
          <p:spPr bwMode="auto">
            <a:xfrm flipH="1">
              <a:off x="3615" y="12122"/>
              <a:ext cx="113" cy="1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Line 11107"/>
            <p:cNvCxnSpPr/>
            <p:nvPr/>
          </p:nvCxnSpPr>
          <p:spPr bwMode="auto">
            <a:xfrm flipH="1">
              <a:off x="3615" y="12260"/>
              <a:ext cx="113" cy="1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Line 11108"/>
            <p:cNvCxnSpPr/>
            <p:nvPr/>
          </p:nvCxnSpPr>
          <p:spPr bwMode="auto">
            <a:xfrm flipH="1">
              <a:off x="3615" y="12398"/>
              <a:ext cx="113" cy="1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Line 11109"/>
            <p:cNvCxnSpPr/>
            <p:nvPr/>
          </p:nvCxnSpPr>
          <p:spPr bwMode="auto">
            <a:xfrm flipH="1">
              <a:off x="3615" y="12535"/>
              <a:ext cx="113" cy="1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" name="Text Box 11110"/>
            <p:cNvSpPr txBox="1">
              <a:spLocks noChangeAspect="1" noChangeArrowheads="1"/>
            </p:cNvSpPr>
            <p:nvPr/>
          </p:nvSpPr>
          <p:spPr bwMode="auto">
            <a:xfrm>
              <a:off x="4816" y="11370"/>
              <a:ext cx="38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/>
                  <a:ea typeface="Malgun Gothic"/>
                </a:rPr>
                <a:t>Bar1</a:t>
              </a:r>
            </a:p>
          </p:txBody>
        </p:sp>
        <p:sp>
          <p:nvSpPr>
            <p:cNvPr id="20" name="Text Box 11111"/>
            <p:cNvSpPr txBox="1">
              <a:spLocks noChangeAspect="1" noChangeArrowheads="1"/>
            </p:cNvSpPr>
            <p:nvPr/>
          </p:nvSpPr>
          <p:spPr bwMode="auto">
            <a:xfrm>
              <a:off x="4816" y="12297"/>
              <a:ext cx="389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/>
                  <a:ea typeface="Malgun Gothic"/>
                </a:rPr>
                <a:t>Bar2</a:t>
              </a:r>
            </a:p>
          </p:txBody>
        </p:sp>
        <p:sp>
          <p:nvSpPr>
            <p:cNvPr id="21" name="Text Box 11112"/>
            <p:cNvSpPr txBox="1">
              <a:spLocks noChangeAspect="1" noChangeArrowheads="1"/>
            </p:cNvSpPr>
            <p:nvPr/>
          </p:nvSpPr>
          <p:spPr bwMode="auto">
            <a:xfrm>
              <a:off x="5938" y="11813"/>
              <a:ext cx="445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/>
                  <a:ea typeface="Malgun Gothic"/>
                </a:rPr>
                <a:t>Rigid</a:t>
              </a:r>
            </a:p>
          </p:txBody>
        </p:sp>
        <p:cxnSp>
          <p:nvCxnSpPr>
            <p:cNvPr id="22" name="Line 11113"/>
            <p:cNvCxnSpPr/>
            <p:nvPr/>
          </p:nvCxnSpPr>
          <p:spPr bwMode="auto">
            <a:xfrm>
              <a:off x="6600" y="11948"/>
              <a:ext cx="62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Text Box 11114"/>
            <p:cNvSpPr txBox="1">
              <a:spLocks noChangeAspect="1" noChangeArrowheads="1"/>
            </p:cNvSpPr>
            <p:nvPr/>
          </p:nvSpPr>
          <p:spPr bwMode="auto">
            <a:xfrm>
              <a:off x="7224" y="11812"/>
              <a:ext cx="202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effectLst/>
                  <a:latin typeface="Times New Roman"/>
                  <a:ea typeface="Malgun Gothic"/>
                </a:rPr>
                <a:t>15</a:t>
              </a:r>
              <a:endParaRPr lang="en-US" sz="1200" dirty="0">
                <a:effectLst/>
                <a:latin typeface="Times New Roman"/>
                <a:ea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3338021"/>
      </p:ext>
    </p:extLst>
  </p:cSld>
  <p:clrMapOvr>
    <a:masterClrMapping/>
  </p:clrMapOvr>
  <p:transition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Ex) Two bars in </a:t>
            </a:r>
            <a:r>
              <a:rPr lang="en-US" dirty="0" smtClean="0"/>
              <a:t>parallel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20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delu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Res / (Dep1*A1/L1 + Dep2*A2/L2);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u = u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delu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delu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/ L1;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[Snew1, Anew1, epnew1]=combHard1D(mp1,delE,nS1,nA1,nep1);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[Snew2, Anew2, epnew2]=combHard1D(mp2,delE,nS2,nA2,nep2);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Res = P - Snew1*A1 - Snew2*A2;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Res^2/(1+P^2);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Dep1 = E1; if epnew1 &gt; nep1; Dep1 = Et1; 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Dep2 = E2; if epnew2 &gt; nep2; Dep2 = Et2; 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nS1 = Snew1; nA1 = Anew1; nep1 = epnew1;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nS2 = Snew2; nA2 = Anew2; nep2 = epnew2;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('\n %3d  %7.4f %7.3f %7.3f %7.3f %7.3f %8.6f %8.6f %10.3e',...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iter,u,nS1,nS2,nA1,nA2,nep1,nep2,Res);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477657"/>
              </p:ext>
            </p:extLst>
          </p:nvPr>
        </p:nvGraphicFramePr>
        <p:xfrm>
          <a:off x="450273" y="4393478"/>
          <a:ext cx="7994072" cy="20627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1746"/>
                <a:gridCol w="1141746"/>
                <a:gridCol w="1141746"/>
                <a:gridCol w="1142671"/>
                <a:gridCol w="1141746"/>
                <a:gridCol w="1141746"/>
                <a:gridCol w="1142671"/>
              </a:tblGrid>
              <a:tr h="407013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Iteration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/>
                        <a:ea typeface="Malgun Gothic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/>
                        <a:ea typeface="Malgun Gothic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r>
                        <a:rPr lang="en-US" sz="1600" baseline="-250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/>
                        <a:ea typeface="Malgun Gothic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r>
                        <a:rPr lang="en-US" sz="1600" baseline="-250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/>
                        <a:ea typeface="Malgun Gothic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r>
                        <a:rPr lang="en-US" sz="1600" baseline="-25000">
                          <a:solidFill>
                            <a:schemeClr val="tx1"/>
                          </a:solidFill>
                          <a:effectLst/>
                        </a:rPr>
                        <a:t>p1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/>
                        <a:ea typeface="Malgun Gothic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r>
                        <a:rPr lang="en-US" sz="1600" baseline="-25000">
                          <a:solidFill>
                            <a:schemeClr val="tx1"/>
                          </a:solidFill>
                          <a:effectLst/>
                        </a:rPr>
                        <a:t>p2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/>
                        <a:ea typeface="Malgun Gothic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Residual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/>
                        <a:ea typeface="Malgun Gothic"/>
                      </a:endParaRPr>
                    </a:p>
                  </a:txBody>
                  <a:tcPr marL="68580" marR="68580" marT="0" marB="0" anchor="ctr"/>
                </a:tc>
              </a:tr>
              <a:tr h="407013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/>
                        <a:ea typeface="Malgun Gothic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0.0000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/>
                        <a:ea typeface="Malgun Gothic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0.000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/>
                        <a:ea typeface="Malgun Gothic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0.000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/>
                        <a:ea typeface="Malgun Gothic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0.000000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/>
                        <a:ea typeface="Malgun Gothic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0.000000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/>
                        <a:ea typeface="Malgun Gothic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1.50E+1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/>
                        <a:ea typeface="Malgun Gothic"/>
                      </a:endParaRPr>
                    </a:p>
                  </a:txBody>
                  <a:tcPr marL="68580" marR="68580" marT="0" marB="0" anchor="ctr"/>
                </a:tc>
              </a:tr>
              <a:tr h="407013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/>
                        <a:ea typeface="Malgun Gothic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0.1091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/>
                        <a:ea typeface="Malgun Gothic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5.591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/>
                        <a:ea typeface="Malgun Gothic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5.455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/>
                        <a:ea typeface="Malgun Gothic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0.000532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/>
                        <a:ea typeface="Malgun Gothic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0.000000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/>
                        <a:ea typeface="Malgun Gothic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3.99E+0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/>
                        <a:ea typeface="Malgun Gothic"/>
                      </a:endParaRPr>
                    </a:p>
                  </a:txBody>
                  <a:tcPr marL="68580" marR="68580" marT="0" marB="0" anchor="ctr"/>
                </a:tc>
              </a:tr>
              <a:tr h="43468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/>
                        <a:ea typeface="Malgun Gothic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0.1661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/>
                        <a:ea typeface="Malgun Gothic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6.161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/>
                        <a:ea typeface="Malgun Gothic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7.580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/>
                        <a:ea typeface="Malgun Gothic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0.001045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/>
                        <a:ea typeface="Malgun Gothic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0.000145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/>
                        <a:ea typeface="Malgun Gothic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9.04E</a:t>
                      </a: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sym typeface="Euclid Symbol"/>
                        </a:rPr>
                        <a:t></a:t>
                      </a: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/>
                        <a:ea typeface="Malgun Gothic"/>
                      </a:endParaRPr>
                    </a:p>
                  </a:txBody>
                  <a:tcPr marL="68580" marR="68580" marT="0" marB="0" anchor="ctr"/>
                </a:tc>
              </a:tr>
              <a:tr h="407013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/>
                        <a:ea typeface="Malgun Gothic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0.2318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/>
                        <a:ea typeface="Malgun Gothic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6.818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/>
                        <a:ea typeface="Malgun Gothic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7.909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/>
                        <a:ea typeface="Malgun Gothic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0.001636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/>
                        <a:ea typeface="Malgun Gothic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0.000736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/>
                        <a:ea typeface="Malgun Gothic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0.00E+0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Malgun Gothic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029169"/>
      </p:ext>
    </p:extLst>
  </p:cSld>
  <p:clrMapOvr>
    <a:masterClrMapping/>
  </p:clrMapOvr>
  <p:transition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Plastic deformation depends on load-history and its information is stored in plastic strain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Stress only depends on elastic strain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Isotropic hardening increases the elastic domain, while kinematic hardening maintains the size of elastic domain but moves the center of it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Major issue in elastoplastic analysis is to decompose the strain into elastic and plastic parts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Algorithmic tangent stiffness is consistent with the state determination algorithm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State determination is composed of (a) elastic trial and (b) plastic return mapping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1D </a:t>
            </a:r>
            <a:r>
              <a:rPr lang="en-US" dirty="0" err="1" smtClean="0"/>
              <a:t>Elastoplastic</a:t>
            </a:r>
            <a:r>
              <a:rPr lang="en-US" dirty="0" smtClean="0"/>
              <a:t> Analysis Using ABAQUS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Material Card</a:t>
            </a:r>
          </a:p>
          <a:p>
            <a:pPr lvl="1">
              <a:spcBef>
                <a:spcPts val="0"/>
              </a:spcBef>
              <a:buNone/>
            </a:pPr>
            <a:r>
              <a:rPr lang="it-IT" dirty="0" smtClean="0"/>
              <a:t>*MATERIAL,NAME=ALLE</a:t>
            </a:r>
          </a:p>
          <a:p>
            <a:pPr lvl="1">
              <a:spcBef>
                <a:spcPts val="0"/>
              </a:spcBef>
              <a:buNone/>
            </a:pPr>
            <a:r>
              <a:rPr lang="it-IT" dirty="0" smtClean="0"/>
              <a:t>*ELASTIC</a:t>
            </a:r>
          </a:p>
          <a:p>
            <a:pPr lvl="1">
              <a:spcBef>
                <a:spcPts val="0"/>
              </a:spcBef>
              <a:buNone/>
            </a:pPr>
            <a:r>
              <a:rPr lang="it-IT" dirty="0" smtClean="0"/>
              <a:t>200.E3,.3</a:t>
            </a:r>
          </a:p>
          <a:p>
            <a:pPr lvl="1">
              <a:spcBef>
                <a:spcPts val="0"/>
              </a:spcBef>
              <a:buNone/>
            </a:pPr>
            <a:r>
              <a:rPr lang="it-IT" dirty="0" smtClean="0"/>
              <a:t>*PLASTIC</a:t>
            </a:r>
          </a:p>
          <a:p>
            <a:pPr lvl="1">
              <a:spcBef>
                <a:spcPts val="0"/>
              </a:spcBef>
              <a:buNone/>
            </a:pPr>
            <a:r>
              <a:rPr lang="it-IT" dirty="0" smtClean="0"/>
              <a:t>200.,0.</a:t>
            </a:r>
          </a:p>
          <a:p>
            <a:pPr lvl="1">
              <a:spcBef>
                <a:spcPts val="0"/>
              </a:spcBef>
              <a:buNone/>
            </a:pPr>
            <a:r>
              <a:rPr lang="it-IT" dirty="0" smtClean="0"/>
              <a:t>220.,.0009</a:t>
            </a:r>
          </a:p>
          <a:p>
            <a:pPr lvl="1">
              <a:spcBef>
                <a:spcPts val="0"/>
              </a:spcBef>
              <a:buNone/>
            </a:pPr>
            <a:r>
              <a:rPr lang="it-IT" dirty="0" smtClean="0"/>
              <a:t>220.,.0029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5790" y="3863340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Yield stress</a:t>
            </a:r>
            <a:endParaRPr lang="en-US" dirty="0">
              <a:latin typeface="Comic Sans MS" pitchFamily="66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rot="5400000" flipH="1" flipV="1">
            <a:off x="560070" y="3589020"/>
            <a:ext cx="548640" cy="158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2194560" y="3429000"/>
            <a:ext cx="159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Plastic strain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1600200" y="3246120"/>
            <a:ext cx="640080" cy="331470"/>
          </a:xfrm>
          <a:custGeom>
            <a:avLst/>
            <a:gdLst>
              <a:gd name="connsiteX0" fmla="*/ 640080 w 640080"/>
              <a:gd name="connsiteY0" fmla="*/ 331470 h 331470"/>
              <a:gd name="connsiteX1" fmla="*/ 0 w 640080"/>
              <a:gd name="connsiteY1" fmla="*/ 331470 h 331470"/>
              <a:gd name="connsiteX2" fmla="*/ 0 w 640080"/>
              <a:gd name="connsiteY2" fmla="*/ 0 h 331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0080" h="331470">
                <a:moveTo>
                  <a:pt x="640080" y="331470"/>
                </a:moveTo>
                <a:lnTo>
                  <a:pt x="0" y="331470"/>
                </a:lnTo>
                <a:lnTo>
                  <a:pt x="0" y="0"/>
                </a:ln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1D Elastoplasticity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749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1D </a:t>
            </a:r>
            <a:r>
              <a:rPr lang="en-US" dirty="0" err="1" smtClean="0"/>
              <a:t>Elastoplastic</a:t>
            </a:r>
            <a:r>
              <a:rPr lang="en-US" dirty="0" smtClean="0"/>
              <a:t> Analysis Using ABAQUS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75" y="708660"/>
            <a:ext cx="8909050" cy="5875020"/>
          </a:xfrm>
        </p:spPr>
        <p:txBody>
          <a:bodyPr numCol="2"/>
          <a:lstStyle/>
          <a:p>
            <a:pPr marL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*HEADING</a:t>
            </a:r>
          </a:p>
          <a:p>
            <a:pPr marL="0">
              <a:spcBef>
                <a:spcPts val="0"/>
              </a:spcBef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UniaxialPlasticity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*NODE,NSET=ALLN</a:t>
            </a:r>
          </a:p>
          <a:p>
            <a:pPr marL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1,0.,0.,0.</a:t>
            </a:r>
          </a:p>
          <a:p>
            <a:pPr marL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2,1.,0.,0.</a:t>
            </a:r>
          </a:p>
          <a:p>
            <a:pPr marL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3,1.,1.,0.</a:t>
            </a:r>
          </a:p>
          <a:p>
            <a:pPr marL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4,0.,1.,0.</a:t>
            </a:r>
          </a:p>
          <a:p>
            <a:pPr marL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5,0.,0.,1.</a:t>
            </a:r>
          </a:p>
          <a:p>
            <a:pPr marL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6,1.,0.,1.</a:t>
            </a:r>
          </a:p>
          <a:p>
            <a:pPr marL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7,1.,1.,1.</a:t>
            </a:r>
          </a:p>
          <a:p>
            <a:pPr marL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8,0.,1.,1.</a:t>
            </a:r>
          </a:p>
          <a:p>
            <a:pPr marL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*ELEMENT,TYPE=C3D8,ELSET=ALLE</a:t>
            </a:r>
          </a:p>
          <a:p>
            <a:pPr marL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1,1,2,3,4,5,6,7,8</a:t>
            </a:r>
          </a:p>
          <a:p>
            <a:pPr marL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*SOLID SECTION,ELSET=ALLE,MATERIAL=ALLE</a:t>
            </a:r>
          </a:p>
          <a:p>
            <a:pPr marL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*MATERIAL,NAME=ALLE</a:t>
            </a:r>
          </a:p>
          <a:p>
            <a:pPr marL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*ELASTIC</a:t>
            </a:r>
          </a:p>
          <a:p>
            <a:pPr marL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200.E3,.3</a:t>
            </a:r>
          </a:p>
          <a:p>
            <a:pPr marL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*PLASTIC</a:t>
            </a:r>
          </a:p>
          <a:p>
            <a:pPr marL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200.,0.</a:t>
            </a:r>
          </a:p>
          <a:p>
            <a:pPr marL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220.,.0009</a:t>
            </a:r>
          </a:p>
          <a:p>
            <a:pPr marL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220.,.0029</a:t>
            </a:r>
          </a:p>
          <a:p>
            <a:pPr marL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*BOUNDARY</a:t>
            </a:r>
          </a:p>
          <a:p>
            <a:pPr marL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1,PINNED</a:t>
            </a:r>
          </a:p>
          <a:p>
            <a:pPr marL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2,2</a:t>
            </a:r>
          </a:p>
          <a:p>
            <a:pPr marL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5,2</a:t>
            </a:r>
          </a:p>
          <a:p>
            <a:pPr marL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6,2</a:t>
            </a:r>
          </a:p>
          <a:p>
            <a:pPr marL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4,1</a:t>
            </a:r>
          </a:p>
          <a:p>
            <a:pPr marL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5,1</a:t>
            </a:r>
          </a:p>
          <a:p>
            <a:pPr marL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8,1</a:t>
            </a:r>
          </a:p>
          <a:p>
            <a:pPr marL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2,3</a:t>
            </a:r>
          </a:p>
          <a:p>
            <a:pPr marL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3,3</a:t>
            </a:r>
          </a:p>
          <a:p>
            <a:pPr marL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4,3</a:t>
            </a:r>
          </a:p>
          <a:p>
            <a:pPr marL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*STEP,INC=20</a:t>
            </a:r>
          </a:p>
          <a:p>
            <a:pPr marL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*STATIC,DIRECT</a:t>
            </a:r>
          </a:p>
          <a:p>
            <a:pPr marL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1.,20.</a:t>
            </a:r>
          </a:p>
          <a:p>
            <a:pPr marL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*BOUNDARY</a:t>
            </a:r>
          </a:p>
          <a:p>
            <a:pPr marL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7,3,,.004</a:t>
            </a:r>
          </a:p>
          <a:p>
            <a:pPr marL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5,3,,.004</a:t>
            </a:r>
          </a:p>
          <a:p>
            <a:pPr marL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6,3,,.004</a:t>
            </a:r>
          </a:p>
          <a:p>
            <a:pPr marL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8,3,,.004</a:t>
            </a:r>
          </a:p>
          <a:p>
            <a:pPr marL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*EL PRINT,FREQ=1</a:t>
            </a:r>
          </a:p>
          <a:p>
            <a:pPr marL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S, </a:t>
            </a:r>
          </a:p>
          <a:p>
            <a:pPr marL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E, </a:t>
            </a:r>
          </a:p>
          <a:p>
            <a:pPr marL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EP, </a:t>
            </a:r>
          </a:p>
          <a:p>
            <a:pPr marL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*NODE PRINT</a:t>
            </a:r>
          </a:p>
          <a:p>
            <a:pPr marL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U,RF</a:t>
            </a:r>
          </a:p>
          <a:p>
            <a:pPr marL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*END STEP</a:t>
            </a:r>
          </a:p>
          <a:p>
            <a:pPr marL="0">
              <a:spcBef>
                <a:spcPts val="0"/>
              </a:spcBef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Stress Curve</a:t>
            </a:r>
            <a:endParaRPr lang="en-US" dirty="0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2013" y="1698973"/>
            <a:ext cx="5694045" cy="416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Multi-Dimensional Elastoplastic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4.3</a:t>
            </a:r>
          </a:p>
        </p:txBody>
      </p:sp>
    </p:spTree>
    <p:extLst>
      <p:ext uri="{BB962C8B-B14F-4D97-AF65-F5344CB8AC3E}">
        <p14:creationId xmlns:p14="http://schemas.microsoft.com/office/powerpoint/2010/main" val="14559119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Understand failure criteria, equivalent stress, and effective strain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Understand how 1D tension test data can be used for determining failure of 3D stress state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Understand deviatoric stress and strain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Understand the concept of elastic domain and yield surface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Understand hardening models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Understand evolution of plastic variables along with that of the yield surface</a:t>
            </a:r>
          </a:p>
          <a:p>
            <a:pPr>
              <a:spcBef>
                <a:spcPts val="120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900676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Multi-Dimensional Elastoplasticity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we generalize 1D stress state (</a:t>
            </a:r>
            <a:r>
              <a:rPr lang="en-US" dirty="0" smtClean="0">
                <a:latin typeface="Symbol" pitchFamily="18" charset="2"/>
              </a:rPr>
              <a:t>s</a:t>
            </a:r>
            <a:r>
              <a:rPr lang="en-US" baseline="-25000" dirty="0" smtClean="0"/>
              <a:t>11</a:t>
            </a:r>
            <a:r>
              <a:rPr lang="en-US" dirty="0" smtClean="0"/>
              <a:t>) to 3D state (6 components)?</a:t>
            </a:r>
          </a:p>
          <a:p>
            <a:pPr lvl="1"/>
            <a:r>
              <a:rPr lang="en-US" dirty="0" smtClean="0"/>
              <a:t>Need scalar measures of stress and strain to compare with 1D test </a:t>
            </a:r>
          </a:p>
          <a:p>
            <a:pPr lvl="1"/>
            <a:r>
              <a:rPr lang="en-US" b="1" dirty="0" smtClean="0">
                <a:solidFill>
                  <a:srgbClr val="2C02C6"/>
                </a:solidFill>
              </a:rPr>
              <a:t>Equivalent stress &amp; effective strain</a:t>
            </a:r>
          </a:p>
          <a:p>
            <a:pPr lvl="1"/>
            <a:r>
              <a:rPr lang="en-US" dirty="0" smtClean="0"/>
              <a:t>Key ingredients: </a:t>
            </a:r>
            <a:r>
              <a:rPr lang="en-US" b="1" dirty="0" smtClean="0">
                <a:solidFill>
                  <a:srgbClr val="2C02C6"/>
                </a:solidFill>
              </a:rPr>
              <a:t>yield criteria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2C02C6"/>
                </a:solidFill>
              </a:rPr>
              <a:t>hardening model</a:t>
            </a:r>
            <a:r>
              <a:rPr lang="en-US" dirty="0" smtClean="0"/>
              <a:t>, stress-strain relation </a:t>
            </a:r>
          </a:p>
          <a:p>
            <a:r>
              <a:rPr lang="en-US" dirty="0" smtClean="0"/>
              <a:t>We will assume small (infinitesimal) strains</a:t>
            </a:r>
          </a:p>
          <a:p>
            <a:r>
              <a:rPr lang="en-US" b="1" dirty="0" smtClean="0">
                <a:solidFill>
                  <a:srgbClr val="2C02C6"/>
                </a:solidFill>
              </a:rPr>
              <a:t>Rate independent elastoplasticity</a:t>
            </a:r>
            <a:r>
              <a:rPr lang="en-US" dirty="0" smtClean="0"/>
              <a:t>- independent of strain rate</a:t>
            </a:r>
          </a:p>
          <a:p>
            <a:r>
              <a:rPr lang="en-US" dirty="0" smtClean="0"/>
              <a:t>Von Mises yield criterion with associated hardening model is the most popular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42327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Material yields due to relative sliding in lattice structures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Sliding preserves volume </a:t>
            </a:r>
            <a:r>
              <a:rPr lang="en-US" dirty="0" smtClean="0">
                <a:sym typeface="Euclid Symbol"/>
              </a:rPr>
              <a:t> plastic deformation is related to shear or deviatoric part</a:t>
            </a:r>
          </a:p>
          <a:p>
            <a:r>
              <a:rPr lang="en-US" b="1" dirty="0" err="1" smtClean="0">
                <a:solidFill>
                  <a:srgbClr val="2C02C6"/>
                </a:solidFill>
                <a:sym typeface="Euclid Symbol"/>
              </a:rPr>
              <a:t>Tresca</a:t>
            </a:r>
            <a:r>
              <a:rPr lang="en-US" b="1" dirty="0" smtClean="0">
                <a:solidFill>
                  <a:srgbClr val="2C02C6"/>
                </a:solidFill>
                <a:sym typeface="Euclid Symbol"/>
              </a:rPr>
              <a:t> (1864, max. shear stress)</a:t>
            </a:r>
          </a:p>
          <a:p>
            <a:pPr lvl="1"/>
            <a:r>
              <a:rPr lang="en-US" dirty="0" smtClean="0">
                <a:sym typeface="Euclid Symbol"/>
              </a:rPr>
              <a:t>Material fails when max. shear stress reaches that of tension test</a:t>
            </a:r>
          </a:p>
          <a:p>
            <a:pPr lvl="1"/>
            <a:r>
              <a:rPr lang="en-US" dirty="0" smtClean="0">
                <a:sym typeface="Euclid Symbol"/>
              </a:rPr>
              <a:t>Tension test: yield at </a:t>
            </a:r>
            <a:r>
              <a:rPr lang="en-US" dirty="0" smtClean="0">
                <a:latin typeface="Symbol" pitchFamily="18" charset="2"/>
                <a:sym typeface="Euclid Symbol"/>
              </a:rPr>
              <a:t>s</a:t>
            </a:r>
            <a:r>
              <a:rPr lang="en-US" baseline="-25000" dirty="0" smtClean="0">
                <a:sym typeface="Euclid Symbol"/>
              </a:rPr>
              <a:t>1</a:t>
            </a:r>
            <a:r>
              <a:rPr lang="en-US" dirty="0" smtClean="0">
                <a:sym typeface="Euclid Symbol"/>
              </a:rPr>
              <a:t> = </a:t>
            </a:r>
            <a:r>
              <a:rPr lang="en-US" dirty="0" err="1" smtClean="0">
                <a:latin typeface="Symbol" pitchFamily="18" charset="2"/>
                <a:sym typeface="Euclid Symbol"/>
              </a:rPr>
              <a:t>s</a:t>
            </a:r>
            <a:r>
              <a:rPr lang="en-US" baseline="-25000" dirty="0" err="1" smtClean="0">
                <a:sym typeface="Euclid Symbol"/>
              </a:rPr>
              <a:t>Y</a:t>
            </a:r>
            <a:r>
              <a:rPr lang="en-US" dirty="0" smtClean="0">
                <a:sym typeface="Euclid Symbol"/>
              </a:rPr>
              <a:t>, </a:t>
            </a:r>
            <a:r>
              <a:rPr lang="en-US" dirty="0" smtClean="0">
                <a:latin typeface="Symbol" pitchFamily="18" charset="2"/>
                <a:sym typeface="Euclid Symbol"/>
              </a:rPr>
              <a:t>s</a:t>
            </a:r>
            <a:r>
              <a:rPr lang="en-US" baseline="-25000" dirty="0" smtClean="0">
                <a:sym typeface="Euclid Symbol"/>
              </a:rPr>
              <a:t>2</a:t>
            </a:r>
            <a:r>
              <a:rPr lang="en-US" dirty="0" smtClean="0">
                <a:sym typeface="Euclid Symbol"/>
              </a:rPr>
              <a:t> = </a:t>
            </a:r>
            <a:r>
              <a:rPr lang="en-US" dirty="0" smtClean="0">
                <a:latin typeface="Symbol" pitchFamily="18" charset="2"/>
                <a:sym typeface="Euclid Symbol"/>
              </a:rPr>
              <a:t>s</a:t>
            </a:r>
            <a:r>
              <a:rPr lang="en-US" baseline="-25000" dirty="0" smtClean="0">
                <a:sym typeface="Euclid Symbol"/>
              </a:rPr>
              <a:t>3</a:t>
            </a:r>
            <a:r>
              <a:rPr lang="en-US" dirty="0" smtClean="0">
                <a:sym typeface="Euclid Symbol"/>
              </a:rPr>
              <a:t> = 0</a:t>
            </a:r>
          </a:p>
          <a:p>
            <a:pPr lvl="1"/>
            <a:endParaRPr lang="en-US" dirty="0" smtClean="0">
              <a:sym typeface="Euclid Symbol"/>
            </a:endParaRPr>
          </a:p>
          <a:p>
            <a:pPr lvl="1"/>
            <a:endParaRPr lang="en-US" dirty="0" smtClean="0">
              <a:sym typeface="Euclid Symbol"/>
            </a:endParaRPr>
          </a:p>
          <a:p>
            <a:pPr lvl="1"/>
            <a:r>
              <a:rPr lang="en-US" dirty="0" smtClean="0">
                <a:sym typeface="Euclid Symbol"/>
              </a:rPr>
              <a:t>Yielding occurs when</a:t>
            </a:r>
            <a:endParaRPr lang="en-US" dirty="0"/>
          </a:p>
        </p:txBody>
      </p:sp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" name="Rounded Rectangle 49"/>
          <p:cNvSpPr/>
          <p:nvPr/>
        </p:nvSpPr>
        <p:spPr bwMode="auto">
          <a:xfrm>
            <a:off x="1208690" y="4666593"/>
            <a:ext cx="3626069" cy="840828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00353" name="Object 1"/>
          <p:cNvGraphicFramePr>
            <a:graphicFrameLocks noChangeAspect="1"/>
          </p:cNvGraphicFramePr>
          <p:nvPr/>
        </p:nvGraphicFramePr>
        <p:xfrm>
          <a:off x="1635125" y="4755471"/>
          <a:ext cx="2833688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34" name="Equation" r:id="rId3" imgW="2844720" imgH="660240" progId="Equation.DSMT4">
                  <p:embed/>
                </p:oleObj>
              </mc:Choice>
              <mc:Fallback>
                <p:oleObj name="Equation" r:id="rId3" imgW="284472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125" y="4755471"/>
                        <a:ext cx="2833688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21075" y="5591175"/>
          <a:ext cx="904875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35" name="Equation" r:id="rId5" imgW="1066680" imgH="368280" progId="Equation.DSMT4">
                  <p:embed/>
                </p:oleObj>
              </mc:Choice>
              <mc:Fallback>
                <p:oleObj name="Equation" r:id="rId5" imgW="106668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1075" y="5591175"/>
                        <a:ext cx="904875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0358" name="Group 6"/>
          <p:cNvGrpSpPr>
            <a:grpSpLocks noChangeAspect="1"/>
          </p:cNvGrpSpPr>
          <p:nvPr/>
        </p:nvGrpSpPr>
        <p:grpSpPr bwMode="auto">
          <a:xfrm>
            <a:off x="5640605" y="4553573"/>
            <a:ext cx="3325838" cy="2111929"/>
            <a:chOff x="3033" y="3120"/>
            <a:chExt cx="3472" cy="2459"/>
          </a:xfrm>
        </p:grpSpPr>
        <p:sp>
          <p:nvSpPr>
            <p:cNvPr id="100359" name="Freeform 7"/>
            <p:cNvSpPr>
              <a:spLocks/>
            </p:cNvSpPr>
            <p:nvPr/>
          </p:nvSpPr>
          <p:spPr bwMode="auto">
            <a:xfrm>
              <a:off x="3384" y="3845"/>
              <a:ext cx="1447" cy="1440"/>
            </a:xfrm>
            <a:custGeom>
              <a:avLst/>
              <a:gdLst/>
              <a:ahLst/>
              <a:cxnLst>
                <a:cxn ang="0">
                  <a:pos x="15" y="727"/>
                </a:cxn>
                <a:cxn ang="0">
                  <a:pos x="720" y="0"/>
                </a:cxn>
                <a:cxn ang="0">
                  <a:pos x="1447" y="0"/>
                </a:cxn>
                <a:cxn ang="0">
                  <a:pos x="1447" y="727"/>
                </a:cxn>
                <a:cxn ang="0">
                  <a:pos x="712" y="1440"/>
                </a:cxn>
                <a:cxn ang="0">
                  <a:pos x="0" y="1432"/>
                </a:cxn>
                <a:cxn ang="0">
                  <a:pos x="15" y="727"/>
                </a:cxn>
              </a:cxnLst>
              <a:rect l="0" t="0" r="r" b="b"/>
              <a:pathLst>
                <a:path w="1447" h="1440">
                  <a:moveTo>
                    <a:pt x="15" y="727"/>
                  </a:moveTo>
                  <a:lnTo>
                    <a:pt x="720" y="0"/>
                  </a:lnTo>
                  <a:lnTo>
                    <a:pt x="1447" y="0"/>
                  </a:lnTo>
                  <a:lnTo>
                    <a:pt x="1447" y="727"/>
                  </a:lnTo>
                  <a:lnTo>
                    <a:pt x="712" y="1440"/>
                  </a:lnTo>
                  <a:lnTo>
                    <a:pt x="0" y="1432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rgbClr val="C0C0C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360" name="Line 8"/>
            <p:cNvSpPr>
              <a:spLocks noChangeShapeType="1"/>
            </p:cNvSpPr>
            <p:nvPr/>
          </p:nvSpPr>
          <p:spPr bwMode="auto">
            <a:xfrm>
              <a:off x="3138" y="4581"/>
              <a:ext cx="23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361" name="Line 9"/>
            <p:cNvSpPr>
              <a:spLocks noChangeShapeType="1"/>
            </p:cNvSpPr>
            <p:nvPr/>
          </p:nvSpPr>
          <p:spPr bwMode="auto">
            <a:xfrm flipV="1">
              <a:off x="4106" y="3284"/>
              <a:ext cx="0" cy="22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362" name="Text Box 10"/>
            <p:cNvSpPr txBox="1">
              <a:spLocks noChangeArrowheads="1"/>
            </p:cNvSpPr>
            <p:nvPr/>
          </p:nvSpPr>
          <p:spPr bwMode="auto">
            <a:xfrm>
              <a:off x="5279" y="4558"/>
              <a:ext cx="247" cy="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맑은 고딕" charset="-127"/>
                </a:rPr>
                <a:t>s</a:t>
              </a:r>
              <a:r>
                <a:rPr kumimoji="0" lang="en-US" altLang="ko-KR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1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0363" name="Text Box 11"/>
            <p:cNvSpPr txBox="1">
              <a:spLocks noChangeArrowheads="1"/>
            </p:cNvSpPr>
            <p:nvPr/>
          </p:nvSpPr>
          <p:spPr bwMode="auto">
            <a:xfrm>
              <a:off x="3816" y="3225"/>
              <a:ext cx="247" cy="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맑은 고딕" charset="-127"/>
                </a:rPr>
                <a:t>s</a:t>
              </a:r>
              <a:r>
                <a:rPr kumimoji="0" lang="en-US" altLang="ko-KR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2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0364" name="Text Box 12"/>
            <p:cNvSpPr txBox="1">
              <a:spLocks noChangeArrowheads="1"/>
            </p:cNvSpPr>
            <p:nvPr/>
          </p:nvSpPr>
          <p:spPr bwMode="auto">
            <a:xfrm>
              <a:off x="4737" y="3120"/>
              <a:ext cx="1113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Safe region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0365" name="Text Box 13"/>
            <p:cNvSpPr txBox="1">
              <a:spLocks noChangeArrowheads="1"/>
            </p:cNvSpPr>
            <p:nvPr/>
          </p:nvSpPr>
          <p:spPr bwMode="auto">
            <a:xfrm>
              <a:off x="5110" y="3557"/>
              <a:ext cx="1395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Failure region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0366" name="Line 14"/>
            <p:cNvSpPr>
              <a:spLocks noChangeShapeType="1"/>
            </p:cNvSpPr>
            <p:nvPr/>
          </p:nvSpPr>
          <p:spPr bwMode="auto">
            <a:xfrm flipH="1">
              <a:off x="4561" y="3435"/>
              <a:ext cx="429" cy="6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367" name="Line 15"/>
            <p:cNvSpPr>
              <a:spLocks noChangeShapeType="1"/>
            </p:cNvSpPr>
            <p:nvPr/>
          </p:nvSpPr>
          <p:spPr bwMode="auto">
            <a:xfrm flipH="1">
              <a:off x="4836" y="3853"/>
              <a:ext cx="490" cy="4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368" name="Text Box 16"/>
            <p:cNvSpPr txBox="1">
              <a:spLocks noChangeArrowheads="1"/>
            </p:cNvSpPr>
            <p:nvPr/>
          </p:nvSpPr>
          <p:spPr bwMode="auto">
            <a:xfrm>
              <a:off x="4747" y="4618"/>
              <a:ext cx="247" cy="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맑은 고딕" charset="-127"/>
                </a:rPr>
                <a:t>s</a:t>
              </a:r>
              <a:r>
                <a:rPr kumimoji="0" lang="en-US" altLang="ko-KR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Y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0369" name="Text Box 17"/>
            <p:cNvSpPr txBox="1">
              <a:spLocks noChangeArrowheads="1"/>
            </p:cNvSpPr>
            <p:nvPr/>
          </p:nvSpPr>
          <p:spPr bwMode="auto">
            <a:xfrm>
              <a:off x="3808" y="3569"/>
              <a:ext cx="247" cy="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맑은 고딕" charset="-127"/>
                </a:rPr>
                <a:t>s</a:t>
              </a:r>
              <a:r>
                <a:rPr kumimoji="0" lang="en-US" altLang="ko-KR" b="0" i="1" u="none" strike="noStrike" cap="none" normalizeH="0" baseline="-2500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Y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0370" name="Text Box 18"/>
            <p:cNvSpPr txBox="1">
              <a:spLocks noChangeArrowheads="1"/>
            </p:cNvSpPr>
            <p:nvPr/>
          </p:nvSpPr>
          <p:spPr bwMode="auto">
            <a:xfrm>
              <a:off x="4124" y="5187"/>
              <a:ext cx="344" cy="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–</a:t>
              </a:r>
              <a:r>
                <a:rPr kumimoji="0" lang="en-US" altLang="ko-KR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맑은 고딕" charset="-127"/>
                </a:rPr>
                <a:t>s</a:t>
              </a:r>
              <a:r>
                <a:rPr kumimoji="0" lang="en-US" altLang="ko-KR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Y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0371" name="Text Box 19"/>
            <p:cNvSpPr txBox="1">
              <a:spLocks noChangeArrowheads="1"/>
            </p:cNvSpPr>
            <p:nvPr/>
          </p:nvSpPr>
          <p:spPr bwMode="auto">
            <a:xfrm>
              <a:off x="3033" y="4223"/>
              <a:ext cx="344" cy="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–</a:t>
              </a:r>
              <a:r>
                <a:rPr kumimoji="0" lang="en-US" altLang="ko-KR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맑은 고딕" charset="-127"/>
                </a:rPr>
                <a:t>s</a:t>
              </a:r>
              <a:r>
                <a:rPr kumimoji="0" lang="en-US" altLang="ko-KR" b="0" i="1" u="none" strike="noStrike" cap="none" normalizeH="0" baseline="-2500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Y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100374" name="Group 22"/>
          <p:cNvGrpSpPr>
            <a:grpSpLocks noChangeAspect="1"/>
          </p:cNvGrpSpPr>
          <p:nvPr/>
        </p:nvGrpSpPr>
        <p:grpSpPr bwMode="auto">
          <a:xfrm>
            <a:off x="2886513" y="1505605"/>
            <a:ext cx="3737873" cy="415088"/>
            <a:chOff x="4386" y="1688"/>
            <a:chExt cx="3976" cy="495"/>
          </a:xfrm>
        </p:grpSpPr>
        <p:sp>
          <p:nvSpPr>
            <p:cNvPr id="100375" name="Oval 23"/>
            <p:cNvSpPr>
              <a:spLocks noChangeArrowheads="1"/>
            </p:cNvSpPr>
            <p:nvPr/>
          </p:nvSpPr>
          <p:spPr bwMode="auto">
            <a:xfrm>
              <a:off x="4515" y="1688"/>
              <a:ext cx="255" cy="255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376" name="Oval 24"/>
            <p:cNvSpPr>
              <a:spLocks noChangeArrowheads="1"/>
            </p:cNvSpPr>
            <p:nvPr/>
          </p:nvSpPr>
          <p:spPr bwMode="auto">
            <a:xfrm>
              <a:off x="4771" y="1688"/>
              <a:ext cx="255" cy="255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377" name="Oval 25"/>
            <p:cNvSpPr>
              <a:spLocks noChangeArrowheads="1"/>
            </p:cNvSpPr>
            <p:nvPr/>
          </p:nvSpPr>
          <p:spPr bwMode="auto">
            <a:xfrm>
              <a:off x="5027" y="1688"/>
              <a:ext cx="255" cy="255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378" name="Oval 26"/>
            <p:cNvSpPr>
              <a:spLocks noChangeArrowheads="1"/>
            </p:cNvSpPr>
            <p:nvPr/>
          </p:nvSpPr>
          <p:spPr bwMode="auto">
            <a:xfrm>
              <a:off x="5283" y="1688"/>
              <a:ext cx="255" cy="255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379" name="Oval 27"/>
            <p:cNvSpPr>
              <a:spLocks noChangeArrowheads="1"/>
            </p:cNvSpPr>
            <p:nvPr/>
          </p:nvSpPr>
          <p:spPr bwMode="auto">
            <a:xfrm>
              <a:off x="5539" y="1688"/>
              <a:ext cx="255" cy="255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380" name="Oval 28"/>
            <p:cNvSpPr>
              <a:spLocks noChangeArrowheads="1"/>
            </p:cNvSpPr>
            <p:nvPr/>
          </p:nvSpPr>
          <p:spPr bwMode="auto">
            <a:xfrm>
              <a:off x="4386" y="1919"/>
              <a:ext cx="255" cy="255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381" name="Oval 29"/>
            <p:cNvSpPr>
              <a:spLocks noChangeArrowheads="1"/>
            </p:cNvSpPr>
            <p:nvPr/>
          </p:nvSpPr>
          <p:spPr bwMode="auto">
            <a:xfrm>
              <a:off x="4642" y="1919"/>
              <a:ext cx="255" cy="255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382" name="Oval 30"/>
            <p:cNvSpPr>
              <a:spLocks noChangeArrowheads="1"/>
            </p:cNvSpPr>
            <p:nvPr/>
          </p:nvSpPr>
          <p:spPr bwMode="auto">
            <a:xfrm>
              <a:off x="4898" y="1919"/>
              <a:ext cx="255" cy="255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383" name="Oval 31"/>
            <p:cNvSpPr>
              <a:spLocks noChangeArrowheads="1"/>
            </p:cNvSpPr>
            <p:nvPr/>
          </p:nvSpPr>
          <p:spPr bwMode="auto">
            <a:xfrm>
              <a:off x="5154" y="1919"/>
              <a:ext cx="255" cy="255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384" name="Oval 32"/>
            <p:cNvSpPr>
              <a:spLocks noChangeArrowheads="1"/>
            </p:cNvSpPr>
            <p:nvPr/>
          </p:nvSpPr>
          <p:spPr bwMode="auto">
            <a:xfrm>
              <a:off x="5410" y="1919"/>
              <a:ext cx="255" cy="255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385" name="Oval 33"/>
            <p:cNvSpPr>
              <a:spLocks noChangeArrowheads="1"/>
            </p:cNvSpPr>
            <p:nvPr/>
          </p:nvSpPr>
          <p:spPr bwMode="auto">
            <a:xfrm>
              <a:off x="5666" y="1919"/>
              <a:ext cx="255" cy="255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386" name="Oval 34"/>
            <p:cNvSpPr>
              <a:spLocks noChangeArrowheads="1"/>
            </p:cNvSpPr>
            <p:nvPr/>
          </p:nvSpPr>
          <p:spPr bwMode="auto">
            <a:xfrm>
              <a:off x="7083" y="1697"/>
              <a:ext cx="255" cy="255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387" name="Oval 35"/>
            <p:cNvSpPr>
              <a:spLocks noChangeArrowheads="1"/>
            </p:cNvSpPr>
            <p:nvPr/>
          </p:nvSpPr>
          <p:spPr bwMode="auto">
            <a:xfrm>
              <a:off x="7339" y="1697"/>
              <a:ext cx="255" cy="255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388" name="Oval 36"/>
            <p:cNvSpPr>
              <a:spLocks noChangeArrowheads="1"/>
            </p:cNvSpPr>
            <p:nvPr/>
          </p:nvSpPr>
          <p:spPr bwMode="auto">
            <a:xfrm>
              <a:off x="7595" y="1697"/>
              <a:ext cx="255" cy="255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389" name="Oval 37"/>
            <p:cNvSpPr>
              <a:spLocks noChangeArrowheads="1"/>
            </p:cNvSpPr>
            <p:nvPr/>
          </p:nvSpPr>
          <p:spPr bwMode="auto">
            <a:xfrm>
              <a:off x="7851" y="1697"/>
              <a:ext cx="255" cy="255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390" name="Oval 38"/>
            <p:cNvSpPr>
              <a:spLocks noChangeArrowheads="1"/>
            </p:cNvSpPr>
            <p:nvPr/>
          </p:nvSpPr>
          <p:spPr bwMode="auto">
            <a:xfrm>
              <a:off x="8107" y="1697"/>
              <a:ext cx="255" cy="255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391" name="Oval 39"/>
            <p:cNvSpPr>
              <a:spLocks noChangeArrowheads="1"/>
            </p:cNvSpPr>
            <p:nvPr/>
          </p:nvSpPr>
          <p:spPr bwMode="auto">
            <a:xfrm>
              <a:off x="6698" y="1928"/>
              <a:ext cx="255" cy="255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392" name="Oval 40"/>
            <p:cNvSpPr>
              <a:spLocks noChangeArrowheads="1"/>
            </p:cNvSpPr>
            <p:nvPr/>
          </p:nvSpPr>
          <p:spPr bwMode="auto">
            <a:xfrm>
              <a:off x="6954" y="1928"/>
              <a:ext cx="255" cy="255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393" name="Oval 41"/>
            <p:cNvSpPr>
              <a:spLocks noChangeArrowheads="1"/>
            </p:cNvSpPr>
            <p:nvPr/>
          </p:nvSpPr>
          <p:spPr bwMode="auto">
            <a:xfrm>
              <a:off x="7210" y="1928"/>
              <a:ext cx="255" cy="255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394" name="Oval 42"/>
            <p:cNvSpPr>
              <a:spLocks noChangeArrowheads="1"/>
            </p:cNvSpPr>
            <p:nvPr/>
          </p:nvSpPr>
          <p:spPr bwMode="auto">
            <a:xfrm>
              <a:off x="7466" y="1928"/>
              <a:ext cx="255" cy="255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395" name="Oval 43"/>
            <p:cNvSpPr>
              <a:spLocks noChangeArrowheads="1"/>
            </p:cNvSpPr>
            <p:nvPr/>
          </p:nvSpPr>
          <p:spPr bwMode="auto">
            <a:xfrm>
              <a:off x="7722" y="1928"/>
              <a:ext cx="255" cy="255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396" name="Oval 44"/>
            <p:cNvSpPr>
              <a:spLocks noChangeArrowheads="1"/>
            </p:cNvSpPr>
            <p:nvPr/>
          </p:nvSpPr>
          <p:spPr bwMode="auto">
            <a:xfrm>
              <a:off x="7978" y="1928"/>
              <a:ext cx="255" cy="255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397" name="Line 45"/>
            <p:cNvSpPr>
              <a:spLocks noChangeShapeType="1"/>
            </p:cNvSpPr>
            <p:nvPr/>
          </p:nvSpPr>
          <p:spPr bwMode="auto">
            <a:xfrm>
              <a:off x="6590" y="1808"/>
              <a:ext cx="49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stealth" w="med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398" name="AutoShape 46"/>
            <p:cNvSpPr>
              <a:spLocks noChangeArrowheads="1"/>
            </p:cNvSpPr>
            <p:nvPr/>
          </p:nvSpPr>
          <p:spPr bwMode="auto">
            <a:xfrm>
              <a:off x="6111" y="1812"/>
              <a:ext cx="360" cy="188"/>
            </a:xfrm>
            <a:prstGeom prst="rightArrow">
              <a:avLst>
                <a:gd name="adj1" fmla="val 42556"/>
                <a:gd name="adj2" fmla="val 75532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789520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Criteria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Distortion Energy Theory (von Mises)</a:t>
            </a:r>
          </a:p>
          <a:p>
            <a:pPr lvl="1"/>
            <a:r>
              <a:rPr lang="en-US" dirty="0" smtClean="0">
                <a:sym typeface="Euclid Symbol"/>
              </a:rPr>
              <a:t>Material fails when distortion energy reaches that of tension test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We need preliminaries before deriving </a:t>
            </a:r>
            <a:r>
              <a:rPr lang="en-US" dirty="0" err="1" smtClean="0"/>
              <a:t>U</a:t>
            </a:r>
            <a:r>
              <a:rPr lang="en-US" baseline="-25000" dirty="0" err="1" smtClean="0"/>
              <a:t>d</a:t>
            </a:r>
            <a:endParaRPr lang="en-US" baseline="-25000" dirty="0" smtClean="0"/>
          </a:p>
          <a:p>
            <a:r>
              <a:rPr lang="en-US" dirty="0" smtClean="0"/>
              <a:t>Volumetric stress and mean strain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Deviatoric stress and strain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2165131" y="1891861"/>
            <a:ext cx="3237186" cy="58858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528888" y="2011363"/>
          <a:ext cx="2514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65" name="Equation" r:id="rId3" imgW="2514600" imgH="368280" progId="Equation.DSMT4">
                  <p:embed/>
                </p:oleObj>
              </mc:Choice>
              <mc:Fallback>
                <p:oleObj name="Equation" r:id="rId3" imgW="251460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888" y="2011363"/>
                        <a:ext cx="25146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3427" name="Object 3"/>
          <p:cNvGraphicFramePr>
            <a:graphicFrameLocks noChangeAspect="1"/>
          </p:cNvGraphicFramePr>
          <p:nvPr/>
        </p:nvGraphicFramePr>
        <p:xfrm>
          <a:off x="1730375" y="3575050"/>
          <a:ext cx="371633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66" name="Equation" r:id="rId5" imgW="3720960" imgH="431640" progId="Equation.DSMT4">
                  <p:embed/>
                </p:oleObj>
              </mc:Choice>
              <mc:Fallback>
                <p:oleObj name="Equation" r:id="rId5" imgW="37209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75" y="3575050"/>
                        <a:ext cx="3716338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3429" name="Object 5"/>
          <p:cNvGraphicFramePr>
            <a:graphicFrameLocks noChangeAspect="1"/>
          </p:cNvGraphicFramePr>
          <p:nvPr/>
        </p:nvGraphicFramePr>
        <p:xfrm>
          <a:off x="1782534" y="4133850"/>
          <a:ext cx="421005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67" name="Equation" r:id="rId7" imgW="4216320" imgH="431640" progId="Equation.DSMT4">
                  <p:embed/>
                </p:oleObj>
              </mc:Choice>
              <mc:Fallback>
                <p:oleObj name="Equation" r:id="rId7" imgW="42163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2534" y="4133850"/>
                        <a:ext cx="4210050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3431" name="Object 7"/>
          <p:cNvGraphicFramePr>
            <a:graphicFrameLocks noChangeAspect="1"/>
          </p:cNvGraphicFramePr>
          <p:nvPr/>
        </p:nvGraphicFramePr>
        <p:xfrm>
          <a:off x="1617663" y="5127625"/>
          <a:ext cx="24638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68" name="Equation" r:id="rId9" imgW="2463480" imgH="368280" progId="Equation.DSMT4">
                  <p:embed/>
                </p:oleObj>
              </mc:Choice>
              <mc:Fallback>
                <p:oleObj name="Equation" r:id="rId9" imgW="246348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7663" y="5127625"/>
                        <a:ext cx="2463800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3433" name="Object 9"/>
          <p:cNvGraphicFramePr>
            <a:graphicFrameLocks noChangeAspect="1"/>
          </p:cNvGraphicFramePr>
          <p:nvPr/>
        </p:nvGraphicFramePr>
        <p:xfrm>
          <a:off x="1604963" y="5662613"/>
          <a:ext cx="23622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69" name="Equation" r:id="rId11" imgW="2361960" imgH="368280" progId="Equation.DSMT4">
                  <p:embed/>
                </p:oleObj>
              </mc:Choice>
              <mc:Fallback>
                <p:oleObj name="Equation" r:id="rId11" imgW="236196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963" y="5662613"/>
                        <a:ext cx="2362200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3435" name="Object 11"/>
          <p:cNvGraphicFramePr>
            <a:graphicFrameLocks noChangeAspect="1"/>
          </p:cNvGraphicFramePr>
          <p:nvPr/>
        </p:nvGraphicFramePr>
        <p:xfrm>
          <a:off x="5647862" y="5751513"/>
          <a:ext cx="19240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70" name="Equation" r:id="rId13" imgW="1917360" imgH="431640" progId="Equation.DSMT4">
                  <p:embed/>
                </p:oleObj>
              </mc:Choice>
              <mc:Fallback>
                <p:oleObj name="Equation" r:id="rId13" imgW="19173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7862" y="5751513"/>
                        <a:ext cx="192405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3437" name="Object 13"/>
          <p:cNvGraphicFramePr>
            <a:graphicFrameLocks noChangeAspect="1"/>
          </p:cNvGraphicFramePr>
          <p:nvPr/>
        </p:nvGraphicFramePr>
        <p:xfrm>
          <a:off x="5641975" y="5065713"/>
          <a:ext cx="270510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71" name="Equation" r:id="rId15" imgW="2705040" imgH="419040" progId="Equation.DSMT4">
                  <p:embed/>
                </p:oleObj>
              </mc:Choice>
              <mc:Fallback>
                <p:oleObj name="Equation" r:id="rId15" imgW="27050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1975" y="5065713"/>
                        <a:ext cx="2705100" cy="423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172028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Criteria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Linear elastic material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Distortion energy density</a:t>
            </a:r>
            <a:endParaRPr lang="en-US" dirty="0"/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444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6131488"/>
              </p:ext>
            </p:extLst>
          </p:nvPr>
        </p:nvGraphicFramePr>
        <p:xfrm>
          <a:off x="974725" y="1309688"/>
          <a:ext cx="3195638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7" name="Equation" r:id="rId3" imgW="3200400" imgH="317160" progId="Equation.DSMT4">
                  <p:embed/>
                </p:oleObj>
              </mc:Choice>
              <mc:Fallback>
                <p:oleObj name="Equation" r:id="rId3" imgW="320040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725" y="1309688"/>
                        <a:ext cx="3195638" cy="312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4451" name="Object 3"/>
          <p:cNvGraphicFramePr>
            <a:graphicFrameLocks noChangeAspect="1"/>
          </p:cNvGraphicFramePr>
          <p:nvPr/>
        </p:nvGraphicFramePr>
        <p:xfrm>
          <a:off x="998085" y="1929264"/>
          <a:ext cx="3386137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8" name="Equation" r:id="rId5" imgW="3377880" imgH="1117440" progId="Equation.DSMT4">
                  <p:embed/>
                </p:oleObj>
              </mc:Choice>
              <mc:Fallback>
                <p:oleObj name="Equation" r:id="rId5" imgW="337788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085" y="1929264"/>
                        <a:ext cx="3386137" cy="1125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ounded Rectangle 11"/>
          <p:cNvSpPr/>
          <p:nvPr/>
        </p:nvSpPr>
        <p:spPr bwMode="auto">
          <a:xfrm>
            <a:off x="5686097" y="1870841"/>
            <a:ext cx="2554013" cy="1030014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04453" name="Object 5"/>
          <p:cNvGraphicFramePr>
            <a:graphicFrameLocks noChangeAspect="1"/>
          </p:cNvGraphicFramePr>
          <p:nvPr/>
        </p:nvGraphicFramePr>
        <p:xfrm>
          <a:off x="6003925" y="2005013"/>
          <a:ext cx="1954213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9" name="Equation" r:id="rId7" imgW="1942920" imgH="736560" progId="Equation.DSMT4">
                  <p:embed/>
                </p:oleObj>
              </mc:Choice>
              <mc:Fallback>
                <p:oleObj name="Equation" r:id="rId7" imgW="194292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3925" y="2005013"/>
                        <a:ext cx="1954213" cy="757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45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ounded Rectangle 15"/>
          <p:cNvSpPr/>
          <p:nvPr/>
        </p:nvSpPr>
        <p:spPr bwMode="auto">
          <a:xfrm>
            <a:off x="798786" y="4550979"/>
            <a:ext cx="3005959" cy="672662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04457" name="Object 9"/>
          <p:cNvGraphicFramePr>
            <a:graphicFrameLocks noChangeAspect="1"/>
          </p:cNvGraphicFramePr>
          <p:nvPr/>
        </p:nvGraphicFramePr>
        <p:xfrm>
          <a:off x="1152525" y="4676775"/>
          <a:ext cx="23241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0" name="Equation" r:id="rId9" imgW="2323800" imgH="457200" progId="Equation.DSMT4">
                  <p:embed/>
                </p:oleObj>
              </mc:Choice>
              <mc:Fallback>
                <p:oleObj name="Equation" r:id="rId9" imgW="23238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4676775"/>
                        <a:ext cx="2324100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1172245" y="3976688"/>
          <a:ext cx="5829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1" name="Equation" r:id="rId11" imgW="5829120" imgH="431640" progId="Equation.DSMT4">
                  <p:embed/>
                </p:oleObj>
              </mc:Choice>
              <mc:Fallback>
                <p:oleObj name="Equation" r:id="rId11" imgW="58291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2245" y="3976688"/>
                        <a:ext cx="58293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155874" y="2900855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Bulk modulus</a:t>
            </a:r>
            <a:endParaRPr lang="en-US" dirty="0">
              <a:latin typeface="Comic Sans MS" pitchFamily="66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0407819"/>
              </p:ext>
            </p:extLst>
          </p:nvPr>
        </p:nvGraphicFramePr>
        <p:xfrm>
          <a:off x="7112577" y="3205592"/>
          <a:ext cx="16129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2" name="Equation" r:id="rId13" imgW="1612800" imgH="761760" progId="Equation.DSMT4">
                  <p:embed/>
                </p:oleObj>
              </mc:Choice>
              <mc:Fallback>
                <p:oleObj name="Equation" r:id="rId13" imgW="1612800" imgH="761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112577" y="3205592"/>
                        <a:ext cx="16129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898901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Criteria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1D Case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Material yields when</a:t>
            </a:r>
          </a:p>
          <a:p>
            <a:pPr>
              <a:spcBef>
                <a:spcPts val="2400"/>
              </a:spcBef>
            </a:pPr>
            <a:endParaRPr lang="en-US" dirty="0" smtClean="0"/>
          </a:p>
          <a:p>
            <a:r>
              <a:rPr lang="en-US" dirty="0" smtClean="0"/>
              <a:t>Let’s define an </a:t>
            </a:r>
            <a:r>
              <a:rPr lang="en-US" b="1" dirty="0" smtClean="0">
                <a:solidFill>
                  <a:srgbClr val="2C02C6"/>
                </a:solidFill>
              </a:rPr>
              <a:t>equivalent stress</a:t>
            </a:r>
          </a:p>
          <a:p>
            <a:r>
              <a:rPr lang="en-US" dirty="0" smtClean="0"/>
              <a:t>Then, material yields when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2C02C6"/>
                </a:solidFill>
              </a:rPr>
              <a:t>Stress can increase from zero to </a:t>
            </a:r>
            <a:r>
              <a:rPr lang="en-US" b="1" dirty="0" err="1" smtClean="0">
                <a:solidFill>
                  <a:srgbClr val="2C02C6"/>
                </a:solidFill>
                <a:latin typeface="Symbol" pitchFamily="18" charset="2"/>
              </a:rPr>
              <a:t>s</a:t>
            </a:r>
            <a:r>
              <a:rPr lang="en-US" b="1" baseline="-25000" dirty="0" err="1" smtClean="0">
                <a:solidFill>
                  <a:srgbClr val="2C02C6"/>
                </a:solidFill>
              </a:rPr>
              <a:t>Y</a:t>
            </a:r>
            <a:r>
              <a:rPr lang="en-US" b="1" dirty="0" smtClean="0">
                <a:solidFill>
                  <a:srgbClr val="2C02C6"/>
                </a:solidFill>
              </a:rPr>
              <a:t>, but cannot increase beyond that</a:t>
            </a:r>
            <a:endParaRPr lang="en-US" b="1" baseline="-25000" dirty="0">
              <a:solidFill>
                <a:srgbClr val="2C02C6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011804" y="750888"/>
          <a:ext cx="44831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26" name="Equation" r:id="rId3" imgW="4483080" imgH="1269720" progId="Equation.DSMT4">
                  <p:embed/>
                </p:oleObj>
              </mc:Choice>
              <mc:Fallback>
                <p:oleObj name="Equation" r:id="rId3" imgW="4483080" imgH="1269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1804" y="750888"/>
                        <a:ext cx="4483100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5" name="Object 3"/>
          <p:cNvGraphicFramePr>
            <a:graphicFrameLocks noChangeAspect="1"/>
          </p:cNvGraphicFramePr>
          <p:nvPr/>
        </p:nvGraphicFramePr>
        <p:xfrm>
          <a:off x="2032000" y="2122939"/>
          <a:ext cx="35306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27" name="Equation" r:id="rId5" imgW="3530520" imgH="469800" progId="Equation.DSMT4">
                  <p:embed/>
                </p:oleObj>
              </mc:Choice>
              <mc:Fallback>
                <p:oleObj name="Equation" r:id="rId5" imgW="353052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2122939"/>
                        <a:ext cx="3530600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036763" y="3325813"/>
          <a:ext cx="3098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28" name="Equation" r:id="rId7" imgW="3098520" imgH="469800" progId="Equation.DSMT4">
                  <p:embed/>
                </p:oleObj>
              </mc:Choice>
              <mc:Fallback>
                <p:oleObj name="Equation" r:id="rId7" imgW="309852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6763" y="3325813"/>
                        <a:ext cx="3098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ounded Rectangle 9"/>
          <p:cNvSpPr/>
          <p:nvPr/>
        </p:nvSpPr>
        <p:spPr bwMode="auto">
          <a:xfrm>
            <a:off x="5318231" y="3888830"/>
            <a:ext cx="1923393" cy="714703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546725" y="4030663"/>
          <a:ext cx="1460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29" name="Equation" r:id="rId9" imgW="1460160" imgH="469800" progId="Equation.DSMT4">
                  <p:embed/>
                </p:oleObj>
              </mc:Choice>
              <mc:Fallback>
                <p:oleObj name="Equation" r:id="rId9" imgW="14601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6725" y="4030663"/>
                        <a:ext cx="1460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ounded Rectangle 15"/>
          <p:cNvSpPr/>
          <p:nvPr/>
        </p:nvSpPr>
        <p:spPr bwMode="auto">
          <a:xfrm>
            <a:off x="2701159" y="5065992"/>
            <a:ext cx="1282262" cy="588579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05478" name="Object 6"/>
          <p:cNvGraphicFramePr>
            <a:graphicFrameLocks noChangeAspect="1"/>
          </p:cNvGraphicFramePr>
          <p:nvPr/>
        </p:nvGraphicFramePr>
        <p:xfrm>
          <a:off x="2898775" y="5169582"/>
          <a:ext cx="909638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30" name="Equation" r:id="rId11" imgW="914400" imgH="368280" progId="Equation.DSMT4">
                  <p:embed/>
                </p:oleObj>
              </mc:Choice>
              <mc:Fallback>
                <p:oleObj name="Equation" r:id="rId11" imgW="91440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8775" y="5169582"/>
                        <a:ext cx="909638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265682" y="5013446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2C02C6"/>
                </a:solidFill>
                <a:latin typeface="Comic Sans MS" pitchFamily="66" charset="0"/>
              </a:rPr>
              <a:t>von Mises stress</a:t>
            </a:r>
            <a:endParaRPr lang="en-US" b="1" dirty="0">
              <a:solidFill>
                <a:srgbClr val="2C02C6"/>
              </a:solidFill>
              <a:latin typeface="Comic Sans MS" pitchFamily="66" charset="0"/>
            </a:endParaRPr>
          </a:p>
        </p:txBody>
      </p:sp>
      <p:cxnSp>
        <p:nvCxnSpPr>
          <p:cNvPr id="18" name="Straight Arrow Connector 17"/>
          <p:cNvCxnSpPr>
            <a:stCxn id="11" idx="0"/>
          </p:cNvCxnSpPr>
          <p:nvPr/>
        </p:nvCxnSpPr>
        <p:spPr bwMode="auto">
          <a:xfrm rot="16200000" flipV="1">
            <a:off x="6071409" y="4796296"/>
            <a:ext cx="420415" cy="1388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95710193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Equivalent Stress and Effective Strain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Equivalent stress is the scalar measure of 3D stress state that can be compared with 1D stress from tension test</a:t>
            </a:r>
          </a:p>
          <a:p>
            <a:r>
              <a:rPr lang="en-US" dirty="0" smtClean="0"/>
              <a:t>Effective strain is the scalar measure of 3D strain state that makes conjugate with equivalent stress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064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6497" name="Object 1"/>
          <p:cNvGraphicFramePr>
            <a:graphicFrameLocks noChangeAspect="1"/>
          </p:cNvGraphicFramePr>
          <p:nvPr/>
        </p:nvGraphicFramePr>
        <p:xfrm>
          <a:off x="995363" y="2608263"/>
          <a:ext cx="22479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70" name="Equation" r:id="rId3" imgW="2247840" imgH="431640" progId="Equation.DSMT4">
                  <p:embed/>
                </p:oleObj>
              </mc:Choice>
              <mc:Fallback>
                <p:oleObj name="Equation" r:id="rId3" imgW="22478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363" y="2608263"/>
                        <a:ext cx="22479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95363" y="3232150"/>
          <a:ext cx="3213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71" name="Equation" r:id="rId5" imgW="3213000" imgH="469800" progId="Equation.DSMT4">
                  <p:embed/>
                </p:oleObj>
              </mc:Choice>
              <mc:Fallback>
                <p:oleObj name="Equation" r:id="rId5" imgW="321300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363" y="3232150"/>
                        <a:ext cx="32131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ounded Rectangle 10"/>
          <p:cNvSpPr/>
          <p:nvPr/>
        </p:nvSpPr>
        <p:spPr bwMode="auto">
          <a:xfrm>
            <a:off x="609599" y="3836280"/>
            <a:ext cx="6379030" cy="725214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995363" y="3897990"/>
          <a:ext cx="5740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72" name="Equation" r:id="rId7" imgW="5740200" imgH="495000" progId="Equation.DSMT4">
                  <p:embed/>
                </p:oleObj>
              </mc:Choice>
              <mc:Fallback>
                <p:oleObj name="Equation" r:id="rId7" imgW="574020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363" y="3897990"/>
                        <a:ext cx="57404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5345989" y="3193275"/>
            <a:ext cx="1970411" cy="725208"/>
            <a:chOff x="6369273" y="3247705"/>
            <a:chExt cx="1970411" cy="725208"/>
          </a:xfrm>
        </p:grpSpPr>
        <p:sp>
          <p:nvSpPr>
            <p:cNvPr id="8" name="TextBox 7"/>
            <p:cNvSpPr txBox="1"/>
            <p:nvPr/>
          </p:nvSpPr>
          <p:spPr>
            <a:xfrm>
              <a:off x="6369273" y="3247705"/>
              <a:ext cx="1970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2C02C6"/>
                  </a:solidFill>
                  <a:latin typeface="Comic Sans MS" pitchFamily="66" charset="0"/>
                </a:rPr>
                <a:t>Effective strain</a:t>
              </a:r>
              <a:endParaRPr lang="en-US" b="1" dirty="0">
                <a:solidFill>
                  <a:srgbClr val="2C02C6"/>
                </a:solidFill>
                <a:latin typeface="Comic Sans MS" pitchFamily="66" charset="0"/>
              </a:endParaRPr>
            </a:p>
          </p:txBody>
        </p:sp>
        <p:cxnSp>
          <p:nvCxnSpPr>
            <p:cNvPr id="10" name="Straight Arrow Connector 9"/>
            <p:cNvCxnSpPr>
              <a:stCxn id="8" idx="2"/>
            </p:cNvCxnSpPr>
            <p:nvPr/>
          </p:nvCxnSpPr>
          <p:spPr bwMode="auto">
            <a:xfrm rot="16200000" flipH="1">
              <a:off x="7177922" y="3793594"/>
              <a:ext cx="355877" cy="276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57138334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Understand difference between elasticity and plasticity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Learn basic elastoplastic model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Learn different hardening models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Understand different moduli used in 1D elastoplasticity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Learn how to calculate plastic strain when total strain increment is given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Learn state determination for elastoplastic material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Equivalent Stress and Effective Strain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1D Case cont.</a:t>
            </a:r>
            <a:endParaRPr lang="en-US" dirty="0"/>
          </a:p>
        </p:txBody>
      </p:sp>
      <p:sp>
        <p:nvSpPr>
          <p:cNvPr id="1075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752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527008"/>
              </p:ext>
            </p:extLst>
          </p:nvPr>
        </p:nvGraphicFramePr>
        <p:xfrm>
          <a:off x="631825" y="2433638"/>
          <a:ext cx="3302000" cy="138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38" name="Equation" r:id="rId3" imgW="3314520" imgH="1371600" progId="Equation.DSMT4">
                  <p:embed/>
                </p:oleObj>
              </mc:Choice>
              <mc:Fallback>
                <p:oleObj name="Equation" r:id="rId3" imgW="3314520" imgH="1371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825" y="2433638"/>
                        <a:ext cx="3302000" cy="1385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7523" name="Object 3"/>
          <p:cNvGraphicFramePr>
            <a:graphicFrameLocks noChangeAspect="1"/>
          </p:cNvGraphicFramePr>
          <p:nvPr/>
        </p:nvGraphicFramePr>
        <p:xfrm>
          <a:off x="5326063" y="2640013"/>
          <a:ext cx="2273300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39" name="Equation" r:id="rId5" imgW="2273040" imgH="799920" progId="Equation.DSMT4">
                  <p:embed/>
                </p:oleObj>
              </mc:Choice>
              <mc:Fallback>
                <p:oleObj name="Equation" r:id="rId5" imgW="2273040" imgH="799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6063" y="2640013"/>
                        <a:ext cx="2273300" cy="788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ounded Rectangle 8"/>
          <p:cNvSpPr/>
          <p:nvPr/>
        </p:nvSpPr>
        <p:spPr bwMode="auto">
          <a:xfrm>
            <a:off x="588580" y="3888827"/>
            <a:ext cx="3541986" cy="903889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9522080"/>
              </p:ext>
            </p:extLst>
          </p:nvPr>
        </p:nvGraphicFramePr>
        <p:xfrm>
          <a:off x="703263" y="3957638"/>
          <a:ext cx="3327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40" name="Equation" r:id="rId7" imgW="3327120" imgH="761760" progId="Equation.DSMT4">
                  <p:embed/>
                </p:oleObj>
              </mc:Choice>
              <mc:Fallback>
                <p:oleObj name="Equation" r:id="rId7" imgW="332712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63" y="3957638"/>
                        <a:ext cx="33274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603532" y="4183116"/>
            <a:ext cx="3525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Effective strain for 1D tension</a:t>
            </a:r>
            <a:endParaRPr lang="en-US" dirty="0">
              <a:latin typeface="Comic Sans MS" pitchFamily="66" charset="0"/>
            </a:endParaRPr>
          </a:p>
        </p:txBody>
      </p:sp>
      <p:graphicFrame>
        <p:nvGraphicFramePr>
          <p:cNvPr id="1075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051823"/>
              </p:ext>
            </p:extLst>
          </p:nvPr>
        </p:nvGraphicFramePr>
        <p:xfrm>
          <a:off x="703263" y="1303765"/>
          <a:ext cx="5283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41" name="Equation" r:id="rId9" imgW="5283000" imgH="761760" progId="Equation.DSMT4">
                  <p:embed/>
                </p:oleObj>
              </mc:Choice>
              <mc:Fallback>
                <p:oleObj name="Equation" r:id="rId9" imgW="528300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63" y="1303765"/>
                        <a:ext cx="52832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2687044" y="5491655"/>
            <a:ext cx="3151886" cy="413122"/>
            <a:chOff x="2687044" y="5491655"/>
            <a:chExt cx="3151886" cy="413122"/>
          </a:xfrm>
        </p:grpSpPr>
        <p:sp>
          <p:nvSpPr>
            <p:cNvPr id="107530" name="Line 10"/>
            <p:cNvSpPr>
              <a:spLocks noChangeShapeType="1"/>
            </p:cNvSpPr>
            <p:nvPr/>
          </p:nvSpPr>
          <p:spPr bwMode="auto">
            <a:xfrm>
              <a:off x="5490957" y="5774694"/>
              <a:ext cx="34797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531" name="Text Box 11"/>
            <p:cNvSpPr txBox="1">
              <a:spLocks noChangeArrowheads="1"/>
            </p:cNvSpPr>
            <p:nvPr/>
          </p:nvSpPr>
          <p:spPr bwMode="auto">
            <a:xfrm>
              <a:off x="2787697" y="5491655"/>
              <a:ext cx="10579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ε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7533" name="AutoShape 13"/>
            <p:cNvSpPr>
              <a:spLocks noChangeArrowheads="1"/>
            </p:cNvSpPr>
            <p:nvPr/>
          </p:nvSpPr>
          <p:spPr bwMode="auto">
            <a:xfrm rot="5400000">
              <a:off x="4189867" y="4539941"/>
              <a:ext cx="235389" cy="2494284"/>
            </a:xfrm>
            <a:prstGeom prst="can">
              <a:avLst>
                <a:gd name="adj" fmla="val 65986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534" name="Text Box 14"/>
            <p:cNvSpPr txBox="1">
              <a:spLocks noChangeArrowheads="1"/>
            </p:cNvSpPr>
            <p:nvPr/>
          </p:nvSpPr>
          <p:spPr bwMode="auto">
            <a:xfrm>
              <a:off x="5583941" y="5498326"/>
              <a:ext cx="10579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ε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7535" name="Line 15"/>
            <p:cNvSpPr>
              <a:spLocks noChangeShapeType="1"/>
            </p:cNvSpPr>
            <p:nvPr/>
          </p:nvSpPr>
          <p:spPr bwMode="auto">
            <a:xfrm flipH="1">
              <a:off x="2687044" y="5795660"/>
              <a:ext cx="34797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6681707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Von Mises Criterion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Material yields when </a:t>
            </a:r>
            <a:r>
              <a:rPr lang="en-US" dirty="0" smtClean="0">
                <a:latin typeface="Symbol" pitchFamily="18" charset="2"/>
              </a:rPr>
              <a:t>s</a:t>
            </a:r>
            <a:r>
              <a:rPr lang="en-US" baseline="-25000" dirty="0" smtClean="0"/>
              <a:t>e</a:t>
            </a:r>
            <a:r>
              <a:rPr lang="en-US" dirty="0" smtClean="0"/>
              <a:t> = </a:t>
            </a:r>
            <a:r>
              <a:rPr lang="en-US" dirty="0" err="1" smtClean="0">
                <a:latin typeface="Symbol" pitchFamily="18" charset="2"/>
              </a:rPr>
              <a:t>s</a:t>
            </a:r>
            <a:r>
              <a:rPr lang="en-US" baseline="-25000" dirty="0" err="1" smtClean="0"/>
              <a:t>Y</a:t>
            </a:r>
            <a:endParaRPr lang="en-US" baseline="-25000" dirty="0" smtClean="0"/>
          </a:p>
          <a:p>
            <a:pPr>
              <a:spcBef>
                <a:spcPts val="2400"/>
              </a:spcBef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Yield criterion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1D test data </a:t>
            </a:r>
            <a:r>
              <a:rPr lang="en-US" dirty="0" err="1" smtClean="0">
                <a:latin typeface="Symbol" pitchFamily="18" charset="2"/>
              </a:rPr>
              <a:t>s</a:t>
            </a:r>
            <a:r>
              <a:rPr lang="en-US" baseline="-25000" dirty="0" err="1" smtClean="0"/>
              <a:t>Y</a:t>
            </a:r>
            <a:r>
              <a:rPr lang="en-US" dirty="0" smtClean="0"/>
              <a:t> can be used for </a:t>
            </a:r>
            <a:br>
              <a:rPr lang="en-US" dirty="0" smtClean="0"/>
            </a:br>
            <a:r>
              <a:rPr lang="en-US" dirty="0" smtClean="0"/>
              <a:t>multi-dimensional stress state</a:t>
            </a:r>
          </a:p>
          <a:p>
            <a:pPr lvl="1"/>
            <a:r>
              <a:rPr lang="en-US" dirty="0" smtClean="0"/>
              <a:t>Often called </a:t>
            </a:r>
            <a:r>
              <a:rPr lang="en-US" b="1" dirty="0" smtClean="0">
                <a:solidFill>
                  <a:srgbClr val="2C02C6"/>
                </a:solidFill>
              </a:rPr>
              <a:t>J</a:t>
            </a:r>
            <a:r>
              <a:rPr lang="en-US" b="1" baseline="-25000" dirty="0" smtClean="0">
                <a:solidFill>
                  <a:srgbClr val="2C02C6"/>
                </a:solidFill>
              </a:rPr>
              <a:t>2</a:t>
            </a:r>
            <a:r>
              <a:rPr lang="en-US" b="1" dirty="0" smtClean="0">
                <a:solidFill>
                  <a:srgbClr val="2C02C6"/>
                </a:solidFill>
              </a:rPr>
              <a:t> plasticity model</a:t>
            </a:r>
            <a:endParaRPr lang="en-US" b="1" dirty="0">
              <a:solidFill>
                <a:srgbClr val="2C02C6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082675" y="1287463"/>
          <a:ext cx="2374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85" name="Equation" r:id="rId3" imgW="2374560" imgH="469800" progId="Equation.DSMT4">
                  <p:embed/>
                </p:oleObj>
              </mc:Choice>
              <mc:Fallback>
                <p:oleObj name="Equation" r:id="rId3" imgW="23745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675" y="1287463"/>
                        <a:ext cx="2374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5875282" y="906463"/>
            <a:ext cx="2101857" cy="923806"/>
            <a:chOff x="5885793" y="1127181"/>
            <a:chExt cx="2101857" cy="923806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6254149" y="1127181"/>
            <a:ext cx="12446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786" name="Equation" r:id="rId5" imgW="1244520" imgH="431640" progId="Equation.DSMT4">
                    <p:embed/>
                  </p:oleObj>
                </mc:Choice>
                <mc:Fallback>
                  <p:oleObj name="Equation" r:id="rId5" imgW="124452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54149" y="1127181"/>
                          <a:ext cx="1244600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5885793" y="1681655"/>
              <a:ext cx="21018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2C02C6"/>
                  </a:solidFill>
                  <a:latin typeface="Comic Sans MS" pitchFamily="66" charset="0"/>
                </a:rPr>
                <a:t>2</a:t>
              </a:r>
              <a:r>
                <a:rPr lang="en-US" b="1" baseline="30000" dirty="0" smtClean="0">
                  <a:solidFill>
                    <a:srgbClr val="2C02C6"/>
                  </a:solidFill>
                  <a:latin typeface="Comic Sans MS" pitchFamily="66" charset="0"/>
                </a:rPr>
                <a:t>nd</a:t>
              </a:r>
              <a:r>
                <a:rPr lang="en-US" b="1" dirty="0" smtClean="0">
                  <a:solidFill>
                    <a:srgbClr val="2C02C6"/>
                  </a:solidFill>
                  <a:latin typeface="Comic Sans MS" pitchFamily="66" charset="0"/>
                </a:rPr>
                <a:t> invariant of s</a:t>
              </a:r>
              <a:endParaRPr lang="en-US" b="1" dirty="0">
                <a:solidFill>
                  <a:srgbClr val="2C02C6"/>
                </a:solidFill>
                <a:latin typeface="Comic Sans MS" pitchFamily="66" charset="0"/>
              </a:endParaRPr>
            </a:p>
          </p:txBody>
        </p:sp>
      </p:grpSp>
      <p:sp>
        <p:nvSpPr>
          <p:cNvPr id="10854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ounded Rectangle 9"/>
          <p:cNvSpPr/>
          <p:nvPr/>
        </p:nvSpPr>
        <p:spPr bwMode="auto">
          <a:xfrm>
            <a:off x="956441" y="4162097"/>
            <a:ext cx="3405352" cy="6096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08548" name="Object 4"/>
          <p:cNvGraphicFramePr>
            <a:graphicFrameLocks noChangeAspect="1"/>
          </p:cNvGraphicFramePr>
          <p:nvPr/>
        </p:nvGraphicFramePr>
        <p:xfrm>
          <a:off x="1343025" y="4262438"/>
          <a:ext cx="264795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87" name="Equation" r:id="rId7" imgW="2654280" imgH="406080" progId="Equation.DSMT4">
                  <p:embed/>
                </p:oleObj>
              </mc:Choice>
              <mc:Fallback>
                <p:oleObj name="Equation" r:id="rId7" imgW="26542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025" y="4262438"/>
                        <a:ext cx="2647950" cy="41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8550" name="Object 6"/>
          <p:cNvGraphicFramePr>
            <a:graphicFrameLocks noChangeAspect="1"/>
          </p:cNvGraphicFramePr>
          <p:nvPr/>
        </p:nvGraphicFramePr>
        <p:xfrm>
          <a:off x="1082675" y="2019300"/>
          <a:ext cx="5892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88" name="Equation" r:id="rId9" imgW="6946560" imgH="647640" progId="Equation.DSMT4">
                  <p:embed/>
                </p:oleObj>
              </mc:Choice>
              <mc:Fallback>
                <p:oleObj name="Equation" r:id="rId9" imgW="6946560" imgH="647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675" y="2019300"/>
                        <a:ext cx="58928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8552" name="Object 8"/>
          <p:cNvGraphicFramePr>
            <a:graphicFrameLocks noChangeAspect="1"/>
          </p:cNvGraphicFramePr>
          <p:nvPr/>
        </p:nvGraphicFramePr>
        <p:xfrm>
          <a:off x="1082675" y="2703513"/>
          <a:ext cx="426243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89" name="Equation" r:id="rId11" imgW="5016240" imgH="647640" progId="Equation.DSMT4">
                  <p:embed/>
                </p:oleObj>
              </mc:Choice>
              <mc:Fallback>
                <p:oleObj name="Equation" r:id="rId11" imgW="5016240" imgH="647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675" y="2703513"/>
                        <a:ext cx="4262438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8554" name="Group 10"/>
          <p:cNvGrpSpPr>
            <a:grpSpLocks noChangeAspect="1"/>
          </p:cNvGrpSpPr>
          <p:nvPr/>
        </p:nvGrpSpPr>
        <p:grpSpPr bwMode="auto">
          <a:xfrm>
            <a:off x="6009852" y="3633518"/>
            <a:ext cx="2818838" cy="2797494"/>
            <a:chOff x="2823" y="10965"/>
            <a:chExt cx="2959" cy="2937"/>
          </a:xfrm>
        </p:grpSpPr>
        <p:sp>
          <p:nvSpPr>
            <p:cNvPr id="108555" name="Line 11"/>
            <p:cNvSpPr>
              <a:spLocks noChangeShapeType="1"/>
            </p:cNvSpPr>
            <p:nvPr/>
          </p:nvSpPr>
          <p:spPr bwMode="auto">
            <a:xfrm rot="-5400000">
              <a:off x="2844" y="12394"/>
              <a:ext cx="27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56" name="Line 12"/>
            <p:cNvSpPr>
              <a:spLocks noChangeShapeType="1"/>
            </p:cNvSpPr>
            <p:nvPr/>
          </p:nvSpPr>
          <p:spPr bwMode="auto">
            <a:xfrm>
              <a:off x="2844" y="12394"/>
              <a:ext cx="27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57" name="Oval 13"/>
            <p:cNvSpPr>
              <a:spLocks noChangeAspect="1" noChangeArrowheads="1"/>
            </p:cNvSpPr>
            <p:nvPr/>
          </p:nvSpPr>
          <p:spPr bwMode="auto">
            <a:xfrm rot="-2657975">
              <a:off x="2823" y="11624"/>
              <a:ext cx="2693" cy="1502"/>
            </a:xfrm>
            <a:prstGeom prst="ellipse">
              <a:avLst/>
            </a:prstGeom>
            <a:solidFill>
              <a:srgbClr val="C0C0C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58" name="Text Box 14"/>
            <p:cNvSpPr txBox="1">
              <a:spLocks noChangeArrowheads="1"/>
            </p:cNvSpPr>
            <p:nvPr/>
          </p:nvSpPr>
          <p:spPr bwMode="auto">
            <a:xfrm>
              <a:off x="5570" y="12258"/>
              <a:ext cx="21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σ</a:t>
              </a:r>
              <a:r>
                <a:rPr kumimoji="0" lang="en-US" altLang="ko-KR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1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8559" name="Text Box 15"/>
            <p:cNvSpPr txBox="1">
              <a:spLocks noChangeArrowheads="1"/>
            </p:cNvSpPr>
            <p:nvPr/>
          </p:nvSpPr>
          <p:spPr bwMode="auto">
            <a:xfrm>
              <a:off x="3941" y="10965"/>
              <a:ext cx="189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σ</a:t>
              </a:r>
              <a:r>
                <a:rPr kumimoji="0" lang="en-US" altLang="ko-KR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2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8560" name="Text Box 16"/>
            <p:cNvSpPr txBox="1">
              <a:spLocks noChangeArrowheads="1"/>
            </p:cNvSpPr>
            <p:nvPr/>
          </p:nvSpPr>
          <p:spPr bwMode="auto">
            <a:xfrm>
              <a:off x="4548" y="13154"/>
              <a:ext cx="1179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Yield surface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8561" name="Line 17"/>
            <p:cNvSpPr>
              <a:spLocks noChangeShapeType="1"/>
            </p:cNvSpPr>
            <p:nvPr/>
          </p:nvSpPr>
          <p:spPr bwMode="auto">
            <a:xfrm flipH="1" flipV="1">
              <a:off x="4872" y="12710"/>
              <a:ext cx="26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62" name="Text Box 18"/>
            <p:cNvSpPr txBox="1">
              <a:spLocks noChangeArrowheads="1"/>
            </p:cNvSpPr>
            <p:nvPr/>
          </p:nvSpPr>
          <p:spPr bwMode="auto">
            <a:xfrm>
              <a:off x="3491" y="12231"/>
              <a:ext cx="599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Elastic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aphicFrame>
          <p:nvGraphicFramePr>
            <p:cNvPr id="108564" name="Object 20"/>
            <p:cNvGraphicFramePr>
              <a:graphicFrameLocks noChangeAspect="1"/>
            </p:cNvGraphicFramePr>
            <p:nvPr/>
          </p:nvGraphicFramePr>
          <p:xfrm>
            <a:off x="4089" y="12098"/>
            <a:ext cx="835" cy="5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790" name="Equation" r:id="rId13" imgW="596880" imgH="355320" progId="Equation.DSMT4">
                    <p:embed/>
                  </p:oleObj>
                </mc:Choice>
                <mc:Fallback>
                  <p:oleObj name="Equation" r:id="rId13" imgW="596880" imgH="3553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9" y="12098"/>
                          <a:ext cx="835" cy="5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8565" name="Object 21"/>
            <p:cNvGraphicFramePr>
              <a:graphicFrameLocks noChangeAspect="1"/>
            </p:cNvGraphicFramePr>
            <p:nvPr/>
          </p:nvGraphicFramePr>
          <p:xfrm>
            <a:off x="4765" y="13393"/>
            <a:ext cx="835" cy="5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791" name="Equation" r:id="rId15" imgW="596880" imgH="355320" progId="Equation.DSMT4">
                    <p:embed/>
                  </p:oleObj>
                </mc:Choice>
                <mc:Fallback>
                  <p:oleObj name="Equation" r:id="rId15" imgW="596880" imgH="3553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5" y="13393"/>
                          <a:ext cx="835" cy="5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TextBox 7"/>
          <p:cNvSpPr txBox="1"/>
          <p:nvPr/>
        </p:nvSpPr>
        <p:spPr>
          <a:xfrm>
            <a:off x="5715773" y="2834205"/>
            <a:ext cx="3411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In terms of principal stresses</a:t>
            </a:r>
            <a:endParaRPr 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43155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Von Mises Criterion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</a:t>
            </a:r>
            <a:r>
              <a:rPr lang="en-US" baseline="-25000" dirty="0" smtClean="0"/>
              <a:t>2</a:t>
            </a:r>
            <a:r>
              <a:rPr lang="en-US" dirty="0" smtClean="0"/>
              <a:t>: second invariant of </a:t>
            </a:r>
            <a:r>
              <a:rPr lang="en-US" b="1" dirty="0" smtClean="0"/>
              <a:t>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Von Mises yield function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374775" y="1425575"/>
          <a:ext cx="3289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68" name="Equation" r:id="rId3" imgW="3288960" imgH="444240" progId="Equation.DSMT4">
                  <p:embed/>
                </p:oleObj>
              </mc:Choice>
              <mc:Fallback>
                <p:oleObj name="Equation" r:id="rId3" imgW="32889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5" y="1425575"/>
                        <a:ext cx="32893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009650" y="2979738"/>
          <a:ext cx="1485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69" name="Equation" r:id="rId5" imgW="1485720" imgH="406080" progId="Equation.DSMT4">
                  <p:embed/>
                </p:oleObj>
              </mc:Choice>
              <mc:Fallback>
                <p:oleObj name="Equation" r:id="rId5" imgW="14857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979738"/>
                        <a:ext cx="14859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2" name="Object 4"/>
          <p:cNvGraphicFramePr>
            <a:graphicFrameLocks noChangeAspect="1"/>
          </p:cNvGraphicFramePr>
          <p:nvPr/>
        </p:nvGraphicFramePr>
        <p:xfrm>
          <a:off x="1073150" y="3616325"/>
          <a:ext cx="2235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70" name="Equation" r:id="rId7" imgW="2234880" imgH="444240" progId="Equation.DSMT4">
                  <p:embed/>
                </p:oleObj>
              </mc:Choice>
              <mc:Fallback>
                <p:oleObj name="Equation" r:id="rId7" imgW="22348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150" y="3616325"/>
                        <a:ext cx="22352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3" name="Object 5"/>
          <p:cNvGraphicFramePr>
            <a:graphicFrameLocks noChangeAspect="1"/>
          </p:cNvGraphicFramePr>
          <p:nvPr/>
        </p:nvGraphicFramePr>
        <p:xfrm>
          <a:off x="1104900" y="4297363"/>
          <a:ext cx="2590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71" name="Equation" r:id="rId9" imgW="2590560" imgH="469800" progId="Equation.DSMT4">
                  <p:embed/>
                </p:oleObj>
              </mc:Choice>
              <mc:Fallback>
                <p:oleObj name="Equation" r:id="rId9" imgW="25905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4297363"/>
                        <a:ext cx="2590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ounded Rectangle 8"/>
          <p:cNvSpPr/>
          <p:nvPr/>
        </p:nvSpPr>
        <p:spPr bwMode="auto">
          <a:xfrm>
            <a:off x="1355834" y="4918841"/>
            <a:ext cx="2291256" cy="662152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24934" name="Object 6"/>
          <p:cNvGraphicFramePr>
            <a:graphicFrameLocks noChangeAspect="1"/>
          </p:cNvGraphicFramePr>
          <p:nvPr/>
        </p:nvGraphicFramePr>
        <p:xfrm>
          <a:off x="1073150" y="5003800"/>
          <a:ext cx="2247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72" name="Equation" r:id="rId11" imgW="2247840" imgH="469800" progId="Equation.DSMT4">
                  <p:embed/>
                </p:oleObj>
              </mc:Choice>
              <mc:Fallback>
                <p:oleObj name="Equation" r:id="rId11" imgW="224784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150" y="5003800"/>
                        <a:ext cx="2247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015754" y="6020552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2C02C6"/>
                </a:solidFill>
                <a:latin typeface="Comic Sans MS" pitchFamily="66" charset="0"/>
              </a:rPr>
              <a:t>Yield function</a:t>
            </a:r>
            <a:endParaRPr lang="en-US" b="1" dirty="0">
              <a:solidFill>
                <a:srgbClr val="2C02C6"/>
              </a:solidFill>
              <a:latin typeface="Comic Sans MS" pitchFamily="66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 rot="5400000" flipH="1" flipV="1">
            <a:off x="1987962" y="5818227"/>
            <a:ext cx="472966" cy="158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8" name="Group 37"/>
          <p:cNvGrpSpPr/>
          <p:nvPr/>
        </p:nvGrpSpPr>
        <p:grpSpPr>
          <a:xfrm>
            <a:off x="4918841" y="2070538"/>
            <a:ext cx="3904640" cy="3858767"/>
            <a:chOff x="4918841" y="2743200"/>
            <a:chExt cx="3904640" cy="3858767"/>
          </a:xfrm>
        </p:grpSpPr>
        <p:sp>
          <p:nvSpPr>
            <p:cNvPr id="10" name="Oval 9"/>
            <p:cNvSpPr/>
            <p:nvPr/>
          </p:nvSpPr>
          <p:spPr bwMode="auto">
            <a:xfrm>
              <a:off x="5528441" y="3794235"/>
              <a:ext cx="1639614" cy="163961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>
              <a:off x="4992413" y="4603532"/>
              <a:ext cx="2764221" cy="158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 rot="5400000" flipH="1" flipV="1">
              <a:off x="5050221" y="4545725"/>
              <a:ext cx="2596055" cy="158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7756634" y="4393325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s</a:t>
              </a:r>
              <a:r>
                <a:rPr lang="en-US" baseline="-25000" dirty="0" smtClean="0">
                  <a:latin typeface="Comic Sans MS" pitchFamily="66" charset="0"/>
                </a:rPr>
                <a:t>1</a:t>
              </a:r>
              <a:endParaRPr lang="en-US" baseline="-25000" dirty="0">
                <a:latin typeface="Comic Sans MS" pitchFamily="66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975131" y="3137339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s</a:t>
              </a:r>
              <a:r>
                <a:rPr lang="en-US" baseline="-25000" dirty="0" smtClean="0">
                  <a:latin typeface="Comic Sans MS" pitchFamily="66" charset="0"/>
                </a:rPr>
                <a:t>2</a:t>
              </a:r>
              <a:endParaRPr lang="en-US" baseline="-25000" dirty="0">
                <a:latin typeface="Comic Sans MS" pitchFamily="66" charset="0"/>
              </a:endParaRPr>
            </a:p>
          </p:txBody>
        </p:sp>
        <p:graphicFrame>
          <p:nvGraphicFramePr>
            <p:cNvPr id="124935" name="Object 7"/>
            <p:cNvGraphicFramePr>
              <a:graphicFrameLocks noChangeAspect="1"/>
            </p:cNvGraphicFramePr>
            <p:nvPr/>
          </p:nvGraphicFramePr>
          <p:xfrm>
            <a:off x="6958013" y="5619312"/>
            <a:ext cx="127000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773" name="Equation" r:id="rId13" imgW="1269720" imgH="469800" progId="Equation.DSMT4">
                    <p:embed/>
                  </p:oleObj>
                </mc:Choice>
                <mc:Fallback>
                  <p:oleObj name="Equation" r:id="rId13" imgW="1269720" imgH="469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58013" y="5619312"/>
                          <a:ext cx="1270000" cy="469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9" name="Straight Arrow Connector 18"/>
            <p:cNvCxnSpPr/>
            <p:nvPr/>
          </p:nvCxnSpPr>
          <p:spPr bwMode="auto">
            <a:xfrm rot="16200000" flipV="1">
              <a:off x="6721365" y="5365531"/>
              <a:ext cx="357352" cy="28378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7535917" y="6232635"/>
              <a:ext cx="8467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radius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918841" y="3247697"/>
              <a:ext cx="9076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Elastic</a:t>
              </a:r>
              <a:br>
                <a:rPr lang="en-US" dirty="0" smtClean="0">
                  <a:latin typeface="Comic Sans MS" pitchFamily="66" charset="0"/>
                </a:rPr>
              </a:br>
              <a:r>
                <a:rPr lang="en-US" dirty="0" smtClean="0">
                  <a:latin typeface="Comic Sans MS" pitchFamily="66" charset="0"/>
                </a:rPr>
                <a:t>state</a:t>
              </a:r>
              <a:endParaRPr lang="en-US" dirty="0">
                <a:latin typeface="Comic Sans MS" pitchFamily="66" charset="0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 rot="16200000" flipH="1">
              <a:off x="5617779" y="3799489"/>
              <a:ext cx="483476" cy="47296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6611007" y="2743200"/>
              <a:ext cx="1350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Impossible</a:t>
              </a:r>
              <a:br>
                <a:rPr lang="en-US" dirty="0" smtClean="0">
                  <a:latin typeface="Comic Sans MS" pitchFamily="66" charset="0"/>
                </a:rPr>
              </a:br>
              <a:r>
                <a:rPr lang="en-US" dirty="0" smtClean="0">
                  <a:latin typeface="Comic Sans MS" pitchFamily="66" charset="0"/>
                </a:rPr>
                <a:t>state</a:t>
              </a:r>
              <a:endParaRPr lang="en-US" dirty="0">
                <a:latin typeface="Comic Sans MS" pitchFamily="66" charset="0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 bwMode="auto">
            <a:xfrm rot="5400000">
              <a:off x="6942082" y="3368567"/>
              <a:ext cx="599092" cy="33633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7725103" y="3678621"/>
              <a:ext cx="10983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Material</a:t>
              </a:r>
              <a:br>
                <a:rPr lang="en-US" dirty="0" smtClean="0">
                  <a:latin typeface="Comic Sans MS" pitchFamily="66" charset="0"/>
                </a:rPr>
              </a:br>
              <a:r>
                <a:rPr lang="en-US" dirty="0" smtClean="0">
                  <a:latin typeface="Comic Sans MS" pitchFamily="66" charset="0"/>
                </a:rPr>
                <a:t>yields</a:t>
              </a:r>
              <a:endParaRPr lang="en-US" dirty="0">
                <a:latin typeface="Comic Sans MS" pitchFamily="66" charset="0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 bwMode="auto">
            <a:xfrm rot="10800000" flipV="1">
              <a:off x="7104994" y="4109544"/>
              <a:ext cx="683173" cy="21020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9" name="TextBox 28"/>
          <p:cNvSpPr txBox="1"/>
          <p:nvPr/>
        </p:nvSpPr>
        <p:spPr>
          <a:xfrm>
            <a:off x="5381297" y="6011917"/>
            <a:ext cx="3073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Yield surface is circular in </a:t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deviatoric stress space</a:t>
            </a:r>
            <a:endParaRPr 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40678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Pure shear stress </a:t>
            </a:r>
            <a:r>
              <a:rPr lang="en-US" dirty="0" smtClean="0">
                <a:latin typeface="Symbol" pitchFamily="18" charset="2"/>
              </a:rPr>
              <a:t>t</a:t>
            </a:r>
            <a:r>
              <a:rPr lang="en-US" dirty="0" smtClean="0"/>
              <a:t> to yield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Yield surface: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Failure in max. shear stress theory</a:t>
            </a:r>
            <a:br>
              <a:rPr lang="en-US" dirty="0" smtClean="0"/>
            </a:br>
            <a:r>
              <a:rPr lang="en-US" dirty="0" smtClean="0"/>
              <a:t>Safe in distortion energy theory</a:t>
            </a:r>
          </a:p>
          <a:p>
            <a:pPr lvl="1"/>
            <a:r>
              <a:rPr lang="en-US" dirty="0" smtClean="0"/>
              <a:t>Von Mises is more accurate, but</a:t>
            </a:r>
            <a:br>
              <a:rPr lang="en-US" dirty="0" smtClean="0"/>
            </a:br>
            <a:r>
              <a:rPr lang="en-US" dirty="0" err="1" smtClean="0"/>
              <a:t>Tresca</a:t>
            </a:r>
            <a:r>
              <a:rPr lang="en-US" dirty="0" smtClean="0"/>
              <a:t> is more conservative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405063" y="1374775"/>
          <a:ext cx="184467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66" name="Equation" r:id="rId3" imgW="2171520" imgH="1143000" progId="Equation.DSMT4">
                  <p:embed/>
                </p:oleObj>
              </mc:Choice>
              <mc:Fallback>
                <p:oleObj name="Equation" r:id="rId3" imgW="217152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5063" y="1374775"/>
                        <a:ext cx="1844675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603375" y="2754313"/>
          <a:ext cx="3378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67" name="Equation" r:id="rId5" imgW="3377880" imgH="457200" progId="Equation.DSMT4">
                  <p:embed/>
                </p:oleObj>
              </mc:Choice>
              <mc:Fallback>
                <p:oleObj name="Equation" r:id="rId5" imgW="33778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75" y="2754313"/>
                        <a:ext cx="3378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ounded Rectangle 6"/>
          <p:cNvSpPr/>
          <p:nvPr/>
        </p:nvSpPr>
        <p:spPr bwMode="auto">
          <a:xfrm>
            <a:off x="3615559" y="3815256"/>
            <a:ext cx="1671144" cy="872358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487488" y="3817938"/>
          <a:ext cx="3314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68" name="Equation" r:id="rId7" imgW="3314520" imgH="685800" progId="Equation.DSMT4">
                  <p:embed/>
                </p:oleObj>
              </mc:Choice>
              <mc:Fallback>
                <p:oleObj name="Equation" r:id="rId7" imgW="331452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488" y="3817938"/>
                        <a:ext cx="33147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7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25957" name="Group 5"/>
          <p:cNvGrpSpPr>
            <a:grpSpLocks noChangeAspect="1"/>
          </p:cNvGrpSpPr>
          <p:nvPr/>
        </p:nvGrpSpPr>
        <p:grpSpPr bwMode="auto">
          <a:xfrm>
            <a:off x="5728136" y="3805002"/>
            <a:ext cx="2932094" cy="2755194"/>
            <a:chOff x="4352" y="1552"/>
            <a:chExt cx="2565" cy="2410"/>
          </a:xfrm>
        </p:grpSpPr>
        <p:sp>
          <p:nvSpPr>
            <p:cNvPr id="125972" name="Oval 20"/>
            <p:cNvSpPr>
              <a:spLocks noChangeArrowheads="1"/>
            </p:cNvSpPr>
            <p:nvPr/>
          </p:nvSpPr>
          <p:spPr bwMode="auto">
            <a:xfrm rot="-2744495">
              <a:off x="4322" y="2362"/>
              <a:ext cx="2025" cy="1162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971" name="Freeform 19"/>
            <p:cNvSpPr>
              <a:spLocks/>
            </p:cNvSpPr>
            <p:nvPr/>
          </p:nvSpPr>
          <p:spPr bwMode="auto">
            <a:xfrm>
              <a:off x="4598" y="2228"/>
              <a:ext cx="1447" cy="1440"/>
            </a:xfrm>
            <a:custGeom>
              <a:avLst/>
              <a:gdLst/>
              <a:ahLst/>
              <a:cxnLst>
                <a:cxn ang="0">
                  <a:pos x="15" y="727"/>
                </a:cxn>
                <a:cxn ang="0">
                  <a:pos x="720" y="0"/>
                </a:cxn>
                <a:cxn ang="0">
                  <a:pos x="1447" y="0"/>
                </a:cxn>
                <a:cxn ang="0">
                  <a:pos x="1447" y="727"/>
                </a:cxn>
                <a:cxn ang="0">
                  <a:pos x="712" y="1440"/>
                </a:cxn>
                <a:cxn ang="0">
                  <a:pos x="0" y="1432"/>
                </a:cxn>
                <a:cxn ang="0">
                  <a:pos x="15" y="727"/>
                </a:cxn>
              </a:cxnLst>
              <a:rect l="0" t="0" r="r" b="b"/>
              <a:pathLst>
                <a:path w="1447" h="1440">
                  <a:moveTo>
                    <a:pt x="15" y="727"/>
                  </a:moveTo>
                  <a:lnTo>
                    <a:pt x="720" y="0"/>
                  </a:lnTo>
                  <a:lnTo>
                    <a:pt x="1447" y="0"/>
                  </a:lnTo>
                  <a:lnTo>
                    <a:pt x="1447" y="727"/>
                  </a:lnTo>
                  <a:lnTo>
                    <a:pt x="712" y="1440"/>
                  </a:lnTo>
                  <a:lnTo>
                    <a:pt x="0" y="1432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rgbClr val="96969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970" name="Line 18"/>
            <p:cNvSpPr>
              <a:spLocks noChangeShapeType="1"/>
            </p:cNvSpPr>
            <p:nvPr/>
          </p:nvSpPr>
          <p:spPr bwMode="auto">
            <a:xfrm>
              <a:off x="4352" y="2964"/>
              <a:ext cx="23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969" name="Line 17"/>
            <p:cNvSpPr>
              <a:spLocks noChangeShapeType="1"/>
            </p:cNvSpPr>
            <p:nvPr/>
          </p:nvSpPr>
          <p:spPr bwMode="auto">
            <a:xfrm flipV="1">
              <a:off x="5320" y="1667"/>
              <a:ext cx="0" cy="22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968" name="Text Box 16"/>
            <p:cNvSpPr txBox="1">
              <a:spLocks noChangeArrowheads="1"/>
            </p:cNvSpPr>
            <p:nvPr/>
          </p:nvSpPr>
          <p:spPr bwMode="auto">
            <a:xfrm>
              <a:off x="6493" y="3063"/>
              <a:ext cx="247" cy="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바탕" pitchFamily="18" charset="-127"/>
                  <a:cs typeface="Times New Roman" pitchFamily="18" charset="0"/>
                </a:rPr>
                <a:t>s</a:t>
              </a:r>
              <a:r>
                <a:rPr kumimoji="0" lang="en-US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바탕" pitchFamily="18" charset="-127"/>
                  <a:cs typeface="Times New Roman" pitchFamily="18" charset="0"/>
                </a:rPr>
                <a:t>1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5967" name="Text Box 15"/>
            <p:cNvSpPr txBox="1">
              <a:spLocks noChangeArrowheads="1"/>
            </p:cNvSpPr>
            <p:nvPr/>
          </p:nvSpPr>
          <p:spPr bwMode="auto">
            <a:xfrm>
              <a:off x="5030" y="1608"/>
              <a:ext cx="247" cy="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바탕" pitchFamily="18" charset="-127"/>
                  <a:cs typeface="Times New Roman" pitchFamily="18" charset="0"/>
                </a:rPr>
                <a:t>s</a:t>
              </a:r>
              <a:r>
                <a:rPr kumimoji="0" lang="en-US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바탕" pitchFamily="18" charset="-127"/>
                  <a:cs typeface="Times New Roman" pitchFamily="18" charset="0"/>
                </a:rPr>
                <a:t>2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5966" name="Line 14"/>
            <p:cNvSpPr>
              <a:spLocks noChangeShapeType="1"/>
            </p:cNvSpPr>
            <p:nvPr/>
          </p:nvSpPr>
          <p:spPr bwMode="auto">
            <a:xfrm>
              <a:off x="4480" y="2093"/>
              <a:ext cx="1695" cy="17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965" name="Oval 13"/>
            <p:cNvSpPr>
              <a:spLocks noChangeAspect="1" noChangeArrowheads="1"/>
            </p:cNvSpPr>
            <p:nvPr/>
          </p:nvSpPr>
          <p:spPr bwMode="auto">
            <a:xfrm>
              <a:off x="4928" y="2557"/>
              <a:ext cx="72" cy="7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964" name="Oval 12"/>
            <p:cNvSpPr>
              <a:spLocks noChangeAspect="1" noChangeArrowheads="1"/>
            </p:cNvSpPr>
            <p:nvPr/>
          </p:nvSpPr>
          <p:spPr bwMode="auto">
            <a:xfrm>
              <a:off x="5626" y="3276"/>
              <a:ext cx="72" cy="7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963" name="Text Box 11"/>
            <p:cNvSpPr txBox="1">
              <a:spLocks noChangeArrowheads="1"/>
            </p:cNvSpPr>
            <p:nvPr/>
          </p:nvSpPr>
          <p:spPr bwMode="auto">
            <a:xfrm>
              <a:off x="5377" y="3215"/>
              <a:ext cx="247" cy="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바탕" pitchFamily="18" charset="-127"/>
                  <a:cs typeface="Times New Roman" pitchFamily="18" charset="0"/>
                </a:rPr>
                <a:t>D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5962" name="Text Box 10"/>
            <p:cNvSpPr txBox="1">
              <a:spLocks noChangeArrowheads="1"/>
            </p:cNvSpPr>
            <p:nvPr/>
          </p:nvSpPr>
          <p:spPr bwMode="auto">
            <a:xfrm>
              <a:off x="4812" y="2630"/>
              <a:ext cx="247" cy="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바탕" pitchFamily="18" charset="-127"/>
                  <a:cs typeface="Times New Roman" pitchFamily="18" charset="0"/>
                </a:rPr>
                <a:t>C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5961" name="Text Box 9"/>
            <p:cNvSpPr txBox="1">
              <a:spLocks noChangeArrowheads="1"/>
            </p:cNvSpPr>
            <p:nvPr/>
          </p:nvSpPr>
          <p:spPr bwMode="auto">
            <a:xfrm>
              <a:off x="5733" y="1552"/>
              <a:ext cx="1184" cy="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바탕" pitchFamily="18" charset="-127"/>
                  <a:cs typeface="Times New Roman" pitchFamily="18" charset="0"/>
                </a:rPr>
                <a:t>Safe region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5959" name="Line 7"/>
            <p:cNvSpPr>
              <a:spLocks noChangeShapeType="1"/>
            </p:cNvSpPr>
            <p:nvPr/>
          </p:nvSpPr>
          <p:spPr bwMode="auto">
            <a:xfrm flipH="1">
              <a:off x="5775" y="1772"/>
              <a:ext cx="480" cy="6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26" name="Straight Arrow Connector 25"/>
          <p:cNvCxnSpPr/>
          <p:nvPr/>
        </p:nvCxnSpPr>
        <p:spPr bwMode="auto">
          <a:xfrm>
            <a:off x="5034455" y="5160580"/>
            <a:ext cx="945931" cy="75674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oval"/>
          </a:ln>
          <a:effectLst/>
        </p:spPr>
      </p:cxnSp>
      <p:grpSp>
        <p:nvGrpSpPr>
          <p:cNvPr id="40" name="Group 39"/>
          <p:cNvGrpSpPr>
            <a:grpSpLocks noChangeAspect="1"/>
          </p:cNvGrpSpPr>
          <p:nvPr/>
        </p:nvGrpSpPr>
        <p:grpSpPr>
          <a:xfrm>
            <a:off x="6155907" y="1120722"/>
            <a:ext cx="1879314" cy="1534706"/>
            <a:chOff x="3255052" y="5072611"/>
            <a:chExt cx="939657" cy="767353"/>
          </a:xfrm>
        </p:grpSpPr>
        <p:sp>
          <p:nvSpPr>
            <p:cNvPr id="125958" name="Text Box 6"/>
            <p:cNvSpPr txBox="1">
              <a:spLocks noChangeArrowheads="1"/>
            </p:cNvSpPr>
            <p:nvPr/>
          </p:nvSpPr>
          <p:spPr bwMode="auto">
            <a:xfrm>
              <a:off x="4088045" y="5612535"/>
              <a:ext cx="106664" cy="1810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x</a:t>
              </a:r>
              <a:r>
                <a:rPr kumimoji="0" lang="en-US" altLang="ko-KR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1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3371239" y="5703369"/>
              <a:ext cx="69331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960" name="Line 8"/>
            <p:cNvSpPr>
              <a:spLocks noChangeShapeType="1"/>
            </p:cNvSpPr>
            <p:nvPr/>
          </p:nvSpPr>
          <p:spPr bwMode="auto">
            <a:xfrm flipV="1">
              <a:off x="3411873" y="5106912"/>
              <a:ext cx="0" cy="64663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411873" y="5289851"/>
              <a:ext cx="413322" cy="413518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 rot="20894731">
              <a:off x="3364255" y="5232683"/>
              <a:ext cx="612047" cy="413518"/>
            </a:xfrm>
            <a:prstGeom prst="parallelogram">
              <a:avLst>
                <a:gd name="adj" fmla="val 46467"/>
              </a:avLst>
            </a:prstGeom>
            <a:noFill/>
            <a:ln w="19050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H="1">
              <a:off x="3528695" y="5734495"/>
              <a:ext cx="15428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rot="5400000" flipH="1">
              <a:off x="3781985" y="5486129"/>
              <a:ext cx="15435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rot="16200000" flipH="1">
              <a:off x="3298823" y="5495022"/>
              <a:ext cx="15435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3550917" y="5252374"/>
              <a:ext cx="15428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3255052" y="5072611"/>
              <a:ext cx="106664" cy="186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x</a:t>
              </a:r>
              <a:r>
                <a:rPr kumimoji="0" lang="en-US" altLang="ko-KR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2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3875987" y="5403553"/>
              <a:ext cx="44884" cy="138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τ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3571234" y="5701464"/>
              <a:ext cx="44884" cy="138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τ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3599169" y="5099925"/>
              <a:ext cx="44884" cy="138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τ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3300130" y="5392119"/>
              <a:ext cx="44884" cy="138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τ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86694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Uniaxial tensile test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Yield surface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336675" y="1489075"/>
          <a:ext cx="3822700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93" name="Equation" r:id="rId3" imgW="4495680" imgH="1269720" progId="Equation.DSMT4">
                  <p:embed/>
                </p:oleObj>
              </mc:Choice>
              <mc:Fallback>
                <p:oleObj name="Equation" r:id="rId3" imgW="4495680" imgH="1269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675" y="1489075"/>
                        <a:ext cx="3822700" cy="1081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357313" y="2794000"/>
          <a:ext cx="3556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94" name="Equation" r:id="rId5" imgW="3555720" imgH="482400" progId="Equation.DSMT4">
                  <p:embed/>
                </p:oleObj>
              </mc:Choice>
              <mc:Fallback>
                <p:oleObj name="Equation" r:id="rId5" imgW="35557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2794000"/>
                        <a:ext cx="35560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384300" y="4408488"/>
          <a:ext cx="3416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95" name="Equation" r:id="rId7" imgW="3416040" imgH="469800" progId="Equation.DSMT4">
                  <p:embed/>
                </p:oleObj>
              </mc:Choice>
              <mc:Fallback>
                <p:oleObj name="Equation" r:id="rId7" imgW="341604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00" y="4408488"/>
                        <a:ext cx="34163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687044" y="5491655"/>
            <a:ext cx="3151886" cy="413122"/>
            <a:chOff x="2687044" y="5491655"/>
            <a:chExt cx="3151886" cy="413122"/>
          </a:xfrm>
        </p:grpSpPr>
        <p:sp>
          <p:nvSpPr>
            <p:cNvPr id="8" name="Line 10"/>
            <p:cNvSpPr>
              <a:spLocks noChangeShapeType="1"/>
            </p:cNvSpPr>
            <p:nvPr/>
          </p:nvSpPr>
          <p:spPr bwMode="auto">
            <a:xfrm>
              <a:off x="5490957" y="5774694"/>
              <a:ext cx="34797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2787697" y="5491655"/>
              <a:ext cx="13946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맑은 고딕" charset="-127"/>
                </a:rPr>
                <a:t>s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ymbol" pitchFamily="18" charset="2"/>
              </a:endParaRPr>
            </a:p>
          </p:txBody>
        </p:sp>
        <p:sp>
          <p:nvSpPr>
            <p:cNvPr id="10" name="AutoShape 13"/>
            <p:cNvSpPr>
              <a:spLocks noChangeArrowheads="1"/>
            </p:cNvSpPr>
            <p:nvPr/>
          </p:nvSpPr>
          <p:spPr bwMode="auto">
            <a:xfrm rot="5400000">
              <a:off x="4189867" y="4539941"/>
              <a:ext cx="235389" cy="2494284"/>
            </a:xfrm>
            <a:prstGeom prst="can">
              <a:avLst>
                <a:gd name="adj" fmla="val 65986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Text Box 14"/>
            <p:cNvSpPr txBox="1">
              <a:spLocks noChangeArrowheads="1"/>
            </p:cNvSpPr>
            <p:nvPr/>
          </p:nvSpPr>
          <p:spPr bwMode="auto">
            <a:xfrm>
              <a:off x="5583941" y="5498326"/>
              <a:ext cx="13946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맑은 고딕" charset="-127"/>
                </a:rPr>
                <a:t>s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ymbol" pitchFamily="18" charset="2"/>
              </a:endParaRPr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 flipH="1">
              <a:off x="2687044" y="5795660"/>
              <a:ext cx="34797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591504" y="4435365"/>
            <a:ext cx="2795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Consistent with uniaxial </a:t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tension test</a:t>
            </a:r>
            <a:endParaRPr 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60593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Hardening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materials, the yield surface increases proportional to plastic deformation </a:t>
            </a:r>
            <a:r>
              <a:rPr lang="en-US" dirty="0" smtClean="0">
                <a:sym typeface="Euclid Symbol"/>
              </a:rPr>
              <a:t> </a:t>
            </a:r>
            <a:r>
              <a:rPr lang="en-US" b="1" dirty="0" smtClean="0">
                <a:solidFill>
                  <a:srgbClr val="2C02C6"/>
                </a:solidFill>
                <a:sym typeface="Euclid Symbol"/>
              </a:rPr>
              <a:t>strain hardening</a:t>
            </a:r>
          </a:p>
          <a:p>
            <a:r>
              <a:rPr lang="en-US" dirty="0" smtClean="0"/>
              <a:t>Isotropic hardening: Change in radius</a:t>
            </a:r>
          </a:p>
          <a:p>
            <a:r>
              <a:rPr lang="en-US" dirty="0" smtClean="0"/>
              <a:t>Kinematic hardening: Change in center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258395" y="3231111"/>
            <a:ext cx="5945982" cy="2908523"/>
            <a:chOff x="1720850" y="2043442"/>
            <a:chExt cx="5945982" cy="2908523"/>
          </a:xfrm>
        </p:grpSpPr>
        <p:sp>
          <p:nvSpPr>
            <p:cNvPr id="129027" name="Oval 3"/>
            <p:cNvSpPr>
              <a:spLocks noChangeArrowheads="1"/>
            </p:cNvSpPr>
            <p:nvPr/>
          </p:nvSpPr>
          <p:spPr bwMode="auto">
            <a:xfrm rot="18942025">
              <a:off x="2044622" y="3071996"/>
              <a:ext cx="1971202" cy="1099982"/>
            </a:xfrm>
            <a:prstGeom prst="ellipse">
              <a:avLst/>
            </a:prstGeom>
            <a:solidFill>
              <a:srgbClr val="969696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028" name="Line 4"/>
            <p:cNvSpPr>
              <a:spLocks noChangeShapeType="1"/>
            </p:cNvSpPr>
            <p:nvPr/>
          </p:nvSpPr>
          <p:spPr bwMode="auto">
            <a:xfrm>
              <a:off x="1720850" y="3656749"/>
              <a:ext cx="257113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029" name="Line 5"/>
            <p:cNvSpPr>
              <a:spLocks noChangeShapeType="1"/>
            </p:cNvSpPr>
            <p:nvPr/>
          </p:nvSpPr>
          <p:spPr bwMode="auto">
            <a:xfrm rot="16200000">
              <a:off x="1720723" y="3656749"/>
              <a:ext cx="257138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030" name="Oval 6"/>
            <p:cNvSpPr>
              <a:spLocks noChangeAspect="1" noChangeArrowheads="1"/>
            </p:cNvSpPr>
            <p:nvPr/>
          </p:nvSpPr>
          <p:spPr bwMode="auto">
            <a:xfrm rot="18942025">
              <a:off x="1844645" y="2886285"/>
              <a:ext cx="2393058" cy="1454262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031" name="Text Box 7"/>
            <p:cNvSpPr txBox="1">
              <a:spLocks noChangeArrowheads="1"/>
            </p:cNvSpPr>
            <p:nvPr/>
          </p:nvSpPr>
          <p:spPr bwMode="auto">
            <a:xfrm>
              <a:off x="4316742" y="3527227"/>
              <a:ext cx="20197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σ</a:t>
              </a:r>
              <a:r>
                <a:rPr kumimoji="0" lang="en-US" altLang="ko-KR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1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9032" name="Text Box 8"/>
            <p:cNvSpPr txBox="1">
              <a:spLocks noChangeArrowheads="1"/>
            </p:cNvSpPr>
            <p:nvPr/>
          </p:nvSpPr>
          <p:spPr bwMode="auto">
            <a:xfrm>
              <a:off x="2765492" y="2295819"/>
              <a:ext cx="179979" cy="2609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σ</a:t>
              </a:r>
              <a:r>
                <a:rPr kumimoji="0" lang="en-US" altLang="ko-KR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2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9033" name="Text Box 9"/>
            <p:cNvSpPr txBox="1">
              <a:spLocks noChangeArrowheads="1"/>
            </p:cNvSpPr>
            <p:nvPr/>
          </p:nvSpPr>
          <p:spPr bwMode="auto">
            <a:xfrm>
              <a:off x="3059743" y="4570067"/>
              <a:ext cx="1629336" cy="289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Initial yield surface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9034" name="Line 10"/>
            <p:cNvSpPr>
              <a:spLocks noChangeShapeType="1"/>
            </p:cNvSpPr>
            <p:nvPr/>
          </p:nvSpPr>
          <p:spPr bwMode="auto">
            <a:xfrm flipH="1" flipV="1">
              <a:off x="3420654" y="4020552"/>
              <a:ext cx="328534" cy="5428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035" name="Text Box 11"/>
            <p:cNvSpPr txBox="1">
              <a:spLocks noChangeArrowheads="1"/>
            </p:cNvSpPr>
            <p:nvPr/>
          </p:nvSpPr>
          <p:spPr bwMode="auto">
            <a:xfrm>
              <a:off x="2188415" y="2043442"/>
              <a:ext cx="1635050" cy="281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Isotropic hardening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9036" name="Oval 12"/>
            <p:cNvSpPr>
              <a:spLocks noChangeArrowheads="1"/>
            </p:cNvSpPr>
            <p:nvPr/>
          </p:nvSpPr>
          <p:spPr bwMode="auto">
            <a:xfrm rot="18942025">
              <a:off x="5022375" y="3081520"/>
              <a:ext cx="1971202" cy="1099982"/>
            </a:xfrm>
            <a:prstGeom prst="ellipse">
              <a:avLst/>
            </a:prstGeom>
            <a:solidFill>
              <a:srgbClr val="969696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037" name="Line 13"/>
            <p:cNvSpPr>
              <a:spLocks noChangeShapeType="1"/>
            </p:cNvSpPr>
            <p:nvPr/>
          </p:nvSpPr>
          <p:spPr bwMode="auto">
            <a:xfrm>
              <a:off x="4698602" y="3666272"/>
              <a:ext cx="257113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038" name="Line 14"/>
            <p:cNvSpPr>
              <a:spLocks noChangeShapeType="1"/>
            </p:cNvSpPr>
            <p:nvPr/>
          </p:nvSpPr>
          <p:spPr bwMode="auto">
            <a:xfrm rot="16200000">
              <a:off x="4698476" y="3666272"/>
              <a:ext cx="257138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039" name="Text Box 15"/>
            <p:cNvSpPr txBox="1">
              <a:spLocks noChangeArrowheads="1"/>
            </p:cNvSpPr>
            <p:nvPr/>
          </p:nvSpPr>
          <p:spPr bwMode="auto">
            <a:xfrm>
              <a:off x="7294494" y="3536751"/>
              <a:ext cx="20197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σ</a:t>
              </a:r>
              <a:r>
                <a:rPr kumimoji="0" lang="en-US" altLang="ko-KR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1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9040" name="Text Box 16"/>
            <p:cNvSpPr txBox="1">
              <a:spLocks noChangeArrowheads="1"/>
            </p:cNvSpPr>
            <p:nvPr/>
          </p:nvSpPr>
          <p:spPr bwMode="auto">
            <a:xfrm>
              <a:off x="5743244" y="2305342"/>
              <a:ext cx="179979" cy="2609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σ</a:t>
              </a:r>
              <a:r>
                <a:rPr kumimoji="0" lang="en-US" altLang="ko-KR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2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9041" name="Text Box 17"/>
            <p:cNvSpPr txBox="1">
              <a:spLocks noChangeArrowheads="1"/>
            </p:cNvSpPr>
            <p:nvPr/>
          </p:nvSpPr>
          <p:spPr bwMode="auto">
            <a:xfrm>
              <a:off x="6037496" y="4579590"/>
              <a:ext cx="1629336" cy="289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Initial yield surface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9042" name="Line 18"/>
            <p:cNvSpPr>
              <a:spLocks noChangeShapeType="1"/>
            </p:cNvSpPr>
            <p:nvPr/>
          </p:nvSpPr>
          <p:spPr bwMode="auto">
            <a:xfrm flipH="1" flipV="1">
              <a:off x="6398407" y="4030076"/>
              <a:ext cx="328534" cy="5428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043" name="Text Box 19"/>
            <p:cNvSpPr txBox="1">
              <a:spLocks noChangeArrowheads="1"/>
            </p:cNvSpPr>
            <p:nvPr/>
          </p:nvSpPr>
          <p:spPr bwMode="auto">
            <a:xfrm>
              <a:off x="5166168" y="2052966"/>
              <a:ext cx="1762654" cy="281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Kinematic hardening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9044" name="Oval 20"/>
            <p:cNvSpPr>
              <a:spLocks noChangeArrowheads="1"/>
            </p:cNvSpPr>
            <p:nvPr/>
          </p:nvSpPr>
          <p:spPr bwMode="auto">
            <a:xfrm rot="18942025">
              <a:off x="5250920" y="2997712"/>
              <a:ext cx="1971202" cy="1099982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045" name="Line 21"/>
            <p:cNvSpPr>
              <a:spLocks noChangeShapeType="1"/>
            </p:cNvSpPr>
            <p:nvPr/>
          </p:nvSpPr>
          <p:spPr bwMode="auto">
            <a:xfrm>
              <a:off x="3249245" y="2263438"/>
              <a:ext cx="192359" cy="3647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046" name="Line 22"/>
            <p:cNvSpPr>
              <a:spLocks noChangeShapeType="1"/>
            </p:cNvSpPr>
            <p:nvPr/>
          </p:nvSpPr>
          <p:spPr bwMode="auto">
            <a:xfrm>
              <a:off x="6298418" y="2285343"/>
              <a:ext cx="399954" cy="46380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707975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Hardening Model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Isotropic hardening model (linear)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 = 0: </a:t>
            </a:r>
            <a:r>
              <a:rPr lang="en-US" dirty="0" err="1" smtClean="0"/>
              <a:t>elasto</a:t>
            </a:r>
            <a:r>
              <a:rPr lang="en-US" dirty="0" smtClean="0"/>
              <a:t>-perfectly-plastic material</a:t>
            </a:r>
          </a:p>
          <a:p>
            <a:r>
              <a:rPr lang="en-US" dirty="0" smtClean="0"/>
              <a:t>Kinematic hardening model (linear)</a:t>
            </a:r>
          </a:p>
          <a:p>
            <a:pPr lvl="1"/>
            <a:r>
              <a:rPr lang="en-US" dirty="0" smtClean="0"/>
              <a:t>The center of yield surface : </a:t>
            </a:r>
            <a:r>
              <a:rPr lang="en-US" b="1" dirty="0" smtClean="0">
                <a:solidFill>
                  <a:srgbClr val="2C02C6"/>
                </a:solidFill>
              </a:rPr>
              <a:t>back stress </a:t>
            </a:r>
            <a:r>
              <a:rPr lang="en-US" b="1" dirty="0" smtClean="0">
                <a:solidFill>
                  <a:srgbClr val="2C02C6"/>
                </a:solidFill>
                <a:latin typeface="Symbol" pitchFamily="18" charset="2"/>
              </a:rPr>
              <a:t>a</a:t>
            </a:r>
          </a:p>
          <a:p>
            <a:pPr lvl="1"/>
            <a:r>
              <a:rPr lang="en-US" b="1" dirty="0" smtClean="0">
                <a:solidFill>
                  <a:srgbClr val="2C02C6"/>
                </a:solidFill>
              </a:rPr>
              <a:t>Shifted stress: </a:t>
            </a:r>
            <a:r>
              <a:rPr lang="en-US" b="1" dirty="0" smtClean="0">
                <a:solidFill>
                  <a:srgbClr val="2C02C6"/>
                </a:solidFill>
                <a:latin typeface="Symbol" pitchFamily="18" charset="2"/>
              </a:rPr>
              <a:t>h</a:t>
            </a:r>
            <a:r>
              <a:rPr lang="en-US" b="1" dirty="0" smtClean="0">
                <a:solidFill>
                  <a:srgbClr val="2C02C6"/>
                </a:solidFill>
              </a:rPr>
              <a:t> = s – </a:t>
            </a:r>
            <a:r>
              <a:rPr lang="en-US" b="1" dirty="0" smtClean="0">
                <a:solidFill>
                  <a:srgbClr val="2C02C6"/>
                </a:solidFill>
                <a:latin typeface="Symbol" pitchFamily="18" charset="2"/>
              </a:rPr>
              <a:t>a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b="1" dirty="0" smtClean="0">
                <a:latin typeface="Symbol" pitchFamily="18" charset="2"/>
              </a:rPr>
              <a:t>a</a:t>
            </a:r>
            <a:r>
              <a:rPr lang="en-US" dirty="0" smtClean="0"/>
              <a:t> moves proportional to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p</a:t>
            </a:r>
            <a:endParaRPr lang="en-US" baseline="-25000" dirty="0"/>
          </a:p>
        </p:txBody>
      </p:sp>
      <p:sp>
        <p:nvSpPr>
          <p:cNvPr id="130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ounded Rectangle 5"/>
          <p:cNvSpPr/>
          <p:nvPr/>
        </p:nvSpPr>
        <p:spPr bwMode="auto">
          <a:xfrm>
            <a:off x="756745" y="1324303"/>
            <a:ext cx="2196662" cy="630621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3004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900634"/>
              </p:ext>
            </p:extLst>
          </p:nvPr>
        </p:nvGraphicFramePr>
        <p:xfrm>
          <a:off x="873125" y="1374775"/>
          <a:ext cx="19542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58" name="Equation" r:id="rId3" imgW="1942920" imgH="520560" progId="Equation.DSMT4">
                  <p:embed/>
                </p:oleObj>
              </mc:Choice>
              <mc:Fallback>
                <p:oleObj name="Equation" r:id="rId3" imgW="194292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25" y="1374775"/>
                        <a:ext cx="19542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0052" name="Object 4"/>
          <p:cNvGraphicFramePr>
            <a:graphicFrameLocks noChangeAspect="1"/>
          </p:cNvGraphicFramePr>
          <p:nvPr/>
        </p:nvGraphicFramePr>
        <p:xfrm>
          <a:off x="3457575" y="1320800"/>
          <a:ext cx="3932238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59" name="Equation" r:id="rId5" imgW="4647960" imgH="1434960" progId="Equation.DSMT4">
                  <p:embed/>
                </p:oleObj>
              </mc:Choice>
              <mc:Fallback>
                <p:oleObj name="Equation" r:id="rId5" imgW="4647960" imgH="1434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7575" y="1320800"/>
                        <a:ext cx="3932238" cy="1208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ounded Rectangle 10"/>
          <p:cNvSpPr/>
          <p:nvPr/>
        </p:nvSpPr>
        <p:spPr bwMode="auto">
          <a:xfrm>
            <a:off x="1250731" y="5023945"/>
            <a:ext cx="2238703" cy="662152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3504488"/>
              </p:ext>
            </p:extLst>
          </p:nvPr>
        </p:nvGraphicFramePr>
        <p:xfrm>
          <a:off x="1354138" y="5075238"/>
          <a:ext cx="20701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60" name="Equation" r:id="rId7" imgW="2070000" imgH="545760" progId="Equation.DSMT4">
                  <p:embed/>
                </p:oleObj>
              </mc:Choice>
              <mc:Fallback>
                <p:oleObj name="Equation" r:id="rId7" imgW="207000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138" y="5075238"/>
                        <a:ext cx="20701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ounded Rectangle 14"/>
          <p:cNvSpPr/>
          <p:nvPr/>
        </p:nvSpPr>
        <p:spPr bwMode="auto">
          <a:xfrm>
            <a:off x="4309244" y="5770180"/>
            <a:ext cx="2238701" cy="893379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3005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26831"/>
              </p:ext>
            </p:extLst>
          </p:nvPr>
        </p:nvGraphicFramePr>
        <p:xfrm>
          <a:off x="4433888" y="5781675"/>
          <a:ext cx="19812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61" name="Equation" r:id="rId9" imgW="1981080" imgH="876240" progId="Equation.DSMT4">
                  <p:embed/>
                </p:oleObj>
              </mc:Choice>
              <mc:Fallback>
                <p:oleObj name="Equation" r:id="rId9" imgW="1981080" imgH="876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3888" y="5781675"/>
                        <a:ext cx="19812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5814280" y="3389589"/>
            <a:ext cx="3130027" cy="2911307"/>
            <a:chOff x="5814280" y="3389589"/>
            <a:chExt cx="3130027" cy="2911307"/>
          </a:xfrm>
        </p:grpSpPr>
        <p:grpSp>
          <p:nvGrpSpPr>
            <p:cNvPr id="41" name="Group 40"/>
            <p:cNvGrpSpPr/>
            <p:nvPr/>
          </p:nvGrpSpPr>
          <p:grpSpPr>
            <a:xfrm>
              <a:off x="5814280" y="3389589"/>
              <a:ext cx="3130027" cy="2911307"/>
              <a:chOff x="5814280" y="3389589"/>
              <a:chExt cx="3130027" cy="2911307"/>
            </a:xfrm>
          </p:grpSpPr>
          <p:sp>
            <p:nvSpPr>
              <p:cNvPr id="17" name="Oval 16"/>
              <p:cNvSpPr/>
              <p:nvPr/>
            </p:nvSpPr>
            <p:spPr bwMode="auto">
              <a:xfrm>
                <a:off x="6350308" y="4046485"/>
                <a:ext cx="1639614" cy="1639614"/>
              </a:xfrm>
              <a:prstGeom prst="ellipse">
                <a:avLst/>
              </a:prstGeom>
              <a:noFill/>
              <a:ln w="19050" cap="flat" cmpd="sng" algn="ctr">
                <a:solidFill>
                  <a:srgbClr val="2C02C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 bwMode="auto">
              <a:xfrm>
                <a:off x="5814280" y="4855782"/>
                <a:ext cx="2764221" cy="1588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9" name="Straight Arrow Connector 18"/>
              <p:cNvCxnSpPr/>
              <p:nvPr/>
            </p:nvCxnSpPr>
            <p:spPr bwMode="auto">
              <a:xfrm rot="5400000" flipH="1" flipV="1">
                <a:off x="5872088" y="4797975"/>
                <a:ext cx="2596055" cy="1588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0" name="TextBox 19"/>
              <p:cNvSpPr txBox="1"/>
              <p:nvPr/>
            </p:nvSpPr>
            <p:spPr>
              <a:xfrm>
                <a:off x="8578501" y="4645575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mic Sans MS" pitchFamily="66" charset="0"/>
                  </a:rPr>
                  <a:t>s</a:t>
                </a:r>
                <a:r>
                  <a:rPr lang="en-US" baseline="-25000" dirty="0" smtClean="0">
                    <a:latin typeface="Comic Sans MS" pitchFamily="66" charset="0"/>
                  </a:rPr>
                  <a:t>1</a:t>
                </a:r>
                <a:endParaRPr lang="en-US" baseline="-25000" dirty="0">
                  <a:latin typeface="Comic Sans MS" pitchFamily="66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796998" y="3389589"/>
                <a:ext cx="3914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mic Sans MS" pitchFamily="66" charset="0"/>
                  </a:rPr>
                  <a:t>s</a:t>
                </a:r>
                <a:r>
                  <a:rPr lang="en-US" baseline="-25000" dirty="0" smtClean="0">
                    <a:latin typeface="Comic Sans MS" pitchFamily="66" charset="0"/>
                  </a:rPr>
                  <a:t>2</a:t>
                </a:r>
                <a:endParaRPr lang="en-US" baseline="-25000" dirty="0">
                  <a:latin typeface="Comic Sans MS" pitchFamily="66" charset="0"/>
                </a:endParaRPr>
              </a:p>
            </p:txBody>
          </p:sp>
          <p:sp>
            <p:nvSpPr>
              <p:cNvPr id="31" name="Oval 30"/>
              <p:cNvSpPr/>
              <p:nvPr/>
            </p:nvSpPr>
            <p:spPr bwMode="auto">
              <a:xfrm>
                <a:off x="6576275" y="3873079"/>
                <a:ext cx="1639614" cy="1639614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33" name="Straight Arrow Connector 32"/>
              <p:cNvCxnSpPr/>
              <p:nvPr/>
            </p:nvCxnSpPr>
            <p:spPr bwMode="auto">
              <a:xfrm flipV="1">
                <a:off x="7157545" y="4529959"/>
                <a:ext cx="346841" cy="32582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34" name="TextBox 33"/>
              <p:cNvSpPr txBox="1"/>
              <p:nvPr/>
            </p:nvSpPr>
            <p:spPr>
              <a:xfrm>
                <a:off x="7556936" y="3909848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Comic Sans MS" pitchFamily="66" charset="0"/>
                  </a:rPr>
                  <a:t>s</a:t>
                </a:r>
                <a:endParaRPr lang="en-US" b="1" dirty="0">
                  <a:latin typeface="Comic Sans MS" pitchFamily="66" charset="0"/>
                </a:endParaRPr>
              </a:p>
            </p:txBody>
          </p:sp>
          <p:sp>
            <p:nvSpPr>
              <p:cNvPr id="38" name="Oval 37"/>
              <p:cNvSpPr/>
              <p:nvPr/>
            </p:nvSpPr>
            <p:spPr bwMode="auto">
              <a:xfrm>
                <a:off x="7704081" y="4256688"/>
                <a:ext cx="91440" cy="94593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7651531" y="5654565"/>
                <a:ext cx="115608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mic Sans MS" pitchFamily="66" charset="0"/>
                  </a:rPr>
                  <a:t>Radial </a:t>
                </a:r>
                <a:br>
                  <a:rPr lang="en-US" dirty="0" smtClean="0">
                    <a:latin typeface="Comic Sans MS" pitchFamily="66" charset="0"/>
                  </a:rPr>
                </a:br>
                <a:r>
                  <a:rPr lang="en-US" dirty="0" smtClean="0">
                    <a:latin typeface="Comic Sans MS" pitchFamily="66" charset="0"/>
                  </a:rPr>
                  <a:t>direction</a:t>
                </a:r>
                <a:endParaRPr lang="en-US" dirty="0">
                  <a:latin typeface="Comic Sans MS" pitchFamily="66" charset="0"/>
                </a:endParaRP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7440871" y="4415817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ymbol" panose="05050102010706020507" pitchFamily="18" charset="2"/>
                </a:rPr>
                <a:t>a</a:t>
              </a:r>
              <a:endParaRPr lang="en-US" dirty="0">
                <a:latin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100938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Hardening Model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Combined Hardening</a:t>
            </a:r>
          </a:p>
          <a:p>
            <a:pPr lvl="1"/>
            <a:r>
              <a:rPr lang="en-US" dirty="0" smtClean="0"/>
              <a:t>Many materials show both isotropic and kinematic hardenings</a:t>
            </a:r>
          </a:p>
          <a:p>
            <a:pPr lvl="1"/>
            <a:r>
              <a:rPr lang="en-US" dirty="0" smtClean="0"/>
              <a:t>Introduce a parameter </a:t>
            </a:r>
            <a:r>
              <a:rPr lang="en-US" dirty="0" smtClean="0">
                <a:latin typeface="Symbol" pitchFamily="18" charset="2"/>
              </a:rPr>
              <a:t>b</a:t>
            </a:r>
            <a:r>
              <a:rPr lang="en-US" dirty="0" smtClean="0"/>
              <a:t> </a:t>
            </a:r>
            <a:r>
              <a:rPr lang="en-US" dirty="0" smtClean="0">
                <a:sym typeface="Euclid Symbol"/>
              </a:rPr>
              <a:t> [0, 1] to consider this effect</a:t>
            </a:r>
          </a:p>
          <a:p>
            <a:pPr lvl="1"/>
            <a:r>
              <a:rPr lang="en-US" b="1" dirty="0" err="1" smtClean="0">
                <a:solidFill>
                  <a:srgbClr val="2C02C6"/>
                </a:solidFill>
              </a:rPr>
              <a:t>Baushinger</a:t>
            </a:r>
            <a:r>
              <a:rPr lang="en-US" b="1" dirty="0" smtClean="0">
                <a:solidFill>
                  <a:srgbClr val="2C02C6"/>
                </a:solidFill>
              </a:rPr>
              <a:t> effect</a:t>
            </a:r>
            <a:r>
              <a:rPr lang="en-US" dirty="0" smtClean="0"/>
              <a:t>: The yield stress increases in one directional loading. But it decreases in the opposite directional load. </a:t>
            </a:r>
          </a:p>
          <a:p>
            <a:pPr lvl="1"/>
            <a:r>
              <a:rPr lang="en-US" dirty="0" smtClean="0"/>
              <a:t>This is caused by dislocation pileups and tangles (back stress). When strain direction is changed, this makes the dislocations easy to move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b="1" dirty="0" smtClean="0">
                <a:solidFill>
                  <a:srgbClr val="2C02C6"/>
                </a:solidFill>
              </a:rPr>
              <a:t>Isotropic hardening: </a:t>
            </a:r>
            <a:r>
              <a:rPr lang="en-US" b="1" dirty="0" smtClean="0">
                <a:solidFill>
                  <a:srgbClr val="2C02C6"/>
                </a:solidFill>
                <a:latin typeface="Symbol" pitchFamily="18" charset="2"/>
              </a:rPr>
              <a:t>b</a:t>
            </a:r>
            <a:r>
              <a:rPr lang="en-US" b="1" dirty="0" smtClean="0">
                <a:solidFill>
                  <a:srgbClr val="2C02C6"/>
                </a:solidFill>
              </a:rPr>
              <a:t> = 0</a:t>
            </a:r>
          </a:p>
          <a:p>
            <a:pPr lvl="1"/>
            <a:r>
              <a:rPr lang="en-US" b="1" dirty="0" smtClean="0">
                <a:solidFill>
                  <a:srgbClr val="2C02C6"/>
                </a:solidFill>
              </a:rPr>
              <a:t>Kinematic hardening: </a:t>
            </a:r>
            <a:r>
              <a:rPr lang="en-US" b="1" dirty="0" smtClean="0">
                <a:solidFill>
                  <a:srgbClr val="2C02C6"/>
                </a:solidFill>
                <a:latin typeface="Symbol" pitchFamily="18" charset="2"/>
              </a:rPr>
              <a:t>b</a:t>
            </a:r>
            <a:r>
              <a:rPr lang="en-US" b="1" dirty="0" smtClean="0">
                <a:solidFill>
                  <a:srgbClr val="2C02C6"/>
                </a:solidFill>
              </a:rPr>
              <a:t> = 1</a:t>
            </a:r>
            <a:endParaRPr lang="en-US" b="1" dirty="0">
              <a:solidFill>
                <a:srgbClr val="2C02C6"/>
              </a:solidFill>
            </a:endParaRPr>
          </a:p>
        </p:txBody>
      </p:sp>
      <p:sp>
        <p:nvSpPr>
          <p:cNvPr id="131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ounded Rectangle 5"/>
          <p:cNvSpPr/>
          <p:nvPr/>
        </p:nvSpPr>
        <p:spPr bwMode="auto">
          <a:xfrm>
            <a:off x="2154621" y="3852042"/>
            <a:ext cx="4204138" cy="651641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3107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932219"/>
              </p:ext>
            </p:extLst>
          </p:nvPr>
        </p:nvGraphicFramePr>
        <p:xfrm>
          <a:off x="2287588" y="3927475"/>
          <a:ext cx="39560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01" name="Equation" r:id="rId3" imgW="3949560" imgH="545760" progId="Equation.DSMT4">
                  <p:embed/>
                </p:oleObj>
              </mc:Choice>
              <mc:Fallback>
                <p:oleObj name="Equation" r:id="rId3" imgW="394956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7588" y="3927475"/>
                        <a:ext cx="395605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 bwMode="auto">
          <a:xfrm>
            <a:off x="2953407" y="4713892"/>
            <a:ext cx="2438400" cy="987973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310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5698658"/>
              </p:ext>
            </p:extLst>
          </p:nvPr>
        </p:nvGraphicFramePr>
        <p:xfrm>
          <a:off x="3081338" y="4776788"/>
          <a:ext cx="21717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02" name="Equation" r:id="rId5" imgW="2171520" imgH="876240" progId="Equation.DSMT4">
                  <p:embed/>
                </p:oleObj>
              </mc:Choice>
              <mc:Fallback>
                <p:oleObj name="Equation" r:id="rId5" imgW="2171520" imgH="876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1338" y="4776788"/>
                        <a:ext cx="21717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195935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Ex) Uniaxial Bar with Hardening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 uniaxial stress s when e</a:t>
            </a:r>
            <a:r>
              <a:rPr lang="en-US" baseline="-25000" dirty="0" smtClean="0"/>
              <a:t>p</a:t>
            </a:r>
            <a:r>
              <a:rPr lang="en-US" dirty="0" smtClean="0"/>
              <a:t> = 0.1, initial </a:t>
            </a:r>
            <a:r>
              <a:rPr lang="en-US" dirty="0" err="1" smtClean="0">
                <a:latin typeface="Symbol" panose="05050102010706020507" pitchFamily="18" charset="2"/>
              </a:rPr>
              <a:t>s</a:t>
            </a:r>
            <a:r>
              <a:rPr lang="en-US" baseline="-25000" dirty="0" err="1" smtClean="0"/>
              <a:t>Y</a:t>
            </a:r>
            <a:r>
              <a:rPr lang="en-US" dirty="0" smtClean="0"/>
              <a:t> = 400 MPa and H = 200 MPa (a) isotropic, (b) kinematic and (c) combined hardening with </a:t>
            </a:r>
            <a:r>
              <a:rPr lang="en-US" dirty="0" smtClean="0">
                <a:latin typeface="Symbol" panose="05050102010706020507" pitchFamily="18" charset="2"/>
              </a:rPr>
              <a:t>b</a:t>
            </a:r>
            <a:r>
              <a:rPr lang="en-US" dirty="0" smtClean="0"/>
              <a:t> = 0.5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Isotropic hardening</a:t>
            </a:r>
          </a:p>
          <a:p>
            <a:pPr marL="914400" lvl="1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lphaLcParenR"/>
            </a:pPr>
            <a:endParaRPr lang="en-US" dirty="0" smtClean="0"/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Kinematic hardening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2588749"/>
              </p:ext>
            </p:extLst>
          </p:nvPr>
        </p:nvGraphicFramePr>
        <p:xfrm>
          <a:off x="596779" y="2096348"/>
          <a:ext cx="3822700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62" name="Equation" r:id="rId3" imgW="4495680" imgH="1269720" progId="Equation.DSMT4">
                  <p:embed/>
                </p:oleObj>
              </mc:Choice>
              <mc:Fallback>
                <p:oleObj name="Equation" r:id="rId3" imgW="4495680" imgH="1269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779" y="2096348"/>
                        <a:ext cx="3822700" cy="1081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512411"/>
              </p:ext>
            </p:extLst>
          </p:nvPr>
        </p:nvGraphicFramePr>
        <p:xfrm>
          <a:off x="4898783" y="2333419"/>
          <a:ext cx="1143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63" name="Equation" r:id="rId5" imgW="1143000" imgH="469800" progId="Equation.DSMT4">
                  <p:embed/>
                </p:oleObj>
              </mc:Choice>
              <mc:Fallback>
                <p:oleObj name="Equation" r:id="rId5" imgW="114300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8783" y="2333419"/>
                        <a:ext cx="1143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0195718"/>
              </p:ext>
            </p:extLst>
          </p:nvPr>
        </p:nvGraphicFramePr>
        <p:xfrm>
          <a:off x="1076010" y="3849275"/>
          <a:ext cx="71120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64" name="Equation" r:id="rId7" imgW="7111800" imgH="545760" progId="Equation.DSMT4">
                  <p:embed/>
                </p:oleObj>
              </mc:Choice>
              <mc:Fallback>
                <p:oleObj name="Equation" r:id="rId7" imgW="7111800" imgH="545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76010" y="3849275"/>
                        <a:ext cx="7112000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629578"/>
              </p:ext>
            </p:extLst>
          </p:nvPr>
        </p:nvGraphicFramePr>
        <p:xfrm>
          <a:off x="6813695" y="4467661"/>
          <a:ext cx="1778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65" name="Equation" r:id="rId9" imgW="1777680" imgH="393480" progId="Equation.DSMT4">
                  <p:embed/>
                </p:oleObj>
              </mc:Choice>
              <mc:Fallback>
                <p:oleObj name="Equation" r:id="rId9" imgW="17776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13695" y="4467661"/>
                        <a:ext cx="17780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7488720"/>
              </p:ext>
            </p:extLst>
          </p:nvPr>
        </p:nvGraphicFramePr>
        <p:xfrm>
          <a:off x="1076010" y="5232194"/>
          <a:ext cx="25527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66" name="Equation" r:id="rId11" imgW="2552400" imgH="545760" progId="Equation.DSMT4">
                  <p:embed/>
                </p:oleObj>
              </mc:Choice>
              <mc:Fallback>
                <p:oleObj name="Equation" r:id="rId11" imgW="2552400" imgH="545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76010" y="5232194"/>
                        <a:ext cx="2552700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237065"/>
              </p:ext>
            </p:extLst>
          </p:nvPr>
        </p:nvGraphicFramePr>
        <p:xfrm>
          <a:off x="671950" y="5923653"/>
          <a:ext cx="63881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67" name="Equation" r:id="rId13" imgW="6387840" imgH="545760" progId="Equation.DSMT4">
                  <p:embed/>
                </p:oleObj>
              </mc:Choice>
              <mc:Fallback>
                <p:oleObj name="Equation" r:id="rId13" imgW="6387840" imgH="545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71950" y="5923653"/>
                        <a:ext cx="6388100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9700961"/>
              </p:ext>
            </p:extLst>
          </p:nvPr>
        </p:nvGraphicFramePr>
        <p:xfrm>
          <a:off x="6725525" y="6418262"/>
          <a:ext cx="1778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68" name="Equation" r:id="rId15" imgW="1777680" imgH="393480" progId="Equation.DSMT4">
                  <p:embed/>
                </p:oleObj>
              </mc:Choice>
              <mc:Fallback>
                <p:oleObj name="Equation" r:id="rId15" imgW="17776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25525" y="6418262"/>
                        <a:ext cx="17780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8924182"/>
      </p:ext>
    </p:extLst>
  </p:cSld>
  <p:clrMapOvr>
    <a:masterClrMapping/>
  </p:clrMapOvr>
  <p:transition>
    <p:fade thruBlk="1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Ex) Uniaxial Bar with Hardening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Font typeface="+mj-lt"/>
              <a:buAutoNum type="alphaLcParenR" startAt="3"/>
            </a:pPr>
            <a:r>
              <a:rPr lang="en-US" dirty="0" smtClean="0"/>
              <a:t>Combined hardening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555040"/>
              </p:ext>
            </p:extLst>
          </p:nvPr>
        </p:nvGraphicFramePr>
        <p:xfrm>
          <a:off x="869598" y="1267419"/>
          <a:ext cx="5281613" cy="214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07" name="Equation" r:id="rId3" imgW="5359320" imgH="2108160" progId="Equation.DSMT4">
                  <p:embed/>
                </p:oleObj>
              </mc:Choice>
              <mc:Fallback>
                <p:oleObj name="Equation" r:id="rId3" imgW="5359320" imgH="21081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598" y="1267419"/>
                        <a:ext cx="5281613" cy="2147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8171718"/>
              </p:ext>
            </p:extLst>
          </p:nvPr>
        </p:nvGraphicFramePr>
        <p:xfrm>
          <a:off x="1140842" y="3752898"/>
          <a:ext cx="6000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08" name="Equation" r:id="rId5" imgW="6019560" imgH="520560" progId="Equation.DSMT4">
                  <p:embed/>
                </p:oleObj>
              </mc:Choice>
              <mc:Fallback>
                <p:oleObj name="Equation" r:id="rId5" imgW="6019560" imgH="5205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0842" y="3752898"/>
                        <a:ext cx="6000750" cy="509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60984" y="4600077"/>
            <a:ext cx="6696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All three models yield the same stress (proportional loading)</a:t>
            </a:r>
            <a:endParaRPr 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282725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Plasticity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75" y="741363"/>
            <a:ext cx="8909050" cy="587375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Elasticity – A material deforms under stress, but then returns to its original shape when the stress is removed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Plasticity - deformation of a material undergoing </a:t>
            </a:r>
            <a:r>
              <a:rPr lang="en-US" b="1" dirty="0" smtClean="0">
                <a:solidFill>
                  <a:srgbClr val="2C02C6"/>
                </a:solidFill>
              </a:rPr>
              <a:t>non-reversible changes of shape</a:t>
            </a:r>
            <a:r>
              <a:rPr lang="en-US" dirty="0" smtClean="0"/>
              <a:t> in response to applied forces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Plasticity in metals is usually a consequence of </a:t>
            </a:r>
            <a:r>
              <a:rPr lang="en-US" b="1" dirty="0" smtClean="0">
                <a:solidFill>
                  <a:srgbClr val="2C02C6"/>
                </a:solidFill>
              </a:rPr>
              <a:t>dislocations</a:t>
            </a:r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dirty="0" smtClean="0"/>
              <a:t>Rough nonlinearity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Found in most metals, and in general is a good description for a large class of materials</a:t>
            </a:r>
          </a:p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rgbClr val="2C02C6"/>
                </a:solidFill>
              </a:rPr>
              <a:t>Perfect plasticity </a:t>
            </a:r>
            <a:r>
              <a:rPr lang="en-US" dirty="0" smtClean="0"/>
              <a:t>– a property of materials to undergo irreversible deformation without any increase in stresses or loads</a:t>
            </a:r>
          </a:p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rgbClr val="2C02C6"/>
                </a:solidFill>
              </a:rPr>
              <a:t>Hardening</a:t>
            </a:r>
            <a:r>
              <a:rPr lang="en-US" dirty="0" smtClean="0"/>
              <a:t>  - need increasingly higher stresses to result in further plastic deformation</a:t>
            </a:r>
          </a:p>
        </p:txBody>
      </p:sp>
      <p:sp>
        <p:nvSpPr>
          <p:cNvPr id="35879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Rate-Independent Elastoplasticity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Additive decomposition</a:t>
            </a:r>
          </a:p>
          <a:p>
            <a:endParaRPr lang="en-US" dirty="0" smtClean="0"/>
          </a:p>
          <a:p>
            <a:r>
              <a:rPr lang="en-US" dirty="0" smtClean="0"/>
              <a:t>Strain energy (linear elastic)</a:t>
            </a:r>
          </a:p>
          <a:p>
            <a:endParaRPr lang="en-US" dirty="0" smtClean="0"/>
          </a:p>
          <a:p>
            <a:r>
              <a:rPr lang="en-US" dirty="0" smtClean="0"/>
              <a:t>Stress (differentiating W w.r.t. strain)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52744"/>
              </p:ext>
            </p:extLst>
          </p:nvPr>
        </p:nvGraphicFramePr>
        <p:xfrm>
          <a:off x="627063" y="1281113"/>
          <a:ext cx="3187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4" name="Equation" r:id="rId3" imgW="3187440" imgH="482400" progId="Equation.DSMT4">
                  <p:embed/>
                </p:oleObj>
              </mc:Choice>
              <mc:Fallback>
                <p:oleObj name="Equation" r:id="rId3" imgW="31874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3" y="1281113"/>
                        <a:ext cx="31877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93021" y="1334814"/>
            <a:ext cx="3985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From small deformation assumption</a:t>
            </a:r>
            <a:endParaRPr lang="en-US" dirty="0">
              <a:latin typeface="Comic Sans MS" pitchFamily="66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5200426"/>
              </p:ext>
            </p:extLst>
          </p:nvPr>
        </p:nvGraphicFramePr>
        <p:xfrm>
          <a:off x="627063" y="2273300"/>
          <a:ext cx="59563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5" name="Equation" r:id="rId5" imgW="5956200" imgH="533160" progId="Equation.DSMT4">
                  <p:embed/>
                </p:oleObj>
              </mc:Choice>
              <mc:Fallback>
                <p:oleObj name="Equation" r:id="rId5" imgW="595620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3" y="2273300"/>
                        <a:ext cx="59563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868984"/>
              </p:ext>
            </p:extLst>
          </p:nvPr>
        </p:nvGraphicFramePr>
        <p:xfrm>
          <a:off x="627063" y="3308350"/>
          <a:ext cx="40259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6" name="Equation" r:id="rId7" imgW="4025880" imgH="799920" progId="Equation.DSMT4">
                  <p:embed/>
                </p:oleObj>
              </mc:Choice>
              <mc:Fallback>
                <p:oleObj name="Equation" r:id="rId7" imgW="4025880" imgH="799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3" y="3308350"/>
                        <a:ext cx="4025900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1072975"/>
              </p:ext>
            </p:extLst>
          </p:nvPr>
        </p:nvGraphicFramePr>
        <p:xfrm>
          <a:off x="627063" y="4238625"/>
          <a:ext cx="2032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7" name="Equation" r:id="rId9" imgW="2031840" imgH="444240" progId="Equation.DSMT4">
                  <p:embed/>
                </p:oleObj>
              </mc:Choice>
              <mc:Fallback>
                <p:oleObj name="Equation" r:id="rId9" imgW="20318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3" y="4238625"/>
                        <a:ext cx="20320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8381449"/>
              </p:ext>
            </p:extLst>
          </p:nvPr>
        </p:nvGraphicFramePr>
        <p:xfrm>
          <a:off x="627063" y="5116513"/>
          <a:ext cx="22733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8" name="Equation" r:id="rId11" imgW="2273040" imgH="355320" progId="Equation.DSMT4">
                  <p:embed/>
                </p:oleObj>
              </mc:Choice>
              <mc:Fallback>
                <p:oleObj name="Equation" r:id="rId11" imgW="227304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3" y="5116513"/>
                        <a:ext cx="22733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3884939"/>
              </p:ext>
            </p:extLst>
          </p:nvPr>
        </p:nvGraphicFramePr>
        <p:xfrm>
          <a:off x="627063" y="5829300"/>
          <a:ext cx="3517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9" name="Equation" r:id="rId13" imgW="3517560" imgH="507960" progId="Equation.DSMT4">
                  <p:embed/>
                </p:oleObj>
              </mc:Choice>
              <mc:Fallback>
                <p:oleObj name="Equation" r:id="rId13" imgW="351756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3" y="5829300"/>
                        <a:ext cx="35179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013438" y="5034455"/>
            <a:ext cx="4043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2C02C6"/>
                </a:solidFill>
                <a:latin typeface="Comic Sans MS" pitchFamily="66" charset="0"/>
              </a:rPr>
              <a:t>Why we separate volumetric part </a:t>
            </a:r>
            <a:br>
              <a:rPr lang="en-US" b="1" dirty="0" smtClean="0">
                <a:solidFill>
                  <a:srgbClr val="2C02C6"/>
                </a:solidFill>
                <a:latin typeface="Comic Sans MS" pitchFamily="66" charset="0"/>
              </a:rPr>
            </a:br>
            <a:r>
              <a:rPr lang="en-US" b="1" dirty="0" smtClean="0">
                <a:solidFill>
                  <a:srgbClr val="2C02C6"/>
                </a:solidFill>
                <a:latin typeface="Comic Sans MS" pitchFamily="66" charset="0"/>
              </a:rPr>
              <a:t>from deviatoric part?</a:t>
            </a:r>
            <a:endParaRPr lang="en-US" b="1" dirty="0">
              <a:solidFill>
                <a:srgbClr val="2C02C6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83017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Rate-Independent Elastoplasticity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Stress cont.</a:t>
            </a:r>
          </a:p>
          <a:p>
            <a:pPr lvl="1"/>
            <a:r>
              <a:rPr lang="en-US" dirty="0" smtClean="0"/>
              <a:t>Volumetric stress:</a:t>
            </a:r>
          </a:p>
          <a:p>
            <a:pPr lvl="1">
              <a:spcBef>
                <a:spcPts val="2400"/>
              </a:spcBef>
            </a:pPr>
            <a:r>
              <a:rPr lang="en-US" dirty="0" smtClean="0"/>
              <a:t>Deviatoric stress:</a:t>
            </a:r>
          </a:p>
          <a:p>
            <a:r>
              <a:rPr lang="en-US" dirty="0" smtClean="0"/>
              <a:t>Yield function</a:t>
            </a:r>
          </a:p>
          <a:p>
            <a:pPr lvl="1"/>
            <a:r>
              <a:rPr lang="en-US" dirty="0" smtClean="0"/>
              <a:t>We will use von Mises, pressure insensitive yield function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latin typeface="Symbol" pitchFamily="18" charset="2"/>
              </a:rPr>
              <a:t>k</a:t>
            </a:r>
            <a:r>
              <a:rPr lang="en-US" dirty="0" smtClean="0"/>
              <a:t>(</a:t>
            </a:r>
            <a:r>
              <a:rPr lang="en-US" dirty="0" err="1" smtClean="0"/>
              <a:t>e</a:t>
            </a:r>
            <a:r>
              <a:rPr lang="en-US" baseline="-25000" dirty="0" err="1" smtClean="0"/>
              <a:t>p</a:t>
            </a:r>
            <a:r>
              <a:rPr lang="en-US" dirty="0" smtClean="0"/>
              <a:t>): Radius of elastic domain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p</a:t>
            </a:r>
            <a:r>
              <a:rPr lang="en-US" dirty="0" smtClean="0"/>
              <a:t>: effective plastic strain</a:t>
            </a:r>
          </a:p>
          <a:p>
            <a:r>
              <a:rPr lang="en-US" dirty="0" smtClean="0"/>
              <a:t>Elastic domain (smooth, convex)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489093" y="1243013"/>
          <a:ext cx="4762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30" name="Equation" r:id="rId3" imgW="4762440" imgH="431640" progId="Equation.DSMT4">
                  <p:embed/>
                </p:oleObj>
              </mc:Choice>
              <mc:Fallback>
                <p:oleObj name="Equation" r:id="rId3" imgW="47624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9093" y="1243013"/>
                        <a:ext cx="47625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508153" y="1825625"/>
          <a:ext cx="1638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31" name="Equation" r:id="rId5" imgW="1638000" imgH="380880" progId="Equation.DSMT4">
                  <p:embed/>
                </p:oleObj>
              </mc:Choice>
              <mc:Fallback>
                <p:oleObj name="Equation" r:id="rId5" imgW="16380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153" y="1825625"/>
                        <a:ext cx="16383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95688" y="1965434"/>
            <a:ext cx="2028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Why isn’t this </a:t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an elastic strain?</a:t>
            </a:r>
            <a:endParaRPr lang="en-US" dirty="0">
              <a:latin typeface="Comic Sans MS" pitchFamily="66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rot="5400000" flipH="1" flipV="1">
            <a:off x="6300944" y="1781504"/>
            <a:ext cx="388883" cy="158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Rounded Rectangle 9"/>
          <p:cNvSpPr/>
          <p:nvPr/>
        </p:nvSpPr>
        <p:spPr bwMode="auto">
          <a:xfrm>
            <a:off x="2017986" y="3436883"/>
            <a:ext cx="4025462" cy="672662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515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324772"/>
              </p:ext>
            </p:extLst>
          </p:nvPr>
        </p:nvGraphicFramePr>
        <p:xfrm>
          <a:off x="2163763" y="3517900"/>
          <a:ext cx="37401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32" name="Equation" r:id="rId7" imgW="3733560" imgH="545760" progId="Equation.DSMT4">
                  <p:embed/>
                </p:oleObj>
              </mc:Choice>
              <mc:Fallback>
                <p:oleObj name="Equation" r:id="rId7" imgW="373356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3763" y="3517900"/>
                        <a:ext cx="374015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254125" y="5876925"/>
          <a:ext cx="2794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33" name="Equation" r:id="rId9" imgW="2793960" imgH="457200" progId="Equation.DSMT4">
                  <p:embed/>
                </p:oleObj>
              </mc:Choice>
              <mc:Fallback>
                <p:oleObj name="Equation" r:id="rId9" imgW="27939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125" y="5876925"/>
                        <a:ext cx="2794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6779176" y="3610294"/>
            <a:ext cx="1429407" cy="1476704"/>
            <a:chOff x="5570483" y="5207875"/>
            <a:chExt cx="1429407" cy="1476704"/>
          </a:xfrm>
        </p:grpSpPr>
        <p:sp>
          <p:nvSpPr>
            <p:cNvPr id="12" name="Freeform 11"/>
            <p:cNvSpPr/>
            <p:nvPr/>
          </p:nvSpPr>
          <p:spPr bwMode="auto">
            <a:xfrm>
              <a:off x="5570483" y="5885793"/>
              <a:ext cx="1429407" cy="798786"/>
            </a:xfrm>
            <a:custGeom>
              <a:avLst/>
              <a:gdLst>
                <a:gd name="connsiteX0" fmla="*/ 0 w 1429407"/>
                <a:gd name="connsiteY0" fmla="*/ 0 h 798786"/>
                <a:gd name="connsiteX1" fmla="*/ 10510 w 1429407"/>
                <a:gd name="connsiteY1" fmla="*/ 798786 h 798786"/>
                <a:gd name="connsiteX2" fmla="*/ 1429407 w 1429407"/>
                <a:gd name="connsiteY2" fmla="*/ 798786 h 798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9407" h="798786">
                  <a:moveTo>
                    <a:pt x="0" y="0"/>
                  </a:moveTo>
                  <a:lnTo>
                    <a:pt x="10510" y="798786"/>
                  </a:lnTo>
                  <a:lnTo>
                    <a:pt x="1429407" y="798786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5570483" y="5875283"/>
              <a:ext cx="1345324" cy="798786"/>
            </a:xfrm>
            <a:custGeom>
              <a:avLst/>
              <a:gdLst>
                <a:gd name="connsiteX0" fmla="*/ 0 w 1345324"/>
                <a:gd name="connsiteY0" fmla="*/ 798786 h 798786"/>
                <a:gd name="connsiteX1" fmla="*/ 294289 w 1345324"/>
                <a:gd name="connsiteY1" fmla="*/ 199696 h 798786"/>
                <a:gd name="connsiteX2" fmla="*/ 1345324 w 1345324"/>
                <a:gd name="connsiteY2" fmla="*/ 0 h 798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5324" h="798786">
                  <a:moveTo>
                    <a:pt x="0" y="798786"/>
                  </a:moveTo>
                  <a:lnTo>
                    <a:pt x="294289" y="199696"/>
                  </a:lnTo>
                  <a:lnTo>
                    <a:pt x="1345324" y="0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Freeform 14"/>
            <p:cNvSpPr/>
            <p:nvPr/>
          </p:nvSpPr>
          <p:spPr bwMode="auto">
            <a:xfrm>
              <a:off x="5959366" y="5549462"/>
              <a:ext cx="515006" cy="851338"/>
            </a:xfrm>
            <a:custGeom>
              <a:avLst/>
              <a:gdLst>
                <a:gd name="connsiteX0" fmla="*/ 0 w 515006"/>
                <a:gd name="connsiteY0" fmla="*/ 851338 h 851338"/>
                <a:gd name="connsiteX1" fmla="*/ 515006 w 515006"/>
                <a:gd name="connsiteY1" fmla="*/ 0 h 851338"/>
                <a:gd name="connsiteX2" fmla="*/ 515006 w 515006"/>
                <a:gd name="connsiteY2" fmla="*/ 420414 h 851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5006" h="851338">
                  <a:moveTo>
                    <a:pt x="0" y="851338"/>
                  </a:moveTo>
                  <a:lnTo>
                    <a:pt x="515006" y="0"/>
                  </a:lnTo>
                  <a:lnTo>
                    <a:pt x="515006" y="420414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28139" y="6264164"/>
              <a:ext cx="404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Symbol" pitchFamily="18" charset="2"/>
                </a:rPr>
                <a:t>s</a:t>
              </a:r>
              <a:r>
                <a:rPr lang="en-US" baseline="-25000" dirty="0" err="1" smtClean="0">
                  <a:latin typeface="Comic Sans MS" pitchFamily="66" charset="0"/>
                </a:rPr>
                <a:t>n</a:t>
              </a:r>
              <a:endParaRPr lang="en-US" baseline="-25000" dirty="0">
                <a:latin typeface="Comic Sans MS" pitchFamily="66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227381" y="5207875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Symbol" pitchFamily="18" charset="2"/>
                </a:rPr>
                <a:t>s</a:t>
              </a:r>
              <a:r>
                <a:rPr lang="en-US" baseline="-25000" dirty="0" err="1" smtClean="0">
                  <a:latin typeface="Comic Sans MS" pitchFamily="66" charset="0"/>
                </a:rPr>
                <a:t>tr</a:t>
              </a:r>
              <a:endParaRPr lang="en-US" baseline="-25000" dirty="0">
                <a:latin typeface="Comic Sans MS" pitchFamily="66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58911" y="5943598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ymbol" pitchFamily="18" charset="2"/>
                </a:rPr>
                <a:t>s</a:t>
              </a:r>
              <a:r>
                <a:rPr lang="en-US" baseline="-25000" dirty="0" smtClean="0">
                  <a:latin typeface="Comic Sans MS" pitchFamily="66" charset="0"/>
                </a:rPr>
                <a:t>n+1</a:t>
              </a:r>
              <a:endParaRPr lang="en-US" baseline="-25000" dirty="0">
                <a:latin typeface="Comic Sans MS" pitchFamily="66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621517" y="5228897"/>
            <a:ext cx="2062315" cy="1340069"/>
            <a:chOff x="6495393" y="3831021"/>
            <a:chExt cx="2062315" cy="1340069"/>
          </a:xfrm>
        </p:grpSpPr>
        <p:sp>
          <p:nvSpPr>
            <p:cNvPr id="20" name="Oval 19"/>
            <p:cNvSpPr/>
            <p:nvPr/>
          </p:nvSpPr>
          <p:spPr bwMode="auto">
            <a:xfrm>
              <a:off x="6495393" y="4025462"/>
              <a:ext cx="1345324" cy="1145628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Freeform 20"/>
            <p:cNvSpPr/>
            <p:nvPr/>
          </p:nvSpPr>
          <p:spPr bwMode="auto">
            <a:xfrm>
              <a:off x="7104993" y="4093780"/>
              <a:ext cx="1271752" cy="320565"/>
            </a:xfrm>
            <a:custGeom>
              <a:avLst/>
              <a:gdLst>
                <a:gd name="connsiteX0" fmla="*/ 0 w 1271752"/>
                <a:gd name="connsiteY0" fmla="*/ 320565 h 320565"/>
                <a:gd name="connsiteX1" fmla="*/ 515007 w 1271752"/>
                <a:gd name="connsiteY1" fmla="*/ 36786 h 320565"/>
                <a:gd name="connsiteX2" fmla="*/ 1271752 w 1271752"/>
                <a:gd name="connsiteY2" fmla="*/ 99848 h 32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1752" h="320565">
                  <a:moveTo>
                    <a:pt x="0" y="320565"/>
                  </a:moveTo>
                  <a:cubicBezTo>
                    <a:pt x="151524" y="197068"/>
                    <a:pt x="303048" y="73572"/>
                    <a:pt x="515007" y="36786"/>
                  </a:cubicBezTo>
                  <a:cubicBezTo>
                    <a:pt x="726966" y="0"/>
                    <a:pt x="999359" y="49924"/>
                    <a:pt x="1271752" y="99848"/>
                  </a:cubicBez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3" name="Straight Connector 22"/>
            <p:cNvCxnSpPr>
              <a:stCxn id="21" idx="2"/>
            </p:cNvCxnSpPr>
            <p:nvPr/>
          </p:nvCxnSpPr>
          <p:spPr bwMode="auto">
            <a:xfrm flipH="1">
              <a:off x="7777655" y="4193628"/>
              <a:ext cx="599090" cy="21020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6789682" y="4740166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E, f&lt;0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831722" y="4267201"/>
              <a:ext cx="404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Symbol" pitchFamily="18" charset="2"/>
                </a:rPr>
                <a:t>s</a:t>
              </a:r>
              <a:r>
                <a:rPr lang="en-US" baseline="-25000" dirty="0" err="1" smtClean="0">
                  <a:latin typeface="Comic Sans MS" pitchFamily="66" charset="0"/>
                </a:rPr>
                <a:t>n</a:t>
              </a:r>
              <a:endParaRPr lang="en-US" baseline="-25000" dirty="0">
                <a:latin typeface="Comic Sans MS" pitchFamily="66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772397" y="4272456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ymbol" pitchFamily="18" charset="2"/>
                </a:rPr>
                <a:t>s</a:t>
              </a:r>
              <a:r>
                <a:rPr lang="en-US" baseline="-25000" dirty="0" smtClean="0">
                  <a:latin typeface="Comic Sans MS" pitchFamily="66" charset="0"/>
                </a:rPr>
                <a:t>n+1</a:t>
              </a:r>
              <a:endParaRPr lang="en-US" baseline="-25000" dirty="0">
                <a:latin typeface="Comic Sans MS" pitchFamily="66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87708" y="3831021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Symbol" pitchFamily="18" charset="2"/>
                </a:rPr>
                <a:t>s</a:t>
              </a:r>
              <a:r>
                <a:rPr lang="en-US" baseline="-25000" dirty="0" err="1" smtClean="0">
                  <a:latin typeface="Comic Sans MS" pitchFamily="66" charset="0"/>
                </a:rPr>
                <a:t>tr</a:t>
              </a:r>
              <a:endParaRPr lang="en-US" baseline="-25000" dirty="0"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993353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Rate-Independent Elastoplasticity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Flow rule (determine evolution of plastic strain)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b="1" dirty="0" smtClean="0">
                <a:solidFill>
                  <a:srgbClr val="2C02C6"/>
                </a:solidFill>
              </a:rPr>
              <a:t>Plastic consistency parameter</a:t>
            </a:r>
            <a:r>
              <a:rPr lang="en-US" dirty="0" smtClean="0"/>
              <a:t> </a:t>
            </a:r>
            <a:r>
              <a:rPr lang="en-US" dirty="0" smtClean="0">
                <a:latin typeface="Symbol" pitchFamily="18" charset="2"/>
              </a:rPr>
              <a:t>g </a:t>
            </a:r>
            <a:r>
              <a:rPr lang="en-US" dirty="0" smtClean="0"/>
              <a:t>: </a:t>
            </a:r>
            <a:r>
              <a:rPr lang="en-US" dirty="0" smtClean="0">
                <a:latin typeface="Symbol" pitchFamily="18" charset="2"/>
              </a:rPr>
              <a:t>g</a:t>
            </a:r>
            <a:r>
              <a:rPr lang="en-US" dirty="0" smtClean="0"/>
              <a:t> &gt; 0 (plastic), </a:t>
            </a:r>
            <a:r>
              <a:rPr lang="en-US" dirty="0" smtClean="0">
                <a:latin typeface="Symbol" pitchFamily="18" charset="2"/>
              </a:rPr>
              <a:t>g</a:t>
            </a:r>
            <a:r>
              <a:rPr lang="en-US" dirty="0" smtClean="0"/>
              <a:t> =0 (elastic)</a:t>
            </a:r>
          </a:p>
          <a:p>
            <a:r>
              <a:rPr lang="en-US" dirty="0" smtClean="0"/>
              <a:t>Flow potential g(</a:t>
            </a:r>
            <a:r>
              <a:rPr lang="en-US" b="1" dirty="0" smtClean="0">
                <a:latin typeface="Symbol" pitchFamily="18" charset="2"/>
              </a:rPr>
              <a:t>s</a:t>
            </a:r>
            <a:r>
              <a:rPr lang="en-US" dirty="0" smtClean="0"/>
              <a:t>, </a:t>
            </a:r>
            <a:r>
              <a:rPr lang="en-US" b="1" dirty="0" smtClean="0">
                <a:latin typeface="Symbol" pitchFamily="18" charset="2"/>
              </a:rPr>
              <a:t>x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Plastic strain increases in the normal direction to the flow potential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1524000" y="1292772"/>
            <a:ext cx="1912883" cy="567559"/>
          </a:xfrm>
          <a:prstGeom prst="round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657663"/>
              </p:ext>
            </p:extLst>
          </p:nvPr>
        </p:nvGraphicFramePr>
        <p:xfrm>
          <a:off x="1651000" y="1363663"/>
          <a:ext cx="1663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54" name="Equation" r:id="rId3" imgW="1663560" imgH="444240" progId="Equation.DSMT4">
                  <p:embed/>
                </p:oleObj>
              </mc:Choice>
              <mc:Fallback>
                <p:oleObj name="Equation" r:id="rId3" imgW="16635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1363663"/>
                        <a:ext cx="16637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5948855" y="1308100"/>
            <a:ext cx="1920719" cy="784929"/>
            <a:chOff x="5927834" y="1497286"/>
            <a:chExt cx="1920719" cy="784929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6281354" y="1497286"/>
            <a:ext cx="11684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855" name="Equation" r:id="rId5" imgW="1168200" imgH="406080" progId="Equation.DSMT4">
                    <p:embed/>
                  </p:oleObj>
                </mc:Choice>
                <mc:Fallback>
                  <p:oleObj name="Equation" r:id="rId5" imgW="1168200" imgH="406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81354" y="1497286"/>
                          <a:ext cx="1168400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5927834" y="1912883"/>
              <a:ext cx="1920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Plastic variables</a:t>
              </a:r>
              <a:endParaRPr lang="en-US" dirty="0">
                <a:latin typeface="Comic Sans MS" pitchFamily="66" charset="0"/>
              </a:endParaRPr>
            </a:p>
          </p:txBody>
        </p:sp>
      </p:grp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2157160"/>
              </p:ext>
            </p:extLst>
          </p:nvPr>
        </p:nvGraphicFramePr>
        <p:xfrm>
          <a:off x="1350963" y="3195638"/>
          <a:ext cx="44069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56" name="Equation" r:id="rId7" imgW="4406760" imgH="774360" progId="Equation.DSMT4">
                  <p:embed/>
                </p:oleObj>
              </mc:Choice>
              <mc:Fallback>
                <p:oleObj name="Equation" r:id="rId7" imgW="4406760" imgH="774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963" y="3195638"/>
                        <a:ext cx="44069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1933903" y="4637088"/>
            <a:ext cx="2539929" cy="2625561"/>
            <a:chOff x="1135117" y="4637088"/>
            <a:chExt cx="2539929" cy="2625561"/>
          </a:xfrm>
        </p:grpSpPr>
        <p:sp>
          <p:nvSpPr>
            <p:cNvPr id="10" name="Arc 9"/>
            <p:cNvSpPr/>
            <p:nvPr/>
          </p:nvSpPr>
          <p:spPr bwMode="auto">
            <a:xfrm>
              <a:off x="1135117" y="5507421"/>
              <a:ext cx="1755228" cy="1755228"/>
            </a:xfrm>
            <a:prstGeom prst="arc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Arc 10"/>
            <p:cNvSpPr/>
            <p:nvPr/>
          </p:nvSpPr>
          <p:spPr bwMode="auto">
            <a:xfrm>
              <a:off x="1382110" y="5239407"/>
              <a:ext cx="1755228" cy="1755228"/>
            </a:xfrm>
            <a:prstGeom prst="arc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Arc 11"/>
            <p:cNvSpPr/>
            <p:nvPr/>
          </p:nvSpPr>
          <p:spPr bwMode="auto">
            <a:xfrm>
              <a:off x="1655383" y="4997668"/>
              <a:ext cx="1755228" cy="1755228"/>
            </a:xfrm>
            <a:prstGeom prst="arc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 rot="5400000" flipH="1" flipV="1">
              <a:off x="2543503" y="4960883"/>
              <a:ext cx="788276" cy="704193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2228195" y="5423336"/>
              <a:ext cx="735724" cy="59909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" name="Freeform 16"/>
            <p:cNvSpPr/>
            <p:nvPr/>
          </p:nvSpPr>
          <p:spPr bwMode="auto">
            <a:xfrm>
              <a:off x="2669628" y="5602014"/>
              <a:ext cx="178675" cy="252248"/>
            </a:xfrm>
            <a:custGeom>
              <a:avLst/>
              <a:gdLst>
                <a:gd name="connsiteX0" fmla="*/ 0 w 178675"/>
                <a:gd name="connsiteY0" fmla="*/ 0 h 252248"/>
                <a:gd name="connsiteX1" fmla="*/ 178675 w 178675"/>
                <a:gd name="connsiteY1" fmla="*/ 147145 h 252248"/>
                <a:gd name="connsiteX2" fmla="*/ 105103 w 178675"/>
                <a:gd name="connsiteY2" fmla="*/ 252248 h 252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8675" h="252248">
                  <a:moveTo>
                    <a:pt x="0" y="0"/>
                  </a:moveTo>
                  <a:lnTo>
                    <a:pt x="178675" y="147145"/>
                  </a:lnTo>
                  <a:lnTo>
                    <a:pt x="105103" y="252248"/>
                  </a:ln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32690" y="6285186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g</a:t>
              </a:r>
              <a:r>
                <a:rPr lang="en-US" baseline="-25000" dirty="0" smtClean="0">
                  <a:latin typeface="Comic Sans MS" pitchFamily="66" charset="0"/>
                </a:rPr>
                <a:t>1</a:t>
              </a:r>
              <a:endParaRPr lang="en-US" baseline="-25000" dirty="0">
                <a:latin typeface="Comic Sans MS" pitchFamily="66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42745" y="6017172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g</a:t>
              </a:r>
              <a:r>
                <a:rPr lang="en-US" baseline="-25000" dirty="0" smtClean="0">
                  <a:latin typeface="Comic Sans MS" pitchFamily="66" charset="0"/>
                </a:rPr>
                <a:t>2</a:t>
              </a:r>
              <a:endParaRPr lang="en-US" baseline="-25000" dirty="0">
                <a:latin typeface="Comic Sans MS" pitchFamily="66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73974" y="5754414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g</a:t>
              </a:r>
              <a:r>
                <a:rPr lang="en-US" baseline="-25000" dirty="0" smtClean="0">
                  <a:latin typeface="Comic Sans MS" pitchFamily="66" charset="0"/>
                </a:rPr>
                <a:t>3</a:t>
              </a:r>
              <a:endParaRPr lang="en-US" baseline="-25000" dirty="0">
                <a:latin typeface="Comic Sans MS" pitchFamily="66" charset="0"/>
              </a:endParaRPr>
            </a:p>
          </p:txBody>
        </p:sp>
        <p:graphicFrame>
          <p:nvGraphicFramePr>
            <p:cNvPr id="21" name="Object 20"/>
            <p:cNvGraphicFramePr>
              <a:graphicFrameLocks noChangeAspect="1"/>
            </p:cNvGraphicFramePr>
            <p:nvPr/>
          </p:nvGraphicFramePr>
          <p:xfrm>
            <a:off x="3323952" y="4637088"/>
            <a:ext cx="293687" cy="550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857" name="Equation" r:id="rId9" imgW="342720" imgH="647640" progId="Equation.DSMT4">
                    <p:embed/>
                  </p:oleObj>
                </mc:Choice>
                <mc:Fallback>
                  <p:oleObj name="Equation" r:id="rId9" imgW="342720" imgH="647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3952" y="4637088"/>
                          <a:ext cx="293687" cy="5508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60396385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Rate-Independent Elastoplasticity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Associative flow rule</a:t>
            </a:r>
          </a:p>
          <a:p>
            <a:pPr lvl="1"/>
            <a:r>
              <a:rPr lang="en-US" dirty="0" smtClean="0"/>
              <a:t>Flow potential = yield function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2606566" y="1681655"/>
            <a:ext cx="2144110" cy="966952"/>
          </a:xfrm>
          <a:prstGeom prst="round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342574"/>
              </p:ext>
            </p:extLst>
          </p:nvPr>
        </p:nvGraphicFramePr>
        <p:xfrm>
          <a:off x="2747963" y="1751013"/>
          <a:ext cx="1866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78" name="Equation" r:id="rId3" imgW="1866600" imgH="825480" progId="Equation.DSMT4">
                  <p:embed/>
                </p:oleObj>
              </mc:Choice>
              <mc:Fallback>
                <p:oleObj name="Equation" r:id="rId3" imgW="1866600" imgH="825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7963" y="1751013"/>
                        <a:ext cx="18669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1982656"/>
              </p:ext>
            </p:extLst>
          </p:nvPr>
        </p:nvGraphicFramePr>
        <p:xfrm>
          <a:off x="1047750" y="2814638"/>
          <a:ext cx="5499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79" name="Equation" r:id="rId5" imgW="5499000" imgH="927000" progId="Equation.DSMT4">
                  <p:embed/>
                </p:oleObj>
              </mc:Choice>
              <mc:Fallback>
                <p:oleObj name="Equation" r:id="rId5" imgW="5499000" imgH="927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2814638"/>
                        <a:ext cx="54991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5444919" y="1986456"/>
            <a:ext cx="3265638" cy="1062337"/>
            <a:chOff x="5812223" y="1986456"/>
            <a:chExt cx="3265638" cy="1062337"/>
          </a:xfrm>
        </p:grpSpPr>
        <p:sp>
          <p:nvSpPr>
            <p:cNvPr id="7" name="TextBox 6"/>
            <p:cNvSpPr txBox="1"/>
            <p:nvPr/>
          </p:nvSpPr>
          <p:spPr>
            <a:xfrm>
              <a:off x="5812223" y="1986456"/>
              <a:ext cx="32656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2C02C6"/>
                  </a:solidFill>
                  <a:latin typeface="Comic Sans MS" pitchFamily="66" charset="0"/>
                </a:rPr>
                <a:t>Unit deviatoric tensor</a:t>
              </a:r>
              <a:br>
                <a:rPr lang="en-US" b="1" dirty="0" smtClean="0">
                  <a:solidFill>
                    <a:srgbClr val="2C02C6"/>
                  </a:solidFill>
                  <a:latin typeface="Comic Sans MS" pitchFamily="66" charset="0"/>
                </a:rPr>
              </a:br>
              <a:r>
                <a:rPr lang="en-US" b="1" dirty="0" smtClean="0">
                  <a:solidFill>
                    <a:srgbClr val="2C02C6"/>
                  </a:solidFill>
                  <a:latin typeface="Comic Sans MS" pitchFamily="66" charset="0"/>
                </a:rPr>
                <a:t>normal to the yield surface</a:t>
              </a:r>
              <a:endParaRPr lang="en-US" b="1" dirty="0">
                <a:solidFill>
                  <a:srgbClr val="2C02C6"/>
                </a:solidFill>
                <a:latin typeface="Comic Sans MS" pitchFamily="66" charset="0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 bwMode="auto">
            <a:xfrm rot="5400000">
              <a:off x="6518819" y="2816772"/>
              <a:ext cx="462455" cy="158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2" name="Rounded Rectangle 11"/>
          <p:cNvSpPr/>
          <p:nvPr/>
        </p:nvSpPr>
        <p:spPr bwMode="auto">
          <a:xfrm>
            <a:off x="1375090" y="3951890"/>
            <a:ext cx="3239773" cy="1030013"/>
          </a:xfrm>
          <a:prstGeom prst="round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536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1519979"/>
              </p:ext>
            </p:extLst>
          </p:nvPr>
        </p:nvGraphicFramePr>
        <p:xfrm>
          <a:off x="838200" y="4044950"/>
          <a:ext cx="36195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80" name="Equation" r:id="rId7" imgW="3619440" imgH="876240" progId="Equation.DSMT4">
                  <p:embed/>
                </p:oleObj>
              </mc:Choice>
              <mc:Fallback>
                <p:oleObj name="Equation" r:id="rId7" imgW="3619440" imgH="876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044950"/>
                        <a:ext cx="36195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156138" y="5433848"/>
            <a:ext cx="5519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N determines the direction of plastic strain rate </a:t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and      determines the magnitude</a:t>
            </a:r>
            <a:endParaRPr lang="en-US" dirty="0">
              <a:latin typeface="Comic Sans MS" pitchFamily="66" charset="0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1766636" y="5755356"/>
          <a:ext cx="165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81" name="Equation" r:id="rId9" imgW="164880" imgH="291960" progId="Equation.DSMT4">
                  <p:embed/>
                </p:oleObj>
              </mc:Choice>
              <mc:Fallback>
                <p:oleObj name="Equation" r:id="rId9" imgW="16488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6636" y="5755356"/>
                        <a:ext cx="1651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38031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Rate-Independent Elastoplasticity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Evolution of plastic variables (hardening model)</a:t>
            </a:r>
          </a:p>
          <a:p>
            <a:r>
              <a:rPr lang="en-US" dirty="0" smtClean="0"/>
              <a:t>Back stress </a:t>
            </a:r>
            <a:r>
              <a:rPr lang="en-US" b="1" dirty="0" smtClean="0">
                <a:latin typeface="Symbol" pitchFamily="18" charset="2"/>
              </a:rPr>
              <a:t>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Effective plastic strain</a:t>
            </a:r>
          </a:p>
          <a:p>
            <a:pPr>
              <a:spcBef>
                <a:spcPts val="2400"/>
              </a:spcBef>
            </a:pPr>
            <a:endParaRPr lang="en-US" dirty="0" smtClean="0"/>
          </a:p>
          <a:p>
            <a:pPr lvl="1"/>
            <a:r>
              <a:rPr lang="en-US" dirty="0" smtClean="0"/>
              <a:t>Note: plastic deformation only occurs in deviatoric components</a:t>
            </a:r>
          </a:p>
          <a:p>
            <a:pPr lvl="1"/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788276" y="1734207"/>
            <a:ext cx="4866290" cy="1040524"/>
          </a:xfrm>
          <a:prstGeom prst="round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854841"/>
              </p:ext>
            </p:extLst>
          </p:nvPr>
        </p:nvGraphicFramePr>
        <p:xfrm>
          <a:off x="968375" y="1797050"/>
          <a:ext cx="44577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25" name="Equation" r:id="rId3" imgW="4457520" imgH="901440" progId="Equation.DSMT4">
                  <p:embed/>
                </p:oleObj>
              </mc:Choice>
              <mc:Fallback>
                <p:oleObj name="Equation" r:id="rId3" imgW="4457520" imgH="901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75" y="1797050"/>
                        <a:ext cx="44577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4120729" y="2632292"/>
            <a:ext cx="3427716" cy="761945"/>
            <a:chOff x="4614041" y="2511972"/>
            <a:chExt cx="3427716" cy="761945"/>
          </a:xfrm>
        </p:grpSpPr>
        <p:sp>
          <p:nvSpPr>
            <p:cNvPr id="6" name="Freeform 5"/>
            <p:cNvSpPr/>
            <p:nvPr/>
          </p:nvSpPr>
          <p:spPr bwMode="auto">
            <a:xfrm>
              <a:off x="4614041" y="2511972"/>
              <a:ext cx="1082566" cy="409904"/>
            </a:xfrm>
            <a:custGeom>
              <a:avLst/>
              <a:gdLst>
                <a:gd name="connsiteX0" fmla="*/ 1082566 w 1082566"/>
                <a:gd name="connsiteY0" fmla="*/ 409904 h 409904"/>
                <a:gd name="connsiteX1" fmla="*/ 0 w 1082566"/>
                <a:gd name="connsiteY1" fmla="*/ 409904 h 409904"/>
                <a:gd name="connsiteX2" fmla="*/ 0 w 1082566"/>
                <a:gd name="connsiteY2" fmla="*/ 0 h 40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2566" h="409904">
                  <a:moveTo>
                    <a:pt x="1082566" y="409904"/>
                  </a:moveTo>
                  <a:lnTo>
                    <a:pt x="0" y="409904"/>
                  </a:lnTo>
                  <a:lnTo>
                    <a:pt x="0" y="0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54565" y="2627586"/>
              <a:ext cx="23871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2C02C6"/>
                  </a:solidFill>
                  <a:latin typeface="Comic Sans MS" pitchFamily="66" charset="0"/>
                </a:rPr>
                <a:t>Plastic modulus for</a:t>
              </a:r>
              <a:br>
                <a:rPr lang="en-US" b="1" dirty="0" smtClean="0">
                  <a:solidFill>
                    <a:srgbClr val="2C02C6"/>
                  </a:solidFill>
                  <a:latin typeface="Comic Sans MS" pitchFamily="66" charset="0"/>
                </a:rPr>
              </a:br>
              <a:r>
                <a:rPr lang="en-US" b="1" dirty="0" smtClean="0">
                  <a:solidFill>
                    <a:srgbClr val="2C02C6"/>
                  </a:solidFill>
                  <a:latin typeface="Comic Sans MS" pitchFamily="66" charset="0"/>
                </a:rPr>
                <a:t>kinematic hardening</a:t>
              </a:r>
              <a:endParaRPr lang="en-US" b="1" dirty="0">
                <a:solidFill>
                  <a:srgbClr val="2C02C6"/>
                </a:solidFill>
                <a:latin typeface="Comic Sans MS" pitchFamily="66" charset="0"/>
              </a:endParaRPr>
            </a:p>
          </p:txBody>
        </p:sp>
      </p:grp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8040"/>
              </p:ext>
            </p:extLst>
          </p:nvPr>
        </p:nvGraphicFramePr>
        <p:xfrm>
          <a:off x="1179513" y="3894138"/>
          <a:ext cx="34290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26" name="Equation" r:id="rId5" imgW="3429000" imgH="596880" progId="Equation.DSMT4">
                  <p:embed/>
                </p:oleObj>
              </mc:Choice>
              <mc:Fallback>
                <p:oleObj name="Equation" r:id="rId5" imgW="3429000" imgH="596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513" y="3894138"/>
                        <a:ext cx="34290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9528673"/>
              </p:ext>
            </p:extLst>
          </p:nvPr>
        </p:nvGraphicFramePr>
        <p:xfrm>
          <a:off x="1052513" y="5023530"/>
          <a:ext cx="990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27" name="Equation" r:id="rId7" imgW="990360" imgH="393480" progId="Equation.DSMT4">
                  <p:embed/>
                </p:oleObj>
              </mc:Choice>
              <mc:Fallback>
                <p:oleObj name="Equation" r:id="rId7" imgW="9903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513" y="5023530"/>
                        <a:ext cx="990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405020"/>
              </p:ext>
            </p:extLst>
          </p:nvPr>
        </p:nvGraphicFramePr>
        <p:xfrm>
          <a:off x="2771775" y="5003800"/>
          <a:ext cx="20701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28" name="Equation" r:id="rId9" imgW="2070000" imgH="558720" progId="Equation.DSMT4">
                  <p:embed/>
                </p:oleObj>
              </mc:Choice>
              <mc:Fallback>
                <p:oleObj name="Equation" r:id="rId9" imgW="207000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5003800"/>
                        <a:ext cx="20701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ounded Rectangle 12"/>
          <p:cNvSpPr/>
          <p:nvPr/>
        </p:nvSpPr>
        <p:spPr bwMode="auto">
          <a:xfrm>
            <a:off x="987973" y="5686097"/>
            <a:ext cx="1524000" cy="693682"/>
          </a:xfrm>
          <a:prstGeom prst="round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4865804"/>
              </p:ext>
            </p:extLst>
          </p:nvPr>
        </p:nvGraphicFramePr>
        <p:xfrm>
          <a:off x="1103313" y="5768975"/>
          <a:ext cx="13081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29" name="Equation" r:id="rId11" imgW="1307880" imgH="545760" progId="Equation.DSMT4">
                  <p:embed/>
                </p:oleObj>
              </mc:Choice>
              <mc:Fallback>
                <p:oleObj name="Equation" r:id="rId11" imgW="130788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313" y="5768975"/>
                        <a:ext cx="13081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ounded Rectangle 16"/>
          <p:cNvSpPr/>
          <p:nvPr/>
        </p:nvSpPr>
        <p:spPr bwMode="auto">
          <a:xfrm>
            <a:off x="5686097" y="5265683"/>
            <a:ext cx="2186151" cy="1103586"/>
          </a:xfrm>
          <a:prstGeom prst="round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973763" y="5397500"/>
            <a:ext cx="1638300" cy="854075"/>
            <a:chOff x="6194480" y="5208314"/>
            <a:chExt cx="1638300" cy="854075"/>
          </a:xfrm>
        </p:grpSpPr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58877762"/>
                </p:ext>
              </p:extLst>
            </p:nvPr>
          </p:nvGraphicFramePr>
          <p:xfrm>
            <a:off x="6534205" y="5208314"/>
            <a:ext cx="11684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030" name="Equation" r:id="rId13" imgW="1168200" imgH="406080" progId="Equation.DSMT4">
                    <p:embed/>
                  </p:oleObj>
                </mc:Choice>
                <mc:Fallback>
                  <p:oleObj name="Equation" r:id="rId13" imgW="1168200" imgH="406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34205" y="5208314"/>
                          <a:ext cx="1168400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4"/>
            <p:cNvGraphicFramePr>
              <a:graphicFrameLocks noChangeAspect="1"/>
            </p:cNvGraphicFramePr>
            <p:nvPr/>
          </p:nvGraphicFramePr>
          <p:xfrm>
            <a:off x="6194480" y="5706789"/>
            <a:ext cx="16383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031" name="Equation" r:id="rId15" imgW="1638000" imgH="355320" progId="Equation.DSMT4">
                    <p:embed/>
                  </p:oleObj>
                </mc:Choice>
                <mc:Fallback>
                  <p:oleObj name="Equation" r:id="rId15" imgW="1638000" imgH="3553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94480" y="5706789"/>
                          <a:ext cx="1638300" cy="355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84024422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Rate-Independent Elastoplasticity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Kuhn-Tucker conditions</a:t>
            </a:r>
          </a:p>
          <a:p>
            <a:pPr lvl="1"/>
            <a:r>
              <a:rPr lang="en-US" dirty="0" smtClean="0"/>
              <a:t>The plastic consistency parameter must satisfy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Within elastic domain: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 the yield surface</a:t>
            </a:r>
          </a:p>
          <a:p>
            <a:pPr marL="857250" lvl="1" indent="-457200">
              <a:buFont typeface="+mj-lt"/>
              <a:buAutoNum type="alphaLcPeriod"/>
            </a:pPr>
            <a:r>
              <a:rPr lang="en-US" dirty="0" smtClean="0"/>
              <a:t>Elastic unloading</a:t>
            </a:r>
          </a:p>
          <a:p>
            <a:pPr marL="857250" lvl="1" indent="-457200">
              <a:spcBef>
                <a:spcPts val="2400"/>
              </a:spcBef>
              <a:buFont typeface="+mj-lt"/>
              <a:buAutoNum type="alphaLcPeriod"/>
            </a:pPr>
            <a:r>
              <a:rPr lang="en-US" dirty="0" smtClean="0"/>
              <a:t>Neutral loading</a:t>
            </a:r>
          </a:p>
          <a:p>
            <a:pPr marL="857250" lvl="1" indent="-457200">
              <a:spcBef>
                <a:spcPts val="2400"/>
              </a:spcBef>
              <a:buFont typeface="+mj-lt"/>
              <a:buAutoNum type="alphaLcPeriod"/>
            </a:pPr>
            <a:r>
              <a:rPr lang="en-US" dirty="0" smtClean="0"/>
              <a:t>Plastic loading (process attempt to violate f </a:t>
            </a:r>
            <a:r>
              <a:rPr lang="en-US" dirty="0" smtClean="0">
                <a:latin typeface="Comic Sans MS"/>
              </a:rPr>
              <a:t>≤ 0)</a:t>
            </a:r>
            <a:endParaRPr lang="en-US" dirty="0" smtClean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2070538" y="1744717"/>
            <a:ext cx="3279228" cy="546538"/>
          </a:xfrm>
          <a:prstGeom prst="round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9217797"/>
              </p:ext>
            </p:extLst>
          </p:nvPr>
        </p:nvGraphicFramePr>
        <p:xfrm>
          <a:off x="2243138" y="1812925"/>
          <a:ext cx="2959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08" name="Equation" r:id="rId3" imgW="2958840" imgH="406080" progId="Equation.DSMT4">
                  <p:embed/>
                </p:oleObj>
              </mc:Choice>
              <mc:Fallback>
                <p:oleObj name="Equation" r:id="rId3" imgW="29588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3138" y="1812925"/>
                        <a:ext cx="29591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4196419"/>
              </p:ext>
            </p:extLst>
          </p:nvPr>
        </p:nvGraphicFramePr>
        <p:xfrm>
          <a:off x="4002088" y="2674938"/>
          <a:ext cx="3352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09" name="Equation" r:id="rId5" imgW="3352680" imgH="406080" progId="Equation.DSMT4">
                  <p:embed/>
                </p:oleObj>
              </mc:Choice>
              <mc:Fallback>
                <p:oleObj name="Equation" r:id="rId5" imgW="33526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2088" y="2674938"/>
                        <a:ext cx="3352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840188"/>
              </p:ext>
            </p:extLst>
          </p:nvPr>
        </p:nvGraphicFramePr>
        <p:xfrm>
          <a:off x="3238500" y="3687763"/>
          <a:ext cx="284638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10" name="Equation" r:id="rId7" imgW="3352680" imgH="469800" progId="Equation.DSMT4">
                  <p:embed/>
                </p:oleObj>
              </mc:Choice>
              <mc:Fallback>
                <p:oleObj name="Equation" r:id="rId7" imgW="33526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3687763"/>
                        <a:ext cx="2846388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272859"/>
              </p:ext>
            </p:extLst>
          </p:nvPr>
        </p:nvGraphicFramePr>
        <p:xfrm>
          <a:off x="3059113" y="4292600"/>
          <a:ext cx="285750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11" name="Equation" r:id="rId9" imgW="3365280" imgH="469800" progId="Equation.DSMT4">
                  <p:embed/>
                </p:oleObj>
              </mc:Choice>
              <mc:Fallback>
                <p:oleObj name="Equation" r:id="rId9" imgW="33652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292600"/>
                        <a:ext cx="2857500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9843397"/>
              </p:ext>
            </p:extLst>
          </p:nvPr>
        </p:nvGraphicFramePr>
        <p:xfrm>
          <a:off x="1908175" y="5411788"/>
          <a:ext cx="28575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12" name="Equation" r:id="rId11" imgW="3365280" imgH="469800" progId="Equation.DSMT4">
                  <p:embed/>
                </p:oleObj>
              </mc:Choice>
              <mc:Fallback>
                <p:oleObj name="Equation" r:id="rId11" imgW="33652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411788"/>
                        <a:ext cx="2857500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6674069" y="5071240"/>
            <a:ext cx="1880040" cy="1455684"/>
            <a:chOff x="6674069" y="5071240"/>
            <a:chExt cx="1880040" cy="1455684"/>
          </a:xfrm>
        </p:grpSpPr>
        <p:sp>
          <p:nvSpPr>
            <p:cNvPr id="10" name="Oval 9"/>
            <p:cNvSpPr/>
            <p:nvPr/>
          </p:nvSpPr>
          <p:spPr bwMode="auto">
            <a:xfrm>
              <a:off x="6674069" y="5696607"/>
              <a:ext cx="1271752" cy="83031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6826469" y="5554718"/>
              <a:ext cx="1271752" cy="830317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7068207" y="5449613"/>
              <a:ext cx="1271752" cy="830317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Flowchart: Connector 12"/>
            <p:cNvSpPr/>
            <p:nvPr/>
          </p:nvSpPr>
          <p:spPr bwMode="auto">
            <a:xfrm>
              <a:off x="7514897" y="5707117"/>
              <a:ext cx="94593" cy="94593"/>
            </a:xfrm>
            <a:prstGeom prst="flowChartConnector">
              <a:avLst/>
            </a:prstGeom>
            <a:solidFill>
              <a:srgbClr val="2C02C6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Flowchart: Connector 13"/>
            <p:cNvSpPr/>
            <p:nvPr/>
          </p:nvSpPr>
          <p:spPr bwMode="auto">
            <a:xfrm>
              <a:off x="7782907" y="5596767"/>
              <a:ext cx="94593" cy="94593"/>
            </a:xfrm>
            <a:prstGeom prst="flowChartConnector">
              <a:avLst/>
            </a:prstGeom>
            <a:solidFill>
              <a:srgbClr val="2C02C6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Flowchart: Connector 14"/>
            <p:cNvSpPr/>
            <p:nvPr/>
          </p:nvSpPr>
          <p:spPr bwMode="auto">
            <a:xfrm>
              <a:off x="8035147" y="5470647"/>
              <a:ext cx="94593" cy="94593"/>
            </a:xfrm>
            <a:prstGeom prst="flowChartConnector">
              <a:avLst/>
            </a:prstGeom>
            <a:solidFill>
              <a:srgbClr val="2C02C6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10096" y="5717627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Comic Sans MS" pitchFamily="66" charset="0"/>
                </a:rPr>
                <a:t>f </a:t>
              </a:r>
              <a:r>
                <a:rPr lang="en-US" dirty="0" smtClean="0">
                  <a:latin typeface="Comic Sans MS" pitchFamily="66" charset="0"/>
                </a:rPr>
                <a:t>= 0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856482" y="5071240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Comic Sans MS" pitchFamily="66" charset="0"/>
                </a:rPr>
                <a:t>f </a:t>
              </a:r>
              <a:r>
                <a:rPr lang="en-US" dirty="0" smtClean="0">
                  <a:latin typeface="Comic Sans MS" pitchFamily="66" charset="0"/>
                </a:rPr>
                <a:t>= 0</a:t>
              </a:r>
              <a:endParaRPr lang="en-US" dirty="0">
                <a:latin typeface="Comic Sans MS" pitchFamily="66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007476" y="5990896"/>
            <a:ext cx="3026979" cy="693683"/>
            <a:chOff x="1524000" y="6011917"/>
            <a:chExt cx="3026979" cy="693683"/>
          </a:xfrm>
        </p:grpSpPr>
        <p:sp>
          <p:nvSpPr>
            <p:cNvPr id="22" name="Rounded Rectangle 21"/>
            <p:cNvSpPr/>
            <p:nvPr/>
          </p:nvSpPr>
          <p:spPr bwMode="auto">
            <a:xfrm>
              <a:off x="1524000" y="6011917"/>
              <a:ext cx="3026979" cy="693683"/>
            </a:xfrm>
            <a:prstGeom prst="roundRect">
              <a:avLst/>
            </a:prstGeom>
            <a:solidFill>
              <a:srgbClr val="FFFF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81655" y="6243144"/>
              <a:ext cx="1951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  <a:sym typeface="Euclid Symbol"/>
                </a:rPr>
                <a:t> </a:t>
              </a:r>
              <a:r>
                <a:rPr lang="en-US" dirty="0" smtClean="0">
                  <a:latin typeface="Comic Sans MS" pitchFamily="66" charset="0"/>
                </a:rPr>
                <a:t>Equivalent to </a:t>
              </a:r>
              <a:endParaRPr lang="en-US" dirty="0">
                <a:latin typeface="Comic Sans MS" pitchFamily="66" charset="0"/>
              </a:endParaRPr>
            </a:p>
          </p:txBody>
        </p:sp>
        <p:graphicFrame>
          <p:nvGraphicFramePr>
            <p:cNvPr id="20" name="Object 19"/>
            <p:cNvGraphicFramePr>
              <a:graphicFrameLocks noChangeAspect="1"/>
            </p:cNvGraphicFramePr>
            <p:nvPr/>
          </p:nvGraphicFramePr>
          <p:xfrm>
            <a:off x="3628149" y="6177346"/>
            <a:ext cx="7366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013" name="Equation" r:id="rId13" imgW="736560" imgH="380880" progId="Equation.DSMT4">
                    <p:embed/>
                  </p:oleObj>
                </mc:Choice>
                <mc:Fallback>
                  <p:oleObj name="Equation" r:id="rId13" imgW="736560" imgH="380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8149" y="6177346"/>
                          <a:ext cx="736600" cy="38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40500617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Classical Elastoplasticity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Elastoplasticity boils down to how to calculate plasticity consistency parameter</a:t>
            </a:r>
          </a:p>
          <a:p>
            <a:r>
              <a:rPr lang="en-US" dirty="0" smtClean="0"/>
              <a:t>Classical plasticity uses the rate form of evolution relations to calculate it</a:t>
            </a:r>
          </a:p>
          <a:p>
            <a:r>
              <a:rPr lang="en-US" b="1" dirty="0" smtClean="0">
                <a:solidFill>
                  <a:srgbClr val="2C02C6"/>
                </a:solidFill>
              </a:rPr>
              <a:t>Plastic consistency condition</a:t>
            </a:r>
          </a:p>
          <a:p>
            <a:pPr lvl="1"/>
            <a:r>
              <a:rPr lang="en-US" dirty="0" smtClean="0"/>
              <a:t>    is only non-zero when continues plastic deformation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4824248" y="2469931"/>
            <a:ext cx="1040524" cy="515007"/>
          </a:xfrm>
          <a:prstGeom prst="round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197237"/>
              </p:ext>
            </p:extLst>
          </p:nvPr>
        </p:nvGraphicFramePr>
        <p:xfrm>
          <a:off x="4903788" y="2514600"/>
          <a:ext cx="876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32" name="Equation" r:id="rId3" imgW="876240" imgH="431640" progId="Equation.DSMT4">
                  <p:embed/>
                </p:oleObj>
              </mc:Choice>
              <mc:Fallback>
                <p:oleObj name="Equation" r:id="rId3" imgW="8762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3788" y="2514600"/>
                        <a:ext cx="8763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83593" y="3058456"/>
          <a:ext cx="203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33" name="Equation" r:id="rId5" imgW="203040" imgH="330120" progId="Equation.DSMT4">
                  <p:embed/>
                </p:oleObj>
              </mc:Choice>
              <mc:Fallback>
                <p:oleObj name="Equation" r:id="rId5" imgW="2030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3593" y="3058456"/>
                        <a:ext cx="2032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2967586"/>
              </p:ext>
            </p:extLst>
          </p:nvPr>
        </p:nvGraphicFramePr>
        <p:xfrm>
          <a:off x="696913" y="3525838"/>
          <a:ext cx="2463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34" name="Equation" r:id="rId7" imgW="2463480" imgH="469800" progId="Equation.DSMT4">
                  <p:embed/>
                </p:oleObj>
              </mc:Choice>
              <mc:Fallback>
                <p:oleObj name="Equation" r:id="rId7" imgW="24634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3" y="3525838"/>
                        <a:ext cx="2463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756261"/>
              </p:ext>
            </p:extLst>
          </p:nvPr>
        </p:nvGraphicFramePr>
        <p:xfrm>
          <a:off x="773113" y="4078288"/>
          <a:ext cx="3619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35" name="Equation" r:id="rId9" imgW="3619440" imgH="825480" progId="Equation.DSMT4">
                  <p:embed/>
                </p:oleObj>
              </mc:Choice>
              <mc:Fallback>
                <p:oleObj name="Equation" r:id="rId9" imgW="3619440" imgH="825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3" y="4078288"/>
                        <a:ext cx="36195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1920466"/>
              </p:ext>
            </p:extLst>
          </p:nvPr>
        </p:nvGraphicFramePr>
        <p:xfrm>
          <a:off x="773113" y="4903788"/>
          <a:ext cx="3822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36" name="Equation" r:id="rId11" imgW="3822480" imgH="825480" progId="Equation.DSMT4">
                  <p:embed/>
                </p:oleObj>
              </mc:Choice>
              <mc:Fallback>
                <p:oleObj name="Equation" r:id="rId11" imgW="3822480" imgH="825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3" y="4903788"/>
                        <a:ext cx="38227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3258"/>
              </p:ext>
            </p:extLst>
          </p:nvPr>
        </p:nvGraphicFramePr>
        <p:xfrm>
          <a:off x="785813" y="5865813"/>
          <a:ext cx="4686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37" name="Equation" r:id="rId13" imgW="4686120" imgH="825480" progId="Equation.DSMT4">
                  <p:embed/>
                </p:oleObj>
              </mc:Choice>
              <mc:Fallback>
                <p:oleObj name="Equation" r:id="rId13" imgW="4686120" imgH="825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865813"/>
                        <a:ext cx="46863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169572" y="6022427"/>
            <a:ext cx="2621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Solve for plastic </a:t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consistency parameter</a:t>
            </a:r>
            <a:endParaRPr 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76180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Classical Elastoplasticity cont.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735724" y="1261241"/>
            <a:ext cx="3457904" cy="1828800"/>
          </a:xfrm>
          <a:prstGeom prst="round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5972135"/>
              </p:ext>
            </p:extLst>
          </p:nvPr>
        </p:nvGraphicFramePr>
        <p:xfrm>
          <a:off x="1050925" y="1358900"/>
          <a:ext cx="28448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62" name="Equation" r:id="rId3" imgW="2844720" imgH="1650960" progId="Equation.DSMT4">
                  <p:embed/>
                </p:oleObj>
              </mc:Choice>
              <mc:Fallback>
                <p:oleObj name="Equation" r:id="rId3" imgW="2844720" imgH="1650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925" y="1358900"/>
                        <a:ext cx="2844800" cy="165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908331" y="1450428"/>
            <a:ext cx="3986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Assume the denominator is positive</a:t>
            </a:r>
            <a:endParaRPr lang="en-US" dirty="0">
              <a:latin typeface="Comic Sans MS" pitchFamily="66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4367276"/>
              </p:ext>
            </p:extLst>
          </p:nvPr>
        </p:nvGraphicFramePr>
        <p:xfrm>
          <a:off x="5451475" y="1844675"/>
          <a:ext cx="2100263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63" name="Equation" r:id="rId5" imgW="2463480" imgH="888840" progId="Equation.DSMT4">
                  <p:embed/>
                </p:oleObj>
              </mc:Choice>
              <mc:Fallback>
                <p:oleObj name="Equation" r:id="rId5" imgW="246348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1475" y="1844675"/>
                        <a:ext cx="2100263" cy="757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9694483"/>
              </p:ext>
            </p:extLst>
          </p:nvPr>
        </p:nvGraphicFramePr>
        <p:xfrm>
          <a:off x="1473200" y="3149600"/>
          <a:ext cx="3492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64" name="Equation" r:id="rId7" imgW="3492360" imgH="761760" progId="Equation.DSMT4">
                  <p:embed/>
                </p:oleObj>
              </mc:Choice>
              <mc:Fallback>
                <p:oleObj name="Equation" r:id="rId7" imgW="349236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3149600"/>
                        <a:ext cx="34925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4309241" y="4177145"/>
            <a:ext cx="4364859" cy="1822018"/>
            <a:chOff x="4309241" y="4498427"/>
            <a:chExt cx="4364859" cy="1500736"/>
          </a:xfrm>
        </p:grpSpPr>
        <p:sp>
          <p:nvSpPr>
            <p:cNvPr id="10" name="Oval 9"/>
            <p:cNvSpPr/>
            <p:nvPr/>
          </p:nvSpPr>
          <p:spPr bwMode="auto">
            <a:xfrm>
              <a:off x="4309241" y="4498427"/>
              <a:ext cx="1524000" cy="1166648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E</a:t>
              </a:r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 rot="5400000">
              <a:off x="5460124" y="5134303"/>
              <a:ext cx="746234" cy="158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stCxn id="10" idx="6"/>
            </p:cNvCxnSpPr>
            <p:nvPr/>
          </p:nvCxnSpPr>
          <p:spPr bwMode="auto">
            <a:xfrm>
              <a:off x="5833241" y="5081751"/>
              <a:ext cx="756745" cy="1576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" name="Straight Arrow Connector 15"/>
            <p:cNvCxnSpPr>
              <a:stCxn id="10" idx="6"/>
            </p:cNvCxnSpPr>
            <p:nvPr/>
          </p:nvCxnSpPr>
          <p:spPr bwMode="auto">
            <a:xfrm>
              <a:off x="5833241" y="5081751"/>
              <a:ext cx="704193" cy="65689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7" name="Freeform 16"/>
            <p:cNvSpPr/>
            <p:nvPr/>
          </p:nvSpPr>
          <p:spPr bwMode="auto">
            <a:xfrm>
              <a:off x="5826672" y="4983053"/>
              <a:ext cx="152400" cy="90487"/>
            </a:xfrm>
            <a:custGeom>
              <a:avLst/>
              <a:gdLst>
                <a:gd name="connsiteX0" fmla="*/ 0 w 152400"/>
                <a:gd name="connsiteY0" fmla="*/ 0 h 90487"/>
                <a:gd name="connsiteX1" fmla="*/ 152400 w 152400"/>
                <a:gd name="connsiteY1" fmla="*/ 0 h 90487"/>
                <a:gd name="connsiteX2" fmla="*/ 152400 w 152400"/>
                <a:gd name="connsiteY2" fmla="*/ 90487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90487">
                  <a:moveTo>
                    <a:pt x="0" y="0"/>
                  </a:moveTo>
                  <a:lnTo>
                    <a:pt x="152400" y="0"/>
                  </a:lnTo>
                  <a:lnTo>
                    <a:pt x="152400" y="90487"/>
                  </a:ln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aphicFrame>
          <p:nvGraphicFramePr>
            <p:cNvPr id="18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52082804"/>
                </p:ext>
              </p:extLst>
            </p:nvPr>
          </p:nvGraphicFramePr>
          <p:xfrm>
            <a:off x="6535738" y="5711825"/>
            <a:ext cx="2138362" cy="287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065" name="Equation" r:id="rId9" imgW="3035160" imgH="406080" progId="Equation.DSMT4">
                    <p:embed/>
                  </p:oleObj>
                </mc:Choice>
                <mc:Fallback>
                  <p:oleObj name="Equation" r:id="rId9" imgW="3035160" imgH="406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35738" y="5711825"/>
                          <a:ext cx="2138362" cy="2873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8"/>
            <p:cNvGraphicFramePr>
              <a:graphicFrameLocks noChangeAspect="1"/>
            </p:cNvGraphicFramePr>
            <p:nvPr/>
          </p:nvGraphicFramePr>
          <p:xfrm>
            <a:off x="6607722" y="4803666"/>
            <a:ext cx="1014413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066" name="Equation" r:id="rId11" imgW="1447560" imgH="761760" progId="Equation.DSMT4">
                    <p:embed/>
                  </p:oleObj>
                </mc:Choice>
                <mc:Fallback>
                  <p:oleObj name="Equation" r:id="rId11" imgW="1447560" imgH="7617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07722" y="4803666"/>
                          <a:ext cx="1014413" cy="533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Arc 19"/>
            <p:cNvSpPr/>
            <p:nvPr/>
          </p:nvSpPr>
          <p:spPr bwMode="auto">
            <a:xfrm rot="4451857">
              <a:off x="5864772" y="4959240"/>
              <a:ext cx="381000" cy="381000"/>
            </a:xfrm>
            <a:prstGeom prst="arc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179098" y="5116403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ymbol" pitchFamily="18" charset="2"/>
                </a:rPr>
                <a:t>q</a:t>
              </a:r>
              <a:endParaRPr lang="en-US" dirty="0">
                <a:latin typeface="Symbol" pitchFamily="18" charset="2"/>
              </a:endParaRPr>
            </a:p>
          </p:txBody>
        </p:sp>
      </p:grpSp>
      <p:graphicFrame>
        <p:nvGraphicFramePr>
          <p:cNvPr id="1577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495040"/>
              </p:ext>
            </p:extLst>
          </p:nvPr>
        </p:nvGraphicFramePr>
        <p:xfrm>
          <a:off x="946150" y="4195763"/>
          <a:ext cx="2201863" cy="1360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67" name="Equation" r:id="rId13" imgW="2590560" imgH="1600200" progId="Equation.DSMT4">
                  <p:embed/>
                </p:oleObj>
              </mc:Choice>
              <mc:Fallback>
                <p:oleObj name="Equation" r:id="rId13" imgW="2590560" imgH="160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150" y="4195763"/>
                        <a:ext cx="2201863" cy="1360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Content Placeholder 2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Plastic consistency parameter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83476" y="5654566"/>
            <a:ext cx="34563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2C02C6"/>
                </a:solidFill>
                <a:latin typeface="Symbol" pitchFamily="18" charset="2"/>
              </a:rPr>
              <a:t>q</a:t>
            </a:r>
            <a:r>
              <a:rPr lang="en-US" sz="2000" b="1" dirty="0" smtClean="0">
                <a:solidFill>
                  <a:srgbClr val="2C02C6"/>
                </a:solidFill>
                <a:latin typeface="Comic Sans MS" pitchFamily="66" charset="0"/>
              </a:rPr>
              <a:t> &lt; 90</a:t>
            </a:r>
            <a:r>
              <a:rPr lang="en-US" sz="2000" b="1" baseline="30000" dirty="0" smtClean="0">
                <a:solidFill>
                  <a:srgbClr val="2C02C6"/>
                </a:solidFill>
                <a:latin typeface="Comic Sans MS" pitchFamily="66" charset="0"/>
              </a:rPr>
              <a:t>o</a:t>
            </a:r>
            <a:r>
              <a:rPr lang="en-US" sz="2000" b="1" dirty="0" smtClean="0">
                <a:solidFill>
                  <a:srgbClr val="2C02C6"/>
                </a:solidFill>
                <a:latin typeface="Comic Sans MS" pitchFamily="66" charset="0"/>
              </a:rPr>
              <a:t> : plastic loading</a:t>
            </a:r>
          </a:p>
          <a:p>
            <a:r>
              <a:rPr lang="en-US" sz="2000" b="1" dirty="0" smtClean="0">
                <a:solidFill>
                  <a:srgbClr val="2C02C6"/>
                </a:solidFill>
                <a:latin typeface="Symbol" pitchFamily="18" charset="2"/>
              </a:rPr>
              <a:t>q</a:t>
            </a:r>
            <a:r>
              <a:rPr lang="en-US" sz="2000" b="1" dirty="0" smtClean="0">
                <a:solidFill>
                  <a:srgbClr val="2C02C6"/>
                </a:solidFill>
                <a:latin typeface="Comic Sans MS" pitchFamily="66" charset="0"/>
              </a:rPr>
              <a:t> = 90</a:t>
            </a:r>
            <a:r>
              <a:rPr lang="en-US" sz="2000" b="1" baseline="30000" dirty="0" smtClean="0">
                <a:solidFill>
                  <a:srgbClr val="2C02C6"/>
                </a:solidFill>
                <a:latin typeface="Comic Sans MS" pitchFamily="66" charset="0"/>
              </a:rPr>
              <a:t>o</a:t>
            </a:r>
            <a:r>
              <a:rPr lang="en-US" sz="2000" b="1" dirty="0" smtClean="0">
                <a:solidFill>
                  <a:srgbClr val="2C02C6"/>
                </a:solidFill>
                <a:latin typeface="Comic Sans MS" pitchFamily="66" charset="0"/>
              </a:rPr>
              <a:t> : neutral loading</a:t>
            </a:r>
          </a:p>
          <a:p>
            <a:r>
              <a:rPr lang="en-US" sz="2000" b="1" dirty="0" smtClean="0">
                <a:solidFill>
                  <a:srgbClr val="2C02C6"/>
                </a:solidFill>
                <a:latin typeface="Symbol" pitchFamily="18" charset="2"/>
              </a:rPr>
              <a:t>q</a:t>
            </a:r>
            <a:r>
              <a:rPr lang="en-US" sz="2000" b="1" dirty="0" smtClean="0">
                <a:solidFill>
                  <a:srgbClr val="2C02C6"/>
                </a:solidFill>
                <a:latin typeface="Comic Sans MS" pitchFamily="66" charset="0"/>
              </a:rPr>
              <a:t> &gt; 90</a:t>
            </a:r>
            <a:r>
              <a:rPr lang="en-US" sz="2000" b="1" baseline="30000" dirty="0" smtClean="0">
                <a:solidFill>
                  <a:srgbClr val="2C02C6"/>
                </a:solidFill>
                <a:latin typeface="Comic Sans MS" pitchFamily="66" charset="0"/>
              </a:rPr>
              <a:t>o</a:t>
            </a:r>
            <a:r>
              <a:rPr lang="en-US" sz="2000" b="1" dirty="0" smtClean="0">
                <a:solidFill>
                  <a:srgbClr val="2C02C6"/>
                </a:solidFill>
                <a:latin typeface="Comic Sans MS" pitchFamily="66" charset="0"/>
              </a:rPr>
              <a:t> : elastic unloading</a:t>
            </a:r>
            <a:endParaRPr lang="en-US" sz="2000" b="1" dirty="0">
              <a:solidFill>
                <a:srgbClr val="2C02C6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52641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Classical Elastoplasticity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Elastoplastic tangent stiffness (when    &gt; 0)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545165"/>
              </p:ext>
            </p:extLst>
          </p:nvPr>
        </p:nvGraphicFramePr>
        <p:xfrm>
          <a:off x="815975" y="1404938"/>
          <a:ext cx="2032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39" name="Equation" r:id="rId3" imgW="2031840" imgH="444240" progId="Equation.DSMT4">
                  <p:embed/>
                </p:oleObj>
              </mc:Choice>
              <mc:Fallback>
                <p:oleObj name="Equation" r:id="rId3" imgW="20318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975" y="1404938"/>
                        <a:ext cx="20320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3" name="Object 3"/>
          <p:cNvGraphicFramePr>
            <a:graphicFrameLocks noChangeAspect="1"/>
          </p:cNvGraphicFramePr>
          <p:nvPr/>
        </p:nvGraphicFramePr>
        <p:xfrm>
          <a:off x="5964238" y="828675"/>
          <a:ext cx="165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40" name="Equation" r:id="rId5" imgW="164880" imgH="291960" progId="Equation.DSMT4">
                  <p:embed/>
                </p:oleObj>
              </mc:Choice>
              <mc:Fallback>
                <p:oleObj name="Equation" r:id="rId5" imgW="16488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4238" y="828675"/>
                        <a:ext cx="1651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219141"/>
              </p:ext>
            </p:extLst>
          </p:nvPr>
        </p:nvGraphicFramePr>
        <p:xfrm>
          <a:off x="815975" y="1876703"/>
          <a:ext cx="63500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41" name="Equation" r:id="rId7" imgW="6349680" imgH="1091880" progId="Equation.DSMT4">
                  <p:embed/>
                </p:oleObj>
              </mc:Choice>
              <mc:Fallback>
                <p:oleObj name="Equation" r:id="rId7" imgW="6349680" imgH="1091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975" y="1876703"/>
                        <a:ext cx="6350000" cy="109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7237799"/>
              </p:ext>
            </p:extLst>
          </p:nvPr>
        </p:nvGraphicFramePr>
        <p:xfrm>
          <a:off x="815975" y="2947988"/>
          <a:ext cx="39751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42" name="Equation" r:id="rId9" imgW="3974760" imgH="1117440" progId="Equation.DSMT4">
                  <p:embed/>
                </p:oleObj>
              </mc:Choice>
              <mc:Fallback>
                <p:oleObj name="Equation" r:id="rId9" imgW="397476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975" y="2947988"/>
                        <a:ext cx="3975100" cy="111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ounded Rectangle 9"/>
          <p:cNvSpPr/>
          <p:nvPr/>
        </p:nvSpPr>
        <p:spPr bwMode="auto">
          <a:xfrm>
            <a:off x="735724" y="4225159"/>
            <a:ext cx="3720662" cy="1240220"/>
          </a:xfrm>
          <a:prstGeom prst="round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587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7995900"/>
              </p:ext>
            </p:extLst>
          </p:nvPr>
        </p:nvGraphicFramePr>
        <p:xfrm>
          <a:off x="830263" y="4311650"/>
          <a:ext cx="35306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43" name="Equation" r:id="rId11" imgW="3530520" imgH="1091880" progId="Equation.DSMT4">
                  <p:embed/>
                </p:oleObj>
              </mc:Choice>
              <mc:Fallback>
                <p:oleObj name="Equation" r:id="rId11" imgW="3530520" imgH="1091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263" y="4311650"/>
                        <a:ext cx="3530600" cy="109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603531" y="4824248"/>
            <a:ext cx="357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2C02C6"/>
                </a:solidFill>
                <a:latin typeface="Comic Sans MS" pitchFamily="66" charset="0"/>
              </a:rPr>
              <a:t>Elastoplastic tangent operator</a:t>
            </a:r>
            <a:endParaRPr lang="en-US" b="1" dirty="0">
              <a:solidFill>
                <a:srgbClr val="2C02C6"/>
              </a:solidFill>
              <a:latin typeface="Comic Sans MS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9807" y="5822730"/>
            <a:ext cx="7181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In general, it is not symmetric, but for associative flow rule, it is</a:t>
            </a:r>
            <a:endParaRPr 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11205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Nonlinear Hardening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Nonlinear kinematic hardening model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Nonlinear isotropic hardening model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079271"/>
              </p:ext>
            </p:extLst>
          </p:nvPr>
        </p:nvGraphicFramePr>
        <p:xfrm>
          <a:off x="998538" y="1293813"/>
          <a:ext cx="5029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40" name="Equation" r:id="rId3" imgW="5029200" imgH="1066680" progId="Equation.DSMT4">
                  <p:embed/>
                </p:oleObj>
              </mc:Choice>
              <mc:Fallback>
                <p:oleObj name="Equation" r:id="rId3" imgW="502920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538" y="1293813"/>
                        <a:ext cx="50292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84882" y="1629103"/>
            <a:ext cx="2414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Saturated hardening</a:t>
            </a:r>
            <a:endParaRPr lang="en-US" dirty="0">
              <a:latin typeface="Comic Sans MS" pitchFamily="66" charset="0"/>
            </a:endParaRPr>
          </a:p>
        </p:txBody>
      </p:sp>
      <p:graphicFrame>
        <p:nvGraphicFramePr>
          <p:cNvPr id="1607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8457036"/>
              </p:ext>
            </p:extLst>
          </p:nvPr>
        </p:nvGraphicFramePr>
        <p:xfrm>
          <a:off x="862013" y="3586163"/>
          <a:ext cx="577373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41" name="Equation" r:id="rId5" imgW="5765760" imgH="533160" progId="Equation.DSMT4">
                  <p:embed/>
                </p:oleObj>
              </mc:Choice>
              <mc:Fallback>
                <p:oleObj name="Equation" r:id="rId5" imgW="576576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013" y="3586163"/>
                        <a:ext cx="5773737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619658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 of a Ductile Material</a:t>
            </a:r>
            <a:endParaRPr lang="en-US" dirty="0"/>
          </a:p>
        </p:txBody>
      </p:sp>
      <p:graphicFrame>
        <p:nvGraphicFramePr>
          <p:cNvPr id="34" name="Content Placeholder 33"/>
          <p:cNvGraphicFramePr>
            <a:graphicFrameLocks noGrp="1"/>
          </p:cNvGraphicFramePr>
          <p:nvPr>
            <p:ph idx="1"/>
          </p:nvPr>
        </p:nvGraphicFramePr>
        <p:xfrm>
          <a:off x="367491" y="772012"/>
          <a:ext cx="8305454" cy="2756278"/>
        </p:xfrm>
        <a:graphic>
          <a:graphicData uri="http://schemas.openxmlformats.org/drawingml/2006/table">
            <a:tbl>
              <a:tblPr/>
              <a:tblGrid>
                <a:gridCol w="1908163"/>
                <a:gridCol w="6397291"/>
              </a:tblGrid>
              <a:tr h="2756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latin typeface="Comic Sans MS" pitchFamily="66" charset="0"/>
                          <a:ea typeface="Times New Roman"/>
                          <a:cs typeface="Times New Roman"/>
                        </a:rPr>
                        <a:t>Terms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latin typeface="Comic Sans MS" pitchFamily="66" charset="0"/>
                          <a:ea typeface="Times New Roman"/>
                          <a:cs typeface="Times New Roman"/>
                        </a:rPr>
                        <a:t>Explanation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12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latin typeface="Comic Sans MS" pitchFamily="66" charset="0"/>
                          <a:ea typeface="Times New Roman"/>
                          <a:cs typeface="Times New Roman"/>
                        </a:rPr>
                        <a:t>Proportional limit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latin typeface="Comic Sans MS" pitchFamily="66" charset="0"/>
                          <a:ea typeface="Times New Roman"/>
                          <a:cs typeface="Times New Roman"/>
                        </a:rPr>
                        <a:t>The greatest stress for which the stress is still proportional to the strain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5512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latin typeface="Comic Sans MS" pitchFamily="66" charset="0"/>
                          <a:ea typeface="Times New Roman"/>
                          <a:cs typeface="Times New Roman"/>
                        </a:rPr>
                        <a:t>Elastic limit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latin typeface="Comic Sans MS" pitchFamily="66" charset="0"/>
                          <a:ea typeface="Times New Roman"/>
                          <a:cs typeface="Times New Roman"/>
                        </a:rPr>
                        <a:t>The greatest stress without resulting in any permanent strain on release of stress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56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latin typeface="Comic Sans MS" pitchFamily="66" charset="0"/>
                          <a:ea typeface="Times New Roman"/>
                          <a:cs typeface="Times New Roman"/>
                        </a:rPr>
                        <a:t>Young’s Modulus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latin typeface="Comic Sans MS" pitchFamily="66" charset="0"/>
                          <a:ea typeface="Times New Roman"/>
                          <a:cs typeface="Times New Roman"/>
                        </a:rPr>
                        <a:t>Slope of the linear portion of the stress-strain curve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56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latin typeface="Comic Sans MS" pitchFamily="66" charset="0"/>
                          <a:ea typeface="Times New Roman"/>
                          <a:cs typeface="Times New Roman"/>
                        </a:rPr>
                        <a:t>Yield stress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latin typeface="Comic Sans MS" pitchFamily="66" charset="0"/>
                          <a:ea typeface="Times New Roman"/>
                          <a:cs typeface="Times New Roman"/>
                        </a:rPr>
                        <a:t>The stress required to produce 0.2% plastic strain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56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latin typeface="Comic Sans MS" pitchFamily="66" charset="0"/>
                          <a:ea typeface="Times New Roman"/>
                          <a:cs typeface="Times New Roman"/>
                        </a:rPr>
                        <a:t>Strain hardening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latin typeface="Comic Sans MS" pitchFamily="66" charset="0"/>
                          <a:ea typeface="Times New Roman"/>
                          <a:cs typeface="Times New Roman"/>
                        </a:rPr>
                        <a:t>A region where more stress is required to deform the material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56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latin typeface="Comic Sans MS" pitchFamily="66" charset="0"/>
                          <a:ea typeface="Times New Roman"/>
                          <a:cs typeface="Times New Roman"/>
                        </a:rPr>
                        <a:t>Ultimate stress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latin typeface="Comic Sans MS" pitchFamily="66" charset="0"/>
                          <a:ea typeface="Times New Roman"/>
                          <a:cs typeface="Times New Roman"/>
                        </a:rPr>
                        <a:t>The maximum stress the material can resist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56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latin typeface="Comic Sans MS" pitchFamily="66" charset="0"/>
                          <a:ea typeface="Times New Roman"/>
                          <a:cs typeface="Times New Roman"/>
                        </a:rPr>
                        <a:t>Necking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latin typeface="Comic Sans MS" pitchFamily="66" charset="0"/>
                          <a:ea typeface="Times New Roman"/>
                          <a:cs typeface="Times New Roman"/>
                        </a:rPr>
                        <a:t>Cross section of the specimen reduces during deformation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9422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9393" name="Group 1"/>
          <p:cNvGrpSpPr>
            <a:grpSpLocks noChangeAspect="1"/>
          </p:cNvGrpSpPr>
          <p:nvPr/>
        </p:nvGrpSpPr>
        <p:grpSpPr bwMode="auto">
          <a:xfrm>
            <a:off x="1865751" y="3648364"/>
            <a:ext cx="4876617" cy="3097530"/>
            <a:chOff x="4014" y="8215"/>
            <a:chExt cx="4266" cy="2710"/>
          </a:xfrm>
        </p:grpSpPr>
        <p:sp>
          <p:nvSpPr>
            <p:cNvPr id="59421" name="Text Box 29"/>
            <p:cNvSpPr txBox="1">
              <a:spLocks noChangeArrowheads="1"/>
            </p:cNvSpPr>
            <p:nvPr/>
          </p:nvSpPr>
          <p:spPr bwMode="auto">
            <a:xfrm>
              <a:off x="4014" y="9567"/>
              <a:ext cx="924" cy="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  <a:ea typeface="바탕" pitchFamily="18" charset="-127"/>
                  <a:cs typeface="Times New Roman" pitchFamily="18" charset="0"/>
                </a:rPr>
                <a:t>Proportional limit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59420" name="Line 28"/>
            <p:cNvSpPr>
              <a:spLocks noChangeShapeType="1"/>
            </p:cNvSpPr>
            <p:nvPr/>
          </p:nvSpPr>
          <p:spPr bwMode="auto">
            <a:xfrm>
              <a:off x="5113" y="10345"/>
              <a:ext cx="302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Comic Sans MS" pitchFamily="66" charset="0"/>
              </a:endParaRPr>
            </a:p>
          </p:txBody>
        </p:sp>
        <p:sp>
          <p:nvSpPr>
            <p:cNvPr id="59419" name="Line 27"/>
            <p:cNvSpPr>
              <a:spLocks noChangeShapeType="1"/>
            </p:cNvSpPr>
            <p:nvPr/>
          </p:nvSpPr>
          <p:spPr bwMode="auto">
            <a:xfrm flipV="1">
              <a:off x="5113" y="8254"/>
              <a:ext cx="0" cy="20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Comic Sans MS" pitchFamily="66" charset="0"/>
              </a:endParaRPr>
            </a:p>
          </p:txBody>
        </p:sp>
        <p:sp>
          <p:nvSpPr>
            <p:cNvPr id="59418" name="Freeform 26"/>
            <p:cNvSpPr>
              <a:spLocks/>
            </p:cNvSpPr>
            <p:nvPr/>
          </p:nvSpPr>
          <p:spPr bwMode="auto">
            <a:xfrm>
              <a:off x="5113" y="9097"/>
              <a:ext cx="408" cy="1245"/>
            </a:xfrm>
            <a:custGeom>
              <a:avLst/>
              <a:gdLst/>
              <a:ahLst/>
              <a:cxnLst>
                <a:cxn ang="0">
                  <a:pos x="0" y="1245"/>
                </a:cxn>
                <a:cxn ang="0">
                  <a:pos x="408" y="0"/>
                </a:cxn>
              </a:cxnLst>
              <a:rect l="0" t="0" r="r" b="b"/>
              <a:pathLst>
                <a:path w="408" h="1245">
                  <a:moveTo>
                    <a:pt x="0" y="1245"/>
                  </a:moveTo>
                  <a:cubicBezTo>
                    <a:pt x="163" y="740"/>
                    <a:pt x="327" y="235"/>
                    <a:pt x="408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Comic Sans MS" pitchFamily="66" charset="0"/>
              </a:endParaRPr>
            </a:p>
          </p:txBody>
        </p:sp>
        <p:sp>
          <p:nvSpPr>
            <p:cNvPr id="59417" name="Freeform 25"/>
            <p:cNvSpPr>
              <a:spLocks/>
            </p:cNvSpPr>
            <p:nvPr/>
          </p:nvSpPr>
          <p:spPr bwMode="auto">
            <a:xfrm>
              <a:off x="5521" y="8626"/>
              <a:ext cx="2208" cy="471"/>
            </a:xfrm>
            <a:custGeom>
              <a:avLst/>
              <a:gdLst/>
              <a:ahLst/>
              <a:cxnLst>
                <a:cxn ang="0">
                  <a:pos x="0" y="471"/>
                </a:cxn>
                <a:cxn ang="0">
                  <a:pos x="21" y="426"/>
                </a:cxn>
                <a:cxn ang="0">
                  <a:pos x="81" y="405"/>
                </a:cxn>
                <a:cxn ang="0">
                  <a:pos x="300" y="402"/>
                </a:cxn>
                <a:cxn ang="0">
                  <a:pos x="519" y="405"/>
                </a:cxn>
                <a:cxn ang="0">
                  <a:pos x="633" y="387"/>
                </a:cxn>
                <a:cxn ang="0">
                  <a:pos x="741" y="303"/>
                </a:cxn>
                <a:cxn ang="0">
                  <a:pos x="897" y="150"/>
                </a:cxn>
                <a:cxn ang="0">
                  <a:pos x="1113" y="39"/>
                </a:cxn>
                <a:cxn ang="0">
                  <a:pos x="1368" y="3"/>
                </a:cxn>
                <a:cxn ang="0">
                  <a:pos x="1743" y="57"/>
                </a:cxn>
                <a:cxn ang="0">
                  <a:pos x="2208" y="336"/>
                </a:cxn>
              </a:cxnLst>
              <a:rect l="0" t="0" r="r" b="b"/>
              <a:pathLst>
                <a:path w="2208" h="471">
                  <a:moveTo>
                    <a:pt x="0" y="471"/>
                  </a:moveTo>
                  <a:cubicBezTo>
                    <a:pt x="4" y="454"/>
                    <a:pt x="8" y="437"/>
                    <a:pt x="21" y="426"/>
                  </a:cubicBezTo>
                  <a:cubicBezTo>
                    <a:pt x="34" y="415"/>
                    <a:pt x="35" y="409"/>
                    <a:pt x="81" y="405"/>
                  </a:cubicBezTo>
                  <a:cubicBezTo>
                    <a:pt x="127" y="401"/>
                    <a:pt x="227" y="402"/>
                    <a:pt x="300" y="402"/>
                  </a:cubicBezTo>
                  <a:cubicBezTo>
                    <a:pt x="373" y="402"/>
                    <a:pt x="464" y="407"/>
                    <a:pt x="519" y="405"/>
                  </a:cubicBezTo>
                  <a:cubicBezTo>
                    <a:pt x="574" y="403"/>
                    <a:pt x="596" y="404"/>
                    <a:pt x="633" y="387"/>
                  </a:cubicBezTo>
                  <a:cubicBezTo>
                    <a:pt x="670" y="370"/>
                    <a:pt x="697" y="343"/>
                    <a:pt x="741" y="303"/>
                  </a:cubicBezTo>
                  <a:cubicBezTo>
                    <a:pt x="785" y="263"/>
                    <a:pt x="835" y="194"/>
                    <a:pt x="897" y="150"/>
                  </a:cubicBezTo>
                  <a:cubicBezTo>
                    <a:pt x="959" y="106"/>
                    <a:pt x="1034" y="63"/>
                    <a:pt x="1113" y="39"/>
                  </a:cubicBezTo>
                  <a:cubicBezTo>
                    <a:pt x="1192" y="15"/>
                    <a:pt x="1263" y="0"/>
                    <a:pt x="1368" y="3"/>
                  </a:cubicBezTo>
                  <a:cubicBezTo>
                    <a:pt x="1473" y="6"/>
                    <a:pt x="1603" y="2"/>
                    <a:pt x="1743" y="57"/>
                  </a:cubicBezTo>
                  <a:cubicBezTo>
                    <a:pt x="1883" y="112"/>
                    <a:pt x="2130" y="290"/>
                    <a:pt x="2208" y="336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Comic Sans MS" pitchFamily="66" charset="0"/>
              </a:endParaRPr>
            </a:p>
          </p:txBody>
        </p:sp>
        <p:sp>
          <p:nvSpPr>
            <p:cNvPr id="59416" name="Text Box 24"/>
            <p:cNvSpPr txBox="1">
              <a:spLocks noChangeArrowheads="1"/>
            </p:cNvSpPr>
            <p:nvPr/>
          </p:nvSpPr>
          <p:spPr bwMode="auto">
            <a:xfrm>
              <a:off x="4021" y="9109"/>
              <a:ext cx="87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  <a:ea typeface="바탕" pitchFamily="18" charset="-127"/>
                  <a:cs typeface="Times New Roman" pitchFamily="18" charset="0"/>
                </a:rPr>
                <a:t>Yield stress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59415" name="Text Box 23"/>
            <p:cNvSpPr txBox="1">
              <a:spLocks noChangeArrowheads="1"/>
            </p:cNvSpPr>
            <p:nvPr/>
          </p:nvSpPr>
          <p:spPr bwMode="auto">
            <a:xfrm>
              <a:off x="4014" y="8546"/>
              <a:ext cx="672" cy="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  <a:ea typeface="바탕" pitchFamily="18" charset="-127"/>
                  <a:cs typeface="Times New Roman" pitchFamily="18" charset="0"/>
                </a:rPr>
                <a:t>Ultimate stress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59414" name="Text Box 22"/>
            <p:cNvSpPr txBox="1">
              <a:spLocks noChangeArrowheads="1"/>
            </p:cNvSpPr>
            <p:nvPr/>
          </p:nvSpPr>
          <p:spPr bwMode="auto">
            <a:xfrm>
              <a:off x="6161" y="10516"/>
              <a:ext cx="759" cy="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  <a:ea typeface="바탕" pitchFamily="18" charset="-127"/>
                  <a:cs typeface="Times New Roman" pitchFamily="18" charset="0"/>
                </a:rPr>
                <a:t>Strain hardening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59413" name="Text Box 21"/>
            <p:cNvSpPr txBox="1">
              <a:spLocks noChangeArrowheads="1"/>
            </p:cNvSpPr>
            <p:nvPr/>
          </p:nvSpPr>
          <p:spPr bwMode="auto">
            <a:xfrm>
              <a:off x="7002" y="10563"/>
              <a:ext cx="660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  <a:ea typeface="바탕" pitchFamily="18" charset="-127"/>
                  <a:cs typeface="Times New Roman" pitchFamily="18" charset="0"/>
                </a:rPr>
                <a:t>Necking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59412" name="Text Box 20"/>
            <p:cNvSpPr txBox="1">
              <a:spLocks noChangeArrowheads="1"/>
            </p:cNvSpPr>
            <p:nvPr/>
          </p:nvSpPr>
          <p:spPr bwMode="auto">
            <a:xfrm>
              <a:off x="7596" y="8676"/>
              <a:ext cx="684" cy="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  <a:ea typeface="바탕" pitchFamily="18" charset="-127"/>
                  <a:cs typeface="Times New Roman" pitchFamily="18" charset="0"/>
                </a:rPr>
                <a:t>Fracture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59411" name="Line 19"/>
            <p:cNvSpPr>
              <a:spLocks noChangeShapeType="1"/>
            </p:cNvSpPr>
            <p:nvPr/>
          </p:nvSpPr>
          <p:spPr bwMode="auto">
            <a:xfrm>
              <a:off x="6115" y="9022"/>
              <a:ext cx="0" cy="13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Comic Sans MS" pitchFamily="66" charset="0"/>
              </a:endParaRPr>
            </a:p>
          </p:txBody>
        </p:sp>
        <p:sp>
          <p:nvSpPr>
            <p:cNvPr id="59410" name="Line 18"/>
            <p:cNvSpPr>
              <a:spLocks noChangeShapeType="1"/>
            </p:cNvSpPr>
            <p:nvPr/>
          </p:nvSpPr>
          <p:spPr bwMode="auto">
            <a:xfrm>
              <a:off x="6946" y="8623"/>
              <a:ext cx="0" cy="17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Comic Sans MS" pitchFamily="66" charset="0"/>
              </a:endParaRPr>
            </a:p>
          </p:txBody>
        </p:sp>
        <p:sp>
          <p:nvSpPr>
            <p:cNvPr id="59409" name="Line 17"/>
            <p:cNvSpPr>
              <a:spLocks noChangeShapeType="1"/>
            </p:cNvSpPr>
            <p:nvPr/>
          </p:nvSpPr>
          <p:spPr bwMode="auto">
            <a:xfrm>
              <a:off x="7735" y="8962"/>
              <a:ext cx="0" cy="13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Comic Sans MS" pitchFamily="66" charset="0"/>
              </a:endParaRPr>
            </a:p>
          </p:txBody>
        </p:sp>
        <p:sp>
          <p:nvSpPr>
            <p:cNvPr id="59408" name="Line 16"/>
            <p:cNvSpPr>
              <a:spLocks noChangeShapeType="1"/>
            </p:cNvSpPr>
            <p:nvPr/>
          </p:nvSpPr>
          <p:spPr bwMode="auto">
            <a:xfrm flipH="1">
              <a:off x="5112" y="9118"/>
              <a:ext cx="39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Comic Sans MS" pitchFamily="66" charset="0"/>
              </a:endParaRPr>
            </a:p>
          </p:txBody>
        </p:sp>
        <p:sp>
          <p:nvSpPr>
            <p:cNvPr id="59407" name="Line 15"/>
            <p:cNvSpPr>
              <a:spLocks noChangeShapeType="1"/>
            </p:cNvSpPr>
            <p:nvPr/>
          </p:nvSpPr>
          <p:spPr bwMode="auto">
            <a:xfrm flipH="1">
              <a:off x="5112" y="9028"/>
              <a:ext cx="4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Comic Sans MS" pitchFamily="66" charset="0"/>
              </a:endParaRPr>
            </a:p>
          </p:txBody>
        </p:sp>
        <p:sp>
          <p:nvSpPr>
            <p:cNvPr id="59406" name="Line 14"/>
            <p:cNvSpPr>
              <a:spLocks noChangeShapeType="1"/>
            </p:cNvSpPr>
            <p:nvPr/>
          </p:nvSpPr>
          <p:spPr bwMode="auto">
            <a:xfrm flipH="1">
              <a:off x="5112" y="8623"/>
              <a:ext cx="18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Comic Sans MS" pitchFamily="66" charset="0"/>
              </a:endParaRPr>
            </a:p>
          </p:txBody>
        </p:sp>
        <p:sp>
          <p:nvSpPr>
            <p:cNvPr id="59405" name="Line 13"/>
            <p:cNvSpPr>
              <a:spLocks noChangeShapeType="1"/>
            </p:cNvSpPr>
            <p:nvPr/>
          </p:nvSpPr>
          <p:spPr bwMode="auto">
            <a:xfrm>
              <a:off x="6117" y="10333"/>
              <a:ext cx="0" cy="3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Comic Sans MS" pitchFamily="66" charset="0"/>
              </a:endParaRPr>
            </a:p>
          </p:txBody>
        </p:sp>
        <p:sp>
          <p:nvSpPr>
            <p:cNvPr id="59404" name="Line 12"/>
            <p:cNvSpPr>
              <a:spLocks noChangeShapeType="1"/>
            </p:cNvSpPr>
            <p:nvPr/>
          </p:nvSpPr>
          <p:spPr bwMode="auto">
            <a:xfrm>
              <a:off x="6949" y="10333"/>
              <a:ext cx="0" cy="3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Comic Sans MS" pitchFamily="66" charset="0"/>
              </a:endParaRPr>
            </a:p>
          </p:txBody>
        </p:sp>
        <p:sp>
          <p:nvSpPr>
            <p:cNvPr id="59403" name="Line 11"/>
            <p:cNvSpPr>
              <a:spLocks noChangeShapeType="1"/>
            </p:cNvSpPr>
            <p:nvPr/>
          </p:nvSpPr>
          <p:spPr bwMode="auto">
            <a:xfrm>
              <a:off x="7733" y="10333"/>
              <a:ext cx="0" cy="3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Comic Sans MS" pitchFamily="66" charset="0"/>
              </a:endParaRPr>
            </a:p>
          </p:txBody>
        </p:sp>
        <p:sp>
          <p:nvSpPr>
            <p:cNvPr id="59402" name="Line 10"/>
            <p:cNvSpPr>
              <a:spLocks noChangeShapeType="1"/>
            </p:cNvSpPr>
            <p:nvPr/>
          </p:nvSpPr>
          <p:spPr bwMode="auto">
            <a:xfrm>
              <a:off x="6109" y="10498"/>
              <a:ext cx="83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sm" len="sm"/>
              <a:tailEnd type="stealth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Comic Sans MS" pitchFamily="66" charset="0"/>
              </a:endParaRPr>
            </a:p>
          </p:txBody>
        </p:sp>
        <p:sp>
          <p:nvSpPr>
            <p:cNvPr id="59401" name="Line 9"/>
            <p:cNvSpPr>
              <a:spLocks noChangeShapeType="1"/>
            </p:cNvSpPr>
            <p:nvPr/>
          </p:nvSpPr>
          <p:spPr bwMode="auto">
            <a:xfrm>
              <a:off x="6949" y="10498"/>
              <a:ext cx="7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sm" len="sm"/>
              <a:tailEnd type="stealth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Comic Sans MS" pitchFamily="66" charset="0"/>
              </a:endParaRPr>
            </a:p>
          </p:txBody>
        </p:sp>
        <p:sp>
          <p:nvSpPr>
            <p:cNvPr id="59400" name="Line 8"/>
            <p:cNvSpPr>
              <a:spLocks noChangeShapeType="1"/>
            </p:cNvSpPr>
            <p:nvPr/>
          </p:nvSpPr>
          <p:spPr bwMode="auto">
            <a:xfrm flipV="1">
              <a:off x="4902" y="9111"/>
              <a:ext cx="210" cy="4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Comic Sans MS" pitchFamily="66" charset="0"/>
              </a:endParaRPr>
            </a:p>
          </p:txBody>
        </p:sp>
        <p:sp>
          <p:nvSpPr>
            <p:cNvPr id="59399" name="Line 7"/>
            <p:cNvSpPr>
              <a:spLocks noChangeShapeType="1"/>
            </p:cNvSpPr>
            <p:nvPr/>
          </p:nvSpPr>
          <p:spPr bwMode="auto">
            <a:xfrm flipV="1">
              <a:off x="4924" y="9013"/>
              <a:ext cx="195" cy="1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Comic Sans MS" pitchFamily="66" charset="0"/>
              </a:endParaRPr>
            </a:p>
          </p:txBody>
        </p:sp>
        <p:sp>
          <p:nvSpPr>
            <p:cNvPr id="59398" name="Line 6"/>
            <p:cNvSpPr>
              <a:spLocks noChangeShapeType="1"/>
            </p:cNvSpPr>
            <p:nvPr/>
          </p:nvSpPr>
          <p:spPr bwMode="auto">
            <a:xfrm flipV="1">
              <a:off x="4684" y="8623"/>
              <a:ext cx="428" cy="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Comic Sans MS" pitchFamily="66" charset="0"/>
              </a:endParaRPr>
            </a:p>
          </p:txBody>
        </p:sp>
        <p:sp>
          <p:nvSpPr>
            <p:cNvPr id="59397" name="Text Box 5"/>
            <p:cNvSpPr txBox="1">
              <a:spLocks noChangeArrowheads="1"/>
            </p:cNvSpPr>
            <p:nvPr/>
          </p:nvSpPr>
          <p:spPr bwMode="auto">
            <a:xfrm>
              <a:off x="4925" y="8215"/>
              <a:ext cx="128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바탕" pitchFamily="18" charset="-127"/>
                  <a:cs typeface="Times New Roman" pitchFamily="18" charset="0"/>
                </a:rPr>
                <a:t>s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ymbol" pitchFamily="18" charset="2"/>
              </a:endParaRPr>
            </a:p>
          </p:txBody>
        </p:sp>
        <p:sp>
          <p:nvSpPr>
            <p:cNvPr id="59396" name="Text Box 4"/>
            <p:cNvSpPr txBox="1">
              <a:spLocks noChangeArrowheads="1"/>
            </p:cNvSpPr>
            <p:nvPr/>
          </p:nvSpPr>
          <p:spPr bwMode="auto">
            <a:xfrm>
              <a:off x="8060" y="10367"/>
              <a:ext cx="128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바탕" pitchFamily="18" charset="-127"/>
                  <a:cs typeface="Times New Roman" pitchFamily="18" charset="0"/>
                </a:rPr>
                <a:t>e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ymbol" pitchFamily="18" charset="2"/>
              </a:endParaRPr>
            </a:p>
          </p:txBody>
        </p:sp>
        <p:sp>
          <p:nvSpPr>
            <p:cNvPr id="59395" name="Text Box 3"/>
            <p:cNvSpPr txBox="1">
              <a:spLocks noChangeArrowheads="1"/>
            </p:cNvSpPr>
            <p:nvPr/>
          </p:nvSpPr>
          <p:spPr bwMode="auto">
            <a:xfrm>
              <a:off x="5416" y="9784"/>
              <a:ext cx="726" cy="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  <a:ea typeface="바탕" pitchFamily="18" charset="-127"/>
                  <a:cs typeface="Times New Roman" pitchFamily="18" charset="0"/>
                </a:rPr>
                <a:t>Young’s modulus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59394" name="Freeform 2"/>
            <p:cNvSpPr>
              <a:spLocks/>
            </p:cNvSpPr>
            <p:nvPr/>
          </p:nvSpPr>
          <p:spPr bwMode="auto">
            <a:xfrm>
              <a:off x="5175" y="9750"/>
              <a:ext cx="120" cy="390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120" y="390"/>
                </a:cxn>
                <a:cxn ang="0">
                  <a:pos x="0" y="390"/>
                </a:cxn>
              </a:cxnLst>
              <a:rect l="0" t="0" r="r" b="b"/>
              <a:pathLst>
                <a:path w="120" h="390">
                  <a:moveTo>
                    <a:pt x="120" y="0"/>
                  </a:moveTo>
                  <a:lnTo>
                    <a:pt x="120" y="390"/>
                  </a:lnTo>
                  <a:lnTo>
                    <a:pt x="0" y="39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Linear hardening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combined hardening model, associative flow rule</a:t>
            </a:r>
          </a:p>
          <a:p>
            <a:r>
              <a:rPr lang="en-US" dirty="0" smtClean="0"/>
              <a:t>5 </a:t>
            </a:r>
            <a:r>
              <a:rPr lang="en-US" dirty="0" err="1" smtClean="0"/>
              <a:t>params</a:t>
            </a:r>
            <a:r>
              <a:rPr lang="en-US" dirty="0" smtClean="0"/>
              <a:t>: 2 elastic (</a:t>
            </a:r>
            <a:r>
              <a:rPr lang="en-US" dirty="0" smtClean="0">
                <a:latin typeface="Symbol" pitchFamily="18" charset="2"/>
              </a:rPr>
              <a:t>l</a:t>
            </a:r>
            <a:r>
              <a:rPr lang="en-US" dirty="0" smtClean="0"/>
              <a:t>, </a:t>
            </a:r>
            <a:r>
              <a:rPr lang="en-US" dirty="0" smtClean="0">
                <a:latin typeface="Symbol" pitchFamily="18" charset="2"/>
              </a:rPr>
              <a:t>m</a:t>
            </a:r>
            <a:r>
              <a:rPr lang="en-US" dirty="0" smtClean="0"/>
              <a:t>) and 3 plastic (</a:t>
            </a:r>
            <a:r>
              <a:rPr lang="en-US" dirty="0" smtClean="0">
                <a:latin typeface="Symbol" pitchFamily="18" charset="2"/>
              </a:rPr>
              <a:t>b</a:t>
            </a:r>
            <a:r>
              <a:rPr lang="en-US" dirty="0" smtClean="0"/>
              <a:t>, H, </a:t>
            </a:r>
            <a:r>
              <a:rPr lang="en-US" dirty="0" smtClean="0">
                <a:latin typeface="Symbol" pitchFamily="18" charset="2"/>
              </a:rPr>
              <a:t>s</a:t>
            </a:r>
            <a:r>
              <a:rPr lang="en-US" baseline="-25000" dirty="0" smtClean="0"/>
              <a:t>Y</a:t>
            </a:r>
            <a:r>
              <a:rPr lang="en-US" baseline="30000" dirty="0" smtClean="0"/>
              <a:t>0</a:t>
            </a:r>
            <a:r>
              <a:rPr lang="en-US" dirty="0" smtClean="0"/>
              <a:t>) variables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Plastic consistency parameter</a:t>
            </a:r>
            <a:endParaRPr lang="en-US" dirty="0"/>
          </a:p>
        </p:txBody>
      </p:sp>
      <p:graphicFrame>
        <p:nvGraphicFramePr>
          <p:cNvPr id="1597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472484"/>
              </p:ext>
            </p:extLst>
          </p:nvPr>
        </p:nvGraphicFramePr>
        <p:xfrm>
          <a:off x="1565275" y="1962150"/>
          <a:ext cx="5611813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6" name="Equation" r:id="rId3" imgW="5600520" imgH="533160" progId="Equation.DSMT4">
                  <p:embed/>
                </p:oleObj>
              </mc:Choice>
              <mc:Fallback>
                <p:oleObj name="Equation" r:id="rId3" imgW="560052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1962150"/>
                        <a:ext cx="5611813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97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4292813"/>
              </p:ext>
            </p:extLst>
          </p:nvPr>
        </p:nvGraphicFramePr>
        <p:xfrm>
          <a:off x="1073150" y="3211513"/>
          <a:ext cx="60452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7" name="Equation" r:id="rId5" imgW="6045120" imgH="545760" progId="Equation.DSMT4">
                  <p:embed/>
                </p:oleObj>
              </mc:Choice>
              <mc:Fallback>
                <p:oleObj name="Equation" r:id="rId5" imgW="604512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150" y="3211513"/>
                        <a:ext cx="6045200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97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044253"/>
              </p:ext>
            </p:extLst>
          </p:nvPr>
        </p:nvGraphicFramePr>
        <p:xfrm>
          <a:off x="542705" y="3945518"/>
          <a:ext cx="819943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8" name="Equation" r:id="rId7" imgW="8204040" imgH="914400" progId="Equation.DSMT4">
                  <p:embed/>
                </p:oleObj>
              </mc:Choice>
              <mc:Fallback>
                <p:oleObj name="Equation" r:id="rId7" imgW="820404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705" y="3945518"/>
                        <a:ext cx="8199438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5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97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385472"/>
              </p:ext>
            </p:extLst>
          </p:nvPr>
        </p:nvGraphicFramePr>
        <p:xfrm>
          <a:off x="2479675" y="4899025"/>
          <a:ext cx="3968750" cy="168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9" name="Equation" r:id="rId9" imgW="3962160" imgH="1688760" progId="Equation.DSMT4">
                  <p:embed/>
                </p:oleObj>
              </mc:Choice>
              <mc:Fallback>
                <p:oleObj name="Equation" r:id="rId9" imgW="3962160" imgH="1688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9675" y="4899025"/>
                        <a:ext cx="3968750" cy="168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947980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Linear hardening model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Plastic consistency parameter cont.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No iteration is required</a:t>
            </a:r>
          </a:p>
          <a:p>
            <a:r>
              <a:rPr lang="en-US" dirty="0" err="1" smtClean="0"/>
              <a:t>Elastoplastic</a:t>
            </a:r>
            <a:r>
              <a:rPr lang="en-US" dirty="0" smtClean="0"/>
              <a:t> tangent stiffness</a:t>
            </a:r>
            <a:endParaRPr lang="en-US" dirty="0"/>
          </a:p>
        </p:txBody>
      </p:sp>
      <p:sp>
        <p:nvSpPr>
          <p:cNvPr id="1863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6369" name="Object 1"/>
          <p:cNvGraphicFramePr>
            <a:graphicFrameLocks noChangeAspect="1"/>
          </p:cNvGraphicFramePr>
          <p:nvPr/>
        </p:nvGraphicFramePr>
        <p:xfrm>
          <a:off x="1056507" y="1360325"/>
          <a:ext cx="5937251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93" name="Equation" r:id="rId3" imgW="5918040" imgH="444240" progId="Equation.DSMT4">
                  <p:embed/>
                </p:oleObj>
              </mc:Choice>
              <mc:Fallback>
                <p:oleObj name="Equation" r:id="rId3" imgW="59180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6507" y="1360325"/>
                        <a:ext cx="5937251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6371" name="Object 3"/>
          <p:cNvGraphicFramePr>
            <a:graphicFrameLocks noChangeAspect="1"/>
          </p:cNvGraphicFramePr>
          <p:nvPr/>
        </p:nvGraphicFramePr>
        <p:xfrm>
          <a:off x="7469857" y="1757697"/>
          <a:ext cx="1439862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94" name="Equation" r:id="rId5" imgW="1434960" imgH="634680" progId="Equation.DSMT4">
                  <p:embed/>
                </p:oleObj>
              </mc:Choice>
              <mc:Fallback>
                <p:oleObj name="Equation" r:id="rId5" imgW="143496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9857" y="1757697"/>
                        <a:ext cx="1439862" cy="642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37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6373" name="Object 5"/>
          <p:cNvGraphicFramePr>
            <a:graphicFrameLocks noChangeAspect="1"/>
          </p:cNvGraphicFramePr>
          <p:nvPr/>
        </p:nvGraphicFramePr>
        <p:xfrm>
          <a:off x="1057359" y="1990566"/>
          <a:ext cx="140652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95" name="Equation" r:id="rId7" imgW="1396800" imgH="774360" progId="Equation.DSMT4">
                  <p:embed/>
                </p:oleObj>
              </mc:Choice>
              <mc:Fallback>
                <p:oleObj name="Equation" r:id="rId7" imgW="1396800" imgH="774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359" y="1990566"/>
                        <a:ext cx="1406525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37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6375" name="Object 7"/>
          <p:cNvGraphicFramePr>
            <a:graphicFrameLocks noChangeAspect="1"/>
          </p:cNvGraphicFramePr>
          <p:nvPr/>
        </p:nvGraphicFramePr>
        <p:xfrm>
          <a:off x="1122167" y="3781990"/>
          <a:ext cx="3681413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96" name="Equation" r:id="rId9" imgW="3695400" imgH="380880" progId="Equation.DSMT4">
                  <p:embed/>
                </p:oleObj>
              </mc:Choice>
              <mc:Fallback>
                <p:oleObj name="Equation" r:id="rId9" imgW="36954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167" y="3781990"/>
                        <a:ext cx="3681413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37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6377" name="Object 9"/>
          <p:cNvGraphicFramePr>
            <a:graphicFrameLocks noChangeAspect="1"/>
          </p:cNvGraphicFramePr>
          <p:nvPr/>
        </p:nvGraphicFramePr>
        <p:xfrm>
          <a:off x="5677573" y="3755176"/>
          <a:ext cx="2968626" cy="441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97" name="Equation" r:id="rId11" imgW="2958840" imgH="431640" progId="Equation.DSMT4">
                  <p:embed/>
                </p:oleObj>
              </mc:Choice>
              <mc:Fallback>
                <p:oleObj name="Equation" r:id="rId11" imgW="29588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7573" y="3755176"/>
                        <a:ext cx="2968626" cy="4413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38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6379" name="Object 11"/>
          <p:cNvGraphicFramePr>
            <a:graphicFrameLocks noChangeAspect="1"/>
          </p:cNvGraphicFramePr>
          <p:nvPr/>
        </p:nvGraphicFramePr>
        <p:xfrm>
          <a:off x="5686230" y="4262438"/>
          <a:ext cx="1446212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98" name="Equation" r:id="rId13" imgW="1422360" imgH="317160" progId="Equation.DSMT4">
                  <p:embed/>
                </p:oleObj>
              </mc:Choice>
              <mc:Fallback>
                <p:oleObj name="Equation" r:id="rId13" imgW="142236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6230" y="4262438"/>
                        <a:ext cx="1446212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38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6381" name="Object 13"/>
          <p:cNvGraphicFramePr>
            <a:graphicFrameLocks noChangeAspect="1"/>
          </p:cNvGraphicFramePr>
          <p:nvPr/>
        </p:nvGraphicFramePr>
        <p:xfrm>
          <a:off x="1454127" y="4832894"/>
          <a:ext cx="57642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99" name="Equation" r:id="rId15" imgW="5778360" imgH="838080" progId="Equation.DSMT4">
                  <p:embed/>
                </p:oleObj>
              </mc:Choice>
              <mc:Fallback>
                <p:oleObj name="Equation" r:id="rId15" imgW="577836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27" y="4832894"/>
                        <a:ext cx="5764212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eft Brace 17"/>
          <p:cNvSpPr/>
          <p:nvPr/>
        </p:nvSpPr>
        <p:spPr bwMode="auto">
          <a:xfrm rot="16200000">
            <a:off x="5592872" y="4628365"/>
            <a:ext cx="206681" cy="2411264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49030" y="6050072"/>
            <a:ext cx="553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Comic Sans MS" pitchFamily="66" charset="0"/>
              </a:rPr>
              <a:t>D</a:t>
            </a:r>
            <a:r>
              <a:rPr lang="en-US" sz="2000" baseline="30000" dirty="0" err="1" smtClean="0">
                <a:latin typeface="Comic Sans MS" pitchFamily="66" charset="0"/>
              </a:rPr>
              <a:t>ep</a:t>
            </a:r>
            <a:endParaRPr lang="en-US" sz="2000" baseline="30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72829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Ex) Plastic Deformation of a Bar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7475" y="1664839"/>
            <a:ext cx="8909050" cy="4950273"/>
          </a:xfrm>
        </p:spPr>
        <p:txBody>
          <a:bodyPr/>
          <a:lstStyle/>
          <a:p>
            <a:r>
              <a:rPr lang="en-US" dirty="0" smtClean="0"/>
              <a:t>At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n</a:t>
            </a:r>
            <a:r>
              <a:rPr lang="en-US" dirty="0" smtClean="0"/>
              <a:t>: purely elastic, </a:t>
            </a:r>
            <a:r>
              <a:rPr lang="en-US" dirty="0" smtClean="0">
                <a:latin typeface="Symbol" panose="05050102010706020507" pitchFamily="18" charset="2"/>
              </a:rPr>
              <a:t>s</a:t>
            </a:r>
            <a:r>
              <a:rPr lang="en-US" baseline="-25000" dirty="0" smtClean="0"/>
              <a:t>11</a:t>
            </a:r>
            <a:r>
              <a:rPr lang="en-US" dirty="0" smtClean="0"/>
              <a:t> = 300 </a:t>
            </a:r>
            <a:r>
              <a:rPr lang="en-US" dirty="0" err="1" smtClean="0"/>
              <a:t>Mpa</a:t>
            </a:r>
            <a:endParaRPr lang="en-US" dirty="0" smtClean="0"/>
          </a:p>
          <a:p>
            <a:r>
              <a:rPr lang="en-US" dirty="0" smtClean="0"/>
              <a:t>At t</a:t>
            </a:r>
            <a:r>
              <a:rPr lang="en-US" baseline="-25000" dirty="0" smtClean="0"/>
              <a:t>n+1</a:t>
            </a:r>
            <a:r>
              <a:rPr lang="en-US" dirty="0" smtClean="0"/>
              <a:t>: </a:t>
            </a:r>
            <a:r>
              <a:rPr lang="en-US" dirty="0" smtClean="0">
                <a:latin typeface="Symbol" panose="05050102010706020507" pitchFamily="18" charset="2"/>
              </a:rPr>
              <a:t>De</a:t>
            </a:r>
            <a:r>
              <a:rPr lang="en-US" baseline="-25000" dirty="0" smtClean="0"/>
              <a:t>11</a:t>
            </a:r>
            <a:r>
              <a:rPr lang="en-US" dirty="0" smtClean="0"/>
              <a:t> = 0.1, determine stress and plastic variables</a:t>
            </a:r>
          </a:p>
          <a:p>
            <a:r>
              <a:rPr lang="en-US" dirty="0" smtClean="0"/>
              <a:t>At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n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Strain increments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871096"/>
              </p:ext>
            </p:extLst>
          </p:nvPr>
        </p:nvGraphicFramePr>
        <p:xfrm>
          <a:off x="1650144" y="786415"/>
          <a:ext cx="5564505" cy="790136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861695"/>
                <a:gridCol w="951230"/>
                <a:gridCol w="951230"/>
                <a:gridCol w="1032510"/>
                <a:gridCol w="836930"/>
                <a:gridCol w="930910"/>
              </a:tblGrid>
              <a:tr h="39506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 dirty="0">
                          <a:effectLst/>
                          <a:latin typeface="Comic Sans MS" panose="030F0702030302020204" pitchFamily="66" charset="0"/>
                        </a:rPr>
                        <a:t>E</a:t>
                      </a:r>
                      <a:endParaRPr lang="en-US" sz="1400" dirty="0">
                        <a:effectLst/>
                        <a:latin typeface="Comic Sans MS" panose="030F0702030302020204" pitchFamily="66" charset="0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 dirty="0">
                          <a:effectLst/>
                          <a:latin typeface="Symbol" panose="05050102010706020507" pitchFamily="18" charset="2"/>
                        </a:rPr>
                        <a:t>m</a:t>
                      </a:r>
                      <a:endParaRPr lang="en-US" sz="1400" dirty="0">
                        <a:effectLst/>
                        <a:latin typeface="Symbol" panose="05050102010706020507" pitchFamily="18" charset="2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 dirty="0">
                          <a:effectLst/>
                          <a:latin typeface="Symbol" panose="05050102010706020507" pitchFamily="18" charset="2"/>
                        </a:rPr>
                        <a:t>n</a:t>
                      </a:r>
                      <a:endParaRPr lang="en-US" sz="1400" dirty="0">
                        <a:effectLst/>
                        <a:latin typeface="Symbol" panose="05050102010706020507" pitchFamily="18" charset="2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 dirty="0" err="1">
                          <a:effectLst/>
                          <a:latin typeface="Symbol" panose="05050102010706020507" pitchFamily="18" charset="2"/>
                        </a:rPr>
                        <a:t>s</a:t>
                      </a:r>
                      <a:r>
                        <a:rPr lang="en-US" sz="1400" baseline="-25000" dirty="0" err="1">
                          <a:effectLst/>
                          <a:latin typeface="Comic Sans MS" panose="030F0702030302020204" pitchFamily="66" charset="0"/>
                        </a:rPr>
                        <a:t>Y</a:t>
                      </a:r>
                      <a:endParaRPr lang="en-US" sz="1400" dirty="0">
                        <a:effectLst/>
                        <a:latin typeface="Comic Sans MS" panose="030F0702030302020204" pitchFamily="66" charset="0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>
                          <a:effectLst/>
                          <a:latin typeface="Comic Sans MS" panose="030F0702030302020204" pitchFamily="66" charset="0"/>
                        </a:rPr>
                        <a:t>H</a:t>
                      </a:r>
                      <a:endParaRPr lang="en-US" sz="1400">
                        <a:effectLst/>
                        <a:latin typeface="Comic Sans MS" panose="030F0702030302020204" pitchFamily="66" charset="0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 dirty="0">
                          <a:effectLst/>
                          <a:latin typeface="Symbol" panose="05050102010706020507" pitchFamily="18" charset="2"/>
                        </a:rPr>
                        <a:t>b</a:t>
                      </a:r>
                      <a:endParaRPr lang="en-US" sz="1400" dirty="0">
                        <a:effectLst/>
                        <a:latin typeface="Symbol" panose="05050102010706020507" pitchFamily="18" charset="2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</a:tr>
              <a:tr h="39506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>
                          <a:effectLst/>
                          <a:latin typeface="Comic Sans MS" panose="030F0702030302020204" pitchFamily="66" charset="0"/>
                        </a:rPr>
                        <a:t>2.4GPa</a:t>
                      </a:r>
                      <a:endParaRPr lang="en-US" sz="1400">
                        <a:effectLst/>
                        <a:latin typeface="Comic Sans MS" panose="030F0702030302020204" pitchFamily="66" charset="0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>
                          <a:effectLst/>
                          <a:latin typeface="Comic Sans MS" panose="030F0702030302020204" pitchFamily="66" charset="0"/>
                        </a:rPr>
                        <a:t>1.0GPa</a:t>
                      </a:r>
                      <a:endParaRPr lang="en-US" sz="1400">
                        <a:effectLst/>
                        <a:latin typeface="Comic Sans MS" panose="030F0702030302020204" pitchFamily="66" charset="0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>
                          <a:effectLst/>
                          <a:latin typeface="Comic Sans MS" panose="030F0702030302020204" pitchFamily="66" charset="0"/>
                        </a:rPr>
                        <a:t>0.2</a:t>
                      </a:r>
                      <a:endParaRPr lang="en-US" sz="1400">
                        <a:effectLst/>
                        <a:latin typeface="Comic Sans MS" panose="030F0702030302020204" pitchFamily="66" charset="0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 dirty="0">
                          <a:effectLst/>
                          <a:latin typeface="Comic Sans MS" panose="030F0702030302020204" pitchFamily="66" charset="0"/>
                        </a:rPr>
                        <a:t>300MPa</a:t>
                      </a:r>
                      <a:endParaRPr lang="en-US" sz="1400" dirty="0">
                        <a:effectLst/>
                        <a:latin typeface="Comic Sans MS" panose="030F0702030302020204" pitchFamily="66" charset="0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>
                          <a:effectLst/>
                          <a:latin typeface="Comic Sans MS" panose="030F0702030302020204" pitchFamily="66" charset="0"/>
                        </a:rPr>
                        <a:t>100MPa</a:t>
                      </a:r>
                      <a:endParaRPr lang="en-US" sz="1400">
                        <a:effectLst/>
                        <a:latin typeface="Comic Sans MS" panose="030F0702030302020204" pitchFamily="66" charset="0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 dirty="0">
                          <a:effectLst/>
                          <a:latin typeface="Comic Sans MS" panose="030F0702030302020204" pitchFamily="66" charset="0"/>
                        </a:rPr>
                        <a:t>0.3</a:t>
                      </a:r>
                      <a:endParaRPr lang="en-US" sz="1400" dirty="0">
                        <a:effectLst/>
                        <a:latin typeface="Comic Sans MS" panose="030F0702030302020204" pitchFamily="66" charset="0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3523122"/>
              </p:ext>
            </p:extLst>
          </p:nvPr>
        </p:nvGraphicFramePr>
        <p:xfrm>
          <a:off x="1162716" y="2797264"/>
          <a:ext cx="7372351" cy="138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77" name="Equation" r:id="rId3" imgW="7416720" imgH="1371600" progId="Equation.DSMT4">
                  <p:embed/>
                </p:oleObj>
              </mc:Choice>
              <mc:Fallback>
                <p:oleObj name="Equation" r:id="rId3" imgW="7416720" imgH="1371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716" y="2797264"/>
                        <a:ext cx="7372351" cy="1389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823755"/>
              </p:ext>
            </p:extLst>
          </p:nvPr>
        </p:nvGraphicFramePr>
        <p:xfrm>
          <a:off x="734599" y="4918477"/>
          <a:ext cx="7970838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78" name="Equation" r:id="rId5" imgW="7949880" imgH="1371600" progId="Equation.DSMT4">
                  <p:embed/>
                </p:oleObj>
              </mc:Choice>
              <mc:Fallback>
                <p:oleObj name="Equation" r:id="rId5" imgW="7949880" imgH="1371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599" y="4918477"/>
                        <a:ext cx="7970838" cy="1387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0660307"/>
      </p:ext>
    </p:extLst>
  </p:cSld>
  <p:clrMapOvr>
    <a:masterClrMapping/>
  </p:clrMapOvr>
  <p:transition>
    <p:fade thruBlk="1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Ex) Plastic Deformation of a Bar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Purely elastic at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n</a:t>
            </a:r>
            <a:r>
              <a:rPr lang="en-US" dirty="0" smtClean="0"/>
              <a:t>: </a:t>
            </a:r>
            <a:r>
              <a:rPr lang="en-US" baseline="30000" dirty="0" err="1"/>
              <a:t>n</a:t>
            </a:r>
            <a:r>
              <a:rPr lang="en-US" b="1" dirty="0" err="1">
                <a:latin typeface="Symbol" panose="05050102010706020507" pitchFamily="18" charset="2"/>
              </a:rPr>
              <a:t>a</a:t>
            </a:r>
            <a:r>
              <a:rPr lang="en-US" dirty="0"/>
              <a:t> = </a:t>
            </a:r>
            <a:r>
              <a:rPr lang="en-US" dirty="0" smtClean="0"/>
              <a:t>0, </a:t>
            </a:r>
            <a:r>
              <a:rPr lang="en-US" baseline="30000" dirty="0"/>
              <a:t>n</a:t>
            </a:r>
            <a:r>
              <a:rPr lang="en-US" dirty="0"/>
              <a:t>e</a:t>
            </a:r>
            <a:r>
              <a:rPr lang="en-US" baseline="-25000" dirty="0"/>
              <a:t>p</a:t>
            </a:r>
            <a:r>
              <a:rPr lang="en-US" dirty="0"/>
              <a:t> = 0. </a:t>
            </a:r>
            <a:r>
              <a:rPr lang="en-US" baseline="30000" dirty="0" err="1" smtClean="0"/>
              <a:t>n</a:t>
            </a:r>
            <a:r>
              <a:rPr lang="en-US" b="1" dirty="0" err="1" smtClean="0">
                <a:latin typeface="Symbol" panose="05050102010706020507" pitchFamily="18" charset="2"/>
              </a:rPr>
              <a:t>h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baseline="30000" dirty="0"/>
              <a:t>n</a:t>
            </a:r>
            <a:r>
              <a:rPr lang="en-US" b="1" dirty="0"/>
              <a:t>s</a:t>
            </a:r>
            <a:r>
              <a:rPr lang="en-US" dirty="0"/>
              <a:t> – </a:t>
            </a:r>
            <a:r>
              <a:rPr lang="en-US" baseline="30000" dirty="0" err="1"/>
              <a:t>n</a:t>
            </a:r>
            <a:r>
              <a:rPr lang="en-US" b="1" dirty="0" err="1">
                <a:latin typeface="Symbol" panose="05050102010706020507" pitchFamily="18" charset="2"/>
              </a:rPr>
              <a:t>a</a:t>
            </a:r>
            <a:r>
              <a:rPr lang="en-US" dirty="0"/>
              <a:t> = </a:t>
            </a:r>
            <a:r>
              <a:rPr lang="en-US" baseline="30000" dirty="0" smtClean="0"/>
              <a:t>n</a:t>
            </a:r>
            <a:r>
              <a:rPr lang="en-US" b="1" dirty="0" smtClean="0"/>
              <a:t>s</a:t>
            </a:r>
            <a:endParaRPr lang="en-US" dirty="0" smtClean="0"/>
          </a:p>
          <a:p>
            <a:r>
              <a:rPr lang="en-US" dirty="0" smtClean="0"/>
              <a:t>Trial states: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Yield function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6246345"/>
              </p:ext>
            </p:extLst>
          </p:nvPr>
        </p:nvGraphicFramePr>
        <p:xfrm>
          <a:off x="715514" y="1506368"/>
          <a:ext cx="6729413" cy="138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17" name="Equation" r:id="rId3" imgW="6705360" imgH="1371600" progId="Equation.DSMT4">
                  <p:embed/>
                </p:oleObj>
              </mc:Choice>
              <mc:Fallback>
                <p:oleObj name="Equation" r:id="rId3" imgW="6705360" imgH="1371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514" y="1506368"/>
                        <a:ext cx="6729413" cy="1389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390846"/>
              </p:ext>
            </p:extLst>
          </p:nvPr>
        </p:nvGraphicFramePr>
        <p:xfrm>
          <a:off x="715514" y="2993855"/>
          <a:ext cx="5884863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18" name="Equation" r:id="rId5" imgW="5816520" imgH="583920" progId="Equation.DSMT4">
                  <p:embed/>
                </p:oleObj>
              </mc:Choice>
              <mc:Fallback>
                <p:oleObj name="Equation" r:id="rId5" imgW="5816520" imgH="5839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514" y="2993855"/>
                        <a:ext cx="5884863" cy="58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4201041"/>
              </p:ext>
            </p:extLst>
          </p:nvPr>
        </p:nvGraphicFramePr>
        <p:xfrm>
          <a:off x="715514" y="3717046"/>
          <a:ext cx="3911600" cy="138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19" name="Equation" r:id="rId7" imgW="3911400" imgH="1371600" progId="Equation.DSMT4">
                  <p:embed/>
                </p:oleObj>
              </mc:Choice>
              <mc:Fallback>
                <p:oleObj name="Equation" r:id="rId7" imgW="3911400" imgH="1371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514" y="3717046"/>
                        <a:ext cx="3911600" cy="1389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085252"/>
              </p:ext>
            </p:extLst>
          </p:nvPr>
        </p:nvGraphicFramePr>
        <p:xfrm>
          <a:off x="596161" y="5909469"/>
          <a:ext cx="83121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20" name="Equation" r:id="rId9" imgW="8356320" imgH="558720" progId="Equation.DSMT4">
                  <p:embed/>
                </p:oleObj>
              </mc:Choice>
              <mc:Fallback>
                <p:oleObj name="Equation" r:id="rId9" imgW="8356320" imgH="5587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161" y="5909469"/>
                        <a:ext cx="8312150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752236" y="6412707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2C02C6"/>
                </a:solidFill>
                <a:latin typeface="Comic Sans MS" pitchFamily="66" charset="0"/>
              </a:rPr>
              <a:t>Plastic state!</a:t>
            </a:r>
            <a:endParaRPr lang="en-US" dirty="0">
              <a:solidFill>
                <a:srgbClr val="2C02C6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174777"/>
      </p:ext>
    </p:extLst>
  </p:cSld>
  <p:clrMapOvr>
    <a:masterClrMapping/>
  </p:clrMapOvr>
  <p:transition>
    <p:fade thruBlk="1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Ex) Plastic Deformation of a Bar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Plastic consistency parameter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Update stress and plastic variables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0412614"/>
              </p:ext>
            </p:extLst>
          </p:nvPr>
        </p:nvGraphicFramePr>
        <p:xfrm>
          <a:off x="651808" y="1302768"/>
          <a:ext cx="311150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41" name="Equation" r:id="rId3" imgW="3111480" imgH="914400" progId="Equation.DSMT4">
                  <p:embed/>
                </p:oleObj>
              </mc:Choice>
              <mc:Fallback>
                <p:oleObj name="Equation" r:id="rId3" imgW="3111480" imgH="914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808" y="1302768"/>
                        <a:ext cx="3111500" cy="896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6905354"/>
              </p:ext>
            </p:extLst>
          </p:nvPr>
        </p:nvGraphicFramePr>
        <p:xfrm>
          <a:off x="571500" y="2888456"/>
          <a:ext cx="7440613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42" name="Equation" r:id="rId5" imgW="7416720" imgH="1371600" progId="Equation.DSMT4">
                  <p:embed/>
                </p:oleObj>
              </mc:Choice>
              <mc:Fallback>
                <p:oleObj name="Equation" r:id="rId5" imgW="7416720" imgH="1371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2888456"/>
                        <a:ext cx="7440613" cy="1387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989480"/>
              </p:ext>
            </p:extLst>
          </p:nvPr>
        </p:nvGraphicFramePr>
        <p:xfrm>
          <a:off x="651808" y="4495801"/>
          <a:ext cx="6675438" cy="138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43" name="Equation" r:id="rId7" imgW="6705360" imgH="1371600" progId="Equation.DSMT4">
                  <p:embed/>
                </p:oleObj>
              </mc:Choice>
              <mc:Fallback>
                <p:oleObj name="Equation" r:id="rId7" imgW="6705360" imgH="1371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808" y="4495801"/>
                        <a:ext cx="6675438" cy="1389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1025679"/>
              </p:ext>
            </p:extLst>
          </p:nvPr>
        </p:nvGraphicFramePr>
        <p:xfrm>
          <a:off x="651808" y="5994400"/>
          <a:ext cx="367188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44" name="Equation" r:id="rId9" imgW="3708360" imgH="545760" progId="Equation.DSMT4">
                  <p:embed/>
                </p:oleObj>
              </mc:Choice>
              <mc:Fallback>
                <p:oleObj name="Equation" r:id="rId9" imgW="3708360" imgH="5457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808" y="5994400"/>
                        <a:ext cx="3671888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5614988" y="3200399"/>
            <a:ext cx="3410036" cy="2232245"/>
            <a:chOff x="5614988" y="3200399"/>
            <a:chExt cx="3410036" cy="2232245"/>
          </a:xfrm>
        </p:grpSpPr>
        <p:sp>
          <p:nvSpPr>
            <p:cNvPr id="12" name="Oval 11"/>
            <p:cNvSpPr/>
            <p:nvPr/>
          </p:nvSpPr>
          <p:spPr bwMode="auto">
            <a:xfrm>
              <a:off x="5614988" y="3200399"/>
              <a:ext cx="671512" cy="671512"/>
            </a:xfrm>
            <a:prstGeom prst="ellips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6560344" y="3633788"/>
              <a:ext cx="671512" cy="671512"/>
            </a:xfrm>
            <a:prstGeom prst="ellips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6129338" y="3814763"/>
              <a:ext cx="1650206" cy="971550"/>
            </a:xfrm>
            <a:custGeom>
              <a:avLst/>
              <a:gdLst>
                <a:gd name="connsiteX0" fmla="*/ 0 w 1650206"/>
                <a:gd name="connsiteY0" fmla="*/ 0 h 971550"/>
                <a:gd name="connsiteX1" fmla="*/ 1650206 w 1650206"/>
                <a:gd name="connsiteY1" fmla="*/ 971550 h 971550"/>
                <a:gd name="connsiteX2" fmla="*/ 1007268 w 1650206"/>
                <a:gd name="connsiteY2" fmla="*/ 371475 h 97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0206" h="971550">
                  <a:moveTo>
                    <a:pt x="0" y="0"/>
                  </a:moveTo>
                  <a:lnTo>
                    <a:pt x="1650206" y="971550"/>
                  </a:lnTo>
                  <a:lnTo>
                    <a:pt x="1007268" y="371475"/>
                  </a:lnTo>
                </a:path>
              </a:pathLst>
            </a:cu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62764" y="4786313"/>
              <a:ext cx="14622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2C02C6"/>
                  </a:solidFill>
                  <a:latin typeface="Comic Sans MS" pitchFamily="66" charset="0"/>
                </a:rPr>
                <a:t>No</a:t>
              </a:r>
              <a:br>
                <a:rPr lang="en-US" dirty="0" smtClean="0">
                  <a:solidFill>
                    <a:srgbClr val="2C02C6"/>
                  </a:solidFill>
                  <a:latin typeface="Comic Sans MS" pitchFamily="66" charset="0"/>
                </a:rPr>
              </a:br>
              <a:r>
                <a:rPr lang="en-US" dirty="0" smtClean="0">
                  <a:solidFill>
                    <a:srgbClr val="2C02C6"/>
                  </a:solidFill>
                  <a:latin typeface="Comic Sans MS" pitchFamily="66" charset="0"/>
                </a:rPr>
                <a:t>equilibrium!!</a:t>
              </a:r>
              <a:endParaRPr lang="en-US" dirty="0">
                <a:solidFill>
                  <a:srgbClr val="2C02C6"/>
                </a:solidFill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092368"/>
      </p:ext>
    </p:extLst>
  </p:cSld>
  <p:clrMapOvr>
    <a:masterClrMapping/>
  </p:clrMapOvr>
  <p:transition>
    <p:fade thruBlk="1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Plastic evolution is given in the </a:t>
            </a:r>
            <a:r>
              <a:rPr lang="en-US" b="1" dirty="0" smtClean="0">
                <a:solidFill>
                  <a:srgbClr val="2C02C6"/>
                </a:solidFill>
              </a:rPr>
              <a:t>rate form</a:t>
            </a:r>
          </a:p>
          <a:p>
            <a:r>
              <a:rPr lang="en-US" dirty="0" smtClean="0"/>
              <a:t>We will use </a:t>
            </a:r>
            <a:r>
              <a:rPr lang="en-US" b="1" dirty="0" smtClean="0">
                <a:solidFill>
                  <a:srgbClr val="2C02C6"/>
                </a:solidFill>
              </a:rPr>
              <a:t>backward Euler method </a:t>
            </a:r>
            <a:r>
              <a:rPr lang="en-US" dirty="0" smtClean="0"/>
              <a:t>to integrate it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Assumptions</a:t>
            </a:r>
          </a:p>
          <a:p>
            <a:pPr lvl="1"/>
            <a:r>
              <a:rPr lang="en-US" dirty="0" smtClean="0"/>
              <a:t>We assume that all variables are known at load step n:</a:t>
            </a:r>
          </a:p>
          <a:p>
            <a:pPr lvl="1"/>
            <a:r>
              <a:rPr lang="en-US" dirty="0" smtClean="0"/>
              <a:t>At the current time n+1,                is given</a:t>
            </a:r>
          </a:p>
          <a:p>
            <a:r>
              <a:rPr lang="en-US" dirty="0" smtClean="0"/>
              <a:t>We will use 2-step procedure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Predictor: elastic trial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Corrector: plastic return mapping (projection onto the yield surface)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873475" y="1865313"/>
          <a:ext cx="44704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98" name="Equation" r:id="rId3" imgW="4470120" imgH="660240" progId="Equation.DSMT4">
                  <p:embed/>
                </p:oleObj>
              </mc:Choice>
              <mc:Fallback>
                <p:oleObj name="Equation" r:id="rId3" imgW="447012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475" y="1865313"/>
                        <a:ext cx="44704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ounded Rectangle 5"/>
          <p:cNvSpPr/>
          <p:nvPr/>
        </p:nvSpPr>
        <p:spPr bwMode="auto">
          <a:xfrm>
            <a:off x="1418897" y="2648607"/>
            <a:ext cx="4130565" cy="578069"/>
          </a:xfrm>
          <a:prstGeom prst="round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628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2415361"/>
              </p:ext>
            </p:extLst>
          </p:nvPr>
        </p:nvGraphicFramePr>
        <p:xfrm>
          <a:off x="1600200" y="2711450"/>
          <a:ext cx="3771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99" name="Equation" r:id="rId5" imgW="3771720" imgH="431640" progId="Equation.DSMT4">
                  <p:embed/>
                </p:oleObj>
              </mc:Choice>
              <mc:Fallback>
                <p:oleObj name="Equation" r:id="rId5" imgW="37717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711450"/>
                        <a:ext cx="37719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917324" y="2701159"/>
            <a:ext cx="1973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A-stable</a:t>
            </a:r>
          </a:p>
          <a:p>
            <a:r>
              <a:rPr lang="en-US" dirty="0" smtClean="0">
                <a:latin typeface="Comic Sans MS" pitchFamily="66" charset="0"/>
              </a:rPr>
              <a:t>Stable for all </a:t>
            </a:r>
            <a:r>
              <a:rPr lang="en-US" dirty="0" err="1" smtClean="0">
                <a:latin typeface="Symbol" pitchFamily="18" charset="2"/>
              </a:rPr>
              <a:t>D</a:t>
            </a:r>
            <a:r>
              <a:rPr lang="en-US" dirty="0" err="1" smtClean="0">
                <a:latin typeface="Comic Sans MS" pitchFamily="66" charset="0"/>
              </a:rPr>
              <a:t>t</a:t>
            </a:r>
            <a:endParaRPr lang="en-US" dirty="0">
              <a:latin typeface="Comic Sans MS" pitchFamily="66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7427913" y="3871473"/>
          <a:ext cx="66675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00" name="Equation" r:id="rId7" imgW="787320" imgH="431640" progId="Equation.DSMT4">
                  <p:embed/>
                </p:oleObj>
              </mc:Choice>
              <mc:Fallback>
                <p:oleObj name="Equation" r:id="rId7" imgW="7873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7913" y="3871473"/>
                        <a:ext cx="666750" cy="366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931033" y="4376078"/>
          <a:ext cx="1004887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01" name="Equation" r:id="rId9" imgW="1180800" imgH="368280" progId="Equation.DSMT4">
                  <p:embed/>
                </p:oleObj>
              </mc:Choice>
              <mc:Fallback>
                <p:oleObj name="Equation" r:id="rId9" imgW="118080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1033" y="4376078"/>
                        <a:ext cx="1004887" cy="312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8000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Integration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Elastic predictor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spcBef>
                <a:spcPts val="2400"/>
              </a:spcBef>
              <a:buFont typeface="+mj-lt"/>
              <a:buAutoNum type="arabicPeriod"/>
            </a:pPr>
            <a:endParaRPr lang="en-US" dirty="0" smtClean="0"/>
          </a:p>
          <a:p>
            <a:pPr marL="857250" lvl="1" indent="-457200">
              <a:spcBef>
                <a:spcPts val="2400"/>
              </a:spcBef>
            </a:pPr>
            <a:r>
              <a:rPr lang="en-US" dirty="0" smtClean="0"/>
              <a:t>Shifted stress:</a:t>
            </a:r>
          </a:p>
          <a:p>
            <a:pPr marL="857250" lvl="1" indent="-457200">
              <a:spcBef>
                <a:spcPts val="2400"/>
              </a:spcBef>
            </a:pPr>
            <a:r>
              <a:rPr lang="en-US" dirty="0" smtClean="0"/>
              <a:t>Yield function: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Plastic corrector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If f &lt; 0 (within the elastic domain)</a:t>
            </a:r>
          </a:p>
          <a:p>
            <a:pPr marL="857250" lvl="1" indent="-457200">
              <a:spcBef>
                <a:spcPts val="2400"/>
              </a:spcBef>
            </a:pPr>
            <a:endParaRPr lang="en-US" dirty="0" smtClean="0"/>
          </a:p>
          <a:p>
            <a:pPr marL="857250" lvl="1" indent="-457200"/>
            <a:r>
              <a:rPr lang="en-US" dirty="0" smtClean="0"/>
              <a:t>Exit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1069732"/>
              </p:ext>
            </p:extLst>
          </p:nvPr>
        </p:nvGraphicFramePr>
        <p:xfrm>
          <a:off x="928688" y="1219200"/>
          <a:ext cx="5715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22" name="Equation" r:id="rId3" imgW="5715000" imgH="520560" progId="Equation.DSMT4">
                  <p:embed/>
                </p:oleObj>
              </mc:Choice>
              <mc:Fallback>
                <p:oleObj name="Equation" r:id="rId3" imgW="571500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219200"/>
                        <a:ext cx="5715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3678621" y="1713185"/>
            <a:ext cx="2965067" cy="579545"/>
            <a:chOff x="3678621" y="1713185"/>
            <a:chExt cx="3016469" cy="579545"/>
          </a:xfrm>
        </p:grpSpPr>
        <p:sp>
          <p:nvSpPr>
            <p:cNvPr id="6" name="Left Brace 5"/>
            <p:cNvSpPr/>
            <p:nvPr/>
          </p:nvSpPr>
          <p:spPr bwMode="auto">
            <a:xfrm rot="16200000">
              <a:off x="5050221" y="341585"/>
              <a:ext cx="273269" cy="3016469"/>
            </a:xfrm>
            <a:prstGeom prst="leftBrac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14346" y="1923398"/>
              <a:ext cx="15616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No plasticity</a:t>
              </a:r>
              <a:endParaRPr lang="en-US" dirty="0">
                <a:latin typeface="Comic Sans MS" pitchFamily="66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973868" y="1639534"/>
            <a:ext cx="1750800" cy="695153"/>
            <a:chOff x="2085548" y="1618594"/>
            <a:chExt cx="1750800" cy="695153"/>
          </a:xfrm>
        </p:grpSpPr>
        <p:sp>
          <p:nvSpPr>
            <p:cNvPr id="9" name="TextBox 8"/>
            <p:cNvSpPr txBox="1"/>
            <p:nvPr/>
          </p:nvSpPr>
          <p:spPr>
            <a:xfrm>
              <a:off x="2085548" y="1944415"/>
              <a:ext cx="17508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dev. inc. strain</a:t>
              </a:r>
              <a:endParaRPr lang="en-US" dirty="0">
                <a:latin typeface="Comic Sans MS" pitchFamily="66" charset="0"/>
              </a:endParaRPr>
            </a:p>
          </p:txBody>
        </p:sp>
        <p:cxnSp>
          <p:nvCxnSpPr>
            <p:cNvPr id="11" name="Straight Arrow Connector 10"/>
            <p:cNvCxnSpPr>
              <a:stCxn id="9" idx="0"/>
            </p:cNvCxnSpPr>
            <p:nvPr/>
          </p:nvCxnSpPr>
          <p:spPr bwMode="auto">
            <a:xfrm rot="16200000" flipV="1">
              <a:off x="2791262" y="1774729"/>
              <a:ext cx="325821" cy="1355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2" name="Rounded Rectangle 11"/>
          <p:cNvSpPr/>
          <p:nvPr/>
        </p:nvSpPr>
        <p:spPr bwMode="auto">
          <a:xfrm>
            <a:off x="1061544" y="4656082"/>
            <a:ext cx="5696608" cy="546538"/>
          </a:xfrm>
          <a:prstGeom prst="round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879556"/>
              </p:ext>
            </p:extLst>
          </p:nvPr>
        </p:nvGraphicFramePr>
        <p:xfrm>
          <a:off x="3067050" y="2568575"/>
          <a:ext cx="1943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23" name="Equation" r:id="rId5" imgW="1942920" imgH="431640" progId="Equation.DSMT4">
                  <p:embed/>
                </p:oleObj>
              </mc:Choice>
              <mc:Fallback>
                <p:oleObj name="Equation" r:id="rId5" imgW="19429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7050" y="2568575"/>
                        <a:ext cx="19431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7045080"/>
              </p:ext>
            </p:extLst>
          </p:nvPr>
        </p:nvGraphicFramePr>
        <p:xfrm>
          <a:off x="2955925" y="3144838"/>
          <a:ext cx="368776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24" name="Equation" r:id="rId7" imgW="3682800" imgH="558720" progId="Equation.DSMT4">
                  <p:embed/>
                </p:oleObj>
              </mc:Choice>
              <mc:Fallback>
                <p:oleObj name="Equation" r:id="rId7" imgW="368280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5925" y="3144838"/>
                        <a:ext cx="3687763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5947387"/>
              </p:ext>
            </p:extLst>
          </p:nvPr>
        </p:nvGraphicFramePr>
        <p:xfrm>
          <a:off x="1189038" y="4683125"/>
          <a:ext cx="5372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25" name="Equation" r:id="rId9" imgW="5371920" imgH="520560" progId="Equation.DSMT4">
                  <p:embed/>
                </p:oleObj>
              </mc:Choice>
              <mc:Fallback>
                <p:oleObj name="Equation" r:id="rId9" imgW="537192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038" y="4683125"/>
                        <a:ext cx="53721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482542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Integration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Plastic corrector cont.</a:t>
            </a:r>
          </a:p>
          <a:p>
            <a:pPr marL="857250" lvl="1" indent="-457200">
              <a:buFont typeface="+mj-lt"/>
              <a:buAutoNum type="arabicPeriod" startAt="2"/>
            </a:pPr>
            <a:r>
              <a:rPr lang="en-US" dirty="0" smtClean="0"/>
              <a:t>If f &gt; 0 (return mapping to yield surface)</a:t>
            </a:r>
          </a:p>
          <a:p>
            <a:pPr marL="857250" lvl="1" indent="-457200">
              <a:spcBef>
                <a:spcPts val="2400"/>
              </a:spcBef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spcBef>
                <a:spcPts val="3000"/>
              </a:spcBef>
            </a:pPr>
            <a:r>
              <a:rPr lang="en-US" dirty="0" smtClean="0"/>
              <a:t>Trial direction is parallel to final direction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227138" y="1773238"/>
          <a:ext cx="2108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22" name="Equation" r:id="rId3" imgW="2108160" imgH="444240" progId="Equation.DSMT4">
                  <p:embed/>
                </p:oleObj>
              </mc:Choice>
              <mc:Fallback>
                <p:oleObj name="Equation" r:id="rId3" imgW="21081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138" y="1773238"/>
                        <a:ext cx="21082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731575" y="1771650"/>
          <a:ext cx="1206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23" name="Equation" r:id="rId5" imgW="1206360" imgH="406080" progId="Equation.DSMT4">
                  <p:embed/>
                </p:oleObj>
              </mc:Choice>
              <mc:Fallback>
                <p:oleObj name="Equation" r:id="rId5" imgW="12063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1575" y="1771650"/>
                        <a:ext cx="12065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2900572" y="1660636"/>
            <a:ext cx="1713187" cy="641131"/>
            <a:chOff x="3069020" y="1660636"/>
            <a:chExt cx="1713187" cy="641131"/>
          </a:xfrm>
        </p:grpSpPr>
        <p:sp>
          <p:nvSpPr>
            <p:cNvPr id="5" name="Oval 4"/>
            <p:cNvSpPr/>
            <p:nvPr/>
          </p:nvSpPr>
          <p:spPr bwMode="auto">
            <a:xfrm>
              <a:off x="3069020" y="1692167"/>
              <a:ext cx="609600" cy="609600"/>
            </a:xfrm>
            <a:prstGeom prst="ellipse">
              <a:avLst/>
            </a:prstGeom>
            <a:noFill/>
            <a:ln w="19050" cap="flat" cmpd="sng" algn="ctr">
              <a:solidFill>
                <a:srgbClr val="2C02C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1" name="Straight Arrow Connector 10"/>
            <p:cNvCxnSpPr>
              <a:stCxn id="5" idx="6"/>
            </p:cNvCxnSpPr>
            <p:nvPr/>
          </p:nvCxnSpPr>
          <p:spPr bwMode="auto">
            <a:xfrm flipV="1">
              <a:off x="3678620" y="1996966"/>
              <a:ext cx="1103587" cy="1"/>
            </a:xfrm>
            <a:prstGeom prst="straightConnector1">
              <a:avLst/>
            </a:prstGeom>
            <a:noFill/>
            <a:ln w="19050" cap="flat" cmpd="sng" algn="ctr">
              <a:solidFill>
                <a:srgbClr val="2C02C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3678622" y="1660636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unknown</a:t>
              </a:r>
              <a:endParaRPr lang="en-US" dirty="0">
                <a:latin typeface="Comic Sans MS" pitchFamily="66" charset="0"/>
              </a:endParaRPr>
            </a:p>
          </p:txBody>
        </p:sp>
      </p:grpSp>
      <p:graphicFrame>
        <p:nvGraphicFramePr>
          <p:cNvPr id="164868" name="Object 4"/>
          <p:cNvGraphicFramePr>
            <a:graphicFrameLocks noChangeAspect="1"/>
          </p:cNvGraphicFramePr>
          <p:nvPr/>
        </p:nvGraphicFramePr>
        <p:xfrm>
          <a:off x="1227138" y="2370667"/>
          <a:ext cx="2120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24" name="Equation" r:id="rId7" imgW="2120760" imgH="380880" progId="Equation.DSMT4">
                  <p:embed/>
                </p:oleObj>
              </mc:Choice>
              <mc:Fallback>
                <p:oleObj name="Equation" r:id="rId7" imgW="21207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138" y="2370667"/>
                        <a:ext cx="21209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69" name="Object 5"/>
          <p:cNvGraphicFramePr>
            <a:graphicFrameLocks noChangeAspect="1"/>
          </p:cNvGraphicFramePr>
          <p:nvPr/>
        </p:nvGraphicFramePr>
        <p:xfrm>
          <a:off x="1227138" y="2904596"/>
          <a:ext cx="2209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25" name="Equation" r:id="rId9" imgW="2209680" imgH="406080" progId="Equation.DSMT4">
                  <p:embed/>
                </p:oleObj>
              </mc:Choice>
              <mc:Fallback>
                <p:oleObj name="Equation" r:id="rId9" imgW="22096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138" y="2904596"/>
                        <a:ext cx="2209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71" name="Object 7"/>
          <p:cNvGraphicFramePr>
            <a:graphicFrameLocks noChangeAspect="1"/>
          </p:cNvGraphicFramePr>
          <p:nvPr/>
        </p:nvGraphicFramePr>
        <p:xfrm>
          <a:off x="1227138" y="3463925"/>
          <a:ext cx="4432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26" name="Equation" r:id="rId11" imgW="4431960" imgH="406080" progId="Equation.DSMT4">
                  <p:embed/>
                </p:oleObj>
              </mc:Choice>
              <mc:Fallback>
                <p:oleObj name="Equation" r:id="rId11" imgW="44319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138" y="3463925"/>
                        <a:ext cx="44323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935424" y="4078016"/>
            <a:ext cx="4906344" cy="414383"/>
            <a:chOff x="1030014" y="4267200"/>
            <a:chExt cx="4906344" cy="414383"/>
          </a:xfrm>
        </p:grpSpPr>
        <p:sp>
          <p:nvSpPr>
            <p:cNvPr id="18" name="TextBox 17"/>
            <p:cNvSpPr txBox="1"/>
            <p:nvPr/>
          </p:nvSpPr>
          <p:spPr>
            <a:xfrm>
              <a:off x="1030014" y="4267200"/>
              <a:ext cx="27655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mic Sans MS" pitchFamily="66" charset="0"/>
                </a:rPr>
                <a:t>So far, unknowns are </a:t>
              </a:r>
              <a:endParaRPr lang="en-US" sz="2000" dirty="0">
                <a:latin typeface="Comic Sans MS" pitchFamily="66" charset="0"/>
              </a:endParaRPr>
            </a:p>
          </p:txBody>
        </p:sp>
        <p:graphicFrame>
          <p:nvGraphicFramePr>
            <p:cNvPr id="19" name="Object 18"/>
            <p:cNvGraphicFramePr>
              <a:graphicFrameLocks noChangeAspect="1"/>
            </p:cNvGraphicFramePr>
            <p:nvPr/>
          </p:nvGraphicFramePr>
          <p:xfrm>
            <a:off x="3677345" y="4292645"/>
            <a:ext cx="2259013" cy="388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327" name="Equation" r:id="rId13" imgW="2654280" imgH="457200" progId="Equation.DSMT4">
                    <p:embed/>
                  </p:oleObj>
                </mc:Choice>
                <mc:Fallback>
                  <p:oleObj name="Equation" r:id="rId13" imgW="265428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7345" y="4292645"/>
                          <a:ext cx="2259013" cy="3889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5671794"/>
              </p:ext>
            </p:extLst>
          </p:nvPr>
        </p:nvGraphicFramePr>
        <p:xfrm>
          <a:off x="1473200" y="5267325"/>
          <a:ext cx="3911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28" name="Equation" r:id="rId15" imgW="3911400" imgH="393480" progId="Equation.DSMT4">
                  <p:embed/>
                </p:oleObj>
              </mc:Choice>
              <mc:Fallback>
                <p:oleObj name="Equation" r:id="rId15" imgW="39114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5267325"/>
                        <a:ext cx="3911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ounded Rectangle 23"/>
          <p:cNvSpPr/>
          <p:nvPr/>
        </p:nvSpPr>
        <p:spPr bwMode="auto">
          <a:xfrm>
            <a:off x="2186142" y="5780313"/>
            <a:ext cx="2669628" cy="987729"/>
          </a:xfrm>
          <a:prstGeom prst="round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8733579"/>
              </p:ext>
            </p:extLst>
          </p:nvPr>
        </p:nvGraphicFramePr>
        <p:xfrm>
          <a:off x="2255838" y="5797550"/>
          <a:ext cx="25146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29" name="Equation" r:id="rId17" imgW="2514600" imgH="1002960" progId="Equation.DSMT4">
                  <p:embed/>
                </p:oleObj>
              </mc:Choice>
              <mc:Fallback>
                <p:oleObj name="Equation" r:id="rId17" imgW="2514600" imgH="1002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5838" y="5797550"/>
                        <a:ext cx="2514600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118539" y="6085490"/>
            <a:ext cx="2622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Known from trial state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26949" y="6423292"/>
            <a:ext cx="3722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2C02C6"/>
                </a:solidFill>
                <a:latin typeface="Comic Sans MS" pitchFamily="66" charset="0"/>
              </a:rPr>
              <a:t>So, everything boils down to </a:t>
            </a:r>
            <a:r>
              <a:rPr lang="en-US" b="1" dirty="0" smtClean="0">
                <a:solidFill>
                  <a:srgbClr val="2C02C6"/>
                </a:solidFill>
                <a:latin typeface="Symbol" panose="05050102010706020507" pitchFamily="18" charset="2"/>
              </a:rPr>
              <a:t>Dg</a:t>
            </a:r>
            <a:endParaRPr lang="en-US" b="1" dirty="0">
              <a:solidFill>
                <a:srgbClr val="2C02C6"/>
              </a:solidFill>
              <a:latin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2897932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Integration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Plastic corrector cont.</a:t>
            </a:r>
          </a:p>
          <a:p>
            <a:pPr marL="857250" lvl="1" indent="-457200"/>
            <a:r>
              <a:rPr lang="en-US" dirty="0" smtClean="0"/>
              <a:t>Now the plastic consistency parameter is only unknown!!</a:t>
            </a:r>
          </a:p>
          <a:p>
            <a:pPr marL="857250" lvl="1" indent="-457200"/>
            <a:r>
              <a:rPr lang="en-US" dirty="0" smtClean="0"/>
              <a:t>How to compute: </a:t>
            </a:r>
            <a:r>
              <a:rPr lang="en-US" b="1" dirty="0" smtClean="0">
                <a:solidFill>
                  <a:srgbClr val="2C02C6"/>
                </a:solidFill>
              </a:rPr>
              <a:t>stress must stay on the yield surface</a:t>
            </a:r>
          </a:p>
          <a:p>
            <a:pPr marL="857250" lvl="1" indent="-457200"/>
            <a:endParaRPr lang="en-US" dirty="0" smtClean="0"/>
          </a:p>
          <a:p>
            <a:pPr marL="857250" lvl="1" indent="-457200"/>
            <a:endParaRPr lang="en-US" dirty="0" smtClean="0"/>
          </a:p>
          <a:p>
            <a:pPr marL="857250" lvl="1" indent="-457200"/>
            <a:r>
              <a:rPr lang="en-US" dirty="0" smtClean="0"/>
              <a:t>While projecting the trial stress,</a:t>
            </a:r>
            <a:br>
              <a:rPr lang="en-US" dirty="0" smtClean="0"/>
            </a:br>
            <a:r>
              <a:rPr lang="en-US" dirty="0" smtClean="0"/>
              <a:t>the yield surface also varies</a:t>
            </a:r>
          </a:p>
          <a:p>
            <a:pPr marL="857250" lvl="1" indent="-457200"/>
            <a:r>
              <a:rPr lang="en-US" b="1" dirty="0" smtClean="0">
                <a:solidFill>
                  <a:srgbClr val="2C02C6"/>
                </a:solidFill>
              </a:rPr>
              <a:t>But, both happen in the same </a:t>
            </a:r>
            <a:br>
              <a:rPr lang="en-US" b="1" dirty="0" smtClean="0">
                <a:solidFill>
                  <a:srgbClr val="2C02C6"/>
                </a:solidFill>
              </a:rPr>
            </a:br>
            <a:r>
              <a:rPr lang="en-US" b="1" dirty="0" smtClean="0">
                <a:solidFill>
                  <a:srgbClr val="2C02C6"/>
                </a:solidFill>
              </a:rPr>
              <a:t>direction N</a:t>
            </a:r>
          </a:p>
          <a:p>
            <a:pPr marL="857250" lvl="1" indent="-457200"/>
            <a:endParaRPr lang="en-US" dirty="0" smtClean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2900855" y="2144110"/>
            <a:ext cx="2396359" cy="662152"/>
          </a:xfrm>
          <a:prstGeom prst="round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2233182"/>
              </p:ext>
            </p:extLst>
          </p:nvPr>
        </p:nvGraphicFramePr>
        <p:xfrm>
          <a:off x="3038475" y="2219325"/>
          <a:ext cx="2146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17" name="Equation" r:id="rId3" imgW="2145960" imgH="520560" progId="Equation.DSMT4">
                  <p:embed/>
                </p:oleObj>
              </mc:Choice>
              <mc:Fallback>
                <p:oleObj name="Equation" r:id="rId3" imgW="214596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8475" y="2219325"/>
                        <a:ext cx="21463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4806950" y="2963917"/>
            <a:ext cx="3781320" cy="1917646"/>
            <a:chOff x="4428577" y="3142593"/>
            <a:chExt cx="3781320" cy="1917646"/>
          </a:xfrm>
        </p:grpSpPr>
        <p:sp>
          <p:nvSpPr>
            <p:cNvPr id="6" name="Oval 5"/>
            <p:cNvSpPr/>
            <p:nvPr/>
          </p:nvSpPr>
          <p:spPr bwMode="auto">
            <a:xfrm>
              <a:off x="4782207" y="3216167"/>
              <a:ext cx="1418896" cy="1418896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5181600" y="3142593"/>
              <a:ext cx="1671145" cy="1671145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6007860" y="3415863"/>
              <a:ext cx="1811838" cy="513862"/>
            </a:xfrm>
            <a:custGeom>
              <a:avLst/>
              <a:gdLst>
                <a:gd name="connsiteX0" fmla="*/ 0 w 1902373"/>
                <a:gd name="connsiteY0" fmla="*/ 0 h 441435"/>
                <a:gd name="connsiteX1" fmla="*/ 1902373 w 1902373"/>
                <a:gd name="connsiteY1" fmla="*/ 399394 h 441435"/>
                <a:gd name="connsiteX2" fmla="*/ 924910 w 1902373"/>
                <a:gd name="connsiteY2" fmla="*/ 441435 h 441435"/>
                <a:gd name="connsiteX0" fmla="*/ 0 w 1902373"/>
                <a:gd name="connsiteY0" fmla="*/ 0 h 513862"/>
                <a:gd name="connsiteX1" fmla="*/ 1902373 w 1902373"/>
                <a:gd name="connsiteY1" fmla="*/ 399394 h 513862"/>
                <a:gd name="connsiteX2" fmla="*/ 924910 w 1902373"/>
                <a:gd name="connsiteY2" fmla="*/ 513862 h 513862"/>
                <a:gd name="connsiteX0" fmla="*/ 0 w 1902373"/>
                <a:gd name="connsiteY0" fmla="*/ 0 h 513862"/>
                <a:gd name="connsiteX1" fmla="*/ 1902373 w 1902373"/>
                <a:gd name="connsiteY1" fmla="*/ 467295 h 513862"/>
                <a:gd name="connsiteX2" fmla="*/ 924910 w 1902373"/>
                <a:gd name="connsiteY2" fmla="*/ 513862 h 513862"/>
                <a:gd name="connsiteX0" fmla="*/ 0 w 1811838"/>
                <a:gd name="connsiteY0" fmla="*/ 0 h 513862"/>
                <a:gd name="connsiteX1" fmla="*/ 1811838 w 1811838"/>
                <a:gd name="connsiteY1" fmla="*/ 467295 h 513862"/>
                <a:gd name="connsiteX2" fmla="*/ 834375 w 1811838"/>
                <a:gd name="connsiteY2" fmla="*/ 513862 h 513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11838" h="513862">
                  <a:moveTo>
                    <a:pt x="0" y="0"/>
                  </a:moveTo>
                  <a:lnTo>
                    <a:pt x="1811838" y="467295"/>
                  </a:lnTo>
                  <a:lnTo>
                    <a:pt x="834375" y="513862"/>
                  </a:lnTo>
                </a:path>
              </a:pathLst>
            </a:custGeom>
            <a:noFill/>
            <a:ln w="19050" cap="flat" cmpd="sng" algn="ctr">
              <a:solidFill>
                <a:srgbClr val="2C02C6"/>
              </a:solidFill>
              <a:prstDash val="solid"/>
              <a:round/>
              <a:headEnd type="oval" w="med" len="med"/>
              <a:tailEnd type="oval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23034" y="3384331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latin typeface="Comic Sans MS" pitchFamily="66" charset="0"/>
                </a:rPr>
                <a:t>s</a:t>
              </a:r>
              <a:r>
                <a:rPr lang="en-US" baseline="30000" dirty="0" err="1" smtClean="0">
                  <a:latin typeface="Comic Sans MS" pitchFamily="66" charset="0"/>
                </a:rPr>
                <a:t>n</a:t>
              </a:r>
              <a:endParaRPr lang="en-US" baseline="30000" dirty="0">
                <a:latin typeface="Comic Sans MS" pitchFamily="66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767147" y="3605048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latin typeface="Comic Sans MS" pitchFamily="66" charset="0"/>
                </a:rPr>
                <a:t>s</a:t>
              </a:r>
              <a:r>
                <a:rPr lang="en-US" baseline="30000" dirty="0" err="1" smtClean="0">
                  <a:latin typeface="Comic Sans MS" pitchFamily="66" charset="0"/>
                </a:rPr>
                <a:t>tr</a:t>
              </a:r>
              <a:endParaRPr lang="en-US" baseline="30000" dirty="0">
                <a:latin typeface="Comic Sans MS" pitchFamily="66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94975" y="3639338"/>
              <a:ext cx="519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mic Sans MS" pitchFamily="66" charset="0"/>
                </a:rPr>
                <a:t>s</a:t>
              </a:r>
              <a:r>
                <a:rPr lang="en-US" baseline="30000" dirty="0" smtClean="0">
                  <a:latin typeface="Comic Sans MS" pitchFamily="66" charset="0"/>
                </a:rPr>
                <a:t>n+1</a:t>
              </a:r>
              <a:endParaRPr lang="en-US" baseline="30000" dirty="0">
                <a:latin typeface="Comic Sans MS" pitchFamily="66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 flipV="1">
              <a:off x="5496909" y="3951889"/>
              <a:ext cx="536028" cy="21021"/>
            </a:xfrm>
            <a:prstGeom prst="straightConnector1">
              <a:avLst/>
            </a:prstGeom>
            <a:noFill/>
            <a:ln w="19050" cap="flat" cmpd="sng" algn="ctr">
              <a:solidFill>
                <a:srgbClr val="2C02C6"/>
              </a:solidFill>
              <a:prstDash val="solid"/>
              <a:round/>
              <a:headEnd type="oval" w="med" len="med"/>
              <a:tailEnd type="arrow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5181602" y="3712760"/>
              <a:ext cx="4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ymbol" pitchFamily="18" charset="2"/>
                </a:rPr>
                <a:t>a</a:t>
              </a:r>
              <a:r>
                <a:rPr lang="en-US" baseline="30000" dirty="0" smtClean="0">
                  <a:latin typeface="Comic Sans MS" pitchFamily="66" charset="0"/>
                </a:rPr>
                <a:t>n</a:t>
              </a:r>
              <a:endParaRPr lang="en-US" baseline="30000" dirty="0">
                <a:latin typeface="Comic Sans MS" pitchFamily="66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70334" y="395715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ymbol" pitchFamily="18" charset="2"/>
                </a:rPr>
                <a:t>a</a:t>
              </a:r>
              <a:r>
                <a:rPr lang="en-US" baseline="30000" dirty="0" smtClean="0">
                  <a:latin typeface="Comic Sans MS" pitchFamily="66" charset="0"/>
                </a:rPr>
                <a:t>n+1</a:t>
              </a:r>
              <a:endParaRPr lang="en-US" baseline="30000" dirty="0">
                <a:latin typeface="Comic Sans MS" pitchFamily="66" charset="0"/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 bwMode="auto">
            <a:xfrm flipV="1">
              <a:off x="6046606" y="3924681"/>
              <a:ext cx="852141" cy="2743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graphicFrame>
          <p:nvGraphicFramePr>
            <p:cNvPr id="165892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44137311"/>
                </p:ext>
              </p:extLst>
            </p:nvPr>
          </p:nvGraphicFramePr>
          <p:xfrm>
            <a:off x="6339927" y="4747501"/>
            <a:ext cx="1285875" cy="312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218" name="Equation" r:id="rId5" imgW="2145960" imgH="520560" progId="Equation.DSMT4">
                    <p:embed/>
                  </p:oleObj>
                </mc:Choice>
                <mc:Fallback>
                  <p:oleObj name="Equation" r:id="rId5" imgW="2145960" imgH="520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39927" y="4747501"/>
                          <a:ext cx="1285875" cy="3127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5893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52489666"/>
                </p:ext>
              </p:extLst>
            </p:nvPr>
          </p:nvGraphicFramePr>
          <p:xfrm>
            <a:off x="4428577" y="4604626"/>
            <a:ext cx="1020763" cy="312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219" name="Equation" r:id="rId7" imgW="1701720" imgH="520560" progId="Equation.DSMT4">
                    <p:embed/>
                  </p:oleObj>
                </mc:Choice>
                <mc:Fallback>
                  <p:oleObj name="Equation" r:id="rId7" imgW="1701720" imgH="520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8577" y="4604626"/>
                          <a:ext cx="1020763" cy="3127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5894" name="Object 6"/>
          <p:cNvGraphicFramePr>
            <a:graphicFrameLocks noChangeAspect="1"/>
          </p:cNvGraphicFramePr>
          <p:nvPr/>
        </p:nvGraphicFramePr>
        <p:xfrm>
          <a:off x="1409700" y="5006975"/>
          <a:ext cx="4152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20" name="Equation" r:id="rId9" imgW="4152600" imgH="482400" progId="Equation.DSMT4">
                  <p:embed/>
                </p:oleObj>
              </mc:Choice>
              <mc:Fallback>
                <p:oleObj name="Equation" r:id="rId9" imgW="41526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00" y="5006975"/>
                        <a:ext cx="41529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5" name="Object 7"/>
          <p:cNvGraphicFramePr>
            <a:graphicFrameLocks noChangeAspect="1"/>
          </p:cNvGraphicFramePr>
          <p:nvPr/>
        </p:nvGraphicFramePr>
        <p:xfrm>
          <a:off x="1422400" y="5845175"/>
          <a:ext cx="5803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21" name="Equation" r:id="rId11" imgW="5803560" imgH="457200" progId="Equation.DSMT4">
                  <p:embed/>
                </p:oleObj>
              </mc:Choice>
              <mc:Fallback>
                <p:oleObj name="Equation" r:id="rId11" imgW="58035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5845175"/>
                        <a:ext cx="5803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325755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Integration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Plastic corrector cont.</a:t>
            </a:r>
          </a:p>
          <a:p>
            <a:pPr lvl="1"/>
            <a:r>
              <a:rPr lang="en-US" dirty="0" smtClean="0"/>
              <a:t>Plastic consistency condition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Nonlinear (scalar) equation </a:t>
            </a:r>
            <a:r>
              <a:rPr lang="en-US" dirty="0" err="1" smtClean="0"/>
              <a:t>w.r.t</a:t>
            </a:r>
            <a:r>
              <a:rPr lang="en-US" dirty="0" smtClean="0"/>
              <a:t>. </a:t>
            </a:r>
            <a:r>
              <a:rPr lang="en-US" dirty="0" smtClean="0">
                <a:latin typeface="Symbol" pitchFamily="18" charset="2"/>
              </a:rPr>
              <a:t>Dg</a:t>
            </a:r>
          </a:p>
          <a:p>
            <a:pPr lvl="1"/>
            <a:r>
              <a:rPr lang="en-US" dirty="0" smtClean="0"/>
              <a:t>Use Newton-Raphson method (start with                           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Stop when f ~ 0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1198179" y="1671145"/>
            <a:ext cx="5990897" cy="704193"/>
          </a:xfrm>
          <a:prstGeom prst="round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669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4898788"/>
              </p:ext>
            </p:extLst>
          </p:nvPr>
        </p:nvGraphicFramePr>
        <p:xfrm>
          <a:off x="1379538" y="1749425"/>
          <a:ext cx="56515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313" name="Equation" r:id="rId3" imgW="5651280" imgH="558720" progId="Equation.DSMT4">
                  <p:embed/>
                </p:oleObj>
              </mc:Choice>
              <mc:Fallback>
                <p:oleObj name="Equation" r:id="rId3" imgW="565128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9538" y="1749425"/>
                        <a:ext cx="56515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327775" y="2570163"/>
          <a:ext cx="1917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314" name="Equation" r:id="rId5" imgW="1917360" imgH="469800" progId="Equation.DSMT4">
                  <p:embed/>
                </p:oleObj>
              </mc:Choice>
              <mc:Fallback>
                <p:oleObj name="Equation" r:id="rId5" imgW="19173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7775" y="2570163"/>
                        <a:ext cx="19177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22" name="Object 10"/>
          <p:cNvGraphicFramePr>
            <a:graphicFrameLocks noChangeAspect="1"/>
          </p:cNvGraphicFramePr>
          <p:nvPr/>
        </p:nvGraphicFramePr>
        <p:xfrm>
          <a:off x="1158235" y="4130851"/>
          <a:ext cx="41275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315" name="Equation" r:id="rId7" imgW="4127400" imgH="787320" progId="Equation.DSMT4">
                  <p:embed/>
                </p:oleObj>
              </mc:Choice>
              <mc:Fallback>
                <p:oleObj name="Equation" r:id="rId7" imgW="4127400" imgH="787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235" y="4130851"/>
                        <a:ext cx="41275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23" name="Object 11"/>
          <p:cNvGraphicFramePr>
            <a:graphicFrameLocks noChangeAspect="1"/>
          </p:cNvGraphicFramePr>
          <p:nvPr/>
        </p:nvGraphicFramePr>
        <p:xfrm>
          <a:off x="1165590" y="3594100"/>
          <a:ext cx="4724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316" name="Equation" r:id="rId9" imgW="4724280" imgH="482400" progId="Equation.DSMT4">
                  <p:embed/>
                </p:oleObj>
              </mc:Choice>
              <mc:Fallback>
                <p:oleObj name="Equation" r:id="rId9" imgW="47242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590" y="3594100"/>
                        <a:ext cx="47244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25" name="Object 13"/>
          <p:cNvGraphicFramePr>
            <a:graphicFrameLocks noChangeAspect="1"/>
          </p:cNvGraphicFramePr>
          <p:nvPr/>
        </p:nvGraphicFramePr>
        <p:xfrm>
          <a:off x="1158235" y="4870572"/>
          <a:ext cx="19812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317" name="Equation" r:id="rId11" imgW="1981080" imgH="698400" progId="Equation.DSMT4">
                  <p:embed/>
                </p:oleObj>
              </mc:Choice>
              <mc:Fallback>
                <p:oleObj name="Equation" r:id="rId11" imgW="198108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235" y="4870572"/>
                        <a:ext cx="19812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26" name="Object 14"/>
          <p:cNvGraphicFramePr>
            <a:graphicFrameLocks noChangeAspect="1"/>
          </p:cNvGraphicFramePr>
          <p:nvPr/>
        </p:nvGraphicFramePr>
        <p:xfrm>
          <a:off x="1158235" y="5638922"/>
          <a:ext cx="2108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318" name="Equation" r:id="rId13" imgW="2108160" imgH="469800" progId="Equation.DSMT4">
                  <p:embed/>
                </p:oleObj>
              </mc:Choice>
              <mc:Fallback>
                <p:oleObj name="Equation" r:id="rId13" imgW="21081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235" y="5638922"/>
                        <a:ext cx="21082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27" name="Object 15"/>
          <p:cNvGraphicFramePr>
            <a:graphicFrameLocks noChangeAspect="1"/>
          </p:cNvGraphicFramePr>
          <p:nvPr/>
        </p:nvGraphicFramePr>
        <p:xfrm>
          <a:off x="5809629" y="3058132"/>
          <a:ext cx="1981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319" name="Equation" r:id="rId15" imgW="1981080" imgH="444240" progId="Equation.DSMT4">
                  <p:embed/>
                </p:oleObj>
              </mc:Choice>
              <mc:Fallback>
                <p:oleObj name="Equation" r:id="rId15" imgW="19810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9629" y="3058132"/>
                        <a:ext cx="19812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58293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Elastoplasticity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Most metals have both elastic and plastic properties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Initially, the material shows elastic behavior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After yielding, the material becomes plastic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By removing loading, the material becomes elastic again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We will assume </a:t>
            </a:r>
            <a:r>
              <a:rPr lang="en-US" b="1" dirty="0" smtClean="0">
                <a:solidFill>
                  <a:srgbClr val="2C02C6"/>
                </a:solidFill>
              </a:rPr>
              <a:t>small (infinitesimal) deformation </a:t>
            </a:r>
            <a:r>
              <a:rPr lang="en-US" dirty="0" smtClean="0"/>
              <a:t>case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Elastic and plastic strain can be </a:t>
            </a:r>
            <a:r>
              <a:rPr lang="en-US" b="1" dirty="0" smtClean="0">
                <a:solidFill>
                  <a:srgbClr val="2C02C6"/>
                </a:solidFill>
              </a:rPr>
              <a:t>additively decomposed </a:t>
            </a:r>
            <a:r>
              <a:rPr lang="en-US" dirty="0" smtClean="0"/>
              <a:t>by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2400"/>
              </a:spcBef>
            </a:pPr>
            <a:r>
              <a:rPr lang="en-US" dirty="0" smtClean="0"/>
              <a:t>Strain energy density exists in terms of elastic strain</a:t>
            </a:r>
          </a:p>
          <a:p>
            <a:pPr lvl="1">
              <a:spcBef>
                <a:spcPts val="2400"/>
              </a:spcBef>
            </a:pPr>
            <a:endParaRPr lang="en-US" dirty="0" smtClean="0"/>
          </a:p>
          <a:p>
            <a:pPr lvl="1">
              <a:spcBef>
                <a:spcPts val="1800"/>
              </a:spcBef>
            </a:pPr>
            <a:r>
              <a:rPr lang="en-US" dirty="0" smtClean="0">
                <a:solidFill>
                  <a:srgbClr val="FF0000"/>
                </a:solidFill>
              </a:rPr>
              <a:t>Stress is related to the elastic strain, not the plastic strain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The plastic strain will be considered as an internal variable, which evolves according to plastic deformation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1782618" y="3582115"/>
            <a:ext cx="1644073" cy="618836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5939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248363"/>
              </p:ext>
            </p:extLst>
          </p:nvPr>
        </p:nvGraphicFramePr>
        <p:xfrm>
          <a:off x="1903413" y="3646488"/>
          <a:ext cx="1414462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77" name="Equation" r:id="rId3" imgW="1409400" imgH="482400" progId="Equation.DSMT4">
                  <p:embed/>
                </p:oleObj>
              </mc:Choice>
              <mc:Fallback>
                <p:oleObj name="Equation" r:id="rId3" imgW="1409400" imgH="4824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3413" y="3646488"/>
                        <a:ext cx="1414462" cy="490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0900965"/>
              </p:ext>
            </p:extLst>
          </p:nvPr>
        </p:nvGraphicFramePr>
        <p:xfrm>
          <a:off x="1879600" y="4741863"/>
          <a:ext cx="1765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78" name="Equation" r:id="rId5" imgW="1765080" imgH="520560" progId="Equation.DSMT4">
                  <p:embed/>
                </p:oleObj>
              </mc:Choice>
              <mc:Fallback>
                <p:oleObj name="Equation" r:id="rId5" imgW="1765080" imgH="5205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4741863"/>
                        <a:ext cx="17653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Integration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N-R iteration is converged, update stress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422299"/>
              </p:ext>
            </p:extLst>
          </p:nvPr>
        </p:nvGraphicFramePr>
        <p:xfrm>
          <a:off x="674688" y="1327150"/>
          <a:ext cx="3441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55" name="Equation" r:id="rId3" imgW="3441600" imgH="431640" progId="Equation.DSMT4">
                  <p:embed/>
                </p:oleObj>
              </mc:Choice>
              <mc:Fallback>
                <p:oleObj name="Equation" r:id="rId3" imgW="34416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8" y="1327150"/>
                        <a:ext cx="34417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7460959"/>
              </p:ext>
            </p:extLst>
          </p:nvPr>
        </p:nvGraphicFramePr>
        <p:xfrm>
          <a:off x="655638" y="3124200"/>
          <a:ext cx="3619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56" name="Equation" r:id="rId5" imgW="3619440" imgH="431640" progId="Equation.DSMT4">
                  <p:embed/>
                </p:oleObj>
              </mc:Choice>
              <mc:Fallback>
                <p:oleObj name="Equation" r:id="rId5" imgW="36194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638" y="3124200"/>
                        <a:ext cx="36195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1556942"/>
              </p:ext>
            </p:extLst>
          </p:nvPr>
        </p:nvGraphicFramePr>
        <p:xfrm>
          <a:off x="750888" y="1876425"/>
          <a:ext cx="2527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57" name="Equation" r:id="rId7" imgW="2527200" imgH="469800" progId="Equation.DSMT4">
                  <p:embed/>
                </p:oleObj>
              </mc:Choice>
              <mc:Fallback>
                <p:oleObj name="Equation" r:id="rId7" imgW="252720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8" y="1876425"/>
                        <a:ext cx="25273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3362565"/>
              </p:ext>
            </p:extLst>
          </p:nvPr>
        </p:nvGraphicFramePr>
        <p:xfrm>
          <a:off x="769938" y="2462213"/>
          <a:ext cx="22733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58" name="Equation" r:id="rId9" imgW="2273040" imgH="545760" progId="Equation.DSMT4">
                  <p:embed/>
                </p:oleObj>
              </mc:Choice>
              <mc:Fallback>
                <p:oleObj name="Equation" r:id="rId9" imgW="227304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38" y="2462213"/>
                        <a:ext cx="22733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eft Brace 7"/>
          <p:cNvSpPr/>
          <p:nvPr/>
        </p:nvSpPr>
        <p:spPr bwMode="auto">
          <a:xfrm rot="16200000">
            <a:off x="3088206" y="2802338"/>
            <a:ext cx="315311" cy="1856205"/>
          </a:xfrm>
          <a:prstGeom prst="lef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76575" y="3929063"/>
            <a:ext cx="3126642" cy="413199"/>
            <a:chOff x="3333099" y="6201907"/>
            <a:chExt cx="3126642" cy="413199"/>
          </a:xfrm>
        </p:grpSpPr>
        <p:sp>
          <p:nvSpPr>
            <p:cNvPr id="10" name="TextBox 9"/>
            <p:cNvSpPr txBox="1"/>
            <p:nvPr/>
          </p:nvSpPr>
          <p:spPr>
            <a:xfrm>
              <a:off x="4389944" y="6245774"/>
              <a:ext cx="2069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Tangent operator</a:t>
              </a:r>
              <a:endParaRPr lang="en-US" dirty="0">
                <a:latin typeface="Comic Sans MS" pitchFamily="66" charset="0"/>
              </a:endParaRPr>
            </a:p>
          </p:txBody>
        </p: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55642263"/>
                </p:ext>
              </p:extLst>
            </p:nvPr>
          </p:nvGraphicFramePr>
          <p:xfrm>
            <a:off x="3333099" y="6201907"/>
            <a:ext cx="9271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259" name="Equation" r:id="rId11" imgW="927000" imgH="330120" progId="Equation.DSMT4">
                    <p:embed/>
                  </p:oleObj>
                </mc:Choice>
                <mc:Fallback>
                  <p:oleObj name="Equation" r:id="rId11" imgW="92700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3099" y="6201907"/>
                          <a:ext cx="927100" cy="330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67296150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from the Rate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Rate form (linear hardening)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Incremental form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Two formulations are equivalent when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The material is in the plastic state at </a:t>
            </a:r>
            <a:r>
              <a:rPr lang="en-US" dirty="0" err="1" smtClean="0"/>
              <a:t>tn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latin typeface="Symbol" panose="05050102010706020507" pitchFamily="18" charset="2"/>
              </a:rPr>
              <a:t>D</a:t>
            </a:r>
            <a:r>
              <a:rPr lang="en-US" b="1" dirty="0" smtClean="0"/>
              <a:t>e</a:t>
            </a:r>
            <a:r>
              <a:rPr lang="en-US" dirty="0" smtClean="0"/>
              <a:t> is parallel to </a:t>
            </a:r>
            <a:r>
              <a:rPr lang="en-US" baseline="30000" dirty="0" err="1" smtClean="0"/>
              <a:t>n</a:t>
            </a:r>
            <a:r>
              <a:rPr lang="en-US" b="1" dirty="0" err="1" smtClean="0">
                <a:latin typeface="Symbol" panose="05050102010706020507" pitchFamily="18" charset="2"/>
              </a:rPr>
              <a:t>h</a:t>
            </a:r>
            <a:endParaRPr lang="en-US" b="1" dirty="0" smtClean="0">
              <a:latin typeface="Symbol" panose="05050102010706020507" pitchFamily="18" charset="2"/>
            </a:endParaRPr>
          </a:p>
          <a:p>
            <a:pPr marL="514350" indent="-457200"/>
            <a:r>
              <a:rPr lang="en-US" dirty="0" smtClean="0"/>
              <a:t>When time increment is very small, these two requirements are satisfied</a:t>
            </a:r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414619" y="1291587"/>
            <a:ext cx="4611906" cy="2233580"/>
            <a:chOff x="3588" y="2915"/>
            <a:chExt cx="5544" cy="2685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498" y="3076"/>
              <a:ext cx="2524" cy="252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2400"/>
            </a:p>
          </p:txBody>
        </p:sp>
        <p:sp>
          <p:nvSpPr>
            <p:cNvPr id="8" name="Oval 7"/>
            <p:cNvSpPr>
              <a:spLocks noChangeAspect="1" noChangeArrowheads="1"/>
            </p:cNvSpPr>
            <p:nvPr/>
          </p:nvSpPr>
          <p:spPr bwMode="auto">
            <a:xfrm>
              <a:off x="5724" y="4302"/>
              <a:ext cx="72" cy="72"/>
            </a:xfrm>
            <a:prstGeom prst="ellipse">
              <a:avLst/>
            </a:prstGeom>
            <a:solidFill>
              <a:schemeClr val="tx1">
                <a:lumMod val="100000"/>
                <a:lumOff val="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2400"/>
            </a:p>
          </p:txBody>
        </p:sp>
        <p:sp>
          <p:nvSpPr>
            <p:cNvPr id="9" name="Oval 8"/>
            <p:cNvSpPr>
              <a:spLocks noChangeAspect="1" noChangeArrowheads="1"/>
            </p:cNvSpPr>
            <p:nvPr/>
          </p:nvSpPr>
          <p:spPr bwMode="auto">
            <a:xfrm>
              <a:off x="6504" y="3318"/>
              <a:ext cx="72" cy="72"/>
            </a:xfrm>
            <a:prstGeom prst="ellipse">
              <a:avLst/>
            </a:prstGeom>
            <a:solidFill>
              <a:schemeClr val="tx1">
                <a:lumMod val="100000"/>
                <a:lumOff val="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2400"/>
            </a:p>
          </p:txBody>
        </p:sp>
        <p:sp>
          <p:nvSpPr>
            <p:cNvPr id="10" name="Oval 9"/>
            <p:cNvSpPr>
              <a:spLocks noChangeAspect="1" noChangeArrowheads="1"/>
            </p:cNvSpPr>
            <p:nvPr/>
          </p:nvSpPr>
          <p:spPr bwMode="auto">
            <a:xfrm>
              <a:off x="7482" y="3414"/>
              <a:ext cx="72" cy="72"/>
            </a:xfrm>
            <a:prstGeom prst="ellipse">
              <a:avLst/>
            </a:prstGeom>
            <a:solidFill>
              <a:schemeClr val="tx1">
                <a:lumMod val="100000"/>
                <a:lumOff val="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2400"/>
            </a:p>
          </p:txBody>
        </p:sp>
        <p:cxnSp>
          <p:nvCxnSpPr>
            <p:cNvPr id="11" name="AutoShape 14904"/>
            <p:cNvCxnSpPr>
              <a:cxnSpLocks noChangeShapeType="1"/>
            </p:cNvCxnSpPr>
            <p:nvPr/>
          </p:nvCxnSpPr>
          <p:spPr bwMode="auto">
            <a:xfrm flipV="1">
              <a:off x="5760" y="3441"/>
              <a:ext cx="1758" cy="888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14905"/>
            <p:cNvCxnSpPr>
              <a:cxnSpLocks noChangeShapeType="1"/>
            </p:cNvCxnSpPr>
            <p:nvPr/>
          </p:nvCxnSpPr>
          <p:spPr bwMode="auto">
            <a:xfrm>
              <a:off x="6540" y="3345"/>
              <a:ext cx="978" cy="96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14906"/>
            <p:cNvCxnSpPr>
              <a:cxnSpLocks noChangeShapeType="1"/>
            </p:cNvCxnSpPr>
            <p:nvPr/>
          </p:nvCxnSpPr>
          <p:spPr bwMode="auto">
            <a:xfrm>
              <a:off x="6540" y="3352"/>
              <a:ext cx="221" cy="46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Freeform 13"/>
            <p:cNvSpPr>
              <a:spLocks/>
            </p:cNvSpPr>
            <p:nvPr/>
          </p:nvSpPr>
          <p:spPr bwMode="auto">
            <a:xfrm rot="14760000">
              <a:off x="6636" y="3754"/>
              <a:ext cx="101" cy="101"/>
            </a:xfrm>
            <a:custGeom>
              <a:avLst/>
              <a:gdLst>
                <a:gd name="T0" fmla="*/ 0 w 85"/>
                <a:gd name="T1" fmla="*/ 0 h 57"/>
                <a:gd name="T2" fmla="*/ 85 w 85"/>
                <a:gd name="T3" fmla="*/ 0 h 57"/>
                <a:gd name="T4" fmla="*/ 85 w 85"/>
                <a:gd name="T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5" h="57">
                  <a:moveTo>
                    <a:pt x="0" y="0"/>
                  </a:moveTo>
                  <a:lnTo>
                    <a:pt x="85" y="0"/>
                  </a:lnTo>
                  <a:lnTo>
                    <a:pt x="85" y="5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2400"/>
            </a:p>
          </p:txBody>
        </p:sp>
        <p:sp>
          <p:nvSpPr>
            <p:cNvPr id="15" name="Text Box 14908"/>
            <p:cNvSpPr txBox="1">
              <a:spLocks noChangeArrowheads="1"/>
            </p:cNvSpPr>
            <p:nvPr/>
          </p:nvSpPr>
          <p:spPr bwMode="auto">
            <a:xfrm>
              <a:off x="5434" y="4261"/>
              <a:ext cx="463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i="1" baseline="30000">
                  <a:effectLst/>
                  <a:latin typeface="Euclid" panose="02020503060505020303" pitchFamily="18" charset="0"/>
                  <a:ea typeface="Malgun Gothic" panose="020B0503020000020004" pitchFamily="34" charset="-127"/>
                </a:rPr>
                <a:t>n</a:t>
              </a:r>
              <a:r>
                <a:rPr lang="en-US" sz="1600" b="1">
                  <a:effectLst/>
                  <a:latin typeface="Euclid Symbol" panose="05050102010706020507" pitchFamily="18" charset="2"/>
                  <a:ea typeface="Malgun Gothic" panose="020B0503020000020004" pitchFamily="34" charset="-127"/>
                </a:rPr>
                <a:t>a</a:t>
              </a:r>
              <a:endParaRPr lang="en-US" sz="1600">
                <a:effectLst/>
                <a:latin typeface="Times New Roman" panose="02020603050405020304" pitchFamily="18" charset="0"/>
                <a:ea typeface="Malgun Gothic" panose="020B0503020000020004" pitchFamily="34" charset="-127"/>
              </a:endParaRPr>
            </a:p>
          </p:txBody>
        </p:sp>
        <p:sp>
          <p:nvSpPr>
            <p:cNvPr id="16" name="Text Box 14909"/>
            <p:cNvSpPr txBox="1">
              <a:spLocks noChangeArrowheads="1"/>
            </p:cNvSpPr>
            <p:nvPr/>
          </p:nvSpPr>
          <p:spPr bwMode="auto">
            <a:xfrm>
              <a:off x="6270" y="2915"/>
              <a:ext cx="463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i="1" baseline="30000">
                  <a:effectLst/>
                  <a:latin typeface="Euclid" panose="02020503060505020303" pitchFamily="18" charset="0"/>
                  <a:ea typeface="Malgun Gothic" panose="020B0503020000020004" pitchFamily="34" charset="-127"/>
                </a:rPr>
                <a:t>n</a:t>
              </a:r>
              <a:r>
                <a:rPr lang="en-US" sz="1600" b="1">
                  <a:effectLst/>
                  <a:latin typeface="Euclid" panose="02020503060505020303" pitchFamily="18" charset="0"/>
                  <a:ea typeface="Malgun Gothic" panose="020B0503020000020004" pitchFamily="34" charset="-127"/>
                </a:rPr>
                <a:t>s</a:t>
              </a:r>
              <a:endParaRPr lang="en-US" sz="1600">
                <a:effectLst/>
                <a:latin typeface="Times New Roman" panose="02020603050405020304" pitchFamily="18" charset="0"/>
                <a:ea typeface="Malgun Gothic" panose="020B0503020000020004" pitchFamily="34" charset="-127"/>
              </a:endParaRPr>
            </a:p>
          </p:txBody>
        </p:sp>
        <p:sp>
          <p:nvSpPr>
            <p:cNvPr id="17" name="Text Box 14910"/>
            <p:cNvSpPr txBox="1">
              <a:spLocks noChangeArrowheads="1"/>
            </p:cNvSpPr>
            <p:nvPr/>
          </p:nvSpPr>
          <p:spPr bwMode="auto">
            <a:xfrm>
              <a:off x="6686" y="2972"/>
              <a:ext cx="815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>
                  <a:effectLst/>
                  <a:latin typeface="Euclid" panose="02020503060505020303" pitchFamily="18" charset="0"/>
                  <a:ea typeface="Malgun Gothic" panose="020B0503020000020004" pitchFamily="34" charset="-127"/>
                </a:rPr>
                <a:t>2</a:t>
              </a:r>
              <a:r>
                <a:rPr lang="en-US" sz="1600" i="1">
                  <a:effectLst/>
                  <a:latin typeface="Euclid Symbol" panose="05050102010706020507" pitchFamily="18" charset="2"/>
                  <a:ea typeface="Malgun Gothic" panose="020B0503020000020004" pitchFamily="34" charset="-127"/>
                </a:rPr>
                <a:t>m</a:t>
              </a:r>
              <a:r>
                <a:rPr lang="en-US" sz="1600">
                  <a:effectLst/>
                  <a:latin typeface="Euclid Symbol" panose="05050102010706020507" pitchFamily="18" charset="2"/>
                  <a:ea typeface="Malgun Gothic" panose="020B0503020000020004" pitchFamily="34" charset="-127"/>
                </a:rPr>
                <a:t>D</a:t>
              </a:r>
              <a:r>
                <a:rPr lang="en-US" sz="1600" b="1">
                  <a:effectLst/>
                  <a:latin typeface="Euclid" panose="02020503060505020303" pitchFamily="18" charset="0"/>
                  <a:ea typeface="Malgun Gothic" panose="020B0503020000020004" pitchFamily="34" charset="-127"/>
                </a:rPr>
                <a:t>e</a:t>
              </a:r>
              <a:endParaRPr lang="en-US" sz="1600">
                <a:effectLst/>
                <a:latin typeface="Times New Roman" panose="02020603050405020304" pitchFamily="18" charset="0"/>
                <a:ea typeface="Malgun Gothic" panose="020B0503020000020004" pitchFamily="34" charset="-127"/>
              </a:endParaRPr>
            </a:p>
          </p:txBody>
        </p:sp>
        <p:sp>
          <p:nvSpPr>
            <p:cNvPr id="18" name="Text Box 14911"/>
            <p:cNvSpPr txBox="1">
              <a:spLocks noChangeArrowheads="1"/>
            </p:cNvSpPr>
            <p:nvPr/>
          </p:nvSpPr>
          <p:spPr bwMode="auto">
            <a:xfrm>
              <a:off x="7461" y="3146"/>
              <a:ext cx="463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i="1" baseline="30000">
                  <a:effectLst/>
                  <a:latin typeface="Euclid" panose="02020503060505020303" pitchFamily="18" charset="0"/>
                  <a:ea typeface="Malgun Gothic" panose="020B0503020000020004" pitchFamily="34" charset="-127"/>
                </a:rPr>
                <a:t>tr</a:t>
              </a:r>
              <a:r>
                <a:rPr lang="en-US" sz="1600" b="1">
                  <a:effectLst/>
                  <a:latin typeface="Euclid" panose="02020503060505020303" pitchFamily="18" charset="0"/>
                  <a:ea typeface="Malgun Gothic" panose="020B0503020000020004" pitchFamily="34" charset="-127"/>
                </a:rPr>
                <a:t>s</a:t>
              </a:r>
              <a:endParaRPr lang="en-US" sz="1600">
                <a:effectLst/>
                <a:latin typeface="Times New Roman" panose="02020603050405020304" pitchFamily="18" charset="0"/>
                <a:ea typeface="Malgun Gothic" panose="020B0503020000020004" pitchFamily="34" charset="-127"/>
              </a:endParaRPr>
            </a:p>
          </p:txBody>
        </p:sp>
        <p:cxnSp>
          <p:nvCxnSpPr>
            <p:cNvPr id="19" name="AutoShape 14912"/>
            <p:cNvCxnSpPr>
              <a:cxnSpLocks noChangeShapeType="1"/>
            </p:cNvCxnSpPr>
            <p:nvPr/>
          </p:nvCxnSpPr>
          <p:spPr bwMode="auto">
            <a:xfrm>
              <a:off x="6780" y="3851"/>
              <a:ext cx="550" cy="114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14913"/>
            <p:cNvCxnSpPr>
              <a:cxnSpLocks noChangeShapeType="1"/>
            </p:cNvCxnSpPr>
            <p:nvPr/>
          </p:nvCxnSpPr>
          <p:spPr bwMode="auto">
            <a:xfrm>
              <a:off x="6913" y="3795"/>
              <a:ext cx="304" cy="63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14914"/>
            <p:cNvCxnSpPr>
              <a:cxnSpLocks noChangeAspect="1" noChangeShapeType="1"/>
            </p:cNvCxnSpPr>
            <p:nvPr/>
          </p:nvCxnSpPr>
          <p:spPr bwMode="auto">
            <a:xfrm flipV="1">
              <a:off x="7141" y="3946"/>
              <a:ext cx="662" cy="344"/>
            </a:xfrm>
            <a:prstGeom prst="straightConnector1">
              <a:avLst/>
            </a:prstGeom>
            <a:noFill/>
            <a:ln w="19050">
              <a:solidFill>
                <a:srgbClr val="FF0000"/>
              </a:solidFill>
              <a:round/>
              <a:headEnd type="arrow" w="sm" len="med"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14915"/>
            <p:cNvCxnSpPr>
              <a:cxnSpLocks noChangeAspect="1" noChangeShapeType="1"/>
            </p:cNvCxnSpPr>
            <p:nvPr/>
          </p:nvCxnSpPr>
          <p:spPr bwMode="auto">
            <a:xfrm flipV="1">
              <a:off x="7241" y="4429"/>
              <a:ext cx="779" cy="405"/>
            </a:xfrm>
            <a:prstGeom prst="straightConnector1">
              <a:avLst/>
            </a:prstGeom>
            <a:noFill/>
            <a:ln w="19050">
              <a:solidFill>
                <a:srgbClr val="2C02C6"/>
              </a:solidFill>
              <a:round/>
              <a:headEnd type="arrow" w="sm" len="med"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AutoShape 14916"/>
            <p:cNvCxnSpPr>
              <a:cxnSpLocks noChangeShapeType="1"/>
            </p:cNvCxnSpPr>
            <p:nvPr/>
          </p:nvCxnSpPr>
          <p:spPr bwMode="auto">
            <a:xfrm>
              <a:off x="7568" y="3514"/>
              <a:ext cx="550" cy="114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Text Box 14917"/>
            <p:cNvSpPr txBox="1">
              <a:spLocks noChangeArrowheads="1"/>
            </p:cNvSpPr>
            <p:nvPr/>
          </p:nvSpPr>
          <p:spPr bwMode="auto">
            <a:xfrm>
              <a:off x="3588" y="2957"/>
              <a:ext cx="1367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i="1">
                  <a:effectLst/>
                  <a:latin typeface="Euclid" panose="02020503060505020303" pitchFamily="18" charset="0"/>
                  <a:ea typeface="Malgun Gothic" panose="020B0503020000020004" pitchFamily="34" charset="-127"/>
                </a:rPr>
                <a:t>f</a:t>
              </a:r>
              <a:r>
                <a:rPr lang="en-US" sz="1600">
                  <a:effectLst/>
                  <a:latin typeface="Euclid" panose="02020503060505020303" pitchFamily="18" charset="0"/>
                  <a:ea typeface="Malgun Gothic" panose="020B0503020000020004" pitchFamily="34" charset="-127"/>
                </a:rPr>
                <a:t>(</a:t>
              </a:r>
              <a:r>
                <a:rPr lang="en-US" sz="1600" i="1" baseline="30000">
                  <a:effectLst/>
                  <a:latin typeface="Euclid" panose="02020503060505020303" pitchFamily="18" charset="0"/>
                  <a:ea typeface="Malgun Gothic" panose="020B0503020000020004" pitchFamily="34" charset="-127"/>
                </a:rPr>
                <a:t>n</a:t>
              </a:r>
              <a:r>
                <a:rPr lang="en-US" sz="1600" b="1">
                  <a:effectLst/>
                  <a:latin typeface="Euclid Symbol" panose="05050102010706020507" pitchFamily="18" charset="2"/>
                  <a:ea typeface="Malgun Gothic" panose="020B0503020000020004" pitchFamily="34" charset="-127"/>
                </a:rPr>
                <a:t>h</a:t>
              </a:r>
              <a:r>
                <a:rPr lang="en-US" sz="1600">
                  <a:effectLst/>
                  <a:latin typeface="Euclid" panose="02020503060505020303" pitchFamily="18" charset="0"/>
                  <a:ea typeface="Malgun Gothic" panose="020B0503020000020004" pitchFamily="34" charset="-127"/>
                </a:rPr>
                <a:t>,</a:t>
              </a:r>
              <a:r>
                <a:rPr lang="en-US" sz="1600" i="1" baseline="30000">
                  <a:effectLst/>
                  <a:latin typeface="Euclid" panose="02020503060505020303" pitchFamily="18" charset="0"/>
                  <a:ea typeface="Malgun Gothic" panose="020B0503020000020004" pitchFamily="34" charset="-127"/>
                </a:rPr>
                <a:t>n</a:t>
              </a:r>
              <a:r>
                <a:rPr lang="en-US" sz="1600" i="1">
                  <a:effectLst/>
                  <a:latin typeface="Euclid" panose="02020503060505020303" pitchFamily="18" charset="0"/>
                  <a:ea typeface="Malgun Gothic" panose="020B0503020000020004" pitchFamily="34" charset="-127"/>
                </a:rPr>
                <a:t>e</a:t>
              </a:r>
              <a:r>
                <a:rPr lang="en-US" sz="1600" i="1" baseline="-25000">
                  <a:effectLst/>
                  <a:latin typeface="Euclid" panose="02020503060505020303" pitchFamily="18" charset="0"/>
                  <a:ea typeface="Malgun Gothic" panose="020B0503020000020004" pitchFamily="34" charset="-127"/>
                </a:rPr>
                <a:t>p</a:t>
              </a:r>
              <a:r>
                <a:rPr lang="en-US" sz="1600">
                  <a:effectLst/>
                  <a:latin typeface="Euclid" panose="02020503060505020303" pitchFamily="18" charset="0"/>
                  <a:ea typeface="Malgun Gothic" panose="020B0503020000020004" pitchFamily="34" charset="-127"/>
                </a:rPr>
                <a:t>) = 0</a:t>
              </a:r>
              <a:endParaRPr lang="en-US" sz="1600">
                <a:effectLst/>
                <a:latin typeface="Times New Roman" panose="02020603050405020304" pitchFamily="18" charset="0"/>
                <a:ea typeface="Malgun Gothic" panose="020B0503020000020004" pitchFamily="34" charset="-127"/>
              </a:endParaRPr>
            </a:p>
          </p:txBody>
        </p:sp>
        <p:sp>
          <p:nvSpPr>
            <p:cNvPr id="25" name="Arc 14918"/>
            <p:cNvSpPr>
              <a:spLocks/>
            </p:cNvSpPr>
            <p:nvPr/>
          </p:nvSpPr>
          <p:spPr bwMode="auto">
            <a:xfrm rot="10800000">
              <a:off x="4134" y="3372"/>
              <a:ext cx="464" cy="46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2400"/>
            </a:p>
          </p:txBody>
        </p:sp>
        <p:sp>
          <p:nvSpPr>
            <p:cNvPr id="26" name="Text Box 14919"/>
            <p:cNvSpPr txBox="1">
              <a:spLocks noChangeArrowheads="1"/>
            </p:cNvSpPr>
            <p:nvPr/>
          </p:nvSpPr>
          <p:spPr bwMode="auto">
            <a:xfrm>
              <a:off x="8020" y="3472"/>
              <a:ext cx="1112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i="1">
                  <a:effectLst/>
                  <a:latin typeface="Euclid" panose="02020503060505020303" pitchFamily="18" charset="0"/>
                  <a:ea typeface="Malgun Gothic" panose="020B0503020000020004" pitchFamily="34" charset="-127"/>
                </a:rPr>
                <a:t>f</a:t>
              </a:r>
              <a:r>
                <a:rPr lang="en-US" sz="1600">
                  <a:effectLst/>
                  <a:latin typeface="Euclid" panose="02020503060505020303" pitchFamily="18" charset="0"/>
                  <a:ea typeface="Malgun Gothic" panose="020B0503020000020004" pitchFamily="34" charset="-127"/>
                </a:rPr>
                <a:t>(</a:t>
              </a:r>
              <a:r>
                <a:rPr lang="en-US" sz="1600" i="1" baseline="30000">
                  <a:effectLst/>
                  <a:latin typeface="Euclid" panose="02020503060505020303" pitchFamily="18" charset="0"/>
                  <a:ea typeface="Malgun Gothic" panose="020B0503020000020004" pitchFamily="34" charset="-127"/>
                </a:rPr>
                <a:t>tr</a:t>
              </a:r>
              <a:r>
                <a:rPr lang="en-US" sz="1600" b="1">
                  <a:effectLst/>
                  <a:latin typeface="Euclid Symbol" panose="05050102010706020507" pitchFamily="18" charset="2"/>
                  <a:ea typeface="Malgun Gothic" panose="020B0503020000020004" pitchFamily="34" charset="-127"/>
                </a:rPr>
                <a:t>h</a:t>
              </a:r>
              <a:r>
                <a:rPr lang="en-US" sz="1600">
                  <a:effectLst/>
                  <a:latin typeface="Euclid" panose="02020503060505020303" pitchFamily="18" charset="0"/>
                  <a:ea typeface="Malgun Gothic" panose="020B0503020000020004" pitchFamily="34" charset="-127"/>
                </a:rPr>
                <a:t>,</a:t>
              </a:r>
              <a:r>
                <a:rPr lang="en-US" sz="1600" i="1" baseline="30000">
                  <a:effectLst/>
                  <a:latin typeface="Euclid" panose="02020503060505020303" pitchFamily="18" charset="0"/>
                  <a:ea typeface="Malgun Gothic" panose="020B0503020000020004" pitchFamily="34" charset="-127"/>
                </a:rPr>
                <a:t>tr</a:t>
              </a:r>
              <a:r>
                <a:rPr lang="en-US" sz="1600" i="1">
                  <a:effectLst/>
                  <a:latin typeface="Euclid" panose="02020503060505020303" pitchFamily="18" charset="0"/>
                  <a:ea typeface="Malgun Gothic" panose="020B0503020000020004" pitchFamily="34" charset="-127"/>
                </a:rPr>
                <a:t>e</a:t>
              </a:r>
              <a:r>
                <a:rPr lang="en-US" sz="1600" i="1" baseline="-25000">
                  <a:effectLst/>
                  <a:latin typeface="Euclid" panose="02020503060505020303" pitchFamily="18" charset="0"/>
                  <a:ea typeface="Malgun Gothic" panose="020B0503020000020004" pitchFamily="34" charset="-127"/>
                </a:rPr>
                <a:t>p</a:t>
              </a:r>
              <a:r>
                <a:rPr lang="en-US" sz="1600">
                  <a:effectLst/>
                  <a:latin typeface="Euclid" panose="02020503060505020303" pitchFamily="18" charset="0"/>
                  <a:ea typeface="Malgun Gothic" panose="020B0503020000020004" pitchFamily="34" charset="-127"/>
                </a:rPr>
                <a:t>)</a:t>
              </a:r>
              <a:endParaRPr lang="en-US" sz="1600">
                <a:effectLst/>
                <a:latin typeface="Times New Roman" panose="02020603050405020304" pitchFamily="18" charset="0"/>
                <a:ea typeface="Malgun Gothic" panose="020B0503020000020004" pitchFamily="34" charset="-127"/>
              </a:endParaRPr>
            </a:p>
          </p:txBody>
        </p:sp>
        <p:sp>
          <p:nvSpPr>
            <p:cNvPr id="27" name="Text Box 14920"/>
            <p:cNvSpPr txBox="1">
              <a:spLocks noChangeArrowheads="1"/>
            </p:cNvSpPr>
            <p:nvPr/>
          </p:nvSpPr>
          <p:spPr bwMode="auto">
            <a:xfrm>
              <a:off x="8008" y="4697"/>
              <a:ext cx="928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>
                  <a:effectLst/>
                  <a:latin typeface="Euclid" panose="02020503060505020303" pitchFamily="18" charset="0"/>
                  <a:ea typeface="Malgun Gothic" panose="020B0503020000020004" pitchFamily="34" charset="-127"/>
                </a:rPr>
                <a:t>2</a:t>
              </a:r>
              <a:r>
                <a:rPr lang="en-US" sz="1600" i="1">
                  <a:effectLst/>
                  <a:latin typeface="Euclid Symbol" panose="05050102010706020507" pitchFamily="18" charset="2"/>
                  <a:ea typeface="Malgun Gothic" panose="020B0503020000020004" pitchFamily="34" charset="-127"/>
                </a:rPr>
                <a:t>m</a:t>
              </a:r>
              <a:r>
                <a:rPr lang="en-US" sz="1600" b="1">
                  <a:effectLst/>
                  <a:latin typeface="Euclid" panose="02020503060505020303" pitchFamily="18" charset="0"/>
                  <a:ea typeface="Malgun Gothic" panose="020B0503020000020004" pitchFamily="34" charset="-127"/>
                </a:rPr>
                <a:t>N</a:t>
              </a:r>
              <a:r>
                <a:rPr lang="en-US" sz="1600">
                  <a:effectLst/>
                  <a:latin typeface="Euclid Symbol" panose="05050102010706020507" pitchFamily="18" charset="2"/>
                  <a:ea typeface="Malgun Gothic" panose="020B0503020000020004" pitchFamily="34" charset="-127"/>
                </a:rPr>
                <a:t>:D</a:t>
              </a:r>
              <a:r>
                <a:rPr lang="en-US" sz="1600" b="1">
                  <a:effectLst/>
                  <a:latin typeface="Euclid" panose="02020503060505020303" pitchFamily="18" charset="0"/>
                  <a:ea typeface="Malgun Gothic" panose="020B0503020000020004" pitchFamily="34" charset="-127"/>
                </a:rPr>
                <a:t>e</a:t>
              </a:r>
              <a:endParaRPr lang="en-US" sz="1600">
                <a:effectLst/>
                <a:latin typeface="Times New Roman" panose="02020603050405020304" pitchFamily="18" charset="0"/>
                <a:ea typeface="Malgun Gothic" panose="020B0503020000020004" pitchFamily="34" charset="-127"/>
              </a:endParaRPr>
            </a:p>
          </p:txBody>
        </p:sp>
        <p:sp>
          <p:nvSpPr>
            <p:cNvPr id="28" name="Arc 14921"/>
            <p:cNvSpPr>
              <a:spLocks/>
            </p:cNvSpPr>
            <p:nvPr/>
          </p:nvSpPr>
          <p:spPr bwMode="auto">
            <a:xfrm flipH="1" flipV="1">
              <a:off x="7643" y="4623"/>
              <a:ext cx="309" cy="30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2400"/>
            </a:p>
          </p:txBody>
        </p:sp>
        <p:sp>
          <p:nvSpPr>
            <p:cNvPr id="29" name="Arc 14922"/>
            <p:cNvSpPr>
              <a:spLocks/>
            </p:cNvSpPr>
            <p:nvPr/>
          </p:nvSpPr>
          <p:spPr bwMode="auto">
            <a:xfrm flipH="1">
              <a:off x="7461" y="3733"/>
              <a:ext cx="651" cy="37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6459"/>
                <a:gd name="T2" fmla="*/ 21046 w 21600"/>
                <a:gd name="T3" fmla="*/ 26459 h 26459"/>
                <a:gd name="T4" fmla="*/ 0 w 21600"/>
                <a:gd name="T5" fmla="*/ 21600 h 26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645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235"/>
                    <a:pt x="21414" y="24865"/>
                    <a:pt x="21046" y="26459"/>
                  </a:cubicBezTo>
                </a:path>
                <a:path w="21600" h="2645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235"/>
                    <a:pt x="21414" y="24865"/>
                    <a:pt x="21046" y="26459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2400"/>
            </a:p>
          </p:txBody>
        </p:sp>
      </p:grpSp>
      <p:graphicFrame>
        <p:nvGraphicFramePr>
          <p:cNvPr id="3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2301402"/>
              </p:ext>
            </p:extLst>
          </p:nvPr>
        </p:nvGraphicFramePr>
        <p:xfrm>
          <a:off x="596046" y="1268310"/>
          <a:ext cx="16621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45" name="Equation" r:id="rId3" imgW="1650960" imgH="914400" progId="Equation.DSMT4">
                  <p:embed/>
                </p:oleObj>
              </mc:Choice>
              <mc:Fallback>
                <p:oleObj name="Equation" r:id="rId3" imgW="165096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046" y="1268310"/>
                        <a:ext cx="1662113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705796"/>
              </p:ext>
            </p:extLst>
          </p:nvPr>
        </p:nvGraphicFramePr>
        <p:xfrm>
          <a:off x="593736" y="2780254"/>
          <a:ext cx="28321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46" name="Equation" r:id="rId5" imgW="2831760" imgH="1054080" progId="Equation.DSMT4">
                  <p:embed/>
                </p:oleObj>
              </mc:Choice>
              <mc:Fallback>
                <p:oleObj name="Equation" r:id="rId5" imgW="2831760" imgH="1054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36" y="2780254"/>
                        <a:ext cx="2832100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7598072"/>
      </p:ext>
    </p:extLst>
  </p:cSld>
  <p:clrMapOvr>
    <a:masterClrMapping/>
  </p:clrMapOvr>
  <p:transition>
    <p:fade thruBlk="1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Consistent Tangent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Consistent tangent operator – tangent operator that is consistent with numerical integration algorithm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Differentiate stress update equation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788182"/>
              </p:ext>
            </p:extLst>
          </p:nvPr>
        </p:nvGraphicFramePr>
        <p:xfrm>
          <a:off x="2327275" y="1597025"/>
          <a:ext cx="35687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94" name="Equation" r:id="rId3" imgW="3568680" imgH="647640" progId="Equation.DSMT4">
                  <p:embed/>
                </p:oleObj>
              </mc:Choice>
              <mc:Fallback>
                <p:oleObj name="Equation" r:id="rId3" imgW="3568680" imgH="647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7275" y="1597025"/>
                        <a:ext cx="35687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5225902"/>
              </p:ext>
            </p:extLst>
          </p:nvPr>
        </p:nvGraphicFramePr>
        <p:xfrm>
          <a:off x="1066800" y="3938588"/>
          <a:ext cx="2349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95" name="Equation" r:id="rId5" imgW="2349360" imgH="317160" progId="Equation.DSMT4">
                  <p:embed/>
                </p:oleObj>
              </mc:Choice>
              <mc:Fallback>
                <p:oleObj name="Equation" r:id="rId5" imgW="234936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938588"/>
                        <a:ext cx="23495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1870404"/>
              </p:ext>
            </p:extLst>
          </p:nvPr>
        </p:nvGraphicFramePr>
        <p:xfrm>
          <a:off x="1209675" y="4533900"/>
          <a:ext cx="37592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96" name="Equation" r:id="rId7" imgW="3759120" imgH="647640" progId="Equation.DSMT4">
                  <p:embed/>
                </p:oleObj>
              </mc:Choice>
              <mc:Fallback>
                <p:oleObj name="Equation" r:id="rId7" imgW="3759120" imgH="647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675" y="4533900"/>
                        <a:ext cx="37592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3237186" y="5297215"/>
            <a:ext cx="458780" cy="978931"/>
            <a:chOff x="3237186" y="5297215"/>
            <a:chExt cx="458780" cy="978931"/>
          </a:xfrm>
        </p:grpSpPr>
        <p:sp>
          <p:nvSpPr>
            <p:cNvPr id="7" name="TextBox 6"/>
            <p:cNvSpPr txBox="1"/>
            <p:nvPr/>
          </p:nvSpPr>
          <p:spPr>
            <a:xfrm>
              <a:off x="3237186" y="5906814"/>
              <a:ext cx="458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(1)</a:t>
              </a:r>
              <a:endParaRPr lang="en-US" dirty="0">
                <a:latin typeface="Comic Sans MS" pitchFamily="66" charset="0"/>
              </a:endParaRPr>
            </a:p>
          </p:txBody>
        </p:sp>
        <p:cxnSp>
          <p:nvCxnSpPr>
            <p:cNvPr id="10" name="Straight Arrow Connector 9"/>
            <p:cNvCxnSpPr>
              <a:stCxn id="7" idx="0"/>
            </p:cNvCxnSpPr>
            <p:nvPr/>
          </p:nvCxnSpPr>
          <p:spPr bwMode="auto">
            <a:xfrm rot="5400000" flipH="1" flipV="1">
              <a:off x="3162694" y="5601096"/>
              <a:ext cx="609600" cy="183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4492466" y="5291960"/>
            <a:ext cx="495649" cy="984186"/>
            <a:chOff x="4913586" y="5291960"/>
            <a:chExt cx="495649" cy="984186"/>
          </a:xfrm>
        </p:grpSpPr>
        <p:sp>
          <p:nvSpPr>
            <p:cNvPr id="8" name="TextBox 7"/>
            <p:cNvSpPr txBox="1"/>
            <p:nvPr/>
          </p:nvSpPr>
          <p:spPr>
            <a:xfrm>
              <a:off x="4913586" y="5906814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(2)</a:t>
              </a:r>
              <a:endParaRPr lang="en-US" dirty="0">
                <a:latin typeface="Comic Sans MS" pitchFamily="66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 bwMode="auto">
            <a:xfrm rot="5400000" flipH="1" flipV="1">
              <a:off x="4849606" y="5595841"/>
              <a:ext cx="609600" cy="183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7" name="Group 16"/>
          <p:cNvGrpSpPr/>
          <p:nvPr/>
        </p:nvGrpSpPr>
        <p:grpSpPr>
          <a:xfrm>
            <a:off x="588580" y="2201916"/>
            <a:ext cx="3185487" cy="910613"/>
            <a:chOff x="588580" y="2107326"/>
            <a:chExt cx="3185487" cy="910613"/>
          </a:xfrm>
        </p:grpSpPr>
        <p:sp>
          <p:nvSpPr>
            <p:cNvPr id="12" name="TextBox 11"/>
            <p:cNvSpPr txBox="1"/>
            <p:nvPr/>
          </p:nvSpPr>
          <p:spPr>
            <a:xfrm>
              <a:off x="588580" y="2648607"/>
              <a:ext cx="3185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Continuum tangent operator</a:t>
              </a:r>
              <a:endParaRPr lang="en-US" dirty="0">
                <a:latin typeface="Comic Sans MS" pitchFamily="66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 rot="5400000" flipH="1" flipV="1">
              <a:off x="2211509" y="2411207"/>
              <a:ext cx="609600" cy="183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6" name="Group 15"/>
          <p:cNvGrpSpPr/>
          <p:nvPr/>
        </p:nvGrpSpPr>
        <p:grpSpPr>
          <a:xfrm>
            <a:off x="4177863" y="2175642"/>
            <a:ext cx="3225563" cy="936887"/>
            <a:chOff x="4177863" y="2081052"/>
            <a:chExt cx="3225563" cy="936887"/>
          </a:xfrm>
        </p:grpSpPr>
        <p:sp>
          <p:nvSpPr>
            <p:cNvPr id="13" name="TextBox 12"/>
            <p:cNvSpPr txBox="1"/>
            <p:nvPr/>
          </p:nvSpPr>
          <p:spPr>
            <a:xfrm>
              <a:off x="4177863" y="2648607"/>
              <a:ext cx="3225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Consistent tangent operator</a:t>
              </a:r>
              <a:endParaRPr lang="en-US" dirty="0">
                <a:latin typeface="Comic Sans MS" pitchFamily="66" charset="0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 rot="5400000" flipH="1" flipV="1">
              <a:off x="4508021" y="2384933"/>
              <a:ext cx="609600" cy="183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40728238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Consistent Tangent Operator 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dirty="0" smtClean="0"/>
              <a:t>Term (1)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522538" y="815975"/>
          <a:ext cx="3048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615" name="Equation" r:id="rId3" imgW="3047760" imgH="444240" progId="Equation.DSMT4">
                  <p:embed/>
                </p:oleObj>
              </mc:Choice>
              <mc:Fallback>
                <p:oleObj name="Equation" r:id="rId3" imgW="30477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2538" y="815975"/>
                        <a:ext cx="30480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2094247"/>
              </p:ext>
            </p:extLst>
          </p:nvPr>
        </p:nvGraphicFramePr>
        <p:xfrm>
          <a:off x="6489920" y="626459"/>
          <a:ext cx="17399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616" name="Equation" r:id="rId5" imgW="1739880" imgH="761760" progId="Equation.DSMT4">
                  <p:embed/>
                </p:oleObj>
              </mc:Choice>
              <mc:Fallback>
                <p:oleObj name="Equation" r:id="rId5" imgW="173988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9920" y="626459"/>
                        <a:ext cx="17399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56" name="Object 4"/>
          <p:cNvGraphicFramePr>
            <a:graphicFrameLocks noChangeAspect="1"/>
          </p:cNvGraphicFramePr>
          <p:nvPr/>
        </p:nvGraphicFramePr>
        <p:xfrm>
          <a:off x="1152525" y="1319213"/>
          <a:ext cx="4897438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617" name="Equation" r:id="rId7" imgW="6121080" imgH="647640" progId="Equation.DSMT4">
                  <p:embed/>
                </p:oleObj>
              </mc:Choice>
              <mc:Fallback>
                <p:oleObj name="Equation" r:id="rId7" imgW="6121080" imgH="647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1319213"/>
                        <a:ext cx="4897438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57" name="Object 5"/>
          <p:cNvGraphicFramePr>
            <a:graphicFrameLocks noChangeAspect="1"/>
          </p:cNvGraphicFramePr>
          <p:nvPr/>
        </p:nvGraphicFramePr>
        <p:xfrm>
          <a:off x="1597025" y="2308225"/>
          <a:ext cx="3960813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618" name="Equation" r:id="rId9" imgW="4952880" imgH="914400" progId="Equation.DSMT4">
                  <p:embed/>
                </p:oleObj>
              </mc:Choice>
              <mc:Fallback>
                <p:oleObj name="Equation" r:id="rId9" imgW="495288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7025" y="2308225"/>
                        <a:ext cx="3960813" cy="731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59" name="Object 7"/>
          <p:cNvGraphicFramePr>
            <a:graphicFrameLocks noChangeAspect="1"/>
          </p:cNvGraphicFramePr>
          <p:nvPr/>
        </p:nvGraphicFramePr>
        <p:xfrm>
          <a:off x="1460500" y="3313113"/>
          <a:ext cx="2533650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619" name="Equation" r:id="rId11" imgW="3162240" imgH="914400" progId="Equation.DSMT4">
                  <p:embed/>
                </p:oleObj>
              </mc:Choice>
              <mc:Fallback>
                <p:oleObj name="Equation" r:id="rId11" imgW="316224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3313113"/>
                        <a:ext cx="2533650" cy="731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4978142" y="2131722"/>
            <a:ext cx="3266415" cy="1784186"/>
            <a:chOff x="5391810" y="2816773"/>
            <a:chExt cx="3266415" cy="1784186"/>
          </a:xfrm>
        </p:grpSpPr>
        <p:graphicFrame>
          <p:nvGraphicFramePr>
            <p:cNvPr id="177158" name="Object 6"/>
            <p:cNvGraphicFramePr>
              <a:graphicFrameLocks noChangeAspect="1"/>
            </p:cNvGraphicFramePr>
            <p:nvPr/>
          </p:nvGraphicFramePr>
          <p:xfrm>
            <a:off x="6200775" y="4051684"/>
            <a:ext cx="2457450" cy="549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620" name="Equation" r:id="rId13" imgW="3073320" imgH="685800" progId="Equation.DSMT4">
                    <p:embed/>
                  </p:oleObj>
                </mc:Choice>
                <mc:Fallback>
                  <p:oleObj name="Equation" r:id="rId13" imgW="3073320" imgH="685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00775" y="4051684"/>
                          <a:ext cx="2457450" cy="5492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Oval 9"/>
            <p:cNvSpPr/>
            <p:nvPr/>
          </p:nvSpPr>
          <p:spPr bwMode="auto">
            <a:xfrm>
              <a:off x="5391810" y="2816773"/>
              <a:ext cx="735724" cy="987973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 rot="16200000" flipH="1">
              <a:off x="5791202" y="3846787"/>
              <a:ext cx="357351" cy="189183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aphicFrame>
        <p:nvGraphicFramePr>
          <p:cNvPr id="177160" name="Object 8"/>
          <p:cNvGraphicFramePr>
            <a:graphicFrameLocks noChangeAspect="1"/>
          </p:cNvGraphicFramePr>
          <p:nvPr/>
        </p:nvGraphicFramePr>
        <p:xfrm>
          <a:off x="1330325" y="4243388"/>
          <a:ext cx="56896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621" name="Equation" r:id="rId15" imgW="7111800" imgH="838080" progId="Equation.DSMT4">
                  <p:embed/>
                </p:oleObj>
              </mc:Choice>
              <mc:Fallback>
                <p:oleObj name="Equation" r:id="rId15" imgW="711180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325" y="4243388"/>
                        <a:ext cx="5689600" cy="669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61" name="Object 9"/>
          <p:cNvGraphicFramePr>
            <a:graphicFrameLocks noChangeAspect="1"/>
          </p:cNvGraphicFramePr>
          <p:nvPr/>
        </p:nvGraphicFramePr>
        <p:xfrm>
          <a:off x="1819275" y="5132388"/>
          <a:ext cx="4529138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622" name="Equation" r:id="rId17" imgW="5663880" imgH="647640" progId="Equation.DSMT4">
                  <p:embed/>
                </p:oleObj>
              </mc:Choice>
              <mc:Fallback>
                <p:oleObj name="Equation" r:id="rId17" imgW="5663880" imgH="647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9275" y="5132388"/>
                        <a:ext cx="4529138" cy="519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Group 27"/>
          <p:cNvGrpSpPr/>
          <p:nvPr/>
        </p:nvGrpSpPr>
        <p:grpSpPr>
          <a:xfrm>
            <a:off x="6203343" y="4173358"/>
            <a:ext cx="1718495" cy="1447527"/>
            <a:chOff x="6747643" y="4782207"/>
            <a:chExt cx="1718495" cy="1447527"/>
          </a:xfrm>
        </p:grpSpPr>
        <p:graphicFrame>
          <p:nvGraphicFramePr>
            <p:cNvPr id="24" name="Object 23"/>
            <p:cNvGraphicFramePr>
              <a:graphicFrameLocks noChangeAspect="1"/>
            </p:cNvGraphicFramePr>
            <p:nvPr/>
          </p:nvGraphicFramePr>
          <p:xfrm>
            <a:off x="7640638" y="5582034"/>
            <a:ext cx="825500" cy="647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623" name="Equation" r:id="rId19" imgW="825480" imgH="647640" progId="Equation.DSMT4">
                    <p:embed/>
                  </p:oleObj>
                </mc:Choice>
                <mc:Fallback>
                  <p:oleObj name="Equation" r:id="rId19" imgW="825480" imgH="647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40638" y="5582034"/>
                          <a:ext cx="825500" cy="647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Oval 24"/>
            <p:cNvSpPr/>
            <p:nvPr/>
          </p:nvSpPr>
          <p:spPr bwMode="auto">
            <a:xfrm>
              <a:off x="6747643" y="4782207"/>
              <a:ext cx="588579" cy="777766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" name="Straight Arrow Connector 26"/>
            <p:cNvCxnSpPr>
              <a:stCxn id="25" idx="5"/>
            </p:cNvCxnSpPr>
            <p:nvPr/>
          </p:nvCxnSpPr>
          <p:spPr bwMode="auto">
            <a:xfrm rot="16200000" flipH="1">
              <a:off x="7272960" y="5423138"/>
              <a:ext cx="376659" cy="42252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9" name="Rounded Rectangle 28"/>
          <p:cNvSpPr/>
          <p:nvPr/>
        </p:nvSpPr>
        <p:spPr bwMode="auto">
          <a:xfrm>
            <a:off x="1103586" y="5854261"/>
            <a:ext cx="1933904" cy="882869"/>
          </a:xfrm>
          <a:prstGeom prst="round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9869855"/>
              </p:ext>
            </p:extLst>
          </p:nvPr>
        </p:nvGraphicFramePr>
        <p:xfrm>
          <a:off x="1223963" y="5910263"/>
          <a:ext cx="16891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624" name="Equation" r:id="rId21" imgW="1688760" imgH="761760" progId="Equation.DSMT4">
                  <p:embed/>
                </p:oleObj>
              </mc:Choice>
              <mc:Fallback>
                <p:oleObj name="Equation" r:id="rId21" imgW="168876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5910263"/>
                        <a:ext cx="16891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"/>
          <p:cNvGraphicFramePr>
            <a:graphicFrameLocks noChangeAspect="1"/>
          </p:cNvGraphicFramePr>
          <p:nvPr/>
        </p:nvGraphicFramePr>
        <p:xfrm>
          <a:off x="4224338" y="5973763"/>
          <a:ext cx="3592512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625" name="Equation" r:id="rId23" imgW="4228920" imgH="647640" progId="Equation.DSMT4">
                  <p:embed/>
                </p:oleObj>
              </mc:Choice>
              <mc:Fallback>
                <p:oleObj name="Equation" r:id="rId23" imgW="4228920" imgH="647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4338" y="5973763"/>
                        <a:ext cx="3592512" cy="550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864290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Consistent Tangent Operator 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775" y="741363"/>
            <a:ext cx="8909050" cy="5873750"/>
          </a:xfrm>
        </p:spPr>
        <p:txBody>
          <a:bodyPr/>
          <a:lstStyle/>
          <a:p>
            <a:r>
              <a:rPr lang="en-US" dirty="0" smtClean="0"/>
              <a:t>Term (2):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spcBef>
                <a:spcPts val="2400"/>
              </a:spcBef>
            </a:pPr>
            <a:r>
              <a:rPr lang="en-US" dirty="0" smtClean="0"/>
              <a:t>Consistent tangent operator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822820" y="1250699"/>
          <a:ext cx="197485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74" name="Equation" r:id="rId3" imgW="1968480" imgH="761760" progId="Equation.DSMT4">
                  <p:embed/>
                </p:oleObj>
              </mc:Choice>
              <mc:Fallback>
                <p:oleObj name="Equation" r:id="rId3" imgW="196848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820" y="1250699"/>
                        <a:ext cx="1974850" cy="76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1" name="Object 5"/>
          <p:cNvGraphicFramePr>
            <a:graphicFrameLocks noChangeAspect="1"/>
          </p:cNvGraphicFramePr>
          <p:nvPr/>
        </p:nvGraphicFramePr>
        <p:xfrm>
          <a:off x="4430689" y="1151519"/>
          <a:ext cx="4132262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75" name="Equation" r:id="rId5" imgW="4127400" imgH="685800" progId="Equation.DSMT4">
                  <p:embed/>
                </p:oleObj>
              </mc:Choice>
              <mc:Fallback>
                <p:oleObj name="Equation" r:id="rId5" imgW="41274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0689" y="1151519"/>
                        <a:ext cx="4132262" cy="687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2" name="Object 6"/>
          <p:cNvGraphicFramePr>
            <a:graphicFrameLocks noChangeAspect="1"/>
          </p:cNvGraphicFramePr>
          <p:nvPr/>
        </p:nvGraphicFramePr>
        <p:xfrm>
          <a:off x="1311275" y="2008188"/>
          <a:ext cx="69469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76" name="Equation" r:id="rId7" imgW="6946560" imgH="1002960" progId="Equation.DSMT4">
                  <p:embed/>
                </p:oleObj>
              </mc:Choice>
              <mc:Fallback>
                <p:oleObj name="Equation" r:id="rId7" imgW="6946560" imgH="1002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275" y="2008188"/>
                        <a:ext cx="6946900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ounded Rectangle 10"/>
          <p:cNvSpPr/>
          <p:nvPr/>
        </p:nvSpPr>
        <p:spPr bwMode="auto">
          <a:xfrm>
            <a:off x="704193" y="3058510"/>
            <a:ext cx="6390290" cy="914400"/>
          </a:xfrm>
          <a:prstGeom prst="round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78183" name="Object 7"/>
          <p:cNvGraphicFramePr>
            <a:graphicFrameLocks noChangeAspect="1"/>
          </p:cNvGraphicFramePr>
          <p:nvPr/>
        </p:nvGraphicFramePr>
        <p:xfrm>
          <a:off x="722540" y="3145922"/>
          <a:ext cx="6380163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77" name="Equation" r:id="rId9" imgW="6375240" imgH="812520" progId="Equation.DSMT4">
                  <p:embed/>
                </p:oleObj>
              </mc:Choice>
              <mc:Fallback>
                <p:oleObj name="Equation" r:id="rId9" imgW="6375240" imgH="812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540" y="3145922"/>
                        <a:ext cx="6380163" cy="814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2752533"/>
              </p:ext>
            </p:extLst>
          </p:nvPr>
        </p:nvGraphicFramePr>
        <p:xfrm>
          <a:off x="1133475" y="4516438"/>
          <a:ext cx="687705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78" name="Equation" r:id="rId11" imgW="6870600" imgH="812520" progId="Equation.DSMT4">
                  <p:embed/>
                </p:oleObj>
              </mc:Choice>
              <mc:Fallback>
                <p:oleObj name="Equation" r:id="rId11" imgW="6870600" imgH="812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475" y="4516438"/>
                        <a:ext cx="6877050" cy="815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ounded Rectangle 13"/>
          <p:cNvSpPr/>
          <p:nvPr/>
        </p:nvSpPr>
        <p:spPr bwMode="auto">
          <a:xfrm>
            <a:off x="1156138" y="5423339"/>
            <a:ext cx="5514826" cy="942826"/>
          </a:xfrm>
          <a:prstGeom prst="round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7818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5483451"/>
              </p:ext>
            </p:extLst>
          </p:nvPr>
        </p:nvGraphicFramePr>
        <p:xfrm>
          <a:off x="1204937" y="5471972"/>
          <a:ext cx="5324475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79" name="Equation" r:id="rId13" imgW="5321160" imgH="850680" progId="Equation.DSMT4">
                  <p:embed/>
                </p:oleObj>
              </mc:Choice>
              <mc:Fallback>
                <p:oleObj name="Equation" r:id="rId13" imgW="5321160" imgH="850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4937" y="5471972"/>
                        <a:ext cx="5324475" cy="852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Left Brace 3"/>
          <p:cNvSpPr/>
          <p:nvPr/>
        </p:nvSpPr>
        <p:spPr bwMode="auto">
          <a:xfrm rot="16200000">
            <a:off x="5217968" y="5096745"/>
            <a:ext cx="256309" cy="2649682"/>
          </a:xfrm>
          <a:prstGeom prst="leftBrac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74133" y="6470080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2C02C6"/>
                </a:solidFill>
                <a:latin typeface="Comic Sans MS" pitchFamily="66" charset="0"/>
              </a:rPr>
              <a:t>Not existing in </a:t>
            </a:r>
            <a:r>
              <a:rPr lang="en-US" dirty="0" err="1" smtClean="0">
                <a:solidFill>
                  <a:srgbClr val="2C02C6"/>
                </a:solidFill>
                <a:latin typeface="Comic Sans MS" pitchFamily="66" charset="0"/>
              </a:rPr>
              <a:t>D</a:t>
            </a:r>
            <a:r>
              <a:rPr lang="en-US" baseline="30000" dirty="0" err="1" smtClean="0">
                <a:solidFill>
                  <a:srgbClr val="2C02C6"/>
                </a:solidFill>
                <a:latin typeface="Comic Sans MS" pitchFamily="66" charset="0"/>
              </a:rPr>
              <a:t>ep</a:t>
            </a:r>
            <a:endParaRPr lang="en-US" baseline="30000" dirty="0">
              <a:solidFill>
                <a:srgbClr val="2C02C6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34961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combined hardening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Consistency condition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438275" y="1512888"/>
          <a:ext cx="56642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10" name="Equation" r:id="rId3" imgW="5663880" imgH="965160" progId="Equation.DSMT4">
                  <p:embed/>
                </p:oleObj>
              </mc:Choice>
              <mc:Fallback>
                <p:oleObj name="Equation" r:id="rId3" imgW="5663880" imgH="965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1512888"/>
                        <a:ext cx="56642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3" name="Object 3"/>
          <p:cNvGraphicFramePr>
            <a:graphicFrameLocks noChangeAspect="1"/>
          </p:cNvGraphicFramePr>
          <p:nvPr/>
        </p:nvGraphicFramePr>
        <p:xfrm>
          <a:off x="1398588" y="3435350"/>
          <a:ext cx="6578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11" name="Equation" r:id="rId5" imgW="6578280" imgH="507960" progId="Equation.DSMT4">
                  <p:embed/>
                </p:oleObj>
              </mc:Choice>
              <mc:Fallback>
                <p:oleObj name="Equation" r:id="rId5" imgW="657828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8588" y="3435350"/>
                        <a:ext cx="65786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4" name="Object 4"/>
          <p:cNvGraphicFramePr>
            <a:graphicFrameLocks noChangeAspect="1"/>
          </p:cNvGraphicFramePr>
          <p:nvPr/>
        </p:nvGraphicFramePr>
        <p:xfrm>
          <a:off x="917575" y="4205288"/>
          <a:ext cx="2908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12" name="Equation" r:id="rId7" imgW="2908080" imgH="888840" progId="Equation.DSMT4">
                  <p:embed/>
                </p:oleObj>
              </mc:Choice>
              <mc:Fallback>
                <p:oleObj name="Equation" r:id="rId7" imgW="290808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575" y="4205288"/>
                        <a:ext cx="29083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24551" y="4519447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2C02C6"/>
                </a:solidFill>
                <a:latin typeface="Comic Sans MS" pitchFamily="66" charset="0"/>
              </a:rPr>
              <a:t>No iteration is required</a:t>
            </a:r>
            <a:endParaRPr lang="en-US" b="1" dirty="0">
              <a:solidFill>
                <a:srgbClr val="2C02C6"/>
              </a:solidFill>
              <a:latin typeface="Comic Sans MS" pitchFamily="66" charset="0"/>
            </a:endParaRPr>
          </a:p>
        </p:txBody>
      </p:sp>
      <p:graphicFrame>
        <p:nvGraphicFramePr>
          <p:cNvPr id="179205" name="Object 5"/>
          <p:cNvGraphicFramePr>
            <a:graphicFrameLocks noChangeAspect="1"/>
          </p:cNvGraphicFramePr>
          <p:nvPr/>
        </p:nvGraphicFramePr>
        <p:xfrm>
          <a:off x="1509713" y="5514975"/>
          <a:ext cx="1252537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13" name="Equation" r:id="rId9" imgW="1473120" imgH="647640" progId="Equation.DSMT4">
                  <p:embed/>
                </p:oleObj>
              </mc:Choice>
              <mc:Fallback>
                <p:oleObj name="Equation" r:id="rId9" imgW="1473120" imgH="647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9713" y="5514975"/>
                        <a:ext cx="1252537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246058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Variational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Variational equation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only nonlinearity is from stress (</a:t>
            </a:r>
            <a:r>
              <a:rPr lang="en-US" b="1" dirty="0" smtClean="0">
                <a:solidFill>
                  <a:srgbClr val="2C02C6"/>
                </a:solidFill>
              </a:rPr>
              <a:t>material nonlinearity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Small strain, small rotation</a:t>
            </a:r>
          </a:p>
          <a:p>
            <a:r>
              <a:rPr lang="en-US" dirty="0" smtClean="0"/>
              <a:t>Linearization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Update displacement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798786" y="4121230"/>
            <a:ext cx="7049814" cy="609600"/>
          </a:xfrm>
          <a:prstGeom prst="round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1498688" y="4901152"/>
            <a:ext cx="5961993" cy="693683"/>
          </a:xfrm>
          <a:prstGeom prst="round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535510"/>
              </p:ext>
            </p:extLst>
          </p:nvPr>
        </p:nvGraphicFramePr>
        <p:xfrm>
          <a:off x="4336485" y="1988842"/>
          <a:ext cx="4297363" cy="492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68" name="Equation" r:id="rId3" imgW="4343400" imgH="545760" progId="Equation.DSMT4">
                  <p:embed/>
                </p:oleObj>
              </mc:Choice>
              <mc:Fallback>
                <p:oleObj name="Equation" r:id="rId3" imgW="4343400" imgH="545760" progId="Equation.DSMT4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6485" y="1988842"/>
                        <a:ext cx="4297363" cy="4921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786076"/>
              </p:ext>
            </p:extLst>
          </p:nvPr>
        </p:nvGraphicFramePr>
        <p:xfrm>
          <a:off x="894484" y="1383146"/>
          <a:ext cx="391001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69" name="Equation" r:id="rId5" imgW="3962160" imgH="469800" progId="Equation.DSMT4">
                  <p:embed/>
                </p:oleObj>
              </mc:Choice>
              <mc:Fallback>
                <p:oleObj name="Equation" r:id="rId5" imgW="3962160" imgH="469800" progId="Equation.DSMT4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4484" y="1383146"/>
                        <a:ext cx="3910013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9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374469"/>
              </p:ext>
            </p:extLst>
          </p:nvPr>
        </p:nvGraphicFramePr>
        <p:xfrm>
          <a:off x="1584170" y="4997175"/>
          <a:ext cx="58229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70" name="Equation" r:id="rId7" imgW="5841720" imgH="558720" progId="Equation.DSMT4">
                  <p:embed/>
                </p:oleObj>
              </mc:Choice>
              <mc:Fallback>
                <p:oleObj name="Equation" r:id="rId7" imgW="5841720" imgH="558720" progId="Equation.DSMT4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170" y="4997175"/>
                        <a:ext cx="5822950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9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1785920"/>
              </p:ext>
            </p:extLst>
          </p:nvPr>
        </p:nvGraphicFramePr>
        <p:xfrm>
          <a:off x="833421" y="4176646"/>
          <a:ext cx="694531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71" name="Equation" r:id="rId9" imgW="6997680" imgH="469800" progId="Equation.DSMT4">
                  <p:embed/>
                </p:oleObj>
              </mc:Choice>
              <mc:Fallback>
                <p:oleObj name="Equation" r:id="rId9" imgW="6997680" imgH="469800" progId="Equation.DSMT4">
                  <p:embed/>
                  <p:pic>
                    <p:nvPicPr>
                      <p:cNvPr id="0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21" y="4176646"/>
                        <a:ext cx="6945313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9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9177705"/>
              </p:ext>
            </p:extLst>
          </p:nvPr>
        </p:nvGraphicFramePr>
        <p:xfrm>
          <a:off x="2922145" y="6248394"/>
          <a:ext cx="274002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72" name="Equation" r:id="rId11" imgW="2692080" imgH="380880" progId="Equation.DSMT4">
                  <p:embed/>
                </p:oleObj>
              </mc:Choice>
              <mc:Fallback>
                <p:oleObj name="Equation" r:id="rId11" imgW="2692080" imgH="380880" progId="Equation.DSMT4">
                  <p:embed/>
                  <p:pic>
                    <p:nvPicPr>
                      <p:cNvPr id="0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2145" y="6248394"/>
                        <a:ext cx="2740025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028201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Elastoplasticity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explain for a 3D solid element at a Gauss </a:t>
            </a:r>
            <a:r>
              <a:rPr lang="en-US" dirty="0" smtClean="0"/>
              <a:t>point</a:t>
            </a:r>
          </a:p>
          <a:p>
            <a:r>
              <a:rPr lang="en-US" dirty="0" smtClean="0"/>
              <a:t>Voigt notation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Inputs</a:t>
            </a:r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auto">
          <a:xfrm>
            <a:off x="1613587" y="4328074"/>
            <a:ext cx="5649596" cy="2384316"/>
            <a:chOff x="1485" y="1481"/>
            <a:chExt cx="6131" cy="2585"/>
          </a:xfrm>
        </p:grpSpPr>
        <p:sp>
          <p:nvSpPr>
            <p:cNvPr id="7" name="Text Box 15427"/>
            <p:cNvSpPr txBox="1">
              <a:spLocks noChangeAspect="1" noChangeArrowheads="1"/>
            </p:cNvSpPr>
            <p:nvPr/>
          </p:nvSpPr>
          <p:spPr bwMode="auto">
            <a:xfrm>
              <a:off x="2025" y="3719"/>
              <a:ext cx="1785" cy="2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>
                  <a:effectLst/>
                  <a:latin typeface="Times New Roman"/>
                  <a:ea typeface="Malgun Gothic"/>
                </a:rPr>
                <a:t>(a) Finite Element</a:t>
              </a:r>
              <a:endParaRPr lang="en-US" sz="1200" dirty="0">
                <a:effectLst/>
                <a:latin typeface="Times New Roman"/>
                <a:ea typeface="Malgun Gothic"/>
              </a:endParaRPr>
            </a:p>
          </p:txBody>
        </p:sp>
        <p:sp>
          <p:nvSpPr>
            <p:cNvPr id="8" name="Text Box 15428"/>
            <p:cNvSpPr txBox="1">
              <a:spLocks noChangeAspect="1" noChangeArrowheads="1"/>
            </p:cNvSpPr>
            <p:nvPr/>
          </p:nvSpPr>
          <p:spPr bwMode="auto">
            <a:xfrm>
              <a:off x="5235" y="3727"/>
              <a:ext cx="2115" cy="2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100">
                  <a:effectLst/>
                  <a:latin typeface="Times New Roman"/>
                  <a:ea typeface="Malgun Gothic"/>
                </a:rPr>
                <a:t>(b) Reference Element</a:t>
              </a:r>
              <a:endParaRPr lang="en-US" sz="1200">
                <a:effectLst/>
                <a:latin typeface="Times New Roman"/>
                <a:ea typeface="Malgun Gothic"/>
              </a:endParaRPr>
            </a:p>
          </p:txBody>
        </p:sp>
        <p:grpSp>
          <p:nvGrpSpPr>
            <p:cNvPr id="9" name="Group 8"/>
            <p:cNvGrpSpPr>
              <a:grpSpLocks noChangeAspect="1"/>
            </p:cNvGrpSpPr>
            <p:nvPr/>
          </p:nvGrpSpPr>
          <p:grpSpPr bwMode="auto">
            <a:xfrm>
              <a:off x="1485" y="1481"/>
              <a:ext cx="6131" cy="2585"/>
              <a:chOff x="2955" y="5629"/>
              <a:chExt cx="6131" cy="2585"/>
            </a:xfrm>
          </p:grpSpPr>
          <p:sp>
            <p:nvSpPr>
              <p:cNvPr id="10" name="AutoShape 15430"/>
              <p:cNvSpPr>
                <a:spLocks noChangeAspect="1" noChangeArrowheads="1"/>
              </p:cNvSpPr>
              <p:nvPr/>
            </p:nvSpPr>
            <p:spPr bwMode="auto">
              <a:xfrm>
                <a:off x="6959" y="6125"/>
                <a:ext cx="1288" cy="1288"/>
              </a:xfrm>
              <a:prstGeom prst="cube">
                <a:avLst>
                  <a:gd name="adj" fmla="val 25000"/>
                </a:avLst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11" name="Line 15431"/>
              <p:cNvCxnSpPr/>
              <p:nvPr/>
            </p:nvCxnSpPr>
            <p:spPr bwMode="auto">
              <a:xfrm>
                <a:off x="7291" y="6124"/>
                <a:ext cx="0" cy="9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" name="Line 15432"/>
              <p:cNvCxnSpPr/>
              <p:nvPr/>
            </p:nvCxnSpPr>
            <p:spPr bwMode="auto">
              <a:xfrm flipV="1">
                <a:off x="6956" y="7089"/>
                <a:ext cx="340" cy="32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" name="Line 15433"/>
              <p:cNvCxnSpPr/>
              <p:nvPr/>
            </p:nvCxnSpPr>
            <p:spPr bwMode="auto">
              <a:xfrm>
                <a:off x="7291" y="7089"/>
                <a:ext cx="94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" name="Line 15434"/>
              <p:cNvCxnSpPr/>
              <p:nvPr/>
            </p:nvCxnSpPr>
            <p:spPr bwMode="auto">
              <a:xfrm>
                <a:off x="7631" y="6814"/>
                <a:ext cx="105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Line 15435"/>
              <p:cNvCxnSpPr/>
              <p:nvPr/>
            </p:nvCxnSpPr>
            <p:spPr bwMode="auto">
              <a:xfrm flipV="1">
                <a:off x="7631" y="5739"/>
                <a:ext cx="0" cy="10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Line 15436"/>
              <p:cNvCxnSpPr/>
              <p:nvPr/>
            </p:nvCxnSpPr>
            <p:spPr bwMode="auto">
              <a:xfrm flipH="1">
                <a:off x="6796" y="6814"/>
                <a:ext cx="835" cy="8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7" name="Text Box 15437"/>
              <p:cNvSpPr txBox="1">
                <a:spLocks noChangeAspect="1" noChangeArrowheads="1"/>
              </p:cNvSpPr>
              <p:nvPr/>
            </p:nvSpPr>
            <p:spPr bwMode="auto">
              <a:xfrm>
                <a:off x="6661" y="7478"/>
                <a:ext cx="205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i="1">
                    <a:effectLst/>
                    <a:latin typeface="Symbol"/>
                    <a:ea typeface="Malgun Gothic"/>
                  </a:rPr>
                  <a:t>x</a:t>
                </a:r>
                <a:endParaRPr lang="en-US" sz="1200">
                  <a:effectLst/>
                  <a:latin typeface="Times New Roman"/>
                  <a:ea typeface="Malgun Gothic"/>
                </a:endParaRPr>
              </a:p>
            </p:txBody>
          </p:sp>
          <p:sp>
            <p:nvSpPr>
              <p:cNvPr id="18" name="Text Box 15438"/>
              <p:cNvSpPr txBox="1">
                <a:spLocks noChangeAspect="1" noChangeArrowheads="1"/>
              </p:cNvSpPr>
              <p:nvPr/>
            </p:nvSpPr>
            <p:spPr bwMode="auto">
              <a:xfrm>
                <a:off x="8736" y="6674"/>
                <a:ext cx="205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i="1">
                    <a:effectLst/>
                    <a:latin typeface="Symbol"/>
                    <a:ea typeface="Malgun Gothic"/>
                  </a:rPr>
                  <a:t>h</a:t>
                </a:r>
                <a:endParaRPr lang="en-US" sz="1200">
                  <a:effectLst/>
                  <a:latin typeface="Times New Roman"/>
                  <a:ea typeface="Malgun Gothic"/>
                </a:endParaRPr>
              </a:p>
            </p:txBody>
          </p:sp>
          <p:sp>
            <p:nvSpPr>
              <p:cNvPr id="19" name="Text Box 15439"/>
              <p:cNvSpPr txBox="1">
                <a:spLocks noChangeAspect="1" noChangeArrowheads="1"/>
              </p:cNvSpPr>
              <p:nvPr/>
            </p:nvSpPr>
            <p:spPr bwMode="auto">
              <a:xfrm>
                <a:off x="7711" y="5629"/>
                <a:ext cx="205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i="1">
                    <a:effectLst/>
                    <a:latin typeface="Symbol"/>
                    <a:ea typeface="Malgun Gothic"/>
                  </a:rPr>
                  <a:t>z</a:t>
                </a:r>
                <a:endParaRPr lang="en-US" sz="1200">
                  <a:effectLst/>
                  <a:latin typeface="Times New Roman"/>
                  <a:ea typeface="Malgun Gothic"/>
                </a:endParaRPr>
              </a:p>
            </p:txBody>
          </p:sp>
          <p:sp>
            <p:nvSpPr>
              <p:cNvPr id="20" name="Text Box 15440"/>
              <p:cNvSpPr txBox="1">
                <a:spLocks noChangeAspect="1" noChangeArrowheads="1"/>
              </p:cNvSpPr>
              <p:nvPr/>
            </p:nvSpPr>
            <p:spPr bwMode="auto">
              <a:xfrm>
                <a:off x="7911" y="7379"/>
                <a:ext cx="765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>
                    <a:effectLst/>
                    <a:latin typeface="Times New Roman"/>
                    <a:ea typeface="Malgun Gothic"/>
                  </a:rPr>
                  <a:t>(1,1,–1)</a:t>
                </a:r>
                <a:endParaRPr lang="en-US" sz="1200">
                  <a:effectLst/>
                  <a:latin typeface="Times New Roman"/>
                  <a:ea typeface="Malgun Gothic"/>
                </a:endParaRPr>
              </a:p>
            </p:txBody>
          </p:sp>
          <p:sp>
            <p:nvSpPr>
              <p:cNvPr id="21" name="Text Box 15441"/>
              <p:cNvSpPr txBox="1">
                <a:spLocks noChangeAspect="1" noChangeArrowheads="1"/>
              </p:cNvSpPr>
              <p:nvPr/>
            </p:nvSpPr>
            <p:spPr bwMode="auto">
              <a:xfrm>
                <a:off x="7936" y="6359"/>
                <a:ext cx="620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>
                    <a:effectLst/>
                    <a:latin typeface="Times New Roman"/>
                    <a:ea typeface="Malgun Gothic"/>
                  </a:rPr>
                  <a:t>(1,1,1)</a:t>
                </a:r>
                <a:endParaRPr lang="en-US" sz="1200">
                  <a:effectLst/>
                  <a:latin typeface="Times New Roman"/>
                  <a:ea typeface="Malgun Gothic"/>
                </a:endParaRPr>
              </a:p>
            </p:txBody>
          </p:sp>
          <p:sp>
            <p:nvSpPr>
              <p:cNvPr id="22" name="Text Box 15442"/>
              <p:cNvSpPr txBox="1">
                <a:spLocks noChangeAspect="1" noChangeArrowheads="1"/>
              </p:cNvSpPr>
              <p:nvPr/>
            </p:nvSpPr>
            <p:spPr bwMode="auto">
              <a:xfrm>
                <a:off x="8246" y="5884"/>
                <a:ext cx="735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>
                    <a:effectLst/>
                    <a:latin typeface="Times New Roman"/>
                    <a:ea typeface="Malgun Gothic"/>
                  </a:rPr>
                  <a:t>(–1,1,1)</a:t>
                </a:r>
                <a:endParaRPr lang="en-US" sz="1200">
                  <a:effectLst/>
                  <a:latin typeface="Times New Roman"/>
                  <a:ea typeface="Malgun Gothic"/>
                </a:endParaRPr>
              </a:p>
            </p:txBody>
          </p:sp>
          <p:sp>
            <p:nvSpPr>
              <p:cNvPr id="23" name="Text Box 15443"/>
              <p:cNvSpPr txBox="1">
                <a:spLocks noChangeAspect="1" noChangeArrowheads="1"/>
              </p:cNvSpPr>
              <p:nvPr/>
            </p:nvSpPr>
            <p:spPr bwMode="auto">
              <a:xfrm>
                <a:off x="8241" y="6944"/>
                <a:ext cx="845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>
                    <a:effectLst/>
                    <a:latin typeface="Times New Roman"/>
                    <a:ea typeface="Malgun Gothic"/>
                  </a:rPr>
                  <a:t>(–1,1,–1)</a:t>
                </a:r>
                <a:endParaRPr lang="en-US" sz="1200">
                  <a:effectLst/>
                  <a:latin typeface="Times New Roman"/>
                  <a:ea typeface="Malgun Gothic"/>
                </a:endParaRPr>
              </a:p>
            </p:txBody>
          </p:sp>
          <p:sp>
            <p:nvSpPr>
              <p:cNvPr id="24" name="Freeform 23"/>
              <p:cNvSpPr>
                <a:spLocks noChangeAspect="1"/>
              </p:cNvSpPr>
              <p:nvPr/>
            </p:nvSpPr>
            <p:spPr bwMode="auto">
              <a:xfrm>
                <a:off x="3595" y="6097"/>
                <a:ext cx="1450" cy="790"/>
              </a:xfrm>
              <a:custGeom>
                <a:avLst/>
                <a:gdLst>
                  <a:gd name="T0" fmla="*/ 285 w 1450"/>
                  <a:gd name="T1" fmla="*/ 30 h 790"/>
                  <a:gd name="T2" fmla="*/ 1450 w 1450"/>
                  <a:gd name="T3" fmla="*/ 0 h 790"/>
                  <a:gd name="T4" fmla="*/ 970 w 1450"/>
                  <a:gd name="T5" fmla="*/ 790 h 790"/>
                  <a:gd name="T6" fmla="*/ 0 w 1450"/>
                  <a:gd name="T7" fmla="*/ 380 h 790"/>
                  <a:gd name="T8" fmla="*/ 285 w 1450"/>
                  <a:gd name="T9" fmla="*/ 30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0" h="790">
                    <a:moveTo>
                      <a:pt x="285" y="30"/>
                    </a:moveTo>
                    <a:lnTo>
                      <a:pt x="1450" y="0"/>
                    </a:lnTo>
                    <a:lnTo>
                      <a:pt x="970" y="790"/>
                    </a:lnTo>
                    <a:lnTo>
                      <a:pt x="0" y="380"/>
                    </a:lnTo>
                    <a:lnTo>
                      <a:pt x="285" y="30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25" name="Line 15445"/>
              <p:cNvCxnSpPr/>
              <p:nvPr/>
            </p:nvCxnSpPr>
            <p:spPr bwMode="auto">
              <a:xfrm>
                <a:off x="3595" y="6482"/>
                <a:ext cx="35" cy="6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" name="Line 15446"/>
              <p:cNvCxnSpPr/>
              <p:nvPr/>
            </p:nvCxnSpPr>
            <p:spPr bwMode="auto">
              <a:xfrm>
                <a:off x="4565" y="6897"/>
                <a:ext cx="125" cy="69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" name="Line 15447"/>
              <p:cNvCxnSpPr/>
              <p:nvPr/>
            </p:nvCxnSpPr>
            <p:spPr bwMode="auto">
              <a:xfrm>
                <a:off x="5045" y="6107"/>
                <a:ext cx="90" cy="99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Line 15448"/>
              <p:cNvCxnSpPr/>
              <p:nvPr/>
            </p:nvCxnSpPr>
            <p:spPr bwMode="auto">
              <a:xfrm>
                <a:off x="3630" y="7114"/>
                <a:ext cx="1065" cy="42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Line 15449"/>
              <p:cNvCxnSpPr/>
              <p:nvPr/>
            </p:nvCxnSpPr>
            <p:spPr bwMode="auto">
              <a:xfrm flipV="1">
                <a:off x="4695" y="7054"/>
                <a:ext cx="440" cy="4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Line 15450"/>
              <p:cNvCxnSpPr/>
              <p:nvPr/>
            </p:nvCxnSpPr>
            <p:spPr bwMode="auto">
              <a:xfrm>
                <a:off x="3885" y="6127"/>
                <a:ext cx="200" cy="7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" name="Line 15451"/>
              <p:cNvCxnSpPr/>
              <p:nvPr/>
            </p:nvCxnSpPr>
            <p:spPr bwMode="auto">
              <a:xfrm>
                <a:off x="4085" y="6872"/>
                <a:ext cx="1050" cy="23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" name="Line 15452"/>
              <p:cNvCxnSpPr/>
              <p:nvPr/>
            </p:nvCxnSpPr>
            <p:spPr bwMode="auto">
              <a:xfrm flipH="1">
                <a:off x="3630" y="6867"/>
                <a:ext cx="455" cy="29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3" name="Text Box 15453"/>
              <p:cNvSpPr txBox="1">
                <a:spLocks noChangeAspect="1" noChangeArrowheads="1"/>
              </p:cNvSpPr>
              <p:nvPr/>
            </p:nvSpPr>
            <p:spPr bwMode="auto">
              <a:xfrm>
                <a:off x="3450" y="7037"/>
                <a:ext cx="250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b="1">
                    <a:effectLst/>
                    <a:latin typeface="Times New Roman"/>
                    <a:ea typeface="Malgun Gothic"/>
                  </a:rPr>
                  <a:t>x</a:t>
                </a:r>
                <a:r>
                  <a:rPr lang="en-US" sz="1100" baseline="30000">
                    <a:effectLst/>
                    <a:latin typeface="Times New Roman"/>
                    <a:ea typeface="Malgun Gothic"/>
                  </a:rPr>
                  <a:t>1</a:t>
                </a:r>
                <a:endParaRPr lang="en-US" sz="1200">
                  <a:effectLst/>
                  <a:latin typeface="Times New Roman"/>
                  <a:ea typeface="Malgun Gothic"/>
                </a:endParaRPr>
              </a:p>
            </p:txBody>
          </p:sp>
          <p:sp>
            <p:nvSpPr>
              <p:cNvPr id="34" name="Text Box 15454"/>
              <p:cNvSpPr txBox="1">
                <a:spLocks noChangeAspect="1" noChangeArrowheads="1"/>
              </p:cNvSpPr>
              <p:nvPr/>
            </p:nvSpPr>
            <p:spPr bwMode="auto">
              <a:xfrm>
                <a:off x="4655" y="7507"/>
                <a:ext cx="250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b="1">
                    <a:effectLst/>
                    <a:latin typeface="Times New Roman"/>
                    <a:ea typeface="Malgun Gothic"/>
                  </a:rPr>
                  <a:t>x</a:t>
                </a:r>
                <a:r>
                  <a:rPr lang="en-US" sz="1100" baseline="30000">
                    <a:effectLst/>
                    <a:latin typeface="Times New Roman"/>
                    <a:ea typeface="Malgun Gothic"/>
                  </a:rPr>
                  <a:t>2</a:t>
                </a:r>
                <a:endParaRPr lang="en-US" sz="1200">
                  <a:effectLst/>
                  <a:latin typeface="Times New Roman"/>
                  <a:ea typeface="Malgun Gothic"/>
                </a:endParaRPr>
              </a:p>
            </p:txBody>
          </p:sp>
          <p:sp>
            <p:nvSpPr>
              <p:cNvPr id="35" name="Text Box 15455"/>
              <p:cNvSpPr txBox="1">
                <a:spLocks noChangeAspect="1" noChangeArrowheads="1"/>
              </p:cNvSpPr>
              <p:nvPr/>
            </p:nvSpPr>
            <p:spPr bwMode="auto">
              <a:xfrm>
                <a:off x="5155" y="6952"/>
                <a:ext cx="250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b="1">
                    <a:effectLst/>
                    <a:latin typeface="Times New Roman"/>
                    <a:ea typeface="Malgun Gothic"/>
                  </a:rPr>
                  <a:t>x</a:t>
                </a:r>
                <a:r>
                  <a:rPr lang="en-US" sz="1100" baseline="30000">
                    <a:effectLst/>
                    <a:latin typeface="Times New Roman"/>
                    <a:ea typeface="Malgun Gothic"/>
                  </a:rPr>
                  <a:t>3</a:t>
                </a:r>
                <a:endParaRPr lang="en-US" sz="1200">
                  <a:effectLst/>
                  <a:latin typeface="Times New Roman"/>
                  <a:ea typeface="Malgun Gothic"/>
                </a:endParaRPr>
              </a:p>
            </p:txBody>
          </p:sp>
          <p:sp>
            <p:nvSpPr>
              <p:cNvPr id="36" name="Text Box 15456"/>
              <p:cNvSpPr txBox="1">
                <a:spLocks noChangeAspect="1" noChangeArrowheads="1"/>
              </p:cNvSpPr>
              <p:nvPr/>
            </p:nvSpPr>
            <p:spPr bwMode="auto">
              <a:xfrm>
                <a:off x="3975" y="6862"/>
                <a:ext cx="250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b="1">
                    <a:effectLst/>
                    <a:latin typeface="Times New Roman"/>
                    <a:ea typeface="Malgun Gothic"/>
                  </a:rPr>
                  <a:t>x</a:t>
                </a:r>
                <a:r>
                  <a:rPr lang="en-US" sz="1100" baseline="30000">
                    <a:effectLst/>
                    <a:latin typeface="Times New Roman"/>
                    <a:ea typeface="Malgun Gothic"/>
                  </a:rPr>
                  <a:t>4</a:t>
                </a:r>
                <a:endParaRPr lang="en-US" sz="1200">
                  <a:effectLst/>
                  <a:latin typeface="Times New Roman"/>
                  <a:ea typeface="Malgun Gothic"/>
                </a:endParaRPr>
              </a:p>
            </p:txBody>
          </p:sp>
          <p:sp>
            <p:nvSpPr>
              <p:cNvPr id="37" name="Text Box 15457"/>
              <p:cNvSpPr txBox="1">
                <a:spLocks noChangeAspect="1" noChangeArrowheads="1"/>
              </p:cNvSpPr>
              <p:nvPr/>
            </p:nvSpPr>
            <p:spPr bwMode="auto">
              <a:xfrm>
                <a:off x="3440" y="6317"/>
                <a:ext cx="250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b="1">
                    <a:effectLst/>
                    <a:latin typeface="Times New Roman"/>
                    <a:ea typeface="Malgun Gothic"/>
                  </a:rPr>
                  <a:t>x</a:t>
                </a:r>
                <a:r>
                  <a:rPr lang="en-US" sz="1100" baseline="30000">
                    <a:effectLst/>
                    <a:latin typeface="Times New Roman"/>
                    <a:ea typeface="Malgun Gothic"/>
                  </a:rPr>
                  <a:t>5</a:t>
                </a:r>
                <a:endParaRPr lang="en-US" sz="1200">
                  <a:effectLst/>
                  <a:latin typeface="Times New Roman"/>
                  <a:ea typeface="Malgun Gothic"/>
                </a:endParaRPr>
              </a:p>
            </p:txBody>
          </p:sp>
          <p:sp>
            <p:nvSpPr>
              <p:cNvPr id="38" name="Text Box 15458"/>
              <p:cNvSpPr txBox="1">
                <a:spLocks noChangeAspect="1" noChangeArrowheads="1"/>
              </p:cNvSpPr>
              <p:nvPr/>
            </p:nvSpPr>
            <p:spPr bwMode="auto">
              <a:xfrm>
                <a:off x="4455" y="6582"/>
                <a:ext cx="250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b="1">
                    <a:effectLst/>
                    <a:latin typeface="Times New Roman"/>
                    <a:ea typeface="Malgun Gothic"/>
                  </a:rPr>
                  <a:t>x</a:t>
                </a:r>
                <a:r>
                  <a:rPr lang="en-US" sz="1100" baseline="30000">
                    <a:effectLst/>
                    <a:latin typeface="Times New Roman"/>
                    <a:ea typeface="Malgun Gothic"/>
                  </a:rPr>
                  <a:t>6</a:t>
                </a:r>
                <a:endParaRPr lang="en-US" sz="1200">
                  <a:effectLst/>
                  <a:latin typeface="Times New Roman"/>
                  <a:ea typeface="Malgun Gothic"/>
                </a:endParaRPr>
              </a:p>
            </p:txBody>
          </p:sp>
          <p:sp>
            <p:nvSpPr>
              <p:cNvPr id="39" name="Text Box 15459"/>
              <p:cNvSpPr txBox="1">
                <a:spLocks noChangeAspect="1" noChangeArrowheads="1"/>
              </p:cNvSpPr>
              <p:nvPr/>
            </p:nvSpPr>
            <p:spPr bwMode="auto">
              <a:xfrm>
                <a:off x="5075" y="5917"/>
                <a:ext cx="250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b="1">
                    <a:effectLst/>
                    <a:latin typeface="Times New Roman"/>
                    <a:ea typeface="Malgun Gothic"/>
                  </a:rPr>
                  <a:t>x</a:t>
                </a:r>
                <a:r>
                  <a:rPr lang="en-US" sz="1100" baseline="30000">
                    <a:effectLst/>
                    <a:latin typeface="Times New Roman"/>
                    <a:ea typeface="Malgun Gothic"/>
                  </a:rPr>
                  <a:t>7</a:t>
                </a:r>
                <a:endParaRPr lang="en-US" sz="1200">
                  <a:effectLst/>
                  <a:latin typeface="Times New Roman"/>
                  <a:ea typeface="Malgun Gothic"/>
                </a:endParaRPr>
              </a:p>
            </p:txBody>
          </p:sp>
          <p:sp>
            <p:nvSpPr>
              <p:cNvPr id="40" name="Text Box 15460"/>
              <p:cNvSpPr txBox="1">
                <a:spLocks noChangeAspect="1" noChangeArrowheads="1"/>
              </p:cNvSpPr>
              <p:nvPr/>
            </p:nvSpPr>
            <p:spPr bwMode="auto">
              <a:xfrm>
                <a:off x="3805" y="5872"/>
                <a:ext cx="250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b="1">
                    <a:effectLst/>
                    <a:latin typeface="Times New Roman"/>
                    <a:ea typeface="Malgun Gothic"/>
                  </a:rPr>
                  <a:t>x</a:t>
                </a:r>
                <a:r>
                  <a:rPr lang="en-US" sz="1100" baseline="30000">
                    <a:effectLst/>
                    <a:latin typeface="Times New Roman"/>
                    <a:ea typeface="Malgun Gothic"/>
                  </a:rPr>
                  <a:t>8</a:t>
                </a:r>
                <a:endParaRPr lang="en-US" sz="1200">
                  <a:effectLst/>
                  <a:latin typeface="Times New Roman"/>
                  <a:ea typeface="Malgun Gothic"/>
                </a:endParaRPr>
              </a:p>
            </p:txBody>
          </p:sp>
          <p:cxnSp>
            <p:nvCxnSpPr>
              <p:cNvPr id="41" name="Line 15461"/>
              <p:cNvCxnSpPr/>
              <p:nvPr/>
            </p:nvCxnSpPr>
            <p:spPr bwMode="auto">
              <a:xfrm flipV="1">
                <a:off x="3260" y="7674"/>
                <a:ext cx="505" cy="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" name="Line 15462"/>
              <p:cNvCxnSpPr/>
              <p:nvPr/>
            </p:nvCxnSpPr>
            <p:spPr bwMode="auto">
              <a:xfrm flipH="1" flipV="1">
                <a:off x="3175" y="7334"/>
                <a:ext cx="85" cy="41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3" name="Line 15463"/>
              <p:cNvCxnSpPr/>
              <p:nvPr/>
            </p:nvCxnSpPr>
            <p:spPr bwMode="auto">
              <a:xfrm flipH="1">
                <a:off x="3010" y="7739"/>
                <a:ext cx="250" cy="3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4" name="Text Box 15464"/>
              <p:cNvSpPr txBox="1">
                <a:spLocks noChangeAspect="1" noChangeArrowheads="1"/>
              </p:cNvSpPr>
              <p:nvPr/>
            </p:nvSpPr>
            <p:spPr bwMode="auto">
              <a:xfrm>
                <a:off x="3660" y="7654"/>
                <a:ext cx="250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i="1">
                    <a:effectLst/>
                    <a:latin typeface="Times New Roman"/>
                    <a:ea typeface="Malgun Gothic"/>
                  </a:rPr>
                  <a:t>x</a:t>
                </a:r>
                <a:r>
                  <a:rPr lang="en-US" sz="1100" baseline="-25000">
                    <a:effectLst/>
                    <a:latin typeface="Times New Roman"/>
                    <a:ea typeface="Malgun Gothic"/>
                  </a:rPr>
                  <a:t>2</a:t>
                </a:r>
                <a:endParaRPr lang="en-US" sz="1200">
                  <a:effectLst/>
                  <a:latin typeface="Times New Roman"/>
                  <a:ea typeface="Malgun Gothic"/>
                </a:endParaRPr>
              </a:p>
            </p:txBody>
          </p:sp>
          <p:sp>
            <p:nvSpPr>
              <p:cNvPr id="45" name="Text Box 15465"/>
              <p:cNvSpPr txBox="1">
                <a:spLocks noChangeAspect="1" noChangeArrowheads="1"/>
              </p:cNvSpPr>
              <p:nvPr/>
            </p:nvSpPr>
            <p:spPr bwMode="auto">
              <a:xfrm>
                <a:off x="3095" y="7894"/>
                <a:ext cx="250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i="1">
                    <a:effectLst/>
                    <a:latin typeface="Times New Roman"/>
                    <a:ea typeface="Malgun Gothic"/>
                  </a:rPr>
                  <a:t>x</a:t>
                </a:r>
                <a:r>
                  <a:rPr lang="en-US" sz="1100" baseline="-25000">
                    <a:effectLst/>
                    <a:latin typeface="Times New Roman"/>
                    <a:ea typeface="Malgun Gothic"/>
                  </a:rPr>
                  <a:t>1</a:t>
                </a:r>
                <a:endParaRPr lang="en-US" sz="1200">
                  <a:effectLst/>
                  <a:latin typeface="Times New Roman"/>
                  <a:ea typeface="Malgun Gothic"/>
                </a:endParaRPr>
              </a:p>
            </p:txBody>
          </p:sp>
          <p:sp>
            <p:nvSpPr>
              <p:cNvPr id="46" name="Text Box 15466"/>
              <p:cNvSpPr txBox="1">
                <a:spLocks noChangeAspect="1" noChangeArrowheads="1"/>
              </p:cNvSpPr>
              <p:nvPr/>
            </p:nvSpPr>
            <p:spPr bwMode="auto">
              <a:xfrm>
                <a:off x="2955" y="7249"/>
                <a:ext cx="250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i="1">
                    <a:effectLst/>
                    <a:latin typeface="Times New Roman"/>
                    <a:ea typeface="Malgun Gothic"/>
                  </a:rPr>
                  <a:t>x</a:t>
                </a:r>
                <a:r>
                  <a:rPr lang="en-US" sz="1100" baseline="-25000">
                    <a:effectLst/>
                    <a:latin typeface="Times New Roman"/>
                    <a:ea typeface="Malgun Gothic"/>
                  </a:rPr>
                  <a:t>3</a:t>
                </a:r>
                <a:endParaRPr lang="en-US" sz="1200">
                  <a:effectLst/>
                  <a:latin typeface="Times New Roman"/>
                  <a:ea typeface="Malgun Gothic"/>
                </a:endParaRPr>
              </a:p>
            </p:txBody>
          </p:sp>
          <p:sp>
            <p:nvSpPr>
              <p:cNvPr id="47" name="Text Box 15467"/>
              <p:cNvSpPr txBox="1">
                <a:spLocks noChangeAspect="1" noChangeArrowheads="1"/>
              </p:cNvSpPr>
              <p:nvPr/>
            </p:nvSpPr>
            <p:spPr bwMode="auto">
              <a:xfrm>
                <a:off x="6101" y="7121"/>
                <a:ext cx="882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>
                    <a:effectLst/>
                    <a:latin typeface="Times New Roman"/>
                    <a:ea typeface="Malgun Gothic"/>
                  </a:rPr>
                  <a:t>(1, –1,–1)</a:t>
                </a:r>
                <a:endParaRPr lang="en-US" sz="1200">
                  <a:effectLst/>
                  <a:latin typeface="Times New Roman"/>
                  <a:ea typeface="Malgun Gothic"/>
                </a:endParaRPr>
              </a:p>
            </p:txBody>
          </p:sp>
          <p:sp>
            <p:nvSpPr>
              <p:cNvPr id="48" name="Text Box 15468"/>
              <p:cNvSpPr txBox="1">
                <a:spLocks noChangeAspect="1" noChangeArrowheads="1"/>
              </p:cNvSpPr>
              <p:nvPr/>
            </p:nvSpPr>
            <p:spPr bwMode="auto">
              <a:xfrm>
                <a:off x="6220" y="6226"/>
                <a:ext cx="882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>
                    <a:effectLst/>
                    <a:latin typeface="Times New Roman"/>
                    <a:ea typeface="Malgun Gothic"/>
                  </a:rPr>
                  <a:t>(1, –1,1)</a:t>
                </a:r>
                <a:endParaRPr lang="en-US" sz="1200">
                  <a:effectLst/>
                  <a:latin typeface="Times New Roman"/>
                  <a:ea typeface="Malgun Gothic"/>
                </a:endParaRPr>
              </a:p>
            </p:txBody>
          </p:sp>
          <p:sp>
            <p:nvSpPr>
              <p:cNvPr id="49" name="Text Box 15469"/>
              <p:cNvSpPr txBox="1">
                <a:spLocks noChangeAspect="1" noChangeArrowheads="1"/>
              </p:cNvSpPr>
              <p:nvPr/>
            </p:nvSpPr>
            <p:spPr bwMode="auto">
              <a:xfrm>
                <a:off x="6462" y="5873"/>
                <a:ext cx="882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>
                    <a:effectLst/>
                    <a:latin typeface="Times New Roman"/>
                    <a:ea typeface="Malgun Gothic"/>
                  </a:rPr>
                  <a:t>(–1, –1,1)</a:t>
                </a:r>
                <a:endParaRPr lang="en-US" sz="1200">
                  <a:effectLst/>
                  <a:latin typeface="Times New Roman"/>
                  <a:ea typeface="Malgun Gothic"/>
                </a:endParaRPr>
              </a:p>
            </p:txBody>
          </p:sp>
          <p:sp>
            <p:nvSpPr>
              <p:cNvPr id="50" name="AutoShape 15470"/>
              <p:cNvSpPr>
                <a:spLocks noChangeAspect="1" noChangeArrowheads="1"/>
              </p:cNvSpPr>
              <p:nvPr/>
            </p:nvSpPr>
            <p:spPr bwMode="auto">
              <a:xfrm>
                <a:off x="5675" y="6730"/>
                <a:ext cx="660" cy="135"/>
              </a:xfrm>
              <a:prstGeom prst="rightArrow">
                <a:avLst>
                  <a:gd name="adj1" fmla="val 50000"/>
                  <a:gd name="adj2" fmla="val 122222"/>
                </a:avLst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5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496568"/>
              </p:ext>
            </p:extLst>
          </p:nvPr>
        </p:nvGraphicFramePr>
        <p:xfrm>
          <a:off x="2027771" y="1794309"/>
          <a:ext cx="4792662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27" name="Equation" r:id="rId3" imgW="4749480" imgH="469800" progId="Equation.DSMT4">
                  <p:embed/>
                </p:oleObj>
              </mc:Choice>
              <mc:Fallback>
                <p:oleObj name="Equation" r:id="rId3" imgW="4749480" imgH="469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7771" y="1794309"/>
                        <a:ext cx="4792662" cy="439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638347"/>
              </p:ext>
            </p:extLst>
          </p:nvPr>
        </p:nvGraphicFramePr>
        <p:xfrm>
          <a:off x="1896767" y="2277485"/>
          <a:ext cx="626586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28" name="Equation" r:id="rId5" imgW="6248160" imgH="469800" progId="Equation.DSMT4">
                  <p:embed/>
                </p:oleObj>
              </mc:Choice>
              <mc:Fallback>
                <p:oleObj name="Equation" r:id="rId5" imgW="6248160" imgH="469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6767" y="2277485"/>
                        <a:ext cx="6265862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008637"/>
              </p:ext>
            </p:extLst>
          </p:nvPr>
        </p:nvGraphicFramePr>
        <p:xfrm>
          <a:off x="1894179" y="2860220"/>
          <a:ext cx="27622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29" name="Equation" r:id="rId7" imgW="3111480" imgH="469800" progId="Equation.DSMT4">
                  <p:embed/>
                </p:oleObj>
              </mc:Choice>
              <mc:Fallback>
                <p:oleObj name="Equation" r:id="rId7" imgW="3111480" imgH="469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4179" y="2860220"/>
                        <a:ext cx="276225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1177251"/>
              </p:ext>
            </p:extLst>
          </p:nvPr>
        </p:nvGraphicFramePr>
        <p:xfrm>
          <a:off x="1949452" y="3277732"/>
          <a:ext cx="43942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30" name="Equation" r:id="rId9" imgW="4394160" imgH="545760" progId="Equation.DSMT4">
                  <p:embed/>
                </p:oleObj>
              </mc:Choice>
              <mc:Fallback>
                <p:oleObj name="Equation" r:id="rId9" imgW="4394160" imgH="5457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452" y="3277732"/>
                        <a:ext cx="43942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7238125"/>
              </p:ext>
            </p:extLst>
          </p:nvPr>
        </p:nvGraphicFramePr>
        <p:xfrm>
          <a:off x="1973408" y="3841872"/>
          <a:ext cx="49276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31" name="Equation" r:id="rId11" imgW="4927320" imgH="545760" progId="Equation.DSMT4">
                  <p:embed/>
                </p:oleObj>
              </mc:Choice>
              <mc:Fallback>
                <p:oleObj name="Equation" r:id="rId11" imgW="4927320" imgH="5457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3408" y="3841872"/>
                        <a:ext cx="49276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5935852"/>
      </p:ext>
    </p:extLst>
  </p:cSld>
  <p:clrMapOvr>
    <a:masterClrMapping/>
  </p:clrMapOvr>
  <p:transition>
    <p:fade thruBlk="1"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Elastoplasticity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Displacement</a:t>
            </a:r>
          </a:p>
          <a:p>
            <a:pPr marL="457200" lvl="1" indent="0">
              <a:buNone/>
            </a:pPr>
            <a:r>
              <a:rPr lang="en-US" b="1" dirty="0" smtClean="0">
                <a:latin typeface="Symbol" panose="05050102010706020507" pitchFamily="18" charset="2"/>
              </a:rPr>
              <a:t>x</a:t>
            </a:r>
            <a:r>
              <a:rPr lang="en-US" dirty="0" smtClean="0"/>
              <a:t> = {</a:t>
            </a:r>
            <a:r>
              <a:rPr lang="en-US" dirty="0" smtClean="0">
                <a:latin typeface="Symbol" panose="05050102010706020507" pitchFamily="18" charset="2"/>
              </a:rPr>
              <a:t>x</a:t>
            </a:r>
            <a:r>
              <a:rPr lang="en-US" dirty="0" smtClean="0"/>
              <a:t>, </a:t>
            </a:r>
            <a:r>
              <a:rPr lang="en-US" dirty="0" smtClean="0">
                <a:latin typeface="Symbol" panose="05050102010706020507" pitchFamily="18" charset="2"/>
              </a:rPr>
              <a:t>h</a:t>
            </a:r>
            <a:r>
              <a:rPr lang="en-US" dirty="0" smtClean="0"/>
              <a:t>, </a:t>
            </a:r>
            <a:r>
              <a:rPr lang="en-US" dirty="0" smtClean="0">
                <a:latin typeface="Symbol" panose="05050102010706020507" pitchFamily="18" charset="2"/>
              </a:rPr>
              <a:t>z</a:t>
            </a:r>
            <a:r>
              <a:rPr lang="en-US" dirty="0" smtClean="0"/>
              <a:t>}</a:t>
            </a:r>
            <a:r>
              <a:rPr lang="en-US" baseline="30000" dirty="0" smtClean="0"/>
              <a:t>T</a:t>
            </a:r>
            <a:r>
              <a:rPr lang="en-US" dirty="0" smtClean="0"/>
              <a:t> </a:t>
            </a:r>
            <a:r>
              <a:rPr lang="en-US" dirty="0"/>
              <a:t>is the natural </a:t>
            </a:r>
            <a:r>
              <a:rPr lang="en-US" dirty="0" smtClean="0"/>
              <a:t>coordinates at an integration point</a:t>
            </a:r>
          </a:p>
          <a:p>
            <a:pPr marL="400050"/>
            <a:endParaRPr lang="en-US" dirty="0" smtClean="0"/>
          </a:p>
          <a:p>
            <a:pPr marL="400050"/>
            <a:endParaRPr lang="en-US" dirty="0"/>
          </a:p>
          <a:p>
            <a:pPr marL="400050"/>
            <a:r>
              <a:rPr lang="en-US" dirty="0" smtClean="0"/>
              <a:t>Strain</a:t>
            </a:r>
          </a:p>
          <a:p>
            <a:pPr marL="400050"/>
            <a:endParaRPr lang="en-US" dirty="0"/>
          </a:p>
          <a:p>
            <a:pPr marL="400050"/>
            <a:endParaRPr lang="en-US" dirty="0" smtClean="0"/>
          </a:p>
          <a:p>
            <a:pPr marL="400050"/>
            <a:endParaRPr lang="en-US" dirty="0"/>
          </a:p>
          <a:p>
            <a:pPr marL="400050"/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1120869" y="3310991"/>
            <a:ext cx="2047285" cy="1060057"/>
          </a:xfrm>
          <a:prstGeom prst="round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108932"/>
              </p:ext>
            </p:extLst>
          </p:nvPr>
        </p:nvGraphicFramePr>
        <p:xfrm>
          <a:off x="1241425" y="3373438"/>
          <a:ext cx="1879600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4" name="Equation" r:id="rId3" imgW="1879560" imgH="927000" progId="Equation.DSMT4">
                  <p:embed/>
                </p:oleObj>
              </mc:Choice>
              <mc:Fallback>
                <p:oleObj name="Equation" r:id="rId3" imgW="1879560" imgH="927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1425" y="3373438"/>
                        <a:ext cx="1879600" cy="919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54250"/>
              </p:ext>
            </p:extLst>
          </p:nvPr>
        </p:nvGraphicFramePr>
        <p:xfrm>
          <a:off x="1178502" y="1657642"/>
          <a:ext cx="2351088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5" name="Equation" r:id="rId5" imgW="2361960" imgH="927000" progId="Equation.DSMT4">
                  <p:embed/>
                </p:oleObj>
              </mc:Choice>
              <mc:Fallback>
                <p:oleObj name="Equation" r:id="rId5" imgW="2361960" imgH="927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8502" y="1657642"/>
                        <a:ext cx="2351088" cy="973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58862"/>
              </p:ext>
            </p:extLst>
          </p:nvPr>
        </p:nvGraphicFramePr>
        <p:xfrm>
          <a:off x="4937847" y="2230293"/>
          <a:ext cx="3268662" cy="297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6" name="Equation" r:id="rId7" imgW="3225600" imgH="2920680" progId="Equation.DSMT4">
                  <p:embed/>
                </p:oleObj>
              </mc:Choice>
              <mc:Fallback>
                <p:oleObj name="Equation" r:id="rId7" imgW="3225600" imgH="29206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7847" y="2230293"/>
                        <a:ext cx="3268662" cy="297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4985489"/>
              </p:ext>
            </p:extLst>
          </p:nvPr>
        </p:nvGraphicFramePr>
        <p:xfrm>
          <a:off x="958563" y="5381763"/>
          <a:ext cx="1854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7" name="Equation" r:id="rId9" imgW="1879560" imgH="380880" progId="Equation.DSMT4">
                  <p:embed/>
                </p:oleObj>
              </mc:Choice>
              <mc:Fallback>
                <p:oleObj name="Equation" r:id="rId9" imgW="1879560" imgH="3808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563" y="5381763"/>
                        <a:ext cx="18542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9680900"/>
              </p:ext>
            </p:extLst>
          </p:nvPr>
        </p:nvGraphicFramePr>
        <p:xfrm>
          <a:off x="771525" y="5833480"/>
          <a:ext cx="262572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8" name="Equation" r:id="rId11" imgW="2654280" imgH="431640" progId="Equation.DSMT4">
                  <p:embed/>
                </p:oleObj>
              </mc:Choice>
              <mc:Fallback>
                <p:oleObj name="Equation" r:id="rId11" imgW="2654280" imgH="4316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" y="5833480"/>
                        <a:ext cx="2625725" cy="404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4667470"/>
      </p:ext>
    </p:extLst>
  </p:cSld>
  <p:clrMapOvr>
    <a:masterClrMapping/>
  </p:clrMapOvr>
  <p:transition>
    <p:fade thruBlk="1"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Mapping Algorith</a:t>
            </a:r>
            <a:r>
              <a:rPr lang="en-US" dirty="0"/>
              <a:t>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Elastic predictor</a:t>
            </a:r>
          </a:p>
          <a:p>
            <a:pPr lvl="1">
              <a:spcBef>
                <a:spcPts val="3600"/>
              </a:spcBef>
            </a:pPr>
            <a:r>
              <a:rPr lang="en-US" dirty="0" smtClean="0"/>
              <a:t>Unit tensor</a:t>
            </a:r>
          </a:p>
          <a:p>
            <a:pPr lvl="1">
              <a:spcBef>
                <a:spcPts val="3600"/>
              </a:spcBef>
            </a:pPr>
            <a:r>
              <a:rPr lang="en-US" dirty="0" smtClean="0"/>
              <a:t>Trial stress</a:t>
            </a:r>
          </a:p>
          <a:p>
            <a:pPr lvl="1">
              <a:spcBef>
                <a:spcPts val="3600"/>
              </a:spcBef>
            </a:pPr>
            <a:r>
              <a:rPr lang="en-US" dirty="0" smtClean="0"/>
              <a:t>Trace of stress</a:t>
            </a:r>
          </a:p>
          <a:p>
            <a:pPr lvl="1">
              <a:spcBef>
                <a:spcPts val="3600"/>
              </a:spcBef>
            </a:pPr>
            <a:r>
              <a:rPr lang="en-US" dirty="0" smtClean="0"/>
              <a:t>Shifted stress</a:t>
            </a:r>
          </a:p>
          <a:p>
            <a:pPr lvl="1">
              <a:spcBef>
                <a:spcPts val="3600"/>
              </a:spcBef>
            </a:pPr>
            <a:r>
              <a:rPr lang="en-US" dirty="0" smtClean="0"/>
              <a:t>Norm</a:t>
            </a:r>
          </a:p>
          <a:p>
            <a:pPr lvl="1">
              <a:spcBef>
                <a:spcPts val="3600"/>
              </a:spcBef>
            </a:pPr>
            <a:r>
              <a:rPr lang="en-US" dirty="0" smtClean="0"/>
              <a:t>Yield function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528520"/>
              </p:ext>
            </p:extLst>
          </p:nvPr>
        </p:nvGraphicFramePr>
        <p:xfrm>
          <a:off x="3014938" y="1514475"/>
          <a:ext cx="2806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70" name="Equation" r:id="rId3" imgW="2806560" imgH="469800" progId="Equation.DSMT4">
                  <p:embed/>
                </p:oleObj>
              </mc:Choice>
              <mc:Fallback>
                <p:oleObj name="Equation" r:id="rId3" imgW="28065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4938" y="1514475"/>
                        <a:ext cx="28067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024188" y="2324100"/>
          <a:ext cx="1879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71" name="Equation" r:id="rId5" imgW="1879560" imgH="330120" progId="Equation.DSMT4">
                  <p:embed/>
                </p:oleObj>
              </mc:Choice>
              <mc:Fallback>
                <p:oleObj name="Equation" r:id="rId5" imgW="18795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188" y="2324100"/>
                        <a:ext cx="18796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106738" y="3055938"/>
          <a:ext cx="259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72" name="Equation" r:id="rId7" imgW="2590560" imgH="406080" progId="Equation.DSMT4">
                  <p:embed/>
                </p:oleObj>
              </mc:Choice>
              <mc:Fallback>
                <p:oleObj name="Equation" r:id="rId7" imgW="25905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6738" y="3055938"/>
                        <a:ext cx="2590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100388" y="3802063"/>
          <a:ext cx="2603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73" name="Equation" r:id="rId9" imgW="2603160" imgH="444240" progId="Equation.DSMT4">
                  <p:embed/>
                </p:oleObj>
              </mc:Choice>
              <mc:Fallback>
                <p:oleObj name="Equation" r:id="rId9" imgW="26031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0388" y="3802063"/>
                        <a:ext cx="26035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6361829"/>
              </p:ext>
            </p:extLst>
          </p:nvPr>
        </p:nvGraphicFramePr>
        <p:xfrm>
          <a:off x="2156525" y="4527550"/>
          <a:ext cx="6832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74" name="Equation" r:id="rId11" imgW="6832440" imgH="495000" progId="Equation.DSMT4">
                  <p:embed/>
                </p:oleObj>
              </mc:Choice>
              <mc:Fallback>
                <p:oleObj name="Equation" r:id="rId11" imgW="683244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6525" y="4527550"/>
                        <a:ext cx="68326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9" name="Object 7"/>
          <p:cNvGraphicFramePr>
            <a:graphicFrameLocks noChangeAspect="1"/>
          </p:cNvGraphicFramePr>
          <p:nvPr/>
        </p:nvGraphicFramePr>
        <p:xfrm>
          <a:off x="3278188" y="5375275"/>
          <a:ext cx="3632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75" name="Equation" r:id="rId13" imgW="3632040" imgH="482400" progId="Equation.DSMT4">
                  <p:embed/>
                </p:oleObj>
              </mc:Choice>
              <mc:Fallback>
                <p:oleObj name="Equation" r:id="rId13" imgW="36320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8188" y="5375275"/>
                        <a:ext cx="36322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870700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1D Elastoplasticity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Idealized elastoplastic stress-strain behavior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Initial elastic behavior with slope E (</a:t>
            </a:r>
            <a:r>
              <a:rPr lang="en-US" b="1" dirty="0" smtClean="0">
                <a:solidFill>
                  <a:srgbClr val="2C02C6"/>
                </a:solidFill>
              </a:rPr>
              <a:t>elastic modulus</a:t>
            </a:r>
            <a:r>
              <a:rPr lang="en-US" dirty="0" smtClean="0"/>
              <a:t>) until yield stress 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Y</a:t>
            </a:r>
            <a:r>
              <a:rPr lang="en-US" dirty="0" smtClean="0"/>
              <a:t> (line o–a)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After yielding, the plastic phase with slope E</a:t>
            </a:r>
            <a:r>
              <a:rPr lang="en-US" baseline="-25000" dirty="0" smtClean="0"/>
              <a:t>t</a:t>
            </a:r>
            <a:r>
              <a:rPr lang="en-US" dirty="0" smtClean="0"/>
              <a:t> (</a:t>
            </a:r>
            <a:r>
              <a:rPr lang="en-US" b="1" dirty="0" smtClean="0">
                <a:solidFill>
                  <a:srgbClr val="2C02C6"/>
                </a:solidFill>
              </a:rPr>
              <a:t>tangent modulus</a:t>
            </a:r>
            <a:r>
              <a:rPr lang="en-US" dirty="0" smtClean="0"/>
              <a:t>) (line a–b).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Upon removing load, elastic unloading </a:t>
            </a:r>
            <a:br>
              <a:rPr lang="en-US" dirty="0" smtClean="0"/>
            </a:br>
            <a:r>
              <a:rPr lang="en-US" dirty="0" smtClean="0"/>
              <a:t>with slope E (line b-c)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Loading in the opposite direction, </a:t>
            </a:r>
            <a:br>
              <a:rPr lang="en-US" dirty="0" smtClean="0"/>
            </a:br>
            <a:r>
              <a:rPr lang="en-US" dirty="0" smtClean="0"/>
              <a:t>the material will eventually yield </a:t>
            </a:r>
            <a:br>
              <a:rPr lang="en-US" dirty="0" smtClean="0"/>
            </a:br>
            <a:r>
              <a:rPr lang="en-US" dirty="0" smtClean="0"/>
              <a:t>in that direction (point c)</a:t>
            </a:r>
          </a:p>
          <a:p>
            <a:pPr lvl="1">
              <a:spcBef>
                <a:spcPts val="1200"/>
              </a:spcBef>
            </a:pPr>
            <a:r>
              <a:rPr lang="en-US" b="1" dirty="0" smtClean="0">
                <a:solidFill>
                  <a:srgbClr val="2C02C6"/>
                </a:solidFill>
              </a:rPr>
              <a:t>Work hardening</a:t>
            </a:r>
            <a:r>
              <a:rPr lang="en-US" dirty="0" smtClean="0"/>
              <a:t> – more force is </a:t>
            </a:r>
            <a:br>
              <a:rPr lang="en-US" dirty="0" smtClean="0"/>
            </a:br>
            <a:r>
              <a:rPr lang="en-US" dirty="0" smtClean="0"/>
              <a:t>required to continuously deform </a:t>
            </a:r>
            <a:br>
              <a:rPr lang="en-US" dirty="0" smtClean="0"/>
            </a:br>
            <a:r>
              <a:rPr lang="en-US" dirty="0" smtClean="0"/>
              <a:t>in the plastic region (line a-b or c-d)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5171463" y="2691931"/>
            <a:ext cx="3737611" cy="3850502"/>
            <a:chOff x="5171463" y="2691931"/>
            <a:chExt cx="3737611" cy="3850502"/>
          </a:xfrm>
        </p:grpSpPr>
        <p:sp>
          <p:nvSpPr>
            <p:cNvPr id="5" name="Line 3"/>
            <p:cNvSpPr>
              <a:spLocks noChangeAspect="1" noChangeShapeType="1"/>
            </p:cNvSpPr>
            <p:nvPr/>
          </p:nvSpPr>
          <p:spPr bwMode="auto">
            <a:xfrm>
              <a:off x="5171463" y="4673091"/>
              <a:ext cx="373761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6" name="Line 4"/>
            <p:cNvSpPr>
              <a:spLocks noChangeAspect="1" noChangeShapeType="1"/>
            </p:cNvSpPr>
            <p:nvPr/>
          </p:nvSpPr>
          <p:spPr bwMode="auto">
            <a:xfrm rot="16200000">
              <a:off x="5050225" y="4673091"/>
              <a:ext cx="373868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7" name="Line 5"/>
            <p:cNvSpPr>
              <a:spLocks noChangeAspect="1" noChangeShapeType="1"/>
            </p:cNvSpPr>
            <p:nvPr/>
          </p:nvSpPr>
          <p:spPr bwMode="auto">
            <a:xfrm flipV="1">
              <a:off x="6914767" y="3730530"/>
              <a:ext cx="658368" cy="94256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lg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8" name="Text Box 6"/>
            <p:cNvSpPr txBox="1">
              <a:spLocks noChangeAspect="1" noChangeArrowheads="1"/>
            </p:cNvSpPr>
            <p:nvPr/>
          </p:nvSpPr>
          <p:spPr bwMode="auto">
            <a:xfrm>
              <a:off x="7468895" y="3428012"/>
              <a:ext cx="13144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a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" name="Text Box 7"/>
            <p:cNvSpPr txBox="1">
              <a:spLocks noChangeAspect="1" noChangeArrowheads="1"/>
            </p:cNvSpPr>
            <p:nvPr/>
          </p:nvSpPr>
          <p:spPr bwMode="auto">
            <a:xfrm>
              <a:off x="8689618" y="3103530"/>
              <a:ext cx="13144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b</a:t>
              </a: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V="1">
              <a:off x="7035468" y="3431437"/>
              <a:ext cx="1691183" cy="43766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lg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>
              <a:off x="7382483" y="3431437"/>
              <a:ext cx="1330452" cy="183847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lg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5750278" y="5269908"/>
              <a:ext cx="1632204" cy="43903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lg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V="1">
              <a:off x="5750278" y="3856754"/>
              <a:ext cx="1323594" cy="185219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lg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4" name="Text Box 12"/>
            <p:cNvSpPr txBox="1">
              <a:spLocks noChangeAspect="1" noChangeArrowheads="1"/>
            </p:cNvSpPr>
            <p:nvPr/>
          </p:nvSpPr>
          <p:spPr bwMode="auto">
            <a:xfrm>
              <a:off x="5569227" y="5435921"/>
              <a:ext cx="13144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d</a:t>
              </a: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" name="Text Box 13"/>
            <p:cNvSpPr txBox="1">
              <a:spLocks noChangeAspect="1" noChangeArrowheads="1"/>
            </p:cNvSpPr>
            <p:nvPr/>
          </p:nvSpPr>
          <p:spPr bwMode="auto">
            <a:xfrm>
              <a:off x="6988833" y="3528847"/>
              <a:ext cx="12182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e</a:t>
              </a: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6" name="Text Box 14"/>
            <p:cNvSpPr txBox="1">
              <a:spLocks noChangeAspect="1" noChangeArrowheads="1"/>
            </p:cNvSpPr>
            <p:nvPr/>
          </p:nvSpPr>
          <p:spPr bwMode="auto">
            <a:xfrm>
              <a:off x="6632217" y="2691931"/>
              <a:ext cx="13625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σ</a:t>
              </a: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" name="Text Box 15"/>
            <p:cNvSpPr txBox="1">
              <a:spLocks noChangeAspect="1" noChangeArrowheads="1"/>
            </p:cNvSpPr>
            <p:nvPr/>
          </p:nvSpPr>
          <p:spPr bwMode="auto">
            <a:xfrm>
              <a:off x="8751340" y="4674463"/>
              <a:ext cx="11702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ε</a:t>
              </a: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" name="Text Box 16"/>
            <p:cNvSpPr txBox="1">
              <a:spLocks noChangeAspect="1" noChangeArrowheads="1"/>
            </p:cNvSpPr>
            <p:nvPr/>
          </p:nvSpPr>
          <p:spPr bwMode="auto">
            <a:xfrm>
              <a:off x="7345450" y="5188962"/>
              <a:ext cx="1074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c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" name="Text Box 17"/>
            <p:cNvSpPr txBox="1">
              <a:spLocks noChangeAspect="1" noChangeArrowheads="1"/>
            </p:cNvSpPr>
            <p:nvPr/>
          </p:nvSpPr>
          <p:spPr bwMode="auto">
            <a:xfrm>
              <a:off x="6735087" y="4607235"/>
              <a:ext cx="13144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o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 flipV="1">
              <a:off x="5861378" y="4206614"/>
              <a:ext cx="2809038" cy="75185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1" name="Freeform 20"/>
            <p:cNvSpPr/>
            <p:nvPr/>
          </p:nvSpPr>
          <p:spPr bwMode="auto">
            <a:xfrm>
              <a:off x="7243948" y="3948545"/>
              <a:ext cx="184068" cy="261258"/>
            </a:xfrm>
            <a:custGeom>
              <a:avLst/>
              <a:gdLst>
                <a:gd name="connsiteX0" fmla="*/ 0 w 380010"/>
                <a:gd name="connsiteY0" fmla="*/ 290946 h 290946"/>
                <a:gd name="connsiteX1" fmla="*/ 184068 w 380010"/>
                <a:gd name="connsiteY1" fmla="*/ 290946 h 290946"/>
                <a:gd name="connsiteX2" fmla="*/ 184068 w 380010"/>
                <a:gd name="connsiteY2" fmla="*/ 29688 h 290946"/>
                <a:gd name="connsiteX3" fmla="*/ 380010 w 380010"/>
                <a:gd name="connsiteY3" fmla="*/ 0 h 290946"/>
                <a:gd name="connsiteX0" fmla="*/ 0 w 184068"/>
                <a:gd name="connsiteY0" fmla="*/ 261258 h 261258"/>
                <a:gd name="connsiteX1" fmla="*/ 184068 w 184068"/>
                <a:gd name="connsiteY1" fmla="*/ 261258 h 261258"/>
                <a:gd name="connsiteX2" fmla="*/ 184068 w 184068"/>
                <a:gd name="connsiteY2" fmla="*/ 0 h 26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068" h="261258">
                  <a:moveTo>
                    <a:pt x="0" y="261258"/>
                  </a:moveTo>
                  <a:lnTo>
                    <a:pt x="184068" y="261258"/>
                  </a:lnTo>
                  <a:lnTo>
                    <a:pt x="184068" y="0"/>
                  </a:ln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eform 21"/>
            <p:cNvSpPr/>
            <p:nvPr/>
          </p:nvSpPr>
          <p:spPr bwMode="auto">
            <a:xfrm>
              <a:off x="7665522" y="3592286"/>
              <a:ext cx="457200" cy="112815"/>
            </a:xfrm>
            <a:custGeom>
              <a:avLst/>
              <a:gdLst>
                <a:gd name="connsiteX0" fmla="*/ 0 w 457200"/>
                <a:gd name="connsiteY0" fmla="*/ 112815 h 112815"/>
                <a:gd name="connsiteX1" fmla="*/ 457200 w 457200"/>
                <a:gd name="connsiteY1" fmla="*/ 112815 h 112815"/>
                <a:gd name="connsiteX2" fmla="*/ 457200 w 457200"/>
                <a:gd name="connsiteY2" fmla="*/ 0 h 112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7200" h="112815">
                  <a:moveTo>
                    <a:pt x="0" y="112815"/>
                  </a:moveTo>
                  <a:lnTo>
                    <a:pt x="457200" y="112815"/>
                  </a:lnTo>
                  <a:lnTo>
                    <a:pt x="457200" y="0"/>
                  </a:ln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Text Box 6"/>
            <p:cNvSpPr txBox="1">
              <a:spLocks noChangeAspect="1" noChangeArrowheads="1"/>
            </p:cNvSpPr>
            <p:nvPr/>
          </p:nvSpPr>
          <p:spPr bwMode="auto">
            <a:xfrm>
              <a:off x="7466915" y="3901046"/>
              <a:ext cx="14516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E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4" name="Text Box 6"/>
            <p:cNvSpPr txBox="1">
              <a:spLocks noChangeAspect="1" noChangeArrowheads="1"/>
            </p:cNvSpPr>
            <p:nvPr/>
          </p:nvSpPr>
          <p:spPr bwMode="auto">
            <a:xfrm>
              <a:off x="8125996" y="3562599"/>
              <a:ext cx="2461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E</a:t>
              </a:r>
              <a:r>
                <a:rPr kumimoji="0" lang="en-US" altLang="ko-KR" sz="2000" b="0" i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t</a:t>
              </a:r>
              <a:endPara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Mapping Algorithm </a:t>
            </a:r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yield status</a:t>
            </a:r>
          </a:p>
          <a:p>
            <a:pPr lvl="1"/>
            <a:r>
              <a:rPr lang="en-US" dirty="0" smtClean="0"/>
              <a:t>If f &lt; 0, then the material is elastic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Exit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Consistency parameter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Unit deviatoric tensor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Update stress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Update back stress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Update plastic strain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Calculate consistent tangent matrix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9367541"/>
              </p:ext>
            </p:extLst>
          </p:nvPr>
        </p:nvGraphicFramePr>
        <p:xfrm>
          <a:off x="1570038" y="1779588"/>
          <a:ext cx="2717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88" name="Equation" r:id="rId3" imgW="2717640" imgH="393480" progId="Equation.DSMT4">
                  <p:embed/>
                </p:oleObj>
              </mc:Choice>
              <mc:Fallback>
                <p:oleObj name="Equation" r:id="rId3" imgW="27176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0038" y="1779588"/>
                        <a:ext cx="27178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271963" y="2752725"/>
          <a:ext cx="1943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89" name="Equation" r:id="rId5" imgW="1942920" imgH="419040" progId="Equation.DSMT4">
                  <p:embed/>
                </p:oleObj>
              </mc:Choice>
              <mc:Fallback>
                <p:oleObj name="Equation" r:id="rId5" imgW="19429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1963" y="2752725"/>
                        <a:ext cx="19431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132263" y="3357563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90" name="Equation" r:id="rId7" imgW="1587240" imgH="457200" progId="Equation.DSMT4">
                  <p:embed/>
                </p:oleObj>
              </mc:Choice>
              <mc:Fallback>
                <p:oleObj name="Equation" r:id="rId7" imgW="15872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2263" y="3357563"/>
                        <a:ext cx="1587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227513" y="3970338"/>
          <a:ext cx="2197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91" name="Equation" r:id="rId9" imgW="2197080" imgH="380880" progId="Equation.DSMT4">
                  <p:embed/>
                </p:oleObj>
              </mc:Choice>
              <mc:Fallback>
                <p:oleObj name="Equation" r:id="rId9" imgW="21970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7513" y="3970338"/>
                        <a:ext cx="21971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297363" y="4529138"/>
          <a:ext cx="2336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92" name="Equation" r:id="rId11" imgW="2336760" imgH="444240" progId="Equation.DSMT4">
                  <p:embed/>
                </p:oleObj>
              </mc:Choice>
              <mc:Fallback>
                <p:oleObj name="Equation" r:id="rId11" imgW="23367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7363" y="4529138"/>
                        <a:ext cx="23368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221163" y="5099050"/>
          <a:ext cx="1917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93" name="Equation" r:id="rId13" imgW="1917360" imgH="469800" progId="Equation.DSMT4">
                  <p:embed/>
                </p:oleObj>
              </mc:Choice>
              <mc:Fallback>
                <p:oleObj name="Equation" r:id="rId13" imgW="19173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1163" y="5099050"/>
                        <a:ext cx="19177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245280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Elastoplasticity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Consistent tangent matrix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Internal force and tangent stiffness matrix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Solve for incremental displacement</a:t>
            </a:r>
          </a:p>
          <a:p>
            <a:endParaRPr lang="en-US" dirty="0" smtClean="0"/>
          </a:p>
          <a:p>
            <a:r>
              <a:rPr lang="en-US" dirty="0" smtClean="0"/>
              <a:t>The algorithm repeats until the residual reduces to zero</a:t>
            </a:r>
          </a:p>
          <a:p>
            <a:r>
              <a:rPr lang="en-US" dirty="0" smtClean="0"/>
              <a:t>Once the solution converges, save stress and plastic variables and move to next load step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589088" y="1227138"/>
          <a:ext cx="3327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20" name="Equation" r:id="rId3" imgW="3327120" imgH="850680" progId="Equation.DSMT4">
                  <p:embed/>
                </p:oleObj>
              </mc:Choice>
              <mc:Fallback>
                <p:oleObj name="Equation" r:id="rId3" imgW="3327120" imgH="850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088" y="1227138"/>
                        <a:ext cx="33274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5384245"/>
              </p:ext>
            </p:extLst>
          </p:nvPr>
        </p:nvGraphicFramePr>
        <p:xfrm>
          <a:off x="1524000" y="2330450"/>
          <a:ext cx="3619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21" name="Equation" r:id="rId5" imgW="3619440" imgH="406080" progId="Equation.DSMT4">
                  <p:embed/>
                </p:oleObj>
              </mc:Choice>
              <mc:Fallback>
                <p:oleObj name="Equation" r:id="rId5" imgW="36194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330450"/>
                        <a:ext cx="36195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522413" y="4935538"/>
          <a:ext cx="2844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22" name="Equation" r:id="rId7" imgW="2844720" imgH="393480" progId="Equation.DSMT4">
                  <p:embed/>
                </p:oleObj>
              </mc:Choice>
              <mc:Fallback>
                <p:oleObj name="Equation" r:id="rId7" imgW="28447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2413" y="4935538"/>
                        <a:ext cx="28448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938213" y="3486150"/>
          <a:ext cx="2636837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23" name="Equation" r:id="rId9" imgW="3098520" imgH="787320" progId="Equation.DSMT4">
                  <p:embed/>
                </p:oleObj>
              </mc:Choice>
              <mc:Fallback>
                <p:oleObj name="Equation" r:id="rId9" imgW="3098520" imgH="787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213" y="3486150"/>
                        <a:ext cx="2636837" cy="669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3360579"/>
              </p:ext>
            </p:extLst>
          </p:nvPr>
        </p:nvGraphicFramePr>
        <p:xfrm>
          <a:off x="4916488" y="3486150"/>
          <a:ext cx="3044825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24" name="Equation" r:id="rId11" imgW="3581280" imgH="787320" progId="Equation.DSMT4">
                  <p:embed/>
                </p:oleObj>
              </mc:Choice>
              <mc:Fallback>
                <p:oleObj name="Equation" r:id="rId11" imgW="3581280" imgH="787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6488" y="3486150"/>
                        <a:ext cx="3044825" cy="669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580771"/>
              </p:ext>
            </p:extLst>
          </p:nvPr>
        </p:nvGraphicFramePr>
        <p:xfrm>
          <a:off x="5764929" y="703129"/>
          <a:ext cx="3058020" cy="2133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25" name="Equation" r:id="rId13" imgW="4368600" imgH="3047760" progId="Equation.DSMT4">
                  <p:embed/>
                </p:oleObj>
              </mc:Choice>
              <mc:Fallback>
                <p:oleObj name="Equation" r:id="rId13" imgW="4368600" imgH="3047760" progId="Equation.DSMT4">
                  <p:embed/>
                  <p:pic>
                    <p:nvPicPr>
                      <p:cNvPr id="0" name="Object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4929" y="703129"/>
                        <a:ext cx="3058020" cy="21334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176214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</a:t>
            </a:r>
            <a:r>
              <a:rPr lang="en-US" dirty="0" err="1"/>
              <a:t>c</a:t>
            </a:r>
            <a:r>
              <a:rPr lang="en-US" dirty="0" err="1" smtClean="0"/>
              <a:t>ombHard.m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 Linear combined isotropic/kinematic hardening model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[stress, alpha,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combHard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mp,D,deps,stressN,alphaN,epN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 Inputs: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[lambda, mu, beta, H, Y0];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 D = elastic stiffness matrix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stressN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[s11, s22, s33, t12, t23, t13];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[a11, a22, a33, a12, a23, a13];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[1 1 1 0 0 0]';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two3 = 2/3; stwo3=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(two3);                   %constants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mu=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(2); beta=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(3); H=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(4); Y0=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(5);        %material properties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ftol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Y0*1E-6;                                 %tolerance for yield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stresstr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stressN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D*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    %trial stress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I1 = sum(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stresstr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(1:3));                        %trace(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stresstr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stresstr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 I1*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/3;                     %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deviatoric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stress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eta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             %shifted stress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etat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(eta(1)^2 + eta(2)^2 + eta(3)^2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+ 2*(eta(4)^2 + eta(5)^2 + eta(6)^2));%norm of eta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fyld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etat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 stwo3*(Y0+(1-beta)*H*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        %trial yield function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fyld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ftol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%yield test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stress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stresstr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alpha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;%trial states are final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gamma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fyld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/(2*mu + two3*H);               %plastic consistency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gamma*stwo3;                     %updated eff. plastic strain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 = eta/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etat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                   %unit vector normal to 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stress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stresstr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- 2*mu*gamma*N;               %updated stress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alpha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two3*beta*H*gamma*N;           %updated back stress</a:t>
            </a:r>
          </a:p>
        </p:txBody>
      </p:sp>
    </p:spTree>
    <p:extLst>
      <p:ext uri="{BB962C8B-B14F-4D97-AF65-F5344CB8AC3E}">
        <p14:creationId xmlns:p14="http://schemas.microsoft.com/office/powerpoint/2010/main" val="393874783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</a:t>
            </a:r>
            <a:r>
              <a:rPr lang="en-US" dirty="0" err="1" smtClean="0"/>
              <a:t>combHardTan.m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75" y="741362"/>
            <a:ext cx="8909050" cy="596423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combHardTan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mp,D,deps,stressN,alphaN,epN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 Inputs: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[lambda, mu, beta, H, Y0];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 D = elastic stiffness matrix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stressN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[s11, s22, s33, t12, t23, t13];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[a11, a22, a33, a12, a23, a13];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[1 1 1 0 0 0]';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two3 = 2/3; stwo3=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(two3);                   %constants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mu=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(2); beta=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(3); H=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(4); Y0=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(5);        %material properties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ftol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Y0*1E-6;                                 %tolerance for yield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stresstr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stressN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D*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    %trial stress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I1 = sum(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stresstr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(1:3));                        %trace(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stresstr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stresstr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 I1*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/3;                     %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deviatoric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stress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eta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             %shifted stress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etat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(eta(1)^2 + eta(2)^2 + eta(3)^2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+ 2*(eta(4)^2 + eta(5)^2 + eta(6)^2));%norm of eta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fyld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etat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 stwo3*(Y0+(1-beta)*H*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        %trial yield function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fyld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ftol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%yield test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D; return;                           %elastic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gamma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fyld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/(2*mu + two3*H);                   %plastic consistency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 = eta/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etat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                   %unit vector normal to 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var1 = 4*mu^2/(2*mu+two3*H);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var2 = 4*mu^2*gamma/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etat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       %coefficients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D - (var1-var2)*N*N' + var2*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'/3;%tangent stiffness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(1,1)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(1,1) - var2;                   %contr. from 4th-order I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(2,2)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(2,2) - var2;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(3,3)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(3,3) - var2;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(4,4)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(4,4) - .5*var2;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(5,5)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(5,5) - .5*var2;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(6,6)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(6,6) - .5*var2;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834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PLAST3D.m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PLAST3D(MID, PROP, ETAN, UPDATE, LTAN, NE, NDOF, XYZ, LE)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%***********************************************************************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  MAIN PROGRAM COMPUTING GLOBAL STIFFNESS MATRIX RESIDUAL FORCE FOR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  PLASTIC MATERIAL MODELS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%***********************************************************************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%%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LOOP OVER ELEMENTS, THIS IS MAIN LOOP TO COMPUTE K AND 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IE=1:NE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DSP=DISPTD(IDOF);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DSPD=DISPDD(IDOF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%....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 LOOP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OVER INTEGRATION POINTS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LX=1:2, for LY=1:2, for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LZ=1:2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%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% Previous converged history variables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NALPHA=6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STRESSN=SIGMA(1:6,INTN);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ALPHAN=XQ(1:NALPHA,INTN);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EPN=XQ(NALPHA+1,INTN);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Computer stress, back stress &amp; effective plastic strain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 MID ==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% Infinitesimal plasticity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[STRESS, ALPHA, EP]=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combHard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(PROP,ETAN,DDEPS,STRESSN,ALPHAN,EPN);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% Tangent stiffness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 LTAN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MID ==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DTAN=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combHardTan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(PROP,ETAN,DDEPS,STRESSN,ALPHAN,EPN);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EKF = BM'*DTAN*BM;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....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77246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1D tension test data are used for 2D or 3D stress state using failure theories</a:t>
            </a:r>
          </a:p>
          <a:p>
            <a:pPr lvl="1"/>
            <a:r>
              <a:rPr lang="en-US" dirty="0" smtClean="0"/>
              <a:t>All failure criteria are independent of coordinate system (must defined using invariants)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Yielding of a ductile material is related to shear stress or deviatoric stress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Kinematic hardening shift the center of elastic domain, while isotropic hardening increase the radius of it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For rate-independent J</a:t>
            </a:r>
            <a:r>
              <a:rPr lang="en-US" baseline="-25000" dirty="0" smtClean="0"/>
              <a:t>2</a:t>
            </a:r>
            <a:r>
              <a:rPr lang="en-US" dirty="0" smtClean="0"/>
              <a:t> plasticity, elastic predictor and plastic correct algorithm is used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Return mapping occurs in the radial direction of deviatoric stress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During return mapping, the yield surface also changes</a:t>
            </a:r>
          </a:p>
        </p:txBody>
      </p:sp>
    </p:spTree>
    <p:extLst>
      <p:ext uri="{BB962C8B-B14F-4D97-AF65-F5344CB8AC3E}">
        <p14:creationId xmlns:p14="http://schemas.microsoft.com/office/powerpoint/2010/main" val="35475901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Elastoplasticity</a:t>
            </a:r>
            <a:r>
              <a:rPr lang="en-US" dirty="0" smtClean="0"/>
              <a:t> with Finite Rotation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4.4</a:t>
            </a:r>
          </a:p>
        </p:txBody>
      </p:sp>
    </p:spTree>
    <p:extLst>
      <p:ext uri="{BB962C8B-B14F-4D97-AF65-F5344CB8AC3E}">
        <p14:creationId xmlns:p14="http://schemas.microsoft.com/office/powerpoint/2010/main" val="63546554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Understand the concept of objective rate and frame-indifference (why do we need objectivity?)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Learn how to make a non-objective rate to objective one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Learn different objective stress rates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Learn how to maintain objectivity at finite rotation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Understand midpoint configuration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Understand how to linearize the energy form in the updated Lagrangian formulation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Understand how to implement update Lagrangian frame</a:t>
            </a:r>
          </a:p>
          <a:p>
            <a:pPr>
              <a:spcBef>
                <a:spcPts val="120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039326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Elastoplasticity with Finite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studied elastoplasticity with infinitesimal deformation</a:t>
            </a:r>
          </a:p>
          <a:p>
            <a:pPr lvl="1"/>
            <a:r>
              <a:rPr lang="en-US" dirty="0" smtClean="0"/>
              <a:t>Infinitesimal deformation means both strain and rotation are small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can relax this limitation by allowing finite rotation</a:t>
            </a:r>
          </a:p>
          <a:p>
            <a:r>
              <a:rPr lang="en-US" dirty="0" smtClean="0"/>
              <a:t>However, the engineering strain changes in rigid-body rotation (We showed in Chapter 3)</a:t>
            </a:r>
          </a:p>
          <a:p>
            <a:r>
              <a:rPr lang="en-US" dirty="0" smtClean="0"/>
              <a:t>How can we use engineering strain</a:t>
            </a:r>
            <a:br>
              <a:rPr lang="en-US" dirty="0" smtClean="0"/>
            </a:br>
            <a:r>
              <a:rPr lang="en-US" dirty="0" smtClean="0"/>
              <a:t>for a finite rotation problem?</a:t>
            </a:r>
          </a:p>
          <a:p>
            <a:r>
              <a:rPr lang="en-US" b="1" dirty="0" smtClean="0">
                <a:solidFill>
                  <a:srgbClr val="2C02C6"/>
                </a:solidFill>
              </a:rPr>
              <a:t>Instead of using X, we can use </a:t>
            </a:r>
            <a:r>
              <a:rPr lang="en-US" b="1" dirty="0" err="1" smtClean="0">
                <a:solidFill>
                  <a:srgbClr val="2C02C6"/>
                </a:solidFill>
              </a:rPr>
              <a:t>x</a:t>
            </a:r>
            <a:r>
              <a:rPr lang="en-US" b="1" baseline="30000" dirty="0" err="1" smtClean="0">
                <a:solidFill>
                  <a:srgbClr val="2C02C6"/>
                </a:solidFill>
              </a:rPr>
              <a:t>n</a:t>
            </a:r>
            <a:r>
              <a:rPr lang="en-US" b="1" dirty="0" smtClean="0">
                <a:solidFill>
                  <a:srgbClr val="2C02C6"/>
                </a:solidFill>
              </a:rPr>
              <a:t> as a reference (Body-fixed coordinate, not </a:t>
            </a:r>
            <a:r>
              <a:rPr lang="en-US" b="1" dirty="0" err="1" smtClean="0">
                <a:solidFill>
                  <a:srgbClr val="2C02C6"/>
                </a:solidFill>
              </a:rPr>
              <a:t>Eulerian</a:t>
            </a:r>
            <a:r>
              <a:rPr lang="en-US" b="1" dirty="0" smtClean="0">
                <a:solidFill>
                  <a:srgbClr val="2C02C6"/>
                </a:solidFill>
              </a:rPr>
              <a:t> but Lagrangian)</a:t>
            </a:r>
          </a:p>
          <a:p>
            <a:r>
              <a:rPr lang="en-US" dirty="0" smtClean="0"/>
              <a:t>Can the frame of reference move?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638425" y="1952625"/>
          <a:ext cx="29464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70" name="Equation" r:id="rId3" imgW="2946240" imgH="672840" progId="Equation.DSMT4">
                  <p:embed/>
                </p:oleObj>
              </mc:Choice>
              <mc:Fallback>
                <p:oleObj name="Equation" r:id="rId3" imgW="2946240" imgH="672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425" y="1952625"/>
                        <a:ext cx="29464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5899150" y="3925888"/>
          <a:ext cx="2786063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71" name="Equation" r:id="rId5" imgW="3276360" imgH="1143000" progId="Equation.DSMT4">
                  <p:embed/>
                </p:oleObj>
              </mc:Choice>
              <mc:Fallback>
                <p:oleObj name="Equation" r:id="rId5" imgW="327636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9150" y="3925888"/>
                        <a:ext cx="2786063" cy="973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459766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Tensor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to take care of the issues related to the moving reference frame </a:t>
            </a:r>
            <a:r>
              <a:rPr lang="en-US" b="1" dirty="0" err="1" smtClean="0"/>
              <a:t>x</a:t>
            </a:r>
            <a:r>
              <a:rPr lang="en-US" baseline="30000" dirty="0" err="1" smtClean="0"/>
              <a:t>n</a:t>
            </a:r>
            <a:r>
              <a:rPr lang="en-US" dirty="0" smtClean="0"/>
              <a:t> (rotation and translation) using objectivity</a:t>
            </a:r>
          </a:p>
          <a:p>
            <a:r>
              <a:rPr lang="en-US" b="1" dirty="0" smtClean="0">
                <a:solidFill>
                  <a:srgbClr val="2C02C6"/>
                </a:solidFill>
              </a:rPr>
              <a:t>Objective tensor</a:t>
            </a:r>
            <a:r>
              <a:rPr lang="en-US" dirty="0" smtClean="0"/>
              <a:t>: any tensor that is not affected by superimposed rigid body translations and rotations of the spatial frame</a:t>
            </a:r>
          </a:p>
          <a:p>
            <a:r>
              <a:rPr lang="en-US" dirty="0" smtClean="0"/>
              <a:t>Rotation of a body is equivalent to rotation of coordinate frame in opposite direction</a:t>
            </a:r>
          </a:p>
          <a:p>
            <a:r>
              <a:rPr lang="en-US" dirty="0" smtClean="0"/>
              <a:t>Consider two frames in the figure</a:t>
            </a:r>
            <a:br>
              <a:rPr lang="en-US" dirty="0" smtClean="0"/>
            </a:br>
            <a:r>
              <a:rPr lang="en-US" dirty="0" smtClean="0"/>
              <a:t>(rotation + translation)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5805586" y="4341702"/>
            <a:ext cx="3002805" cy="2293620"/>
            <a:chOff x="3041365" y="3973840"/>
            <a:chExt cx="3002805" cy="2293620"/>
          </a:xfrm>
        </p:grpSpPr>
        <p:sp>
          <p:nvSpPr>
            <p:cNvPr id="2052" name="Freeform 4"/>
            <p:cNvSpPr>
              <a:spLocks/>
            </p:cNvSpPr>
            <p:nvPr/>
          </p:nvSpPr>
          <p:spPr bwMode="auto">
            <a:xfrm>
              <a:off x="4359136" y="4328170"/>
              <a:ext cx="1685034" cy="1419225"/>
            </a:xfrm>
            <a:custGeom>
              <a:avLst/>
              <a:gdLst/>
              <a:ahLst/>
              <a:cxnLst>
                <a:cxn ang="0">
                  <a:pos x="8" y="897"/>
                </a:cxn>
                <a:cxn ang="0">
                  <a:pos x="168" y="427"/>
                </a:cxn>
                <a:cxn ang="0">
                  <a:pos x="608" y="57"/>
                </a:cxn>
                <a:cxn ang="0">
                  <a:pos x="1288" y="87"/>
                </a:cxn>
                <a:cxn ang="0">
                  <a:pos x="1718" y="517"/>
                </a:cxn>
                <a:cxn ang="0">
                  <a:pos x="1608" y="1197"/>
                </a:cxn>
                <a:cxn ang="0">
                  <a:pos x="898" y="1467"/>
                </a:cxn>
                <a:cxn ang="0">
                  <a:pos x="158" y="1337"/>
                </a:cxn>
                <a:cxn ang="0">
                  <a:pos x="8" y="897"/>
                </a:cxn>
              </a:cxnLst>
              <a:rect l="0" t="0" r="r" b="b"/>
              <a:pathLst>
                <a:path w="1771" h="1490">
                  <a:moveTo>
                    <a:pt x="8" y="897"/>
                  </a:moveTo>
                  <a:cubicBezTo>
                    <a:pt x="10" y="745"/>
                    <a:pt x="68" y="567"/>
                    <a:pt x="168" y="427"/>
                  </a:cubicBezTo>
                  <a:cubicBezTo>
                    <a:pt x="268" y="287"/>
                    <a:pt x="421" y="114"/>
                    <a:pt x="608" y="57"/>
                  </a:cubicBezTo>
                  <a:cubicBezTo>
                    <a:pt x="795" y="0"/>
                    <a:pt x="1103" y="10"/>
                    <a:pt x="1288" y="87"/>
                  </a:cubicBezTo>
                  <a:cubicBezTo>
                    <a:pt x="1473" y="164"/>
                    <a:pt x="1665" y="332"/>
                    <a:pt x="1718" y="517"/>
                  </a:cubicBezTo>
                  <a:cubicBezTo>
                    <a:pt x="1771" y="702"/>
                    <a:pt x="1745" y="1039"/>
                    <a:pt x="1608" y="1197"/>
                  </a:cubicBezTo>
                  <a:cubicBezTo>
                    <a:pt x="1471" y="1355"/>
                    <a:pt x="1140" y="1444"/>
                    <a:pt x="898" y="1467"/>
                  </a:cubicBezTo>
                  <a:cubicBezTo>
                    <a:pt x="656" y="1490"/>
                    <a:pt x="306" y="1432"/>
                    <a:pt x="158" y="1337"/>
                  </a:cubicBezTo>
                  <a:cubicBezTo>
                    <a:pt x="10" y="1242"/>
                    <a:pt x="0" y="1045"/>
                    <a:pt x="8" y="897"/>
                  </a:cubicBez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053" name="Group 5"/>
            <p:cNvGrpSpPr>
              <a:grpSpLocks/>
            </p:cNvGrpSpPr>
            <p:nvPr/>
          </p:nvGrpSpPr>
          <p:grpSpPr bwMode="auto">
            <a:xfrm>
              <a:off x="3088938" y="5354965"/>
              <a:ext cx="832527" cy="847725"/>
              <a:chOff x="3583" y="13124"/>
              <a:chExt cx="875" cy="890"/>
            </a:xfrm>
          </p:grpSpPr>
          <p:sp>
            <p:nvSpPr>
              <p:cNvPr id="2054" name="Line 6"/>
              <p:cNvSpPr>
                <a:spLocks noChangeShapeType="1"/>
              </p:cNvSpPr>
              <p:nvPr/>
            </p:nvSpPr>
            <p:spPr bwMode="auto">
              <a:xfrm flipV="1">
                <a:off x="3903" y="13124"/>
                <a:ext cx="0" cy="55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sm" len="lg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5" name="Line 7"/>
              <p:cNvSpPr>
                <a:spLocks noChangeShapeType="1"/>
              </p:cNvSpPr>
              <p:nvPr/>
            </p:nvSpPr>
            <p:spPr bwMode="auto">
              <a:xfrm rot="5400000" flipV="1">
                <a:off x="4183" y="13404"/>
                <a:ext cx="0" cy="55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sm" len="lg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6" name="Line 8"/>
              <p:cNvSpPr>
                <a:spLocks noChangeShapeType="1"/>
              </p:cNvSpPr>
              <p:nvPr/>
            </p:nvSpPr>
            <p:spPr bwMode="auto">
              <a:xfrm flipH="1">
                <a:off x="3583" y="13674"/>
                <a:ext cx="330" cy="34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sm" len="lg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057" name="Text Box 9"/>
            <p:cNvSpPr txBox="1">
              <a:spLocks noChangeArrowheads="1"/>
            </p:cNvSpPr>
            <p:nvPr/>
          </p:nvSpPr>
          <p:spPr bwMode="auto">
            <a:xfrm>
              <a:off x="4071795" y="4486285"/>
              <a:ext cx="297807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x</a:t>
              </a:r>
              <a:endParaRPr kumimoji="0" lang="en-US" altLang="ko-KR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charset="-127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58" name="Text Box 10"/>
            <p:cNvSpPr txBox="1">
              <a:spLocks noChangeArrowheads="1"/>
            </p:cNvSpPr>
            <p:nvPr/>
          </p:nvSpPr>
          <p:spPr bwMode="auto">
            <a:xfrm>
              <a:off x="5216401" y="4935865"/>
              <a:ext cx="297807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P</a:t>
              </a:r>
              <a:endParaRPr kumimoji="0" lang="en-US" altLang="ko-KR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charset="-127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2059" name="Group 11"/>
            <p:cNvGrpSpPr>
              <a:grpSpLocks/>
            </p:cNvGrpSpPr>
            <p:nvPr/>
          </p:nvGrpSpPr>
          <p:grpSpPr bwMode="auto">
            <a:xfrm rot="19296268">
              <a:off x="3041365" y="3973840"/>
              <a:ext cx="832527" cy="847725"/>
              <a:chOff x="3583" y="13124"/>
              <a:chExt cx="875" cy="890"/>
            </a:xfrm>
          </p:grpSpPr>
          <p:sp>
            <p:nvSpPr>
              <p:cNvPr id="2060" name="Line 12"/>
              <p:cNvSpPr>
                <a:spLocks noChangeShapeType="1"/>
              </p:cNvSpPr>
              <p:nvPr/>
            </p:nvSpPr>
            <p:spPr bwMode="auto">
              <a:xfrm flipV="1">
                <a:off x="3903" y="13124"/>
                <a:ext cx="0" cy="55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sm" len="lg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1" name="Line 13"/>
              <p:cNvSpPr>
                <a:spLocks noChangeShapeType="1"/>
              </p:cNvSpPr>
              <p:nvPr/>
            </p:nvSpPr>
            <p:spPr bwMode="auto">
              <a:xfrm rot="5400000" flipV="1">
                <a:off x="4183" y="13404"/>
                <a:ext cx="0" cy="55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sm" len="lg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2" name="Line 14"/>
              <p:cNvSpPr>
                <a:spLocks noChangeShapeType="1"/>
              </p:cNvSpPr>
              <p:nvPr/>
            </p:nvSpPr>
            <p:spPr bwMode="auto">
              <a:xfrm flipH="1">
                <a:off x="3583" y="13674"/>
                <a:ext cx="330" cy="34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sm" len="lg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063" name="Line 15"/>
            <p:cNvSpPr>
              <a:spLocks noChangeShapeType="1"/>
            </p:cNvSpPr>
            <p:nvPr/>
          </p:nvSpPr>
          <p:spPr bwMode="auto">
            <a:xfrm>
              <a:off x="3428609" y="4541530"/>
              <a:ext cx="1817287" cy="5048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4" name="Line 16"/>
            <p:cNvSpPr>
              <a:spLocks noChangeShapeType="1"/>
            </p:cNvSpPr>
            <p:nvPr/>
          </p:nvSpPr>
          <p:spPr bwMode="auto">
            <a:xfrm flipV="1">
              <a:off x="3390550" y="5055880"/>
              <a:ext cx="1874375" cy="8286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aphicFrame>
          <p:nvGraphicFramePr>
            <p:cNvPr id="2065" name="Object 17"/>
            <p:cNvGraphicFramePr>
              <a:graphicFrameLocks noChangeAspect="1"/>
            </p:cNvGraphicFramePr>
            <p:nvPr/>
          </p:nvGraphicFramePr>
          <p:xfrm>
            <a:off x="4091776" y="5286385"/>
            <a:ext cx="190292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514" name="Equation" r:id="rId3" imgW="126720" imgH="152280" progId="Equation.DSMT4">
                    <p:embed/>
                  </p:oleObj>
                </mc:Choice>
                <mc:Fallback>
                  <p:oleObj name="Equation" r:id="rId3" imgW="126720" imgH="152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1776" y="5286385"/>
                          <a:ext cx="190292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6" name="Object 18"/>
            <p:cNvGraphicFramePr>
              <a:graphicFrameLocks noChangeAspect="1"/>
            </p:cNvGraphicFramePr>
            <p:nvPr/>
          </p:nvGraphicFramePr>
          <p:xfrm>
            <a:off x="3254492" y="3978603"/>
            <a:ext cx="780197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515" name="Equation" r:id="rId5" imgW="520560" imgH="152280" progId="Equation.DSMT4">
                    <p:embed/>
                  </p:oleObj>
                </mc:Choice>
                <mc:Fallback>
                  <p:oleObj name="Equation" r:id="rId5" imgW="520560" imgH="152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4492" y="3978603"/>
                          <a:ext cx="780197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7" name="Object 19"/>
            <p:cNvGraphicFramePr>
              <a:graphicFrameLocks noChangeAspect="1"/>
            </p:cNvGraphicFramePr>
            <p:nvPr/>
          </p:nvGraphicFramePr>
          <p:xfrm>
            <a:off x="3359152" y="5981710"/>
            <a:ext cx="837284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516" name="Equation" r:id="rId7" imgW="558720" imgH="190440" progId="Equation.DSMT4">
                    <p:embed/>
                  </p:oleObj>
                </mc:Choice>
                <mc:Fallback>
                  <p:oleObj name="Equation" r:id="rId7" imgW="55872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9152" y="5981710"/>
                          <a:ext cx="837284" cy="2857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69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" name="Rounded Rectangle 24"/>
          <p:cNvSpPr/>
          <p:nvPr/>
        </p:nvSpPr>
        <p:spPr bwMode="auto">
          <a:xfrm>
            <a:off x="1240222" y="5118538"/>
            <a:ext cx="2690648" cy="504497"/>
          </a:xfrm>
          <a:prstGeom prst="round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2068" name="Object 20"/>
          <p:cNvGraphicFramePr>
            <a:graphicFrameLocks noChangeAspect="1"/>
          </p:cNvGraphicFramePr>
          <p:nvPr/>
        </p:nvGraphicFramePr>
        <p:xfrm>
          <a:off x="1508125" y="5219700"/>
          <a:ext cx="21209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517" name="Equation" r:id="rId9" imgW="2120760" imgH="317160" progId="Equation.DSMT4">
                  <p:embed/>
                </p:oleObj>
              </mc:Choice>
              <mc:Fallback>
                <p:oleObj name="Equation" r:id="rId9" imgW="212076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125" y="5219700"/>
                        <a:ext cx="2120900" cy="31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" name="Group 30"/>
          <p:cNvGrpSpPr/>
          <p:nvPr/>
        </p:nvGrpSpPr>
        <p:grpSpPr>
          <a:xfrm>
            <a:off x="714703" y="5917380"/>
            <a:ext cx="4913525" cy="646331"/>
            <a:chOff x="714703" y="5917380"/>
            <a:chExt cx="4913525" cy="646331"/>
          </a:xfrm>
        </p:grpSpPr>
        <p:sp>
          <p:nvSpPr>
            <p:cNvPr id="30" name="TextBox 29"/>
            <p:cNvSpPr txBox="1"/>
            <p:nvPr/>
          </p:nvSpPr>
          <p:spPr>
            <a:xfrm>
              <a:off x="714703" y="5917380"/>
              <a:ext cx="49135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mic Sans MS" pitchFamily="66" charset="0"/>
                </a:rPr>
                <a:t>x</a:t>
              </a:r>
              <a:r>
                <a:rPr lang="en-US" dirty="0" smtClean="0">
                  <a:latin typeface="Comic Sans MS" pitchFamily="66" charset="0"/>
                </a:rPr>
                <a:t> and     are different by rigid-body motion,</a:t>
              </a:r>
              <a:br>
                <a:rPr lang="en-US" dirty="0" smtClean="0">
                  <a:latin typeface="Comic Sans MS" pitchFamily="66" charset="0"/>
                </a:rPr>
              </a:br>
              <a:r>
                <a:rPr lang="en-US" dirty="0" smtClean="0">
                  <a:latin typeface="Comic Sans MS" pitchFamily="66" charset="0"/>
                </a:rPr>
                <a:t>by relative motion between observers</a:t>
              </a:r>
            </a:p>
          </p:txBody>
        </p:sp>
        <p:graphicFrame>
          <p:nvGraphicFramePr>
            <p:cNvPr id="29" name="Object 28"/>
            <p:cNvGraphicFramePr>
              <a:graphicFrameLocks noChangeAspect="1"/>
            </p:cNvGraphicFramePr>
            <p:nvPr/>
          </p:nvGraphicFramePr>
          <p:xfrm>
            <a:off x="1426451" y="5989639"/>
            <a:ext cx="192088" cy="231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518" name="Equation" r:id="rId11" imgW="241200" imgH="291960" progId="Equation.DSMT4">
                    <p:embed/>
                  </p:oleObj>
                </mc:Choice>
                <mc:Fallback>
                  <p:oleObj name="Equation" r:id="rId11" imgW="241200" imgH="2919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6451" y="5989639"/>
                          <a:ext cx="192088" cy="2317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4794868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_MyCla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Comic Sans MS" pitchFamily="66" charset="0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A_MyClass</Template>
  <TotalTime>5232</TotalTime>
  <Words>9191</Words>
  <Application>Microsoft Office PowerPoint</Application>
  <PresentationFormat>On-screen Show (4:3)</PresentationFormat>
  <Paragraphs>2060</Paragraphs>
  <Slides>162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162</vt:i4>
      </vt:variant>
    </vt:vector>
  </HeadingPairs>
  <TitlesOfParts>
    <vt:vector size="178" baseType="lpstr">
      <vt:lpstr>Symbol</vt:lpstr>
      <vt:lpstr>Wingdings</vt:lpstr>
      <vt:lpstr>바탕</vt:lpstr>
      <vt:lpstr>Malgun Gothic</vt:lpstr>
      <vt:lpstr>Comic Sans MS</vt:lpstr>
      <vt:lpstr>Calibri</vt:lpstr>
      <vt:lpstr>Euclid Symbol</vt:lpstr>
      <vt:lpstr>Euclid</vt:lpstr>
      <vt:lpstr>Times New Roman</vt:lpstr>
      <vt:lpstr>Arial</vt:lpstr>
      <vt:lpstr>Courier New</vt:lpstr>
      <vt:lpstr>Malgun Gothic</vt:lpstr>
      <vt:lpstr>A_MyClass</vt:lpstr>
      <vt:lpstr>Equation</vt:lpstr>
      <vt:lpstr>Picture</vt:lpstr>
      <vt:lpstr>MathType 6.0 Equation</vt:lpstr>
      <vt:lpstr>CHAP 4  FEA for Elastoplastic Problems</vt:lpstr>
      <vt:lpstr>Introduction</vt:lpstr>
      <vt:lpstr>Table of Contents</vt:lpstr>
      <vt:lpstr>1D Elastoplasticity</vt:lpstr>
      <vt:lpstr>Goals</vt:lpstr>
      <vt:lpstr>Plasticity</vt:lpstr>
      <vt:lpstr>Behavior of a Ductile Material</vt:lpstr>
      <vt:lpstr>Elastoplasticity</vt:lpstr>
      <vt:lpstr>1D Elastoplasticity</vt:lpstr>
      <vt:lpstr>Work Hardening Models</vt:lpstr>
      <vt:lpstr>Elastoplastic Analysis</vt:lpstr>
      <vt:lpstr>Elastoplastic Analysis cont.</vt:lpstr>
      <vt:lpstr>Plastic Modulus</vt:lpstr>
      <vt:lpstr>Analysis Procedure</vt:lpstr>
      <vt:lpstr>1D Finite Element Formulation </vt:lpstr>
      <vt:lpstr>1D FE Formulation cont.</vt:lpstr>
      <vt:lpstr>1D FE Formulation cont.</vt:lpstr>
      <vt:lpstr>1D FE Formulation cont.</vt:lpstr>
      <vt:lpstr>Isotropic Hardening Model</vt:lpstr>
      <vt:lpstr>State Determination (Isotropic Hardening)</vt:lpstr>
      <vt:lpstr>State Determination (Isotropic Hardening) cont.</vt:lpstr>
      <vt:lpstr>State Determination (Isotropic Hardening) cont.</vt:lpstr>
      <vt:lpstr>State Determination (Isotropic Hardening) cont.</vt:lpstr>
      <vt:lpstr>Algorithmic Tangent Stiffness</vt:lpstr>
      <vt:lpstr>Algorithm for Isotropic Hardening</vt:lpstr>
      <vt:lpstr>Ex) Elastoplastic Bar (Isotropic Hardening)</vt:lpstr>
      <vt:lpstr>Kinematic Hardening Model</vt:lpstr>
      <vt:lpstr>State Determination (Kinematic Hardening)</vt:lpstr>
      <vt:lpstr>State Determination (Kinematic Hardening) cont.</vt:lpstr>
      <vt:lpstr>Algorithm for Kinematic Hardening</vt:lpstr>
      <vt:lpstr>Ex) Elastoplastic Bar (Kinematic Hardening)</vt:lpstr>
      <vt:lpstr>Ex) Elastoplastic Bar (Kinematic Hardening)</vt:lpstr>
      <vt:lpstr>Combined Hardening Model</vt:lpstr>
      <vt:lpstr>Combined Hardening Model cont.</vt:lpstr>
      <vt:lpstr>MATLAB Program combHard1D</vt:lpstr>
      <vt:lpstr>Ex) Two bars in parallel</vt:lpstr>
      <vt:lpstr>Ex) Two bars in parallel cont.</vt:lpstr>
      <vt:lpstr>Summary</vt:lpstr>
      <vt:lpstr>1D Elastoplastic Analysis Using ABAQUS</vt:lpstr>
      <vt:lpstr>1D Elastoplastic Analysis Using ABAQUS</vt:lpstr>
      <vt:lpstr>PowerPoint Presentation</vt:lpstr>
      <vt:lpstr>Multi-Dimensional Elastoplastic Analysis</vt:lpstr>
      <vt:lpstr>Goals</vt:lpstr>
      <vt:lpstr>Multi-Dimensional Elastoplasticity</vt:lpstr>
      <vt:lpstr>Failure Criteria</vt:lpstr>
      <vt:lpstr>Failure Criteria cont.</vt:lpstr>
      <vt:lpstr>Failure Criteria cont.</vt:lpstr>
      <vt:lpstr>Failure Criteria cont.</vt:lpstr>
      <vt:lpstr>Equivalent Stress and Effective Strain</vt:lpstr>
      <vt:lpstr>Equivalent Stress and Effective Strain cont.</vt:lpstr>
      <vt:lpstr>Von Mises Criterion</vt:lpstr>
      <vt:lpstr>Von Mises Criterion cont.</vt:lpstr>
      <vt:lpstr>Example</vt:lpstr>
      <vt:lpstr>Example</vt:lpstr>
      <vt:lpstr>Hardening Model</vt:lpstr>
      <vt:lpstr>Hardening Model cont.</vt:lpstr>
      <vt:lpstr>Hardening Model cont.</vt:lpstr>
      <vt:lpstr>Ex) Uniaxial Bar with Hardening</vt:lpstr>
      <vt:lpstr>Ex) Uniaxial Bar with Hardening</vt:lpstr>
      <vt:lpstr>Rate-Independent Elastoplasticity</vt:lpstr>
      <vt:lpstr>Rate-Independent Elastoplasticity cont.</vt:lpstr>
      <vt:lpstr>Rate-Independent Elastoplasticity cont.</vt:lpstr>
      <vt:lpstr>Rate-Independent Elastoplasticity cont.</vt:lpstr>
      <vt:lpstr>Rate-Independent Elastoplasticity cont.</vt:lpstr>
      <vt:lpstr>Rate-Independent Elastoplasticity cont.</vt:lpstr>
      <vt:lpstr>Classical Elastoplasticity</vt:lpstr>
      <vt:lpstr>Classical Elastoplasticity cont.</vt:lpstr>
      <vt:lpstr>Classical Elastoplasticity cont.</vt:lpstr>
      <vt:lpstr>Nonlinear Hardening Models</vt:lpstr>
      <vt:lpstr>Example: Linear hardening model</vt:lpstr>
      <vt:lpstr>Example: Linear hardening model cont.</vt:lpstr>
      <vt:lpstr>Ex) Plastic Deformation of a Bar</vt:lpstr>
      <vt:lpstr>Ex) Plastic Deformation of a Bar</vt:lpstr>
      <vt:lpstr>Ex) Plastic Deformation of a Bar</vt:lpstr>
      <vt:lpstr>Numerical Integration</vt:lpstr>
      <vt:lpstr>Numerical Integration cont.</vt:lpstr>
      <vt:lpstr>Numerical Integration cont.</vt:lpstr>
      <vt:lpstr>Numerical Integration cont.</vt:lpstr>
      <vt:lpstr>Numerical Integration cont.</vt:lpstr>
      <vt:lpstr>Numerical Integration cont.</vt:lpstr>
      <vt:lpstr>Difference from the Rate Form</vt:lpstr>
      <vt:lpstr>Consistent Tangent Operator</vt:lpstr>
      <vt:lpstr>Consistent Tangent Operator cont</vt:lpstr>
      <vt:lpstr>Consistent Tangent Operator cont</vt:lpstr>
      <vt:lpstr>Example</vt:lpstr>
      <vt:lpstr>Variational Equation</vt:lpstr>
      <vt:lpstr>Implementation of Elastoplasticity</vt:lpstr>
      <vt:lpstr>Implementation of Elastoplasticity cont.</vt:lpstr>
      <vt:lpstr>Return Mapping Algorithm</vt:lpstr>
      <vt:lpstr>Return Mapping Algorithm cont.</vt:lpstr>
      <vt:lpstr>Implementation of Elastoplasticity cont.</vt:lpstr>
      <vt:lpstr>Program combHard.m</vt:lpstr>
      <vt:lpstr>Program combHardTan.m</vt:lpstr>
      <vt:lpstr>Program PLAST3D.m</vt:lpstr>
      <vt:lpstr>Summary</vt:lpstr>
      <vt:lpstr>Elastoplasticity with Finite Rotation</vt:lpstr>
      <vt:lpstr>Goals</vt:lpstr>
      <vt:lpstr>Elastoplasticity with Finite Rotation</vt:lpstr>
      <vt:lpstr>Objective Tensor</vt:lpstr>
      <vt:lpstr>Objective Tensor cont.</vt:lpstr>
      <vt:lpstr>Example</vt:lpstr>
      <vt:lpstr>Velocity Gradient</vt:lpstr>
      <vt:lpstr>Rate of Deformation and Spin Tensor</vt:lpstr>
      <vt:lpstr>Cauchy Stress Is an Objective Tensor</vt:lpstr>
      <vt:lpstr>Objective Rate</vt:lpstr>
      <vt:lpstr>Objective Rate cont.</vt:lpstr>
      <vt:lpstr>Finite Rotation and Objective Rate</vt:lpstr>
      <vt:lpstr>Finite Rotation and Objective Rate cont.</vt:lpstr>
      <vt:lpstr>Finite Rotation and Objective Rate cont.</vt:lpstr>
      <vt:lpstr>Finite Rotation and Objective Rate cont.</vt:lpstr>
      <vt:lpstr>Program rotatedStress.m</vt:lpstr>
      <vt:lpstr>Variational Principle for Finite Rotation</vt:lpstr>
      <vt:lpstr>Variational Principle for Finite Rotation cont.</vt:lpstr>
      <vt:lpstr>Linearization</vt:lpstr>
      <vt:lpstr>Linearization cont.</vt:lpstr>
      <vt:lpstr>Linearization cont.</vt:lpstr>
      <vt:lpstr>Linearization cont.</vt:lpstr>
      <vt:lpstr>Linearization cont.</vt:lpstr>
      <vt:lpstr>Implementation</vt:lpstr>
      <vt:lpstr>Implementation cont.</vt:lpstr>
      <vt:lpstr>Implementation cont.</vt:lpstr>
      <vt:lpstr>Implementation cont.</vt:lpstr>
      <vt:lpstr>Implementation cont.</vt:lpstr>
      <vt:lpstr>Implementation cont.</vt:lpstr>
      <vt:lpstr>Program PLAST3D.m</vt:lpstr>
      <vt:lpstr>Ex) Simple Shear Deformation</vt:lpstr>
      <vt:lpstr>Ex) Simple Shear Deformation</vt:lpstr>
      <vt:lpstr>Summary</vt:lpstr>
      <vt:lpstr>Finite Deformation Elastoplasticity with Hyperelasticity</vt:lpstr>
      <vt:lpstr>Goals</vt:lpstr>
      <vt:lpstr>Finite Deformation Plasticity</vt:lpstr>
      <vt:lpstr>Intermediate Configuration</vt:lpstr>
      <vt:lpstr>Intermediate Configuration cont.</vt:lpstr>
      <vt:lpstr>Kirchhoff Stress – Matter of Convenience</vt:lpstr>
      <vt:lpstr>Elastic Domain and Free Energy</vt:lpstr>
      <vt:lpstr>Dissipation Function</vt:lpstr>
      <vt:lpstr>Rate of Elastic Left C-G Tensor</vt:lpstr>
      <vt:lpstr>Dissipation Function cont.</vt:lpstr>
      <vt:lpstr>Principle of Maximum Dissipation</vt:lpstr>
      <vt:lpstr>Principle of Maximum Dissipation cont.</vt:lpstr>
      <vt:lpstr>Principle of Maximum Dissipation cont.</vt:lpstr>
      <vt:lpstr>Principle of Maximum Dissipation cont.</vt:lpstr>
      <vt:lpstr>Time Integration</vt:lpstr>
      <vt:lpstr>Time Integration cont.</vt:lpstr>
      <vt:lpstr>Time Integration cont.</vt:lpstr>
      <vt:lpstr>Time Integration cont.</vt:lpstr>
      <vt:lpstr>Spectral Decomposition</vt:lpstr>
      <vt:lpstr>Return Mapping in Principal Stress Space</vt:lpstr>
      <vt:lpstr>Return Mapping in Principal Stress Space cont.</vt:lpstr>
      <vt:lpstr>Return Mapping in Principal Stress Space cont.</vt:lpstr>
      <vt:lpstr>Return Mapping Algorithm</vt:lpstr>
      <vt:lpstr>Return Mapping Algorithm cont.</vt:lpstr>
      <vt:lpstr>Ex) Incompressible Elastic Cube</vt:lpstr>
      <vt:lpstr>Ex) Incompressible Elastic Cube</vt:lpstr>
      <vt:lpstr>Consistent Tangent Operator</vt:lpstr>
      <vt:lpstr>Consistent Tangent Operator cont.</vt:lpstr>
      <vt:lpstr>Consistent Tangent Operator cont.</vt:lpstr>
      <vt:lpstr>Incremental Variational Principle</vt:lpstr>
      <vt:lpstr>MATLAB Code MULPLAST</vt:lpstr>
      <vt:lpstr>PowerPoint Presentation</vt:lpstr>
      <vt:lpstr>Ex) Shear Deformation of a Square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Nam-Ho Kim</dc:creator>
  <cp:lastModifiedBy>Kim,Nam Ho</cp:lastModifiedBy>
  <cp:revision>382</cp:revision>
  <cp:lastPrinted>2017-01-01T02:32:43Z</cp:lastPrinted>
  <dcterms:created xsi:type="dcterms:W3CDTF">2008-06-19T01:15:29Z</dcterms:created>
  <dcterms:modified xsi:type="dcterms:W3CDTF">2017-01-01T02:34:08Z</dcterms:modified>
</cp:coreProperties>
</file>