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340" r:id="rId3"/>
    <p:sldId id="341" r:id="rId4"/>
    <p:sldId id="257" r:id="rId5"/>
    <p:sldId id="324" r:id="rId6"/>
    <p:sldId id="284" r:id="rId7"/>
    <p:sldId id="285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86" r:id="rId20"/>
    <p:sldId id="325" r:id="rId21"/>
    <p:sldId id="267" r:id="rId22"/>
    <p:sldId id="268" r:id="rId23"/>
    <p:sldId id="342" r:id="rId24"/>
    <p:sldId id="269" r:id="rId25"/>
    <p:sldId id="270" r:id="rId26"/>
    <p:sldId id="343" r:id="rId27"/>
    <p:sldId id="271" r:id="rId28"/>
    <p:sldId id="272" r:id="rId29"/>
    <p:sldId id="273" r:id="rId30"/>
    <p:sldId id="274" r:id="rId31"/>
    <p:sldId id="275" r:id="rId32"/>
    <p:sldId id="344" r:id="rId33"/>
    <p:sldId id="346" r:id="rId34"/>
    <p:sldId id="276" r:id="rId35"/>
    <p:sldId id="329" r:id="rId36"/>
    <p:sldId id="277" r:id="rId37"/>
    <p:sldId id="278" r:id="rId38"/>
    <p:sldId id="347" r:id="rId39"/>
    <p:sldId id="348" r:id="rId40"/>
    <p:sldId id="328" r:id="rId41"/>
    <p:sldId id="330" r:id="rId42"/>
    <p:sldId id="331" r:id="rId43"/>
    <p:sldId id="332" r:id="rId44"/>
    <p:sldId id="349" r:id="rId45"/>
    <p:sldId id="350" r:id="rId46"/>
    <p:sldId id="351" r:id="rId47"/>
    <p:sldId id="326" r:id="rId48"/>
    <p:sldId id="279" r:id="rId49"/>
    <p:sldId id="280" r:id="rId50"/>
    <p:sldId id="281" r:id="rId51"/>
    <p:sldId id="282" r:id="rId52"/>
    <p:sldId id="333" r:id="rId53"/>
    <p:sldId id="327" r:id="rId54"/>
    <p:sldId id="300" r:id="rId55"/>
    <p:sldId id="289" r:id="rId56"/>
    <p:sldId id="339" r:id="rId57"/>
    <p:sldId id="290" r:id="rId58"/>
    <p:sldId id="291" r:id="rId59"/>
    <p:sldId id="288" r:id="rId60"/>
    <p:sldId id="335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6" r:id="rId70"/>
    <p:sldId id="307" r:id="rId71"/>
    <p:sldId id="287" r:id="rId72"/>
    <p:sldId id="301" r:id="rId73"/>
    <p:sldId id="303" r:id="rId74"/>
    <p:sldId id="304" r:id="rId75"/>
    <p:sldId id="305" r:id="rId76"/>
    <p:sldId id="308" r:id="rId77"/>
    <p:sldId id="302" r:id="rId78"/>
    <p:sldId id="258" r:id="rId79"/>
  </p:sldIdLst>
  <p:sldSz cx="9144000" cy="6858000" type="screen4x3"/>
  <p:notesSz cx="7315200" cy="9601200"/>
  <p:embeddedFontLst>
    <p:embeddedFont>
      <p:font typeface="Comic Sans MS" panose="030F0702030302020204" pitchFamily="66" charset="0"/>
      <p:regular r:id="rId82"/>
      <p:bold r:id="rId83"/>
      <p:italic r:id="rId84"/>
      <p:boldItalic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Helvetica" panose="020B0604020202020204" pitchFamily="34" charset="0"/>
      <p:regular r:id="rId90"/>
      <p:bold r:id="rId91"/>
      <p:italic r:id="rId92"/>
      <p:boldItalic r:id="rId93"/>
    </p:embeddedFont>
    <p:embeddedFont>
      <p:font typeface="Euclid Symbol" panose="05050102010706020507" pitchFamily="18" charset="2"/>
      <p:regular r:id="rId94"/>
      <p:bold r:id="rId95"/>
      <p:italic r:id="rId96"/>
      <p:boldItalic r:id="rId97"/>
    </p:embeddedFont>
    <p:embeddedFont>
      <p:font typeface="Euclid Math Two" panose="02050601010101010101" pitchFamily="18" charset="2"/>
      <p:regular r:id="rId98"/>
      <p:bold r:id="rId99"/>
    </p:embeddedFont>
    <p:embeddedFont>
      <p:font typeface="Malgun Gothic" panose="020B0503020000020004" pitchFamily="34" charset="-127"/>
      <p:regular r:id="rId100"/>
      <p:bold r:id="rId101"/>
    </p:embeddedFont>
    <p:embeddedFont>
      <p:font typeface="Euclid" panose="02020503060505020303" pitchFamily="18" charset="0"/>
      <p:regular r:id="rId102"/>
      <p:bold r:id="rId103"/>
      <p:italic r:id="rId104"/>
      <p:boldItalic r:id="rId105"/>
    </p:embeddedFont>
    <p:embeddedFont>
      <p:font typeface="Malgun Gothic" panose="020B0503020000020004" pitchFamily="34" charset="-127"/>
      <p:regular r:id="rId100"/>
      <p:bold r:id="rId10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582" autoAdjust="0"/>
    <p:restoredTop sz="94670" autoAdjust="0"/>
  </p:normalViewPr>
  <p:slideViewPr>
    <p:cSldViewPr snapToGrid="0">
      <p:cViewPr varScale="1">
        <p:scale>
          <a:sx n="137" d="100"/>
          <a:sy n="137" d="100"/>
        </p:scale>
        <p:origin x="4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80"/>
    </p:cViewPr>
  </p:sorterViewPr>
  <p:notesViewPr>
    <p:cSldViewPr snapToGrid="0">
      <p:cViewPr varScale="1">
        <p:scale>
          <a:sx n="87" d="100"/>
          <a:sy n="87" d="100"/>
        </p:scale>
        <p:origin x="-16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102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font" Target="fonts/font9.fntdata"/><Relationship Id="rId95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9.fntdata"/><Relationship Id="rId105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4.fntdata"/><Relationship Id="rId93" Type="http://schemas.openxmlformats.org/officeDocument/2006/relationships/font" Target="fonts/font12.fntdata"/><Relationship Id="rId98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22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99" Type="http://schemas.openxmlformats.org/officeDocument/2006/relationships/font" Target="fonts/font18.fntdata"/><Relationship Id="rId10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6.fntdata"/><Relationship Id="rId104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847B5B6-2CC1-415A-BF0B-B91BF3F4B293}" type="datetimeFigureOut">
              <a:rPr lang="en-US" smtClean="0"/>
              <a:pPr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CBA9C19-D5B5-479D-9DD2-B09BF504B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37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E50FF48-A8B1-45EB-9454-0EAF06D42A74}" type="datetimeFigureOut">
              <a:rPr lang="en-US" smtClean="0"/>
              <a:pPr/>
              <a:t>12/31/2016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2346C75-90DF-4626-8E1E-C123D8E122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0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838" y="49213"/>
            <a:ext cx="2262187" cy="6565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8" y="49213"/>
            <a:ext cx="6635750" cy="6565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41363"/>
            <a:ext cx="4378325" cy="5873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8" y="49213"/>
            <a:ext cx="9050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" y="741363"/>
            <a:ext cx="890905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0056" name="AutoShape 8"/>
          <p:cNvSpPr>
            <a:spLocks noChangeArrowheads="1"/>
          </p:cNvSpPr>
          <p:nvPr/>
        </p:nvSpPr>
        <p:spPr bwMode="auto">
          <a:xfrm>
            <a:off x="49213" y="49213"/>
            <a:ext cx="9050337" cy="6764337"/>
          </a:xfrm>
          <a:prstGeom prst="roundRect">
            <a:avLst>
              <a:gd name="adj" fmla="val 1667"/>
            </a:avLst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8648700" y="6491288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fld id="{EBA5E64E-1A6B-431E-969C-4188182C2756}" type="slidenum">
              <a:rPr lang="en-US" sz="1400"/>
              <a:pPr algn="r">
                <a:spcBef>
                  <a:spcPct val="50000"/>
                </a:spcBef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omic Sans MS" pitchFamily="66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omic Sans MS" pitchFamily="66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1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2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2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4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gif"/><Relationship Id="rId2" Type="http://schemas.openxmlformats.org/officeDocument/2006/relationships/image" Target="../media/image141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4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4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4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52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5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3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5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/>
          <a:lstStyle/>
          <a:p>
            <a:r>
              <a:rPr lang="en-US" dirty="0" smtClean="0"/>
              <a:t>CHAP 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Finite Element Analysis of Contact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45" y="3886200"/>
            <a:ext cx="7158181" cy="1914236"/>
          </a:xfrm>
        </p:spPr>
        <p:txBody>
          <a:bodyPr/>
          <a:lstStyle/>
          <a:p>
            <a:r>
              <a:rPr lang="en-US" dirty="0" smtClean="0"/>
              <a:t>Nam-Ho Kim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Cantilever Beam Contact with a Rigid Block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using contact constraint</a:t>
            </a:r>
          </a:p>
          <a:p>
            <a:pPr lvl="1"/>
            <a:r>
              <a:rPr lang="en-US" dirty="0" smtClean="0"/>
              <a:t>Treat both contact force and gap as unknown and add constraint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0, no contact. Contact occurs when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&gt; 0.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&lt; 0 impossible</a:t>
            </a:r>
          </a:p>
          <a:p>
            <a:pPr lvl="1"/>
            <a:r>
              <a:rPr lang="en-US" dirty="0" smtClean="0"/>
              <a:t>Gap condition: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1" y="3882936"/>
            <a:ext cx="5168611" cy="287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16561"/>
              </p:ext>
            </p:extLst>
          </p:nvPr>
        </p:nvGraphicFramePr>
        <p:xfrm>
          <a:off x="945717" y="1647250"/>
          <a:ext cx="5905501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3" name="Equation" r:id="rId4" imgW="5930640" imgH="812520" progId="Equation.DSMT4">
                  <p:embed/>
                </p:oleObj>
              </mc:Choice>
              <mc:Fallback>
                <p:oleObj name="Equation" r:id="rId4" imgW="593064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717" y="1647250"/>
                        <a:ext cx="5905501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37458"/>
              </p:ext>
            </p:extLst>
          </p:nvPr>
        </p:nvGraphicFramePr>
        <p:xfrm>
          <a:off x="2736408" y="3118571"/>
          <a:ext cx="2032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4" name="Equation" r:id="rId6" imgW="2031840" imgH="482400" progId="Equation.DSMT4">
                  <p:embed/>
                </p:oleObj>
              </mc:Choice>
              <mc:Fallback>
                <p:oleObj name="Equation" r:id="rId6" imgW="203184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08" y="3118571"/>
                        <a:ext cx="2032000" cy="5175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45342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Cantilever Beam Contact with a Rigid Block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55217"/>
            <a:ext cx="8909050" cy="5873750"/>
          </a:xfrm>
        </p:spPr>
        <p:txBody>
          <a:bodyPr/>
          <a:lstStyle/>
          <a:p>
            <a:r>
              <a:rPr lang="en-US" dirty="0"/>
              <a:t>Solution using contact </a:t>
            </a:r>
            <a:r>
              <a:rPr lang="en-US" dirty="0" smtClean="0"/>
              <a:t>constraint cont.</a:t>
            </a:r>
          </a:p>
          <a:p>
            <a:pPr lvl="1"/>
            <a:r>
              <a:rPr lang="en-US" dirty="0" smtClean="0"/>
              <a:t>Contact condition</a:t>
            </a:r>
          </a:p>
          <a:p>
            <a:pPr marL="457200" lvl="1" indent="0">
              <a:buNone/>
            </a:pPr>
            <a:r>
              <a:rPr lang="en-US" dirty="0" smtClean="0"/>
              <a:t>	No penetration:	g ≤ 0</a:t>
            </a:r>
          </a:p>
          <a:p>
            <a:pPr marL="457200" lvl="1" indent="0">
              <a:buNone/>
            </a:pPr>
            <a:r>
              <a:rPr lang="en-US" dirty="0" smtClean="0"/>
              <a:t>	Positive contact force:	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≥ 0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C02C6"/>
                </a:solidFill>
              </a:rPr>
              <a:t>Consistency condition</a:t>
            </a:r>
            <a:r>
              <a:rPr lang="en-US" dirty="0" smtClean="0"/>
              <a:t>:	</a:t>
            </a:r>
            <a:r>
              <a:rPr lang="en-US" dirty="0" err="1" smtClean="0">
                <a:latin typeface="Symbol" panose="05050102010706020507" pitchFamily="18" charset="2"/>
              </a:rPr>
              <a:t>l</a:t>
            </a:r>
            <a:r>
              <a:rPr lang="en-US" dirty="0" err="1" smtClean="0"/>
              <a:t>g</a:t>
            </a:r>
            <a:r>
              <a:rPr lang="en-US" dirty="0" smtClean="0"/>
              <a:t> = 0</a:t>
            </a:r>
            <a:endParaRPr lang="en-US" dirty="0"/>
          </a:p>
          <a:p>
            <a:pPr lvl="1"/>
            <a:r>
              <a:rPr lang="en-US" dirty="0" smtClean="0"/>
              <a:t>Lagrange multiplier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0N </a:t>
            </a:r>
            <a:r>
              <a:rPr lang="en-US" dirty="0" smtClean="0">
                <a:sym typeface="Wingdings" panose="05000000000000000000" pitchFamily="2" charset="2"/>
              </a:rPr>
              <a:t> g = 0.00025 &gt; 0  violate contact condition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75N </a:t>
            </a:r>
            <a:r>
              <a:rPr lang="en-US" dirty="0" smtClean="0">
                <a:sym typeface="Wingdings" panose="05000000000000000000" pitchFamily="2" charset="2"/>
              </a:rPr>
              <a:t> g = 0  satisfy contact condition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2620"/>
              </p:ext>
            </p:extLst>
          </p:nvPr>
        </p:nvGraphicFramePr>
        <p:xfrm>
          <a:off x="1115543" y="3538971"/>
          <a:ext cx="4318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3" name="Equation" r:id="rId3" imgW="4330440" imgH="838080" progId="Equation.DSMT4">
                  <p:embed/>
                </p:oleObj>
              </mc:Choice>
              <mc:Fallback>
                <p:oleObj name="Equation" r:id="rId3" imgW="433044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543" y="3538971"/>
                        <a:ext cx="43180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1327" y="5791200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Lagrange multiplier, </a:t>
            </a:r>
            <a:r>
              <a:rPr lang="en-US" dirty="0" smtClean="0">
                <a:solidFill>
                  <a:srgbClr val="2C02C6"/>
                </a:solidFill>
                <a:latin typeface="Symbol" panose="05050102010706020507" pitchFamily="18" charset="2"/>
              </a:rPr>
              <a:t>l</a:t>
            </a:r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, is the contact force</a:t>
            </a:r>
          </a:p>
        </p:txBody>
      </p:sp>
    </p:spTree>
    <p:extLst>
      <p:ext uri="{BB962C8B-B14F-4D97-AF65-F5344CB8AC3E}">
        <p14:creationId xmlns:p14="http://schemas.microsoft.com/office/powerpoint/2010/main" val="175945965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Cantilever Beam Contact with a Rigid Block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55217"/>
            <a:ext cx="8909050" cy="5873750"/>
          </a:xfrm>
        </p:spPr>
        <p:txBody>
          <a:bodyPr/>
          <a:lstStyle/>
          <a:p>
            <a:r>
              <a:rPr lang="en-US" dirty="0" smtClean="0"/>
              <a:t>Penalty method</a:t>
            </a:r>
          </a:p>
          <a:p>
            <a:pPr lvl="1"/>
            <a:r>
              <a:rPr lang="en-US" dirty="0" smtClean="0"/>
              <a:t>Small penetration is allowed, and contact force is proportional to it</a:t>
            </a:r>
          </a:p>
          <a:p>
            <a:pPr lvl="1"/>
            <a:r>
              <a:rPr lang="en-US" dirty="0" smtClean="0"/>
              <a:t>Penetration function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Contact force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Gap depends on penalty parameter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12462"/>
              </p:ext>
            </p:extLst>
          </p:nvPr>
        </p:nvGraphicFramePr>
        <p:xfrm>
          <a:off x="1129430" y="2146312"/>
          <a:ext cx="20494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1" name="Equation" r:id="rId3" imgW="2095200" imgH="761760" progId="Equation.DSMT4">
                  <p:embed/>
                </p:oleObj>
              </mc:Choice>
              <mc:Fallback>
                <p:oleObj name="Equation" r:id="rId3" imgW="209520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430" y="2146312"/>
                        <a:ext cx="204946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87439" y="2251383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anose="05050102010706020507" pitchFamily="18" charset="2"/>
              </a:rPr>
              <a:t>f</a:t>
            </a:r>
            <a:r>
              <a:rPr lang="en-US" baseline="-25000" dirty="0" err="1" smtClean="0"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= 0 when g ≤ 0</a:t>
            </a:r>
          </a:p>
          <a:p>
            <a:r>
              <a:rPr lang="en-US" dirty="0" err="1">
                <a:latin typeface="Symbol" panose="05050102010706020507" pitchFamily="18" charset="2"/>
              </a:rPr>
              <a:t>f</a:t>
            </a:r>
            <a:r>
              <a:rPr lang="en-US" baseline="-25000" dirty="0" err="1"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= g when g &gt;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3742"/>
              </p:ext>
            </p:extLst>
          </p:nvPr>
        </p:nvGraphicFramePr>
        <p:xfrm>
          <a:off x="1137227" y="3549525"/>
          <a:ext cx="12684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2" name="Equation" r:id="rId5" imgW="1231560" imgH="431640" progId="Equation.DSMT4">
                  <p:embed/>
                </p:oleObj>
              </mc:Choice>
              <mc:Fallback>
                <p:oleObj name="Equation" r:id="rId5" imgW="1231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227" y="3549525"/>
                        <a:ext cx="12684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87439" y="358142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baseline="-25000" dirty="0" smtClean="0"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: penalty parameter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82200"/>
              </p:ext>
            </p:extLst>
          </p:nvPr>
        </p:nvGraphicFramePr>
        <p:xfrm>
          <a:off x="1670194" y="3993592"/>
          <a:ext cx="2032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3" name="Equation" r:id="rId7" imgW="2031840" imgH="482400" progId="Equation.DSMT4">
                  <p:embed/>
                </p:oleObj>
              </mc:Choice>
              <mc:Fallback>
                <p:oleObj name="Equation" r:id="rId7" imgW="20318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194" y="3993592"/>
                        <a:ext cx="20320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68849"/>
              </p:ext>
            </p:extLst>
          </p:nvPr>
        </p:nvGraphicFramePr>
        <p:xfrm>
          <a:off x="934172" y="4499427"/>
          <a:ext cx="43243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4" name="Equation" r:id="rId9" imgW="4394160" imgH="812520" progId="Equation.DSMT4">
                  <p:embed/>
                </p:oleObj>
              </mc:Choice>
              <mc:Fallback>
                <p:oleObj name="Equation" r:id="rId9" imgW="439416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172" y="4499427"/>
                        <a:ext cx="43243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50470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Cantilever Beam Contact with a Rigid Block cont.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Penalty method cont.</a:t>
            </a:r>
          </a:p>
          <a:p>
            <a:pPr lvl="1"/>
            <a:r>
              <a:rPr lang="en-US" dirty="0" smtClean="0"/>
              <a:t>Large penalty allows small penetration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913324"/>
              </p:ext>
            </p:extLst>
          </p:nvPr>
        </p:nvGraphicFramePr>
        <p:xfrm>
          <a:off x="762000" y="2005732"/>
          <a:ext cx="7841672" cy="2517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350"/>
                <a:gridCol w="2646161"/>
                <a:gridCol w="2646161"/>
              </a:tblGrid>
              <a:tr h="3579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Penalty 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Penetration (m)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Contact force (N)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19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1.25×10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37.50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19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2.27×10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68.18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19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2.48×10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74.26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19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2.50×10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74.92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19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2.50×10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75.00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2935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Contact with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Sequence: q </a:t>
            </a:r>
            <a:r>
              <a:rPr lang="en-US" dirty="0"/>
              <a:t>is applied first, followed by the axial load </a:t>
            </a:r>
            <a:r>
              <a:rPr lang="en-US" dirty="0" smtClean="0"/>
              <a:t>P</a:t>
            </a:r>
          </a:p>
          <a:p>
            <a:r>
              <a:rPr lang="en-US" dirty="0" smtClean="0"/>
              <a:t>Assume no friction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Frictional constraint</a:t>
            </a:r>
          </a:p>
          <a:p>
            <a:pPr marL="400050" lvl="1" indent="0">
              <a:buNone/>
            </a:pPr>
            <a:r>
              <a:rPr lang="en-US" dirty="0" smtClean="0"/>
              <a:t>Stick condition:</a:t>
            </a:r>
          </a:p>
          <a:p>
            <a:pPr marL="400050" lvl="1" indent="0">
              <a:buNone/>
            </a:pPr>
            <a:r>
              <a:rPr lang="en-US" dirty="0" smtClean="0"/>
              <a:t>Slip condition: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2C02C6"/>
                </a:solidFill>
              </a:rPr>
              <a:t>Consistency condition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4" y="4948677"/>
            <a:ext cx="4047172" cy="137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31" y="4941305"/>
            <a:ext cx="3867150" cy="18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116071"/>
              </p:ext>
            </p:extLst>
          </p:nvPr>
        </p:nvGraphicFramePr>
        <p:xfrm>
          <a:off x="916709" y="1738024"/>
          <a:ext cx="32893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4" name="Equation" r:id="rId5" imgW="3301920" imgH="774360" progId="Equation.DSMT4">
                  <p:embed/>
                </p:oleObj>
              </mc:Choice>
              <mc:Fallback>
                <p:oleObj name="Equation" r:id="rId5" imgW="330192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09" y="1738024"/>
                        <a:ext cx="32893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39585"/>
              </p:ext>
            </p:extLst>
          </p:nvPr>
        </p:nvGraphicFramePr>
        <p:xfrm>
          <a:off x="2606819" y="3263469"/>
          <a:ext cx="2676526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5" name="Equation" r:id="rId7" imgW="2628720" imgH="482400" progId="Equation.DSMT4">
                  <p:embed/>
                </p:oleObj>
              </mc:Choice>
              <mc:Fallback>
                <p:oleObj name="Equation" r:id="rId7" imgW="262872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819" y="3263469"/>
                        <a:ext cx="2676526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80680"/>
              </p:ext>
            </p:extLst>
          </p:nvPr>
        </p:nvGraphicFramePr>
        <p:xfrm>
          <a:off x="2592966" y="3755446"/>
          <a:ext cx="2689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6" name="Equation" r:id="rId9" imgW="2641320" imgH="482400" progId="Equation.DSMT4">
                  <p:embed/>
                </p:oleObj>
              </mc:Choice>
              <mc:Fallback>
                <p:oleObj name="Equation" r:id="rId9" imgW="264132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966" y="3755446"/>
                        <a:ext cx="26892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08438"/>
              </p:ext>
            </p:extLst>
          </p:nvPr>
        </p:nvGraphicFramePr>
        <p:xfrm>
          <a:off x="3288001" y="4255220"/>
          <a:ext cx="2081213" cy="51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7" name="Equation" r:id="rId11" imgW="2057400" imgH="482400" progId="Equation.DSMT4">
                  <p:embed/>
                </p:oleObj>
              </mc:Choice>
              <mc:Fallback>
                <p:oleObj name="Equation" r:id="rId11" imgW="205740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01" y="4255220"/>
                        <a:ext cx="2081213" cy="517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66072" y="3510325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t: tangential friction force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9515" y="136869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P=100N,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>
                <a:latin typeface="Comic Sans MS" pitchFamily="66" charset="0"/>
              </a:rPr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169419551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Contact with Friction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Trial-and-error solution</a:t>
            </a:r>
          </a:p>
          <a:p>
            <a:pPr lvl="1"/>
            <a:r>
              <a:rPr lang="en-US" dirty="0" smtClean="0"/>
              <a:t>First assume stick condition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Violate</a:t>
            </a:r>
          </a:p>
          <a:p>
            <a:pPr lvl="1"/>
            <a:r>
              <a:rPr lang="en-US" dirty="0" smtClean="0"/>
              <a:t>Next, try slip condition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Satisfies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tip</a:t>
            </a:r>
            <a:r>
              <a:rPr lang="en-US" dirty="0" smtClean="0"/>
              <a:t> &gt; 0, therefore, valid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75361"/>
              </p:ext>
            </p:extLst>
          </p:nvPr>
        </p:nvGraphicFramePr>
        <p:xfrm>
          <a:off x="987425" y="1689246"/>
          <a:ext cx="5408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4" name="Equation" r:id="rId3" imgW="5384520" imgH="774360" progId="Equation.DSMT4">
                  <p:embed/>
                </p:oleObj>
              </mc:Choice>
              <mc:Fallback>
                <p:oleObj name="Equation" r:id="rId3" imgW="5384520" imgH="774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89246"/>
                        <a:ext cx="540861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14207"/>
              </p:ext>
            </p:extLst>
          </p:nvPr>
        </p:nvGraphicFramePr>
        <p:xfrm>
          <a:off x="2901189" y="2698028"/>
          <a:ext cx="14224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5" name="Equation" r:id="rId5" imgW="1396800" imgH="342720" progId="Equation.DSMT4">
                  <p:embed/>
                </p:oleObj>
              </mc:Choice>
              <mc:Fallback>
                <p:oleObj name="Equation" r:id="rId5" imgW="139680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189" y="2698028"/>
                        <a:ext cx="14224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33923"/>
              </p:ext>
            </p:extLst>
          </p:nvPr>
        </p:nvGraphicFramePr>
        <p:xfrm>
          <a:off x="3785466" y="3142240"/>
          <a:ext cx="20970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6" name="Equation" r:id="rId7" imgW="2120760" imgH="342720" progId="Equation.DSMT4">
                  <p:embed/>
                </p:oleObj>
              </mc:Choice>
              <mc:Fallback>
                <p:oleObj name="Equation" r:id="rId7" imgW="212076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466" y="3142240"/>
                        <a:ext cx="209708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27634"/>
              </p:ext>
            </p:extLst>
          </p:nvPr>
        </p:nvGraphicFramePr>
        <p:xfrm>
          <a:off x="985261" y="3587029"/>
          <a:ext cx="36877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7" name="Equation" r:id="rId9" imgW="3657600" imgH="774360" progId="Equation.DSMT4">
                  <p:embed/>
                </p:oleObj>
              </mc:Choice>
              <mc:Fallback>
                <p:oleObj name="Equation" r:id="rId9" imgW="3657600" imgH="774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261" y="3587029"/>
                        <a:ext cx="368776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53117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Contact with Friction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Solution using frictional constraint (Lagrange multiplier)</a:t>
            </a:r>
          </a:p>
          <a:p>
            <a:pPr lvl="1"/>
            <a:r>
              <a:rPr lang="en-US" dirty="0" smtClean="0"/>
              <a:t>Use consistency condition</a:t>
            </a:r>
          </a:p>
          <a:p>
            <a:pPr lvl="1"/>
            <a:r>
              <a:rPr lang="en-US" dirty="0" smtClean="0"/>
              <a:t>Choose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tip</a:t>
            </a:r>
            <a:r>
              <a:rPr lang="en-US" dirty="0" smtClean="0"/>
              <a:t> as a Lagrange multiplier and t-</a:t>
            </a:r>
            <a:r>
              <a:rPr lang="en-US" dirty="0" smtClean="0">
                <a:latin typeface="Symbol" panose="05050102010706020507" pitchFamily="18" charset="2"/>
              </a:rPr>
              <a:t>ml</a:t>
            </a:r>
            <a:r>
              <a:rPr lang="en-US" dirty="0" smtClean="0"/>
              <a:t> as a constraint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tip</a:t>
            </a:r>
            <a:r>
              <a:rPr lang="en-US" dirty="0" smtClean="0"/>
              <a:t> = 0, t = P, and t – </a:t>
            </a:r>
            <a:r>
              <a:rPr lang="en-US" dirty="0" smtClean="0">
                <a:latin typeface="Symbol" panose="05050102010706020507" pitchFamily="18" charset="2"/>
              </a:rPr>
              <a:t>ml</a:t>
            </a:r>
            <a:r>
              <a:rPr lang="en-US" dirty="0" smtClean="0"/>
              <a:t> = 62.5 &gt; 0, violate the stick condition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t = </a:t>
            </a:r>
            <a:r>
              <a:rPr lang="en-US" dirty="0" smtClean="0">
                <a:latin typeface="Symbol" panose="05050102010706020507" pitchFamily="18" charset="2"/>
              </a:rPr>
              <a:t>lm</a:t>
            </a:r>
            <a:r>
              <a:rPr lang="en-US" dirty="0" smtClean="0"/>
              <a:t> and the slip condition is satisfied, valid solution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35571"/>
              </p:ext>
            </p:extLst>
          </p:nvPr>
        </p:nvGraphicFramePr>
        <p:xfrm>
          <a:off x="4077422" y="1234209"/>
          <a:ext cx="20812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3" name="Equation" r:id="rId3" imgW="2057400" imgH="482400" progId="Equation.DSMT4">
                  <p:embed/>
                </p:oleObj>
              </mc:Choice>
              <mc:Fallback>
                <p:oleObj name="Equation" r:id="rId3" imgW="205740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422" y="1234209"/>
                        <a:ext cx="20812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19247"/>
              </p:ext>
            </p:extLst>
          </p:nvPr>
        </p:nvGraphicFramePr>
        <p:xfrm>
          <a:off x="2569152" y="2284556"/>
          <a:ext cx="34861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4" name="Equation" r:id="rId5" imgW="3466800" imgH="838080" progId="Equation.DSMT4">
                  <p:embed/>
                </p:oleObj>
              </mc:Choice>
              <mc:Fallback>
                <p:oleObj name="Equation" r:id="rId5" imgW="346680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152" y="2284556"/>
                        <a:ext cx="348615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3337"/>
              </p:ext>
            </p:extLst>
          </p:nvPr>
        </p:nvGraphicFramePr>
        <p:xfrm>
          <a:off x="1811338" y="4141788"/>
          <a:ext cx="42799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5" name="Equation" r:id="rId7" imgW="4292280" imgH="774360" progId="Equation.DSMT4">
                  <p:embed/>
                </p:oleObj>
              </mc:Choice>
              <mc:Fallback>
                <p:oleObj name="Equation" r:id="rId7" imgW="429228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4141788"/>
                        <a:ext cx="427990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07258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Contact with Friction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Penalty method</a:t>
            </a:r>
          </a:p>
          <a:p>
            <a:pPr lvl="1"/>
            <a:r>
              <a:rPr lang="en-US" dirty="0" smtClean="0"/>
              <a:t>Penalize when t – </a:t>
            </a:r>
            <a:r>
              <a:rPr lang="en-US" dirty="0" smtClean="0">
                <a:latin typeface="Symbol" panose="05050102010706020507" pitchFamily="18" charset="2"/>
              </a:rPr>
              <a:t>ml</a:t>
            </a:r>
            <a:r>
              <a:rPr lang="en-US" dirty="0" smtClean="0"/>
              <a:t> &gt; 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Slip displacement and frictional force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 – </a:t>
            </a:r>
            <a:r>
              <a:rPr lang="en-US" dirty="0">
                <a:latin typeface="Symbol" panose="05050102010706020507" pitchFamily="18" charset="2"/>
              </a:rPr>
              <a:t>ml</a:t>
            </a:r>
            <a:r>
              <a:rPr lang="en-US" dirty="0"/>
              <a:t> </a:t>
            </a:r>
            <a:r>
              <a:rPr lang="en-US" dirty="0" smtClean="0"/>
              <a:t>&lt; 0 (stick),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tip</a:t>
            </a:r>
            <a:r>
              <a:rPr lang="en-US" dirty="0" smtClean="0"/>
              <a:t> = 0 (no penalization)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 – </a:t>
            </a:r>
            <a:r>
              <a:rPr lang="en-US" dirty="0">
                <a:latin typeface="Symbol" panose="05050102010706020507" pitchFamily="18" charset="2"/>
              </a:rPr>
              <a:t>ml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/>
              <a:t>0 </a:t>
            </a:r>
            <a:r>
              <a:rPr lang="en-US" dirty="0" smtClean="0"/>
              <a:t>(slip), penalize to stay close t = </a:t>
            </a:r>
            <a:r>
              <a:rPr lang="en-US" dirty="0">
                <a:latin typeface="Symbol" panose="05050102010706020507" pitchFamily="18" charset="2"/>
              </a:rPr>
              <a:t>ml</a:t>
            </a:r>
            <a:endParaRPr lang="en-US" dirty="0" smtClean="0"/>
          </a:p>
          <a:p>
            <a:pPr lvl="1"/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79085"/>
              </p:ext>
            </p:extLst>
          </p:nvPr>
        </p:nvGraphicFramePr>
        <p:xfrm>
          <a:off x="1236663" y="1667597"/>
          <a:ext cx="33353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7" name="Equation" r:id="rId3" imgW="3377880" imgH="761760" progId="Equation.DSMT4">
                  <p:embed/>
                </p:oleObj>
              </mc:Choice>
              <mc:Fallback>
                <p:oleObj name="Equation" r:id="rId3" imgW="337788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667597"/>
                        <a:ext cx="3335337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84506"/>
              </p:ext>
            </p:extLst>
          </p:nvPr>
        </p:nvGraphicFramePr>
        <p:xfrm>
          <a:off x="1249671" y="3112221"/>
          <a:ext cx="15001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8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671" y="3112221"/>
                        <a:ext cx="15001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65418" y="3179618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baseline="-25000" dirty="0" smtClean="0">
                <a:latin typeface="Comic Sans MS" pitchFamily="66" charset="0"/>
              </a:rPr>
              <a:t>T</a:t>
            </a:r>
            <a:r>
              <a:rPr lang="en-US" dirty="0" smtClean="0">
                <a:latin typeface="Comic Sans MS" pitchFamily="66" charset="0"/>
              </a:rPr>
              <a:t>: penalty parameter for tangential slip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28460"/>
              </p:ext>
            </p:extLst>
          </p:nvPr>
        </p:nvGraphicFramePr>
        <p:xfrm>
          <a:off x="1044575" y="5416975"/>
          <a:ext cx="1852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9" name="Equation" r:id="rId7" imgW="1892160" imgH="774360" progId="Equation.DSMT4">
                  <p:embed/>
                </p:oleObj>
              </mc:Choice>
              <mc:Fallback>
                <p:oleObj name="Equation" r:id="rId7" imgW="189216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416975"/>
                        <a:ext cx="185261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3178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Contact with Friction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Penalty method cont.</a:t>
            </a:r>
          </a:p>
          <a:p>
            <a:pPr lvl="1"/>
            <a:r>
              <a:rPr lang="en-US" dirty="0" smtClean="0"/>
              <a:t>Tip displacement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large K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52023"/>
              </p:ext>
            </p:extLst>
          </p:nvPr>
        </p:nvGraphicFramePr>
        <p:xfrm>
          <a:off x="3119873" y="1061750"/>
          <a:ext cx="23923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8" name="Equation" r:id="rId3" imgW="2387520" imgH="863280" progId="Equation.DSMT4">
                  <p:embed/>
                </p:oleObj>
              </mc:Choice>
              <mc:Fallback>
                <p:oleObj name="Equation" r:id="rId3" imgW="238752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873" y="1061750"/>
                        <a:ext cx="23923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823"/>
              </p:ext>
            </p:extLst>
          </p:nvPr>
        </p:nvGraphicFramePr>
        <p:xfrm>
          <a:off x="2662537" y="1994767"/>
          <a:ext cx="20939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9" name="Equation" r:id="rId5" imgW="2082600" imgH="774360" progId="Equation.DSMT4">
                  <p:embed/>
                </p:oleObj>
              </mc:Choice>
              <mc:Fallback>
                <p:oleObj name="Equation" r:id="rId5" imgW="208260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537" y="1994767"/>
                        <a:ext cx="20939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93623"/>
              </p:ext>
            </p:extLst>
          </p:nvPr>
        </p:nvGraphicFramePr>
        <p:xfrm>
          <a:off x="6099753" y="1980766"/>
          <a:ext cx="26225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0" name="Equation" r:id="rId7" imgW="2628720" imgH="774360" progId="Equation.DSMT4">
                  <p:embed/>
                </p:oleObj>
              </mc:Choice>
              <mc:Fallback>
                <p:oleObj name="Equation" r:id="rId7" imgW="26287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753" y="1980766"/>
                        <a:ext cx="262255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5247409" y="2279073"/>
            <a:ext cx="436418" cy="187036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9992"/>
              </p:ext>
            </p:extLst>
          </p:nvPr>
        </p:nvGraphicFramePr>
        <p:xfrm>
          <a:off x="505692" y="3557444"/>
          <a:ext cx="7994074" cy="2510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896"/>
                <a:gridCol w="2697589"/>
                <a:gridCol w="2697589"/>
              </a:tblGrid>
              <a:tr h="35695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Penalty parameter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Tip displacement (m)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Frictional force (N)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07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5.68×10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43.18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07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6.19×10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38.12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07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6.24×10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37.56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07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6.25×10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37.50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  <a:tr h="43077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6.25×10</a:t>
                      </a:r>
                      <a:r>
                        <a:rPr lang="en-US" sz="1800" baseline="30000">
                          <a:solidFill>
                            <a:schemeClr val="tx1"/>
                          </a:solidFill>
                          <a:effectLst/>
                        </a:rPr>
                        <a:t>−4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37.50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Malgun Gothic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8035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Due to unknown contact boundary, contact point should be found using either direct search (trial-and-error) or nonlinear constraint equation</a:t>
            </a:r>
          </a:p>
          <a:p>
            <a:pPr lvl="1">
              <a:spcBef>
                <a:spcPts val="2400"/>
              </a:spcBef>
            </a:pPr>
            <a:r>
              <a:rPr lang="en-US" dirty="0" smtClean="0">
                <a:solidFill>
                  <a:srgbClr val="2C02C6"/>
                </a:solidFill>
              </a:rPr>
              <a:t>Both methods requires iterative process to find contact boundary and contact force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Contact function replace the abrupt change in contact condition with a smooth but highly nonlinear function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rgbClr val="2C02C6"/>
                </a:solidFill>
              </a:rPr>
              <a:t>Friction force calculation depends on the sequence of load application (Path-dependent)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Friction function regularizes the discontinuous friction behavior to a smooth one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is boundary nonlinearity</a:t>
            </a:r>
          </a:p>
          <a:p>
            <a:pPr lvl="1"/>
            <a:r>
              <a:rPr lang="en-US" dirty="0" smtClean="0"/>
              <a:t>The graph of contact </a:t>
            </a:r>
            <a:r>
              <a:rPr lang="en-US" dirty="0"/>
              <a:t>force versus </a:t>
            </a:r>
            <a:r>
              <a:rPr lang="en-US" dirty="0" smtClean="0"/>
              <a:t>displacement becomes vertical</a:t>
            </a:r>
          </a:p>
          <a:p>
            <a:pPr lvl="1"/>
            <a:r>
              <a:rPr lang="en-US" dirty="0" smtClean="0"/>
              <a:t>Both displacement </a:t>
            </a:r>
            <a:r>
              <a:rPr lang="en-US" dirty="0"/>
              <a:t>and contact force are </a:t>
            </a:r>
            <a:r>
              <a:rPr lang="en-US" dirty="0" smtClean="0"/>
              <a:t>unknown in the interface</a:t>
            </a:r>
          </a:p>
          <a:p>
            <a:r>
              <a:rPr lang="en-US" dirty="0" smtClean="0"/>
              <a:t>Objective of contact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Whether </a:t>
            </a:r>
            <a:r>
              <a:rPr lang="en-US" dirty="0"/>
              <a:t>two or more bodies are in </a:t>
            </a:r>
            <a:r>
              <a:rPr lang="en-US" dirty="0" smtClean="0"/>
              <a:t>contact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the location or region of contact </a:t>
            </a:r>
            <a:r>
              <a:rPr lang="en-US" dirty="0" smtClean="0"/>
              <a:t>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much contact force or pressure occurs in the </a:t>
            </a:r>
            <a:r>
              <a:rPr lang="en-US" dirty="0" smtClean="0"/>
              <a:t>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 relative motion after contact in the </a:t>
            </a:r>
            <a:r>
              <a:rPr lang="en-US" dirty="0" smtClean="0"/>
              <a:t>interface</a:t>
            </a:r>
          </a:p>
          <a:p>
            <a:pPr marL="514350" indent="-457200"/>
            <a:r>
              <a:rPr lang="en-US" dirty="0" smtClean="0"/>
              <a:t>Finite </a:t>
            </a:r>
            <a:r>
              <a:rPr lang="en-US" dirty="0"/>
              <a:t>element analysis procedure </a:t>
            </a:r>
            <a:r>
              <a:rPr lang="en-US" dirty="0" smtClean="0"/>
              <a:t>for contact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whether </a:t>
            </a:r>
            <a:r>
              <a:rPr lang="en-US" dirty="0"/>
              <a:t>a material point in the boundary of a body is in contact with the other </a:t>
            </a:r>
            <a:r>
              <a:rPr lang="en-US" dirty="0" smtClean="0"/>
              <a:t>body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it is in contact, </a:t>
            </a:r>
            <a:r>
              <a:rPr lang="en-US" dirty="0" smtClean="0"/>
              <a:t>the </a:t>
            </a:r>
            <a:r>
              <a:rPr lang="en-US" dirty="0"/>
              <a:t>corresponding contact force must be calculated</a:t>
            </a:r>
          </a:p>
        </p:txBody>
      </p:sp>
    </p:spTree>
    <p:extLst>
      <p:ext uri="{BB962C8B-B14F-4D97-AF65-F5344CB8AC3E}">
        <p14:creationId xmlns:p14="http://schemas.microsoft.com/office/powerpoint/2010/main" val="258847563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Formulation of Contact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1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Contact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between a flexible body and a rigid body</a:t>
            </a:r>
          </a:p>
          <a:p>
            <a:r>
              <a:rPr lang="en-US" dirty="0" smtClean="0"/>
              <a:t>Point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 </a:t>
            </a:r>
            <a:r>
              <a:rPr lang="en-US" dirty="0" smtClean="0">
                <a:latin typeface="Symbol" pitchFamily="18" charset="2"/>
                <a:sym typeface="Euclid Symbol"/>
              </a:rPr>
              <a:t>W</a:t>
            </a:r>
            <a:r>
              <a:rPr lang="en-US" dirty="0" smtClean="0">
                <a:sym typeface="Euclid Symbol"/>
              </a:rPr>
              <a:t> contacts to </a:t>
            </a:r>
            <a:r>
              <a:rPr lang="en-US" b="1" dirty="0" err="1" smtClean="0">
                <a:sym typeface="Euclid Symbol"/>
              </a:rPr>
              <a:t>x</a:t>
            </a:r>
            <a:r>
              <a:rPr lang="en-US" baseline="-25000" dirty="0" err="1" smtClean="0">
                <a:sym typeface="Euclid Symbol"/>
              </a:rPr>
              <a:t>c</a:t>
            </a:r>
            <a:r>
              <a:rPr lang="en-US" dirty="0" smtClean="0">
                <a:sym typeface="Euclid Symbol"/>
              </a:rPr>
              <a:t>  rigid surface (</a:t>
            </a:r>
            <a:r>
              <a:rPr lang="en-US" dirty="0" err="1" smtClean="0">
                <a:sym typeface="Euclid Symbol"/>
              </a:rPr>
              <a:t>param</a:t>
            </a:r>
            <a:r>
              <a:rPr lang="en-US" dirty="0" smtClean="0">
                <a:sym typeface="Euclid Symbol"/>
              </a:rPr>
              <a:t> </a:t>
            </a:r>
            <a:r>
              <a:rPr lang="en-US" dirty="0" smtClean="0">
                <a:latin typeface="Symbol" pitchFamily="18" charset="2"/>
                <a:sym typeface="Euclid Symbol"/>
              </a:rPr>
              <a:t>x</a:t>
            </a:r>
            <a:r>
              <a:rPr lang="en-US" dirty="0" smtClean="0">
                <a:sym typeface="Euclid Symbol"/>
              </a:rPr>
              <a:t>)</a:t>
            </a:r>
          </a:p>
          <a:p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How to find </a:t>
            </a:r>
            <a:r>
              <a:rPr lang="en-US" b="1" dirty="0" err="1" smtClean="0">
                <a:sym typeface="Euclid Symbol"/>
              </a:rPr>
              <a:t>x</a:t>
            </a:r>
            <a:r>
              <a:rPr lang="en-US" baseline="-25000" dirty="0" err="1" smtClean="0">
                <a:sym typeface="Euclid Symbol"/>
              </a:rPr>
              <a:t>c</a:t>
            </a:r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latin typeface="Symbol" pitchFamily="18" charset="2"/>
                <a:sym typeface="Euclid Symbol"/>
              </a:rPr>
              <a:t>x</a:t>
            </a:r>
            <a:r>
              <a:rPr lang="en-US" dirty="0" smtClean="0">
                <a:sym typeface="Euclid Symbol"/>
              </a:rPr>
              <a:t>)</a:t>
            </a:r>
          </a:p>
          <a:p>
            <a:endParaRPr lang="en-US" dirty="0" smtClean="0">
              <a:sym typeface="Euclid Symbol"/>
            </a:endParaRPr>
          </a:p>
          <a:p>
            <a:pPr lvl="1">
              <a:spcBef>
                <a:spcPts val="3600"/>
              </a:spcBef>
            </a:pPr>
            <a:r>
              <a:rPr lang="en-US" dirty="0" smtClean="0">
                <a:sym typeface="Euclid Symbol"/>
              </a:rPr>
              <a:t>Closest projection onto the rigid surface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277456" y="1787703"/>
            <a:ext cx="1592495" cy="56507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82975" y="1874838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Equation" r:id="rId3" imgW="1193760" imgH="368280" progId="Equation.DSMT4">
                  <p:embed/>
                </p:oleObj>
              </mc:Choice>
              <mc:Fallback>
                <p:oleObj name="Equation" r:id="rId3" imgW="119376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874838"/>
                        <a:ext cx="1193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760288" y="2774022"/>
            <a:ext cx="4428161" cy="60617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08088" y="2862263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7" name="Equation" r:id="rId5" imgW="3543120" imgH="406080" progId="Equation.DSMT4">
                  <p:embed/>
                </p:oleObj>
              </mc:Choice>
              <mc:Fallback>
                <p:oleObj name="Equation" r:id="rId5" imgW="354312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862263"/>
                        <a:ext cx="354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6"/>
          <p:cNvSpPr/>
          <p:nvPr/>
        </p:nvSpPr>
        <p:spPr bwMode="auto">
          <a:xfrm>
            <a:off x="3791164" y="3246634"/>
            <a:ext cx="1243173" cy="297950"/>
          </a:xfrm>
          <a:custGeom>
            <a:avLst/>
            <a:gdLst>
              <a:gd name="connsiteX0" fmla="*/ 0 w 1243173"/>
              <a:gd name="connsiteY0" fmla="*/ 0 h 297950"/>
              <a:gd name="connsiteX1" fmla="*/ 0 w 1243173"/>
              <a:gd name="connsiteY1" fmla="*/ 297950 h 297950"/>
              <a:gd name="connsiteX2" fmla="*/ 1243173 w 1243173"/>
              <a:gd name="connsiteY2" fmla="*/ 297950 h 29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173" h="297950">
                <a:moveTo>
                  <a:pt x="0" y="0"/>
                </a:moveTo>
                <a:lnTo>
                  <a:pt x="0" y="297950"/>
                </a:lnTo>
                <a:lnTo>
                  <a:pt x="1243173" y="2979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2966" y="3359649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Unit tangent vector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35725" y="2506132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Equation" r:id="rId7" imgW="1904760" imgH="825480" progId="Equation.DSMT4">
                  <p:embed/>
                </p:oleObj>
              </mc:Choice>
              <mc:Fallback>
                <p:oleObj name="Equation" r:id="rId7" imgW="190476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2506132"/>
                        <a:ext cx="190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600200" y="4038826"/>
            <a:ext cx="3533171" cy="2737754"/>
            <a:chOff x="1600200" y="4038826"/>
            <a:chExt cx="3533171" cy="2737754"/>
          </a:xfrm>
        </p:grpSpPr>
        <p:sp>
          <p:nvSpPr>
            <p:cNvPr id="13" name="Freeform 3"/>
            <p:cNvSpPr>
              <a:spLocks/>
            </p:cNvSpPr>
            <p:nvPr/>
          </p:nvSpPr>
          <p:spPr bwMode="auto">
            <a:xfrm rot="21082939">
              <a:off x="1600200" y="4038826"/>
              <a:ext cx="2163804" cy="1702173"/>
            </a:xfrm>
            <a:custGeom>
              <a:avLst/>
              <a:gdLst/>
              <a:ahLst/>
              <a:cxnLst>
                <a:cxn ang="0">
                  <a:pos x="80" y="536"/>
                </a:cxn>
                <a:cxn ang="0">
                  <a:pos x="560" y="56"/>
                </a:cxn>
                <a:cxn ang="0">
                  <a:pos x="1424" y="200"/>
                </a:cxn>
                <a:cxn ang="0">
                  <a:pos x="1760" y="920"/>
                </a:cxn>
                <a:cxn ang="0">
                  <a:pos x="1136" y="1352"/>
                </a:cxn>
                <a:cxn ang="0">
                  <a:pos x="176" y="1160"/>
                </a:cxn>
                <a:cxn ang="0">
                  <a:pos x="80" y="536"/>
                </a:cxn>
              </a:cxnLst>
              <a:rect l="0" t="0" r="r" b="b"/>
              <a:pathLst>
                <a:path w="1808" h="1392">
                  <a:moveTo>
                    <a:pt x="80" y="536"/>
                  </a:moveTo>
                  <a:cubicBezTo>
                    <a:pt x="144" y="352"/>
                    <a:pt x="336" y="112"/>
                    <a:pt x="560" y="56"/>
                  </a:cubicBezTo>
                  <a:cubicBezTo>
                    <a:pt x="784" y="0"/>
                    <a:pt x="1224" y="56"/>
                    <a:pt x="1424" y="200"/>
                  </a:cubicBezTo>
                  <a:cubicBezTo>
                    <a:pt x="1624" y="344"/>
                    <a:pt x="1808" y="728"/>
                    <a:pt x="1760" y="920"/>
                  </a:cubicBezTo>
                  <a:cubicBezTo>
                    <a:pt x="1712" y="1112"/>
                    <a:pt x="1400" y="1312"/>
                    <a:pt x="1136" y="1352"/>
                  </a:cubicBezTo>
                  <a:cubicBezTo>
                    <a:pt x="872" y="1392"/>
                    <a:pt x="352" y="1296"/>
                    <a:pt x="176" y="1160"/>
                  </a:cubicBezTo>
                  <a:cubicBezTo>
                    <a:pt x="0" y="1024"/>
                    <a:pt x="16" y="720"/>
                    <a:pt x="80" y="536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880435" y="5720892"/>
              <a:ext cx="3147219" cy="1055688"/>
            </a:xfrm>
            <a:custGeom>
              <a:avLst/>
              <a:gdLst/>
              <a:ahLst/>
              <a:cxnLst>
                <a:cxn ang="0">
                  <a:pos x="0" y="863"/>
                </a:cxn>
                <a:cxn ang="0">
                  <a:pos x="384" y="527"/>
                </a:cxn>
                <a:cxn ang="0">
                  <a:pos x="1152" y="191"/>
                </a:cxn>
                <a:cxn ang="0">
                  <a:pos x="1869" y="28"/>
                </a:cxn>
                <a:cxn ang="0">
                  <a:pos x="2256" y="22"/>
                </a:cxn>
              </a:cxnLst>
              <a:rect l="0" t="0" r="r" b="b"/>
              <a:pathLst>
                <a:path w="2256" h="863">
                  <a:moveTo>
                    <a:pt x="0" y="863"/>
                  </a:moveTo>
                  <a:cubicBezTo>
                    <a:pt x="96" y="751"/>
                    <a:pt x="192" y="639"/>
                    <a:pt x="384" y="527"/>
                  </a:cubicBezTo>
                  <a:cubicBezTo>
                    <a:pt x="576" y="415"/>
                    <a:pt x="905" y="274"/>
                    <a:pt x="1152" y="191"/>
                  </a:cubicBezTo>
                  <a:cubicBezTo>
                    <a:pt x="1399" y="108"/>
                    <a:pt x="1685" y="56"/>
                    <a:pt x="1869" y="28"/>
                  </a:cubicBezTo>
                  <a:cubicBezTo>
                    <a:pt x="2053" y="0"/>
                    <a:pt x="2176" y="23"/>
                    <a:pt x="2256" y="2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099635" y="6010877"/>
              <a:ext cx="33372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/>
                <a:t>x</a:t>
              </a:r>
              <a:r>
                <a:rPr lang="en-US" sz="1400" baseline="-25000" dirty="0" err="1"/>
                <a:t>c</a:t>
              </a:r>
              <a:endParaRPr lang="en-US" sz="1400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rot="372297" flipV="1">
              <a:off x="2532898" y="6286042"/>
              <a:ext cx="44450" cy="2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452729" y="6286042"/>
              <a:ext cx="272807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>
                  <a:latin typeface="Symbol" pitchFamily="18" charset="2"/>
                </a:rPr>
                <a:t>x</a:t>
              </a:r>
              <a:endParaRPr lang="en-US" sz="14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048833" y="5647866"/>
              <a:ext cx="351354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e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rot="5172641" flipH="1" flipV="1">
              <a:off x="3374450" y="5687683"/>
              <a:ext cx="156759" cy="5254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614515" y="5640457"/>
              <a:ext cx="31769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e</a:t>
              </a:r>
              <a:r>
                <a:rPr lang="en-US" sz="1400" baseline="-25000" dirty="0"/>
                <a:t>t</a:t>
              </a:r>
              <a:endParaRPr lang="en-US" sz="1400" dirty="0"/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31294" y="4677900"/>
              <a:ext cx="322500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452729" y="5403390"/>
              <a:ext cx="352958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>
                  <a:latin typeface="Symbol" pitchFamily="18" charset="2"/>
                </a:rPr>
                <a:t>G</a:t>
              </a:r>
              <a:r>
                <a:rPr lang="en-US" sz="1400" baseline="-25000" dirty="0" err="1"/>
                <a:t>c</a:t>
              </a:r>
              <a:endParaRPr lang="en-US" sz="1400" dirty="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4811754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4752223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4682373" y="5746292"/>
              <a:ext cx="91282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4621254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081504" y="5960604"/>
              <a:ext cx="1051867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/>
                <a:t>Rigid Body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325060" y="5558173"/>
              <a:ext cx="351354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/>
                <a:t>g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651163" y="5889167"/>
              <a:ext cx="410666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x</a:t>
              </a:r>
              <a:r>
                <a:rPr lang="en-US" sz="1400" baseline="-25000" dirty="0"/>
                <a:t>c</a:t>
              </a:r>
              <a:r>
                <a:rPr lang="en-US" sz="1400" baseline="30000" dirty="0"/>
                <a:t>0</a:t>
              </a:r>
              <a:endParaRPr lang="en-US" sz="1400" dirty="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rot="21039842" flipH="1" flipV="1">
              <a:off x="2928185" y="6148723"/>
              <a:ext cx="103982" cy="396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rot="5400000" flipH="1" flipV="1">
              <a:off x="3126227" y="6269243"/>
              <a:ext cx="130175" cy="299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201239" y="6302978"/>
              <a:ext cx="31769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/>
                <a:t>g</a:t>
              </a:r>
              <a:r>
                <a:rPr lang="en-US" sz="1400" baseline="-25000" dirty="0" err="1"/>
                <a:t>t</a:t>
              </a:r>
              <a:endParaRPr lang="en-US" sz="1400" dirty="0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873150" y="5377989"/>
              <a:ext cx="274410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/>
                <a:t>x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rot="21372641" flipH="1" flipV="1">
              <a:off x="3069473" y="5673267"/>
              <a:ext cx="112713" cy="377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rot="5172641" flipH="1" flipV="1">
              <a:off x="3182979" y="5401011"/>
              <a:ext cx="112713" cy="377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rot="21372641" flipH="1" flipV="1">
              <a:off x="3315535" y="5558173"/>
              <a:ext cx="112713" cy="410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3005665" y="5613399"/>
              <a:ext cx="91440" cy="9144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3149598" y="6011342"/>
              <a:ext cx="91440" cy="9144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2414426" y="3209263"/>
            <a:ext cx="2524719" cy="56507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 function</a:t>
            </a:r>
          </a:p>
          <a:p>
            <a:endParaRPr lang="en-US" dirty="0" smtClean="0"/>
          </a:p>
          <a:p>
            <a:r>
              <a:rPr lang="en-US" dirty="0" smtClean="0"/>
              <a:t>Impenetrability condition</a:t>
            </a:r>
          </a:p>
          <a:p>
            <a:endParaRPr lang="en-US" dirty="0"/>
          </a:p>
          <a:p>
            <a:r>
              <a:rPr lang="en-US" dirty="0" smtClean="0"/>
              <a:t>Tangential slip function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95928" y="1153587"/>
            <a:ext cx="3390472" cy="57535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563145"/>
              </p:ext>
            </p:extLst>
          </p:nvPr>
        </p:nvGraphicFramePr>
        <p:xfrm>
          <a:off x="2427288" y="1231036"/>
          <a:ext cx="273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6" name="Equation" r:id="rId3" imgW="2730240" imgH="406080" progId="Equation.DSMT4">
                  <p:embed/>
                </p:oleObj>
              </mc:Choice>
              <mc:Fallback>
                <p:oleObj name="Equation" r:id="rId3" imgW="27302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231036"/>
                        <a:ext cx="2730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14427" y="2239766"/>
            <a:ext cx="2260315" cy="56507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87594"/>
              </p:ext>
            </p:extLst>
          </p:nvPr>
        </p:nvGraphicFramePr>
        <p:xfrm>
          <a:off x="2660650" y="2336800"/>
          <a:ext cx="179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7" name="Equation" r:id="rId5" imgW="1790640" imgH="368280" progId="Equation.DSMT4">
                  <p:embed/>
                </p:oleObj>
              </mc:Choice>
              <mc:Fallback>
                <p:oleObj name="Equation" r:id="rId5" imgW="179064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336800"/>
                        <a:ext cx="1790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 bwMode="auto">
          <a:xfrm>
            <a:off x="4345969" y="2075380"/>
            <a:ext cx="821932" cy="431514"/>
          </a:xfrm>
          <a:custGeom>
            <a:avLst/>
            <a:gdLst>
              <a:gd name="connsiteX0" fmla="*/ 0 w 821932"/>
              <a:gd name="connsiteY0" fmla="*/ 256854 h 431514"/>
              <a:gd name="connsiteX1" fmla="*/ 0 w 821932"/>
              <a:gd name="connsiteY1" fmla="*/ 0 h 431514"/>
              <a:gd name="connsiteX2" fmla="*/ 565078 w 821932"/>
              <a:gd name="connsiteY2" fmla="*/ 0 h 431514"/>
              <a:gd name="connsiteX3" fmla="*/ 565078 w 821932"/>
              <a:gd name="connsiteY3" fmla="*/ 431514 h 431514"/>
              <a:gd name="connsiteX4" fmla="*/ 821932 w 821932"/>
              <a:gd name="connsiteY4" fmla="*/ 431514 h 43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2" h="431514">
                <a:moveTo>
                  <a:pt x="0" y="256854"/>
                </a:moveTo>
                <a:lnTo>
                  <a:pt x="0" y="0"/>
                </a:lnTo>
                <a:lnTo>
                  <a:pt x="565078" y="0"/>
                </a:lnTo>
                <a:lnTo>
                  <a:pt x="565078" y="431514"/>
                </a:lnTo>
                <a:lnTo>
                  <a:pt x="821932" y="431514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8449" y="235278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boundary that has a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possibility of contact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14427" y="3850004"/>
            <a:ext cx="3533171" cy="2737754"/>
            <a:chOff x="1600200" y="4038826"/>
            <a:chExt cx="3533171" cy="2737754"/>
          </a:xfrm>
        </p:grpSpPr>
        <p:sp>
          <p:nvSpPr>
            <p:cNvPr id="12" name="Freeform 3"/>
            <p:cNvSpPr>
              <a:spLocks/>
            </p:cNvSpPr>
            <p:nvPr/>
          </p:nvSpPr>
          <p:spPr bwMode="auto">
            <a:xfrm rot="21082939">
              <a:off x="1600200" y="4038826"/>
              <a:ext cx="2163804" cy="1702173"/>
            </a:xfrm>
            <a:custGeom>
              <a:avLst/>
              <a:gdLst/>
              <a:ahLst/>
              <a:cxnLst>
                <a:cxn ang="0">
                  <a:pos x="80" y="536"/>
                </a:cxn>
                <a:cxn ang="0">
                  <a:pos x="560" y="56"/>
                </a:cxn>
                <a:cxn ang="0">
                  <a:pos x="1424" y="200"/>
                </a:cxn>
                <a:cxn ang="0">
                  <a:pos x="1760" y="920"/>
                </a:cxn>
                <a:cxn ang="0">
                  <a:pos x="1136" y="1352"/>
                </a:cxn>
                <a:cxn ang="0">
                  <a:pos x="176" y="1160"/>
                </a:cxn>
                <a:cxn ang="0">
                  <a:pos x="80" y="536"/>
                </a:cxn>
              </a:cxnLst>
              <a:rect l="0" t="0" r="r" b="b"/>
              <a:pathLst>
                <a:path w="1808" h="1392">
                  <a:moveTo>
                    <a:pt x="80" y="536"/>
                  </a:moveTo>
                  <a:cubicBezTo>
                    <a:pt x="144" y="352"/>
                    <a:pt x="336" y="112"/>
                    <a:pt x="560" y="56"/>
                  </a:cubicBezTo>
                  <a:cubicBezTo>
                    <a:pt x="784" y="0"/>
                    <a:pt x="1224" y="56"/>
                    <a:pt x="1424" y="200"/>
                  </a:cubicBezTo>
                  <a:cubicBezTo>
                    <a:pt x="1624" y="344"/>
                    <a:pt x="1808" y="728"/>
                    <a:pt x="1760" y="920"/>
                  </a:cubicBezTo>
                  <a:cubicBezTo>
                    <a:pt x="1712" y="1112"/>
                    <a:pt x="1400" y="1312"/>
                    <a:pt x="1136" y="1352"/>
                  </a:cubicBezTo>
                  <a:cubicBezTo>
                    <a:pt x="872" y="1392"/>
                    <a:pt x="352" y="1296"/>
                    <a:pt x="176" y="1160"/>
                  </a:cubicBezTo>
                  <a:cubicBezTo>
                    <a:pt x="0" y="1024"/>
                    <a:pt x="16" y="720"/>
                    <a:pt x="80" y="536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880435" y="5720892"/>
              <a:ext cx="3147219" cy="1055688"/>
            </a:xfrm>
            <a:custGeom>
              <a:avLst/>
              <a:gdLst/>
              <a:ahLst/>
              <a:cxnLst>
                <a:cxn ang="0">
                  <a:pos x="0" y="863"/>
                </a:cxn>
                <a:cxn ang="0">
                  <a:pos x="384" y="527"/>
                </a:cxn>
                <a:cxn ang="0">
                  <a:pos x="1152" y="191"/>
                </a:cxn>
                <a:cxn ang="0">
                  <a:pos x="1869" y="28"/>
                </a:cxn>
                <a:cxn ang="0">
                  <a:pos x="2256" y="22"/>
                </a:cxn>
              </a:cxnLst>
              <a:rect l="0" t="0" r="r" b="b"/>
              <a:pathLst>
                <a:path w="2256" h="863">
                  <a:moveTo>
                    <a:pt x="0" y="863"/>
                  </a:moveTo>
                  <a:cubicBezTo>
                    <a:pt x="96" y="751"/>
                    <a:pt x="192" y="639"/>
                    <a:pt x="384" y="527"/>
                  </a:cubicBezTo>
                  <a:cubicBezTo>
                    <a:pt x="576" y="415"/>
                    <a:pt x="905" y="274"/>
                    <a:pt x="1152" y="191"/>
                  </a:cubicBezTo>
                  <a:cubicBezTo>
                    <a:pt x="1399" y="108"/>
                    <a:pt x="1685" y="56"/>
                    <a:pt x="1869" y="28"/>
                  </a:cubicBezTo>
                  <a:cubicBezTo>
                    <a:pt x="2053" y="0"/>
                    <a:pt x="2176" y="23"/>
                    <a:pt x="2256" y="2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099635" y="6010877"/>
              <a:ext cx="33372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/>
                <a:t>x</a:t>
              </a:r>
              <a:r>
                <a:rPr lang="en-US" sz="1400" baseline="-25000" dirty="0" err="1"/>
                <a:t>c</a:t>
              </a:r>
              <a:endParaRPr lang="en-US" sz="1400" dirty="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rot="372297" flipV="1">
              <a:off x="2532898" y="6286042"/>
              <a:ext cx="44450" cy="2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52729" y="6286042"/>
              <a:ext cx="272807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>
                  <a:latin typeface="Symbol" pitchFamily="18" charset="2"/>
                </a:rPr>
                <a:t>x</a:t>
              </a:r>
              <a:endParaRPr lang="en-US" sz="140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048833" y="5647866"/>
              <a:ext cx="351354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e</a:t>
              </a:r>
              <a:r>
                <a:rPr lang="en-US" sz="1400" baseline="-25000" dirty="0"/>
                <a:t>n</a:t>
              </a:r>
              <a:endParaRPr lang="en-US" sz="1400" dirty="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rot="5172641" flipH="1" flipV="1">
              <a:off x="3374450" y="5687683"/>
              <a:ext cx="156759" cy="5254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614515" y="5640457"/>
              <a:ext cx="31769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e</a:t>
              </a:r>
              <a:r>
                <a:rPr lang="en-US" sz="1400" baseline="-25000" dirty="0"/>
                <a:t>t</a:t>
              </a:r>
              <a:endParaRPr lang="en-US" sz="1400" dirty="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31294" y="4677900"/>
              <a:ext cx="322500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52729" y="5403390"/>
              <a:ext cx="352958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>
                  <a:latin typeface="Symbol" pitchFamily="18" charset="2"/>
                </a:rPr>
                <a:t>G</a:t>
              </a:r>
              <a:r>
                <a:rPr lang="en-US" sz="1400" baseline="-25000" dirty="0" err="1"/>
                <a:t>c</a:t>
              </a:r>
              <a:endParaRPr lang="en-US" sz="1400" dirty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4811754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752223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682373" y="5746292"/>
              <a:ext cx="91282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4621254" y="5746292"/>
              <a:ext cx="89694" cy="11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081504" y="5960604"/>
              <a:ext cx="1051867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/>
                <a:t>Rigid Body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325060" y="5558173"/>
              <a:ext cx="351354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/>
                <a:t>g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51163" y="5889167"/>
              <a:ext cx="410666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b="1" dirty="0"/>
                <a:t>x</a:t>
              </a:r>
              <a:r>
                <a:rPr lang="en-US" sz="1400" baseline="-25000" dirty="0"/>
                <a:t>c</a:t>
              </a:r>
              <a:r>
                <a:rPr lang="en-US" sz="1400" baseline="30000" dirty="0"/>
                <a:t>0</a:t>
              </a:r>
              <a:endParaRPr lang="en-US" sz="1400" dirty="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21039842" flipH="1" flipV="1">
              <a:off x="2928185" y="6148723"/>
              <a:ext cx="103982" cy="396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rot="5400000" flipH="1" flipV="1">
              <a:off x="3126227" y="6269243"/>
              <a:ext cx="130175" cy="299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01239" y="6302978"/>
              <a:ext cx="317691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 err="1"/>
                <a:t>g</a:t>
              </a:r>
              <a:r>
                <a:rPr lang="en-US" sz="1400" baseline="-25000" dirty="0" err="1"/>
                <a:t>t</a:t>
              </a:r>
              <a:endParaRPr lang="en-US" sz="1400" dirty="0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873150" y="5377989"/>
              <a:ext cx="274410" cy="307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defTabSz="912813"/>
              <a:r>
                <a:rPr lang="en-US" sz="1400" dirty="0"/>
                <a:t>x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rot="21372641" flipH="1" flipV="1">
              <a:off x="3069473" y="5673267"/>
              <a:ext cx="112713" cy="377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rot="5172641" flipH="1" flipV="1">
              <a:off x="3182979" y="5401011"/>
              <a:ext cx="112713" cy="377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rot="21372641" flipH="1" flipV="1">
              <a:off x="3315535" y="5558173"/>
              <a:ext cx="112713" cy="410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sm" len="lg"/>
              <a:tailEnd type="stealth" w="sm" len="lg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 bwMode="auto">
            <a:xfrm>
              <a:off x="3005665" y="5613399"/>
              <a:ext cx="91440" cy="9144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3149598" y="6011342"/>
              <a:ext cx="91440" cy="9144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446822"/>
              </p:ext>
            </p:extLst>
          </p:nvPr>
        </p:nvGraphicFramePr>
        <p:xfrm>
          <a:off x="2506663" y="3248696"/>
          <a:ext cx="2408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8" name="Equation" r:id="rId7" imgW="2450880" imgH="533160" progId="Equation.DSMT4">
                  <p:embed/>
                </p:oleObj>
              </mc:Choice>
              <mc:Fallback>
                <p:oleObj name="Equation" r:id="rId7" imgW="2450880" imgH="5331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3248696"/>
                        <a:ext cx="240823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39"/>
          <p:cNvSpPr/>
          <p:nvPr/>
        </p:nvSpPr>
        <p:spPr bwMode="auto">
          <a:xfrm>
            <a:off x="4572000" y="2996622"/>
            <a:ext cx="821932" cy="431514"/>
          </a:xfrm>
          <a:custGeom>
            <a:avLst/>
            <a:gdLst>
              <a:gd name="connsiteX0" fmla="*/ 0 w 821932"/>
              <a:gd name="connsiteY0" fmla="*/ 256854 h 431514"/>
              <a:gd name="connsiteX1" fmla="*/ 0 w 821932"/>
              <a:gd name="connsiteY1" fmla="*/ 0 h 431514"/>
              <a:gd name="connsiteX2" fmla="*/ 565078 w 821932"/>
              <a:gd name="connsiteY2" fmla="*/ 0 h 431514"/>
              <a:gd name="connsiteX3" fmla="*/ 565078 w 821932"/>
              <a:gd name="connsiteY3" fmla="*/ 431514 h 431514"/>
              <a:gd name="connsiteX4" fmla="*/ 821932 w 821932"/>
              <a:gd name="connsiteY4" fmla="*/ 431514 h 43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32" h="431514">
                <a:moveTo>
                  <a:pt x="0" y="256854"/>
                </a:moveTo>
                <a:lnTo>
                  <a:pt x="0" y="0"/>
                </a:lnTo>
                <a:lnTo>
                  <a:pt x="565078" y="0"/>
                </a:lnTo>
                <a:lnTo>
                  <a:pt x="565078" y="431514"/>
                </a:lnTo>
                <a:lnTo>
                  <a:pt x="821932" y="431514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1716" y="3240087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Parameter at the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previous contact point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Project to a Parabola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 of x={3, 1} to y = x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Let </a:t>
            </a:r>
            <a:r>
              <a:rPr lang="en-US" b="1" dirty="0" smtClean="0"/>
              <a:t>x</a:t>
            </a:r>
            <a:r>
              <a:rPr lang="en-US" baseline="-25000" dirty="0" smtClean="0"/>
              <a:t>c</a:t>
            </a:r>
            <a:r>
              <a:rPr lang="en-US" dirty="0" smtClean="0"/>
              <a:t> = {</a:t>
            </a:r>
            <a:r>
              <a:rPr lang="en-US" dirty="0">
                <a:latin typeface="Symbol" panose="05050102010706020507" pitchFamily="18" charset="2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Symbol" panose="05050102010706020507" pitchFamily="18" charset="2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}</a:t>
            </a:r>
            <a:r>
              <a:rPr lang="en-US" baseline="30000" dirty="0" smtClean="0"/>
              <a:t>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Projection point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08877" y="741363"/>
            <a:ext cx="2819839" cy="2937644"/>
            <a:chOff x="1" y="0"/>
            <a:chExt cx="2368485" cy="2466885"/>
          </a:xfrm>
        </p:grpSpPr>
        <p:grpSp>
          <p:nvGrpSpPr>
            <p:cNvPr id="7" name="Group 6"/>
            <p:cNvGrpSpPr/>
            <p:nvPr/>
          </p:nvGrpSpPr>
          <p:grpSpPr>
            <a:xfrm>
              <a:off x="1" y="0"/>
              <a:ext cx="2368485" cy="2466885"/>
              <a:chOff x="2525340" y="3105150"/>
              <a:chExt cx="2368842" cy="246688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97730" y="3157855"/>
                <a:ext cx="2250440" cy="2251710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16" name="Line 9725"/>
              <p:cNvCxnSpPr>
                <a:cxnSpLocks noChangeShapeType="1"/>
              </p:cNvCxnSpPr>
              <p:nvPr/>
            </p:nvCxnSpPr>
            <p:spPr bwMode="auto">
              <a:xfrm>
                <a:off x="2597730" y="3157855"/>
                <a:ext cx="225044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9726"/>
              <p:cNvCxnSpPr>
                <a:cxnSpLocks noChangeShapeType="1"/>
              </p:cNvCxnSpPr>
              <p:nvPr/>
            </p:nvCxnSpPr>
            <p:spPr bwMode="auto">
              <a:xfrm>
                <a:off x="2597730" y="5409565"/>
                <a:ext cx="225044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9727"/>
              <p:cNvCxnSpPr>
                <a:cxnSpLocks noChangeShapeType="1"/>
              </p:cNvCxnSpPr>
              <p:nvPr/>
            </p:nvCxnSpPr>
            <p:spPr bwMode="auto">
              <a:xfrm flipV="1">
                <a:off x="4848170" y="3157855"/>
                <a:ext cx="0" cy="22517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9728"/>
              <p:cNvCxnSpPr>
                <a:cxnSpLocks noChangeShapeType="1"/>
              </p:cNvCxnSpPr>
              <p:nvPr/>
            </p:nvCxnSpPr>
            <p:spPr bwMode="auto">
              <a:xfrm flipV="1">
                <a:off x="2597730" y="3157855"/>
                <a:ext cx="0" cy="22517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9729"/>
              <p:cNvCxnSpPr>
                <a:cxnSpLocks noChangeShapeType="1"/>
              </p:cNvCxnSpPr>
              <p:nvPr/>
            </p:nvCxnSpPr>
            <p:spPr bwMode="auto">
              <a:xfrm>
                <a:off x="2597730" y="5409565"/>
                <a:ext cx="225044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9730"/>
              <p:cNvCxnSpPr>
                <a:cxnSpLocks noChangeShapeType="1"/>
              </p:cNvCxnSpPr>
              <p:nvPr/>
            </p:nvCxnSpPr>
            <p:spPr bwMode="auto">
              <a:xfrm flipV="1">
                <a:off x="2597730" y="3157855"/>
                <a:ext cx="0" cy="22517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9731"/>
              <p:cNvCxnSpPr>
                <a:cxnSpLocks noChangeShapeType="1"/>
              </p:cNvCxnSpPr>
              <p:nvPr/>
            </p:nvCxnSpPr>
            <p:spPr bwMode="auto">
              <a:xfrm flipV="1">
                <a:off x="2597730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9732"/>
              <p:cNvCxnSpPr>
                <a:cxnSpLocks noChangeShapeType="1"/>
              </p:cNvCxnSpPr>
              <p:nvPr/>
            </p:nvCxnSpPr>
            <p:spPr bwMode="auto">
              <a:xfrm>
                <a:off x="2597730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2578045" y="5429885"/>
                <a:ext cx="59251" cy="129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5" name="Line 9734"/>
              <p:cNvCxnSpPr>
                <a:cxnSpLocks noChangeShapeType="1"/>
              </p:cNvCxnSpPr>
              <p:nvPr/>
            </p:nvCxnSpPr>
            <p:spPr bwMode="auto">
              <a:xfrm flipV="1">
                <a:off x="287395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9735"/>
              <p:cNvCxnSpPr>
                <a:cxnSpLocks noChangeShapeType="1"/>
              </p:cNvCxnSpPr>
              <p:nvPr/>
            </p:nvCxnSpPr>
            <p:spPr bwMode="auto">
              <a:xfrm>
                <a:off x="287395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9737"/>
              <p:cNvCxnSpPr>
                <a:cxnSpLocks noChangeShapeType="1"/>
              </p:cNvCxnSpPr>
              <p:nvPr/>
            </p:nvCxnSpPr>
            <p:spPr bwMode="auto">
              <a:xfrm flipV="1">
                <a:off x="315716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9738"/>
              <p:cNvCxnSpPr>
                <a:cxnSpLocks noChangeShapeType="1"/>
              </p:cNvCxnSpPr>
              <p:nvPr/>
            </p:nvCxnSpPr>
            <p:spPr bwMode="auto">
              <a:xfrm>
                <a:off x="315716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137334" y="542988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30" name="Line 9740"/>
              <p:cNvCxnSpPr>
                <a:cxnSpLocks noChangeShapeType="1"/>
              </p:cNvCxnSpPr>
              <p:nvPr/>
            </p:nvCxnSpPr>
            <p:spPr bwMode="auto">
              <a:xfrm flipV="1">
                <a:off x="344037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Line 9741"/>
              <p:cNvCxnSpPr>
                <a:cxnSpLocks noChangeShapeType="1"/>
              </p:cNvCxnSpPr>
              <p:nvPr/>
            </p:nvCxnSpPr>
            <p:spPr bwMode="auto">
              <a:xfrm>
                <a:off x="344037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9743"/>
              <p:cNvCxnSpPr>
                <a:cxnSpLocks noChangeShapeType="1"/>
              </p:cNvCxnSpPr>
              <p:nvPr/>
            </p:nvCxnSpPr>
            <p:spPr bwMode="auto">
              <a:xfrm flipV="1">
                <a:off x="3722950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9744"/>
              <p:cNvCxnSpPr>
                <a:cxnSpLocks noChangeShapeType="1"/>
              </p:cNvCxnSpPr>
              <p:nvPr/>
            </p:nvCxnSpPr>
            <p:spPr bwMode="auto">
              <a:xfrm>
                <a:off x="3722950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3702985" y="542988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2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35" name="Line 9746"/>
              <p:cNvCxnSpPr>
                <a:cxnSpLocks noChangeShapeType="1"/>
              </p:cNvCxnSpPr>
              <p:nvPr/>
            </p:nvCxnSpPr>
            <p:spPr bwMode="auto">
              <a:xfrm flipV="1">
                <a:off x="399917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9747"/>
              <p:cNvCxnSpPr>
                <a:cxnSpLocks noChangeShapeType="1"/>
              </p:cNvCxnSpPr>
              <p:nvPr/>
            </p:nvCxnSpPr>
            <p:spPr bwMode="auto">
              <a:xfrm>
                <a:off x="399917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9749"/>
              <p:cNvCxnSpPr>
                <a:cxnSpLocks noChangeShapeType="1"/>
              </p:cNvCxnSpPr>
              <p:nvPr/>
            </p:nvCxnSpPr>
            <p:spPr bwMode="auto">
              <a:xfrm flipV="1">
                <a:off x="428238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9750"/>
              <p:cNvCxnSpPr>
                <a:cxnSpLocks noChangeShapeType="1"/>
              </p:cNvCxnSpPr>
              <p:nvPr/>
            </p:nvCxnSpPr>
            <p:spPr bwMode="auto">
              <a:xfrm>
                <a:off x="428238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4262286" y="542988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3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0" name="Line 9752"/>
              <p:cNvCxnSpPr>
                <a:cxnSpLocks noChangeShapeType="1"/>
              </p:cNvCxnSpPr>
              <p:nvPr/>
            </p:nvCxnSpPr>
            <p:spPr bwMode="auto">
              <a:xfrm flipV="1">
                <a:off x="4565595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Line 9753"/>
              <p:cNvCxnSpPr>
                <a:cxnSpLocks noChangeShapeType="1"/>
              </p:cNvCxnSpPr>
              <p:nvPr/>
            </p:nvCxnSpPr>
            <p:spPr bwMode="auto">
              <a:xfrm>
                <a:off x="4565595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Line 9755"/>
              <p:cNvCxnSpPr>
                <a:cxnSpLocks noChangeShapeType="1"/>
              </p:cNvCxnSpPr>
              <p:nvPr/>
            </p:nvCxnSpPr>
            <p:spPr bwMode="auto">
              <a:xfrm flipV="1">
                <a:off x="4848170" y="5383530"/>
                <a:ext cx="0" cy="2603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Line 9756"/>
              <p:cNvCxnSpPr>
                <a:cxnSpLocks noChangeShapeType="1"/>
              </p:cNvCxnSpPr>
              <p:nvPr/>
            </p:nvCxnSpPr>
            <p:spPr bwMode="auto">
              <a:xfrm>
                <a:off x="4848170" y="3157855"/>
                <a:ext cx="0" cy="1968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828197" y="542988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4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5" name="Line 9758"/>
              <p:cNvCxnSpPr>
                <a:cxnSpLocks noChangeShapeType="1"/>
              </p:cNvCxnSpPr>
              <p:nvPr/>
            </p:nvCxnSpPr>
            <p:spPr bwMode="auto">
              <a:xfrm>
                <a:off x="2597730" y="5409565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Line 9759"/>
              <p:cNvCxnSpPr>
                <a:cxnSpLocks noChangeShapeType="1"/>
              </p:cNvCxnSpPr>
              <p:nvPr/>
            </p:nvCxnSpPr>
            <p:spPr bwMode="auto">
              <a:xfrm flipH="1">
                <a:off x="4822135" y="5409565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525340" y="535405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Line 9761"/>
              <p:cNvCxnSpPr>
                <a:cxnSpLocks noChangeShapeType="1"/>
              </p:cNvCxnSpPr>
              <p:nvPr/>
            </p:nvCxnSpPr>
            <p:spPr bwMode="auto">
              <a:xfrm>
                <a:off x="2597730" y="5126355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Line 9762"/>
              <p:cNvCxnSpPr>
                <a:cxnSpLocks noChangeShapeType="1"/>
              </p:cNvCxnSpPr>
              <p:nvPr/>
            </p:nvCxnSpPr>
            <p:spPr bwMode="auto">
              <a:xfrm flipH="1">
                <a:off x="4822135" y="5126355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9764"/>
              <p:cNvCxnSpPr>
                <a:cxnSpLocks noChangeShapeType="1"/>
              </p:cNvCxnSpPr>
              <p:nvPr/>
            </p:nvCxnSpPr>
            <p:spPr bwMode="auto">
              <a:xfrm>
                <a:off x="2597730" y="484378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9765"/>
              <p:cNvCxnSpPr>
                <a:cxnSpLocks noChangeShapeType="1"/>
              </p:cNvCxnSpPr>
              <p:nvPr/>
            </p:nvCxnSpPr>
            <p:spPr bwMode="auto">
              <a:xfrm flipH="1">
                <a:off x="4822135" y="484378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525340" y="479107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3" name="Line 9767"/>
              <p:cNvCxnSpPr>
                <a:cxnSpLocks noChangeShapeType="1"/>
              </p:cNvCxnSpPr>
              <p:nvPr/>
            </p:nvCxnSpPr>
            <p:spPr bwMode="auto">
              <a:xfrm>
                <a:off x="2597730" y="456057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9768"/>
              <p:cNvCxnSpPr>
                <a:cxnSpLocks noChangeShapeType="1"/>
              </p:cNvCxnSpPr>
              <p:nvPr/>
            </p:nvCxnSpPr>
            <p:spPr bwMode="auto">
              <a:xfrm flipH="1">
                <a:off x="4822135" y="456057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9770"/>
              <p:cNvCxnSpPr>
                <a:cxnSpLocks noChangeShapeType="1"/>
              </p:cNvCxnSpPr>
              <p:nvPr/>
            </p:nvCxnSpPr>
            <p:spPr bwMode="auto">
              <a:xfrm>
                <a:off x="2597730" y="428371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Line 9771"/>
              <p:cNvCxnSpPr>
                <a:cxnSpLocks noChangeShapeType="1"/>
              </p:cNvCxnSpPr>
              <p:nvPr/>
            </p:nvCxnSpPr>
            <p:spPr bwMode="auto">
              <a:xfrm flipH="1">
                <a:off x="4822135" y="428371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2525340" y="423100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2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8" name="Line 9773"/>
              <p:cNvCxnSpPr>
                <a:cxnSpLocks noChangeShapeType="1"/>
              </p:cNvCxnSpPr>
              <p:nvPr/>
            </p:nvCxnSpPr>
            <p:spPr bwMode="auto">
              <a:xfrm>
                <a:off x="2597730" y="400050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9774"/>
              <p:cNvCxnSpPr>
                <a:cxnSpLocks noChangeShapeType="1"/>
              </p:cNvCxnSpPr>
              <p:nvPr/>
            </p:nvCxnSpPr>
            <p:spPr bwMode="auto">
              <a:xfrm flipH="1">
                <a:off x="4822135" y="400050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Line 9776"/>
              <p:cNvCxnSpPr>
                <a:cxnSpLocks noChangeShapeType="1"/>
              </p:cNvCxnSpPr>
              <p:nvPr/>
            </p:nvCxnSpPr>
            <p:spPr bwMode="auto">
              <a:xfrm>
                <a:off x="2597730" y="371729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Line 9777"/>
              <p:cNvCxnSpPr>
                <a:cxnSpLocks noChangeShapeType="1"/>
              </p:cNvCxnSpPr>
              <p:nvPr/>
            </p:nvCxnSpPr>
            <p:spPr bwMode="auto">
              <a:xfrm flipH="1">
                <a:off x="4822135" y="371729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2525340" y="3664585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3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63" name="Line 9779"/>
              <p:cNvCxnSpPr>
                <a:cxnSpLocks noChangeShapeType="1"/>
              </p:cNvCxnSpPr>
              <p:nvPr/>
            </p:nvCxnSpPr>
            <p:spPr bwMode="auto">
              <a:xfrm>
                <a:off x="2597730" y="3434080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Line 9780"/>
              <p:cNvCxnSpPr>
                <a:cxnSpLocks noChangeShapeType="1"/>
              </p:cNvCxnSpPr>
              <p:nvPr/>
            </p:nvCxnSpPr>
            <p:spPr bwMode="auto">
              <a:xfrm flipH="1">
                <a:off x="4822135" y="3434080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9782"/>
              <p:cNvCxnSpPr>
                <a:cxnSpLocks noChangeShapeType="1"/>
              </p:cNvCxnSpPr>
              <p:nvPr/>
            </p:nvCxnSpPr>
            <p:spPr bwMode="auto">
              <a:xfrm>
                <a:off x="2597730" y="3157855"/>
                <a:ext cx="1968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9783"/>
              <p:cNvCxnSpPr>
                <a:cxnSpLocks noChangeShapeType="1"/>
              </p:cNvCxnSpPr>
              <p:nvPr/>
            </p:nvCxnSpPr>
            <p:spPr bwMode="auto">
              <a:xfrm flipH="1">
                <a:off x="4822135" y="3157855"/>
                <a:ext cx="2603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2525340" y="3105150"/>
                <a:ext cx="65985" cy="14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4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68" name="Line 9785"/>
              <p:cNvCxnSpPr>
                <a:cxnSpLocks noChangeShapeType="1"/>
              </p:cNvCxnSpPr>
              <p:nvPr/>
            </p:nvCxnSpPr>
            <p:spPr bwMode="auto">
              <a:xfrm>
                <a:off x="2597730" y="3157855"/>
                <a:ext cx="2250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Line 9786"/>
              <p:cNvCxnSpPr>
                <a:cxnSpLocks noChangeShapeType="1"/>
              </p:cNvCxnSpPr>
              <p:nvPr/>
            </p:nvCxnSpPr>
            <p:spPr bwMode="auto">
              <a:xfrm>
                <a:off x="2597730" y="5409565"/>
                <a:ext cx="2250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Line 9787"/>
              <p:cNvCxnSpPr>
                <a:cxnSpLocks noChangeShapeType="1"/>
              </p:cNvCxnSpPr>
              <p:nvPr/>
            </p:nvCxnSpPr>
            <p:spPr bwMode="auto">
              <a:xfrm flipV="1">
                <a:off x="4848170" y="3157855"/>
                <a:ext cx="0" cy="22517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9788"/>
              <p:cNvCxnSpPr>
                <a:cxnSpLocks noChangeShapeType="1"/>
              </p:cNvCxnSpPr>
              <p:nvPr/>
            </p:nvCxnSpPr>
            <p:spPr bwMode="auto">
              <a:xfrm flipV="1">
                <a:off x="2597730" y="3157855"/>
                <a:ext cx="0" cy="22517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2597730" y="3157855"/>
                <a:ext cx="1125220" cy="2251710"/>
              </a:xfrm>
              <a:custGeom>
                <a:avLst/>
                <a:gdLst>
                  <a:gd name="T0" fmla="*/ 0 w 1772"/>
                  <a:gd name="T1" fmla="*/ 3546 h 3546"/>
                  <a:gd name="T2" fmla="*/ 83 w 1772"/>
                  <a:gd name="T3" fmla="*/ 3536 h 3546"/>
                  <a:gd name="T4" fmla="*/ 176 w 1772"/>
                  <a:gd name="T5" fmla="*/ 3505 h 3546"/>
                  <a:gd name="T6" fmla="*/ 259 w 1772"/>
                  <a:gd name="T7" fmla="*/ 3463 h 3546"/>
                  <a:gd name="T8" fmla="*/ 352 w 1772"/>
                  <a:gd name="T9" fmla="*/ 3401 h 3546"/>
                  <a:gd name="T10" fmla="*/ 435 w 1772"/>
                  <a:gd name="T11" fmla="*/ 3318 h 3546"/>
                  <a:gd name="T12" fmla="*/ 529 w 1772"/>
                  <a:gd name="T13" fmla="*/ 3225 h 3546"/>
                  <a:gd name="T14" fmla="*/ 612 w 1772"/>
                  <a:gd name="T15" fmla="*/ 3111 h 3546"/>
                  <a:gd name="T16" fmla="*/ 705 w 1772"/>
                  <a:gd name="T17" fmla="*/ 2976 h 3546"/>
                  <a:gd name="T18" fmla="*/ 788 w 1772"/>
                  <a:gd name="T19" fmla="*/ 2821 h 3546"/>
                  <a:gd name="T20" fmla="*/ 881 w 1772"/>
                  <a:gd name="T21" fmla="*/ 2655 h 3546"/>
                  <a:gd name="T22" fmla="*/ 974 w 1772"/>
                  <a:gd name="T23" fmla="*/ 2468 h 3546"/>
                  <a:gd name="T24" fmla="*/ 1057 w 1772"/>
                  <a:gd name="T25" fmla="*/ 2261 h 3546"/>
                  <a:gd name="T26" fmla="*/ 1150 w 1772"/>
                  <a:gd name="T27" fmla="*/ 2043 h 3546"/>
                  <a:gd name="T28" fmla="*/ 1233 w 1772"/>
                  <a:gd name="T29" fmla="*/ 1804 h 3546"/>
                  <a:gd name="T30" fmla="*/ 1327 w 1772"/>
                  <a:gd name="T31" fmla="*/ 1545 h 3546"/>
                  <a:gd name="T32" fmla="*/ 1409 w 1772"/>
                  <a:gd name="T33" fmla="*/ 1275 h 3546"/>
                  <a:gd name="T34" fmla="*/ 1503 w 1772"/>
                  <a:gd name="T35" fmla="*/ 975 h 3546"/>
                  <a:gd name="T36" fmla="*/ 1586 w 1772"/>
                  <a:gd name="T37" fmla="*/ 664 h 3546"/>
                  <a:gd name="T38" fmla="*/ 1679 w 1772"/>
                  <a:gd name="T39" fmla="*/ 342 h 3546"/>
                  <a:gd name="T40" fmla="*/ 1772 w 1772"/>
                  <a:gd name="T41" fmla="*/ 0 h 3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72" h="3546">
                    <a:moveTo>
                      <a:pt x="0" y="3546"/>
                    </a:moveTo>
                    <a:lnTo>
                      <a:pt x="83" y="3536"/>
                    </a:lnTo>
                    <a:lnTo>
                      <a:pt x="176" y="3505"/>
                    </a:lnTo>
                    <a:lnTo>
                      <a:pt x="259" y="3463"/>
                    </a:lnTo>
                    <a:lnTo>
                      <a:pt x="352" y="3401"/>
                    </a:lnTo>
                    <a:lnTo>
                      <a:pt x="435" y="3318"/>
                    </a:lnTo>
                    <a:lnTo>
                      <a:pt x="529" y="3225"/>
                    </a:lnTo>
                    <a:lnTo>
                      <a:pt x="612" y="3111"/>
                    </a:lnTo>
                    <a:lnTo>
                      <a:pt x="705" y="2976"/>
                    </a:lnTo>
                    <a:lnTo>
                      <a:pt x="788" y="2821"/>
                    </a:lnTo>
                    <a:lnTo>
                      <a:pt x="881" y="2655"/>
                    </a:lnTo>
                    <a:lnTo>
                      <a:pt x="974" y="2468"/>
                    </a:lnTo>
                    <a:lnTo>
                      <a:pt x="1057" y="2261"/>
                    </a:lnTo>
                    <a:lnTo>
                      <a:pt x="1150" y="2043"/>
                    </a:lnTo>
                    <a:lnTo>
                      <a:pt x="1233" y="1804"/>
                    </a:lnTo>
                    <a:lnTo>
                      <a:pt x="1327" y="1545"/>
                    </a:lnTo>
                    <a:lnTo>
                      <a:pt x="1409" y="1275"/>
                    </a:lnTo>
                    <a:lnTo>
                      <a:pt x="1503" y="975"/>
                    </a:lnTo>
                    <a:lnTo>
                      <a:pt x="1586" y="664"/>
                    </a:lnTo>
                    <a:lnTo>
                      <a:pt x="1679" y="342"/>
                    </a:lnTo>
                    <a:lnTo>
                      <a:pt x="177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73" name="Line 9790"/>
              <p:cNvCxnSpPr>
                <a:cxnSpLocks noChangeShapeType="1"/>
              </p:cNvCxnSpPr>
              <p:nvPr/>
            </p:nvCxnSpPr>
            <p:spPr bwMode="auto">
              <a:xfrm>
                <a:off x="3321630" y="4474845"/>
                <a:ext cx="960755" cy="36893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olid"/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Text Box 683"/>
            <p:cNvSpPr txBox="1"/>
            <p:nvPr/>
          </p:nvSpPr>
          <p:spPr>
            <a:xfrm>
              <a:off x="1753067" y="1629651"/>
              <a:ext cx="182245" cy="240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x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9" name="Text Box 684"/>
            <p:cNvSpPr txBox="1"/>
            <p:nvPr/>
          </p:nvSpPr>
          <p:spPr>
            <a:xfrm>
              <a:off x="589031" y="1155622"/>
              <a:ext cx="182245" cy="240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x</a:t>
              </a:r>
              <a:r>
                <a:rPr lang="en-US" i="1" baseline="-25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c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760130" y="1405258"/>
              <a:ext cx="143050" cy="78538"/>
            </a:xfrm>
            <a:custGeom>
              <a:avLst/>
              <a:gdLst>
                <a:gd name="connsiteX0" fmla="*/ 0 w 143050"/>
                <a:gd name="connsiteY0" fmla="*/ 33659 h 78538"/>
                <a:gd name="connsiteX1" fmla="*/ 106586 w 143050"/>
                <a:gd name="connsiteY1" fmla="*/ 78538 h 78538"/>
                <a:gd name="connsiteX2" fmla="*/ 143050 w 143050"/>
                <a:gd name="connsiteY2" fmla="*/ 0 h 7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050" h="78538">
                  <a:moveTo>
                    <a:pt x="0" y="33659"/>
                  </a:moveTo>
                  <a:lnTo>
                    <a:pt x="106586" y="78538"/>
                  </a:lnTo>
                  <a:lnTo>
                    <a:pt x="143050" y="0"/>
                  </a:ln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96594" y="1368795"/>
              <a:ext cx="247351" cy="97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687"/>
            <p:cNvSpPr txBox="1"/>
            <p:nvPr/>
          </p:nvSpPr>
          <p:spPr>
            <a:xfrm>
              <a:off x="950864" y="1180866"/>
              <a:ext cx="182245" cy="240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e</a:t>
              </a:r>
              <a:r>
                <a:rPr lang="en-US" i="1" baseline="-25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3" name="Text Box 688"/>
            <p:cNvSpPr txBox="1"/>
            <p:nvPr/>
          </p:nvSpPr>
          <p:spPr>
            <a:xfrm>
              <a:off x="1225745" y="1301477"/>
              <a:ext cx="182245" cy="240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g</a:t>
              </a:r>
              <a:r>
                <a:rPr lang="en-US" i="1" baseline="-25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n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4" name="Text Box 689"/>
            <p:cNvSpPr txBox="1"/>
            <p:nvPr/>
          </p:nvSpPr>
          <p:spPr>
            <a:xfrm>
              <a:off x="1065865" y="451590"/>
              <a:ext cx="538480" cy="2406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y</a:t>
              </a:r>
              <a:r>
                <a:rPr lang="en-US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 = </a:t>
              </a:r>
              <a:r>
                <a:rPr lang="en-US" i="1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x</a:t>
              </a:r>
              <a:r>
                <a:rPr lang="en-US" baseline="30000">
                  <a:effectLst/>
                  <a:latin typeface="Euclid" panose="02020503060505020303" pitchFamily="18" charset="0"/>
                  <a:ea typeface="Malgun Gothic" panose="020B0503020000020004" pitchFamily="34" charset="-127"/>
                </a:rPr>
                <a:t>2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30216"/>
              </p:ext>
            </p:extLst>
          </p:nvPr>
        </p:nvGraphicFramePr>
        <p:xfrm>
          <a:off x="621560" y="1756836"/>
          <a:ext cx="3759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1" name="Equation" r:id="rId3" imgW="3771720" imgH="965160" progId="Equation.DSMT4">
                  <p:embed/>
                </p:oleObj>
              </mc:Choice>
              <mc:Fallback>
                <p:oleObj name="Equation" r:id="rId3" imgW="3771720" imgH="965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60" y="1756836"/>
                        <a:ext cx="37592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606999"/>
              </p:ext>
            </p:extLst>
          </p:nvPr>
        </p:nvGraphicFramePr>
        <p:xfrm>
          <a:off x="621560" y="2947900"/>
          <a:ext cx="38084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2" name="Equation" r:id="rId5" imgW="3784320" imgH="927000" progId="Equation.DSMT4">
                  <p:embed/>
                </p:oleObj>
              </mc:Choice>
              <mc:Fallback>
                <p:oleObj name="Equation" r:id="rId5" imgW="3784320" imgH="927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60" y="2947900"/>
                        <a:ext cx="380841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02426"/>
              </p:ext>
            </p:extLst>
          </p:nvPr>
        </p:nvGraphicFramePr>
        <p:xfrm>
          <a:off x="621560" y="4280742"/>
          <a:ext cx="55832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3" name="Equation" r:id="rId7" imgW="5626080" imgH="939600" progId="Equation.DSMT4">
                  <p:embed/>
                </p:oleObj>
              </mc:Choice>
              <mc:Fallback>
                <p:oleObj name="Equation" r:id="rId7" imgW="56260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60" y="4280742"/>
                        <a:ext cx="5583238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7145721" y="4275636"/>
            <a:ext cx="1845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ymbol" panose="05050102010706020507" pitchFamily="18" charset="2"/>
              </a:rPr>
              <a:t>x</a:t>
            </a:r>
            <a:r>
              <a:rPr lang="en-US" baseline="-25000" dirty="0" smtClean="0">
                <a:latin typeface="Comic Sans MS" pitchFamily="66" charset="0"/>
              </a:rPr>
              <a:t>c</a:t>
            </a:r>
            <a:r>
              <a:rPr lang="en-US" dirty="0" smtClean="0">
                <a:latin typeface="Comic Sans MS" pitchFamily="66" charset="0"/>
              </a:rPr>
              <a:t> = 1.29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mic Sans MS" pitchFamily="66" charset="0"/>
              </a:rPr>
              <a:t>x</a:t>
            </a:r>
            <a:r>
              <a:rPr lang="en-US" baseline="-25000" dirty="0" smtClean="0">
                <a:latin typeface="Comic Sans MS" pitchFamily="66" charset="0"/>
              </a:rPr>
              <a:t>c</a:t>
            </a:r>
            <a:r>
              <a:rPr lang="en-US" dirty="0" smtClean="0">
                <a:latin typeface="Comic Sans MS" pitchFamily="66" charset="0"/>
              </a:rPr>
              <a:t> = {1.29, 1.66}</a:t>
            </a:r>
          </a:p>
        </p:txBody>
      </p:sp>
      <p:sp>
        <p:nvSpPr>
          <p:cNvPr id="81" name="Right Arrow 80"/>
          <p:cNvSpPr/>
          <p:nvPr/>
        </p:nvSpPr>
        <p:spPr bwMode="auto">
          <a:xfrm>
            <a:off x="6519463" y="4628485"/>
            <a:ext cx="417924" cy="216050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56484"/>
              </p:ext>
            </p:extLst>
          </p:nvPr>
        </p:nvGraphicFramePr>
        <p:xfrm>
          <a:off x="621560" y="5668840"/>
          <a:ext cx="52530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4" name="Equation" r:id="rId9" imgW="5257800" imgH="990360" progId="Equation.DSMT4">
                  <p:embed/>
                </p:oleObj>
              </mc:Choice>
              <mc:Fallback>
                <p:oleObj name="Equation" r:id="rId9" imgW="5257800" imgH="990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60" y="5668840"/>
                        <a:ext cx="52530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130769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Governing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conditions (small deformation)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set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r>
              <a:rPr lang="en-US" dirty="0" smtClean="0"/>
              <a:t> (convex)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0450" y="1370013"/>
          <a:ext cx="2794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name="Equation" r:id="rId3" imgW="2793960" imgH="1295280" progId="Equation.DSMT4">
                  <p:embed/>
                </p:oleObj>
              </mc:Choice>
              <mc:Fallback>
                <p:oleObj name="Equation" r:id="rId3" imgW="2793960" imgH="1295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370013"/>
                        <a:ext cx="2794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25421"/>
              </p:ext>
            </p:extLst>
          </p:nvPr>
        </p:nvGraphicFramePr>
        <p:xfrm>
          <a:off x="1028700" y="3441700"/>
          <a:ext cx="3060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4" name="Equation" r:id="rId5" imgW="3060360" imgH="1218960" progId="Equation.DSMT4">
                  <p:embed/>
                </p:oleObj>
              </mc:Choice>
              <mc:Fallback>
                <p:oleObj name="Equation" r:id="rId5" imgW="3060360" imgH="1218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441700"/>
                        <a:ext cx="30607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922867" y="5404207"/>
            <a:ext cx="6434666" cy="65754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30217"/>
              </p:ext>
            </p:extLst>
          </p:nvPr>
        </p:nvGraphicFramePr>
        <p:xfrm>
          <a:off x="1068388" y="5505450"/>
          <a:ext cx="610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5" name="Equation" r:id="rId7" imgW="6108480" imgH="457200" progId="Equation.DSMT4">
                  <p:embed/>
                </p:oleObj>
              </mc:Choice>
              <mc:Fallback>
                <p:oleObj name="Equation" r:id="rId7" imgW="610848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505450"/>
                        <a:ext cx="6108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6250" y="6245781"/>
            <a:ext cx="660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satisfies all kinematic constraints (displacement conditions)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Inequality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r>
              <a:rPr lang="en-US" dirty="0" smtClean="0"/>
              <a:t>Variational equation with </a:t>
            </a:r>
            <a:r>
              <a:rPr lang="en-US" b="1" dirty="0" smtClean="0">
                <a:latin typeface="Comic Sans MS"/>
              </a:rPr>
              <a:t>ū</a:t>
            </a:r>
            <a:r>
              <a:rPr lang="en-US" dirty="0" smtClean="0">
                <a:latin typeface="Comic Sans MS"/>
              </a:rPr>
              <a:t> = </a:t>
            </a:r>
            <a:r>
              <a:rPr lang="en-US" b="1" dirty="0" smtClean="0">
                <a:latin typeface="Comic Sans MS"/>
              </a:rPr>
              <a:t>w</a:t>
            </a:r>
            <a:r>
              <a:rPr lang="en-US" dirty="0" smtClean="0">
                <a:latin typeface="Comic Sans MS"/>
              </a:rPr>
              <a:t> – </a:t>
            </a:r>
            <a:r>
              <a:rPr lang="en-US" b="1" dirty="0" smtClean="0">
                <a:latin typeface="Comic Sans MS"/>
              </a:rPr>
              <a:t>u </a:t>
            </a:r>
            <a:r>
              <a:rPr lang="en-US" dirty="0" smtClean="0">
                <a:latin typeface="Comic Sans MS"/>
              </a:rPr>
              <a:t>(i.e., </a:t>
            </a:r>
            <a:r>
              <a:rPr lang="en-US" b="1" dirty="0" smtClean="0">
                <a:latin typeface="Comic Sans MS"/>
              </a:rPr>
              <a:t>w</a:t>
            </a:r>
            <a:r>
              <a:rPr lang="en-US" dirty="0" smtClean="0">
                <a:latin typeface="Comic Sans MS"/>
              </a:rPr>
              <a:t> is arbitrary)</a:t>
            </a:r>
          </a:p>
          <a:p>
            <a:endParaRPr lang="en-US" dirty="0" smtClean="0">
              <a:latin typeface="Comic Sans MS"/>
            </a:endParaRPr>
          </a:p>
          <a:p>
            <a:endParaRPr lang="en-US" dirty="0" smtClean="0">
              <a:latin typeface="Comic Sans MS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12283" y="1355725"/>
          <a:ext cx="60880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9" name="Equation" r:id="rId3" imgW="7162560" imgH="507960" progId="Equation.DSMT4">
                  <p:embed/>
                </p:oleObj>
              </mc:Choice>
              <mc:Fallback>
                <p:oleObj name="Equation" r:id="rId3" imgW="71625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83" y="1355725"/>
                        <a:ext cx="60880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34959" y="1993371"/>
          <a:ext cx="37766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0" name="Equation" r:id="rId5" imgW="4444920" imgH="457200" progId="Equation.DSMT4">
                  <p:embed/>
                </p:oleObj>
              </mc:Choice>
              <mc:Fallback>
                <p:oleObj name="Equation" r:id="rId5" imgW="44449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959" y="1993371"/>
                        <a:ext cx="37766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012283" y="2632075"/>
          <a:ext cx="47180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1" name="Equation" r:id="rId7" imgW="5549760" imgH="507960" progId="Equation.DSMT4">
                  <p:embed/>
                </p:oleObj>
              </mc:Choice>
              <mc:Fallback>
                <p:oleObj name="Equation" r:id="rId7" imgW="554976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83" y="2632075"/>
                        <a:ext cx="47180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30116"/>
              </p:ext>
            </p:extLst>
          </p:nvPr>
        </p:nvGraphicFramePr>
        <p:xfrm>
          <a:off x="927100" y="3470275"/>
          <a:ext cx="44577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2" name="Equation" r:id="rId9" imgW="5244840" imgH="1587240" progId="Equation.DSMT4">
                  <p:embed/>
                </p:oleObj>
              </mc:Choice>
              <mc:Fallback>
                <p:oleObj name="Equation" r:id="rId9" imgW="5244840" imgH="1587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70275"/>
                        <a:ext cx="44577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23206" y="3451559"/>
            <a:ext cx="291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Since it is arbitrary, we don’t know the value, but it is non-negative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73996" y="5250094"/>
            <a:ext cx="4026137" cy="60617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09536"/>
              </p:ext>
            </p:extLst>
          </p:nvPr>
        </p:nvGraphicFramePr>
        <p:xfrm>
          <a:off x="1298575" y="5364163"/>
          <a:ext cx="38100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3" name="Equation" r:id="rId11" imgW="4483080" imgH="457200" progId="Equation.DSMT4">
                  <p:embed/>
                </p:oleObj>
              </mc:Choice>
              <mc:Fallback>
                <p:oleObj name="Equation" r:id="rId11" imgW="448308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64163"/>
                        <a:ext cx="38100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7890" y="6030931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Variational inequality for contact problem</a:t>
            </a:r>
          </a:p>
        </p:txBody>
      </p:sp>
      <p:pic>
        <p:nvPicPr>
          <p:cNvPr id="132143" name="Picture 4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40" y="4443043"/>
            <a:ext cx="2940368" cy="22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1528653"/>
            <a:ext cx="8909050" cy="5086459"/>
          </a:xfrm>
        </p:spPr>
        <p:txBody>
          <a:bodyPr/>
          <a:lstStyle/>
          <a:p>
            <a:r>
              <a:rPr lang="en-US" dirty="0" smtClean="0"/>
              <a:t>If the solution </a:t>
            </a:r>
            <a:r>
              <a:rPr lang="en-US" b="1" dirty="0" smtClean="0"/>
              <a:t>u</a:t>
            </a:r>
            <a:r>
              <a:rPr lang="en-US" dirty="0" smtClean="0"/>
              <a:t>’ is out of set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it is projected to </a:t>
            </a:r>
            <a:r>
              <a:rPr lang="en-US" b="1" dirty="0" smtClean="0"/>
              <a:t>u</a:t>
            </a:r>
            <a:r>
              <a:rPr lang="en-US" dirty="0" smtClean="0"/>
              <a:t> on </a:t>
            </a:r>
            <a:r>
              <a:rPr lang="en-US" dirty="0" smtClean="0">
                <a:sym typeface="Euclid Math Two" panose="02050601010101010101" pitchFamily="18" charset="2"/>
              </a:rPr>
              <a:t></a:t>
            </a:r>
            <a:endParaRPr lang="en-US" dirty="0" smtClean="0"/>
          </a:p>
          <a:p>
            <a:r>
              <a:rPr lang="en-US" dirty="0" smtClean="0"/>
              <a:t>Beam deflection example</a:t>
            </a:r>
            <a:br>
              <a:rPr lang="en-US" dirty="0" smtClean="0"/>
            </a:br>
            <a:r>
              <a:rPr lang="en-US" dirty="0" smtClean="0"/>
              <a:t>(rigid block with initial gap of 1mm)</a:t>
            </a:r>
          </a:p>
          <a:p>
            <a:r>
              <a:rPr lang="en-US" dirty="0" smtClean="0"/>
              <a:t>v’(x): beam deflection without rigid block</a:t>
            </a:r>
          </a:p>
          <a:p>
            <a:pPr lvl="1"/>
            <a:r>
              <a:rPr lang="en-US" dirty="0" smtClean="0"/>
              <a:t>Contact condition is violated (penetration to the block)</a:t>
            </a:r>
          </a:p>
          <a:p>
            <a:r>
              <a:rPr lang="en-US" dirty="0" smtClean="0"/>
              <a:t>v(x): projection of v’(x) onto convex set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endParaRPr lang="en-US" dirty="0" smtClean="0"/>
          </a:p>
          <a:p>
            <a:pPr lvl="1"/>
            <a:r>
              <a:rPr lang="en-US" dirty="0" smtClean="0"/>
              <a:t>by applying the contact force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0" y="4715094"/>
            <a:ext cx="4247172" cy="1999657"/>
            <a:chOff x="-23129" y="0"/>
            <a:chExt cx="4242704" cy="2002991"/>
          </a:xfrm>
        </p:grpSpPr>
        <p:sp>
          <p:nvSpPr>
            <p:cNvPr id="7" name="Rectangle 6"/>
            <p:cNvSpPr/>
            <p:nvPr/>
          </p:nvSpPr>
          <p:spPr>
            <a:xfrm>
              <a:off x="3695700" y="1346200"/>
              <a:ext cx="523875" cy="4413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23129" y="0"/>
              <a:ext cx="4026364" cy="2002991"/>
              <a:chOff x="405808" y="-57155"/>
              <a:chExt cx="4026364" cy="2002991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635000" y="148590"/>
                <a:ext cx="3786505" cy="15906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635000" y="148590"/>
                <a:ext cx="3786505" cy="1590675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cxnSp>
            <p:nvCxnSpPr>
              <p:cNvPr id="14" name="Line 10104"/>
              <p:cNvCxnSpPr>
                <a:cxnSpLocks noChangeShapeType="1"/>
              </p:cNvCxnSpPr>
              <p:nvPr/>
            </p:nvCxnSpPr>
            <p:spPr bwMode="auto">
              <a:xfrm>
                <a:off x="635000" y="1739265"/>
                <a:ext cx="37865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10105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37865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10106"/>
              <p:cNvCxnSpPr>
                <a:cxnSpLocks noChangeShapeType="1"/>
              </p:cNvCxnSpPr>
              <p:nvPr/>
            </p:nvCxnSpPr>
            <p:spPr bwMode="auto">
              <a:xfrm>
                <a:off x="4421505" y="148590"/>
                <a:ext cx="0" cy="1590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10107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0" cy="1590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10108"/>
              <p:cNvCxnSpPr>
                <a:cxnSpLocks noChangeShapeType="1"/>
              </p:cNvCxnSpPr>
              <p:nvPr/>
            </p:nvCxnSpPr>
            <p:spPr bwMode="auto">
              <a:xfrm>
                <a:off x="635000" y="1739265"/>
                <a:ext cx="37865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10109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0" cy="1590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10110"/>
              <p:cNvCxnSpPr>
                <a:cxnSpLocks noChangeShapeType="1"/>
              </p:cNvCxnSpPr>
              <p:nvPr/>
            </p:nvCxnSpPr>
            <p:spPr bwMode="auto">
              <a:xfrm flipV="1">
                <a:off x="635000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10111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610235" y="1753870"/>
                <a:ext cx="84871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3" name="Line 10113"/>
              <p:cNvCxnSpPr>
                <a:cxnSpLocks noChangeShapeType="1"/>
              </p:cNvCxnSpPr>
              <p:nvPr/>
            </p:nvCxnSpPr>
            <p:spPr bwMode="auto">
              <a:xfrm flipV="1">
                <a:off x="1012190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10114"/>
              <p:cNvCxnSpPr>
                <a:cxnSpLocks noChangeShapeType="1"/>
              </p:cNvCxnSpPr>
              <p:nvPr/>
            </p:nvCxnSpPr>
            <p:spPr bwMode="auto">
              <a:xfrm>
                <a:off x="1012190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10116"/>
              <p:cNvCxnSpPr>
                <a:cxnSpLocks noChangeShapeType="1"/>
              </p:cNvCxnSpPr>
              <p:nvPr/>
            </p:nvCxnSpPr>
            <p:spPr bwMode="auto">
              <a:xfrm flipV="1">
                <a:off x="1389380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10117"/>
              <p:cNvCxnSpPr>
                <a:cxnSpLocks noChangeShapeType="1"/>
              </p:cNvCxnSpPr>
              <p:nvPr/>
            </p:nvCxnSpPr>
            <p:spPr bwMode="auto">
              <a:xfrm>
                <a:off x="1389380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275802" y="176086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0.2</a:t>
                </a:r>
                <a:endParaRPr lang="en-US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Line 10119"/>
              <p:cNvCxnSpPr>
                <a:cxnSpLocks noChangeShapeType="1"/>
              </p:cNvCxnSpPr>
              <p:nvPr/>
            </p:nvCxnSpPr>
            <p:spPr bwMode="auto">
              <a:xfrm flipV="1">
                <a:off x="1766570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Line 10120"/>
              <p:cNvCxnSpPr>
                <a:cxnSpLocks noChangeShapeType="1"/>
              </p:cNvCxnSpPr>
              <p:nvPr/>
            </p:nvCxnSpPr>
            <p:spPr bwMode="auto">
              <a:xfrm>
                <a:off x="1766570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10122"/>
              <p:cNvCxnSpPr>
                <a:cxnSpLocks noChangeShapeType="1"/>
              </p:cNvCxnSpPr>
              <p:nvPr/>
            </p:nvCxnSpPr>
            <p:spPr bwMode="auto">
              <a:xfrm flipV="1">
                <a:off x="2148840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10123"/>
              <p:cNvCxnSpPr>
                <a:cxnSpLocks noChangeShapeType="1"/>
              </p:cNvCxnSpPr>
              <p:nvPr/>
            </p:nvCxnSpPr>
            <p:spPr bwMode="auto">
              <a:xfrm>
                <a:off x="2148840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2035264" y="176086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0.4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35" name="Line 10125"/>
              <p:cNvCxnSpPr>
                <a:cxnSpLocks noChangeShapeType="1"/>
              </p:cNvCxnSpPr>
              <p:nvPr/>
            </p:nvCxnSpPr>
            <p:spPr bwMode="auto">
              <a:xfrm flipV="1">
                <a:off x="252539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10126"/>
              <p:cNvCxnSpPr>
                <a:cxnSpLocks noChangeShapeType="1"/>
              </p:cNvCxnSpPr>
              <p:nvPr/>
            </p:nvCxnSpPr>
            <p:spPr bwMode="auto">
              <a:xfrm>
                <a:off x="252539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Line 10128"/>
              <p:cNvCxnSpPr>
                <a:cxnSpLocks noChangeShapeType="1"/>
              </p:cNvCxnSpPr>
              <p:nvPr/>
            </p:nvCxnSpPr>
            <p:spPr bwMode="auto">
              <a:xfrm flipV="1">
                <a:off x="290258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Line 10129"/>
              <p:cNvCxnSpPr>
                <a:cxnSpLocks noChangeShapeType="1"/>
              </p:cNvCxnSpPr>
              <p:nvPr/>
            </p:nvCxnSpPr>
            <p:spPr bwMode="auto">
              <a:xfrm>
                <a:off x="290258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2789639" y="176086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0.6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1" name="Line 10131"/>
              <p:cNvCxnSpPr>
                <a:cxnSpLocks noChangeShapeType="1"/>
              </p:cNvCxnSpPr>
              <p:nvPr/>
            </p:nvCxnSpPr>
            <p:spPr bwMode="auto">
              <a:xfrm flipV="1">
                <a:off x="328485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Line 10132"/>
              <p:cNvCxnSpPr>
                <a:cxnSpLocks noChangeShapeType="1"/>
              </p:cNvCxnSpPr>
              <p:nvPr/>
            </p:nvCxnSpPr>
            <p:spPr bwMode="auto">
              <a:xfrm>
                <a:off x="328485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Line 10134"/>
              <p:cNvCxnSpPr>
                <a:cxnSpLocks noChangeShapeType="1"/>
              </p:cNvCxnSpPr>
              <p:nvPr/>
            </p:nvCxnSpPr>
            <p:spPr bwMode="auto">
              <a:xfrm flipV="1">
                <a:off x="366204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Line 10135"/>
              <p:cNvCxnSpPr>
                <a:cxnSpLocks noChangeShapeType="1"/>
              </p:cNvCxnSpPr>
              <p:nvPr/>
            </p:nvCxnSpPr>
            <p:spPr bwMode="auto">
              <a:xfrm>
                <a:off x="366204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3548464" y="176086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0.8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7" name="Line 10137"/>
              <p:cNvCxnSpPr>
                <a:cxnSpLocks noChangeShapeType="1"/>
              </p:cNvCxnSpPr>
              <p:nvPr/>
            </p:nvCxnSpPr>
            <p:spPr bwMode="auto">
              <a:xfrm flipV="1">
                <a:off x="403923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Line 10138"/>
              <p:cNvCxnSpPr>
                <a:cxnSpLocks noChangeShapeType="1"/>
              </p:cNvCxnSpPr>
              <p:nvPr/>
            </p:nvCxnSpPr>
            <p:spPr bwMode="auto">
              <a:xfrm>
                <a:off x="403923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Line 10140"/>
              <p:cNvCxnSpPr>
                <a:cxnSpLocks noChangeShapeType="1"/>
              </p:cNvCxnSpPr>
              <p:nvPr/>
            </p:nvCxnSpPr>
            <p:spPr bwMode="auto">
              <a:xfrm flipV="1">
                <a:off x="4421505" y="1699260"/>
                <a:ext cx="0" cy="400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10141"/>
              <p:cNvCxnSpPr>
                <a:cxnSpLocks noChangeShapeType="1"/>
              </p:cNvCxnSpPr>
              <p:nvPr/>
            </p:nvCxnSpPr>
            <p:spPr bwMode="auto">
              <a:xfrm>
                <a:off x="4421505" y="148590"/>
                <a:ext cx="0" cy="349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4347301" y="1760862"/>
                <a:ext cx="84871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1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3" name="Line 10143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10144"/>
              <p:cNvCxnSpPr>
                <a:cxnSpLocks noChangeShapeType="1"/>
              </p:cNvCxnSpPr>
              <p:nvPr/>
            </p:nvCxnSpPr>
            <p:spPr bwMode="auto">
              <a:xfrm flipH="1">
                <a:off x="4381500" y="148590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485183" y="59021"/>
                <a:ext cx="84871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6" name="Line 10146"/>
              <p:cNvCxnSpPr>
                <a:cxnSpLocks noChangeShapeType="1"/>
              </p:cNvCxnSpPr>
              <p:nvPr/>
            </p:nvCxnSpPr>
            <p:spPr bwMode="auto">
              <a:xfrm>
                <a:off x="635000" y="371475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Line 10147"/>
              <p:cNvCxnSpPr>
                <a:cxnSpLocks noChangeShapeType="1"/>
              </p:cNvCxnSpPr>
              <p:nvPr/>
            </p:nvCxnSpPr>
            <p:spPr bwMode="auto">
              <a:xfrm flipH="1">
                <a:off x="4381500" y="371475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Line 10149"/>
              <p:cNvCxnSpPr>
                <a:cxnSpLocks noChangeShapeType="1"/>
              </p:cNvCxnSpPr>
              <p:nvPr/>
            </p:nvCxnSpPr>
            <p:spPr bwMode="auto">
              <a:xfrm>
                <a:off x="635000" y="599440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Line 10150"/>
              <p:cNvCxnSpPr>
                <a:cxnSpLocks noChangeShapeType="1"/>
              </p:cNvCxnSpPr>
              <p:nvPr/>
            </p:nvCxnSpPr>
            <p:spPr bwMode="auto">
              <a:xfrm flipH="1">
                <a:off x="4381500" y="599440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05808" y="50987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0.4</a:t>
                </a:r>
                <a:endParaRPr lang="en-US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62" name="Line 10152"/>
              <p:cNvCxnSpPr>
                <a:cxnSpLocks noChangeShapeType="1"/>
              </p:cNvCxnSpPr>
              <p:nvPr/>
            </p:nvCxnSpPr>
            <p:spPr bwMode="auto">
              <a:xfrm>
                <a:off x="635000" y="827405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Line 10153"/>
              <p:cNvCxnSpPr>
                <a:cxnSpLocks noChangeShapeType="1"/>
              </p:cNvCxnSpPr>
              <p:nvPr/>
            </p:nvCxnSpPr>
            <p:spPr bwMode="auto">
              <a:xfrm flipH="1">
                <a:off x="4381500" y="827405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Line 10155"/>
              <p:cNvCxnSpPr>
                <a:cxnSpLocks noChangeShapeType="1"/>
              </p:cNvCxnSpPr>
              <p:nvPr/>
            </p:nvCxnSpPr>
            <p:spPr bwMode="auto">
              <a:xfrm>
                <a:off x="635000" y="1055370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Line 10156"/>
              <p:cNvCxnSpPr>
                <a:cxnSpLocks noChangeShapeType="1"/>
              </p:cNvCxnSpPr>
              <p:nvPr/>
            </p:nvCxnSpPr>
            <p:spPr bwMode="auto">
              <a:xfrm flipH="1">
                <a:off x="4381500" y="1055370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405808" y="965802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0.8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68" name="Line 10158"/>
              <p:cNvCxnSpPr>
                <a:cxnSpLocks noChangeShapeType="1"/>
              </p:cNvCxnSpPr>
              <p:nvPr/>
            </p:nvCxnSpPr>
            <p:spPr bwMode="auto">
              <a:xfrm>
                <a:off x="635000" y="1283335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Line 10159"/>
              <p:cNvCxnSpPr>
                <a:cxnSpLocks noChangeShapeType="1"/>
              </p:cNvCxnSpPr>
              <p:nvPr/>
            </p:nvCxnSpPr>
            <p:spPr bwMode="auto">
              <a:xfrm flipH="1">
                <a:off x="4381500" y="1283335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Line 10161"/>
              <p:cNvCxnSpPr>
                <a:cxnSpLocks noChangeShapeType="1"/>
              </p:cNvCxnSpPr>
              <p:nvPr/>
            </p:nvCxnSpPr>
            <p:spPr bwMode="auto">
              <a:xfrm>
                <a:off x="635000" y="1511300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Line 10162"/>
              <p:cNvCxnSpPr>
                <a:cxnSpLocks noChangeShapeType="1"/>
              </p:cNvCxnSpPr>
              <p:nvPr/>
            </p:nvCxnSpPr>
            <p:spPr bwMode="auto">
              <a:xfrm flipH="1">
                <a:off x="4381500" y="1511300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05808" y="1421731"/>
                <a:ext cx="212976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1.2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74" name="Line 10164"/>
              <p:cNvCxnSpPr>
                <a:cxnSpLocks noChangeShapeType="1"/>
              </p:cNvCxnSpPr>
              <p:nvPr/>
            </p:nvCxnSpPr>
            <p:spPr bwMode="auto">
              <a:xfrm>
                <a:off x="635000" y="1739265"/>
                <a:ext cx="3492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Line 10165"/>
              <p:cNvCxnSpPr>
                <a:cxnSpLocks noChangeShapeType="1"/>
              </p:cNvCxnSpPr>
              <p:nvPr/>
            </p:nvCxnSpPr>
            <p:spPr bwMode="auto">
              <a:xfrm flipH="1">
                <a:off x="4381500" y="1739265"/>
                <a:ext cx="400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635000" y="-17785"/>
                <a:ext cx="289839" cy="184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x 10</a:t>
                </a:r>
                <a:endParaRPr lang="en-US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917497" y="-57155"/>
                <a:ext cx="120099" cy="161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  <a:ea typeface="Malgun Gothic" panose="020B0503020000020004" pitchFamily="34" charset="-127"/>
                  </a:rPr>
                  <a:t>-3</a:t>
                </a:r>
                <a:endParaRPr lang="en-US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79" name="Line 10169"/>
              <p:cNvCxnSpPr>
                <a:cxnSpLocks noChangeShapeType="1"/>
              </p:cNvCxnSpPr>
              <p:nvPr/>
            </p:nvCxnSpPr>
            <p:spPr bwMode="auto">
              <a:xfrm>
                <a:off x="635000" y="1739265"/>
                <a:ext cx="37865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Line 10170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378650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Line 10171"/>
              <p:cNvCxnSpPr>
                <a:cxnSpLocks noChangeShapeType="1"/>
              </p:cNvCxnSpPr>
              <p:nvPr/>
            </p:nvCxnSpPr>
            <p:spPr bwMode="auto">
              <a:xfrm>
                <a:off x="4421505" y="148590"/>
                <a:ext cx="0" cy="1590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Line 10172"/>
              <p:cNvCxnSpPr>
                <a:cxnSpLocks noChangeShapeType="1"/>
              </p:cNvCxnSpPr>
              <p:nvPr/>
            </p:nvCxnSpPr>
            <p:spPr bwMode="auto">
              <a:xfrm>
                <a:off x="635000" y="148590"/>
                <a:ext cx="0" cy="15906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635000" y="148590"/>
                <a:ext cx="3786505" cy="1417320"/>
              </a:xfrm>
              <a:custGeom>
                <a:avLst/>
                <a:gdLst>
                  <a:gd name="T0" fmla="*/ 0 w 5963"/>
                  <a:gd name="T1" fmla="*/ 0 h 2232"/>
                  <a:gd name="T2" fmla="*/ 297 w 5963"/>
                  <a:gd name="T3" fmla="*/ 8 h 2232"/>
                  <a:gd name="T4" fmla="*/ 594 w 5963"/>
                  <a:gd name="T5" fmla="*/ 39 h 2232"/>
                  <a:gd name="T6" fmla="*/ 891 w 5963"/>
                  <a:gd name="T7" fmla="*/ 86 h 2232"/>
                  <a:gd name="T8" fmla="*/ 1188 w 5963"/>
                  <a:gd name="T9" fmla="*/ 156 h 2232"/>
                  <a:gd name="T10" fmla="*/ 1485 w 5963"/>
                  <a:gd name="T11" fmla="*/ 234 h 2232"/>
                  <a:gd name="T12" fmla="*/ 1782 w 5963"/>
                  <a:gd name="T13" fmla="*/ 328 h 2232"/>
                  <a:gd name="T14" fmla="*/ 2087 w 5963"/>
                  <a:gd name="T15" fmla="*/ 429 h 2232"/>
                  <a:gd name="T16" fmla="*/ 2384 w 5963"/>
                  <a:gd name="T17" fmla="*/ 538 h 2232"/>
                  <a:gd name="T18" fmla="*/ 2681 w 5963"/>
                  <a:gd name="T19" fmla="*/ 663 h 2232"/>
                  <a:gd name="T20" fmla="*/ 2977 w 5963"/>
                  <a:gd name="T21" fmla="*/ 788 h 2232"/>
                  <a:gd name="T22" fmla="*/ 3274 w 5963"/>
                  <a:gd name="T23" fmla="*/ 921 h 2232"/>
                  <a:gd name="T24" fmla="*/ 3571 w 5963"/>
                  <a:gd name="T25" fmla="*/ 1061 h 2232"/>
                  <a:gd name="T26" fmla="*/ 3868 w 5963"/>
                  <a:gd name="T27" fmla="*/ 1202 h 2232"/>
                  <a:gd name="T28" fmla="*/ 4173 w 5963"/>
                  <a:gd name="T29" fmla="*/ 1342 h 2232"/>
                  <a:gd name="T30" fmla="*/ 4470 w 5963"/>
                  <a:gd name="T31" fmla="*/ 1490 h 2232"/>
                  <a:gd name="T32" fmla="*/ 4767 w 5963"/>
                  <a:gd name="T33" fmla="*/ 1639 h 2232"/>
                  <a:gd name="T34" fmla="*/ 5064 w 5963"/>
                  <a:gd name="T35" fmla="*/ 1787 h 2232"/>
                  <a:gd name="T36" fmla="*/ 5361 w 5963"/>
                  <a:gd name="T37" fmla="*/ 1935 h 2232"/>
                  <a:gd name="T38" fmla="*/ 5658 w 5963"/>
                  <a:gd name="T39" fmla="*/ 2083 h 2232"/>
                  <a:gd name="T40" fmla="*/ 5963 w 5963"/>
                  <a:gd name="T41" fmla="*/ 2232 h 2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63" h="2232">
                    <a:moveTo>
                      <a:pt x="0" y="0"/>
                    </a:moveTo>
                    <a:lnTo>
                      <a:pt x="297" y="8"/>
                    </a:lnTo>
                    <a:lnTo>
                      <a:pt x="594" y="39"/>
                    </a:lnTo>
                    <a:lnTo>
                      <a:pt x="891" y="86"/>
                    </a:lnTo>
                    <a:lnTo>
                      <a:pt x="1188" y="156"/>
                    </a:lnTo>
                    <a:lnTo>
                      <a:pt x="1485" y="234"/>
                    </a:lnTo>
                    <a:lnTo>
                      <a:pt x="1782" y="328"/>
                    </a:lnTo>
                    <a:lnTo>
                      <a:pt x="2087" y="429"/>
                    </a:lnTo>
                    <a:lnTo>
                      <a:pt x="2384" y="538"/>
                    </a:lnTo>
                    <a:lnTo>
                      <a:pt x="2681" y="663"/>
                    </a:lnTo>
                    <a:lnTo>
                      <a:pt x="2977" y="788"/>
                    </a:lnTo>
                    <a:lnTo>
                      <a:pt x="3274" y="921"/>
                    </a:lnTo>
                    <a:lnTo>
                      <a:pt x="3571" y="1061"/>
                    </a:lnTo>
                    <a:lnTo>
                      <a:pt x="3868" y="1202"/>
                    </a:lnTo>
                    <a:lnTo>
                      <a:pt x="4173" y="1342"/>
                    </a:lnTo>
                    <a:lnTo>
                      <a:pt x="4470" y="1490"/>
                    </a:lnTo>
                    <a:lnTo>
                      <a:pt x="4767" y="1639"/>
                    </a:lnTo>
                    <a:lnTo>
                      <a:pt x="5064" y="1787"/>
                    </a:lnTo>
                    <a:lnTo>
                      <a:pt x="5361" y="1935"/>
                    </a:lnTo>
                    <a:lnTo>
                      <a:pt x="5658" y="2083"/>
                    </a:lnTo>
                    <a:lnTo>
                      <a:pt x="5963" y="2232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  <p:sp>
            <p:nvSpPr>
              <p:cNvPr id="84" name="Freeform 83"/>
              <p:cNvSpPr>
                <a:spLocks/>
              </p:cNvSpPr>
              <p:nvPr/>
            </p:nvSpPr>
            <p:spPr bwMode="auto">
              <a:xfrm>
                <a:off x="635000" y="148590"/>
                <a:ext cx="3786505" cy="1134745"/>
              </a:xfrm>
              <a:custGeom>
                <a:avLst/>
                <a:gdLst>
                  <a:gd name="T0" fmla="*/ 0 w 5963"/>
                  <a:gd name="T1" fmla="*/ 0 h 1787"/>
                  <a:gd name="T2" fmla="*/ 297 w 5963"/>
                  <a:gd name="T3" fmla="*/ 8 h 1787"/>
                  <a:gd name="T4" fmla="*/ 594 w 5963"/>
                  <a:gd name="T5" fmla="*/ 31 h 1787"/>
                  <a:gd name="T6" fmla="*/ 891 w 5963"/>
                  <a:gd name="T7" fmla="*/ 70 h 1787"/>
                  <a:gd name="T8" fmla="*/ 1188 w 5963"/>
                  <a:gd name="T9" fmla="*/ 125 h 1787"/>
                  <a:gd name="T10" fmla="*/ 1485 w 5963"/>
                  <a:gd name="T11" fmla="*/ 195 h 1787"/>
                  <a:gd name="T12" fmla="*/ 1782 w 5963"/>
                  <a:gd name="T13" fmla="*/ 273 h 1787"/>
                  <a:gd name="T14" fmla="*/ 2087 w 5963"/>
                  <a:gd name="T15" fmla="*/ 351 h 1787"/>
                  <a:gd name="T16" fmla="*/ 2384 w 5963"/>
                  <a:gd name="T17" fmla="*/ 445 h 1787"/>
                  <a:gd name="T18" fmla="*/ 2681 w 5963"/>
                  <a:gd name="T19" fmla="*/ 546 h 1787"/>
                  <a:gd name="T20" fmla="*/ 2977 w 5963"/>
                  <a:gd name="T21" fmla="*/ 648 h 1787"/>
                  <a:gd name="T22" fmla="*/ 3274 w 5963"/>
                  <a:gd name="T23" fmla="*/ 757 h 1787"/>
                  <a:gd name="T24" fmla="*/ 3571 w 5963"/>
                  <a:gd name="T25" fmla="*/ 866 h 1787"/>
                  <a:gd name="T26" fmla="*/ 3868 w 5963"/>
                  <a:gd name="T27" fmla="*/ 975 h 1787"/>
                  <a:gd name="T28" fmla="*/ 4173 w 5963"/>
                  <a:gd name="T29" fmla="*/ 1092 h 1787"/>
                  <a:gd name="T30" fmla="*/ 4470 w 5963"/>
                  <a:gd name="T31" fmla="*/ 1209 h 1787"/>
                  <a:gd name="T32" fmla="*/ 4767 w 5963"/>
                  <a:gd name="T33" fmla="*/ 1319 h 1787"/>
                  <a:gd name="T34" fmla="*/ 5064 w 5963"/>
                  <a:gd name="T35" fmla="*/ 1436 h 1787"/>
                  <a:gd name="T36" fmla="*/ 5361 w 5963"/>
                  <a:gd name="T37" fmla="*/ 1553 h 1787"/>
                  <a:gd name="T38" fmla="*/ 5658 w 5963"/>
                  <a:gd name="T39" fmla="*/ 1670 h 1787"/>
                  <a:gd name="T40" fmla="*/ 5963 w 5963"/>
                  <a:gd name="T41" fmla="*/ 1787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63" h="1787">
                    <a:moveTo>
                      <a:pt x="0" y="0"/>
                    </a:moveTo>
                    <a:lnTo>
                      <a:pt x="297" y="8"/>
                    </a:lnTo>
                    <a:lnTo>
                      <a:pt x="594" y="31"/>
                    </a:lnTo>
                    <a:lnTo>
                      <a:pt x="891" y="70"/>
                    </a:lnTo>
                    <a:lnTo>
                      <a:pt x="1188" y="125"/>
                    </a:lnTo>
                    <a:lnTo>
                      <a:pt x="1485" y="195"/>
                    </a:lnTo>
                    <a:lnTo>
                      <a:pt x="1782" y="273"/>
                    </a:lnTo>
                    <a:lnTo>
                      <a:pt x="2087" y="351"/>
                    </a:lnTo>
                    <a:lnTo>
                      <a:pt x="2384" y="445"/>
                    </a:lnTo>
                    <a:lnTo>
                      <a:pt x="2681" y="546"/>
                    </a:lnTo>
                    <a:lnTo>
                      <a:pt x="2977" y="648"/>
                    </a:lnTo>
                    <a:lnTo>
                      <a:pt x="3274" y="757"/>
                    </a:lnTo>
                    <a:lnTo>
                      <a:pt x="3571" y="866"/>
                    </a:lnTo>
                    <a:lnTo>
                      <a:pt x="3868" y="975"/>
                    </a:lnTo>
                    <a:lnTo>
                      <a:pt x="4173" y="1092"/>
                    </a:lnTo>
                    <a:lnTo>
                      <a:pt x="4470" y="1209"/>
                    </a:lnTo>
                    <a:lnTo>
                      <a:pt x="4767" y="1319"/>
                    </a:lnTo>
                    <a:lnTo>
                      <a:pt x="5064" y="1436"/>
                    </a:lnTo>
                    <a:lnTo>
                      <a:pt x="5361" y="1553"/>
                    </a:lnTo>
                    <a:lnTo>
                      <a:pt x="5658" y="1670"/>
                    </a:lnTo>
                    <a:lnTo>
                      <a:pt x="5963" y="178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2800"/>
              </a:p>
            </p:txBody>
          </p:sp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05100" y="581024"/>
              <a:ext cx="392323" cy="27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 smtClean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v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(</a:t>
              </a:r>
              <a:r>
                <a:rPr lang="en-US" i="1" dirty="0" smtClean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x</a:t>
              </a:r>
              <a:r>
                <a:rPr lang="en-US" dirty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)</a:t>
              </a:r>
              <a:endPara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17750" y="920748"/>
              <a:ext cx="469186" cy="27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i="1" dirty="0" smtClean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v'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x</a:t>
              </a:r>
              <a:r>
                <a:rPr lang="en-US" dirty="0">
                  <a:solidFill>
                    <a:srgbClr val="000000"/>
                  </a:solidFill>
                  <a:effectLst/>
                  <a:latin typeface="Euclid" panose="02020503060505020303" pitchFamily="18" charset="0"/>
                  <a:ea typeface="Malgun Gothic" panose="020B0503020000020004" pitchFamily="34" charset="-127"/>
                  <a:cs typeface="Helvetica" panose="020B0604020202020204" pitchFamily="34" charset="0"/>
                </a:rPr>
                <a:t>)</a:t>
              </a:r>
              <a:endParaRPr lang="en-US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48000" y="1565271"/>
              <a:ext cx="747815" cy="18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Malgun Gothic" panose="020B0503020000020004" pitchFamily="34" charset="-127"/>
                </a:rPr>
                <a:t>Rigid block</a:t>
              </a:r>
              <a:endParaRPr lang="en-US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22649"/>
              </p:ext>
            </p:extLst>
          </p:nvPr>
        </p:nvGraphicFramePr>
        <p:xfrm>
          <a:off x="6448517" y="3372473"/>
          <a:ext cx="81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6" name="Equation" r:id="rId3" imgW="812520" imgH="291960" progId="Equation.DSMT4">
                  <p:embed/>
                </p:oleObj>
              </mc:Choice>
              <mc:Fallback>
                <p:oleObj name="Equation" r:id="rId3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517" y="3372473"/>
                        <a:ext cx="812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ounded Rectangle 85"/>
          <p:cNvSpPr/>
          <p:nvPr/>
        </p:nvSpPr>
        <p:spPr bwMode="auto">
          <a:xfrm>
            <a:off x="1534338" y="816004"/>
            <a:ext cx="3764798" cy="448700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585284"/>
              </p:ext>
            </p:extLst>
          </p:nvPr>
        </p:nvGraphicFramePr>
        <p:xfrm>
          <a:off x="1592106" y="918629"/>
          <a:ext cx="36242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7" name="Equation" r:id="rId5" imgW="4267080" imgH="406080" progId="Equation.DSMT4">
                  <p:embed/>
                </p:oleObj>
              </mc:Choice>
              <mc:Fallback>
                <p:oleObj name="Equation" r:id="rId5" imgW="4267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106" y="918629"/>
                        <a:ext cx="3624263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" name="Picture 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80" y="657074"/>
            <a:ext cx="2940368" cy="22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459649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Inequality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large deformation problem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Variational inequality is not easy to solve directly</a:t>
            </a:r>
          </a:p>
          <a:p>
            <a:r>
              <a:rPr lang="en-US" dirty="0" smtClean="0"/>
              <a:t>We will show that V.I. is equivalent to constrained optimization of total potential energy</a:t>
            </a:r>
          </a:p>
          <a:p>
            <a:r>
              <a:rPr lang="en-US" dirty="0" smtClean="0"/>
              <a:t>The constraint will be imposed using either penalty method or Lagrange multiplier method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589480"/>
              </p:ext>
            </p:extLst>
          </p:nvPr>
        </p:nvGraphicFramePr>
        <p:xfrm>
          <a:off x="891164" y="1459202"/>
          <a:ext cx="7886484" cy="47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6" name="Equation" r:id="rId3" imgW="8762760" imgH="533160" progId="Equation.DSMT4">
                  <p:embed/>
                </p:oleObj>
              </mc:Choice>
              <mc:Fallback>
                <p:oleObj name="Equation" r:id="rId3" imgW="8762760" imgH="533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164" y="1459202"/>
                        <a:ext cx="7886484" cy="479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 and Directional Derivative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energy</a:t>
            </a:r>
          </a:p>
          <a:p>
            <a:endParaRPr lang="en-US" dirty="0" smtClean="0"/>
          </a:p>
          <a:p>
            <a:r>
              <a:rPr lang="en-US" dirty="0" smtClean="0"/>
              <a:t>Directional derivative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Directional derivative of potential energy</a:t>
            </a:r>
          </a:p>
          <a:p>
            <a:endParaRPr lang="en-US" dirty="0" smtClean="0"/>
          </a:p>
          <a:p>
            <a:r>
              <a:rPr lang="en-US" dirty="0" smtClean="0"/>
              <a:t>For variational inequality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5213" y="1308100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0" name="Equation" r:id="rId3" imgW="2412720" imgH="431640" progId="Equation.DSMT4">
                  <p:embed/>
                </p:oleObj>
              </mc:Choice>
              <mc:Fallback>
                <p:oleObj name="Equation" r:id="rId3" imgW="24127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308100"/>
                        <a:ext cx="2413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2665" y="2462743"/>
          <a:ext cx="4787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1" name="Equation" r:id="rId5" imgW="4787640" imgH="1701720" progId="Equation.DSMT4">
                  <p:embed/>
                </p:oleObj>
              </mc:Choice>
              <mc:Fallback>
                <p:oleObj name="Equation" r:id="rId5" imgW="4787640" imgH="1701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65" y="2462743"/>
                        <a:ext cx="4787900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999068" y="5876818"/>
            <a:ext cx="6324600" cy="60617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89018" y="4956174"/>
          <a:ext cx="293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Equation" r:id="rId7" imgW="2933640" imgH="380880" progId="Equation.DSMT4">
                  <p:embed/>
                </p:oleObj>
              </mc:Choice>
              <mc:Fallback>
                <p:oleObj name="Equation" r:id="rId7" imgW="2933640" imgH="380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18" y="4956174"/>
                        <a:ext cx="2933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59603"/>
              </p:ext>
            </p:extLst>
          </p:nvPr>
        </p:nvGraphicFramePr>
        <p:xfrm>
          <a:off x="1101725" y="5994400"/>
          <a:ext cx="609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Equation" r:id="rId9" imgW="6095880" imgH="380880" progId="Equation.DSMT4">
                  <p:embed/>
                </p:oleObj>
              </mc:Choice>
              <mc:Fallback>
                <p:oleObj name="Equation" r:id="rId9" imgW="609588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994400"/>
                        <a:ext cx="6096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V.I. is equivalent to constrained optimization</a:t>
            </a:r>
          </a:p>
          <a:p>
            <a:pPr lvl="1"/>
            <a:r>
              <a:rPr lang="en-US" dirty="0" smtClean="0"/>
              <a:t>For arbitrary </a:t>
            </a:r>
            <a:r>
              <a:rPr lang="en-US" b="1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Euclid Symbol"/>
              </a:rPr>
              <a:t>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pPr lvl="1"/>
            <a:endParaRPr lang="en-US" dirty="0" smtClean="0">
              <a:sym typeface="Euclid Symbol"/>
            </a:endParaRPr>
          </a:p>
          <a:p>
            <a:r>
              <a:rPr lang="en-US" dirty="0" smtClean="0"/>
              <a:t>Thus,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b="1" dirty="0" smtClean="0"/>
              <a:t>u</a:t>
            </a:r>
            <a:r>
              <a:rPr lang="en-US" dirty="0" smtClean="0"/>
              <a:t>) is the smallest potential energy in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Unique solution if and only if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b="1" dirty="0" smtClean="0"/>
              <a:t>w</a:t>
            </a:r>
            <a:r>
              <a:rPr lang="en-US" dirty="0" smtClean="0"/>
              <a:t>) is a convex function and set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r>
              <a:rPr lang="en-US" dirty="0" smtClean="0"/>
              <a:t> is closed convex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9538" y="1865313"/>
          <a:ext cx="68453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3" name="Equation" r:id="rId3" imgW="8051760" imgH="1295280" progId="Equation.DSMT4">
                  <p:embed/>
                </p:oleObj>
              </mc:Choice>
              <mc:Fallback>
                <p:oleObj name="Equation" r:id="rId3" imgW="8051760" imgH="1295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865313"/>
                        <a:ext cx="68453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34849"/>
              </p:ext>
            </p:extLst>
          </p:nvPr>
        </p:nvGraphicFramePr>
        <p:xfrm>
          <a:off x="809625" y="3305175"/>
          <a:ext cx="502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4" name="Equation" r:id="rId5" imgW="5029200" imgH="380880" progId="Equation.DSMT4">
                  <p:embed/>
                </p:oleObj>
              </mc:Choice>
              <mc:Fallback>
                <p:oleObj name="Equation" r:id="rId5" imgW="502920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305175"/>
                        <a:ext cx="502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124200" y="2564255"/>
            <a:ext cx="3865989" cy="441789"/>
            <a:chOff x="3039530" y="2640458"/>
            <a:chExt cx="3865989" cy="441789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39530" y="2640458"/>
              <a:ext cx="1645486" cy="441789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 bwMode="auto">
            <a:xfrm flipV="1">
              <a:off x="4685016" y="2856217"/>
              <a:ext cx="719191" cy="513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363109" y="2681555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non-negative</a:t>
              </a:r>
            </a:p>
          </p:txBody>
        </p:sp>
      </p:grpSp>
      <p:sp>
        <p:nvSpPr>
          <p:cNvPr id="13" name="Rounded Rectangle 12"/>
          <p:cNvSpPr/>
          <p:nvPr/>
        </p:nvSpPr>
        <p:spPr bwMode="auto">
          <a:xfrm>
            <a:off x="1278468" y="4623371"/>
            <a:ext cx="4902200" cy="73973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55777"/>
              </p:ext>
            </p:extLst>
          </p:nvPr>
        </p:nvGraphicFramePr>
        <p:xfrm>
          <a:off x="1414463" y="4772025"/>
          <a:ext cx="4610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5" name="Equation" r:id="rId7" imgW="4609800" imgH="495000" progId="Equation.DSMT4">
                  <p:embed/>
                </p:oleObj>
              </mc:Choice>
              <mc:Fallback>
                <p:oleObj name="Equation" r:id="rId7" imgW="46098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772025"/>
                        <a:ext cx="4610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Equilibrium of elastic system: 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a displacement field that minimizes the potential </a:t>
            </a:r>
            <a:r>
              <a:rPr lang="en-US" dirty="0" smtClean="0"/>
              <a:t>energy</a:t>
            </a:r>
          </a:p>
          <a:p>
            <a:r>
              <a:rPr lang="en-US" dirty="0" smtClean="0"/>
              <a:t>Contact condition (constrained minimization)</a:t>
            </a:r>
          </a:p>
          <a:p>
            <a:pPr lvl="1"/>
            <a:r>
              <a:rPr lang="en-US" dirty="0"/>
              <a:t>the potential </a:t>
            </a:r>
            <a:r>
              <a:rPr lang="en-US" dirty="0" smtClean="0"/>
              <a:t>is </a:t>
            </a:r>
            <a:r>
              <a:rPr lang="en-US" dirty="0"/>
              <a:t>minimized while satisfying the contact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Convert to unconstrained optimization</a:t>
            </a:r>
          </a:p>
          <a:p>
            <a:pPr lvl="1"/>
            <a:r>
              <a:rPr lang="en-US" dirty="0" smtClean="0"/>
              <a:t>Can be solved using either the penalty method or Lagrange multiplier method</a:t>
            </a:r>
          </a:p>
          <a:p>
            <a:r>
              <a:rPr lang="en-US" dirty="0" smtClean="0"/>
              <a:t>Slave-master concept for contact implementation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nodes on the slave boundary cannot penetrate the surface elements on the master boundary</a:t>
            </a:r>
          </a:p>
        </p:txBody>
      </p:sp>
    </p:spTree>
    <p:extLst>
      <p:ext uri="{BB962C8B-B14F-4D97-AF65-F5344CB8AC3E}">
        <p14:creationId xmlns:p14="http://schemas.microsoft.com/office/powerpoint/2010/main" val="2591500699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PMPE minimizes the potential energy in the </a:t>
            </a:r>
            <a:r>
              <a:rPr lang="en-US" dirty="0" err="1" smtClean="0"/>
              <a:t>kinematically</a:t>
            </a:r>
            <a:r>
              <a:rPr lang="en-US" dirty="0" smtClean="0"/>
              <a:t> admissible space</a:t>
            </a:r>
          </a:p>
          <a:p>
            <a:r>
              <a:rPr lang="en-US" dirty="0" smtClean="0"/>
              <a:t>Contact problem minimizes the same potential energy in the contact constraint set </a:t>
            </a:r>
            <a:r>
              <a:rPr lang="en-US" dirty="0">
                <a:sym typeface="Euclid Math Two" panose="02050601010101010101" pitchFamily="18" charset="2"/>
              </a:rPr>
              <a:t>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constrained optimization problem can be converted into unconstrained optimization problem using the penalty method or Lagrange multiplier method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 &lt; 0, penalize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b="1" dirty="0" smtClean="0"/>
              <a:t>u</a:t>
            </a:r>
            <a:r>
              <a:rPr lang="en-US" dirty="0" smtClean="0"/>
              <a:t>) using</a:t>
            </a:r>
            <a:endParaRPr lang="en-US" dirty="0"/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83558"/>
              </p:ext>
            </p:extLst>
          </p:nvPr>
        </p:nvGraphicFramePr>
        <p:xfrm>
          <a:off x="1214438" y="2557463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3" name="Equation" r:id="rId3" imgW="6324480" imgH="457200" progId="Equation.DSMT4">
                  <p:embed/>
                </p:oleObj>
              </mc:Choice>
              <mc:Fallback>
                <p:oleObj name="Equation" r:id="rId3" imgW="63244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57463"/>
                        <a:ext cx="632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713000" y="2965617"/>
            <a:ext cx="2091150" cy="568158"/>
            <a:chOff x="5763802" y="2948683"/>
            <a:chExt cx="2091150" cy="56815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357101"/>
                </p:ext>
              </p:extLst>
            </p:nvPr>
          </p:nvGraphicFramePr>
          <p:xfrm>
            <a:off x="6470652" y="3148541"/>
            <a:ext cx="1384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74" name="Equation" r:id="rId5" imgW="1384200" imgH="368280" progId="Equation.DSMT4">
                    <p:embed/>
                  </p:oleObj>
                </mc:Choice>
                <mc:Fallback>
                  <p:oleObj name="Equation" r:id="rId5" imgW="1384200" imgH="3682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652" y="3148541"/>
                          <a:ext cx="1384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Freeform 7"/>
            <p:cNvSpPr/>
            <p:nvPr/>
          </p:nvSpPr>
          <p:spPr bwMode="auto">
            <a:xfrm>
              <a:off x="5763802" y="2948683"/>
              <a:ext cx="554805" cy="400692"/>
            </a:xfrm>
            <a:custGeom>
              <a:avLst/>
              <a:gdLst>
                <a:gd name="connsiteX0" fmla="*/ 0 w 554805"/>
                <a:gd name="connsiteY0" fmla="*/ 0 h 400692"/>
                <a:gd name="connsiteX1" fmla="*/ 0 w 554805"/>
                <a:gd name="connsiteY1" fmla="*/ 400692 h 400692"/>
                <a:gd name="connsiteX2" fmla="*/ 554805 w 554805"/>
                <a:gd name="connsiteY2" fmla="*/ 400692 h 40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4805" h="400692">
                  <a:moveTo>
                    <a:pt x="0" y="0"/>
                  </a:moveTo>
                  <a:lnTo>
                    <a:pt x="0" y="400692"/>
                  </a:lnTo>
                  <a:lnTo>
                    <a:pt x="554805" y="40069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955496" y="5311507"/>
            <a:ext cx="4530903" cy="811658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49970" y="5949202"/>
            <a:ext cx="2640847" cy="657010"/>
            <a:chOff x="2342508" y="5907640"/>
            <a:chExt cx="2640847" cy="657010"/>
          </a:xfrm>
        </p:grpSpPr>
        <p:sp>
          <p:nvSpPr>
            <p:cNvPr id="12" name="Freeform 11"/>
            <p:cNvSpPr/>
            <p:nvPr/>
          </p:nvSpPr>
          <p:spPr bwMode="auto">
            <a:xfrm>
              <a:off x="2342508" y="5907640"/>
              <a:ext cx="534256" cy="472612"/>
            </a:xfrm>
            <a:custGeom>
              <a:avLst/>
              <a:gdLst>
                <a:gd name="connsiteX0" fmla="*/ 0 w 534256"/>
                <a:gd name="connsiteY0" fmla="*/ 0 h 472612"/>
                <a:gd name="connsiteX1" fmla="*/ 0 w 534256"/>
                <a:gd name="connsiteY1" fmla="*/ 472612 h 472612"/>
                <a:gd name="connsiteX2" fmla="*/ 534256 w 534256"/>
                <a:gd name="connsiteY2" fmla="*/ 472612 h 47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256" h="472612">
                  <a:moveTo>
                    <a:pt x="0" y="0"/>
                  </a:moveTo>
                  <a:lnTo>
                    <a:pt x="0" y="472612"/>
                  </a:lnTo>
                  <a:lnTo>
                    <a:pt x="534256" y="47261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5392" y="6195318"/>
              <a:ext cx="2157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penalty parameter</a:t>
              </a:r>
            </a:p>
          </p:txBody>
        </p:sp>
      </p:grp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731624"/>
              </p:ext>
            </p:extLst>
          </p:nvPr>
        </p:nvGraphicFramePr>
        <p:xfrm>
          <a:off x="1034510" y="5306334"/>
          <a:ext cx="4441825" cy="75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5" name="Equation" r:id="rId7" imgW="4470120" imgH="761760" progId="Equation.DSMT4">
                  <p:embed/>
                </p:oleObj>
              </mc:Choice>
              <mc:Fallback>
                <p:oleObj name="Equation" r:id="rId7" imgW="4470120" imgH="7617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10" y="5306334"/>
                        <a:ext cx="4441825" cy="755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Optimization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Penalized unconstrained optimization problem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13933" y="1325366"/>
            <a:ext cx="4682067" cy="71919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767744"/>
              </p:ext>
            </p:extLst>
          </p:nvPr>
        </p:nvGraphicFramePr>
        <p:xfrm>
          <a:off x="1573213" y="1454150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Equation" r:id="rId3" imgW="4254480" imgH="469800" progId="Equation.DSMT4">
                  <p:embed/>
                </p:oleObj>
              </mc:Choice>
              <mc:Fallback>
                <p:oleObj name="Equation" r:id="rId3" imgW="425448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1454150"/>
                        <a:ext cx="425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5400000" flipH="1" flipV="1">
            <a:off x="2270590" y="2188396"/>
            <a:ext cx="493159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808252" y="239387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constrained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3881920" y="2186683"/>
            <a:ext cx="493159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19582" y="239216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unconstrained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21960" y="3657601"/>
            <a:ext cx="3945276" cy="2722651"/>
            <a:chOff x="2126751" y="3760342"/>
            <a:chExt cx="3945276" cy="2722651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26751" y="3760342"/>
              <a:ext cx="3945276" cy="2722651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7299" y="3832261"/>
              <a:ext cx="3316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Solution space w/o contact </a:t>
              </a:r>
              <a:r>
                <a:rPr lang="en-US" dirty="0" smtClean="0">
                  <a:latin typeface="Comic Sans MS" pitchFamily="66" charset="0"/>
                  <a:sym typeface="Euclid Math Two"/>
                </a:rPr>
                <a:t></a:t>
              </a:r>
              <a:endParaRPr lang="en-US" dirty="0" smtClean="0">
                <a:latin typeface="Comic Sans MS" pitchFamily="66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595955" y="4284323"/>
              <a:ext cx="2147299" cy="1582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2000" dirty="0">
                  <a:sym typeface="Euclid Math Two" panose="02050601010101010101" pitchFamily="18" charset="2"/>
                </a:rPr>
                <a:t></a:t>
              </a:r>
              <a:endPara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V="1">
              <a:off x="3092521" y="5373384"/>
              <a:ext cx="575353" cy="30822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938407" y="5722705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mic Sans MS" pitchFamily="66" charset="0"/>
                </a:rPr>
                <a:t>u</a:t>
              </a:r>
              <a:r>
                <a:rPr lang="en-US" baseline="-25000" dirty="0" err="1" smtClean="0">
                  <a:latin typeface="Comic Sans MS" pitchFamily="66" charset="0"/>
                </a:rPr>
                <a:t>NoContact</a:t>
              </a:r>
              <a:endParaRPr lang="en-US" baseline="-25000" dirty="0" smtClean="0"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637048" y="5332283"/>
              <a:ext cx="102741" cy="102741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8696" y="50857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mic Sans MS" pitchFamily="66" charset="0"/>
                </a:rPr>
                <a:t>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9218" y="4664467"/>
              <a:ext cx="1021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Contact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force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2969231" y="5137079"/>
              <a:ext cx="421241" cy="3904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Beam Deflection with Rigid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= 1 </a:t>
            </a:r>
            <a:r>
              <a:rPr lang="en-US" dirty="0" err="1"/>
              <a:t>kN</a:t>
            </a:r>
            <a:r>
              <a:rPr lang="en-US" dirty="0"/>
              <a:t>/m, L = 1 m, EI = 10</a:t>
            </a:r>
            <a:r>
              <a:rPr lang="en-US" baseline="30000" dirty="0"/>
              <a:t>5</a:t>
            </a:r>
            <a:r>
              <a:rPr lang="en-US" dirty="0"/>
              <a:t> N∙m</a:t>
            </a:r>
            <a:r>
              <a:rPr lang="en-US" baseline="30000" dirty="0"/>
              <a:t>2</a:t>
            </a:r>
            <a:r>
              <a:rPr lang="en-US" dirty="0"/>
              <a:t>, initial gap </a:t>
            </a:r>
            <a:r>
              <a:rPr lang="en-US" dirty="0">
                <a:latin typeface="Symbol" panose="05050102010706020507" pitchFamily="18" charset="2"/>
              </a:rPr>
              <a:t></a:t>
            </a:r>
            <a:r>
              <a:rPr lang="en-US" dirty="0"/>
              <a:t> = 1 mm</a:t>
            </a:r>
          </a:p>
          <a:p>
            <a:r>
              <a:rPr lang="en-US" dirty="0" smtClean="0"/>
              <a:t>Assumed deflection: </a:t>
            </a:r>
          </a:p>
          <a:p>
            <a:r>
              <a:rPr lang="en-US" dirty="0" smtClean="0"/>
              <a:t>Penalty function: </a:t>
            </a:r>
          </a:p>
          <a:p>
            <a:endParaRPr lang="en-US" dirty="0" smtClean="0"/>
          </a:p>
          <a:p>
            <a:r>
              <a:rPr lang="en-US" dirty="0" smtClean="0"/>
              <a:t>Penalized potential energy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93" y="4406612"/>
            <a:ext cx="5343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8912"/>
              </p:ext>
            </p:extLst>
          </p:nvPr>
        </p:nvGraphicFramePr>
        <p:xfrm>
          <a:off x="3487241" y="1239208"/>
          <a:ext cx="34432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1" name="Equation" r:id="rId4" imgW="3454200" imgH="469800" progId="Equation.DSMT4">
                  <p:embed/>
                </p:oleObj>
              </mc:Choice>
              <mc:Fallback>
                <p:oleObj name="Equation" r:id="rId4" imgW="345420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241" y="1239208"/>
                        <a:ext cx="344328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150995"/>
              </p:ext>
            </p:extLst>
          </p:nvPr>
        </p:nvGraphicFramePr>
        <p:xfrm>
          <a:off x="1084624" y="2302534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2" name="Equation" r:id="rId6" imgW="1346040" imgH="520560" progId="Equation.DSMT4">
                  <p:embed/>
                </p:oleObj>
              </mc:Choice>
              <mc:Fallback>
                <p:oleObj name="Equation" r:id="rId6" imgW="134604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624" y="2302534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68641"/>
              </p:ext>
            </p:extLst>
          </p:nvPr>
        </p:nvGraphicFramePr>
        <p:xfrm>
          <a:off x="4004600" y="2308374"/>
          <a:ext cx="3968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3" name="Equation" r:id="rId8" imgW="3962160" imgH="482400" progId="Equation.DSMT4">
                  <p:embed/>
                </p:oleObj>
              </mc:Choice>
              <mc:Fallback>
                <p:oleObj name="Equation" r:id="rId8" imgW="3962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600" y="2308374"/>
                        <a:ext cx="39687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56578"/>
              </p:ext>
            </p:extLst>
          </p:nvPr>
        </p:nvGraphicFramePr>
        <p:xfrm>
          <a:off x="1084624" y="3313123"/>
          <a:ext cx="65452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4" name="Equation" r:id="rId10" imgW="6578280" imgH="761760" progId="Equation.DSMT4">
                  <p:embed/>
                </p:oleObj>
              </mc:Choice>
              <mc:Fallback>
                <p:oleObj name="Equation" r:id="rId10" imgW="657828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624" y="3313123"/>
                        <a:ext cx="6545262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868777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Beam Deflection with Rigid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Stationary condition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Penetration: a</a:t>
            </a:r>
            <a:r>
              <a:rPr lang="en-US" baseline="-25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US" dirty="0" smtClean="0">
                <a:latin typeface="Symbol" panose="05050102010706020507" pitchFamily="18" charset="2"/>
                <a:cs typeface="Arial" panose="020B0604020202020204" pitchFamily="34" charset="0"/>
              </a:rPr>
              <a:t>d</a:t>
            </a:r>
          </a:p>
          <a:p>
            <a:r>
              <a:rPr lang="en-US" dirty="0" smtClean="0"/>
              <a:t>Contact force: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dirty="0" err="1" smtClean="0">
                <a:latin typeface="Symbol" panose="05050102010706020507" pitchFamily="18" charset="2"/>
                <a:cs typeface="Arial" panose="020B0604020202020204" pitchFamily="34" charset="0"/>
              </a:rPr>
              <a:t>w</a:t>
            </a:r>
            <a:r>
              <a:rPr lang="en-US" baseline="-25000" dirty="0" err="1" smtClean="0">
                <a:cs typeface="Arial" panose="020B0604020202020204" pitchFamily="34" charset="0"/>
              </a:rPr>
              <a:t>n</a:t>
            </a:r>
            <a:r>
              <a:rPr lang="en-US" dirty="0" err="1" smtClean="0">
                <a:cs typeface="Arial" panose="020B0604020202020204" pitchFamily="34" charset="0"/>
              </a:rPr>
              <a:t>g</a:t>
            </a:r>
            <a:r>
              <a:rPr lang="en-US" baseline="-25000" dirty="0" err="1" smtClean="0">
                <a:cs typeface="Arial" panose="020B0604020202020204" pitchFamily="34" charset="0"/>
              </a:rPr>
              <a:t>n</a:t>
            </a: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580685"/>
              </p:ext>
            </p:extLst>
          </p:nvPr>
        </p:nvGraphicFramePr>
        <p:xfrm>
          <a:off x="180975" y="1282700"/>
          <a:ext cx="116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5" name="Equation" r:id="rId3" imgW="1168200" imgH="863280" progId="Equation.DSMT4">
                  <p:embed/>
                </p:oleObj>
              </mc:Choice>
              <mc:Fallback>
                <p:oleObj name="Equation" r:id="rId3" imgW="1168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75" y="1282700"/>
                        <a:ext cx="1168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1479793" y="1605435"/>
            <a:ext cx="565392" cy="202425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42731"/>
              </p:ext>
            </p:extLst>
          </p:nvPr>
        </p:nvGraphicFramePr>
        <p:xfrm>
          <a:off x="2163007" y="1099384"/>
          <a:ext cx="6876293" cy="14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6" name="Equation" r:id="rId5" imgW="7530840" imgH="1523880" progId="Equation.DSMT4">
                  <p:embed/>
                </p:oleObj>
              </mc:Choice>
              <mc:Fallback>
                <p:oleObj name="Equation" r:id="rId5" imgW="7530840" imgH="1523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007" y="1099384"/>
                        <a:ext cx="6876293" cy="1416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40185"/>
              </p:ext>
            </p:extLst>
          </p:nvPr>
        </p:nvGraphicFramePr>
        <p:xfrm>
          <a:off x="366459" y="3866702"/>
          <a:ext cx="8411082" cy="24573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27542"/>
                <a:gridCol w="1183277"/>
                <a:gridCol w="1335442"/>
                <a:gridCol w="1257358"/>
                <a:gridCol w="1732871"/>
                <a:gridCol w="1474592"/>
              </a:tblGrid>
              <a:tr h="55975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Penalty 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baseline="-25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baseline="-250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Penetration (m)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Contact force (N)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3×10</a:t>
                      </a:r>
                      <a:r>
                        <a:rPr lang="en-US" sz="1600" baseline="300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2.31×10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-1.60×10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1.25×10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37.50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3×10</a:t>
                      </a:r>
                      <a:r>
                        <a:rPr lang="en-US" sz="1600" baseline="300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2.16×10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-1.55×10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2.27×10</a:t>
                      </a:r>
                      <a:r>
                        <a:rPr lang="en-US" sz="1600" baseline="30000">
                          <a:effectLst/>
                        </a:rPr>
                        <a:t>−5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68.18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3×10</a:t>
                      </a:r>
                      <a:r>
                        <a:rPr lang="en-US" sz="1600" baseline="300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2.13×10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-1.54×10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2.48×10</a:t>
                      </a:r>
                      <a:r>
                        <a:rPr lang="en-US" sz="1600" baseline="30000">
                          <a:effectLst/>
                        </a:rPr>
                        <a:t>−6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74.26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3×10</a:t>
                      </a:r>
                      <a:r>
                        <a:rPr lang="en-US" sz="1600" baseline="300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2.13×10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-1.54×10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2.50×10</a:t>
                      </a:r>
                      <a:r>
                        <a:rPr lang="en-US" sz="1600" baseline="30000">
                          <a:effectLst/>
                        </a:rPr>
                        <a:t>−7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74.92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3×10</a:t>
                      </a:r>
                      <a:r>
                        <a:rPr lang="en-US" sz="1600" baseline="300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2.13×10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-1.54×10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2.50×10</a:t>
                      </a:r>
                      <a:r>
                        <a:rPr lang="en-US" sz="1600" baseline="30000">
                          <a:effectLst/>
                        </a:rPr>
                        <a:t>−8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75.00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  <a:tr h="3162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True 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2.13×10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-1.54×10</a:t>
                      </a:r>
                      <a:r>
                        <a:rPr lang="en-US" sz="1600" baseline="30000">
                          <a:effectLst/>
                        </a:rPr>
                        <a:t>−3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4.17×10</a:t>
                      </a:r>
                      <a:r>
                        <a:rPr lang="en-US" sz="1600" baseline="30000">
                          <a:effectLst/>
                        </a:rPr>
                        <a:t>−4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</a:rPr>
                        <a:t>75.00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0750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Equilibrium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Variational equation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11238" y="1273175"/>
          <a:ext cx="2501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4" name="Equation" r:id="rId3" imgW="2501640" imgH="317160" progId="Equation.DSMT4">
                  <p:embed/>
                </p:oleObj>
              </mc:Choice>
              <mc:Fallback>
                <p:oleObj name="Equation" r:id="rId3" imgW="2501640" imgH="317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273175"/>
                        <a:ext cx="2501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34069"/>
              </p:ext>
            </p:extLst>
          </p:nvPr>
        </p:nvGraphicFramePr>
        <p:xfrm>
          <a:off x="4599708" y="1247775"/>
          <a:ext cx="303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5" name="Equation" r:id="rId5" imgW="3035160" imgH="317160" progId="Equation.DSMT4">
                  <p:embed/>
                </p:oleObj>
              </mc:Choice>
              <mc:Fallback>
                <p:oleObj name="Equation" r:id="rId5" imgW="3035160" imgH="317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708" y="1247775"/>
                        <a:ext cx="303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99344" y="2165514"/>
            <a:ext cx="287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need to express in terms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of u and </a:t>
            </a:r>
            <a:r>
              <a:rPr lang="en-US" dirty="0" smtClean="0">
                <a:latin typeface="Comic Sans MS"/>
              </a:rPr>
              <a:t>ū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" name="Rectangle 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212426"/>
              </p:ext>
            </p:extLst>
          </p:nvPr>
        </p:nvGraphicFramePr>
        <p:xfrm>
          <a:off x="1003588" y="1755221"/>
          <a:ext cx="5283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6" name="Equation" r:id="rId7" imgW="5270400" imgH="914400" progId="Equation.DSMT4">
                  <p:embed/>
                </p:oleObj>
              </mc:Choice>
              <mc:Fallback>
                <p:oleObj name="Equation" r:id="rId7" imgW="5270400" imgH="9144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88" y="1755221"/>
                        <a:ext cx="52832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999068" y="3444878"/>
            <a:ext cx="4089400" cy="58562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32500"/>
              </p:ext>
            </p:extLst>
          </p:nvPr>
        </p:nvGraphicFramePr>
        <p:xfrm>
          <a:off x="1212418" y="3567623"/>
          <a:ext cx="363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7" name="Equation" r:id="rId9" imgW="3632040" imgH="330120" progId="Equation.DSMT4">
                  <p:embed/>
                </p:oleObj>
              </mc:Choice>
              <mc:Fallback>
                <p:oleObj name="Equation" r:id="rId9" imgW="363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418" y="3567623"/>
                        <a:ext cx="3632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3803073" y="1350818"/>
            <a:ext cx="436418" cy="13161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Frictionless Contact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Variation of the normal gap</a:t>
            </a:r>
          </a:p>
          <a:p>
            <a:endParaRPr lang="en-US" dirty="0"/>
          </a:p>
          <a:p>
            <a:r>
              <a:rPr lang="en-US" dirty="0" smtClean="0"/>
              <a:t>Normal contact form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13153"/>
              </p:ext>
            </p:extLst>
          </p:nvPr>
        </p:nvGraphicFramePr>
        <p:xfrm>
          <a:off x="931863" y="127058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9" name="Equation" r:id="rId3" imgW="2158920" imgH="406080" progId="Equation.DSMT4">
                  <p:embed/>
                </p:oleObj>
              </mc:Choice>
              <mc:Fallback>
                <p:oleObj name="Equation" r:id="rId3" imgW="215892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27058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72643"/>
              </p:ext>
            </p:extLst>
          </p:nvPr>
        </p:nvGraphicFramePr>
        <p:xfrm>
          <a:off x="4019550" y="1286888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Equation" r:id="rId5" imgW="1104840" imgH="406080" progId="Equation.DSMT4">
                  <p:embed/>
                </p:oleObj>
              </mc:Choice>
              <mc:Fallback>
                <p:oleObj name="Equation" r:id="rId5" imgW="110484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1286888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836660" y="2344626"/>
            <a:ext cx="3454400" cy="678094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64701"/>
              </p:ext>
            </p:extLst>
          </p:nvPr>
        </p:nvGraphicFramePr>
        <p:xfrm>
          <a:off x="1158875" y="2427288"/>
          <a:ext cx="278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1" name="Equation" r:id="rId7" imgW="2781000" imgH="520560" progId="Equation.DSMT4">
                  <p:embed/>
                </p:oleObj>
              </mc:Choice>
              <mc:Fallback>
                <p:oleObj name="Equation" r:id="rId7" imgW="27810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427288"/>
                        <a:ext cx="2781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>
            <a:off x="3394364" y="1406234"/>
            <a:ext cx="436418" cy="145472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334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clear that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is independent of energy form</a:t>
            </a:r>
          </a:p>
          <a:p>
            <a:pPr lvl="1"/>
            <a:r>
              <a:rPr lang="en-US" dirty="0" smtClean="0"/>
              <a:t>The same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can be used for elastic or plastic problem</a:t>
            </a:r>
          </a:p>
          <a:p>
            <a:r>
              <a:rPr lang="en-US" dirty="0" smtClean="0"/>
              <a:t>It is nonlinear with respect to u (need linearization)</a:t>
            </a:r>
          </a:p>
          <a:p>
            <a:r>
              <a:rPr lang="en-US" dirty="0" smtClean="0"/>
              <a:t>Increment of gap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We assume that the contact boundary is straight line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b="1" dirty="0" smtClean="0"/>
              <a:t>e</a:t>
            </a:r>
            <a:r>
              <a:rPr lang="en-US" baseline="-25000" dirty="0" smtClean="0"/>
              <a:t>n</a:t>
            </a:r>
            <a:r>
              <a:rPr lang="en-US" dirty="0" smtClean="0"/>
              <a:t> = 0</a:t>
            </a:r>
          </a:p>
          <a:p>
            <a:pPr lvl="1"/>
            <a:r>
              <a:rPr lang="en-US" dirty="0" smtClean="0"/>
              <a:t>This is true for linear finite elements</a:t>
            </a:r>
            <a:endParaRPr lang="en-US" dirty="0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70392"/>
              </p:ext>
            </p:extLst>
          </p:nvPr>
        </p:nvGraphicFramePr>
        <p:xfrm>
          <a:off x="1279525" y="2822575"/>
          <a:ext cx="581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9" name="Equation" r:id="rId3" imgW="5816520" imgH="457200" progId="Equation.DSMT4">
                  <p:embed/>
                </p:oleObj>
              </mc:Choice>
              <mc:Fallback>
                <p:oleObj name="Equation" r:id="rId3" imgW="581652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822575"/>
                        <a:ext cx="581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rot="10800000" flipV="1">
            <a:off x="5640009" y="2568539"/>
            <a:ext cx="955497" cy="8835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41348" y="3486150"/>
          <a:ext cx="1035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0" name="Equation" r:id="rId5" imgW="1218960" imgH="761760" progId="Equation.DSMT4">
                  <p:embed/>
                </p:oleObj>
              </mc:Choice>
              <mc:Fallback>
                <p:oleObj name="Equation" r:id="rId5" imgW="121896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48" y="3486150"/>
                        <a:ext cx="10350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19783"/>
              </p:ext>
            </p:extLst>
          </p:nvPr>
        </p:nvGraphicFramePr>
        <p:xfrm>
          <a:off x="1278802" y="3516313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1" name="Equation" r:id="rId7" imgW="2095200" imgH="406080" progId="Equation.DSMT4">
                  <p:embed/>
                </p:oleObj>
              </mc:Choice>
              <mc:Fallback>
                <p:oleObj name="Equation" r:id="rId7" imgW="209520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802" y="3516313"/>
                        <a:ext cx="2095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900719" y="5198724"/>
            <a:ext cx="3482939" cy="1479478"/>
            <a:chOff x="1900719" y="5198724"/>
            <a:chExt cx="3482939" cy="1479478"/>
          </a:xfrm>
        </p:grpSpPr>
        <p:sp>
          <p:nvSpPr>
            <p:cNvPr id="9" name="Freeform 8"/>
            <p:cNvSpPr/>
            <p:nvPr/>
          </p:nvSpPr>
          <p:spPr bwMode="auto">
            <a:xfrm>
              <a:off x="1900719" y="5876818"/>
              <a:ext cx="3482939" cy="801384"/>
            </a:xfrm>
            <a:custGeom>
              <a:avLst/>
              <a:gdLst>
                <a:gd name="connsiteX0" fmla="*/ 0 w 3482939"/>
                <a:gd name="connsiteY0" fmla="*/ 801384 h 801384"/>
                <a:gd name="connsiteX1" fmla="*/ 780836 w 3482939"/>
                <a:gd name="connsiteY1" fmla="*/ 205483 h 801384"/>
                <a:gd name="connsiteX2" fmla="*/ 2116477 w 3482939"/>
                <a:gd name="connsiteY2" fmla="*/ 0 h 801384"/>
                <a:gd name="connsiteX3" fmla="*/ 3482939 w 3482939"/>
                <a:gd name="connsiteY3" fmla="*/ 308225 h 8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2939" h="801384">
                  <a:moveTo>
                    <a:pt x="0" y="801384"/>
                  </a:moveTo>
                  <a:lnTo>
                    <a:pt x="780836" y="205483"/>
                  </a:lnTo>
                  <a:lnTo>
                    <a:pt x="2116477" y="0"/>
                  </a:lnTo>
                  <a:lnTo>
                    <a:pt x="3482939" y="308225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424702" y="5198724"/>
              <a:ext cx="1695236" cy="515420"/>
            </a:xfrm>
            <a:custGeom>
              <a:avLst/>
              <a:gdLst>
                <a:gd name="connsiteX0" fmla="*/ 0 w 1695236"/>
                <a:gd name="connsiteY0" fmla="*/ 287677 h 515420"/>
                <a:gd name="connsiteX1" fmla="*/ 462337 w 1695236"/>
                <a:gd name="connsiteY1" fmla="*/ 441789 h 515420"/>
                <a:gd name="connsiteX2" fmla="*/ 1047964 w 1695236"/>
                <a:gd name="connsiteY2" fmla="*/ 441789 h 515420"/>
                <a:gd name="connsiteX3" fmla="*/ 1695236 w 1695236"/>
                <a:gd name="connsiteY3" fmla="*/ 0 h 51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5236" h="515420">
                  <a:moveTo>
                    <a:pt x="0" y="287677"/>
                  </a:moveTo>
                  <a:cubicBezTo>
                    <a:pt x="143838" y="351890"/>
                    <a:pt x="287676" y="416104"/>
                    <a:pt x="462337" y="441789"/>
                  </a:cubicBezTo>
                  <a:cubicBezTo>
                    <a:pt x="636998" y="467474"/>
                    <a:pt x="842481" y="515420"/>
                    <a:pt x="1047964" y="441789"/>
                  </a:cubicBezTo>
                  <a:cubicBezTo>
                    <a:pt x="1253447" y="368158"/>
                    <a:pt x="1474341" y="184079"/>
                    <a:pt x="1695236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16200000" flipV="1">
              <a:off x="3220949" y="5799761"/>
              <a:ext cx="297950" cy="4109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681555" y="6195316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Rigid surface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Linearization of contact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N-R iteration</a:t>
            </a:r>
            <a:endParaRPr lang="en-US" dirty="0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179513" y="1263650"/>
          <a:ext cx="311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Equation" r:id="rId3" imgW="3111480" imgH="520560" progId="Equation.DSMT4">
                  <p:embed/>
                </p:oleObj>
              </mc:Choice>
              <mc:Fallback>
                <p:oleObj name="Equation" r:id="rId3" imgW="3111480" imgH="520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263650"/>
                        <a:ext cx="3111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32933" y="1839074"/>
            <a:ext cx="3810000" cy="77056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179513" y="1988607"/>
          <a:ext cx="351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Equation" r:id="rId5" imgW="3517560" imgH="520560" progId="Equation.DSMT4">
                  <p:embed/>
                </p:oleObj>
              </mc:Choice>
              <mc:Fallback>
                <p:oleObj name="Equation" r:id="rId5" imgW="3517560" imgH="520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1988607"/>
                        <a:ext cx="3517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39292" y="3370793"/>
          <a:ext cx="675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2" name="Equation" r:id="rId7" imgW="6756120" imgH="406080" progId="Equation.DSMT4">
                  <p:embed/>
                </p:oleObj>
              </mc:Choice>
              <mc:Fallback>
                <p:oleObj name="Equation" r:id="rId7" imgW="675612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292" y="3370793"/>
                        <a:ext cx="675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Frictionless Contact of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displacement, </a:t>
            </a:r>
            <a:r>
              <a:rPr lang="en-US" dirty="0"/>
              <a:t>penetration and contact force at the contact interface. </a:t>
            </a:r>
            <a:endParaRPr lang="en-US" dirty="0" smtClean="0"/>
          </a:p>
          <a:p>
            <a:r>
              <a:rPr lang="en-US" i="1" dirty="0" smtClean="0"/>
              <a:t>EA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N, </a:t>
            </a:r>
            <a:r>
              <a:rPr lang="en-US" dirty="0" smtClean="0">
                <a:latin typeface="Symbol" panose="05050102010706020507" pitchFamily="18" charset="2"/>
              </a:rPr>
              <a:t>n</a:t>
            </a:r>
            <a:r>
              <a:rPr lang="en-US" dirty="0" smtClean="0"/>
              <a:t> = 0,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= 1.0kN/m, </a:t>
            </a:r>
            <a:r>
              <a:rPr lang="en-US" dirty="0" smtClean="0"/>
              <a:t>plane strain </a:t>
            </a:r>
          </a:p>
          <a:p>
            <a:r>
              <a:rPr lang="en-US" dirty="0" smtClean="0"/>
              <a:t>Plane strain: </a:t>
            </a:r>
          </a:p>
          <a:p>
            <a:r>
              <a:rPr lang="en-US" dirty="0" smtClean="0"/>
              <a:t>Contact boundary:</a:t>
            </a:r>
          </a:p>
          <a:p>
            <a:endParaRPr lang="en-US" dirty="0"/>
          </a:p>
          <a:p>
            <a:r>
              <a:rPr lang="en-US" dirty="0" smtClean="0"/>
              <a:t>Gap function: </a:t>
            </a:r>
          </a:p>
          <a:p>
            <a:r>
              <a:rPr lang="en-US" dirty="0" smtClean="0"/>
              <a:t>Contact form: </a:t>
            </a:r>
          </a:p>
          <a:p>
            <a:r>
              <a:rPr lang="en-US" dirty="0" smtClean="0"/>
              <a:t>Penalized potential energy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14223" y="1097351"/>
            <a:ext cx="2595551" cy="2473561"/>
            <a:chOff x="0" y="0"/>
            <a:chExt cx="1906889" cy="181591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69069" y="83344"/>
              <a:ext cx="0" cy="4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0" y="0"/>
              <a:ext cx="1906889" cy="1815916"/>
              <a:chOff x="0" y="0"/>
              <a:chExt cx="1907340" cy="181451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02407" y="254793"/>
                <a:ext cx="954881" cy="228600"/>
                <a:chOff x="0" y="0"/>
                <a:chExt cx="954881" cy="228600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2381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192881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381000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571500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759618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950118" y="0"/>
                  <a:ext cx="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0" y="2382"/>
                  <a:ext cx="95488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1907340" cy="1814512"/>
                <a:chOff x="0" y="0"/>
                <a:chExt cx="1907340" cy="1814512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71450" y="488156"/>
                  <a:ext cx="981075" cy="9810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45244" y="371475"/>
                  <a:ext cx="1552575" cy="1109662"/>
                </a:xfrm>
                <a:custGeom>
                  <a:avLst/>
                  <a:gdLst>
                    <a:gd name="connsiteX0" fmla="*/ 0 w 1552575"/>
                    <a:gd name="connsiteY0" fmla="*/ 0 h 1109662"/>
                    <a:gd name="connsiteX1" fmla="*/ 0 w 1552575"/>
                    <a:gd name="connsiteY1" fmla="*/ 1109662 h 1109662"/>
                    <a:gd name="connsiteX2" fmla="*/ 28575 w 1552575"/>
                    <a:gd name="connsiteY2" fmla="*/ 1109662 h 1109662"/>
                    <a:gd name="connsiteX3" fmla="*/ 1552575 w 1552575"/>
                    <a:gd name="connsiteY3" fmla="*/ 1109662 h 1109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2575" h="1109662">
                      <a:moveTo>
                        <a:pt x="0" y="0"/>
                      </a:moveTo>
                      <a:lnTo>
                        <a:pt x="0" y="1109662"/>
                      </a:lnTo>
                      <a:lnTo>
                        <a:pt x="28575" y="1109662"/>
                      </a:lnTo>
                      <a:lnTo>
                        <a:pt x="1552575" y="110966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7625" y="533400"/>
                  <a:ext cx="114300" cy="1143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47625" y="740568"/>
                  <a:ext cx="114300" cy="1143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7625" y="947737"/>
                  <a:ext cx="114300" cy="1143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7625" y="1154906"/>
                  <a:ext cx="114300" cy="1143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7625" y="1364456"/>
                  <a:ext cx="114300" cy="1143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80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8" name="Text Box 805"/>
                <p:cNvSpPr txBox="1"/>
                <p:nvPr/>
              </p:nvSpPr>
              <p:spPr>
                <a:xfrm>
                  <a:off x="1583532" y="1366837"/>
                  <a:ext cx="138113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i="1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x</a:t>
                  </a:r>
                  <a:endParaRPr lang="en-US"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19" name="Text Box 806"/>
                <p:cNvSpPr txBox="1"/>
                <p:nvPr/>
              </p:nvSpPr>
              <p:spPr>
                <a:xfrm>
                  <a:off x="0" y="0"/>
                  <a:ext cx="137795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i="1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y</a:t>
                  </a:r>
                  <a:endParaRPr lang="en-US"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0" name="Text Box 807"/>
                <p:cNvSpPr txBox="1"/>
                <p:nvPr/>
              </p:nvSpPr>
              <p:spPr>
                <a:xfrm>
                  <a:off x="616744" y="64293"/>
                  <a:ext cx="137795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i="1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q</a:t>
                  </a:r>
                  <a:endParaRPr lang="en-US">
                    <a:effectLst/>
                    <a:latin typeface="Comic Sans MS" panose="030F0702030302020204" pitchFamily="66" charset="0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1" name="Text Box 808"/>
                <p:cNvSpPr txBox="1"/>
                <p:nvPr/>
              </p:nvSpPr>
              <p:spPr>
                <a:xfrm>
                  <a:off x="145257" y="1624012"/>
                  <a:ext cx="1064419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Rigid body</a:t>
                  </a:r>
                </a:p>
              </p:txBody>
            </p:sp>
            <p:sp>
              <p:nvSpPr>
                <p:cNvPr id="22" name="Text Box 809"/>
                <p:cNvSpPr txBox="1"/>
                <p:nvPr/>
              </p:nvSpPr>
              <p:spPr>
                <a:xfrm>
                  <a:off x="221457" y="852487"/>
                  <a:ext cx="878681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Elastic body</a:t>
                  </a:r>
                </a:p>
              </p:txBody>
            </p:sp>
            <p:sp>
              <p:nvSpPr>
                <p:cNvPr id="23" name="Text Box 810"/>
                <p:cNvSpPr txBox="1"/>
                <p:nvPr/>
              </p:nvSpPr>
              <p:spPr>
                <a:xfrm>
                  <a:off x="104775" y="1462087"/>
                  <a:ext cx="137795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0</a:t>
                  </a:r>
                </a:p>
              </p:txBody>
            </p:sp>
            <p:sp>
              <p:nvSpPr>
                <p:cNvPr id="24" name="Text Box 811"/>
                <p:cNvSpPr txBox="1"/>
                <p:nvPr/>
              </p:nvSpPr>
              <p:spPr>
                <a:xfrm>
                  <a:off x="1090613" y="1462087"/>
                  <a:ext cx="137795" cy="1905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1</a:t>
                  </a:r>
                </a:p>
              </p:txBody>
            </p:sp>
            <p:sp>
              <p:nvSpPr>
                <p:cNvPr id="25" name="Text Box 812"/>
                <p:cNvSpPr txBox="1"/>
                <p:nvPr/>
              </p:nvSpPr>
              <p:spPr>
                <a:xfrm>
                  <a:off x="1154865" y="519425"/>
                  <a:ext cx="752475" cy="3762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Comic Sans MS" panose="030F0702030302020204" pitchFamily="66" charset="0"/>
                      <a:ea typeface="Malgun Gothic" panose="020B0503020000020004" pitchFamily="34" charset="-127"/>
                    </a:rPr>
                    <a:t>Contact boundary</a:t>
                  </a: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781050" y="922735"/>
                  <a:ext cx="419100" cy="5488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18815"/>
              </p:ext>
            </p:extLst>
          </p:nvPr>
        </p:nvGraphicFramePr>
        <p:xfrm>
          <a:off x="2434220" y="2152033"/>
          <a:ext cx="1741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8" name="Equation" r:id="rId3" imgW="1701720" imgH="520560" progId="Equation.DSMT4">
                  <p:embed/>
                </p:oleObj>
              </mc:Choice>
              <mc:Fallback>
                <p:oleObj name="Equation" r:id="rId3" imgW="1701720" imgH="520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220" y="2152033"/>
                        <a:ext cx="17414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772945"/>
              </p:ext>
            </p:extLst>
          </p:nvPr>
        </p:nvGraphicFramePr>
        <p:xfrm>
          <a:off x="4361247" y="2189163"/>
          <a:ext cx="1768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9" name="Equation" r:id="rId5" imgW="1726920" imgH="520560" progId="Equation.DSMT4">
                  <p:embed/>
                </p:oleObj>
              </mc:Choice>
              <mc:Fallback>
                <p:oleObj name="Equation" r:id="rId5" imgW="1726920" imgH="520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47" y="2189163"/>
                        <a:ext cx="17684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38455"/>
              </p:ext>
            </p:extLst>
          </p:nvPr>
        </p:nvGraphicFramePr>
        <p:xfrm>
          <a:off x="3255187" y="2678113"/>
          <a:ext cx="1527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0" name="Equation" r:id="rId7" imgW="1562040" imgH="469800" progId="Equation.DSMT4">
                  <p:embed/>
                </p:oleObj>
              </mc:Choice>
              <mc:Fallback>
                <p:oleObj name="Equation" r:id="rId7" imgW="156204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187" y="2678113"/>
                        <a:ext cx="15271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35029"/>
              </p:ext>
            </p:extLst>
          </p:nvPr>
        </p:nvGraphicFramePr>
        <p:xfrm>
          <a:off x="650355" y="3206125"/>
          <a:ext cx="494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1" name="Equation" r:id="rId9" imgW="4940280" imgH="520560" progId="Equation.DSMT4">
                  <p:embed/>
                </p:oleObj>
              </mc:Choice>
              <mc:Fallback>
                <p:oleObj name="Equation" r:id="rId9" imgW="4940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355" y="3206125"/>
                        <a:ext cx="4940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79271"/>
              </p:ext>
            </p:extLst>
          </p:nvPr>
        </p:nvGraphicFramePr>
        <p:xfrm>
          <a:off x="2524512" y="3676947"/>
          <a:ext cx="2851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2" name="Equation" r:id="rId11" imgW="2857320" imgH="520560" progId="Equation.DSMT4">
                  <p:embed/>
                </p:oleObj>
              </mc:Choice>
              <mc:Fallback>
                <p:oleObj name="Equation" r:id="rId11" imgW="2857320" imgH="520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512" y="3676947"/>
                        <a:ext cx="28511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48878"/>
              </p:ext>
            </p:extLst>
          </p:nvPr>
        </p:nvGraphicFramePr>
        <p:xfrm>
          <a:off x="2611822" y="4184947"/>
          <a:ext cx="3498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3" name="Equation" r:id="rId13" imgW="3504960" imgH="711000" progId="Equation.DSMT4">
                  <p:embed/>
                </p:oleObj>
              </mc:Choice>
              <mc:Fallback>
                <p:oleObj name="Equation" r:id="rId13" imgW="350496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822" y="4184947"/>
                        <a:ext cx="34988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350765"/>
              </p:ext>
            </p:extLst>
          </p:nvPr>
        </p:nvGraphicFramePr>
        <p:xfrm>
          <a:off x="799306" y="5233659"/>
          <a:ext cx="7531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4" name="Equation" r:id="rId15" imgW="7530840" imgH="774360" progId="Equation.DSMT4">
                  <p:embed/>
                </p:oleObj>
              </mc:Choice>
              <mc:Fallback>
                <p:oleObj name="Equation" r:id="rId15" imgW="7530840" imgH="774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" y="5233659"/>
                        <a:ext cx="75311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325181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Frictionless Contact of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latin typeface="Symbol" panose="05050102010706020507" pitchFamily="18" charset="2"/>
              </a:rPr>
              <a:t>n</a:t>
            </a:r>
            <a:r>
              <a:rPr lang="en-US" dirty="0" smtClean="0"/>
              <a:t> = 0, </a:t>
            </a:r>
            <a:r>
              <a:rPr lang="en-US" b="1" dirty="0" smtClean="0"/>
              <a:t>D</a:t>
            </a:r>
            <a:r>
              <a:rPr lang="en-US" dirty="0" smtClean="0"/>
              <a:t> becomes a diagonal matrix, decoupled x &amp; y</a:t>
            </a:r>
          </a:p>
          <a:p>
            <a:r>
              <a:rPr lang="en-US" dirty="0" smtClean="0"/>
              <a:t>Since load is only y-direction, </a:t>
            </a:r>
            <a:r>
              <a:rPr lang="en-US" dirty="0" err="1" smtClean="0">
                <a:latin typeface="Symbol" panose="05050102010706020507" pitchFamily="18" charset="2"/>
              </a:rPr>
              <a:t>e</a:t>
            </a:r>
            <a:r>
              <a:rPr lang="en-US" baseline="-25000" dirty="0" err="1" smtClean="0"/>
              <a:t>xx</a:t>
            </a:r>
            <a:r>
              <a:rPr lang="en-US" dirty="0" smtClean="0"/>
              <a:t> = </a:t>
            </a:r>
            <a:r>
              <a:rPr lang="en-US" dirty="0" err="1" smtClean="0">
                <a:latin typeface="Symbol" panose="05050102010706020507" pitchFamily="18" charset="2"/>
              </a:rPr>
              <a:t>g</a:t>
            </a:r>
            <a:r>
              <a:rPr lang="en-US" baseline="-25000" dirty="0" err="1" smtClean="0"/>
              <a:t>xy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Linear displacement in y-direction</a:t>
            </a:r>
          </a:p>
          <a:p>
            <a:endParaRPr lang="en-US" dirty="0"/>
          </a:p>
          <a:p>
            <a:r>
              <a:rPr lang="en-US" dirty="0" smtClean="0"/>
              <a:t>Penalized potential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to satisfy for arbitrary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502661"/>
              </p:ext>
            </p:extLst>
          </p:nvPr>
        </p:nvGraphicFramePr>
        <p:xfrm>
          <a:off x="2304978" y="2265011"/>
          <a:ext cx="38401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0" name="Equation" r:id="rId3" imgW="3797280" imgH="482400" progId="Equation.DSMT4">
                  <p:embed/>
                </p:oleObj>
              </mc:Choice>
              <mc:Fallback>
                <p:oleObj name="Equation" r:id="rId3" imgW="37972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978" y="2265011"/>
                        <a:ext cx="38401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27499"/>
              </p:ext>
            </p:extLst>
          </p:nvPr>
        </p:nvGraphicFramePr>
        <p:xfrm>
          <a:off x="715120" y="3494972"/>
          <a:ext cx="78819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1" name="Equation" r:id="rId5" imgW="7899120" imgH="660240" progId="Equation.DSMT4">
                  <p:embed/>
                </p:oleObj>
              </mc:Choice>
              <mc:Fallback>
                <p:oleObj name="Equation" r:id="rId5" imgW="789912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20" y="3494972"/>
                        <a:ext cx="788193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98865"/>
              </p:ext>
            </p:extLst>
          </p:nvPr>
        </p:nvGraphicFramePr>
        <p:xfrm>
          <a:off x="4564856" y="4306582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2" name="Equation" r:id="rId7" imgW="685800" imgH="431640" progId="Equation.DSMT4">
                  <p:embed/>
                </p:oleObj>
              </mc:Choice>
              <mc:Fallback>
                <p:oleObj name="Equation" r:id="rId7" imgW="685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4856" y="4306582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07200"/>
              </p:ext>
            </p:extLst>
          </p:nvPr>
        </p:nvGraphicFramePr>
        <p:xfrm>
          <a:off x="932178" y="4549077"/>
          <a:ext cx="30432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3" name="Equation" r:id="rId9" imgW="3009600" imgH="850680" progId="Equation.DSMT4">
                  <p:embed/>
                </p:oleObj>
              </mc:Choice>
              <mc:Fallback>
                <p:oleObj name="Equation" r:id="rId9" imgW="3009600" imgH="850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78" y="4549077"/>
                        <a:ext cx="304323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38470"/>
              </p:ext>
            </p:extLst>
          </p:nvPr>
        </p:nvGraphicFramePr>
        <p:xfrm>
          <a:off x="932178" y="5321392"/>
          <a:ext cx="3859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4" name="Equation" r:id="rId11" imgW="3835080" imgH="850680" progId="Equation.DSMT4">
                  <p:embed/>
                </p:oleObj>
              </mc:Choice>
              <mc:Fallback>
                <p:oleObj name="Equation" r:id="rId11" imgW="3835080" imgH="850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78" y="5321392"/>
                        <a:ext cx="3859212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74199"/>
              </p:ext>
            </p:extLst>
          </p:nvPr>
        </p:nvGraphicFramePr>
        <p:xfrm>
          <a:off x="932178" y="6200867"/>
          <a:ext cx="29606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name="Equation" r:id="rId13" imgW="2984400" imgH="596880" progId="Equation.DSMT4">
                  <p:embed/>
                </p:oleObj>
              </mc:Choice>
              <mc:Fallback>
                <p:oleObj name="Equation" r:id="rId13" imgW="2984400" imgH="596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78" y="6200867"/>
                        <a:ext cx="296068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50656" y="5442578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As </a:t>
            </a:r>
            <a:r>
              <a:rPr lang="en-US" dirty="0" err="1" smtClean="0">
                <a:solidFill>
                  <a:srgbClr val="2C02C6"/>
                </a:solidFill>
                <a:latin typeface="Symbol" panose="05050102010706020507" pitchFamily="18" charset="2"/>
              </a:rPr>
              <a:t>w</a:t>
            </a:r>
            <a:r>
              <a:rPr lang="en-US" baseline="-25000" dirty="0" err="1" smtClean="0">
                <a:solidFill>
                  <a:srgbClr val="2C02C6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 increases,</a:t>
            </a:r>
            <a:b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penetration decreases but</a:t>
            </a:r>
          </a:p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contact force remains constant</a:t>
            </a:r>
            <a:endParaRPr lang="en-US" dirty="0" smtClean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7615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Learn the computational difficulty in boundary nonlinearity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the concept of variational inequality and its relation with the constrained optimization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impose contact constraint and friction constraints using penalty method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difference between Lagrange multiplier method and penalty method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integrate contact constraint with the structural variational equation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Learn how to implement the contact constraints in finite element analysis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Understand </a:t>
            </a:r>
            <a:r>
              <a:rPr lang="en-US" dirty="0" err="1" smtClean="0"/>
              <a:t>collocational</a:t>
            </a:r>
            <a:r>
              <a:rPr lang="en-US" dirty="0" smtClean="0"/>
              <a:t> integration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Frictional Contact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frictional </a:t>
            </a:r>
            <a:r>
              <a:rPr lang="en-US" dirty="0"/>
              <a:t>contact </a:t>
            </a:r>
            <a:r>
              <a:rPr lang="en-US" dirty="0" smtClean="0"/>
              <a:t>depends on load history</a:t>
            </a:r>
          </a:p>
          <a:p>
            <a:r>
              <a:rPr lang="en-US" dirty="0" smtClean="0"/>
              <a:t>Frictional interface law – regularization of Coulomb law</a:t>
            </a:r>
          </a:p>
          <a:p>
            <a:r>
              <a:rPr lang="en-US" dirty="0" smtClean="0"/>
              <a:t>Friction form</a:t>
            </a:r>
          </a:p>
          <a:p>
            <a:endParaRPr lang="en-US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2664281" y="4890208"/>
            <a:ext cx="3832860" cy="1583448"/>
            <a:chOff x="4143" y="1998"/>
            <a:chExt cx="4400" cy="2082"/>
          </a:xfrm>
        </p:grpSpPr>
        <p:cxnSp>
          <p:nvCxnSpPr>
            <p:cNvPr id="13" name="Line 9513"/>
            <p:cNvCxnSpPr/>
            <p:nvPr/>
          </p:nvCxnSpPr>
          <p:spPr bwMode="auto">
            <a:xfrm flipV="1">
              <a:off x="4143" y="3073"/>
              <a:ext cx="440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9514"/>
            <p:cNvCxnSpPr/>
            <p:nvPr/>
          </p:nvCxnSpPr>
          <p:spPr bwMode="auto">
            <a:xfrm>
              <a:off x="6317" y="2032"/>
              <a:ext cx="1" cy="20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9515"/>
            <p:cNvCxnSpPr/>
            <p:nvPr/>
          </p:nvCxnSpPr>
          <p:spPr bwMode="auto">
            <a:xfrm flipV="1">
              <a:off x="6318" y="2235"/>
              <a:ext cx="180" cy="840"/>
            </a:xfrm>
            <a:prstGeom prst="line">
              <a:avLst/>
            </a:prstGeom>
            <a:noFill/>
            <a:ln w="28575">
              <a:solidFill>
                <a:srgbClr val="2C0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9516"/>
            <p:cNvCxnSpPr/>
            <p:nvPr/>
          </p:nvCxnSpPr>
          <p:spPr bwMode="auto">
            <a:xfrm>
              <a:off x="6505" y="2235"/>
              <a:ext cx="2002" cy="2"/>
            </a:xfrm>
            <a:prstGeom prst="line">
              <a:avLst/>
            </a:prstGeom>
            <a:noFill/>
            <a:ln w="28575">
              <a:solidFill>
                <a:srgbClr val="2C0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9517"/>
            <p:cNvCxnSpPr/>
            <p:nvPr/>
          </p:nvCxnSpPr>
          <p:spPr bwMode="auto">
            <a:xfrm flipV="1">
              <a:off x="6138" y="3085"/>
              <a:ext cx="180" cy="840"/>
            </a:xfrm>
            <a:prstGeom prst="line">
              <a:avLst/>
            </a:prstGeom>
            <a:noFill/>
            <a:ln w="28575">
              <a:solidFill>
                <a:srgbClr val="2C0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9518"/>
            <p:cNvCxnSpPr/>
            <p:nvPr/>
          </p:nvCxnSpPr>
          <p:spPr bwMode="auto">
            <a:xfrm rot="-21600000">
              <a:off x="4197" y="3920"/>
              <a:ext cx="1951" cy="0"/>
            </a:xfrm>
            <a:prstGeom prst="line">
              <a:avLst/>
            </a:prstGeom>
            <a:noFill/>
            <a:ln w="28575">
              <a:solidFill>
                <a:srgbClr val="2C02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9519"/>
            <p:cNvCxnSpPr/>
            <p:nvPr/>
          </p:nvCxnSpPr>
          <p:spPr bwMode="auto">
            <a:xfrm>
              <a:off x="6273" y="2230"/>
              <a:ext cx="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9520"/>
            <p:cNvCxnSpPr/>
            <p:nvPr/>
          </p:nvCxnSpPr>
          <p:spPr bwMode="auto">
            <a:xfrm flipV="1">
              <a:off x="6371" y="2820"/>
              <a:ext cx="82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9521"/>
            <p:cNvCxnSpPr/>
            <p:nvPr/>
          </p:nvCxnSpPr>
          <p:spPr bwMode="auto">
            <a:xfrm flipV="1">
              <a:off x="6461" y="2446"/>
              <a:ext cx="0" cy="3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9522"/>
            <p:cNvSpPr txBox="1">
              <a:spLocks noChangeAspect="1" noChangeArrowheads="1"/>
            </p:cNvSpPr>
            <p:nvPr/>
          </p:nvSpPr>
          <p:spPr bwMode="auto">
            <a:xfrm>
              <a:off x="5587" y="1998"/>
              <a:ext cx="72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Malgun Gothic"/>
                </a:rPr>
                <a:t>-</a:t>
              </a:r>
              <a:r>
                <a:rPr lang="en-US" sz="1600" dirty="0" err="1">
                  <a:effectLst/>
                  <a:latin typeface="Symbol"/>
                  <a:ea typeface="Malgun Gothic"/>
                </a:rPr>
                <a:t>mw</a:t>
              </a:r>
              <a:r>
                <a:rPr lang="en-US" sz="1600" baseline="-25000" dirty="0" err="1">
                  <a:effectLst/>
                  <a:latin typeface="Times New Roman"/>
                  <a:ea typeface="Malgun Gothic"/>
                </a:rPr>
                <a:t>n</a:t>
              </a:r>
              <a:r>
                <a:rPr lang="en-US" sz="1600" dirty="0" err="1">
                  <a:effectLst/>
                  <a:latin typeface="Times New Roman"/>
                  <a:ea typeface="Malgun Gothic"/>
                </a:rPr>
                <a:t>g</a:t>
              </a:r>
              <a:r>
                <a:rPr lang="en-US" sz="1600" baseline="-25000" dirty="0" err="1">
                  <a:effectLst/>
                  <a:latin typeface="Times New Roman"/>
                  <a:ea typeface="Malgun Gothic"/>
                </a:rPr>
                <a:t>n</a:t>
              </a:r>
              <a:endParaRPr lang="en-US" sz="1600" dirty="0">
                <a:effectLst/>
                <a:latin typeface="Times New Roman"/>
                <a:ea typeface="Malgun Gothic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/>
                  <a:ea typeface="Malgun Gothic"/>
                </a:rPr>
                <a:t> </a:t>
              </a:r>
            </a:p>
          </p:txBody>
        </p:sp>
        <p:sp>
          <p:nvSpPr>
            <p:cNvPr id="23" name="Text Box 9523"/>
            <p:cNvSpPr txBox="1">
              <a:spLocks noChangeAspect="1" noChangeArrowheads="1"/>
            </p:cNvSpPr>
            <p:nvPr/>
          </p:nvSpPr>
          <p:spPr bwMode="auto">
            <a:xfrm>
              <a:off x="8243" y="3121"/>
              <a:ext cx="218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Malgun Gothic"/>
                </a:rPr>
                <a:t>g</a:t>
              </a:r>
              <a:r>
                <a:rPr lang="en-US" sz="1600" baseline="-25000">
                  <a:effectLst/>
                  <a:latin typeface="Times New Roman"/>
                  <a:ea typeface="Malgun Gothic"/>
                </a:rPr>
                <a:t>t</a:t>
              </a:r>
              <a:endParaRPr lang="en-US" sz="1600">
                <a:effectLst/>
                <a:latin typeface="Times New Roman"/>
                <a:ea typeface="Malgun Gothic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Malgun Gothic"/>
                </a:rPr>
                <a:t> </a:t>
              </a:r>
            </a:p>
          </p:txBody>
        </p:sp>
        <p:sp>
          <p:nvSpPr>
            <p:cNvPr id="24" name="Text Box 9524"/>
            <p:cNvSpPr txBox="1">
              <a:spLocks noChangeAspect="1" noChangeArrowheads="1"/>
            </p:cNvSpPr>
            <p:nvPr/>
          </p:nvSpPr>
          <p:spPr bwMode="auto">
            <a:xfrm>
              <a:off x="6481" y="2535"/>
              <a:ext cx="24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Symbol"/>
                  <a:ea typeface="Malgun Gothic"/>
                </a:rPr>
                <a:t>w</a:t>
              </a:r>
              <a:r>
                <a:rPr lang="en-US" sz="1600" baseline="-25000">
                  <a:effectLst/>
                  <a:latin typeface="Times New Roman"/>
                  <a:ea typeface="Malgun Gothic"/>
                </a:rPr>
                <a:t>t</a:t>
              </a:r>
              <a:endParaRPr lang="en-US" sz="1600">
                <a:effectLst/>
                <a:latin typeface="Times New Roman"/>
                <a:ea typeface="Malgun Gothic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/>
                  <a:ea typeface="Malgun Gothic"/>
                </a:rPr>
                <a:t> </a:t>
              </a:r>
            </a:p>
          </p:txBody>
        </p: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99837"/>
              </p:ext>
            </p:extLst>
          </p:nvPr>
        </p:nvGraphicFramePr>
        <p:xfrm>
          <a:off x="2623581" y="2013527"/>
          <a:ext cx="2597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4" name="Equation" r:id="rId3" imgW="2590560" imgH="507960" progId="Equation.DSMT4">
                  <p:embed/>
                </p:oleObj>
              </mc:Choice>
              <mc:Fallback>
                <p:oleObj name="Equation" r:id="rId3" imgW="259056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581" y="2013527"/>
                        <a:ext cx="25971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70515"/>
              </p:ext>
            </p:extLst>
          </p:nvPr>
        </p:nvGraphicFramePr>
        <p:xfrm>
          <a:off x="2711450" y="2519363"/>
          <a:ext cx="27686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5" name="Equation" r:id="rId5" imgW="2743200" imgH="533160" progId="Equation.DSMT4">
                  <p:embed/>
                </p:oleObj>
              </mc:Choice>
              <mc:Fallback>
                <p:oleObj name="Equation" r:id="rId5" imgW="274320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519363"/>
                        <a:ext cx="27686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91124"/>
              </p:ext>
            </p:extLst>
          </p:nvPr>
        </p:nvGraphicFramePr>
        <p:xfrm>
          <a:off x="2668588" y="3241675"/>
          <a:ext cx="3665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6" name="Equation" r:id="rId7" imgW="3619440" imgH="609480" progId="Equation.DSMT4">
                  <p:embed/>
                </p:oleObj>
              </mc:Choice>
              <mc:Fallback>
                <p:oleObj name="Equation" r:id="rId7" imgW="3619440" imgH="609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241675"/>
                        <a:ext cx="3665537" cy="571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ight Arrow 29"/>
          <p:cNvSpPr/>
          <p:nvPr/>
        </p:nvSpPr>
        <p:spPr bwMode="auto">
          <a:xfrm>
            <a:off x="1884214" y="3387435"/>
            <a:ext cx="540327" cy="180109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31498"/>
              </p:ext>
            </p:extLst>
          </p:nvPr>
        </p:nvGraphicFramePr>
        <p:xfrm>
          <a:off x="7008813" y="2238507"/>
          <a:ext cx="193357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7" name="Equation" r:id="rId9" imgW="1917360" imgH="2743200" progId="Equation.DSMT4">
                  <p:embed/>
                </p:oleObj>
              </mc:Choice>
              <mc:Fallback>
                <p:oleObj name="Equation" r:id="rId9" imgW="1917360" imgH="274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238507"/>
                        <a:ext cx="1933575" cy="272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920609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stick condition,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n-US" dirty="0" err="1">
                <a:latin typeface="Symbol" panose="05050102010706020507" pitchFamily="18" charset="2"/>
              </a:rPr>
              <a:t>w</a:t>
            </a:r>
            <a:r>
              <a:rPr lang="en-US" baseline="-25000" dirty="0" err="1" smtClean="0"/>
              <a:t>t</a:t>
            </a:r>
            <a:r>
              <a:rPr lang="en-US" dirty="0" err="1" smtClean="0"/>
              <a:t>g</a:t>
            </a:r>
            <a:r>
              <a:rPr lang="en-US" baseline="-25000" dirty="0" err="1" smtClean="0"/>
              <a:t>t</a:t>
            </a:r>
            <a:r>
              <a:rPr lang="en-US" dirty="0" smtClean="0"/>
              <a:t> (</a:t>
            </a:r>
            <a:r>
              <a:rPr lang="en-US" dirty="0" err="1" smtClean="0">
                <a:latin typeface="Symbol" panose="05050102010706020507" pitchFamily="18" charset="2"/>
              </a:rPr>
              <a:t>w</a:t>
            </a:r>
            <a:r>
              <a:rPr lang="en-US" baseline="-25000" dirty="0" err="1" smtClean="0"/>
              <a:t>t</a:t>
            </a:r>
            <a:r>
              <a:rPr lang="en-US" dirty="0" smtClean="0"/>
              <a:t>: regularization </a:t>
            </a:r>
            <a:r>
              <a:rPr lang="en-US" dirty="0" err="1" smtClean="0"/>
              <a:t>param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r>
              <a:rPr lang="en-US" dirty="0" smtClean="0"/>
              <a:t>When slip occurs, </a:t>
            </a:r>
          </a:p>
          <a:p>
            <a:r>
              <a:rPr lang="en-US" dirty="0" smtClean="0"/>
              <a:t>Modified friction form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18520"/>
              </p:ext>
            </p:extLst>
          </p:nvPr>
        </p:nvGraphicFramePr>
        <p:xfrm>
          <a:off x="1231179" y="1255857"/>
          <a:ext cx="1922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69" name="Equation" r:id="rId3" imgW="1917360" imgH="457200" progId="Equation.DSMT4">
                  <p:embed/>
                </p:oleObj>
              </mc:Choice>
              <mc:Fallback>
                <p:oleObj name="Equation" r:id="rId3" imgW="19173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179" y="1255857"/>
                        <a:ext cx="19224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28174"/>
              </p:ext>
            </p:extLst>
          </p:nvPr>
        </p:nvGraphicFramePr>
        <p:xfrm>
          <a:off x="3149459" y="1813359"/>
          <a:ext cx="19097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0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459" y="1813359"/>
                        <a:ext cx="19097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5284"/>
              </p:ext>
            </p:extLst>
          </p:nvPr>
        </p:nvGraphicFramePr>
        <p:xfrm>
          <a:off x="914177" y="2930237"/>
          <a:ext cx="763428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1" name="Equation" r:id="rId7" imgW="7607160" imgH="1269720" progId="Equation.DSMT4">
                  <p:embed/>
                </p:oleObj>
              </mc:Choice>
              <mc:Fallback>
                <p:oleObj name="Equation" r:id="rId7" imgW="7607160" imgH="1269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77" y="2930237"/>
                        <a:ext cx="7634288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925744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Stick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of slip</a:t>
            </a:r>
          </a:p>
          <a:p>
            <a:endParaRPr lang="en-US" dirty="0"/>
          </a:p>
          <a:p>
            <a:r>
              <a:rPr lang="en-US" dirty="0" smtClean="0"/>
              <a:t>Increment of tangential vector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Incremental slip form for the stick condition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04052"/>
              </p:ext>
            </p:extLst>
          </p:nvPr>
        </p:nvGraphicFramePr>
        <p:xfrm>
          <a:off x="1384300" y="1260187"/>
          <a:ext cx="4102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3" name="Equation" r:id="rId3" imgW="4076640" imgH="533160" progId="Equation.DSMT4">
                  <p:embed/>
                </p:oleObj>
              </mc:Choice>
              <mc:Fallback>
                <p:oleObj name="Equation" r:id="rId3" imgW="4076640" imgH="533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260187"/>
                        <a:ext cx="41021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968599"/>
              </p:ext>
            </p:extLst>
          </p:nvPr>
        </p:nvGraphicFramePr>
        <p:xfrm>
          <a:off x="1385600" y="2240684"/>
          <a:ext cx="39512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4" name="Equation" r:id="rId5" imgW="4000320" imgH="761760" progId="Equation.DSMT4">
                  <p:embed/>
                </p:oleObj>
              </mc:Choice>
              <mc:Fallback>
                <p:oleObj name="Equation" r:id="rId5" imgW="400032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00" y="2240684"/>
                        <a:ext cx="39512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44920"/>
              </p:ext>
            </p:extLst>
          </p:nvPr>
        </p:nvGraphicFramePr>
        <p:xfrm>
          <a:off x="533400" y="4016375"/>
          <a:ext cx="81788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5" name="Equation" r:id="rId7" imgW="8204040" imgH="2286000" progId="Equation.DSMT4">
                  <p:embed/>
                </p:oleObj>
              </mc:Choice>
              <mc:Fallback>
                <p:oleObj name="Equation" r:id="rId7" imgW="8204040" imgH="228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16375"/>
                        <a:ext cx="817880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827855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of Slip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slip condition: </a:t>
            </a:r>
          </a:p>
          <a:p>
            <a:r>
              <a:rPr lang="en-US" dirty="0" smtClean="0"/>
              <a:t>Friction form:</a:t>
            </a:r>
          </a:p>
          <a:p>
            <a:endParaRPr lang="en-US" dirty="0"/>
          </a:p>
          <a:p>
            <a:r>
              <a:rPr lang="en-US" dirty="0" smtClean="0"/>
              <a:t>Linearized slip form </a:t>
            </a:r>
            <a:r>
              <a:rPr lang="en-US" dirty="0" smtClean="0">
                <a:solidFill>
                  <a:srgbClr val="2C02C6"/>
                </a:solidFill>
              </a:rPr>
              <a:t>(not symmetric!!)</a:t>
            </a:r>
            <a:endParaRPr lang="en-US" dirty="0">
              <a:solidFill>
                <a:srgbClr val="2C02C6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49354"/>
              </p:ext>
            </p:extLst>
          </p:nvPr>
        </p:nvGraphicFramePr>
        <p:xfrm>
          <a:off x="4773888" y="765319"/>
          <a:ext cx="2508251" cy="42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7" name="Equation" r:id="rId3" imgW="2514600" imgH="431640" progId="Equation.DSMT4">
                  <p:embed/>
                </p:oleObj>
              </mc:Choice>
              <mc:Fallback>
                <p:oleObj name="Equation" r:id="rId3" imgW="251460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888" y="765319"/>
                        <a:ext cx="2508251" cy="425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76173"/>
              </p:ext>
            </p:extLst>
          </p:nvPr>
        </p:nvGraphicFramePr>
        <p:xfrm>
          <a:off x="2660796" y="1300885"/>
          <a:ext cx="3711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8" name="Equation" r:id="rId5" imgW="3695400" imgH="609480" progId="Equation.DSMT4">
                  <p:embed/>
                </p:oleObj>
              </mc:Choice>
              <mc:Fallback>
                <p:oleObj name="Equation" r:id="rId5" imgW="369540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796" y="1300885"/>
                        <a:ext cx="3711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78458"/>
              </p:ext>
            </p:extLst>
          </p:nvPr>
        </p:nvGraphicFramePr>
        <p:xfrm>
          <a:off x="647700" y="2859088"/>
          <a:ext cx="8116888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9" name="Equation" r:id="rId7" imgW="8165880" imgH="2286000" progId="Equation.DSMT4">
                  <p:embed/>
                </p:oleObj>
              </mc:Choice>
              <mc:Fallback>
                <p:oleObj name="Equation" r:id="rId7" imgW="8165880" imgH="228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859088"/>
                        <a:ext cx="8116888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242291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Frictional Slip of a Cantilever Beam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load q </a:t>
            </a:r>
            <a:r>
              <a:rPr lang="en-US" dirty="0" smtClean="0">
                <a:sym typeface="Wingdings" panose="05000000000000000000" pitchFamily="2" charset="2"/>
              </a:rPr>
              <a:t> axial load P, </a:t>
            </a:r>
            <a:r>
              <a:rPr lang="en-US" dirty="0" err="1" smtClean="0">
                <a:latin typeface="Symbol" panose="05050102010706020507" pitchFamily="18" charset="2"/>
                <a:sym typeface="Wingdings" panose="05000000000000000000" pitchFamily="2" charset="2"/>
              </a:rPr>
              <a:t>w</a:t>
            </a:r>
            <a:r>
              <a:rPr lang="en-US" baseline="-25000" dirty="0" err="1" smtClean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 = 106, 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m</a:t>
            </a:r>
            <a:r>
              <a:rPr lang="en-US" dirty="0" smtClean="0">
                <a:sym typeface="Wingdings" panose="05000000000000000000" pitchFamily="2" charset="2"/>
              </a:rPr>
              <a:t> = 0.5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Contact force: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 = –</a:t>
            </a:r>
            <a:r>
              <a:rPr lang="en-US" i="1" dirty="0" err="1">
                <a:latin typeface="Symbol" panose="05050102010706020507" pitchFamily="18" charset="2"/>
              </a:rPr>
              <a:t>w</a:t>
            </a:r>
            <a:r>
              <a:rPr lang="en-US" i="1" baseline="-25000" dirty="0" err="1"/>
              <a:t>n</a:t>
            </a:r>
            <a:r>
              <a:rPr lang="en-US" i="1" dirty="0" err="1"/>
              <a:t>g</a:t>
            </a:r>
            <a:r>
              <a:rPr lang="en-US" i="1" baseline="-25000" dirty="0" err="1"/>
              <a:t>n</a:t>
            </a:r>
            <a:r>
              <a:rPr lang="en-US" dirty="0"/>
              <a:t> = </a:t>
            </a:r>
            <a:r>
              <a:rPr lang="en-US" dirty="0" smtClean="0"/>
              <a:t>75N</a:t>
            </a:r>
          </a:p>
          <a:p>
            <a:r>
              <a:rPr lang="en-US" dirty="0" smtClean="0"/>
              <a:t>Penalized potential energy (axial alone)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93" y="4406612"/>
            <a:ext cx="5343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6372879" y="5249075"/>
            <a:ext cx="83063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66339" y="50644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P=100N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08864"/>
              </p:ext>
            </p:extLst>
          </p:nvPr>
        </p:nvGraphicFramePr>
        <p:xfrm>
          <a:off x="1819676" y="2338993"/>
          <a:ext cx="52863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3" name="Equation" r:id="rId4" imgW="5321160" imgH="876240" progId="Equation.DSMT4">
                  <p:embed/>
                </p:oleObj>
              </mc:Choice>
              <mc:Fallback>
                <p:oleObj name="Equation" r:id="rId4" imgW="5321160" imgH="876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676" y="2338993"/>
                        <a:ext cx="52863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34397"/>
              </p:ext>
            </p:extLst>
          </p:nvPr>
        </p:nvGraphicFramePr>
        <p:xfrm>
          <a:off x="1122323" y="3340075"/>
          <a:ext cx="72882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4" name="Equation" r:id="rId6" imgW="7277040" imgH="660240" progId="Equation.DSMT4">
                  <p:embed/>
                </p:oleObj>
              </mc:Choice>
              <mc:Fallback>
                <p:oleObj name="Equation" r:id="rId6" imgW="7277040" imgH="660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23" y="3340075"/>
                        <a:ext cx="72882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633160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Frictional Slip of a Cantilever Beam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axial displacement field: u(x)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r>
              <a:rPr lang="en-US" dirty="0" smtClean="0"/>
              <a:t>Tangential slip in terms of displacement</a:t>
            </a:r>
          </a:p>
          <a:p>
            <a:pPr lvl="1"/>
            <a:r>
              <a:rPr lang="en-US" dirty="0" smtClean="0"/>
              <a:t>Parametric </a:t>
            </a:r>
            <a:r>
              <a:rPr lang="en-US" dirty="0"/>
              <a:t>coordinate </a:t>
            </a:r>
            <a:r>
              <a:rPr lang="en-US" dirty="0">
                <a:latin typeface="Symbol" panose="05050102010706020507" pitchFamily="18" charset="2"/>
              </a:rPr>
              <a:t>x</a:t>
            </a:r>
            <a:r>
              <a:rPr lang="en-US" dirty="0"/>
              <a:t> has an origin at x = L, and it has the same length as the </a:t>
            </a:r>
            <a:r>
              <a:rPr lang="en-US" dirty="0" smtClean="0"/>
              <a:t>x-coordinate</a:t>
            </a:r>
          </a:p>
          <a:p>
            <a:endParaRPr lang="en-US" dirty="0"/>
          </a:p>
          <a:p>
            <a:r>
              <a:rPr lang="en-US" dirty="0" smtClean="0"/>
              <a:t>Assume the stick condition: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49045"/>
              </p:ext>
            </p:extLst>
          </p:nvPr>
        </p:nvGraphicFramePr>
        <p:xfrm>
          <a:off x="833643" y="1206852"/>
          <a:ext cx="607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9" name="Equation" r:id="rId3" imgW="6070320" imgH="469800" progId="Equation.DSMT4">
                  <p:embed/>
                </p:oleObj>
              </mc:Choice>
              <mc:Fallback>
                <p:oleObj name="Equation" r:id="rId3" imgW="6070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643" y="1206852"/>
                        <a:ext cx="6070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61907"/>
              </p:ext>
            </p:extLst>
          </p:nvPr>
        </p:nvGraphicFramePr>
        <p:xfrm>
          <a:off x="923136" y="2978945"/>
          <a:ext cx="29289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0" name="Equation" r:id="rId5" imgW="2958840" imgH="533160" progId="Equation.DSMT4">
                  <p:embed/>
                </p:oleObj>
              </mc:Choice>
              <mc:Fallback>
                <p:oleObj name="Equation" r:id="rId5" imgW="2958840" imgH="533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36" y="2978945"/>
                        <a:ext cx="29289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93733"/>
              </p:ext>
            </p:extLst>
          </p:nvPr>
        </p:nvGraphicFramePr>
        <p:xfrm>
          <a:off x="4657734" y="2940053"/>
          <a:ext cx="8969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1" name="Equation" r:id="rId7" imgW="914400" imgH="469800" progId="Equation.DSMT4">
                  <p:embed/>
                </p:oleObj>
              </mc:Choice>
              <mc:Fallback>
                <p:oleObj name="Equation" r:id="rId7" imgW="9144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34" y="2940053"/>
                        <a:ext cx="89693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80320"/>
              </p:ext>
            </p:extLst>
          </p:nvPr>
        </p:nvGraphicFramePr>
        <p:xfrm>
          <a:off x="6342063" y="3003550"/>
          <a:ext cx="24780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2" name="Equation" r:id="rId9" imgW="2489040" imgH="431640" progId="Equation.DSMT4">
                  <p:embed/>
                </p:oleObj>
              </mc:Choice>
              <mc:Fallback>
                <p:oleObj name="Equation" r:id="rId9" imgW="24890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3003550"/>
                        <a:ext cx="247808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9990"/>
              </p:ext>
            </p:extLst>
          </p:nvPr>
        </p:nvGraphicFramePr>
        <p:xfrm>
          <a:off x="4591853" y="3597275"/>
          <a:ext cx="1905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Equation" r:id="rId11" imgW="1917360" imgH="457200" progId="Equation.DSMT4">
                  <p:embed/>
                </p:oleObj>
              </mc:Choice>
              <mc:Fallback>
                <p:oleObj name="Equation" r:id="rId11" imgW="191736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853" y="3597275"/>
                        <a:ext cx="1905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93467"/>
              </p:ext>
            </p:extLst>
          </p:nvPr>
        </p:nvGraphicFramePr>
        <p:xfrm>
          <a:off x="833643" y="4099721"/>
          <a:ext cx="4518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4" name="Equation" r:id="rId13" imgW="4572000" imgH="431640" progId="Equation.DSMT4">
                  <p:embed/>
                </p:oleObj>
              </mc:Choice>
              <mc:Fallback>
                <p:oleObj name="Equation" r:id="rId13" imgW="45720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43" y="4099721"/>
                        <a:ext cx="45180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92016"/>
              </p:ext>
            </p:extLst>
          </p:nvPr>
        </p:nvGraphicFramePr>
        <p:xfrm>
          <a:off x="1397000" y="4653756"/>
          <a:ext cx="40782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5" name="Equation" r:id="rId15" imgW="4114800" imgH="850680" progId="Equation.DSMT4">
                  <p:embed/>
                </p:oleObj>
              </mc:Choice>
              <mc:Fallback>
                <p:oleObj name="Equation" r:id="rId15" imgW="4114800" imgH="850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653756"/>
                        <a:ext cx="40782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 bwMode="auto">
          <a:xfrm>
            <a:off x="923136" y="5014913"/>
            <a:ext cx="319877" cy="157162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59296"/>
              </p:ext>
            </p:extLst>
          </p:nvPr>
        </p:nvGraphicFramePr>
        <p:xfrm>
          <a:off x="885825" y="5740400"/>
          <a:ext cx="3948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Equation" r:id="rId17" imgW="3898800" imgH="457200" progId="Equation.DSMT4">
                  <p:embed/>
                </p:oleObj>
              </mc:Choice>
              <mc:Fallback>
                <p:oleObj name="Equation" r:id="rId17" imgW="38988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740400"/>
                        <a:ext cx="39481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75288" y="5761757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The assumption is violated!!</a:t>
            </a:r>
            <a:endParaRPr lang="en-US" dirty="0" smtClean="0">
              <a:solidFill>
                <a:srgbClr val="2C02C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38826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Ex) Frictional Slip of a Cantilever Beam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slip condition: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contact force = 70N,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44226"/>
              </p:ext>
            </p:extLst>
          </p:nvPr>
        </p:nvGraphicFramePr>
        <p:xfrm>
          <a:off x="592138" y="1204119"/>
          <a:ext cx="83423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5" name="Equation" r:id="rId3" imgW="8331120" imgH="660240" progId="Equation.DSMT4">
                  <p:embed/>
                </p:oleObj>
              </mc:Choice>
              <mc:Fallback>
                <p:oleObj name="Equation" r:id="rId3" imgW="8331120" imgH="660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204119"/>
                        <a:ext cx="83423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31462"/>
              </p:ext>
            </p:extLst>
          </p:nvPr>
        </p:nvGraphicFramePr>
        <p:xfrm>
          <a:off x="4244181" y="2162573"/>
          <a:ext cx="2166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6" name="Equation" r:id="rId5" imgW="2197080" imgH="431640" progId="Equation.DSMT4">
                  <p:embed/>
                </p:oleObj>
              </mc:Choice>
              <mc:Fallback>
                <p:oleObj name="Equation" r:id="rId5" imgW="21970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181" y="2162573"/>
                        <a:ext cx="21669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70188"/>
              </p:ext>
            </p:extLst>
          </p:nvPr>
        </p:nvGraphicFramePr>
        <p:xfrm>
          <a:off x="1163638" y="2857501"/>
          <a:ext cx="4556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7" name="Equation" r:id="rId7" imgW="4609800" imgH="431640" progId="Equation.DSMT4">
                  <p:embed/>
                </p:oleObj>
              </mc:Choice>
              <mc:Fallback>
                <p:oleObj name="Equation" r:id="rId7" imgW="4609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857501"/>
                        <a:ext cx="45561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701680" y="3007518"/>
            <a:ext cx="319877" cy="157162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70798"/>
              </p:ext>
            </p:extLst>
          </p:nvPr>
        </p:nvGraphicFramePr>
        <p:xfrm>
          <a:off x="1163638" y="3426619"/>
          <a:ext cx="2146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8" name="Equation" r:id="rId9" imgW="2145960" imgH="469800" progId="Equation.DSMT4">
                  <p:embed/>
                </p:oleObj>
              </mc:Choice>
              <mc:Fallback>
                <p:oleObj name="Equation" r:id="rId9" imgW="21459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426619"/>
                        <a:ext cx="21463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 bwMode="auto">
          <a:xfrm>
            <a:off x="701679" y="3599656"/>
            <a:ext cx="319877" cy="157162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44987"/>
              </p:ext>
            </p:extLst>
          </p:nvPr>
        </p:nvGraphicFramePr>
        <p:xfrm>
          <a:off x="1163638" y="3995341"/>
          <a:ext cx="2120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9" name="Equation" r:id="rId11" imgW="2120760" imgH="482400" progId="Equation.DSMT4">
                  <p:embed/>
                </p:oleObj>
              </mc:Choice>
              <mc:Fallback>
                <p:oleObj name="Equation" r:id="rId11" imgW="212076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995341"/>
                        <a:ext cx="21209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1678" y="4127501"/>
            <a:ext cx="319877" cy="157162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61165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 of Contact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05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Slave-Master contact</a:t>
            </a:r>
          </a:p>
          <a:p>
            <a:pPr lvl="1"/>
            <a:r>
              <a:rPr lang="en-US" dirty="0" smtClean="0"/>
              <a:t>The rigid body has fixed or prescribed displacement</a:t>
            </a:r>
          </a:p>
          <a:p>
            <a:pPr lvl="1"/>
            <a:r>
              <a:rPr lang="en-US" dirty="0" smtClean="0"/>
              <a:t>Point </a:t>
            </a:r>
            <a:r>
              <a:rPr lang="en-US" b="1" dirty="0" smtClean="0"/>
              <a:t>x</a:t>
            </a:r>
            <a:r>
              <a:rPr lang="en-US" dirty="0" smtClean="0"/>
              <a:t> is projected onto the piecewise linear segments of the rigid body with 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18" charset="2"/>
              </a:rPr>
              <a:t>x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x</a:t>
            </a:r>
            <a:r>
              <a:rPr lang="en-US" baseline="-25000" dirty="0" err="1" smtClean="0"/>
              <a:t>c</a:t>
            </a:r>
            <a:r>
              <a:rPr lang="en-US" dirty="0" smtClean="0"/>
              <a:t>) as the projected point</a:t>
            </a:r>
          </a:p>
          <a:p>
            <a:pPr lvl="1"/>
            <a:r>
              <a:rPr lang="en-US" dirty="0" smtClean="0"/>
              <a:t>Unit normal and tangent vectors</a:t>
            </a:r>
            <a:endParaRPr lang="en-US" dirty="0"/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2026888" y="3982467"/>
            <a:ext cx="5572316" cy="2398993"/>
            <a:chOff x="3192" y="3738"/>
            <a:chExt cx="5851" cy="2519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4362" y="3738"/>
              <a:ext cx="1711" cy="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 flipV="1">
              <a:off x="6072" y="3783"/>
              <a:ext cx="1681" cy="7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7992" y="5570"/>
              <a:ext cx="1051" cy="4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 flipH="1">
              <a:off x="3192" y="5570"/>
              <a:ext cx="901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6087" y="4534"/>
              <a:ext cx="1" cy="10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6087" y="5569"/>
              <a:ext cx="6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 flipV="1">
              <a:off x="6087" y="5088"/>
              <a:ext cx="1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3" name="Oval 11"/>
            <p:cNvSpPr>
              <a:spLocks noChangeArrowheads="1"/>
            </p:cNvSpPr>
            <p:nvPr/>
          </p:nvSpPr>
          <p:spPr bwMode="auto">
            <a:xfrm>
              <a:off x="7962" y="554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4" name="Oval 12"/>
            <p:cNvSpPr>
              <a:spLocks noChangeArrowheads="1"/>
            </p:cNvSpPr>
            <p:nvPr/>
          </p:nvSpPr>
          <p:spPr bwMode="auto">
            <a:xfrm>
              <a:off x="4047" y="554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5" name="Oval 13"/>
            <p:cNvSpPr>
              <a:spLocks noChangeArrowheads="1"/>
            </p:cNvSpPr>
            <p:nvPr/>
          </p:nvSpPr>
          <p:spPr bwMode="auto">
            <a:xfrm>
              <a:off x="6057" y="4489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>
              <a:off x="4092" y="5062"/>
              <a:ext cx="1" cy="1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4092" y="5924"/>
              <a:ext cx="19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 flipV="1">
              <a:off x="7242" y="4489"/>
              <a:ext cx="1" cy="10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4092" y="5243"/>
              <a:ext cx="10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4087" y="5569"/>
              <a:ext cx="39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7365" y="4702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6510" y="5655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e</a:t>
              </a:r>
              <a:r>
                <a:rPr kumimoji="0" lang="en-US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t</a:t>
              </a:r>
              <a:endParaRPr kumimoji="0" lang="en-US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3" name="Text Box 21"/>
            <p:cNvSpPr txBox="1">
              <a:spLocks noChangeArrowheads="1"/>
            </p:cNvSpPr>
            <p:nvPr/>
          </p:nvSpPr>
          <p:spPr bwMode="auto">
            <a:xfrm>
              <a:off x="6240" y="5069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e</a:t>
              </a:r>
              <a:r>
                <a:rPr kumimoji="0" lang="en-US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n</a:t>
              </a:r>
              <a:endParaRPr kumimoji="0" lang="en-US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5392" y="3863"/>
              <a:ext cx="145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Flexible body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6637" y="5742"/>
              <a:ext cx="145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Rigid body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6" name="Text Box 24"/>
            <p:cNvSpPr txBox="1">
              <a:spLocks noChangeArrowheads="1"/>
            </p:cNvSpPr>
            <p:nvPr/>
          </p:nvSpPr>
          <p:spPr bwMode="auto">
            <a:xfrm>
              <a:off x="6015" y="5542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4950" y="5617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8" name="Text Box 26"/>
            <p:cNvSpPr txBox="1">
              <a:spLocks noChangeArrowheads="1"/>
            </p:cNvSpPr>
            <p:nvPr/>
          </p:nvSpPr>
          <p:spPr bwMode="auto">
            <a:xfrm>
              <a:off x="4635" y="4897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3877" y="5272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0" name="Text Box 28"/>
            <p:cNvSpPr txBox="1">
              <a:spLocks noChangeArrowheads="1"/>
            </p:cNvSpPr>
            <p:nvPr/>
          </p:nvSpPr>
          <p:spPr bwMode="auto">
            <a:xfrm>
              <a:off x="8085" y="5264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1" name="Text Box 29"/>
            <p:cNvSpPr txBox="1">
              <a:spLocks noChangeArrowheads="1"/>
            </p:cNvSpPr>
            <p:nvPr/>
          </p:nvSpPr>
          <p:spPr bwMode="auto">
            <a:xfrm>
              <a:off x="6030" y="4199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2" name="Oval 30"/>
            <p:cNvSpPr>
              <a:spLocks noChangeArrowheads="1"/>
            </p:cNvSpPr>
            <p:nvPr/>
          </p:nvSpPr>
          <p:spPr bwMode="auto">
            <a:xfrm>
              <a:off x="6051" y="5532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4102" y="6184"/>
              <a:ext cx="38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>
              <a:off x="7992" y="5062"/>
              <a:ext cx="1" cy="1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45" name="Text Box 33"/>
            <p:cNvSpPr txBox="1">
              <a:spLocks noChangeArrowheads="1"/>
            </p:cNvSpPr>
            <p:nvPr/>
          </p:nvSpPr>
          <p:spPr bwMode="auto">
            <a:xfrm>
              <a:off x="6230" y="5935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L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6" name="Text Box 34"/>
            <p:cNvSpPr txBox="1">
              <a:spLocks noChangeArrowheads="1"/>
            </p:cNvSpPr>
            <p:nvPr/>
          </p:nvSpPr>
          <p:spPr bwMode="auto">
            <a:xfrm>
              <a:off x="5215" y="5282"/>
              <a:ext cx="29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r>
                <a:rPr kumimoji="0" lang="en-US" altLang="ko-KR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7" name="Oval 35"/>
            <p:cNvSpPr>
              <a:spLocks noChangeArrowheads="1"/>
            </p:cNvSpPr>
            <p:nvPr/>
          </p:nvSpPr>
          <p:spPr bwMode="auto">
            <a:xfrm>
              <a:off x="5121" y="552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517169" y="2917861"/>
            <a:ext cx="4212404" cy="87330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1349" name="Object 37"/>
          <p:cNvGraphicFramePr>
            <a:graphicFrameLocks noChangeAspect="1"/>
          </p:cNvGraphicFramePr>
          <p:nvPr/>
        </p:nvGraphicFramePr>
        <p:xfrm>
          <a:off x="2825750" y="3003550"/>
          <a:ext cx="36369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9" name="Equation" r:id="rId3" imgW="3632040" imgH="672840" progId="Equation.DSMT4">
                  <p:embed/>
                </p:oleObj>
              </mc:Choice>
              <mc:Fallback>
                <p:oleObj name="Equation" r:id="rId3" imgW="3632040" imgH="6728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003550"/>
                        <a:ext cx="36369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at contact point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Gap function</a:t>
            </a:r>
          </a:p>
          <a:p>
            <a:endParaRPr lang="en-US" dirty="0" smtClean="0"/>
          </a:p>
          <a:p>
            <a:r>
              <a:rPr lang="en-US" dirty="0" smtClean="0"/>
              <a:t>Penalty function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Note: we don’t actually integrate the penalty function. We simply added the integrand at all contact node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2C02C6"/>
                </a:solidFill>
              </a:rPr>
              <a:t>collocation</a:t>
            </a:r>
            <a:r>
              <a:rPr lang="en-US" dirty="0" smtClean="0"/>
              <a:t> (a kind of integration)</a:t>
            </a:r>
          </a:p>
          <a:p>
            <a:pPr lvl="1"/>
            <a:r>
              <a:rPr lang="en-US" dirty="0" smtClean="0"/>
              <a:t>In collocation, the integrand is function value </a:t>
            </a:r>
            <a:r>
              <a:rPr lang="en-US" dirty="0" smtClean="0">
                <a:latin typeface="Comic Sans MS"/>
              </a:rPr>
              <a:t>× weight</a:t>
            </a:r>
            <a:endParaRPr lang="en-US" dirty="0" smtClean="0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393880" y="1243173"/>
            <a:ext cx="2547991" cy="873303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3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37105"/>
              </p:ext>
            </p:extLst>
          </p:nvPr>
        </p:nvGraphicFramePr>
        <p:xfrm>
          <a:off x="2668588" y="1335088"/>
          <a:ext cx="20351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9" name="Equation" r:id="rId3" imgW="2044440" imgH="660240" progId="Equation.DSMT4">
                  <p:embed/>
                </p:oleObj>
              </mc:Choice>
              <mc:Fallback>
                <p:oleObj name="Equation" r:id="rId3" imgW="2044440" imgH="660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335088"/>
                        <a:ext cx="20351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623308"/>
              </p:ext>
            </p:extLst>
          </p:nvPr>
        </p:nvGraphicFramePr>
        <p:xfrm>
          <a:off x="2559050" y="2835275"/>
          <a:ext cx="2317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0" name="Equation" r:id="rId5" imgW="2311200" imgH="406080" progId="Equation.DSMT4">
                  <p:embed/>
                </p:oleObj>
              </mc:Choice>
              <mc:Fallback>
                <p:oleObj name="Equation" r:id="rId5" imgW="231120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835275"/>
                        <a:ext cx="231775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35029" y="286649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Impenetrability condition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2563319" y="3797824"/>
            <a:ext cx="2389681" cy="994309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709863" y="3878263"/>
          <a:ext cx="2082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1" name="Equation" r:id="rId7" imgW="2082600" imgH="787320" progId="Equation.DSMT4">
                  <p:embed/>
                </p:oleObj>
              </mc:Choice>
              <mc:Fallback>
                <p:oleObj name="Equation" r:id="rId7" imgW="2082600" imgH="787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878263"/>
                        <a:ext cx="20828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Contact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618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form (normal)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>
                <a:latin typeface="Symbol" pitchFamily="18" charset="2"/>
              </a:rPr>
              <a:t>w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): </a:t>
            </a:r>
            <a:r>
              <a:rPr lang="en-US" b="1" dirty="0" smtClean="0">
                <a:solidFill>
                  <a:srgbClr val="2C02C6"/>
                </a:solidFill>
              </a:rPr>
              <a:t>contact force</a:t>
            </a:r>
            <a:r>
              <a:rPr lang="en-US" dirty="0" smtClean="0"/>
              <a:t>, proportional to the violation</a:t>
            </a:r>
            <a:endParaRPr lang="en-US" baseline="-25000" dirty="0" smtClean="0"/>
          </a:p>
          <a:p>
            <a:pPr lvl="1"/>
            <a:r>
              <a:rPr lang="en-US" dirty="0" smtClean="0"/>
              <a:t>Contact form is a virtual work done by contact force through normal virtual displacement</a:t>
            </a:r>
          </a:p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524000" y="1325367"/>
            <a:ext cx="4961467" cy="952166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81404"/>
              </p:ext>
            </p:extLst>
          </p:nvPr>
        </p:nvGraphicFramePr>
        <p:xfrm>
          <a:off x="1676400" y="1389063"/>
          <a:ext cx="46132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0" name="Equation" r:id="rId3" imgW="4609800" imgH="787320" progId="Equation.DSMT4">
                  <p:embed/>
                </p:oleObj>
              </mc:Choice>
              <mc:Fallback>
                <p:oleObj name="Equation" r:id="rId3" imgW="4609800" imgH="787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89063"/>
                        <a:ext cx="4613275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956733" y="4212404"/>
            <a:ext cx="4292600" cy="678095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586567"/>
              </p:ext>
            </p:extLst>
          </p:nvPr>
        </p:nvGraphicFramePr>
        <p:xfrm>
          <a:off x="979488" y="4321175"/>
          <a:ext cx="41640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1" name="Equation" r:id="rId5" imgW="4140000" imgH="444240" progId="Equation.DSMT4">
                  <p:embed/>
                </p:oleObj>
              </mc:Choice>
              <mc:Fallback>
                <p:oleObj name="Equation" r:id="rId5" imgW="41400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321175"/>
                        <a:ext cx="41640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02054"/>
              </p:ext>
            </p:extLst>
          </p:nvPr>
        </p:nvGraphicFramePr>
        <p:xfrm>
          <a:off x="1244600" y="5080000"/>
          <a:ext cx="67643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2" name="Equation" r:id="rId7" imgW="7949880" imgH="1193760" progId="Equation.DSMT4">
                  <p:embed/>
                </p:oleObj>
              </mc:Choice>
              <mc:Fallback>
                <p:oleObj name="Equation" r:id="rId7" imgW="7949880" imgH="1193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5080000"/>
                        <a:ext cx="67643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259014" y="6127835"/>
            <a:ext cx="3221451" cy="595364"/>
            <a:chOff x="3041151" y="6082301"/>
            <a:chExt cx="3221451" cy="595364"/>
          </a:xfrm>
        </p:grpSpPr>
        <p:sp>
          <p:nvSpPr>
            <p:cNvPr id="9" name="Freeform 8"/>
            <p:cNvSpPr/>
            <p:nvPr/>
          </p:nvSpPr>
          <p:spPr bwMode="auto">
            <a:xfrm>
              <a:off x="3041151" y="6082301"/>
              <a:ext cx="1202076" cy="421241"/>
            </a:xfrm>
            <a:custGeom>
              <a:avLst/>
              <a:gdLst>
                <a:gd name="connsiteX0" fmla="*/ 0 w 1202076"/>
                <a:gd name="connsiteY0" fmla="*/ 0 h 421241"/>
                <a:gd name="connsiteX1" fmla="*/ 0 w 1202076"/>
                <a:gd name="connsiteY1" fmla="*/ 421241 h 421241"/>
                <a:gd name="connsiteX2" fmla="*/ 1202076 w 1202076"/>
                <a:gd name="connsiteY2" fmla="*/ 421241 h 4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076" h="421241">
                  <a:moveTo>
                    <a:pt x="0" y="0"/>
                  </a:moveTo>
                  <a:lnTo>
                    <a:pt x="0" y="421241"/>
                  </a:lnTo>
                  <a:lnTo>
                    <a:pt x="1202076" y="421241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81583" y="6308333"/>
              <a:ext cx="208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Contact stiffness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43227" y="3760342"/>
            <a:ext cx="3644842" cy="923330"/>
            <a:chOff x="4243227" y="3760342"/>
            <a:chExt cx="3644842" cy="923330"/>
          </a:xfrm>
        </p:grpSpPr>
        <p:sp>
          <p:nvSpPr>
            <p:cNvPr id="13" name="Freeform 12"/>
            <p:cNvSpPr/>
            <p:nvPr/>
          </p:nvSpPr>
          <p:spPr bwMode="auto">
            <a:xfrm>
              <a:off x="4243227" y="3935002"/>
              <a:ext cx="575353" cy="380144"/>
            </a:xfrm>
            <a:custGeom>
              <a:avLst/>
              <a:gdLst>
                <a:gd name="connsiteX0" fmla="*/ 0 w 575353"/>
                <a:gd name="connsiteY0" fmla="*/ 380144 h 380144"/>
                <a:gd name="connsiteX1" fmla="*/ 0 w 575353"/>
                <a:gd name="connsiteY1" fmla="*/ 0 h 380144"/>
                <a:gd name="connsiteX2" fmla="*/ 575353 w 575353"/>
                <a:gd name="connsiteY2" fmla="*/ 0 h 38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53" h="380144">
                  <a:moveTo>
                    <a:pt x="0" y="380144"/>
                  </a:moveTo>
                  <a:lnTo>
                    <a:pt x="0" y="0"/>
                  </a:lnTo>
                  <a:lnTo>
                    <a:pt x="575353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9676" y="3760342"/>
              <a:ext cx="30283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Heaviside step function</a:t>
              </a:r>
            </a:p>
            <a:p>
              <a:r>
                <a:rPr lang="en-US" dirty="0" smtClean="0">
                  <a:latin typeface="Comic Sans MS" pitchFamily="66" charset="0"/>
                </a:rPr>
                <a:t>            H(x) = 1 if x &gt; 0</a:t>
              </a:r>
            </a:p>
            <a:p>
              <a:r>
                <a:rPr lang="en-US" dirty="0" smtClean="0">
                  <a:latin typeface="Comic Sans MS" pitchFamily="66" charset="0"/>
                </a:rPr>
                <a:t>                    = 0 otherwise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Formulation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873750"/>
          </a:xfrm>
        </p:spPr>
        <p:txBody>
          <a:bodyPr/>
          <a:lstStyle/>
          <a:p>
            <a:r>
              <a:rPr lang="en-US" dirty="0" smtClean="0"/>
              <a:t>Global finite element matrix equation for increment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Since the contact forms are independent of constitutive relation, the above equation can be applied for different materials</a:t>
            </a:r>
          </a:p>
          <a:p>
            <a:r>
              <a:rPr lang="en-US" dirty="0" smtClean="0"/>
              <a:t>A similar approach can be used for flexible-flexible body contact </a:t>
            </a:r>
          </a:p>
          <a:p>
            <a:pPr lvl="1"/>
            <a:r>
              <a:rPr lang="en-US" dirty="0" smtClean="0"/>
              <a:t>One body being selected as a slave and the other as a master</a:t>
            </a:r>
          </a:p>
          <a:p>
            <a:r>
              <a:rPr lang="en-US" dirty="0" smtClean="0"/>
              <a:t>Computational challenge in finding contact points</a:t>
            </a:r>
            <a:br>
              <a:rPr lang="en-US" dirty="0" smtClean="0"/>
            </a:br>
            <a:r>
              <a:rPr lang="en-US" dirty="0" smtClean="0"/>
              <a:t>(for example, out of 10,000 possible master segments, how can we find the one that will actually in contact?)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464732" y="1397285"/>
            <a:ext cx="5130801" cy="647272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3375" y="1536700"/>
          <a:ext cx="478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1" name="Equation" r:id="rId3" imgW="4787640" imgH="406080" progId="Equation.DSMT4">
                  <p:embed/>
                </p:oleObj>
              </mc:Choice>
              <mc:Fallback>
                <p:oleObj name="Equation" r:id="rId3" imgW="47876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536700"/>
                        <a:ext cx="478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Formulation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Frictional slip</a:t>
            </a:r>
          </a:p>
          <a:p>
            <a:endParaRPr lang="en-US" dirty="0"/>
          </a:p>
          <a:p>
            <a:r>
              <a:rPr lang="en-US" dirty="0" smtClean="0"/>
              <a:t>Friction force and tangent stiffness (stick condition)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Friction force and tangent stiffness (slip condition)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10307"/>
              </p:ext>
            </p:extLst>
          </p:nvPr>
        </p:nvGraphicFramePr>
        <p:xfrm>
          <a:off x="1053667" y="1246334"/>
          <a:ext cx="20399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5" name="Equation" r:id="rId3" imgW="2057400" imgH="469800" progId="Equation.DSMT4">
                  <p:embed/>
                </p:oleObj>
              </mc:Choice>
              <mc:Fallback>
                <p:oleObj name="Equation" r:id="rId3" imgW="205740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67" y="1246334"/>
                        <a:ext cx="20399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84088"/>
              </p:ext>
            </p:extLst>
          </p:nvPr>
        </p:nvGraphicFramePr>
        <p:xfrm>
          <a:off x="930419" y="2288311"/>
          <a:ext cx="1726920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6" name="Equation" r:id="rId5" imgW="1726920" imgH="469800" progId="Equation.DSMT4">
                  <p:embed/>
                </p:oleObj>
              </mc:Choice>
              <mc:Fallback>
                <p:oleObj name="Equation" r:id="rId5" imgW="172692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19" y="2288311"/>
                        <a:ext cx="1726920" cy="46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54401"/>
              </p:ext>
            </p:extLst>
          </p:nvPr>
        </p:nvGraphicFramePr>
        <p:xfrm>
          <a:off x="869516" y="3784023"/>
          <a:ext cx="5911851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7" name="Equation" r:id="rId7" imgW="5879880" imgH="495000" progId="Equation.DSMT4">
                  <p:embed/>
                </p:oleObj>
              </mc:Choice>
              <mc:Fallback>
                <p:oleObj name="Equation" r:id="rId7" imgW="587988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16" y="3784023"/>
                        <a:ext cx="5911851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98714"/>
              </p:ext>
            </p:extLst>
          </p:nvPr>
        </p:nvGraphicFramePr>
        <p:xfrm>
          <a:off x="925657" y="2816082"/>
          <a:ext cx="1638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8" name="Equation" r:id="rId9" imgW="1650960" imgH="469800" progId="Equation.DSMT4">
                  <p:embed/>
                </p:oleObj>
              </mc:Choice>
              <mc:Fallback>
                <p:oleObj name="Equation" r:id="rId9" imgW="16509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57" y="2816082"/>
                        <a:ext cx="16383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22086"/>
              </p:ext>
            </p:extLst>
          </p:nvPr>
        </p:nvGraphicFramePr>
        <p:xfrm>
          <a:off x="814532" y="4395066"/>
          <a:ext cx="2895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9" name="Equation" r:id="rId11" imgW="2869920" imgH="469800" progId="Equation.DSMT4">
                  <p:embed/>
                </p:oleObj>
              </mc:Choice>
              <mc:Fallback>
                <p:oleObj name="Equation" r:id="rId11" imgW="286992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32" y="4395066"/>
                        <a:ext cx="28956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267027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Analysis Procedure and Modeling Issues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51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Contact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Weld contact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slave node is bonded to the master segment (no relative motion)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Conceptually same with rigid-link or MPC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For contact purpose, it allows a slight elastic deformation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Decompose forces in normal and tangential directions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Rough contact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Similar to weld, but the contact can be separated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Stick contact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relative motion is within an elastic deformation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Tangent stiffness is symmetric,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Slip contact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relative motion is governed by Coulomb friction model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Tangent stiffness become </a:t>
            </a:r>
            <a:r>
              <a:rPr lang="en-US" dirty="0" err="1" smtClean="0"/>
              <a:t>unsymmetric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Easiest case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User can specify which slave node will contact with which master segment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This is only possible when deformation is small and no relative motion exists in the contact surface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Slave and master nodes are often located at the same position and connected by a compression-only spring (</a:t>
            </a:r>
            <a:r>
              <a:rPr lang="en-US" dirty="0" smtClean="0">
                <a:solidFill>
                  <a:srgbClr val="FF0000"/>
                </a:solidFill>
              </a:rPr>
              <a:t>node-to-node contact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Works for very limited cases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General case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User does not know which slave node will contact with which master segment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But, user can specify candidates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Then, the contact algorithm searches for contacting master segment for each slave node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Time consuming process, because this needs to be done at every iteration</a:t>
            </a:r>
            <a:endParaRPr lang="en-US" dirty="0">
              <a:solidFill>
                <a:srgbClr val="2C02C6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Search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1" y="1096070"/>
            <a:ext cx="8786813" cy="2081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2436" y="3207899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Node-to-surface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contact 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8198" y="3177283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Surface-to-surface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contact search</a:t>
            </a:r>
          </a:p>
        </p:txBody>
      </p:sp>
    </p:spTree>
    <p:extLst>
      <p:ext uri="{BB962C8B-B14F-4D97-AF65-F5344CB8AC3E}">
        <p14:creationId xmlns:p14="http://schemas.microsoft.com/office/powerpoint/2010/main" val="331349411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Slave-Master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Theoretically, there is no need to distinguish Body 1 from Body 2</a:t>
            </a:r>
          </a:p>
          <a:p>
            <a:r>
              <a:rPr lang="en-US" sz="2000" dirty="0" smtClean="0">
                <a:solidFill>
                  <a:srgbClr val="2C02C6"/>
                </a:solidFill>
              </a:rPr>
              <a:t>However, the distinction is often made for numerical convenience</a:t>
            </a:r>
          </a:p>
          <a:p>
            <a:r>
              <a:rPr lang="en-US" sz="2000" dirty="0" smtClean="0"/>
              <a:t>One body is called a slave body, while the other body is called a master body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Contact condition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2C02C6"/>
                </a:solidFill>
              </a:rPr>
              <a:t>the slave body cannot penetrate into the master body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master body can penetrate into the slave body (physically not possible, but numerically it’s not checked)</a:t>
            </a:r>
            <a:endParaRPr lang="en-US" sz="2000" dirty="0"/>
          </a:p>
        </p:txBody>
      </p:sp>
      <p:grpSp>
        <p:nvGrpSpPr>
          <p:cNvPr id="4" name="Group 31"/>
          <p:cNvGrpSpPr/>
          <p:nvPr/>
        </p:nvGrpSpPr>
        <p:grpSpPr>
          <a:xfrm>
            <a:off x="3091410" y="4074340"/>
            <a:ext cx="2566838" cy="2147052"/>
            <a:chOff x="3091410" y="4074340"/>
            <a:chExt cx="2566838" cy="2147052"/>
          </a:xfrm>
        </p:grpSpPr>
        <p:grpSp>
          <p:nvGrpSpPr>
            <p:cNvPr id="5" name="Group 29"/>
            <p:cNvGrpSpPr/>
            <p:nvPr/>
          </p:nvGrpSpPr>
          <p:grpSpPr>
            <a:xfrm>
              <a:off x="4766271" y="4188637"/>
              <a:ext cx="891977" cy="2032755"/>
              <a:chOff x="4766271" y="4188637"/>
              <a:chExt cx="891977" cy="2032755"/>
            </a:xfrm>
          </p:grpSpPr>
          <p:grpSp>
            <p:nvGrpSpPr>
              <p:cNvPr id="6" name="Group 32"/>
              <p:cNvGrpSpPr/>
              <p:nvPr/>
            </p:nvGrpSpPr>
            <p:grpSpPr>
              <a:xfrm rot="16200000">
                <a:off x="4226720" y="4779998"/>
                <a:ext cx="1989666" cy="844952"/>
                <a:chOff x="1006997" y="4097438"/>
                <a:chExt cx="2708476" cy="844952"/>
              </a:xfrm>
            </p:grpSpPr>
            <p:cxnSp>
              <p:nvCxnSpPr>
                <p:cNvPr id="12" name="Straight Connector 11"/>
                <p:cNvCxnSpPr/>
                <p:nvPr/>
              </p:nvCxnSpPr>
              <p:spPr bwMode="auto">
                <a:xfrm>
                  <a:off x="1006997" y="4109017"/>
                  <a:ext cx="2708476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12"/>
                <p:cNvCxnSpPr/>
                <p:nvPr/>
              </p:nvCxnSpPr>
              <p:spPr bwMode="auto">
                <a:xfrm rot="5400000">
                  <a:off x="584522" y="4519914"/>
                  <a:ext cx="844952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1480297" y="4519914"/>
                  <a:ext cx="844952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" name="Straight Connector 14"/>
                <p:cNvCxnSpPr/>
                <p:nvPr/>
              </p:nvCxnSpPr>
              <p:spPr bwMode="auto">
                <a:xfrm rot="5400000">
                  <a:off x="2376072" y="4519914"/>
                  <a:ext cx="844952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 rot="5400000">
                  <a:off x="3271847" y="4519914"/>
                  <a:ext cx="844952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" name="Group 31"/>
              <p:cNvGrpSpPr/>
              <p:nvPr/>
            </p:nvGrpSpPr>
            <p:grpSpPr>
              <a:xfrm rot="16200000">
                <a:off x="3796587" y="5158321"/>
                <a:ext cx="2032755" cy="93388"/>
                <a:chOff x="974211" y="4064631"/>
                <a:chExt cx="2767132" cy="93388"/>
              </a:xfrm>
            </p:grpSpPr>
            <p:sp>
              <p:nvSpPr>
                <p:cNvPr id="8" name="Oval 7"/>
                <p:cNvSpPr>
                  <a:spLocks noChangeAspect="1"/>
                </p:cNvSpPr>
                <p:nvPr/>
              </p:nvSpPr>
              <p:spPr bwMode="auto">
                <a:xfrm>
                  <a:off x="974211" y="4064631"/>
                  <a:ext cx="91440" cy="91440"/>
                </a:xfrm>
                <a:prstGeom prst="ellipse">
                  <a:avLst/>
                </a:prstGeom>
                <a:solidFill>
                  <a:srgbClr val="2C02C6"/>
                </a:solidFill>
                <a:ln w="12700" cap="flat" cmpd="sng" algn="ctr">
                  <a:solidFill>
                    <a:srgbClr val="2C02C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" name="Oval 8"/>
                <p:cNvSpPr>
                  <a:spLocks noChangeAspect="1"/>
                </p:cNvSpPr>
                <p:nvPr/>
              </p:nvSpPr>
              <p:spPr bwMode="auto">
                <a:xfrm>
                  <a:off x="1867388" y="4066567"/>
                  <a:ext cx="91440" cy="91440"/>
                </a:xfrm>
                <a:prstGeom prst="ellipse">
                  <a:avLst/>
                </a:prstGeom>
                <a:solidFill>
                  <a:srgbClr val="2C02C6"/>
                </a:solidFill>
                <a:ln w="12700" cap="flat" cmpd="sng" algn="ctr">
                  <a:solidFill>
                    <a:srgbClr val="2C02C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" name="Oval 9"/>
                <p:cNvSpPr>
                  <a:spLocks noChangeAspect="1"/>
                </p:cNvSpPr>
                <p:nvPr/>
              </p:nvSpPr>
              <p:spPr bwMode="auto">
                <a:xfrm>
                  <a:off x="2758644" y="4066573"/>
                  <a:ext cx="91440" cy="91440"/>
                </a:xfrm>
                <a:prstGeom prst="ellipse">
                  <a:avLst/>
                </a:prstGeom>
                <a:solidFill>
                  <a:srgbClr val="2C02C6"/>
                </a:solidFill>
                <a:ln w="12700" cap="flat" cmpd="sng" algn="ctr">
                  <a:solidFill>
                    <a:srgbClr val="2C02C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" name="Oval 10"/>
                <p:cNvSpPr>
                  <a:spLocks noChangeAspect="1"/>
                </p:cNvSpPr>
                <p:nvPr/>
              </p:nvSpPr>
              <p:spPr bwMode="auto">
                <a:xfrm>
                  <a:off x="3649903" y="4066579"/>
                  <a:ext cx="91440" cy="91440"/>
                </a:xfrm>
                <a:prstGeom prst="ellipse">
                  <a:avLst/>
                </a:prstGeom>
                <a:solidFill>
                  <a:srgbClr val="2C02C6"/>
                </a:solidFill>
                <a:ln w="12700" cap="flat" cmpd="sng" algn="ctr">
                  <a:solidFill>
                    <a:srgbClr val="2C02C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096308" y="5026475"/>
                <a:ext cx="56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Slave</a:t>
                </a:r>
              </a:p>
            </p:txBody>
          </p:sp>
        </p:grpSp>
        <p:grpSp>
          <p:nvGrpSpPr>
            <p:cNvPr id="19" name="Group 30"/>
            <p:cNvGrpSpPr/>
            <p:nvPr/>
          </p:nvGrpSpPr>
          <p:grpSpPr>
            <a:xfrm>
              <a:off x="3091410" y="4074340"/>
              <a:ext cx="1793942" cy="1841190"/>
              <a:chOff x="2350610" y="4305840"/>
              <a:chExt cx="1793942" cy="1841190"/>
            </a:xfrm>
          </p:grpSpPr>
          <p:sp>
            <p:nvSpPr>
              <p:cNvPr id="18" name="Arc 3"/>
              <p:cNvSpPr/>
              <p:nvPr/>
            </p:nvSpPr>
            <p:spPr bwMode="auto">
              <a:xfrm rot="16200000">
                <a:off x="2350610" y="4352962"/>
                <a:ext cx="1747778" cy="1747778"/>
              </a:xfrm>
              <a:prstGeom prst="arc">
                <a:avLst>
                  <a:gd name="adj1" fmla="val 21531321"/>
                  <a:gd name="adj2" fmla="val 11027332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0" name="Group 15"/>
              <p:cNvGrpSpPr/>
              <p:nvPr/>
            </p:nvGrpSpPr>
            <p:grpSpPr>
              <a:xfrm rot="16200000">
                <a:off x="2760575" y="4763052"/>
                <a:ext cx="1841190" cy="926765"/>
                <a:chOff x="1354245" y="3055706"/>
                <a:chExt cx="1841190" cy="926765"/>
              </a:xfrm>
            </p:grpSpPr>
            <p:sp>
              <p:nvSpPr>
                <p:cNvPr id="21" name="Oval 20"/>
                <p:cNvSpPr>
                  <a:spLocks noChangeAspect="1"/>
                </p:cNvSpPr>
                <p:nvPr/>
              </p:nvSpPr>
              <p:spPr bwMode="auto">
                <a:xfrm>
                  <a:off x="1354245" y="3055706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 bwMode="auto">
                <a:xfrm>
                  <a:off x="1448770" y="342803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645545" y="368268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 bwMode="auto">
                <a:xfrm>
                  <a:off x="1934920" y="384473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 bwMode="auto">
                <a:xfrm>
                  <a:off x="2247445" y="389103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 bwMode="auto">
                <a:xfrm>
                  <a:off x="2548395" y="382158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Oval 26"/>
                <p:cNvSpPr>
                  <a:spLocks noChangeAspect="1"/>
                </p:cNvSpPr>
                <p:nvPr/>
              </p:nvSpPr>
              <p:spPr bwMode="auto">
                <a:xfrm>
                  <a:off x="2803045" y="3671106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Oval 27"/>
                <p:cNvSpPr>
                  <a:spLocks noChangeAspect="1"/>
                </p:cNvSpPr>
                <p:nvPr/>
              </p:nvSpPr>
              <p:spPr bwMode="auto">
                <a:xfrm>
                  <a:off x="3011395" y="340488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/>
                <p:cNvSpPr>
                  <a:spLocks noChangeAspect="1"/>
                </p:cNvSpPr>
                <p:nvPr/>
              </p:nvSpPr>
              <p:spPr bwMode="auto">
                <a:xfrm>
                  <a:off x="3103995" y="3080781"/>
                  <a:ext cx="91440" cy="9144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014312" y="5057842"/>
                <a:ext cx="965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Comic Sans MS" pitchFamily="66" charset="0"/>
                  </a:rPr>
                  <a:t>Master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Slave-Master Contact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31477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Contact condition between a slave node and a master segment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In 2D, contact pair is often given in terms of {</a:t>
            </a:r>
            <a:r>
              <a:rPr lang="en-US" sz="2000" b="1" dirty="0" smtClean="0">
                <a:solidFill>
                  <a:srgbClr val="2C02C6"/>
                </a:solidFill>
              </a:rPr>
              <a:t>x</a:t>
            </a:r>
            <a:r>
              <a:rPr lang="en-US" sz="2000" dirty="0" smtClean="0">
                <a:solidFill>
                  <a:srgbClr val="2C02C6"/>
                </a:solidFill>
              </a:rPr>
              <a:t>, </a:t>
            </a:r>
            <a:r>
              <a:rPr lang="en-US" sz="2000" b="1" dirty="0" smtClean="0">
                <a:solidFill>
                  <a:srgbClr val="2C02C6"/>
                </a:solidFill>
              </a:rPr>
              <a:t>x</a:t>
            </a:r>
            <a:r>
              <a:rPr lang="en-US" sz="2000" baseline="-25000" dirty="0" smtClean="0">
                <a:solidFill>
                  <a:srgbClr val="2C02C6"/>
                </a:solidFill>
              </a:rPr>
              <a:t>1</a:t>
            </a:r>
            <a:r>
              <a:rPr lang="en-US" sz="2000" dirty="0" smtClean="0">
                <a:solidFill>
                  <a:srgbClr val="2C02C6"/>
                </a:solidFill>
              </a:rPr>
              <a:t>, </a:t>
            </a:r>
            <a:r>
              <a:rPr lang="en-US" sz="2000" b="1" dirty="0" smtClean="0">
                <a:solidFill>
                  <a:srgbClr val="2C02C6"/>
                </a:solidFill>
              </a:rPr>
              <a:t>x</a:t>
            </a:r>
            <a:r>
              <a:rPr lang="en-US" sz="2000" baseline="-25000" dirty="0" smtClean="0">
                <a:solidFill>
                  <a:srgbClr val="2C02C6"/>
                </a:solidFill>
              </a:rPr>
              <a:t>2</a:t>
            </a:r>
            <a:r>
              <a:rPr lang="en-US" sz="2000" dirty="0" smtClean="0">
                <a:solidFill>
                  <a:srgbClr val="2C02C6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Slave node </a:t>
            </a:r>
            <a:r>
              <a:rPr lang="en-US" sz="2000" b="1" dirty="0" smtClean="0"/>
              <a:t>x</a:t>
            </a:r>
            <a:r>
              <a:rPr lang="en-US" sz="2000" dirty="0" smtClean="0"/>
              <a:t> is projected onto the piecewise linear segments of the master segment with </a:t>
            </a:r>
            <a:r>
              <a:rPr lang="en-US" sz="2000" b="1" dirty="0" err="1" smtClean="0"/>
              <a:t>x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x</a:t>
            </a:r>
            <a:r>
              <a:rPr lang="en-US" sz="2000" dirty="0" smtClean="0"/>
              <a:t> = </a:t>
            </a:r>
            <a:r>
              <a:rPr lang="en-US" sz="2000" dirty="0" err="1" smtClean="0">
                <a:latin typeface="Symbol" pitchFamily="18" charset="2"/>
              </a:rPr>
              <a:t>x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) as the projected point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Gap: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g &gt; 0: no contact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g &lt; 0: contact</a:t>
            </a:r>
            <a:endParaRPr 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62938" y="4039983"/>
            <a:ext cx="5572316" cy="2119957"/>
            <a:chOff x="3192" y="4005"/>
            <a:chExt cx="5851" cy="2226"/>
          </a:xfrm>
        </p:grpSpPr>
        <p:sp>
          <p:nvSpPr>
            <p:cNvPr id="141341" name="Text Box 29"/>
            <p:cNvSpPr txBox="1">
              <a:spLocks noChangeArrowheads="1"/>
            </p:cNvSpPr>
            <p:nvPr/>
          </p:nvSpPr>
          <p:spPr bwMode="auto">
            <a:xfrm>
              <a:off x="6030" y="4466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4362" y="4005"/>
              <a:ext cx="1711" cy="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 flipV="1">
              <a:off x="6072" y="4050"/>
              <a:ext cx="1681" cy="7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7992" y="5570"/>
              <a:ext cx="1051" cy="4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19" name="Line 7"/>
            <p:cNvSpPr>
              <a:spLocks noChangeShapeType="1"/>
            </p:cNvSpPr>
            <p:nvPr/>
          </p:nvSpPr>
          <p:spPr bwMode="auto">
            <a:xfrm flipH="1">
              <a:off x="3192" y="5570"/>
              <a:ext cx="901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6088" y="4782"/>
              <a:ext cx="0" cy="7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6087" y="5569"/>
              <a:ext cx="6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 flipV="1">
              <a:off x="6087" y="5088"/>
              <a:ext cx="1" cy="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3" name="Oval 11"/>
            <p:cNvSpPr>
              <a:spLocks noChangeArrowheads="1"/>
            </p:cNvSpPr>
            <p:nvPr/>
          </p:nvSpPr>
          <p:spPr bwMode="auto">
            <a:xfrm>
              <a:off x="7962" y="554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4" name="Oval 12"/>
            <p:cNvSpPr>
              <a:spLocks noChangeArrowheads="1"/>
            </p:cNvSpPr>
            <p:nvPr/>
          </p:nvSpPr>
          <p:spPr bwMode="auto">
            <a:xfrm>
              <a:off x="4047" y="554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5" name="Oval 13"/>
            <p:cNvSpPr>
              <a:spLocks noChangeArrowheads="1"/>
            </p:cNvSpPr>
            <p:nvPr/>
          </p:nvSpPr>
          <p:spPr bwMode="auto">
            <a:xfrm>
              <a:off x="6057" y="4720"/>
              <a:ext cx="76" cy="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>
              <a:off x="4092" y="5062"/>
              <a:ext cx="1" cy="1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4092" y="5924"/>
              <a:ext cx="19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 flipV="1">
              <a:off x="7242" y="4709"/>
              <a:ext cx="0" cy="8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4092" y="5243"/>
              <a:ext cx="10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4087" y="5569"/>
              <a:ext cx="39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7365" y="4957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6510" y="5570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e</a:t>
              </a:r>
              <a:r>
                <a:rPr kumimoji="0" lang="en-US" sz="20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t</a:t>
              </a:r>
              <a:endParaRPr kumimoji="0" lang="en-US" sz="20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3" name="Text Box 21"/>
            <p:cNvSpPr txBox="1">
              <a:spLocks noChangeArrowheads="1"/>
            </p:cNvSpPr>
            <p:nvPr/>
          </p:nvSpPr>
          <p:spPr bwMode="auto">
            <a:xfrm>
              <a:off x="6240" y="5069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e</a:t>
              </a:r>
              <a:r>
                <a:rPr kumimoji="0" lang="en-US" sz="200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n</a:t>
              </a:r>
              <a:endParaRPr kumimoji="0" lang="en-US" sz="200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5392" y="4130"/>
              <a:ext cx="145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Slave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6637" y="5742"/>
              <a:ext cx="145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Master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6" name="Text Box 24"/>
            <p:cNvSpPr txBox="1">
              <a:spLocks noChangeArrowheads="1"/>
            </p:cNvSpPr>
            <p:nvPr/>
          </p:nvSpPr>
          <p:spPr bwMode="auto">
            <a:xfrm>
              <a:off x="6015" y="5542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4950" y="5568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8" name="Text Box 26"/>
            <p:cNvSpPr txBox="1">
              <a:spLocks noChangeArrowheads="1"/>
            </p:cNvSpPr>
            <p:nvPr/>
          </p:nvSpPr>
          <p:spPr bwMode="auto">
            <a:xfrm>
              <a:off x="4635" y="4897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mbol" pitchFamily="18" charset="2"/>
                  <a:ea typeface="맑은 고딕" charset="-127"/>
                </a:rPr>
                <a:t>x</a:t>
              </a:r>
              <a:r>
                <a:rPr kumimoji="0" lang="en-US" altLang="ko-KR" sz="20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3877" y="5211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0" name="Text Box 28"/>
            <p:cNvSpPr txBox="1">
              <a:spLocks noChangeArrowheads="1"/>
            </p:cNvSpPr>
            <p:nvPr/>
          </p:nvSpPr>
          <p:spPr bwMode="auto">
            <a:xfrm>
              <a:off x="8085" y="5264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sz="20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2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2" name="Oval 30"/>
            <p:cNvSpPr>
              <a:spLocks noChangeAspect="1" noChangeArrowheads="1"/>
            </p:cNvSpPr>
            <p:nvPr/>
          </p:nvSpPr>
          <p:spPr bwMode="auto">
            <a:xfrm>
              <a:off x="6039" y="552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43" name="Line 31"/>
            <p:cNvSpPr>
              <a:spLocks noChangeShapeType="1"/>
            </p:cNvSpPr>
            <p:nvPr/>
          </p:nvSpPr>
          <p:spPr bwMode="auto">
            <a:xfrm>
              <a:off x="4102" y="6184"/>
              <a:ext cx="388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sm" len="med"/>
              <a:tailEnd type="arrow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>
              <a:off x="7992" y="5062"/>
              <a:ext cx="1" cy="11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345" name="Text Box 33"/>
            <p:cNvSpPr txBox="1">
              <a:spLocks noChangeArrowheads="1"/>
            </p:cNvSpPr>
            <p:nvPr/>
          </p:nvSpPr>
          <p:spPr bwMode="auto">
            <a:xfrm>
              <a:off x="6230" y="5886"/>
              <a:ext cx="23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6" name="Text Box 34"/>
            <p:cNvSpPr txBox="1">
              <a:spLocks noChangeArrowheads="1"/>
            </p:cNvSpPr>
            <p:nvPr/>
          </p:nvSpPr>
          <p:spPr bwMode="auto">
            <a:xfrm>
              <a:off x="5215" y="5221"/>
              <a:ext cx="29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x</a:t>
              </a:r>
              <a:r>
                <a:rPr kumimoji="0" lang="en-US" altLang="ko-KR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맑은 고딕" charset="-127"/>
                </a:rPr>
                <a:t>c</a:t>
              </a:r>
              <a:r>
                <a:rPr kumimoji="0" lang="en-US" altLang="ko-KR" sz="2000" b="0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charset="-127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347" name="Oval 35"/>
            <p:cNvSpPr>
              <a:spLocks noChangeAspect="1" noChangeArrowheads="1"/>
            </p:cNvSpPr>
            <p:nvPr/>
          </p:nvSpPr>
          <p:spPr bwMode="auto">
            <a:xfrm>
              <a:off x="5109" y="55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105019" y="2408561"/>
            <a:ext cx="2448409" cy="43881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1141815" y="2421581"/>
          <a:ext cx="222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8" name="Equation" r:id="rId3" imgW="2222280" imgH="368280" progId="Equation.DSMT4">
                  <p:embed/>
                </p:oleObj>
              </mc:Choice>
              <mc:Fallback>
                <p:oleObj name="Equation" r:id="rId3" imgW="222228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815" y="2421581"/>
                        <a:ext cx="2222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Formulation (Two-Step Procedure)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Search nodes/segments that violate contact constraint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contact force for the violated nodes/segments (contact force)</a:t>
            </a:r>
            <a:endParaRPr lang="en-US" dirty="0"/>
          </a:p>
        </p:txBody>
      </p:sp>
      <p:grpSp>
        <p:nvGrpSpPr>
          <p:cNvPr id="4" name="Group 77"/>
          <p:cNvGrpSpPr/>
          <p:nvPr/>
        </p:nvGrpSpPr>
        <p:grpSpPr>
          <a:xfrm>
            <a:off x="2894632" y="4465217"/>
            <a:ext cx="2830513" cy="2142868"/>
            <a:chOff x="2894632" y="4465217"/>
            <a:chExt cx="2830513" cy="2142868"/>
          </a:xfrm>
        </p:grpSpPr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2894632" y="5454642"/>
              <a:ext cx="2830513" cy="457200"/>
              <a:chOff x="564" y="3408"/>
              <a:chExt cx="1932" cy="312"/>
            </a:xfrm>
          </p:grpSpPr>
          <p:cxnSp>
            <p:nvCxnSpPr>
              <p:cNvPr id="41" name="AutoShape 11"/>
              <p:cNvCxnSpPr>
                <a:cxnSpLocks noChangeShapeType="1"/>
              </p:cNvCxnSpPr>
              <p:nvPr/>
            </p:nvCxnSpPr>
            <p:spPr bwMode="auto">
              <a:xfrm>
                <a:off x="57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42" name="AutoShape 12"/>
              <p:cNvCxnSpPr>
                <a:cxnSpLocks noChangeShapeType="1"/>
              </p:cNvCxnSpPr>
              <p:nvPr/>
            </p:nvCxnSpPr>
            <p:spPr bwMode="auto">
              <a:xfrm>
                <a:off x="105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3" name="AutoShape 13"/>
              <p:cNvCxnSpPr>
                <a:cxnSpLocks noChangeShapeType="1"/>
              </p:cNvCxnSpPr>
              <p:nvPr/>
            </p:nvCxnSpPr>
            <p:spPr bwMode="auto">
              <a:xfrm>
                <a:off x="153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/>
              </a:ln>
              <a:effectLst/>
            </p:spPr>
          </p:cxnSp>
          <p:cxnSp>
            <p:nvCxnSpPr>
              <p:cNvPr id="44" name="AutoShape 14"/>
              <p:cNvCxnSpPr>
                <a:cxnSpLocks noChangeShapeType="1"/>
              </p:cNvCxnSpPr>
              <p:nvPr/>
            </p:nvCxnSpPr>
            <p:spPr bwMode="auto">
              <a:xfrm>
                <a:off x="201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>
                <a:off x="572" y="3440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>
                <a:off x="105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/>
              </p:cNvSpPr>
              <p:nvPr/>
            </p:nvSpPr>
            <p:spPr bwMode="auto">
              <a:xfrm>
                <a:off x="564" y="3672"/>
                <a:ext cx="192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0" y="0"/>
                  </a:cxn>
                  <a:cxn ang="0">
                    <a:pos x="960" y="48"/>
                  </a:cxn>
                  <a:cxn ang="0">
                    <a:pos x="1440" y="0"/>
                  </a:cxn>
                  <a:cxn ang="0">
                    <a:pos x="1920" y="48"/>
                  </a:cxn>
                </a:cxnLst>
                <a:rect l="0" t="0" r="r" b="b"/>
                <a:pathLst>
                  <a:path w="1920" h="48">
                    <a:moveTo>
                      <a:pt x="0" y="48"/>
                    </a:moveTo>
                    <a:cubicBezTo>
                      <a:pt x="160" y="24"/>
                      <a:pt x="320" y="0"/>
                      <a:pt x="480" y="0"/>
                    </a:cubicBezTo>
                    <a:cubicBezTo>
                      <a:pt x="640" y="0"/>
                      <a:pt x="800" y="48"/>
                      <a:pt x="960" y="48"/>
                    </a:cubicBezTo>
                    <a:cubicBezTo>
                      <a:pt x="1120" y="48"/>
                      <a:pt x="1280" y="0"/>
                      <a:pt x="1440" y="0"/>
                    </a:cubicBezTo>
                    <a:cubicBezTo>
                      <a:pt x="1600" y="0"/>
                      <a:pt x="1760" y="24"/>
                      <a:pt x="1920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21"/>
            <p:cNvGrpSpPr>
              <a:grpSpLocks/>
            </p:cNvGrpSpPr>
            <p:nvPr/>
          </p:nvGrpSpPr>
          <p:grpSpPr bwMode="auto">
            <a:xfrm>
              <a:off x="3034332" y="4465217"/>
              <a:ext cx="2462213" cy="984250"/>
              <a:chOff x="624" y="2496"/>
              <a:chExt cx="1680" cy="672"/>
            </a:xfrm>
          </p:grpSpPr>
          <p:cxnSp>
            <p:nvCxnSpPr>
              <p:cNvPr id="52" name="AutoShape 22"/>
              <p:cNvCxnSpPr>
                <a:cxnSpLocks noChangeShapeType="1"/>
              </p:cNvCxnSpPr>
              <p:nvPr/>
            </p:nvCxnSpPr>
            <p:spPr bwMode="auto">
              <a:xfrm>
                <a:off x="672" y="2832"/>
                <a:ext cx="248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53" name="AutoShape 23"/>
              <p:cNvCxnSpPr>
                <a:cxnSpLocks noChangeShapeType="1"/>
              </p:cNvCxnSpPr>
              <p:nvPr/>
            </p:nvCxnSpPr>
            <p:spPr bwMode="auto">
              <a:xfrm>
                <a:off x="920" y="3056"/>
                <a:ext cx="346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4" name="AutoShape 24"/>
              <p:cNvCxnSpPr>
                <a:cxnSpLocks noChangeShapeType="1"/>
              </p:cNvCxnSpPr>
              <p:nvPr/>
            </p:nvCxnSpPr>
            <p:spPr bwMode="auto">
              <a:xfrm>
                <a:off x="1266" y="3168"/>
                <a:ext cx="396" cy="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5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662" y="3056"/>
                <a:ext cx="347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6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009" y="2832"/>
                <a:ext cx="247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 flipH="1" flipV="1">
                <a:off x="624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 flipV="1">
                <a:off x="912" y="2588"/>
                <a:ext cx="64" cy="4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29"/>
              <p:cNvSpPr>
                <a:spLocks noChangeShapeType="1"/>
              </p:cNvSpPr>
              <p:nvPr/>
            </p:nvSpPr>
            <p:spPr bwMode="auto">
              <a:xfrm flipV="1">
                <a:off x="1264" y="2688"/>
                <a:ext cx="32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30"/>
              <p:cNvSpPr>
                <a:spLocks/>
              </p:cNvSpPr>
              <p:nvPr/>
            </p:nvSpPr>
            <p:spPr bwMode="auto">
              <a:xfrm>
                <a:off x="1628" y="2696"/>
                <a:ext cx="24" cy="464"/>
              </a:xfrm>
              <a:custGeom>
                <a:avLst/>
                <a:gdLst/>
                <a:ahLst/>
                <a:cxnLst>
                  <a:cxn ang="0">
                    <a:pos x="24" y="464"/>
                  </a:cxn>
                  <a:cxn ang="0">
                    <a:pos x="0" y="0"/>
                  </a:cxn>
                </a:cxnLst>
                <a:rect l="0" t="0" r="r" b="b"/>
                <a:pathLst>
                  <a:path w="24" h="464">
                    <a:moveTo>
                      <a:pt x="24" y="464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80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940" y="2792"/>
                <a:ext cx="336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>
                <a:off x="1284" y="2916"/>
                <a:ext cx="352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 flipV="1">
                <a:off x="1644" y="2792"/>
                <a:ext cx="324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36"/>
              <p:cNvSpPr>
                <a:spLocks noChangeShapeType="1"/>
              </p:cNvSpPr>
              <p:nvPr/>
            </p:nvSpPr>
            <p:spPr bwMode="auto">
              <a:xfrm>
                <a:off x="640" y="2636"/>
                <a:ext cx="304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37"/>
              <p:cNvSpPr>
                <a:spLocks noChangeShapeType="1"/>
              </p:cNvSpPr>
              <p:nvPr/>
            </p:nvSpPr>
            <p:spPr bwMode="auto">
              <a:xfrm flipV="1">
                <a:off x="1960" y="2636"/>
                <a:ext cx="320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38"/>
              <p:cNvSpPr>
                <a:spLocks/>
              </p:cNvSpPr>
              <p:nvPr/>
            </p:nvSpPr>
            <p:spPr bwMode="auto">
              <a:xfrm>
                <a:off x="624" y="2496"/>
                <a:ext cx="1680" cy="1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76"/>
                  </a:cxn>
                  <a:cxn ang="0">
                    <a:pos x="672" y="180"/>
                  </a:cxn>
                  <a:cxn ang="0">
                    <a:pos x="1012" y="180"/>
                  </a:cxn>
                  <a:cxn ang="0">
                    <a:pos x="1292" y="84"/>
                  </a:cxn>
                  <a:cxn ang="0">
                    <a:pos x="1680" y="0"/>
                  </a:cxn>
                </a:cxnLst>
                <a:rect l="0" t="0" r="r" b="b"/>
                <a:pathLst>
                  <a:path w="1680" h="197">
                    <a:moveTo>
                      <a:pt x="0" y="0"/>
                    </a:moveTo>
                    <a:cubicBezTo>
                      <a:pt x="61" y="13"/>
                      <a:pt x="252" y="46"/>
                      <a:pt x="364" y="76"/>
                    </a:cubicBezTo>
                    <a:cubicBezTo>
                      <a:pt x="476" y="106"/>
                      <a:pt x="564" y="163"/>
                      <a:pt x="672" y="180"/>
                    </a:cubicBezTo>
                    <a:cubicBezTo>
                      <a:pt x="780" y="197"/>
                      <a:pt x="909" y="196"/>
                      <a:pt x="1012" y="180"/>
                    </a:cubicBezTo>
                    <a:cubicBezTo>
                      <a:pt x="1115" y="164"/>
                      <a:pt x="1181" y="114"/>
                      <a:pt x="1292" y="84"/>
                    </a:cubicBezTo>
                    <a:cubicBezTo>
                      <a:pt x="1403" y="54"/>
                      <a:pt x="1599" y="17"/>
                      <a:pt x="168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3559216" y="5874158"/>
              <a:ext cx="821802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 flipH="1" flipV="1">
              <a:off x="4139891" y="5864508"/>
              <a:ext cx="821802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3428294" y="6238753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Contact force</a:t>
              </a:r>
            </a:p>
          </p:txBody>
        </p:sp>
      </p:grpSp>
      <p:grpSp>
        <p:nvGrpSpPr>
          <p:cNvPr id="36" name="Group 75"/>
          <p:cNvGrpSpPr/>
          <p:nvPr/>
        </p:nvGrpSpPr>
        <p:grpSpPr>
          <a:xfrm>
            <a:off x="316592" y="1458404"/>
            <a:ext cx="7693394" cy="1794981"/>
            <a:chOff x="316592" y="1458404"/>
            <a:chExt cx="7693394" cy="1794981"/>
          </a:xfrm>
        </p:grpSpPr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2881132" y="2477942"/>
              <a:ext cx="2830513" cy="457200"/>
              <a:chOff x="564" y="3408"/>
              <a:chExt cx="1932" cy="312"/>
            </a:xfrm>
          </p:grpSpPr>
          <p:cxnSp>
            <p:nvCxnSpPr>
              <p:cNvPr id="5" name="AutoShape 11"/>
              <p:cNvCxnSpPr>
                <a:cxnSpLocks noChangeShapeType="1"/>
              </p:cNvCxnSpPr>
              <p:nvPr/>
            </p:nvCxnSpPr>
            <p:spPr bwMode="auto">
              <a:xfrm>
                <a:off x="57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6" name="AutoShape 12"/>
              <p:cNvCxnSpPr>
                <a:cxnSpLocks noChangeShapeType="1"/>
              </p:cNvCxnSpPr>
              <p:nvPr/>
            </p:nvCxnSpPr>
            <p:spPr bwMode="auto">
              <a:xfrm>
                <a:off x="105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" name="AutoShape 13"/>
              <p:cNvCxnSpPr>
                <a:cxnSpLocks noChangeShapeType="1"/>
              </p:cNvCxnSpPr>
              <p:nvPr/>
            </p:nvCxnSpPr>
            <p:spPr bwMode="auto">
              <a:xfrm>
                <a:off x="153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/>
              </a:ln>
              <a:effectLst/>
            </p:spPr>
          </p:cxnSp>
          <p:cxnSp>
            <p:nvCxnSpPr>
              <p:cNvPr id="8" name="AutoShape 14"/>
              <p:cNvCxnSpPr>
                <a:cxnSpLocks noChangeShapeType="1"/>
              </p:cNvCxnSpPr>
              <p:nvPr/>
            </p:nvCxnSpPr>
            <p:spPr bwMode="auto">
              <a:xfrm>
                <a:off x="201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572" y="3440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>
                <a:off x="105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564" y="3672"/>
                <a:ext cx="192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0" y="0"/>
                  </a:cxn>
                  <a:cxn ang="0">
                    <a:pos x="960" y="48"/>
                  </a:cxn>
                  <a:cxn ang="0">
                    <a:pos x="1440" y="0"/>
                  </a:cxn>
                  <a:cxn ang="0">
                    <a:pos x="1920" y="48"/>
                  </a:cxn>
                </a:cxnLst>
                <a:rect l="0" t="0" r="r" b="b"/>
                <a:pathLst>
                  <a:path w="1920" h="48">
                    <a:moveTo>
                      <a:pt x="0" y="48"/>
                    </a:moveTo>
                    <a:cubicBezTo>
                      <a:pt x="160" y="24"/>
                      <a:pt x="320" y="0"/>
                      <a:pt x="480" y="0"/>
                    </a:cubicBezTo>
                    <a:cubicBezTo>
                      <a:pt x="640" y="0"/>
                      <a:pt x="800" y="48"/>
                      <a:pt x="960" y="48"/>
                    </a:cubicBezTo>
                    <a:cubicBezTo>
                      <a:pt x="1120" y="48"/>
                      <a:pt x="1280" y="0"/>
                      <a:pt x="1440" y="0"/>
                    </a:cubicBezTo>
                    <a:cubicBezTo>
                      <a:pt x="1600" y="0"/>
                      <a:pt x="1760" y="24"/>
                      <a:pt x="1920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21"/>
            <p:cNvGrpSpPr>
              <a:grpSpLocks/>
            </p:cNvGrpSpPr>
            <p:nvPr/>
          </p:nvGrpSpPr>
          <p:grpSpPr bwMode="auto">
            <a:xfrm>
              <a:off x="3020832" y="1581117"/>
              <a:ext cx="2462213" cy="984250"/>
              <a:chOff x="624" y="2496"/>
              <a:chExt cx="1680" cy="672"/>
            </a:xfrm>
          </p:grpSpPr>
          <p:cxnSp>
            <p:nvCxnSpPr>
              <p:cNvPr id="16" name="AutoShape 22"/>
              <p:cNvCxnSpPr>
                <a:cxnSpLocks noChangeShapeType="1"/>
              </p:cNvCxnSpPr>
              <p:nvPr/>
            </p:nvCxnSpPr>
            <p:spPr bwMode="auto">
              <a:xfrm>
                <a:off x="672" y="2832"/>
                <a:ext cx="248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7" name="AutoShape 23"/>
              <p:cNvCxnSpPr>
                <a:cxnSpLocks noChangeShapeType="1"/>
              </p:cNvCxnSpPr>
              <p:nvPr/>
            </p:nvCxnSpPr>
            <p:spPr bwMode="auto">
              <a:xfrm>
                <a:off x="920" y="3056"/>
                <a:ext cx="346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" name="AutoShape 24"/>
              <p:cNvCxnSpPr>
                <a:cxnSpLocks noChangeShapeType="1"/>
              </p:cNvCxnSpPr>
              <p:nvPr/>
            </p:nvCxnSpPr>
            <p:spPr bwMode="auto">
              <a:xfrm>
                <a:off x="1266" y="3168"/>
                <a:ext cx="396" cy="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9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662" y="3056"/>
                <a:ext cx="347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0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009" y="2832"/>
                <a:ext cx="247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H="1" flipV="1">
                <a:off x="624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flipV="1">
                <a:off x="912" y="2588"/>
                <a:ext cx="64" cy="4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 flipV="1">
                <a:off x="1264" y="2688"/>
                <a:ext cx="32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1628" y="2696"/>
                <a:ext cx="24" cy="464"/>
              </a:xfrm>
              <a:custGeom>
                <a:avLst/>
                <a:gdLst/>
                <a:ahLst/>
                <a:cxnLst>
                  <a:cxn ang="0">
                    <a:pos x="24" y="464"/>
                  </a:cxn>
                  <a:cxn ang="0">
                    <a:pos x="0" y="0"/>
                  </a:cxn>
                </a:cxnLst>
                <a:rect l="0" t="0" r="r" b="b"/>
                <a:pathLst>
                  <a:path w="24" h="464">
                    <a:moveTo>
                      <a:pt x="24" y="464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80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940" y="2792"/>
                <a:ext cx="336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1284" y="2916"/>
                <a:ext cx="352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1644" y="2792"/>
                <a:ext cx="324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640" y="2636"/>
                <a:ext cx="304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1960" y="2636"/>
                <a:ext cx="320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auto">
              <a:xfrm>
                <a:off x="624" y="2496"/>
                <a:ext cx="1680" cy="1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76"/>
                  </a:cxn>
                  <a:cxn ang="0">
                    <a:pos x="672" y="180"/>
                  </a:cxn>
                  <a:cxn ang="0">
                    <a:pos x="1012" y="180"/>
                  </a:cxn>
                  <a:cxn ang="0">
                    <a:pos x="1292" y="84"/>
                  </a:cxn>
                  <a:cxn ang="0">
                    <a:pos x="1680" y="0"/>
                  </a:cxn>
                </a:cxnLst>
                <a:rect l="0" t="0" r="r" b="b"/>
                <a:pathLst>
                  <a:path w="1680" h="197">
                    <a:moveTo>
                      <a:pt x="0" y="0"/>
                    </a:moveTo>
                    <a:cubicBezTo>
                      <a:pt x="61" y="13"/>
                      <a:pt x="252" y="46"/>
                      <a:pt x="364" y="76"/>
                    </a:cubicBezTo>
                    <a:cubicBezTo>
                      <a:pt x="476" y="106"/>
                      <a:pt x="564" y="163"/>
                      <a:pt x="672" y="180"/>
                    </a:cubicBezTo>
                    <a:cubicBezTo>
                      <a:pt x="780" y="197"/>
                      <a:pt x="909" y="196"/>
                      <a:pt x="1012" y="180"/>
                    </a:cubicBezTo>
                    <a:cubicBezTo>
                      <a:pt x="1115" y="164"/>
                      <a:pt x="1181" y="114"/>
                      <a:pt x="1292" y="84"/>
                    </a:cubicBezTo>
                    <a:cubicBezTo>
                      <a:pt x="1403" y="54"/>
                      <a:pt x="1599" y="17"/>
                      <a:pt x="168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249568" y="1458404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Violated nodes</a:t>
              </a: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 bwMode="auto">
            <a:xfrm rot="10800000" flipV="1">
              <a:off x="3958818" y="1643069"/>
              <a:ext cx="2290750" cy="91057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3" idx="1"/>
            </p:cNvCxnSpPr>
            <p:nvPr/>
          </p:nvCxnSpPr>
          <p:spPr bwMode="auto">
            <a:xfrm rot="10800000" flipV="1">
              <a:off x="4548852" y="1643070"/>
              <a:ext cx="1700717" cy="92650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3829852" y="1493128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Body 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3343" y="2884053"/>
              <a:ext cx="918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Body 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6592" y="1817233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Contact candidates</a:t>
              </a:r>
            </a:p>
          </p:txBody>
        </p:sp>
        <p:cxnSp>
          <p:nvCxnSpPr>
            <p:cNvPr id="77" name="Straight Arrow Connector 76"/>
            <p:cNvCxnSpPr>
              <a:stCxn id="75" idx="3"/>
              <a:endCxn id="21" idx="0"/>
            </p:cNvCxnSpPr>
            <p:nvPr/>
          </p:nvCxnSpPr>
          <p:spPr bwMode="auto">
            <a:xfrm>
              <a:off x="2567529" y="2001899"/>
              <a:ext cx="523652" cy="7134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stCxn id="75" idx="3"/>
              <a:endCxn id="22" idx="0"/>
            </p:cNvCxnSpPr>
            <p:nvPr/>
          </p:nvCxnSpPr>
          <p:spPr bwMode="auto">
            <a:xfrm>
              <a:off x="2567529" y="2001899"/>
              <a:ext cx="875397" cy="35255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Problem – Boundary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problem is categorized as boundary nonlinearity</a:t>
            </a:r>
          </a:p>
          <a:p>
            <a:r>
              <a:rPr lang="en-US" dirty="0" smtClean="0"/>
              <a:t>Body 1 cannot penetrate Body 2 (impenetrability)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Why nonlinear?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Both contact boundary and contact </a:t>
            </a:r>
            <a:br>
              <a:rPr lang="en-US" dirty="0" smtClean="0">
                <a:solidFill>
                  <a:srgbClr val="2C02C6"/>
                </a:solidFill>
              </a:rPr>
            </a:br>
            <a:r>
              <a:rPr lang="en-US" dirty="0" smtClean="0">
                <a:solidFill>
                  <a:srgbClr val="2C02C6"/>
                </a:solidFill>
              </a:rPr>
              <a:t>stress are unknown!!!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Abrupt change </a:t>
            </a:r>
            <a:r>
              <a:rPr lang="en-US" dirty="0" smtClean="0"/>
              <a:t>in contact force</a:t>
            </a:r>
            <a:br>
              <a:rPr lang="en-US" dirty="0" smtClean="0"/>
            </a:br>
            <a:r>
              <a:rPr lang="en-US" dirty="0" smtClean="0"/>
              <a:t>(difficult in NR iteration)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1291021" y="2129663"/>
            <a:ext cx="6259532" cy="1950095"/>
            <a:chOff x="1185917" y="1992756"/>
            <a:chExt cx="6259532" cy="1950095"/>
          </a:xfrm>
        </p:grpSpPr>
        <p:sp>
          <p:nvSpPr>
            <p:cNvPr id="4" name="Freeform 3"/>
            <p:cNvSpPr/>
            <p:nvPr/>
          </p:nvSpPr>
          <p:spPr bwMode="auto">
            <a:xfrm>
              <a:off x="1185917" y="2051269"/>
              <a:ext cx="1518745" cy="1557283"/>
            </a:xfrm>
            <a:custGeom>
              <a:avLst/>
              <a:gdLst>
                <a:gd name="connsiteX0" fmla="*/ 422166 w 1518745"/>
                <a:gd name="connsiteY0" fmla="*/ 124372 h 1557283"/>
                <a:gd name="connsiteX1" fmla="*/ 989724 w 1518745"/>
                <a:gd name="connsiteY1" fmla="*/ 40290 h 1557283"/>
                <a:gd name="connsiteX2" fmla="*/ 1368097 w 1518745"/>
                <a:gd name="connsiteY2" fmla="*/ 366110 h 1557283"/>
                <a:gd name="connsiteX3" fmla="*/ 1452180 w 1518745"/>
                <a:gd name="connsiteY3" fmla="*/ 586828 h 1557283"/>
                <a:gd name="connsiteX4" fmla="*/ 1494221 w 1518745"/>
                <a:gd name="connsiteY4" fmla="*/ 923159 h 1557283"/>
                <a:gd name="connsiteX5" fmla="*/ 1347076 w 1518745"/>
                <a:gd name="connsiteY5" fmla="*/ 1427655 h 1557283"/>
                <a:gd name="connsiteX6" fmla="*/ 464207 w 1518745"/>
                <a:gd name="connsiteY6" fmla="*/ 1469697 h 1557283"/>
                <a:gd name="connsiteX7" fmla="*/ 43793 w 1518745"/>
                <a:gd name="connsiteY7" fmla="*/ 902138 h 1557283"/>
                <a:gd name="connsiteX8" fmla="*/ 201449 w 1518745"/>
                <a:gd name="connsiteY8" fmla="*/ 366110 h 1557283"/>
                <a:gd name="connsiteX9" fmla="*/ 422166 w 1518745"/>
                <a:gd name="connsiteY9" fmla="*/ 124372 h 155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745" h="1557283">
                  <a:moveTo>
                    <a:pt x="422166" y="124372"/>
                  </a:moveTo>
                  <a:cubicBezTo>
                    <a:pt x="553545" y="70069"/>
                    <a:pt x="832069" y="0"/>
                    <a:pt x="989724" y="40290"/>
                  </a:cubicBezTo>
                  <a:cubicBezTo>
                    <a:pt x="1147379" y="80580"/>
                    <a:pt x="1291021" y="275020"/>
                    <a:pt x="1368097" y="366110"/>
                  </a:cubicBezTo>
                  <a:cubicBezTo>
                    <a:pt x="1445173" y="457200"/>
                    <a:pt x="1431159" y="493987"/>
                    <a:pt x="1452180" y="586828"/>
                  </a:cubicBezTo>
                  <a:cubicBezTo>
                    <a:pt x="1473201" y="679669"/>
                    <a:pt x="1511738" y="783021"/>
                    <a:pt x="1494221" y="923159"/>
                  </a:cubicBezTo>
                  <a:cubicBezTo>
                    <a:pt x="1476704" y="1063297"/>
                    <a:pt x="1518745" y="1336565"/>
                    <a:pt x="1347076" y="1427655"/>
                  </a:cubicBezTo>
                  <a:cubicBezTo>
                    <a:pt x="1175407" y="1518745"/>
                    <a:pt x="681421" y="1557283"/>
                    <a:pt x="464207" y="1469697"/>
                  </a:cubicBezTo>
                  <a:cubicBezTo>
                    <a:pt x="246993" y="1382111"/>
                    <a:pt x="87586" y="1086069"/>
                    <a:pt x="43793" y="902138"/>
                  </a:cubicBezTo>
                  <a:cubicBezTo>
                    <a:pt x="0" y="718207"/>
                    <a:pt x="141890" y="495738"/>
                    <a:pt x="201449" y="366110"/>
                  </a:cubicBezTo>
                  <a:cubicBezTo>
                    <a:pt x="261008" y="236482"/>
                    <a:pt x="290787" y="178675"/>
                    <a:pt x="422166" y="124372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610301" y="1992756"/>
              <a:ext cx="1479220" cy="1502332"/>
            </a:xfrm>
            <a:custGeom>
              <a:avLst/>
              <a:gdLst>
                <a:gd name="connsiteX0" fmla="*/ 748277 w 1479220"/>
                <a:gd name="connsiteY0" fmla="*/ 31058 h 1502332"/>
                <a:gd name="connsiteX1" fmla="*/ 401585 w 1479220"/>
                <a:gd name="connsiteY1" fmla="*/ 31058 h 1502332"/>
                <a:gd name="connsiteX2" fmla="*/ 167568 w 1479220"/>
                <a:gd name="connsiteY2" fmla="*/ 217405 h 1502332"/>
                <a:gd name="connsiteX3" fmla="*/ 20224 w 1479220"/>
                <a:gd name="connsiteY3" fmla="*/ 460089 h 1502332"/>
                <a:gd name="connsiteX4" fmla="*/ 46226 w 1479220"/>
                <a:gd name="connsiteY4" fmla="*/ 689773 h 1502332"/>
                <a:gd name="connsiteX5" fmla="*/ 76562 w 1479220"/>
                <a:gd name="connsiteY5" fmla="*/ 841451 h 1502332"/>
                <a:gd name="connsiteX6" fmla="*/ 67894 w 1479220"/>
                <a:gd name="connsiteY6" fmla="*/ 1084135 h 1502332"/>
                <a:gd name="connsiteX7" fmla="*/ 171902 w 1479220"/>
                <a:gd name="connsiteY7" fmla="*/ 1326819 h 1502332"/>
                <a:gd name="connsiteX8" fmla="*/ 618268 w 1479220"/>
                <a:gd name="connsiteY8" fmla="*/ 1487164 h 1502332"/>
                <a:gd name="connsiteX9" fmla="*/ 1237980 w 1479220"/>
                <a:gd name="connsiteY9" fmla="*/ 1235813 h 1502332"/>
                <a:gd name="connsiteX10" fmla="*/ 1445995 w 1479220"/>
                <a:gd name="connsiteY10" fmla="*/ 542429 h 1502332"/>
                <a:gd name="connsiteX11" fmla="*/ 1038632 w 1479220"/>
                <a:gd name="connsiteY11" fmla="*/ 130732 h 1502332"/>
                <a:gd name="connsiteX12" fmla="*/ 748277 w 1479220"/>
                <a:gd name="connsiteY12" fmla="*/ 31058 h 150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9220" h="1502332">
                  <a:moveTo>
                    <a:pt x="748277" y="31058"/>
                  </a:moveTo>
                  <a:cubicBezTo>
                    <a:pt x="642103" y="14446"/>
                    <a:pt x="498370" y="0"/>
                    <a:pt x="401585" y="31058"/>
                  </a:cubicBezTo>
                  <a:cubicBezTo>
                    <a:pt x="304800" y="62116"/>
                    <a:pt x="231128" y="145900"/>
                    <a:pt x="167568" y="217405"/>
                  </a:cubicBezTo>
                  <a:cubicBezTo>
                    <a:pt x="104008" y="288910"/>
                    <a:pt x="40448" y="381361"/>
                    <a:pt x="20224" y="460089"/>
                  </a:cubicBezTo>
                  <a:cubicBezTo>
                    <a:pt x="0" y="538817"/>
                    <a:pt x="36836" y="626213"/>
                    <a:pt x="46226" y="689773"/>
                  </a:cubicBezTo>
                  <a:cubicBezTo>
                    <a:pt x="55616" y="753333"/>
                    <a:pt x="72951" y="775724"/>
                    <a:pt x="76562" y="841451"/>
                  </a:cubicBezTo>
                  <a:cubicBezTo>
                    <a:pt x="80173" y="907178"/>
                    <a:pt x="52004" y="1003240"/>
                    <a:pt x="67894" y="1084135"/>
                  </a:cubicBezTo>
                  <a:cubicBezTo>
                    <a:pt x="83784" y="1165030"/>
                    <a:pt x="80173" y="1259648"/>
                    <a:pt x="171902" y="1326819"/>
                  </a:cubicBezTo>
                  <a:cubicBezTo>
                    <a:pt x="263631" y="1393990"/>
                    <a:pt x="440588" y="1502332"/>
                    <a:pt x="618268" y="1487164"/>
                  </a:cubicBezTo>
                  <a:cubicBezTo>
                    <a:pt x="795948" y="1471996"/>
                    <a:pt x="1100026" y="1393269"/>
                    <a:pt x="1237980" y="1235813"/>
                  </a:cubicBezTo>
                  <a:cubicBezTo>
                    <a:pt x="1375934" y="1078357"/>
                    <a:pt x="1479220" y="726609"/>
                    <a:pt x="1445995" y="542429"/>
                  </a:cubicBezTo>
                  <a:cubicBezTo>
                    <a:pt x="1412770" y="358249"/>
                    <a:pt x="1157085" y="215960"/>
                    <a:pt x="1038632" y="130732"/>
                  </a:cubicBezTo>
                  <a:cubicBezTo>
                    <a:pt x="920179" y="45504"/>
                    <a:pt x="854451" y="47670"/>
                    <a:pt x="748277" y="31058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2550" y="2194171"/>
              <a:ext cx="803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Body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1460" y="2272999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Body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2290763" y="2609851"/>
              <a:ext cx="333375" cy="85725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319341" y="2805114"/>
              <a:ext cx="361949" cy="42861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309813" y="2990850"/>
              <a:ext cx="361953" cy="14290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10800000" flipV="1">
              <a:off x="2647951" y="2500312"/>
              <a:ext cx="338137" cy="104777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2695580" y="2771774"/>
              <a:ext cx="357183" cy="38103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0800000">
              <a:off x="2676529" y="3009904"/>
              <a:ext cx="376235" cy="28573"/>
            </a:xfrm>
            <a:prstGeom prst="straightConnector1">
              <a:avLst/>
            </a:prstGeom>
            <a:noFill/>
            <a:ln w="190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Freeform 24"/>
            <p:cNvSpPr/>
            <p:nvPr/>
          </p:nvSpPr>
          <p:spPr bwMode="auto">
            <a:xfrm>
              <a:off x="2669628" y="2995452"/>
              <a:ext cx="977462" cy="746234"/>
            </a:xfrm>
            <a:custGeom>
              <a:avLst/>
              <a:gdLst>
                <a:gd name="connsiteX0" fmla="*/ 0 w 977462"/>
                <a:gd name="connsiteY0" fmla="*/ 0 h 746234"/>
                <a:gd name="connsiteX1" fmla="*/ 252248 w 977462"/>
                <a:gd name="connsiteY1" fmla="*/ 588579 h 746234"/>
                <a:gd name="connsiteX2" fmla="*/ 977462 w 977462"/>
                <a:gd name="connsiteY2" fmla="*/ 746234 h 74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462" h="746234">
                  <a:moveTo>
                    <a:pt x="0" y="0"/>
                  </a:moveTo>
                  <a:cubicBezTo>
                    <a:pt x="44669" y="232103"/>
                    <a:pt x="89338" y="464207"/>
                    <a:pt x="252248" y="588579"/>
                  </a:cubicBezTo>
                  <a:cubicBezTo>
                    <a:pt x="415158" y="712951"/>
                    <a:pt x="696310" y="729592"/>
                    <a:pt x="977462" y="746234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3516" y="3573519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Contact boundary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5309" y="2937641"/>
              <a:ext cx="3320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Contact stress (compressive)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10800000">
              <a:off x="2974429" y="2785243"/>
              <a:ext cx="1150881" cy="295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lg" len="lg"/>
            </a:ln>
            <a:effectLst/>
          </p:spPr>
        </p:cxnSp>
      </p:grpSp>
      <p:grpSp>
        <p:nvGrpSpPr>
          <p:cNvPr id="6" name="Group 20"/>
          <p:cNvGrpSpPr/>
          <p:nvPr/>
        </p:nvGrpSpPr>
        <p:grpSpPr>
          <a:xfrm>
            <a:off x="5974472" y="4525791"/>
            <a:ext cx="2669872" cy="1839324"/>
            <a:chOff x="5488322" y="983841"/>
            <a:chExt cx="2669872" cy="1839324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5715000" y="2016880"/>
              <a:ext cx="13716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10800000" flipH="1" flipV="1">
              <a:off x="5488322" y="2444183"/>
              <a:ext cx="1597306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726392" y="245383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Penetration</a:t>
              </a: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>
              <a:off x="5555848" y="2442258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5974473" y="2027483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5534895" y="983841"/>
              <a:ext cx="1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Contact force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  <a:r>
              <a:rPr lang="en-US" dirty="0" smtClean="0"/>
              <a:t>Tolerance and Load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tolerance</a:t>
            </a:r>
          </a:p>
          <a:p>
            <a:pPr lvl="1"/>
            <a:r>
              <a:rPr lang="en-US" dirty="0" smtClean="0"/>
              <a:t>Minimum distance to search for contact (1% of element length)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Load increment and contact detection</a:t>
            </a:r>
          </a:p>
          <a:p>
            <a:pPr lvl="1"/>
            <a:r>
              <a:rPr lang="en-US" dirty="0"/>
              <a:t>Too large load increment may miss contact detection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1697815"/>
            <a:ext cx="5486400" cy="1065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2763" y="2763345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Out of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2240" y="2763345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Within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tolerance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1040" y="2763345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Out of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contact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23" y="4925464"/>
            <a:ext cx="548640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71047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2"/>
            <a:ext cx="8909050" cy="412000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For those contacting pairs, penetration needs to be corrected by applying a force (</a:t>
            </a:r>
            <a:r>
              <a:rPr lang="en-US" dirty="0" smtClean="0">
                <a:solidFill>
                  <a:srgbClr val="FF0000"/>
                </a:solidFill>
              </a:rPr>
              <a:t>contact force</a:t>
            </a:r>
            <a:r>
              <a:rPr lang="en-US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More penetration needs more force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Penalty-based contact force (compression-only spring)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Penalty parameter (</a:t>
            </a:r>
            <a:r>
              <a:rPr lang="en-US" dirty="0" err="1" smtClean="0">
                <a:solidFill>
                  <a:srgbClr val="2C02C6"/>
                </a:solidFill>
              </a:rPr>
              <a:t>Kn</a:t>
            </a:r>
            <a:r>
              <a:rPr lang="en-US" dirty="0" smtClean="0">
                <a:solidFill>
                  <a:srgbClr val="2C02C6"/>
                </a:solidFill>
              </a:rPr>
              <a:t>): Contact stiffness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It allows a small penetration (g &lt; 0)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It depends on material stiffness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bigger </a:t>
            </a:r>
            <a:r>
              <a:rPr lang="en-US" dirty="0" err="1" smtClean="0"/>
              <a:t>Kn</a:t>
            </a:r>
            <a:r>
              <a:rPr lang="en-US" dirty="0" smtClean="0"/>
              <a:t>, the less allowed penetration</a:t>
            </a:r>
            <a:endParaRPr lang="en-US" dirty="0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54190" y="5509169"/>
            <a:ext cx="221902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77211" y="5093308"/>
            <a:ext cx="1629505" cy="72950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med"/>
            <a:tailEnd type="none" w="sm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005763" y="5136164"/>
            <a:ext cx="1600934" cy="700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med"/>
            <a:tailEnd type="none" w="sm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34313" y="5530429"/>
            <a:ext cx="1000941" cy="42951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med"/>
            <a:tailEnd type="none" w="sm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1262938" y="5530429"/>
            <a:ext cx="858085" cy="5009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med"/>
            <a:tailEnd type="none" w="sm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5794167" y="5490283"/>
            <a:ext cx="91440" cy="91439"/>
          </a:xfrm>
          <a:prstGeom prst="ellipse">
            <a:avLst/>
          </a:prstGeom>
          <a:solidFill>
            <a:srgbClr val="2C02C6"/>
          </a:solidFill>
          <a:ln w="12700">
            <a:solidFill>
              <a:srgbClr val="2C02C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2065639" y="5490283"/>
            <a:ext cx="91440" cy="91439"/>
          </a:xfrm>
          <a:prstGeom prst="ellipse">
            <a:avLst/>
          </a:prstGeom>
          <a:solidFill>
            <a:srgbClr val="2C02C6"/>
          </a:solidFill>
          <a:ln w="12700">
            <a:solidFill>
              <a:srgbClr val="2C02C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3968328" y="5774176"/>
            <a:ext cx="91440" cy="9143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115309" y="5529477"/>
            <a:ext cx="372852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963055" y="5133373"/>
            <a:ext cx="221902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x</a:t>
            </a:r>
            <a:r>
              <a:rPr kumimoji="0" lang="en-US" altLang="ko-KR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915311" y="5188531"/>
            <a:ext cx="221902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x</a:t>
            </a:r>
            <a:r>
              <a:rPr kumimoji="0" lang="en-US" altLang="ko-KR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922884" y="5239006"/>
            <a:ext cx="221902" cy="30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x</a:t>
            </a:r>
            <a:r>
              <a:rPr kumimoji="0" lang="en-US" altLang="ko-KR" sz="20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맑은 고딕" charset="-127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Oval 30"/>
          <p:cNvSpPr>
            <a:spLocks noChangeAspect="1" noChangeArrowheads="1"/>
          </p:cNvSpPr>
          <p:nvPr/>
        </p:nvSpPr>
        <p:spPr bwMode="auto">
          <a:xfrm>
            <a:off x="3974335" y="5482811"/>
            <a:ext cx="91428" cy="91427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3692327" y="6157731"/>
            <a:ext cx="648183" cy="1588"/>
          </a:xfrm>
          <a:prstGeom prst="straightConnector1">
            <a:avLst/>
          </a:prstGeom>
          <a:noFill/>
          <a:ln w="57150" cap="flat" cmpd="sng" algn="ctr">
            <a:solidFill>
              <a:srgbClr val="2C02C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10800000">
            <a:off x="3125179" y="5833636"/>
            <a:ext cx="74078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 flipH="1" flipV="1">
            <a:off x="3119378" y="5677383"/>
            <a:ext cx="28936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591381" y="5509542"/>
            <a:ext cx="6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g &lt;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9124" y="6169307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F</a:t>
            </a:r>
            <a:r>
              <a:rPr lang="en-US" baseline="-25000" dirty="0" smtClean="0">
                <a:latin typeface="Comic Sans MS" pitchFamily="66" charset="0"/>
              </a:rPr>
              <a:t>C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067291" y="2558009"/>
            <a:ext cx="1585732" cy="54401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165355" y="264612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Equation" r:id="rId3" imgW="1371600" imgH="380880" progId="Equation.DSMT4">
                  <p:embed/>
                </p:oleObj>
              </mc:Choice>
              <mc:Fallback>
                <p:oleObj name="Equation" r:id="rId3" imgW="137160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55" y="2646125"/>
                        <a:ext cx="1371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2"/>
            <a:ext cx="8909050" cy="529367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Contact stiffness depends on the material stiffness of contacting two bodies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Large contact stiffness reduces penetration, but can cause problem in convergence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Proper contact stiffness can be determined from allowed penetration (need experience)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rgbClr val="2C02C6"/>
                </a:solidFill>
              </a:rPr>
              <a:t>Normally expressed as a scalar multiple of material’s elastic modulus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Start with small initial SF and increase it gradually until reasonable penetration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69187" y="4608272"/>
          <a:ext cx="278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Equation" r:id="rId3" imgW="2781000" imgH="368280" progId="Equation.DSMT4">
                  <p:embed/>
                </p:oleObj>
              </mc:Choice>
              <mc:Fallback>
                <p:oleObj name="Equation" r:id="rId3" imgW="278100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187" y="4608272"/>
                        <a:ext cx="278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 Multiplier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In penalty method, the contact force is calculated from penetration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2C02C6"/>
                </a:solidFill>
              </a:rPr>
              <a:t>Contact force is a function of deformation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Lagrange multiplier method can impose contact condition exactly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>
                <a:solidFill>
                  <a:srgbClr val="2C02C6"/>
                </a:solidFill>
              </a:rPr>
              <a:t>Contact force is a Lagrange multiplier to impose impenetrability condition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Contact force is an independent variable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Complimentary condition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Stiffness matrix is positive semi-definite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Contact force is applied in the normal direction to the master segment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99075" y="3264350"/>
          <a:ext cx="351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0" name="Equation" r:id="rId3" imgW="3517560" imgH="787320" progId="Equation.DSMT4">
                  <p:embed/>
                </p:oleObj>
              </mc:Choice>
              <mc:Fallback>
                <p:oleObj name="Equation" r:id="rId3" imgW="351756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264350"/>
                        <a:ext cx="3517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2905246" y="3391386"/>
            <a:ext cx="1481559" cy="56716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4038" y="3490575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1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038" y="3490575"/>
                        <a:ext cx="1295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9930" y="4666463"/>
          <a:ext cx="241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2" name="Equation" r:id="rId7" imgW="2412720" imgH="787320" progId="Equation.DSMT4">
                  <p:embed/>
                </p:oleObj>
              </mc:Choice>
              <mc:Fallback>
                <p:oleObj name="Equation" r:id="rId7" imgW="2412720" imgH="787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930" y="4666463"/>
                        <a:ext cx="2413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Contact force is an internal force at the interface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Newton’s 3rd law: equal and opposite forces act on interface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Due to discretization, force distribution can be different, but the resultants should be the same</a:t>
            </a:r>
            <a:endParaRPr lang="en-US" dirty="0"/>
          </a:p>
        </p:txBody>
      </p:sp>
      <p:grpSp>
        <p:nvGrpSpPr>
          <p:cNvPr id="4" name="Group 52"/>
          <p:cNvGrpSpPr/>
          <p:nvPr/>
        </p:nvGrpSpPr>
        <p:grpSpPr>
          <a:xfrm>
            <a:off x="3034332" y="1828800"/>
            <a:ext cx="2462213" cy="1821863"/>
            <a:chOff x="3034332" y="1828800"/>
            <a:chExt cx="2462213" cy="1821863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3034332" y="2092342"/>
              <a:ext cx="2462213" cy="984250"/>
              <a:chOff x="624" y="2496"/>
              <a:chExt cx="1680" cy="672"/>
            </a:xfrm>
          </p:grpSpPr>
          <p:cxnSp>
            <p:nvCxnSpPr>
              <p:cNvPr id="16" name="AutoShape 22"/>
              <p:cNvCxnSpPr>
                <a:cxnSpLocks noChangeShapeType="1"/>
              </p:cNvCxnSpPr>
              <p:nvPr/>
            </p:nvCxnSpPr>
            <p:spPr bwMode="auto">
              <a:xfrm>
                <a:off x="672" y="2832"/>
                <a:ext cx="248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7" name="AutoShape 23"/>
              <p:cNvCxnSpPr>
                <a:cxnSpLocks noChangeShapeType="1"/>
              </p:cNvCxnSpPr>
              <p:nvPr/>
            </p:nvCxnSpPr>
            <p:spPr bwMode="auto">
              <a:xfrm>
                <a:off x="920" y="3056"/>
                <a:ext cx="346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" name="AutoShape 24"/>
              <p:cNvCxnSpPr>
                <a:cxnSpLocks noChangeShapeType="1"/>
              </p:cNvCxnSpPr>
              <p:nvPr/>
            </p:nvCxnSpPr>
            <p:spPr bwMode="auto">
              <a:xfrm>
                <a:off x="1266" y="3168"/>
                <a:ext cx="396" cy="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9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662" y="3056"/>
                <a:ext cx="347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0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009" y="2832"/>
                <a:ext cx="247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H="1" flipV="1">
                <a:off x="624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flipV="1">
                <a:off x="912" y="2588"/>
                <a:ext cx="64" cy="4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 flipV="1">
                <a:off x="1264" y="2688"/>
                <a:ext cx="32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1628" y="2696"/>
                <a:ext cx="24" cy="464"/>
              </a:xfrm>
              <a:custGeom>
                <a:avLst/>
                <a:gdLst/>
                <a:ahLst/>
                <a:cxnLst>
                  <a:cxn ang="0">
                    <a:pos x="24" y="464"/>
                  </a:cxn>
                  <a:cxn ang="0">
                    <a:pos x="0" y="0"/>
                  </a:cxn>
                </a:cxnLst>
                <a:rect l="0" t="0" r="r" b="b"/>
                <a:pathLst>
                  <a:path w="24" h="464">
                    <a:moveTo>
                      <a:pt x="24" y="464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80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940" y="2792"/>
                <a:ext cx="336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1284" y="2916"/>
                <a:ext cx="352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1644" y="2792"/>
                <a:ext cx="324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640" y="2636"/>
                <a:ext cx="304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1960" y="2636"/>
                <a:ext cx="320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auto">
              <a:xfrm>
                <a:off x="624" y="2496"/>
                <a:ext cx="1680" cy="1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76"/>
                  </a:cxn>
                  <a:cxn ang="0">
                    <a:pos x="672" y="180"/>
                  </a:cxn>
                  <a:cxn ang="0">
                    <a:pos x="1012" y="180"/>
                  </a:cxn>
                  <a:cxn ang="0">
                    <a:pos x="1292" y="84"/>
                  </a:cxn>
                  <a:cxn ang="0">
                    <a:pos x="1680" y="0"/>
                  </a:cxn>
                </a:cxnLst>
                <a:rect l="0" t="0" r="r" b="b"/>
                <a:pathLst>
                  <a:path w="1680" h="197">
                    <a:moveTo>
                      <a:pt x="0" y="0"/>
                    </a:moveTo>
                    <a:cubicBezTo>
                      <a:pt x="61" y="13"/>
                      <a:pt x="252" y="46"/>
                      <a:pt x="364" y="76"/>
                    </a:cubicBezTo>
                    <a:cubicBezTo>
                      <a:pt x="476" y="106"/>
                      <a:pt x="564" y="163"/>
                      <a:pt x="672" y="180"/>
                    </a:cubicBezTo>
                    <a:cubicBezTo>
                      <a:pt x="780" y="197"/>
                      <a:pt x="909" y="196"/>
                      <a:pt x="1012" y="180"/>
                    </a:cubicBezTo>
                    <a:cubicBezTo>
                      <a:pt x="1115" y="164"/>
                      <a:pt x="1181" y="114"/>
                      <a:pt x="1292" y="84"/>
                    </a:cubicBezTo>
                    <a:cubicBezTo>
                      <a:pt x="1403" y="54"/>
                      <a:pt x="1599" y="17"/>
                      <a:pt x="168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 bwMode="auto">
            <a:xfrm rot="5400000">
              <a:off x="3941180" y="2193408"/>
              <a:ext cx="613459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rot="16200000" flipV="1">
              <a:off x="3694240" y="3347002"/>
              <a:ext cx="555585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rot="16200000" flipV="1">
              <a:off x="4286490" y="3372077"/>
              <a:ext cx="555585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3574445" y="310201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mic Sans MS" pitchFamily="66" charset="0"/>
                </a:rPr>
                <a:t>p</a:t>
              </a:r>
              <a:r>
                <a:rPr lang="en-US" baseline="-25000" dirty="0" smtClean="0">
                  <a:solidFill>
                    <a:srgbClr val="FF0000"/>
                  </a:solidFill>
                  <a:latin typeface="Comic Sans MS" pitchFamily="66" charset="0"/>
                </a:rPr>
                <a:t>C1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37780" y="3127090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mic Sans MS" pitchFamily="66" charset="0"/>
                </a:rPr>
                <a:t>p</a:t>
              </a:r>
              <a:r>
                <a:rPr lang="en-US" baseline="-25000" dirty="0" smtClean="0">
                  <a:solidFill>
                    <a:srgbClr val="FF0000"/>
                  </a:solidFill>
                  <a:latin typeface="Comic Sans MS" pitchFamily="66" charset="0"/>
                </a:rPr>
                <a:t>C2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97511" y="1828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F</a:t>
              </a:r>
              <a:endParaRPr lang="en-US" b="1" dirty="0" smtClean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894632" y="4100367"/>
            <a:ext cx="2830513" cy="457200"/>
            <a:chOff x="564" y="3408"/>
            <a:chExt cx="1932" cy="312"/>
          </a:xfrm>
        </p:grpSpPr>
        <p:cxnSp>
          <p:nvCxnSpPr>
            <p:cNvPr id="5" name="AutoShape 11"/>
            <p:cNvCxnSpPr>
              <a:cxnSpLocks noChangeShapeType="1"/>
            </p:cNvCxnSpPr>
            <p:nvPr/>
          </p:nvCxnSpPr>
          <p:spPr bwMode="auto">
            <a:xfrm>
              <a:off x="576" y="3408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2C02C6"/>
              </a:solidFill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6" name="AutoShape 12"/>
            <p:cNvCxnSpPr>
              <a:cxnSpLocks noChangeShapeType="1"/>
            </p:cNvCxnSpPr>
            <p:nvPr/>
          </p:nvCxnSpPr>
          <p:spPr bwMode="auto">
            <a:xfrm>
              <a:off x="1056" y="3408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2C02C6"/>
              </a:solidFill>
              <a:round/>
              <a:headEnd/>
              <a:tailEnd/>
            </a:ln>
            <a:effectLst/>
          </p:spPr>
        </p:cxnSp>
        <p:cxnSp>
          <p:nvCxnSpPr>
            <p:cNvPr id="7" name="AutoShape 13"/>
            <p:cNvCxnSpPr>
              <a:cxnSpLocks noChangeShapeType="1"/>
            </p:cNvCxnSpPr>
            <p:nvPr/>
          </p:nvCxnSpPr>
          <p:spPr bwMode="auto">
            <a:xfrm>
              <a:off x="1536" y="3408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2C02C6"/>
              </a:solidFill>
              <a:round/>
              <a:headEnd type="oval" w="med" len="med"/>
              <a:tailEnd/>
            </a:ln>
            <a:effectLst/>
          </p:spPr>
        </p:cxnSp>
        <p:cxnSp>
          <p:nvCxnSpPr>
            <p:cNvPr id="8" name="AutoShape 14"/>
            <p:cNvCxnSpPr>
              <a:cxnSpLocks noChangeShapeType="1"/>
            </p:cNvCxnSpPr>
            <p:nvPr/>
          </p:nvCxnSpPr>
          <p:spPr bwMode="auto">
            <a:xfrm>
              <a:off x="2016" y="3408"/>
              <a:ext cx="480" cy="0"/>
            </a:xfrm>
            <a:prstGeom prst="straightConnector1">
              <a:avLst/>
            </a:prstGeom>
            <a:noFill/>
            <a:ln w="31750">
              <a:solidFill>
                <a:srgbClr val="2C02C6"/>
              </a:solidFill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72" y="3440"/>
              <a:ext cx="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056" y="3408"/>
              <a:ext cx="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536" y="3408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016" y="3408"/>
              <a:ext cx="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496" y="3408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564" y="3672"/>
              <a:ext cx="1920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80" y="0"/>
                </a:cxn>
                <a:cxn ang="0">
                  <a:pos x="960" y="48"/>
                </a:cxn>
                <a:cxn ang="0">
                  <a:pos x="1440" y="0"/>
                </a:cxn>
                <a:cxn ang="0">
                  <a:pos x="1920" y="48"/>
                </a:cxn>
              </a:cxnLst>
              <a:rect l="0" t="0" r="r" b="b"/>
              <a:pathLst>
                <a:path w="1920" h="48">
                  <a:moveTo>
                    <a:pt x="0" y="48"/>
                  </a:moveTo>
                  <a:cubicBezTo>
                    <a:pt x="160" y="24"/>
                    <a:pt x="320" y="0"/>
                    <a:pt x="480" y="0"/>
                  </a:cubicBezTo>
                  <a:cubicBezTo>
                    <a:pt x="640" y="0"/>
                    <a:pt x="800" y="48"/>
                    <a:pt x="960" y="48"/>
                  </a:cubicBezTo>
                  <a:cubicBezTo>
                    <a:pt x="1120" y="48"/>
                    <a:pt x="1280" y="0"/>
                    <a:pt x="1440" y="0"/>
                  </a:cubicBezTo>
                  <a:cubicBezTo>
                    <a:pt x="1600" y="0"/>
                    <a:pt x="1760" y="24"/>
                    <a:pt x="1920" y="4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 rot="16200000" flipV="1">
            <a:off x="3943105" y="4764983"/>
            <a:ext cx="613459" cy="1588"/>
          </a:xfrm>
          <a:prstGeom prst="straightConnector1">
            <a:avLst/>
          </a:prstGeom>
          <a:noFill/>
          <a:ln w="57150" cap="flat" cmpd="sng" algn="ctr">
            <a:solidFill>
              <a:srgbClr val="2C02C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4039565" y="3831227"/>
            <a:ext cx="555585" cy="1588"/>
          </a:xfrm>
          <a:prstGeom prst="straightConnector1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4861161" y="3925185"/>
            <a:ext cx="326806" cy="1588"/>
          </a:xfrm>
          <a:prstGeom prst="straightConnector1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3462554" y="3950263"/>
            <a:ext cx="326806" cy="1588"/>
          </a:xfrm>
          <a:prstGeom prst="straightConnector1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148095" y="359008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q</a:t>
            </a:r>
            <a:r>
              <a:rPr lang="en-US" baseline="-25000" dirty="0" smtClean="0">
                <a:solidFill>
                  <a:srgbClr val="2C02C6"/>
                </a:solidFill>
                <a:latin typeface="Comic Sans MS" pitchFamily="66" charset="0"/>
              </a:rPr>
              <a:t>C1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22055" y="362674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q</a:t>
            </a:r>
            <a:r>
              <a:rPr lang="en-US" baseline="-25000" dirty="0" smtClean="0">
                <a:solidFill>
                  <a:srgbClr val="2C02C6"/>
                </a:solidFill>
                <a:latin typeface="Comic Sans MS" pitchFamily="66" charset="0"/>
              </a:rPr>
              <a:t>C2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50930" y="3651815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C02C6"/>
                </a:solidFill>
                <a:latin typeface="Comic Sans MS" pitchFamily="66" charset="0"/>
              </a:rPr>
              <a:t>q</a:t>
            </a:r>
            <a:r>
              <a:rPr lang="en-US" baseline="-25000" dirty="0" smtClean="0">
                <a:solidFill>
                  <a:srgbClr val="2C02C6"/>
                </a:solidFill>
                <a:latin typeface="Comic Sans MS" pitchFamily="66" charset="0"/>
              </a:rPr>
              <a:t>C2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68888" y="466653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C02C6"/>
                </a:solidFill>
                <a:latin typeface="Comic Sans MS" pitchFamily="66" charset="0"/>
              </a:rPr>
              <a:t>F</a:t>
            </a:r>
            <a:endParaRPr lang="en-US" b="1" dirty="0" smtClean="0">
              <a:solidFill>
                <a:srgbClr val="2C02C6"/>
              </a:solidFill>
              <a:latin typeface="Comic Sans MS" pitchFamily="66" charset="0"/>
            </a:endParaRP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6123591" y="2762934"/>
          <a:ext cx="1968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4" name="Equation" r:id="rId3" imgW="1968480" imgH="812520" progId="Equation.DSMT4">
                  <p:embed/>
                </p:oleObj>
              </mc:Choice>
              <mc:Fallback>
                <p:oleObj name="Equation" r:id="rId3" imgW="19684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591" y="2762934"/>
                        <a:ext cx="1968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Add contact force as an external force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Ex) Linear elastic materials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Contact force depends on </a:t>
            </a:r>
            <a:br>
              <a:rPr lang="en-US" dirty="0" smtClean="0">
                <a:solidFill>
                  <a:srgbClr val="2C02C6"/>
                </a:solidFill>
              </a:rPr>
            </a:br>
            <a:r>
              <a:rPr lang="en-US" dirty="0" smtClean="0">
                <a:solidFill>
                  <a:srgbClr val="2C02C6"/>
                </a:solidFill>
              </a:rPr>
              <a:t>displacement (nonlinear, unknown)</a:t>
            </a:r>
            <a:endParaRPr lang="en-US" dirty="0">
              <a:solidFill>
                <a:srgbClr val="2C02C6"/>
              </a:solidFill>
            </a:endParaRPr>
          </a:p>
        </p:txBody>
      </p:sp>
      <p:grpSp>
        <p:nvGrpSpPr>
          <p:cNvPr id="4" name="Group 138"/>
          <p:cNvGrpSpPr/>
          <p:nvPr/>
        </p:nvGrpSpPr>
        <p:grpSpPr>
          <a:xfrm>
            <a:off x="6066982" y="1192175"/>
            <a:ext cx="2462213" cy="1821863"/>
            <a:chOff x="3034332" y="1828800"/>
            <a:chExt cx="2462213" cy="1821863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034333" y="2092342"/>
              <a:ext cx="2462215" cy="984250"/>
              <a:chOff x="624" y="2496"/>
              <a:chExt cx="1680" cy="672"/>
            </a:xfrm>
          </p:grpSpPr>
          <p:cxnSp>
            <p:nvCxnSpPr>
              <p:cNvPr id="147" name="AutoShape 22"/>
              <p:cNvCxnSpPr>
                <a:cxnSpLocks noChangeShapeType="1"/>
              </p:cNvCxnSpPr>
              <p:nvPr/>
            </p:nvCxnSpPr>
            <p:spPr bwMode="auto">
              <a:xfrm>
                <a:off x="672" y="2832"/>
                <a:ext cx="248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8" name="AutoShape 23"/>
              <p:cNvCxnSpPr>
                <a:cxnSpLocks noChangeShapeType="1"/>
              </p:cNvCxnSpPr>
              <p:nvPr/>
            </p:nvCxnSpPr>
            <p:spPr bwMode="auto">
              <a:xfrm>
                <a:off x="920" y="3056"/>
                <a:ext cx="346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49" name="AutoShape 24"/>
              <p:cNvCxnSpPr>
                <a:cxnSpLocks noChangeShapeType="1"/>
              </p:cNvCxnSpPr>
              <p:nvPr/>
            </p:nvCxnSpPr>
            <p:spPr bwMode="auto">
              <a:xfrm>
                <a:off x="1266" y="3168"/>
                <a:ext cx="396" cy="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50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662" y="3056"/>
                <a:ext cx="347" cy="11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51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009" y="2832"/>
                <a:ext cx="247" cy="224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52" name="Line 27"/>
              <p:cNvSpPr>
                <a:spLocks noChangeShapeType="1"/>
              </p:cNvSpPr>
              <p:nvPr/>
            </p:nvSpPr>
            <p:spPr bwMode="auto">
              <a:xfrm flipH="1" flipV="1">
                <a:off x="624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28"/>
              <p:cNvSpPr>
                <a:spLocks noChangeShapeType="1"/>
              </p:cNvSpPr>
              <p:nvPr/>
            </p:nvSpPr>
            <p:spPr bwMode="auto">
              <a:xfrm flipV="1">
                <a:off x="912" y="2588"/>
                <a:ext cx="64" cy="4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29"/>
              <p:cNvSpPr>
                <a:spLocks noChangeShapeType="1"/>
              </p:cNvSpPr>
              <p:nvPr/>
            </p:nvSpPr>
            <p:spPr bwMode="auto">
              <a:xfrm flipV="1">
                <a:off x="1264" y="2688"/>
                <a:ext cx="32" cy="4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Freeform 30"/>
              <p:cNvSpPr>
                <a:spLocks/>
              </p:cNvSpPr>
              <p:nvPr/>
            </p:nvSpPr>
            <p:spPr bwMode="auto">
              <a:xfrm>
                <a:off x="1628" y="2696"/>
                <a:ext cx="24" cy="464"/>
              </a:xfrm>
              <a:custGeom>
                <a:avLst/>
                <a:gdLst/>
                <a:ahLst/>
                <a:cxnLst>
                  <a:cxn ang="0">
                    <a:pos x="24" y="464"/>
                  </a:cxn>
                  <a:cxn ang="0">
                    <a:pos x="0" y="0"/>
                  </a:cxn>
                </a:cxnLst>
                <a:rect l="0" t="0" r="r" b="b"/>
                <a:pathLst>
                  <a:path w="24" h="464">
                    <a:moveTo>
                      <a:pt x="24" y="464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31"/>
              <p:cNvSpPr>
                <a:spLocks noChangeShapeType="1"/>
              </p:cNvSpPr>
              <p:nvPr/>
            </p:nvSpPr>
            <p:spPr bwMode="auto">
              <a:xfrm flipH="1" flipV="1">
                <a:off x="1920" y="2592"/>
                <a:ext cx="80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32"/>
              <p:cNvSpPr>
                <a:spLocks noChangeShapeType="1"/>
              </p:cNvSpPr>
              <p:nvPr/>
            </p:nvSpPr>
            <p:spPr bwMode="auto">
              <a:xfrm flipV="1">
                <a:off x="2256" y="2496"/>
                <a:ext cx="48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33"/>
              <p:cNvSpPr>
                <a:spLocks noChangeShapeType="1"/>
              </p:cNvSpPr>
              <p:nvPr/>
            </p:nvSpPr>
            <p:spPr bwMode="auto">
              <a:xfrm>
                <a:off x="940" y="2792"/>
                <a:ext cx="336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34"/>
              <p:cNvSpPr>
                <a:spLocks noChangeShapeType="1"/>
              </p:cNvSpPr>
              <p:nvPr/>
            </p:nvSpPr>
            <p:spPr bwMode="auto">
              <a:xfrm>
                <a:off x="1284" y="2916"/>
                <a:ext cx="352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35"/>
              <p:cNvSpPr>
                <a:spLocks noChangeShapeType="1"/>
              </p:cNvSpPr>
              <p:nvPr/>
            </p:nvSpPr>
            <p:spPr bwMode="auto">
              <a:xfrm flipV="1">
                <a:off x="1644" y="2792"/>
                <a:ext cx="324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36"/>
              <p:cNvSpPr>
                <a:spLocks noChangeShapeType="1"/>
              </p:cNvSpPr>
              <p:nvPr/>
            </p:nvSpPr>
            <p:spPr bwMode="auto">
              <a:xfrm>
                <a:off x="640" y="2636"/>
                <a:ext cx="304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37"/>
              <p:cNvSpPr>
                <a:spLocks noChangeShapeType="1"/>
              </p:cNvSpPr>
              <p:nvPr/>
            </p:nvSpPr>
            <p:spPr bwMode="auto">
              <a:xfrm flipV="1">
                <a:off x="1960" y="2636"/>
                <a:ext cx="320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38"/>
              <p:cNvSpPr>
                <a:spLocks/>
              </p:cNvSpPr>
              <p:nvPr/>
            </p:nvSpPr>
            <p:spPr bwMode="auto">
              <a:xfrm>
                <a:off x="624" y="2496"/>
                <a:ext cx="1680" cy="1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76"/>
                  </a:cxn>
                  <a:cxn ang="0">
                    <a:pos x="672" y="180"/>
                  </a:cxn>
                  <a:cxn ang="0">
                    <a:pos x="1012" y="180"/>
                  </a:cxn>
                  <a:cxn ang="0">
                    <a:pos x="1292" y="84"/>
                  </a:cxn>
                  <a:cxn ang="0">
                    <a:pos x="1680" y="0"/>
                  </a:cxn>
                </a:cxnLst>
                <a:rect l="0" t="0" r="r" b="b"/>
                <a:pathLst>
                  <a:path w="1680" h="197">
                    <a:moveTo>
                      <a:pt x="0" y="0"/>
                    </a:moveTo>
                    <a:cubicBezTo>
                      <a:pt x="61" y="13"/>
                      <a:pt x="252" y="46"/>
                      <a:pt x="364" y="76"/>
                    </a:cubicBezTo>
                    <a:cubicBezTo>
                      <a:pt x="476" y="106"/>
                      <a:pt x="564" y="163"/>
                      <a:pt x="672" y="180"/>
                    </a:cubicBezTo>
                    <a:cubicBezTo>
                      <a:pt x="780" y="197"/>
                      <a:pt x="909" y="196"/>
                      <a:pt x="1012" y="180"/>
                    </a:cubicBezTo>
                    <a:cubicBezTo>
                      <a:pt x="1115" y="164"/>
                      <a:pt x="1181" y="114"/>
                      <a:pt x="1292" y="84"/>
                    </a:cubicBezTo>
                    <a:cubicBezTo>
                      <a:pt x="1403" y="54"/>
                      <a:pt x="1599" y="17"/>
                      <a:pt x="168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41" name="Straight Arrow Connector 140"/>
            <p:cNvCxnSpPr/>
            <p:nvPr/>
          </p:nvCxnSpPr>
          <p:spPr bwMode="auto">
            <a:xfrm rot="5400000">
              <a:off x="3941180" y="2193408"/>
              <a:ext cx="613459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/>
            <p:nvPr/>
          </p:nvCxnSpPr>
          <p:spPr bwMode="auto">
            <a:xfrm rot="16200000" flipV="1">
              <a:off x="3694240" y="3347002"/>
              <a:ext cx="555585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3" name="Straight Arrow Connector 142"/>
            <p:cNvCxnSpPr/>
            <p:nvPr/>
          </p:nvCxnSpPr>
          <p:spPr bwMode="auto">
            <a:xfrm rot="16200000" flipV="1">
              <a:off x="4286490" y="3372077"/>
              <a:ext cx="555585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3574445" y="310201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mic Sans MS" pitchFamily="66" charset="0"/>
                </a:rPr>
                <a:t>p</a:t>
              </a:r>
              <a:r>
                <a:rPr lang="en-US" baseline="-25000" dirty="0" smtClean="0">
                  <a:solidFill>
                    <a:srgbClr val="FF0000"/>
                  </a:solidFill>
                  <a:latin typeface="Comic Sans MS" pitchFamily="66" charset="0"/>
                </a:rPr>
                <a:t>C1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537780" y="3127090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Comic Sans MS" pitchFamily="66" charset="0"/>
                </a:rPr>
                <a:t>p</a:t>
              </a:r>
              <a:r>
                <a:rPr lang="en-US" baseline="-25000" dirty="0" smtClean="0">
                  <a:solidFill>
                    <a:srgbClr val="FF0000"/>
                  </a:solidFill>
                  <a:latin typeface="Comic Sans MS" pitchFamily="66" charset="0"/>
                </a:rPr>
                <a:t>C2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297511" y="1828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F</a:t>
              </a:r>
              <a:endParaRPr lang="en-US" b="1" dirty="0" smtClean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6" name="Group 202"/>
          <p:cNvGrpSpPr/>
          <p:nvPr/>
        </p:nvGrpSpPr>
        <p:grpSpPr>
          <a:xfrm>
            <a:off x="5927282" y="2917603"/>
            <a:ext cx="2830513" cy="1518278"/>
            <a:chOff x="2894632" y="3554228"/>
            <a:chExt cx="2830513" cy="1518278"/>
          </a:xfrm>
        </p:grpSpPr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894632" y="4100367"/>
              <a:ext cx="2830513" cy="457200"/>
              <a:chOff x="564" y="3408"/>
              <a:chExt cx="1932" cy="312"/>
            </a:xfrm>
          </p:grpSpPr>
          <p:cxnSp>
            <p:nvCxnSpPr>
              <p:cNvPr id="185" name="AutoShape 11"/>
              <p:cNvCxnSpPr>
                <a:cxnSpLocks noChangeShapeType="1"/>
              </p:cNvCxnSpPr>
              <p:nvPr/>
            </p:nvCxnSpPr>
            <p:spPr bwMode="auto">
              <a:xfrm>
                <a:off x="57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86" name="AutoShape 12"/>
              <p:cNvCxnSpPr>
                <a:cxnSpLocks noChangeShapeType="1"/>
              </p:cNvCxnSpPr>
              <p:nvPr/>
            </p:nvCxnSpPr>
            <p:spPr bwMode="auto">
              <a:xfrm>
                <a:off x="105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7" name="AutoShape 13"/>
              <p:cNvCxnSpPr>
                <a:cxnSpLocks noChangeShapeType="1"/>
              </p:cNvCxnSpPr>
              <p:nvPr/>
            </p:nvCxnSpPr>
            <p:spPr bwMode="auto">
              <a:xfrm>
                <a:off x="153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/>
              </a:ln>
              <a:effectLst/>
            </p:spPr>
          </p:cxnSp>
          <p:cxnSp>
            <p:nvCxnSpPr>
              <p:cNvPr id="188" name="AutoShape 14"/>
              <p:cNvCxnSpPr>
                <a:cxnSpLocks noChangeShapeType="1"/>
              </p:cNvCxnSpPr>
              <p:nvPr/>
            </p:nvCxnSpPr>
            <p:spPr bwMode="auto">
              <a:xfrm>
                <a:off x="2016" y="3408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2C02C6"/>
                </a:solidFill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9" name="Line 15"/>
              <p:cNvSpPr>
                <a:spLocks noChangeShapeType="1"/>
              </p:cNvSpPr>
              <p:nvPr/>
            </p:nvSpPr>
            <p:spPr bwMode="auto">
              <a:xfrm>
                <a:off x="572" y="3440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6"/>
              <p:cNvSpPr>
                <a:spLocks noChangeShapeType="1"/>
              </p:cNvSpPr>
              <p:nvPr/>
            </p:nvSpPr>
            <p:spPr bwMode="auto">
              <a:xfrm>
                <a:off x="105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7"/>
              <p:cNvSpPr>
                <a:spLocks noChangeShapeType="1"/>
              </p:cNvSpPr>
              <p:nvPr/>
            </p:nvSpPr>
            <p:spPr bwMode="auto">
              <a:xfrm>
                <a:off x="153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8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2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9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0" cy="3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Freeform 20"/>
              <p:cNvSpPr>
                <a:spLocks/>
              </p:cNvSpPr>
              <p:nvPr/>
            </p:nvSpPr>
            <p:spPr bwMode="auto">
              <a:xfrm>
                <a:off x="564" y="3672"/>
                <a:ext cx="192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480" y="0"/>
                  </a:cxn>
                  <a:cxn ang="0">
                    <a:pos x="960" y="48"/>
                  </a:cxn>
                  <a:cxn ang="0">
                    <a:pos x="1440" y="0"/>
                  </a:cxn>
                  <a:cxn ang="0">
                    <a:pos x="1920" y="48"/>
                  </a:cxn>
                </a:cxnLst>
                <a:rect l="0" t="0" r="r" b="b"/>
                <a:pathLst>
                  <a:path w="1920" h="48">
                    <a:moveTo>
                      <a:pt x="0" y="48"/>
                    </a:moveTo>
                    <a:cubicBezTo>
                      <a:pt x="160" y="24"/>
                      <a:pt x="320" y="0"/>
                      <a:pt x="480" y="0"/>
                    </a:cubicBezTo>
                    <a:cubicBezTo>
                      <a:pt x="640" y="0"/>
                      <a:pt x="800" y="48"/>
                      <a:pt x="960" y="48"/>
                    </a:cubicBezTo>
                    <a:cubicBezTo>
                      <a:pt x="1120" y="48"/>
                      <a:pt x="1280" y="0"/>
                      <a:pt x="1440" y="0"/>
                    </a:cubicBezTo>
                    <a:cubicBezTo>
                      <a:pt x="1600" y="0"/>
                      <a:pt x="1760" y="24"/>
                      <a:pt x="1920" y="4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5" name="Straight Arrow Connector 194"/>
            <p:cNvCxnSpPr/>
            <p:nvPr/>
          </p:nvCxnSpPr>
          <p:spPr bwMode="auto">
            <a:xfrm rot="16200000" flipV="1">
              <a:off x="3943105" y="4764983"/>
              <a:ext cx="613459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6" name="Straight Arrow Connector 195"/>
            <p:cNvCxnSpPr/>
            <p:nvPr/>
          </p:nvCxnSpPr>
          <p:spPr bwMode="auto">
            <a:xfrm rot="5400000">
              <a:off x="4039565" y="3831227"/>
              <a:ext cx="555585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7" name="Straight Arrow Connector 196"/>
            <p:cNvCxnSpPr/>
            <p:nvPr/>
          </p:nvCxnSpPr>
          <p:spPr bwMode="auto">
            <a:xfrm rot="5400000">
              <a:off x="4861161" y="3925185"/>
              <a:ext cx="326806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8" name="Straight Arrow Connector 197"/>
            <p:cNvCxnSpPr/>
            <p:nvPr/>
          </p:nvCxnSpPr>
          <p:spPr bwMode="auto">
            <a:xfrm rot="5400000">
              <a:off x="3462554" y="3950263"/>
              <a:ext cx="326806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9" name="TextBox 198"/>
            <p:cNvSpPr txBox="1"/>
            <p:nvPr/>
          </p:nvSpPr>
          <p:spPr>
            <a:xfrm>
              <a:off x="3148095" y="35900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q</a:t>
              </a:r>
              <a:r>
                <a:rPr lang="en-US" baseline="-25000" dirty="0" smtClean="0">
                  <a:solidFill>
                    <a:srgbClr val="2C02C6"/>
                  </a:solidFill>
                  <a:latin typeface="Comic Sans MS" pitchFamily="66" charset="0"/>
                </a:rPr>
                <a:t>C1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822055" y="3626740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q</a:t>
              </a:r>
              <a:r>
                <a:rPr lang="en-US" baseline="-25000" dirty="0" smtClean="0">
                  <a:solidFill>
                    <a:srgbClr val="2C02C6"/>
                  </a:solidFill>
                  <a:latin typeface="Comic Sans MS" pitchFamily="66" charset="0"/>
                </a:rPr>
                <a:t>C2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050930" y="3651815"/>
              <a:ext cx="51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2C02C6"/>
                  </a:solidFill>
                  <a:latin typeface="Comic Sans MS" pitchFamily="66" charset="0"/>
                </a:rPr>
                <a:t>q</a:t>
              </a:r>
              <a:r>
                <a:rPr lang="en-US" baseline="-25000" dirty="0" smtClean="0">
                  <a:solidFill>
                    <a:srgbClr val="2C02C6"/>
                  </a:solidFill>
                  <a:latin typeface="Comic Sans MS" pitchFamily="66" charset="0"/>
                </a:rPr>
                <a:t>C2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368888" y="466653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C02C6"/>
                  </a:solidFill>
                  <a:latin typeface="Comic Sans MS" pitchFamily="66" charset="0"/>
                </a:rPr>
                <a:t>F</a:t>
              </a:r>
              <a:endParaRPr lang="en-US" b="1" dirty="0" smtClean="0">
                <a:solidFill>
                  <a:srgbClr val="2C02C6"/>
                </a:solidFill>
                <a:latin typeface="Comic Sans MS" pitchFamily="66" charset="0"/>
              </a:endParaRPr>
            </a:p>
          </p:txBody>
        </p:sp>
      </p:grpSp>
      <p:graphicFrame>
        <p:nvGraphicFramePr>
          <p:cNvPr id="204" name="Object 203"/>
          <p:cNvGraphicFramePr>
            <a:graphicFrameLocks noChangeAspect="1"/>
          </p:cNvGraphicFramePr>
          <p:nvPr/>
        </p:nvGraphicFramePr>
        <p:xfrm>
          <a:off x="1095215" y="1992994"/>
          <a:ext cx="36020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8" name="Equation" r:id="rId3" imgW="2400120" imgH="368280" progId="Equation.DSMT4">
                  <p:embed/>
                </p:oleObj>
              </mc:Choice>
              <mc:Fallback>
                <p:oleObj name="Equation" r:id="rId3" imgW="240012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215" y="1992994"/>
                        <a:ext cx="36020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6" name="Straight Arrow Connector 205"/>
          <p:cNvCxnSpPr>
            <a:stCxn id="144" idx="1"/>
          </p:cNvCxnSpPr>
          <p:nvPr/>
        </p:nvCxnSpPr>
        <p:spPr bwMode="auto">
          <a:xfrm rot="10800000">
            <a:off x="4606725" y="2222340"/>
            <a:ext cx="2000371" cy="42771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>
            <a:stCxn id="145" idx="1"/>
          </p:cNvCxnSpPr>
          <p:nvPr/>
        </p:nvCxnSpPr>
        <p:spPr bwMode="auto">
          <a:xfrm rot="10800000">
            <a:off x="4595150" y="2210765"/>
            <a:ext cx="2975281" cy="46436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>
            <a:stCxn id="199" idx="1"/>
          </p:cNvCxnSpPr>
          <p:nvPr/>
        </p:nvCxnSpPr>
        <p:spPr bwMode="auto">
          <a:xfrm rot="10800000">
            <a:off x="4583575" y="2210765"/>
            <a:ext cx="1597170" cy="92736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Straight Arrow Connector 211"/>
          <p:cNvCxnSpPr>
            <a:stCxn id="200" idx="1"/>
          </p:cNvCxnSpPr>
          <p:nvPr/>
        </p:nvCxnSpPr>
        <p:spPr bwMode="auto">
          <a:xfrm rot="10800000">
            <a:off x="4572001" y="2210765"/>
            <a:ext cx="2282705" cy="9640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4" name="Straight Arrow Connector 213"/>
          <p:cNvCxnSpPr>
            <a:stCxn id="201" idx="1"/>
          </p:cNvCxnSpPr>
          <p:nvPr/>
        </p:nvCxnSpPr>
        <p:spPr bwMode="auto">
          <a:xfrm rot="10800000">
            <a:off x="4560426" y="2210766"/>
            <a:ext cx="3523155" cy="9890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3356658" y="1909823"/>
            <a:ext cx="1469985" cy="7060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517300" y="2627449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Contact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force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027766" y="2627449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Internal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force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258248" y="2627449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External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force</a:t>
            </a:r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841375" y="4387850"/>
          <a:ext cx="6042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9" name="Equation" r:id="rId5" imgW="4025880" imgH="368280" progId="Equation.DSMT4">
                  <p:embed/>
                </p:oleObj>
              </mc:Choice>
              <mc:Fallback>
                <p:oleObj name="Equation" r:id="rId5" imgW="402588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387850"/>
                        <a:ext cx="60420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219"/>
          <p:cNvGraphicFramePr>
            <a:graphicFrameLocks noChangeAspect="1"/>
          </p:cNvGraphicFramePr>
          <p:nvPr/>
        </p:nvGraphicFramePr>
        <p:xfrm>
          <a:off x="2061411" y="5697366"/>
          <a:ext cx="144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0" name="Equation" r:id="rId7" imgW="1447560" imgH="736560" progId="Equation.DSMT4">
                  <p:embed/>
                </p:oleObj>
              </mc:Choice>
              <mc:Fallback>
                <p:oleObj name="Equation" r:id="rId7" imgW="144756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411" y="5697366"/>
                        <a:ext cx="1447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TextBox 220"/>
          <p:cNvSpPr txBox="1"/>
          <p:nvPr/>
        </p:nvSpPr>
        <p:spPr>
          <a:xfrm>
            <a:off x="3611860" y="5876747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Contact stiffness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52930" y="5034985"/>
            <a:ext cx="211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Tangent stiffness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4721837" y="503498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Residual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  <p:bldP spid="22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So far, contact force is applied to the normal direction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 It is independent of load history (potential problem)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Friction force is produced by a relative motion in the interface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Friction force is applied to the parallel direction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It depends on load history (path dependent)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Coulomb friction model</a:t>
            </a:r>
            <a:endParaRPr lang="en-US" dirty="0"/>
          </a:p>
        </p:txBody>
      </p:sp>
      <p:grpSp>
        <p:nvGrpSpPr>
          <p:cNvPr id="4" name="Group 18"/>
          <p:cNvGrpSpPr/>
          <p:nvPr/>
        </p:nvGrpSpPr>
        <p:grpSpPr>
          <a:xfrm>
            <a:off x="5276500" y="3356577"/>
            <a:ext cx="3670719" cy="2279231"/>
            <a:chOff x="2058749" y="3854297"/>
            <a:chExt cx="3670719" cy="2279231"/>
          </a:xfrm>
        </p:grpSpPr>
        <p:sp>
          <p:nvSpPr>
            <p:cNvPr id="6" name="Freeform 5"/>
            <p:cNvSpPr/>
            <p:nvPr/>
          </p:nvSpPr>
          <p:spPr bwMode="auto">
            <a:xfrm>
              <a:off x="3571942" y="3854297"/>
              <a:ext cx="1479220" cy="1502332"/>
            </a:xfrm>
            <a:custGeom>
              <a:avLst/>
              <a:gdLst>
                <a:gd name="connsiteX0" fmla="*/ 748277 w 1479220"/>
                <a:gd name="connsiteY0" fmla="*/ 31058 h 1502332"/>
                <a:gd name="connsiteX1" fmla="*/ 401585 w 1479220"/>
                <a:gd name="connsiteY1" fmla="*/ 31058 h 1502332"/>
                <a:gd name="connsiteX2" fmla="*/ 167568 w 1479220"/>
                <a:gd name="connsiteY2" fmla="*/ 217405 h 1502332"/>
                <a:gd name="connsiteX3" fmla="*/ 20224 w 1479220"/>
                <a:gd name="connsiteY3" fmla="*/ 460089 h 1502332"/>
                <a:gd name="connsiteX4" fmla="*/ 46226 w 1479220"/>
                <a:gd name="connsiteY4" fmla="*/ 689773 h 1502332"/>
                <a:gd name="connsiteX5" fmla="*/ 76562 w 1479220"/>
                <a:gd name="connsiteY5" fmla="*/ 841451 h 1502332"/>
                <a:gd name="connsiteX6" fmla="*/ 67894 w 1479220"/>
                <a:gd name="connsiteY6" fmla="*/ 1084135 h 1502332"/>
                <a:gd name="connsiteX7" fmla="*/ 171902 w 1479220"/>
                <a:gd name="connsiteY7" fmla="*/ 1326819 h 1502332"/>
                <a:gd name="connsiteX8" fmla="*/ 618268 w 1479220"/>
                <a:gd name="connsiteY8" fmla="*/ 1487164 h 1502332"/>
                <a:gd name="connsiteX9" fmla="*/ 1237980 w 1479220"/>
                <a:gd name="connsiteY9" fmla="*/ 1235813 h 1502332"/>
                <a:gd name="connsiteX10" fmla="*/ 1445995 w 1479220"/>
                <a:gd name="connsiteY10" fmla="*/ 542429 h 1502332"/>
                <a:gd name="connsiteX11" fmla="*/ 1038632 w 1479220"/>
                <a:gd name="connsiteY11" fmla="*/ 130732 h 1502332"/>
                <a:gd name="connsiteX12" fmla="*/ 748277 w 1479220"/>
                <a:gd name="connsiteY12" fmla="*/ 31058 h 150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9220" h="1502332">
                  <a:moveTo>
                    <a:pt x="748277" y="31058"/>
                  </a:moveTo>
                  <a:cubicBezTo>
                    <a:pt x="642103" y="14446"/>
                    <a:pt x="498370" y="0"/>
                    <a:pt x="401585" y="31058"/>
                  </a:cubicBezTo>
                  <a:cubicBezTo>
                    <a:pt x="304800" y="62116"/>
                    <a:pt x="231128" y="145900"/>
                    <a:pt x="167568" y="217405"/>
                  </a:cubicBezTo>
                  <a:cubicBezTo>
                    <a:pt x="104008" y="288910"/>
                    <a:pt x="40448" y="381361"/>
                    <a:pt x="20224" y="460089"/>
                  </a:cubicBezTo>
                  <a:cubicBezTo>
                    <a:pt x="0" y="538817"/>
                    <a:pt x="36836" y="626213"/>
                    <a:pt x="46226" y="689773"/>
                  </a:cubicBezTo>
                  <a:cubicBezTo>
                    <a:pt x="55616" y="753333"/>
                    <a:pt x="72951" y="775724"/>
                    <a:pt x="76562" y="841451"/>
                  </a:cubicBezTo>
                  <a:cubicBezTo>
                    <a:pt x="80173" y="907178"/>
                    <a:pt x="52004" y="1003240"/>
                    <a:pt x="67894" y="1084135"/>
                  </a:cubicBezTo>
                  <a:cubicBezTo>
                    <a:pt x="83784" y="1165030"/>
                    <a:pt x="80173" y="1259648"/>
                    <a:pt x="171902" y="1326819"/>
                  </a:cubicBezTo>
                  <a:cubicBezTo>
                    <a:pt x="263631" y="1393990"/>
                    <a:pt x="440588" y="1502332"/>
                    <a:pt x="618268" y="1487164"/>
                  </a:cubicBezTo>
                  <a:cubicBezTo>
                    <a:pt x="795948" y="1471996"/>
                    <a:pt x="1100026" y="1393269"/>
                    <a:pt x="1237980" y="1235813"/>
                  </a:cubicBezTo>
                  <a:cubicBezTo>
                    <a:pt x="1375934" y="1078357"/>
                    <a:pt x="1479220" y="726609"/>
                    <a:pt x="1445995" y="542429"/>
                  </a:cubicBezTo>
                  <a:cubicBezTo>
                    <a:pt x="1412770" y="358249"/>
                    <a:pt x="1157085" y="215960"/>
                    <a:pt x="1038632" y="130732"/>
                  </a:cubicBezTo>
                  <a:cubicBezTo>
                    <a:pt x="920179" y="45504"/>
                    <a:pt x="854451" y="47670"/>
                    <a:pt x="748277" y="31058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35766" y="3997837"/>
              <a:ext cx="803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Body 1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5400000">
              <a:off x="3970127" y="4664605"/>
              <a:ext cx="509267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Freeform 11"/>
            <p:cNvSpPr/>
            <p:nvPr/>
          </p:nvSpPr>
          <p:spPr bwMode="auto">
            <a:xfrm>
              <a:off x="2615878" y="5335929"/>
              <a:ext cx="3113590" cy="497712"/>
            </a:xfrm>
            <a:custGeom>
              <a:avLst/>
              <a:gdLst>
                <a:gd name="connsiteX0" fmla="*/ 0 w 3113590"/>
                <a:gd name="connsiteY0" fmla="*/ 497712 h 497712"/>
                <a:gd name="connsiteX1" fmla="*/ 0 w 3113590"/>
                <a:gd name="connsiteY1" fmla="*/ 11575 h 497712"/>
                <a:gd name="connsiteX2" fmla="*/ 3113590 w 3113590"/>
                <a:gd name="connsiteY2" fmla="*/ 0 h 497712"/>
                <a:gd name="connsiteX3" fmla="*/ 3113590 w 3113590"/>
                <a:gd name="connsiteY3" fmla="*/ 393539 h 49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3590" h="497712">
                  <a:moveTo>
                    <a:pt x="0" y="497712"/>
                  </a:moveTo>
                  <a:lnTo>
                    <a:pt x="0" y="11575"/>
                  </a:lnTo>
                  <a:lnTo>
                    <a:pt x="3113590" y="0"/>
                  </a:lnTo>
                  <a:lnTo>
                    <a:pt x="3113590" y="393539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3929607" y="5584782"/>
              <a:ext cx="497712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345083" y="5324354"/>
              <a:ext cx="821803" cy="1588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347259" y="5764196"/>
              <a:ext cx="1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Contact force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8749" y="4967446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Friction force</a:t>
              </a:r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280440" y="3844582"/>
          <a:ext cx="185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Equation" r:id="rId3" imgW="1854000" imgH="761760" progId="Equation.DSMT4">
                  <p:embed/>
                </p:oleObj>
              </mc:Choice>
              <mc:Fallback>
                <p:oleObj name="Equation" r:id="rId3" imgW="185400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440" y="3844582"/>
                        <a:ext cx="185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2"/>
          <p:cNvGrpSpPr/>
          <p:nvPr/>
        </p:nvGrpSpPr>
        <p:grpSpPr>
          <a:xfrm>
            <a:off x="1180610" y="4946221"/>
            <a:ext cx="3591166" cy="1537202"/>
            <a:chOff x="1180610" y="4575821"/>
            <a:chExt cx="3591166" cy="1537202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180610" y="5434314"/>
              <a:ext cx="250013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654162" y="5127566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Relative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motion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 flipH="1" flipV="1">
              <a:off x="1717642" y="5399989"/>
              <a:ext cx="142448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1354238" y="5868365"/>
              <a:ext cx="1064871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432638" y="5025315"/>
              <a:ext cx="1064871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1985059" y="5445888"/>
              <a:ext cx="868101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339463" y="4575821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Friction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force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Force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Coulomb friction force is indeterminate when two bodies are stick (no unique determination of friction force)</a:t>
            </a:r>
          </a:p>
          <a:p>
            <a:r>
              <a:rPr lang="en-US" dirty="0" smtClean="0">
                <a:solidFill>
                  <a:srgbClr val="2C02C6"/>
                </a:solidFill>
              </a:rPr>
              <a:t>In reality, there is a small elastic deformation before slip</a:t>
            </a:r>
          </a:p>
          <a:p>
            <a:r>
              <a:rPr lang="en-US" dirty="0" smtClean="0"/>
              <a:t>Regularized friction model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elasto</a:t>
            </a:r>
            <a:r>
              <a:rPr lang="en-US" dirty="0" smtClean="0"/>
              <a:t>-perfectly-plastic model</a:t>
            </a:r>
            <a:endParaRPr lang="en-US" dirty="0"/>
          </a:p>
        </p:txBody>
      </p:sp>
      <p:graphicFrame>
        <p:nvGraphicFramePr>
          <p:cNvPr id="330754" name="Object 2"/>
          <p:cNvGraphicFramePr>
            <a:graphicFrameLocks noChangeAspect="1"/>
          </p:cNvGraphicFramePr>
          <p:nvPr/>
        </p:nvGraphicFramePr>
        <p:xfrm>
          <a:off x="1543050" y="3105800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Equation" r:id="rId3" imgW="1815840" imgH="761760" progId="Equation.DSMT4">
                  <p:embed/>
                </p:oleObj>
              </mc:Choice>
              <mc:Fallback>
                <p:oleObj name="Equation" r:id="rId3" imgW="181584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105800"/>
                        <a:ext cx="1816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1909823" y="3869759"/>
            <a:ext cx="4953963" cy="2710927"/>
            <a:chOff x="1909823" y="3869759"/>
            <a:chExt cx="4953963" cy="2710927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909823" y="5562623"/>
              <a:ext cx="3750198" cy="238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573851" y="5264552"/>
              <a:ext cx="1289935" cy="65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Relative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motion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2715371" y="5511135"/>
              <a:ext cx="2136720" cy="238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019790" y="6213699"/>
              <a:ext cx="1597307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961490" y="4949124"/>
              <a:ext cx="1597307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3142527" y="5411183"/>
              <a:ext cx="1273217" cy="358816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062528" y="3869759"/>
              <a:ext cx="1474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Friction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force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3738624" y="4988706"/>
              <a:ext cx="9259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740549" y="6217581"/>
              <a:ext cx="9259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162378" y="478035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Symbol" pitchFamily="18" charset="2"/>
                </a:rPr>
                <a:t>m</a:t>
              </a:r>
              <a:r>
                <a:rPr lang="en-US" dirty="0" err="1" smtClean="0">
                  <a:latin typeface="Comic Sans MS" pitchFamily="66" charset="0"/>
                </a:rPr>
                <a:t>F</a:t>
              </a:r>
              <a:r>
                <a:rPr lang="en-US" baseline="-25000" dirty="0" err="1" smtClean="0">
                  <a:latin typeface="Comic Sans MS" pitchFamily="66" charset="0"/>
                </a:rPr>
                <a:t>C</a:t>
              </a:r>
              <a:endParaRPr lang="en-US" baseline="-25000" dirty="0" smtClean="0">
                <a:latin typeface="Comic Sans MS" pitchFamily="66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808071" y="5116010"/>
              <a:ext cx="115747" cy="347241"/>
            </a:xfrm>
            <a:custGeom>
              <a:avLst/>
              <a:gdLst>
                <a:gd name="connsiteX0" fmla="*/ 115747 w 115747"/>
                <a:gd name="connsiteY0" fmla="*/ 0 h 347241"/>
                <a:gd name="connsiteX1" fmla="*/ 115747 w 115747"/>
                <a:gd name="connsiteY1" fmla="*/ 347241 h 347241"/>
                <a:gd name="connsiteX2" fmla="*/ 0 w 115747"/>
                <a:gd name="connsiteY2" fmla="*/ 347241 h 34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47" h="347241">
                  <a:moveTo>
                    <a:pt x="115747" y="0"/>
                  </a:moveTo>
                  <a:lnTo>
                    <a:pt x="115747" y="347241"/>
                  </a:lnTo>
                  <a:lnTo>
                    <a:pt x="0" y="347241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1971" y="516230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K</a:t>
              </a:r>
              <a:r>
                <a:rPr lang="en-US" baseline="-25000" dirty="0" smtClean="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22701" y="319646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baseline="-25000" dirty="0" smtClean="0">
                <a:latin typeface="Comic Sans MS" pitchFamily="66" charset="0"/>
              </a:rPr>
              <a:t>t</a:t>
            </a:r>
            <a:r>
              <a:rPr lang="en-US" dirty="0" smtClean="0">
                <a:latin typeface="Comic Sans MS" pitchFamily="66" charset="0"/>
              </a:rPr>
              <a:t>: tangential stiffness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Tangential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Tangential stiffness determines the stick case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It is related to shear strength of the material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Contact surface with a large Kt behaves like a rigid body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Small Kt elongate elastic stick condition too much (inaccurate)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909823" y="5562623"/>
            <a:ext cx="3750198" cy="238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573851" y="5264552"/>
            <a:ext cx="1289935" cy="65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Relative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motion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715371" y="5511135"/>
            <a:ext cx="2136720" cy="238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019790" y="6213699"/>
            <a:ext cx="1597307" cy="0"/>
          </a:xfrm>
          <a:prstGeom prst="line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961490" y="4949124"/>
            <a:ext cx="1597307" cy="0"/>
          </a:xfrm>
          <a:prstGeom prst="line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3125166" y="5011840"/>
            <a:ext cx="1261641" cy="1145895"/>
          </a:xfrm>
          <a:prstGeom prst="line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62528" y="3869759"/>
            <a:ext cx="147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Friction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force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738624" y="4988706"/>
            <a:ext cx="925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740549" y="6217581"/>
            <a:ext cx="9259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162378" y="478035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>
                <a:latin typeface="Comic Sans MS" pitchFamily="66" charset="0"/>
              </a:rPr>
              <a:t>F</a:t>
            </a:r>
            <a:r>
              <a:rPr lang="en-US" baseline="-25000" dirty="0" err="1" smtClean="0">
                <a:latin typeface="Comic Sans MS" pitchFamily="66" charset="0"/>
              </a:rPr>
              <a:t>C</a:t>
            </a:r>
            <a:endParaRPr lang="en-US" baseline="-25000" dirty="0" smtClean="0">
              <a:latin typeface="Comic Sans MS" pitchFamily="66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935394" y="5058135"/>
            <a:ext cx="312516" cy="347241"/>
          </a:xfrm>
          <a:custGeom>
            <a:avLst/>
            <a:gdLst>
              <a:gd name="connsiteX0" fmla="*/ 115747 w 115747"/>
              <a:gd name="connsiteY0" fmla="*/ 0 h 347241"/>
              <a:gd name="connsiteX1" fmla="*/ 115747 w 115747"/>
              <a:gd name="connsiteY1" fmla="*/ 347241 h 347241"/>
              <a:gd name="connsiteX2" fmla="*/ 0 w 115747"/>
              <a:gd name="connsiteY2" fmla="*/ 347241 h 34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47" h="347241">
                <a:moveTo>
                  <a:pt x="115747" y="0"/>
                </a:moveTo>
                <a:lnTo>
                  <a:pt x="115747" y="347241"/>
                </a:lnTo>
                <a:lnTo>
                  <a:pt x="0" y="347241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5510" y="504656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K</a:t>
            </a:r>
            <a:r>
              <a:rPr lang="en-US" baseline="-25000" dirty="0" smtClean="0">
                <a:latin typeface="Comic Sans MS" pitchFamily="66" charset="0"/>
              </a:rPr>
              <a:t>t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3159887" y="5405378"/>
            <a:ext cx="1261644" cy="358816"/>
          </a:xfrm>
          <a:prstGeom prst="line">
            <a:avLst/>
          </a:prstGeom>
          <a:noFill/>
          <a:ln w="38100" cap="flat" cmpd="sng" algn="ctr">
            <a:solidFill>
              <a:srgbClr val="2C02C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8162" name="Object 2"/>
          <p:cNvGraphicFramePr>
            <a:graphicFrameLocks noChangeAspect="1"/>
          </p:cNvGraphicFramePr>
          <p:nvPr/>
        </p:nvGraphicFramePr>
        <p:xfrm>
          <a:off x="3059334" y="1159399"/>
          <a:ext cx="181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0" name="Equation" r:id="rId3" imgW="1815840" imgH="761760" progId="Equation.DSMT4">
                  <p:embed/>
                </p:oleObj>
              </mc:Choice>
              <mc:Fallback>
                <p:oleObj name="Equation" r:id="rId3" imgW="181584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334" y="1159399"/>
                        <a:ext cx="1816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3" name="Object 3"/>
          <p:cNvGraphicFramePr>
            <a:graphicFrameLocks noChangeAspect="1"/>
          </p:cNvGraphicFramePr>
          <p:nvPr/>
        </p:nvGraphicFramePr>
        <p:xfrm>
          <a:off x="2608343" y="2329899"/>
          <a:ext cx="283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1" name="Equation" r:id="rId5" imgW="2831760" imgH="368280" progId="Equation.DSMT4">
                  <p:embed/>
                </p:oleObj>
              </mc:Choice>
              <mc:Fallback>
                <p:oleObj name="Equation" r:id="rId5" imgW="283176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343" y="2329899"/>
                        <a:ext cx="2832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Master and 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Contact constraint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A slave node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>
                <a:solidFill>
                  <a:srgbClr val="2C02C6"/>
                </a:solidFill>
              </a:rPr>
              <a:t> penetrate the master segment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master node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penetrate the slave segment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There is not much difference in a fine mesh, but the results can be quite different in a coarse mesh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How to choose master and slave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Rigid surface to a master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Convex surface to a slave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Fine mesh to a slave</a:t>
            </a:r>
            <a:endParaRPr lang="en-US" dirty="0">
              <a:solidFill>
                <a:srgbClr val="2C02C6"/>
              </a:solidFill>
            </a:endParaRPr>
          </a:p>
        </p:txBody>
      </p:sp>
      <p:grpSp>
        <p:nvGrpSpPr>
          <p:cNvPr id="14" name="Group 61"/>
          <p:cNvGrpSpPr/>
          <p:nvPr/>
        </p:nvGrpSpPr>
        <p:grpSpPr>
          <a:xfrm>
            <a:off x="974211" y="5800881"/>
            <a:ext cx="2767132" cy="877759"/>
            <a:chOff x="974211" y="4064631"/>
            <a:chExt cx="2767132" cy="877759"/>
          </a:xfrm>
        </p:grpSpPr>
        <p:grpSp>
          <p:nvGrpSpPr>
            <p:cNvPr id="16" name="Group 32"/>
            <p:cNvGrpSpPr/>
            <p:nvPr/>
          </p:nvGrpSpPr>
          <p:grpSpPr>
            <a:xfrm>
              <a:off x="1006997" y="4097438"/>
              <a:ext cx="2708476" cy="844952"/>
              <a:chOff x="1006997" y="4097438"/>
              <a:chExt cx="2708476" cy="844952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>
                <a:off x="1006997" y="4109017"/>
                <a:ext cx="2708476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584522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1480297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rot="5400000">
                <a:off x="2376072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rot="5400000">
                <a:off x="3271847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Group 31"/>
            <p:cNvGrpSpPr/>
            <p:nvPr/>
          </p:nvGrpSpPr>
          <p:grpSpPr>
            <a:xfrm>
              <a:off x="974211" y="4064631"/>
              <a:ext cx="2767132" cy="93388"/>
              <a:chOff x="974211" y="4064631"/>
              <a:chExt cx="2767132" cy="93388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 bwMode="auto">
              <a:xfrm>
                <a:off x="974211" y="4064631"/>
                <a:ext cx="91440" cy="91440"/>
              </a:xfrm>
              <a:prstGeom prst="ellipse">
                <a:avLst/>
              </a:prstGeom>
              <a:solidFill>
                <a:srgbClr val="2C02C6"/>
              </a:solidFill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 bwMode="auto">
              <a:xfrm>
                <a:off x="1867388" y="4066567"/>
                <a:ext cx="91440" cy="91440"/>
              </a:xfrm>
              <a:prstGeom prst="ellipse">
                <a:avLst/>
              </a:prstGeom>
              <a:solidFill>
                <a:srgbClr val="2C02C6"/>
              </a:solidFill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 bwMode="auto">
              <a:xfrm>
                <a:off x="2758644" y="4066573"/>
                <a:ext cx="91440" cy="91440"/>
              </a:xfrm>
              <a:prstGeom prst="ellipse">
                <a:avLst/>
              </a:prstGeom>
              <a:solidFill>
                <a:srgbClr val="2C02C6"/>
              </a:solidFill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 bwMode="auto">
              <a:xfrm>
                <a:off x="3649903" y="4066579"/>
                <a:ext cx="91440" cy="91440"/>
              </a:xfrm>
              <a:prstGeom prst="ellipse">
                <a:avLst/>
              </a:prstGeom>
              <a:solidFill>
                <a:srgbClr val="2C02C6"/>
              </a:solidFill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966960" y="4490973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Slave</a:t>
              </a:r>
            </a:p>
          </p:txBody>
        </p:sp>
      </p:grpSp>
      <p:grpSp>
        <p:nvGrpSpPr>
          <p:cNvPr id="22" name="Group 60"/>
          <p:cNvGrpSpPr/>
          <p:nvPr/>
        </p:nvGrpSpPr>
        <p:grpSpPr>
          <a:xfrm>
            <a:off x="1412120" y="3507165"/>
            <a:ext cx="1841190" cy="1794856"/>
            <a:chOff x="1400545" y="2500140"/>
            <a:chExt cx="1841190" cy="1794856"/>
          </a:xfrm>
        </p:grpSpPr>
        <p:sp>
          <p:nvSpPr>
            <p:cNvPr id="4" name="Arc 3"/>
            <p:cNvSpPr/>
            <p:nvPr/>
          </p:nvSpPr>
          <p:spPr bwMode="auto">
            <a:xfrm>
              <a:off x="1446835" y="2500140"/>
              <a:ext cx="1747778" cy="1747778"/>
            </a:xfrm>
            <a:prstGeom prst="arc">
              <a:avLst>
                <a:gd name="adj1" fmla="val 21531321"/>
                <a:gd name="adj2" fmla="val 1102733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" name="Group 15"/>
            <p:cNvGrpSpPr/>
            <p:nvPr/>
          </p:nvGrpSpPr>
          <p:grpSpPr>
            <a:xfrm>
              <a:off x="1400545" y="3368231"/>
              <a:ext cx="1841190" cy="926765"/>
              <a:chOff x="1354245" y="3055706"/>
              <a:chExt cx="1841190" cy="926765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 bwMode="auto">
              <a:xfrm>
                <a:off x="1354245" y="30557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 bwMode="auto">
              <a:xfrm>
                <a:off x="1448770" y="342803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 bwMode="auto">
              <a:xfrm>
                <a:off x="1645545" y="368268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 bwMode="auto">
              <a:xfrm>
                <a:off x="1934920" y="384473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 bwMode="auto">
              <a:xfrm>
                <a:off x="2247445" y="389103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auto">
              <a:xfrm>
                <a:off x="2548395" y="382158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2803045" y="3671106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3011395" y="340488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3103995" y="308078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822403" y="348590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Master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4981086" y="5802806"/>
            <a:ext cx="2767132" cy="877759"/>
            <a:chOff x="4981086" y="4066556"/>
            <a:chExt cx="2767132" cy="877759"/>
          </a:xfrm>
        </p:grpSpPr>
        <p:grpSp>
          <p:nvGrpSpPr>
            <p:cNvPr id="29" name="Group 45"/>
            <p:cNvGrpSpPr/>
            <p:nvPr/>
          </p:nvGrpSpPr>
          <p:grpSpPr>
            <a:xfrm>
              <a:off x="5013872" y="4099363"/>
              <a:ext cx="2708476" cy="844952"/>
              <a:chOff x="1006997" y="4097438"/>
              <a:chExt cx="2708476" cy="844952"/>
            </a:xfrm>
          </p:grpSpPr>
          <p:cxnSp>
            <p:nvCxnSpPr>
              <p:cNvPr id="47" name="Straight Connector 46"/>
              <p:cNvCxnSpPr/>
              <p:nvPr/>
            </p:nvCxnSpPr>
            <p:spPr bwMode="auto">
              <a:xfrm>
                <a:off x="1006997" y="4109017"/>
                <a:ext cx="2708476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 rot="5400000">
                <a:off x="584522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 rot="5400000">
                <a:off x="1480297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rot="5400000">
                <a:off x="2376072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3271847" y="4519914"/>
                <a:ext cx="844952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" name="Group 51"/>
            <p:cNvGrpSpPr/>
            <p:nvPr/>
          </p:nvGrpSpPr>
          <p:grpSpPr>
            <a:xfrm>
              <a:off x="4981086" y="4066556"/>
              <a:ext cx="2767132" cy="93388"/>
              <a:chOff x="974211" y="4064631"/>
              <a:chExt cx="2767132" cy="93388"/>
            </a:xfrm>
            <a:solidFill>
              <a:srgbClr val="FF0000"/>
            </a:solidFill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 bwMode="auto">
              <a:xfrm>
                <a:off x="974211" y="40646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 bwMode="auto">
              <a:xfrm>
                <a:off x="1867388" y="4066567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 bwMode="auto">
              <a:xfrm>
                <a:off x="2758644" y="4066573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 bwMode="auto">
              <a:xfrm>
                <a:off x="3649903" y="4066579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873648" y="4492898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Master</a:t>
              </a:r>
            </a:p>
          </p:txBody>
        </p:sp>
      </p:grpSp>
      <p:grpSp>
        <p:nvGrpSpPr>
          <p:cNvPr id="31" name="Group 59"/>
          <p:cNvGrpSpPr/>
          <p:nvPr/>
        </p:nvGrpSpPr>
        <p:grpSpPr>
          <a:xfrm>
            <a:off x="5407420" y="3636415"/>
            <a:ext cx="1841190" cy="1794856"/>
            <a:chOff x="5407420" y="2374740"/>
            <a:chExt cx="1841190" cy="1794856"/>
          </a:xfrm>
        </p:grpSpPr>
        <p:sp>
          <p:nvSpPr>
            <p:cNvPr id="59" name="Arc 58"/>
            <p:cNvSpPr/>
            <p:nvPr/>
          </p:nvSpPr>
          <p:spPr bwMode="auto">
            <a:xfrm>
              <a:off x="5453710" y="2374740"/>
              <a:ext cx="1747778" cy="1747778"/>
            </a:xfrm>
            <a:prstGeom prst="arc">
              <a:avLst>
                <a:gd name="adj1" fmla="val 21531321"/>
                <a:gd name="adj2" fmla="val 1102733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2" name="Group 35"/>
            <p:cNvGrpSpPr/>
            <p:nvPr/>
          </p:nvGrpSpPr>
          <p:grpSpPr>
            <a:xfrm>
              <a:off x="5407420" y="3242831"/>
              <a:ext cx="1841190" cy="926765"/>
              <a:chOff x="1354245" y="3055706"/>
              <a:chExt cx="1841190" cy="926765"/>
            </a:xfrm>
            <a:solidFill>
              <a:srgbClr val="2C02C6"/>
            </a:solidFill>
          </p:grpSpPr>
          <p:sp>
            <p:nvSpPr>
              <p:cNvPr id="37" name="Oval 36"/>
              <p:cNvSpPr>
                <a:spLocks noChangeAspect="1"/>
              </p:cNvSpPr>
              <p:nvPr/>
            </p:nvSpPr>
            <p:spPr bwMode="auto">
              <a:xfrm>
                <a:off x="1354245" y="3055706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 bwMode="auto">
              <a:xfrm>
                <a:off x="1448770" y="34280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 bwMode="auto">
              <a:xfrm>
                <a:off x="1645545" y="36826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 bwMode="auto">
              <a:xfrm>
                <a:off x="1934920" y="38447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 bwMode="auto">
              <a:xfrm>
                <a:off x="2247445" y="38910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 bwMode="auto">
              <a:xfrm>
                <a:off x="2548395" y="38215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 bwMode="auto">
              <a:xfrm>
                <a:off x="2803045" y="3671106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 bwMode="auto">
              <a:xfrm>
                <a:off x="3011395" y="34048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 bwMode="auto">
              <a:xfrm>
                <a:off x="3103995" y="30807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2C02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929466" y="336050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Slave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3079 L 0.00278 0.0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8797E-6 L -3.88889E-6 0.064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contact problems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Unknown boundary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Contact boundary is unknown a priori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It is a part of solution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Candidate boundary is often given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Abrupt change in force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Extremely discontinuous force profile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When contact occurs, contact force </a:t>
            </a:r>
            <a:br>
              <a:rPr lang="en-US" dirty="0" smtClean="0"/>
            </a:br>
            <a:r>
              <a:rPr lang="en-US" dirty="0" smtClean="0"/>
              <a:t>cannot be determined from displacement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Similar to incompressibility (Lagrange </a:t>
            </a:r>
            <a:br>
              <a:rPr lang="en-US" dirty="0" smtClean="0">
                <a:solidFill>
                  <a:srgbClr val="2C02C6"/>
                </a:solidFill>
              </a:rPr>
            </a:br>
            <a:r>
              <a:rPr lang="en-US" dirty="0" smtClean="0">
                <a:solidFill>
                  <a:srgbClr val="2C02C6"/>
                </a:solidFill>
              </a:rPr>
              <a:t>multiplier or penalty method)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Discrete boundary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 continuum, contact boundary varies smoothly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In numerical model, contact boundary varies node to node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Very sensitive to boundary discretization</a:t>
            </a:r>
          </a:p>
          <a:p>
            <a:pPr lvl="1">
              <a:spcBef>
                <a:spcPts val="600"/>
              </a:spcBef>
            </a:pPr>
            <a:endParaRPr lang="en-US" dirty="0"/>
          </a:p>
        </p:txBody>
      </p:sp>
      <p:grpSp>
        <p:nvGrpSpPr>
          <p:cNvPr id="4" name="Group 13"/>
          <p:cNvGrpSpPr/>
          <p:nvPr/>
        </p:nvGrpSpPr>
        <p:grpSpPr>
          <a:xfrm>
            <a:off x="6090222" y="2951591"/>
            <a:ext cx="2669872" cy="1839324"/>
            <a:chOff x="5488322" y="983841"/>
            <a:chExt cx="2669872" cy="1839324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5715000" y="2016880"/>
              <a:ext cx="13716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10800000" flipH="1" flipV="1">
              <a:off x="5488322" y="2444183"/>
              <a:ext cx="1597306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726392" y="245383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Penetration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5555848" y="2442258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5974473" y="2027483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534895" y="983841"/>
              <a:ext cx="1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Contact force</a:t>
              </a: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5457912" y="752259"/>
            <a:ext cx="3111954" cy="2032496"/>
            <a:chOff x="5457912" y="752259"/>
            <a:chExt cx="3111954" cy="2032496"/>
          </a:xfrm>
        </p:grpSpPr>
        <p:sp>
          <p:nvSpPr>
            <p:cNvPr id="16" name="Freeform 15"/>
            <p:cNvSpPr/>
            <p:nvPr/>
          </p:nvSpPr>
          <p:spPr bwMode="auto">
            <a:xfrm>
              <a:off x="5457912" y="1227472"/>
              <a:ext cx="1518745" cy="1557283"/>
            </a:xfrm>
            <a:custGeom>
              <a:avLst/>
              <a:gdLst>
                <a:gd name="connsiteX0" fmla="*/ 422166 w 1518745"/>
                <a:gd name="connsiteY0" fmla="*/ 124372 h 1557283"/>
                <a:gd name="connsiteX1" fmla="*/ 989724 w 1518745"/>
                <a:gd name="connsiteY1" fmla="*/ 40290 h 1557283"/>
                <a:gd name="connsiteX2" fmla="*/ 1368097 w 1518745"/>
                <a:gd name="connsiteY2" fmla="*/ 366110 h 1557283"/>
                <a:gd name="connsiteX3" fmla="*/ 1452180 w 1518745"/>
                <a:gd name="connsiteY3" fmla="*/ 586828 h 1557283"/>
                <a:gd name="connsiteX4" fmla="*/ 1494221 w 1518745"/>
                <a:gd name="connsiteY4" fmla="*/ 923159 h 1557283"/>
                <a:gd name="connsiteX5" fmla="*/ 1347076 w 1518745"/>
                <a:gd name="connsiteY5" fmla="*/ 1427655 h 1557283"/>
                <a:gd name="connsiteX6" fmla="*/ 464207 w 1518745"/>
                <a:gd name="connsiteY6" fmla="*/ 1469697 h 1557283"/>
                <a:gd name="connsiteX7" fmla="*/ 43793 w 1518745"/>
                <a:gd name="connsiteY7" fmla="*/ 902138 h 1557283"/>
                <a:gd name="connsiteX8" fmla="*/ 201449 w 1518745"/>
                <a:gd name="connsiteY8" fmla="*/ 366110 h 1557283"/>
                <a:gd name="connsiteX9" fmla="*/ 422166 w 1518745"/>
                <a:gd name="connsiteY9" fmla="*/ 124372 h 155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8745" h="1557283">
                  <a:moveTo>
                    <a:pt x="422166" y="124372"/>
                  </a:moveTo>
                  <a:cubicBezTo>
                    <a:pt x="553545" y="70069"/>
                    <a:pt x="832069" y="0"/>
                    <a:pt x="989724" y="40290"/>
                  </a:cubicBezTo>
                  <a:cubicBezTo>
                    <a:pt x="1147379" y="80580"/>
                    <a:pt x="1291021" y="275020"/>
                    <a:pt x="1368097" y="366110"/>
                  </a:cubicBezTo>
                  <a:cubicBezTo>
                    <a:pt x="1445173" y="457200"/>
                    <a:pt x="1431159" y="493987"/>
                    <a:pt x="1452180" y="586828"/>
                  </a:cubicBezTo>
                  <a:cubicBezTo>
                    <a:pt x="1473201" y="679669"/>
                    <a:pt x="1511738" y="783021"/>
                    <a:pt x="1494221" y="923159"/>
                  </a:cubicBezTo>
                  <a:cubicBezTo>
                    <a:pt x="1476704" y="1063297"/>
                    <a:pt x="1518745" y="1336565"/>
                    <a:pt x="1347076" y="1427655"/>
                  </a:cubicBezTo>
                  <a:cubicBezTo>
                    <a:pt x="1175407" y="1518745"/>
                    <a:pt x="681421" y="1557283"/>
                    <a:pt x="464207" y="1469697"/>
                  </a:cubicBezTo>
                  <a:cubicBezTo>
                    <a:pt x="246993" y="1382111"/>
                    <a:pt x="87586" y="1086069"/>
                    <a:pt x="43793" y="902138"/>
                  </a:cubicBezTo>
                  <a:cubicBezTo>
                    <a:pt x="0" y="718207"/>
                    <a:pt x="141890" y="495738"/>
                    <a:pt x="201449" y="366110"/>
                  </a:cubicBezTo>
                  <a:cubicBezTo>
                    <a:pt x="261008" y="236482"/>
                    <a:pt x="290787" y="178675"/>
                    <a:pt x="422166" y="124372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090646" y="752259"/>
              <a:ext cx="1479220" cy="1502332"/>
            </a:xfrm>
            <a:custGeom>
              <a:avLst/>
              <a:gdLst>
                <a:gd name="connsiteX0" fmla="*/ 748277 w 1479220"/>
                <a:gd name="connsiteY0" fmla="*/ 31058 h 1502332"/>
                <a:gd name="connsiteX1" fmla="*/ 401585 w 1479220"/>
                <a:gd name="connsiteY1" fmla="*/ 31058 h 1502332"/>
                <a:gd name="connsiteX2" fmla="*/ 167568 w 1479220"/>
                <a:gd name="connsiteY2" fmla="*/ 217405 h 1502332"/>
                <a:gd name="connsiteX3" fmla="*/ 20224 w 1479220"/>
                <a:gd name="connsiteY3" fmla="*/ 460089 h 1502332"/>
                <a:gd name="connsiteX4" fmla="*/ 46226 w 1479220"/>
                <a:gd name="connsiteY4" fmla="*/ 689773 h 1502332"/>
                <a:gd name="connsiteX5" fmla="*/ 76562 w 1479220"/>
                <a:gd name="connsiteY5" fmla="*/ 841451 h 1502332"/>
                <a:gd name="connsiteX6" fmla="*/ 67894 w 1479220"/>
                <a:gd name="connsiteY6" fmla="*/ 1084135 h 1502332"/>
                <a:gd name="connsiteX7" fmla="*/ 171902 w 1479220"/>
                <a:gd name="connsiteY7" fmla="*/ 1326819 h 1502332"/>
                <a:gd name="connsiteX8" fmla="*/ 618268 w 1479220"/>
                <a:gd name="connsiteY8" fmla="*/ 1487164 h 1502332"/>
                <a:gd name="connsiteX9" fmla="*/ 1237980 w 1479220"/>
                <a:gd name="connsiteY9" fmla="*/ 1235813 h 1502332"/>
                <a:gd name="connsiteX10" fmla="*/ 1445995 w 1479220"/>
                <a:gd name="connsiteY10" fmla="*/ 542429 h 1502332"/>
                <a:gd name="connsiteX11" fmla="*/ 1038632 w 1479220"/>
                <a:gd name="connsiteY11" fmla="*/ 130732 h 1502332"/>
                <a:gd name="connsiteX12" fmla="*/ 748277 w 1479220"/>
                <a:gd name="connsiteY12" fmla="*/ 31058 h 150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9220" h="1502332">
                  <a:moveTo>
                    <a:pt x="748277" y="31058"/>
                  </a:moveTo>
                  <a:cubicBezTo>
                    <a:pt x="642103" y="14446"/>
                    <a:pt x="498370" y="0"/>
                    <a:pt x="401585" y="31058"/>
                  </a:cubicBezTo>
                  <a:cubicBezTo>
                    <a:pt x="304800" y="62116"/>
                    <a:pt x="231128" y="145900"/>
                    <a:pt x="167568" y="217405"/>
                  </a:cubicBezTo>
                  <a:cubicBezTo>
                    <a:pt x="104008" y="288910"/>
                    <a:pt x="40448" y="381361"/>
                    <a:pt x="20224" y="460089"/>
                  </a:cubicBezTo>
                  <a:cubicBezTo>
                    <a:pt x="0" y="538817"/>
                    <a:pt x="36836" y="626213"/>
                    <a:pt x="46226" y="689773"/>
                  </a:cubicBezTo>
                  <a:cubicBezTo>
                    <a:pt x="55616" y="753333"/>
                    <a:pt x="72951" y="775724"/>
                    <a:pt x="76562" y="841451"/>
                  </a:cubicBezTo>
                  <a:cubicBezTo>
                    <a:pt x="80173" y="907178"/>
                    <a:pt x="52004" y="1003240"/>
                    <a:pt x="67894" y="1084135"/>
                  </a:cubicBezTo>
                  <a:cubicBezTo>
                    <a:pt x="83784" y="1165030"/>
                    <a:pt x="80173" y="1259648"/>
                    <a:pt x="171902" y="1326819"/>
                  </a:cubicBezTo>
                  <a:cubicBezTo>
                    <a:pt x="263631" y="1393990"/>
                    <a:pt x="440588" y="1502332"/>
                    <a:pt x="618268" y="1487164"/>
                  </a:cubicBezTo>
                  <a:cubicBezTo>
                    <a:pt x="795948" y="1471996"/>
                    <a:pt x="1100026" y="1393269"/>
                    <a:pt x="1237980" y="1235813"/>
                  </a:cubicBezTo>
                  <a:cubicBezTo>
                    <a:pt x="1375934" y="1078357"/>
                    <a:pt x="1479220" y="726609"/>
                    <a:pt x="1445995" y="542429"/>
                  </a:cubicBezTo>
                  <a:cubicBezTo>
                    <a:pt x="1412770" y="358249"/>
                    <a:pt x="1157085" y="215960"/>
                    <a:pt x="1038632" y="130732"/>
                  </a:cubicBezTo>
                  <a:cubicBezTo>
                    <a:pt x="920179" y="45504"/>
                    <a:pt x="854451" y="47670"/>
                    <a:pt x="748277" y="31058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2895" y="953674"/>
              <a:ext cx="803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Body 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3455" y="1449202"/>
              <a:ext cx="835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mic Sans MS" pitchFamily="66" charset="0"/>
                </a:rPr>
                <a:t>Body 2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rot="10800000" flipV="1">
              <a:off x="7303625" y="1435259"/>
              <a:ext cx="428264" cy="13889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6090213" y="1967696"/>
              <a:ext cx="507357" cy="16397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37"/>
          <p:cNvGrpSpPr/>
          <p:nvPr/>
        </p:nvGrpSpPr>
        <p:grpSpPr>
          <a:xfrm>
            <a:off x="6574420" y="1250066"/>
            <a:ext cx="868102" cy="1273215"/>
            <a:chOff x="6574420" y="1250066"/>
            <a:chExt cx="868102" cy="1273215"/>
          </a:xfrm>
        </p:grpSpPr>
        <p:sp>
          <p:nvSpPr>
            <p:cNvPr id="36" name="Freeform 35"/>
            <p:cNvSpPr/>
            <p:nvPr/>
          </p:nvSpPr>
          <p:spPr bwMode="auto">
            <a:xfrm>
              <a:off x="7106856" y="1250066"/>
              <a:ext cx="335666" cy="925975"/>
            </a:xfrm>
            <a:custGeom>
              <a:avLst/>
              <a:gdLst>
                <a:gd name="connsiteX0" fmla="*/ 0 w 335666"/>
                <a:gd name="connsiteY0" fmla="*/ 0 h 925975"/>
                <a:gd name="connsiteX1" fmla="*/ 46298 w 335666"/>
                <a:gd name="connsiteY1" fmla="*/ 219919 h 925975"/>
                <a:gd name="connsiteX2" fmla="*/ 69448 w 335666"/>
                <a:gd name="connsiteY2" fmla="*/ 312516 h 925975"/>
                <a:gd name="connsiteX3" fmla="*/ 46298 w 335666"/>
                <a:gd name="connsiteY3" fmla="*/ 532435 h 925975"/>
                <a:gd name="connsiteX4" fmla="*/ 92597 w 335666"/>
                <a:gd name="connsiteY4" fmla="*/ 763929 h 925975"/>
                <a:gd name="connsiteX5" fmla="*/ 335666 w 335666"/>
                <a:gd name="connsiteY5" fmla="*/ 925975 h 92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666" h="925975">
                  <a:moveTo>
                    <a:pt x="0" y="0"/>
                  </a:moveTo>
                  <a:cubicBezTo>
                    <a:pt x="17361" y="83916"/>
                    <a:pt x="34723" y="167833"/>
                    <a:pt x="46298" y="219919"/>
                  </a:cubicBezTo>
                  <a:cubicBezTo>
                    <a:pt x="57873" y="272005"/>
                    <a:pt x="69448" y="260430"/>
                    <a:pt x="69448" y="312516"/>
                  </a:cubicBezTo>
                  <a:cubicBezTo>
                    <a:pt x="69448" y="364602"/>
                    <a:pt x="42440" y="457199"/>
                    <a:pt x="46298" y="532435"/>
                  </a:cubicBezTo>
                  <a:cubicBezTo>
                    <a:pt x="50156" y="607671"/>
                    <a:pt x="44369" y="698339"/>
                    <a:pt x="92597" y="763929"/>
                  </a:cubicBezTo>
                  <a:cubicBezTo>
                    <a:pt x="140825" y="829519"/>
                    <a:pt x="238245" y="877747"/>
                    <a:pt x="335666" y="92597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574420" y="1319514"/>
              <a:ext cx="385823" cy="1203767"/>
            </a:xfrm>
            <a:custGeom>
              <a:avLst/>
              <a:gdLst>
                <a:gd name="connsiteX0" fmla="*/ 0 w 385823"/>
                <a:gd name="connsiteY0" fmla="*/ 0 h 1203767"/>
                <a:gd name="connsiteX1" fmla="*/ 231494 w 385823"/>
                <a:gd name="connsiteY1" fmla="*/ 243068 h 1203767"/>
                <a:gd name="connsiteX2" fmla="*/ 335666 w 385823"/>
                <a:gd name="connsiteY2" fmla="*/ 439838 h 1203767"/>
                <a:gd name="connsiteX3" fmla="*/ 381965 w 385823"/>
                <a:gd name="connsiteY3" fmla="*/ 717630 h 1203767"/>
                <a:gd name="connsiteX4" fmla="*/ 358815 w 385823"/>
                <a:gd name="connsiteY4" fmla="*/ 983848 h 1203767"/>
                <a:gd name="connsiteX5" fmla="*/ 335666 w 385823"/>
                <a:gd name="connsiteY5" fmla="*/ 1203767 h 120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823" h="1203767">
                  <a:moveTo>
                    <a:pt x="0" y="0"/>
                  </a:moveTo>
                  <a:cubicBezTo>
                    <a:pt x="87775" y="84881"/>
                    <a:pt x="175550" y="169762"/>
                    <a:pt x="231494" y="243068"/>
                  </a:cubicBezTo>
                  <a:cubicBezTo>
                    <a:pt x="287438" y="316374"/>
                    <a:pt x="310588" y="360744"/>
                    <a:pt x="335666" y="439838"/>
                  </a:cubicBezTo>
                  <a:cubicBezTo>
                    <a:pt x="360744" y="518932"/>
                    <a:pt x="378107" y="626962"/>
                    <a:pt x="381965" y="717630"/>
                  </a:cubicBezTo>
                  <a:cubicBezTo>
                    <a:pt x="385823" y="808298"/>
                    <a:pt x="366532" y="902825"/>
                    <a:pt x="358815" y="983848"/>
                  </a:cubicBezTo>
                  <a:cubicBezTo>
                    <a:pt x="351098" y="1064871"/>
                    <a:pt x="343382" y="1134319"/>
                    <a:pt x="335666" y="120376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Master and 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1088612"/>
            <a:ext cx="8909050" cy="2279629"/>
          </a:xfrm>
        </p:spPr>
        <p:txBody>
          <a:bodyPr/>
          <a:lstStyle/>
          <a:p>
            <a:r>
              <a:rPr lang="en-US" dirty="0" smtClean="0"/>
              <a:t>How to prevent penetration?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Can define master-slave pair twice by changing the role</a:t>
            </a:r>
          </a:p>
          <a:p>
            <a:pPr lvl="1"/>
            <a:r>
              <a:rPr lang="en-US" dirty="0" smtClean="0"/>
              <a:t>Some surface-to-surface contact algorithms use this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Careful in defining master-slave pairs</a:t>
            </a:r>
            <a:endParaRPr lang="en-US" dirty="0">
              <a:solidFill>
                <a:srgbClr val="2C02C6"/>
              </a:solidFill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3196562" y="2882103"/>
            <a:ext cx="2767132" cy="3171475"/>
            <a:chOff x="1414061" y="2465415"/>
            <a:chExt cx="2767132" cy="3171475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446847" y="4803517"/>
              <a:ext cx="2708476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1024372" y="5214414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>
              <a:off x="1920147" y="5214414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2815922" y="5214414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3711697" y="5214414"/>
              <a:ext cx="844952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31"/>
            <p:cNvGrpSpPr/>
            <p:nvPr/>
          </p:nvGrpSpPr>
          <p:grpSpPr>
            <a:xfrm>
              <a:off x="1414061" y="4759131"/>
              <a:ext cx="2767132" cy="93388"/>
              <a:chOff x="974211" y="4064631"/>
              <a:chExt cx="2767132" cy="93388"/>
            </a:xfrm>
            <a:solidFill>
              <a:schemeClr val="tx1"/>
            </a:solidFill>
          </p:grpSpPr>
          <p:sp>
            <p:nvSpPr>
              <p:cNvPr id="8" name="Oval 7"/>
              <p:cNvSpPr>
                <a:spLocks noChangeAspect="1"/>
              </p:cNvSpPr>
              <p:nvPr/>
            </p:nvSpPr>
            <p:spPr bwMode="auto">
              <a:xfrm>
                <a:off x="974211" y="40646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 bwMode="auto">
              <a:xfrm>
                <a:off x="1867388" y="4066567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auto">
              <a:xfrm>
                <a:off x="2758644" y="4066573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3649903" y="4066579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8" name="Arc 3"/>
            <p:cNvSpPr/>
            <p:nvPr/>
          </p:nvSpPr>
          <p:spPr bwMode="auto">
            <a:xfrm>
              <a:off x="1898260" y="2465415"/>
              <a:ext cx="1747778" cy="1747778"/>
            </a:xfrm>
            <a:prstGeom prst="arc">
              <a:avLst>
                <a:gd name="adj1" fmla="val 21531321"/>
                <a:gd name="adj2" fmla="val 1102733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15"/>
            <p:cNvGrpSpPr/>
            <p:nvPr/>
          </p:nvGrpSpPr>
          <p:grpSpPr>
            <a:xfrm>
              <a:off x="1851970" y="3333506"/>
              <a:ext cx="1841190" cy="926765"/>
              <a:chOff x="1354245" y="3055706"/>
              <a:chExt cx="1841190" cy="926765"/>
            </a:xfrm>
            <a:solidFill>
              <a:schemeClr val="tx1"/>
            </a:solidFill>
          </p:grpSpPr>
          <p:sp>
            <p:nvSpPr>
              <p:cNvPr id="21" name="Oval 20"/>
              <p:cNvSpPr>
                <a:spLocks noChangeAspect="1"/>
              </p:cNvSpPr>
              <p:nvPr/>
            </p:nvSpPr>
            <p:spPr bwMode="auto">
              <a:xfrm>
                <a:off x="1354245" y="3055706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 bwMode="auto">
              <a:xfrm>
                <a:off x="1448770" y="34280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 bwMode="auto">
              <a:xfrm>
                <a:off x="1645545" y="36826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 bwMode="auto">
              <a:xfrm>
                <a:off x="1934920" y="38447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 bwMode="auto">
              <a:xfrm>
                <a:off x="2247445" y="389103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 bwMode="auto">
              <a:xfrm>
                <a:off x="2548395" y="38215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 bwMode="auto">
              <a:xfrm>
                <a:off x="2803045" y="3671106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 bwMode="auto">
              <a:xfrm>
                <a:off x="3011395" y="34048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 bwMode="auto">
              <a:xfrm>
                <a:off x="3103995" y="3080781"/>
                <a:ext cx="91440" cy="9144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7" name="Group 35"/>
          <p:cNvGrpSpPr/>
          <p:nvPr/>
        </p:nvGrpSpPr>
        <p:grpSpPr>
          <a:xfrm>
            <a:off x="3240106" y="2858947"/>
            <a:ext cx="5209970" cy="2326527"/>
            <a:chOff x="1448772" y="2432615"/>
            <a:chExt cx="5209970" cy="2326527"/>
          </a:xfrm>
        </p:grpSpPr>
        <p:sp>
          <p:nvSpPr>
            <p:cNvPr id="30" name="Arc 3"/>
            <p:cNvSpPr>
              <a:spLocks noChangeAspect="1"/>
            </p:cNvSpPr>
            <p:nvPr/>
          </p:nvSpPr>
          <p:spPr bwMode="auto">
            <a:xfrm>
              <a:off x="1853885" y="2432615"/>
              <a:ext cx="1828800" cy="1828800"/>
            </a:xfrm>
            <a:prstGeom prst="arc">
              <a:avLst>
                <a:gd name="adj1" fmla="val 21531321"/>
                <a:gd name="adj2" fmla="val 11027332"/>
              </a:avLst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1448772" y="4759142"/>
              <a:ext cx="2708476" cy="0"/>
            </a:xfrm>
            <a:prstGeom prst="line">
              <a:avLst/>
            </a:prstGeom>
            <a:noFill/>
            <a:ln w="38100" cap="flat" cmpd="sng" algn="ctr">
              <a:solidFill>
                <a:srgbClr val="2C02C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406202" y="4004840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Master-slave pair 1</a:t>
              </a: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692324" y="3565003"/>
              <a:ext cx="787079" cy="1180617"/>
            </a:xfrm>
            <a:custGeom>
              <a:avLst/>
              <a:gdLst>
                <a:gd name="connsiteX0" fmla="*/ 0 w 787079"/>
                <a:gd name="connsiteY0" fmla="*/ 0 h 1180617"/>
                <a:gd name="connsiteX1" fmla="*/ 787079 w 787079"/>
                <a:gd name="connsiteY1" fmla="*/ 636607 h 1180617"/>
                <a:gd name="connsiteX2" fmla="*/ 34724 w 787079"/>
                <a:gd name="connsiteY2" fmla="*/ 1180617 h 118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079" h="1180617">
                  <a:moveTo>
                    <a:pt x="0" y="0"/>
                  </a:moveTo>
                  <a:lnTo>
                    <a:pt x="787079" y="636607"/>
                  </a:lnTo>
                  <a:lnTo>
                    <a:pt x="34724" y="118061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38"/>
          <p:cNvGrpSpPr/>
          <p:nvPr/>
        </p:nvGrpSpPr>
        <p:grpSpPr>
          <a:xfrm>
            <a:off x="631462" y="2811038"/>
            <a:ext cx="5308994" cy="2326527"/>
            <a:chOff x="-1161396" y="2388240"/>
            <a:chExt cx="5308994" cy="2326527"/>
          </a:xfrm>
        </p:grpSpPr>
        <p:sp>
          <p:nvSpPr>
            <p:cNvPr id="34" name="Arc 3"/>
            <p:cNvSpPr>
              <a:spLocks noChangeAspect="1"/>
            </p:cNvSpPr>
            <p:nvPr/>
          </p:nvSpPr>
          <p:spPr bwMode="auto">
            <a:xfrm>
              <a:off x="1809510" y="2388240"/>
              <a:ext cx="1920240" cy="1920240"/>
            </a:xfrm>
            <a:prstGeom prst="arc">
              <a:avLst>
                <a:gd name="adj1" fmla="val 21531321"/>
                <a:gd name="adj2" fmla="val 11027332"/>
              </a:avLst>
            </a:prstGeom>
            <a:noFill/>
            <a:ln w="38100" cap="flat" cmpd="sng" algn="ctr">
              <a:solidFill>
                <a:srgbClr val="2C02C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1439122" y="4714767"/>
              <a:ext cx="270847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-1161396" y="4101696"/>
              <a:ext cx="228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Master-slave pair 2</a:t>
              </a: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058779" y="3741821"/>
              <a:ext cx="926432" cy="962526"/>
            </a:xfrm>
            <a:custGeom>
              <a:avLst/>
              <a:gdLst>
                <a:gd name="connsiteX0" fmla="*/ 806116 w 926432"/>
                <a:gd name="connsiteY0" fmla="*/ 0 h 962526"/>
                <a:gd name="connsiteX1" fmla="*/ 0 w 926432"/>
                <a:gd name="connsiteY1" fmla="*/ 553453 h 962526"/>
                <a:gd name="connsiteX2" fmla="*/ 926432 w 926432"/>
                <a:gd name="connsiteY2" fmla="*/ 962526 h 96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432" h="962526">
                  <a:moveTo>
                    <a:pt x="806116" y="0"/>
                  </a:moveTo>
                  <a:lnTo>
                    <a:pt x="0" y="553453"/>
                  </a:lnTo>
                  <a:lnTo>
                    <a:pt x="926432" y="962526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or Rigid Bodies?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Flexible-Flexible Contact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Body1 and Body2 have a similar stiffness and both can deform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Flexible-Rigid Contact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Stiffness of Body2 is significantly larger than that of Body1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Body2 can be assumed to be a rigid body </a:t>
            </a:r>
            <a:br>
              <a:rPr lang="en-US" dirty="0" smtClean="0"/>
            </a:br>
            <a:r>
              <a:rPr lang="en-US" dirty="0" smtClean="0"/>
              <a:t>(no deformation but can move)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Rubber contacting to steel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Why not flexible-flexible?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When two bodies have a large difference in </a:t>
            </a:r>
            <a:br>
              <a:rPr lang="en-US" dirty="0" smtClean="0"/>
            </a:br>
            <a:r>
              <a:rPr lang="en-US" dirty="0" smtClean="0"/>
              <a:t>stiffness, the matrix becomes ill-conditioned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Enough to model contacting surface only for Body2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Friction in the interface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Friction makes the contact analysis path-dependent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Careful in the order of load application</a:t>
            </a:r>
            <a:endParaRPr lang="en-US" dirty="0">
              <a:solidFill>
                <a:srgbClr val="2C02C6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38797" y="2949309"/>
          <a:ext cx="2095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Equation" r:id="rId3" imgW="2095200" imgH="1574640" progId="Equation.DSMT4">
                  <p:embed/>
                </p:oleObj>
              </mc:Choice>
              <mc:Fallback>
                <p:oleObj name="Equation" r:id="rId3" imgW="2095200" imgH="1574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797" y="2949309"/>
                        <a:ext cx="20955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stress (pressure) is </a:t>
            </a:r>
            <a:br>
              <a:rPr lang="en-US" dirty="0" smtClean="0"/>
            </a:br>
            <a:r>
              <a:rPr lang="en-US" dirty="0" smtClean="0"/>
              <a:t>high on the edge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 stress is sensitive </a:t>
            </a:r>
            <a:br>
              <a:rPr lang="en-US" dirty="0" smtClean="0"/>
            </a:br>
            <a:r>
              <a:rPr lang="en-US" dirty="0" smtClean="0"/>
              <a:t>to discretization</a:t>
            </a:r>
            <a:endParaRPr lang="en-US" dirty="0"/>
          </a:p>
        </p:txBody>
      </p:sp>
      <p:grpSp>
        <p:nvGrpSpPr>
          <p:cNvPr id="7" name="Group 32"/>
          <p:cNvGrpSpPr/>
          <p:nvPr/>
        </p:nvGrpSpPr>
        <p:grpSpPr>
          <a:xfrm>
            <a:off x="5513022" y="1647599"/>
            <a:ext cx="3448098" cy="1442785"/>
            <a:chOff x="2678382" y="1687068"/>
            <a:chExt cx="3448098" cy="1442785"/>
          </a:xfrm>
        </p:grpSpPr>
        <p:sp>
          <p:nvSpPr>
            <p:cNvPr id="4" name="Rectangle 3"/>
            <p:cNvSpPr/>
            <p:nvPr/>
          </p:nvSpPr>
          <p:spPr bwMode="auto">
            <a:xfrm>
              <a:off x="3378939" y="1687068"/>
              <a:ext cx="2098548" cy="822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2678382" y="2515237"/>
              <a:ext cx="3448098" cy="614616"/>
            </a:xfrm>
            <a:custGeom>
              <a:avLst/>
              <a:gdLst>
                <a:gd name="connsiteX0" fmla="*/ 0 w 3831220"/>
                <a:gd name="connsiteY0" fmla="*/ 682907 h 682907"/>
                <a:gd name="connsiteX1" fmla="*/ 0 w 3831220"/>
                <a:gd name="connsiteY1" fmla="*/ 11575 h 682907"/>
                <a:gd name="connsiteX2" fmla="*/ 3819645 w 3831220"/>
                <a:gd name="connsiteY2" fmla="*/ 0 h 682907"/>
                <a:gd name="connsiteX3" fmla="*/ 3831220 w 3831220"/>
                <a:gd name="connsiteY3" fmla="*/ 590309 h 68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1220" h="682907">
                  <a:moveTo>
                    <a:pt x="0" y="682907"/>
                  </a:moveTo>
                  <a:lnTo>
                    <a:pt x="0" y="11575"/>
                  </a:lnTo>
                  <a:lnTo>
                    <a:pt x="3819645" y="0"/>
                  </a:lnTo>
                  <a:lnTo>
                    <a:pt x="3831220" y="590309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39440" y="1933956"/>
              <a:ext cx="1213601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Slave body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6189755" y="777240"/>
            <a:ext cx="2146347" cy="870359"/>
            <a:chOff x="3355115" y="816709"/>
            <a:chExt cx="2146347" cy="870359"/>
          </a:xfrm>
        </p:grpSpPr>
        <p:grpSp>
          <p:nvGrpSpPr>
            <p:cNvPr id="26" name="Group 30"/>
            <p:cNvGrpSpPr/>
            <p:nvPr/>
          </p:nvGrpSpPr>
          <p:grpSpPr>
            <a:xfrm>
              <a:off x="3378225" y="1234440"/>
              <a:ext cx="2123237" cy="452628"/>
              <a:chOff x="1599406" y="1783080"/>
              <a:chExt cx="2359152" cy="502920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 rot="5400000">
                <a:off x="1348740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rot="5400000">
                <a:off x="1681729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rot="5400000">
                <a:off x="2014718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rot="5400000">
                <a:off x="2347707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rot="5400000">
                <a:off x="2680696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 rot="5400000">
                <a:off x="3013685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 rot="5400000">
                <a:off x="3346674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5400000">
                <a:off x="3679666" y="203374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1599406" y="1783080"/>
                <a:ext cx="2359152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3355115" y="816709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Uniform pressure</a:t>
              </a:r>
            </a:p>
          </p:txBody>
        </p:sp>
      </p:grpSp>
      <p:grpSp>
        <p:nvGrpSpPr>
          <p:cNvPr id="27" name="Group 36"/>
          <p:cNvGrpSpPr/>
          <p:nvPr/>
        </p:nvGrpSpPr>
        <p:grpSpPr>
          <a:xfrm>
            <a:off x="6215225" y="2470559"/>
            <a:ext cx="2119945" cy="1101852"/>
            <a:chOff x="3380585" y="2510028"/>
            <a:chExt cx="2119945" cy="1101852"/>
          </a:xfrm>
        </p:grpSpPr>
        <p:grpSp>
          <p:nvGrpSpPr>
            <p:cNvPr id="28" name="Group 29"/>
            <p:cNvGrpSpPr/>
            <p:nvPr/>
          </p:nvGrpSpPr>
          <p:grpSpPr>
            <a:xfrm>
              <a:off x="3380585" y="2510028"/>
              <a:ext cx="2119945" cy="617221"/>
              <a:chOff x="1602029" y="3200400"/>
              <a:chExt cx="2355494" cy="685801"/>
            </a:xfrm>
          </p:grpSpPr>
          <p:cxnSp>
            <p:nvCxnSpPr>
              <p:cNvPr id="18" name="Straight Arrow Connector 17"/>
              <p:cNvCxnSpPr/>
              <p:nvPr/>
            </p:nvCxnSpPr>
            <p:spPr bwMode="auto">
              <a:xfrm rot="16200000" flipV="1">
                <a:off x="1276382" y="3542506"/>
                <a:ext cx="68580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 rot="16200000" flipV="1">
                <a:off x="1700811" y="3451066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 rot="16200000" flipV="1">
                <a:off x="2079520" y="3405347"/>
                <a:ext cx="41148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rot="16200000" flipV="1">
                <a:off x="2412509" y="3405347"/>
                <a:ext cx="41148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 rot="16200000" flipV="1">
                <a:off x="2745498" y="3405347"/>
                <a:ext cx="41148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rot="16200000" flipV="1">
                <a:off x="3078487" y="3405347"/>
                <a:ext cx="41148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 rot="16200000" flipV="1">
                <a:off x="3365756" y="3451067"/>
                <a:ext cx="50292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 rot="16200000" flipV="1">
                <a:off x="3607308" y="3542507"/>
                <a:ext cx="685800" cy="1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9" name="Freeform 28"/>
              <p:cNvSpPr/>
              <p:nvPr/>
            </p:nvSpPr>
            <p:spPr bwMode="auto">
              <a:xfrm>
                <a:off x="1602029" y="3583228"/>
                <a:ext cx="2355494" cy="301143"/>
              </a:xfrm>
              <a:custGeom>
                <a:avLst/>
                <a:gdLst>
                  <a:gd name="connsiteX0" fmla="*/ 0 w 2355494"/>
                  <a:gd name="connsiteY0" fmla="*/ 301143 h 301143"/>
                  <a:gd name="connsiteX1" fmla="*/ 343814 w 2355494"/>
                  <a:gd name="connsiteY1" fmla="*/ 110948 h 301143"/>
                  <a:gd name="connsiteX2" fmla="*/ 680313 w 2355494"/>
                  <a:gd name="connsiteY2" fmla="*/ 15850 h 301143"/>
                  <a:gd name="connsiteX3" fmla="*/ 1016813 w 2355494"/>
                  <a:gd name="connsiteY3" fmla="*/ 15850 h 301143"/>
                  <a:gd name="connsiteX4" fmla="*/ 1331366 w 2355494"/>
                  <a:gd name="connsiteY4" fmla="*/ 23166 h 301143"/>
                  <a:gd name="connsiteX5" fmla="*/ 1682496 w 2355494"/>
                  <a:gd name="connsiteY5" fmla="*/ 23166 h 301143"/>
                  <a:gd name="connsiteX6" fmla="*/ 2011680 w 2355494"/>
                  <a:gd name="connsiteY6" fmla="*/ 118263 h 301143"/>
                  <a:gd name="connsiteX7" fmla="*/ 2355494 w 2355494"/>
                  <a:gd name="connsiteY7" fmla="*/ 301143 h 301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5494" h="301143">
                    <a:moveTo>
                      <a:pt x="0" y="301143"/>
                    </a:moveTo>
                    <a:cubicBezTo>
                      <a:pt x="115214" y="229820"/>
                      <a:pt x="230428" y="158497"/>
                      <a:pt x="343814" y="110948"/>
                    </a:cubicBezTo>
                    <a:cubicBezTo>
                      <a:pt x="457200" y="63399"/>
                      <a:pt x="568147" y="31700"/>
                      <a:pt x="680313" y="15850"/>
                    </a:cubicBezTo>
                    <a:cubicBezTo>
                      <a:pt x="792479" y="0"/>
                      <a:pt x="908304" y="14631"/>
                      <a:pt x="1016813" y="15850"/>
                    </a:cubicBezTo>
                    <a:cubicBezTo>
                      <a:pt x="1125322" y="17069"/>
                      <a:pt x="1220419" y="21947"/>
                      <a:pt x="1331366" y="23166"/>
                    </a:cubicBezTo>
                    <a:cubicBezTo>
                      <a:pt x="1442313" y="24385"/>
                      <a:pt x="1569110" y="7317"/>
                      <a:pt x="1682496" y="23166"/>
                    </a:cubicBezTo>
                    <a:cubicBezTo>
                      <a:pt x="1795882" y="39016"/>
                      <a:pt x="1899514" y="71934"/>
                      <a:pt x="2011680" y="118263"/>
                    </a:cubicBezTo>
                    <a:cubicBezTo>
                      <a:pt x="2123846" y="164593"/>
                      <a:pt x="2239670" y="232868"/>
                      <a:pt x="2355494" y="301143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642557" y="2965549"/>
              <a:ext cx="1752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Non-uniform </a:t>
              </a:r>
              <a:br>
                <a:rPr lang="en-US" dirty="0" smtClean="0">
                  <a:latin typeface="Comic Sans MS" pitchFamily="66" charset="0"/>
                </a:rPr>
              </a:br>
              <a:r>
                <a:rPr lang="en-US" dirty="0" smtClean="0">
                  <a:latin typeface="Comic Sans MS" pitchFamily="66" charset="0"/>
                </a:rPr>
                <a:t>contact stress</a:t>
              </a:r>
            </a:p>
          </p:txBody>
        </p:sp>
      </p:grpSp>
      <p:grpSp>
        <p:nvGrpSpPr>
          <p:cNvPr id="30" name="Group 66"/>
          <p:cNvGrpSpPr/>
          <p:nvPr/>
        </p:nvGrpSpPr>
        <p:grpSpPr>
          <a:xfrm>
            <a:off x="868680" y="3474720"/>
            <a:ext cx="5581580" cy="2338371"/>
            <a:chOff x="868680" y="3474720"/>
            <a:chExt cx="5581580" cy="2338371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508760" y="3931920"/>
              <a:ext cx="73152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1" name="Group 48"/>
            <p:cNvGrpSpPr/>
            <p:nvPr/>
          </p:nvGrpSpPr>
          <p:grpSpPr>
            <a:xfrm>
              <a:off x="1005840" y="4389120"/>
              <a:ext cx="2377440" cy="594360"/>
              <a:chOff x="1005840" y="4389120"/>
              <a:chExt cx="2377440" cy="594360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70866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rot="5400000">
                <a:off x="1048294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rot="5400000">
                <a:off x="1387928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rot="5400000">
                <a:off x="1727562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rot="5400000">
                <a:off x="2067196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rot="5400000">
                <a:off x="240683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2746464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rot="5400000">
                <a:off x="308610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1005840" y="4389120"/>
                <a:ext cx="2377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1" name="Straight Connector 50"/>
            <p:cNvCxnSpPr/>
            <p:nvPr/>
          </p:nvCxnSpPr>
          <p:spPr bwMode="auto">
            <a:xfrm>
              <a:off x="868680" y="5257800"/>
              <a:ext cx="269748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1578134" y="3725386"/>
              <a:ext cx="502920" cy="1588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Freeform 46"/>
            <p:cNvSpPr/>
            <p:nvPr/>
          </p:nvSpPr>
          <p:spPr bwMode="auto">
            <a:xfrm flipV="1">
              <a:off x="1006997" y="5263587"/>
              <a:ext cx="2361236" cy="451413"/>
            </a:xfrm>
            <a:custGeom>
              <a:avLst/>
              <a:gdLst>
                <a:gd name="connsiteX0" fmla="*/ 0 w 2361236"/>
                <a:gd name="connsiteY0" fmla="*/ 451413 h 451413"/>
                <a:gd name="connsiteX1" fmla="*/ 335666 w 2361236"/>
                <a:gd name="connsiteY1" fmla="*/ 381965 h 451413"/>
                <a:gd name="connsiteX2" fmla="*/ 682907 w 2361236"/>
                <a:gd name="connsiteY2" fmla="*/ 0 h 451413"/>
                <a:gd name="connsiteX3" fmla="*/ 1006998 w 2361236"/>
                <a:gd name="connsiteY3" fmla="*/ 0 h 451413"/>
                <a:gd name="connsiteX4" fmla="*/ 1354238 w 2361236"/>
                <a:gd name="connsiteY4" fmla="*/ 393540 h 451413"/>
                <a:gd name="connsiteX5" fmla="*/ 1701479 w 2361236"/>
                <a:gd name="connsiteY5" fmla="*/ 451413 h 451413"/>
                <a:gd name="connsiteX6" fmla="*/ 2037145 w 2361236"/>
                <a:gd name="connsiteY6" fmla="*/ 451413 h 451413"/>
                <a:gd name="connsiteX7" fmla="*/ 2361236 w 2361236"/>
                <a:gd name="connsiteY7" fmla="*/ 451413 h 45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1236" h="451413">
                  <a:moveTo>
                    <a:pt x="0" y="451413"/>
                  </a:moveTo>
                  <a:lnTo>
                    <a:pt x="335666" y="381965"/>
                  </a:lnTo>
                  <a:lnTo>
                    <a:pt x="682907" y="0"/>
                  </a:lnTo>
                  <a:lnTo>
                    <a:pt x="1006998" y="0"/>
                  </a:lnTo>
                  <a:lnTo>
                    <a:pt x="1354238" y="393540"/>
                  </a:lnTo>
                  <a:lnTo>
                    <a:pt x="1701479" y="451413"/>
                  </a:lnTo>
                  <a:lnTo>
                    <a:pt x="2037145" y="451413"/>
                  </a:lnTo>
                  <a:lnTo>
                    <a:pt x="2361236" y="451413"/>
                  </a:lnTo>
                </a:path>
              </a:pathLst>
            </a:cu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480560" y="3931920"/>
              <a:ext cx="73152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2" name="Group 52"/>
            <p:cNvGrpSpPr/>
            <p:nvPr/>
          </p:nvGrpSpPr>
          <p:grpSpPr>
            <a:xfrm>
              <a:off x="3840480" y="4389120"/>
              <a:ext cx="2377440" cy="594360"/>
              <a:chOff x="1005840" y="4389120"/>
              <a:chExt cx="2377440" cy="594360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70866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rot="5400000">
                <a:off x="1048294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rot="5400000">
                <a:off x="1387928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1727562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5400000">
                <a:off x="2067196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5400000">
                <a:off x="240683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5400000">
                <a:off x="2746464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5400000">
                <a:off x="3086100" y="4686300"/>
                <a:ext cx="59436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1005840" y="4389120"/>
                <a:ext cx="2377440" cy="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4" name="Straight Arrow Connector 63"/>
            <p:cNvCxnSpPr/>
            <p:nvPr/>
          </p:nvCxnSpPr>
          <p:spPr bwMode="auto">
            <a:xfrm rot="5400000">
              <a:off x="4641374" y="3725386"/>
              <a:ext cx="502920" cy="1588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5" name="Freeform 64"/>
            <p:cNvSpPr/>
            <p:nvPr/>
          </p:nvSpPr>
          <p:spPr bwMode="auto">
            <a:xfrm flipV="1">
              <a:off x="3840480" y="5267627"/>
              <a:ext cx="2361236" cy="545464"/>
            </a:xfrm>
            <a:custGeom>
              <a:avLst/>
              <a:gdLst>
                <a:gd name="connsiteX0" fmla="*/ 0 w 2361236"/>
                <a:gd name="connsiteY0" fmla="*/ 451413 h 451413"/>
                <a:gd name="connsiteX1" fmla="*/ 335666 w 2361236"/>
                <a:gd name="connsiteY1" fmla="*/ 381965 h 451413"/>
                <a:gd name="connsiteX2" fmla="*/ 682907 w 2361236"/>
                <a:gd name="connsiteY2" fmla="*/ 0 h 451413"/>
                <a:gd name="connsiteX3" fmla="*/ 1006998 w 2361236"/>
                <a:gd name="connsiteY3" fmla="*/ 0 h 451413"/>
                <a:gd name="connsiteX4" fmla="*/ 1354238 w 2361236"/>
                <a:gd name="connsiteY4" fmla="*/ 393540 h 451413"/>
                <a:gd name="connsiteX5" fmla="*/ 1701479 w 2361236"/>
                <a:gd name="connsiteY5" fmla="*/ 451413 h 451413"/>
                <a:gd name="connsiteX6" fmla="*/ 2037145 w 2361236"/>
                <a:gd name="connsiteY6" fmla="*/ 451413 h 451413"/>
                <a:gd name="connsiteX7" fmla="*/ 2361236 w 2361236"/>
                <a:gd name="connsiteY7" fmla="*/ 451413 h 451413"/>
                <a:gd name="connsiteX0" fmla="*/ 0 w 2361236"/>
                <a:gd name="connsiteY0" fmla="*/ 451413 h 465454"/>
                <a:gd name="connsiteX1" fmla="*/ 343617 w 2361236"/>
                <a:gd name="connsiteY1" fmla="*/ 465454 h 465454"/>
                <a:gd name="connsiteX2" fmla="*/ 682907 w 2361236"/>
                <a:gd name="connsiteY2" fmla="*/ 0 h 465454"/>
                <a:gd name="connsiteX3" fmla="*/ 1006998 w 2361236"/>
                <a:gd name="connsiteY3" fmla="*/ 0 h 465454"/>
                <a:gd name="connsiteX4" fmla="*/ 1354238 w 2361236"/>
                <a:gd name="connsiteY4" fmla="*/ 393540 h 465454"/>
                <a:gd name="connsiteX5" fmla="*/ 1701479 w 2361236"/>
                <a:gd name="connsiteY5" fmla="*/ 451413 h 465454"/>
                <a:gd name="connsiteX6" fmla="*/ 2037145 w 2361236"/>
                <a:gd name="connsiteY6" fmla="*/ 451413 h 465454"/>
                <a:gd name="connsiteX7" fmla="*/ 2361236 w 2361236"/>
                <a:gd name="connsiteY7" fmla="*/ 451413 h 465454"/>
                <a:gd name="connsiteX0" fmla="*/ 0 w 2361236"/>
                <a:gd name="connsiteY0" fmla="*/ 463340 h 465454"/>
                <a:gd name="connsiteX1" fmla="*/ 343617 w 2361236"/>
                <a:gd name="connsiteY1" fmla="*/ 465454 h 465454"/>
                <a:gd name="connsiteX2" fmla="*/ 682907 w 2361236"/>
                <a:gd name="connsiteY2" fmla="*/ 0 h 465454"/>
                <a:gd name="connsiteX3" fmla="*/ 1006998 w 2361236"/>
                <a:gd name="connsiteY3" fmla="*/ 0 h 465454"/>
                <a:gd name="connsiteX4" fmla="*/ 1354238 w 2361236"/>
                <a:gd name="connsiteY4" fmla="*/ 393540 h 465454"/>
                <a:gd name="connsiteX5" fmla="*/ 1701479 w 2361236"/>
                <a:gd name="connsiteY5" fmla="*/ 451413 h 465454"/>
                <a:gd name="connsiteX6" fmla="*/ 2037145 w 2361236"/>
                <a:gd name="connsiteY6" fmla="*/ 451413 h 465454"/>
                <a:gd name="connsiteX7" fmla="*/ 2361236 w 2361236"/>
                <a:gd name="connsiteY7" fmla="*/ 451413 h 465454"/>
                <a:gd name="connsiteX0" fmla="*/ 0 w 2361236"/>
                <a:gd name="connsiteY0" fmla="*/ 463340 h 465454"/>
                <a:gd name="connsiteX1" fmla="*/ 343617 w 2361236"/>
                <a:gd name="connsiteY1" fmla="*/ 465454 h 465454"/>
                <a:gd name="connsiteX2" fmla="*/ 682907 w 2361236"/>
                <a:gd name="connsiteY2" fmla="*/ 143123 h 465454"/>
                <a:gd name="connsiteX3" fmla="*/ 1006998 w 2361236"/>
                <a:gd name="connsiteY3" fmla="*/ 0 h 465454"/>
                <a:gd name="connsiteX4" fmla="*/ 1354238 w 2361236"/>
                <a:gd name="connsiteY4" fmla="*/ 393540 h 465454"/>
                <a:gd name="connsiteX5" fmla="*/ 1701479 w 2361236"/>
                <a:gd name="connsiteY5" fmla="*/ 451413 h 465454"/>
                <a:gd name="connsiteX6" fmla="*/ 2037145 w 2361236"/>
                <a:gd name="connsiteY6" fmla="*/ 451413 h 465454"/>
                <a:gd name="connsiteX7" fmla="*/ 2361236 w 2361236"/>
                <a:gd name="connsiteY7" fmla="*/ 451413 h 465454"/>
                <a:gd name="connsiteX0" fmla="*/ 0 w 2361236"/>
                <a:gd name="connsiteY0" fmla="*/ 463340 h 465454"/>
                <a:gd name="connsiteX1" fmla="*/ 343617 w 2361236"/>
                <a:gd name="connsiteY1" fmla="*/ 465454 h 465454"/>
                <a:gd name="connsiteX2" fmla="*/ 682907 w 2361236"/>
                <a:gd name="connsiteY2" fmla="*/ 143123 h 465454"/>
                <a:gd name="connsiteX3" fmla="*/ 1006998 w 2361236"/>
                <a:gd name="connsiteY3" fmla="*/ 0 h 465454"/>
                <a:gd name="connsiteX4" fmla="*/ 1342311 w 2361236"/>
                <a:gd name="connsiteY4" fmla="*/ 158977 h 465454"/>
                <a:gd name="connsiteX5" fmla="*/ 1701479 w 2361236"/>
                <a:gd name="connsiteY5" fmla="*/ 451413 h 465454"/>
                <a:gd name="connsiteX6" fmla="*/ 2037145 w 2361236"/>
                <a:gd name="connsiteY6" fmla="*/ 451413 h 465454"/>
                <a:gd name="connsiteX7" fmla="*/ 2361236 w 2361236"/>
                <a:gd name="connsiteY7" fmla="*/ 451413 h 465454"/>
                <a:gd name="connsiteX0" fmla="*/ 0 w 2361236"/>
                <a:gd name="connsiteY0" fmla="*/ 543350 h 545464"/>
                <a:gd name="connsiteX1" fmla="*/ 343617 w 2361236"/>
                <a:gd name="connsiteY1" fmla="*/ 545464 h 545464"/>
                <a:gd name="connsiteX2" fmla="*/ 682907 w 2361236"/>
                <a:gd name="connsiteY2" fmla="*/ 223133 h 545464"/>
                <a:gd name="connsiteX3" fmla="*/ 1006998 w 2361236"/>
                <a:gd name="connsiteY3" fmla="*/ 0 h 545464"/>
                <a:gd name="connsiteX4" fmla="*/ 1342311 w 2361236"/>
                <a:gd name="connsiteY4" fmla="*/ 238987 h 545464"/>
                <a:gd name="connsiteX5" fmla="*/ 1701479 w 2361236"/>
                <a:gd name="connsiteY5" fmla="*/ 531423 h 545464"/>
                <a:gd name="connsiteX6" fmla="*/ 2037145 w 2361236"/>
                <a:gd name="connsiteY6" fmla="*/ 531423 h 545464"/>
                <a:gd name="connsiteX7" fmla="*/ 2361236 w 2361236"/>
                <a:gd name="connsiteY7" fmla="*/ 531423 h 54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1236" h="545464">
                  <a:moveTo>
                    <a:pt x="0" y="543350"/>
                  </a:moveTo>
                  <a:lnTo>
                    <a:pt x="343617" y="545464"/>
                  </a:lnTo>
                  <a:lnTo>
                    <a:pt x="682907" y="223133"/>
                  </a:lnTo>
                  <a:lnTo>
                    <a:pt x="1006998" y="0"/>
                  </a:lnTo>
                  <a:lnTo>
                    <a:pt x="1342311" y="238987"/>
                  </a:lnTo>
                  <a:lnTo>
                    <a:pt x="1701479" y="531423"/>
                  </a:lnTo>
                  <a:lnTo>
                    <a:pt x="2037145" y="531423"/>
                  </a:lnTo>
                  <a:lnTo>
                    <a:pt x="2361236" y="531423"/>
                  </a:lnTo>
                </a:path>
              </a:pathLst>
            </a:custGeom>
            <a:noFill/>
            <a:ln w="381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>
              <a:off x="3752780" y="5259725"/>
              <a:ext cx="269748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Rigid-Body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685800"/>
            <a:ext cx="8909050" cy="5873750"/>
          </a:xfrm>
        </p:spPr>
        <p:txBody>
          <a:bodyPr/>
          <a:lstStyle/>
          <a:p>
            <a:r>
              <a:rPr lang="en-US" dirty="0" smtClean="0"/>
              <a:t>Contact constraint is different from displacement BC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Contact force is proportional to the penetration amount</a:t>
            </a:r>
          </a:p>
          <a:p>
            <a:pPr lvl="1"/>
            <a:r>
              <a:rPr lang="en-US" dirty="0" smtClean="0"/>
              <a:t>A slave body between two rigid-bodies can either fly out or oscillate between two surfaces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Always better to </a:t>
            </a:r>
            <a:r>
              <a:rPr lang="en-US" dirty="0" smtClean="0">
                <a:solidFill>
                  <a:srgbClr val="FF0000"/>
                </a:solidFill>
              </a:rPr>
              <a:t>remove rigid-body motion without contact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2468880" y="5828507"/>
            <a:ext cx="685800" cy="158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5554401" y="3405347"/>
            <a:ext cx="685800" cy="158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" name="Group 17"/>
          <p:cNvGrpSpPr/>
          <p:nvPr/>
        </p:nvGrpSpPr>
        <p:grpSpPr>
          <a:xfrm>
            <a:off x="4716683" y="3063241"/>
            <a:ext cx="2361236" cy="3063240"/>
            <a:chOff x="4716683" y="3063241"/>
            <a:chExt cx="2361236" cy="3063240"/>
          </a:xfrm>
        </p:grpSpPr>
        <p:sp>
          <p:nvSpPr>
            <p:cNvPr id="11" name="Freeform 10"/>
            <p:cNvSpPr/>
            <p:nvPr/>
          </p:nvSpPr>
          <p:spPr bwMode="auto">
            <a:xfrm>
              <a:off x="4716683" y="3063241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 flipV="1">
              <a:off x="4716683" y="5420426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6898" y="3242549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26898" y="5669281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029200" y="3703321"/>
              <a:ext cx="1736202" cy="1736202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31162" y="3063241"/>
            <a:ext cx="2361236" cy="3063240"/>
            <a:chOff x="1631162" y="3063241"/>
            <a:chExt cx="2361236" cy="3063240"/>
          </a:xfrm>
        </p:grpSpPr>
        <p:sp>
          <p:nvSpPr>
            <p:cNvPr id="5" name="Freeform 4"/>
            <p:cNvSpPr/>
            <p:nvPr/>
          </p:nvSpPr>
          <p:spPr bwMode="auto">
            <a:xfrm>
              <a:off x="1631162" y="3063241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flipV="1">
              <a:off x="1631162" y="5420426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41377" y="3242549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1377" y="5669281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1943679" y="3795919"/>
              <a:ext cx="1736202" cy="1736202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Rigid-Body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149891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When a body has rigid-body motion, an initial gap can cause singular matrix (infinite/very large displacements)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Same is true for initial overlap</a:t>
            </a:r>
            <a:endParaRPr lang="en-US" dirty="0"/>
          </a:p>
        </p:txBody>
      </p:sp>
      <p:grpSp>
        <p:nvGrpSpPr>
          <p:cNvPr id="4" name="Group 20"/>
          <p:cNvGrpSpPr/>
          <p:nvPr/>
        </p:nvGrpSpPr>
        <p:grpSpPr>
          <a:xfrm>
            <a:off x="1631162" y="2926080"/>
            <a:ext cx="2361236" cy="2559162"/>
            <a:chOff x="1631162" y="2926080"/>
            <a:chExt cx="2361236" cy="2559162"/>
          </a:xfrm>
        </p:grpSpPr>
        <p:sp>
          <p:nvSpPr>
            <p:cNvPr id="12" name="Freeform 11"/>
            <p:cNvSpPr/>
            <p:nvPr/>
          </p:nvSpPr>
          <p:spPr bwMode="auto">
            <a:xfrm flipV="1">
              <a:off x="1631162" y="4779187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1377" y="5028042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43679" y="2926080"/>
              <a:ext cx="1736202" cy="1736202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2468880" y="3496786"/>
              <a:ext cx="6858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1"/>
          <p:cNvGrpSpPr/>
          <p:nvPr/>
        </p:nvGrpSpPr>
        <p:grpSpPr>
          <a:xfrm>
            <a:off x="4716683" y="3108960"/>
            <a:ext cx="2361236" cy="2377440"/>
            <a:chOff x="4716683" y="3108960"/>
            <a:chExt cx="2361236" cy="2377440"/>
          </a:xfrm>
        </p:grpSpPr>
        <p:sp>
          <p:nvSpPr>
            <p:cNvPr id="6" name="Freeform 5"/>
            <p:cNvSpPr/>
            <p:nvPr/>
          </p:nvSpPr>
          <p:spPr bwMode="auto">
            <a:xfrm flipV="1">
              <a:off x="4716683" y="4780345"/>
              <a:ext cx="2361236" cy="706055"/>
            </a:xfrm>
            <a:custGeom>
              <a:avLst/>
              <a:gdLst>
                <a:gd name="connsiteX0" fmla="*/ 0 w 2361236"/>
                <a:gd name="connsiteY0" fmla="*/ 0 h 706055"/>
                <a:gd name="connsiteX1" fmla="*/ 0 w 2361236"/>
                <a:gd name="connsiteY1" fmla="*/ 706055 h 706055"/>
                <a:gd name="connsiteX2" fmla="*/ 2361236 w 2361236"/>
                <a:gd name="connsiteY2" fmla="*/ 706055 h 706055"/>
                <a:gd name="connsiteX3" fmla="*/ 2361236 w 2361236"/>
                <a:gd name="connsiteY3" fmla="*/ 69448 h 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236" h="706055">
                  <a:moveTo>
                    <a:pt x="0" y="0"/>
                  </a:moveTo>
                  <a:lnTo>
                    <a:pt x="0" y="706055"/>
                  </a:lnTo>
                  <a:lnTo>
                    <a:pt x="2361236" y="706055"/>
                  </a:lnTo>
                  <a:lnTo>
                    <a:pt x="2361236" y="69448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6898" y="5029200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Rigid master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029200" y="3108960"/>
              <a:ext cx="1736202" cy="1736202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5554401" y="3771106"/>
              <a:ext cx="6858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5531541" y="5119846"/>
            <a:ext cx="731520" cy="158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Rigid-Body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rigid-body motion</a:t>
            </a:r>
          </a:p>
          <a:p>
            <a:pPr lvl="1"/>
            <a:r>
              <a:rPr lang="en-US" dirty="0" smtClean="0"/>
              <a:t>A small, artificial bar elements can be used to remove rigid-body motion without affecting analysis results much</a:t>
            </a:r>
            <a:endParaRPr lang="en-US" dirty="0"/>
          </a:p>
        </p:txBody>
      </p:sp>
      <p:pic>
        <p:nvPicPr>
          <p:cNvPr id="187394" name="Picture 2" descr="M1Deformed"/>
          <p:cNvPicPr>
            <a:picLocks noChangeAspect="1" noChangeArrowheads="1"/>
          </p:cNvPicPr>
          <p:nvPr/>
        </p:nvPicPr>
        <p:blipFill>
          <a:blip r:embed="rId2" cstate="print"/>
          <a:srcRect l="5919" t="22577" r="6260" b="32887"/>
          <a:stretch>
            <a:fillRect/>
          </a:stretch>
        </p:blipFill>
        <p:spPr bwMode="auto">
          <a:xfrm>
            <a:off x="433632" y="2665611"/>
            <a:ext cx="3208795" cy="127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6" name="Picture 4" descr="M2Bushing"/>
          <p:cNvPicPr>
            <a:picLocks noChangeAspect="1" noChangeArrowheads="1"/>
          </p:cNvPicPr>
          <p:nvPr/>
        </p:nvPicPr>
        <p:blipFill>
          <a:blip r:embed="rId3" cstate="print"/>
          <a:srcRect l="23933" t="15299" r="24919" b="19134"/>
          <a:stretch>
            <a:fillRect/>
          </a:stretch>
        </p:blipFill>
        <p:spPr bwMode="auto">
          <a:xfrm>
            <a:off x="1103609" y="4440024"/>
            <a:ext cx="1868840" cy="187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7" name="Picture 5" descr="M2Pressure"/>
          <p:cNvPicPr>
            <a:picLocks noChangeAspect="1" noChangeArrowheads="1"/>
          </p:cNvPicPr>
          <p:nvPr/>
        </p:nvPicPr>
        <p:blipFill>
          <a:blip r:embed="rId4" cstate="print"/>
          <a:srcRect l="20855" t="14887" r="22206" b="17484"/>
          <a:stretch>
            <a:fillRect/>
          </a:stretch>
        </p:blipFill>
        <p:spPr bwMode="auto">
          <a:xfrm>
            <a:off x="4236030" y="4392890"/>
            <a:ext cx="2080432" cy="192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05527" y="3785830"/>
            <a:ext cx="2109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Contact stress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at bushing due to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shaft bending</a:t>
            </a:r>
          </a:p>
        </p:txBody>
      </p:sp>
      <p:grpSp>
        <p:nvGrpSpPr>
          <p:cNvPr id="4" name="그룹 10"/>
          <p:cNvGrpSpPr/>
          <p:nvPr/>
        </p:nvGrpSpPr>
        <p:grpSpPr>
          <a:xfrm>
            <a:off x="3846136" y="2274217"/>
            <a:ext cx="2860220" cy="2053706"/>
            <a:chOff x="3912124" y="2375555"/>
            <a:chExt cx="2860220" cy="2053706"/>
          </a:xfrm>
        </p:grpSpPr>
        <p:pic>
          <p:nvPicPr>
            <p:cNvPr id="187395" name="Picture 3" descr="M2Stress"/>
            <p:cNvPicPr>
              <a:picLocks noChangeAspect="1" noChangeArrowheads="1"/>
            </p:cNvPicPr>
            <p:nvPr/>
          </p:nvPicPr>
          <p:blipFill>
            <a:blip r:embed="rId5" cstate="print"/>
            <a:srcRect l="12578" t="14330" r="10947" b="15567"/>
            <a:stretch>
              <a:fillRect/>
            </a:stretch>
          </p:blipFill>
          <p:spPr bwMode="auto">
            <a:xfrm>
              <a:off x="3978111" y="2428739"/>
              <a:ext cx="2794233" cy="2000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912124" y="2375555"/>
              <a:ext cx="405352" cy="5750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Difficulty at a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" y="741363"/>
            <a:ext cx="8909050" cy="593722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Convergence iteration is stable when a variable (force) varies smoothly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2C02C6"/>
                </a:solidFill>
              </a:rPr>
              <a:t>The slope of finite elements are discontinuous along the curved surface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This can cause oscillation in residual force (not converging)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Need to make the corner smooth using either higher-order elements or many linear elements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About 10 elements in 90 degrees, or use higher-order elements</a:t>
            </a:r>
            <a:endParaRPr lang="en-US" dirty="0"/>
          </a:p>
        </p:txBody>
      </p:sp>
      <p:grpSp>
        <p:nvGrpSpPr>
          <p:cNvPr id="4" name="Group 32"/>
          <p:cNvGrpSpPr/>
          <p:nvPr/>
        </p:nvGrpSpPr>
        <p:grpSpPr>
          <a:xfrm>
            <a:off x="2100218" y="3284043"/>
            <a:ext cx="4694645" cy="1398885"/>
            <a:chOff x="1533043" y="3839643"/>
            <a:chExt cx="4694645" cy="1398885"/>
          </a:xfrm>
        </p:grpSpPr>
        <p:sp>
          <p:nvSpPr>
            <p:cNvPr id="13" name="Freeform 12"/>
            <p:cNvSpPr/>
            <p:nvPr/>
          </p:nvSpPr>
          <p:spPr bwMode="auto">
            <a:xfrm>
              <a:off x="1557495" y="3858567"/>
              <a:ext cx="4652386" cy="1361552"/>
            </a:xfrm>
            <a:custGeom>
              <a:avLst/>
              <a:gdLst>
                <a:gd name="connsiteX0" fmla="*/ 0 w 4652386"/>
                <a:gd name="connsiteY0" fmla="*/ 0 h 1361552"/>
                <a:gd name="connsiteX1" fmla="*/ 678263 w 4652386"/>
                <a:gd name="connsiteY1" fmla="*/ 688312 h 1361552"/>
                <a:gd name="connsiteX2" fmla="*/ 1376624 w 4652386"/>
                <a:gd name="connsiteY2" fmla="*/ 1155560 h 1361552"/>
                <a:gd name="connsiteX3" fmla="*/ 2286000 w 4652386"/>
                <a:gd name="connsiteY3" fmla="*/ 1361552 h 1361552"/>
                <a:gd name="connsiteX4" fmla="*/ 3109964 w 4652386"/>
                <a:gd name="connsiteY4" fmla="*/ 1220875 h 1361552"/>
                <a:gd name="connsiteX5" fmla="*/ 3969098 w 4652386"/>
                <a:gd name="connsiteY5" fmla="*/ 683288 h 1361552"/>
                <a:gd name="connsiteX6" fmla="*/ 4652386 w 4652386"/>
                <a:gd name="connsiteY6" fmla="*/ 5024 h 136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2386" h="1361552">
                  <a:moveTo>
                    <a:pt x="0" y="0"/>
                  </a:moveTo>
                  <a:lnTo>
                    <a:pt x="678263" y="688312"/>
                  </a:lnTo>
                  <a:lnTo>
                    <a:pt x="1376624" y="1155560"/>
                  </a:lnTo>
                  <a:lnTo>
                    <a:pt x="2286000" y="1361552"/>
                  </a:lnTo>
                  <a:lnTo>
                    <a:pt x="3109964" y="1220875"/>
                  </a:lnTo>
                  <a:lnTo>
                    <a:pt x="3969098" y="683288"/>
                  </a:lnTo>
                  <a:lnTo>
                    <a:pt x="4652386" y="5024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2209632" y="4521256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 bwMode="auto">
            <a:xfrm>
              <a:off x="2904624" y="4990168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3815648" y="5192808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4651312" y="5058840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5502048" y="4517928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533043" y="3839643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6181968" y="3839643"/>
              <a:ext cx="45720" cy="45720"/>
            </a:xfrm>
            <a:prstGeom prst="ellipse">
              <a:avLst/>
            </a:prstGeom>
            <a:solidFill>
              <a:srgbClr val="2C02C6"/>
            </a:solidFill>
            <a:ln w="1270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61"/>
          <p:cNvGrpSpPr/>
          <p:nvPr/>
        </p:nvGrpSpPr>
        <p:grpSpPr>
          <a:xfrm>
            <a:off x="3565353" y="3044018"/>
            <a:ext cx="1596845" cy="2100538"/>
            <a:chOff x="2998178" y="3599618"/>
            <a:chExt cx="1596845" cy="2100538"/>
          </a:xfrm>
        </p:grpSpPr>
        <p:sp>
          <p:nvSpPr>
            <p:cNvPr id="14" name="Oval 13"/>
            <p:cNvSpPr/>
            <p:nvPr/>
          </p:nvSpPr>
          <p:spPr bwMode="auto">
            <a:xfrm rot="21235796">
              <a:off x="3015913" y="3609350"/>
              <a:ext cx="1557494" cy="155749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 rot="21235796">
              <a:off x="3543034" y="5114478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 rot="21235796">
              <a:off x="3847568" y="5140413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 rot="21235796">
              <a:off x="4133842" y="5052735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 rot="21235796">
              <a:off x="2998178" y="4448125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 rot="21235796">
              <a:off x="3081164" y="4729135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 bwMode="auto">
            <a:xfrm rot="21235796">
              <a:off x="3273341" y="4966666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 bwMode="auto">
            <a:xfrm rot="21235796">
              <a:off x="4362498" y="4862975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 rot="21235796">
              <a:off x="4518587" y="4589909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 rot="21235796">
              <a:off x="4549303" y="4293754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 rot="21235796">
              <a:off x="3015388" y="4153406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 rot="21235796">
              <a:off x="3162474" y="3881297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 bwMode="auto">
            <a:xfrm rot="21235796">
              <a:off x="3391160" y="3691561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 bwMode="auto">
            <a:xfrm rot="21235796">
              <a:off x="3684875" y="3599618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 rot="21235796">
              <a:off x="3981555" y="3621172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 rot="21235796">
              <a:off x="4254668" y="3763599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 rot="21235796">
              <a:off x="4451345" y="4000651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>
              <a:off x="3522815" y="4254736"/>
              <a:ext cx="552993" cy="1588"/>
            </a:xfrm>
            <a:prstGeom prst="straightConnector1">
              <a:avLst/>
            </a:prstGeom>
            <a:noFill/>
            <a:ln w="571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rot="5400000" flipH="1" flipV="1">
              <a:off x="3209314" y="5346863"/>
              <a:ext cx="564076" cy="142510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62"/>
          <p:cNvGrpSpPr/>
          <p:nvPr/>
        </p:nvGrpSpPr>
        <p:grpSpPr>
          <a:xfrm>
            <a:off x="3723691" y="3053906"/>
            <a:ext cx="1596845" cy="2155964"/>
            <a:chOff x="3156516" y="3609506"/>
            <a:chExt cx="1596845" cy="2155964"/>
          </a:xfrm>
        </p:grpSpPr>
        <p:sp>
          <p:nvSpPr>
            <p:cNvPr id="41" name="Oval 40"/>
            <p:cNvSpPr/>
            <p:nvPr/>
          </p:nvSpPr>
          <p:spPr bwMode="auto">
            <a:xfrm rot="21235796">
              <a:off x="3174251" y="3619238"/>
              <a:ext cx="1557494" cy="155749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 rot="21235796">
              <a:off x="3701372" y="5124366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 bwMode="auto">
            <a:xfrm rot="21235796">
              <a:off x="4005906" y="5150301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 rot="21235796">
              <a:off x="4292180" y="5062623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 rot="21235796">
              <a:off x="3156516" y="4458013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 rot="21235796">
              <a:off x="3239502" y="4739023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 rot="21235796">
              <a:off x="3431679" y="4976554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 rot="21235796">
              <a:off x="4520836" y="4872863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 bwMode="auto">
            <a:xfrm rot="21235796">
              <a:off x="4676925" y="4599797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 rot="21235796">
              <a:off x="4707641" y="4303642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 rot="21235796">
              <a:off x="3173726" y="4163294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 rot="21235796">
              <a:off x="3320812" y="3891185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 rot="21235796">
              <a:off x="3549498" y="3701449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 rot="21235796">
              <a:off x="3843213" y="3609506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 bwMode="auto">
            <a:xfrm rot="21235796">
              <a:off x="4139893" y="3631060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 rot="21235796">
              <a:off x="4413006" y="3773487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 rot="21235796">
              <a:off x="4609683" y="4010539"/>
              <a:ext cx="45720" cy="4572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 rot="5400000">
              <a:off x="3681153" y="4264624"/>
              <a:ext cx="552993" cy="1588"/>
            </a:xfrm>
            <a:prstGeom prst="straightConnector1">
              <a:avLst/>
            </a:prstGeom>
            <a:noFill/>
            <a:ln w="5715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16200000" flipV="1">
              <a:off x="3780328" y="5425059"/>
              <a:ext cx="589812" cy="91009"/>
            </a:xfrm>
            <a:prstGeom prst="straightConnector1">
              <a:avLst/>
            </a:prstGeom>
            <a:noFill/>
            <a:ln w="57150" cap="flat" cmpd="sng" algn="ctr">
              <a:solidFill>
                <a:srgbClr val="2C02C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Curved Contact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Curved surface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Contact pressure is VERY sensitive to the curvature</a:t>
            </a:r>
          </a:p>
          <a:p>
            <a:pPr lvl="1"/>
            <a:r>
              <a:rPr lang="en-US" dirty="0" smtClean="0"/>
              <a:t>Linear elements often yield unsmooth contact pressure distribution</a:t>
            </a:r>
          </a:p>
          <a:p>
            <a:pPr lvl="1"/>
            <a:r>
              <a:rPr lang="en-US" dirty="0" smtClean="0">
                <a:solidFill>
                  <a:srgbClr val="2C02C6"/>
                </a:solidFill>
              </a:rPr>
              <a:t>Less quadratic elements is better than many linear elements</a:t>
            </a:r>
            <a:endParaRPr lang="en-US" dirty="0">
              <a:solidFill>
                <a:srgbClr val="2C02C6"/>
              </a:solidFill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371600" y="2947179"/>
            <a:ext cx="2649458" cy="2674127"/>
            <a:chOff x="1280160" y="2261585"/>
            <a:chExt cx="2649458" cy="2674127"/>
          </a:xfrm>
        </p:grpSpPr>
        <p:sp>
          <p:nvSpPr>
            <p:cNvPr id="5" name="Freeform 4"/>
            <p:cNvSpPr/>
            <p:nvPr/>
          </p:nvSpPr>
          <p:spPr bwMode="auto">
            <a:xfrm>
              <a:off x="1280160" y="2261585"/>
              <a:ext cx="2649458" cy="2674127"/>
            </a:xfrm>
            <a:custGeom>
              <a:avLst/>
              <a:gdLst>
                <a:gd name="connsiteX0" fmla="*/ 888087 w 1766305"/>
                <a:gd name="connsiteY0" fmla="*/ 0 h 1782751"/>
                <a:gd name="connsiteX1" fmla="*/ 1289370 w 1766305"/>
                <a:gd name="connsiteY1" fmla="*/ 95387 h 1782751"/>
                <a:gd name="connsiteX2" fmla="*/ 1628159 w 1766305"/>
                <a:gd name="connsiteY2" fmla="*/ 394705 h 1782751"/>
                <a:gd name="connsiteX3" fmla="*/ 1766305 w 1766305"/>
                <a:gd name="connsiteY3" fmla="*/ 753229 h 1782751"/>
                <a:gd name="connsiteX4" fmla="*/ 1746570 w 1766305"/>
                <a:gd name="connsiteY4" fmla="*/ 1124909 h 1782751"/>
                <a:gd name="connsiteX5" fmla="*/ 1588688 w 1766305"/>
                <a:gd name="connsiteY5" fmla="*/ 1440673 h 1782751"/>
                <a:gd name="connsiteX6" fmla="*/ 1305816 w 1766305"/>
                <a:gd name="connsiteY6" fmla="*/ 1680786 h 1782751"/>
                <a:gd name="connsiteX7" fmla="*/ 930846 w 1766305"/>
                <a:gd name="connsiteY7" fmla="*/ 1782751 h 1782751"/>
                <a:gd name="connsiteX8" fmla="*/ 542720 w 1766305"/>
                <a:gd name="connsiteY8" fmla="*/ 1710388 h 1782751"/>
                <a:gd name="connsiteX9" fmla="*/ 246691 w 1766305"/>
                <a:gd name="connsiteY9" fmla="*/ 1509747 h 1782751"/>
                <a:gd name="connsiteX10" fmla="*/ 52628 w 1766305"/>
                <a:gd name="connsiteY10" fmla="*/ 1200561 h 1782751"/>
                <a:gd name="connsiteX11" fmla="*/ 0 w 1766305"/>
                <a:gd name="connsiteY11" fmla="*/ 835459 h 1782751"/>
                <a:gd name="connsiteX12" fmla="*/ 111833 w 1766305"/>
                <a:gd name="connsiteY12" fmla="*/ 447332 h 1782751"/>
                <a:gd name="connsiteX13" fmla="*/ 365103 w 1766305"/>
                <a:gd name="connsiteY13" fmla="*/ 167750 h 1782751"/>
                <a:gd name="connsiteX14" fmla="*/ 647974 w 1766305"/>
                <a:gd name="connsiteY14" fmla="*/ 36181 h 1782751"/>
                <a:gd name="connsiteX15" fmla="*/ 888087 w 1766305"/>
                <a:gd name="connsiteY15" fmla="*/ 0 h 17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66305" h="1782751">
                  <a:moveTo>
                    <a:pt x="888087" y="0"/>
                  </a:moveTo>
                  <a:lnTo>
                    <a:pt x="1289370" y="95387"/>
                  </a:lnTo>
                  <a:lnTo>
                    <a:pt x="1628159" y="394705"/>
                  </a:lnTo>
                  <a:lnTo>
                    <a:pt x="1766305" y="753229"/>
                  </a:lnTo>
                  <a:lnTo>
                    <a:pt x="1746570" y="1124909"/>
                  </a:lnTo>
                  <a:lnTo>
                    <a:pt x="1588688" y="1440673"/>
                  </a:lnTo>
                  <a:lnTo>
                    <a:pt x="1305816" y="1680786"/>
                  </a:lnTo>
                  <a:lnTo>
                    <a:pt x="930846" y="1782751"/>
                  </a:lnTo>
                  <a:lnTo>
                    <a:pt x="542720" y="1710388"/>
                  </a:lnTo>
                  <a:lnTo>
                    <a:pt x="246691" y="1509747"/>
                  </a:lnTo>
                  <a:lnTo>
                    <a:pt x="52628" y="1200561"/>
                  </a:lnTo>
                  <a:lnTo>
                    <a:pt x="0" y="835459"/>
                  </a:lnTo>
                  <a:lnTo>
                    <a:pt x="111833" y="447332"/>
                  </a:lnTo>
                  <a:lnTo>
                    <a:pt x="365103" y="167750"/>
                  </a:lnTo>
                  <a:lnTo>
                    <a:pt x="647974" y="36181"/>
                  </a:lnTo>
                  <a:lnTo>
                    <a:pt x="888087" y="0"/>
                  </a:lnTo>
                  <a:close/>
                </a:path>
              </a:pathLst>
            </a:cu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 bwMode="auto">
            <a:xfrm rot="3122977">
              <a:off x="1309978" y="2289950"/>
              <a:ext cx="2593253" cy="2617397"/>
            </a:xfrm>
            <a:custGeom>
              <a:avLst/>
              <a:gdLst>
                <a:gd name="connsiteX0" fmla="*/ 888087 w 1766305"/>
                <a:gd name="connsiteY0" fmla="*/ 0 h 1782751"/>
                <a:gd name="connsiteX1" fmla="*/ 1289370 w 1766305"/>
                <a:gd name="connsiteY1" fmla="*/ 95387 h 1782751"/>
                <a:gd name="connsiteX2" fmla="*/ 1628159 w 1766305"/>
                <a:gd name="connsiteY2" fmla="*/ 394705 h 1782751"/>
                <a:gd name="connsiteX3" fmla="*/ 1766305 w 1766305"/>
                <a:gd name="connsiteY3" fmla="*/ 753229 h 1782751"/>
                <a:gd name="connsiteX4" fmla="*/ 1746570 w 1766305"/>
                <a:gd name="connsiteY4" fmla="*/ 1124909 h 1782751"/>
                <a:gd name="connsiteX5" fmla="*/ 1588688 w 1766305"/>
                <a:gd name="connsiteY5" fmla="*/ 1440673 h 1782751"/>
                <a:gd name="connsiteX6" fmla="*/ 1305816 w 1766305"/>
                <a:gd name="connsiteY6" fmla="*/ 1680786 h 1782751"/>
                <a:gd name="connsiteX7" fmla="*/ 930846 w 1766305"/>
                <a:gd name="connsiteY7" fmla="*/ 1782751 h 1782751"/>
                <a:gd name="connsiteX8" fmla="*/ 542720 w 1766305"/>
                <a:gd name="connsiteY8" fmla="*/ 1710388 h 1782751"/>
                <a:gd name="connsiteX9" fmla="*/ 246691 w 1766305"/>
                <a:gd name="connsiteY9" fmla="*/ 1509747 h 1782751"/>
                <a:gd name="connsiteX10" fmla="*/ 52628 w 1766305"/>
                <a:gd name="connsiteY10" fmla="*/ 1200561 h 1782751"/>
                <a:gd name="connsiteX11" fmla="*/ 0 w 1766305"/>
                <a:gd name="connsiteY11" fmla="*/ 835459 h 1782751"/>
                <a:gd name="connsiteX12" fmla="*/ 111833 w 1766305"/>
                <a:gd name="connsiteY12" fmla="*/ 447332 h 1782751"/>
                <a:gd name="connsiteX13" fmla="*/ 365103 w 1766305"/>
                <a:gd name="connsiteY13" fmla="*/ 167750 h 1782751"/>
                <a:gd name="connsiteX14" fmla="*/ 647974 w 1766305"/>
                <a:gd name="connsiteY14" fmla="*/ 36181 h 1782751"/>
                <a:gd name="connsiteX15" fmla="*/ 888087 w 1766305"/>
                <a:gd name="connsiteY15" fmla="*/ 0 h 17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66305" h="1782751">
                  <a:moveTo>
                    <a:pt x="888087" y="0"/>
                  </a:moveTo>
                  <a:lnTo>
                    <a:pt x="1289370" y="95387"/>
                  </a:lnTo>
                  <a:lnTo>
                    <a:pt x="1628159" y="394705"/>
                  </a:lnTo>
                  <a:lnTo>
                    <a:pt x="1766305" y="753229"/>
                  </a:lnTo>
                  <a:lnTo>
                    <a:pt x="1746570" y="1124909"/>
                  </a:lnTo>
                  <a:lnTo>
                    <a:pt x="1588688" y="1440673"/>
                  </a:lnTo>
                  <a:lnTo>
                    <a:pt x="1305816" y="1680786"/>
                  </a:lnTo>
                  <a:lnTo>
                    <a:pt x="930846" y="1782751"/>
                  </a:lnTo>
                  <a:lnTo>
                    <a:pt x="542720" y="1710388"/>
                  </a:lnTo>
                  <a:lnTo>
                    <a:pt x="246691" y="1509747"/>
                  </a:lnTo>
                  <a:lnTo>
                    <a:pt x="52628" y="1200561"/>
                  </a:lnTo>
                  <a:lnTo>
                    <a:pt x="0" y="835459"/>
                  </a:lnTo>
                  <a:lnTo>
                    <a:pt x="111833" y="447332"/>
                  </a:lnTo>
                  <a:lnTo>
                    <a:pt x="365103" y="167750"/>
                  </a:lnTo>
                  <a:lnTo>
                    <a:pt x="647974" y="36181"/>
                  </a:lnTo>
                  <a:lnTo>
                    <a:pt x="888087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1640" y="3429000"/>
              <a:ext cx="188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Linear elements</a:t>
              </a: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4805680" y="2979261"/>
            <a:ext cx="2692400" cy="2690019"/>
            <a:chOff x="4714240" y="2293667"/>
            <a:chExt cx="2692400" cy="2690019"/>
          </a:xfrm>
        </p:grpSpPr>
        <p:sp>
          <p:nvSpPr>
            <p:cNvPr id="7" name="Freeform 6"/>
            <p:cNvSpPr/>
            <p:nvPr/>
          </p:nvSpPr>
          <p:spPr bwMode="auto">
            <a:xfrm>
              <a:off x="4714240" y="2293667"/>
              <a:ext cx="2692400" cy="2690019"/>
            </a:xfrm>
            <a:custGeom>
              <a:avLst/>
              <a:gdLst>
                <a:gd name="connsiteX0" fmla="*/ 891646 w 1794933"/>
                <a:gd name="connsiteY0" fmla="*/ 5292 h 1793346"/>
                <a:gd name="connsiteX1" fmla="*/ 1285346 w 1794933"/>
                <a:gd name="connsiteY1" fmla="*/ 94192 h 1793346"/>
                <a:gd name="connsiteX2" fmla="*/ 1507596 w 1794933"/>
                <a:gd name="connsiteY2" fmla="*/ 246592 h 1793346"/>
                <a:gd name="connsiteX3" fmla="*/ 1723496 w 1794933"/>
                <a:gd name="connsiteY3" fmla="*/ 567267 h 1793346"/>
                <a:gd name="connsiteX4" fmla="*/ 1783821 w 1794933"/>
                <a:gd name="connsiteY4" fmla="*/ 960967 h 1793346"/>
                <a:gd name="connsiteX5" fmla="*/ 1656821 w 1794933"/>
                <a:gd name="connsiteY5" fmla="*/ 1361017 h 1793346"/>
                <a:gd name="connsiteX6" fmla="*/ 1428221 w 1794933"/>
                <a:gd name="connsiteY6" fmla="*/ 1615017 h 1793346"/>
                <a:gd name="connsiteX7" fmla="*/ 1145646 w 1794933"/>
                <a:gd name="connsiteY7" fmla="*/ 1754717 h 1793346"/>
                <a:gd name="connsiteX8" fmla="*/ 821796 w 1794933"/>
                <a:gd name="connsiteY8" fmla="*/ 1786467 h 1793346"/>
                <a:gd name="connsiteX9" fmla="*/ 529696 w 1794933"/>
                <a:gd name="connsiteY9" fmla="*/ 1713442 h 1793346"/>
                <a:gd name="connsiteX10" fmla="*/ 272521 w 1794933"/>
                <a:gd name="connsiteY10" fmla="*/ 1535642 h 1793346"/>
                <a:gd name="connsiteX11" fmla="*/ 75671 w 1794933"/>
                <a:gd name="connsiteY11" fmla="*/ 1249892 h 1793346"/>
                <a:gd name="connsiteX12" fmla="*/ 2646 w 1794933"/>
                <a:gd name="connsiteY12" fmla="*/ 916517 h 1793346"/>
                <a:gd name="connsiteX13" fmla="*/ 59796 w 1794933"/>
                <a:gd name="connsiteY13" fmla="*/ 573617 h 1793346"/>
                <a:gd name="connsiteX14" fmla="*/ 282046 w 1794933"/>
                <a:gd name="connsiteY14" fmla="*/ 243417 h 1793346"/>
                <a:gd name="connsiteX15" fmla="*/ 574146 w 1794933"/>
                <a:gd name="connsiteY15" fmla="*/ 62442 h 1793346"/>
                <a:gd name="connsiteX16" fmla="*/ 891646 w 1794933"/>
                <a:gd name="connsiteY16" fmla="*/ 5292 h 179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94933" h="1793346">
                  <a:moveTo>
                    <a:pt x="891646" y="5292"/>
                  </a:moveTo>
                  <a:cubicBezTo>
                    <a:pt x="1010179" y="10584"/>
                    <a:pt x="1182688" y="53975"/>
                    <a:pt x="1285346" y="94192"/>
                  </a:cubicBezTo>
                  <a:cubicBezTo>
                    <a:pt x="1388004" y="134409"/>
                    <a:pt x="1434571" y="167746"/>
                    <a:pt x="1507596" y="246592"/>
                  </a:cubicBezTo>
                  <a:cubicBezTo>
                    <a:pt x="1580621" y="325438"/>
                    <a:pt x="1677459" y="448205"/>
                    <a:pt x="1723496" y="567267"/>
                  </a:cubicBezTo>
                  <a:cubicBezTo>
                    <a:pt x="1769533" y="686329"/>
                    <a:pt x="1794933" y="828675"/>
                    <a:pt x="1783821" y="960967"/>
                  </a:cubicBezTo>
                  <a:cubicBezTo>
                    <a:pt x="1772709" y="1093259"/>
                    <a:pt x="1716088" y="1252009"/>
                    <a:pt x="1656821" y="1361017"/>
                  </a:cubicBezTo>
                  <a:cubicBezTo>
                    <a:pt x="1597554" y="1470025"/>
                    <a:pt x="1513417" y="1549400"/>
                    <a:pt x="1428221" y="1615017"/>
                  </a:cubicBezTo>
                  <a:cubicBezTo>
                    <a:pt x="1343025" y="1680634"/>
                    <a:pt x="1246717" y="1726142"/>
                    <a:pt x="1145646" y="1754717"/>
                  </a:cubicBezTo>
                  <a:cubicBezTo>
                    <a:pt x="1044575" y="1783292"/>
                    <a:pt x="924454" y="1793346"/>
                    <a:pt x="821796" y="1786467"/>
                  </a:cubicBezTo>
                  <a:cubicBezTo>
                    <a:pt x="719138" y="1779588"/>
                    <a:pt x="621242" y="1755246"/>
                    <a:pt x="529696" y="1713442"/>
                  </a:cubicBezTo>
                  <a:cubicBezTo>
                    <a:pt x="438150" y="1671638"/>
                    <a:pt x="348192" y="1612900"/>
                    <a:pt x="272521" y="1535642"/>
                  </a:cubicBezTo>
                  <a:cubicBezTo>
                    <a:pt x="196850" y="1458384"/>
                    <a:pt x="120650" y="1353080"/>
                    <a:pt x="75671" y="1249892"/>
                  </a:cubicBezTo>
                  <a:cubicBezTo>
                    <a:pt x="30692" y="1146705"/>
                    <a:pt x="5292" y="1029229"/>
                    <a:pt x="2646" y="916517"/>
                  </a:cubicBezTo>
                  <a:cubicBezTo>
                    <a:pt x="0" y="803805"/>
                    <a:pt x="13229" y="685800"/>
                    <a:pt x="59796" y="573617"/>
                  </a:cubicBezTo>
                  <a:cubicBezTo>
                    <a:pt x="106363" y="461434"/>
                    <a:pt x="196321" y="328613"/>
                    <a:pt x="282046" y="243417"/>
                  </a:cubicBezTo>
                  <a:cubicBezTo>
                    <a:pt x="367771" y="158221"/>
                    <a:pt x="465667" y="102659"/>
                    <a:pt x="574146" y="62442"/>
                  </a:cubicBezTo>
                  <a:cubicBezTo>
                    <a:pt x="682625" y="22225"/>
                    <a:pt x="773113" y="0"/>
                    <a:pt x="891646" y="5292"/>
                  </a:cubicBezTo>
                  <a:close/>
                </a:path>
              </a:pathLst>
            </a:custGeom>
            <a:solidFill>
              <a:srgbClr val="2C02C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 bwMode="auto">
            <a:xfrm rot="4153106">
              <a:off x="4741164" y="2320568"/>
              <a:ext cx="2638551" cy="2636219"/>
            </a:xfrm>
            <a:custGeom>
              <a:avLst/>
              <a:gdLst>
                <a:gd name="connsiteX0" fmla="*/ 891646 w 1794933"/>
                <a:gd name="connsiteY0" fmla="*/ 5292 h 1793346"/>
                <a:gd name="connsiteX1" fmla="*/ 1285346 w 1794933"/>
                <a:gd name="connsiteY1" fmla="*/ 94192 h 1793346"/>
                <a:gd name="connsiteX2" fmla="*/ 1507596 w 1794933"/>
                <a:gd name="connsiteY2" fmla="*/ 246592 h 1793346"/>
                <a:gd name="connsiteX3" fmla="*/ 1723496 w 1794933"/>
                <a:gd name="connsiteY3" fmla="*/ 567267 h 1793346"/>
                <a:gd name="connsiteX4" fmla="*/ 1783821 w 1794933"/>
                <a:gd name="connsiteY4" fmla="*/ 960967 h 1793346"/>
                <a:gd name="connsiteX5" fmla="*/ 1656821 w 1794933"/>
                <a:gd name="connsiteY5" fmla="*/ 1361017 h 1793346"/>
                <a:gd name="connsiteX6" fmla="*/ 1428221 w 1794933"/>
                <a:gd name="connsiteY6" fmla="*/ 1615017 h 1793346"/>
                <a:gd name="connsiteX7" fmla="*/ 1145646 w 1794933"/>
                <a:gd name="connsiteY7" fmla="*/ 1754717 h 1793346"/>
                <a:gd name="connsiteX8" fmla="*/ 821796 w 1794933"/>
                <a:gd name="connsiteY8" fmla="*/ 1786467 h 1793346"/>
                <a:gd name="connsiteX9" fmla="*/ 529696 w 1794933"/>
                <a:gd name="connsiteY9" fmla="*/ 1713442 h 1793346"/>
                <a:gd name="connsiteX10" fmla="*/ 272521 w 1794933"/>
                <a:gd name="connsiteY10" fmla="*/ 1535642 h 1793346"/>
                <a:gd name="connsiteX11" fmla="*/ 75671 w 1794933"/>
                <a:gd name="connsiteY11" fmla="*/ 1249892 h 1793346"/>
                <a:gd name="connsiteX12" fmla="*/ 2646 w 1794933"/>
                <a:gd name="connsiteY12" fmla="*/ 916517 h 1793346"/>
                <a:gd name="connsiteX13" fmla="*/ 59796 w 1794933"/>
                <a:gd name="connsiteY13" fmla="*/ 573617 h 1793346"/>
                <a:gd name="connsiteX14" fmla="*/ 282046 w 1794933"/>
                <a:gd name="connsiteY14" fmla="*/ 243417 h 1793346"/>
                <a:gd name="connsiteX15" fmla="*/ 574146 w 1794933"/>
                <a:gd name="connsiteY15" fmla="*/ 62442 h 1793346"/>
                <a:gd name="connsiteX16" fmla="*/ 891646 w 1794933"/>
                <a:gd name="connsiteY16" fmla="*/ 5292 h 179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94933" h="1793346">
                  <a:moveTo>
                    <a:pt x="891646" y="5292"/>
                  </a:moveTo>
                  <a:cubicBezTo>
                    <a:pt x="1010179" y="10584"/>
                    <a:pt x="1182688" y="53975"/>
                    <a:pt x="1285346" y="94192"/>
                  </a:cubicBezTo>
                  <a:cubicBezTo>
                    <a:pt x="1388004" y="134409"/>
                    <a:pt x="1434571" y="167746"/>
                    <a:pt x="1507596" y="246592"/>
                  </a:cubicBezTo>
                  <a:cubicBezTo>
                    <a:pt x="1580621" y="325438"/>
                    <a:pt x="1677459" y="448205"/>
                    <a:pt x="1723496" y="567267"/>
                  </a:cubicBezTo>
                  <a:cubicBezTo>
                    <a:pt x="1769533" y="686329"/>
                    <a:pt x="1794933" y="828675"/>
                    <a:pt x="1783821" y="960967"/>
                  </a:cubicBezTo>
                  <a:cubicBezTo>
                    <a:pt x="1772709" y="1093259"/>
                    <a:pt x="1716088" y="1252009"/>
                    <a:pt x="1656821" y="1361017"/>
                  </a:cubicBezTo>
                  <a:cubicBezTo>
                    <a:pt x="1597554" y="1470025"/>
                    <a:pt x="1513417" y="1549400"/>
                    <a:pt x="1428221" y="1615017"/>
                  </a:cubicBezTo>
                  <a:cubicBezTo>
                    <a:pt x="1343025" y="1680634"/>
                    <a:pt x="1246717" y="1726142"/>
                    <a:pt x="1145646" y="1754717"/>
                  </a:cubicBezTo>
                  <a:cubicBezTo>
                    <a:pt x="1044575" y="1783292"/>
                    <a:pt x="924454" y="1793346"/>
                    <a:pt x="821796" y="1786467"/>
                  </a:cubicBezTo>
                  <a:cubicBezTo>
                    <a:pt x="719138" y="1779588"/>
                    <a:pt x="621242" y="1755246"/>
                    <a:pt x="529696" y="1713442"/>
                  </a:cubicBezTo>
                  <a:cubicBezTo>
                    <a:pt x="438150" y="1671638"/>
                    <a:pt x="348192" y="1612900"/>
                    <a:pt x="272521" y="1535642"/>
                  </a:cubicBezTo>
                  <a:cubicBezTo>
                    <a:pt x="196850" y="1458384"/>
                    <a:pt x="120650" y="1353080"/>
                    <a:pt x="75671" y="1249892"/>
                  </a:cubicBezTo>
                  <a:cubicBezTo>
                    <a:pt x="30692" y="1146705"/>
                    <a:pt x="5292" y="1029229"/>
                    <a:pt x="2646" y="916517"/>
                  </a:cubicBezTo>
                  <a:cubicBezTo>
                    <a:pt x="0" y="803805"/>
                    <a:pt x="13229" y="685800"/>
                    <a:pt x="59796" y="573617"/>
                  </a:cubicBezTo>
                  <a:cubicBezTo>
                    <a:pt x="106363" y="461434"/>
                    <a:pt x="196321" y="328613"/>
                    <a:pt x="282046" y="243417"/>
                  </a:cubicBezTo>
                  <a:cubicBezTo>
                    <a:pt x="367771" y="158221"/>
                    <a:pt x="465667" y="102659"/>
                    <a:pt x="574146" y="62442"/>
                  </a:cubicBezTo>
                  <a:cubicBezTo>
                    <a:pt x="682625" y="22225"/>
                    <a:pt x="773113" y="0"/>
                    <a:pt x="891646" y="5292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0756" y="3429000"/>
              <a:ext cx="231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mic Sans MS" pitchFamily="66" charset="0"/>
                </a:rPr>
                <a:t>Quadratic elements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Contact condition is a rough boundary nonlinearity due to discontinuous contact force and unknown contact region</a:t>
            </a:r>
          </a:p>
          <a:p>
            <a:pPr lvl="1"/>
            <a:r>
              <a:rPr lang="en-US" sz="1800" dirty="0" smtClean="0"/>
              <a:t>Both force and displacement on the contact boundary are unknown</a:t>
            </a:r>
          </a:p>
          <a:p>
            <a:pPr lvl="1"/>
            <a:r>
              <a:rPr lang="en-US" sz="1800" dirty="0" smtClean="0"/>
              <a:t>Contact search is necessary at each iteration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Penalty method or Lagrange multiplier method can be used to represent the contact constraint</a:t>
            </a:r>
          </a:p>
          <a:p>
            <a:pPr lvl="1"/>
            <a:r>
              <a:rPr lang="en-US" sz="1800" dirty="0" smtClean="0"/>
              <a:t>Penalty method allows a small penetration, but easy to implement</a:t>
            </a:r>
          </a:p>
          <a:p>
            <a:pPr lvl="1"/>
            <a:r>
              <a:rPr lang="en-US" sz="1800" dirty="0" smtClean="0">
                <a:solidFill>
                  <a:srgbClr val="2C02C6"/>
                </a:solidFill>
              </a:rPr>
              <a:t>Lagrange multiplier method can impose contact condition accurately, but requires additional variables and the matrix become positive semi-definite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Numerically, slave-master concept is used along with collocation integration (at slave nodes)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Friction makes the contact problem path-dependent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rgbClr val="2C02C6"/>
                </a:solidFill>
              </a:rPr>
              <a:t>Discrete boundary and rigid-body motion makes the contact problem difficult to solve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of a Cantilever Beam with a Rigid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</a:t>
            </a:r>
            <a:r>
              <a:rPr lang="en-US" dirty="0"/>
              <a:t>= 1 </a:t>
            </a:r>
            <a:r>
              <a:rPr lang="en-US" dirty="0" err="1"/>
              <a:t>kN</a:t>
            </a:r>
            <a:r>
              <a:rPr lang="en-US" dirty="0"/>
              <a:t>/m, </a:t>
            </a:r>
            <a:r>
              <a:rPr lang="en-US" dirty="0" smtClean="0"/>
              <a:t>L </a:t>
            </a:r>
            <a:r>
              <a:rPr lang="en-US" dirty="0"/>
              <a:t>= 1 m, </a:t>
            </a:r>
            <a:r>
              <a:rPr lang="en-US" dirty="0" smtClean="0"/>
              <a:t>EI </a:t>
            </a:r>
            <a:r>
              <a:rPr lang="en-US" dirty="0"/>
              <a:t>= 10</a:t>
            </a:r>
            <a:r>
              <a:rPr lang="en-US" baseline="30000" dirty="0"/>
              <a:t>5</a:t>
            </a:r>
            <a:r>
              <a:rPr lang="en-US" dirty="0"/>
              <a:t> N∙m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smtClean="0"/>
              <a:t>initial </a:t>
            </a:r>
            <a:r>
              <a:rPr lang="en-US" dirty="0"/>
              <a:t>gap </a:t>
            </a:r>
            <a:r>
              <a:rPr lang="en-US" dirty="0">
                <a:latin typeface="Symbol" panose="05050102010706020507" pitchFamily="18" charset="2"/>
              </a:rPr>
              <a:t></a:t>
            </a:r>
            <a:r>
              <a:rPr lang="en-US" dirty="0"/>
              <a:t> = 1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Trial-and-error solution</a:t>
            </a:r>
          </a:p>
          <a:p>
            <a:pPr lvl="1"/>
            <a:r>
              <a:rPr lang="en-US" dirty="0" smtClean="0"/>
              <a:t>First assume that the deflection is smaller than the gap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(L) &gt;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, the assumption is wrong, the beam will be in contact</a:t>
            </a:r>
            <a:endParaRPr lang="en-US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93" y="4406612"/>
            <a:ext cx="5343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314542"/>
              </p:ext>
            </p:extLst>
          </p:nvPr>
        </p:nvGraphicFramePr>
        <p:xfrm>
          <a:off x="838342" y="2284703"/>
          <a:ext cx="7981951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3" name="Equation" r:id="rId4" imgW="8026200" imgH="812520" progId="Equation.DSMT4">
                  <p:embed/>
                </p:oleObj>
              </mc:Choice>
              <mc:Fallback>
                <p:oleObj name="Equation" r:id="rId4" imgW="80262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42" y="2284703"/>
                        <a:ext cx="7981951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47800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Cantilever </a:t>
            </a:r>
            <a:r>
              <a:rPr lang="en-US" dirty="0"/>
              <a:t>Beam Contact </a:t>
            </a:r>
            <a:r>
              <a:rPr lang="en-US" dirty="0" smtClean="0"/>
              <a:t>with </a:t>
            </a:r>
            <a:r>
              <a:rPr lang="en-US" dirty="0"/>
              <a:t>a Rigid </a:t>
            </a:r>
            <a:r>
              <a:rPr lang="en-US" dirty="0" smtClean="0"/>
              <a:t>Block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Trial-and-error solution cont.</a:t>
            </a:r>
          </a:p>
          <a:p>
            <a:pPr lvl="1"/>
            <a:r>
              <a:rPr lang="en-US" dirty="0" smtClean="0"/>
              <a:t>Now contact occurs. Contact in one-point (tip).</a:t>
            </a:r>
          </a:p>
          <a:p>
            <a:pPr lvl="1"/>
            <a:r>
              <a:rPr lang="en-US" dirty="0" smtClean="0"/>
              <a:t>Contact force,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, to prevent penetration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contact force from tip displacement = gap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67385"/>
              </p:ext>
            </p:extLst>
          </p:nvPr>
        </p:nvGraphicFramePr>
        <p:xfrm>
          <a:off x="1494104" y="2192338"/>
          <a:ext cx="52752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3" name="Equation" r:id="rId3" imgW="5244840" imgH="838080" progId="Equation.DSMT4">
                  <p:embed/>
                </p:oleObj>
              </mc:Choice>
              <mc:Fallback>
                <p:oleObj name="Equation" r:id="rId3" imgW="5244840" imgH="838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04" y="2192338"/>
                        <a:ext cx="5275262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15167"/>
              </p:ext>
            </p:extLst>
          </p:nvPr>
        </p:nvGraphicFramePr>
        <p:xfrm>
          <a:off x="1206644" y="3777239"/>
          <a:ext cx="7016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4" name="Equation" r:id="rId5" imgW="7010280" imgH="799920" progId="Equation.DSMT4">
                  <p:embed/>
                </p:oleObj>
              </mc:Choice>
              <mc:Fallback>
                <p:oleObj name="Equation" r:id="rId5" imgW="7010280" imgH="799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644" y="3777239"/>
                        <a:ext cx="70167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29543"/>
              </p:ext>
            </p:extLst>
          </p:nvPr>
        </p:nvGraphicFramePr>
        <p:xfrm>
          <a:off x="1254125" y="4704340"/>
          <a:ext cx="271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7" imgW="2717640" imgH="838080" progId="Equation.DSMT4">
                  <p:embed/>
                </p:oleObj>
              </mc:Choice>
              <mc:Fallback>
                <p:oleObj name="Equation" r:id="rId7" imgW="271764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4704340"/>
                        <a:ext cx="271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5955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_MyCla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A_MyClass</Template>
  <TotalTime>7508</TotalTime>
  <Words>3475</Words>
  <Application>Microsoft Office PowerPoint</Application>
  <PresentationFormat>On-screen Show (4:3)</PresentationFormat>
  <Paragraphs>861</Paragraphs>
  <Slides>78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Comic Sans MS</vt:lpstr>
      <vt:lpstr>Calibri</vt:lpstr>
      <vt:lpstr>Helvetica</vt:lpstr>
      <vt:lpstr>Times New Roman</vt:lpstr>
      <vt:lpstr>Arial</vt:lpstr>
      <vt:lpstr>Euclid Symbol</vt:lpstr>
      <vt:lpstr>Euclid Math Two</vt:lpstr>
      <vt:lpstr>Malgun Gothic</vt:lpstr>
      <vt:lpstr>Wingdings</vt:lpstr>
      <vt:lpstr>Symbol</vt:lpstr>
      <vt:lpstr>Euclid</vt:lpstr>
      <vt:lpstr>Malgun Gothic</vt:lpstr>
      <vt:lpstr>A_MyClass</vt:lpstr>
      <vt:lpstr>Equation</vt:lpstr>
      <vt:lpstr>MathType 6.0 Equation</vt:lpstr>
      <vt:lpstr>CHAP 5  Finite Element Analysis of Contact Problem</vt:lpstr>
      <vt:lpstr>Introduction</vt:lpstr>
      <vt:lpstr>Introduction</vt:lpstr>
      <vt:lpstr>Goals</vt:lpstr>
      <vt:lpstr>1D Contact Examples</vt:lpstr>
      <vt:lpstr>Contact Problem – Boundary Nonlinearity</vt:lpstr>
      <vt:lpstr>Why are contact problems difficult?</vt:lpstr>
      <vt:lpstr>Contact of a Cantilever Beam with a Rigid Block</vt:lpstr>
      <vt:lpstr>Cantilever Beam Contact with a Rigid Block cont.</vt:lpstr>
      <vt:lpstr>Cantilever Beam Contact with a Rigid Block cont.</vt:lpstr>
      <vt:lpstr>Cantilever Beam Contact with a Rigid Block cont.</vt:lpstr>
      <vt:lpstr>Cantilever Beam Contact with a Rigid Block cont.</vt:lpstr>
      <vt:lpstr>Cantilever Beam Contact with a Rigid Block cont.</vt:lpstr>
      <vt:lpstr>Beam Contact with Friction</vt:lpstr>
      <vt:lpstr>Beam Contact with Friction cont.</vt:lpstr>
      <vt:lpstr>Beam Contact with Friction cont.</vt:lpstr>
      <vt:lpstr>Beam Contact with Friction cont.</vt:lpstr>
      <vt:lpstr>Beam Contact with Friction cont.</vt:lpstr>
      <vt:lpstr>Observations</vt:lpstr>
      <vt:lpstr>General Formulation of Contact Problems</vt:lpstr>
      <vt:lpstr>General Contact Formulation</vt:lpstr>
      <vt:lpstr>Contact Formulation cont.</vt:lpstr>
      <vt:lpstr>Ex) Project to a Parabola</vt:lpstr>
      <vt:lpstr>Variational Inequality</vt:lpstr>
      <vt:lpstr>Variational Inequality cont.</vt:lpstr>
      <vt:lpstr>Illustration of Projection</vt:lpstr>
      <vt:lpstr>Variational Inequality cont.</vt:lpstr>
      <vt:lpstr>Potential Energy and Directional Derivative</vt:lpstr>
      <vt:lpstr>Equivalence</vt:lpstr>
      <vt:lpstr>Constrained Optimization</vt:lpstr>
      <vt:lpstr>Constrained Optimization cont.</vt:lpstr>
      <vt:lpstr>Ex) Beam Deflection with Rigid Block</vt:lpstr>
      <vt:lpstr>Ex) Beam Deflection with Rigid Block</vt:lpstr>
      <vt:lpstr>Variational Equation</vt:lpstr>
      <vt:lpstr>Frictionless Contact Formulation</vt:lpstr>
      <vt:lpstr>Linearization</vt:lpstr>
      <vt:lpstr>Linearization cont.</vt:lpstr>
      <vt:lpstr>Ex) Frictionless Contact of a Block</vt:lpstr>
      <vt:lpstr>Ex) Frictionless Contact of a Block</vt:lpstr>
      <vt:lpstr>Frictional Contact Formulation</vt:lpstr>
      <vt:lpstr>Friction Force</vt:lpstr>
      <vt:lpstr>Linearization of Stick Form</vt:lpstr>
      <vt:lpstr>Linearization of Slip Form</vt:lpstr>
      <vt:lpstr>Ex) Frictional Slip of a Cantilever Beam</vt:lpstr>
      <vt:lpstr>Ex) Frictional Slip of a Cantilever Beam</vt:lpstr>
      <vt:lpstr>Ex) Frictional Slip of a Cantilever Beam</vt:lpstr>
      <vt:lpstr>Finite Element Formulation of Contact Problems</vt:lpstr>
      <vt:lpstr>Finite Element Formulation</vt:lpstr>
      <vt:lpstr>Finite Element Formulation cont.</vt:lpstr>
      <vt:lpstr>Finite Element Formulation cont.</vt:lpstr>
      <vt:lpstr>Finite Element Formulation cont.</vt:lpstr>
      <vt:lpstr>Finite Element Formulation cont.</vt:lpstr>
      <vt:lpstr>Contact Analysis Procedure and Modeling Issues</vt:lpstr>
      <vt:lpstr>Types of Contact Interface</vt:lpstr>
      <vt:lpstr>Contact Search</vt:lpstr>
      <vt:lpstr>Contact Search cont.</vt:lpstr>
      <vt:lpstr>Slave-Master Contact</vt:lpstr>
      <vt:lpstr>Slave-Master Contact cont.</vt:lpstr>
      <vt:lpstr>Contact Formulation (Two-Step Procedure)</vt:lpstr>
      <vt:lpstr>Contact Tolerance and Load Increment</vt:lpstr>
      <vt:lpstr>Contact Force</vt:lpstr>
      <vt:lpstr>Contact Stiffness</vt:lpstr>
      <vt:lpstr>Lagrange Multiplier Method</vt:lpstr>
      <vt:lpstr>Observations</vt:lpstr>
      <vt:lpstr>Contact Formulation</vt:lpstr>
      <vt:lpstr>Friction Force</vt:lpstr>
      <vt:lpstr>Friction Force cont.</vt:lpstr>
      <vt:lpstr>Tangential Stiffness</vt:lpstr>
      <vt:lpstr>Selection of Master and Slave</vt:lpstr>
      <vt:lpstr>Selection of Master and Slave</vt:lpstr>
      <vt:lpstr>Flexible or Rigid Bodies?</vt:lpstr>
      <vt:lpstr>Effect of discretization</vt:lpstr>
      <vt:lpstr>Rigid-Body Motion</vt:lpstr>
      <vt:lpstr>Rigid-Body Motion</vt:lpstr>
      <vt:lpstr>Rigid-Body Motion</vt:lpstr>
      <vt:lpstr>Convergence Difficulty at a Corner</vt:lpstr>
      <vt:lpstr>Curved Contact Surface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Nam-Ho Kim</dc:creator>
  <cp:lastModifiedBy>Kim,Nam Ho</cp:lastModifiedBy>
  <cp:revision>580</cp:revision>
  <dcterms:created xsi:type="dcterms:W3CDTF">2008-06-19T01:15:29Z</dcterms:created>
  <dcterms:modified xsi:type="dcterms:W3CDTF">2016-12-31T18:55:30Z</dcterms:modified>
</cp:coreProperties>
</file>