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5"/>
  </p:notesMasterIdLst>
  <p:sldIdLst>
    <p:sldId id="256" r:id="rId2"/>
    <p:sldId id="400" r:id="rId3"/>
    <p:sldId id="375" r:id="rId4"/>
    <p:sldId id="376" r:id="rId5"/>
    <p:sldId id="377" r:id="rId6"/>
    <p:sldId id="378" r:id="rId7"/>
    <p:sldId id="452" r:id="rId8"/>
    <p:sldId id="405" r:id="rId9"/>
    <p:sldId id="454" r:id="rId10"/>
    <p:sldId id="406" r:id="rId11"/>
    <p:sldId id="408" r:id="rId12"/>
    <p:sldId id="410" r:id="rId13"/>
    <p:sldId id="403" r:id="rId14"/>
    <p:sldId id="414" r:id="rId15"/>
    <p:sldId id="453" r:id="rId16"/>
    <p:sldId id="416" r:id="rId17"/>
    <p:sldId id="415" r:id="rId18"/>
    <p:sldId id="417" r:id="rId19"/>
    <p:sldId id="411" r:id="rId20"/>
    <p:sldId id="257" r:id="rId21"/>
    <p:sldId id="455" r:id="rId22"/>
    <p:sldId id="258" r:id="rId23"/>
    <p:sldId id="259" r:id="rId24"/>
    <p:sldId id="260" r:id="rId25"/>
    <p:sldId id="261" r:id="rId26"/>
    <p:sldId id="262" r:id="rId27"/>
    <p:sldId id="263" r:id="rId28"/>
    <p:sldId id="264" r:id="rId29"/>
    <p:sldId id="265" r:id="rId30"/>
    <p:sldId id="267" r:id="rId31"/>
    <p:sldId id="269" r:id="rId32"/>
    <p:sldId id="270" r:id="rId33"/>
    <p:sldId id="271" r:id="rId34"/>
    <p:sldId id="412"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456" r:id="rId56"/>
    <p:sldId id="459" r:id="rId57"/>
    <p:sldId id="460" r:id="rId58"/>
    <p:sldId id="467" r:id="rId59"/>
    <p:sldId id="463" r:id="rId60"/>
    <p:sldId id="464" r:id="rId61"/>
    <p:sldId id="461" r:id="rId62"/>
    <p:sldId id="468" r:id="rId63"/>
    <p:sldId id="462" r:id="rId64"/>
    <p:sldId id="465" r:id="rId65"/>
    <p:sldId id="466" r:id="rId66"/>
    <p:sldId id="457" r:id="rId67"/>
    <p:sldId id="469" r:id="rId68"/>
    <p:sldId id="458" r:id="rId69"/>
    <p:sldId id="413" r:id="rId70"/>
    <p:sldId id="442" r:id="rId71"/>
    <p:sldId id="439" r:id="rId72"/>
    <p:sldId id="440" r:id="rId73"/>
    <p:sldId id="441" r:id="rId74"/>
    <p:sldId id="443" r:id="rId75"/>
    <p:sldId id="444" r:id="rId76"/>
    <p:sldId id="445" r:id="rId77"/>
    <p:sldId id="446" r:id="rId78"/>
    <p:sldId id="447" r:id="rId79"/>
    <p:sldId id="448" r:id="rId80"/>
    <p:sldId id="449" r:id="rId81"/>
    <p:sldId id="450" r:id="rId82"/>
    <p:sldId id="418" r:id="rId83"/>
    <p:sldId id="419" r:id="rId84"/>
    <p:sldId id="420" r:id="rId85"/>
    <p:sldId id="421" r:id="rId86"/>
    <p:sldId id="422" r:id="rId87"/>
    <p:sldId id="423" r:id="rId88"/>
    <p:sldId id="424" r:id="rId89"/>
    <p:sldId id="425" r:id="rId90"/>
    <p:sldId id="426" r:id="rId91"/>
    <p:sldId id="427" r:id="rId92"/>
    <p:sldId id="428" r:id="rId93"/>
    <p:sldId id="429" r:id="rId94"/>
    <p:sldId id="451" r:id="rId95"/>
    <p:sldId id="430" r:id="rId96"/>
    <p:sldId id="431" r:id="rId97"/>
    <p:sldId id="432" r:id="rId98"/>
    <p:sldId id="433" r:id="rId99"/>
    <p:sldId id="434" r:id="rId100"/>
    <p:sldId id="435" r:id="rId101"/>
    <p:sldId id="436" r:id="rId102"/>
    <p:sldId id="437" r:id="rId103"/>
    <p:sldId id="354" r:id="rId10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1pPr>
    <a:lvl2pPr marL="457200" lvl="1"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2pPr>
    <a:lvl3pPr marL="914400" lvl="2"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3pPr>
    <a:lvl4pPr marL="1371600" lvl="3"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4pPr>
    <a:lvl5pPr marL="1828800" lvl="4"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5pPr>
    <a:lvl6pPr marL="2286000" lvl="5"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6pPr>
    <a:lvl7pPr marL="2743200" lvl="6"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7pPr>
    <a:lvl8pPr marL="3200400" lvl="7"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8pPr>
    <a:lvl9pPr marL="3657600" lvl="8" indent="0" algn="l" defTabSz="91440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华文细黑"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20"/>
    <p:restoredTop sz="99486"/>
  </p:normalViewPr>
  <p:slideViewPr>
    <p:cSldViewPr showGuides="1">
      <p:cViewPr>
        <p:scale>
          <a:sx n="75" d="100"/>
          <a:sy n="75" d="100"/>
        </p:scale>
        <p:origin x="-2646" y="-9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6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5.wmf"/><Relationship Id="rId7" Type="http://schemas.openxmlformats.org/officeDocument/2006/relationships/image" Target="../media/image68.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9" Type="http://schemas.openxmlformats.org/officeDocument/2006/relationships/image" Target="../media/image8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88.wmf"/><Relationship Id="rId7" Type="http://schemas.openxmlformats.org/officeDocument/2006/relationships/image" Target="../media/image91.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0.wmf"/><Relationship Id="rId5" Type="http://schemas.openxmlformats.org/officeDocument/2006/relationships/image" Target="../media/image68.wmf"/><Relationship Id="rId4" Type="http://schemas.openxmlformats.org/officeDocument/2006/relationships/image" Target="../media/image8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65.wmf"/><Relationship Id="rId5" Type="http://schemas.openxmlformats.org/officeDocument/2006/relationships/image" Target="../media/image97.wmf"/><Relationship Id="rId4"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5" Type="http://schemas.openxmlformats.org/officeDocument/2006/relationships/image" Target="../media/image121.wmf"/><Relationship Id="rId4" Type="http://schemas.openxmlformats.org/officeDocument/2006/relationships/image" Target="../media/image14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image" Target="../media/image172.wmf"/><Relationship Id="rId3" Type="http://schemas.openxmlformats.org/officeDocument/2006/relationships/image" Target="../media/image162.wmf"/><Relationship Id="rId7" Type="http://schemas.openxmlformats.org/officeDocument/2006/relationships/image" Target="../media/image166.wmf"/><Relationship Id="rId12" Type="http://schemas.openxmlformats.org/officeDocument/2006/relationships/image" Target="../media/image171.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11" Type="http://schemas.openxmlformats.org/officeDocument/2006/relationships/image" Target="../media/image170.wmf"/><Relationship Id="rId5" Type="http://schemas.openxmlformats.org/officeDocument/2006/relationships/image" Target="../media/image164.wmf"/><Relationship Id="rId15" Type="http://schemas.openxmlformats.org/officeDocument/2006/relationships/image" Target="../media/image174.wmf"/><Relationship Id="rId10" Type="http://schemas.openxmlformats.org/officeDocument/2006/relationships/image" Target="../media/image169.wmf"/><Relationship Id="rId4" Type="http://schemas.openxmlformats.org/officeDocument/2006/relationships/image" Target="../media/image163.wmf"/><Relationship Id="rId9" Type="http://schemas.openxmlformats.org/officeDocument/2006/relationships/image" Target="../media/image168.wmf"/><Relationship Id="rId14" Type="http://schemas.openxmlformats.org/officeDocument/2006/relationships/image" Target="../media/image17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9.wmf"/><Relationship Id="rId7" Type="http://schemas.openxmlformats.org/officeDocument/2006/relationships/image" Target="../media/image181.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0.wmf"/><Relationship Id="rId5" Type="http://schemas.openxmlformats.org/officeDocument/2006/relationships/image" Target="../media/image170.wmf"/><Relationship Id="rId4" Type="http://schemas.openxmlformats.org/officeDocument/2006/relationships/image" Target="../media/image16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11" Type="http://schemas.openxmlformats.org/officeDocument/2006/relationships/image" Target="../media/image194.wmf"/><Relationship Id="rId5" Type="http://schemas.openxmlformats.org/officeDocument/2006/relationships/image" Target="../media/image188.wmf"/><Relationship Id="rId10" Type="http://schemas.openxmlformats.org/officeDocument/2006/relationships/image" Target="../media/image193.wmf"/><Relationship Id="rId4" Type="http://schemas.openxmlformats.org/officeDocument/2006/relationships/image" Target="../media/image187.wmf"/><Relationship Id="rId9" Type="http://schemas.openxmlformats.org/officeDocument/2006/relationships/image" Target="../media/image19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5" Type="http://schemas.openxmlformats.org/officeDocument/2006/relationships/image" Target="../media/image205.wmf"/><Relationship Id="rId4" Type="http://schemas.openxmlformats.org/officeDocument/2006/relationships/image" Target="../media/image20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4" Type="http://schemas.openxmlformats.org/officeDocument/2006/relationships/image" Target="../media/image21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6.wmf"/><Relationship Id="rId7" Type="http://schemas.openxmlformats.org/officeDocument/2006/relationships/image" Target="../media/image230.wmf"/><Relationship Id="rId2" Type="http://schemas.openxmlformats.org/officeDocument/2006/relationships/image" Target="../media/image225.wmf"/><Relationship Id="rId1" Type="http://schemas.openxmlformats.org/officeDocument/2006/relationships/image" Target="../media/image224.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35.wmf"/><Relationship Id="rId7" Type="http://schemas.openxmlformats.org/officeDocument/2006/relationships/image" Target="../media/image239.wmf"/><Relationship Id="rId2" Type="http://schemas.openxmlformats.org/officeDocument/2006/relationships/image" Target="../media/image234.wmf"/><Relationship Id="rId1" Type="http://schemas.openxmlformats.org/officeDocument/2006/relationships/image" Target="../media/image233.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11" Type="http://schemas.openxmlformats.org/officeDocument/2006/relationships/image" Target="../media/image45.wmf"/><Relationship Id="rId5" Type="http://schemas.openxmlformats.org/officeDocument/2006/relationships/image" Target="../media/image39.wmf"/><Relationship Id="rId10" Type="http://schemas.openxmlformats.org/officeDocument/2006/relationships/image" Target="../media/image44.wmf"/><Relationship Id="rId4" Type="http://schemas.openxmlformats.org/officeDocument/2006/relationships/image" Target="../media/image38.wmf"/><Relationship Id="rId9" Type="http://schemas.openxmlformats.org/officeDocument/2006/relationships/image" Target="../media/image4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245.wmf"/><Relationship Id="rId1" Type="http://schemas.openxmlformats.org/officeDocument/2006/relationships/image" Target="../media/image24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9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 Id="rId4" Type="http://schemas.openxmlformats.org/officeDocument/2006/relationships/image" Target="../media/image29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06.png"/></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09.wmf"/><Relationship Id="rId7" Type="http://schemas.openxmlformats.org/officeDocument/2006/relationships/image" Target="../media/image313.wmf"/><Relationship Id="rId2" Type="http://schemas.openxmlformats.org/officeDocument/2006/relationships/image" Target="../media/image308.wmf"/><Relationship Id="rId1" Type="http://schemas.openxmlformats.org/officeDocument/2006/relationships/image" Target="../media/image307.wmf"/><Relationship Id="rId6" Type="http://schemas.openxmlformats.org/officeDocument/2006/relationships/image" Target="../media/image312.wmf"/><Relationship Id="rId5" Type="http://schemas.openxmlformats.org/officeDocument/2006/relationships/image" Target="../media/image311.wmf"/><Relationship Id="rId4" Type="http://schemas.openxmlformats.org/officeDocument/2006/relationships/image" Target="../media/image31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17.wmf"/><Relationship Id="rId7" Type="http://schemas.openxmlformats.org/officeDocument/2006/relationships/image" Target="../media/image321.png"/><Relationship Id="rId2" Type="http://schemas.openxmlformats.org/officeDocument/2006/relationships/image" Target="../media/image316.wmf"/><Relationship Id="rId1" Type="http://schemas.openxmlformats.org/officeDocument/2006/relationships/image" Target="../media/image315.wmf"/><Relationship Id="rId6" Type="http://schemas.openxmlformats.org/officeDocument/2006/relationships/image" Target="../media/image320.wmf"/><Relationship Id="rId5" Type="http://schemas.openxmlformats.org/officeDocument/2006/relationships/image" Target="../media/image319.wmf"/><Relationship Id="rId4" Type="http://schemas.openxmlformats.org/officeDocument/2006/relationships/image" Target="../media/image31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 Id="rId5" Type="http://schemas.openxmlformats.org/officeDocument/2006/relationships/image" Target="../media/image333.wmf"/><Relationship Id="rId4" Type="http://schemas.openxmlformats.org/officeDocument/2006/relationships/image" Target="../media/image332.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42.wmf"/><Relationship Id="rId3" Type="http://schemas.openxmlformats.org/officeDocument/2006/relationships/image" Target="../media/image337.wmf"/><Relationship Id="rId7" Type="http://schemas.openxmlformats.org/officeDocument/2006/relationships/image" Target="../media/image341.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40.wmf"/><Relationship Id="rId5" Type="http://schemas.openxmlformats.org/officeDocument/2006/relationships/image" Target="../media/image339.wmf"/><Relationship Id="rId10" Type="http://schemas.openxmlformats.org/officeDocument/2006/relationships/image" Target="../media/image344.wmf"/><Relationship Id="rId4" Type="http://schemas.openxmlformats.org/officeDocument/2006/relationships/image" Target="../media/image338.wmf"/><Relationship Id="rId9" Type="http://schemas.openxmlformats.org/officeDocument/2006/relationships/image" Target="../media/image343.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 Id="rId4" Type="http://schemas.openxmlformats.org/officeDocument/2006/relationships/image" Target="../media/image348.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52.wmf"/><Relationship Id="rId2" Type="http://schemas.openxmlformats.org/officeDocument/2006/relationships/image" Target="../media/image351.wmf"/><Relationship Id="rId1" Type="http://schemas.openxmlformats.org/officeDocument/2006/relationships/image" Target="../media/image35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55.wmf"/><Relationship Id="rId2" Type="http://schemas.openxmlformats.org/officeDocument/2006/relationships/image" Target="../media/image354.wmf"/><Relationship Id="rId1" Type="http://schemas.openxmlformats.org/officeDocument/2006/relationships/image" Target="../media/image353.wmf"/><Relationship Id="rId4" Type="http://schemas.openxmlformats.org/officeDocument/2006/relationships/image" Target="../media/image35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60.wmf"/><Relationship Id="rId2" Type="http://schemas.openxmlformats.org/officeDocument/2006/relationships/image" Target="../media/image359.wmf"/><Relationship Id="rId1" Type="http://schemas.openxmlformats.org/officeDocument/2006/relationships/image" Target="../media/image358.wmf"/><Relationship Id="rId4" Type="http://schemas.openxmlformats.org/officeDocument/2006/relationships/image" Target="../media/image361.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69.wmf"/><Relationship Id="rId3" Type="http://schemas.openxmlformats.org/officeDocument/2006/relationships/image" Target="../media/image364.wmf"/><Relationship Id="rId7" Type="http://schemas.openxmlformats.org/officeDocument/2006/relationships/image" Target="../media/image368.wmf"/><Relationship Id="rId2" Type="http://schemas.openxmlformats.org/officeDocument/2006/relationships/image" Target="../media/image363.wmf"/><Relationship Id="rId1" Type="http://schemas.openxmlformats.org/officeDocument/2006/relationships/image" Target="../media/image362.wmf"/><Relationship Id="rId6" Type="http://schemas.openxmlformats.org/officeDocument/2006/relationships/image" Target="../media/image367.wmf"/><Relationship Id="rId5" Type="http://schemas.openxmlformats.org/officeDocument/2006/relationships/image" Target="../media/image366.wmf"/><Relationship Id="rId4" Type="http://schemas.openxmlformats.org/officeDocument/2006/relationships/image" Target="../media/image365.wmf"/><Relationship Id="rId9" Type="http://schemas.openxmlformats.org/officeDocument/2006/relationships/image" Target="../media/image37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7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75.wmf"/><Relationship Id="rId2" Type="http://schemas.openxmlformats.org/officeDocument/2006/relationships/image" Target="../media/image374.wmf"/><Relationship Id="rId1" Type="http://schemas.openxmlformats.org/officeDocument/2006/relationships/image" Target="../media/image373.wmf"/><Relationship Id="rId4" Type="http://schemas.openxmlformats.org/officeDocument/2006/relationships/image" Target="../media/image37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79.wmf"/><Relationship Id="rId2" Type="http://schemas.openxmlformats.org/officeDocument/2006/relationships/image" Target="../media/image378.wmf"/><Relationship Id="rId1" Type="http://schemas.openxmlformats.org/officeDocument/2006/relationships/image" Target="../media/image377.wmf"/><Relationship Id="rId4" Type="http://schemas.openxmlformats.org/officeDocument/2006/relationships/image" Target="../media/image38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383.wmf"/><Relationship Id="rId1" Type="http://schemas.openxmlformats.org/officeDocument/2006/relationships/image" Target="../media/image382.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86.wmf"/><Relationship Id="rId2" Type="http://schemas.openxmlformats.org/officeDocument/2006/relationships/image" Target="../media/image385.wmf"/><Relationship Id="rId1" Type="http://schemas.openxmlformats.org/officeDocument/2006/relationships/image" Target="../media/image384.wmf"/><Relationship Id="rId6" Type="http://schemas.openxmlformats.org/officeDocument/2006/relationships/image" Target="../media/image388.png"/><Relationship Id="rId5" Type="http://schemas.openxmlformats.org/officeDocument/2006/relationships/image" Target="../media/image387.wmf"/><Relationship Id="rId4" Type="http://schemas.openxmlformats.org/officeDocument/2006/relationships/image" Target="../media/image124.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91.wmf"/><Relationship Id="rId2" Type="http://schemas.openxmlformats.org/officeDocument/2006/relationships/image" Target="../media/image390.wmf"/><Relationship Id="rId1" Type="http://schemas.openxmlformats.org/officeDocument/2006/relationships/image" Target="../media/image389.png"/><Relationship Id="rId5" Type="http://schemas.openxmlformats.org/officeDocument/2006/relationships/image" Target="../media/image393.wmf"/><Relationship Id="rId4" Type="http://schemas.openxmlformats.org/officeDocument/2006/relationships/image" Target="../media/image392.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96.wmf"/><Relationship Id="rId2" Type="http://schemas.openxmlformats.org/officeDocument/2006/relationships/image" Target="../media/image395.wmf"/><Relationship Id="rId1" Type="http://schemas.openxmlformats.org/officeDocument/2006/relationships/image" Target="../media/image394.png"/></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99.wmf"/><Relationship Id="rId2" Type="http://schemas.openxmlformats.org/officeDocument/2006/relationships/image" Target="../media/image398.wmf"/><Relationship Id="rId1" Type="http://schemas.openxmlformats.org/officeDocument/2006/relationships/image" Target="../media/image397.wmf"/><Relationship Id="rId4" Type="http://schemas.openxmlformats.org/officeDocument/2006/relationships/image" Target="../media/image40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404.wmf"/><Relationship Id="rId2" Type="http://schemas.openxmlformats.org/officeDocument/2006/relationships/image" Target="../media/image403.wmf"/><Relationship Id="rId1" Type="http://schemas.openxmlformats.org/officeDocument/2006/relationships/image" Target="../media/image402.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407.wmf"/><Relationship Id="rId2" Type="http://schemas.openxmlformats.org/officeDocument/2006/relationships/image" Target="../media/image406.wmf"/><Relationship Id="rId1" Type="http://schemas.openxmlformats.org/officeDocument/2006/relationships/image" Target="../media/image405.wmf"/><Relationship Id="rId4" Type="http://schemas.openxmlformats.org/officeDocument/2006/relationships/image" Target="../media/image408.png"/></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412.wmf"/><Relationship Id="rId2" Type="http://schemas.openxmlformats.org/officeDocument/2006/relationships/image" Target="../media/image411.png"/><Relationship Id="rId1" Type="http://schemas.openxmlformats.org/officeDocument/2006/relationships/image" Target="../media/image410.wmf"/><Relationship Id="rId4" Type="http://schemas.openxmlformats.org/officeDocument/2006/relationships/image" Target="../media/image413.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417.wmf"/><Relationship Id="rId2" Type="http://schemas.openxmlformats.org/officeDocument/2006/relationships/image" Target="../media/image416.wmf"/><Relationship Id="rId1" Type="http://schemas.openxmlformats.org/officeDocument/2006/relationships/image" Target="../media/image41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420.wmf"/><Relationship Id="rId2" Type="http://schemas.openxmlformats.org/officeDocument/2006/relationships/image" Target="../media/image419.wmf"/><Relationship Id="rId1" Type="http://schemas.openxmlformats.org/officeDocument/2006/relationships/image" Target="../media/image418.wmf"/><Relationship Id="rId5" Type="http://schemas.openxmlformats.org/officeDocument/2006/relationships/image" Target="../media/image422.wmf"/><Relationship Id="rId4" Type="http://schemas.openxmlformats.org/officeDocument/2006/relationships/image" Target="../media/image4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425.wmf"/><Relationship Id="rId2" Type="http://schemas.openxmlformats.org/officeDocument/2006/relationships/image" Target="../media/image424.wmf"/><Relationship Id="rId1" Type="http://schemas.openxmlformats.org/officeDocument/2006/relationships/image" Target="../media/image423.png"/></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427.wmf"/><Relationship Id="rId2" Type="http://schemas.openxmlformats.org/officeDocument/2006/relationships/image" Target="NULL"/><Relationship Id="rId1" Type="http://schemas.openxmlformats.org/officeDocument/2006/relationships/image" Target="../media/image426.wmf"/><Relationship Id="rId6" Type="http://schemas.openxmlformats.org/officeDocument/2006/relationships/image" Target="../media/image430.wmf"/><Relationship Id="rId5" Type="http://schemas.openxmlformats.org/officeDocument/2006/relationships/image" Target="../media/image429.png"/><Relationship Id="rId4" Type="http://schemas.openxmlformats.org/officeDocument/2006/relationships/image" Target="../media/image428.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433.wmf"/><Relationship Id="rId2" Type="http://schemas.openxmlformats.org/officeDocument/2006/relationships/image" Target="../media/image432.wmf"/><Relationship Id="rId1" Type="http://schemas.openxmlformats.org/officeDocument/2006/relationships/image" Target="../media/image431.wmf"/><Relationship Id="rId4" Type="http://schemas.openxmlformats.org/officeDocument/2006/relationships/image" Target="../media/image434.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437.wmf"/><Relationship Id="rId2" Type="http://schemas.openxmlformats.org/officeDocument/2006/relationships/image" Target="../media/image436.wmf"/><Relationship Id="rId1" Type="http://schemas.openxmlformats.org/officeDocument/2006/relationships/image" Target="../media/image435.wmf"/><Relationship Id="rId4" Type="http://schemas.openxmlformats.org/officeDocument/2006/relationships/image" Target="../media/image438.png"/></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441.wmf"/><Relationship Id="rId2" Type="http://schemas.openxmlformats.org/officeDocument/2006/relationships/image" Target="../media/image440.wmf"/><Relationship Id="rId1" Type="http://schemas.openxmlformats.org/officeDocument/2006/relationships/image" Target="../media/image439.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443.wmf"/><Relationship Id="rId1" Type="http://schemas.openxmlformats.org/officeDocument/2006/relationships/image" Target="../media/image442.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445.wmf"/><Relationship Id="rId1" Type="http://schemas.openxmlformats.org/officeDocument/2006/relationships/image" Target="../media/image44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5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62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ea typeface="宋体" panose="02010600030101010101" pitchFamily="2" charset="-122"/>
              </a:rPr>
              <a:t>‹#›</a:t>
            </a:fld>
            <a:endParaRPr lang="en-US" altLang="zh-CN" sz="1200" b="0" dirty="0">
              <a:ea typeface="宋体" panose="02010600030101010101" pitchFamily="2" charset="-122"/>
            </a:endParaRPr>
          </a:p>
        </p:txBody>
      </p:sp>
    </p:spTree>
    <p:extLst>
      <p:ext uri="{BB962C8B-B14F-4D97-AF65-F5344CB8AC3E}">
        <p14:creationId xmlns:p14="http://schemas.microsoft.com/office/powerpoint/2010/main" val="287134066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76803"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2.bin"/><Relationship Id="rId7"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8" Type="http://schemas.openxmlformats.org/officeDocument/2006/relationships/image" Target="../media/image441.wmf"/><Relationship Id="rId3" Type="http://schemas.openxmlformats.org/officeDocument/2006/relationships/oleObject" Target="../embeddings/oleObject331.bin"/><Relationship Id="rId7" Type="http://schemas.openxmlformats.org/officeDocument/2006/relationships/oleObject" Target="../embeddings/oleObject333.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440.wmf"/><Relationship Id="rId5" Type="http://schemas.openxmlformats.org/officeDocument/2006/relationships/oleObject" Target="../embeddings/oleObject332.bin"/><Relationship Id="rId4" Type="http://schemas.openxmlformats.org/officeDocument/2006/relationships/image" Target="../media/image439.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334.bin"/><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443.wmf"/><Relationship Id="rId5" Type="http://schemas.openxmlformats.org/officeDocument/2006/relationships/oleObject" Target="../embeddings/oleObject335.bin"/><Relationship Id="rId4" Type="http://schemas.openxmlformats.org/officeDocument/2006/relationships/image" Target="../media/image442.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36.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445.wmf"/><Relationship Id="rId5" Type="http://schemas.openxmlformats.org/officeDocument/2006/relationships/oleObject" Target="../embeddings/oleObject337.bin"/><Relationship Id="rId4" Type="http://schemas.openxmlformats.org/officeDocument/2006/relationships/image" Target="../media/image444.wmf"/></Relationships>
</file>

<file path=ppt/slides/_rels/slide103.xml.rels><?xml version="1.0" encoding="UTF-8" standalone="yes"?>
<Relationships xmlns="http://schemas.openxmlformats.org/package/2006/relationships"><Relationship Id="rId3" Type="http://schemas.openxmlformats.org/officeDocument/2006/relationships/image" Target="../media/image447.png"/><Relationship Id="rId2" Type="http://schemas.openxmlformats.org/officeDocument/2006/relationships/image" Target="../media/image446.png"/><Relationship Id="rId1" Type="http://schemas.openxmlformats.org/officeDocument/2006/relationships/slideLayout" Target="../slideLayouts/slideLayout7.xml"/><Relationship Id="rId6" Type="http://schemas.openxmlformats.org/officeDocument/2006/relationships/image" Target="../media/image450.wmf"/><Relationship Id="rId5" Type="http://schemas.openxmlformats.org/officeDocument/2006/relationships/image" Target="../media/image449.png"/><Relationship Id="rId4" Type="http://schemas.openxmlformats.org/officeDocument/2006/relationships/image" Target="../media/image44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8.bin"/><Relationship Id="rId18" Type="http://schemas.openxmlformats.org/officeDocument/2006/relationships/image" Target="../media/image31.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28.w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30.wmf"/><Relationship Id="rId20" Type="http://schemas.openxmlformats.org/officeDocument/2006/relationships/image" Target="../media/image32.wmf"/><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oleObject" Target="../embeddings/oleObject7.bin"/><Relationship Id="rId24" Type="http://schemas.openxmlformats.org/officeDocument/2006/relationships/image" Target="../media/image34.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10" Type="http://schemas.openxmlformats.org/officeDocument/2006/relationships/image" Target="../media/image27.wmf"/><Relationship Id="rId19" Type="http://schemas.openxmlformats.org/officeDocument/2006/relationships/oleObject" Target="../embeddings/oleObject11.bin"/><Relationship Id="rId4" Type="http://schemas.openxmlformats.org/officeDocument/2006/relationships/image" Target="../media/image24.wmf"/><Relationship Id="rId9" Type="http://schemas.openxmlformats.org/officeDocument/2006/relationships/oleObject" Target="../embeddings/oleObject6.bin"/><Relationship Id="rId14" Type="http://schemas.openxmlformats.org/officeDocument/2006/relationships/image" Target="../media/image29.wmf"/><Relationship Id="rId22" Type="http://schemas.openxmlformats.org/officeDocument/2006/relationships/image" Target="../media/image33.wmf"/></Relationships>
</file>

<file path=ppt/slides/_rels/slide14.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19.bin"/><Relationship Id="rId18" Type="http://schemas.openxmlformats.org/officeDocument/2006/relationships/oleObject" Target="../embeddings/oleObject21.bin"/><Relationship Id="rId3" Type="http://schemas.openxmlformats.org/officeDocument/2006/relationships/oleObject" Target="../embeddings/oleObject14.bin"/><Relationship Id="rId21" Type="http://schemas.openxmlformats.org/officeDocument/2006/relationships/image" Target="../media/image43.wmf"/><Relationship Id="rId7" Type="http://schemas.openxmlformats.org/officeDocument/2006/relationships/oleObject" Target="../embeddings/oleObject16.bin"/><Relationship Id="rId12" Type="http://schemas.openxmlformats.org/officeDocument/2006/relationships/image" Target="../media/image39.wmf"/><Relationship Id="rId17" Type="http://schemas.openxmlformats.org/officeDocument/2006/relationships/image" Target="../media/image46.png"/><Relationship Id="rId25"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image" Target="../media/image41.wmf"/><Relationship Id="rId20" Type="http://schemas.openxmlformats.org/officeDocument/2006/relationships/oleObject" Target="../embeddings/oleObject22.bin"/><Relationship Id="rId1" Type="http://schemas.openxmlformats.org/officeDocument/2006/relationships/vmlDrawing" Target="../drawings/vmlDrawing4.vml"/><Relationship Id="rId6" Type="http://schemas.openxmlformats.org/officeDocument/2006/relationships/image" Target="../media/image36.wmf"/><Relationship Id="rId11" Type="http://schemas.openxmlformats.org/officeDocument/2006/relationships/oleObject" Target="../embeddings/oleObject18.bin"/><Relationship Id="rId24" Type="http://schemas.openxmlformats.org/officeDocument/2006/relationships/oleObject" Target="../embeddings/oleObject24.bin"/><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image" Target="../media/image44.wmf"/><Relationship Id="rId10" Type="http://schemas.openxmlformats.org/officeDocument/2006/relationships/image" Target="../media/image38.wmf"/><Relationship Id="rId19" Type="http://schemas.openxmlformats.org/officeDocument/2006/relationships/image" Target="../media/image42.wmf"/><Relationship Id="rId4" Type="http://schemas.openxmlformats.org/officeDocument/2006/relationships/image" Target="../media/image35.wmf"/><Relationship Id="rId9" Type="http://schemas.openxmlformats.org/officeDocument/2006/relationships/oleObject" Target="../embeddings/oleObject17.bin"/><Relationship Id="rId14" Type="http://schemas.openxmlformats.org/officeDocument/2006/relationships/image" Target="../media/image40.wmf"/><Relationship Id="rId22"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4.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1.wmf"/><Relationship Id="rId11" Type="http://schemas.openxmlformats.org/officeDocument/2006/relationships/image" Target="../media/image55.png"/><Relationship Id="rId5" Type="http://schemas.openxmlformats.org/officeDocument/2006/relationships/oleObject" Target="../embeddings/oleObject26.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59.png"/><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1.bin"/><Relationship Id="rId5" Type="http://schemas.openxmlformats.org/officeDocument/2006/relationships/image" Target="../media/image56.wmf"/><Relationship Id="rId4" Type="http://schemas.openxmlformats.org/officeDocument/2006/relationships/oleObject" Target="../embeddings/oleObject30.bin"/><Relationship Id="rId9" Type="http://schemas.openxmlformats.org/officeDocument/2006/relationships/image" Target="../media/image5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66.png"/><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65.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62.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37.bin"/><Relationship Id="rId14"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44.bin"/><Relationship Id="rId18" Type="http://schemas.openxmlformats.org/officeDocument/2006/relationships/image" Target="../media/image74.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72.wmf"/><Relationship Id="rId17" Type="http://schemas.openxmlformats.org/officeDocument/2006/relationships/oleObject" Target="../embeddings/oleObject47.bin"/><Relationship Id="rId2" Type="http://schemas.openxmlformats.org/officeDocument/2006/relationships/slideLayout" Target="../slideLayouts/slideLayout14.xml"/><Relationship Id="rId16" Type="http://schemas.openxmlformats.org/officeDocument/2006/relationships/image" Target="../media/image73.wmf"/><Relationship Id="rId20" Type="http://schemas.openxmlformats.org/officeDocument/2006/relationships/image" Target="../media/image76.png"/><Relationship Id="rId1" Type="http://schemas.openxmlformats.org/officeDocument/2006/relationships/vmlDrawing" Target="../drawings/vmlDrawing9.vml"/><Relationship Id="rId6" Type="http://schemas.openxmlformats.org/officeDocument/2006/relationships/image" Target="../media/image69.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6.bin"/><Relationship Id="rId10" Type="http://schemas.openxmlformats.org/officeDocument/2006/relationships/image" Target="../media/image71.wmf"/><Relationship Id="rId19" Type="http://schemas.openxmlformats.org/officeDocument/2006/relationships/image" Target="../media/image75.png"/><Relationship Id="rId4" Type="http://schemas.openxmlformats.org/officeDocument/2006/relationships/image" Target="../media/image68.wmf"/><Relationship Id="rId9" Type="http://schemas.openxmlformats.org/officeDocument/2006/relationships/oleObject" Target="../embeddings/oleObject42.bin"/><Relationship Id="rId14" Type="http://schemas.openxmlformats.org/officeDocument/2006/relationships/oleObject" Target="../embeddings/oleObject45.bin"/></Relationships>
</file>

<file path=ppt/slides/_rels/slide23.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53.bin"/><Relationship Id="rId18" Type="http://schemas.openxmlformats.org/officeDocument/2006/relationships/image" Target="../media/image72.wmf"/><Relationship Id="rId3" Type="http://schemas.openxmlformats.org/officeDocument/2006/relationships/oleObject" Target="../embeddings/oleObject48.bin"/><Relationship Id="rId21" Type="http://schemas.openxmlformats.org/officeDocument/2006/relationships/oleObject" Target="../embeddings/oleObject58.bin"/><Relationship Id="rId7" Type="http://schemas.openxmlformats.org/officeDocument/2006/relationships/oleObject" Target="../embeddings/oleObject50.bin"/><Relationship Id="rId12" Type="http://schemas.openxmlformats.org/officeDocument/2006/relationships/image" Target="../media/image80.w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68.wmf"/><Relationship Id="rId20" Type="http://schemas.openxmlformats.org/officeDocument/2006/relationships/oleObject" Target="../embeddings/oleObject57.bin"/><Relationship Id="rId1" Type="http://schemas.openxmlformats.org/officeDocument/2006/relationships/vmlDrawing" Target="../drawings/vmlDrawing10.vml"/><Relationship Id="rId6" Type="http://schemas.openxmlformats.org/officeDocument/2006/relationships/image" Target="../media/image78.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79.wmf"/><Relationship Id="rId19" Type="http://schemas.openxmlformats.org/officeDocument/2006/relationships/oleObject" Target="../embeddings/oleObject56.bin"/><Relationship Id="rId4" Type="http://schemas.openxmlformats.org/officeDocument/2006/relationships/image" Target="../media/image77.wmf"/><Relationship Id="rId9" Type="http://schemas.openxmlformats.org/officeDocument/2006/relationships/oleObject" Target="../embeddings/oleObject51.bin"/><Relationship Id="rId14" Type="http://schemas.openxmlformats.org/officeDocument/2006/relationships/image" Target="../media/image81.wmf"/><Relationship Id="rId22" Type="http://schemas.openxmlformats.org/officeDocument/2006/relationships/image" Target="../media/image8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wmf"/></Relationships>
</file>

<file path=ppt/slides/_rels/slide25.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65.bin"/><Relationship Id="rId18" Type="http://schemas.openxmlformats.org/officeDocument/2006/relationships/image" Target="../media/image72.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8.wmf"/><Relationship Id="rId17" Type="http://schemas.openxmlformats.org/officeDocument/2006/relationships/oleObject" Target="../embeddings/oleObject67.bin"/><Relationship Id="rId2" Type="http://schemas.openxmlformats.org/officeDocument/2006/relationships/slideLayout" Target="../slideLayouts/slideLayout7.xml"/><Relationship Id="rId16" Type="http://schemas.openxmlformats.org/officeDocument/2006/relationships/image" Target="../media/image91.wmf"/><Relationship Id="rId20" Type="http://schemas.openxmlformats.org/officeDocument/2006/relationships/oleObject" Target="../embeddings/oleObject69.bin"/><Relationship Id="rId1" Type="http://schemas.openxmlformats.org/officeDocument/2006/relationships/vmlDrawing" Target="../drawings/vmlDrawing12.vml"/><Relationship Id="rId6" Type="http://schemas.openxmlformats.org/officeDocument/2006/relationships/image" Target="../media/image87.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89.wmf"/><Relationship Id="rId19" Type="http://schemas.openxmlformats.org/officeDocument/2006/relationships/oleObject" Target="../embeddings/oleObject68.bin"/><Relationship Id="rId4" Type="http://schemas.openxmlformats.org/officeDocument/2006/relationships/image" Target="../media/image86.wmf"/><Relationship Id="rId9" Type="http://schemas.openxmlformats.org/officeDocument/2006/relationships/oleObject" Target="../embeddings/oleObject63.bin"/><Relationship Id="rId14" Type="http://schemas.openxmlformats.org/officeDocument/2006/relationships/image" Target="../media/image9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3.wmf"/><Relationship Id="rId5" Type="http://schemas.openxmlformats.org/officeDocument/2006/relationships/oleObject" Target="../embeddings/oleObject71.bin"/><Relationship Id="rId4" Type="http://schemas.openxmlformats.org/officeDocument/2006/relationships/image" Target="../media/image9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97.wmf"/><Relationship Id="rId3" Type="http://schemas.openxmlformats.org/officeDocument/2006/relationships/image" Target="../media/image98.png"/><Relationship Id="rId7" Type="http://schemas.openxmlformats.org/officeDocument/2006/relationships/image" Target="../media/image94.wmf"/><Relationship Id="rId12"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74.bin"/><Relationship Id="rId11" Type="http://schemas.openxmlformats.org/officeDocument/2006/relationships/image" Target="../media/image96.wmf"/><Relationship Id="rId5" Type="http://schemas.openxmlformats.org/officeDocument/2006/relationships/image" Target="../media/image65.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95.wmf"/><Relationship Id="rId14" Type="http://schemas.openxmlformats.org/officeDocument/2006/relationships/oleObject" Target="../embeddings/oleObject7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100.png"/><Relationship Id="rId4" Type="http://schemas.openxmlformats.org/officeDocument/2006/relationships/image" Target="../media/image9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81.bin"/><Relationship Id="rId5" Type="http://schemas.openxmlformats.org/officeDocument/2006/relationships/image" Target="../media/image103.png"/><Relationship Id="rId4" Type="http://schemas.openxmlformats.org/officeDocument/2006/relationships/image" Target="../media/image101.wm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8.png"/><Relationship Id="rId7" Type="http://schemas.openxmlformats.org/officeDocument/2006/relationships/oleObject" Target="../embeddings/oleObject83.bin"/><Relationship Id="rId12" Type="http://schemas.openxmlformats.org/officeDocument/2006/relationships/image" Target="../media/image107.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04.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106.wmf"/><Relationship Id="rId4" Type="http://schemas.openxmlformats.org/officeDocument/2006/relationships/image" Target="../media/image109.png"/><Relationship Id="rId9" Type="http://schemas.openxmlformats.org/officeDocument/2006/relationships/oleObject" Target="../embeddings/oleObject8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111.png"/><Relationship Id="rId4" Type="http://schemas.openxmlformats.org/officeDocument/2006/relationships/image" Target="../media/image11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113.png"/><Relationship Id="rId4" Type="http://schemas.openxmlformats.org/officeDocument/2006/relationships/image" Target="../media/image11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17.wmf"/></Relationships>
</file>

<file path=ppt/slides/_rels/slide35.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94.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21.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9.wmf"/><Relationship Id="rId11" Type="http://schemas.openxmlformats.org/officeDocument/2006/relationships/oleObject" Target="../embeddings/oleObject93.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123.wmf"/><Relationship Id="rId4" Type="http://schemas.openxmlformats.org/officeDocument/2006/relationships/image" Target="../media/image118.wmf"/><Relationship Id="rId9" Type="http://schemas.openxmlformats.org/officeDocument/2006/relationships/image" Target="../media/image122.wmf"/><Relationship Id="rId14" Type="http://schemas.openxmlformats.org/officeDocument/2006/relationships/oleObject" Target="../embeddings/oleObject9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slides/_rels/slide37.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slideLayout" Target="../slideLayouts/slideLayout7.xml"/><Relationship Id="rId5" Type="http://schemas.openxmlformats.org/officeDocument/2006/relationships/image" Target="../media/image131.wmf"/><Relationship Id="rId4" Type="http://schemas.openxmlformats.org/officeDocument/2006/relationships/image" Target="../media/image130.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8.bin"/><Relationship Id="rId7"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3.wmf"/><Relationship Id="rId5" Type="http://schemas.openxmlformats.org/officeDocument/2006/relationships/oleObject" Target="../embeddings/oleObject99.bin"/><Relationship Id="rId4" Type="http://schemas.openxmlformats.org/officeDocument/2006/relationships/image" Target="../media/image132.wmf"/><Relationship Id="rId9" Type="http://schemas.openxmlformats.org/officeDocument/2006/relationships/image" Target="../media/image134.wmf"/></Relationships>
</file>

<file path=ppt/slides/_rels/slide39.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37.wmf"/><Relationship Id="rId5" Type="http://schemas.openxmlformats.org/officeDocument/2006/relationships/oleObject" Target="../embeddings/oleObject102.bin"/><Relationship Id="rId4" Type="http://schemas.openxmlformats.org/officeDocument/2006/relationships/image" Target="../media/image136.wmf"/><Relationship Id="rId9" Type="http://schemas.openxmlformats.org/officeDocument/2006/relationships/image" Target="../media/image139.wmf"/></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image" Target="../media/image121.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41.wmf"/><Relationship Id="rId11" Type="http://schemas.openxmlformats.org/officeDocument/2006/relationships/image" Target="../media/image144.wmf"/><Relationship Id="rId5" Type="http://schemas.openxmlformats.org/officeDocument/2006/relationships/oleObject" Target="../embeddings/oleObject105.bin"/><Relationship Id="rId10" Type="http://schemas.openxmlformats.org/officeDocument/2006/relationships/image" Target="../media/image143.wmf"/><Relationship Id="rId4" Type="http://schemas.openxmlformats.org/officeDocument/2006/relationships/image" Target="../media/image140.wmf"/><Relationship Id="rId9" Type="http://schemas.openxmlformats.org/officeDocument/2006/relationships/oleObject" Target="../embeddings/oleObject107.bin"/><Relationship Id="rId14" Type="http://schemas.openxmlformats.org/officeDocument/2006/relationships/oleObject" Target="../embeddings/oleObject109.bin"/></Relationships>
</file>

<file path=ppt/slides/_rels/slide41.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46.wmf"/><Relationship Id="rId5" Type="http://schemas.openxmlformats.org/officeDocument/2006/relationships/oleObject" Target="../embeddings/oleObject111.bin"/><Relationship Id="rId4" Type="http://schemas.openxmlformats.org/officeDocument/2006/relationships/image" Target="../media/image145.wmf"/><Relationship Id="rId9" Type="http://schemas.openxmlformats.org/officeDocument/2006/relationships/image" Target="../media/image148.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53.wmf"/><Relationship Id="rId3" Type="http://schemas.openxmlformats.org/officeDocument/2006/relationships/image" Target="../media/image154.wmf"/><Relationship Id="rId7" Type="http://schemas.openxmlformats.org/officeDocument/2006/relationships/image" Target="../media/image150.wmf"/><Relationship Id="rId12"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14.bin"/><Relationship Id="rId11" Type="http://schemas.openxmlformats.org/officeDocument/2006/relationships/image" Target="../media/image152.wmf"/><Relationship Id="rId5" Type="http://schemas.openxmlformats.org/officeDocument/2006/relationships/image" Target="../media/image149.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51.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image" Target="../media/image158.png"/><Relationship Id="rId7" Type="http://schemas.openxmlformats.org/officeDocument/2006/relationships/image" Target="../media/image15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19.bin"/><Relationship Id="rId5" Type="http://schemas.openxmlformats.org/officeDocument/2006/relationships/image" Target="../media/image155.wmf"/><Relationship Id="rId10" Type="http://schemas.openxmlformats.org/officeDocument/2006/relationships/image" Target="../media/image159.png"/><Relationship Id="rId4" Type="http://schemas.openxmlformats.org/officeDocument/2006/relationships/oleObject" Target="../embeddings/oleObject118.bin"/><Relationship Id="rId9" Type="http://schemas.openxmlformats.org/officeDocument/2006/relationships/image" Target="../media/image15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64.wmf"/><Relationship Id="rId18" Type="http://schemas.openxmlformats.org/officeDocument/2006/relationships/oleObject" Target="../embeddings/oleObject128.bin"/><Relationship Id="rId26" Type="http://schemas.openxmlformats.org/officeDocument/2006/relationships/image" Target="../media/image170.wmf"/><Relationship Id="rId3" Type="http://schemas.openxmlformats.org/officeDocument/2006/relationships/image" Target="../media/image175.png"/><Relationship Id="rId21" Type="http://schemas.openxmlformats.org/officeDocument/2006/relationships/image" Target="../media/image168.wmf"/><Relationship Id="rId34" Type="http://schemas.openxmlformats.org/officeDocument/2006/relationships/image" Target="../media/image174.wmf"/><Relationship Id="rId7" Type="http://schemas.openxmlformats.org/officeDocument/2006/relationships/image" Target="../media/image161.wmf"/><Relationship Id="rId12" Type="http://schemas.openxmlformats.org/officeDocument/2006/relationships/oleObject" Target="../embeddings/oleObject125.bin"/><Relationship Id="rId17" Type="http://schemas.openxmlformats.org/officeDocument/2006/relationships/image" Target="../media/image166.wmf"/><Relationship Id="rId25" Type="http://schemas.openxmlformats.org/officeDocument/2006/relationships/oleObject" Target="../embeddings/oleObject132.bin"/><Relationship Id="rId33" Type="http://schemas.openxmlformats.org/officeDocument/2006/relationships/oleObject" Target="../embeddings/oleObject136.bin"/><Relationship Id="rId2" Type="http://schemas.openxmlformats.org/officeDocument/2006/relationships/slideLayout" Target="../slideLayouts/slideLayout7.xml"/><Relationship Id="rId16" Type="http://schemas.openxmlformats.org/officeDocument/2006/relationships/oleObject" Target="../embeddings/oleObject127.bin"/><Relationship Id="rId20" Type="http://schemas.openxmlformats.org/officeDocument/2006/relationships/oleObject" Target="../embeddings/oleObject129.bin"/><Relationship Id="rId29" Type="http://schemas.openxmlformats.org/officeDocument/2006/relationships/oleObject" Target="../embeddings/oleObject134.bin"/><Relationship Id="rId1" Type="http://schemas.openxmlformats.org/officeDocument/2006/relationships/vmlDrawing" Target="../drawings/vmlDrawing30.vml"/><Relationship Id="rId6" Type="http://schemas.openxmlformats.org/officeDocument/2006/relationships/oleObject" Target="../embeddings/oleObject122.bin"/><Relationship Id="rId11" Type="http://schemas.openxmlformats.org/officeDocument/2006/relationships/image" Target="../media/image163.wmf"/><Relationship Id="rId24" Type="http://schemas.openxmlformats.org/officeDocument/2006/relationships/image" Target="../media/image169.wmf"/><Relationship Id="rId32" Type="http://schemas.openxmlformats.org/officeDocument/2006/relationships/image" Target="../media/image173.wmf"/><Relationship Id="rId5" Type="http://schemas.openxmlformats.org/officeDocument/2006/relationships/image" Target="../media/image160.wmf"/><Relationship Id="rId15" Type="http://schemas.openxmlformats.org/officeDocument/2006/relationships/image" Target="../media/image165.wmf"/><Relationship Id="rId23" Type="http://schemas.openxmlformats.org/officeDocument/2006/relationships/oleObject" Target="../embeddings/oleObject131.bin"/><Relationship Id="rId28" Type="http://schemas.openxmlformats.org/officeDocument/2006/relationships/image" Target="../media/image171.wmf"/><Relationship Id="rId10" Type="http://schemas.openxmlformats.org/officeDocument/2006/relationships/oleObject" Target="../embeddings/oleObject124.bin"/><Relationship Id="rId19" Type="http://schemas.openxmlformats.org/officeDocument/2006/relationships/image" Target="../media/image167.wmf"/><Relationship Id="rId31" Type="http://schemas.openxmlformats.org/officeDocument/2006/relationships/oleObject" Target="../embeddings/oleObject135.bin"/><Relationship Id="rId4" Type="http://schemas.openxmlformats.org/officeDocument/2006/relationships/oleObject" Target="../embeddings/oleObject121.bin"/><Relationship Id="rId9" Type="http://schemas.openxmlformats.org/officeDocument/2006/relationships/image" Target="../media/image162.wmf"/><Relationship Id="rId14" Type="http://schemas.openxmlformats.org/officeDocument/2006/relationships/oleObject" Target="../embeddings/oleObject126.bin"/><Relationship Id="rId22" Type="http://schemas.openxmlformats.org/officeDocument/2006/relationships/oleObject" Target="../embeddings/oleObject130.bin"/><Relationship Id="rId27" Type="http://schemas.openxmlformats.org/officeDocument/2006/relationships/oleObject" Target="../embeddings/oleObject133.bin"/><Relationship Id="rId30" Type="http://schemas.openxmlformats.org/officeDocument/2006/relationships/image" Target="../media/image172.wmf"/><Relationship Id="rId35" Type="http://schemas.openxmlformats.org/officeDocument/2006/relationships/image" Target="../media/image176.png"/></Relationships>
</file>

<file path=ppt/slides/_rels/slide46.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42.bin"/><Relationship Id="rId18" Type="http://schemas.openxmlformats.org/officeDocument/2006/relationships/image" Target="../media/image182.wmf"/><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70.wmf"/><Relationship Id="rId17" Type="http://schemas.openxmlformats.org/officeDocument/2006/relationships/oleObject" Target="../embeddings/oleObject144.bin"/><Relationship Id="rId2" Type="http://schemas.openxmlformats.org/officeDocument/2006/relationships/slideLayout" Target="../slideLayouts/slideLayout7.xml"/><Relationship Id="rId16" Type="http://schemas.openxmlformats.org/officeDocument/2006/relationships/image" Target="../media/image181.wmf"/><Relationship Id="rId20" Type="http://schemas.openxmlformats.org/officeDocument/2006/relationships/image" Target="../media/image183.png"/><Relationship Id="rId1" Type="http://schemas.openxmlformats.org/officeDocument/2006/relationships/vmlDrawing" Target="../drawings/vmlDrawing31.vml"/><Relationship Id="rId6" Type="http://schemas.openxmlformats.org/officeDocument/2006/relationships/image" Target="../media/image178.wmf"/><Relationship Id="rId11" Type="http://schemas.openxmlformats.org/officeDocument/2006/relationships/oleObject" Target="../embeddings/oleObject141.bin"/><Relationship Id="rId5" Type="http://schemas.openxmlformats.org/officeDocument/2006/relationships/oleObject" Target="../embeddings/oleObject138.bin"/><Relationship Id="rId15" Type="http://schemas.openxmlformats.org/officeDocument/2006/relationships/oleObject" Target="../embeddings/oleObject143.bin"/><Relationship Id="rId10" Type="http://schemas.openxmlformats.org/officeDocument/2006/relationships/image" Target="../media/image169.wmf"/><Relationship Id="rId19" Type="http://schemas.openxmlformats.org/officeDocument/2006/relationships/image" Target="../media/image176.png"/><Relationship Id="rId4" Type="http://schemas.openxmlformats.org/officeDocument/2006/relationships/image" Target="../media/image177.wmf"/><Relationship Id="rId9" Type="http://schemas.openxmlformats.org/officeDocument/2006/relationships/oleObject" Target="../embeddings/oleObject140.bin"/><Relationship Id="rId14" Type="http://schemas.openxmlformats.org/officeDocument/2006/relationships/image" Target="../media/image180.wmf"/></Relationships>
</file>

<file path=ppt/slides/_rels/slide47.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49.bin"/><Relationship Id="rId18" Type="http://schemas.openxmlformats.org/officeDocument/2006/relationships/image" Target="../media/image190.wmf"/><Relationship Id="rId26" Type="http://schemas.openxmlformats.org/officeDocument/2006/relationships/image" Target="../media/image194.wmf"/><Relationship Id="rId3" Type="http://schemas.openxmlformats.org/officeDocument/2006/relationships/image" Target="../media/image195.png"/><Relationship Id="rId21" Type="http://schemas.openxmlformats.org/officeDocument/2006/relationships/oleObject" Target="../embeddings/oleObject153.bin"/><Relationship Id="rId7" Type="http://schemas.openxmlformats.org/officeDocument/2006/relationships/oleObject" Target="../embeddings/oleObject146.bin"/><Relationship Id="rId12" Type="http://schemas.openxmlformats.org/officeDocument/2006/relationships/image" Target="../media/image187.wmf"/><Relationship Id="rId17" Type="http://schemas.openxmlformats.org/officeDocument/2006/relationships/oleObject" Target="../embeddings/oleObject151.bin"/><Relationship Id="rId25" Type="http://schemas.openxmlformats.org/officeDocument/2006/relationships/oleObject" Target="../embeddings/oleObject155.bin"/><Relationship Id="rId2" Type="http://schemas.openxmlformats.org/officeDocument/2006/relationships/slideLayout" Target="../slideLayouts/slideLayout7.xml"/><Relationship Id="rId16" Type="http://schemas.openxmlformats.org/officeDocument/2006/relationships/image" Target="../media/image189.wmf"/><Relationship Id="rId20" Type="http://schemas.openxmlformats.org/officeDocument/2006/relationships/image" Target="../media/image191.wmf"/><Relationship Id="rId1" Type="http://schemas.openxmlformats.org/officeDocument/2006/relationships/vmlDrawing" Target="../drawings/vmlDrawing32.vml"/><Relationship Id="rId6" Type="http://schemas.openxmlformats.org/officeDocument/2006/relationships/image" Target="../media/image184.wmf"/><Relationship Id="rId11" Type="http://schemas.openxmlformats.org/officeDocument/2006/relationships/oleObject" Target="../embeddings/oleObject148.bin"/><Relationship Id="rId24" Type="http://schemas.openxmlformats.org/officeDocument/2006/relationships/image" Target="../media/image193.wmf"/><Relationship Id="rId5" Type="http://schemas.openxmlformats.org/officeDocument/2006/relationships/oleObject" Target="../embeddings/oleObject145.bin"/><Relationship Id="rId15" Type="http://schemas.openxmlformats.org/officeDocument/2006/relationships/oleObject" Target="../embeddings/oleObject150.bin"/><Relationship Id="rId23" Type="http://schemas.openxmlformats.org/officeDocument/2006/relationships/oleObject" Target="../embeddings/oleObject154.bin"/><Relationship Id="rId10" Type="http://schemas.openxmlformats.org/officeDocument/2006/relationships/image" Target="../media/image186.wmf"/><Relationship Id="rId19" Type="http://schemas.openxmlformats.org/officeDocument/2006/relationships/oleObject" Target="../embeddings/oleObject152.bin"/><Relationship Id="rId4" Type="http://schemas.openxmlformats.org/officeDocument/2006/relationships/image" Target="../media/image196.png"/><Relationship Id="rId9" Type="http://schemas.openxmlformats.org/officeDocument/2006/relationships/oleObject" Target="../embeddings/oleObject147.bin"/><Relationship Id="rId14" Type="http://schemas.openxmlformats.org/officeDocument/2006/relationships/image" Target="../media/image188.wmf"/><Relationship Id="rId22" Type="http://schemas.openxmlformats.org/officeDocument/2006/relationships/image" Target="../media/image192.wmf"/></Relationships>
</file>

<file path=ppt/slides/_rels/slide48.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oleObject" Target="../embeddings/oleObject156.bin"/><Relationship Id="rId7" Type="http://schemas.openxmlformats.org/officeDocument/2006/relationships/image" Target="../media/image199.png"/><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98.wmf"/><Relationship Id="rId5" Type="http://schemas.openxmlformats.org/officeDocument/2006/relationships/oleObject" Target="../embeddings/oleObject157.bin"/><Relationship Id="rId4" Type="http://schemas.openxmlformats.org/officeDocument/2006/relationships/image" Target="../media/image197.wmf"/></Relationships>
</file>

<file path=ppt/slides/_rels/slide49.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205.wmf"/><Relationship Id="rId2" Type="http://schemas.openxmlformats.org/officeDocument/2006/relationships/slideLayout" Target="../slideLayouts/slideLayout7.xml"/><Relationship Id="rId16" Type="http://schemas.openxmlformats.org/officeDocument/2006/relationships/image" Target="../media/image208.png"/><Relationship Id="rId1" Type="http://schemas.openxmlformats.org/officeDocument/2006/relationships/vmlDrawing" Target="../drawings/vmlDrawing34.vml"/><Relationship Id="rId6" Type="http://schemas.openxmlformats.org/officeDocument/2006/relationships/image" Target="../media/image202.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image" Target="../media/image207.png"/><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161.bin"/><Relationship Id="rId14" Type="http://schemas.openxmlformats.org/officeDocument/2006/relationships/image" Target="../media/image206.wmf"/></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50.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10.wmf"/><Relationship Id="rId11" Type="http://schemas.openxmlformats.org/officeDocument/2006/relationships/image" Target="../media/image213.png"/><Relationship Id="rId5" Type="http://schemas.openxmlformats.org/officeDocument/2006/relationships/oleObject" Target="../embeddings/oleObject165.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167.bin"/></Relationships>
</file>

<file path=ppt/slides/_rels/slide51.xml.rels><?xml version="1.0" encoding="UTF-8" standalone="yes"?>
<Relationships xmlns="http://schemas.openxmlformats.org/package/2006/relationships"><Relationship Id="rId8" Type="http://schemas.openxmlformats.org/officeDocument/2006/relationships/image" Target="../media/image217.png"/><Relationship Id="rId3" Type="http://schemas.openxmlformats.org/officeDocument/2006/relationships/image" Target="../media/image216.png"/><Relationship Id="rId7" Type="http://schemas.openxmlformats.org/officeDocument/2006/relationships/image" Target="../media/image215.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69.bin"/><Relationship Id="rId11" Type="http://schemas.openxmlformats.org/officeDocument/2006/relationships/image" Target="../media/image220.png"/><Relationship Id="rId5" Type="http://schemas.openxmlformats.org/officeDocument/2006/relationships/image" Target="../media/image214.wmf"/><Relationship Id="rId10" Type="http://schemas.openxmlformats.org/officeDocument/2006/relationships/image" Target="../media/image219.png"/><Relationship Id="rId4" Type="http://schemas.openxmlformats.org/officeDocument/2006/relationships/oleObject" Target="../embeddings/oleObject168.bin"/><Relationship Id="rId9" Type="http://schemas.openxmlformats.org/officeDocument/2006/relationships/image" Target="../media/image218.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s>
</file>

<file path=ppt/slides/_rels/slide53.xml.rels><?xml version="1.0" encoding="UTF-8" standalone="yes"?>
<Relationships xmlns="http://schemas.openxmlformats.org/package/2006/relationships"><Relationship Id="rId8" Type="http://schemas.openxmlformats.org/officeDocument/2006/relationships/image" Target="../media/image226.wmf"/><Relationship Id="rId13" Type="http://schemas.openxmlformats.org/officeDocument/2006/relationships/image" Target="../media/image228.wmf"/><Relationship Id="rId18" Type="http://schemas.openxmlformats.org/officeDocument/2006/relationships/image" Target="../media/image231.wmf"/><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oleObject" Target="../embeddings/oleObject176.bin"/><Relationship Id="rId17" Type="http://schemas.openxmlformats.org/officeDocument/2006/relationships/image" Target="../media/image230.wmf"/><Relationship Id="rId2" Type="http://schemas.openxmlformats.org/officeDocument/2006/relationships/slideLayout" Target="../slideLayouts/slideLayout7.xml"/><Relationship Id="rId16" Type="http://schemas.openxmlformats.org/officeDocument/2006/relationships/oleObject" Target="../embeddings/oleObject178.bin"/><Relationship Id="rId1" Type="http://schemas.openxmlformats.org/officeDocument/2006/relationships/vmlDrawing" Target="../drawings/vmlDrawing38.vml"/><Relationship Id="rId6" Type="http://schemas.openxmlformats.org/officeDocument/2006/relationships/image" Target="../media/image225.w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image" Target="../media/image229.wmf"/><Relationship Id="rId10" Type="http://schemas.openxmlformats.org/officeDocument/2006/relationships/image" Target="../media/image227.wmf"/><Relationship Id="rId19" Type="http://schemas.openxmlformats.org/officeDocument/2006/relationships/image" Target="../media/image232.wmf"/><Relationship Id="rId4" Type="http://schemas.openxmlformats.org/officeDocument/2006/relationships/image" Target="../media/image224.wmf"/><Relationship Id="rId9" Type="http://schemas.openxmlformats.org/officeDocument/2006/relationships/oleObject" Target="../embeddings/oleObject174.bin"/><Relationship Id="rId14" Type="http://schemas.openxmlformats.org/officeDocument/2006/relationships/oleObject" Target="../embeddings/oleObject177.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242.wmf"/><Relationship Id="rId18" Type="http://schemas.openxmlformats.org/officeDocument/2006/relationships/oleObject" Target="../embeddings/oleObject185.bin"/><Relationship Id="rId3" Type="http://schemas.openxmlformats.org/officeDocument/2006/relationships/oleObject" Target="../embeddings/oleObject179.bin"/><Relationship Id="rId7" Type="http://schemas.openxmlformats.org/officeDocument/2006/relationships/image" Target="../media/image234.wmf"/><Relationship Id="rId12" Type="http://schemas.openxmlformats.org/officeDocument/2006/relationships/image" Target="../media/image241.wmf"/><Relationship Id="rId17" Type="http://schemas.openxmlformats.org/officeDocument/2006/relationships/image" Target="../media/image238.wmf"/><Relationship Id="rId2" Type="http://schemas.openxmlformats.org/officeDocument/2006/relationships/slideLayout" Target="../slideLayouts/slideLayout7.xml"/><Relationship Id="rId16" Type="http://schemas.openxmlformats.org/officeDocument/2006/relationships/oleObject" Target="../embeddings/oleObject184.bin"/><Relationship Id="rId20" Type="http://schemas.openxmlformats.org/officeDocument/2006/relationships/image" Target="../media/image243.wmf"/><Relationship Id="rId1" Type="http://schemas.openxmlformats.org/officeDocument/2006/relationships/vmlDrawing" Target="../drawings/vmlDrawing39.vml"/><Relationship Id="rId6" Type="http://schemas.openxmlformats.org/officeDocument/2006/relationships/oleObject" Target="../embeddings/oleObject180.bin"/><Relationship Id="rId11" Type="http://schemas.openxmlformats.org/officeDocument/2006/relationships/image" Target="../media/image236.wmf"/><Relationship Id="rId5" Type="http://schemas.openxmlformats.org/officeDocument/2006/relationships/image" Target="../media/image240.wmf"/><Relationship Id="rId15" Type="http://schemas.openxmlformats.org/officeDocument/2006/relationships/image" Target="../media/image237.wmf"/><Relationship Id="rId10" Type="http://schemas.openxmlformats.org/officeDocument/2006/relationships/oleObject" Target="../embeddings/oleObject182.bin"/><Relationship Id="rId19" Type="http://schemas.openxmlformats.org/officeDocument/2006/relationships/image" Target="../media/image239.wmf"/><Relationship Id="rId4" Type="http://schemas.openxmlformats.org/officeDocument/2006/relationships/image" Target="../media/image233.wmf"/><Relationship Id="rId9" Type="http://schemas.openxmlformats.org/officeDocument/2006/relationships/image" Target="../media/image235.wmf"/><Relationship Id="rId14" Type="http://schemas.openxmlformats.org/officeDocument/2006/relationships/oleObject" Target="../embeddings/oleObject183.bin"/></Relationships>
</file>

<file path=ppt/slides/_rels/slide55.xml.rels><?xml version="1.0" encoding="UTF-8" standalone="yes"?>
<Relationships xmlns="http://schemas.openxmlformats.org/package/2006/relationships"><Relationship Id="rId3" Type="http://schemas.openxmlformats.org/officeDocument/2006/relationships/image" Target="../media/image246.wmf"/><Relationship Id="rId7" Type="http://schemas.openxmlformats.org/officeDocument/2006/relationships/image" Target="../media/image245.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87.bin"/><Relationship Id="rId5" Type="http://schemas.openxmlformats.org/officeDocument/2006/relationships/image" Target="../media/image244.wmf"/><Relationship Id="rId4" Type="http://schemas.openxmlformats.org/officeDocument/2006/relationships/oleObject" Target="../embeddings/oleObject186.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89.bin"/><Relationship Id="rId13" Type="http://schemas.openxmlformats.org/officeDocument/2006/relationships/image" Target="../media/image249.wmf"/><Relationship Id="rId3" Type="http://schemas.openxmlformats.org/officeDocument/2006/relationships/image" Target="../media/image250.wmf"/><Relationship Id="rId7" Type="http://schemas.openxmlformats.org/officeDocument/2006/relationships/image" Target="../media/image252.wmf"/><Relationship Id="rId12" Type="http://schemas.openxmlformats.org/officeDocument/2006/relationships/oleObject" Target="../embeddings/oleObject191.bin"/><Relationship Id="rId2" Type="http://schemas.openxmlformats.org/officeDocument/2006/relationships/slideLayout" Target="../slideLayouts/slideLayout14.xml"/><Relationship Id="rId1" Type="http://schemas.openxmlformats.org/officeDocument/2006/relationships/vmlDrawing" Target="../drawings/vmlDrawing41.vml"/><Relationship Id="rId6" Type="http://schemas.openxmlformats.org/officeDocument/2006/relationships/image" Target="../media/image247.wmf"/><Relationship Id="rId11" Type="http://schemas.openxmlformats.org/officeDocument/2006/relationships/oleObject" Target="../embeddings/oleObject190.bin"/><Relationship Id="rId5" Type="http://schemas.openxmlformats.org/officeDocument/2006/relationships/oleObject" Target="../embeddings/oleObject188.bin"/><Relationship Id="rId10" Type="http://schemas.openxmlformats.org/officeDocument/2006/relationships/image" Target="../media/image253.wmf"/><Relationship Id="rId4" Type="http://schemas.openxmlformats.org/officeDocument/2006/relationships/image" Target="../media/image251.wmf"/><Relationship Id="rId9" Type="http://schemas.openxmlformats.org/officeDocument/2006/relationships/image" Target="../media/image248.wmf"/></Relationships>
</file>

<file path=ppt/slides/_rels/slide57.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2.xml"/><Relationship Id="rId4" Type="http://schemas.openxmlformats.org/officeDocument/2006/relationships/image" Target="../media/image256.png"/></Relationships>
</file>

<file path=ppt/slides/_rels/slide58.xml.rels><?xml version="1.0" encoding="UTF-8" standalone="yes"?>
<Relationships xmlns="http://schemas.openxmlformats.org/package/2006/relationships"><Relationship Id="rId3" Type="http://schemas.openxmlformats.org/officeDocument/2006/relationships/hyperlink" Target="1.exe" TargetMode="External"/><Relationship Id="rId2" Type="http://schemas.openxmlformats.org/officeDocument/2006/relationships/image" Target="../media/image257.png"/><Relationship Id="rId1" Type="http://schemas.openxmlformats.org/officeDocument/2006/relationships/slideLayout" Target="../slideLayouts/slideLayout2.xml"/><Relationship Id="rId4" Type="http://schemas.openxmlformats.org/officeDocument/2006/relationships/image" Target="../media/image258.png"/></Relationships>
</file>

<file path=ppt/slides/_rels/slide59.xml.rels><?xml version="1.0" encoding="UTF-8" standalone="yes"?>
<Relationships xmlns="http://schemas.openxmlformats.org/package/2006/relationships"><Relationship Id="rId3" Type="http://schemas.openxmlformats.org/officeDocument/2006/relationships/image" Target="../media/image260.png"/><Relationship Id="rId7" Type="http://schemas.openxmlformats.org/officeDocument/2006/relationships/image" Target="../media/image264.png"/><Relationship Id="rId2" Type="http://schemas.openxmlformats.org/officeDocument/2006/relationships/image" Target="../media/image259.png"/><Relationship Id="rId1" Type="http://schemas.openxmlformats.org/officeDocument/2006/relationships/slideLayout" Target="../slideLayouts/slideLayout2.xml"/><Relationship Id="rId6" Type="http://schemas.openxmlformats.org/officeDocument/2006/relationships/image" Target="../media/image263.png"/><Relationship Id="rId5" Type="http://schemas.openxmlformats.org/officeDocument/2006/relationships/image" Target="../media/image262.png"/><Relationship Id="rId4" Type="http://schemas.openxmlformats.org/officeDocument/2006/relationships/image" Target="../media/image261.pn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6.png"/><Relationship Id="rId2" Type="http://schemas.openxmlformats.org/officeDocument/2006/relationships/image" Target="../media/image265.png"/><Relationship Id="rId1" Type="http://schemas.openxmlformats.org/officeDocument/2006/relationships/slideLayout" Target="../slideLayouts/slideLayout2.xml"/><Relationship Id="rId5" Type="http://schemas.openxmlformats.org/officeDocument/2006/relationships/image" Target="../media/image267.png"/><Relationship Id="rId4" Type="http://schemas.openxmlformats.org/officeDocument/2006/relationships/hyperlink" Target="41.ex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68.png"/><Relationship Id="rId1" Type="http://schemas.openxmlformats.org/officeDocument/2006/relationships/slideLayout" Target="../slideLayouts/slideLayout2.xml"/><Relationship Id="rId6" Type="http://schemas.openxmlformats.org/officeDocument/2006/relationships/image" Target="../media/image272.png"/><Relationship Id="rId5" Type="http://schemas.openxmlformats.org/officeDocument/2006/relationships/image" Target="../media/image271.png"/><Relationship Id="rId4" Type="http://schemas.openxmlformats.org/officeDocument/2006/relationships/image" Target="../media/image270.png"/></Relationships>
</file>

<file path=ppt/slides/_rels/slide62.xml.rels><?xml version="1.0" encoding="UTF-8" standalone="yes"?>
<Relationships xmlns="http://schemas.openxmlformats.org/package/2006/relationships"><Relationship Id="rId3" Type="http://schemas.openxmlformats.org/officeDocument/2006/relationships/hyperlink" Target="10.exe" TargetMode="External"/><Relationship Id="rId7" Type="http://schemas.openxmlformats.org/officeDocument/2006/relationships/image" Target="../media/image276.png"/><Relationship Id="rId2" Type="http://schemas.openxmlformats.org/officeDocument/2006/relationships/image" Target="../media/image273.png"/><Relationship Id="rId1" Type="http://schemas.openxmlformats.org/officeDocument/2006/relationships/slideLayout" Target="../slideLayouts/slideLayout2.xml"/><Relationship Id="rId6" Type="http://schemas.openxmlformats.org/officeDocument/2006/relationships/hyperlink" Target="101.exe" TargetMode="External"/><Relationship Id="rId5" Type="http://schemas.openxmlformats.org/officeDocument/2006/relationships/image" Target="../media/image275.png"/><Relationship Id="rId4" Type="http://schemas.openxmlformats.org/officeDocument/2006/relationships/image" Target="../media/image274.png"/></Relationships>
</file>

<file path=ppt/slides/_rels/slide63.xml.rels><?xml version="1.0" encoding="UTF-8" standalone="yes"?>
<Relationships xmlns="http://schemas.openxmlformats.org/package/2006/relationships"><Relationship Id="rId3" Type="http://schemas.openxmlformats.org/officeDocument/2006/relationships/image" Target="../media/image278.png"/><Relationship Id="rId2" Type="http://schemas.openxmlformats.org/officeDocument/2006/relationships/image" Target="../media/image277.png"/><Relationship Id="rId1" Type="http://schemas.openxmlformats.org/officeDocument/2006/relationships/slideLayout" Target="../slideLayouts/slideLayout2.xml"/><Relationship Id="rId6" Type="http://schemas.openxmlformats.org/officeDocument/2006/relationships/image" Target="../media/image281.png"/><Relationship Id="rId5" Type="http://schemas.openxmlformats.org/officeDocument/2006/relationships/image" Target="../media/image280.png"/><Relationship Id="rId4" Type="http://schemas.openxmlformats.org/officeDocument/2006/relationships/image" Target="../media/image279.png"/></Relationships>
</file>

<file path=ppt/slides/_rels/slide64.xml.rels><?xml version="1.0" encoding="UTF-8" standalone="yes"?>
<Relationships xmlns="http://schemas.openxmlformats.org/package/2006/relationships"><Relationship Id="rId3" Type="http://schemas.openxmlformats.org/officeDocument/2006/relationships/image" Target="../media/image282.png"/><Relationship Id="rId2" Type="http://schemas.openxmlformats.org/officeDocument/2006/relationships/hyperlink" Target="8.ex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hyperlink" Target="9.exe" TargetMode="External"/><Relationship Id="rId1" Type="http://schemas.openxmlformats.org/officeDocument/2006/relationships/slideLayout" Target="../slideLayouts/slideLayout2.xml"/><Relationship Id="rId4" Type="http://schemas.openxmlformats.org/officeDocument/2006/relationships/image" Target="../media/image284.png"/></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image" Target="../media/image289.wmf"/><Relationship Id="rId3" Type="http://schemas.openxmlformats.org/officeDocument/2006/relationships/image" Target="../media/image291.wmf"/><Relationship Id="rId7" Type="http://schemas.openxmlformats.org/officeDocument/2006/relationships/image" Target="../media/image286.wmf"/><Relationship Id="rId12"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93.bin"/><Relationship Id="rId11" Type="http://schemas.openxmlformats.org/officeDocument/2006/relationships/image" Target="../media/image288.wmf"/><Relationship Id="rId5" Type="http://schemas.openxmlformats.org/officeDocument/2006/relationships/image" Target="../media/image285.wmf"/><Relationship Id="rId15" Type="http://schemas.openxmlformats.org/officeDocument/2006/relationships/image" Target="../media/image290.wmf"/><Relationship Id="rId10" Type="http://schemas.openxmlformats.org/officeDocument/2006/relationships/oleObject" Target="../embeddings/oleObject195.bin"/><Relationship Id="rId4" Type="http://schemas.openxmlformats.org/officeDocument/2006/relationships/oleObject" Target="../embeddings/oleObject192.bin"/><Relationship Id="rId9" Type="http://schemas.openxmlformats.org/officeDocument/2006/relationships/image" Target="../media/image287.wmf"/><Relationship Id="rId14" Type="http://schemas.openxmlformats.org/officeDocument/2006/relationships/oleObject" Target="../embeddings/oleObject197.bin"/></Relationships>
</file>

<file path=ppt/slides/_rels/slide67.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slideLayout" Target="../slideLayouts/slideLayout4.xml"/><Relationship Id="rId1" Type="http://schemas.openxmlformats.org/officeDocument/2006/relationships/vmlDrawing" Target="../drawings/vmlDrawing43.vml"/><Relationship Id="rId5" Type="http://schemas.openxmlformats.org/officeDocument/2006/relationships/image" Target="../media/image292.wmf"/><Relationship Id="rId4" Type="http://schemas.openxmlformats.org/officeDocument/2006/relationships/oleObject" Target="../embeddings/oleObject198.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image" Target="../media/image297.wmf"/><Relationship Id="rId3" Type="http://schemas.openxmlformats.org/officeDocument/2006/relationships/image" Target="../media/image298.png"/><Relationship Id="rId7" Type="http://schemas.openxmlformats.org/officeDocument/2006/relationships/image" Target="../media/image294.wmf"/><Relationship Id="rId12" Type="http://schemas.openxmlformats.org/officeDocument/2006/relationships/oleObject" Target="../embeddings/oleObject202.bin"/><Relationship Id="rId17" Type="http://schemas.openxmlformats.org/officeDocument/2006/relationships/image" Target="../media/image304.png"/><Relationship Id="rId2" Type="http://schemas.openxmlformats.org/officeDocument/2006/relationships/slideLayout" Target="../slideLayouts/slideLayout7.xml"/><Relationship Id="rId16" Type="http://schemas.openxmlformats.org/officeDocument/2006/relationships/image" Target="../media/image303.png"/><Relationship Id="rId1" Type="http://schemas.openxmlformats.org/officeDocument/2006/relationships/vmlDrawing" Target="../drawings/vmlDrawing44.vml"/><Relationship Id="rId6" Type="http://schemas.openxmlformats.org/officeDocument/2006/relationships/oleObject" Target="../embeddings/oleObject199.bin"/><Relationship Id="rId11" Type="http://schemas.openxmlformats.org/officeDocument/2006/relationships/image" Target="../media/image296.wmf"/><Relationship Id="rId5" Type="http://schemas.openxmlformats.org/officeDocument/2006/relationships/image" Target="../media/image300.png"/><Relationship Id="rId15" Type="http://schemas.openxmlformats.org/officeDocument/2006/relationships/image" Target="../media/image302.png"/><Relationship Id="rId10" Type="http://schemas.openxmlformats.org/officeDocument/2006/relationships/oleObject" Target="../embeddings/oleObject201.bin"/><Relationship Id="rId4" Type="http://schemas.openxmlformats.org/officeDocument/2006/relationships/image" Target="../media/image299.png"/><Relationship Id="rId9" Type="http://schemas.openxmlformats.org/officeDocument/2006/relationships/image" Target="../media/image295.wmf"/><Relationship Id="rId14" Type="http://schemas.openxmlformats.org/officeDocument/2006/relationships/image" Target="../media/image301.png"/></Relationships>
</file>

<file path=ppt/slides/_rels/slide69.xml.rels><?xml version="1.0" encoding="UTF-8" standalone="yes"?>
<Relationships xmlns="http://schemas.openxmlformats.org/package/2006/relationships"><Relationship Id="rId2" Type="http://schemas.openxmlformats.org/officeDocument/2006/relationships/image" Target="../media/image30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306.png"/></Relationships>
</file>

<file path=ppt/slides/_rels/slide71.xml.rels><?xml version="1.0" encoding="UTF-8" standalone="yes"?>
<Relationships xmlns="http://schemas.openxmlformats.org/package/2006/relationships"><Relationship Id="rId8" Type="http://schemas.openxmlformats.org/officeDocument/2006/relationships/image" Target="../media/image309.wmf"/><Relationship Id="rId13" Type="http://schemas.openxmlformats.org/officeDocument/2006/relationships/oleObject" Target="../embeddings/oleObject209.bin"/><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311.wmf"/><Relationship Id="rId17" Type="http://schemas.openxmlformats.org/officeDocument/2006/relationships/image" Target="../media/image313.wmf"/><Relationship Id="rId2" Type="http://schemas.openxmlformats.org/officeDocument/2006/relationships/slideLayout" Target="../slideLayouts/slideLayout7.xml"/><Relationship Id="rId16" Type="http://schemas.openxmlformats.org/officeDocument/2006/relationships/oleObject" Target="../embeddings/oleObject210.bin"/><Relationship Id="rId1" Type="http://schemas.openxmlformats.org/officeDocument/2006/relationships/vmlDrawing" Target="../drawings/vmlDrawing46.vml"/><Relationship Id="rId6" Type="http://schemas.openxmlformats.org/officeDocument/2006/relationships/image" Target="../media/image308.wmf"/><Relationship Id="rId11" Type="http://schemas.openxmlformats.org/officeDocument/2006/relationships/oleObject" Target="../embeddings/oleObject208.bin"/><Relationship Id="rId5" Type="http://schemas.openxmlformats.org/officeDocument/2006/relationships/oleObject" Target="../embeddings/oleObject205.bin"/><Relationship Id="rId15" Type="http://schemas.openxmlformats.org/officeDocument/2006/relationships/image" Target="../media/image314.jpeg"/><Relationship Id="rId10" Type="http://schemas.openxmlformats.org/officeDocument/2006/relationships/image" Target="../media/image310.wmf"/><Relationship Id="rId4" Type="http://schemas.openxmlformats.org/officeDocument/2006/relationships/image" Target="../media/image307.wmf"/><Relationship Id="rId9" Type="http://schemas.openxmlformats.org/officeDocument/2006/relationships/oleObject" Target="../embeddings/oleObject207.bin"/><Relationship Id="rId14" Type="http://schemas.openxmlformats.org/officeDocument/2006/relationships/image" Target="../media/image312.wmf"/></Relationships>
</file>

<file path=ppt/slides/_rels/slide72.xml.rels><?xml version="1.0" encoding="UTF-8" standalone="yes"?>
<Relationships xmlns="http://schemas.openxmlformats.org/package/2006/relationships"><Relationship Id="rId8" Type="http://schemas.openxmlformats.org/officeDocument/2006/relationships/image" Target="../media/image317.wmf"/><Relationship Id="rId13" Type="http://schemas.openxmlformats.org/officeDocument/2006/relationships/oleObject" Target="../embeddings/oleObject216.bin"/><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319.wmf"/><Relationship Id="rId2" Type="http://schemas.openxmlformats.org/officeDocument/2006/relationships/slideLayout" Target="../slideLayouts/slideLayout7.xml"/><Relationship Id="rId16" Type="http://schemas.openxmlformats.org/officeDocument/2006/relationships/image" Target="../media/image321.png"/><Relationship Id="rId1" Type="http://schemas.openxmlformats.org/officeDocument/2006/relationships/vmlDrawing" Target="../drawings/vmlDrawing47.vml"/><Relationship Id="rId6" Type="http://schemas.openxmlformats.org/officeDocument/2006/relationships/image" Target="../media/image316.wmf"/><Relationship Id="rId11" Type="http://schemas.openxmlformats.org/officeDocument/2006/relationships/oleObject" Target="../embeddings/oleObject215.bin"/><Relationship Id="rId5" Type="http://schemas.openxmlformats.org/officeDocument/2006/relationships/oleObject" Target="../embeddings/oleObject212.bin"/><Relationship Id="rId15" Type="http://schemas.openxmlformats.org/officeDocument/2006/relationships/oleObject" Target="../embeddings/oleObject217.bin"/><Relationship Id="rId10" Type="http://schemas.openxmlformats.org/officeDocument/2006/relationships/image" Target="../media/image318.wmf"/><Relationship Id="rId4" Type="http://schemas.openxmlformats.org/officeDocument/2006/relationships/image" Target="../media/image315.wmf"/><Relationship Id="rId9" Type="http://schemas.openxmlformats.org/officeDocument/2006/relationships/oleObject" Target="../embeddings/oleObject214.bin"/><Relationship Id="rId14" Type="http://schemas.openxmlformats.org/officeDocument/2006/relationships/image" Target="../media/image320.wmf"/></Relationships>
</file>

<file path=ppt/slides/_rels/slide73.x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323.wmf"/><Relationship Id="rId5" Type="http://schemas.openxmlformats.org/officeDocument/2006/relationships/oleObject" Target="../embeddings/oleObject219.bin"/><Relationship Id="rId4" Type="http://schemas.openxmlformats.org/officeDocument/2006/relationships/image" Target="../media/image322.wmf"/><Relationship Id="rId9" Type="http://schemas.openxmlformats.org/officeDocument/2006/relationships/image" Target="../media/image325.jpeg"/></Relationships>
</file>

<file path=ppt/slides/_rels/slide74.xml.rels><?xml version="1.0" encoding="UTF-8" standalone="yes"?>
<Relationships xmlns="http://schemas.openxmlformats.org/package/2006/relationships"><Relationship Id="rId8" Type="http://schemas.openxmlformats.org/officeDocument/2006/relationships/image" Target="../media/image328.wmf"/><Relationship Id="rId3" Type="http://schemas.openxmlformats.org/officeDocument/2006/relationships/oleObject" Target="../embeddings/oleObject221.bin"/><Relationship Id="rId7" Type="http://schemas.openxmlformats.org/officeDocument/2006/relationships/oleObject" Target="../embeddings/oleObject223.bin"/><Relationship Id="rId2" Type="http://schemas.openxmlformats.org/officeDocument/2006/relationships/slideLayout" Target="../slideLayouts/slideLayout16.xml"/><Relationship Id="rId1" Type="http://schemas.openxmlformats.org/officeDocument/2006/relationships/vmlDrawing" Target="../drawings/vmlDrawing49.vml"/><Relationship Id="rId6" Type="http://schemas.openxmlformats.org/officeDocument/2006/relationships/image" Target="../media/image327.wmf"/><Relationship Id="rId5" Type="http://schemas.openxmlformats.org/officeDocument/2006/relationships/oleObject" Target="../embeddings/oleObject222.bin"/><Relationship Id="rId4" Type="http://schemas.openxmlformats.org/officeDocument/2006/relationships/image" Target="../media/image326.wmf"/></Relationships>
</file>

<file path=ppt/slides/_rels/slide75.xml.rels><?xml version="1.0" encoding="UTF-8" standalone="yes"?>
<Relationships xmlns="http://schemas.openxmlformats.org/package/2006/relationships"><Relationship Id="rId8" Type="http://schemas.openxmlformats.org/officeDocument/2006/relationships/image" Target="../media/image331.wmf"/><Relationship Id="rId13" Type="http://schemas.openxmlformats.org/officeDocument/2006/relationships/image" Target="../media/image334.png"/><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333.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330.wmf"/><Relationship Id="rId11" Type="http://schemas.openxmlformats.org/officeDocument/2006/relationships/oleObject" Target="../embeddings/oleObject228.bin"/><Relationship Id="rId5" Type="http://schemas.openxmlformats.org/officeDocument/2006/relationships/oleObject" Target="../embeddings/oleObject225.bin"/><Relationship Id="rId10" Type="http://schemas.openxmlformats.org/officeDocument/2006/relationships/image" Target="../media/image332.wmf"/><Relationship Id="rId4" Type="http://schemas.openxmlformats.org/officeDocument/2006/relationships/image" Target="../media/image329.wmf"/><Relationship Id="rId9" Type="http://schemas.openxmlformats.org/officeDocument/2006/relationships/oleObject" Target="../embeddings/oleObject227.bin"/></Relationships>
</file>

<file path=ppt/slides/_rels/slide76.xml.rels><?xml version="1.0" encoding="UTF-8" standalone="yes"?>
<Relationships xmlns="http://schemas.openxmlformats.org/package/2006/relationships"><Relationship Id="rId8" Type="http://schemas.openxmlformats.org/officeDocument/2006/relationships/image" Target="../media/image337.wmf"/><Relationship Id="rId13" Type="http://schemas.openxmlformats.org/officeDocument/2006/relationships/oleObject" Target="../embeddings/oleObject234.bin"/><Relationship Id="rId18" Type="http://schemas.openxmlformats.org/officeDocument/2006/relationships/image" Target="../media/image342.wmf"/><Relationship Id="rId3" Type="http://schemas.openxmlformats.org/officeDocument/2006/relationships/oleObject" Target="../embeddings/oleObject229.bin"/><Relationship Id="rId21" Type="http://schemas.openxmlformats.org/officeDocument/2006/relationships/oleObject" Target="../embeddings/oleObject238.bin"/><Relationship Id="rId7" Type="http://schemas.openxmlformats.org/officeDocument/2006/relationships/oleObject" Target="../embeddings/oleObject231.bin"/><Relationship Id="rId12" Type="http://schemas.openxmlformats.org/officeDocument/2006/relationships/image" Target="../media/image339.wmf"/><Relationship Id="rId17" Type="http://schemas.openxmlformats.org/officeDocument/2006/relationships/oleObject" Target="../embeddings/oleObject236.bin"/><Relationship Id="rId2" Type="http://schemas.openxmlformats.org/officeDocument/2006/relationships/slideLayout" Target="../slideLayouts/slideLayout7.xml"/><Relationship Id="rId16" Type="http://schemas.openxmlformats.org/officeDocument/2006/relationships/image" Target="../media/image341.wmf"/><Relationship Id="rId20" Type="http://schemas.openxmlformats.org/officeDocument/2006/relationships/image" Target="../media/image343.wmf"/><Relationship Id="rId1" Type="http://schemas.openxmlformats.org/officeDocument/2006/relationships/vmlDrawing" Target="../drawings/vmlDrawing51.vml"/><Relationship Id="rId6" Type="http://schemas.openxmlformats.org/officeDocument/2006/relationships/image" Target="../media/image336.wmf"/><Relationship Id="rId11" Type="http://schemas.openxmlformats.org/officeDocument/2006/relationships/oleObject" Target="../embeddings/oleObject233.bin"/><Relationship Id="rId5" Type="http://schemas.openxmlformats.org/officeDocument/2006/relationships/oleObject" Target="../embeddings/oleObject230.bin"/><Relationship Id="rId15" Type="http://schemas.openxmlformats.org/officeDocument/2006/relationships/oleObject" Target="../embeddings/oleObject235.bin"/><Relationship Id="rId10" Type="http://schemas.openxmlformats.org/officeDocument/2006/relationships/image" Target="../media/image338.wmf"/><Relationship Id="rId19" Type="http://schemas.openxmlformats.org/officeDocument/2006/relationships/oleObject" Target="../embeddings/oleObject237.bin"/><Relationship Id="rId4" Type="http://schemas.openxmlformats.org/officeDocument/2006/relationships/image" Target="../media/image335.wmf"/><Relationship Id="rId9" Type="http://schemas.openxmlformats.org/officeDocument/2006/relationships/oleObject" Target="../embeddings/oleObject232.bin"/><Relationship Id="rId14" Type="http://schemas.openxmlformats.org/officeDocument/2006/relationships/image" Target="../media/image340.wmf"/><Relationship Id="rId22" Type="http://schemas.openxmlformats.org/officeDocument/2006/relationships/image" Target="../media/image344.wmf"/></Relationships>
</file>

<file path=ppt/slides/_rels/slide77.xml.rels><?xml version="1.0" encoding="UTF-8" standalone="yes"?>
<Relationships xmlns="http://schemas.openxmlformats.org/package/2006/relationships"><Relationship Id="rId8" Type="http://schemas.openxmlformats.org/officeDocument/2006/relationships/image" Target="../media/image347.wmf"/><Relationship Id="rId3" Type="http://schemas.openxmlformats.org/officeDocument/2006/relationships/oleObject" Target="../embeddings/oleObject239.bin"/><Relationship Id="rId7" Type="http://schemas.openxmlformats.org/officeDocument/2006/relationships/oleObject" Target="../embeddings/oleObject241.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346.wmf"/><Relationship Id="rId11" Type="http://schemas.openxmlformats.org/officeDocument/2006/relationships/image" Target="../media/image349.jpeg"/><Relationship Id="rId5" Type="http://schemas.openxmlformats.org/officeDocument/2006/relationships/oleObject" Target="../embeddings/oleObject240.bin"/><Relationship Id="rId10" Type="http://schemas.openxmlformats.org/officeDocument/2006/relationships/image" Target="../media/image348.wmf"/><Relationship Id="rId4" Type="http://schemas.openxmlformats.org/officeDocument/2006/relationships/image" Target="../media/image345.wmf"/><Relationship Id="rId9" Type="http://schemas.openxmlformats.org/officeDocument/2006/relationships/oleObject" Target="../embeddings/oleObject242.bin"/></Relationships>
</file>

<file path=ppt/slides/_rels/slide78.xml.rels><?xml version="1.0" encoding="UTF-8" standalone="yes"?>
<Relationships xmlns="http://schemas.openxmlformats.org/package/2006/relationships"><Relationship Id="rId8" Type="http://schemas.openxmlformats.org/officeDocument/2006/relationships/image" Target="../media/image352.wmf"/><Relationship Id="rId3" Type="http://schemas.openxmlformats.org/officeDocument/2006/relationships/oleObject" Target="../embeddings/oleObject243.bin"/><Relationship Id="rId7" Type="http://schemas.openxmlformats.org/officeDocument/2006/relationships/oleObject" Target="../embeddings/oleObject245.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51.wmf"/><Relationship Id="rId5" Type="http://schemas.openxmlformats.org/officeDocument/2006/relationships/oleObject" Target="../embeddings/oleObject244.bin"/><Relationship Id="rId4" Type="http://schemas.openxmlformats.org/officeDocument/2006/relationships/image" Target="../media/image350.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48.bin"/><Relationship Id="rId3" Type="http://schemas.openxmlformats.org/officeDocument/2006/relationships/image" Target="../media/image357.jpeg"/><Relationship Id="rId7" Type="http://schemas.openxmlformats.org/officeDocument/2006/relationships/image" Target="../media/image354.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247.bin"/><Relationship Id="rId11" Type="http://schemas.openxmlformats.org/officeDocument/2006/relationships/image" Target="../media/image356.wmf"/><Relationship Id="rId5" Type="http://schemas.openxmlformats.org/officeDocument/2006/relationships/image" Target="../media/image353.wmf"/><Relationship Id="rId10" Type="http://schemas.openxmlformats.org/officeDocument/2006/relationships/oleObject" Target="../embeddings/oleObject249.bin"/><Relationship Id="rId4" Type="http://schemas.openxmlformats.org/officeDocument/2006/relationships/oleObject" Target="../embeddings/oleObject246.bin"/><Relationship Id="rId9" Type="http://schemas.openxmlformats.org/officeDocument/2006/relationships/image" Target="../media/image35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8" Type="http://schemas.openxmlformats.org/officeDocument/2006/relationships/image" Target="../media/image360.wmf"/><Relationship Id="rId3" Type="http://schemas.openxmlformats.org/officeDocument/2006/relationships/oleObject" Target="../embeddings/oleObject250.bin"/><Relationship Id="rId7" Type="http://schemas.openxmlformats.org/officeDocument/2006/relationships/oleObject" Target="../embeddings/oleObject252.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359.wmf"/><Relationship Id="rId5" Type="http://schemas.openxmlformats.org/officeDocument/2006/relationships/oleObject" Target="../embeddings/oleObject251.bin"/><Relationship Id="rId10" Type="http://schemas.openxmlformats.org/officeDocument/2006/relationships/image" Target="../media/image361.wmf"/><Relationship Id="rId4" Type="http://schemas.openxmlformats.org/officeDocument/2006/relationships/image" Target="../media/image358.wmf"/><Relationship Id="rId9" Type="http://schemas.openxmlformats.org/officeDocument/2006/relationships/oleObject" Target="../embeddings/oleObject253.bin"/></Relationships>
</file>

<file path=ppt/slides/_rels/slide81.xml.rels><?xml version="1.0" encoding="UTF-8" standalone="yes"?>
<Relationships xmlns="http://schemas.openxmlformats.org/package/2006/relationships"><Relationship Id="rId8" Type="http://schemas.openxmlformats.org/officeDocument/2006/relationships/image" Target="../media/image364.wmf"/><Relationship Id="rId13" Type="http://schemas.openxmlformats.org/officeDocument/2006/relationships/oleObject" Target="../embeddings/oleObject259.bin"/><Relationship Id="rId18" Type="http://schemas.openxmlformats.org/officeDocument/2006/relationships/image" Target="../media/image368.wmf"/><Relationship Id="rId3" Type="http://schemas.openxmlformats.org/officeDocument/2006/relationships/oleObject" Target="../embeddings/oleObject254.bin"/><Relationship Id="rId21" Type="http://schemas.openxmlformats.org/officeDocument/2006/relationships/oleObject" Target="../embeddings/oleObject264.bin"/><Relationship Id="rId7" Type="http://schemas.openxmlformats.org/officeDocument/2006/relationships/oleObject" Target="../embeddings/oleObject256.bin"/><Relationship Id="rId12" Type="http://schemas.openxmlformats.org/officeDocument/2006/relationships/image" Target="../media/image366.wmf"/><Relationship Id="rId17" Type="http://schemas.openxmlformats.org/officeDocument/2006/relationships/oleObject" Target="../embeddings/oleObject262.bin"/><Relationship Id="rId2" Type="http://schemas.openxmlformats.org/officeDocument/2006/relationships/slideLayout" Target="../slideLayouts/slideLayout7.xml"/><Relationship Id="rId16" Type="http://schemas.openxmlformats.org/officeDocument/2006/relationships/oleObject" Target="../embeddings/oleObject261.bin"/><Relationship Id="rId20" Type="http://schemas.openxmlformats.org/officeDocument/2006/relationships/image" Target="../media/image369.wmf"/><Relationship Id="rId1" Type="http://schemas.openxmlformats.org/officeDocument/2006/relationships/vmlDrawing" Target="../drawings/vmlDrawing56.vml"/><Relationship Id="rId6" Type="http://schemas.openxmlformats.org/officeDocument/2006/relationships/image" Target="../media/image363.wmf"/><Relationship Id="rId11" Type="http://schemas.openxmlformats.org/officeDocument/2006/relationships/oleObject" Target="../embeddings/oleObject258.bin"/><Relationship Id="rId5" Type="http://schemas.openxmlformats.org/officeDocument/2006/relationships/oleObject" Target="../embeddings/oleObject255.bin"/><Relationship Id="rId15" Type="http://schemas.openxmlformats.org/officeDocument/2006/relationships/oleObject" Target="../embeddings/oleObject260.bin"/><Relationship Id="rId10" Type="http://schemas.openxmlformats.org/officeDocument/2006/relationships/image" Target="../media/image365.wmf"/><Relationship Id="rId19" Type="http://schemas.openxmlformats.org/officeDocument/2006/relationships/oleObject" Target="../embeddings/oleObject263.bin"/><Relationship Id="rId4" Type="http://schemas.openxmlformats.org/officeDocument/2006/relationships/image" Target="../media/image362.wmf"/><Relationship Id="rId9" Type="http://schemas.openxmlformats.org/officeDocument/2006/relationships/oleObject" Target="../embeddings/oleObject257.bin"/><Relationship Id="rId14" Type="http://schemas.openxmlformats.org/officeDocument/2006/relationships/image" Target="../media/image367.wmf"/><Relationship Id="rId22" Type="http://schemas.openxmlformats.org/officeDocument/2006/relationships/image" Target="../media/image370.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12.xml"/><Relationship Id="rId1" Type="http://schemas.openxmlformats.org/officeDocument/2006/relationships/vmlDrawing" Target="../drawings/vmlDrawing57.vml"/><Relationship Id="rId5" Type="http://schemas.openxmlformats.org/officeDocument/2006/relationships/image" Target="../media/image372.png"/><Relationship Id="rId4" Type="http://schemas.openxmlformats.org/officeDocument/2006/relationships/image" Target="../media/image371.wmf"/></Relationships>
</file>

<file path=ppt/slides/_rels/slide83.xml.rels><?xml version="1.0" encoding="UTF-8" standalone="yes"?>
<Relationships xmlns="http://schemas.openxmlformats.org/package/2006/relationships"><Relationship Id="rId8" Type="http://schemas.openxmlformats.org/officeDocument/2006/relationships/image" Target="../media/image375.wmf"/><Relationship Id="rId3" Type="http://schemas.openxmlformats.org/officeDocument/2006/relationships/oleObject" Target="../embeddings/oleObject266.bin"/><Relationship Id="rId7" Type="http://schemas.openxmlformats.org/officeDocument/2006/relationships/oleObject" Target="../embeddings/oleObject268.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374.wmf"/><Relationship Id="rId5" Type="http://schemas.openxmlformats.org/officeDocument/2006/relationships/oleObject" Target="../embeddings/oleObject267.bin"/><Relationship Id="rId10" Type="http://schemas.openxmlformats.org/officeDocument/2006/relationships/image" Target="../media/image376.wmf"/><Relationship Id="rId4" Type="http://schemas.openxmlformats.org/officeDocument/2006/relationships/image" Target="../media/image373.wmf"/><Relationship Id="rId9" Type="http://schemas.openxmlformats.org/officeDocument/2006/relationships/oleObject" Target="../embeddings/oleObject269.bin"/></Relationships>
</file>

<file path=ppt/slides/_rels/slide84.xml.rels><?xml version="1.0" encoding="UTF-8" standalone="yes"?>
<Relationships xmlns="http://schemas.openxmlformats.org/package/2006/relationships"><Relationship Id="rId8" Type="http://schemas.openxmlformats.org/officeDocument/2006/relationships/image" Target="../media/image379.wmf"/><Relationship Id="rId3" Type="http://schemas.openxmlformats.org/officeDocument/2006/relationships/oleObject" Target="../embeddings/oleObject270.bin"/><Relationship Id="rId7" Type="http://schemas.openxmlformats.org/officeDocument/2006/relationships/oleObject" Target="../embeddings/oleObject272.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78.wmf"/><Relationship Id="rId11" Type="http://schemas.openxmlformats.org/officeDocument/2006/relationships/image" Target="../media/image381.png"/><Relationship Id="rId5" Type="http://schemas.openxmlformats.org/officeDocument/2006/relationships/oleObject" Target="../embeddings/oleObject271.bin"/><Relationship Id="rId10" Type="http://schemas.openxmlformats.org/officeDocument/2006/relationships/image" Target="../media/image380.wmf"/><Relationship Id="rId4" Type="http://schemas.openxmlformats.org/officeDocument/2006/relationships/image" Target="../media/image377.wmf"/><Relationship Id="rId9" Type="http://schemas.openxmlformats.org/officeDocument/2006/relationships/oleObject" Target="../embeddings/oleObject273.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4.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383.wmf"/><Relationship Id="rId5" Type="http://schemas.openxmlformats.org/officeDocument/2006/relationships/oleObject" Target="../embeddings/oleObject275.bin"/><Relationship Id="rId4" Type="http://schemas.openxmlformats.org/officeDocument/2006/relationships/image" Target="../media/image382.wmf"/></Relationships>
</file>

<file path=ppt/slides/_rels/slide86.xml.rels><?xml version="1.0" encoding="UTF-8" standalone="yes"?>
<Relationships xmlns="http://schemas.openxmlformats.org/package/2006/relationships"><Relationship Id="rId8" Type="http://schemas.openxmlformats.org/officeDocument/2006/relationships/image" Target="../media/image386.wmf"/><Relationship Id="rId13" Type="http://schemas.openxmlformats.org/officeDocument/2006/relationships/oleObject" Target="../embeddings/oleObject281.bin"/><Relationship Id="rId3" Type="http://schemas.openxmlformats.org/officeDocument/2006/relationships/oleObject" Target="../embeddings/oleObject276.bin"/><Relationship Id="rId7" Type="http://schemas.openxmlformats.org/officeDocument/2006/relationships/oleObject" Target="../embeddings/oleObject278.bin"/><Relationship Id="rId12" Type="http://schemas.openxmlformats.org/officeDocument/2006/relationships/image" Target="../media/image387.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385.wmf"/><Relationship Id="rId11" Type="http://schemas.openxmlformats.org/officeDocument/2006/relationships/oleObject" Target="../embeddings/oleObject280.bin"/><Relationship Id="rId5" Type="http://schemas.openxmlformats.org/officeDocument/2006/relationships/oleObject" Target="../embeddings/oleObject277.bin"/><Relationship Id="rId10" Type="http://schemas.openxmlformats.org/officeDocument/2006/relationships/image" Target="../media/image124.wmf"/><Relationship Id="rId4" Type="http://schemas.openxmlformats.org/officeDocument/2006/relationships/image" Target="../media/image384.wmf"/><Relationship Id="rId9" Type="http://schemas.openxmlformats.org/officeDocument/2006/relationships/oleObject" Target="../embeddings/oleObject279.bin"/><Relationship Id="rId14" Type="http://schemas.openxmlformats.org/officeDocument/2006/relationships/image" Target="../media/image388.png"/></Relationships>
</file>

<file path=ppt/slides/_rels/slide87.xml.rels><?xml version="1.0" encoding="UTF-8" standalone="yes"?>
<Relationships xmlns="http://schemas.openxmlformats.org/package/2006/relationships"><Relationship Id="rId8" Type="http://schemas.openxmlformats.org/officeDocument/2006/relationships/image" Target="../media/image391.wmf"/><Relationship Id="rId3" Type="http://schemas.openxmlformats.org/officeDocument/2006/relationships/oleObject" Target="../embeddings/oleObject282.bin"/><Relationship Id="rId7" Type="http://schemas.openxmlformats.org/officeDocument/2006/relationships/oleObject" Target="../embeddings/oleObject284.bin"/><Relationship Id="rId12" Type="http://schemas.openxmlformats.org/officeDocument/2006/relationships/image" Target="../media/image393.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90.wmf"/><Relationship Id="rId11" Type="http://schemas.openxmlformats.org/officeDocument/2006/relationships/oleObject" Target="../embeddings/oleObject286.bin"/><Relationship Id="rId5" Type="http://schemas.openxmlformats.org/officeDocument/2006/relationships/oleObject" Target="../embeddings/oleObject283.bin"/><Relationship Id="rId10" Type="http://schemas.openxmlformats.org/officeDocument/2006/relationships/image" Target="../media/image392.wmf"/><Relationship Id="rId4" Type="http://schemas.openxmlformats.org/officeDocument/2006/relationships/image" Target="../media/image389.png"/><Relationship Id="rId9" Type="http://schemas.openxmlformats.org/officeDocument/2006/relationships/oleObject" Target="../embeddings/oleObject285.bin"/></Relationships>
</file>

<file path=ppt/slides/_rels/slide88.xml.rels><?xml version="1.0" encoding="UTF-8" standalone="yes"?>
<Relationships xmlns="http://schemas.openxmlformats.org/package/2006/relationships"><Relationship Id="rId8" Type="http://schemas.openxmlformats.org/officeDocument/2006/relationships/image" Target="../media/image396.wmf"/><Relationship Id="rId3" Type="http://schemas.openxmlformats.org/officeDocument/2006/relationships/oleObject" Target="../embeddings/oleObject287.bin"/><Relationship Id="rId7" Type="http://schemas.openxmlformats.org/officeDocument/2006/relationships/oleObject" Target="../embeddings/oleObject289.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395.wmf"/><Relationship Id="rId5" Type="http://schemas.openxmlformats.org/officeDocument/2006/relationships/oleObject" Target="../embeddings/oleObject288.bin"/><Relationship Id="rId4" Type="http://schemas.openxmlformats.org/officeDocument/2006/relationships/image" Target="../media/image394.png"/></Relationships>
</file>

<file path=ppt/slides/_rels/slide89.xml.rels><?xml version="1.0" encoding="UTF-8" standalone="yes"?>
<Relationships xmlns="http://schemas.openxmlformats.org/package/2006/relationships"><Relationship Id="rId8" Type="http://schemas.openxmlformats.org/officeDocument/2006/relationships/image" Target="../media/image399.wmf"/><Relationship Id="rId3" Type="http://schemas.openxmlformats.org/officeDocument/2006/relationships/oleObject" Target="../embeddings/oleObject290.bin"/><Relationship Id="rId7" Type="http://schemas.openxmlformats.org/officeDocument/2006/relationships/oleObject" Target="../embeddings/oleObject292.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98.wmf"/><Relationship Id="rId11" Type="http://schemas.openxmlformats.org/officeDocument/2006/relationships/image" Target="../media/image401.png"/><Relationship Id="rId5" Type="http://schemas.openxmlformats.org/officeDocument/2006/relationships/oleObject" Target="../embeddings/oleObject291.bin"/><Relationship Id="rId10" Type="http://schemas.openxmlformats.org/officeDocument/2006/relationships/image" Target="../media/image400.wmf"/><Relationship Id="rId4" Type="http://schemas.openxmlformats.org/officeDocument/2006/relationships/image" Target="../media/image397.wmf"/><Relationship Id="rId9" Type="http://schemas.openxmlformats.org/officeDocument/2006/relationships/oleObject" Target="../embeddings/oleObject29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8" Type="http://schemas.openxmlformats.org/officeDocument/2006/relationships/image" Target="../media/image404.wmf"/><Relationship Id="rId3" Type="http://schemas.openxmlformats.org/officeDocument/2006/relationships/oleObject" Target="../embeddings/oleObject294.bin"/><Relationship Id="rId7"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403.wmf"/><Relationship Id="rId5" Type="http://schemas.openxmlformats.org/officeDocument/2006/relationships/oleObject" Target="../embeddings/oleObject295.bin"/><Relationship Id="rId4" Type="http://schemas.openxmlformats.org/officeDocument/2006/relationships/image" Target="../media/image402.wmf"/></Relationships>
</file>

<file path=ppt/slides/_rels/slide91.xml.rels><?xml version="1.0" encoding="UTF-8" standalone="yes"?>
<Relationships xmlns="http://schemas.openxmlformats.org/package/2006/relationships"><Relationship Id="rId8" Type="http://schemas.openxmlformats.org/officeDocument/2006/relationships/image" Target="../media/image407.wmf"/><Relationship Id="rId3" Type="http://schemas.openxmlformats.org/officeDocument/2006/relationships/oleObject" Target="../embeddings/oleObject297.bin"/><Relationship Id="rId7" Type="http://schemas.openxmlformats.org/officeDocument/2006/relationships/oleObject" Target="../embeddings/oleObject299.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406.wmf"/><Relationship Id="rId11" Type="http://schemas.openxmlformats.org/officeDocument/2006/relationships/image" Target="../media/image409.png"/><Relationship Id="rId5" Type="http://schemas.openxmlformats.org/officeDocument/2006/relationships/oleObject" Target="../embeddings/oleObject298.bin"/><Relationship Id="rId10" Type="http://schemas.openxmlformats.org/officeDocument/2006/relationships/image" Target="../media/image408.png"/><Relationship Id="rId4" Type="http://schemas.openxmlformats.org/officeDocument/2006/relationships/image" Target="../media/image405.wmf"/><Relationship Id="rId9" Type="http://schemas.openxmlformats.org/officeDocument/2006/relationships/oleObject" Target="../embeddings/oleObject300.bin"/></Relationships>
</file>

<file path=ppt/slides/_rels/slide92.xml.rels><?xml version="1.0" encoding="UTF-8" standalone="yes"?>
<Relationships xmlns="http://schemas.openxmlformats.org/package/2006/relationships"><Relationship Id="rId8" Type="http://schemas.openxmlformats.org/officeDocument/2006/relationships/image" Target="../media/image412.wmf"/><Relationship Id="rId3" Type="http://schemas.openxmlformats.org/officeDocument/2006/relationships/oleObject" Target="../embeddings/oleObject301.bin"/><Relationship Id="rId7" Type="http://schemas.openxmlformats.org/officeDocument/2006/relationships/oleObject" Target="../embeddings/oleObject303.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411.png"/><Relationship Id="rId11" Type="http://schemas.openxmlformats.org/officeDocument/2006/relationships/image" Target="../media/image414.png"/><Relationship Id="rId5" Type="http://schemas.openxmlformats.org/officeDocument/2006/relationships/oleObject" Target="../embeddings/oleObject302.bin"/><Relationship Id="rId10" Type="http://schemas.openxmlformats.org/officeDocument/2006/relationships/image" Target="../media/image413.wmf"/><Relationship Id="rId4" Type="http://schemas.openxmlformats.org/officeDocument/2006/relationships/image" Target="../media/image410.wmf"/><Relationship Id="rId9" Type="http://schemas.openxmlformats.org/officeDocument/2006/relationships/oleObject" Target="../embeddings/oleObject304.bin"/></Relationships>
</file>

<file path=ppt/slides/_rels/slide93.xml.rels><?xml version="1.0" encoding="UTF-8" standalone="yes"?>
<Relationships xmlns="http://schemas.openxmlformats.org/package/2006/relationships"><Relationship Id="rId8" Type="http://schemas.openxmlformats.org/officeDocument/2006/relationships/image" Target="../media/image417.wmf"/><Relationship Id="rId3" Type="http://schemas.openxmlformats.org/officeDocument/2006/relationships/oleObject" Target="../embeddings/oleObject305.bin"/><Relationship Id="rId7" Type="http://schemas.openxmlformats.org/officeDocument/2006/relationships/oleObject" Target="../embeddings/oleObject307.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416.wmf"/><Relationship Id="rId5" Type="http://schemas.openxmlformats.org/officeDocument/2006/relationships/oleObject" Target="../embeddings/oleObject306.bin"/><Relationship Id="rId4" Type="http://schemas.openxmlformats.org/officeDocument/2006/relationships/image" Target="../media/image415.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8" Type="http://schemas.openxmlformats.org/officeDocument/2006/relationships/image" Target="../media/image420.wmf"/><Relationship Id="rId3" Type="http://schemas.openxmlformats.org/officeDocument/2006/relationships/oleObject" Target="../embeddings/oleObject308.bin"/><Relationship Id="rId7" Type="http://schemas.openxmlformats.org/officeDocument/2006/relationships/oleObject" Target="../embeddings/oleObject310.bin"/><Relationship Id="rId12" Type="http://schemas.openxmlformats.org/officeDocument/2006/relationships/image" Target="../media/image422.w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419.wmf"/><Relationship Id="rId11" Type="http://schemas.openxmlformats.org/officeDocument/2006/relationships/oleObject" Target="../embeddings/oleObject312.bin"/><Relationship Id="rId5" Type="http://schemas.openxmlformats.org/officeDocument/2006/relationships/oleObject" Target="../embeddings/oleObject309.bin"/><Relationship Id="rId10" Type="http://schemas.openxmlformats.org/officeDocument/2006/relationships/image" Target="../media/image421.wmf"/><Relationship Id="rId4" Type="http://schemas.openxmlformats.org/officeDocument/2006/relationships/image" Target="../media/image418.wmf"/><Relationship Id="rId9" Type="http://schemas.openxmlformats.org/officeDocument/2006/relationships/oleObject" Target="../embeddings/oleObject311.bin"/></Relationships>
</file>

<file path=ppt/slides/_rels/slide96.xml.rels><?xml version="1.0" encoding="UTF-8" standalone="yes"?>
<Relationships xmlns="http://schemas.openxmlformats.org/package/2006/relationships"><Relationship Id="rId8" Type="http://schemas.openxmlformats.org/officeDocument/2006/relationships/image" Target="../media/image425.wmf"/><Relationship Id="rId3" Type="http://schemas.openxmlformats.org/officeDocument/2006/relationships/oleObject" Target="../embeddings/oleObject313.bin"/><Relationship Id="rId7" Type="http://schemas.openxmlformats.org/officeDocument/2006/relationships/oleObject" Target="../embeddings/oleObject315.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424.wmf"/><Relationship Id="rId5" Type="http://schemas.openxmlformats.org/officeDocument/2006/relationships/oleObject" Target="../embeddings/oleObject314.bin"/><Relationship Id="rId4" Type="http://schemas.openxmlformats.org/officeDocument/2006/relationships/image" Target="../media/image423.png"/></Relationships>
</file>

<file path=ppt/slides/_rels/slide97.xml.rels><?xml version="1.0" encoding="UTF-8" standalone="yes"?>
<Relationships xmlns="http://schemas.openxmlformats.org/package/2006/relationships"><Relationship Id="rId8" Type="http://schemas.openxmlformats.org/officeDocument/2006/relationships/image" Target="../media/image427.wmf"/><Relationship Id="rId13" Type="http://schemas.openxmlformats.org/officeDocument/2006/relationships/oleObject" Target="../embeddings/oleObject322.bin"/><Relationship Id="rId3" Type="http://schemas.openxmlformats.org/officeDocument/2006/relationships/oleObject" Target="../embeddings/oleObject316.bin"/><Relationship Id="rId7" Type="http://schemas.openxmlformats.org/officeDocument/2006/relationships/oleObject" Target="../embeddings/oleObject319.bin"/><Relationship Id="rId12" Type="http://schemas.openxmlformats.org/officeDocument/2006/relationships/image" Target="../media/image429.png"/><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318.bin"/><Relationship Id="rId11" Type="http://schemas.openxmlformats.org/officeDocument/2006/relationships/oleObject" Target="../embeddings/oleObject321.bin"/><Relationship Id="rId5" Type="http://schemas.openxmlformats.org/officeDocument/2006/relationships/oleObject" Target="../embeddings/oleObject317.bin"/><Relationship Id="rId10" Type="http://schemas.openxmlformats.org/officeDocument/2006/relationships/image" Target="../media/image428.wmf"/><Relationship Id="rId4" Type="http://schemas.openxmlformats.org/officeDocument/2006/relationships/image" Target="../media/image426.wmf"/><Relationship Id="rId9" Type="http://schemas.openxmlformats.org/officeDocument/2006/relationships/oleObject" Target="../embeddings/oleObject320.bin"/><Relationship Id="rId14" Type="http://schemas.openxmlformats.org/officeDocument/2006/relationships/image" Target="../media/image430.wmf"/></Relationships>
</file>

<file path=ppt/slides/_rels/slide98.xml.rels><?xml version="1.0" encoding="UTF-8" standalone="yes"?>
<Relationships xmlns="http://schemas.openxmlformats.org/package/2006/relationships"><Relationship Id="rId8" Type="http://schemas.openxmlformats.org/officeDocument/2006/relationships/image" Target="../media/image433.wmf"/><Relationship Id="rId3" Type="http://schemas.openxmlformats.org/officeDocument/2006/relationships/oleObject" Target="../embeddings/oleObject323.bin"/><Relationship Id="rId7" Type="http://schemas.openxmlformats.org/officeDocument/2006/relationships/oleObject" Target="../embeddings/oleObject325.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432.wmf"/><Relationship Id="rId5" Type="http://schemas.openxmlformats.org/officeDocument/2006/relationships/oleObject" Target="../embeddings/oleObject324.bin"/><Relationship Id="rId10" Type="http://schemas.openxmlformats.org/officeDocument/2006/relationships/image" Target="../media/image434.wmf"/><Relationship Id="rId4" Type="http://schemas.openxmlformats.org/officeDocument/2006/relationships/image" Target="../media/image431.wmf"/><Relationship Id="rId9" Type="http://schemas.openxmlformats.org/officeDocument/2006/relationships/oleObject" Target="../embeddings/oleObject326.bin"/></Relationships>
</file>

<file path=ppt/slides/_rels/slide99.xml.rels><?xml version="1.0" encoding="UTF-8" standalone="yes"?>
<Relationships xmlns="http://schemas.openxmlformats.org/package/2006/relationships"><Relationship Id="rId8" Type="http://schemas.openxmlformats.org/officeDocument/2006/relationships/image" Target="../media/image437.wmf"/><Relationship Id="rId3" Type="http://schemas.openxmlformats.org/officeDocument/2006/relationships/oleObject" Target="../embeddings/oleObject327.bin"/><Relationship Id="rId7" Type="http://schemas.openxmlformats.org/officeDocument/2006/relationships/oleObject" Target="../embeddings/oleObject329.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436.wmf"/><Relationship Id="rId5" Type="http://schemas.openxmlformats.org/officeDocument/2006/relationships/oleObject" Target="../embeddings/oleObject328.bin"/><Relationship Id="rId10" Type="http://schemas.openxmlformats.org/officeDocument/2006/relationships/image" Target="../media/image438.png"/><Relationship Id="rId4" Type="http://schemas.openxmlformats.org/officeDocument/2006/relationships/image" Target="../media/image435.wmf"/><Relationship Id="rId9" Type="http://schemas.openxmlformats.org/officeDocument/2006/relationships/oleObject" Target="../embeddings/oleObject3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p:cNvSpPr>
          <p:nvPr>
            <p:ph type="ctrTitle"/>
          </p:nvPr>
        </p:nvSpPr>
        <p:spPr>
          <a:xfrm>
            <a:off x="684213" y="1412875"/>
            <a:ext cx="7772400" cy="1470025"/>
          </a:xfrm>
          <a:ln/>
        </p:spPr>
        <p:txBody>
          <a:bodyPr vert="horz" wrap="square" lIns="91440" tIns="45720" rIns="91440" bIns="45720" anchor="ctr"/>
          <a:lstStyle/>
          <a:p>
            <a:pPr eaLnBrk="1" hangingPunct="1"/>
            <a:r>
              <a:rPr lang="zh-CN" altLang="en-US" sz="4800" dirty="0">
                <a:ea typeface="华文彩云" pitchFamily="2" charset="-122"/>
              </a:rPr>
              <a:t>结构稳定理论</a:t>
            </a:r>
          </a:p>
        </p:txBody>
      </p:sp>
      <p:sp>
        <p:nvSpPr>
          <p:cNvPr id="77827" name="Rectangle 5"/>
          <p:cNvSpPr>
            <a:spLocks noGrp="1"/>
          </p:cNvSpPr>
          <p:nvPr>
            <p:ph type="subTitle" idx="1"/>
          </p:nvPr>
        </p:nvSpPr>
        <p:spPr>
          <a:xfrm>
            <a:off x="1403350" y="3500438"/>
            <a:ext cx="6400800" cy="1752600"/>
          </a:xfrm>
          <a:ln/>
        </p:spPr>
        <p:txBody>
          <a:bodyPr vert="horz" wrap="square" lIns="91440" tIns="45720" rIns="91440" bIns="45720" anchor="t"/>
          <a:lstStyle/>
          <a:p>
            <a:pPr eaLnBrk="1" hangingPunct="1">
              <a:lnSpc>
                <a:spcPct val="90000"/>
              </a:lnSpc>
            </a:pPr>
            <a:r>
              <a:rPr lang="zh-CN" altLang="en-US" sz="3600" dirty="0">
                <a:latin typeface="+mn-lt"/>
                <a:ea typeface="华文细黑" pitchFamily="2" charset="-122"/>
                <a:cs typeface="+mn-cs"/>
              </a:rPr>
              <a:t>张其林</a:t>
            </a:r>
          </a:p>
          <a:p>
            <a:pPr eaLnBrk="1" hangingPunct="1">
              <a:lnSpc>
                <a:spcPct val="90000"/>
              </a:lnSpc>
            </a:pPr>
            <a:endParaRPr lang="zh-CN" altLang="en-US" sz="3600" dirty="0">
              <a:latin typeface="+mn-lt"/>
              <a:ea typeface="华文细黑" pitchFamily="2" charset="-122"/>
              <a:cs typeface="+mn-cs"/>
            </a:endParaRPr>
          </a:p>
          <a:p>
            <a:pPr eaLnBrk="1" hangingPunct="1">
              <a:lnSpc>
                <a:spcPct val="90000"/>
              </a:lnSpc>
            </a:pPr>
            <a:r>
              <a:rPr lang="en-US" altLang="zh-CN" sz="2800" smtClean="0">
                <a:latin typeface="华文细黑" pitchFamily="2" charset="-122"/>
                <a:ea typeface="华文细黑" pitchFamily="2" charset="-122"/>
                <a:cs typeface="+mn-cs"/>
              </a:rPr>
              <a:t>2018</a:t>
            </a:r>
            <a:r>
              <a:rPr lang="zh-CN" altLang="en-US" sz="2800" smtClean="0">
                <a:latin typeface="华文细黑" pitchFamily="2" charset="-122"/>
                <a:ea typeface="华文细黑" pitchFamily="2" charset="-122"/>
                <a:cs typeface="+mn-cs"/>
              </a:rPr>
              <a:t>年</a:t>
            </a:r>
            <a:endParaRPr lang="zh-CN" altLang="en-US" sz="2800" dirty="0">
              <a:latin typeface="华文细黑" pitchFamily="2" charset="-122"/>
              <a:ea typeface="华文细黑" pitchFamily="2" charset="-122"/>
              <a:cs typeface="+mn-cs"/>
            </a:endParaRPr>
          </a:p>
          <a:p>
            <a:pPr eaLnBrk="1" hangingPunct="1">
              <a:lnSpc>
                <a:spcPct val="90000"/>
              </a:lnSpc>
            </a:pPr>
            <a:endParaRPr lang="en-US" altLang="zh-CN"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body" sz="half" idx="1"/>
          </p:nvPr>
        </p:nvSpPr>
        <p:spPr>
          <a:xfrm>
            <a:off x="323850" y="188913"/>
            <a:ext cx="6991350" cy="4525962"/>
          </a:xfrm>
          <a:ln/>
        </p:spPr>
        <p:txBody>
          <a:bodyPr vert="horz" wrap="square" lIns="91440" tIns="45720" rIns="91440" bIns="45720" anchor="t"/>
          <a:lstStyle/>
          <a:p>
            <a:pPr eaLnBrk="1" hangingPunct="1">
              <a:buNone/>
            </a:pPr>
            <a:r>
              <a:rPr lang="zh-CN" altLang="en-US" sz="2400" b="1" dirty="0">
                <a:ea typeface="华文细黑" pitchFamily="2" charset="-122"/>
              </a:rPr>
              <a:t>二、结构稳定问题的类型</a:t>
            </a:r>
          </a:p>
        </p:txBody>
      </p:sp>
      <p:graphicFrame>
        <p:nvGraphicFramePr>
          <p:cNvPr id="2050" name="Object 3"/>
          <p:cNvGraphicFramePr>
            <a:graphicFrameLocks noGrp="1"/>
          </p:cNvGraphicFramePr>
          <p:nvPr>
            <p:ph sz="half" idx="2"/>
          </p:nvPr>
        </p:nvGraphicFramePr>
        <p:xfrm>
          <a:off x="1524000" y="1676400"/>
          <a:ext cx="5029200" cy="2582863"/>
        </p:xfrm>
        <a:graphic>
          <a:graphicData uri="http://schemas.openxmlformats.org/presentationml/2006/ole">
            <mc:AlternateContent xmlns:mc="http://schemas.openxmlformats.org/markup-compatibility/2006">
              <mc:Choice xmlns:v="urn:schemas-microsoft-com:vml" Requires="v">
                <p:oleObj spid="_x0000_s4098" r:id="rId3" imgW="8810625" imgH="4524375" progId="Paint.Picture">
                  <p:embed/>
                </p:oleObj>
              </mc:Choice>
              <mc:Fallback>
                <p:oleObj r:id="rId3" imgW="8810625" imgH="4524375" progId="Paint.Picture">
                  <p:embed/>
                  <p:pic>
                    <p:nvPicPr>
                      <p:cNvPr id="0" name="图片 3075"/>
                      <p:cNvPicPr/>
                      <p:nvPr/>
                    </p:nvPicPr>
                    <p:blipFill>
                      <a:blip r:embed="rId4"/>
                      <a:stretch>
                        <a:fillRect/>
                      </a:stretch>
                    </p:blipFill>
                    <p:spPr>
                      <a:xfrm>
                        <a:off x="1524000" y="1676400"/>
                        <a:ext cx="5029200" cy="2582863"/>
                      </a:xfrm>
                      <a:prstGeom prst="rect">
                        <a:avLst/>
                      </a:prstGeom>
                      <a:noFill/>
                      <a:ln w="38100">
                        <a:miter/>
                      </a:ln>
                    </p:spPr>
                  </p:pic>
                </p:oleObj>
              </mc:Fallback>
            </mc:AlternateContent>
          </a:graphicData>
        </a:graphic>
      </p:graphicFrame>
      <p:sp>
        <p:nvSpPr>
          <p:cNvPr id="2052" name="Text Box 4"/>
          <p:cNvSpPr txBox="1"/>
          <p:nvPr/>
        </p:nvSpPr>
        <p:spPr>
          <a:xfrm>
            <a:off x="179388" y="765175"/>
            <a:ext cx="8763000" cy="1322388"/>
          </a:xfrm>
          <a:prstGeom prst="rect">
            <a:avLst/>
          </a:prstGeom>
          <a:noFill/>
          <a:ln w="9525">
            <a:noFill/>
          </a:ln>
        </p:spPr>
        <p:txBody>
          <a:bodyPr>
            <a:spAutoFit/>
          </a:bodyPr>
          <a:lstStyle/>
          <a:p>
            <a:pPr lvl="0" eaLnBrk="1" hangingPunct="1">
              <a:spcBef>
                <a:spcPct val="50000"/>
              </a:spcBef>
            </a:pPr>
            <a:r>
              <a:rPr lang="zh-CN" altLang="en-US" sz="2000" b="0" dirty="0">
                <a:latin typeface="华文细黑" pitchFamily="2" charset="-122"/>
                <a:ea typeface="华文细黑" pitchFamily="2" charset="-122"/>
              </a:rPr>
              <a:t>（一）按作用类型： 静力稳定和动力稳定</a:t>
            </a:r>
          </a:p>
          <a:p>
            <a:pPr lvl="0" eaLnBrk="1" hangingPunct="1">
              <a:spcBef>
                <a:spcPct val="50000"/>
              </a:spcBef>
            </a:pPr>
            <a:r>
              <a:rPr lang="zh-CN" altLang="en-US" sz="2000" b="0" dirty="0">
                <a:latin typeface="华文细黑" pitchFamily="2" charset="-122"/>
                <a:ea typeface="华文细黑" pitchFamily="2" charset="-122"/>
              </a:rPr>
              <a:t>   </a:t>
            </a:r>
            <a:r>
              <a:rPr lang="en-US" altLang="zh-CN" sz="2000" b="0">
                <a:latin typeface="华文细黑" pitchFamily="2" charset="-122"/>
                <a:ea typeface="华文细黑" pitchFamily="2" charset="-122"/>
              </a:rPr>
              <a:t>1.  </a:t>
            </a:r>
            <a:r>
              <a:rPr lang="zh-CN" altLang="en-US" sz="2000" b="0" dirty="0">
                <a:latin typeface="华文细黑" pitchFamily="2" charset="-122"/>
                <a:ea typeface="华文细黑" pitchFamily="2" charset="-122"/>
              </a:rPr>
              <a:t>静力稳定：分枝型、极值型、屈曲后极限破坏、跳跃型、缺陷敏感型。</a:t>
            </a:r>
          </a:p>
          <a:p>
            <a:pPr lvl="0" eaLnBrk="1" hangingPunct="1">
              <a:spcBef>
                <a:spcPct val="50000"/>
              </a:spcBef>
            </a:pPr>
            <a:r>
              <a:rPr lang="zh-CN" altLang="en-US" sz="2000" dirty="0">
                <a:latin typeface="华文细黑" pitchFamily="2" charset="-122"/>
                <a:ea typeface="华文细黑" pitchFamily="2" charset="-122"/>
              </a:rPr>
              <a:t> </a:t>
            </a:r>
          </a:p>
        </p:txBody>
      </p:sp>
      <p:sp>
        <p:nvSpPr>
          <p:cNvPr id="2053" name="Text Box 5"/>
          <p:cNvSpPr txBox="1"/>
          <p:nvPr/>
        </p:nvSpPr>
        <p:spPr>
          <a:xfrm>
            <a:off x="250825" y="4437063"/>
            <a:ext cx="8066088" cy="400050"/>
          </a:xfrm>
          <a:prstGeom prst="rect">
            <a:avLst/>
          </a:prstGeom>
          <a:noFill/>
          <a:ln w="9525">
            <a:noFill/>
          </a:ln>
        </p:spPr>
        <p:txBody>
          <a:bodyPr>
            <a:spAutoFit/>
          </a:bodyPr>
          <a:lstStyle/>
          <a:p>
            <a:pPr lvl="0" eaLnBrk="1" hangingPunct="1">
              <a:spcBef>
                <a:spcPct val="50000"/>
              </a:spcBef>
            </a:pPr>
            <a:r>
              <a:rPr lang="en-US" altLang="zh-CN" sz="2000">
                <a:latin typeface="华文细黑" pitchFamily="2" charset="-122"/>
                <a:ea typeface="华文细黑" pitchFamily="2" charset="-122"/>
              </a:rPr>
              <a:t>    </a:t>
            </a:r>
            <a:r>
              <a:rPr lang="en-US" altLang="zh-CN" sz="2000" b="0">
                <a:latin typeface="华文细黑" pitchFamily="2" charset="-122"/>
                <a:ea typeface="华文细黑" pitchFamily="2" charset="-122"/>
              </a:rPr>
              <a:t>2.  </a:t>
            </a:r>
            <a:r>
              <a:rPr lang="zh-CN" altLang="en-US" sz="2000" b="0" dirty="0">
                <a:latin typeface="华文细黑" pitchFamily="2" charset="-122"/>
                <a:ea typeface="华文细黑" pitchFamily="2" charset="-122"/>
              </a:rPr>
              <a:t>动力稳定：弛振和涡振、参数激振、共振、强迫振动。</a:t>
            </a:r>
          </a:p>
        </p:txBody>
      </p:sp>
      <p:pic>
        <p:nvPicPr>
          <p:cNvPr id="2054" name="Picture 6"/>
          <p:cNvPicPr>
            <a:picLocks noChangeAspect="1"/>
          </p:cNvPicPr>
          <p:nvPr/>
        </p:nvPicPr>
        <p:blipFill>
          <a:blip r:embed="rId5"/>
          <a:stretch>
            <a:fillRect/>
          </a:stretch>
        </p:blipFill>
        <p:spPr>
          <a:xfrm>
            <a:off x="2916238" y="4797425"/>
            <a:ext cx="1544637" cy="1833563"/>
          </a:xfrm>
          <a:prstGeom prst="rect">
            <a:avLst/>
          </a:prstGeom>
          <a:noFill/>
          <a:ln w="9525">
            <a:noFill/>
          </a:ln>
        </p:spPr>
      </p:pic>
      <p:pic>
        <p:nvPicPr>
          <p:cNvPr id="2055" name="Picture 7"/>
          <p:cNvPicPr>
            <a:picLocks noChangeAspect="1"/>
          </p:cNvPicPr>
          <p:nvPr/>
        </p:nvPicPr>
        <p:blipFill>
          <a:blip r:embed="rId6"/>
          <a:stretch>
            <a:fillRect/>
          </a:stretch>
        </p:blipFill>
        <p:spPr>
          <a:xfrm>
            <a:off x="4787900" y="5157788"/>
            <a:ext cx="1584325" cy="1092200"/>
          </a:xfrm>
          <a:prstGeom prst="rect">
            <a:avLst/>
          </a:prstGeom>
          <a:noFill/>
          <a:ln w="9525">
            <a:noFill/>
          </a:ln>
        </p:spPr>
      </p:pic>
      <p:pic>
        <p:nvPicPr>
          <p:cNvPr id="2056" name="Picture 8"/>
          <p:cNvPicPr>
            <a:picLocks noChangeAspect="1"/>
          </p:cNvPicPr>
          <p:nvPr/>
        </p:nvPicPr>
        <p:blipFill>
          <a:blip r:embed="rId7"/>
          <a:stretch>
            <a:fillRect/>
          </a:stretch>
        </p:blipFill>
        <p:spPr>
          <a:xfrm>
            <a:off x="6877050" y="5013325"/>
            <a:ext cx="1943100" cy="1693863"/>
          </a:xfrm>
          <a:prstGeom prst="rect">
            <a:avLst/>
          </a:prstGeom>
          <a:noFill/>
          <a:ln w="9525">
            <a:noFill/>
          </a:ln>
        </p:spPr>
      </p:pic>
      <p:pic>
        <p:nvPicPr>
          <p:cNvPr id="2057" name="Picture 9"/>
          <p:cNvPicPr>
            <a:picLocks noChangeAspect="1"/>
          </p:cNvPicPr>
          <p:nvPr/>
        </p:nvPicPr>
        <p:blipFill>
          <a:blip r:embed="rId8"/>
          <a:stretch>
            <a:fillRect/>
          </a:stretch>
        </p:blipFill>
        <p:spPr>
          <a:xfrm>
            <a:off x="611188" y="4941888"/>
            <a:ext cx="1866900" cy="1746250"/>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ext Box 2"/>
          <p:cNvSpPr txBox="1"/>
          <p:nvPr/>
        </p:nvSpPr>
        <p:spPr>
          <a:xfrm>
            <a:off x="304800" y="152400"/>
            <a:ext cx="57150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翘曲连续条件为：</a:t>
            </a:r>
          </a:p>
        </p:txBody>
      </p:sp>
      <p:graphicFrame>
        <p:nvGraphicFramePr>
          <p:cNvPr id="73730" name="Object 3"/>
          <p:cNvGraphicFramePr/>
          <p:nvPr/>
        </p:nvGraphicFramePr>
        <p:xfrm>
          <a:off x="381000" y="609600"/>
          <a:ext cx="4038600" cy="2222500"/>
        </p:xfrm>
        <a:graphic>
          <a:graphicData uri="http://schemas.openxmlformats.org/presentationml/2006/ole">
            <mc:AlternateContent xmlns:mc="http://schemas.openxmlformats.org/markup-compatibility/2006">
              <mc:Choice xmlns:v="urn:schemas-microsoft-com:vml" Requires="v">
                <p:oleObj spid="_x0000_s77828" r:id="rId3" imgW="4038600" imgH="2222500" progId="Equation.3">
                  <p:embed/>
                </p:oleObj>
              </mc:Choice>
              <mc:Fallback>
                <p:oleObj r:id="rId3" imgW="4038600" imgH="2222500" progId="Equation.3">
                  <p:embed/>
                  <p:pic>
                    <p:nvPicPr>
                      <p:cNvPr id="0" name="图片 3255"/>
                      <p:cNvPicPr/>
                      <p:nvPr/>
                    </p:nvPicPr>
                    <p:blipFill>
                      <a:blip r:embed="rId4"/>
                      <a:stretch>
                        <a:fillRect/>
                      </a:stretch>
                    </p:blipFill>
                    <p:spPr>
                      <a:xfrm>
                        <a:off x="381000" y="609600"/>
                        <a:ext cx="4038600" cy="2222500"/>
                      </a:xfrm>
                      <a:prstGeom prst="rect">
                        <a:avLst/>
                      </a:prstGeom>
                      <a:noFill/>
                      <a:ln w="38100">
                        <a:noFill/>
                        <a:miter/>
                      </a:ln>
                    </p:spPr>
                  </p:pic>
                </p:oleObj>
              </mc:Fallback>
            </mc:AlternateContent>
          </a:graphicData>
        </a:graphic>
      </p:graphicFrame>
      <p:sp>
        <p:nvSpPr>
          <p:cNvPr id="73734" name="Text Box 4"/>
          <p:cNvSpPr txBox="1"/>
          <p:nvPr/>
        </p:nvSpPr>
        <p:spPr>
          <a:xfrm>
            <a:off x="381000" y="3048000"/>
            <a:ext cx="7086600" cy="366713"/>
          </a:xfrm>
          <a:prstGeom prst="rect">
            <a:avLst/>
          </a:prstGeom>
          <a:noFill/>
          <a:ln w="9525">
            <a:noFill/>
          </a:ln>
        </p:spPr>
        <p:txBody>
          <a:bodyPr>
            <a:spAutoFit/>
          </a:bodyPr>
          <a:lstStyle/>
          <a:p>
            <a:pPr marL="342900" lvl="0" indent="-342900" eaLnBrk="1" hangingPunct="1">
              <a:spcBef>
                <a:spcPct val="50000"/>
              </a:spcBef>
              <a:buAutoNum type="arabicPeriod" startAt="3"/>
            </a:pPr>
            <a:r>
              <a:rPr lang="zh-CN" altLang="en-US" dirty="0">
                <a:latin typeface="Arial" panose="020B0604020202020204" pitchFamily="34" charset="0"/>
                <a:ea typeface="华文细黑" pitchFamily="2" charset="-122"/>
              </a:rPr>
              <a:t>翘曲位移和翘曲应力</a:t>
            </a:r>
          </a:p>
        </p:txBody>
      </p:sp>
      <p:graphicFrame>
        <p:nvGraphicFramePr>
          <p:cNvPr id="73731" name="Object 5"/>
          <p:cNvGraphicFramePr/>
          <p:nvPr/>
        </p:nvGraphicFramePr>
        <p:xfrm>
          <a:off x="457200" y="3352800"/>
          <a:ext cx="3378200" cy="1130300"/>
        </p:xfrm>
        <a:graphic>
          <a:graphicData uri="http://schemas.openxmlformats.org/presentationml/2006/ole">
            <mc:AlternateContent xmlns:mc="http://schemas.openxmlformats.org/markup-compatibility/2006">
              <mc:Choice xmlns:v="urn:schemas-microsoft-com:vml" Requires="v">
                <p:oleObj spid="_x0000_s77829" r:id="rId5" imgW="3376930" imgH="1129665" progId="Equation.3">
                  <p:embed/>
                </p:oleObj>
              </mc:Choice>
              <mc:Fallback>
                <p:oleObj r:id="rId5" imgW="3376930" imgH="1129665" progId="Equation.3">
                  <p:embed/>
                  <p:pic>
                    <p:nvPicPr>
                      <p:cNvPr id="0" name="图片 3256"/>
                      <p:cNvPicPr/>
                      <p:nvPr/>
                    </p:nvPicPr>
                    <p:blipFill>
                      <a:blip r:embed="rId6"/>
                      <a:stretch>
                        <a:fillRect/>
                      </a:stretch>
                    </p:blipFill>
                    <p:spPr>
                      <a:xfrm>
                        <a:off x="457200" y="3352800"/>
                        <a:ext cx="3378200" cy="1130300"/>
                      </a:xfrm>
                      <a:prstGeom prst="rect">
                        <a:avLst/>
                      </a:prstGeom>
                      <a:noFill/>
                      <a:ln w="38100">
                        <a:noFill/>
                        <a:miter/>
                      </a:ln>
                    </p:spPr>
                  </p:pic>
                </p:oleObj>
              </mc:Fallback>
            </mc:AlternateContent>
          </a:graphicData>
        </a:graphic>
      </p:graphicFrame>
      <p:sp>
        <p:nvSpPr>
          <p:cNvPr id="73735" name="Text Box 6"/>
          <p:cNvSpPr txBox="1"/>
          <p:nvPr/>
        </p:nvSpPr>
        <p:spPr>
          <a:xfrm>
            <a:off x="457200" y="4572000"/>
            <a:ext cx="8534400" cy="366713"/>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取中线上某点</a:t>
            </a:r>
            <a:r>
              <a:rPr lang="en-US" altLang="zh-CN" b="0">
                <a:latin typeface="华文细黑" pitchFamily="2" charset="-122"/>
                <a:ea typeface="华文细黑" pitchFamily="2" charset="-122"/>
              </a:rPr>
              <a:t>A</a:t>
            </a:r>
            <a:r>
              <a:rPr lang="zh-CN" altLang="en-US" b="0" dirty="0">
                <a:latin typeface="华文细黑" pitchFamily="2" charset="-122"/>
                <a:ea typeface="华文细黑" pitchFamily="2" charset="-122"/>
              </a:rPr>
              <a:t>作为积分起始点，积分后得截面中线上</a:t>
            </a:r>
            <a:r>
              <a:rPr lang="en-US" altLang="zh-CN" b="0">
                <a:latin typeface="华文细黑" pitchFamily="2" charset="-122"/>
                <a:ea typeface="华文细黑" pitchFamily="2" charset="-122"/>
              </a:rPr>
              <a:t>P</a:t>
            </a:r>
            <a:r>
              <a:rPr lang="zh-CN" altLang="en-US" b="0" dirty="0">
                <a:latin typeface="华文细黑" pitchFamily="2" charset="-122"/>
                <a:ea typeface="华文细黑" pitchFamily="2" charset="-122"/>
              </a:rPr>
              <a:t>点处的翘曲位移为：</a:t>
            </a:r>
          </a:p>
        </p:txBody>
      </p:sp>
      <p:graphicFrame>
        <p:nvGraphicFramePr>
          <p:cNvPr id="73732" name="Object 7"/>
          <p:cNvGraphicFramePr/>
          <p:nvPr/>
        </p:nvGraphicFramePr>
        <p:xfrm>
          <a:off x="609600" y="4838700"/>
          <a:ext cx="5257800" cy="2019300"/>
        </p:xfrm>
        <a:graphic>
          <a:graphicData uri="http://schemas.openxmlformats.org/presentationml/2006/ole">
            <mc:AlternateContent xmlns:mc="http://schemas.openxmlformats.org/markup-compatibility/2006">
              <mc:Choice xmlns:v="urn:schemas-microsoft-com:vml" Requires="v">
                <p:oleObj spid="_x0000_s77830" r:id="rId7" imgW="5257800" imgH="2019300" progId="Equation.3">
                  <p:embed/>
                </p:oleObj>
              </mc:Choice>
              <mc:Fallback>
                <p:oleObj r:id="rId7" imgW="5257800" imgH="2019300" progId="Equation.3">
                  <p:embed/>
                  <p:pic>
                    <p:nvPicPr>
                      <p:cNvPr id="0" name="图片 3270"/>
                      <p:cNvPicPr/>
                      <p:nvPr/>
                    </p:nvPicPr>
                    <p:blipFill>
                      <a:blip r:embed="rId8"/>
                      <a:stretch>
                        <a:fillRect/>
                      </a:stretch>
                    </p:blipFill>
                    <p:spPr>
                      <a:xfrm>
                        <a:off x="609600" y="4838700"/>
                        <a:ext cx="5257800" cy="2019300"/>
                      </a:xfrm>
                      <a:prstGeom prst="rect">
                        <a:avLst/>
                      </a:prstGeom>
                      <a:noFill/>
                      <a:ln w="38100">
                        <a:noFill/>
                        <a:miter/>
                      </a:ln>
                    </p:spPr>
                  </p:pic>
                </p:oleObj>
              </mc:Fallback>
            </mc:AlternateContent>
          </a:graphicData>
        </a:graphic>
      </p:graphicFrame>
      <p:sp>
        <p:nvSpPr>
          <p:cNvPr id="73736" name="Text Box 8"/>
          <p:cNvSpPr txBox="1"/>
          <p:nvPr/>
        </p:nvSpPr>
        <p:spPr>
          <a:xfrm>
            <a:off x="5257800" y="6096000"/>
            <a:ext cx="4648200"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华文细黑" pitchFamily="2" charset="-122"/>
              </a:rPr>
              <a:t>形式同开口截面，</a:t>
            </a:r>
            <a:r>
              <a:rPr lang="zh-CN" altLang="en-US" dirty="0">
                <a:latin typeface="Arial" panose="020B0604020202020204" pitchFamily="34" charset="0"/>
                <a:ea typeface="华文细黑" pitchFamily="2" charset="-122"/>
                <a:sym typeface="Symbol" panose="05050102010706020507" pitchFamily="18" charset="2"/>
              </a:rPr>
              <a:t>表达式不同。</a:t>
            </a:r>
            <a:endParaRPr lang="zh-CN" altLang="en-US" dirty="0">
              <a:latin typeface="Arial" panose="020B0604020202020204" pitchFamily="34" charset="0"/>
              <a:ea typeface="华文细黑" pitchFamily="2" charset="-122"/>
            </a:endParaRPr>
          </a:p>
        </p:txBody>
      </p:sp>
      <p:sp>
        <p:nvSpPr>
          <p:cNvPr id="73737" name="Line 10"/>
          <p:cNvSpPr/>
          <p:nvPr/>
        </p:nvSpPr>
        <p:spPr>
          <a:xfrm flipH="1">
            <a:off x="4876800" y="6324600"/>
            <a:ext cx="304800"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p:nvPr/>
        </p:nvGraphicFramePr>
        <p:xfrm>
          <a:off x="381000" y="304800"/>
          <a:ext cx="3327400" cy="800100"/>
        </p:xfrm>
        <a:graphic>
          <a:graphicData uri="http://schemas.openxmlformats.org/presentationml/2006/ole">
            <mc:AlternateContent xmlns:mc="http://schemas.openxmlformats.org/markup-compatibility/2006">
              <mc:Choice xmlns:v="urn:schemas-microsoft-com:vml" Requires="v">
                <p:oleObj spid="_x0000_s78851" r:id="rId3" imgW="3326130" imgH="799465" progId="Equation.3">
                  <p:embed/>
                </p:oleObj>
              </mc:Choice>
              <mc:Fallback>
                <p:oleObj r:id="rId3" imgW="3326130" imgH="799465" progId="Equation.3">
                  <p:embed/>
                  <p:pic>
                    <p:nvPicPr>
                      <p:cNvPr id="0" name="图片 3267"/>
                      <p:cNvPicPr/>
                      <p:nvPr/>
                    </p:nvPicPr>
                    <p:blipFill>
                      <a:blip r:embed="rId4"/>
                      <a:stretch>
                        <a:fillRect/>
                      </a:stretch>
                    </p:blipFill>
                    <p:spPr>
                      <a:xfrm>
                        <a:off x="381000" y="304800"/>
                        <a:ext cx="3327400" cy="800100"/>
                      </a:xfrm>
                      <a:prstGeom prst="rect">
                        <a:avLst/>
                      </a:prstGeom>
                      <a:noFill/>
                      <a:ln w="38100">
                        <a:noFill/>
                        <a:miter/>
                      </a:ln>
                    </p:spPr>
                  </p:pic>
                </p:oleObj>
              </mc:Fallback>
            </mc:AlternateContent>
          </a:graphicData>
        </a:graphic>
      </p:graphicFrame>
      <p:sp>
        <p:nvSpPr>
          <p:cNvPr id="74756" name="Text Box 3"/>
          <p:cNvSpPr txBox="1"/>
          <p:nvPr/>
        </p:nvSpPr>
        <p:spPr>
          <a:xfrm>
            <a:off x="304800" y="1295400"/>
            <a:ext cx="5105400" cy="366713"/>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q</a:t>
            </a:r>
            <a:r>
              <a:rPr lang="en-US" altLang="zh-CN" b="0" baseline="-25000">
                <a:latin typeface="华文细黑" pitchFamily="2" charset="-122"/>
                <a:ea typeface="华文细黑" pitchFamily="2" charset="-122"/>
                <a:sym typeface="Symbol" panose="05050102010706020507" pitchFamily="18" charset="2"/>
              </a:rPr>
              <a:t>0</a:t>
            </a:r>
            <a:r>
              <a:rPr lang="zh-CN" altLang="en-US" b="0" dirty="0">
                <a:latin typeface="华文细黑" pitchFamily="2" charset="-122"/>
                <a:ea typeface="华文细黑" pitchFamily="2" charset="-122"/>
                <a:sym typeface="Symbol" panose="05050102010706020507" pitchFamily="18" charset="2"/>
              </a:rPr>
              <a:t>按以下连续条件求解：</a:t>
            </a:r>
            <a:endParaRPr lang="zh-CN" altLang="en-US" b="0" dirty="0">
              <a:latin typeface="华文细黑" pitchFamily="2" charset="-122"/>
              <a:ea typeface="华文细黑" pitchFamily="2" charset="-122"/>
            </a:endParaRPr>
          </a:p>
        </p:txBody>
      </p:sp>
      <p:graphicFrame>
        <p:nvGraphicFramePr>
          <p:cNvPr id="74755" name="Object 4"/>
          <p:cNvGraphicFramePr/>
          <p:nvPr/>
        </p:nvGraphicFramePr>
        <p:xfrm>
          <a:off x="395288" y="1844675"/>
          <a:ext cx="8137525" cy="4638675"/>
        </p:xfrm>
        <a:graphic>
          <a:graphicData uri="http://schemas.openxmlformats.org/presentationml/2006/ole">
            <mc:AlternateContent xmlns:mc="http://schemas.openxmlformats.org/markup-compatibility/2006">
              <mc:Choice xmlns:v="urn:schemas-microsoft-com:vml" Requires="v">
                <p:oleObj spid="_x0000_s78852" r:id="rId5" imgW="5791200" imgH="3302000" progId="Equation.3">
                  <p:embed/>
                </p:oleObj>
              </mc:Choice>
              <mc:Fallback>
                <p:oleObj r:id="rId5" imgW="5791200" imgH="3302000" progId="Equation.3">
                  <p:embed/>
                  <p:pic>
                    <p:nvPicPr>
                      <p:cNvPr id="0" name="图片 3268"/>
                      <p:cNvPicPr/>
                      <p:nvPr/>
                    </p:nvPicPr>
                    <p:blipFill>
                      <a:blip r:embed="rId6"/>
                      <a:stretch>
                        <a:fillRect/>
                      </a:stretch>
                    </p:blipFill>
                    <p:spPr>
                      <a:xfrm>
                        <a:off x="395288" y="1844675"/>
                        <a:ext cx="8137525" cy="4638675"/>
                      </a:xfrm>
                      <a:prstGeom prst="rect">
                        <a:avLst/>
                      </a:prstGeom>
                      <a:noFill/>
                      <a:ln w="38100">
                        <a:noFill/>
                        <a:miter/>
                      </a:ln>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2"/>
          <p:cNvSpPr txBox="1"/>
          <p:nvPr/>
        </p:nvSpPr>
        <p:spPr>
          <a:xfrm>
            <a:off x="304800" y="228600"/>
            <a:ext cx="7696200" cy="396875"/>
          </a:xfrm>
          <a:prstGeom prst="rect">
            <a:avLst/>
          </a:prstGeom>
          <a:noFill/>
          <a:ln w="9525">
            <a:noFill/>
          </a:ln>
        </p:spPr>
        <p:txBody>
          <a:bodyPr>
            <a:spAutoFit/>
          </a:bodyPr>
          <a:lstStyle/>
          <a:p>
            <a:pPr lvl="0" eaLnBrk="1" hangingPunct="1">
              <a:spcBef>
                <a:spcPct val="50000"/>
              </a:spcBef>
            </a:pPr>
            <a:r>
              <a:rPr lang="zh-CN" altLang="en-US" sz="2000" dirty="0">
                <a:latin typeface="Arial" panose="020B0604020202020204" pitchFamily="34" charset="0"/>
                <a:ea typeface="华文细黑" pitchFamily="2" charset="-122"/>
              </a:rPr>
              <a:t>八、薄壁构件的一般性几何非线性微分方程</a:t>
            </a:r>
          </a:p>
        </p:txBody>
      </p:sp>
      <p:graphicFrame>
        <p:nvGraphicFramePr>
          <p:cNvPr id="75778" name="Object 3"/>
          <p:cNvGraphicFramePr/>
          <p:nvPr/>
        </p:nvGraphicFramePr>
        <p:xfrm>
          <a:off x="685800" y="762000"/>
          <a:ext cx="5880100" cy="2298700"/>
        </p:xfrm>
        <a:graphic>
          <a:graphicData uri="http://schemas.openxmlformats.org/presentationml/2006/ole">
            <mc:AlternateContent xmlns:mc="http://schemas.openxmlformats.org/markup-compatibility/2006">
              <mc:Choice xmlns:v="urn:schemas-microsoft-com:vml" Requires="v">
                <p:oleObj spid="_x0000_s79875" r:id="rId3" imgW="5880100" imgH="2298700" progId="Equation.3">
                  <p:embed/>
                </p:oleObj>
              </mc:Choice>
              <mc:Fallback>
                <p:oleObj r:id="rId3" imgW="5880100" imgH="2298700" progId="Equation.3">
                  <p:embed/>
                  <p:pic>
                    <p:nvPicPr>
                      <p:cNvPr id="0" name="图片 3266"/>
                      <p:cNvPicPr/>
                      <p:nvPr/>
                    </p:nvPicPr>
                    <p:blipFill>
                      <a:blip r:embed="rId4"/>
                      <a:stretch>
                        <a:fillRect/>
                      </a:stretch>
                    </p:blipFill>
                    <p:spPr>
                      <a:xfrm>
                        <a:off x="685800" y="762000"/>
                        <a:ext cx="5880100" cy="2298700"/>
                      </a:xfrm>
                      <a:prstGeom prst="rect">
                        <a:avLst/>
                      </a:prstGeom>
                      <a:noFill/>
                      <a:ln w="38100">
                        <a:noFill/>
                        <a:miter/>
                      </a:ln>
                    </p:spPr>
                  </p:pic>
                </p:oleObj>
              </mc:Fallback>
            </mc:AlternateContent>
          </a:graphicData>
        </a:graphic>
      </p:graphicFrame>
      <p:graphicFrame>
        <p:nvGraphicFramePr>
          <p:cNvPr id="75779" name="Object 4"/>
          <p:cNvGraphicFramePr/>
          <p:nvPr/>
        </p:nvGraphicFramePr>
        <p:xfrm>
          <a:off x="609600" y="3200400"/>
          <a:ext cx="7124700" cy="1701800"/>
        </p:xfrm>
        <a:graphic>
          <a:graphicData uri="http://schemas.openxmlformats.org/presentationml/2006/ole">
            <mc:AlternateContent xmlns:mc="http://schemas.openxmlformats.org/markup-compatibility/2006">
              <mc:Choice xmlns:v="urn:schemas-microsoft-com:vml" Requires="v">
                <p:oleObj spid="_x0000_s79876" r:id="rId5" imgW="7124700" imgH="1701800" progId="Equation.3">
                  <p:embed/>
                </p:oleObj>
              </mc:Choice>
              <mc:Fallback>
                <p:oleObj r:id="rId5" imgW="7124700" imgH="1701800" progId="Equation.3">
                  <p:embed/>
                  <p:pic>
                    <p:nvPicPr>
                      <p:cNvPr id="0" name="图片 3269"/>
                      <p:cNvPicPr/>
                      <p:nvPr/>
                    </p:nvPicPr>
                    <p:blipFill>
                      <a:blip r:embed="rId6"/>
                      <a:stretch>
                        <a:fillRect/>
                      </a:stretch>
                    </p:blipFill>
                    <p:spPr>
                      <a:xfrm>
                        <a:off x="609600" y="3200400"/>
                        <a:ext cx="7124700" cy="1701800"/>
                      </a:xfrm>
                      <a:prstGeom prst="rect">
                        <a:avLst/>
                      </a:prstGeom>
                      <a:noFill/>
                      <a:ln w="38100">
                        <a:noFill/>
                        <a:miter/>
                      </a:ln>
                    </p:spPr>
                  </p:pic>
                </p:oleObj>
              </mc:Fallback>
            </mc:AlternateContent>
          </a:graphicData>
        </a:graphic>
      </p:graphicFrame>
      <p:sp>
        <p:nvSpPr>
          <p:cNvPr id="75781" name="Text Box 5"/>
          <p:cNvSpPr txBox="1"/>
          <p:nvPr/>
        </p:nvSpPr>
        <p:spPr>
          <a:xfrm>
            <a:off x="609600" y="4648200"/>
            <a:ext cx="6781800" cy="366713"/>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a</a:t>
            </a:r>
            <a:r>
              <a:rPr lang="en-US" altLang="zh-CN" b="0" baseline="-25000">
                <a:latin typeface="华文细黑" pitchFamily="2" charset="-122"/>
                <a:ea typeface="华文细黑" pitchFamily="2" charset="-122"/>
              </a:rPr>
              <a:t>x</a:t>
            </a: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a</a:t>
            </a:r>
            <a:r>
              <a:rPr lang="en-US" altLang="zh-CN" b="0" baseline="-25000">
                <a:latin typeface="华文细黑" pitchFamily="2" charset="-122"/>
                <a:ea typeface="华文细黑" pitchFamily="2" charset="-122"/>
              </a:rPr>
              <a:t>y</a:t>
            </a:r>
            <a:r>
              <a:rPr lang="zh-CN" altLang="en-US" b="0" dirty="0">
                <a:latin typeface="华文细黑" pitchFamily="2" charset="-122"/>
                <a:ea typeface="华文细黑" pitchFamily="2" charset="-122"/>
              </a:rPr>
              <a:t>：分布荷载</a:t>
            </a:r>
            <a:r>
              <a:rPr lang="en-US" altLang="zh-CN" b="0" dirty="0" err="1">
                <a:latin typeface="华文细黑" pitchFamily="2" charset="-122"/>
                <a:ea typeface="华文细黑" pitchFamily="2" charset="-122"/>
              </a:rPr>
              <a:t>q</a:t>
            </a:r>
            <a:r>
              <a:rPr lang="en-US" altLang="zh-CN" b="0" baseline="-25000" dirty="0" err="1">
                <a:latin typeface="华文细黑" pitchFamily="2" charset="-122"/>
                <a:ea typeface="华文细黑" pitchFamily="2" charset="-122"/>
              </a:rPr>
              <a:t>x</a:t>
            </a:r>
            <a:r>
              <a:rPr lang="zh-CN" altLang="en-US" b="0" dirty="0">
                <a:latin typeface="华文细黑" pitchFamily="2" charset="-122"/>
                <a:ea typeface="华文细黑" pitchFamily="2" charset="-122"/>
              </a:rPr>
              <a:t>、</a:t>
            </a:r>
            <a:r>
              <a:rPr lang="en-US" altLang="zh-CN" b="0" dirty="0" err="1">
                <a:latin typeface="华文细黑" pitchFamily="2" charset="-122"/>
                <a:ea typeface="华文细黑" pitchFamily="2" charset="-122"/>
              </a:rPr>
              <a:t>q</a:t>
            </a:r>
            <a:r>
              <a:rPr lang="en-US" altLang="zh-CN" b="0" baseline="-25000" dirty="0" err="1">
                <a:latin typeface="华文细黑" pitchFamily="2" charset="-122"/>
                <a:ea typeface="华文细黑" pitchFamily="2" charset="-122"/>
              </a:rPr>
              <a:t>y</a:t>
            </a:r>
            <a:r>
              <a:rPr lang="zh-CN" altLang="en-US" b="0" dirty="0">
                <a:latin typeface="华文细黑" pitchFamily="2" charset="-122"/>
                <a:ea typeface="华文细黑" pitchFamily="2" charset="-122"/>
              </a:rPr>
              <a:t>作用点处的</a:t>
            </a:r>
            <a:r>
              <a:rPr lang="en-US" altLang="zh-CN" b="0">
                <a:latin typeface="华文细黑" pitchFamily="2" charset="-122"/>
                <a:ea typeface="华文细黑" pitchFamily="2" charset="-122"/>
              </a:rPr>
              <a:t>x</a:t>
            </a:r>
            <a:r>
              <a:rPr lang="zh-CN" altLang="en-US" b="0" dirty="0">
                <a:latin typeface="华文细黑" pitchFamily="2" charset="-122"/>
                <a:ea typeface="华文细黑" pitchFamily="2" charset="-122"/>
              </a:rPr>
              <a:t>轴和</a:t>
            </a:r>
            <a:r>
              <a:rPr lang="en-US" altLang="zh-CN" b="0">
                <a:latin typeface="华文细黑" pitchFamily="2" charset="-122"/>
                <a:ea typeface="华文细黑" pitchFamily="2" charset="-122"/>
              </a:rPr>
              <a:t>y</a:t>
            </a:r>
            <a:r>
              <a:rPr lang="zh-CN" altLang="en-US" b="0" dirty="0">
                <a:latin typeface="华文细黑" pitchFamily="2" charset="-122"/>
                <a:ea typeface="华文细黑" pitchFamily="2" charset="-122"/>
              </a:rPr>
              <a:t>轴坐标。</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descr="PARIS"/>
          <p:cNvPicPr>
            <a:picLocks noChangeAspect="1"/>
          </p:cNvPicPr>
          <p:nvPr/>
        </p:nvPicPr>
        <p:blipFill>
          <a:blip r:embed="rId2"/>
          <a:stretch>
            <a:fillRect/>
          </a:stretch>
        </p:blipFill>
        <p:spPr>
          <a:xfrm>
            <a:off x="3581400" y="685800"/>
            <a:ext cx="2438400" cy="2316163"/>
          </a:xfrm>
          <a:prstGeom prst="rect">
            <a:avLst/>
          </a:prstGeom>
          <a:noFill/>
          <a:ln w="9525">
            <a:noFill/>
          </a:ln>
        </p:spPr>
      </p:pic>
      <p:pic>
        <p:nvPicPr>
          <p:cNvPr id="115715" name="Picture 3" descr="LONDON"/>
          <p:cNvPicPr>
            <a:picLocks noChangeAspect="1"/>
          </p:cNvPicPr>
          <p:nvPr/>
        </p:nvPicPr>
        <p:blipFill>
          <a:blip r:embed="rId3"/>
          <a:stretch>
            <a:fillRect/>
          </a:stretch>
        </p:blipFill>
        <p:spPr>
          <a:xfrm>
            <a:off x="6934200" y="381000"/>
            <a:ext cx="1839913" cy="1584325"/>
          </a:xfrm>
          <a:prstGeom prst="rect">
            <a:avLst/>
          </a:prstGeom>
          <a:noFill/>
          <a:ln w="9525">
            <a:noFill/>
          </a:ln>
        </p:spPr>
      </p:pic>
      <p:pic>
        <p:nvPicPr>
          <p:cNvPr id="115716" name="Picture 4" descr="SANFRAN"/>
          <p:cNvPicPr>
            <a:picLocks noChangeAspect="1"/>
          </p:cNvPicPr>
          <p:nvPr/>
        </p:nvPicPr>
        <p:blipFill>
          <a:blip r:embed="rId4"/>
          <a:stretch>
            <a:fillRect/>
          </a:stretch>
        </p:blipFill>
        <p:spPr>
          <a:xfrm>
            <a:off x="914400" y="381000"/>
            <a:ext cx="1611313" cy="1404938"/>
          </a:xfrm>
          <a:prstGeom prst="rect">
            <a:avLst/>
          </a:prstGeom>
          <a:noFill/>
          <a:ln w="9525">
            <a:noFill/>
          </a:ln>
        </p:spPr>
      </p:pic>
      <p:pic>
        <p:nvPicPr>
          <p:cNvPr id="115717" name="Picture 5" descr="JAPAN"/>
          <p:cNvPicPr>
            <a:picLocks noChangeAspect="1"/>
          </p:cNvPicPr>
          <p:nvPr/>
        </p:nvPicPr>
        <p:blipFill>
          <a:blip r:embed="rId5"/>
          <a:stretch>
            <a:fillRect/>
          </a:stretch>
        </p:blipFill>
        <p:spPr>
          <a:xfrm>
            <a:off x="1143000" y="5029200"/>
            <a:ext cx="2438400" cy="1452563"/>
          </a:xfrm>
          <a:prstGeom prst="rect">
            <a:avLst/>
          </a:prstGeom>
          <a:noFill/>
          <a:ln w="9525">
            <a:noFill/>
          </a:ln>
        </p:spPr>
      </p:pic>
      <p:pic>
        <p:nvPicPr>
          <p:cNvPr id="115718" name="Picture 6" descr="BD06662_"/>
          <p:cNvPicPr>
            <a:picLocks noChangeAspect="1"/>
          </p:cNvPicPr>
          <p:nvPr/>
        </p:nvPicPr>
        <p:blipFill>
          <a:blip r:embed="rId6"/>
          <a:stretch>
            <a:fillRect/>
          </a:stretch>
        </p:blipFill>
        <p:spPr>
          <a:xfrm>
            <a:off x="5943600" y="4343400"/>
            <a:ext cx="2555875" cy="2133600"/>
          </a:xfrm>
          <a:prstGeom prst="rect">
            <a:avLst/>
          </a:prstGeom>
          <a:noFill/>
          <a:ln w="9525">
            <a:noFill/>
          </a:ln>
        </p:spPr>
      </p:pic>
      <p:sp>
        <p:nvSpPr>
          <p:cNvPr id="95239" name="WordArt 7"/>
          <p:cNvSpPr>
            <a:spLocks noTextEdit="1"/>
          </p:cNvSpPr>
          <p:nvPr/>
        </p:nvSpPr>
        <p:spPr>
          <a:xfrm>
            <a:off x="1143000" y="3200400"/>
            <a:ext cx="6392863" cy="919163"/>
          </a:xfrm>
          <a:prstGeom prst="rect">
            <a:avLst/>
          </a:prstGeom>
        </p:spPr>
        <p:txBody>
          <a:bodyPr wrap="none" fromWordArt="1">
            <a:prstTxWarp prst="textSlantUp">
              <a:avLst>
                <a:gd name="adj" fmla="val 32056"/>
              </a:avLst>
            </a:prstTxWarp>
            <a:normAutofit/>
          </a:bodyPr>
          <a:lstStyle/>
          <a:p>
            <a:pPr algn="ctr" eaLnBrk="0" hangingPunct="0"/>
            <a:r>
              <a:rPr lang="zh-CN" altLang="en-US" sz="4400" b="1">
                <a:ln w="9525" cap="flat" cmpd="sng">
                  <a:solidFill>
                    <a:srgbClr val="CC99FF"/>
                  </a:solidFill>
                  <a:prstDash val="solid"/>
                  <a:miter/>
                  <a:headEnd type="none" w="med" len="med"/>
                  <a:tailEnd type="none" w="med" len="med"/>
                </a:ln>
                <a:gradFill rotWithShape="1">
                  <a:gsLst>
                    <a:gs pos="0">
                      <a:srgbClr val="6600CC"/>
                    </a:gs>
                    <a:gs pos="100000">
                      <a:srgbClr val="CC00CC"/>
                    </a:gs>
                  </a:gsLst>
                  <a:lin ang="5400000" scaled="1"/>
                  <a:tileRect/>
                </a:gradFill>
                <a:effectLst>
                  <a:outerShdw dist="53882" dir="2699999" algn="ctr" rotWithShape="0">
                    <a:srgbClr val="9999FF"/>
                  </a:outerShdw>
                </a:effectLst>
                <a:latin typeface="Arial" panose="020B0604020202020204" pitchFamily="34" charset="0"/>
                <a:ea typeface="Arial" panose="020B0604020202020204" pitchFamily="34" charset="0"/>
              </a:rPr>
              <a:t>Thank  you  for  listening!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95239"/>
                                        </p:tgtEl>
                                        <p:attrNameLst>
                                          <p:attrName>style.visibility</p:attrName>
                                        </p:attrNameLst>
                                      </p:cBhvr>
                                      <p:to>
                                        <p:strVal val="visible"/>
                                      </p:to>
                                    </p:set>
                                    <p:anim calcmode="lin" valueType="num">
                                      <p:cBhvr>
                                        <p:cTn id="7" dur="1000" fill="hold"/>
                                        <p:tgtEl>
                                          <p:spTgt spid="95239"/>
                                        </p:tgtEl>
                                        <p:attrNameLst>
                                          <p:attrName>ppt_w</p:attrName>
                                        </p:attrNameLst>
                                      </p:cBhvr>
                                      <p:tavLst>
                                        <p:tav tm="0">
                                          <p:val>
                                            <p:fltVal val="0"/>
                                          </p:val>
                                        </p:tav>
                                        <p:tav tm="100000">
                                          <p:val>
                                            <p:strVal val="#ppt_w"/>
                                          </p:val>
                                        </p:tav>
                                      </p:tavLst>
                                    </p:anim>
                                    <p:anim calcmode="lin" valueType="num">
                                      <p:cBhvr>
                                        <p:cTn id="8" dur="1000" fill="hold"/>
                                        <p:tgtEl>
                                          <p:spTgt spid="95239"/>
                                        </p:tgtEl>
                                        <p:attrNameLst>
                                          <p:attrName>ppt_h</p:attrName>
                                        </p:attrNameLst>
                                      </p:cBhvr>
                                      <p:tavLst>
                                        <p:tav tm="0">
                                          <p:val>
                                            <p:fltVal val="0"/>
                                          </p:val>
                                        </p:tav>
                                        <p:tav tm="100000">
                                          <p:val>
                                            <p:strVal val="#ppt_h"/>
                                          </p:val>
                                        </p:tav>
                                      </p:tavLst>
                                    </p:anim>
                                    <p:anim calcmode="lin" valueType="num">
                                      <p:cBhvr>
                                        <p:cTn id="9" dur="1000" fill="hold"/>
                                        <p:tgtEl>
                                          <p:spTgt spid="9523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523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115716"/>
                                        </p:tgtEl>
                                        <p:attrNameLst>
                                          <p:attrName>style.visibility</p:attrName>
                                        </p:attrNameLst>
                                      </p:cBhvr>
                                      <p:to>
                                        <p:strVal val="visible"/>
                                      </p:to>
                                    </p:set>
                                    <p:anim calcmode="lin" valueType="num">
                                      <p:cBhvr additive="base">
                                        <p:cTn id="14" dur="500" fill="hold"/>
                                        <p:tgtEl>
                                          <p:spTgt spid="115716"/>
                                        </p:tgtEl>
                                        <p:attrNameLst>
                                          <p:attrName>ppt_x</p:attrName>
                                        </p:attrNameLst>
                                      </p:cBhvr>
                                      <p:tavLst>
                                        <p:tav tm="0">
                                          <p:val>
                                            <p:strVal val="0-#ppt_w/2"/>
                                          </p:val>
                                        </p:tav>
                                        <p:tav tm="100000">
                                          <p:val>
                                            <p:strVal val="#ppt_x"/>
                                          </p:val>
                                        </p:tav>
                                      </p:tavLst>
                                    </p:anim>
                                    <p:anim calcmode="lin" valueType="num">
                                      <p:cBhvr additive="base">
                                        <p:cTn id="15" dur="500" fill="hold"/>
                                        <p:tgtEl>
                                          <p:spTgt spid="115716"/>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3" presetClass="entr" presetSubtype="5" fill="hold" nodeType="afterEffect">
                                  <p:stCondLst>
                                    <p:cond delay="0"/>
                                  </p:stCondLst>
                                  <p:childTnLst>
                                    <p:set>
                                      <p:cBhvr>
                                        <p:cTn id="18" dur="1" fill="hold">
                                          <p:stCondLst>
                                            <p:cond delay="0"/>
                                          </p:stCondLst>
                                        </p:cTn>
                                        <p:tgtEl>
                                          <p:spTgt spid="115715"/>
                                        </p:tgtEl>
                                        <p:attrNameLst>
                                          <p:attrName>style.visibility</p:attrName>
                                        </p:attrNameLst>
                                      </p:cBhvr>
                                      <p:to>
                                        <p:strVal val="visible"/>
                                      </p:to>
                                    </p:set>
                                    <p:animEffect transition="in" filter="blinds(vertical)">
                                      <p:cBhvr>
                                        <p:cTn id="19" dur="500"/>
                                        <p:tgtEl>
                                          <p:spTgt spid="115715"/>
                                        </p:tgtEl>
                                      </p:cBhvr>
                                    </p:animEffect>
                                  </p:childTnLst>
                                </p:cTn>
                              </p:par>
                            </p:childTnLst>
                          </p:cTn>
                        </p:par>
                        <p:par>
                          <p:cTn id="20" fill="hold">
                            <p:stCondLst>
                              <p:cond delay="2000"/>
                            </p:stCondLst>
                            <p:childTnLst>
                              <p:par>
                                <p:cTn id="21" presetID="14" presetClass="entr" presetSubtype="5" fill="hold" nodeType="afterEffect">
                                  <p:stCondLst>
                                    <p:cond delay="0"/>
                                  </p:stCondLst>
                                  <p:childTnLst>
                                    <p:set>
                                      <p:cBhvr>
                                        <p:cTn id="22" dur="1" fill="hold">
                                          <p:stCondLst>
                                            <p:cond delay="0"/>
                                          </p:stCondLst>
                                        </p:cTn>
                                        <p:tgtEl>
                                          <p:spTgt spid="115714"/>
                                        </p:tgtEl>
                                        <p:attrNameLst>
                                          <p:attrName>style.visibility</p:attrName>
                                        </p:attrNameLst>
                                      </p:cBhvr>
                                      <p:to>
                                        <p:strVal val="visible"/>
                                      </p:to>
                                    </p:set>
                                    <p:animEffect transition="in" filter="randombar(vertical)">
                                      <p:cBhvr>
                                        <p:cTn id="23" dur="500"/>
                                        <p:tgtEl>
                                          <p:spTgt spid="115714"/>
                                        </p:tgtEl>
                                      </p:cBhvr>
                                    </p:animEffect>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115717"/>
                                        </p:tgtEl>
                                        <p:attrNameLst>
                                          <p:attrName>style.visibility</p:attrName>
                                        </p:attrNameLst>
                                      </p:cBhvr>
                                      <p:to>
                                        <p:strVal val="visible"/>
                                      </p:to>
                                    </p:set>
                                    <p:anim calcmode="lin" valueType="num">
                                      <p:cBhvr additive="base">
                                        <p:cTn id="27" dur="500" fill="hold"/>
                                        <p:tgtEl>
                                          <p:spTgt spid="115717"/>
                                        </p:tgtEl>
                                        <p:attrNameLst>
                                          <p:attrName>ppt_x</p:attrName>
                                        </p:attrNameLst>
                                      </p:cBhvr>
                                      <p:tavLst>
                                        <p:tav tm="0">
                                          <p:val>
                                            <p:strVal val="0-#ppt_w/2"/>
                                          </p:val>
                                        </p:tav>
                                        <p:tav tm="100000">
                                          <p:val>
                                            <p:strVal val="#ppt_x"/>
                                          </p:val>
                                        </p:tav>
                                      </p:tavLst>
                                    </p:anim>
                                    <p:anim calcmode="lin" valueType="num">
                                      <p:cBhvr additive="base">
                                        <p:cTn id="28" dur="500" fill="hold"/>
                                        <p:tgtEl>
                                          <p:spTgt spid="115717"/>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16" presetClass="entr" presetSubtype="26" fill="hold" nodeType="afterEffect">
                                  <p:stCondLst>
                                    <p:cond delay="0"/>
                                  </p:stCondLst>
                                  <p:childTnLst>
                                    <p:set>
                                      <p:cBhvr>
                                        <p:cTn id="31" dur="1" fill="hold">
                                          <p:stCondLst>
                                            <p:cond delay="0"/>
                                          </p:stCondLst>
                                        </p:cTn>
                                        <p:tgtEl>
                                          <p:spTgt spid="115718"/>
                                        </p:tgtEl>
                                        <p:attrNameLst>
                                          <p:attrName>style.visibility</p:attrName>
                                        </p:attrNameLst>
                                      </p:cBhvr>
                                      <p:to>
                                        <p:strVal val="visible"/>
                                      </p:to>
                                    </p:set>
                                    <p:animEffect transition="in" filter="barn(inHorizontal)">
                                      <p:cBhvr>
                                        <p:cTn id="32"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p:nvPr/>
        </p:nvSpPr>
        <p:spPr>
          <a:xfrm>
            <a:off x="304800" y="381000"/>
            <a:ext cx="8839200" cy="2092325"/>
          </a:xfrm>
          <a:prstGeom prst="rect">
            <a:avLst/>
          </a:prstGeom>
          <a:noFill/>
          <a:ln w="9525">
            <a:noFill/>
          </a:ln>
        </p:spPr>
        <p:txBody>
          <a:bodyPr>
            <a:spAutoFit/>
          </a:bodyPr>
          <a:lstStyle/>
          <a:p>
            <a:pPr lvl="0" eaLnBrk="1" hangingPunct="1">
              <a:spcBef>
                <a:spcPct val="50000"/>
              </a:spcBef>
            </a:pPr>
            <a:r>
              <a:rPr lang="zh-CN" altLang="en-US" sz="2000" b="0" dirty="0">
                <a:latin typeface="Arial" panose="020B0604020202020204" pitchFamily="34" charset="0"/>
                <a:ea typeface="华文细黑" pitchFamily="2" charset="-122"/>
              </a:rPr>
              <a:t>（二）按破坏部位： 整体稳定、局部稳定、整体稳定和局部稳定的相互作用</a:t>
            </a:r>
          </a:p>
          <a:p>
            <a:pPr lvl="0" eaLnBrk="1" hangingPunct="1">
              <a:spcBef>
                <a:spcPct val="50000"/>
              </a:spcBef>
            </a:pPr>
            <a:r>
              <a:rPr lang="zh-CN" altLang="en-US" sz="2000" b="0" dirty="0">
                <a:latin typeface="Arial" panose="020B0604020202020204" pitchFamily="34" charset="0"/>
                <a:ea typeface="华文细黑" pitchFamily="2" charset="-122"/>
              </a:rPr>
              <a:t>  </a:t>
            </a:r>
            <a:endParaRPr lang="en-US" altLang="zh-CN" sz="2000" b="0">
              <a:latin typeface="Arial" panose="020B0604020202020204" pitchFamily="34" charset="0"/>
              <a:ea typeface="华文细黑" pitchFamily="2" charset="-122"/>
            </a:endParaRPr>
          </a:p>
          <a:p>
            <a:pPr lvl="0" eaLnBrk="1" hangingPunct="1">
              <a:spcBef>
                <a:spcPct val="50000"/>
              </a:spcBef>
            </a:pPr>
            <a:r>
              <a:rPr lang="zh-CN" altLang="en-US" sz="2000" b="0" dirty="0">
                <a:latin typeface="Arial" panose="020B0604020202020204" pitchFamily="34" charset="0"/>
                <a:ea typeface="华文细黑" pitchFamily="2" charset="-122"/>
              </a:rPr>
              <a:t>  </a:t>
            </a:r>
            <a:r>
              <a:rPr lang="en-US" altLang="zh-CN" sz="2000" b="0">
                <a:latin typeface="Arial" panose="020B0604020202020204" pitchFamily="34" charset="0"/>
                <a:ea typeface="宋体" panose="02010600030101010101" pitchFamily="2" charset="-122"/>
              </a:rPr>
              <a:t>1.  </a:t>
            </a:r>
            <a:r>
              <a:rPr lang="zh-CN" altLang="en-US" sz="2000" b="0" dirty="0">
                <a:latin typeface="Arial" panose="020B0604020202020204" pitchFamily="34" charset="0"/>
                <a:ea typeface="宋体" panose="02010600030101010101" pitchFamily="2" charset="-122"/>
              </a:rPr>
              <a:t>整体稳定</a:t>
            </a:r>
            <a:r>
              <a:rPr lang="zh-CN" altLang="en-US" sz="2000" b="0" dirty="0">
                <a:latin typeface="Arial" panose="020B0604020202020204" pitchFamily="34" charset="0"/>
                <a:ea typeface="华文细黑" pitchFamily="2" charset="-122"/>
              </a:rPr>
              <a:t>                </a:t>
            </a:r>
            <a:r>
              <a:rPr lang="en-US" altLang="zh-CN" sz="2000" b="0">
                <a:latin typeface="Arial" panose="020B0604020202020204" pitchFamily="34" charset="0"/>
                <a:ea typeface="宋体" panose="02010600030101010101" pitchFamily="2" charset="-122"/>
              </a:rPr>
              <a:t>2.  </a:t>
            </a:r>
            <a:r>
              <a:rPr lang="zh-CN" altLang="en-US" sz="2000" b="0" dirty="0">
                <a:latin typeface="Arial" panose="020B0604020202020204" pitchFamily="34" charset="0"/>
                <a:ea typeface="宋体" panose="02010600030101010101" pitchFamily="2" charset="-122"/>
              </a:rPr>
              <a:t>局部稳定                   </a:t>
            </a:r>
            <a:r>
              <a:rPr lang="en-US" altLang="zh-CN" sz="2000" b="0">
                <a:latin typeface="Arial" panose="020B0604020202020204" pitchFamily="34" charset="0"/>
                <a:ea typeface="华文细黑" pitchFamily="2" charset="-122"/>
              </a:rPr>
              <a:t>3.  </a:t>
            </a:r>
            <a:r>
              <a:rPr lang="zh-CN" altLang="en-US" sz="2000" b="0" dirty="0">
                <a:latin typeface="Arial" panose="020B0604020202020204" pitchFamily="34" charset="0"/>
                <a:ea typeface="华文细黑" pitchFamily="2" charset="-122"/>
              </a:rPr>
              <a:t>整体稳定和</a:t>
            </a:r>
          </a:p>
          <a:p>
            <a:pPr lvl="0" eaLnBrk="1" hangingPunct="1"/>
            <a:r>
              <a:rPr lang="zh-CN" altLang="en-US" sz="2000" b="0" dirty="0">
                <a:latin typeface="Arial" panose="020B0604020202020204" pitchFamily="34" charset="0"/>
                <a:ea typeface="华文细黑" pitchFamily="2" charset="-122"/>
              </a:rPr>
              <a:t>                                                                                   局部稳定的相互作用</a:t>
            </a:r>
          </a:p>
          <a:p>
            <a:pPr lvl="0" eaLnBrk="1" hangingPunct="1">
              <a:spcBef>
                <a:spcPct val="50000"/>
              </a:spcBef>
            </a:pPr>
            <a:r>
              <a:rPr lang="zh-CN" altLang="en-US" sz="2000" b="0" dirty="0">
                <a:latin typeface="Arial" panose="020B0604020202020204" pitchFamily="34" charset="0"/>
                <a:ea typeface="华文细黑" pitchFamily="2" charset="-122"/>
              </a:rPr>
              <a:t>   </a:t>
            </a:r>
          </a:p>
        </p:txBody>
      </p:sp>
      <p:pic>
        <p:nvPicPr>
          <p:cNvPr id="86019" name="Picture 4"/>
          <p:cNvPicPr>
            <a:picLocks noChangeAspect="1"/>
          </p:cNvPicPr>
          <p:nvPr/>
        </p:nvPicPr>
        <p:blipFill>
          <a:blip r:embed="rId2"/>
          <a:stretch>
            <a:fillRect/>
          </a:stretch>
        </p:blipFill>
        <p:spPr>
          <a:xfrm>
            <a:off x="2916238" y="1844675"/>
            <a:ext cx="2028825" cy="1733550"/>
          </a:xfrm>
          <a:prstGeom prst="rect">
            <a:avLst/>
          </a:prstGeom>
          <a:noFill/>
          <a:ln w="9525">
            <a:noFill/>
          </a:ln>
        </p:spPr>
      </p:pic>
      <p:pic>
        <p:nvPicPr>
          <p:cNvPr id="86020" name="Picture 5"/>
          <p:cNvPicPr>
            <a:picLocks noChangeAspect="1"/>
          </p:cNvPicPr>
          <p:nvPr/>
        </p:nvPicPr>
        <p:blipFill>
          <a:blip r:embed="rId3"/>
          <a:stretch>
            <a:fillRect/>
          </a:stretch>
        </p:blipFill>
        <p:spPr>
          <a:xfrm>
            <a:off x="5651500" y="1989138"/>
            <a:ext cx="1860550" cy="1681162"/>
          </a:xfrm>
          <a:prstGeom prst="rect">
            <a:avLst/>
          </a:prstGeom>
          <a:noFill/>
          <a:ln w="9525">
            <a:noFill/>
          </a:ln>
        </p:spPr>
      </p:pic>
      <p:pic>
        <p:nvPicPr>
          <p:cNvPr id="86021" name="Picture 6"/>
          <p:cNvPicPr>
            <a:picLocks noChangeAspect="1"/>
          </p:cNvPicPr>
          <p:nvPr/>
        </p:nvPicPr>
        <p:blipFill>
          <a:blip r:embed="rId4"/>
          <a:stretch>
            <a:fillRect/>
          </a:stretch>
        </p:blipFill>
        <p:spPr>
          <a:xfrm>
            <a:off x="468313" y="2060575"/>
            <a:ext cx="1944687" cy="1468438"/>
          </a:xfrm>
          <a:prstGeom prst="rect">
            <a:avLst/>
          </a:prstGeom>
          <a:noFill/>
          <a:ln w="9525">
            <a:noFill/>
          </a:ln>
        </p:spPr>
      </p:pic>
      <p:sp>
        <p:nvSpPr>
          <p:cNvPr id="86022" name="Text Box 7"/>
          <p:cNvSpPr txBox="1"/>
          <p:nvPr/>
        </p:nvSpPr>
        <p:spPr>
          <a:xfrm>
            <a:off x="323850" y="4508500"/>
            <a:ext cx="8066088" cy="1323975"/>
          </a:xfrm>
          <a:prstGeom prst="rect">
            <a:avLst/>
          </a:prstGeom>
          <a:noFill/>
          <a:ln w="9525">
            <a:noFill/>
          </a:ln>
        </p:spPr>
        <p:txBody>
          <a:bodyPr>
            <a:spAutoFit/>
          </a:bodyPr>
          <a:lstStyle/>
          <a:p>
            <a:pPr lvl="0" eaLnBrk="1" hangingPunct="1">
              <a:spcBef>
                <a:spcPct val="50000"/>
              </a:spcBef>
            </a:pPr>
            <a:r>
              <a:rPr lang="zh-CN" altLang="en-US" sz="2000" b="0" dirty="0">
                <a:latin typeface="Arial" panose="020B0604020202020204" pitchFamily="34" charset="0"/>
                <a:ea typeface="华文细黑" pitchFamily="2" charset="-122"/>
              </a:rPr>
              <a:t>（三）按缺陷影响：缺陷敏感型、缺陷不敏感型 </a:t>
            </a:r>
          </a:p>
          <a:p>
            <a:pPr lvl="0" eaLnBrk="1" hangingPunct="1">
              <a:spcBef>
                <a:spcPct val="50000"/>
              </a:spcBef>
            </a:pPr>
            <a:r>
              <a:rPr lang="zh-CN" altLang="en-US" sz="2000" b="0" dirty="0">
                <a:latin typeface="Arial" panose="020B0604020202020204" pitchFamily="34" charset="0"/>
                <a:ea typeface="华文细黑" pitchFamily="2" charset="-122"/>
              </a:rPr>
              <a:t>（四）按材料状态：弹性稳定、弹塑性稳定    </a:t>
            </a:r>
          </a:p>
          <a:p>
            <a:pPr lvl="0" eaLnBrk="1" hangingPunct="1">
              <a:spcBef>
                <a:spcPct val="50000"/>
              </a:spcBef>
            </a:pPr>
            <a:r>
              <a:rPr lang="zh-CN" altLang="en-US" sz="2000" dirty="0">
                <a:latin typeface="Arial" panose="020B0604020202020204" pitchFamily="34" charset="0"/>
                <a:ea typeface="华文细黑" pitchFamily="2"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p:nvPr/>
        </p:nvSpPr>
        <p:spPr>
          <a:xfrm>
            <a:off x="381000" y="381000"/>
            <a:ext cx="4038600" cy="4525963"/>
          </a:xfrm>
          <a:prstGeom prst="rect">
            <a:avLst/>
          </a:prstGeom>
          <a:noFill/>
          <a:ln w="9525">
            <a:noFill/>
          </a:ln>
        </p:spPr>
        <p:txBody>
          <a:bodyPr/>
          <a:lstStyle/>
          <a:p>
            <a:pPr marL="342900" lvl="0" indent="-342900" eaLnBrk="1" hangingPunct="1">
              <a:spcBef>
                <a:spcPct val="20000"/>
              </a:spcBef>
            </a:pPr>
            <a:r>
              <a:rPr lang="zh-CN" altLang="en-US" sz="2400" dirty="0">
                <a:latin typeface="Arial" panose="020B0604020202020204" pitchFamily="34" charset="0"/>
                <a:ea typeface="华文细黑" pitchFamily="2" charset="-122"/>
              </a:rPr>
              <a:t>三、结构稳定问题的定义</a:t>
            </a:r>
          </a:p>
        </p:txBody>
      </p:sp>
      <p:sp>
        <p:nvSpPr>
          <p:cNvPr id="87043" name="Text Box 3"/>
          <p:cNvSpPr txBox="1"/>
          <p:nvPr/>
        </p:nvSpPr>
        <p:spPr>
          <a:xfrm>
            <a:off x="395288" y="1125538"/>
            <a:ext cx="8512175" cy="5016500"/>
          </a:xfrm>
          <a:prstGeom prst="rect">
            <a:avLst/>
          </a:prstGeom>
          <a:noFill/>
          <a:ln w="9525">
            <a:noFill/>
          </a:ln>
        </p:spPr>
        <p:txBody>
          <a:bodyPr>
            <a:spAutoFit/>
          </a:bodyPr>
          <a:lstStyle/>
          <a:p>
            <a:pPr lvl="0" eaLnBrk="1" hangingPunct="1">
              <a:spcBef>
                <a:spcPct val="50000"/>
              </a:spcBef>
            </a:pPr>
            <a:r>
              <a:rPr lang="zh-CN" altLang="en-US" sz="2000" b="0" dirty="0">
                <a:latin typeface="华文细黑" pitchFamily="2" charset="-122"/>
                <a:ea typeface="华文细黑" pitchFamily="2" charset="-122"/>
              </a:rPr>
              <a:t>（一）静力稳定问题的定义</a:t>
            </a:r>
          </a:p>
          <a:p>
            <a:pPr lvl="0" eaLnBrk="1" hangingPunct="1">
              <a:spcBef>
                <a:spcPct val="50000"/>
              </a:spcBef>
              <a:buChar char="•"/>
            </a:pPr>
            <a:r>
              <a:rPr lang="zh-CN" altLang="en-US" sz="2000" b="0" dirty="0">
                <a:latin typeface="华文细黑" pitchFamily="2" charset="-122"/>
                <a:ea typeface="华文细黑" pitchFamily="2" charset="-122"/>
              </a:rPr>
              <a:t> 稳定：施加微小干扰，结构偏离当前平衡状态，但最终仍能得到恢复；</a:t>
            </a:r>
          </a:p>
          <a:p>
            <a:pPr lvl="0" eaLnBrk="1" hangingPunct="1">
              <a:spcBef>
                <a:spcPct val="50000"/>
              </a:spcBef>
              <a:buChar char="•"/>
            </a:pPr>
            <a:r>
              <a:rPr lang="zh-CN" altLang="en-US" sz="2000" b="0" dirty="0">
                <a:latin typeface="华文细黑" pitchFamily="2" charset="-122"/>
                <a:ea typeface="华文细黑" pitchFamily="2" charset="-122"/>
              </a:rPr>
              <a:t> 临界：施加微小干扰，结构改变到新的平衡状态；</a:t>
            </a:r>
          </a:p>
          <a:p>
            <a:pPr lvl="0" eaLnBrk="1" hangingPunct="1">
              <a:spcBef>
                <a:spcPct val="50000"/>
              </a:spcBef>
              <a:buChar char="•"/>
            </a:pPr>
            <a:r>
              <a:rPr lang="zh-CN" altLang="en-US" sz="2000" b="0" dirty="0">
                <a:latin typeface="华文细黑" pitchFamily="2" charset="-122"/>
                <a:ea typeface="华文细黑" pitchFamily="2" charset="-122"/>
              </a:rPr>
              <a:t> 不稳定：施加微小干扰，结构失去平衡。</a:t>
            </a:r>
          </a:p>
          <a:p>
            <a:pPr lvl="0" eaLnBrk="1" hangingPunct="1">
              <a:spcBef>
                <a:spcPct val="50000"/>
              </a:spcBef>
              <a:buChar char="•"/>
            </a:pPr>
            <a:endParaRPr lang="zh-CN" altLang="en-US" sz="2000" b="0" dirty="0">
              <a:latin typeface="华文细黑" pitchFamily="2" charset="-122"/>
              <a:ea typeface="华文细黑" pitchFamily="2" charset="-122"/>
            </a:endParaRPr>
          </a:p>
          <a:p>
            <a:pPr lvl="0" eaLnBrk="1" hangingPunct="1">
              <a:spcBef>
                <a:spcPct val="50000"/>
              </a:spcBef>
            </a:pPr>
            <a:r>
              <a:rPr lang="zh-CN" altLang="en-US" sz="2000" b="0" dirty="0">
                <a:latin typeface="华文细黑" pitchFamily="2" charset="-122"/>
                <a:ea typeface="华文细黑" pitchFamily="2" charset="-122"/>
              </a:rPr>
              <a:t>（二）一般稳定问题的定义</a:t>
            </a:r>
          </a:p>
          <a:p>
            <a:pPr lvl="0" eaLnBrk="1" hangingPunct="1">
              <a:spcBef>
                <a:spcPct val="50000"/>
              </a:spcBef>
              <a:buChar char="•"/>
            </a:pPr>
            <a:r>
              <a:rPr lang="zh-CN" altLang="en-US" sz="2000" b="0" dirty="0">
                <a:latin typeface="华文细黑" pitchFamily="2" charset="-122"/>
                <a:ea typeface="华文细黑" pitchFamily="2" charset="-122"/>
              </a:rPr>
              <a:t> 稳定：</a:t>
            </a:r>
          </a:p>
          <a:p>
            <a:pPr lvl="0" eaLnBrk="1" hangingPunct="1">
              <a:spcBef>
                <a:spcPct val="50000"/>
              </a:spcBef>
            </a:pPr>
            <a:r>
              <a:rPr lang="zh-CN" altLang="en-US" sz="2000" b="0" dirty="0">
                <a:latin typeface="华文细黑" pitchFamily="2" charset="-122"/>
                <a:ea typeface="华文细黑" pitchFamily="2" charset="-122"/>
              </a:rPr>
              <a:t>   给定初始条件微小偏差</a:t>
            </a:r>
            <a:r>
              <a:rPr lang="zh-CN" altLang="en-US" sz="2000" b="0" dirty="0">
                <a:latin typeface="华文细黑" pitchFamily="2" charset="-122"/>
                <a:ea typeface="华文细黑" pitchFamily="2" charset="-122"/>
                <a:sym typeface="Symbol" panose="05050102010706020507" pitchFamily="18" charset="2"/>
              </a:rPr>
              <a:t>，结构运动轨迹偏差 </a:t>
            </a:r>
            <a:r>
              <a:rPr lang="en-US" altLang="zh-CN" sz="2000" b="0">
                <a:latin typeface="华文细黑" pitchFamily="2" charset="-122"/>
                <a:ea typeface="华文细黑" pitchFamily="2" charset="-122"/>
                <a:sym typeface="Symbol" panose="05050102010706020507" pitchFamily="18" charset="2"/>
              </a:rPr>
              <a:t>y()</a:t>
            </a:r>
            <a:r>
              <a:rPr lang="zh-CN" altLang="en-US" sz="2000" b="0" dirty="0">
                <a:latin typeface="华文细黑" pitchFamily="2" charset="-122"/>
                <a:ea typeface="华文细黑" pitchFamily="2" charset="-122"/>
                <a:sym typeface="Symbol" panose="05050102010706020507" pitchFamily="18" charset="2"/>
              </a:rPr>
              <a:t>始终小于有限小值 ；</a:t>
            </a:r>
          </a:p>
          <a:p>
            <a:pPr lvl="0" eaLnBrk="1" hangingPunct="1">
              <a:spcBef>
                <a:spcPct val="50000"/>
              </a:spcBef>
              <a:buChar char="•"/>
            </a:pPr>
            <a:r>
              <a:rPr lang="zh-CN" altLang="en-US" sz="2000" b="0" dirty="0">
                <a:latin typeface="华文细黑" pitchFamily="2" charset="-122"/>
                <a:ea typeface="华文细黑" pitchFamily="2" charset="-122"/>
                <a:sym typeface="Symbol" panose="05050102010706020507" pitchFamily="18" charset="2"/>
              </a:rPr>
              <a:t> 不稳定：</a:t>
            </a:r>
          </a:p>
          <a:p>
            <a:pPr lvl="0" eaLnBrk="1" hangingPunct="1">
              <a:spcBef>
                <a:spcPct val="50000"/>
              </a:spcBef>
            </a:pPr>
            <a:r>
              <a:rPr lang="zh-CN" altLang="en-US" sz="2000" b="0" dirty="0">
                <a:latin typeface="华文细黑" pitchFamily="2" charset="-122"/>
                <a:ea typeface="华文细黑" pitchFamily="2" charset="-122"/>
                <a:sym typeface="Symbol" panose="05050102010706020507" pitchFamily="18" charset="2"/>
              </a:rPr>
              <a:t>   给定初始条件微小偏差，结构运动轨迹的偏差 </a:t>
            </a:r>
            <a:r>
              <a:rPr lang="en-US" altLang="zh-CN" sz="2000" b="0">
                <a:latin typeface="华文细黑" pitchFamily="2" charset="-122"/>
                <a:ea typeface="华文细黑" pitchFamily="2" charset="-122"/>
                <a:sym typeface="Symbol" panose="05050102010706020507" pitchFamily="18" charset="2"/>
              </a:rPr>
              <a:t>y()</a:t>
            </a:r>
            <a:r>
              <a:rPr lang="zh-CN" altLang="en-US" sz="2000" b="0" dirty="0">
                <a:latin typeface="华文细黑" pitchFamily="2" charset="-122"/>
                <a:ea typeface="华文细黑" pitchFamily="2" charset="-122"/>
                <a:sym typeface="Symbol" panose="05050102010706020507" pitchFamily="18" charset="2"/>
              </a:rPr>
              <a:t>大于有限小值 ；</a:t>
            </a:r>
          </a:p>
          <a:p>
            <a:pPr lvl="0" eaLnBrk="1" hangingPunct="1">
              <a:spcBef>
                <a:spcPct val="50000"/>
              </a:spcBef>
              <a:buChar char="•"/>
            </a:pPr>
            <a:endParaRPr lang="en-US" altLang="zh-CN" sz="2000" b="0">
              <a:latin typeface="华文细黑" pitchFamily="2" charset="-122"/>
              <a:ea typeface="华文细黑" pitchFamily="2" charset="-122"/>
              <a:sym typeface="Symbol" panose="05050102010706020507"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Text Box 3"/>
          <p:cNvSpPr txBox="1"/>
          <p:nvPr/>
        </p:nvSpPr>
        <p:spPr>
          <a:xfrm>
            <a:off x="304800" y="228600"/>
            <a:ext cx="8610600" cy="6783388"/>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华文细黑" pitchFamily="2" charset="-122"/>
              </a:rPr>
              <a:t>四、结构稳定问题的判别准则</a:t>
            </a:r>
          </a:p>
          <a:p>
            <a:pPr lvl="0" eaLnBrk="1" hangingPunct="1">
              <a:spcBef>
                <a:spcPct val="50000"/>
              </a:spcBef>
            </a:pPr>
            <a:endParaRPr lang="zh-CN" altLang="en-US" dirty="0">
              <a:latin typeface="Arial" panose="020B0604020202020204" pitchFamily="34" charset="0"/>
              <a:ea typeface="华文细黑" pitchFamily="2" charset="-122"/>
            </a:endParaRPr>
          </a:p>
          <a:p>
            <a:pPr lvl="0" eaLnBrk="1" hangingPunct="1">
              <a:spcBef>
                <a:spcPct val="50000"/>
              </a:spcBef>
            </a:pPr>
            <a:r>
              <a:rPr lang="zh-CN" altLang="en-US" dirty="0">
                <a:latin typeface="Arial" panose="020B0604020202020204" pitchFamily="34" charset="0"/>
                <a:ea typeface="华文细黑" pitchFamily="2" charset="-122"/>
              </a:rPr>
              <a:t>（一）能量准则</a:t>
            </a:r>
            <a:r>
              <a:rPr lang="en-US" altLang="zh-CN">
                <a:latin typeface="Arial" panose="020B0604020202020204" pitchFamily="34" charset="0"/>
                <a:ea typeface="华文细黑" pitchFamily="2" charset="-122"/>
              </a:rPr>
              <a:t>——</a:t>
            </a:r>
            <a:r>
              <a:rPr lang="zh-CN" altLang="en-US" dirty="0">
                <a:latin typeface="Arial" panose="020B0604020202020204" pitchFamily="34" charset="0"/>
                <a:ea typeface="华文细黑" pitchFamily="2" charset="-122"/>
              </a:rPr>
              <a:t>适用于保守系统</a:t>
            </a:r>
          </a:p>
          <a:p>
            <a:pPr lvl="0" eaLnBrk="1" hangingPunct="1">
              <a:spcBef>
                <a:spcPct val="50000"/>
              </a:spcBef>
            </a:pPr>
            <a:r>
              <a:rPr lang="zh-CN" altLang="en-US" dirty="0">
                <a:latin typeface="Arial" panose="020B0604020202020204" pitchFamily="34" charset="0"/>
                <a:ea typeface="华文细黑" pitchFamily="2" charset="-122"/>
              </a:rPr>
              <a:t>       </a:t>
            </a:r>
            <a:r>
              <a:rPr lang="zh-CN" altLang="en-US" b="0" dirty="0">
                <a:latin typeface="Arial" panose="020B0604020202020204" pitchFamily="34" charset="0"/>
                <a:ea typeface="华文细黑" pitchFamily="2" charset="-122"/>
              </a:rPr>
              <a:t>保守系统：体系变位后，力系做的功仅与始、末位置有关，与中间过程无关。</a:t>
            </a:r>
          </a:p>
          <a:p>
            <a:pPr lvl="0" eaLnBrk="1" hangingPunct="1">
              <a:spcBef>
                <a:spcPct val="50000"/>
              </a:spcBef>
            </a:pPr>
            <a:r>
              <a:rPr lang="zh-CN" altLang="en-US" b="0" dirty="0">
                <a:latin typeface="Arial" panose="020B0604020202020204" pitchFamily="34" charset="0"/>
                <a:ea typeface="华文细黑" pitchFamily="2" charset="-122"/>
              </a:rPr>
              <a:t>                         </a:t>
            </a: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力是保向的，不改变方向。</a:t>
            </a:r>
          </a:p>
          <a:p>
            <a:pPr lvl="0" eaLnBrk="1" hangingPunct="1">
              <a:spcBef>
                <a:spcPct val="50000"/>
              </a:spcBef>
            </a:pPr>
            <a:r>
              <a:rPr lang="zh-CN" altLang="en-US" b="0" dirty="0">
                <a:latin typeface="Arial" panose="020B0604020202020204" pitchFamily="34" charset="0"/>
                <a:ea typeface="华文细黑" pitchFamily="2" charset="-122"/>
              </a:rPr>
              <a:t>       平衡状态时，由虚功原理，给定微小的可能位移时，内外力系所作的总功为零：</a:t>
            </a:r>
          </a:p>
          <a:p>
            <a:pPr lvl="0" eaLnBrk="1" hangingPunct="1">
              <a:spcBef>
                <a:spcPct val="50000"/>
              </a:spcBef>
            </a:pPr>
            <a:endParaRPr lang="zh-CN" altLang="en-US" b="0" dirty="0">
              <a:latin typeface="Arial" panose="020B0604020202020204" pitchFamily="34" charset="0"/>
              <a:ea typeface="华文细黑" pitchFamily="2" charset="-122"/>
            </a:endParaRPr>
          </a:p>
          <a:p>
            <a:pPr lvl="0" eaLnBrk="1" hangingPunct="1">
              <a:spcBef>
                <a:spcPct val="50000"/>
              </a:spcBef>
            </a:pPr>
            <a:r>
              <a:rPr lang="zh-CN" altLang="en-US" b="0" dirty="0">
                <a:latin typeface="Arial" panose="020B0604020202020204" pitchFamily="34" charset="0"/>
                <a:ea typeface="华文细黑" pitchFamily="2" charset="-122"/>
              </a:rPr>
              <a:t>       其中，外力功      等于外荷载势能增量      的负值，即：</a:t>
            </a:r>
          </a:p>
          <a:p>
            <a:pPr lvl="0" eaLnBrk="1" hangingPunct="1">
              <a:spcBef>
                <a:spcPct val="50000"/>
              </a:spcBef>
            </a:pPr>
            <a:r>
              <a:rPr lang="zh-CN" altLang="en-US" b="0" dirty="0">
                <a:latin typeface="Arial" panose="020B0604020202020204" pitchFamily="34" charset="0"/>
                <a:ea typeface="华文细黑" pitchFamily="2" charset="-122"/>
              </a:rPr>
              <a:t>                  内力功      等于体系弹性势能增量      的负值，即：</a:t>
            </a:r>
          </a:p>
          <a:p>
            <a:pPr lvl="0" eaLnBrk="1" hangingPunct="1">
              <a:spcBef>
                <a:spcPct val="50000"/>
              </a:spcBef>
            </a:pPr>
            <a:r>
              <a:rPr lang="zh-CN" altLang="en-US" b="0" dirty="0">
                <a:latin typeface="Arial" panose="020B0604020202020204" pitchFamily="34" charset="0"/>
                <a:ea typeface="华文细黑" pitchFamily="2" charset="-122"/>
              </a:rPr>
              <a:t>       平衡条件：</a:t>
            </a:r>
          </a:p>
          <a:p>
            <a:pPr lvl="0" eaLnBrk="1" hangingPunct="1">
              <a:spcBef>
                <a:spcPct val="50000"/>
              </a:spcBef>
            </a:pPr>
            <a:r>
              <a:rPr lang="zh-CN" altLang="en-US" b="0" dirty="0">
                <a:latin typeface="Arial" panose="020B0604020202020204" pitchFamily="34" charset="0"/>
                <a:ea typeface="华文细黑" pitchFamily="2" charset="-122"/>
              </a:rPr>
              <a:t>            为体系的总势能，</a:t>
            </a:r>
            <a:endParaRPr lang="zh-CN" altLang="en-US" dirty="0">
              <a:latin typeface="Arial" panose="020B0604020202020204" pitchFamily="34" charset="0"/>
              <a:ea typeface="华文细黑" pitchFamily="2" charset="-122"/>
            </a:endParaRPr>
          </a:p>
          <a:p>
            <a:pPr lvl="0" eaLnBrk="1" hangingPunct="1">
              <a:spcBef>
                <a:spcPct val="50000"/>
              </a:spcBef>
            </a:pPr>
            <a:r>
              <a:rPr lang="zh-CN" altLang="en-US" dirty="0">
                <a:latin typeface="Arial" panose="020B0604020202020204" pitchFamily="34" charset="0"/>
                <a:ea typeface="华文细黑" pitchFamily="2" charset="-122"/>
              </a:rPr>
              <a:t>平衡状态时，</a:t>
            </a:r>
            <a:r>
              <a:rPr lang="zh-CN" altLang="en-US" b="0" dirty="0">
                <a:latin typeface="Arial" panose="020B0604020202020204" pitchFamily="34" charset="0"/>
                <a:ea typeface="华文细黑" pitchFamily="2" charset="-122"/>
              </a:rPr>
              <a:t>体系总势能的一阶变分为零，总势能为驻值</a:t>
            </a:r>
            <a:r>
              <a:rPr lang="en-US" altLang="zh-CN" b="0">
                <a:latin typeface="Arial" panose="020B0604020202020204" pitchFamily="34" charset="0"/>
                <a:ea typeface="华文细黑" pitchFamily="2" charset="-122"/>
              </a:rPr>
              <a:t>——</a:t>
            </a:r>
            <a:r>
              <a:rPr lang="zh-CN" altLang="en-US" dirty="0">
                <a:latin typeface="Arial" panose="020B0604020202020204" pitchFamily="34" charset="0"/>
                <a:ea typeface="华文细黑" pitchFamily="2" charset="-122"/>
              </a:rPr>
              <a:t>总势能驻值原理</a:t>
            </a:r>
            <a:r>
              <a:rPr lang="zh-CN" altLang="en-US" b="0" dirty="0">
                <a:latin typeface="Arial" panose="020B0604020202020204" pitchFamily="34" charset="0"/>
                <a:ea typeface="华文细黑" pitchFamily="2" charset="-122"/>
              </a:rPr>
              <a:t>。</a:t>
            </a:r>
          </a:p>
          <a:p>
            <a:pPr lvl="0" eaLnBrk="1" hangingPunct="1">
              <a:spcBef>
                <a:spcPct val="50000"/>
              </a:spcBef>
            </a:pPr>
            <a:endParaRPr lang="zh-CN" altLang="en-US" b="0" dirty="0">
              <a:latin typeface="Arial" panose="020B0604020202020204" pitchFamily="34" charset="0"/>
              <a:ea typeface="华文细黑" pitchFamily="2" charset="-122"/>
            </a:endParaRPr>
          </a:p>
          <a:p>
            <a:pPr lvl="0" eaLnBrk="1" hangingPunct="1">
              <a:spcBef>
                <a:spcPct val="50000"/>
              </a:spcBef>
            </a:pPr>
            <a:r>
              <a:rPr lang="zh-CN" altLang="en-US" b="0" dirty="0">
                <a:latin typeface="Arial" panose="020B0604020202020204" pitchFamily="34" charset="0"/>
                <a:ea typeface="华文细黑" pitchFamily="2" charset="-122"/>
              </a:rPr>
              <a:t>平衡状态的稳定性通过总势能的二阶变分       确定。</a:t>
            </a:r>
          </a:p>
          <a:p>
            <a:pPr lvl="0" eaLnBrk="1" hangingPunct="1">
              <a:spcBef>
                <a:spcPct val="50000"/>
              </a:spcBef>
            </a:pPr>
            <a:r>
              <a:rPr lang="zh-CN" altLang="en-US" dirty="0">
                <a:latin typeface="Arial" panose="020B0604020202020204" pitchFamily="34" charset="0"/>
                <a:ea typeface="华文细黑" pitchFamily="2" charset="-122"/>
              </a:rPr>
              <a:t>稳定的平衡状态时，</a:t>
            </a:r>
            <a:r>
              <a:rPr lang="zh-CN" altLang="en-US" b="0" dirty="0">
                <a:latin typeface="Arial" panose="020B0604020202020204" pitchFamily="34" charset="0"/>
                <a:ea typeface="华文细黑" pitchFamily="2" charset="-122"/>
              </a:rPr>
              <a:t>总势能为最小值</a:t>
            </a:r>
            <a:r>
              <a:rPr lang="en-US" altLang="zh-CN" b="0">
                <a:latin typeface="Arial" panose="020B0604020202020204" pitchFamily="34" charset="0"/>
                <a:ea typeface="华文细黑" pitchFamily="2" charset="-122"/>
              </a:rPr>
              <a:t>——</a:t>
            </a:r>
            <a:r>
              <a:rPr lang="zh-CN" altLang="en-US" dirty="0">
                <a:latin typeface="Arial" panose="020B0604020202020204" pitchFamily="34" charset="0"/>
                <a:ea typeface="华文细黑" pitchFamily="2" charset="-122"/>
              </a:rPr>
              <a:t>总势能最小原理</a:t>
            </a:r>
            <a:r>
              <a:rPr lang="zh-CN" altLang="en-US" b="0" dirty="0">
                <a:latin typeface="Arial" panose="020B0604020202020204" pitchFamily="34" charset="0"/>
                <a:ea typeface="华文细黑" pitchFamily="2" charset="-122"/>
              </a:rPr>
              <a:t>。     </a:t>
            </a:r>
            <a:endParaRPr lang="zh-CN" altLang="en-US" sz="2400" dirty="0">
              <a:latin typeface="Arial" panose="020B0604020202020204" pitchFamily="34" charset="0"/>
              <a:ea typeface="华文细黑" pitchFamily="2" charset="-122"/>
            </a:endParaRPr>
          </a:p>
          <a:p>
            <a:pPr lvl="0" eaLnBrk="1" hangingPunct="1">
              <a:spcBef>
                <a:spcPct val="50000"/>
              </a:spcBef>
            </a:pPr>
            <a:endParaRPr lang="en-US" altLang="zh-CN" sz="2400">
              <a:latin typeface="Arial" panose="020B0604020202020204" pitchFamily="34" charset="0"/>
              <a:ea typeface="华文细黑" pitchFamily="2" charset="-122"/>
            </a:endParaRPr>
          </a:p>
        </p:txBody>
      </p:sp>
      <p:graphicFrame>
        <p:nvGraphicFramePr>
          <p:cNvPr id="3074" name="Object 4"/>
          <p:cNvGraphicFramePr/>
          <p:nvPr/>
        </p:nvGraphicFramePr>
        <p:xfrm>
          <a:off x="2411413" y="2781300"/>
          <a:ext cx="1584325" cy="407988"/>
        </p:xfrm>
        <a:graphic>
          <a:graphicData uri="http://schemas.openxmlformats.org/presentationml/2006/ole">
            <mc:AlternateContent xmlns:mc="http://schemas.openxmlformats.org/markup-compatibility/2006">
              <mc:Choice xmlns:v="urn:schemas-microsoft-com:vml" Requires="v">
                <p:oleObj spid="_x0000_s5132" r:id="rId3" imgW="889000" imgH="228600" progId="Equation.3">
                  <p:embed/>
                </p:oleObj>
              </mc:Choice>
              <mc:Fallback>
                <p:oleObj r:id="rId3" imgW="889000" imgH="228600" progId="Equation.3">
                  <p:embed/>
                  <p:pic>
                    <p:nvPicPr>
                      <p:cNvPr id="0" name="图片 3086"/>
                      <p:cNvPicPr/>
                      <p:nvPr/>
                    </p:nvPicPr>
                    <p:blipFill>
                      <a:blip r:embed="rId4"/>
                      <a:stretch>
                        <a:fillRect/>
                      </a:stretch>
                    </p:blipFill>
                    <p:spPr>
                      <a:xfrm>
                        <a:off x="2411413" y="2781300"/>
                        <a:ext cx="1584325" cy="407988"/>
                      </a:xfrm>
                      <a:prstGeom prst="rect">
                        <a:avLst/>
                      </a:prstGeom>
                      <a:noFill/>
                      <a:ln w="38100">
                        <a:noFill/>
                        <a:miter/>
                      </a:ln>
                    </p:spPr>
                  </p:pic>
                </p:oleObj>
              </mc:Fallback>
            </mc:AlternateContent>
          </a:graphicData>
        </a:graphic>
      </p:graphicFrame>
      <p:graphicFrame>
        <p:nvGraphicFramePr>
          <p:cNvPr id="3075" name="Object 5"/>
          <p:cNvGraphicFramePr/>
          <p:nvPr/>
        </p:nvGraphicFramePr>
        <p:xfrm>
          <a:off x="2195513" y="3213100"/>
          <a:ext cx="431800" cy="354013"/>
        </p:xfrm>
        <a:graphic>
          <a:graphicData uri="http://schemas.openxmlformats.org/presentationml/2006/ole">
            <mc:AlternateContent xmlns:mc="http://schemas.openxmlformats.org/markup-compatibility/2006">
              <mc:Choice xmlns:v="urn:schemas-microsoft-com:vml" Requires="v">
                <p:oleObj spid="_x0000_s5133" r:id="rId5" imgW="279400" imgH="228600" progId="Equation.3">
                  <p:embed/>
                </p:oleObj>
              </mc:Choice>
              <mc:Fallback>
                <p:oleObj r:id="rId5" imgW="279400" imgH="228600" progId="Equation.3">
                  <p:embed/>
                  <p:pic>
                    <p:nvPicPr>
                      <p:cNvPr id="0" name="图片 3085"/>
                      <p:cNvPicPr/>
                      <p:nvPr/>
                    </p:nvPicPr>
                    <p:blipFill>
                      <a:blip r:embed="rId6"/>
                      <a:stretch>
                        <a:fillRect/>
                      </a:stretch>
                    </p:blipFill>
                    <p:spPr>
                      <a:xfrm>
                        <a:off x="2195513" y="3213100"/>
                        <a:ext cx="431800" cy="354013"/>
                      </a:xfrm>
                      <a:prstGeom prst="rect">
                        <a:avLst/>
                      </a:prstGeom>
                      <a:noFill/>
                      <a:ln w="38100">
                        <a:noFill/>
                        <a:miter/>
                      </a:ln>
                    </p:spPr>
                  </p:pic>
                </p:oleObj>
              </mc:Fallback>
            </mc:AlternateContent>
          </a:graphicData>
        </a:graphic>
      </p:graphicFrame>
      <p:graphicFrame>
        <p:nvGraphicFramePr>
          <p:cNvPr id="3076" name="Object 6"/>
          <p:cNvGraphicFramePr/>
          <p:nvPr/>
        </p:nvGraphicFramePr>
        <p:xfrm>
          <a:off x="4643438" y="3213100"/>
          <a:ext cx="392112" cy="354013"/>
        </p:xfrm>
        <a:graphic>
          <a:graphicData uri="http://schemas.openxmlformats.org/presentationml/2006/ole">
            <mc:AlternateContent xmlns:mc="http://schemas.openxmlformats.org/markup-compatibility/2006">
              <mc:Choice xmlns:v="urn:schemas-microsoft-com:vml" Requires="v">
                <p:oleObj spid="_x0000_s5134" r:id="rId7" imgW="254000" imgH="228600" progId="Equation.3">
                  <p:embed/>
                </p:oleObj>
              </mc:Choice>
              <mc:Fallback>
                <p:oleObj r:id="rId7" imgW="254000" imgH="228600" progId="Equation.3">
                  <p:embed/>
                  <p:pic>
                    <p:nvPicPr>
                      <p:cNvPr id="0" name="图片 3087"/>
                      <p:cNvPicPr/>
                      <p:nvPr/>
                    </p:nvPicPr>
                    <p:blipFill>
                      <a:blip r:embed="rId8"/>
                      <a:stretch>
                        <a:fillRect/>
                      </a:stretch>
                    </p:blipFill>
                    <p:spPr>
                      <a:xfrm>
                        <a:off x="4643438" y="3213100"/>
                        <a:ext cx="392112" cy="354013"/>
                      </a:xfrm>
                      <a:prstGeom prst="rect">
                        <a:avLst/>
                      </a:prstGeom>
                      <a:noFill/>
                      <a:ln w="38100">
                        <a:noFill/>
                        <a:miter/>
                      </a:ln>
                    </p:spPr>
                  </p:pic>
                </p:oleObj>
              </mc:Fallback>
            </mc:AlternateContent>
          </a:graphicData>
        </a:graphic>
      </p:graphicFrame>
      <p:graphicFrame>
        <p:nvGraphicFramePr>
          <p:cNvPr id="3077" name="Object 7"/>
          <p:cNvGraphicFramePr/>
          <p:nvPr/>
        </p:nvGraphicFramePr>
        <p:xfrm>
          <a:off x="2195513" y="3644900"/>
          <a:ext cx="412750" cy="354013"/>
        </p:xfrm>
        <a:graphic>
          <a:graphicData uri="http://schemas.openxmlformats.org/presentationml/2006/ole">
            <mc:AlternateContent xmlns:mc="http://schemas.openxmlformats.org/markup-compatibility/2006">
              <mc:Choice xmlns:v="urn:schemas-microsoft-com:vml" Requires="v">
                <p:oleObj spid="_x0000_s5135" r:id="rId9" imgW="266065" imgH="228600" progId="Equation.3">
                  <p:embed/>
                </p:oleObj>
              </mc:Choice>
              <mc:Fallback>
                <p:oleObj r:id="rId9" imgW="266065" imgH="228600" progId="Equation.3">
                  <p:embed/>
                  <p:pic>
                    <p:nvPicPr>
                      <p:cNvPr id="0" name="图片 2"/>
                      <p:cNvPicPr/>
                      <p:nvPr/>
                    </p:nvPicPr>
                    <p:blipFill>
                      <a:blip r:embed="rId10"/>
                      <a:stretch>
                        <a:fillRect/>
                      </a:stretch>
                    </p:blipFill>
                    <p:spPr>
                      <a:xfrm>
                        <a:off x="2195513" y="3644900"/>
                        <a:ext cx="412750" cy="354013"/>
                      </a:xfrm>
                      <a:prstGeom prst="rect">
                        <a:avLst/>
                      </a:prstGeom>
                      <a:noFill/>
                      <a:ln w="38100">
                        <a:noFill/>
                        <a:miter/>
                      </a:ln>
                    </p:spPr>
                  </p:pic>
                </p:oleObj>
              </mc:Fallback>
            </mc:AlternateContent>
          </a:graphicData>
        </a:graphic>
      </p:graphicFrame>
      <p:graphicFrame>
        <p:nvGraphicFramePr>
          <p:cNvPr id="3078" name="Object 8"/>
          <p:cNvGraphicFramePr/>
          <p:nvPr/>
        </p:nvGraphicFramePr>
        <p:xfrm>
          <a:off x="4859338" y="3644900"/>
          <a:ext cx="373062" cy="274638"/>
        </p:xfrm>
        <a:graphic>
          <a:graphicData uri="http://schemas.openxmlformats.org/presentationml/2006/ole">
            <mc:AlternateContent xmlns:mc="http://schemas.openxmlformats.org/markup-compatibility/2006">
              <mc:Choice xmlns:v="urn:schemas-microsoft-com:vml" Requires="v">
                <p:oleObj spid="_x0000_s5136" r:id="rId11" imgW="240665" imgH="177800" progId="Equation.3">
                  <p:embed/>
                </p:oleObj>
              </mc:Choice>
              <mc:Fallback>
                <p:oleObj r:id="rId11" imgW="240665" imgH="177800" progId="Equation.3">
                  <p:embed/>
                  <p:pic>
                    <p:nvPicPr>
                      <p:cNvPr id="0" name="图片 3088"/>
                      <p:cNvPicPr/>
                      <p:nvPr/>
                    </p:nvPicPr>
                    <p:blipFill>
                      <a:blip r:embed="rId12"/>
                      <a:stretch>
                        <a:fillRect/>
                      </a:stretch>
                    </p:blipFill>
                    <p:spPr>
                      <a:xfrm>
                        <a:off x="4859338" y="3644900"/>
                        <a:ext cx="373062" cy="274638"/>
                      </a:xfrm>
                      <a:prstGeom prst="rect">
                        <a:avLst/>
                      </a:prstGeom>
                      <a:noFill/>
                      <a:ln w="38100">
                        <a:noFill/>
                        <a:miter/>
                      </a:ln>
                    </p:spPr>
                  </p:pic>
                </p:oleObj>
              </mc:Fallback>
            </mc:AlternateContent>
          </a:graphicData>
        </a:graphic>
      </p:graphicFrame>
      <p:graphicFrame>
        <p:nvGraphicFramePr>
          <p:cNvPr id="3079" name="Object 9"/>
          <p:cNvGraphicFramePr/>
          <p:nvPr/>
        </p:nvGraphicFramePr>
        <p:xfrm>
          <a:off x="6300788" y="3213100"/>
          <a:ext cx="1138237" cy="354013"/>
        </p:xfrm>
        <a:graphic>
          <a:graphicData uri="http://schemas.openxmlformats.org/presentationml/2006/ole">
            <mc:AlternateContent xmlns:mc="http://schemas.openxmlformats.org/markup-compatibility/2006">
              <mc:Choice xmlns:v="urn:schemas-microsoft-com:vml" Requires="v">
                <p:oleObj spid="_x0000_s5137" r:id="rId13" imgW="736600" imgH="228600" progId="Equation.3">
                  <p:embed/>
                </p:oleObj>
              </mc:Choice>
              <mc:Fallback>
                <p:oleObj r:id="rId13" imgW="736600" imgH="228600" progId="Equation.3">
                  <p:embed/>
                  <p:pic>
                    <p:nvPicPr>
                      <p:cNvPr id="0" name="图片 3089"/>
                      <p:cNvPicPr/>
                      <p:nvPr/>
                    </p:nvPicPr>
                    <p:blipFill>
                      <a:blip r:embed="rId14"/>
                      <a:stretch>
                        <a:fillRect/>
                      </a:stretch>
                    </p:blipFill>
                    <p:spPr>
                      <a:xfrm>
                        <a:off x="6300788" y="3213100"/>
                        <a:ext cx="1138237" cy="354013"/>
                      </a:xfrm>
                      <a:prstGeom prst="rect">
                        <a:avLst/>
                      </a:prstGeom>
                      <a:noFill/>
                      <a:ln w="38100">
                        <a:noFill/>
                        <a:miter/>
                      </a:ln>
                    </p:spPr>
                  </p:pic>
                </p:oleObj>
              </mc:Fallback>
            </mc:AlternateContent>
          </a:graphicData>
        </a:graphic>
      </p:graphicFrame>
      <p:graphicFrame>
        <p:nvGraphicFramePr>
          <p:cNvPr id="3080" name="Object 10"/>
          <p:cNvGraphicFramePr/>
          <p:nvPr/>
        </p:nvGraphicFramePr>
        <p:xfrm>
          <a:off x="6590348" y="3605213"/>
          <a:ext cx="1098550" cy="354012"/>
        </p:xfrm>
        <a:graphic>
          <a:graphicData uri="http://schemas.openxmlformats.org/presentationml/2006/ole">
            <mc:AlternateContent xmlns:mc="http://schemas.openxmlformats.org/markup-compatibility/2006">
              <mc:Choice xmlns:v="urn:schemas-microsoft-com:vml" Requires="v">
                <p:oleObj spid="_x0000_s5138" r:id="rId15" imgW="711200" imgH="228600" progId="Equation.3">
                  <p:embed/>
                </p:oleObj>
              </mc:Choice>
              <mc:Fallback>
                <p:oleObj r:id="rId15" imgW="711200" imgH="228600" progId="Equation.3">
                  <p:embed/>
                  <p:pic>
                    <p:nvPicPr>
                      <p:cNvPr id="0" name="图片 3090"/>
                      <p:cNvPicPr/>
                      <p:nvPr/>
                    </p:nvPicPr>
                    <p:blipFill>
                      <a:blip r:embed="rId16"/>
                      <a:stretch>
                        <a:fillRect/>
                      </a:stretch>
                    </p:blipFill>
                    <p:spPr>
                      <a:xfrm>
                        <a:off x="6590348" y="3605213"/>
                        <a:ext cx="1098550" cy="354012"/>
                      </a:xfrm>
                      <a:prstGeom prst="rect">
                        <a:avLst/>
                      </a:prstGeom>
                      <a:noFill/>
                      <a:ln w="38100">
                        <a:noFill/>
                        <a:miter/>
                      </a:ln>
                    </p:spPr>
                  </p:pic>
                </p:oleObj>
              </mc:Fallback>
            </mc:AlternateContent>
          </a:graphicData>
        </a:graphic>
      </p:graphicFrame>
      <p:graphicFrame>
        <p:nvGraphicFramePr>
          <p:cNvPr id="3081" name="Object 11"/>
          <p:cNvGraphicFramePr/>
          <p:nvPr/>
        </p:nvGraphicFramePr>
        <p:xfrm>
          <a:off x="1908175" y="4076700"/>
          <a:ext cx="1825625" cy="354013"/>
        </p:xfrm>
        <a:graphic>
          <a:graphicData uri="http://schemas.openxmlformats.org/presentationml/2006/ole">
            <mc:AlternateContent xmlns:mc="http://schemas.openxmlformats.org/markup-compatibility/2006">
              <mc:Choice xmlns:v="urn:schemas-microsoft-com:vml" Requires="v">
                <p:oleObj spid="_x0000_s5139" r:id="rId17" imgW="1180465" imgH="228600" progId="Equation.3">
                  <p:embed/>
                </p:oleObj>
              </mc:Choice>
              <mc:Fallback>
                <p:oleObj r:id="rId17" imgW="1180465" imgH="228600" progId="Equation.3">
                  <p:embed/>
                  <p:pic>
                    <p:nvPicPr>
                      <p:cNvPr id="0" name="图片 1"/>
                      <p:cNvPicPr/>
                      <p:nvPr/>
                    </p:nvPicPr>
                    <p:blipFill>
                      <a:blip r:embed="rId18"/>
                      <a:stretch>
                        <a:fillRect/>
                      </a:stretch>
                    </p:blipFill>
                    <p:spPr>
                      <a:xfrm>
                        <a:off x="1908175" y="4076700"/>
                        <a:ext cx="1825625" cy="354013"/>
                      </a:xfrm>
                      <a:prstGeom prst="rect">
                        <a:avLst/>
                      </a:prstGeom>
                      <a:noFill/>
                      <a:ln w="38100">
                        <a:noFill/>
                        <a:miter/>
                      </a:ln>
                    </p:spPr>
                  </p:pic>
                </p:oleObj>
              </mc:Fallback>
            </mc:AlternateContent>
          </a:graphicData>
        </a:graphic>
      </p:graphicFrame>
      <p:graphicFrame>
        <p:nvGraphicFramePr>
          <p:cNvPr id="3082" name="Object 12"/>
          <p:cNvGraphicFramePr/>
          <p:nvPr/>
        </p:nvGraphicFramePr>
        <p:xfrm>
          <a:off x="900113" y="4508500"/>
          <a:ext cx="215900" cy="215900"/>
        </p:xfrm>
        <a:graphic>
          <a:graphicData uri="http://schemas.openxmlformats.org/presentationml/2006/ole">
            <mc:AlternateContent xmlns:mc="http://schemas.openxmlformats.org/markup-compatibility/2006">
              <mc:Choice xmlns:v="urn:schemas-microsoft-com:vml" Requires="v">
                <p:oleObj spid="_x0000_s5140" r:id="rId19" imgW="139700" imgH="139700" progId="Equation.3">
                  <p:embed/>
                </p:oleObj>
              </mc:Choice>
              <mc:Fallback>
                <p:oleObj r:id="rId19" imgW="139700" imgH="139700" progId="Equation.3">
                  <p:embed/>
                  <p:pic>
                    <p:nvPicPr>
                      <p:cNvPr id="0" name="图片 3091"/>
                      <p:cNvPicPr/>
                      <p:nvPr/>
                    </p:nvPicPr>
                    <p:blipFill>
                      <a:blip r:embed="rId20"/>
                      <a:stretch>
                        <a:fillRect/>
                      </a:stretch>
                    </p:blipFill>
                    <p:spPr>
                      <a:xfrm>
                        <a:off x="900113" y="4508500"/>
                        <a:ext cx="215900" cy="215900"/>
                      </a:xfrm>
                      <a:prstGeom prst="rect">
                        <a:avLst/>
                      </a:prstGeom>
                      <a:noFill/>
                      <a:ln w="38100">
                        <a:noFill/>
                        <a:miter/>
                      </a:ln>
                    </p:spPr>
                  </p:pic>
                </p:oleObj>
              </mc:Fallback>
            </mc:AlternateContent>
          </a:graphicData>
        </a:graphic>
      </p:graphicFrame>
      <p:graphicFrame>
        <p:nvGraphicFramePr>
          <p:cNvPr id="3083" name="Object 13"/>
          <p:cNvGraphicFramePr/>
          <p:nvPr/>
        </p:nvGraphicFramePr>
        <p:xfrm>
          <a:off x="2991168" y="4438968"/>
          <a:ext cx="1941512" cy="354012"/>
        </p:xfrm>
        <a:graphic>
          <a:graphicData uri="http://schemas.openxmlformats.org/presentationml/2006/ole">
            <mc:AlternateContent xmlns:mc="http://schemas.openxmlformats.org/markup-compatibility/2006">
              <mc:Choice xmlns:v="urn:schemas-microsoft-com:vml" Requires="v">
                <p:oleObj spid="_x0000_s5141" r:id="rId21" imgW="1257300" imgH="228600" progId="Equation.3">
                  <p:embed/>
                </p:oleObj>
              </mc:Choice>
              <mc:Fallback>
                <p:oleObj r:id="rId21" imgW="1257300" imgH="228600" progId="Equation.3">
                  <p:embed/>
                  <p:pic>
                    <p:nvPicPr>
                      <p:cNvPr id="0" name="图片 4"/>
                      <p:cNvPicPr/>
                      <p:nvPr/>
                    </p:nvPicPr>
                    <p:blipFill>
                      <a:blip r:embed="rId22"/>
                      <a:stretch>
                        <a:fillRect/>
                      </a:stretch>
                    </p:blipFill>
                    <p:spPr>
                      <a:xfrm>
                        <a:off x="2991168" y="4438968"/>
                        <a:ext cx="1941512" cy="354012"/>
                      </a:xfrm>
                      <a:prstGeom prst="rect">
                        <a:avLst/>
                      </a:prstGeom>
                      <a:noFill/>
                      <a:ln w="38100">
                        <a:noFill/>
                        <a:miter/>
                      </a:ln>
                    </p:spPr>
                  </p:pic>
                </p:oleObj>
              </mc:Fallback>
            </mc:AlternateContent>
          </a:graphicData>
        </a:graphic>
      </p:graphicFrame>
      <p:graphicFrame>
        <p:nvGraphicFramePr>
          <p:cNvPr id="3084" name="Object 14"/>
          <p:cNvGraphicFramePr/>
          <p:nvPr/>
        </p:nvGraphicFramePr>
        <p:xfrm>
          <a:off x="4500563" y="5734050"/>
          <a:ext cx="431800" cy="300038"/>
        </p:xfrm>
        <a:graphic>
          <a:graphicData uri="http://schemas.openxmlformats.org/presentationml/2006/ole">
            <mc:AlternateContent xmlns:mc="http://schemas.openxmlformats.org/markup-compatibility/2006">
              <mc:Choice xmlns:v="urn:schemas-microsoft-com:vml" Requires="v">
                <p:oleObj spid="_x0000_s5142" r:id="rId23" imgW="292100" imgH="203200" progId="Equation.3">
                  <p:embed/>
                </p:oleObj>
              </mc:Choice>
              <mc:Fallback>
                <p:oleObj r:id="rId23" imgW="292100" imgH="203200" progId="Equation.3">
                  <p:embed/>
                  <p:pic>
                    <p:nvPicPr>
                      <p:cNvPr id="0" name="图片 3"/>
                      <p:cNvPicPr/>
                      <p:nvPr/>
                    </p:nvPicPr>
                    <p:blipFill>
                      <a:blip r:embed="rId24"/>
                      <a:stretch>
                        <a:fillRect/>
                      </a:stretch>
                    </p:blipFill>
                    <p:spPr>
                      <a:xfrm>
                        <a:off x="4500563" y="5734050"/>
                        <a:ext cx="431800" cy="300038"/>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9" name="Text Box 4"/>
          <p:cNvSpPr txBox="1"/>
          <p:nvPr/>
        </p:nvSpPr>
        <p:spPr>
          <a:xfrm>
            <a:off x="250825" y="260350"/>
            <a:ext cx="8569325" cy="366713"/>
          </a:xfrm>
          <a:prstGeom prst="rect">
            <a:avLst/>
          </a:prstGeom>
          <a:noFill/>
          <a:ln w="9525">
            <a:noFill/>
          </a:ln>
        </p:spPr>
        <p:txBody>
          <a:bodyPr>
            <a:spAutoFit/>
          </a:bodyPr>
          <a:lstStyle/>
          <a:p>
            <a:pPr lvl="0" eaLnBrk="1" hangingPunct="1">
              <a:spcBef>
                <a:spcPct val="50000"/>
              </a:spcBef>
            </a:pPr>
            <a:endParaRPr lang="zh-CN" altLang="zh-CN" dirty="0">
              <a:latin typeface="Arial" panose="020B0604020202020204" pitchFamily="34" charset="0"/>
              <a:ea typeface="宋体" panose="02010600030101010101" pitchFamily="2" charset="-122"/>
            </a:endParaRPr>
          </a:p>
        </p:txBody>
      </p:sp>
      <p:sp>
        <p:nvSpPr>
          <p:cNvPr id="4110" name="Text Box 5"/>
          <p:cNvSpPr txBox="1"/>
          <p:nvPr/>
        </p:nvSpPr>
        <p:spPr>
          <a:xfrm>
            <a:off x="179388" y="260350"/>
            <a:ext cx="8785225" cy="2017713"/>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能量准则：</a:t>
            </a:r>
          </a:p>
          <a:p>
            <a:pPr lvl="0" eaLnBrk="1" hangingPunct="1">
              <a:spcBef>
                <a:spcPct val="50000"/>
              </a:spcBef>
            </a:pP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1</a:t>
            </a:r>
            <a:r>
              <a:rPr lang="zh-CN" altLang="en-US" b="0" dirty="0">
                <a:latin typeface="华文细黑" pitchFamily="2" charset="-122"/>
                <a:ea typeface="华文细黑" pitchFamily="2" charset="-122"/>
              </a:rPr>
              <a:t>）体系的平衡状态由                 的条件确定；</a:t>
            </a:r>
          </a:p>
          <a:p>
            <a:pPr lvl="0" eaLnBrk="1" hangingPunct="1">
              <a:spcBef>
                <a:spcPct val="50000"/>
              </a:spcBef>
            </a:pP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2</a:t>
            </a:r>
            <a:r>
              <a:rPr lang="zh-CN" altLang="en-US" b="0" dirty="0">
                <a:latin typeface="华文细黑" pitchFamily="2" charset="-122"/>
                <a:ea typeface="华文细黑" pitchFamily="2" charset="-122"/>
              </a:rPr>
              <a:t>）当                时，该平衡状态是稳定的；</a:t>
            </a:r>
          </a:p>
          <a:p>
            <a:pPr lvl="0" eaLnBrk="1" hangingPunct="1">
              <a:spcBef>
                <a:spcPct val="50000"/>
              </a:spcBef>
            </a:pPr>
            <a:r>
              <a:rPr lang="zh-CN" altLang="en-US" b="0" dirty="0">
                <a:latin typeface="华文细黑" pitchFamily="2" charset="-122"/>
                <a:ea typeface="华文细黑" pitchFamily="2" charset="-122"/>
              </a:rPr>
              <a:t>          当                时，是不稳定的；</a:t>
            </a:r>
          </a:p>
          <a:p>
            <a:pPr lvl="0" eaLnBrk="1" hangingPunct="1">
              <a:spcBef>
                <a:spcPct val="50000"/>
              </a:spcBef>
            </a:pPr>
            <a:r>
              <a:rPr lang="zh-CN" altLang="en-US" b="0" dirty="0">
                <a:latin typeface="华文细黑" pitchFamily="2" charset="-122"/>
                <a:ea typeface="华文细黑" pitchFamily="2" charset="-122"/>
              </a:rPr>
              <a:t>          当                时，是随遇的。  </a:t>
            </a:r>
          </a:p>
        </p:txBody>
      </p:sp>
      <p:graphicFrame>
        <p:nvGraphicFramePr>
          <p:cNvPr id="4098" name="Object 7"/>
          <p:cNvGraphicFramePr/>
          <p:nvPr/>
        </p:nvGraphicFramePr>
        <p:xfrm>
          <a:off x="2700338" y="692150"/>
          <a:ext cx="863600" cy="344488"/>
        </p:xfrm>
        <a:graphic>
          <a:graphicData uri="http://schemas.openxmlformats.org/presentationml/2006/ole">
            <mc:AlternateContent xmlns:mc="http://schemas.openxmlformats.org/markup-compatibility/2006">
              <mc:Choice xmlns:v="urn:schemas-microsoft-com:vml" Requires="v">
                <p:oleObj spid="_x0000_s6156" r:id="rId3" imgW="443865" imgH="177800" progId="Equation.3">
                  <p:embed/>
                </p:oleObj>
              </mc:Choice>
              <mc:Fallback>
                <p:oleObj r:id="rId3" imgW="443865" imgH="177800" progId="Equation.3">
                  <p:embed/>
                  <p:pic>
                    <p:nvPicPr>
                      <p:cNvPr id="0" name="图片 3082"/>
                      <p:cNvPicPr/>
                      <p:nvPr/>
                    </p:nvPicPr>
                    <p:blipFill>
                      <a:blip r:embed="rId4"/>
                      <a:stretch>
                        <a:fillRect/>
                      </a:stretch>
                    </p:blipFill>
                    <p:spPr>
                      <a:xfrm>
                        <a:off x="2700338" y="692150"/>
                        <a:ext cx="863600" cy="344488"/>
                      </a:xfrm>
                      <a:prstGeom prst="rect">
                        <a:avLst/>
                      </a:prstGeom>
                      <a:noFill/>
                      <a:ln w="38100">
                        <a:noFill/>
                        <a:miter/>
                      </a:ln>
                    </p:spPr>
                  </p:pic>
                </p:oleObj>
              </mc:Fallback>
            </mc:AlternateContent>
          </a:graphicData>
        </a:graphic>
      </p:graphicFrame>
      <p:graphicFrame>
        <p:nvGraphicFramePr>
          <p:cNvPr id="4099" name="Object 8"/>
          <p:cNvGraphicFramePr/>
          <p:nvPr/>
        </p:nvGraphicFramePr>
        <p:xfrm>
          <a:off x="1042988" y="1101725"/>
          <a:ext cx="865187" cy="336550"/>
        </p:xfrm>
        <a:graphic>
          <a:graphicData uri="http://schemas.openxmlformats.org/presentationml/2006/ole">
            <mc:AlternateContent xmlns:mc="http://schemas.openxmlformats.org/markup-compatibility/2006">
              <mc:Choice xmlns:v="urn:schemas-microsoft-com:vml" Requires="v">
                <p:oleObj spid="_x0000_s6157" r:id="rId5" imgW="520065" imgH="203200" progId="Equation.3">
                  <p:embed/>
                </p:oleObj>
              </mc:Choice>
              <mc:Fallback>
                <p:oleObj r:id="rId5" imgW="520065" imgH="203200" progId="Equation.3">
                  <p:embed/>
                  <p:pic>
                    <p:nvPicPr>
                      <p:cNvPr id="0" name="图片 3092"/>
                      <p:cNvPicPr/>
                      <p:nvPr/>
                    </p:nvPicPr>
                    <p:blipFill>
                      <a:blip r:embed="rId6"/>
                      <a:stretch>
                        <a:fillRect/>
                      </a:stretch>
                    </p:blipFill>
                    <p:spPr>
                      <a:xfrm>
                        <a:off x="1042988" y="1101725"/>
                        <a:ext cx="865187" cy="336550"/>
                      </a:xfrm>
                      <a:prstGeom prst="rect">
                        <a:avLst/>
                      </a:prstGeom>
                      <a:noFill/>
                      <a:ln w="38100">
                        <a:noFill/>
                        <a:miter/>
                      </a:ln>
                    </p:spPr>
                  </p:pic>
                </p:oleObj>
              </mc:Fallback>
            </mc:AlternateContent>
          </a:graphicData>
        </a:graphic>
      </p:graphicFrame>
      <p:graphicFrame>
        <p:nvGraphicFramePr>
          <p:cNvPr id="4100" name="Object 9"/>
          <p:cNvGraphicFramePr/>
          <p:nvPr/>
        </p:nvGraphicFramePr>
        <p:xfrm>
          <a:off x="1042988" y="1484313"/>
          <a:ext cx="865187" cy="336550"/>
        </p:xfrm>
        <a:graphic>
          <a:graphicData uri="http://schemas.openxmlformats.org/presentationml/2006/ole">
            <mc:AlternateContent xmlns:mc="http://schemas.openxmlformats.org/markup-compatibility/2006">
              <mc:Choice xmlns:v="urn:schemas-microsoft-com:vml" Requires="v">
                <p:oleObj spid="_x0000_s6158" r:id="rId7" imgW="520065" imgH="203200" progId="Equation.3">
                  <p:embed/>
                </p:oleObj>
              </mc:Choice>
              <mc:Fallback>
                <p:oleObj r:id="rId7" imgW="520065" imgH="203200" progId="Equation.3">
                  <p:embed/>
                  <p:pic>
                    <p:nvPicPr>
                      <p:cNvPr id="0" name="图片 3076"/>
                      <p:cNvPicPr/>
                      <p:nvPr/>
                    </p:nvPicPr>
                    <p:blipFill>
                      <a:blip r:embed="rId8"/>
                      <a:stretch>
                        <a:fillRect/>
                      </a:stretch>
                    </p:blipFill>
                    <p:spPr>
                      <a:xfrm>
                        <a:off x="1042988" y="1484313"/>
                        <a:ext cx="865187" cy="336550"/>
                      </a:xfrm>
                      <a:prstGeom prst="rect">
                        <a:avLst/>
                      </a:prstGeom>
                      <a:noFill/>
                      <a:ln w="38100">
                        <a:noFill/>
                        <a:miter/>
                      </a:ln>
                    </p:spPr>
                  </p:pic>
                </p:oleObj>
              </mc:Fallback>
            </mc:AlternateContent>
          </a:graphicData>
        </a:graphic>
      </p:graphicFrame>
      <p:graphicFrame>
        <p:nvGraphicFramePr>
          <p:cNvPr id="4101" name="Object 10"/>
          <p:cNvGraphicFramePr/>
          <p:nvPr/>
        </p:nvGraphicFramePr>
        <p:xfrm>
          <a:off x="1042988" y="1916113"/>
          <a:ext cx="865187" cy="336550"/>
        </p:xfrm>
        <a:graphic>
          <a:graphicData uri="http://schemas.openxmlformats.org/presentationml/2006/ole">
            <mc:AlternateContent xmlns:mc="http://schemas.openxmlformats.org/markup-compatibility/2006">
              <mc:Choice xmlns:v="urn:schemas-microsoft-com:vml" Requires="v">
                <p:oleObj spid="_x0000_s6159" r:id="rId9" imgW="520065" imgH="203200" progId="Equation.3">
                  <p:embed/>
                </p:oleObj>
              </mc:Choice>
              <mc:Fallback>
                <p:oleObj r:id="rId9" imgW="520065" imgH="203200" progId="Equation.3">
                  <p:embed/>
                  <p:pic>
                    <p:nvPicPr>
                      <p:cNvPr id="0" name="图片 3077"/>
                      <p:cNvPicPr/>
                      <p:nvPr/>
                    </p:nvPicPr>
                    <p:blipFill>
                      <a:blip r:embed="rId10"/>
                      <a:stretch>
                        <a:fillRect/>
                      </a:stretch>
                    </p:blipFill>
                    <p:spPr>
                      <a:xfrm>
                        <a:off x="1042988" y="1916113"/>
                        <a:ext cx="865187" cy="336550"/>
                      </a:xfrm>
                      <a:prstGeom prst="rect">
                        <a:avLst/>
                      </a:prstGeom>
                      <a:noFill/>
                      <a:ln w="38100">
                        <a:noFill/>
                        <a:miter/>
                      </a:ln>
                    </p:spPr>
                  </p:pic>
                </p:oleObj>
              </mc:Fallback>
            </mc:AlternateContent>
          </a:graphicData>
        </a:graphic>
      </p:graphicFrame>
      <p:sp>
        <p:nvSpPr>
          <p:cNvPr id="4111" name="Text Box 11"/>
          <p:cNvSpPr txBox="1"/>
          <p:nvPr/>
        </p:nvSpPr>
        <p:spPr>
          <a:xfrm>
            <a:off x="2555875" y="2492375"/>
            <a:ext cx="4608513" cy="11922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弹性势能：</a:t>
            </a:r>
          </a:p>
          <a:p>
            <a:pPr lvl="0" eaLnBrk="1" hangingPunct="1">
              <a:spcBef>
                <a:spcPct val="50000"/>
              </a:spcBef>
            </a:pPr>
            <a:r>
              <a:rPr lang="zh-CN" altLang="en-US" b="0" dirty="0">
                <a:latin typeface="Arial" panose="020B0604020202020204" pitchFamily="34" charset="0"/>
                <a:ea typeface="华文细黑" pitchFamily="2" charset="-122"/>
              </a:rPr>
              <a:t>外荷载势能：</a:t>
            </a:r>
          </a:p>
          <a:p>
            <a:pPr lvl="0" eaLnBrk="1" hangingPunct="1">
              <a:spcBef>
                <a:spcPct val="50000"/>
              </a:spcBef>
            </a:pPr>
            <a:r>
              <a:rPr lang="zh-CN" altLang="en-US" b="0" dirty="0">
                <a:latin typeface="Arial" panose="020B0604020202020204" pitchFamily="34" charset="0"/>
                <a:ea typeface="华文细黑" pitchFamily="2" charset="-122"/>
              </a:rPr>
              <a:t>体系总势能：</a:t>
            </a:r>
          </a:p>
        </p:txBody>
      </p:sp>
      <p:graphicFrame>
        <p:nvGraphicFramePr>
          <p:cNvPr id="4102" name="Object 12"/>
          <p:cNvGraphicFramePr/>
          <p:nvPr/>
        </p:nvGraphicFramePr>
        <p:xfrm>
          <a:off x="3995738" y="2420938"/>
          <a:ext cx="792162" cy="454025"/>
        </p:xfrm>
        <a:graphic>
          <a:graphicData uri="http://schemas.openxmlformats.org/presentationml/2006/ole">
            <mc:AlternateContent xmlns:mc="http://schemas.openxmlformats.org/markup-compatibility/2006">
              <mc:Choice xmlns:v="urn:schemas-microsoft-com:vml" Requires="v">
                <p:oleObj spid="_x0000_s6160" r:id="rId11" imgW="685800" imgH="393700" progId="Equation.3">
                  <p:embed/>
                </p:oleObj>
              </mc:Choice>
              <mc:Fallback>
                <p:oleObj r:id="rId11" imgW="685800" imgH="393700" progId="Equation.3">
                  <p:embed/>
                  <p:pic>
                    <p:nvPicPr>
                      <p:cNvPr id="0" name="图片 3084"/>
                      <p:cNvPicPr/>
                      <p:nvPr/>
                    </p:nvPicPr>
                    <p:blipFill>
                      <a:blip r:embed="rId12"/>
                      <a:stretch>
                        <a:fillRect/>
                      </a:stretch>
                    </p:blipFill>
                    <p:spPr>
                      <a:xfrm>
                        <a:off x="3995738" y="2420938"/>
                        <a:ext cx="792162" cy="454025"/>
                      </a:xfrm>
                      <a:prstGeom prst="rect">
                        <a:avLst/>
                      </a:prstGeom>
                      <a:noFill/>
                      <a:ln w="38100">
                        <a:noFill/>
                        <a:miter/>
                      </a:ln>
                    </p:spPr>
                  </p:pic>
                </p:oleObj>
              </mc:Fallback>
            </mc:AlternateContent>
          </a:graphicData>
        </a:graphic>
      </p:graphicFrame>
      <p:graphicFrame>
        <p:nvGraphicFramePr>
          <p:cNvPr id="4103" name="Object 14"/>
          <p:cNvGraphicFramePr/>
          <p:nvPr/>
        </p:nvGraphicFramePr>
        <p:xfrm>
          <a:off x="3995738" y="2924175"/>
          <a:ext cx="2520950" cy="365125"/>
        </p:xfrm>
        <a:graphic>
          <a:graphicData uri="http://schemas.openxmlformats.org/presentationml/2006/ole">
            <mc:AlternateContent xmlns:mc="http://schemas.openxmlformats.org/markup-compatibility/2006">
              <mc:Choice xmlns:v="urn:schemas-microsoft-com:vml" Requires="v">
                <p:oleObj spid="_x0000_s6161" r:id="rId13" imgW="1574800" imgH="228600" progId="Equation.3">
                  <p:embed/>
                </p:oleObj>
              </mc:Choice>
              <mc:Fallback>
                <p:oleObj r:id="rId13" imgW="1574800" imgH="228600" progId="Equation.3">
                  <p:embed/>
                  <p:pic>
                    <p:nvPicPr>
                      <p:cNvPr id="0" name="图片 3083"/>
                      <p:cNvPicPr/>
                      <p:nvPr/>
                    </p:nvPicPr>
                    <p:blipFill>
                      <a:blip r:embed="rId14"/>
                      <a:stretch>
                        <a:fillRect/>
                      </a:stretch>
                    </p:blipFill>
                    <p:spPr>
                      <a:xfrm>
                        <a:off x="3995738" y="2924175"/>
                        <a:ext cx="2520950" cy="365125"/>
                      </a:xfrm>
                      <a:prstGeom prst="rect">
                        <a:avLst/>
                      </a:prstGeom>
                      <a:noFill/>
                      <a:ln w="38100">
                        <a:noFill/>
                        <a:miter/>
                      </a:ln>
                    </p:spPr>
                  </p:pic>
                </p:oleObj>
              </mc:Fallback>
            </mc:AlternateContent>
          </a:graphicData>
        </a:graphic>
      </p:graphicFrame>
      <p:graphicFrame>
        <p:nvGraphicFramePr>
          <p:cNvPr id="4104" name="Object 15"/>
          <p:cNvGraphicFramePr/>
          <p:nvPr/>
        </p:nvGraphicFramePr>
        <p:xfrm>
          <a:off x="3995738" y="3284538"/>
          <a:ext cx="3024187" cy="590550"/>
        </p:xfrm>
        <a:graphic>
          <a:graphicData uri="http://schemas.openxmlformats.org/presentationml/2006/ole">
            <mc:AlternateContent xmlns:mc="http://schemas.openxmlformats.org/markup-compatibility/2006">
              <mc:Choice xmlns:v="urn:schemas-microsoft-com:vml" Requires="v">
                <p:oleObj spid="_x0000_s6162" r:id="rId15" imgW="2018665" imgH="393700" progId="Equation.3">
                  <p:embed/>
                </p:oleObj>
              </mc:Choice>
              <mc:Fallback>
                <p:oleObj r:id="rId15" imgW="2018665" imgH="393700" progId="Equation.3">
                  <p:embed/>
                  <p:pic>
                    <p:nvPicPr>
                      <p:cNvPr id="0" name="图片 3097"/>
                      <p:cNvPicPr/>
                      <p:nvPr/>
                    </p:nvPicPr>
                    <p:blipFill>
                      <a:blip r:embed="rId16"/>
                      <a:stretch>
                        <a:fillRect/>
                      </a:stretch>
                    </p:blipFill>
                    <p:spPr>
                      <a:xfrm>
                        <a:off x="3995738" y="3284538"/>
                        <a:ext cx="3024187" cy="590550"/>
                      </a:xfrm>
                      <a:prstGeom prst="rect">
                        <a:avLst/>
                      </a:prstGeom>
                      <a:noFill/>
                      <a:ln w="38100">
                        <a:noFill/>
                        <a:miter/>
                      </a:ln>
                    </p:spPr>
                  </p:pic>
                </p:oleObj>
              </mc:Fallback>
            </mc:AlternateContent>
          </a:graphicData>
        </a:graphic>
      </p:graphicFrame>
      <p:pic>
        <p:nvPicPr>
          <p:cNvPr id="4112" name="Picture 16"/>
          <p:cNvPicPr>
            <a:picLocks noChangeAspect="1"/>
          </p:cNvPicPr>
          <p:nvPr/>
        </p:nvPicPr>
        <p:blipFill>
          <a:blip r:embed="rId17"/>
          <a:stretch>
            <a:fillRect/>
          </a:stretch>
        </p:blipFill>
        <p:spPr>
          <a:xfrm>
            <a:off x="179388" y="2349500"/>
            <a:ext cx="2238375" cy="2266950"/>
          </a:xfrm>
          <a:prstGeom prst="rect">
            <a:avLst/>
          </a:prstGeom>
          <a:noFill/>
          <a:ln w="9525">
            <a:noFill/>
          </a:ln>
        </p:spPr>
      </p:pic>
      <p:graphicFrame>
        <p:nvGraphicFramePr>
          <p:cNvPr id="4105" name="Object 17"/>
          <p:cNvGraphicFramePr/>
          <p:nvPr/>
        </p:nvGraphicFramePr>
        <p:xfrm>
          <a:off x="2627313" y="3933825"/>
          <a:ext cx="4968875" cy="703263"/>
        </p:xfrm>
        <a:graphic>
          <a:graphicData uri="http://schemas.openxmlformats.org/presentationml/2006/ole">
            <mc:AlternateContent xmlns:mc="http://schemas.openxmlformats.org/markup-compatibility/2006">
              <mc:Choice xmlns:v="urn:schemas-microsoft-com:vml" Requires="v">
                <p:oleObj spid="_x0000_s6163" r:id="rId18" imgW="3225800" imgH="457200" progId="Equation.3">
                  <p:embed/>
                </p:oleObj>
              </mc:Choice>
              <mc:Fallback>
                <p:oleObj r:id="rId18" imgW="3225800" imgH="457200" progId="Equation.3">
                  <p:embed/>
                  <p:pic>
                    <p:nvPicPr>
                      <p:cNvPr id="0" name="图片 3098"/>
                      <p:cNvPicPr/>
                      <p:nvPr/>
                    </p:nvPicPr>
                    <p:blipFill>
                      <a:blip r:embed="rId19"/>
                      <a:stretch>
                        <a:fillRect/>
                      </a:stretch>
                    </p:blipFill>
                    <p:spPr>
                      <a:xfrm>
                        <a:off x="2627313" y="3933825"/>
                        <a:ext cx="4968875" cy="703263"/>
                      </a:xfrm>
                      <a:prstGeom prst="rect">
                        <a:avLst/>
                      </a:prstGeom>
                      <a:noFill/>
                      <a:ln w="38100">
                        <a:noFill/>
                        <a:miter/>
                      </a:ln>
                    </p:spPr>
                  </p:pic>
                </p:oleObj>
              </mc:Fallback>
            </mc:AlternateContent>
          </a:graphicData>
        </a:graphic>
      </p:graphicFrame>
      <p:graphicFrame>
        <p:nvGraphicFramePr>
          <p:cNvPr id="4106" name="Object 18"/>
          <p:cNvGraphicFramePr/>
          <p:nvPr/>
        </p:nvGraphicFramePr>
        <p:xfrm>
          <a:off x="250825" y="5013325"/>
          <a:ext cx="863600" cy="1073150"/>
        </p:xfrm>
        <a:graphic>
          <a:graphicData uri="http://schemas.openxmlformats.org/presentationml/2006/ole">
            <mc:AlternateContent xmlns:mc="http://schemas.openxmlformats.org/markup-compatibility/2006">
              <mc:Choice xmlns:v="urn:schemas-microsoft-com:vml" Requires="v">
                <p:oleObj spid="_x0000_s6164" r:id="rId20" imgW="571500" imgH="711200" progId="Equation.DSMT4">
                  <p:embed/>
                </p:oleObj>
              </mc:Choice>
              <mc:Fallback>
                <p:oleObj r:id="rId20" imgW="571500" imgH="711200" progId="Equation.DSMT4">
                  <p:embed/>
                  <p:pic>
                    <p:nvPicPr>
                      <p:cNvPr id="0" name="图片 3095"/>
                      <p:cNvPicPr/>
                      <p:nvPr/>
                    </p:nvPicPr>
                    <p:blipFill>
                      <a:blip r:embed="rId21"/>
                      <a:stretch>
                        <a:fillRect/>
                      </a:stretch>
                    </p:blipFill>
                    <p:spPr>
                      <a:xfrm>
                        <a:off x="250825" y="5013325"/>
                        <a:ext cx="863600" cy="1073150"/>
                      </a:xfrm>
                      <a:prstGeom prst="rect">
                        <a:avLst/>
                      </a:prstGeom>
                      <a:noFill/>
                      <a:ln w="38100">
                        <a:noFill/>
                        <a:miter/>
                      </a:ln>
                    </p:spPr>
                  </p:pic>
                </p:oleObj>
              </mc:Fallback>
            </mc:AlternateContent>
          </a:graphicData>
        </a:graphic>
      </p:graphicFrame>
      <p:sp>
        <p:nvSpPr>
          <p:cNvPr id="4113" name="Text Box 19"/>
          <p:cNvSpPr txBox="1"/>
          <p:nvPr/>
        </p:nvSpPr>
        <p:spPr>
          <a:xfrm>
            <a:off x="1619250" y="4868863"/>
            <a:ext cx="7524750" cy="1604962"/>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sym typeface="Symbol" panose="05050102010706020507" pitchFamily="18" charset="2"/>
              </a:rPr>
              <a:t>&lt;1</a:t>
            </a:r>
            <a:r>
              <a:rPr lang="zh-CN" altLang="en-US" b="0" dirty="0">
                <a:latin typeface="华文细黑" pitchFamily="2" charset="-122"/>
                <a:ea typeface="华文细黑" pitchFamily="2" charset="-122"/>
                <a:sym typeface="Symbol" panose="05050102010706020507" pitchFamily="18" charset="2"/>
              </a:rPr>
              <a:t>时，对任何，</a:t>
            </a:r>
            <a:r>
              <a:rPr lang="en-US" altLang="zh-CN" b="0" baseline="30000">
                <a:latin typeface="华文细黑" pitchFamily="2" charset="-122"/>
                <a:ea typeface="华文细黑" pitchFamily="2" charset="-122"/>
                <a:sym typeface="Symbol" panose="05050102010706020507" pitchFamily="18" charset="2"/>
              </a:rPr>
              <a:t>2</a:t>
            </a:r>
            <a:r>
              <a:rPr lang="en-US" altLang="zh-CN" b="0">
                <a:latin typeface="华文细黑" pitchFamily="2" charset="-122"/>
                <a:ea typeface="华文细黑" pitchFamily="2" charset="-122"/>
                <a:sym typeface="Symbol" panose="05050102010706020507" pitchFamily="18" charset="2"/>
              </a:rPr>
              <a:t>&gt;0</a:t>
            </a:r>
            <a:r>
              <a:rPr lang="zh-CN" altLang="en-US" b="0" dirty="0">
                <a:latin typeface="华文细黑" pitchFamily="2" charset="-122"/>
                <a:ea typeface="华文细黑" pitchFamily="2" charset="-122"/>
                <a:sym typeface="Symbol" panose="05050102010706020507" pitchFamily="18" charset="2"/>
              </a:rPr>
              <a:t>，体系是稳定的；</a:t>
            </a:r>
          </a:p>
          <a:p>
            <a:pPr lvl="0" eaLnBrk="1" hangingPunct="1">
              <a:spcBef>
                <a:spcPct val="50000"/>
              </a:spcBef>
            </a:pPr>
            <a:r>
              <a:rPr lang="zh-CN" altLang="en-US" b="0" dirty="0">
                <a:latin typeface="Arial" panose="020B0604020202020204" pitchFamily="34" charset="0"/>
                <a:ea typeface="宋体" panose="02010600030101010101" pitchFamily="2" charset="-122"/>
                <a:sym typeface="Symbol" panose="05050102010706020507" pitchFamily="18" charset="2"/>
              </a:rPr>
              <a:t></a:t>
            </a:r>
            <a:r>
              <a:rPr lang="en-US" altLang="zh-CN" b="0">
                <a:latin typeface="Arial" panose="020B0604020202020204" pitchFamily="34" charset="0"/>
                <a:ea typeface="宋体" panose="02010600030101010101" pitchFamily="2" charset="-122"/>
                <a:sym typeface="Symbol" panose="05050102010706020507" pitchFamily="18" charset="2"/>
              </a:rPr>
              <a:t>=1</a:t>
            </a:r>
            <a:r>
              <a:rPr lang="zh-CN" altLang="en-US" b="0" dirty="0">
                <a:latin typeface="Arial" panose="020B0604020202020204" pitchFamily="34" charset="0"/>
                <a:ea typeface="宋体" panose="02010600030101010101" pitchFamily="2" charset="-122"/>
                <a:sym typeface="Symbol" panose="05050102010706020507" pitchFamily="18" charset="2"/>
              </a:rPr>
              <a:t>时，在</a:t>
            </a:r>
            <a:r>
              <a:rPr lang="en-US" altLang="zh-CN" b="0">
                <a:latin typeface="Arial" panose="020B0604020202020204" pitchFamily="34" charset="0"/>
                <a:ea typeface="宋体" panose="02010600030101010101" pitchFamily="2" charset="-122"/>
                <a:sym typeface="Symbol" panose="05050102010706020507" pitchFamily="18" charset="2"/>
              </a:rPr>
              <a:t>=0</a:t>
            </a:r>
            <a:r>
              <a:rPr lang="zh-CN" altLang="en-US" b="0" dirty="0">
                <a:latin typeface="Arial" panose="020B0604020202020204" pitchFamily="34" charset="0"/>
                <a:ea typeface="宋体" panose="02010600030101010101" pitchFamily="2" charset="-122"/>
                <a:sym typeface="Symbol" panose="05050102010706020507" pitchFamily="18" charset="2"/>
              </a:rPr>
              <a:t>这一点， </a:t>
            </a:r>
            <a:r>
              <a:rPr lang="en-US" altLang="zh-CN" b="0" baseline="30000">
                <a:latin typeface="Arial" panose="020B0604020202020204" pitchFamily="34" charset="0"/>
                <a:ea typeface="宋体" panose="02010600030101010101" pitchFamily="2" charset="-122"/>
                <a:sym typeface="Symbol" panose="05050102010706020507" pitchFamily="18" charset="2"/>
              </a:rPr>
              <a:t>2</a:t>
            </a:r>
            <a:r>
              <a:rPr lang="en-US" altLang="zh-CN" b="0">
                <a:latin typeface="Arial" panose="020B0604020202020204" pitchFamily="34" charset="0"/>
                <a:ea typeface="宋体" panose="02010600030101010101" pitchFamily="2" charset="-122"/>
                <a:sym typeface="Symbol" panose="05050102010706020507" pitchFamily="18" charset="2"/>
              </a:rPr>
              <a:t>=0</a:t>
            </a:r>
            <a:r>
              <a:rPr lang="zh-CN" altLang="en-US" b="0" dirty="0">
                <a:latin typeface="Arial" panose="020B0604020202020204" pitchFamily="34" charset="0"/>
                <a:ea typeface="宋体" panose="02010600030101010101" pitchFamily="2" charset="-122"/>
                <a:sym typeface="Symbol" panose="05050102010706020507" pitchFamily="18" charset="2"/>
              </a:rPr>
              <a:t>，体系随遇。   </a:t>
            </a:r>
            <a:r>
              <a:rPr lang="en-US" altLang="zh-CN" b="0">
                <a:latin typeface="Arial" panose="020B0604020202020204" pitchFamily="34" charset="0"/>
                <a:ea typeface="宋体" panose="02010600030101010101" pitchFamily="2" charset="-122"/>
                <a:sym typeface="Symbol" panose="05050102010706020507" pitchFamily="18" charset="2"/>
              </a:rPr>
              <a:t>0</a:t>
            </a:r>
            <a:r>
              <a:rPr lang="en-US" altLang="zh-CN">
                <a:latin typeface="Arial" panose="020B0604020202020204" pitchFamily="34" charset="0"/>
                <a:ea typeface="宋体" panose="02010600030101010101" pitchFamily="2" charset="-122"/>
                <a:sym typeface="Symbol" panose="05050102010706020507" pitchFamily="18" charset="2"/>
              </a:rPr>
              <a:t> </a:t>
            </a:r>
            <a:r>
              <a:rPr lang="zh-CN" altLang="en-US" dirty="0">
                <a:latin typeface="Arial" panose="020B0604020202020204" pitchFamily="34" charset="0"/>
                <a:ea typeface="宋体" panose="02010600030101010101" pitchFamily="2" charset="-122"/>
                <a:sym typeface="Symbol" panose="05050102010706020507" pitchFamily="18" charset="2"/>
              </a:rPr>
              <a:t>时，</a:t>
            </a:r>
            <a:r>
              <a:rPr lang="zh-CN" altLang="en-US" b="0" dirty="0">
                <a:latin typeface="Arial" panose="020B0604020202020204" pitchFamily="34" charset="0"/>
                <a:ea typeface="宋体" panose="02010600030101010101" pitchFamily="2" charset="-122"/>
                <a:sym typeface="Symbol" panose="05050102010706020507" pitchFamily="18" charset="2"/>
              </a:rPr>
              <a:t></a:t>
            </a:r>
            <a:r>
              <a:rPr lang="en-US" altLang="zh-CN" b="0" baseline="30000">
                <a:latin typeface="Arial" panose="020B0604020202020204" pitchFamily="34" charset="0"/>
                <a:ea typeface="宋体" panose="02010600030101010101" pitchFamily="2" charset="-122"/>
                <a:sym typeface="Symbol" panose="05050102010706020507" pitchFamily="18" charset="2"/>
              </a:rPr>
              <a:t>2</a:t>
            </a:r>
            <a:r>
              <a:rPr lang="en-US" altLang="zh-CN" b="0">
                <a:latin typeface="Arial" panose="020B0604020202020204" pitchFamily="34" charset="0"/>
                <a:ea typeface="宋体" panose="02010600030101010101" pitchFamily="2" charset="-122"/>
                <a:sym typeface="Symbol" panose="05050102010706020507" pitchFamily="18" charset="2"/>
              </a:rPr>
              <a:t>&gt;0</a:t>
            </a:r>
            <a:r>
              <a:rPr lang="zh-CN" altLang="en-US" b="0" dirty="0">
                <a:latin typeface="Arial" panose="020B0604020202020204" pitchFamily="34" charset="0"/>
                <a:ea typeface="宋体" panose="02010600030101010101" pitchFamily="2" charset="-122"/>
                <a:sym typeface="Symbol" panose="05050102010706020507" pitchFamily="18" charset="2"/>
              </a:rPr>
              <a:t>，体系稳定。</a:t>
            </a:r>
          </a:p>
          <a:p>
            <a:pPr lvl="0" eaLnBrk="1" hangingPunct="1">
              <a:spcBef>
                <a:spcPct val="50000"/>
              </a:spcBef>
            </a:pPr>
            <a:r>
              <a:rPr lang="zh-CN" altLang="en-US" b="0" dirty="0">
                <a:latin typeface="Arial" panose="020B0604020202020204" pitchFamily="34" charset="0"/>
                <a:ea typeface="宋体" panose="02010600030101010101" pitchFamily="2" charset="-122"/>
                <a:sym typeface="Symbol" panose="05050102010706020507" pitchFamily="18" charset="2"/>
              </a:rPr>
              <a:t></a:t>
            </a:r>
            <a:r>
              <a:rPr lang="en-US" altLang="zh-CN" b="0">
                <a:latin typeface="Arial" panose="020B0604020202020204" pitchFamily="34" charset="0"/>
                <a:ea typeface="宋体" panose="02010600030101010101" pitchFamily="2" charset="-122"/>
                <a:sym typeface="Symbol" panose="05050102010706020507" pitchFamily="18" charset="2"/>
              </a:rPr>
              <a:t>&gt;1</a:t>
            </a:r>
            <a:r>
              <a:rPr lang="zh-CN" altLang="en-US" b="0" dirty="0">
                <a:latin typeface="Arial" panose="020B0604020202020204" pitchFamily="34" charset="0"/>
                <a:ea typeface="宋体" panose="02010600030101010101" pitchFamily="2" charset="-122"/>
                <a:sym typeface="Symbol" panose="05050102010706020507" pitchFamily="18" charset="2"/>
              </a:rPr>
              <a:t>时，</a:t>
            </a:r>
            <a:r>
              <a:rPr lang="en-US" altLang="zh-CN" b="0" baseline="30000">
                <a:latin typeface="Arial" panose="020B0604020202020204" pitchFamily="34" charset="0"/>
                <a:ea typeface="宋体" panose="02010600030101010101" pitchFamily="2" charset="-122"/>
                <a:sym typeface="Symbol" panose="05050102010706020507" pitchFamily="18" charset="2"/>
              </a:rPr>
              <a:t>2</a:t>
            </a:r>
            <a:r>
              <a:rPr lang="en-US" altLang="zh-CN" b="0">
                <a:latin typeface="Arial" panose="020B0604020202020204" pitchFamily="34" charset="0"/>
                <a:ea typeface="宋体" panose="02010600030101010101" pitchFamily="2" charset="-122"/>
                <a:sym typeface="Symbol" panose="05050102010706020507" pitchFamily="18" charset="2"/>
              </a:rPr>
              <a:t></a:t>
            </a:r>
            <a:r>
              <a:rPr lang="zh-CN" altLang="en-US" b="0" dirty="0">
                <a:latin typeface="Arial" panose="020B0604020202020204" pitchFamily="34" charset="0"/>
                <a:ea typeface="宋体" panose="02010600030101010101" pitchFamily="2" charset="-122"/>
                <a:sym typeface="Symbol" panose="05050102010706020507" pitchFamily="18" charset="2"/>
              </a:rPr>
              <a:t>可能为正、为负或为零，取决于值。</a:t>
            </a:r>
          </a:p>
          <a:p>
            <a:pPr lvl="0" eaLnBrk="1" hangingPunct="1">
              <a:spcBef>
                <a:spcPct val="50000"/>
              </a:spcBef>
            </a:pPr>
            <a:r>
              <a:rPr lang="zh-CN" altLang="en-US" b="0" dirty="0">
                <a:latin typeface="Arial" panose="020B0604020202020204" pitchFamily="34" charset="0"/>
                <a:ea typeface="宋体" panose="02010600030101010101" pitchFamily="2" charset="-122"/>
                <a:sym typeface="Symbol" panose="05050102010706020507" pitchFamily="18" charset="2"/>
              </a:rPr>
              <a:t>             稳定临界面方程：</a:t>
            </a:r>
          </a:p>
        </p:txBody>
      </p:sp>
      <p:graphicFrame>
        <p:nvGraphicFramePr>
          <p:cNvPr id="4107" name="Object 20"/>
          <p:cNvGraphicFramePr/>
          <p:nvPr/>
        </p:nvGraphicFramePr>
        <p:xfrm>
          <a:off x="6227763" y="5373688"/>
          <a:ext cx="215900" cy="215900"/>
        </p:xfrm>
        <a:graphic>
          <a:graphicData uri="http://schemas.openxmlformats.org/presentationml/2006/ole">
            <mc:AlternateContent xmlns:mc="http://schemas.openxmlformats.org/markup-compatibility/2006">
              <mc:Choice xmlns:v="urn:schemas-microsoft-com:vml" Requires="v">
                <p:oleObj spid="_x0000_s6165" r:id="rId22" imgW="139700" imgH="139700" progId="Equation.3">
                  <p:embed/>
                </p:oleObj>
              </mc:Choice>
              <mc:Fallback>
                <p:oleObj r:id="rId22" imgW="139700" imgH="139700" progId="Equation.3">
                  <p:embed/>
                  <p:pic>
                    <p:nvPicPr>
                      <p:cNvPr id="0" name="图片 3094"/>
                      <p:cNvPicPr/>
                      <p:nvPr/>
                    </p:nvPicPr>
                    <p:blipFill>
                      <a:blip r:embed="rId23"/>
                      <a:stretch>
                        <a:fillRect/>
                      </a:stretch>
                    </p:blipFill>
                    <p:spPr>
                      <a:xfrm>
                        <a:off x="6227763" y="5373688"/>
                        <a:ext cx="215900" cy="215900"/>
                      </a:xfrm>
                      <a:prstGeom prst="rect">
                        <a:avLst/>
                      </a:prstGeom>
                      <a:noFill/>
                      <a:ln w="38100">
                        <a:noFill/>
                        <a:miter/>
                      </a:ln>
                    </p:spPr>
                  </p:pic>
                </p:oleObj>
              </mc:Fallback>
            </mc:AlternateContent>
          </a:graphicData>
        </a:graphic>
      </p:graphicFrame>
      <p:graphicFrame>
        <p:nvGraphicFramePr>
          <p:cNvPr id="4108" name="Object 21"/>
          <p:cNvGraphicFramePr/>
          <p:nvPr/>
        </p:nvGraphicFramePr>
        <p:xfrm>
          <a:off x="4356100" y="6092825"/>
          <a:ext cx="1584325" cy="373063"/>
        </p:xfrm>
        <a:graphic>
          <a:graphicData uri="http://schemas.openxmlformats.org/presentationml/2006/ole">
            <mc:AlternateContent xmlns:mc="http://schemas.openxmlformats.org/markup-compatibility/2006">
              <mc:Choice xmlns:v="urn:schemas-microsoft-com:vml" Requires="v">
                <p:oleObj spid="_x0000_s6166" r:id="rId24" imgW="862965" imgH="203200" progId="Equation.3">
                  <p:embed/>
                </p:oleObj>
              </mc:Choice>
              <mc:Fallback>
                <p:oleObj r:id="rId24" imgW="862965" imgH="203200" progId="Equation.3">
                  <p:embed/>
                  <p:pic>
                    <p:nvPicPr>
                      <p:cNvPr id="0" name="图片 3101"/>
                      <p:cNvPicPr/>
                      <p:nvPr/>
                    </p:nvPicPr>
                    <p:blipFill>
                      <a:blip r:embed="rId25"/>
                      <a:stretch>
                        <a:fillRect/>
                      </a:stretch>
                    </p:blipFill>
                    <p:spPr>
                      <a:xfrm>
                        <a:off x="4356100" y="6092825"/>
                        <a:ext cx="1584325" cy="373063"/>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5"/>
          <p:cNvPicPr>
            <a:picLocks noChangeAspect="1"/>
          </p:cNvPicPr>
          <p:nvPr/>
        </p:nvPicPr>
        <p:blipFill>
          <a:blip r:embed="rId2"/>
          <a:stretch>
            <a:fillRect/>
          </a:stretch>
        </p:blipFill>
        <p:spPr>
          <a:xfrm>
            <a:off x="4200525" y="765175"/>
            <a:ext cx="4943475" cy="4400550"/>
          </a:xfrm>
          <a:prstGeom prst="rect">
            <a:avLst/>
          </a:prstGeom>
          <a:noFill/>
          <a:ln w="9525">
            <a:noFill/>
          </a:ln>
        </p:spPr>
      </p:pic>
      <p:pic>
        <p:nvPicPr>
          <p:cNvPr id="88067" name="Picture 7"/>
          <p:cNvPicPr>
            <a:picLocks noChangeAspect="1"/>
          </p:cNvPicPr>
          <p:nvPr/>
        </p:nvPicPr>
        <p:blipFill>
          <a:blip r:embed="rId3"/>
          <a:stretch>
            <a:fillRect/>
          </a:stretch>
        </p:blipFill>
        <p:spPr>
          <a:xfrm>
            <a:off x="395288" y="404813"/>
            <a:ext cx="3438525" cy="4876800"/>
          </a:xfrm>
          <a:prstGeom prst="rect">
            <a:avLst/>
          </a:prstGeom>
          <a:noFill/>
          <a:ln w="9525">
            <a:noFill/>
          </a:ln>
        </p:spPr>
      </p:pic>
      <p:sp>
        <p:nvSpPr>
          <p:cNvPr id="88068" name="Text Box 8"/>
          <p:cNvSpPr txBox="1"/>
          <p:nvPr/>
        </p:nvSpPr>
        <p:spPr>
          <a:xfrm>
            <a:off x="755650" y="5661025"/>
            <a:ext cx="3743325" cy="11922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        </a:t>
            </a:r>
            <a:r>
              <a:rPr lang="zh-CN" altLang="en-US" b="0" dirty="0">
                <a:latin typeface="Arial" panose="020B0604020202020204" pitchFamily="34" charset="0"/>
                <a:ea typeface="华文细黑" pitchFamily="2" charset="-122"/>
              </a:rPr>
              <a:t>荷载</a:t>
            </a: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位移曲线</a:t>
            </a:r>
          </a:p>
          <a:p>
            <a:pPr lvl="0" eaLnBrk="1" hangingPunct="1">
              <a:spcBef>
                <a:spcPct val="50000"/>
              </a:spcBef>
            </a:pPr>
            <a:r>
              <a:rPr lang="zh-CN" altLang="en-US" b="0" dirty="0">
                <a:latin typeface="Arial" panose="020B0604020202020204" pitchFamily="34" charset="0"/>
                <a:ea typeface="华文细黑" pitchFamily="2" charset="-122"/>
              </a:rPr>
              <a:t>        平衡曲线</a:t>
            </a:r>
            <a:r>
              <a:rPr lang="zh-CN" altLang="en-US" b="0" dirty="0">
                <a:latin typeface="Arial" panose="020B0604020202020204" pitchFamily="34" charset="0"/>
                <a:ea typeface="华文细黑" pitchFamily="2" charset="-122"/>
                <a:sym typeface="Symbol" panose="05050102010706020507" pitchFamily="18" charset="2"/>
              </a:rPr>
              <a:t></a:t>
            </a:r>
            <a:r>
              <a:rPr lang="en-US" altLang="zh-CN" b="0" baseline="-25000">
                <a:latin typeface="Arial" panose="020B0604020202020204" pitchFamily="34" charset="0"/>
                <a:ea typeface="华文细黑" pitchFamily="2" charset="-122"/>
                <a:sym typeface="Symbol" panose="05050102010706020507" pitchFamily="18" charset="2"/>
              </a:rPr>
              <a:t>0</a:t>
            </a:r>
            <a:r>
              <a:rPr lang="en-US" altLang="zh-CN" b="0">
                <a:latin typeface="Arial" panose="020B0604020202020204" pitchFamily="34" charset="0"/>
                <a:ea typeface="华文细黑" pitchFamily="2" charset="-122"/>
                <a:sym typeface="Symbol" panose="05050102010706020507" pitchFamily="18" charset="2"/>
              </a:rPr>
              <a:t>=0</a:t>
            </a:r>
            <a:r>
              <a:rPr lang="zh-CN" altLang="en-US" b="0" dirty="0">
                <a:latin typeface="Arial" panose="020B0604020202020204" pitchFamily="34" charset="0"/>
                <a:ea typeface="华文细黑" pitchFamily="2" charset="-122"/>
                <a:sym typeface="Symbol" panose="05050102010706020507" pitchFamily="18" charset="2"/>
              </a:rPr>
              <a:t>时</a:t>
            </a:r>
            <a:endParaRPr lang="zh-CN" altLang="en-US" b="0" dirty="0">
              <a:latin typeface="Arial" panose="020B0604020202020204" pitchFamily="34" charset="0"/>
              <a:ea typeface="华文细黑" pitchFamily="2" charset="-122"/>
            </a:endParaRPr>
          </a:p>
          <a:p>
            <a:pPr lvl="0" eaLnBrk="1" hangingPunct="1">
              <a:spcBef>
                <a:spcPct val="50000"/>
              </a:spcBef>
            </a:pPr>
            <a:endParaRPr lang="en-US" altLang="zh-CN" b="0">
              <a:latin typeface="Arial" panose="020B0604020202020204" pitchFamily="34" charset="0"/>
              <a:ea typeface="华文细黑"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2"/>
          <p:cNvSpPr txBox="1"/>
          <p:nvPr/>
        </p:nvSpPr>
        <p:spPr>
          <a:xfrm>
            <a:off x="755650" y="5665788"/>
            <a:ext cx="3743325" cy="1192212"/>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        </a:t>
            </a:r>
            <a:r>
              <a:rPr lang="zh-CN" altLang="en-US" b="0" dirty="0">
                <a:latin typeface="Arial" panose="020B0604020202020204" pitchFamily="34" charset="0"/>
                <a:ea typeface="华文细黑" pitchFamily="2" charset="-122"/>
              </a:rPr>
              <a:t>荷载</a:t>
            </a: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位移曲线</a:t>
            </a:r>
          </a:p>
          <a:p>
            <a:pPr lvl="0" eaLnBrk="1" hangingPunct="1">
              <a:spcBef>
                <a:spcPct val="50000"/>
              </a:spcBef>
            </a:pPr>
            <a:r>
              <a:rPr lang="zh-CN" altLang="en-US" b="0" dirty="0">
                <a:latin typeface="Arial" panose="020B0604020202020204" pitchFamily="34" charset="0"/>
                <a:ea typeface="华文细黑" pitchFamily="2" charset="-122"/>
              </a:rPr>
              <a:t>        平衡曲线</a:t>
            </a:r>
          </a:p>
          <a:p>
            <a:pPr lvl="0" eaLnBrk="1" hangingPunct="1">
              <a:spcBef>
                <a:spcPct val="50000"/>
              </a:spcBef>
            </a:pPr>
            <a:endParaRPr lang="en-US" altLang="zh-CN" b="0">
              <a:latin typeface="Arial" panose="020B0604020202020204" pitchFamily="34" charset="0"/>
              <a:ea typeface="华文细黑" pitchFamily="2" charset="-122"/>
            </a:endParaRPr>
          </a:p>
        </p:txBody>
      </p:sp>
      <p:pic>
        <p:nvPicPr>
          <p:cNvPr id="89091" name="Picture 5"/>
          <p:cNvPicPr>
            <a:picLocks noChangeAspect="1"/>
          </p:cNvPicPr>
          <p:nvPr/>
        </p:nvPicPr>
        <p:blipFill>
          <a:blip r:embed="rId2"/>
          <a:stretch>
            <a:fillRect/>
          </a:stretch>
        </p:blipFill>
        <p:spPr>
          <a:xfrm>
            <a:off x="85725" y="188913"/>
            <a:ext cx="9058275" cy="53054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ext Box 4"/>
          <p:cNvSpPr txBox="1"/>
          <p:nvPr/>
        </p:nvSpPr>
        <p:spPr>
          <a:xfrm>
            <a:off x="250825" y="260350"/>
            <a:ext cx="8642350" cy="4768850"/>
          </a:xfrm>
          <a:prstGeom prst="rect">
            <a:avLst/>
          </a:prstGeom>
          <a:noFill/>
          <a:ln w="9525">
            <a:noFill/>
          </a:ln>
        </p:spPr>
        <p:txBody>
          <a:bodyPr>
            <a:spAutoFit/>
          </a:bodyPr>
          <a:lstStyle/>
          <a:p>
            <a:pPr lvl="0" eaLnBrk="1" hangingPunct="1">
              <a:spcBef>
                <a:spcPct val="50000"/>
              </a:spcBef>
            </a:pPr>
            <a:r>
              <a:rPr lang="zh-CN" altLang="en-US" dirty="0">
                <a:latin typeface="华文细黑" pitchFamily="2" charset="-122"/>
                <a:ea typeface="华文细黑" pitchFamily="2" charset="-122"/>
              </a:rPr>
              <a:t>（二）静力准则</a:t>
            </a:r>
          </a:p>
          <a:p>
            <a:pPr lvl="0" eaLnBrk="1" hangingPunct="1">
              <a:spcBef>
                <a:spcPct val="50000"/>
              </a:spcBef>
            </a:pPr>
            <a:r>
              <a:rPr lang="zh-CN" altLang="en-US" b="0" dirty="0">
                <a:latin typeface="华文细黑" pitchFamily="2" charset="-122"/>
                <a:ea typeface="华文细黑" pitchFamily="2" charset="-122"/>
              </a:rPr>
              <a:t>        体系处于某一平衡位置，如果与其无限接近的相邻位置也是平衡的，则所探讨的平衡位置是随遇的。</a:t>
            </a:r>
          </a:p>
          <a:p>
            <a:pPr lvl="0" eaLnBrk="1" hangingPunct="1">
              <a:spcBef>
                <a:spcPct val="50000"/>
              </a:spcBef>
            </a:pPr>
            <a:r>
              <a:rPr lang="zh-CN" altLang="en-US" b="0" dirty="0">
                <a:latin typeface="华文细黑" pitchFamily="2" charset="-122"/>
                <a:ea typeface="华文细黑" pitchFamily="2" charset="-122"/>
              </a:rPr>
              <a:t>        只能确定体系的临界状态。</a:t>
            </a:r>
          </a:p>
          <a:p>
            <a:pPr lvl="0" eaLnBrk="1" hangingPunct="1">
              <a:spcBef>
                <a:spcPct val="50000"/>
              </a:spcBef>
            </a:pPr>
            <a:r>
              <a:rPr lang="zh-CN" altLang="en-US" b="0" dirty="0">
                <a:latin typeface="华文细黑" pitchFamily="2" charset="-122"/>
                <a:ea typeface="华文细黑" pitchFamily="2" charset="-122"/>
              </a:rPr>
              <a:t>                                               平衡状态：</a:t>
            </a:r>
          </a:p>
          <a:p>
            <a:pPr lvl="0" eaLnBrk="1" hangingPunct="1">
              <a:spcBef>
                <a:spcPct val="50000"/>
              </a:spcBef>
            </a:pPr>
            <a:r>
              <a:rPr lang="zh-CN" altLang="en-US" b="0" dirty="0">
                <a:latin typeface="华文细黑" pitchFamily="2" charset="-122"/>
                <a:ea typeface="华文细黑" pitchFamily="2" charset="-122"/>
              </a:rPr>
              <a:t>                                                </a:t>
            </a:r>
          </a:p>
          <a:p>
            <a:pPr lvl="0" eaLnBrk="1" hangingPunct="1">
              <a:spcBef>
                <a:spcPct val="50000"/>
              </a:spcBef>
            </a:pPr>
            <a:r>
              <a:rPr lang="zh-CN" altLang="en-US" b="0" dirty="0">
                <a:latin typeface="华文细黑" pitchFamily="2" charset="-122"/>
                <a:ea typeface="华文细黑" pitchFamily="2" charset="-122"/>
              </a:rPr>
              <a:t>                                               相邻位置</a:t>
            </a:r>
            <a:r>
              <a:rPr lang="zh-CN" altLang="en-US" b="0" dirty="0">
                <a:latin typeface="华文细黑" pitchFamily="2" charset="-122"/>
                <a:ea typeface="华文细黑" pitchFamily="2" charset="-122"/>
                <a:sym typeface="Symbol" panose="05050102010706020507" pitchFamily="18" charset="2"/>
              </a:rPr>
              <a:t></a:t>
            </a:r>
            <a:r>
              <a:rPr lang="en-US" altLang="zh-CN" b="0">
                <a:latin typeface="华文细黑" pitchFamily="2" charset="-122"/>
                <a:ea typeface="华文细黑" pitchFamily="2" charset="-122"/>
                <a:sym typeface="Symbol" panose="05050102010706020507" pitchFamily="18" charset="2"/>
              </a:rPr>
              <a:t>+*</a:t>
            </a:r>
            <a:r>
              <a:rPr lang="zh-CN" altLang="en-US" b="0" dirty="0">
                <a:latin typeface="华文细黑" pitchFamily="2" charset="-122"/>
                <a:ea typeface="华文细黑" pitchFamily="2" charset="-122"/>
                <a:sym typeface="Symbol" panose="05050102010706020507" pitchFamily="18" charset="2"/>
              </a:rPr>
              <a:t>处（ </a:t>
            </a:r>
            <a:r>
              <a:rPr lang="zh-CN" altLang="en-US" b="0" dirty="0">
                <a:latin typeface="Arial" panose="020B0604020202020204" pitchFamily="34" charset="0"/>
                <a:ea typeface="宋体" panose="02010600030101010101" pitchFamily="2" charset="-122"/>
                <a:sym typeface="Symbol" panose="05050102010706020507" pitchFamily="18" charset="2"/>
              </a:rPr>
              <a:t>*</a:t>
            </a:r>
            <a:r>
              <a:rPr lang="en-US" altLang="zh-CN" b="0">
                <a:latin typeface="Arial" panose="020B0604020202020204" pitchFamily="34" charset="0"/>
                <a:ea typeface="宋体" panose="02010600030101010101" pitchFamily="2" charset="-122"/>
                <a:sym typeface="Symbol" panose="05050102010706020507" pitchFamily="18" charset="2"/>
              </a:rPr>
              <a:t>&lt;&lt;1</a:t>
            </a:r>
            <a:r>
              <a:rPr lang="zh-CN" altLang="en-US" b="0" dirty="0">
                <a:latin typeface="华文细黑" pitchFamily="2" charset="-122"/>
                <a:ea typeface="华文细黑" pitchFamily="2" charset="-122"/>
                <a:sym typeface="Symbol" panose="05050102010706020507" pitchFamily="18" charset="2"/>
              </a:rPr>
              <a:t>）：</a:t>
            </a:r>
          </a:p>
          <a:p>
            <a:pPr lvl="0" eaLnBrk="1" hangingPunct="1">
              <a:spcBef>
                <a:spcPct val="50000"/>
              </a:spcBef>
            </a:pPr>
            <a:endParaRPr lang="zh-CN" altLang="en-US" b="0" dirty="0">
              <a:latin typeface="华文细黑" pitchFamily="2" charset="-122"/>
              <a:ea typeface="华文细黑" pitchFamily="2" charset="-122"/>
            </a:endParaRPr>
          </a:p>
          <a:p>
            <a:pPr lvl="0" eaLnBrk="1" hangingPunct="1">
              <a:spcBef>
                <a:spcPct val="50000"/>
              </a:spcBef>
            </a:pPr>
            <a:endParaRPr lang="zh-CN" altLang="en-US" b="0" dirty="0">
              <a:latin typeface="华文细黑" pitchFamily="2" charset="-122"/>
              <a:ea typeface="华文细黑" pitchFamily="2" charset="-122"/>
            </a:endParaRPr>
          </a:p>
          <a:p>
            <a:pPr lvl="0" eaLnBrk="1" hangingPunct="1">
              <a:spcBef>
                <a:spcPct val="50000"/>
              </a:spcBef>
            </a:pPr>
            <a:endParaRPr lang="zh-CN" altLang="en-US" b="0" dirty="0">
              <a:latin typeface="华文细黑" pitchFamily="2" charset="-122"/>
              <a:ea typeface="华文细黑" pitchFamily="2" charset="-122"/>
            </a:endParaRPr>
          </a:p>
          <a:p>
            <a:pPr lvl="0" eaLnBrk="1" hangingPunct="1">
              <a:spcBef>
                <a:spcPct val="50000"/>
              </a:spcBef>
            </a:pPr>
            <a:endParaRPr lang="zh-CN" altLang="en-US" b="0" dirty="0">
              <a:latin typeface="华文细黑" pitchFamily="2" charset="-122"/>
              <a:ea typeface="华文细黑" pitchFamily="2" charset="-122"/>
            </a:endParaRPr>
          </a:p>
          <a:p>
            <a:pPr lvl="0" eaLnBrk="1" hangingPunct="1">
              <a:spcBef>
                <a:spcPct val="50000"/>
              </a:spcBef>
            </a:pPr>
            <a:endParaRPr lang="en-US" altLang="zh-CN" b="0">
              <a:latin typeface="华文细黑" pitchFamily="2" charset="-122"/>
              <a:ea typeface="华文细黑" pitchFamily="2" charset="-122"/>
            </a:endParaRPr>
          </a:p>
        </p:txBody>
      </p:sp>
      <p:graphicFrame>
        <p:nvGraphicFramePr>
          <p:cNvPr id="5122" name="Object 6"/>
          <p:cNvGraphicFramePr/>
          <p:nvPr/>
        </p:nvGraphicFramePr>
        <p:xfrm>
          <a:off x="4140200" y="1773238"/>
          <a:ext cx="2016125" cy="403225"/>
        </p:xfrm>
        <a:graphic>
          <a:graphicData uri="http://schemas.openxmlformats.org/presentationml/2006/ole">
            <mc:AlternateContent xmlns:mc="http://schemas.openxmlformats.org/markup-compatibility/2006">
              <mc:Choice xmlns:v="urn:schemas-microsoft-com:vml" Requires="v">
                <p:oleObj spid="_x0000_s7174" r:id="rId3" imgW="1143000" imgH="228600" progId="Equation.3">
                  <p:embed/>
                </p:oleObj>
              </mc:Choice>
              <mc:Fallback>
                <p:oleObj r:id="rId3" imgW="1143000" imgH="228600" progId="Equation.3">
                  <p:embed/>
                  <p:pic>
                    <p:nvPicPr>
                      <p:cNvPr id="0" name="图片 3093"/>
                      <p:cNvPicPr/>
                      <p:nvPr/>
                    </p:nvPicPr>
                    <p:blipFill>
                      <a:blip r:embed="rId4"/>
                      <a:stretch>
                        <a:fillRect/>
                      </a:stretch>
                    </p:blipFill>
                    <p:spPr>
                      <a:xfrm>
                        <a:off x="4140200" y="1773238"/>
                        <a:ext cx="2016125" cy="403225"/>
                      </a:xfrm>
                      <a:prstGeom prst="rect">
                        <a:avLst/>
                      </a:prstGeom>
                      <a:noFill/>
                      <a:ln w="38100">
                        <a:noFill/>
                        <a:miter/>
                      </a:ln>
                    </p:spPr>
                  </p:pic>
                </p:oleObj>
              </mc:Fallback>
            </mc:AlternateContent>
          </a:graphicData>
        </a:graphic>
      </p:graphicFrame>
      <p:graphicFrame>
        <p:nvGraphicFramePr>
          <p:cNvPr id="5123" name="Object 7"/>
          <p:cNvGraphicFramePr/>
          <p:nvPr/>
        </p:nvGraphicFramePr>
        <p:xfrm>
          <a:off x="4211638" y="2997200"/>
          <a:ext cx="3159125" cy="403225"/>
        </p:xfrm>
        <a:graphic>
          <a:graphicData uri="http://schemas.openxmlformats.org/presentationml/2006/ole">
            <mc:AlternateContent xmlns:mc="http://schemas.openxmlformats.org/markup-compatibility/2006">
              <mc:Choice xmlns:v="urn:schemas-microsoft-com:vml" Requires="v">
                <p:oleObj spid="_x0000_s7175" r:id="rId5" imgW="1790700" imgH="228600" progId="Equation.3">
                  <p:embed/>
                </p:oleObj>
              </mc:Choice>
              <mc:Fallback>
                <p:oleObj r:id="rId5" imgW="1790700" imgH="228600" progId="Equation.3">
                  <p:embed/>
                  <p:pic>
                    <p:nvPicPr>
                      <p:cNvPr id="0" name="图片 3103"/>
                      <p:cNvPicPr/>
                      <p:nvPr/>
                    </p:nvPicPr>
                    <p:blipFill>
                      <a:blip r:embed="rId6"/>
                      <a:stretch>
                        <a:fillRect/>
                      </a:stretch>
                    </p:blipFill>
                    <p:spPr>
                      <a:xfrm>
                        <a:off x="4211638" y="2997200"/>
                        <a:ext cx="3159125" cy="403225"/>
                      </a:xfrm>
                      <a:prstGeom prst="rect">
                        <a:avLst/>
                      </a:prstGeom>
                      <a:noFill/>
                      <a:ln w="38100">
                        <a:noFill/>
                        <a:miter/>
                      </a:ln>
                    </p:spPr>
                  </p:pic>
                </p:oleObj>
              </mc:Fallback>
            </mc:AlternateContent>
          </a:graphicData>
        </a:graphic>
      </p:graphicFrame>
      <p:graphicFrame>
        <p:nvGraphicFramePr>
          <p:cNvPr id="5124" name="Object 8"/>
          <p:cNvGraphicFramePr/>
          <p:nvPr/>
        </p:nvGraphicFramePr>
        <p:xfrm>
          <a:off x="3132138" y="3644900"/>
          <a:ext cx="4076700" cy="358775"/>
        </p:xfrm>
        <a:graphic>
          <a:graphicData uri="http://schemas.openxmlformats.org/presentationml/2006/ole">
            <mc:AlternateContent xmlns:mc="http://schemas.openxmlformats.org/markup-compatibility/2006">
              <mc:Choice xmlns:v="urn:schemas-microsoft-com:vml" Requires="v">
                <p:oleObj spid="_x0000_s7176" r:id="rId7" imgW="2309495" imgH="203200" progId="Equation.3">
                  <p:embed/>
                </p:oleObj>
              </mc:Choice>
              <mc:Fallback>
                <p:oleObj r:id="rId7" imgW="2309495" imgH="203200" progId="Equation.3">
                  <p:embed/>
                  <p:pic>
                    <p:nvPicPr>
                      <p:cNvPr id="0" name="图片 3099"/>
                      <p:cNvPicPr/>
                      <p:nvPr/>
                    </p:nvPicPr>
                    <p:blipFill>
                      <a:blip r:embed="rId8"/>
                      <a:stretch>
                        <a:fillRect/>
                      </a:stretch>
                    </p:blipFill>
                    <p:spPr>
                      <a:xfrm>
                        <a:off x="3132138" y="3644900"/>
                        <a:ext cx="4076700" cy="358775"/>
                      </a:xfrm>
                      <a:prstGeom prst="rect">
                        <a:avLst/>
                      </a:prstGeom>
                      <a:noFill/>
                      <a:ln w="38100">
                        <a:noFill/>
                        <a:miter/>
                      </a:ln>
                    </p:spPr>
                  </p:pic>
                </p:oleObj>
              </mc:Fallback>
            </mc:AlternateContent>
          </a:graphicData>
        </a:graphic>
      </p:graphicFrame>
      <p:graphicFrame>
        <p:nvGraphicFramePr>
          <p:cNvPr id="5125" name="Object 9"/>
          <p:cNvGraphicFramePr/>
          <p:nvPr/>
        </p:nvGraphicFramePr>
        <p:xfrm>
          <a:off x="3203575" y="4292600"/>
          <a:ext cx="3741738" cy="1187450"/>
        </p:xfrm>
        <a:graphic>
          <a:graphicData uri="http://schemas.openxmlformats.org/presentationml/2006/ole">
            <mc:AlternateContent xmlns:mc="http://schemas.openxmlformats.org/markup-compatibility/2006">
              <mc:Choice xmlns:v="urn:schemas-microsoft-com:vml" Requires="v">
                <p:oleObj spid="_x0000_s7177" r:id="rId9" imgW="2120265" imgH="673100" progId="Equation.3">
                  <p:embed/>
                </p:oleObj>
              </mc:Choice>
              <mc:Fallback>
                <p:oleObj r:id="rId9" imgW="2120265" imgH="673100" progId="Equation.3">
                  <p:embed/>
                  <p:pic>
                    <p:nvPicPr>
                      <p:cNvPr id="0" name="图片 3096"/>
                      <p:cNvPicPr/>
                      <p:nvPr/>
                    </p:nvPicPr>
                    <p:blipFill>
                      <a:blip r:embed="rId10"/>
                      <a:stretch>
                        <a:fillRect/>
                      </a:stretch>
                    </p:blipFill>
                    <p:spPr>
                      <a:xfrm>
                        <a:off x="3203575" y="4292600"/>
                        <a:ext cx="3741738" cy="1187450"/>
                      </a:xfrm>
                      <a:prstGeom prst="rect">
                        <a:avLst/>
                      </a:prstGeom>
                      <a:noFill/>
                      <a:ln w="38100">
                        <a:noFill/>
                        <a:miter/>
                      </a:ln>
                    </p:spPr>
                  </p:pic>
                </p:oleObj>
              </mc:Fallback>
            </mc:AlternateContent>
          </a:graphicData>
        </a:graphic>
      </p:graphicFrame>
      <p:pic>
        <p:nvPicPr>
          <p:cNvPr id="5128" name="Picture 10"/>
          <p:cNvPicPr>
            <a:picLocks noChangeAspect="1"/>
          </p:cNvPicPr>
          <p:nvPr/>
        </p:nvPicPr>
        <p:blipFill>
          <a:blip r:embed="rId11"/>
          <a:stretch>
            <a:fillRect/>
          </a:stretch>
        </p:blipFill>
        <p:spPr>
          <a:xfrm>
            <a:off x="323850" y="2565400"/>
            <a:ext cx="2428875" cy="2305050"/>
          </a:xfrm>
          <a:prstGeom prst="rect">
            <a:avLst/>
          </a:prstGeom>
          <a:noFill/>
          <a:ln w="9525">
            <a:noFill/>
          </a:ln>
        </p:spPr>
      </p:pic>
      <p:graphicFrame>
        <p:nvGraphicFramePr>
          <p:cNvPr id="5126" name="Object 11"/>
          <p:cNvGraphicFramePr/>
          <p:nvPr/>
        </p:nvGraphicFramePr>
        <p:xfrm>
          <a:off x="2555875" y="5876925"/>
          <a:ext cx="1524000" cy="358775"/>
        </p:xfrm>
        <a:graphic>
          <a:graphicData uri="http://schemas.openxmlformats.org/presentationml/2006/ole">
            <mc:AlternateContent xmlns:mc="http://schemas.openxmlformats.org/markup-compatibility/2006">
              <mc:Choice xmlns:v="urn:schemas-microsoft-com:vml" Requires="v">
                <p:oleObj spid="_x0000_s7178" r:id="rId12" imgW="862965" imgH="203200" progId="Equation.DSMT4">
                  <p:embed/>
                </p:oleObj>
              </mc:Choice>
              <mc:Fallback>
                <p:oleObj r:id="rId12" imgW="862965" imgH="203200" progId="Equation.DSMT4">
                  <p:embed/>
                  <p:pic>
                    <p:nvPicPr>
                      <p:cNvPr id="0" name="图片 3102"/>
                      <p:cNvPicPr/>
                      <p:nvPr/>
                    </p:nvPicPr>
                    <p:blipFill>
                      <a:blip r:embed="rId13"/>
                      <a:stretch>
                        <a:fillRect/>
                      </a:stretch>
                    </p:blipFill>
                    <p:spPr>
                      <a:xfrm>
                        <a:off x="2555875" y="5876925"/>
                        <a:ext cx="1524000" cy="358775"/>
                      </a:xfrm>
                      <a:prstGeom prst="rect">
                        <a:avLst/>
                      </a:prstGeom>
                      <a:noFill/>
                      <a:ln w="38100">
                        <a:noFill/>
                        <a:miter/>
                      </a:ln>
                    </p:spPr>
                  </p:pic>
                </p:oleObj>
              </mc:Fallback>
            </mc:AlternateContent>
          </a:graphicData>
        </a:graphic>
      </p:graphicFrame>
      <p:sp>
        <p:nvSpPr>
          <p:cNvPr id="5129" name="Text Box 12"/>
          <p:cNvSpPr txBox="1"/>
          <p:nvPr/>
        </p:nvSpPr>
        <p:spPr>
          <a:xfrm>
            <a:off x="1331913" y="5805488"/>
            <a:ext cx="2016125"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临界状态：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4"/>
          <p:cNvSpPr/>
          <p:nvPr/>
        </p:nvSpPr>
        <p:spPr>
          <a:xfrm>
            <a:off x="395288" y="333375"/>
            <a:ext cx="8569325" cy="2014538"/>
          </a:xfrm>
          <a:prstGeom prst="rect">
            <a:avLst/>
          </a:prstGeom>
          <a:noFill/>
          <a:ln w="9525">
            <a:noFill/>
          </a:ln>
        </p:spPr>
        <p:txBody>
          <a:bodyPr>
            <a:spAutoFit/>
          </a:bodyPr>
          <a:lstStyle/>
          <a:p>
            <a:pPr lvl="0" eaLnBrk="1" hangingPunct="1"/>
            <a:r>
              <a:rPr lang="zh-CN" altLang="en-US" dirty="0">
                <a:latin typeface="Arial" panose="020B0604020202020204" pitchFamily="34" charset="0"/>
                <a:ea typeface="宋体" panose="02010600030101010101" pitchFamily="2" charset="-122"/>
              </a:rPr>
              <a:t>（三）运动准则</a:t>
            </a:r>
          </a:p>
          <a:p>
            <a:pPr lvl="0" eaLnBrk="1" hangingPunct="1"/>
            <a:r>
              <a:rPr lang="zh-CN" altLang="en-US" b="0" dirty="0">
                <a:latin typeface="Arial" panose="020B0604020202020204" pitchFamily="34" charset="0"/>
                <a:ea typeface="宋体" panose="02010600030101010101" pitchFamily="2" charset="-122"/>
              </a:rPr>
              <a:t>       </a:t>
            </a:r>
          </a:p>
          <a:p>
            <a:pPr lvl="0" eaLnBrk="1" hangingPunct="1"/>
            <a:r>
              <a:rPr lang="zh-CN" altLang="en-US" b="0" dirty="0">
                <a:latin typeface="Arial" panose="020B0604020202020204" pitchFamily="34" charset="0"/>
                <a:ea typeface="宋体" panose="02010600030101010101" pitchFamily="2" charset="-122"/>
              </a:rPr>
              <a:t>       体系因某种干扰绕所讨论的平衡位置作微小自由振动，其振动频率与体系上荷载有关，当荷载趋近其临界值时，振动频率趋近于零。</a:t>
            </a:r>
          </a:p>
          <a:p>
            <a:pPr lvl="0" eaLnBrk="1" hangingPunct="1"/>
            <a:r>
              <a:rPr lang="zh-CN" altLang="en-US" b="0" dirty="0">
                <a:latin typeface="Arial" panose="020B0604020202020204" pitchFamily="34" charset="0"/>
                <a:ea typeface="宋体" panose="02010600030101010101" pitchFamily="2" charset="-122"/>
              </a:rPr>
              <a:t>       可确定保守和非保守系统的屈曲荷载。</a:t>
            </a:r>
          </a:p>
          <a:p>
            <a:pPr lvl="0" eaLnBrk="1" hangingPunct="1"/>
            <a:endParaRPr lang="zh-CN" altLang="en-US" b="0" dirty="0">
              <a:latin typeface="Arial" panose="020B0604020202020204" pitchFamily="34" charset="0"/>
              <a:ea typeface="宋体" panose="02010600030101010101" pitchFamily="2" charset="-122"/>
            </a:endParaRPr>
          </a:p>
          <a:p>
            <a:pPr lvl="0" eaLnBrk="1" hangingPunct="1"/>
            <a:r>
              <a:rPr lang="zh-CN" altLang="en-US" b="0" dirty="0">
                <a:latin typeface="Arial" panose="020B0604020202020204" pitchFamily="34" charset="0"/>
                <a:ea typeface="宋体" panose="02010600030101010101" pitchFamily="2" charset="-122"/>
              </a:rPr>
              <a:t> </a:t>
            </a:r>
          </a:p>
        </p:txBody>
      </p:sp>
      <p:pic>
        <p:nvPicPr>
          <p:cNvPr id="6150" name="Picture 5"/>
          <p:cNvPicPr>
            <a:picLocks noChangeAspect="1"/>
          </p:cNvPicPr>
          <p:nvPr/>
        </p:nvPicPr>
        <p:blipFill>
          <a:blip r:embed="rId3"/>
          <a:stretch>
            <a:fillRect/>
          </a:stretch>
        </p:blipFill>
        <p:spPr>
          <a:xfrm>
            <a:off x="395288" y="2060575"/>
            <a:ext cx="2609850" cy="2533650"/>
          </a:xfrm>
          <a:prstGeom prst="rect">
            <a:avLst/>
          </a:prstGeom>
          <a:noFill/>
          <a:ln w="9525">
            <a:noFill/>
          </a:ln>
        </p:spPr>
      </p:pic>
      <p:sp>
        <p:nvSpPr>
          <p:cNvPr id="6151" name="Text Box 7"/>
          <p:cNvSpPr txBox="1"/>
          <p:nvPr/>
        </p:nvSpPr>
        <p:spPr>
          <a:xfrm>
            <a:off x="3059113" y="1989138"/>
            <a:ext cx="5689600"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令</a:t>
            </a:r>
            <a:r>
              <a:rPr lang="en-US" altLang="zh-CN" b="0">
                <a:latin typeface="Arial" panose="020B0604020202020204" pitchFamily="34" charset="0"/>
                <a:ea typeface="宋体" panose="02010600030101010101" pitchFamily="2" charset="-122"/>
              </a:rPr>
              <a:t>M</a:t>
            </a:r>
            <a:r>
              <a:rPr lang="en-US" altLang="zh-CN" b="0" baseline="-25000">
                <a:latin typeface="Arial" panose="020B0604020202020204" pitchFamily="34" charset="0"/>
                <a:ea typeface="宋体" panose="02010600030101010101" pitchFamily="2" charset="-122"/>
              </a:rPr>
              <a:t>0</a:t>
            </a:r>
            <a:r>
              <a:rPr lang="en-US" altLang="zh-CN" b="0">
                <a:latin typeface="Arial" panose="020B0604020202020204" pitchFamily="34" charset="0"/>
                <a:ea typeface="宋体" panose="02010600030101010101" pitchFamily="2" charset="-122"/>
              </a:rPr>
              <a:t>=0</a:t>
            </a:r>
            <a:r>
              <a:rPr lang="zh-CN" altLang="en-US" b="0" dirty="0">
                <a:latin typeface="Arial" panose="020B0604020202020204" pitchFamily="34" charset="0"/>
                <a:ea typeface="宋体" panose="02010600030101010101" pitchFamily="2" charset="-122"/>
              </a:rPr>
              <a:t>，</a:t>
            </a:r>
          </a:p>
        </p:txBody>
      </p:sp>
      <p:graphicFrame>
        <p:nvGraphicFramePr>
          <p:cNvPr id="6146" name="Object 8"/>
          <p:cNvGraphicFramePr/>
          <p:nvPr/>
        </p:nvGraphicFramePr>
        <p:xfrm>
          <a:off x="3132138" y="2420938"/>
          <a:ext cx="2986087" cy="2416175"/>
        </p:xfrm>
        <a:graphic>
          <a:graphicData uri="http://schemas.openxmlformats.org/presentationml/2006/ole">
            <mc:AlternateContent xmlns:mc="http://schemas.openxmlformats.org/markup-compatibility/2006">
              <mc:Choice xmlns:v="urn:schemas-microsoft-com:vml" Requires="v">
                <p:oleObj spid="_x0000_s8196" r:id="rId4" imgW="1727200" imgH="1397000" progId="Equation.3">
                  <p:embed/>
                </p:oleObj>
              </mc:Choice>
              <mc:Fallback>
                <p:oleObj r:id="rId4" imgW="1727200" imgH="1397000" progId="Equation.3">
                  <p:embed/>
                  <p:pic>
                    <p:nvPicPr>
                      <p:cNvPr id="0" name="图片 3100"/>
                      <p:cNvPicPr/>
                      <p:nvPr/>
                    </p:nvPicPr>
                    <p:blipFill>
                      <a:blip r:embed="rId5"/>
                      <a:stretch>
                        <a:fillRect/>
                      </a:stretch>
                    </p:blipFill>
                    <p:spPr>
                      <a:xfrm>
                        <a:off x="3132138" y="2420938"/>
                        <a:ext cx="2986087" cy="2416175"/>
                      </a:xfrm>
                      <a:prstGeom prst="rect">
                        <a:avLst/>
                      </a:prstGeom>
                      <a:noFill/>
                      <a:ln w="38100">
                        <a:noFill/>
                        <a:miter/>
                      </a:ln>
                    </p:spPr>
                  </p:pic>
                </p:oleObj>
              </mc:Fallback>
            </mc:AlternateContent>
          </a:graphicData>
        </a:graphic>
      </p:graphicFrame>
      <p:graphicFrame>
        <p:nvGraphicFramePr>
          <p:cNvPr id="6147" name="Object 9"/>
          <p:cNvGraphicFramePr/>
          <p:nvPr/>
        </p:nvGraphicFramePr>
        <p:xfrm>
          <a:off x="1042988" y="5013325"/>
          <a:ext cx="2519362" cy="1425575"/>
        </p:xfrm>
        <a:graphic>
          <a:graphicData uri="http://schemas.openxmlformats.org/presentationml/2006/ole">
            <mc:AlternateContent xmlns:mc="http://schemas.openxmlformats.org/markup-compatibility/2006">
              <mc:Choice xmlns:v="urn:schemas-microsoft-com:vml" Requires="v">
                <p:oleObj spid="_x0000_s8197" r:id="rId6" imgW="1434465" imgH="812165" progId="Equation.3">
                  <p:embed/>
                </p:oleObj>
              </mc:Choice>
              <mc:Fallback>
                <p:oleObj r:id="rId6" imgW="1434465" imgH="812165" progId="Equation.3">
                  <p:embed/>
                  <p:pic>
                    <p:nvPicPr>
                      <p:cNvPr id="0" name="图片 3105"/>
                      <p:cNvPicPr/>
                      <p:nvPr/>
                    </p:nvPicPr>
                    <p:blipFill>
                      <a:blip r:embed="rId7"/>
                      <a:stretch>
                        <a:fillRect/>
                      </a:stretch>
                    </p:blipFill>
                    <p:spPr>
                      <a:xfrm>
                        <a:off x="1042988" y="5013325"/>
                        <a:ext cx="2519362" cy="1425575"/>
                      </a:xfrm>
                      <a:prstGeom prst="rect">
                        <a:avLst/>
                      </a:prstGeom>
                      <a:noFill/>
                      <a:ln w="38100">
                        <a:noFill/>
                        <a:miter/>
                      </a:ln>
                    </p:spPr>
                  </p:pic>
                </p:oleObj>
              </mc:Fallback>
            </mc:AlternateContent>
          </a:graphicData>
        </a:graphic>
      </p:graphicFrame>
      <p:sp>
        <p:nvSpPr>
          <p:cNvPr id="6152" name="Text Box 10"/>
          <p:cNvSpPr txBox="1"/>
          <p:nvPr/>
        </p:nvSpPr>
        <p:spPr>
          <a:xfrm>
            <a:off x="4572000" y="4941888"/>
            <a:ext cx="3673475"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当处于临界状态时，</a:t>
            </a:r>
            <a:r>
              <a:rPr lang="zh-CN" altLang="en-US" b="0" dirty="0">
                <a:latin typeface="Arial" panose="020B0604020202020204" pitchFamily="34" charset="0"/>
                <a:ea typeface="华文细黑" pitchFamily="2" charset="-122"/>
                <a:sym typeface="Symbol" panose="05050102010706020507" pitchFamily="18" charset="2"/>
              </a:rPr>
              <a:t></a:t>
            </a:r>
            <a:r>
              <a:rPr lang="en-US" altLang="zh-CN" b="0">
                <a:latin typeface="Arial" panose="020B0604020202020204" pitchFamily="34" charset="0"/>
                <a:ea typeface="华文细黑" pitchFamily="2" charset="-122"/>
                <a:sym typeface="Symbol" panose="05050102010706020507" pitchFamily="18" charset="2"/>
              </a:rPr>
              <a:t>=0</a:t>
            </a:r>
            <a:r>
              <a:rPr lang="zh-CN" altLang="en-US" b="0" dirty="0">
                <a:latin typeface="Arial" panose="020B0604020202020204" pitchFamily="34" charset="0"/>
                <a:ea typeface="华文细黑" pitchFamily="2" charset="-122"/>
                <a:sym typeface="Symbol" panose="05050102010706020507" pitchFamily="18" charset="2"/>
              </a:rPr>
              <a:t>，</a:t>
            </a:r>
          </a:p>
        </p:txBody>
      </p:sp>
      <p:graphicFrame>
        <p:nvGraphicFramePr>
          <p:cNvPr id="6148" name="Object 11"/>
          <p:cNvGraphicFramePr/>
          <p:nvPr/>
        </p:nvGraphicFramePr>
        <p:xfrm>
          <a:off x="4643438" y="5445125"/>
          <a:ext cx="1358900" cy="887413"/>
        </p:xfrm>
        <a:graphic>
          <a:graphicData uri="http://schemas.openxmlformats.org/presentationml/2006/ole">
            <mc:AlternateContent xmlns:mc="http://schemas.openxmlformats.org/markup-compatibility/2006">
              <mc:Choice xmlns:v="urn:schemas-microsoft-com:vml" Requires="v">
                <p:oleObj spid="_x0000_s8198" r:id="rId8" imgW="660400" imgH="431800" progId="Equation.3">
                  <p:embed/>
                </p:oleObj>
              </mc:Choice>
              <mc:Fallback>
                <p:oleObj r:id="rId8" imgW="660400" imgH="431800" progId="Equation.3">
                  <p:embed/>
                  <p:pic>
                    <p:nvPicPr>
                      <p:cNvPr id="0" name="图片 3106"/>
                      <p:cNvPicPr/>
                      <p:nvPr/>
                    </p:nvPicPr>
                    <p:blipFill>
                      <a:blip r:embed="rId9"/>
                      <a:stretch>
                        <a:fillRect/>
                      </a:stretch>
                    </p:blipFill>
                    <p:spPr>
                      <a:xfrm>
                        <a:off x="4643438" y="5445125"/>
                        <a:ext cx="1358900" cy="887413"/>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p:nvPr/>
        </p:nvSpPr>
        <p:spPr>
          <a:xfrm>
            <a:off x="228600" y="228600"/>
            <a:ext cx="8610600" cy="6340475"/>
          </a:xfrm>
          <a:prstGeom prst="rect">
            <a:avLst/>
          </a:prstGeom>
          <a:noFill/>
          <a:ln w="9525">
            <a:noFill/>
          </a:ln>
        </p:spPr>
        <p:txBody>
          <a:bodyPr>
            <a:spAutoFit/>
          </a:bodyPr>
          <a:lstStyle/>
          <a:p>
            <a:pPr lvl="0" indent="304800" algn="just" defTabSz="0" eaLnBrk="1" hangingPunct="1">
              <a:tabLst>
                <a:tab pos="228600" algn="l"/>
              </a:tabLst>
            </a:pPr>
            <a:r>
              <a:rPr lang="zh-CN" altLang="en-US" sz="2400" dirty="0">
                <a:latin typeface="宋体" panose="02010600030101010101" pitchFamily="2" charset="-122"/>
                <a:ea typeface="华文细黑" pitchFamily="2" charset="-122"/>
              </a:rPr>
              <a:t>五、初始后屈曲性能和后屈曲性能</a:t>
            </a:r>
            <a:endParaRPr lang="zh-CN" altLang="en-US" sz="2400" dirty="0">
              <a:latin typeface="Times New Roman" panose="02020603050405020304" pitchFamily="18" charset="0"/>
              <a:ea typeface="华文细黑" pitchFamily="2" charset="-122"/>
            </a:endParaRPr>
          </a:p>
          <a:p>
            <a:pPr lvl="0" indent="304800" algn="just" defTabSz="0" eaLnBrk="0" hangingPunct="0">
              <a:tabLst>
                <a:tab pos="228600" algn="l"/>
              </a:tabLst>
            </a:pPr>
            <a:r>
              <a:rPr lang="zh-CN" altLang="en-US" sz="1200" b="0" dirty="0">
                <a:latin typeface="Arial" panose="020B0604020202020204" pitchFamily="34" charset="0"/>
                <a:ea typeface="宋体" panose="02010600030101010101" pitchFamily="2" charset="-122"/>
              </a:rPr>
              <a:t> </a:t>
            </a:r>
            <a:endParaRPr lang="en-US" altLang="zh-CN" sz="1000" b="0">
              <a:latin typeface="Times New Roman" panose="02020603050405020304" pitchFamily="18" charset="0"/>
              <a:ea typeface="宋体" panose="02010600030101010101" pitchFamily="2" charset="-122"/>
            </a:endParaRPr>
          </a:p>
          <a:p>
            <a:pPr lvl="0" indent="304800" algn="just" defTabSz="0" eaLnBrk="0" hangingPunct="0">
              <a:tabLst>
                <a:tab pos="228600" algn="l"/>
              </a:tabLst>
            </a:pPr>
            <a:r>
              <a:rPr lang="zh-CN" altLang="en-US" sz="2000" b="0" dirty="0">
                <a:latin typeface="华文细黑" pitchFamily="2" charset="-122"/>
                <a:ea typeface="华文细黑" pitchFamily="2" charset="-122"/>
              </a:rPr>
              <a:t>（一）初始后屈曲性能</a:t>
            </a:r>
          </a:p>
          <a:p>
            <a:pPr lvl="0" indent="304800" algn="just" defTabSz="0" eaLnBrk="0" hangingPunct="0">
              <a:lnSpc>
                <a:spcPts val="3000"/>
              </a:lnSpc>
              <a:tabLst>
                <a:tab pos="228600" algn="l"/>
              </a:tabLst>
            </a:pPr>
            <a:r>
              <a:rPr lang="zh-CN" altLang="en-US" sz="2000" b="0" dirty="0">
                <a:latin typeface="华文细黑" pitchFamily="2" charset="-122"/>
                <a:ea typeface="华文细黑" pitchFamily="2" charset="-122"/>
              </a:rPr>
              <a:t>  结构临界点或分枝点附近的平衡状态特性称为初始后屈曲特性。</a:t>
            </a:r>
          </a:p>
          <a:p>
            <a:pPr lvl="0" indent="304800" algn="just" defTabSz="0" eaLnBrk="0" hangingPunct="0">
              <a:lnSpc>
                <a:spcPts val="3000"/>
              </a:lnSpc>
              <a:spcBef>
                <a:spcPts val="1200"/>
              </a:spcBef>
              <a:tabLst>
                <a:tab pos="228600" algn="l"/>
              </a:tabLst>
            </a:pPr>
            <a:r>
              <a:rPr lang="zh-CN" altLang="en-US" sz="2000" b="0" dirty="0">
                <a:latin typeface="华文细黑" pitchFamily="2" charset="-122"/>
                <a:ea typeface="华文细黑" pitchFamily="2" charset="-122"/>
              </a:rPr>
              <a:t>（二）后屈曲性能</a:t>
            </a:r>
          </a:p>
          <a:p>
            <a:pPr lvl="0" indent="304800" algn="just" defTabSz="0" eaLnBrk="0" hangingPunct="0">
              <a:lnSpc>
                <a:spcPts val="3000"/>
              </a:lnSpc>
              <a:tabLst>
                <a:tab pos="228600" algn="l"/>
              </a:tabLst>
            </a:pPr>
            <a:r>
              <a:rPr lang="zh-CN" altLang="en-US" sz="2000" b="0" dirty="0">
                <a:latin typeface="华文细黑" pitchFamily="2" charset="-122"/>
                <a:ea typeface="华文细黑" pitchFamily="2" charset="-122"/>
              </a:rPr>
              <a:t>  结构在临界点或分枝点后的平衡路径，包括二次及高次屈曲点及屈曲后的平衡路径。</a:t>
            </a:r>
          </a:p>
          <a:p>
            <a:pPr lvl="0" indent="304800" algn="just" defTabSz="0" eaLnBrk="0" hangingPunct="0">
              <a:tabLst>
                <a:tab pos="228600" algn="l"/>
              </a:tabLst>
            </a:pPr>
            <a:endParaRPr lang="zh-CN" altLang="en-US" sz="2000" b="0" dirty="0">
              <a:latin typeface="华文细黑" pitchFamily="2" charset="-122"/>
              <a:ea typeface="华文细黑" pitchFamily="2" charset="-122"/>
            </a:endParaRPr>
          </a:p>
          <a:p>
            <a:pPr lvl="0" indent="304800" algn="just" defTabSz="0" eaLnBrk="0" hangingPunct="0">
              <a:tabLst>
                <a:tab pos="228600" algn="l"/>
              </a:tabLst>
            </a:pPr>
            <a:endParaRPr lang="zh-CN" altLang="en-US" dirty="0">
              <a:latin typeface="华文细黑" pitchFamily="2" charset="-122"/>
              <a:ea typeface="华文细黑" pitchFamily="2" charset="-122"/>
            </a:endParaRPr>
          </a:p>
          <a:p>
            <a:pPr lvl="0" indent="304800" algn="just" defTabSz="0" eaLnBrk="0" hangingPunct="0">
              <a:tabLst>
                <a:tab pos="228600" algn="l"/>
              </a:tabLst>
            </a:pPr>
            <a:endParaRPr lang="zh-CN" altLang="en-US" dirty="0">
              <a:latin typeface="华文细黑" pitchFamily="2" charset="-122"/>
              <a:ea typeface="华文细黑" pitchFamily="2" charset="-122"/>
            </a:endParaRPr>
          </a:p>
          <a:p>
            <a:pPr lvl="0" indent="304800" algn="just" defTabSz="0" eaLnBrk="0" hangingPunct="0">
              <a:tabLst>
                <a:tab pos="228600" algn="l"/>
              </a:tabLst>
            </a:pPr>
            <a:endParaRPr lang="zh-CN" altLang="en-US" dirty="0">
              <a:latin typeface="华文细黑" pitchFamily="2" charset="-122"/>
              <a:ea typeface="华文细黑" pitchFamily="2" charset="-122"/>
            </a:endParaRPr>
          </a:p>
          <a:p>
            <a:pPr lvl="0" indent="304800" algn="just" defTabSz="0" eaLnBrk="0" hangingPunct="0">
              <a:tabLst>
                <a:tab pos="228600" algn="l"/>
              </a:tabLst>
            </a:pPr>
            <a:endParaRPr lang="zh-CN" altLang="en-US" dirty="0">
              <a:latin typeface="华文细黑" pitchFamily="2" charset="-122"/>
              <a:ea typeface="华文细黑" pitchFamily="2" charset="-122"/>
            </a:endParaRPr>
          </a:p>
          <a:p>
            <a:pPr lvl="0" indent="304800" algn="just" defTabSz="0" eaLnBrk="0" hangingPunct="0">
              <a:tabLst>
                <a:tab pos="228600" algn="l"/>
              </a:tabLst>
            </a:pPr>
            <a:endParaRPr lang="zh-CN" altLang="en-US" dirty="0">
              <a:latin typeface="华文细黑" pitchFamily="2" charset="-122"/>
              <a:ea typeface="华文细黑" pitchFamily="2" charset="-122"/>
            </a:endParaRPr>
          </a:p>
          <a:p>
            <a:pPr lvl="0" indent="304800" algn="just" defTabSz="0" eaLnBrk="0" hangingPunct="0">
              <a:tabLst>
                <a:tab pos="228600" algn="l"/>
              </a:tabLst>
            </a:pPr>
            <a:endParaRPr lang="zh-CN" altLang="en-US" dirty="0">
              <a:latin typeface="华文细黑" pitchFamily="2" charset="-122"/>
              <a:ea typeface="华文细黑" pitchFamily="2" charset="-122"/>
            </a:endParaRPr>
          </a:p>
          <a:p>
            <a:pPr lvl="0" indent="304800" algn="just" defTabSz="0" eaLnBrk="0" hangingPunct="0">
              <a:tabLst>
                <a:tab pos="228600" algn="l"/>
              </a:tabLst>
            </a:pPr>
            <a:endParaRPr lang="en-US" altLang="zh-CN">
              <a:latin typeface="华文细黑" pitchFamily="2" charset="-122"/>
              <a:ea typeface="华文细黑" pitchFamily="2" charset="-122"/>
            </a:endParaRPr>
          </a:p>
          <a:p>
            <a:pPr lvl="0" indent="304800" algn="just" defTabSz="0" eaLnBrk="0" hangingPunct="0">
              <a:tabLst>
                <a:tab pos="228600" algn="l"/>
              </a:tabLst>
            </a:pPr>
            <a:endParaRPr lang="en-US" altLang="zh-CN">
              <a:latin typeface="华文细黑" pitchFamily="2" charset="-122"/>
              <a:ea typeface="华文细黑" pitchFamily="2" charset="-122"/>
            </a:endParaRPr>
          </a:p>
          <a:p>
            <a:pPr lvl="0" indent="304800" algn="just" defTabSz="0" eaLnBrk="0" hangingPunct="0">
              <a:tabLst>
                <a:tab pos="228600" algn="l"/>
              </a:tabLst>
            </a:pPr>
            <a:endParaRPr lang="en-US" altLang="zh-CN">
              <a:latin typeface="华文细黑" pitchFamily="2" charset="-122"/>
              <a:ea typeface="华文细黑" pitchFamily="2" charset="-122"/>
            </a:endParaRPr>
          </a:p>
          <a:p>
            <a:pPr lvl="0" indent="304800" algn="just" defTabSz="0" eaLnBrk="0" hangingPunct="0">
              <a:tabLst>
                <a:tab pos="228600" algn="l"/>
              </a:tabLst>
            </a:pPr>
            <a:endParaRPr lang="zh-CN" altLang="en-US" dirty="0">
              <a:latin typeface="华文细黑" pitchFamily="2" charset="-122"/>
              <a:ea typeface="华文细黑" pitchFamily="2" charset="-122"/>
            </a:endParaRPr>
          </a:p>
          <a:p>
            <a:pPr lvl="0" indent="304800" algn="just" defTabSz="0" eaLnBrk="0" hangingPunct="0">
              <a:tabLst>
                <a:tab pos="228600" algn="l"/>
              </a:tabLst>
            </a:pPr>
            <a:endParaRPr lang="zh-CN" altLang="en-US" sz="2000" b="0" dirty="0">
              <a:latin typeface="华文细黑" pitchFamily="2" charset="-122"/>
              <a:ea typeface="华文细黑" pitchFamily="2" charset="-122"/>
            </a:endParaRPr>
          </a:p>
          <a:p>
            <a:pPr lvl="0" indent="304800" algn="just" defTabSz="0" eaLnBrk="0" hangingPunct="0">
              <a:tabLst>
                <a:tab pos="228600" algn="l"/>
              </a:tabLst>
            </a:pPr>
            <a:r>
              <a:rPr lang="zh-CN" altLang="en-US" sz="2000" b="0" dirty="0">
                <a:latin typeface="华文细黑" pitchFamily="2" charset="-122"/>
                <a:ea typeface="华文细黑" pitchFamily="2" charset="-122"/>
              </a:rPr>
              <a:t>对于结构工程问题，仅需研究结构的初始后屈曲特性。</a:t>
            </a:r>
          </a:p>
        </p:txBody>
      </p:sp>
      <p:graphicFrame>
        <p:nvGraphicFramePr>
          <p:cNvPr id="7170" name="Object 3"/>
          <p:cNvGraphicFramePr/>
          <p:nvPr/>
        </p:nvGraphicFramePr>
        <p:xfrm>
          <a:off x="1619250" y="3284538"/>
          <a:ext cx="3286125" cy="2562225"/>
        </p:xfrm>
        <a:graphic>
          <a:graphicData uri="http://schemas.openxmlformats.org/presentationml/2006/ole">
            <mc:AlternateContent xmlns:mc="http://schemas.openxmlformats.org/markup-compatibility/2006">
              <mc:Choice xmlns:v="urn:schemas-microsoft-com:vml" Requires="v">
                <p:oleObj spid="_x0000_s9218" r:id="rId3" imgW="3286125" imgH="2562225" progId="Paint.Picture">
                  <p:embed/>
                </p:oleObj>
              </mc:Choice>
              <mc:Fallback>
                <p:oleObj r:id="rId3" imgW="3286125" imgH="2562225" progId="Paint.Picture">
                  <p:embed/>
                  <p:pic>
                    <p:nvPicPr>
                      <p:cNvPr id="0" name="图片 3113"/>
                      <p:cNvPicPr/>
                      <p:nvPr/>
                    </p:nvPicPr>
                    <p:blipFill>
                      <a:blip r:embed="rId4"/>
                      <a:stretch>
                        <a:fillRect/>
                      </a:stretch>
                    </p:blipFill>
                    <p:spPr>
                      <a:xfrm>
                        <a:off x="1619250" y="3284538"/>
                        <a:ext cx="3286125" cy="2562225"/>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p:nvPr/>
        </p:nvSpPr>
        <p:spPr>
          <a:xfrm>
            <a:off x="0" y="836613"/>
            <a:ext cx="8229600" cy="5329237"/>
          </a:xfrm>
          <a:prstGeom prst="rect">
            <a:avLst/>
          </a:prstGeom>
          <a:noFill/>
          <a:ln w="9525">
            <a:noFill/>
          </a:ln>
        </p:spPr>
        <p:txBody>
          <a:bodyPr anchor="ctr"/>
          <a:lstStyle/>
          <a:p>
            <a:pPr lvl="0" eaLnBrk="1" hangingPunct="1">
              <a:lnSpc>
                <a:spcPct val="90000"/>
              </a:lnSpc>
            </a:pPr>
            <a:r>
              <a:rPr lang="en-US" altLang="zh-CN" sz="2400">
                <a:solidFill>
                  <a:schemeClr val="tx2"/>
                </a:solidFill>
                <a:latin typeface="华文细黑" pitchFamily="2" charset="-122"/>
                <a:ea typeface="华文细黑" pitchFamily="2" charset="-122"/>
              </a:rPr>
              <a:t>    </a:t>
            </a:r>
            <a:r>
              <a:rPr lang="zh-CN" altLang="en-US" sz="2400" dirty="0">
                <a:solidFill>
                  <a:schemeClr val="tx2"/>
                </a:solidFill>
                <a:latin typeface="华文细黑" pitchFamily="2" charset="-122"/>
                <a:ea typeface="华文细黑" pitchFamily="2" charset="-122"/>
              </a:rPr>
              <a:t>第一章、稳定问题的基本概念</a:t>
            </a:r>
            <a:br>
              <a:rPr lang="zh-CN" altLang="en-US" sz="2400" dirty="0">
                <a:solidFill>
                  <a:schemeClr val="tx2"/>
                </a:solidFill>
                <a:latin typeface="华文细黑" pitchFamily="2" charset="-122"/>
                <a:ea typeface="华文细黑" pitchFamily="2" charset="-122"/>
              </a:rPr>
            </a:br>
            <a:r>
              <a:rPr lang="zh-CN" altLang="en-US" sz="2400" dirty="0">
                <a:solidFill>
                  <a:schemeClr val="tx2"/>
                </a:solidFill>
                <a:latin typeface="华文细黑" pitchFamily="2" charset="-122"/>
                <a:ea typeface="华文细黑" pitchFamily="2" charset="-122"/>
              </a:rPr>
              <a:t/>
            </a:r>
            <a:br>
              <a:rPr lang="zh-CN" altLang="en-US" sz="2400" dirty="0">
                <a:solidFill>
                  <a:schemeClr val="tx2"/>
                </a:solidFill>
                <a:latin typeface="华文细黑" pitchFamily="2" charset="-122"/>
                <a:ea typeface="华文细黑" pitchFamily="2" charset="-122"/>
              </a:rPr>
            </a:br>
            <a:r>
              <a:rPr lang="zh-CN" altLang="en-US" sz="2400" dirty="0">
                <a:solidFill>
                  <a:schemeClr val="tx2"/>
                </a:solidFill>
                <a:latin typeface="华文细黑" pitchFamily="2" charset="-122"/>
                <a:ea typeface="华文细黑" pitchFamily="2" charset="-122"/>
              </a:rPr>
              <a:t>    第</a:t>
            </a:r>
            <a:r>
              <a:rPr lang="zh-CN" altLang="en-US" sz="2400" dirty="0">
                <a:latin typeface="华文细黑" pitchFamily="2" charset="-122"/>
                <a:ea typeface="华文细黑" pitchFamily="2" charset="-122"/>
              </a:rPr>
              <a:t>二章、屈曲和后屈曲特性</a:t>
            </a:r>
            <a:br>
              <a:rPr lang="zh-CN" altLang="en-US" sz="2400" dirty="0">
                <a:latin typeface="华文细黑" pitchFamily="2" charset="-122"/>
                <a:ea typeface="华文细黑" pitchFamily="2" charset="-122"/>
              </a:rPr>
            </a:br>
            <a:r>
              <a:rPr lang="zh-CN" altLang="en-US" sz="2400" dirty="0">
                <a:latin typeface="华文细黑" pitchFamily="2" charset="-122"/>
                <a:ea typeface="华文细黑" pitchFamily="2" charset="-122"/>
              </a:rPr>
              <a:t>    </a:t>
            </a:r>
            <a:br>
              <a:rPr lang="zh-CN" altLang="en-US" sz="2400" dirty="0">
                <a:latin typeface="华文细黑" pitchFamily="2" charset="-122"/>
                <a:ea typeface="华文细黑" pitchFamily="2" charset="-122"/>
              </a:rPr>
            </a:br>
            <a:r>
              <a:rPr lang="zh-CN" altLang="en-US" sz="2400" dirty="0">
                <a:latin typeface="华文细黑" pitchFamily="2" charset="-122"/>
                <a:ea typeface="华文细黑" pitchFamily="2" charset="-122"/>
              </a:rPr>
              <a:t>    第三章、分枝型失稳临界荷载的相关准则</a:t>
            </a:r>
            <a:br>
              <a:rPr lang="zh-CN" altLang="en-US" sz="2400" dirty="0">
                <a:latin typeface="华文细黑" pitchFamily="2" charset="-122"/>
                <a:ea typeface="华文细黑" pitchFamily="2" charset="-122"/>
              </a:rPr>
            </a:br>
            <a:r>
              <a:rPr lang="zh-CN" altLang="en-US" sz="2400" dirty="0">
                <a:latin typeface="华文细黑" pitchFamily="2" charset="-122"/>
                <a:ea typeface="华文细黑" pitchFamily="2" charset="-122"/>
              </a:rPr>
              <a:t>    </a:t>
            </a:r>
            <a:br>
              <a:rPr lang="zh-CN" altLang="en-US" sz="2400" dirty="0">
                <a:latin typeface="华文细黑" pitchFamily="2" charset="-122"/>
                <a:ea typeface="华文细黑" pitchFamily="2" charset="-122"/>
              </a:rPr>
            </a:br>
            <a:r>
              <a:rPr lang="zh-CN" altLang="en-US" sz="2400" dirty="0">
                <a:latin typeface="华文细黑" pitchFamily="2" charset="-122"/>
                <a:ea typeface="华文细黑" pitchFamily="2" charset="-122"/>
              </a:rPr>
              <a:t>    第四章、后屈曲阶段屈曲模式的相互作用</a:t>
            </a:r>
            <a:br>
              <a:rPr lang="zh-CN" altLang="en-US" sz="2400" dirty="0">
                <a:latin typeface="华文细黑" pitchFamily="2" charset="-122"/>
                <a:ea typeface="华文细黑" pitchFamily="2" charset="-122"/>
              </a:rPr>
            </a:br>
            <a:r>
              <a:rPr lang="zh-CN" altLang="en-US" sz="2400" b="0" dirty="0">
                <a:solidFill>
                  <a:schemeClr val="tx2"/>
                </a:solidFill>
                <a:latin typeface="华文细黑" pitchFamily="2" charset="-122"/>
                <a:ea typeface="华文细黑" pitchFamily="2" charset="-122"/>
              </a:rPr>
              <a:t> </a:t>
            </a:r>
            <a:br>
              <a:rPr lang="zh-CN" altLang="en-US" sz="2400" b="0" dirty="0">
                <a:solidFill>
                  <a:schemeClr val="tx2"/>
                </a:solidFill>
                <a:latin typeface="华文细黑" pitchFamily="2" charset="-122"/>
                <a:ea typeface="华文细黑" pitchFamily="2" charset="-122"/>
              </a:rPr>
            </a:br>
            <a:r>
              <a:rPr lang="zh-CN" altLang="en-US" sz="2400" b="0" dirty="0">
                <a:solidFill>
                  <a:schemeClr val="tx2"/>
                </a:solidFill>
                <a:latin typeface="华文细黑" pitchFamily="2" charset="-122"/>
                <a:ea typeface="华文细黑" pitchFamily="2" charset="-122"/>
              </a:rPr>
              <a:t>    </a:t>
            </a:r>
            <a:r>
              <a:rPr lang="zh-CN" altLang="en-US" sz="2400" dirty="0">
                <a:solidFill>
                  <a:schemeClr val="tx2"/>
                </a:solidFill>
                <a:latin typeface="华文细黑" pitchFamily="2" charset="-122"/>
                <a:ea typeface="华文细黑" pitchFamily="2" charset="-122"/>
              </a:rPr>
              <a:t>第</a:t>
            </a:r>
            <a:r>
              <a:rPr lang="zh-CN" altLang="en-US" sz="2400" dirty="0">
                <a:latin typeface="华文细黑" pitchFamily="2" charset="-122"/>
                <a:ea typeface="华文细黑" pitchFamily="2" charset="-122"/>
              </a:rPr>
              <a:t>五章、拱的稳定分析</a:t>
            </a:r>
          </a:p>
          <a:p>
            <a:pPr lvl="0" eaLnBrk="1" hangingPunct="1">
              <a:lnSpc>
                <a:spcPct val="90000"/>
              </a:lnSpc>
            </a:pPr>
            <a:r>
              <a:rPr lang="zh-CN" altLang="en-US" sz="2400" dirty="0">
                <a:latin typeface="华文细黑" pitchFamily="2" charset="-122"/>
                <a:ea typeface="华文细黑" pitchFamily="2" charset="-122"/>
              </a:rPr>
              <a:t/>
            </a:r>
            <a:br>
              <a:rPr lang="zh-CN" altLang="en-US" sz="2400" dirty="0">
                <a:latin typeface="华文细黑" pitchFamily="2" charset="-122"/>
                <a:ea typeface="华文细黑" pitchFamily="2" charset="-122"/>
              </a:rPr>
            </a:br>
            <a:r>
              <a:rPr lang="zh-CN" altLang="en-US" sz="2400" dirty="0">
                <a:latin typeface="华文细黑" pitchFamily="2" charset="-122"/>
                <a:ea typeface="华文细黑" pitchFamily="2" charset="-122"/>
              </a:rPr>
              <a:t>    第六章、夹芯板的稳定分析</a:t>
            </a:r>
            <a:endParaRPr lang="en-US" altLang="zh-CN" sz="2400">
              <a:latin typeface="华文细黑" pitchFamily="2" charset="-122"/>
              <a:ea typeface="华文细黑" pitchFamily="2" charset="-122"/>
            </a:endParaRPr>
          </a:p>
          <a:p>
            <a:pPr lvl="0" eaLnBrk="1" hangingPunct="1"/>
            <a:endParaRPr lang="en-US" altLang="zh-CN" sz="2400">
              <a:latin typeface="华文细黑" pitchFamily="2" charset="-122"/>
              <a:ea typeface="华文细黑" pitchFamily="2" charset="-122"/>
            </a:endParaRPr>
          </a:p>
          <a:p>
            <a:pPr lvl="0" eaLnBrk="1" hangingPunct="1"/>
            <a:r>
              <a:rPr lang="zh-CN" altLang="en-US" sz="2400" dirty="0">
                <a:latin typeface="华文细黑" pitchFamily="2" charset="-122"/>
                <a:ea typeface="华文细黑" pitchFamily="2" charset="-122"/>
              </a:rPr>
              <a:t>    第七章、</a:t>
            </a:r>
            <a:r>
              <a:rPr lang="zh-CN" altLang="en-US" sz="2400" dirty="0">
                <a:solidFill>
                  <a:srgbClr val="000000"/>
                </a:solidFill>
                <a:latin typeface="华文细黑" pitchFamily="2" charset="-122"/>
                <a:ea typeface="华文细黑" pitchFamily="2" charset="-122"/>
              </a:rPr>
              <a:t>薄壁构件基本理论</a:t>
            </a:r>
            <a:endParaRPr lang="zh-CN" altLang="en-US" sz="2400" dirty="0">
              <a:latin typeface="Arial" panose="020B0604020202020204" pitchFamily="34" charset="0"/>
              <a:ea typeface="华文细黑" pitchFamily="2" charset="-122"/>
            </a:endParaRPr>
          </a:p>
          <a:p>
            <a:pPr lvl="0" eaLnBrk="1" hangingPunct="1"/>
            <a:endParaRPr lang="zh-CN" altLang="en-US" sz="2400" dirty="0">
              <a:latin typeface="华文细黑" pitchFamily="2" charset="-122"/>
              <a:ea typeface="华文细黑"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468313" y="260350"/>
            <a:ext cx="8229600" cy="1143000"/>
          </a:xfrm>
          <a:ln/>
        </p:spPr>
        <p:txBody>
          <a:bodyPr vert="horz" wrap="square" lIns="91440" tIns="45720" rIns="91440" bIns="45720" anchor="ctr"/>
          <a:lstStyle/>
          <a:p>
            <a:pPr eaLnBrk="1" hangingPunct="1"/>
            <a:r>
              <a:rPr lang="zh-CN" altLang="en-US" sz="3600" b="1" dirty="0">
                <a:latin typeface="华文细黑" pitchFamily="2" charset="-122"/>
                <a:ea typeface="华文细黑" pitchFamily="2" charset="-122"/>
              </a:rPr>
              <a:t>第二章 屈曲和后屈曲特性</a:t>
            </a:r>
          </a:p>
        </p:txBody>
      </p:sp>
      <p:sp>
        <p:nvSpPr>
          <p:cNvPr id="90115" name="Rectangle 3"/>
          <p:cNvSpPr>
            <a:spLocks noGrp="1"/>
          </p:cNvSpPr>
          <p:nvPr>
            <p:ph type="body" sz="half" idx="1"/>
          </p:nvPr>
        </p:nvSpPr>
        <p:spPr>
          <a:xfrm>
            <a:off x="1908175" y="1773238"/>
            <a:ext cx="6191250" cy="4525962"/>
          </a:xfrm>
          <a:ln/>
        </p:spPr>
        <p:txBody>
          <a:bodyPr vert="horz" wrap="square" lIns="91440" tIns="45720" rIns="91440" bIns="45720" anchor="t"/>
          <a:lstStyle/>
          <a:p>
            <a:pPr eaLnBrk="1" hangingPunct="1">
              <a:lnSpc>
                <a:spcPct val="80000"/>
              </a:lnSpc>
              <a:buNone/>
            </a:pPr>
            <a:r>
              <a:rPr lang="zh-CN" altLang="en-US" sz="2400" dirty="0">
                <a:ea typeface="华文细黑" pitchFamily="2" charset="-122"/>
              </a:rPr>
              <a:t>一、理想构件的失稳和屈曲后性能</a:t>
            </a:r>
          </a:p>
          <a:p>
            <a:pPr eaLnBrk="1" hangingPunct="1">
              <a:spcBef>
                <a:spcPct val="50000"/>
              </a:spcBef>
              <a:buNone/>
            </a:pPr>
            <a:r>
              <a:rPr lang="zh-CN" altLang="en-US" sz="2400" dirty="0">
                <a:ea typeface="华文细黑" pitchFamily="2" charset="-122"/>
              </a:rPr>
              <a:t>二、结构的初始缺陷敏感性</a:t>
            </a:r>
          </a:p>
          <a:p>
            <a:pPr eaLnBrk="1" hangingPunct="1">
              <a:spcBef>
                <a:spcPct val="50000"/>
              </a:spcBef>
              <a:buNone/>
            </a:pPr>
            <a:r>
              <a:rPr lang="zh-CN" altLang="en-US" sz="2400" dirty="0">
                <a:ea typeface="华文细黑" pitchFamily="2" charset="-122"/>
              </a:rPr>
              <a:t>三、跳跃型失稳</a:t>
            </a:r>
          </a:p>
          <a:p>
            <a:pPr eaLnBrk="1" hangingPunct="1">
              <a:spcBef>
                <a:spcPct val="50000"/>
              </a:spcBef>
              <a:buNone/>
            </a:pPr>
            <a:r>
              <a:rPr lang="zh-CN" altLang="en-US" sz="2400" dirty="0">
                <a:ea typeface="华文细黑" pitchFamily="2" charset="-122"/>
              </a:rPr>
              <a:t>四、判断后屈曲性能的实用方法</a:t>
            </a:r>
          </a:p>
          <a:p>
            <a:pPr eaLnBrk="1" hangingPunct="1">
              <a:spcBef>
                <a:spcPct val="50000"/>
              </a:spcBef>
              <a:buNone/>
            </a:pPr>
            <a:endParaRPr lang="zh-CN" altLang="en-US" sz="2400" dirty="0">
              <a:ea typeface="华文细黑" pitchFamily="2" charset="-122"/>
            </a:endParaRPr>
          </a:p>
          <a:p>
            <a:pPr eaLnBrk="1" hangingPunct="1">
              <a:lnSpc>
                <a:spcPct val="80000"/>
              </a:lnSpc>
              <a:buNone/>
            </a:pPr>
            <a:endParaRPr lang="zh-CN" altLang="en-US" sz="1600" dirty="0">
              <a:ea typeface="华文细黑" pitchFamily="2" charset="-122"/>
            </a:endParaRPr>
          </a:p>
          <a:p>
            <a:pPr eaLnBrk="1" hangingPunct="1">
              <a:lnSpc>
                <a:spcPct val="80000"/>
              </a:lnSpc>
              <a:buNone/>
            </a:pPr>
            <a:endParaRPr lang="zh-CN" altLang="en-US" sz="900" dirty="0">
              <a:ea typeface="华文细黑" pitchFamily="2" charset="-122"/>
            </a:endParaRPr>
          </a:p>
          <a:p>
            <a:pPr eaLnBrk="1" hangingPunct="1">
              <a:lnSpc>
                <a:spcPct val="80000"/>
              </a:lnSpc>
              <a:buNone/>
            </a:pPr>
            <a:endParaRPr lang="zh-CN" altLang="en-US" sz="900" dirty="0">
              <a:ea typeface="华文细黑" pitchFamily="2" charset="-122"/>
            </a:endParaRPr>
          </a:p>
          <a:p>
            <a:pPr eaLnBrk="1" hangingPunct="1">
              <a:lnSpc>
                <a:spcPct val="80000"/>
              </a:lnSpc>
              <a:buNone/>
            </a:pPr>
            <a:endParaRPr lang="zh-CN" altLang="en-US" sz="800" dirty="0"/>
          </a:p>
          <a:p>
            <a:pPr eaLnBrk="1" hangingPunct="1">
              <a:lnSpc>
                <a:spcPct val="80000"/>
              </a:lnSpc>
              <a:buNone/>
            </a:pPr>
            <a:endParaRPr lang="zh-CN" altLang="en-US" sz="800" dirty="0"/>
          </a:p>
          <a:p>
            <a:pPr eaLnBrk="1" hangingPunct="1">
              <a:lnSpc>
                <a:spcPct val="80000"/>
              </a:lnSpc>
              <a:buNone/>
            </a:pPr>
            <a:endParaRPr lang="zh-CN" altLang="en-US" sz="800" dirty="0"/>
          </a:p>
          <a:p>
            <a:pPr eaLnBrk="1" hangingPunct="1">
              <a:lnSpc>
                <a:spcPct val="80000"/>
              </a:lnSpc>
              <a:buNone/>
            </a:pPr>
            <a:endParaRPr lang="zh-CN" altLang="en-US" sz="800" dirty="0"/>
          </a:p>
          <a:p>
            <a:pPr eaLnBrk="1" hangingPunct="1">
              <a:lnSpc>
                <a:spcPct val="80000"/>
              </a:lnSpc>
              <a:buNone/>
            </a:pPr>
            <a:endParaRPr lang="zh-CN" altLang="en-US" sz="800" dirty="0"/>
          </a:p>
          <a:p>
            <a:pPr eaLnBrk="1" hangingPunct="1">
              <a:lnSpc>
                <a:spcPct val="80000"/>
              </a:lnSpc>
              <a:buNone/>
            </a:pPr>
            <a:endParaRPr lang="zh-CN" altLang="en-US" sz="800" dirty="0"/>
          </a:p>
          <a:p>
            <a:pPr eaLnBrk="1" hangingPunct="1">
              <a:lnSpc>
                <a:spcPct val="80000"/>
              </a:lnSpc>
              <a:buNone/>
            </a:pPr>
            <a:endParaRPr lang="zh-CN" altLang="en-US" sz="800" dirty="0"/>
          </a:p>
          <a:p>
            <a:pPr eaLnBrk="1" hangingPunct="1">
              <a:lnSpc>
                <a:spcPct val="80000"/>
              </a:lnSpc>
              <a:buNone/>
            </a:pPr>
            <a:endParaRPr lang="zh-CN" altLang="en-US" sz="900" dirty="0"/>
          </a:p>
          <a:p>
            <a:pPr eaLnBrk="1" hangingPunct="1">
              <a:lnSpc>
                <a:spcPct val="80000"/>
              </a:lnSpc>
              <a:buNone/>
            </a:pPr>
            <a:endParaRPr lang="zh-CN" altLang="en-US" sz="900" dirty="0"/>
          </a:p>
          <a:p>
            <a:pPr eaLnBrk="1" hangingPunct="1">
              <a:lnSpc>
                <a:spcPct val="80000"/>
              </a:lnSpc>
              <a:buNone/>
            </a:pPr>
            <a:endParaRPr lang="zh-CN" altLang="en-US" sz="900" dirty="0"/>
          </a:p>
          <a:p>
            <a:pPr eaLnBrk="1" hangingPunct="1">
              <a:lnSpc>
                <a:spcPct val="80000"/>
              </a:lnSpc>
              <a:buNone/>
            </a:pPr>
            <a:r>
              <a:rPr lang="zh-CN" altLang="en-US" sz="900" dirty="0"/>
              <a:t>　</a:t>
            </a:r>
          </a:p>
        </p:txBody>
      </p:sp>
      <p:sp>
        <p:nvSpPr>
          <p:cNvPr id="90116" name="Text Box 12"/>
          <p:cNvSpPr txBox="1"/>
          <p:nvPr/>
        </p:nvSpPr>
        <p:spPr>
          <a:xfrm>
            <a:off x="762000" y="4495800"/>
            <a:ext cx="8208963" cy="366713"/>
          </a:xfrm>
          <a:prstGeom prst="rect">
            <a:avLst/>
          </a:prstGeom>
          <a:noFill/>
          <a:ln w="9525">
            <a:noFill/>
          </a:ln>
        </p:spPr>
        <p:txBody>
          <a:bodyPr>
            <a:spAutoFit/>
          </a:bodyPr>
          <a:lstStyle/>
          <a:p>
            <a:pPr lvl="0" eaLnBrk="1" hangingPunct="1">
              <a:spcBef>
                <a:spcPct val="50000"/>
              </a:spcBef>
            </a:pPr>
            <a:r>
              <a:rPr lang="zh-CN" altLang="en-US" sz="1400" b="0" dirty="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3"/>
          <p:cNvSpPr>
            <a:spLocks noGrp="1"/>
          </p:cNvSpPr>
          <p:nvPr>
            <p:ph type="body" sz="half" idx="1"/>
          </p:nvPr>
        </p:nvSpPr>
        <p:spPr>
          <a:xfrm>
            <a:off x="323850" y="981075"/>
            <a:ext cx="5256213" cy="4525963"/>
          </a:xfrm>
          <a:ln/>
        </p:spPr>
        <p:txBody>
          <a:bodyPr vert="horz" wrap="square" lIns="91440" tIns="45720" rIns="91440" bIns="45720" anchor="t"/>
          <a:lstStyle/>
          <a:p>
            <a:pPr eaLnBrk="1" hangingPunct="1">
              <a:lnSpc>
                <a:spcPct val="90000"/>
              </a:lnSpc>
              <a:buNone/>
            </a:pPr>
            <a:r>
              <a:rPr lang="zh-CN" altLang="en-US" sz="2400" b="1" dirty="0">
                <a:ea typeface="华文细黑" pitchFamily="2" charset="-122"/>
              </a:rPr>
              <a:t>一、理想构件的失稳和屈曲后性能</a:t>
            </a:r>
          </a:p>
          <a:p>
            <a:pPr eaLnBrk="1" hangingPunct="1">
              <a:lnSpc>
                <a:spcPct val="90000"/>
              </a:lnSpc>
              <a:buNone/>
            </a:pPr>
            <a:endParaRPr lang="zh-CN" altLang="en-US" sz="1800" b="1" dirty="0">
              <a:ea typeface="华文细黑" pitchFamily="2" charset="-122"/>
            </a:endParaRPr>
          </a:p>
          <a:p>
            <a:pPr eaLnBrk="1" hangingPunct="1">
              <a:lnSpc>
                <a:spcPct val="90000"/>
              </a:lnSpc>
              <a:buNone/>
            </a:pPr>
            <a:r>
              <a:rPr lang="zh-CN" altLang="en-US" sz="1800" b="1" dirty="0">
                <a:ea typeface="华文细黑" pitchFamily="2" charset="-122"/>
              </a:rPr>
              <a:t>１、对称分枝型失稳</a:t>
            </a:r>
            <a:r>
              <a:rPr lang="en-US" altLang="zh-CN" sz="1800" b="1">
                <a:ea typeface="华文细黑" pitchFamily="2" charset="-122"/>
              </a:rPr>
              <a:t>——</a:t>
            </a:r>
            <a:r>
              <a:rPr lang="zh-CN" altLang="en-US" sz="1800" b="1" dirty="0">
                <a:ea typeface="华文细黑" pitchFamily="2" charset="-122"/>
              </a:rPr>
              <a:t>稳定的后屈曲性能</a:t>
            </a:r>
          </a:p>
          <a:p>
            <a:pPr eaLnBrk="1" hangingPunct="1">
              <a:lnSpc>
                <a:spcPct val="90000"/>
              </a:lnSpc>
              <a:buNone/>
            </a:pPr>
            <a:endParaRPr lang="zh-CN" altLang="en-US" sz="1800" b="1" dirty="0">
              <a:ea typeface="华文细黑" pitchFamily="2" charset="-122"/>
            </a:endParaRPr>
          </a:p>
          <a:p>
            <a:pPr eaLnBrk="1" hangingPunct="1">
              <a:lnSpc>
                <a:spcPct val="90000"/>
              </a:lnSpc>
              <a:buNone/>
            </a:pPr>
            <a:endParaRPr lang="zh-CN" altLang="en-US" sz="1600" dirty="0"/>
          </a:p>
          <a:p>
            <a:pPr eaLnBrk="1" hangingPunct="1">
              <a:lnSpc>
                <a:spcPct val="90000"/>
              </a:lnSpc>
              <a:buNone/>
            </a:pPr>
            <a:endParaRPr lang="zh-CN" altLang="en-US" sz="1600" dirty="0"/>
          </a:p>
          <a:p>
            <a:pPr eaLnBrk="1" hangingPunct="1">
              <a:lnSpc>
                <a:spcPct val="90000"/>
              </a:lnSpc>
              <a:buNone/>
            </a:pPr>
            <a:endParaRPr lang="zh-CN" altLang="en-US" sz="1600" dirty="0"/>
          </a:p>
          <a:p>
            <a:pPr eaLnBrk="1" hangingPunct="1">
              <a:lnSpc>
                <a:spcPct val="90000"/>
              </a:lnSpc>
              <a:buNone/>
            </a:pPr>
            <a:endParaRPr lang="zh-CN" altLang="en-US" sz="1600" dirty="0"/>
          </a:p>
          <a:p>
            <a:pPr eaLnBrk="1" hangingPunct="1">
              <a:lnSpc>
                <a:spcPct val="90000"/>
              </a:lnSpc>
              <a:buNone/>
            </a:pPr>
            <a:endParaRPr lang="zh-CN" altLang="en-US" sz="1600" dirty="0"/>
          </a:p>
          <a:p>
            <a:pPr eaLnBrk="1" hangingPunct="1">
              <a:lnSpc>
                <a:spcPct val="90000"/>
              </a:lnSpc>
              <a:buNone/>
            </a:pPr>
            <a:endParaRPr lang="zh-CN" altLang="en-US" sz="1600" dirty="0"/>
          </a:p>
          <a:p>
            <a:pPr eaLnBrk="1" hangingPunct="1">
              <a:lnSpc>
                <a:spcPct val="90000"/>
              </a:lnSpc>
              <a:buNone/>
            </a:pPr>
            <a:endParaRPr lang="zh-CN" altLang="en-US" sz="1600" dirty="0"/>
          </a:p>
          <a:p>
            <a:pPr eaLnBrk="1" hangingPunct="1">
              <a:lnSpc>
                <a:spcPct val="90000"/>
              </a:lnSpc>
              <a:buNone/>
            </a:pPr>
            <a:endParaRPr lang="zh-CN" altLang="en-US" sz="1800" dirty="0"/>
          </a:p>
          <a:p>
            <a:pPr eaLnBrk="1" hangingPunct="1">
              <a:lnSpc>
                <a:spcPct val="90000"/>
              </a:lnSpc>
              <a:buNone/>
            </a:pPr>
            <a:endParaRPr lang="zh-CN" altLang="en-US" sz="1800" dirty="0"/>
          </a:p>
          <a:p>
            <a:pPr eaLnBrk="1" hangingPunct="1">
              <a:lnSpc>
                <a:spcPct val="90000"/>
              </a:lnSpc>
              <a:buNone/>
            </a:pPr>
            <a:endParaRPr lang="zh-CN" altLang="en-US" sz="1800" dirty="0"/>
          </a:p>
          <a:p>
            <a:pPr eaLnBrk="1" hangingPunct="1">
              <a:lnSpc>
                <a:spcPct val="90000"/>
              </a:lnSpc>
              <a:buNone/>
            </a:pPr>
            <a:r>
              <a:rPr lang="zh-CN" altLang="en-US" sz="1800" dirty="0"/>
              <a:t>　</a:t>
            </a:r>
          </a:p>
        </p:txBody>
      </p:sp>
      <p:graphicFrame>
        <p:nvGraphicFramePr>
          <p:cNvPr id="8194" name="Object 4"/>
          <p:cNvGraphicFramePr>
            <a:graphicFrameLocks noGrp="1"/>
          </p:cNvGraphicFramePr>
          <p:nvPr>
            <p:ph sz="quarter" idx="2"/>
          </p:nvPr>
        </p:nvGraphicFramePr>
        <p:xfrm>
          <a:off x="5940425" y="2708275"/>
          <a:ext cx="2016125" cy="384175"/>
        </p:xfrm>
        <a:graphic>
          <a:graphicData uri="http://schemas.openxmlformats.org/presentationml/2006/ole">
            <mc:AlternateContent xmlns:mc="http://schemas.openxmlformats.org/markup-compatibility/2006">
              <mc:Choice xmlns:v="urn:schemas-microsoft-com:vml" Requires="v">
                <p:oleObj spid="_x0000_s10246" r:id="rId3" imgW="1066165" imgH="203200" progId="Equation.DSMT4">
                  <p:embed/>
                </p:oleObj>
              </mc:Choice>
              <mc:Fallback>
                <p:oleObj r:id="rId3" imgW="1066165" imgH="203200" progId="Equation.DSMT4">
                  <p:embed/>
                  <p:pic>
                    <p:nvPicPr>
                      <p:cNvPr id="0" name="图片 3104"/>
                      <p:cNvPicPr/>
                      <p:nvPr/>
                    </p:nvPicPr>
                    <p:blipFill>
                      <a:blip r:embed="rId4"/>
                      <a:stretch>
                        <a:fillRect/>
                      </a:stretch>
                    </p:blipFill>
                    <p:spPr>
                      <a:xfrm>
                        <a:off x="5940425" y="2708275"/>
                        <a:ext cx="2016125" cy="384175"/>
                      </a:xfrm>
                      <a:prstGeom prst="rect">
                        <a:avLst/>
                      </a:prstGeom>
                      <a:noFill/>
                      <a:ln w="38100">
                        <a:miter/>
                      </a:ln>
                    </p:spPr>
                  </p:pic>
                </p:oleObj>
              </mc:Fallback>
            </mc:AlternateContent>
          </a:graphicData>
        </a:graphic>
      </p:graphicFrame>
      <p:graphicFrame>
        <p:nvGraphicFramePr>
          <p:cNvPr id="8195" name="Object 5"/>
          <p:cNvGraphicFramePr>
            <a:graphicFrameLocks noGrp="1"/>
          </p:cNvGraphicFramePr>
          <p:nvPr>
            <p:ph sz="quarter" idx="3"/>
          </p:nvPr>
        </p:nvGraphicFramePr>
        <p:xfrm>
          <a:off x="5867400" y="3576638"/>
          <a:ext cx="2592388" cy="931862"/>
        </p:xfrm>
        <a:graphic>
          <a:graphicData uri="http://schemas.openxmlformats.org/presentationml/2006/ole">
            <mc:AlternateContent xmlns:mc="http://schemas.openxmlformats.org/markup-compatibility/2006">
              <mc:Choice xmlns:v="urn:schemas-microsoft-com:vml" Requires="v">
                <p:oleObj spid="_x0000_s10247" r:id="rId5" imgW="1764665" imgH="635000" progId="Equation.3">
                  <p:embed/>
                </p:oleObj>
              </mc:Choice>
              <mc:Fallback>
                <p:oleObj r:id="rId5" imgW="1764665" imgH="635000" progId="Equation.3">
                  <p:embed/>
                  <p:pic>
                    <p:nvPicPr>
                      <p:cNvPr id="0" name="图片 3107"/>
                      <p:cNvPicPr/>
                      <p:nvPr/>
                    </p:nvPicPr>
                    <p:blipFill>
                      <a:blip r:embed="rId6"/>
                      <a:stretch>
                        <a:fillRect/>
                      </a:stretch>
                    </p:blipFill>
                    <p:spPr>
                      <a:xfrm>
                        <a:off x="5867400" y="3576638"/>
                        <a:ext cx="2592388" cy="931862"/>
                      </a:xfrm>
                      <a:prstGeom prst="rect">
                        <a:avLst/>
                      </a:prstGeom>
                      <a:noFill/>
                      <a:ln w="38100">
                        <a:miter/>
                      </a:ln>
                    </p:spPr>
                  </p:pic>
                </p:oleObj>
              </mc:Fallback>
            </mc:AlternateContent>
          </a:graphicData>
        </a:graphic>
      </p:graphicFrame>
      <p:sp>
        <p:nvSpPr>
          <p:cNvPr id="8201" name="Text Box 6"/>
          <p:cNvSpPr txBox="1"/>
          <p:nvPr/>
        </p:nvSpPr>
        <p:spPr>
          <a:xfrm>
            <a:off x="762000" y="4495800"/>
            <a:ext cx="8208963" cy="366713"/>
          </a:xfrm>
          <a:prstGeom prst="rect">
            <a:avLst/>
          </a:prstGeom>
          <a:noFill/>
          <a:ln w="9525">
            <a:noFill/>
          </a:ln>
        </p:spPr>
        <p:txBody>
          <a:bodyPr>
            <a:spAutoFit/>
          </a:bodyPr>
          <a:lstStyle/>
          <a:p>
            <a:pPr lvl="0" eaLnBrk="1" hangingPunct="1">
              <a:spcBef>
                <a:spcPct val="50000"/>
              </a:spcBef>
            </a:pPr>
            <a:r>
              <a:rPr lang="zh-CN" altLang="en-US" sz="1400" b="0" dirty="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　</a:t>
            </a:r>
          </a:p>
        </p:txBody>
      </p:sp>
      <p:sp>
        <p:nvSpPr>
          <p:cNvPr id="8202" name="Rectangle 7"/>
          <p:cNvSpPr/>
          <p:nvPr/>
        </p:nvSpPr>
        <p:spPr>
          <a:xfrm>
            <a:off x="539750" y="5661025"/>
            <a:ext cx="4038600" cy="609600"/>
          </a:xfrm>
          <a:prstGeom prst="rect">
            <a:avLst/>
          </a:prstGeom>
          <a:noFill/>
          <a:ln w="9525">
            <a:noFill/>
          </a:ln>
        </p:spPr>
        <p:txBody>
          <a:bodyPr/>
          <a:lstStyle/>
          <a:p>
            <a:pPr marL="342900" lvl="0" indent="-342900" eaLnBrk="1" hangingPunct="1">
              <a:spcBef>
                <a:spcPct val="20000"/>
              </a:spcBef>
            </a:pPr>
            <a:r>
              <a:rPr lang="zh-CN" altLang="en-US" sz="2000" b="0" dirty="0">
                <a:latin typeface="Arial" panose="020B0604020202020204" pitchFamily="34" charset="0"/>
                <a:ea typeface="宋体" panose="02010600030101010101" pitchFamily="2" charset="-122"/>
              </a:rPr>
              <a:t>平衡路径：</a:t>
            </a:r>
          </a:p>
          <a:p>
            <a:pPr marL="342900" lvl="0" indent="-342900" eaLnBrk="1" hangingPunct="1">
              <a:spcBef>
                <a:spcPct val="20000"/>
              </a:spcBef>
            </a:pPr>
            <a:endParaRPr lang="en-US" altLang="zh-CN" sz="2000" b="0">
              <a:latin typeface="Arial" panose="020B0604020202020204" pitchFamily="34" charset="0"/>
              <a:ea typeface="宋体" panose="02010600030101010101" pitchFamily="2" charset="-122"/>
            </a:endParaRPr>
          </a:p>
        </p:txBody>
      </p:sp>
      <p:graphicFrame>
        <p:nvGraphicFramePr>
          <p:cNvPr id="8196" name="Object 8"/>
          <p:cNvGraphicFramePr/>
          <p:nvPr/>
        </p:nvGraphicFramePr>
        <p:xfrm>
          <a:off x="2051050" y="4941888"/>
          <a:ext cx="5761038" cy="1152525"/>
        </p:xfrm>
        <a:graphic>
          <a:graphicData uri="http://schemas.openxmlformats.org/presentationml/2006/ole">
            <mc:AlternateContent xmlns:mc="http://schemas.openxmlformats.org/markup-compatibility/2006">
              <mc:Choice xmlns:v="urn:schemas-microsoft-com:vml" Requires="v">
                <p:oleObj spid="_x0000_s10248" r:id="rId7" imgW="3937000" imgH="787400" progId="Equation.3">
                  <p:embed/>
                </p:oleObj>
              </mc:Choice>
              <mc:Fallback>
                <p:oleObj r:id="rId7" imgW="3937000" imgH="787400" progId="Equation.3">
                  <p:embed/>
                  <p:pic>
                    <p:nvPicPr>
                      <p:cNvPr id="0" name="图片 3108"/>
                      <p:cNvPicPr/>
                      <p:nvPr/>
                    </p:nvPicPr>
                    <p:blipFill>
                      <a:blip r:embed="rId8"/>
                      <a:stretch>
                        <a:fillRect/>
                      </a:stretch>
                    </p:blipFill>
                    <p:spPr>
                      <a:xfrm>
                        <a:off x="2051050" y="4941888"/>
                        <a:ext cx="5761038" cy="1152525"/>
                      </a:xfrm>
                      <a:prstGeom prst="rect">
                        <a:avLst/>
                      </a:prstGeom>
                      <a:noFill/>
                      <a:ln w="38100">
                        <a:noFill/>
                        <a:miter/>
                      </a:ln>
                    </p:spPr>
                  </p:pic>
                </p:oleObj>
              </mc:Fallback>
            </mc:AlternateContent>
          </a:graphicData>
        </a:graphic>
      </p:graphicFrame>
      <p:graphicFrame>
        <p:nvGraphicFramePr>
          <p:cNvPr id="8197" name="Object 9"/>
          <p:cNvGraphicFramePr/>
          <p:nvPr/>
        </p:nvGraphicFramePr>
        <p:xfrm>
          <a:off x="2051050" y="6165850"/>
          <a:ext cx="4752975" cy="349250"/>
        </p:xfrm>
        <a:graphic>
          <a:graphicData uri="http://schemas.openxmlformats.org/presentationml/2006/ole">
            <mc:AlternateContent xmlns:mc="http://schemas.openxmlformats.org/markup-compatibility/2006">
              <mc:Choice xmlns:v="urn:schemas-microsoft-com:vml" Requires="v">
                <p:oleObj spid="_x0000_s10249" r:id="rId9" imgW="2942590" imgH="215900" progId="Equation.3">
                  <p:embed/>
                </p:oleObj>
              </mc:Choice>
              <mc:Fallback>
                <p:oleObj r:id="rId9" imgW="2942590" imgH="215900" progId="Equation.3">
                  <p:embed/>
                  <p:pic>
                    <p:nvPicPr>
                      <p:cNvPr id="0" name="图片 3109"/>
                      <p:cNvPicPr/>
                      <p:nvPr/>
                    </p:nvPicPr>
                    <p:blipFill>
                      <a:blip r:embed="rId10"/>
                      <a:stretch>
                        <a:fillRect/>
                      </a:stretch>
                    </p:blipFill>
                    <p:spPr>
                      <a:xfrm>
                        <a:off x="2051050" y="6165850"/>
                        <a:ext cx="4752975" cy="349250"/>
                      </a:xfrm>
                      <a:prstGeom prst="rect">
                        <a:avLst/>
                      </a:prstGeom>
                      <a:noFill/>
                      <a:ln w="38100">
                        <a:noFill/>
                        <a:miter/>
                      </a:ln>
                    </p:spPr>
                  </p:pic>
                </p:oleObj>
              </mc:Fallback>
            </mc:AlternateContent>
          </a:graphicData>
        </a:graphic>
      </p:graphicFrame>
      <p:graphicFrame>
        <p:nvGraphicFramePr>
          <p:cNvPr id="8198" name="Object 10"/>
          <p:cNvGraphicFramePr/>
          <p:nvPr/>
        </p:nvGraphicFramePr>
        <p:xfrm>
          <a:off x="1763713" y="5373688"/>
          <a:ext cx="504825" cy="1268412"/>
        </p:xfrm>
        <a:graphic>
          <a:graphicData uri="http://schemas.openxmlformats.org/presentationml/2006/ole">
            <mc:AlternateContent xmlns:mc="http://schemas.openxmlformats.org/markup-compatibility/2006">
              <mc:Choice xmlns:v="urn:schemas-microsoft-com:vml" Requires="v">
                <p:oleObj spid="_x0000_s10250" r:id="rId11" imgW="165100" imgH="215900" progId="Equation.3">
                  <p:embed/>
                </p:oleObj>
              </mc:Choice>
              <mc:Fallback>
                <p:oleObj r:id="rId11" imgW="165100" imgH="215900" progId="Equation.3">
                  <p:embed/>
                  <p:pic>
                    <p:nvPicPr>
                      <p:cNvPr id="0" name="图片 3110"/>
                      <p:cNvPicPr/>
                      <p:nvPr/>
                    </p:nvPicPr>
                    <p:blipFill>
                      <a:blip r:embed="rId12"/>
                      <a:stretch>
                        <a:fillRect/>
                      </a:stretch>
                    </p:blipFill>
                    <p:spPr>
                      <a:xfrm>
                        <a:off x="1763713" y="5373688"/>
                        <a:ext cx="504825" cy="1268412"/>
                      </a:xfrm>
                      <a:prstGeom prst="rect">
                        <a:avLst/>
                      </a:prstGeom>
                      <a:noFill/>
                      <a:ln w="38100">
                        <a:noFill/>
                        <a:miter/>
                      </a:ln>
                    </p:spPr>
                  </p:pic>
                </p:oleObj>
              </mc:Fallback>
            </mc:AlternateContent>
          </a:graphicData>
        </a:graphic>
      </p:graphicFrame>
      <p:pic>
        <p:nvPicPr>
          <p:cNvPr id="8203" name="Picture 15"/>
          <p:cNvPicPr>
            <a:picLocks noChangeAspect="1"/>
          </p:cNvPicPr>
          <p:nvPr/>
        </p:nvPicPr>
        <p:blipFill>
          <a:blip r:embed="rId13"/>
          <a:stretch>
            <a:fillRect/>
          </a:stretch>
        </p:blipFill>
        <p:spPr>
          <a:xfrm>
            <a:off x="2339975" y="2060575"/>
            <a:ext cx="2790825" cy="2886075"/>
          </a:xfrm>
          <a:prstGeom prst="rect">
            <a:avLst/>
          </a:prstGeom>
          <a:noFill/>
          <a:ln w="9525">
            <a:noFill/>
          </a:ln>
        </p:spPr>
      </p:pic>
      <p:pic>
        <p:nvPicPr>
          <p:cNvPr id="8204" name="Picture 16"/>
          <p:cNvPicPr>
            <a:picLocks noChangeAspect="1"/>
          </p:cNvPicPr>
          <p:nvPr/>
        </p:nvPicPr>
        <p:blipFill>
          <a:blip r:embed="rId14"/>
          <a:stretch>
            <a:fillRect/>
          </a:stretch>
        </p:blipFill>
        <p:spPr>
          <a:xfrm>
            <a:off x="611188" y="2060575"/>
            <a:ext cx="1371600" cy="290512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0"/>
          <p:cNvGraphicFramePr>
            <a:graphicFrameLocks noGrp="1"/>
          </p:cNvGraphicFramePr>
          <p:nvPr>
            <p:ph sz="quarter" idx="1"/>
          </p:nvPr>
        </p:nvGraphicFramePr>
        <p:xfrm>
          <a:off x="395288" y="1268413"/>
          <a:ext cx="363537" cy="412750"/>
        </p:xfrm>
        <a:graphic>
          <a:graphicData uri="http://schemas.openxmlformats.org/presentationml/2006/ole">
            <mc:AlternateContent xmlns:mc="http://schemas.openxmlformats.org/markup-compatibility/2006">
              <mc:Choice xmlns:v="urn:schemas-microsoft-com:vml" Requires="v">
                <p:oleObj spid="_x0000_s11274" r:id="rId3" imgW="190500" imgH="215900" progId="Equation.3">
                  <p:embed/>
                </p:oleObj>
              </mc:Choice>
              <mc:Fallback>
                <p:oleObj r:id="rId3" imgW="190500" imgH="215900" progId="Equation.3">
                  <p:embed/>
                  <p:pic>
                    <p:nvPicPr>
                      <p:cNvPr id="0" name="图片 3111"/>
                      <p:cNvPicPr/>
                      <p:nvPr/>
                    </p:nvPicPr>
                    <p:blipFill>
                      <a:blip r:embed="rId4"/>
                      <a:stretch>
                        <a:fillRect/>
                      </a:stretch>
                    </p:blipFill>
                    <p:spPr>
                      <a:xfrm>
                        <a:off x="395288" y="1268413"/>
                        <a:ext cx="363537" cy="412750"/>
                      </a:xfrm>
                      <a:prstGeom prst="rect">
                        <a:avLst/>
                      </a:prstGeom>
                      <a:noFill/>
                      <a:ln w="38100">
                        <a:miter/>
                      </a:ln>
                    </p:spPr>
                  </p:pic>
                </p:oleObj>
              </mc:Fallback>
            </mc:AlternateContent>
          </a:graphicData>
        </a:graphic>
      </p:graphicFrame>
      <p:graphicFrame>
        <p:nvGraphicFramePr>
          <p:cNvPr id="9219" name="Object 23"/>
          <p:cNvGraphicFramePr>
            <a:graphicFrameLocks noGrp="1"/>
          </p:cNvGraphicFramePr>
          <p:nvPr>
            <p:ph sz="quarter" idx="2"/>
          </p:nvPr>
        </p:nvGraphicFramePr>
        <p:xfrm>
          <a:off x="2195513" y="1341438"/>
          <a:ext cx="327025" cy="387350"/>
        </p:xfrm>
        <a:graphic>
          <a:graphicData uri="http://schemas.openxmlformats.org/presentationml/2006/ole">
            <mc:AlternateContent xmlns:mc="http://schemas.openxmlformats.org/markup-compatibility/2006">
              <mc:Choice xmlns:v="urn:schemas-microsoft-com:vml" Requires="v">
                <p:oleObj spid="_x0000_s11275" r:id="rId5" imgW="139700" imgH="165100" progId="Equation.3">
                  <p:embed/>
                </p:oleObj>
              </mc:Choice>
              <mc:Fallback>
                <p:oleObj r:id="rId5" imgW="139700" imgH="165100" progId="Equation.3">
                  <p:embed/>
                  <p:pic>
                    <p:nvPicPr>
                      <p:cNvPr id="0" name="图片 3112"/>
                      <p:cNvPicPr/>
                      <p:nvPr/>
                    </p:nvPicPr>
                    <p:blipFill>
                      <a:blip r:embed="rId6"/>
                      <a:stretch>
                        <a:fillRect/>
                      </a:stretch>
                    </p:blipFill>
                    <p:spPr>
                      <a:xfrm>
                        <a:off x="2195513" y="1341438"/>
                        <a:ext cx="327025" cy="387350"/>
                      </a:xfrm>
                      <a:prstGeom prst="rect">
                        <a:avLst/>
                      </a:prstGeom>
                      <a:noFill/>
                      <a:ln w="38100">
                        <a:miter/>
                      </a:ln>
                    </p:spPr>
                  </p:pic>
                </p:oleObj>
              </mc:Fallback>
            </mc:AlternateContent>
          </a:graphicData>
        </a:graphic>
      </p:graphicFrame>
      <p:graphicFrame>
        <p:nvGraphicFramePr>
          <p:cNvPr id="9220" name="Object 27"/>
          <p:cNvGraphicFramePr>
            <a:graphicFrameLocks noGrp="1"/>
          </p:cNvGraphicFramePr>
          <p:nvPr>
            <p:ph sz="quarter" idx="3"/>
          </p:nvPr>
        </p:nvGraphicFramePr>
        <p:xfrm>
          <a:off x="3995738" y="333375"/>
          <a:ext cx="1296987" cy="649288"/>
        </p:xfrm>
        <a:graphic>
          <a:graphicData uri="http://schemas.openxmlformats.org/presentationml/2006/ole">
            <mc:AlternateContent xmlns:mc="http://schemas.openxmlformats.org/markup-compatibility/2006">
              <mc:Choice xmlns:v="urn:schemas-microsoft-com:vml" Requires="v">
                <p:oleObj spid="_x0000_s11276" r:id="rId7" imgW="888365" imgH="444500" progId="Equation.3">
                  <p:embed/>
                </p:oleObj>
              </mc:Choice>
              <mc:Fallback>
                <p:oleObj r:id="rId7" imgW="888365" imgH="444500" progId="Equation.3">
                  <p:embed/>
                  <p:pic>
                    <p:nvPicPr>
                      <p:cNvPr id="0" name="图片 3128"/>
                      <p:cNvPicPr/>
                      <p:nvPr/>
                    </p:nvPicPr>
                    <p:blipFill>
                      <a:blip r:embed="rId8"/>
                      <a:stretch>
                        <a:fillRect/>
                      </a:stretch>
                    </p:blipFill>
                    <p:spPr>
                      <a:xfrm>
                        <a:off x="3995738" y="333375"/>
                        <a:ext cx="1296987" cy="649288"/>
                      </a:xfrm>
                      <a:prstGeom prst="rect">
                        <a:avLst/>
                      </a:prstGeom>
                      <a:noFill/>
                      <a:ln w="38100">
                        <a:miter/>
                      </a:ln>
                    </p:spPr>
                  </p:pic>
                </p:oleObj>
              </mc:Fallback>
            </mc:AlternateContent>
          </a:graphicData>
        </a:graphic>
      </p:graphicFrame>
      <p:sp>
        <p:nvSpPr>
          <p:cNvPr id="9227" name="Text Box 22"/>
          <p:cNvSpPr txBox="1"/>
          <p:nvPr/>
        </p:nvSpPr>
        <p:spPr>
          <a:xfrm>
            <a:off x="684213" y="1341438"/>
            <a:ext cx="3960812"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和　　　关于　　轴对称：</a:t>
            </a:r>
          </a:p>
        </p:txBody>
      </p:sp>
      <p:sp>
        <p:nvSpPr>
          <p:cNvPr id="9228" name="Text Box 26"/>
          <p:cNvSpPr txBox="1"/>
          <p:nvPr/>
        </p:nvSpPr>
        <p:spPr>
          <a:xfrm>
            <a:off x="323850" y="476250"/>
            <a:ext cx="6551613"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对　　　采用</a:t>
            </a:r>
            <a:r>
              <a:rPr lang="en-US" altLang="zh-CN" b="0" dirty="0" err="1">
                <a:latin typeface="Arial" panose="020B0604020202020204" pitchFamily="34" charset="0"/>
                <a:ea typeface="宋体" panose="02010600030101010101" pitchFamily="2" charset="-122"/>
              </a:rPr>
              <a:t>Talyor</a:t>
            </a:r>
            <a:r>
              <a:rPr lang="zh-CN" altLang="en-US" b="0" dirty="0">
                <a:latin typeface="Arial" panose="020B0604020202020204" pitchFamily="34" charset="0"/>
                <a:ea typeface="宋体" panose="02010600030101010101" pitchFamily="2" charset="-122"/>
              </a:rPr>
              <a:t>级数展开，得：　　　　　　，</a:t>
            </a:r>
          </a:p>
        </p:txBody>
      </p:sp>
      <p:graphicFrame>
        <p:nvGraphicFramePr>
          <p:cNvPr id="9221" name="Object 30"/>
          <p:cNvGraphicFramePr>
            <a:graphicFrameLocks noGrp="1"/>
          </p:cNvGraphicFramePr>
          <p:nvPr>
            <p:ph sz="quarter" idx="4"/>
          </p:nvPr>
        </p:nvGraphicFramePr>
        <p:xfrm>
          <a:off x="755650" y="260350"/>
          <a:ext cx="568325" cy="647700"/>
        </p:xfrm>
        <a:graphic>
          <a:graphicData uri="http://schemas.openxmlformats.org/presentationml/2006/ole">
            <mc:AlternateContent xmlns:mc="http://schemas.openxmlformats.org/markup-compatibility/2006">
              <mc:Choice xmlns:v="urn:schemas-microsoft-com:vml" Requires="v">
                <p:oleObj spid="_x0000_s11277" r:id="rId9" imgW="368300" imgH="419100" progId="Equation.3">
                  <p:embed/>
                </p:oleObj>
              </mc:Choice>
              <mc:Fallback>
                <p:oleObj r:id="rId9" imgW="368300" imgH="419100" progId="Equation.3">
                  <p:embed/>
                  <p:pic>
                    <p:nvPicPr>
                      <p:cNvPr id="0" name="图片 3115"/>
                      <p:cNvPicPr/>
                      <p:nvPr/>
                    </p:nvPicPr>
                    <p:blipFill>
                      <a:blip r:embed="rId10"/>
                      <a:stretch>
                        <a:fillRect/>
                      </a:stretch>
                    </p:blipFill>
                    <p:spPr>
                      <a:xfrm>
                        <a:off x="755650" y="260350"/>
                        <a:ext cx="568325" cy="647700"/>
                      </a:xfrm>
                      <a:prstGeom prst="rect">
                        <a:avLst/>
                      </a:prstGeom>
                      <a:noFill/>
                      <a:ln w="38100">
                        <a:miter/>
                      </a:ln>
                    </p:spPr>
                  </p:pic>
                </p:oleObj>
              </mc:Fallback>
            </mc:AlternateContent>
          </a:graphicData>
        </a:graphic>
      </p:graphicFrame>
      <p:graphicFrame>
        <p:nvGraphicFramePr>
          <p:cNvPr id="9222" name="Object 33"/>
          <p:cNvGraphicFramePr/>
          <p:nvPr/>
        </p:nvGraphicFramePr>
        <p:xfrm>
          <a:off x="1116013" y="1268413"/>
          <a:ext cx="436562" cy="431800"/>
        </p:xfrm>
        <a:graphic>
          <a:graphicData uri="http://schemas.openxmlformats.org/presentationml/2006/ole">
            <mc:AlternateContent xmlns:mc="http://schemas.openxmlformats.org/markup-compatibility/2006">
              <mc:Choice xmlns:v="urn:schemas-microsoft-com:vml" Requires="v">
                <p:oleObj spid="_x0000_s11278" r:id="rId11" imgW="228600" imgH="215900" progId="Equation.3">
                  <p:embed/>
                </p:oleObj>
              </mc:Choice>
              <mc:Fallback>
                <p:oleObj r:id="rId11" imgW="228600" imgH="215900" progId="Equation.3">
                  <p:embed/>
                  <p:pic>
                    <p:nvPicPr>
                      <p:cNvPr id="0" name="图片 3131"/>
                      <p:cNvPicPr/>
                      <p:nvPr/>
                    </p:nvPicPr>
                    <p:blipFill>
                      <a:blip r:embed="rId12"/>
                      <a:stretch>
                        <a:fillRect/>
                      </a:stretch>
                    </p:blipFill>
                    <p:spPr>
                      <a:xfrm>
                        <a:off x="1116013" y="1268413"/>
                        <a:ext cx="436562" cy="431800"/>
                      </a:xfrm>
                      <a:prstGeom prst="rect">
                        <a:avLst/>
                      </a:prstGeom>
                      <a:noFill/>
                      <a:ln w="38100">
                        <a:noFill/>
                        <a:miter/>
                      </a:ln>
                    </p:spPr>
                  </p:pic>
                </p:oleObj>
              </mc:Fallback>
            </mc:AlternateContent>
          </a:graphicData>
        </a:graphic>
      </p:graphicFrame>
      <p:sp>
        <p:nvSpPr>
          <p:cNvPr id="9229" name="Text Box 34"/>
          <p:cNvSpPr txBox="1"/>
          <p:nvPr/>
        </p:nvSpPr>
        <p:spPr>
          <a:xfrm>
            <a:off x="3492500" y="1196975"/>
            <a:ext cx="5183188"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从　　可见：结构具有稳定的后屈曲性能；</a:t>
            </a:r>
          </a:p>
          <a:p>
            <a:pPr lvl="0" eaLnBrk="1" hangingPunct="1">
              <a:spcBef>
                <a:spcPct val="50000"/>
              </a:spcBef>
            </a:pPr>
            <a:r>
              <a:rPr lang="zh-CN" altLang="en-US" b="0" dirty="0">
                <a:latin typeface="Arial" panose="020B0604020202020204" pitchFamily="34" charset="0"/>
                <a:ea typeface="宋体" panose="02010600030101010101" pitchFamily="2" charset="-122"/>
              </a:rPr>
              <a:t>从　　可见：结构具有稳定的初始后屈曲性能。　</a:t>
            </a:r>
          </a:p>
        </p:txBody>
      </p:sp>
      <p:graphicFrame>
        <p:nvGraphicFramePr>
          <p:cNvPr id="9223" name="Object 35"/>
          <p:cNvGraphicFramePr/>
          <p:nvPr/>
        </p:nvGraphicFramePr>
        <p:xfrm>
          <a:off x="3851275" y="1125538"/>
          <a:ext cx="363538" cy="412750"/>
        </p:xfrm>
        <a:graphic>
          <a:graphicData uri="http://schemas.openxmlformats.org/presentationml/2006/ole">
            <mc:AlternateContent xmlns:mc="http://schemas.openxmlformats.org/markup-compatibility/2006">
              <mc:Choice xmlns:v="urn:schemas-microsoft-com:vml" Requires="v">
                <p:oleObj spid="_x0000_s11279" r:id="rId13" imgW="190500" imgH="215900" progId="Equation.3">
                  <p:embed/>
                </p:oleObj>
              </mc:Choice>
              <mc:Fallback>
                <p:oleObj r:id="rId13" imgW="190500" imgH="215900" progId="Equation.3">
                  <p:embed/>
                  <p:pic>
                    <p:nvPicPr>
                      <p:cNvPr id="0" name="图片 3130"/>
                      <p:cNvPicPr/>
                      <p:nvPr/>
                    </p:nvPicPr>
                    <p:blipFill>
                      <a:blip r:embed="rId4"/>
                      <a:stretch>
                        <a:fillRect/>
                      </a:stretch>
                    </p:blipFill>
                    <p:spPr>
                      <a:xfrm>
                        <a:off x="3851275" y="1125538"/>
                        <a:ext cx="363538" cy="412750"/>
                      </a:xfrm>
                      <a:prstGeom prst="rect">
                        <a:avLst/>
                      </a:prstGeom>
                      <a:noFill/>
                      <a:ln w="38100">
                        <a:noFill/>
                        <a:miter/>
                      </a:ln>
                    </p:spPr>
                  </p:pic>
                </p:oleObj>
              </mc:Fallback>
            </mc:AlternateContent>
          </a:graphicData>
        </a:graphic>
      </p:graphicFrame>
      <p:graphicFrame>
        <p:nvGraphicFramePr>
          <p:cNvPr id="9224" name="Object 36"/>
          <p:cNvGraphicFramePr/>
          <p:nvPr/>
        </p:nvGraphicFramePr>
        <p:xfrm>
          <a:off x="3851275" y="1484313"/>
          <a:ext cx="436563" cy="431800"/>
        </p:xfrm>
        <a:graphic>
          <a:graphicData uri="http://schemas.openxmlformats.org/presentationml/2006/ole">
            <mc:AlternateContent xmlns:mc="http://schemas.openxmlformats.org/markup-compatibility/2006">
              <mc:Choice xmlns:v="urn:schemas-microsoft-com:vml" Requires="v">
                <p:oleObj spid="_x0000_s11280" r:id="rId14" imgW="228600" imgH="215900" progId="Equation.3">
                  <p:embed/>
                </p:oleObj>
              </mc:Choice>
              <mc:Fallback>
                <p:oleObj r:id="rId14" imgW="228600" imgH="215900" progId="Equation.3">
                  <p:embed/>
                  <p:pic>
                    <p:nvPicPr>
                      <p:cNvPr id="0" name="图片 3122"/>
                      <p:cNvPicPr/>
                      <p:nvPr/>
                    </p:nvPicPr>
                    <p:blipFill>
                      <a:blip r:embed="rId12"/>
                      <a:stretch>
                        <a:fillRect/>
                      </a:stretch>
                    </p:blipFill>
                    <p:spPr>
                      <a:xfrm>
                        <a:off x="3851275" y="1484313"/>
                        <a:ext cx="436563" cy="431800"/>
                      </a:xfrm>
                      <a:prstGeom prst="rect">
                        <a:avLst/>
                      </a:prstGeom>
                      <a:noFill/>
                      <a:ln w="38100">
                        <a:noFill/>
                        <a:miter/>
                      </a:ln>
                    </p:spPr>
                  </p:pic>
                </p:oleObj>
              </mc:Fallback>
            </mc:AlternateContent>
          </a:graphicData>
        </a:graphic>
      </p:graphicFrame>
      <p:sp>
        <p:nvSpPr>
          <p:cNvPr id="9230" name="Text Box 37"/>
          <p:cNvSpPr txBox="1"/>
          <p:nvPr/>
        </p:nvSpPr>
        <p:spPr>
          <a:xfrm>
            <a:off x="250825" y="2276475"/>
            <a:ext cx="8137525"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２、对称分枝型失稳</a:t>
            </a:r>
            <a:r>
              <a:rPr lang="en-US" altLang="zh-CN">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不稳定的后屈曲性能</a:t>
            </a:r>
          </a:p>
        </p:txBody>
      </p:sp>
      <p:sp>
        <p:nvSpPr>
          <p:cNvPr id="9231" name="Text Box 39"/>
          <p:cNvSpPr txBox="1"/>
          <p:nvPr/>
        </p:nvSpPr>
        <p:spPr>
          <a:xfrm>
            <a:off x="5219700" y="2997200"/>
            <a:ext cx="3024188"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绕</a:t>
            </a:r>
            <a:r>
              <a:rPr lang="en-US" altLang="zh-CN" b="0">
                <a:latin typeface="Arial" panose="020B0604020202020204" pitchFamily="34" charset="0"/>
                <a:ea typeface="宋体" panose="02010600030101010101" pitchFamily="2" charset="-122"/>
              </a:rPr>
              <a:t>A</a:t>
            </a:r>
            <a:r>
              <a:rPr lang="zh-CN" altLang="en-US" b="0" dirty="0">
                <a:latin typeface="Arial" panose="020B0604020202020204" pitchFamily="34" charset="0"/>
                <a:ea typeface="宋体" panose="02010600030101010101" pitchFamily="2" charset="-122"/>
              </a:rPr>
              <a:t>点的平衡条件为：</a:t>
            </a:r>
          </a:p>
        </p:txBody>
      </p:sp>
      <p:graphicFrame>
        <p:nvGraphicFramePr>
          <p:cNvPr id="9225" name="Object 40"/>
          <p:cNvGraphicFramePr/>
          <p:nvPr/>
        </p:nvGraphicFramePr>
        <p:xfrm>
          <a:off x="5334000" y="3581400"/>
          <a:ext cx="3095625" cy="2135188"/>
        </p:xfrm>
        <a:graphic>
          <a:graphicData uri="http://schemas.openxmlformats.org/presentationml/2006/ole">
            <mc:AlternateContent xmlns:mc="http://schemas.openxmlformats.org/markup-compatibility/2006">
              <mc:Choice xmlns:v="urn:schemas-microsoft-com:vml" Requires="v">
                <p:oleObj spid="_x0000_s11281" r:id="rId15" imgW="1840865" imgH="1269365" progId="Equation.3">
                  <p:embed/>
                </p:oleObj>
              </mc:Choice>
              <mc:Fallback>
                <p:oleObj r:id="rId15" imgW="1840865" imgH="1269365" progId="Equation.3">
                  <p:embed/>
                  <p:pic>
                    <p:nvPicPr>
                      <p:cNvPr id="0" name="图片 3114"/>
                      <p:cNvPicPr/>
                      <p:nvPr/>
                    </p:nvPicPr>
                    <p:blipFill>
                      <a:blip r:embed="rId16"/>
                      <a:stretch>
                        <a:fillRect/>
                      </a:stretch>
                    </p:blipFill>
                    <p:spPr>
                      <a:xfrm>
                        <a:off x="5334000" y="3581400"/>
                        <a:ext cx="3095625" cy="2135188"/>
                      </a:xfrm>
                      <a:prstGeom prst="rect">
                        <a:avLst/>
                      </a:prstGeom>
                      <a:noFill/>
                      <a:ln w="38100">
                        <a:noFill/>
                        <a:miter/>
                      </a:ln>
                    </p:spPr>
                  </p:pic>
                </p:oleObj>
              </mc:Fallback>
            </mc:AlternateContent>
          </a:graphicData>
        </a:graphic>
      </p:graphicFrame>
      <p:graphicFrame>
        <p:nvGraphicFramePr>
          <p:cNvPr id="9226" name="Object 41"/>
          <p:cNvGraphicFramePr/>
          <p:nvPr/>
        </p:nvGraphicFramePr>
        <p:xfrm>
          <a:off x="5927725" y="260350"/>
          <a:ext cx="1836738" cy="674688"/>
        </p:xfrm>
        <a:graphic>
          <a:graphicData uri="http://schemas.openxmlformats.org/presentationml/2006/ole">
            <mc:AlternateContent xmlns:mc="http://schemas.openxmlformats.org/markup-compatibility/2006">
              <mc:Choice xmlns:v="urn:schemas-microsoft-com:vml" Requires="v">
                <p:oleObj spid="_x0000_s11282" r:id="rId17" imgW="1143000" imgH="419100" progId="Equation.3">
                  <p:embed/>
                </p:oleObj>
              </mc:Choice>
              <mc:Fallback>
                <p:oleObj r:id="rId17" imgW="1143000" imgH="419100" progId="Equation.3">
                  <p:embed/>
                  <p:pic>
                    <p:nvPicPr>
                      <p:cNvPr id="0" name="图片 3116"/>
                      <p:cNvPicPr/>
                      <p:nvPr/>
                    </p:nvPicPr>
                    <p:blipFill>
                      <a:blip r:embed="rId18"/>
                      <a:stretch>
                        <a:fillRect/>
                      </a:stretch>
                    </p:blipFill>
                    <p:spPr>
                      <a:xfrm>
                        <a:off x="5927725" y="260350"/>
                        <a:ext cx="1836738" cy="674688"/>
                      </a:xfrm>
                      <a:prstGeom prst="rect">
                        <a:avLst/>
                      </a:prstGeom>
                      <a:noFill/>
                      <a:ln w="38100">
                        <a:noFill/>
                        <a:miter/>
                      </a:ln>
                    </p:spPr>
                  </p:pic>
                </p:oleObj>
              </mc:Fallback>
            </mc:AlternateContent>
          </a:graphicData>
        </a:graphic>
      </p:graphicFrame>
      <p:pic>
        <p:nvPicPr>
          <p:cNvPr id="9232" name="Picture 47"/>
          <p:cNvPicPr>
            <a:picLocks noChangeAspect="1"/>
          </p:cNvPicPr>
          <p:nvPr/>
        </p:nvPicPr>
        <p:blipFill>
          <a:blip r:embed="rId19"/>
          <a:stretch>
            <a:fillRect/>
          </a:stretch>
        </p:blipFill>
        <p:spPr>
          <a:xfrm>
            <a:off x="1979613" y="2997200"/>
            <a:ext cx="3267075" cy="2838450"/>
          </a:xfrm>
          <a:prstGeom prst="rect">
            <a:avLst/>
          </a:prstGeom>
          <a:noFill/>
          <a:ln w="9525">
            <a:noFill/>
          </a:ln>
        </p:spPr>
      </p:pic>
      <p:pic>
        <p:nvPicPr>
          <p:cNvPr id="9233" name="Picture 48"/>
          <p:cNvPicPr>
            <a:picLocks noChangeAspect="1"/>
          </p:cNvPicPr>
          <p:nvPr/>
        </p:nvPicPr>
        <p:blipFill>
          <a:blip r:embed="rId20"/>
          <a:stretch>
            <a:fillRect/>
          </a:stretch>
        </p:blipFill>
        <p:spPr>
          <a:xfrm>
            <a:off x="468313" y="2708275"/>
            <a:ext cx="1219200" cy="32575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3" name="Text Box 4"/>
          <p:cNvSpPr txBox="1"/>
          <p:nvPr/>
        </p:nvSpPr>
        <p:spPr>
          <a:xfrm>
            <a:off x="179388" y="1457325"/>
            <a:ext cx="50419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平衡路径：</a:t>
            </a:r>
          </a:p>
        </p:txBody>
      </p:sp>
      <p:graphicFrame>
        <p:nvGraphicFramePr>
          <p:cNvPr id="10242" name="Object 5"/>
          <p:cNvGraphicFramePr/>
          <p:nvPr/>
        </p:nvGraphicFramePr>
        <p:xfrm>
          <a:off x="1692275" y="692150"/>
          <a:ext cx="5832475" cy="1255713"/>
        </p:xfrm>
        <a:graphic>
          <a:graphicData uri="http://schemas.openxmlformats.org/presentationml/2006/ole">
            <mc:AlternateContent xmlns:mc="http://schemas.openxmlformats.org/markup-compatibility/2006">
              <mc:Choice xmlns:v="urn:schemas-microsoft-com:vml" Requires="v">
                <p:oleObj spid="_x0000_s12300" r:id="rId3" imgW="3657600" imgH="787400" progId="Equation.3">
                  <p:embed/>
                </p:oleObj>
              </mc:Choice>
              <mc:Fallback>
                <p:oleObj r:id="rId3" imgW="3657600" imgH="787400" progId="Equation.3">
                  <p:embed/>
                  <p:pic>
                    <p:nvPicPr>
                      <p:cNvPr id="0" name="图片 3129"/>
                      <p:cNvPicPr/>
                      <p:nvPr/>
                    </p:nvPicPr>
                    <p:blipFill>
                      <a:blip r:embed="rId4"/>
                      <a:stretch>
                        <a:fillRect/>
                      </a:stretch>
                    </p:blipFill>
                    <p:spPr>
                      <a:xfrm>
                        <a:off x="1692275" y="692150"/>
                        <a:ext cx="5832475" cy="1255713"/>
                      </a:xfrm>
                      <a:prstGeom prst="rect">
                        <a:avLst/>
                      </a:prstGeom>
                      <a:noFill/>
                      <a:ln w="38100">
                        <a:noFill/>
                        <a:miter/>
                      </a:ln>
                    </p:spPr>
                  </p:pic>
                </p:oleObj>
              </mc:Fallback>
            </mc:AlternateContent>
          </a:graphicData>
        </a:graphic>
      </p:graphicFrame>
      <p:graphicFrame>
        <p:nvGraphicFramePr>
          <p:cNvPr id="10243" name="Object 6"/>
          <p:cNvGraphicFramePr/>
          <p:nvPr/>
        </p:nvGraphicFramePr>
        <p:xfrm>
          <a:off x="1692275" y="1960563"/>
          <a:ext cx="6473825" cy="349250"/>
        </p:xfrm>
        <a:graphic>
          <a:graphicData uri="http://schemas.openxmlformats.org/presentationml/2006/ole">
            <mc:AlternateContent xmlns:mc="http://schemas.openxmlformats.org/markup-compatibility/2006">
              <mc:Choice xmlns:v="urn:schemas-microsoft-com:vml" Requires="v">
                <p:oleObj spid="_x0000_s12301" r:id="rId5" imgW="4008120" imgH="215900" progId="Equation.3">
                  <p:embed/>
                </p:oleObj>
              </mc:Choice>
              <mc:Fallback>
                <p:oleObj r:id="rId5" imgW="4008120" imgH="215900" progId="Equation.3">
                  <p:embed/>
                  <p:pic>
                    <p:nvPicPr>
                      <p:cNvPr id="0" name="图片 3119"/>
                      <p:cNvPicPr/>
                      <p:nvPr/>
                    </p:nvPicPr>
                    <p:blipFill>
                      <a:blip r:embed="rId6"/>
                      <a:stretch>
                        <a:fillRect/>
                      </a:stretch>
                    </p:blipFill>
                    <p:spPr>
                      <a:xfrm>
                        <a:off x="1692275" y="1960563"/>
                        <a:ext cx="6473825" cy="349250"/>
                      </a:xfrm>
                      <a:prstGeom prst="rect">
                        <a:avLst/>
                      </a:prstGeom>
                      <a:noFill/>
                      <a:ln w="38100">
                        <a:noFill/>
                        <a:miter/>
                      </a:ln>
                    </p:spPr>
                  </p:pic>
                </p:oleObj>
              </mc:Fallback>
            </mc:AlternateContent>
          </a:graphicData>
        </a:graphic>
      </p:graphicFrame>
      <p:graphicFrame>
        <p:nvGraphicFramePr>
          <p:cNvPr id="10244" name="Object 7"/>
          <p:cNvGraphicFramePr/>
          <p:nvPr/>
        </p:nvGraphicFramePr>
        <p:xfrm>
          <a:off x="1331913" y="1096963"/>
          <a:ext cx="504825" cy="1268412"/>
        </p:xfrm>
        <a:graphic>
          <a:graphicData uri="http://schemas.openxmlformats.org/presentationml/2006/ole">
            <mc:AlternateContent xmlns:mc="http://schemas.openxmlformats.org/markup-compatibility/2006">
              <mc:Choice xmlns:v="urn:schemas-microsoft-com:vml" Requires="v">
                <p:oleObj spid="_x0000_s12302" r:id="rId7" imgW="165100" imgH="215900" progId="Equation.3">
                  <p:embed/>
                </p:oleObj>
              </mc:Choice>
              <mc:Fallback>
                <p:oleObj r:id="rId7" imgW="165100" imgH="215900" progId="Equation.3">
                  <p:embed/>
                  <p:pic>
                    <p:nvPicPr>
                      <p:cNvPr id="0" name="图片 3120"/>
                      <p:cNvPicPr/>
                      <p:nvPr/>
                    </p:nvPicPr>
                    <p:blipFill>
                      <a:blip r:embed="rId8"/>
                      <a:stretch>
                        <a:fillRect/>
                      </a:stretch>
                    </p:blipFill>
                    <p:spPr>
                      <a:xfrm>
                        <a:off x="1331913" y="1096963"/>
                        <a:ext cx="504825" cy="1268412"/>
                      </a:xfrm>
                      <a:prstGeom prst="rect">
                        <a:avLst/>
                      </a:prstGeom>
                      <a:noFill/>
                      <a:ln w="38100">
                        <a:noFill/>
                        <a:miter/>
                      </a:ln>
                    </p:spPr>
                  </p:pic>
                </p:oleObj>
              </mc:Fallback>
            </mc:AlternateContent>
          </a:graphicData>
        </a:graphic>
      </p:graphicFrame>
      <p:sp>
        <p:nvSpPr>
          <p:cNvPr id="10254" name="Text Box 8"/>
          <p:cNvSpPr txBox="1"/>
          <p:nvPr/>
        </p:nvSpPr>
        <p:spPr>
          <a:xfrm>
            <a:off x="179388" y="2608263"/>
            <a:ext cx="6551612"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对　　　采用</a:t>
            </a:r>
            <a:r>
              <a:rPr lang="en-US" altLang="zh-CN" b="0" dirty="0" err="1">
                <a:latin typeface="Arial" panose="020B0604020202020204" pitchFamily="34" charset="0"/>
                <a:ea typeface="宋体" panose="02010600030101010101" pitchFamily="2" charset="-122"/>
              </a:rPr>
              <a:t>Talyor</a:t>
            </a:r>
            <a:r>
              <a:rPr lang="zh-CN" altLang="en-US" b="0" dirty="0">
                <a:latin typeface="Arial" panose="020B0604020202020204" pitchFamily="34" charset="0"/>
                <a:ea typeface="宋体" panose="02010600030101010101" pitchFamily="2" charset="-122"/>
              </a:rPr>
              <a:t>级数展开，得：　　　　　　　，　　　</a:t>
            </a:r>
          </a:p>
        </p:txBody>
      </p:sp>
      <p:graphicFrame>
        <p:nvGraphicFramePr>
          <p:cNvPr id="10245" name="Object 9"/>
          <p:cNvGraphicFramePr/>
          <p:nvPr/>
        </p:nvGraphicFramePr>
        <p:xfrm>
          <a:off x="468313" y="2681288"/>
          <a:ext cx="647700" cy="301625"/>
        </p:xfrm>
        <a:graphic>
          <a:graphicData uri="http://schemas.openxmlformats.org/presentationml/2006/ole">
            <mc:AlternateContent xmlns:mc="http://schemas.openxmlformats.org/markup-compatibility/2006">
              <mc:Choice xmlns:v="urn:schemas-microsoft-com:vml" Requires="v">
                <p:oleObj spid="_x0000_s12303" r:id="rId9" imgW="354965" imgH="165100" progId="Equation.3">
                  <p:embed/>
                </p:oleObj>
              </mc:Choice>
              <mc:Fallback>
                <p:oleObj r:id="rId9" imgW="354965" imgH="165100" progId="Equation.3">
                  <p:embed/>
                  <p:pic>
                    <p:nvPicPr>
                      <p:cNvPr id="0" name="图片 3124"/>
                      <p:cNvPicPr/>
                      <p:nvPr/>
                    </p:nvPicPr>
                    <p:blipFill>
                      <a:blip r:embed="rId10"/>
                      <a:stretch>
                        <a:fillRect/>
                      </a:stretch>
                    </p:blipFill>
                    <p:spPr>
                      <a:xfrm>
                        <a:off x="468313" y="2681288"/>
                        <a:ext cx="647700" cy="301625"/>
                      </a:xfrm>
                      <a:prstGeom prst="rect">
                        <a:avLst/>
                      </a:prstGeom>
                      <a:noFill/>
                      <a:ln w="38100">
                        <a:noFill/>
                        <a:miter/>
                      </a:ln>
                    </p:spPr>
                  </p:pic>
                </p:oleObj>
              </mc:Fallback>
            </mc:AlternateContent>
          </a:graphicData>
        </a:graphic>
      </p:graphicFrame>
      <p:graphicFrame>
        <p:nvGraphicFramePr>
          <p:cNvPr id="10246" name="Object 10"/>
          <p:cNvGraphicFramePr/>
          <p:nvPr/>
        </p:nvGraphicFramePr>
        <p:xfrm>
          <a:off x="3779838" y="2536825"/>
          <a:ext cx="1584325" cy="434975"/>
        </p:xfrm>
        <a:graphic>
          <a:graphicData uri="http://schemas.openxmlformats.org/presentationml/2006/ole">
            <mc:AlternateContent xmlns:mc="http://schemas.openxmlformats.org/markup-compatibility/2006">
              <mc:Choice xmlns:v="urn:schemas-microsoft-com:vml" Requires="v">
                <p:oleObj spid="_x0000_s12304" r:id="rId11" imgW="838200" imgH="228600" progId="Equation.3">
                  <p:embed/>
                </p:oleObj>
              </mc:Choice>
              <mc:Fallback>
                <p:oleObj r:id="rId11" imgW="838200" imgH="228600" progId="Equation.3">
                  <p:embed/>
                  <p:pic>
                    <p:nvPicPr>
                      <p:cNvPr id="0" name="图片 3118"/>
                      <p:cNvPicPr/>
                      <p:nvPr/>
                    </p:nvPicPr>
                    <p:blipFill>
                      <a:blip r:embed="rId12"/>
                      <a:stretch>
                        <a:fillRect/>
                      </a:stretch>
                    </p:blipFill>
                    <p:spPr>
                      <a:xfrm>
                        <a:off x="3779838" y="2536825"/>
                        <a:ext cx="1584325" cy="434975"/>
                      </a:xfrm>
                      <a:prstGeom prst="rect">
                        <a:avLst/>
                      </a:prstGeom>
                      <a:noFill/>
                      <a:ln w="38100">
                        <a:noFill/>
                        <a:miter/>
                      </a:ln>
                    </p:spPr>
                  </p:pic>
                </p:oleObj>
              </mc:Fallback>
            </mc:AlternateContent>
          </a:graphicData>
        </a:graphic>
      </p:graphicFrame>
      <p:graphicFrame>
        <p:nvGraphicFramePr>
          <p:cNvPr id="10247" name="Object 11"/>
          <p:cNvGraphicFramePr/>
          <p:nvPr/>
        </p:nvGraphicFramePr>
        <p:xfrm>
          <a:off x="5816600" y="2484438"/>
          <a:ext cx="1795463" cy="635000"/>
        </p:xfrm>
        <a:graphic>
          <a:graphicData uri="http://schemas.openxmlformats.org/presentationml/2006/ole">
            <mc:AlternateContent xmlns:mc="http://schemas.openxmlformats.org/markup-compatibility/2006">
              <mc:Choice xmlns:v="urn:schemas-microsoft-com:vml" Requires="v">
                <p:oleObj spid="_x0000_s12305" r:id="rId13" imgW="1116965" imgH="393700" progId="Equation.3">
                  <p:embed/>
                </p:oleObj>
              </mc:Choice>
              <mc:Fallback>
                <p:oleObj r:id="rId13" imgW="1116965" imgH="393700" progId="Equation.3">
                  <p:embed/>
                  <p:pic>
                    <p:nvPicPr>
                      <p:cNvPr id="0" name="图片 3126"/>
                      <p:cNvPicPr/>
                      <p:nvPr/>
                    </p:nvPicPr>
                    <p:blipFill>
                      <a:blip r:embed="rId14"/>
                      <a:stretch>
                        <a:fillRect/>
                      </a:stretch>
                    </p:blipFill>
                    <p:spPr>
                      <a:xfrm>
                        <a:off x="5816600" y="2484438"/>
                        <a:ext cx="1795463" cy="635000"/>
                      </a:xfrm>
                      <a:prstGeom prst="rect">
                        <a:avLst/>
                      </a:prstGeom>
                      <a:noFill/>
                      <a:ln w="38100">
                        <a:noFill/>
                        <a:miter/>
                      </a:ln>
                    </p:spPr>
                  </p:pic>
                </p:oleObj>
              </mc:Fallback>
            </mc:AlternateContent>
          </a:graphicData>
        </a:graphic>
      </p:graphicFrame>
      <p:sp>
        <p:nvSpPr>
          <p:cNvPr id="10255" name="Text Box 12"/>
          <p:cNvSpPr txBox="1"/>
          <p:nvPr/>
        </p:nvSpPr>
        <p:spPr>
          <a:xfrm>
            <a:off x="3276600" y="3184525"/>
            <a:ext cx="5688013"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从　　可见：结构具有不稳定的后屈曲性能；</a:t>
            </a:r>
          </a:p>
          <a:p>
            <a:pPr lvl="0" eaLnBrk="1" hangingPunct="1">
              <a:spcBef>
                <a:spcPct val="50000"/>
              </a:spcBef>
            </a:pPr>
            <a:r>
              <a:rPr lang="zh-CN" altLang="en-US" b="0" dirty="0">
                <a:latin typeface="Arial" panose="020B0604020202020204" pitchFamily="34" charset="0"/>
                <a:ea typeface="宋体" panose="02010600030101010101" pitchFamily="2" charset="-122"/>
              </a:rPr>
              <a:t>从　　可见：结构具有不稳定的初始后屈曲性能。　</a:t>
            </a:r>
          </a:p>
        </p:txBody>
      </p:sp>
      <p:graphicFrame>
        <p:nvGraphicFramePr>
          <p:cNvPr id="10248" name="Object 13"/>
          <p:cNvGraphicFramePr/>
          <p:nvPr/>
        </p:nvGraphicFramePr>
        <p:xfrm>
          <a:off x="3635375" y="3113088"/>
          <a:ext cx="363538" cy="412750"/>
        </p:xfrm>
        <a:graphic>
          <a:graphicData uri="http://schemas.openxmlformats.org/presentationml/2006/ole">
            <mc:AlternateContent xmlns:mc="http://schemas.openxmlformats.org/markup-compatibility/2006">
              <mc:Choice xmlns:v="urn:schemas-microsoft-com:vml" Requires="v">
                <p:oleObj spid="_x0000_s12306" r:id="rId15" imgW="190500" imgH="215900" progId="Equation.3">
                  <p:embed/>
                </p:oleObj>
              </mc:Choice>
              <mc:Fallback>
                <p:oleObj r:id="rId15" imgW="190500" imgH="215900" progId="Equation.3">
                  <p:embed/>
                  <p:pic>
                    <p:nvPicPr>
                      <p:cNvPr id="0" name="图片 3117"/>
                      <p:cNvPicPr/>
                      <p:nvPr/>
                    </p:nvPicPr>
                    <p:blipFill>
                      <a:blip r:embed="rId16"/>
                      <a:stretch>
                        <a:fillRect/>
                      </a:stretch>
                    </p:blipFill>
                    <p:spPr>
                      <a:xfrm>
                        <a:off x="3635375" y="3113088"/>
                        <a:ext cx="363538" cy="412750"/>
                      </a:xfrm>
                      <a:prstGeom prst="rect">
                        <a:avLst/>
                      </a:prstGeom>
                      <a:noFill/>
                      <a:ln w="38100">
                        <a:noFill/>
                        <a:miter/>
                      </a:ln>
                    </p:spPr>
                  </p:pic>
                </p:oleObj>
              </mc:Fallback>
            </mc:AlternateContent>
          </a:graphicData>
        </a:graphic>
      </p:graphicFrame>
      <p:graphicFrame>
        <p:nvGraphicFramePr>
          <p:cNvPr id="10249" name="Object 14"/>
          <p:cNvGraphicFramePr/>
          <p:nvPr/>
        </p:nvGraphicFramePr>
        <p:xfrm>
          <a:off x="3635375" y="3544888"/>
          <a:ext cx="436563" cy="431800"/>
        </p:xfrm>
        <a:graphic>
          <a:graphicData uri="http://schemas.openxmlformats.org/presentationml/2006/ole">
            <mc:AlternateContent xmlns:mc="http://schemas.openxmlformats.org/markup-compatibility/2006">
              <mc:Choice xmlns:v="urn:schemas-microsoft-com:vml" Requires="v">
                <p:oleObj spid="_x0000_s12307" r:id="rId17" imgW="228600" imgH="215900" progId="Equation.3">
                  <p:embed/>
                </p:oleObj>
              </mc:Choice>
              <mc:Fallback>
                <p:oleObj r:id="rId17" imgW="228600" imgH="215900" progId="Equation.3">
                  <p:embed/>
                  <p:pic>
                    <p:nvPicPr>
                      <p:cNvPr id="0" name="图片 3121"/>
                      <p:cNvPicPr/>
                      <p:nvPr/>
                    </p:nvPicPr>
                    <p:blipFill>
                      <a:blip r:embed="rId18"/>
                      <a:stretch>
                        <a:fillRect/>
                      </a:stretch>
                    </p:blipFill>
                    <p:spPr>
                      <a:xfrm>
                        <a:off x="3635375" y="3544888"/>
                        <a:ext cx="436563" cy="431800"/>
                      </a:xfrm>
                      <a:prstGeom prst="rect">
                        <a:avLst/>
                      </a:prstGeom>
                      <a:noFill/>
                      <a:ln w="38100">
                        <a:noFill/>
                        <a:miter/>
                      </a:ln>
                    </p:spPr>
                  </p:pic>
                </p:oleObj>
              </mc:Fallback>
            </mc:AlternateContent>
          </a:graphicData>
        </a:graphic>
      </p:graphicFrame>
      <p:sp>
        <p:nvSpPr>
          <p:cNvPr id="10256" name="Text Box 15"/>
          <p:cNvSpPr txBox="1"/>
          <p:nvPr/>
        </p:nvSpPr>
        <p:spPr>
          <a:xfrm>
            <a:off x="468313" y="3328988"/>
            <a:ext cx="3960812"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和　　　关于　　轴对称：</a:t>
            </a:r>
          </a:p>
        </p:txBody>
      </p:sp>
      <p:graphicFrame>
        <p:nvGraphicFramePr>
          <p:cNvPr id="10250" name="Object 16"/>
          <p:cNvGraphicFramePr/>
          <p:nvPr/>
        </p:nvGraphicFramePr>
        <p:xfrm>
          <a:off x="179388" y="3257550"/>
          <a:ext cx="363537" cy="412750"/>
        </p:xfrm>
        <a:graphic>
          <a:graphicData uri="http://schemas.openxmlformats.org/presentationml/2006/ole">
            <mc:AlternateContent xmlns:mc="http://schemas.openxmlformats.org/markup-compatibility/2006">
              <mc:Choice xmlns:v="urn:schemas-microsoft-com:vml" Requires="v">
                <p:oleObj spid="_x0000_s12308" r:id="rId19" imgW="190500" imgH="215900" progId="Equation.3">
                  <p:embed/>
                </p:oleObj>
              </mc:Choice>
              <mc:Fallback>
                <p:oleObj r:id="rId19" imgW="190500" imgH="215900" progId="Equation.3">
                  <p:embed/>
                  <p:pic>
                    <p:nvPicPr>
                      <p:cNvPr id="0" name="图片 3123"/>
                      <p:cNvPicPr/>
                      <p:nvPr/>
                    </p:nvPicPr>
                    <p:blipFill>
                      <a:blip r:embed="rId16"/>
                      <a:stretch>
                        <a:fillRect/>
                      </a:stretch>
                    </p:blipFill>
                    <p:spPr>
                      <a:xfrm>
                        <a:off x="179388" y="3257550"/>
                        <a:ext cx="363537" cy="412750"/>
                      </a:xfrm>
                      <a:prstGeom prst="rect">
                        <a:avLst/>
                      </a:prstGeom>
                      <a:noFill/>
                      <a:ln w="38100">
                        <a:noFill/>
                        <a:miter/>
                      </a:ln>
                    </p:spPr>
                  </p:pic>
                </p:oleObj>
              </mc:Fallback>
            </mc:AlternateContent>
          </a:graphicData>
        </a:graphic>
      </p:graphicFrame>
      <p:graphicFrame>
        <p:nvGraphicFramePr>
          <p:cNvPr id="10251" name="Object 17"/>
          <p:cNvGraphicFramePr/>
          <p:nvPr/>
        </p:nvGraphicFramePr>
        <p:xfrm>
          <a:off x="900113" y="3257550"/>
          <a:ext cx="436562" cy="431800"/>
        </p:xfrm>
        <a:graphic>
          <a:graphicData uri="http://schemas.openxmlformats.org/presentationml/2006/ole">
            <mc:AlternateContent xmlns:mc="http://schemas.openxmlformats.org/markup-compatibility/2006">
              <mc:Choice xmlns:v="urn:schemas-microsoft-com:vml" Requires="v">
                <p:oleObj spid="_x0000_s12309" r:id="rId20" imgW="228600" imgH="215900" progId="Equation.3">
                  <p:embed/>
                </p:oleObj>
              </mc:Choice>
              <mc:Fallback>
                <p:oleObj r:id="rId20" imgW="228600" imgH="215900" progId="Equation.3">
                  <p:embed/>
                  <p:pic>
                    <p:nvPicPr>
                      <p:cNvPr id="0" name="图片 3125"/>
                      <p:cNvPicPr/>
                      <p:nvPr/>
                    </p:nvPicPr>
                    <p:blipFill>
                      <a:blip r:embed="rId18"/>
                      <a:stretch>
                        <a:fillRect/>
                      </a:stretch>
                    </p:blipFill>
                    <p:spPr>
                      <a:xfrm>
                        <a:off x="900113" y="3257550"/>
                        <a:ext cx="436562" cy="431800"/>
                      </a:xfrm>
                      <a:prstGeom prst="rect">
                        <a:avLst/>
                      </a:prstGeom>
                      <a:noFill/>
                      <a:ln w="38100">
                        <a:noFill/>
                        <a:miter/>
                      </a:ln>
                    </p:spPr>
                  </p:pic>
                </p:oleObj>
              </mc:Fallback>
            </mc:AlternateContent>
          </a:graphicData>
        </a:graphic>
      </p:graphicFrame>
      <p:graphicFrame>
        <p:nvGraphicFramePr>
          <p:cNvPr id="10252" name="Object 18"/>
          <p:cNvGraphicFramePr/>
          <p:nvPr/>
        </p:nvGraphicFramePr>
        <p:xfrm>
          <a:off x="1979613" y="3328988"/>
          <a:ext cx="304800" cy="360362"/>
        </p:xfrm>
        <a:graphic>
          <a:graphicData uri="http://schemas.openxmlformats.org/presentationml/2006/ole">
            <mc:AlternateContent xmlns:mc="http://schemas.openxmlformats.org/markup-compatibility/2006">
              <mc:Choice xmlns:v="urn:schemas-microsoft-com:vml" Requires="v">
                <p:oleObj spid="_x0000_s12310" r:id="rId21" imgW="139700" imgH="165100" progId="Equation.3">
                  <p:embed/>
                </p:oleObj>
              </mc:Choice>
              <mc:Fallback>
                <p:oleObj r:id="rId21" imgW="139700" imgH="165100" progId="Equation.3">
                  <p:embed/>
                  <p:pic>
                    <p:nvPicPr>
                      <p:cNvPr id="0" name="图片 3127"/>
                      <p:cNvPicPr/>
                      <p:nvPr/>
                    </p:nvPicPr>
                    <p:blipFill>
                      <a:blip r:embed="rId22"/>
                      <a:stretch>
                        <a:fillRect/>
                      </a:stretch>
                    </p:blipFill>
                    <p:spPr>
                      <a:xfrm>
                        <a:off x="1979613" y="3328988"/>
                        <a:ext cx="304800" cy="360362"/>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p:nvPr/>
        </p:nvSpPr>
        <p:spPr>
          <a:xfrm>
            <a:off x="250825" y="333375"/>
            <a:ext cx="6553200"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３、不对称分枝型失稳</a:t>
            </a:r>
            <a:r>
              <a:rPr lang="en-US" altLang="zh-CN">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稳定和不稳定的后屈曲性能</a:t>
            </a:r>
          </a:p>
        </p:txBody>
      </p:sp>
      <p:graphicFrame>
        <p:nvGraphicFramePr>
          <p:cNvPr id="11266" name="Object 6"/>
          <p:cNvGraphicFramePr/>
          <p:nvPr/>
        </p:nvGraphicFramePr>
        <p:xfrm>
          <a:off x="461963" y="4292600"/>
          <a:ext cx="8147050" cy="2293938"/>
        </p:xfrm>
        <a:graphic>
          <a:graphicData uri="http://schemas.openxmlformats.org/presentationml/2006/ole">
            <mc:AlternateContent xmlns:mc="http://schemas.openxmlformats.org/markup-compatibility/2006">
              <mc:Choice xmlns:v="urn:schemas-microsoft-com:vml" Requires="v">
                <p:oleObj spid="_x0000_s13314" r:id="rId3" imgW="5219700" imgH="1346200" progId="Equation.DSMT4">
                  <p:embed/>
                </p:oleObj>
              </mc:Choice>
              <mc:Fallback>
                <p:oleObj r:id="rId3" imgW="5219700" imgH="1346200" progId="Equation.DSMT4">
                  <p:embed/>
                  <p:pic>
                    <p:nvPicPr>
                      <p:cNvPr id="0" name="图片 3142"/>
                      <p:cNvPicPr/>
                      <p:nvPr/>
                    </p:nvPicPr>
                    <p:blipFill>
                      <a:blip r:embed="rId4"/>
                      <a:stretch>
                        <a:fillRect/>
                      </a:stretch>
                    </p:blipFill>
                    <p:spPr>
                      <a:xfrm>
                        <a:off x="461963" y="4292600"/>
                        <a:ext cx="8147050" cy="2293938"/>
                      </a:xfrm>
                      <a:prstGeom prst="rect">
                        <a:avLst/>
                      </a:prstGeom>
                      <a:noFill/>
                      <a:ln w="38100">
                        <a:noFill/>
                        <a:miter/>
                      </a:ln>
                    </p:spPr>
                  </p:pic>
                </p:oleObj>
              </mc:Fallback>
            </mc:AlternateContent>
          </a:graphicData>
        </a:graphic>
      </p:graphicFrame>
      <p:pic>
        <p:nvPicPr>
          <p:cNvPr id="11268" name="Picture 17"/>
          <p:cNvPicPr>
            <a:picLocks noChangeAspect="1"/>
          </p:cNvPicPr>
          <p:nvPr/>
        </p:nvPicPr>
        <p:blipFill>
          <a:blip r:embed="rId5"/>
          <a:stretch>
            <a:fillRect/>
          </a:stretch>
        </p:blipFill>
        <p:spPr>
          <a:xfrm>
            <a:off x="539750" y="765175"/>
            <a:ext cx="3371850" cy="3324225"/>
          </a:xfrm>
          <a:prstGeom prst="rect">
            <a:avLst/>
          </a:prstGeom>
          <a:noFill/>
          <a:ln w="9525">
            <a:noFill/>
          </a:ln>
        </p:spPr>
      </p:pic>
      <p:pic>
        <p:nvPicPr>
          <p:cNvPr id="11269" name="Picture 6"/>
          <p:cNvPicPr>
            <a:picLocks noChangeAspect="1"/>
          </p:cNvPicPr>
          <p:nvPr/>
        </p:nvPicPr>
        <p:blipFill>
          <a:blip r:embed="rId6"/>
          <a:stretch>
            <a:fillRect/>
          </a:stretch>
        </p:blipFill>
        <p:spPr>
          <a:xfrm>
            <a:off x="4787900" y="1052513"/>
            <a:ext cx="3695700" cy="27908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4"/>
          <p:cNvGraphicFramePr/>
          <p:nvPr/>
        </p:nvGraphicFramePr>
        <p:xfrm>
          <a:off x="357188" y="1628775"/>
          <a:ext cx="6318250" cy="2428875"/>
        </p:xfrm>
        <a:graphic>
          <a:graphicData uri="http://schemas.openxmlformats.org/presentationml/2006/ole">
            <mc:AlternateContent xmlns:mc="http://schemas.openxmlformats.org/markup-compatibility/2006">
              <mc:Choice xmlns:v="urn:schemas-microsoft-com:vml" Requires="v">
                <p:oleObj spid="_x0000_s14347" r:id="rId3" imgW="3962400" imgH="1524000" progId="Equation.DSMT4">
                  <p:embed/>
                </p:oleObj>
              </mc:Choice>
              <mc:Fallback>
                <p:oleObj r:id="rId3" imgW="3962400" imgH="1524000" progId="Equation.DSMT4">
                  <p:embed/>
                  <p:pic>
                    <p:nvPicPr>
                      <p:cNvPr id="0" name="图片 3145"/>
                      <p:cNvPicPr/>
                      <p:nvPr/>
                    </p:nvPicPr>
                    <p:blipFill>
                      <a:blip r:embed="rId4"/>
                      <a:stretch>
                        <a:fillRect/>
                      </a:stretch>
                    </p:blipFill>
                    <p:spPr>
                      <a:xfrm>
                        <a:off x="357188" y="1628775"/>
                        <a:ext cx="6318250" cy="2428875"/>
                      </a:xfrm>
                      <a:prstGeom prst="rect">
                        <a:avLst/>
                      </a:prstGeom>
                      <a:noFill/>
                      <a:ln w="38100">
                        <a:noFill/>
                        <a:miter/>
                      </a:ln>
                    </p:spPr>
                  </p:pic>
                </p:oleObj>
              </mc:Fallback>
            </mc:AlternateContent>
          </a:graphicData>
        </a:graphic>
      </p:graphicFrame>
      <p:graphicFrame>
        <p:nvGraphicFramePr>
          <p:cNvPr id="12291" name="Object 5"/>
          <p:cNvGraphicFramePr/>
          <p:nvPr/>
        </p:nvGraphicFramePr>
        <p:xfrm>
          <a:off x="323850" y="188913"/>
          <a:ext cx="7250113" cy="1255712"/>
        </p:xfrm>
        <a:graphic>
          <a:graphicData uri="http://schemas.openxmlformats.org/presentationml/2006/ole">
            <mc:AlternateContent xmlns:mc="http://schemas.openxmlformats.org/markup-compatibility/2006">
              <mc:Choice xmlns:v="urn:schemas-microsoft-com:vml" Requires="v">
                <p:oleObj spid="_x0000_s14348" r:id="rId5" imgW="4432300" imgH="787400" progId="Equation.DSMT4">
                  <p:embed/>
                </p:oleObj>
              </mc:Choice>
              <mc:Fallback>
                <p:oleObj r:id="rId5" imgW="4432300" imgH="787400" progId="Equation.DSMT4">
                  <p:embed/>
                  <p:pic>
                    <p:nvPicPr>
                      <p:cNvPr id="0" name="图片 3138"/>
                      <p:cNvPicPr/>
                      <p:nvPr/>
                    </p:nvPicPr>
                    <p:blipFill>
                      <a:blip r:embed="rId6"/>
                      <a:stretch>
                        <a:fillRect/>
                      </a:stretch>
                    </p:blipFill>
                    <p:spPr>
                      <a:xfrm>
                        <a:off x="323850" y="188913"/>
                        <a:ext cx="7250113" cy="1255712"/>
                      </a:xfrm>
                      <a:prstGeom prst="rect">
                        <a:avLst/>
                      </a:prstGeom>
                      <a:noFill/>
                      <a:ln w="38100">
                        <a:noFill/>
                        <a:miter/>
                      </a:ln>
                    </p:spPr>
                  </p:pic>
                </p:oleObj>
              </mc:Fallback>
            </mc:AlternateContent>
          </a:graphicData>
        </a:graphic>
      </p:graphicFrame>
      <p:sp>
        <p:nvSpPr>
          <p:cNvPr id="12300" name="Text Box 6"/>
          <p:cNvSpPr txBox="1"/>
          <p:nvPr/>
        </p:nvSpPr>
        <p:spPr>
          <a:xfrm>
            <a:off x="323850" y="4365625"/>
            <a:ext cx="7056438" cy="366713"/>
          </a:xfrm>
          <a:prstGeom prst="rect">
            <a:avLst/>
          </a:prstGeom>
          <a:noFill/>
          <a:ln w="9525">
            <a:noFill/>
          </a:ln>
        </p:spPr>
        <p:txBody>
          <a:bodyPr>
            <a:spAutoFit/>
          </a:bodyPr>
          <a:lstStyle/>
          <a:p>
            <a:pPr lvl="0" eaLnBrk="1" hangingPunct="1">
              <a:spcBef>
                <a:spcPct val="50000"/>
              </a:spcBef>
            </a:pPr>
            <a:r>
              <a:rPr lang="en-US" altLang="zh-CN" b="0" dirty="0" err="1">
                <a:latin typeface="Arial" panose="020B0604020202020204" pitchFamily="34" charset="0"/>
                <a:ea typeface="宋体" panose="02010600030101010101" pitchFamily="2" charset="-122"/>
              </a:rPr>
              <a:t>Talyor</a:t>
            </a:r>
            <a:r>
              <a:rPr lang="zh-CN" altLang="en-US" b="0" dirty="0">
                <a:latin typeface="Arial" panose="020B0604020202020204" pitchFamily="34" charset="0"/>
                <a:ea typeface="宋体" panose="02010600030101010101" pitchFamily="2" charset="-122"/>
              </a:rPr>
              <a:t>级数展开，</a:t>
            </a:r>
          </a:p>
        </p:txBody>
      </p:sp>
      <p:graphicFrame>
        <p:nvGraphicFramePr>
          <p:cNvPr id="12292" name="Object 7"/>
          <p:cNvGraphicFramePr/>
          <p:nvPr/>
        </p:nvGraphicFramePr>
        <p:xfrm>
          <a:off x="2263775" y="4221163"/>
          <a:ext cx="4543425" cy="693737"/>
        </p:xfrm>
        <a:graphic>
          <a:graphicData uri="http://schemas.openxmlformats.org/presentationml/2006/ole">
            <mc:AlternateContent xmlns:mc="http://schemas.openxmlformats.org/markup-compatibility/2006">
              <mc:Choice xmlns:v="urn:schemas-microsoft-com:vml" Requires="v">
                <p:oleObj spid="_x0000_s14349" r:id="rId7" imgW="2907030" imgH="444500" progId="Equation.DSMT4">
                  <p:embed/>
                </p:oleObj>
              </mc:Choice>
              <mc:Fallback>
                <p:oleObj r:id="rId7" imgW="2907030" imgH="444500" progId="Equation.DSMT4">
                  <p:embed/>
                  <p:pic>
                    <p:nvPicPr>
                      <p:cNvPr id="0" name="图片 3133"/>
                      <p:cNvPicPr/>
                      <p:nvPr/>
                    </p:nvPicPr>
                    <p:blipFill>
                      <a:blip r:embed="rId8"/>
                      <a:stretch>
                        <a:fillRect/>
                      </a:stretch>
                    </p:blipFill>
                    <p:spPr>
                      <a:xfrm>
                        <a:off x="2263775" y="4221163"/>
                        <a:ext cx="4543425" cy="693737"/>
                      </a:xfrm>
                      <a:prstGeom prst="rect">
                        <a:avLst/>
                      </a:prstGeom>
                      <a:noFill/>
                      <a:ln w="38100">
                        <a:noFill/>
                        <a:miter/>
                      </a:ln>
                    </p:spPr>
                  </p:pic>
                </p:oleObj>
              </mc:Fallback>
            </mc:AlternateContent>
          </a:graphicData>
        </a:graphic>
      </p:graphicFrame>
      <p:graphicFrame>
        <p:nvGraphicFramePr>
          <p:cNvPr id="12293" name="Object 8"/>
          <p:cNvGraphicFramePr/>
          <p:nvPr/>
        </p:nvGraphicFramePr>
        <p:xfrm>
          <a:off x="539750" y="5013325"/>
          <a:ext cx="2390775" cy="628650"/>
        </p:xfrm>
        <a:graphic>
          <a:graphicData uri="http://schemas.openxmlformats.org/presentationml/2006/ole">
            <mc:AlternateContent xmlns:mc="http://schemas.openxmlformats.org/markup-compatibility/2006">
              <mc:Choice xmlns:v="urn:schemas-microsoft-com:vml" Requires="v">
                <p:oleObj spid="_x0000_s14350" r:id="rId9" imgW="1497965" imgH="393700" progId="Equation.3">
                  <p:embed/>
                </p:oleObj>
              </mc:Choice>
              <mc:Fallback>
                <p:oleObj r:id="rId9" imgW="1497965" imgH="393700" progId="Equation.3">
                  <p:embed/>
                  <p:pic>
                    <p:nvPicPr>
                      <p:cNvPr id="0" name="图片 3141"/>
                      <p:cNvPicPr/>
                      <p:nvPr/>
                    </p:nvPicPr>
                    <p:blipFill>
                      <a:blip r:embed="rId10"/>
                      <a:stretch>
                        <a:fillRect/>
                      </a:stretch>
                    </p:blipFill>
                    <p:spPr>
                      <a:xfrm>
                        <a:off x="539750" y="5013325"/>
                        <a:ext cx="2390775" cy="628650"/>
                      </a:xfrm>
                      <a:prstGeom prst="rect">
                        <a:avLst/>
                      </a:prstGeom>
                      <a:noFill/>
                      <a:ln w="38100">
                        <a:noFill/>
                        <a:miter/>
                      </a:ln>
                    </p:spPr>
                  </p:pic>
                </p:oleObj>
              </mc:Fallback>
            </mc:AlternateContent>
          </a:graphicData>
        </a:graphic>
      </p:graphicFrame>
      <p:sp>
        <p:nvSpPr>
          <p:cNvPr id="12301" name="Text Box 9"/>
          <p:cNvSpPr txBox="1"/>
          <p:nvPr/>
        </p:nvSpPr>
        <p:spPr>
          <a:xfrm>
            <a:off x="0" y="5661025"/>
            <a:ext cx="8964613"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从　　可见：　　　　结构具有不稳定的后屈曲性能；</a:t>
            </a:r>
          </a:p>
          <a:p>
            <a:pPr lvl="0" eaLnBrk="1" hangingPunct="1">
              <a:spcBef>
                <a:spcPct val="50000"/>
              </a:spcBef>
            </a:pPr>
            <a:r>
              <a:rPr lang="zh-CN" altLang="en-US" b="0" dirty="0">
                <a:latin typeface="Arial" panose="020B0604020202020204" pitchFamily="34" charset="0"/>
                <a:ea typeface="宋体" panose="02010600030101010101" pitchFamily="2" charset="-122"/>
              </a:rPr>
              <a:t>从　　可见：　　　　结构具有不稳定的初始后屈曲性能；　</a:t>
            </a:r>
          </a:p>
        </p:txBody>
      </p:sp>
      <p:graphicFrame>
        <p:nvGraphicFramePr>
          <p:cNvPr id="12294" name="Object 10"/>
          <p:cNvGraphicFramePr/>
          <p:nvPr/>
        </p:nvGraphicFramePr>
        <p:xfrm>
          <a:off x="395288" y="5589588"/>
          <a:ext cx="363537" cy="412750"/>
        </p:xfrm>
        <a:graphic>
          <a:graphicData uri="http://schemas.openxmlformats.org/presentationml/2006/ole">
            <mc:AlternateContent xmlns:mc="http://schemas.openxmlformats.org/markup-compatibility/2006">
              <mc:Choice xmlns:v="urn:schemas-microsoft-com:vml" Requires="v">
                <p:oleObj spid="_x0000_s14351" r:id="rId11" imgW="190500" imgH="215900" progId="Equation.3">
                  <p:embed/>
                </p:oleObj>
              </mc:Choice>
              <mc:Fallback>
                <p:oleObj r:id="rId11" imgW="190500" imgH="215900" progId="Equation.3">
                  <p:embed/>
                  <p:pic>
                    <p:nvPicPr>
                      <p:cNvPr id="0" name="图片 3134"/>
                      <p:cNvPicPr/>
                      <p:nvPr/>
                    </p:nvPicPr>
                    <p:blipFill>
                      <a:blip r:embed="rId12"/>
                      <a:stretch>
                        <a:fillRect/>
                      </a:stretch>
                    </p:blipFill>
                    <p:spPr>
                      <a:xfrm>
                        <a:off x="395288" y="5589588"/>
                        <a:ext cx="363537" cy="412750"/>
                      </a:xfrm>
                      <a:prstGeom prst="rect">
                        <a:avLst/>
                      </a:prstGeom>
                      <a:noFill/>
                      <a:ln w="38100">
                        <a:noFill/>
                        <a:miter/>
                      </a:ln>
                    </p:spPr>
                  </p:pic>
                </p:oleObj>
              </mc:Fallback>
            </mc:AlternateContent>
          </a:graphicData>
        </a:graphic>
      </p:graphicFrame>
      <p:graphicFrame>
        <p:nvGraphicFramePr>
          <p:cNvPr id="12295" name="Object 11"/>
          <p:cNvGraphicFramePr/>
          <p:nvPr/>
        </p:nvGraphicFramePr>
        <p:xfrm>
          <a:off x="1476375" y="5661025"/>
          <a:ext cx="863600" cy="368300"/>
        </p:xfrm>
        <a:graphic>
          <a:graphicData uri="http://schemas.openxmlformats.org/presentationml/2006/ole">
            <mc:AlternateContent xmlns:mc="http://schemas.openxmlformats.org/markup-compatibility/2006">
              <mc:Choice xmlns:v="urn:schemas-microsoft-com:vml" Requires="v">
                <p:oleObj spid="_x0000_s14352" r:id="rId13" imgW="507365" imgH="215900" progId="Equation.3">
                  <p:embed/>
                </p:oleObj>
              </mc:Choice>
              <mc:Fallback>
                <p:oleObj r:id="rId13" imgW="507365" imgH="215900" progId="Equation.3">
                  <p:embed/>
                  <p:pic>
                    <p:nvPicPr>
                      <p:cNvPr id="0" name="图片 3132"/>
                      <p:cNvPicPr/>
                      <p:nvPr/>
                    </p:nvPicPr>
                    <p:blipFill>
                      <a:blip r:embed="rId14"/>
                      <a:stretch>
                        <a:fillRect/>
                      </a:stretch>
                    </p:blipFill>
                    <p:spPr>
                      <a:xfrm>
                        <a:off x="1476375" y="5661025"/>
                        <a:ext cx="863600" cy="368300"/>
                      </a:xfrm>
                      <a:prstGeom prst="rect">
                        <a:avLst/>
                      </a:prstGeom>
                      <a:noFill/>
                      <a:ln w="38100">
                        <a:noFill/>
                        <a:miter/>
                      </a:ln>
                    </p:spPr>
                  </p:pic>
                </p:oleObj>
              </mc:Fallback>
            </mc:AlternateContent>
          </a:graphicData>
        </a:graphic>
      </p:graphicFrame>
      <p:graphicFrame>
        <p:nvGraphicFramePr>
          <p:cNvPr id="12296" name="Object 12"/>
          <p:cNvGraphicFramePr/>
          <p:nvPr/>
        </p:nvGraphicFramePr>
        <p:xfrm>
          <a:off x="5508625" y="5661025"/>
          <a:ext cx="863600" cy="368300"/>
        </p:xfrm>
        <a:graphic>
          <a:graphicData uri="http://schemas.openxmlformats.org/presentationml/2006/ole">
            <mc:AlternateContent xmlns:mc="http://schemas.openxmlformats.org/markup-compatibility/2006">
              <mc:Choice xmlns:v="urn:schemas-microsoft-com:vml" Requires="v">
                <p:oleObj spid="_x0000_s14353" r:id="rId15" imgW="507365" imgH="215900" progId="Equation.3">
                  <p:embed/>
                </p:oleObj>
              </mc:Choice>
              <mc:Fallback>
                <p:oleObj r:id="rId15" imgW="507365" imgH="215900" progId="Equation.3">
                  <p:embed/>
                  <p:pic>
                    <p:nvPicPr>
                      <p:cNvPr id="0" name="图片 3143"/>
                      <p:cNvPicPr/>
                      <p:nvPr/>
                    </p:nvPicPr>
                    <p:blipFill>
                      <a:blip r:embed="rId16"/>
                      <a:stretch>
                        <a:fillRect/>
                      </a:stretch>
                    </p:blipFill>
                    <p:spPr>
                      <a:xfrm>
                        <a:off x="5508625" y="5661025"/>
                        <a:ext cx="863600" cy="368300"/>
                      </a:xfrm>
                      <a:prstGeom prst="rect">
                        <a:avLst/>
                      </a:prstGeom>
                      <a:noFill/>
                      <a:ln w="38100">
                        <a:noFill/>
                        <a:miter/>
                      </a:ln>
                    </p:spPr>
                  </p:pic>
                </p:oleObj>
              </mc:Fallback>
            </mc:AlternateContent>
          </a:graphicData>
        </a:graphic>
      </p:graphicFrame>
      <p:sp>
        <p:nvSpPr>
          <p:cNvPr id="12302" name="Rectangle 13"/>
          <p:cNvSpPr/>
          <p:nvPr/>
        </p:nvSpPr>
        <p:spPr>
          <a:xfrm>
            <a:off x="6300788" y="5661025"/>
            <a:ext cx="1784350" cy="366713"/>
          </a:xfrm>
          <a:prstGeom prst="rect">
            <a:avLst/>
          </a:prstGeom>
          <a:noFill/>
          <a:ln w="9525">
            <a:noFill/>
          </a:ln>
        </p:spPr>
        <p:txBody>
          <a:bodyPr wrap="none">
            <a:spAutoFit/>
          </a:bodyPr>
          <a:lstStyle/>
          <a:p>
            <a:pPr lvl="0" eaLnBrk="1" hangingPunct="1"/>
            <a:r>
              <a:rPr lang="zh-CN" altLang="en-US" b="0" dirty="0">
                <a:latin typeface="Arial" panose="020B0604020202020204" pitchFamily="34" charset="0"/>
                <a:ea typeface="宋体" panose="02010600030101010101" pitchFamily="2" charset="-122"/>
              </a:rPr>
              <a:t>后屈曲性能稳定</a:t>
            </a:r>
          </a:p>
        </p:txBody>
      </p:sp>
      <p:graphicFrame>
        <p:nvGraphicFramePr>
          <p:cNvPr id="12297" name="Object 14"/>
          <p:cNvGraphicFramePr/>
          <p:nvPr/>
        </p:nvGraphicFramePr>
        <p:xfrm>
          <a:off x="323850" y="6021388"/>
          <a:ext cx="436563" cy="431800"/>
        </p:xfrm>
        <a:graphic>
          <a:graphicData uri="http://schemas.openxmlformats.org/presentationml/2006/ole">
            <mc:AlternateContent xmlns:mc="http://schemas.openxmlformats.org/markup-compatibility/2006">
              <mc:Choice xmlns:v="urn:schemas-microsoft-com:vml" Requires="v">
                <p:oleObj spid="_x0000_s14354" r:id="rId17" imgW="228600" imgH="215900" progId="Equation.3">
                  <p:embed/>
                </p:oleObj>
              </mc:Choice>
              <mc:Fallback>
                <p:oleObj r:id="rId17" imgW="228600" imgH="215900" progId="Equation.3">
                  <p:embed/>
                  <p:pic>
                    <p:nvPicPr>
                      <p:cNvPr id="0" name="图片 3135"/>
                      <p:cNvPicPr/>
                      <p:nvPr/>
                    </p:nvPicPr>
                    <p:blipFill>
                      <a:blip r:embed="rId18"/>
                      <a:stretch>
                        <a:fillRect/>
                      </a:stretch>
                    </p:blipFill>
                    <p:spPr>
                      <a:xfrm>
                        <a:off x="323850" y="6021388"/>
                        <a:ext cx="436563" cy="431800"/>
                      </a:xfrm>
                      <a:prstGeom prst="rect">
                        <a:avLst/>
                      </a:prstGeom>
                      <a:noFill/>
                      <a:ln w="38100">
                        <a:noFill/>
                        <a:miter/>
                      </a:ln>
                    </p:spPr>
                  </p:pic>
                </p:oleObj>
              </mc:Fallback>
            </mc:AlternateContent>
          </a:graphicData>
        </a:graphic>
      </p:graphicFrame>
      <p:graphicFrame>
        <p:nvGraphicFramePr>
          <p:cNvPr id="12298" name="Object 15"/>
          <p:cNvGraphicFramePr/>
          <p:nvPr/>
        </p:nvGraphicFramePr>
        <p:xfrm>
          <a:off x="1476375" y="6092825"/>
          <a:ext cx="863600" cy="368300"/>
        </p:xfrm>
        <a:graphic>
          <a:graphicData uri="http://schemas.openxmlformats.org/presentationml/2006/ole">
            <mc:AlternateContent xmlns:mc="http://schemas.openxmlformats.org/markup-compatibility/2006">
              <mc:Choice xmlns:v="urn:schemas-microsoft-com:vml" Requires="v">
                <p:oleObj spid="_x0000_s14355" r:id="rId19" imgW="507365" imgH="215900" progId="Equation.3">
                  <p:embed/>
                </p:oleObj>
              </mc:Choice>
              <mc:Fallback>
                <p:oleObj r:id="rId19" imgW="507365" imgH="215900" progId="Equation.3">
                  <p:embed/>
                  <p:pic>
                    <p:nvPicPr>
                      <p:cNvPr id="0" name="图片 3139"/>
                      <p:cNvPicPr/>
                      <p:nvPr/>
                    </p:nvPicPr>
                    <p:blipFill>
                      <a:blip r:embed="rId14"/>
                      <a:stretch>
                        <a:fillRect/>
                      </a:stretch>
                    </p:blipFill>
                    <p:spPr>
                      <a:xfrm>
                        <a:off x="1476375" y="6092825"/>
                        <a:ext cx="863600" cy="368300"/>
                      </a:xfrm>
                      <a:prstGeom prst="rect">
                        <a:avLst/>
                      </a:prstGeom>
                      <a:noFill/>
                      <a:ln w="38100">
                        <a:noFill/>
                        <a:miter/>
                      </a:ln>
                    </p:spPr>
                  </p:pic>
                </p:oleObj>
              </mc:Fallback>
            </mc:AlternateContent>
          </a:graphicData>
        </a:graphic>
      </p:graphicFrame>
      <p:graphicFrame>
        <p:nvGraphicFramePr>
          <p:cNvPr id="12299" name="Object 16"/>
          <p:cNvGraphicFramePr/>
          <p:nvPr/>
        </p:nvGraphicFramePr>
        <p:xfrm>
          <a:off x="5940425" y="6021388"/>
          <a:ext cx="863600" cy="368300"/>
        </p:xfrm>
        <a:graphic>
          <a:graphicData uri="http://schemas.openxmlformats.org/presentationml/2006/ole">
            <mc:AlternateContent xmlns:mc="http://schemas.openxmlformats.org/markup-compatibility/2006">
              <mc:Choice xmlns:v="urn:schemas-microsoft-com:vml" Requires="v">
                <p:oleObj spid="_x0000_s14356" r:id="rId20" imgW="507365" imgH="215900" progId="Equation.3">
                  <p:embed/>
                </p:oleObj>
              </mc:Choice>
              <mc:Fallback>
                <p:oleObj r:id="rId20" imgW="507365" imgH="215900" progId="Equation.3">
                  <p:embed/>
                  <p:pic>
                    <p:nvPicPr>
                      <p:cNvPr id="0" name="图片 3144"/>
                      <p:cNvPicPr/>
                      <p:nvPr/>
                    </p:nvPicPr>
                    <p:blipFill>
                      <a:blip r:embed="rId16"/>
                      <a:stretch>
                        <a:fillRect/>
                      </a:stretch>
                    </p:blipFill>
                    <p:spPr>
                      <a:xfrm>
                        <a:off x="5940425" y="6021388"/>
                        <a:ext cx="863600" cy="368300"/>
                      </a:xfrm>
                      <a:prstGeom prst="rect">
                        <a:avLst/>
                      </a:prstGeom>
                      <a:noFill/>
                      <a:ln w="38100">
                        <a:noFill/>
                        <a:miter/>
                      </a:ln>
                    </p:spPr>
                  </p:pic>
                </p:oleObj>
              </mc:Fallback>
            </mc:AlternateContent>
          </a:graphicData>
        </a:graphic>
      </p:graphicFrame>
      <p:sp>
        <p:nvSpPr>
          <p:cNvPr id="12303" name="Rectangle 18"/>
          <p:cNvSpPr/>
          <p:nvPr/>
        </p:nvSpPr>
        <p:spPr>
          <a:xfrm>
            <a:off x="6732588" y="6021388"/>
            <a:ext cx="2470150" cy="366712"/>
          </a:xfrm>
          <a:prstGeom prst="rect">
            <a:avLst/>
          </a:prstGeom>
          <a:noFill/>
          <a:ln w="9525">
            <a:noFill/>
          </a:ln>
        </p:spPr>
        <p:txBody>
          <a:bodyPr wrap="none">
            <a:spAutoFit/>
          </a:bodyPr>
          <a:lstStyle/>
          <a:p>
            <a:pPr lvl="0" eaLnBrk="1" hangingPunct="1"/>
            <a:r>
              <a:rPr lang="zh-CN" altLang="en-US" b="0" dirty="0">
                <a:latin typeface="Arial" panose="020B0604020202020204" pitchFamily="34" charset="0"/>
                <a:ea typeface="宋体" panose="02010600030101010101" pitchFamily="2" charset="-122"/>
              </a:rPr>
              <a:t>初始后屈曲性能稳定。</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4"/>
          <p:cNvSpPr txBox="1"/>
          <p:nvPr/>
        </p:nvSpPr>
        <p:spPr>
          <a:xfrm>
            <a:off x="323850" y="476250"/>
            <a:ext cx="8351838" cy="2917825"/>
          </a:xfrm>
          <a:prstGeom prst="rect">
            <a:avLst/>
          </a:prstGeom>
          <a:noFill/>
          <a:ln w="9525">
            <a:noFill/>
          </a:ln>
        </p:spPr>
        <p:txBody>
          <a:bodyPr>
            <a:spAutoFit/>
          </a:bodyPr>
          <a:lstStyle/>
          <a:p>
            <a:pPr lvl="0" eaLnBrk="1" hangingPunct="1">
              <a:spcBef>
                <a:spcPct val="50000"/>
              </a:spcBef>
            </a:pPr>
            <a:r>
              <a:rPr lang="zh-CN" altLang="en-US" sz="2000" dirty="0">
                <a:latin typeface="Arial" panose="020B0604020202020204" pitchFamily="34" charset="0"/>
                <a:ea typeface="宋体" panose="02010600030101010101" pitchFamily="2" charset="-122"/>
              </a:rPr>
              <a:t>４、小结</a:t>
            </a:r>
          </a:p>
          <a:p>
            <a:pPr lvl="0" eaLnBrk="1" hangingPunct="1">
              <a:spcBef>
                <a:spcPct val="50000"/>
              </a:spcBef>
            </a:pPr>
            <a:endParaRPr lang="zh-CN" altLang="en-US" sz="2000" dirty="0">
              <a:latin typeface="Arial" panose="020B0604020202020204" pitchFamily="34" charset="0"/>
              <a:ea typeface="宋体" panose="02010600030101010101" pitchFamily="2" charset="-122"/>
            </a:endParaRPr>
          </a:p>
          <a:p>
            <a:pPr lvl="0" eaLnBrk="1" hangingPunct="1">
              <a:spcBef>
                <a:spcPct val="50000"/>
              </a:spcBef>
            </a:pPr>
            <a:r>
              <a:rPr lang="zh-CN" altLang="en-US" b="0" dirty="0">
                <a:latin typeface="Arial" panose="020B0604020202020204" pitchFamily="34" charset="0"/>
                <a:ea typeface="宋体" panose="02010600030101010101" pitchFamily="2" charset="-122"/>
              </a:rPr>
              <a:t>（１）对称：</a:t>
            </a:r>
            <a:r>
              <a:rPr lang="en-US" altLang="zh-CN" b="0" dirty="0" err="1">
                <a:latin typeface="Arial" panose="020B0604020202020204" pitchFamily="34" charset="0"/>
                <a:ea typeface="宋体" panose="02010600030101010101" pitchFamily="2" charset="-122"/>
              </a:rPr>
              <a:t>Talyor</a:t>
            </a:r>
            <a:r>
              <a:rPr lang="zh-CN" altLang="en-US" b="0" dirty="0">
                <a:latin typeface="Arial" panose="020B0604020202020204" pitchFamily="34" charset="0"/>
                <a:ea typeface="宋体" panose="02010600030101010101" pitchFamily="2" charset="-122"/>
              </a:rPr>
              <a:t>级数展开后，　项消失，可考虑　　项；</a:t>
            </a:r>
          </a:p>
          <a:p>
            <a:pPr lvl="0" eaLnBrk="1" hangingPunct="1">
              <a:spcBef>
                <a:spcPct val="50000"/>
              </a:spcBef>
            </a:pPr>
            <a:r>
              <a:rPr lang="zh-CN" altLang="en-US" b="0" dirty="0">
                <a:latin typeface="Arial" panose="020B0604020202020204" pitchFamily="34" charset="0"/>
                <a:ea typeface="宋体" panose="02010600030101010101" pitchFamily="2" charset="-122"/>
              </a:rPr>
              <a:t>　　　不对称，</a:t>
            </a:r>
            <a:r>
              <a:rPr lang="en-US" altLang="zh-CN" b="0" dirty="0" err="1">
                <a:latin typeface="Arial" panose="020B0604020202020204" pitchFamily="34" charset="0"/>
                <a:ea typeface="宋体" panose="02010600030101010101" pitchFamily="2" charset="-122"/>
              </a:rPr>
              <a:t>Talyor</a:t>
            </a:r>
            <a:r>
              <a:rPr lang="zh-CN" altLang="en-US" b="0" dirty="0">
                <a:latin typeface="Arial" panose="020B0604020202020204" pitchFamily="34" charset="0"/>
                <a:ea typeface="宋体" panose="02010600030101010101" pitchFamily="2" charset="-122"/>
              </a:rPr>
              <a:t>级数展开后，可仅考虑　  项。</a:t>
            </a:r>
          </a:p>
          <a:p>
            <a:pPr lvl="0" eaLnBrk="1" hangingPunct="1">
              <a:spcBef>
                <a:spcPct val="50000"/>
              </a:spcBef>
            </a:pPr>
            <a:endParaRPr lang="zh-CN" altLang="en-US" b="0" dirty="0">
              <a:latin typeface="Arial" panose="020B0604020202020204" pitchFamily="34" charset="0"/>
              <a:ea typeface="宋体" panose="02010600030101010101" pitchFamily="2" charset="-122"/>
            </a:endParaRPr>
          </a:p>
          <a:p>
            <a:pPr lvl="0" eaLnBrk="1" hangingPunct="1">
              <a:spcBef>
                <a:spcPct val="50000"/>
              </a:spcBef>
            </a:pPr>
            <a:r>
              <a:rPr lang="zh-CN" altLang="en-US" b="0" dirty="0">
                <a:latin typeface="Arial" panose="020B0604020202020204" pitchFamily="34" charset="0"/>
                <a:ea typeface="宋体" panose="02010600030101010101" pitchFamily="2" charset="-122"/>
              </a:rPr>
              <a:t>（２）忽略高阶项不会影响结构最初的后屈曲性能，只要计入第一个非零的　</a:t>
            </a:r>
          </a:p>
          <a:p>
            <a:pPr lvl="0" eaLnBrk="1" hangingPunct="1">
              <a:spcBef>
                <a:spcPct val="50000"/>
              </a:spcBef>
            </a:pPr>
            <a:r>
              <a:rPr lang="zh-CN" altLang="en-US" b="0" dirty="0">
                <a:latin typeface="Arial" panose="020B0604020202020204" pitchFamily="34" charset="0"/>
                <a:ea typeface="宋体" panose="02010600030101010101" pitchFamily="2" charset="-122"/>
              </a:rPr>
              <a:t>　　　项，就可研究结构的初始后屈曲性能。</a:t>
            </a:r>
          </a:p>
        </p:txBody>
      </p:sp>
      <p:graphicFrame>
        <p:nvGraphicFramePr>
          <p:cNvPr id="13314" name="Object 5"/>
          <p:cNvGraphicFramePr/>
          <p:nvPr/>
        </p:nvGraphicFramePr>
        <p:xfrm>
          <a:off x="3708400" y="1412875"/>
          <a:ext cx="322263" cy="381000"/>
        </p:xfrm>
        <a:graphic>
          <a:graphicData uri="http://schemas.openxmlformats.org/presentationml/2006/ole">
            <mc:AlternateContent xmlns:mc="http://schemas.openxmlformats.org/markup-compatibility/2006">
              <mc:Choice xmlns:v="urn:schemas-microsoft-com:vml" Requires="v">
                <p:oleObj spid="_x0000_s15364" r:id="rId3" imgW="139700" imgH="165100" progId="Equation.DSMT4">
                  <p:embed/>
                </p:oleObj>
              </mc:Choice>
              <mc:Fallback>
                <p:oleObj r:id="rId3" imgW="139700" imgH="165100" progId="Equation.DSMT4">
                  <p:embed/>
                  <p:pic>
                    <p:nvPicPr>
                      <p:cNvPr id="0" name="图片 3140"/>
                      <p:cNvPicPr/>
                      <p:nvPr/>
                    </p:nvPicPr>
                    <p:blipFill>
                      <a:blip r:embed="rId4"/>
                      <a:stretch>
                        <a:fillRect/>
                      </a:stretch>
                    </p:blipFill>
                    <p:spPr>
                      <a:xfrm>
                        <a:off x="3708400" y="1412875"/>
                        <a:ext cx="322263" cy="381000"/>
                      </a:xfrm>
                      <a:prstGeom prst="rect">
                        <a:avLst/>
                      </a:prstGeom>
                      <a:noFill/>
                      <a:ln w="38100">
                        <a:noFill/>
                        <a:miter/>
                      </a:ln>
                    </p:spPr>
                  </p:pic>
                </p:oleObj>
              </mc:Fallback>
            </mc:AlternateContent>
          </a:graphicData>
        </a:graphic>
      </p:graphicFrame>
      <p:graphicFrame>
        <p:nvGraphicFramePr>
          <p:cNvPr id="13315" name="Object 6"/>
          <p:cNvGraphicFramePr/>
          <p:nvPr/>
        </p:nvGraphicFramePr>
        <p:xfrm>
          <a:off x="5724525" y="1341438"/>
          <a:ext cx="369888" cy="444500"/>
        </p:xfrm>
        <a:graphic>
          <a:graphicData uri="http://schemas.openxmlformats.org/presentationml/2006/ole">
            <mc:AlternateContent xmlns:mc="http://schemas.openxmlformats.org/markup-compatibility/2006">
              <mc:Choice xmlns:v="urn:schemas-microsoft-com:vml" Requires="v">
                <p:oleObj spid="_x0000_s15365" r:id="rId5" imgW="190500" imgH="228600" progId="Equation.DSMT4">
                  <p:embed/>
                </p:oleObj>
              </mc:Choice>
              <mc:Fallback>
                <p:oleObj r:id="rId5" imgW="190500" imgH="228600" progId="Equation.DSMT4">
                  <p:embed/>
                  <p:pic>
                    <p:nvPicPr>
                      <p:cNvPr id="0" name="图片 3136"/>
                      <p:cNvPicPr/>
                      <p:nvPr/>
                    </p:nvPicPr>
                    <p:blipFill>
                      <a:blip r:embed="rId6"/>
                      <a:stretch>
                        <a:fillRect/>
                      </a:stretch>
                    </p:blipFill>
                    <p:spPr>
                      <a:xfrm>
                        <a:off x="5724525" y="1341438"/>
                        <a:ext cx="369888" cy="444500"/>
                      </a:xfrm>
                      <a:prstGeom prst="rect">
                        <a:avLst/>
                      </a:prstGeom>
                      <a:noFill/>
                      <a:ln w="38100">
                        <a:noFill/>
                        <a:miter/>
                      </a:ln>
                    </p:spPr>
                  </p:pic>
                </p:oleObj>
              </mc:Fallback>
            </mc:AlternateContent>
          </a:graphicData>
        </a:graphic>
      </p:graphicFrame>
      <p:graphicFrame>
        <p:nvGraphicFramePr>
          <p:cNvPr id="13316" name="Object 7"/>
          <p:cNvGraphicFramePr/>
          <p:nvPr/>
        </p:nvGraphicFramePr>
        <p:xfrm>
          <a:off x="4932363" y="1773238"/>
          <a:ext cx="322262" cy="381000"/>
        </p:xfrm>
        <a:graphic>
          <a:graphicData uri="http://schemas.openxmlformats.org/presentationml/2006/ole">
            <mc:AlternateContent xmlns:mc="http://schemas.openxmlformats.org/markup-compatibility/2006">
              <mc:Choice xmlns:v="urn:schemas-microsoft-com:vml" Requires="v">
                <p:oleObj spid="_x0000_s15366" r:id="rId7" imgW="139700" imgH="165100" progId="Equation.DSMT4">
                  <p:embed/>
                </p:oleObj>
              </mc:Choice>
              <mc:Fallback>
                <p:oleObj r:id="rId7" imgW="139700" imgH="165100" progId="Equation.DSMT4">
                  <p:embed/>
                  <p:pic>
                    <p:nvPicPr>
                      <p:cNvPr id="0" name="图片 3137"/>
                      <p:cNvPicPr/>
                      <p:nvPr/>
                    </p:nvPicPr>
                    <p:blipFill>
                      <a:blip r:embed="rId4"/>
                      <a:stretch>
                        <a:fillRect/>
                      </a:stretch>
                    </p:blipFill>
                    <p:spPr>
                      <a:xfrm>
                        <a:off x="4932363" y="1773238"/>
                        <a:ext cx="322262" cy="381000"/>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4" name="Picture 12"/>
          <p:cNvPicPr>
            <a:picLocks noChangeAspect="1"/>
          </p:cNvPicPr>
          <p:nvPr/>
        </p:nvPicPr>
        <p:blipFill>
          <a:blip r:embed="rId3"/>
          <a:stretch>
            <a:fillRect/>
          </a:stretch>
        </p:blipFill>
        <p:spPr>
          <a:xfrm>
            <a:off x="6804025" y="1989138"/>
            <a:ext cx="2057400" cy="4048125"/>
          </a:xfrm>
          <a:prstGeom prst="rect">
            <a:avLst/>
          </a:prstGeom>
          <a:noFill/>
          <a:ln w="9525">
            <a:noFill/>
          </a:ln>
        </p:spPr>
      </p:pic>
      <p:sp>
        <p:nvSpPr>
          <p:cNvPr id="14345" name="Text Box 4"/>
          <p:cNvSpPr txBox="1"/>
          <p:nvPr/>
        </p:nvSpPr>
        <p:spPr>
          <a:xfrm>
            <a:off x="395288" y="476250"/>
            <a:ext cx="8424862" cy="2262188"/>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华文细黑" pitchFamily="2" charset="-122"/>
              </a:rPr>
              <a:t>二、结构的初始缺陷敏感性</a:t>
            </a:r>
            <a:endParaRPr lang="zh-CN" altLang="en-US" sz="2400" dirty="0">
              <a:latin typeface="Arial" panose="020B0604020202020204" pitchFamily="34" charset="0"/>
              <a:ea typeface="宋体" panose="02010600030101010101" pitchFamily="2" charset="-122"/>
            </a:endParaRPr>
          </a:p>
          <a:p>
            <a:pPr lvl="0" eaLnBrk="1" hangingPunct="1">
              <a:spcBef>
                <a:spcPct val="50000"/>
              </a:spcBef>
            </a:pPr>
            <a:r>
              <a:rPr lang="zh-CN" altLang="en-US" sz="2400" dirty="0">
                <a:latin typeface="Arial" panose="020B0604020202020204" pitchFamily="34" charset="0"/>
                <a:ea typeface="华文细黑" pitchFamily="2" charset="-122"/>
              </a:rPr>
              <a:t>１、基本概念</a:t>
            </a:r>
          </a:p>
          <a:p>
            <a:pPr lvl="0" eaLnBrk="1" hangingPunct="1">
              <a:spcBef>
                <a:spcPct val="50000"/>
              </a:spcBef>
            </a:pPr>
            <a:r>
              <a:rPr lang="zh-CN" altLang="en-US" b="0" dirty="0">
                <a:latin typeface="Arial" panose="020B0604020202020204" pitchFamily="34" charset="0"/>
                <a:ea typeface="华文细黑" pitchFamily="2" charset="-122"/>
              </a:rPr>
              <a:t>　　　　　对称分枝型失稳</a:t>
            </a: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稳定的初始后屈曲性能</a:t>
            </a:r>
          </a:p>
          <a:p>
            <a:pPr lvl="0" eaLnBrk="1" hangingPunct="1">
              <a:spcBef>
                <a:spcPct val="50000"/>
              </a:spcBef>
            </a:pPr>
            <a:r>
              <a:rPr lang="zh-CN" altLang="en-US" b="0" dirty="0">
                <a:latin typeface="Arial" panose="020B0604020202020204" pitchFamily="34" charset="0"/>
                <a:ea typeface="华文细黑" pitchFamily="2" charset="-122"/>
              </a:rPr>
              <a:t>理想结构　　　　　　　　</a:t>
            </a: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不稳定的初始后屈曲性能</a:t>
            </a:r>
          </a:p>
          <a:p>
            <a:pPr lvl="0" eaLnBrk="1" hangingPunct="1">
              <a:spcBef>
                <a:spcPct val="50000"/>
              </a:spcBef>
            </a:pPr>
            <a:r>
              <a:rPr lang="zh-CN" altLang="en-US" b="0" dirty="0">
                <a:latin typeface="Arial" panose="020B0604020202020204" pitchFamily="34" charset="0"/>
                <a:ea typeface="华文细黑" pitchFamily="2" charset="-122"/>
              </a:rPr>
              <a:t>　　　　　不对称分枝型失稳</a:t>
            </a: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稳定和不稳定的初始后屈曲性能</a:t>
            </a:r>
          </a:p>
        </p:txBody>
      </p:sp>
      <p:graphicFrame>
        <p:nvGraphicFramePr>
          <p:cNvPr id="14338" name="Object 5"/>
          <p:cNvGraphicFramePr/>
          <p:nvPr/>
        </p:nvGraphicFramePr>
        <p:xfrm>
          <a:off x="1331913" y="1628775"/>
          <a:ext cx="430212" cy="1079500"/>
        </p:xfrm>
        <a:graphic>
          <a:graphicData uri="http://schemas.openxmlformats.org/presentationml/2006/ole">
            <mc:AlternateContent xmlns:mc="http://schemas.openxmlformats.org/markup-compatibility/2006">
              <mc:Choice xmlns:v="urn:schemas-microsoft-com:vml" Requires="v">
                <p:oleObj spid="_x0000_s16391" r:id="rId4" imgW="165100" imgH="215900" progId="Equation.3">
                  <p:embed/>
                </p:oleObj>
              </mc:Choice>
              <mc:Fallback>
                <p:oleObj r:id="rId4" imgW="165100" imgH="215900" progId="Equation.3">
                  <p:embed/>
                  <p:pic>
                    <p:nvPicPr>
                      <p:cNvPr id="0" name="图片 3151"/>
                      <p:cNvPicPr/>
                      <p:nvPr/>
                    </p:nvPicPr>
                    <p:blipFill>
                      <a:blip r:embed="rId5"/>
                      <a:stretch>
                        <a:fillRect/>
                      </a:stretch>
                    </p:blipFill>
                    <p:spPr>
                      <a:xfrm>
                        <a:off x="1331913" y="1628775"/>
                        <a:ext cx="430212" cy="1079500"/>
                      </a:xfrm>
                      <a:prstGeom prst="rect">
                        <a:avLst/>
                      </a:prstGeom>
                      <a:noFill/>
                      <a:ln w="38100">
                        <a:noFill/>
                        <a:miter/>
                      </a:ln>
                    </p:spPr>
                  </p:pic>
                </p:oleObj>
              </mc:Fallback>
            </mc:AlternateContent>
          </a:graphicData>
        </a:graphic>
      </p:graphicFrame>
      <p:sp>
        <p:nvSpPr>
          <p:cNvPr id="14346" name="Text Box 6"/>
          <p:cNvSpPr txBox="1"/>
          <p:nvPr/>
        </p:nvSpPr>
        <p:spPr>
          <a:xfrm>
            <a:off x="395288" y="3573463"/>
            <a:ext cx="8351837"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实际结构　　　初始缺陷：初偏心、初挠度、残余应力。</a:t>
            </a:r>
          </a:p>
        </p:txBody>
      </p:sp>
      <p:graphicFrame>
        <p:nvGraphicFramePr>
          <p:cNvPr id="14339" name="Object 7"/>
          <p:cNvGraphicFramePr/>
          <p:nvPr/>
        </p:nvGraphicFramePr>
        <p:xfrm>
          <a:off x="1476375" y="3573463"/>
          <a:ext cx="539750" cy="381000"/>
        </p:xfrm>
        <a:graphic>
          <a:graphicData uri="http://schemas.openxmlformats.org/presentationml/2006/ole">
            <mc:AlternateContent xmlns:mc="http://schemas.openxmlformats.org/markup-compatibility/2006">
              <mc:Choice xmlns:v="urn:schemas-microsoft-com:vml" Requires="v">
                <p:oleObj spid="_x0000_s16392" r:id="rId6" imgW="215900" imgH="152400" progId="Equation.3">
                  <p:embed/>
                </p:oleObj>
              </mc:Choice>
              <mc:Fallback>
                <p:oleObj r:id="rId6" imgW="215900" imgH="152400" progId="Equation.3">
                  <p:embed/>
                  <p:pic>
                    <p:nvPicPr>
                      <p:cNvPr id="0" name="图片 3147"/>
                      <p:cNvPicPr/>
                      <p:nvPr/>
                    </p:nvPicPr>
                    <p:blipFill>
                      <a:blip r:embed="rId7"/>
                      <a:stretch>
                        <a:fillRect/>
                      </a:stretch>
                    </p:blipFill>
                    <p:spPr>
                      <a:xfrm>
                        <a:off x="1476375" y="3573463"/>
                        <a:ext cx="539750" cy="381000"/>
                      </a:xfrm>
                      <a:prstGeom prst="rect">
                        <a:avLst/>
                      </a:prstGeom>
                      <a:noFill/>
                      <a:ln w="38100">
                        <a:noFill/>
                        <a:miter/>
                      </a:ln>
                    </p:spPr>
                  </p:pic>
                </p:oleObj>
              </mc:Fallback>
            </mc:AlternateContent>
          </a:graphicData>
        </a:graphic>
      </p:graphicFrame>
      <p:sp>
        <p:nvSpPr>
          <p:cNvPr id="14347" name="Text Box 8"/>
          <p:cNvSpPr txBox="1"/>
          <p:nvPr/>
        </p:nvSpPr>
        <p:spPr>
          <a:xfrm>
            <a:off x="539750" y="4292600"/>
            <a:ext cx="5545138" cy="641350"/>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设理想轴压杆初始挠度为     ，轴力</a:t>
            </a:r>
            <a:r>
              <a:rPr lang="en-US" altLang="zh-CN" b="0">
                <a:latin typeface="华文细黑" pitchFamily="2" charset="-122"/>
                <a:ea typeface="华文细黑" pitchFamily="2" charset="-122"/>
              </a:rPr>
              <a:t>P</a:t>
            </a:r>
            <a:r>
              <a:rPr lang="zh-CN" altLang="en-US" b="0" dirty="0">
                <a:latin typeface="华文细黑" pitchFamily="2" charset="-122"/>
                <a:ea typeface="华文细黑" pitchFamily="2" charset="-122"/>
              </a:rPr>
              <a:t>作用下变形为　，总挠度  ，   符合正弦曲线。</a:t>
            </a:r>
          </a:p>
        </p:txBody>
      </p:sp>
      <p:graphicFrame>
        <p:nvGraphicFramePr>
          <p:cNvPr id="14340" name="Object 9"/>
          <p:cNvGraphicFramePr/>
          <p:nvPr/>
        </p:nvGraphicFramePr>
        <p:xfrm>
          <a:off x="3132138" y="4292600"/>
          <a:ext cx="360362" cy="431800"/>
        </p:xfrm>
        <a:graphic>
          <a:graphicData uri="http://schemas.openxmlformats.org/presentationml/2006/ole">
            <mc:AlternateContent xmlns:mc="http://schemas.openxmlformats.org/markup-compatibility/2006">
              <mc:Choice xmlns:v="urn:schemas-microsoft-com:vml" Requires="v">
                <p:oleObj spid="_x0000_s16393" r:id="rId8" imgW="190500" imgH="228600" progId="Equation.3">
                  <p:embed/>
                </p:oleObj>
              </mc:Choice>
              <mc:Fallback>
                <p:oleObj r:id="rId8" imgW="190500" imgH="228600" progId="Equation.3">
                  <p:embed/>
                  <p:pic>
                    <p:nvPicPr>
                      <p:cNvPr id="0" name="图片 3153"/>
                      <p:cNvPicPr/>
                      <p:nvPr/>
                    </p:nvPicPr>
                    <p:blipFill>
                      <a:blip r:embed="rId9"/>
                      <a:stretch>
                        <a:fillRect/>
                      </a:stretch>
                    </p:blipFill>
                    <p:spPr>
                      <a:xfrm>
                        <a:off x="3132138" y="4292600"/>
                        <a:ext cx="360362" cy="431800"/>
                      </a:xfrm>
                      <a:prstGeom prst="rect">
                        <a:avLst/>
                      </a:prstGeom>
                      <a:noFill/>
                      <a:ln w="38100">
                        <a:noFill/>
                        <a:miter/>
                      </a:ln>
                    </p:spPr>
                  </p:pic>
                </p:oleObj>
              </mc:Fallback>
            </mc:AlternateContent>
          </a:graphicData>
        </a:graphic>
      </p:graphicFrame>
      <p:graphicFrame>
        <p:nvGraphicFramePr>
          <p:cNvPr id="14341" name="Object 10"/>
          <p:cNvGraphicFramePr/>
          <p:nvPr/>
        </p:nvGraphicFramePr>
        <p:xfrm>
          <a:off x="5651500" y="4365625"/>
          <a:ext cx="225425" cy="287338"/>
        </p:xfrm>
        <a:graphic>
          <a:graphicData uri="http://schemas.openxmlformats.org/presentationml/2006/ole">
            <mc:AlternateContent xmlns:mc="http://schemas.openxmlformats.org/markup-compatibility/2006">
              <mc:Choice xmlns:v="urn:schemas-microsoft-com:vml" Requires="v">
                <p:oleObj spid="_x0000_s16394" r:id="rId10" imgW="139700" imgH="177800" progId="Equation.3">
                  <p:embed/>
                </p:oleObj>
              </mc:Choice>
              <mc:Fallback>
                <p:oleObj r:id="rId10" imgW="139700" imgH="177800" progId="Equation.3">
                  <p:embed/>
                  <p:pic>
                    <p:nvPicPr>
                      <p:cNvPr id="0" name="图片 3149"/>
                      <p:cNvPicPr/>
                      <p:nvPr/>
                    </p:nvPicPr>
                    <p:blipFill>
                      <a:blip r:embed="rId11"/>
                      <a:stretch>
                        <a:fillRect/>
                      </a:stretch>
                    </p:blipFill>
                    <p:spPr>
                      <a:xfrm>
                        <a:off x="5651500" y="4365625"/>
                        <a:ext cx="225425" cy="287338"/>
                      </a:xfrm>
                      <a:prstGeom prst="rect">
                        <a:avLst/>
                      </a:prstGeom>
                      <a:noFill/>
                      <a:ln w="38100">
                        <a:noFill/>
                        <a:miter/>
                      </a:ln>
                    </p:spPr>
                  </p:pic>
                </p:oleObj>
              </mc:Fallback>
            </mc:AlternateContent>
          </a:graphicData>
        </a:graphic>
      </p:graphicFrame>
      <p:graphicFrame>
        <p:nvGraphicFramePr>
          <p:cNvPr id="14342" name="Object 11"/>
          <p:cNvGraphicFramePr/>
          <p:nvPr/>
        </p:nvGraphicFramePr>
        <p:xfrm>
          <a:off x="1258888" y="4652963"/>
          <a:ext cx="288925" cy="266700"/>
        </p:xfrm>
        <a:graphic>
          <a:graphicData uri="http://schemas.openxmlformats.org/presentationml/2006/ole">
            <mc:AlternateContent xmlns:mc="http://schemas.openxmlformats.org/markup-compatibility/2006">
              <mc:Choice xmlns:v="urn:schemas-microsoft-com:vml" Requires="v">
                <p:oleObj spid="_x0000_s16395" r:id="rId12" imgW="152400" imgH="139700" progId="Equation.3">
                  <p:embed/>
                </p:oleObj>
              </mc:Choice>
              <mc:Fallback>
                <p:oleObj r:id="rId12" imgW="152400" imgH="139700" progId="Equation.3">
                  <p:embed/>
                  <p:pic>
                    <p:nvPicPr>
                      <p:cNvPr id="0" name="图片 3150"/>
                      <p:cNvPicPr/>
                      <p:nvPr/>
                    </p:nvPicPr>
                    <p:blipFill>
                      <a:blip r:embed="rId13"/>
                      <a:stretch>
                        <a:fillRect/>
                      </a:stretch>
                    </p:blipFill>
                    <p:spPr>
                      <a:xfrm>
                        <a:off x="1258888" y="4652963"/>
                        <a:ext cx="288925" cy="266700"/>
                      </a:xfrm>
                      <a:prstGeom prst="rect">
                        <a:avLst/>
                      </a:prstGeom>
                      <a:noFill/>
                      <a:ln w="38100">
                        <a:noFill/>
                        <a:miter/>
                      </a:ln>
                    </p:spPr>
                  </p:pic>
                </p:oleObj>
              </mc:Fallback>
            </mc:AlternateContent>
          </a:graphicData>
        </a:graphic>
      </p:graphicFrame>
      <p:graphicFrame>
        <p:nvGraphicFramePr>
          <p:cNvPr id="14343" name="Object 12"/>
          <p:cNvGraphicFramePr/>
          <p:nvPr/>
        </p:nvGraphicFramePr>
        <p:xfrm>
          <a:off x="1619250" y="4652963"/>
          <a:ext cx="225425" cy="287337"/>
        </p:xfrm>
        <a:graphic>
          <a:graphicData uri="http://schemas.openxmlformats.org/presentationml/2006/ole">
            <mc:AlternateContent xmlns:mc="http://schemas.openxmlformats.org/markup-compatibility/2006">
              <mc:Choice xmlns:v="urn:schemas-microsoft-com:vml" Requires="v">
                <p:oleObj spid="_x0000_s16396" r:id="rId14" imgW="139700" imgH="177800" progId="Equation.3">
                  <p:embed/>
                </p:oleObj>
              </mc:Choice>
              <mc:Fallback>
                <p:oleObj r:id="rId14" imgW="139700" imgH="177800" progId="Equation.3">
                  <p:embed/>
                  <p:pic>
                    <p:nvPicPr>
                      <p:cNvPr id="0" name="图片 3146"/>
                      <p:cNvPicPr/>
                      <p:nvPr/>
                    </p:nvPicPr>
                    <p:blipFill>
                      <a:blip r:embed="rId11"/>
                      <a:stretch>
                        <a:fillRect/>
                      </a:stretch>
                    </p:blipFill>
                    <p:spPr>
                      <a:xfrm>
                        <a:off x="1619250" y="4652963"/>
                        <a:ext cx="225425" cy="287337"/>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p:cNvSpPr txBox="1"/>
          <p:nvPr/>
        </p:nvSpPr>
        <p:spPr>
          <a:xfrm>
            <a:off x="1214438" y="762000"/>
            <a:ext cx="2057400" cy="366713"/>
          </a:xfrm>
          <a:prstGeom prst="rect">
            <a:avLst/>
          </a:prstGeom>
          <a:noFill/>
          <a:ln w="9525">
            <a:noFill/>
          </a:ln>
        </p:spPr>
        <p:txBody>
          <a:bodyPr>
            <a:spAutoFit/>
          </a:bodyPr>
          <a:lstStyle/>
          <a:p>
            <a:pPr lvl="0" eaLnBrk="1" hangingPunct="1">
              <a:spcBef>
                <a:spcPct val="50000"/>
              </a:spcBef>
            </a:pPr>
            <a:endParaRPr lang="zh-CN" altLang="zh-CN" b="0" dirty="0">
              <a:latin typeface="Arial" panose="020B0604020202020204" pitchFamily="34" charset="0"/>
              <a:ea typeface="宋体" panose="02010600030101010101" pitchFamily="2" charset="-122"/>
            </a:endParaRPr>
          </a:p>
        </p:txBody>
      </p:sp>
      <p:graphicFrame>
        <p:nvGraphicFramePr>
          <p:cNvPr id="15362" name="Object 6"/>
          <p:cNvGraphicFramePr/>
          <p:nvPr/>
        </p:nvGraphicFramePr>
        <p:xfrm>
          <a:off x="868363" y="404813"/>
          <a:ext cx="6648450" cy="5389562"/>
        </p:xfrm>
        <a:graphic>
          <a:graphicData uri="http://schemas.openxmlformats.org/presentationml/2006/ole">
            <mc:AlternateContent xmlns:mc="http://schemas.openxmlformats.org/markup-compatibility/2006">
              <mc:Choice xmlns:v="urn:schemas-microsoft-com:vml" Requires="v">
                <p:oleObj spid="_x0000_s17410" r:id="rId3" imgW="4064000" imgH="3149600" progId="Equation.DSMT4">
                  <p:embed/>
                </p:oleObj>
              </mc:Choice>
              <mc:Fallback>
                <p:oleObj r:id="rId3" imgW="4064000" imgH="3149600" progId="Equation.DSMT4">
                  <p:embed/>
                  <p:pic>
                    <p:nvPicPr>
                      <p:cNvPr id="0" name="图片 3152"/>
                      <p:cNvPicPr/>
                      <p:nvPr/>
                    </p:nvPicPr>
                    <p:blipFill>
                      <a:blip r:embed="rId4"/>
                      <a:stretch>
                        <a:fillRect/>
                      </a:stretch>
                    </p:blipFill>
                    <p:spPr>
                      <a:xfrm>
                        <a:off x="868363" y="404813"/>
                        <a:ext cx="6648450" cy="5389562"/>
                      </a:xfrm>
                      <a:prstGeom prst="rect">
                        <a:avLst/>
                      </a:prstGeom>
                      <a:noFill/>
                      <a:ln w="38100">
                        <a:noFill/>
                        <a:miter/>
                      </a:ln>
                    </p:spPr>
                  </p:pic>
                </p:oleObj>
              </mc:Fallback>
            </mc:AlternateContent>
          </a:graphicData>
        </a:graphic>
      </p:graphicFrame>
      <p:sp>
        <p:nvSpPr>
          <p:cNvPr id="15364" name="Text Box 9"/>
          <p:cNvSpPr txBox="1"/>
          <p:nvPr/>
        </p:nvSpPr>
        <p:spPr>
          <a:xfrm>
            <a:off x="395288" y="4149725"/>
            <a:ext cx="576262"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p>
        </p:txBody>
      </p:sp>
      <p:sp>
        <p:nvSpPr>
          <p:cNvPr id="15365" name="Text Box 11"/>
          <p:cNvSpPr txBox="1"/>
          <p:nvPr/>
        </p:nvSpPr>
        <p:spPr>
          <a:xfrm>
            <a:off x="395288" y="5229225"/>
            <a:ext cx="504825"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p>
        </p:txBody>
      </p:sp>
      <p:pic>
        <p:nvPicPr>
          <p:cNvPr id="15366" name="Picture 7"/>
          <p:cNvPicPr>
            <a:picLocks noChangeAspect="1"/>
          </p:cNvPicPr>
          <p:nvPr/>
        </p:nvPicPr>
        <p:blipFill>
          <a:blip r:embed="rId5"/>
          <a:stretch>
            <a:fillRect/>
          </a:stretch>
        </p:blipFill>
        <p:spPr>
          <a:xfrm>
            <a:off x="5003800" y="2205038"/>
            <a:ext cx="3657600" cy="39147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
          <p:cNvSpPr txBox="1"/>
          <p:nvPr/>
        </p:nvSpPr>
        <p:spPr>
          <a:xfrm>
            <a:off x="1066800" y="609600"/>
            <a:ext cx="5029200" cy="366713"/>
          </a:xfrm>
          <a:prstGeom prst="rect">
            <a:avLst/>
          </a:prstGeom>
          <a:noFill/>
          <a:ln w="9525">
            <a:noFill/>
          </a:ln>
        </p:spPr>
        <p:txBody>
          <a:bodyPr>
            <a:spAutoFit/>
          </a:bodyPr>
          <a:lstStyle/>
          <a:p>
            <a:pPr lvl="0" eaLnBrk="1" hangingPunct="1">
              <a:spcBef>
                <a:spcPct val="50000"/>
              </a:spcBef>
            </a:pPr>
            <a:endParaRPr lang="zh-CN" altLang="zh-CN" b="0" dirty="0">
              <a:latin typeface="Arial" panose="020B0604020202020204" pitchFamily="34" charset="0"/>
              <a:ea typeface="宋体" panose="02010600030101010101" pitchFamily="2" charset="-122"/>
            </a:endParaRPr>
          </a:p>
        </p:txBody>
      </p:sp>
      <p:sp>
        <p:nvSpPr>
          <p:cNvPr id="16389" name="Text Box 3"/>
          <p:cNvSpPr txBox="1"/>
          <p:nvPr/>
        </p:nvSpPr>
        <p:spPr>
          <a:xfrm>
            <a:off x="323850" y="260350"/>
            <a:ext cx="6769100" cy="1570038"/>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华文细黑" pitchFamily="2" charset="-122"/>
              </a:rPr>
              <a:t>２、对称失稳</a:t>
            </a:r>
            <a:r>
              <a:rPr lang="en-US" altLang="zh-CN" sz="2400">
                <a:latin typeface="Arial" panose="020B0604020202020204" pitchFamily="34" charset="0"/>
                <a:ea typeface="华文细黑" pitchFamily="2" charset="-122"/>
              </a:rPr>
              <a:t>——</a:t>
            </a:r>
            <a:r>
              <a:rPr lang="zh-CN" altLang="en-US" sz="2400" dirty="0">
                <a:latin typeface="Arial" panose="020B0604020202020204" pitchFamily="34" charset="0"/>
                <a:ea typeface="华文细黑" pitchFamily="2" charset="-122"/>
              </a:rPr>
              <a:t>稳定的后屈曲性能</a:t>
            </a:r>
          </a:p>
          <a:p>
            <a:pPr lvl="0" eaLnBrk="1" hangingPunct="1">
              <a:spcBef>
                <a:spcPct val="50000"/>
              </a:spcBef>
            </a:pPr>
            <a:endParaRPr lang="zh-CN" altLang="en-US" sz="2400" dirty="0">
              <a:latin typeface="Arial" panose="020B0604020202020204" pitchFamily="34" charset="0"/>
              <a:ea typeface="华文细黑" pitchFamily="2" charset="-122"/>
            </a:endParaRPr>
          </a:p>
          <a:p>
            <a:pPr lvl="0" eaLnBrk="1" hangingPunct="1">
              <a:spcBef>
                <a:spcPct val="50000"/>
              </a:spcBef>
            </a:pPr>
            <a:endParaRPr lang="en-US" altLang="zh-CN" sz="2400">
              <a:latin typeface="Arial" panose="020B0604020202020204" pitchFamily="34" charset="0"/>
              <a:ea typeface="华文细黑" pitchFamily="2" charset="-122"/>
            </a:endParaRPr>
          </a:p>
        </p:txBody>
      </p:sp>
      <p:sp>
        <p:nvSpPr>
          <p:cNvPr id="16390" name="Text Box 5"/>
          <p:cNvSpPr txBox="1"/>
          <p:nvPr/>
        </p:nvSpPr>
        <p:spPr>
          <a:xfrm>
            <a:off x="1981200" y="2286000"/>
            <a:ext cx="4343400" cy="366713"/>
          </a:xfrm>
          <a:prstGeom prst="rect">
            <a:avLst/>
          </a:prstGeom>
          <a:noFill/>
          <a:ln w="9525">
            <a:noFill/>
          </a:ln>
        </p:spPr>
        <p:txBody>
          <a:bodyPr>
            <a:spAutoFit/>
          </a:bodyPr>
          <a:lstStyle/>
          <a:p>
            <a:pPr lvl="0" eaLnBrk="1" hangingPunct="1">
              <a:spcBef>
                <a:spcPct val="50000"/>
              </a:spcBef>
            </a:pPr>
            <a:endParaRPr lang="zh-CN" altLang="zh-CN" b="0" dirty="0">
              <a:latin typeface="Arial" panose="020B0604020202020204" pitchFamily="34" charset="0"/>
              <a:ea typeface="宋体" panose="02010600030101010101" pitchFamily="2" charset="-122"/>
            </a:endParaRPr>
          </a:p>
        </p:txBody>
      </p:sp>
      <p:graphicFrame>
        <p:nvGraphicFramePr>
          <p:cNvPr id="16386" name="Object 6"/>
          <p:cNvGraphicFramePr/>
          <p:nvPr/>
        </p:nvGraphicFramePr>
        <p:xfrm>
          <a:off x="611188" y="908050"/>
          <a:ext cx="6985000" cy="2030413"/>
        </p:xfrm>
        <a:graphic>
          <a:graphicData uri="http://schemas.openxmlformats.org/presentationml/2006/ole">
            <mc:AlternateContent xmlns:mc="http://schemas.openxmlformats.org/markup-compatibility/2006">
              <mc:Choice xmlns:v="urn:schemas-microsoft-com:vml" Requires="v">
                <p:oleObj spid="_x0000_s18435" r:id="rId3" imgW="3975100" imgH="1155700" progId="Equation.DSMT4">
                  <p:embed/>
                </p:oleObj>
              </mc:Choice>
              <mc:Fallback>
                <p:oleObj r:id="rId3" imgW="3975100" imgH="1155700" progId="Equation.DSMT4">
                  <p:embed/>
                  <p:pic>
                    <p:nvPicPr>
                      <p:cNvPr id="0" name="图片 3154"/>
                      <p:cNvPicPr/>
                      <p:nvPr/>
                    </p:nvPicPr>
                    <p:blipFill>
                      <a:blip r:embed="rId4"/>
                      <a:stretch>
                        <a:fillRect/>
                      </a:stretch>
                    </p:blipFill>
                    <p:spPr>
                      <a:xfrm>
                        <a:off x="611188" y="908050"/>
                        <a:ext cx="6985000" cy="2030413"/>
                      </a:xfrm>
                      <a:prstGeom prst="rect">
                        <a:avLst/>
                      </a:prstGeom>
                      <a:noFill/>
                      <a:ln w="38100">
                        <a:noFill/>
                        <a:miter/>
                      </a:ln>
                    </p:spPr>
                  </p:pic>
                </p:oleObj>
              </mc:Fallback>
            </mc:AlternateContent>
          </a:graphicData>
        </a:graphic>
      </p:graphicFrame>
      <p:pic>
        <p:nvPicPr>
          <p:cNvPr id="16391" name="Picture 7"/>
          <p:cNvPicPr>
            <a:picLocks noChangeAspect="1"/>
          </p:cNvPicPr>
          <p:nvPr/>
        </p:nvPicPr>
        <p:blipFill>
          <a:blip r:embed="rId5"/>
          <a:stretch>
            <a:fillRect/>
          </a:stretch>
        </p:blipFill>
        <p:spPr>
          <a:xfrm>
            <a:off x="1331913" y="2636838"/>
            <a:ext cx="5029200" cy="3048000"/>
          </a:xfrm>
          <a:prstGeom prst="rect">
            <a:avLst/>
          </a:prstGeom>
          <a:noFill/>
          <a:ln w="9525">
            <a:noFill/>
          </a:ln>
        </p:spPr>
      </p:pic>
      <p:sp>
        <p:nvSpPr>
          <p:cNvPr id="16392" name="Text Box 4"/>
          <p:cNvSpPr txBox="1"/>
          <p:nvPr/>
        </p:nvSpPr>
        <p:spPr>
          <a:xfrm>
            <a:off x="468313" y="5734050"/>
            <a:ext cx="2519362" cy="1014413"/>
          </a:xfrm>
          <a:prstGeom prst="rect">
            <a:avLst/>
          </a:prstGeom>
          <a:noFill/>
          <a:ln w="9525">
            <a:noFill/>
          </a:ln>
        </p:spPr>
        <p:txBody>
          <a:bodyPr>
            <a:spAutoFit/>
          </a:bodyPr>
          <a:lstStyle/>
          <a:p>
            <a:pPr marL="342900" lvl="0" indent="-342900" eaLnBrk="1" hangingPunct="1">
              <a:spcBef>
                <a:spcPct val="50000"/>
              </a:spcBef>
              <a:buAutoNum type="arabicParenBoth"/>
            </a:pPr>
            <a:r>
              <a:rPr lang="zh-CN" altLang="en-US" sz="2400" b="0" dirty="0">
                <a:latin typeface="Arial" panose="020B0604020202020204" pitchFamily="34" charset="0"/>
                <a:ea typeface="宋体" panose="02010600030101010101" pitchFamily="2" charset="-122"/>
              </a:rPr>
              <a:t>无极值点</a:t>
            </a:r>
          </a:p>
          <a:p>
            <a:pPr marL="342900" lvl="0" indent="-342900" eaLnBrk="1" hangingPunct="1">
              <a:spcBef>
                <a:spcPct val="50000"/>
              </a:spcBef>
              <a:buAutoNum type="arabicParenBoth"/>
            </a:pPr>
            <a:r>
              <a:rPr lang="en-US" altLang="zh-CN" sz="2400" b="0" i="1">
                <a:latin typeface="Times New Roman" panose="02020603050405020304" pitchFamily="18" charset="0"/>
                <a:ea typeface="宋体" panose="02010600030101010101" pitchFamily="2" charset="-122"/>
              </a:rPr>
              <a:t>P-w</a:t>
            </a:r>
            <a:r>
              <a:rPr lang="en-US" altLang="zh-CN" sz="2400" b="0" i="1">
                <a:latin typeface="Arial" panose="020B0604020202020204" pitchFamily="34" charset="0"/>
                <a:ea typeface="宋体" panose="02010600030101010101" pitchFamily="2" charset="-122"/>
              </a:rPr>
              <a:t> </a:t>
            </a:r>
            <a:r>
              <a:rPr lang="zh-CN" altLang="en-US" sz="2400" b="0" dirty="0">
                <a:latin typeface="Arial" panose="020B0604020202020204" pitchFamily="34" charset="0"/>
                <a:ea typeface="宋体" panose="02010600030101010101" pitchFamily="2" charset="-122"/>
              </a:rPr>
              <a:t>单调增加</a:t>
            </a:r>
          </a:p>
        </p:txBody>
      </p:sp>
      <p:graphicFrame>
        <p:nvGraphicFramePr>
          <p:cNvPr id="16387" name="Object 5"/>
          <p:cNvGraphicFramePr/>
          <p:nvPr/>
        </p:nvGraphicFramePr>
        <p:xfrm>
          <a:off x="2700338" y="5635625"/>
          <a:ext cx="1741487" cy="1222375"/>
        </p:xfrm>
        <a:graphic>
          <a:graphicData uri="http://schemas.openxmlformats.org/presentationml/2006/ole">
            <mc:AlternateContent xmlns:mc="http://schemas.openxmlformats.org/markup-compatibility/2006">
              <mc:Choice xmlns:v="urn:schemas-microsoft-com:vml" Requires="v">
                <p:oleObj spid="_x0000_s18436" r:id="rId6" imgW="279400" imgH="203200" progId="Equation.DSMT4">
                  <p:embed/>
                </p:oleObj>
              </mc:Choice>
              <mc:Fallback>
                <p:oleObj r:id="rId6" imgW="279400" imgH="203200" progId="Equation.DSMT4">
                  <p:embed/>
                  <p:pic>
                    <p:nvPicPr>
                      <p:cNvPr id="0" name="图片 3148"/>
                      <p:cNvPicPr/>
                      <p:nvPr/>
                    </p:nvPicPr>
                    <p:blipFill>
                      <a:blip r:embed="rId7"/>
                      <a:stretch>
                        <a:fillRect/>
                      </a:stretch>
                    </p:blipFill>
                    <p:spPr>
                      <a:xfrm>
                        <a:off x="2700338" y="5635625"/>
                        <a:ext cx="1741487" cy="1222375"/>
                      </a:xfrm>
                      <a:prstGeom prst="rect">
                        <a:avLst/>
                      </a:prstGeom>
                      <a:noFill/>
                      <a:ln w="38100">
                        <a:noFill/>
                        <a:miter/>
                      </a:ln>
                    </p:spPr>
                  </p:pic>
                </p:oleObj>
              </mc:Fallback>
            </mc:AlternateContent>
          </a:graphicData>
        </a:graphic>
      </p:graphicFrame>
      <p:sp>
        <p:nvSpPr>
          <p:cNvPr id="16393" name="Text Box 7"/>
          <p:cNvSpPr txBox="1"/>
          <p:nvPr/>
        </p:nvSpPr>
        <p:spPr>
          <a:xfrm>
            <a:off x="4427538" y="6021388"/>
            <a:ext cx="4032250" cy="461962"/>
          </a:xfrm>
          <a:prstGeom prst="rect">
            <a:avLst/>
          </a:prstGeom>
          <a:noFill/>
          <a:ln w="9525">
            <a:noFill/>
          </a:ln>
        </p:spPr>
        <p:txBody>
          <a:bodyPr>
            <a:spAutoFit/>
          </a:bodyPr>
          <a:lstStyle/>
          <a:p>
            <a:pPr lvl="0" eaLnBrk="1" hangingPunct="1">
              <a:spcBef>
                <a:spcPct val="50000"/>
              </a:spcBef>
            </a:pPr>
            <a:r>
              <a:rPr lang="zh-CN" altLang="en-US" sz="2400" b="0" dirty="0">
                <a:latin typeface="Arial" panose="020B0604020202020204" pitchFamily="34" charset="0"/>
                <a:ea typeface="宋体" panose="02010600030101010101" pitchFamily="2" charset="-122"/>
              </a:rPr>
              <a:t>对初始缺陷不敏感型结构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descr="daota1-1"/>
          <p:cNvPicPr>
            <a:picLocks noChangeAspect="1"/>
          </p:cNvPicPr>
          <p:nvPr/>
        </p:nvPicPr>
        <p:blipFill>
          <a:blip r:embed="rId2"/>
          <a:stretch>
            <a:fillRect/>
          </a:stretch>
        </p:blipFill>
        <p:spPr>
          <a:xfrm>
            <a:off x="395288" y="333375"/>
            <a:ext cx="3600450" cy="2703513"/>
          </a:xfrm>
          <a:prstGeom prst="rect">
            <a:avLst/>
          </a:prstGeom>
          <a:noFill/>
          <a:ln w="9525">
            <a:noFill/>
          </a:ln>
        </p:spPr>
      </p:pic>
      <p:pic>
        <p:nvPicPr>
          <p:cNvPr id="79875" name="Picture 5" descr="daota3-3"/>
          <p:cNvPicPr>
            <a:picLocks noChangeAspect="1"/>
          </p:cNvPicPr>
          <p:nvPr/>
        </p:nvPicPr>
        <p:blipFill>
          <a:blip r:embed="rId3"/>
          <a:stretch>
            <a:fillRect/>
          </a:stretch>
        </p:blipFill>
        <p:spPr>
          <a:xfrm>
            <a:off x="4067175" y="333375"/>
            <a:ext cx="3582988" cy="2690813"/>
          </a:xfrm>
          <a:prstGeom prst="rect">
            <a:avLst/>
          </a:prstGeom>
          <a:noFill/>
          <a:ln w="9525">
            <a:noFill/>
          </a:ln>
        </p:spPr>
      </p:pic>
      <p:sp>
        <p:nvSpPr>
          <p:cNvPr id="79876" name="Text Box 6"/>
          <p:cNvSpPr txBox="1"/>
          <p:nvPr/>
        </p:nvSpPr>
        <p:spPr>
          <a:xfrm>
            <a:off x="2627313" y="3141663"/>
            <a:ext cx="4032250" cy="366712"/>
          </a:xfrm>
          <a:prstGeom prst="rect">
            <a:avLst/>
          </a:prstGeom>
          <a:noFill/>
          <a:ln w="9525">
            <a:noFill/>
          </a:ln>
        </p:spPr>
        <p:txBody>
          <a:bodyPr>
            <a:spAutoFit/>
          </a:bodyPr>
          <a:lstStyle/>
          <a:p>
            <a:pPr lvl="0" eaLnBrk="1" hangingPunct="1">
              <a:spcBef>
                <a:spcPct val="50000"/>
              </a:spcBef>
            </a:pPr>
            <a:r>
              <a:rPr lang="en-US" altLang="zh-CN">
                <a:latin typeface="Arial" panose="020B0604020202020204" pitchFamily="34" charset="0"/>
                <a:ea typeface="宋体" panose="02010600030101010101" pitchFamily="2" charset="-122"/>
              </a:rPr>
              <a:t>72mx120m</a:t>
            </a:r>
            <a:r>
              <a:rPr lang="zh-CN" altLang="en-US" dirty="0">
                <a:latin typeface="Arial" panose="020B0604020202020204" pitchFamily="34" charset="0"/>
                <a:ea typeface="宋体" panose="02010600030101010101" pitchFamily="2" charset="-122"/>
              </a:rPr>
              <a:t>煤棚整体失稳</a:t>
            </a:r>
          </a:p>
        </p:txBody>
      </p:sp>
      <p:pic>
        <p:nvPicPr>
          <p:cNvPr id="79877" name="Picture 7" descr="257121--embed"/>
          <p:cNvPicPr>
            <a:picLocks noChangeAspect="1"/>
          </p:cNvPicPr>
          <p:nvPr/>
        </p:nvPicPr>
        <p:blipFill>
          <a:blip r:embed="rId4"/>
          <a:stretch>
            <a:fillRect/>
          </a:stretch>
        </p:blipFill>
        <p:spPr>
          <a:xfrm>
            <a:off x="468313" y="3644900"/>
            <a:ext cx="3527425" cy="2270125"/>
          </a:xfrm>
          <a:prstGeom prst="rect">
            <a:avLst/>
          </a:prstGeom>
          <a:noFill/>
          <a:ln w="9525">
            <a:noFill/>
          </a:ln>
        </p:spPr>
      </p:pic>
      <p:pic>
        <p:nvPicPr>
          <p:cNvPr id="79878" name="Picture 8" descr="257127--embed"/>
          <p:cNvPicPr>
            <a:picLocks noChangeAspect="1"/>
          </p:cNvPicPr>
          <p:nvPr/>
        </p:nvPicPr>
        <p:blipFill>
          <a:blip r:embed="rId5"/>
          <a:stretch>
            <a:fillRect/>
          </a:stretch>
        </p:blipFill>
        <p:spPr>
          <a:xfrm>
            <a:off x="4284663" y="3644900"/>
            <a:ext cx="3095625" cy="2314575"/>
          </a:xfrm>
          <a:prstGeom prst="rect">
            <a:avLst/>
          </a:prstGeom>
          <a:noFill/>
          <a:ln w="9525">
            <a:noFill/>
          </a:ln>
        </p:spPr>
      </p:pic>
      <p:sp>
        <p:nvSpPr>
          <p:cNvPr id="79879" name="Rectangle 9"/>
          <p:cNvSpPr/>
          <p:nvPr/>
        </p:nvSpPr>
        <p:spPr>
          <a:xfrm>
            <a:off x="1908175" y="6092825"/>
            <a:ext cx="4787900" cy="366713"/>
          </a:xfrm>
          <a:prstGeom prst="rect">
            <a:avLst/>
          </a:prstGeom>
          <a:noFill/>
          <a:ln w="9525">
            <a:noFill/>
          </a:ln>
        </p:spPr>
        <p:txBody>
          <a:bodyPr wrap="none">
            <a:spAutoFit/>
          </a:bodyPr>
          <a:lstStyle/>
          <a:p>
            <a:pPr lvl="0" eaLnBrk="1" hangingPunct="1"/>
            <a:r>
              <a:rPr lang="zh-CN" altLang="en-US" dirty="0">
                <a:latin typeface="Arial" panose="020B0604020202020204" pitchFamily="34" charset="0"/>
                <a:ea typeface="宋体" panose="02010600030101010101" pitchFamily="2" charset="-122"/>
              </a:rPr>
              <a:t>河南安阳信益电子玻璃有限公司工地架脚手架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14"/>
          <p:cNvPicPr>
            <a:picLocks noChangeAspect="1"/>
          </p:cNvPicPr>
          <p:nvPr/>
        </p:nvPicPr>
        <p:blipFill>
          <a:blip r:embed="rId3"/>
          <a:stretch>
            <a:fillRect/>
          </a:stretch>
        </p:blipFill>
        <p:spPr>
          <a:xfrm>
            <a:off x="5003800" y="188913"/>
            <a:ext cx="3857625" cy="3409950"/>
          </a:xfrm>
          <a:prstGeom prst="rect">
            <a:avLst/>
          </a:prstGeom>
          <a:noFill/>
          <a:ln w="9525">
            <a:noFill/>
          </a:ln>
        </p:spPr>
      </p:pic>
      <p:pic>
        <p:nvPicPr>
          <p:cNvPr id="17415" name="Picture 12"/>
          <p:cNvPicPr>
            <a:picLocks noChangeAspect="1"/>
          </p:cNvPicPr>
          <p:nvPr/>
        </p:nvPicPr>
        <p:blipFill>
          <a:blip r:embed="rId4"/>
          <a:stretch>
            <a:fillRect/>
          </a:stretch>
        </p:blipFill>
        <p:spPr>
          <a:xfrm>
            <a:off x="5435600" y="3429000"/>
            <a:ext cx="3324225" cy="2952750"/>
          </a:xfrm>
          <a:prstGeom prst="rect">
            <a:avLst/>
          </a:prstGeom>
          <a:noFill/>
          <a:ln w="9525">
            <a:noFill/>
          </a:ln>
        </p:spPr>
      </p:pic>
      <p:sp>
        <p:nvSpPr>
          <p:cNvPr id="17416" name="Text Box 4"/>
          <p:cNvSpPr txBox="1"/>
          <p:nvPr/>
        </p:nvSpPr>
        <p:spPr>
          <a:xfrm>
            <a:off x="1371600" y="4191000"/>
            <a:ext cx="6477000" cy="366713"/>
          </a:xfrm>
          <a:prstGeom prst="rect">
            <a:avLst/>
          </a:prstGeom>
          <a:noFill/>
          <a:ln w="9525">
            <a:noFill/>
          </a:ln>
        </p:spPr>
        <p:txBody>
          <a:bodyPr>
            <a:spAutoFit/>
          </a:bodyPr>
          <a:lstStyle/>
          <a:p>
            <a:pPr lvl="0" eaLnBrk="1" hangingPunct="1">
              <a:spcBef>
                <a:spcPct val="50000"/>
              </a:spcBef>
            </a:pPr>
            <a:endParaRPr lang="zh-CN" altLang="zh-CN" b="0" dirty="0">
              <a:latin typeface="Arial" panose="020B0604020202020204" pitchFamily="34" charset="0"/>
              <a:ea typeface="宋体" panose="02010600030101010101" pitchFamily="2" charset="-122"/>
            </a:endParaRPr>
          </a:p>
        </p:txBody>
      </p:sp>
      <p:graphicFrame>
        <p:nvGraphicFramePr>
          <p:cNvPr id="17410" name="Object 1"/>
          <p:cNvGraphicFramePr/>
          <p:nvPr/>
        </p:nvGraphicFramePr>
        <p:xfrm>
          <a:off x="468313" y="1916113"/>
          <a:ext cx="4281487" cy="1225550"/>
        </p:xfrm>
        <a:graphic>
          <a:graphicData uri="http://schemas.openxmlformats.org/presentationml/2006/ole">
            <mc:AlternateContent xmlns:mc="http://schemas.openxmlformats.org/markup-compatibility/2006">
              <mc:Choice xmlns:v="urn:schemas-microsoft-com:vml" Requires="v">
                <p:oleObj spid="_x0000_s19461" r:id="rId5" imgW="1993900" imgH="685800" progId="Equation.DSMT4">
                  <p:embed/>
                </p:oleObj>
              </mc:Choice>
              <mc:Fallback>
                <p:oleObj r:id="rId5" imgW="1993900" imgH="685800" progId="Equation.DSMT4">
                  <p:embed/>
                  <p:pic>
                    <p:nvPicPr>
                      <p:cNvPr id="0" name="图片 3160"/>
                      <p:cNvPicPr/>
                      <p:nvPr/>
                    </p:nvPicPr>
                    <p:blipFill>
                      <a:blip r:embed="rId6"/>
                      <a:stretch>
                        <a:fillRect/>
                      </a:stretch>
                    </p:blipFill>
                    <p:spPr>
                      <a:xfrm>
                        <a:off x="468313" y="1916113"/>
                        <a:ext cx="4281487" cy="1225550"/>
                      </a:xfrm>
                      <a:prstGeom prst="rect">
                        <a:avLst/>
                      </a:prstGeom>
                      <a:noFill/>
                      <a:ln w="38100">
                        <a:noFill/>
                        <a:miter/>
                      </a:ln>
                    </p:spPr>
                  </p:pic>
                </p:oleObj>
              </mc:Fallback>
            </mc:AlternateContent>
          </a:graphicData>
        </a:graphic>
      </p:graphicFrame>
      <p:sp>
        <p:nvSpPr>
          <p:cNvPr id="17417" name="Text Box 8"/>
          <p:cNvSpPr txBox="1"/>
          <p:nvPr/>
        </p:nvSpPr>
        <p:spPr>
          <a:xfrm>
            <a:off x="755650" y="620713"/>
            <a:ext cx="3816350" cy="366712"/>
          </a:xfrm>
          <a:prstGeom prst="rect">
            <a:avLst/>
          </a:prstGeom>
          <a:noFill/>
          <a:ln w="9525">
            <a:noFill/>
          </a:ln>
        </p:spPr>
        <p:txBody>
          <a:bodyPr>
            <a:spAutoFit/>
          </a:bodyPr>
          <a:lstStyle/>
          <a:p>
            <a:pPr lvl="0" eaLnBrk="1" hangingPunct="1">
              <a:spcBef>
                <a:spcPct val="50000"/>
              </a:spcBef>
            </a:pPr>
            <a:endParaRPr lang="zh-CN" altLang="zh-CN" dirty="0">
              <a:latin typeface="Arial" panose="020B0604020202020204" pitchFamily="34" charset="0"/>
              <a:ea typeface="宋体" panose="02010600030101010101" pitchFamily="2" charset="-122"/>
            </a:endParaRPr>
          </a:p>
        </p:txBody>
      </p:sp>
      <p:graphicFrame>
        <p:nvGraphicFramePr>
          <p:cNvPr id="17411" name="Object 2"/>
          <p:cNvGraphicFramePr/>
          <p:nvPr/>
        </p:nvGraphicFramePr>
        <p:xfrm>
          <a:off x="468313" y="981075"/>
          <a:ext cx="3479800" cy="863600"/>
        </p:xfrm>
        <a:graphic>
          <a:graphicData uri="http://schemas.openxmlformats.org/presentationml/2006/ole">
            <mc:AlternateContent xmlns:mc="http://schemas.openxmlformats.org/markup-compatibility/2006">
              <mc:Choice xmlns:v="urn:schemas-microsoft-com:vml" Requires="v">
                <p:oleObj spid="_x0000_s19462" r:id="rId7" imgW="1739265" imgH="431800" progId="Equation.DSMT4">
                  <p:embed/>
                </p:oleObj>
              </mc:Choice>
              <mc:Fallback>
                <p:oleObj r:id="rId7" imgW="1739265" imgH="431800" progId="Equation.DSMT4">
                  <p:embed/>
                  <p:pic>
                    <p:nvPicPr>
                      <p:cNvPr id="0" name="图片 3159"/>
                      <p:cNvPicPr/>
                      <p:nvPr/>
                    </p:nvPicPr>
                    <p:blipFill>
                      <a:blip r:embed="rId8"/>
                      <a:stretch>
                        <a:fillRect/>
                      </a:stretch>
                    </p:blipFill>
                    <p:spPr>
                      <a:xfrm>
                        <a:off x="468313" y="981075"/>
                        <a:ext cx="3479800" cy="863600"/>
                      </a:xfrm>
                      <a:prstGeom prst="rect">
                        <a:avLst/>
                      </a:prstGeom>
                      <a:noFill/>
                      <a:ln w="38100">
                        <a:noFill/>
                        <a:miter/>
                      </a:ln>
                    </p:spPr>
                  </p:pic>
                </p:oleObj>
              </mc:Fallback>
            </mc:AlternateContent>
          </a:graphicData>
        </a:graphic>
      </p:graphicFrame>
      <p:graphicFrame>
        <p:nvGraphicFramePr>
          <p:cNvPr id="17412" name="Object 3"/>
          <p:cNvGraphicFramePr/>
          <p:nvPr/>
        </p:nvGraphicFramePr>
        <p:xfrm>
          <a:off x="1116013" y="3284538"/>
          <a:ext cx="2652712" cy="1441450"/>
        </p:xfrm>
        <a:graphic>
          <a:graphicData uri="http://schemas.openxmlformats.org/presentationml/2006/ole">
            <mc:AlternateContent xmlns:mc="http://schemas.openxmlformats.org/markup-compatibility/2006">
              <mc:Choice xmlns:v="urn:schemas-microsoft-com:vml" Requires="v">
                <p:oleObj spid="_x0000_s19463" r:id="rId9" imgW="1320165" imgH="862965" progId="Equation.DSMT4">
                  <p:embed/>
                </p:oleObj>
              </mc:Choice>
              <mc:Fallback>
                <p:oleObj r:id="rId9" imgW="1320165" imgH="862965" progId="Equation.DSMT4">
                  <p:embed/>
                  <p:pic>
                    <p:nvPicPr>
                      <p:cNvPr id="0" name="图片 3155"/>
                      <p:cNvPicPr/>
                      <p:nvPr/>
                    </p:nvPicPr>
                    <p:blipFill>
                      <a:blip r:embed="rId10"/>
                      <a:stretch>
                        <a:fillRect/>
                      </a:stretch>
                    </p:blipFill>
                    <p:spPr>
                      <a:xfrm>
                        <a:off x="1116013" y="3284538"/>
                        <a:ext cx="2652712" cy="1441450"/>
                      </a:xfrm>
                      <a:prstGeom prst="rect">
                        <a:avLst/>
                      </a:prstGeom>
                      <a:noFill/>
                      <a:ln w="38100">
                        <a:noFill/>
                        <a:miter/>
                      </a:ln>
                    </p:spPr>
                  </p:pic>
                </p:oleObj>
              </mc:Fallback>
            </mc:AlternateContent>
          </a:graphicData>
        </a:graphic>
      </p:graphicFrame>
      <p:sp>
        <p:nvSpPr>
          <p:cNvPr id="17418" name="Text Box 14"/>
          <p:cNvSpPr txBox="1"/>
          <p:nvPr/>
        </p:nvSpPr>
        <p:spPr>
          <a:xfrm>
            <a:off x="6084888" y="6308725"/>
            <a:ext cx="1512887"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缺陷敏感型</a:t>
            </a:r>
            <a:endParaRPr lang="zh-CN" altLang="en-US" dirty="0">
              <a:latin typeface="Arial" panose="020B0604020202020204" pitchFamily="34" charset="0"/>
              <a:ea typeface="宋体" panose="02010600030101010101" pitchFamily="2" charset="-122"/>
            </a:endParaRPr>
          </a:p>
        </p:txBody>
      </p:sp>
      <p:sp>
        <p:nvSpPr>
          <p:cNvPr id="17419" name="Text Box 10"/>
          <p:cNvSpPr txBox="1"/>
          <p:nvPr/>
        </p:nvSpPr>
        <p:spPr>
          <a:xfrm>
            <a:off x="323850" y="188913"/>
            <a:ext cx="5334000" cy="483235"/>
          </a:xfrm>
          <a:prstGeom prst="rect">
            <a:avLst/>
          </a:prstGeom>
          <a:noFill/>
          <a:ln w="9525">
            <a:noFill/>
          </a:ln>
        </p:spPr>
        <p:txBody>
          <a:bodyPr>
            <a:spAutoFit/>
          </a:bodyPr>
          <a:lstStyle/>
          <a:p>
            <a:pPr lvl="0" eaLnBrk="1" hangingPunct="1">
              <a:spcBef>
                <a:spcPct val="50000"/>
              </a:spcBef>
            </a:pPr>
            <a:r>
              <a:rPr lang="en-US" altLang="zh-CN" sz="240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、对称失稳</a:t>
            </a:r>
            <a:r>
              <a:rPr lang="en-US" altLang="zh-CN" sz="240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不稳定的后屈曲性能</a:t>
            </a:r>
          </a:p>
        </p:txBody>
      </p:sp>
      <p:graphicFrame>
        <p:nvGraphicFramePr>
          <p:cNvPr id="17413" name="Object 13"/>
          <p:cNvGraphicFramePr/>
          <p:nvPr/>
        </p:nvGraphicFramePr>
        <p:xfrm>
          <a:off x="323850" y="4868863"/>
          <a:ext cx="4416425" cy="1728787"/>
        </p:xfrm>
        <a:graphic>
          <a:graphicData uri="http://schemas.openxmlformats.org/presentationml/2006/ole">
            <mc:AlternateContent xmlns:mc="http://schemas.openxmlformats.org/markup-compatibility/2006">
              <mc:Choice xmlns:v="urn:schemas-microsoft-com:vml" Requires="v">
                <p:oleObj spid="_x0000_s19464" r:id="rId11" imgW="2336800" imgH="914400" progId="Equation.3">
                  <p:embed/>
                </p:oleObj>
              </mc:Choice>
              <mc:Fallback>
                <p:oleObj r:id="rId11" imgW="2336800" imgH="914400" progId="Equation.3">
                  <p:embed/>
                  <p:pic>
                    <p:nvPicPr>
                      <p:cNvPr id="0" name="图片 3157"/>
                      <p:cNvPicPr/>
                      <p:nvPr/>
                    </p:nvPicPr>
                    <p:blipFill>
                      <a:blip r:embed="rId12"/>
                      <a:stretch>
                        <a:fillRect/>
                      </a:stretch>
                    </p:blipFill>
                    <p:spPr>
                      <a:xfrm>
                        <a:off x="323850" y="4868863"/>
                        <a:ext cx="4416425" cy="1728787"/>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p:nvPr/>
        </p:nvGraphicFramePr>
        <p:xfrm>
          <a:off x="944563" y="981075"/>
          <a:ext cx="7370762" cy="1912938"/>
        </p:xfrm>
        <a:graphic>
          <a:graphicData uri="http://schemas.openxmlformats.org/presentationml/2006/ole">
            <mc:AlternateContent xmlns:mc="http://schemas.openxmlformats.org/markup-compatibility/2006">
              <mc:Choice xmlns:v="urn:schemas-microsoft-com:vml" Requires="v">
                <p:oleObj spid="_x0000_s20482" r:id="rId3" imgW="3719195" imgH="1129665" progId="Equation.DSMT4">
                  <p:embed/>
                </p:oleObj>
              </mc:Choice>
              <mc:Fallback>
                <p:oleObj r:id="rId3" imgW="3719195" imgH="1129665" progId="Equation.DSMT4">
                  <p:embed/>
                  <p:pic>
                    <p:nvPicPr>
                      <p:cNvPr id="0" name="图片 3156"/>
                      <p:cNvPicPr/>
                      <p:nvPr/>
                    </p:nvPicPr>
                    <p:blipFill>
                      <a:blip r:embed="rId4"/>
                      <a:stretch>
                        <a:fillRect/>
                      </a:stretch>
                    </p:blipFill>
                    <p:spPr>
                      <a:xfrm>
                        <a:off x="944563" y="981075"/>
                        <a:ext cx="7370762" cy="1912938"/>
                      </a:xfrm>
                      <a:prstGeom prst="rect">
                        <a:avLst/>
                      </a:prstGeom>
                      <a:noFill/>
                      <a:ln w="38100">
                        <a:noFill/>
                        <a:miter/>
                      </a:ln>
                    </p:spPr>
                  </p:pic>
                </p:oleObj>
              </mc:Fallback>
            </mc:AlternateContent>
          </a:graphicData>
        </a:graphic>
      </p:graphicFrame>
      <p:sp>
        <p:nvSpPr>
          <p:cNvPr id="18435" name="Text Box 10"/>
          <p:cNvSpPr txBox="1"/>
          <p:nvPr/>
        </p:nvSpPr>
        <p:spPr>
          <a:xfrm>
            <a:off x="395288" y="333375"/>
            <a:ext cx="7848600" cy="1031875"/>
          </a:xfrm>
          <a:prstGeom prst="rect">
            <a:avLst/>
          </a:prstGeom>
          <a:noFill/>
          <a:ln w="9525">
            <a:noFill/>
          </a:ln>
        </p:spPr>
        <p:txBody>
          <a:bodyPr>
            <a:spAutoFit/>
          </a:bodyPr>
          <a:lstStyle/>
          <a:p>
            <a:pPr lvl="0" eaLnBrk="1" hangingPunct="1">
              <a:spcBef>
                <a:spcPct val="50000"/>
              </a:spcBef>
            </a:pPr>
            <a:r>
              <a:rPr lang="en-US" altLang="zh-CN" sz="2400">
                <a:latin typeface="微软雅黑" panose="020B0503020204020204" charset="-122"/>
                <a:ea typeface="微软雅黑" panose="020B0503020204020204" charset="-122"/>
              </a:rPr>
              <a:t>4</a:t>
            </a:r>
            <a:r>
              <a:rPr lang="zh-CN" altLang="en-US" sz="2400" dirty="0">
                <a:latin typeface="微软雅黑" panose="020B0503020204020204" charset="-122"/>
                <a:ea typeface="微软雅黑" panose="020B0503020204020204" charset="-122"/>
              </a:rPr>
              <a:t>、不对称失稳</a:t>
            </a:r>
            <a:r>
              <a:rPr lang="en-US" altLang="zh-CN" sz="240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稳定和不稳定的后屈曲性能</a:t>
            </a:r>
          </a:p>
          <a:p>
            <a:pPr lvl="0" eaLnBrk="1" hangingPunct="1">
              <a:spcBef>
                <a:spcPct val="50000"/>
              </a:spcBef>
            </a:pPr>
            <a:endParaRPr lang="en-US" altLang="zh-CN" sz="2400">
              <a:latin typeface="微软雅黑" panose="020B0503020204020204" charset="-122"/>
              <a:ea typeface="微软雅黑" panose="020B0503020204020204" charset="-122"/>
            </a:endParaRPr>
          </a:p>
        </p:txBody>
      </p:sp>
      <p:pic>
        <p:nvPicPr>
          <p:cNvPr id="18436" name="Picture 6"/>
          <p:cNvPicPr>
            <a:picLocks noChangeAspect="1"/>
          </p:cNvPicPr>
          <p:nvPr/>
        </p:nvPicPr>
        <p:blipFill>
          <a:blip r:embed="rId5"/>
          <a:stretch>
            <a:fillRect/>
          </a:stretch>
        </p:blipFill>
        <p:spPr>
          <a:xfrm>
            <a:off x="2051050" y="2997200"/>
            <a:ext cx="4333875" cy="362902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3"/>
          <p:cNvGraphicFramePr/>
          <p:nvPr/>
        </p:nvGraphicFramePr>
        <p:xfrm>
          <a:off x="684213" y="260350"/>
          <a:ext cx="7056437" cy="2232025"/>
        </p:xfrm>
        <a:graphic>
          <a:graphicData uri="http://schemas.openxmlformats.org/presentationml/2006/ole">
            <mc:AlternateContent xmlns:mc="http://schemas.openxmlformats.org/markup-compatibility/2006">
              <mc:Choice xmlns:v="urn:schemas-microsoft-com:vml" Requires="v">
                <p:oleObj spid="_x0000_s21506" r:id="rId3" imgW="2806700" imgH="1371600" progId="Equation.DSMT4">
                  <p:embed/>
                </p:oleObj>
              </mc:Choice>
              <mc:Fallback>
                <p:oleObj r:id="rId3" imgW="2806700" imgH="1371600" progId="Equation.DSMT4">
                  <p:embed/>
                  <p:pic>
                    <p:nvPicPr>
                      <p:cNvPr id="0" name="图片 3158"/>
                      <p:cNvPicPr/>
                      <p:nvPr/>
                    </p:nvPicPr>
                    <p:blipFill>
                      <a:blip r:embed="rId4"/>
                      <a:stretch>
                        <a:fillRect/>
                      </a:stretch>
                    </p:blipFill>
                    <p:spPr>
                      <a:xfrm>
                        <a:off x="684213" y="260350"/>
                        <a:ext cx="7056437" cy="2232025"/>
                      </a:xfrm>
                      <a:prstGeom prst="rect">
                        <a:avLst/>
                      </a:prstGeom>
                      <a:noFill/>
                      <a:ln w="38100">
                        <a:noFill/>
                        <a:miter/>
                      </a:ln>
                    </p:spPr>
                  </p:pic>
                </p:oleObj>
              </mc:Fallback>
            </mc:AlternateContent>
          </a:graphicData>
        </a:graphic>
      </p:graphicFrame>
      <p:pic>
        <p:nvPicPr>
          <p:cNvPr id="19459" name="Picture 7"/>
          <p:cNvPicPr>
            <a:picLocks noChangeAspect="1"/>
          </p:cNvPicPr>
          <p:nvPr/>
        </p:nvPicPr>
        <p:blipFill>
          <a:blip r:embed="rId5"/>
          <a:stretch>
            <a:fillRect/>
          </a:stretch>
        </p:blipFill>
        <p:spPr>
          <a:xfrm>
            <a:off x="2339975" y="2924175"/>
            <a:ext cx="3133725" cy="36099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p:nvPr/>
        </p:nvGraphicFramePr>
        <p:xfrm>
          <a:off x="609600" y="4114800"/>
          <a:ext cx="3111500" cy="2146300"/>
        </p:xfrm>
        <a:graphic>
          <a:graphicData uri="http://schemas.openxmlformats.org/presentationml/2006/ole">
            <mc:AlternateContent xmlns:mc="http://schemas.openxmlformats.org/markup-compatibility/2006">
              <mc:Choice xmlns:v="urn:schemas-microsoft-com:vml" Requires="v">
                <p:oleObj spid="_x0000_s22530" r:id="rId3" imgW="3111500" imgH="2146300" progId="Equation.3">
                  <p:embed/>
                </p:oleObj>
              </mc:Choice>
              <mc:Fallback>
                <p:oleObj r:id="rId3" imgW="3111500" imgH="2146300" progId="Equation.3">
                  <p:embed/>
                  <p:pic>
                    <p:nvPicPr>
                      <p:cNvPr id="0" name="图片 3075"/>
                      <p:cNvPicPr/>
                      <p:nvPr/>
                    </p:nvPicPr>
                    <p:blipFill>
                      <a:blip r:embed="rId4"/>
                      <a:stretch>
                        <a:fillRect/>
                      </a:stretch>
                    </p:blipFill>
                    <p:spPr>
                      <a:xfrm>
                        <a:off x="609600" y="4114800"/>
                        <a:ext cx="3111500" cy="2146300"/>
                      </a:xfrm>
                      <a:prstGeom prst="rect">
                        <a:avLst/>
                      </a:prstGeom>
                      <a:noFill/>
                      <a:ln w="38100">
                        <a:noFill/>
                        <a:miter/>
                      </a:ln>
                    </p:spPr>
                  </p:pic>
                </p:oleObj>
              </mc:Fallback>
            </mc:AlternateContent>
          </a:graphicData>
        </a:graphic>
      </p:graphicFrame>
      <p:pic>
        <p:nvPicPr>
          <p:cNvPr id="20483" name="Picture 7"/>
          <p:cNvPicPr>
            <a:picLocks noChangeAspect="1"/>
          </p:cNvPicPr>
          <p:nvPr/>
        </p:nvPicPr>
        <p:blipFill>
          <a:blip r:embed="rId5"/>
          <a:stretch>
            <a:fillRect/>
          </a:stretch>
        </p:blipFill>
        <p:spPr>
          <a:xfrm>
            <a:off x="457200" y="1371600"/>
            <a:ext cx="4140200" cy="2571750"/>
          </a:xfrm>
          <a:prstGeom prst="rect">
            <a:avLst/>
          </a:prstGeom>
          <a:noFill/>
          <a:ln w="9525">
            <a:noFill/>
          </a:ln>
        </p:spPr>
      </p:pic>
      <p:pic>
        <p:nvPicPr>
          <p:cNvPr id="20484" name="Picture 8"/>
          <p:cNvPicPr>
            <a:picLocks noChangeAspect="1"/>
          </p:cNvPicPr>
          <p:nvPr/>
        </p:nvPicPr>
        <p:blipFill>
          <a:blip r:embed="rId6"/>
          <a:stretch>
            <a:fillRect/>
          </a:stretch>
        </p:blipFill>
        <p:spPr>
          <a:xfrm>
            <a:off x="5029200" y="1143000"/>
            <a:ext cx="3427413" cy="2749550"/>
          </a:xfrm>
          <a:prstGeom prst="rect">
            <a:avLst/>
          </a:prstGeom>
          <a:noFill/>
          <a:ln w="9525">
            <a:noFill/>
          </a:ln>
        </p:spPr>
      </p:pic>
      <p:sp>
        <p:nvSpPr>
          <p:cNvPr id="20485" name="Text Box 9"/>
          <p:cNvSpPr txBox="1"/>
          <p:nvPr/>
        </p:nvSpPr>
        <p:spPr>
          <a:xfrm>
            <a:off x="304800" y="533400"/>
            <a:ext cx="5791200" cy="457200"/>
          </a:xfrm>
          <a:prstGeom prst="rect">
            <a:avLst/>
          </a:prstGeom>
          <a:noFill/>
          <a:ln w="9525">
            <a:noFill/>
          </a:ln>
        </p:spPr>
        <p:txBody>
          <a:bodyPr>
            <a:spAutoFit/>
          </a:bodyPr>
          <a:lstStyle/>
          <a:p>
            <a:pPr lvl="0" eaLnBrk="1" hangingPunct="1">
              <a:spcBef>
                <a:spcPct val="50000"/>
              </a:spcBef>
            </a:pPr>
            <a:r>
              <a:rPr lang="zh-CN" altLang="en-US" sz="2400" dirty="0">
                <a:latin typeface="华文细黑" pitchFamily="2" charset="-122"/>
                <a:ea typeface="华文细黑" pitchFamily="2" charset="-122"/>
              </a:rPr>
              <a:t>三、跳跃型失稳（</a:t>
            </a:r>
            <a:r>
              <a:rPr lang="en-US" altLang="zh-CN" sz="2400">
                <a:latin typeface="华文细黑" pitchFamily="2" charset="-122"/>
                <a:ea typeface="华文细黑" pitchFamily="2" charset="-122"/>
              </a:rPr>
              <a:t>snapping  through</a:t>
            </a:r>
            <a:r>
              <a:rPr lang="zh-CN" altLang="en-US" sz="2400" dirty="0">
                <a:latin typeface="华文细黑" pitchFamily="2" charset="-122"/>
                <a:ea typeface="华文细黑" pitchFamily="2"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1026"/>
          <p:cNvGraphicFramePr/>
          <p:nvPr/>
        </p:nvGraphicFramePr>
        <p:xfrm>
          <a:off x="609600" y="1905000"/>
          <a:ext cx="3886200" cy="2628900"/>
        </p:xfrm>
        <a:graphic>
          <a:graphicData uri="http://schemas.openxmlformats.org/presentationml/2006/ole">
            <mc:AlternateContent xmlns:mc="http://schemas.openxmlformats.org/markup-compatibility/2006">
              <mc:Choice xmlns:v="urn:schemas-microsoft-com:vml" Requires="v">
                <p:oleObj spid="_x0000_s23554" r:id="rId3" imgW="3886200" imgH="2628900" progId="Equation.3">
                  <p:embed/>
                </p:oleObj>
              </mc:Choice>
              <mc:Fallback>
                <p:oleObj r:id="rId3" imgW="3886200" imgH="2628900" progId="Equation.3">
                  <p:embed/>
                  <p:pic>
                    <p:nvPicPr>
                      <p:cNvPr id="0" name="图片 3245"/>
                      <p:cNvPicPr/>
                      <p:nvPr/>
                    </p:nvPicPr>
                    <p:blipFill>
                      <a:blip r:embed="rId4"/>
                      <a:stretch>
                        <a:fillRect/>
                      </a:stretch>
                    </p:blipFill>
                    <p:spPr>
                      <a:xfrm>
                        <a:off x="609600" y="1905000"/>
                        <a:ext cx="3886200" cy="2628900"/>
                      </a:xfrm>
                      <a:prstGeom prst="rect">
                        <a:avLst/>
                      </a:prstGeom>
                      <a:noFill/>
                      <a:ln w="38100">
                        <a:noFill/>
                        <a:miter/>
                      </a:ln>
                    </p:spPr>
                  </p:pic>
                </p:oleObj>
              </mc:Fallback>
            </mc:AlternateContent>
          </a:graphicData>
        </a:graphic>
      </p:graphicFrame>
      <p:sp>
        <p:nvSpPr>
          <p:cNvPr id="21507" name="Text Box 1027"/>
          <p:cNvSpPr txBox="1"/>
          <p:nvPr/>
        </p:nvSpPr>
        <p:spPr>
          <a:xfrm>
            <a:off x="609600" y="4724400"/>
            <a:ext cx="67056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无所谓初始缺陷敏感性，只能视为缺陷增加敏感性</a:t>
            </a:r>
          </a:p>
        </p:txBody>
      </p:sp>
      <p:sp>
        <p:nvSpPr>
          <p:cNvPr id="21508" name="Text Box 1028"/>
          <p:cNvSpPr txBox="1"/>
          <p:nvPr/>
        </p:nvSpPr>
        <p:spPr>
          <a:xfrm>
            <a:off x="533400" y="1295400"/>
            <a:ext cx="33528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对中点取矩，根据平衡条件得：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Text Box 2"/>
          <p:cNvSpPr txBox="1"/>
          <p:nvPr/>
        </p:nvSpPr>
        <p:spPr>
          <a:xfrm>
            <a:off x="304800" y="228600"/>
            <a:ext cx="5467350" cy="457200"/>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华文细黑" pitchFamily="2" charset="-122"/>
              </a:rPr>
              <a:t>四、判断后屈曲性能的实用方法</a:t>
            </a:r>
          </a:p>
        </p:txBody>
      </p:sp>
      <p:sp>
        <p:nvSpPr>
          <p:cNvPr id="22538" name="Text Box 3"/>
          <p:cNvSpPr txBox="1"/>
          <p:nvPr/>
        </p:nvSpPr>
        <p:spPr>
          <a:xfrm>
            <a:off x="611188" y="836613"/>
            <a:ext cx="3810000" cy="366712"/>
          </a:xfrm>
          <a:prstGeom prst="rect">
            <a:avLst/>
          </a:prstGeom>
          <a:noFill/>
          <a:ln w="9525">
            <a:noFill/>
          </a:ln>
        </p:spPr>
        <p:txBody>
          <a:bodyPr>
            <a:spAutoFit/>
          </a:bodyPr>
          <a:lstStyle/>
          <a:p>
            <a:pPr lvl="0" eaLnBrk="1" hangingPunct="1">
              <a:spcBef>
                <a:spcPct val="50000"/>
              </a:spcBef>
            </a:pPr>
            <a:r>
              <a:rPr lang="en-US" altLang="zh-CN">
                <a:latin typeface="华文细黑" pitchFamily="2" charset="-122"/>
                <a:ea typeface="华文细黑" pitchFamily="2" charset="-122"/>
              </a:rPr>
              <a:t>1.</a:t>
            </a:r>
            <a:r>
              <a:rPr lang="zh-CN" altLang="en-US" dirty="0">
                <a:latin typeface="华文细黑" pitchFamily="2" charset="-122"/>
                <a:ea typeface="华文细黑" pitchFamily="2" charset="-122"/>
              </a:rPr>
              <a:t>对称分枝型失稳</a:t>
            </a:r>
          </a:p>
        </p:txBody>
      </p:sp>
      <p:graphicFrame>
        <p:nvGraphicFramePr>
          <p:cNvPr id="22530" name="Object 4"/>
          <p:cNvGraphicFramePr/>
          <p:nvPr/>
        </p:nvGraphicFramePr>
        <p:xfrm>
          <a:off x="827088" y="1341438"/>
          <a:ext cx="4062412" cy="1050925"/>
        </p:xfrm>
        <a:graphic>
          <a:graphicData uri="http://schemas.openxmlformats.org/presentationml/2006/ole">
            <mc:AlternateContent xmlns:mc="http://schemas.openxmlformats.org/markup-compatibility/2006">
              <mc:Choice xmlns:v="urn:schemas-microsoft-com:vml" Requires="v">
                <p:oleObj spid="_x0000_s24584" r:id="rId3" imgW="2183765" imgH="660400" progId="Equation.DSMT4">
                  <p:embed/>
                </p:oleObj>
              </mc:Choice>
              <mc:Fallback>
                <p:oleObj r:id="rId3" imgW="2183765" imgH="660400" progId="Equation.DSMT4">
                  <p:embed/>
                  <p:pic>
                    <p:nvPicPr>
                      <p:cNvPr id="0" name="图片 3246"/>
                      <p:cNvPicPr/>
                      <p:nvPr/>
                    </p:nvPicPr>
                    <p:blipFill>
                      <a:blip r:embed="rId4"/>
                      <a:stretch>
                        <a:fillRect/>
                      </a:stretch>
                    </p:blipFill>
                    <p:spPr>
                      <a:xfrm>
                        <a:off x="827088" y="1341438"/>
                        <a:ext cx="4062412" cy="1050925"/>
                      </a:xfrm>
                      <a:prstGeom prst="rect">
                        <a:avLst/>
                      </a:prstGeom>
                      <a:noFill/>
                      <a:ln w="38100">
                        <a:noFill/>
                        <a:miter/>
                      </a:ln>
                    </p:spPr>
                  </p:pic>
                </p:oleObj>
              </mc:Fallback>
            </mc:AlternateContent>
          </a:graphicData>
        </a:graphic>
      </p:graphicFrame>
      <p:graphicFrame>
        <p:nvGraphicFramePr>
          <p:cNvPr id="22531" name="Object 7"/>
          <p:cNvGraphicFramePr/>
          <p:nvPr/>
        </p:nvGraphicFramePr>
        <p:xfrm>
          <a:off x="1908175" y="2492375"/>
          <a:ext cx="3455988" cy="317500"/>
        </p:xfrm>
        <a:graphic>
          <a:graphicData uri="http://schemas.openxmlformats.org/presentationml/2006/ole">
            <mc:AlternateContent xmlns:mc="http://schemas.openxmlformats.org/markup-compatibility/2006">
              <mc:Choice xmlns:v="urn:schemas-microsoft-com:vml" Requires="v">
                <p:oleObj spid="_x0000_s24585" r:id="rId5" imgW="2042795" imgH="203200" progId="Equation.DSMT4">
                  <p:embed/>
                </p:oleObj>
              </mc:Choice>
              <mc:Fallback>
                <p:oleObj r:id="rId5" imgW="2042795" imgH="203200" progId="Equation.DSMT4">
                  <p:embed/>
                  <p:pic>
                    <p:nvPicPr>
                      <p:cNvPr id="0" name="图片 3241"/>
                      <p:cNvPicPr/>
                      <p:nvPr/>
                    </p:nvPicPr>
                    <p:blipFill>
                      <a:blip r:embed="rId6"/>
                      <a:stretch>
                        <a:fillRect/>
                      </a:stretch>
                    </p:blipFill>
                    <p:spPr>
                      <a:xfrm>
                        <a:off x="1908175" y="2492375"/>
                        <a:ext cx="3455988" cy="317500"/>
                      </a:xfrm>
                      <a:prstGeom prst="rect">
                        <a:avLst/>
                      </a:prstGeom>
                      <a:noFill/>
                      <a:ln w="38100">
                        <a:noFill/>
                        <a:miter/>
                      </a:ln>
                    </p:spPr>
                  </p:pic>
                </p:oleObj>
              </mc:Fallback>
            </mc:AlternateContent>
          </a:graphicData>
        </a:graphic>
      </p:graphicFrame>
      <p:graphicFrame>
        <p:nvGraphicFramePr>
          <p:cNvPr id="22532" name="Object 8"/>
          <p:cNvGraphicFramePr/>
          <p:nvPr/>
        </p:nvGraphicFramePr>
        <p:xfrm>
          <a:off x="755650" y="3716338"/>
          <a:ext cx="4886325" cy="1563687"/>
        </p:xfrm>
        <a:graphic>
          <a:graphicData uri="http://schemas.openxmlformats.org/presentationml/2006/ole">
            <mc:AlternateContent xmlns:mc="http://schemas.openxmlformats.org/markup-compatibility/2006">
              <mc:Choice xmlns:v="urn:schemas-microsoft-com:vml" Requires="v">
                <p:oleObj spid="_x0000_s24586" r:id="rId7" imgW="3352800" imgH="914400" progId="Equation.DSMT4">
                  <p:embed/>
                </p:oleObj>
              </mc:Choice>
              <mc:Fallback>
                <p:oleObj r:id="rId7" imgW="3352800" imgH="914400" progId="Equation.DSMT4">
                  <p:embed/>
                  <p:pic>
                    <p:nvPicPr>
                      <p:cNvPr id="0" name="图片 3243"/>
                      <p:cNvPicPr/>
                      <p:nvPr/>
                    </p:nvPicPr>
                    <p:blipFill>
                      <a:blip r:embed="rId8"/>
                      <a:stretch>
                        <a:fillRect/>
                      </a:stretch>
                    </p:blipFill>
                    <p:spPr>
                      <a:xfrm>
                        <a:off x="755650" y="3716338"/>
                        <a:ext cx="4886325" cy="1563687"/>
                      </a:xfrm>
                      <a:prstGeom prst="rect">
                        <a:avLst/>
                      </a:prstGeom>
                      <a:noFill/>
                      <a:ln w="38100">
                        <a:noFill/>
                        <a:miter/>
                      </a:ln>
                    </p:spPr>
                  </p:pic>
                </p:oleObj>
              </mc:Fallback>
            </mc:AlternateContent>
          </a:graphicData>
        </a:graphic>
      </p:graphicFrame>
      <p:pic>
        <p:nvPicPr>
          <p:cNvPr id="22539" name="Picture 13"/>
          <p:cNvPicPr>
            <a:picLocks noChangeAspect="1"/>
          </p:cNvPicPr>
          <p:nvPr/>
        </p:nvPicPr>
        <p:blipFill>
          <a:blip r:embed="rId9"/>
          <a:stretch>
            <a:fillRect/>
          </a:stretch>
        </p:blipFill>
        <p:spPr>
          <a:xfrm>
            <a:off x="5580063" y="3573463"/>
            <a:ext cx="3282950" cy="2927350"/>
          </a:xfrm>
          <a:prstGeom prst="rect">
            <a:avLst/>
          </a:prstGeom>
          <a:noFill/>
          <a:ln w="9525">
            <a:noFill/>
          </a:ln>
        </p:spPr>
      </p:pic>
      <p:pic>
        <p:nvPicPr>
          <p:cNvPr id="22540" name="Picture 14"/>
          <p:cNvPicPr>
            <a:picLocks noChangeAspect="1"/>
          </p:cNvPicPr>
          <p:nvPr/>
        </p:nvPicPr>
        <p:blipFill>
          <a:blip r:embed="rId10"/>
          <a:stretch>
            <a:fillRect/>
          </a:stretch>
        </p:blipFill>
        <p:spPr>
          <a:xfrm>
            <a:off x="5867400" y="765175"/>
            <a:ext cx="2952750" cy="2592388"/>
          </a:xfrm>
          <a:prstGeom prst="rect">
            <a:avLst/>
          </a:prstGeom>
          <a:noFill/>
          <a:ln w="9525">
            <a:noFill/>
          </a:ln>
        </p:spPr>
      </p:pic>
      <p:graphicFrame>
        <p:nvGraphicFramePr>
          <p:cNvPr id="22533" name="Object 16"/>
          <p:cNvGraphicFramePr/>
          <p:nvPr/>
        </p:nvGraphicFramePr>
        <p:xfrm>
          <a:off x="2895600" y="1600200"/>
          <a:ext cx="320675" cy="527050"/>
        </p:xfrm>
        <a:graphic>
          <a:graphicData uri="http://schemas.openxmlformats.org/presentationml/2006/ole">
            <mc:AlternateContent xmlns:mc="http://schemas.openxmlformats.org/markup-compatibility/2006">
              <mc:Choice xmlns:v="urn:schemas-microsoft-com:vml" Requires="v">
                <p:oleObj spid="_x0000_s24587" r:id="rId11" imgW="177800" imgH="291465" progId="Equation.DSMT4">
                  <p:embed/>
                </p:oleObj>
              </mc:Choice>
              <mc:Fallback>
                <p:oleObj r:id="rId11" imgW="177800" imgH="291465" progId="Equation.DSMT4">
                  <p:embed/>
                  <p:pic>
                    <p:nvPicPr>
                      <p:cNvPr id="0" name="图片 3247"/>
                      <p:cNvPicPr/>
                      <p:nvPr/>
                    </p:nvPicPr>
                    <p:blipFill>
                      <a:blip r:embed="rId12"/>
                      <a:stretch>
                        <a:fillRect/>
                      </a:stretch>
                    </p:blipFill>
                    <p:spPr>
                      <a:xfrm>
                        <a:off x="2895600" y="1600200"/>
                        <a:ext cx="320675" cy="527050"/>
                      </a:xfrm>
                      <a:prstGeom prst="rect">
                        <a:avLst/>
                      </a:prstGeom>
                      <a:noFill/>
                      <a:ln w="38100">
                        <a:noFill/>
                        <a:miter/>
                      </a:ln>
                    </p:spPr>
                  </p:pic>
                </p:oleObj>
              </mc:Fallback>
            </mc:AlternateContent>
          </a:graphicData>
        </a:graphic>
      </p:graphicFrame>
      <p:graphicFrame>
        <p:nvGraphicFramePr>
          <p:cNvPr id="22534" name="Object 17"/>
          <p:cNvGraphicFramePr/>
          <p:nvPr/>
        </p:nvGraphicFramePr>
        <p:xfrm>
          <a:off x="3962400" y="1600200"/>
          <a:ext cx="320675" cy="527050"/>
        </p:xfrm>
        <a:graphic>
          <a:graphicData uri="http://schemas.openxmlformats.org/presentationml/2006/ole">
            <mc:AlternateContent xmlns:mc="http://schemas.openxmlformats.org/markup-compatibility/2006">
              <mc:Choice xmlns:v="urn:schemas-microsoft-com:vml" Requires="v">
                <p:oleObj spid="_x0000_s24588" r:id="rId13" imgW="177800" imgH="291465" progId="Equation.3">
                  <p:embed/>
                </p:oleObj>
              </mc:Choice>
              <mc:Fallback>
                <p:oleObj r:id="rId13" imgW="177800" imgH="291465" progId="Equation.3">
                  <p:embed/>
                  <p:pic>
                    <p:nvPicPr>
                      <p:cNvPr id="0" name="图片 3244"/>
                      <p:cNvPicPr/>
                      <p:nvPr/>
                    </p:nvPicPr>
                    <p:blipFill>
                      <a:blip r:embed="rId12"/>
                      <a:stretch>
                        <a:fillRect/>
                      </a:stretch>
                    </p:blipFill>
                    <p:spPr>
                      <a:xfrm>
                        <a:off x="3962400" y="1600200"/>
                        <a:ext cx="320675" cy="527050"/>
                      </a:xfrm>
                      <a:prstGeom prst="rect">
                        <a:avLst/>
                      </a:prstGeom>
                      <a:noFill/>
                      <a:ln w="38100">
                        <a:noFill/>
                        <a:miter/>
                      </a:ln>
                    </p:spPr>
                  </p:pic>
                </p:oleObj>
              </mc:Fallback>
            </mc:AlternateContent>
          </a:graphicData>
        </a:graphic>
      </p:graphicFrame>
      <p:graphicFrame>
        <p:nvGraphicFramePr>
          <p:cNvPr id="22535" name="Object 19"/>
          <p:cNvGraphicFramePr/>
          <p:nvPr/>
        </p:nvGraphicFramePr>
        <p:xfrm>
          <a:off x="2438400" y="4038600"/>
          <a:ext cx="320675" cy="527050"/>
        </p:xfrm>
        <a:graphic>
          <a:graphicData uri="http://schemas.openxmlformats.org/presentationml/2006/ole">
            <mc:AlternateContent xmlns:mc="http://schemas.openxmlformats.org/markup-compatibility/2006">
              <mc:Choice xmlns:v="urn:schemas-microsoft-com:vml" Requires="v">
                <p:oleObj spid="_x0000_s24589" r:id="rId14" imgW="177800" imgH="291465" progId="Equation.3">
                  <p:embed/>
                </p:oleObj>
              </mc:Choice>
              <mc:Fallback>
                <p:oleObj r:id="rId14" imgW="177800" imgH="291465" progId="Equation.3">
                  <p:embed/>
                  <p:pic>
                    <p:nvPicPr>
                      <p:cNvPr id="0" name="图片 3248"/>
                      <p:cNvPicPr/>
                      <p:nvPr/>
                    </p:nvPicPr>
                    <p:blipFill>
                      <a:blip r:embed="rId12"/>
                      <a:stretch>
                        <a:fillRect/>
                      </a:stretch>
                    </p:blipFill>
                    <p:spPr>
                      <a:xfrm>
                        <a:off x="2438400" y="4038600"/>
                        <a:ext cx="320675" cy="527050"/>
                      </a:xfrm>
                      <a:prstGeom prst="rect">
                        <a:avLst/>
                      </a:prstGeom>
                      <a:noFill/>
                      <a:ln w="38100">
                        <a:noFill/>
                        <a:miter/>
                      </a:ln>
                    </p:spPr>
                  </p:pic>
                </p:oleObj>
              </mc:Fallback>
            </mc:AlternateContent>
          </a:graphicData>
        </a:graphic>
      </p:graphicFrame>
      <p:graphicFrame>
        <p:nvGraphicFramePr>
          <p:cNvPr id="22536" name="Object 21"/>
          <p:cNvGraphicFramePr/>
          <p:nvPr/>
        </p:nvGraphicFramePr>
        <p:xfrm>
          <a:off x="4724400" y="4038600"/>
          <a:ext cx="320675" cy="527050"/>
        </p:xfrm>
        <a:graphic>
          <a:graphicData uri="http://schemas.openxmlformats.org/presentationml/2006/ole">
            <mc:AlternateContent xmlns:mc="http://schemas.openxmlformats.org/markup-compatibility/2006">
              <mc:Choice xmlns:v="urn:schemas-microsoft-com:vml" Requires="v">
                <p:oleObj spid="_x0000_s24590" r:id="rId15" imgW="177800" imgH="291465" progId="Equation.3">
                  <p:embed/>
                </p:oleObj>
              </mc:Choice>
              <mc:Fallback>
                <p:oleObj r:id="rId15" imgW="177800" imgH="291465" progId="Equation.3">
                  <p:embed/>
                  <p:pic>
                    <p:nvPicPr>
                      <p:cNvPr id="0" name="图片 3242"/>
                      <p:cNvPicPr/>
                      <p:nvPr/>
                    </p:nvPicPr>
                    <p:blipFill>
                      <a:blip r:embed="rId12"/>
                      <a:stretch>
                        <a:fillRect/>
                      </a:stretch>
                    </p:blipFill>
                    <p:spPr>
                      <a:xfrm>
                        <a:off x="4724400" y="4038600"/>
                        <a:ext cx="320675" cy="52705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p:nvPr/>
        </p:nvSpPr>
        <p:spPr>
          <a:xfrm>
            <a:off x="539750" y="404813"/>
            <a:ext cx="1728788" cy="384810"/>
          </a:xfrm>
          <a:prstGeom prst="rect">
            <a:avLst/>
          </a:prstGeom>
          <a:noFill/>
          <a:ln w="9525">
            <a:noFill/>
          </a:ln>
        </p:spPr>
        <p:txBody>
          <a:bodyPr>
            <a:spAutoFit/>
          </a:bodyPr>
          <a:lstStyle/>
          <a:p>
            <a:pPr lvl="0" eaLnBrk="1" hangingPunct="1">
              <a:spcBef>
                <a:spcPct val="50000"/>
              </a:spcBef>
            </a:pPr>
            <a:r>
              <a:rPr lang="en-US" altLang="zh-CN">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中面加载板</a:t>
            </a:r>
          </a:p>
        </p:txBody>
      </p:sp>
      <p:graphicFrame>
        <p:nvGraphicFramePr>
          <p:cNvPr id="23554" name="Object 5"/>
          <p:cNvGraphicFramePr/>
          <p:nvPr/>
        </p:nvGraphicFramePr>
        <p:xfrm>
          <a:off x="4514850" y="3176588"/>
          <a:ext cx="114300" cy="215900"/>
        </p:xfrm>
        <a:graphic>
          <a:graphicData uri="http://schemas.openxmlformats.org/presentationml/2006/ole">
            <mc:AlternateContent xmlns:mc="http://schemas.openxmlformats.org/markup-compatibility/2006">
              <mc:Choice xmlns:v="urn:schemas-microsoft-com:vml" Requires="v">
                <p:oleObj spid="_x0000_s25602" r:id="rId3" imgW="114300" imgH="215265" progId="Equation.3">
                  <p:embed/>
                </p:oleObj>
              </mc:Choice>
              <mc:Fallback>
                <p:oleObj r:id="rId3" imgW="114300" imgH="215265" progId="Equation.3">
                  <p:embed/>
                  <p:pic>
                    <p:nvPicPr>
                      <p:cNvPr id="0" name="图片 3240"/>
                      <p:cNvPicPr/>
                      <p:nvPr/>
                    </p:nvPicPr>
                    <p:blipFill>
                      <a:blip r:embed="rId4"/>
                      <a:stretch>
                        <a:fillRect/>
                      </a:stretch>
                    </p:blipFill>
                    <p:spPr>
                      <a:xfrm>
                        <a:off x="4514850" y="3176588"/>
                        <a:ext cx="114300" cy="215900"/>
                      </a:xfrm>
                      <a:prstGeom prst="rect">
                        <a:avLst/>
                      </a:prstGeom>
                      <a:noFill/>
                      <a:ln w="38100">
                        <a:noFill/>
                        <a:miter/>
                      </a:ln>
                    </p:spPr>
                  </p:pic>
                </p:oleObj>
              </mc:Fallback>
            </mc:AlternateContent>
          </a:graphicData>
        </a:graphic>
      </p:graphicFrame>
      <p:pic>
        <p:nvPicPr>
          <p:cNvPr id="23556" name="Picture 6"/>
          <p:cNvPicPr>
            <a:picLocks noChangeAspect="1"/>
          </p:cNvPicPr>
          <p:nvPr/>
        </p:nvPicPr>
        <p:blipFill>
          <a:blip r:embed="rId5"/>
          <a:stretch>
            <a:fillRect/>
          </a:stretch>
        </p:blipFill>
        <p:spPr>
          <a:xfrm>
            <a:off x="755650" y="1196975"/>
            <a:ext cx="3455988" cy="2536825"/>
          </a:xfrm>
          <a:prstGeom prst="rect">
            <a:avLst/>
          </a:prstGeom>
          <a:noFill/>
          <a:ln w="9525">
            <a:noFill/>
          </a:ln>
        </p:spPr>
      </p:pic>
      <p:pic>
        <p:nvPicPr>
          <p:cNvPr id="23557" name="Picture 9"/>
          <p:cNvPicPr>
            <a:picLocks noChangeAspect="1"/>
          </p:cNvPicPr>
          <p:nvPr/>
        </p:nvPicPr>
        <p:blipFill>
          <a:blip r:embed="rId6"/>
          <a:stretch>
            <a:fillRect/>
          </a:stretch>
        </p:blipFill>
        <p:spPr>
          <a:xfrm>
            <a:off x="1116013" y="4005263"/>
            <a:ext cx="3024187" cy="2408237"/>
          </a:xfrm>
          <a:prstGeom prst="rect">
            <a:avLst/>
          </a:prstGeom>
          <a:noFill/>
          <a:ln w="9525">
            <a:noFill/>
          </a:ln>
        </p:spPr>
      </p:pic>
      <p:sp>
        <p:nvSpPr>
          <p:cNvPr id="23558" name="Text Box 11"/>
          <p:cNvSpPr txBox="1"/>
          <p:nvPr/>
        </p:nvSpPr>
        <p:spPr>
          <a:xfrm>
            <a:off x="4643438" y="4508500"/>
            <a:ext cx="3887787"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中面拉应力和刚度被激活</a:t>
            </a:r>
          </a:p>
        </p:txBody>
      </p:sp>
      <p:sp>
        <p:nvSpPr>
          <p:cNvPr id="23559" name="Text Box 12"/>
          <p:cNvSpPr txBox="1"/>
          <p:nvPr/>
        </p:nvSpPr>
        <p:spPr>
          <a:xfrm>
            <a:off x="4643438" y="5013325"/>
            <a:ext cx="4249737" cy="366713"/>
          </a:xfrm>
          <a:prstGeom prst="rect">
            <a:avLst/>
          </a:prstGeom>
          <a:noFill/>
          <a:ln w="9525">
            <a:noFill/>
          </a:ln>
        </p:spPr>
        <p:txBody>
          <a:bodyPr>
            <a:spAutoFit/>
          </a:bodyPr>
          <a:lstStyle/>
          <a:p>
            <a:pPr lvl="0" eaLnBrk="1" hangingPunct="1">
              <a:spcBef>
                <a:spcPct val="50000"/>
              </a:spcBef>
            </a:pPr>
            <a:r>
              <a:rPr lang="en-US" altLang="zh-CN">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转移所承受的荷载</a:t>
            </a:r>
          </a:p>
        </p:txBody>
      </p:sp>
      <p:pic>
        <p:nvPicPr>
          <p:cNvPr id="23560" name="Picture 13"/>
          <p:cNvPicPr>
            <a:picLocks noChangeAspect="1"/>
          </p:cNvPicPr>
          <p:nvPr/>
        </p:nvPicPr>
        <p:blipFill>
          <a:blip r:embed="rId7"/>
          <a:stretch>
            <a:fillRect/>
          </a:stretch>
        </p:blipFill>
        <p:spPr>
          <a:xfrm>
            <a:off x="5003800" y="981075"/>
            <a:ext cx="3124200" cy="2830513"/>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p:cNvSpPr txBox="1"/>
          <p:nvPr/>
        </p:nvSpPr>
        <p:spPr>
          <a:xfrm>
            <a:off x="755650" y="620713"/>
            <a:ext cx="1512888" cy="384810"/>
          </a:xfrm>
          <a:prstGeom prst="rect">
            <a:avLst/>
          </a:prstGeom>
          <a:noFill/>
          <a:ln w="9525">
            <a:noFill/>
          </a:ln>
        </p:spPr>
        <p:txBody>
          <a:bodyPr>
            <a:spAutoFit/>
          </a:bodyPr>
          <a:lstStyle/>
          <a:p>
            <a:pPr lvl="0" eaLnBrk="1" hangingPunct="1">
              <a:spcBef>
                <a:spcPct val="50000"/>
              </a:spcBef>
            </a:pPr>
            <a:r>
              <a:rPr lang="en-US" altLang="zh-CN">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框架</a:t>
            </a:r>
          </a:p>
        </p:txBody>
      </p:sp>
      <p:sp>
        <p:nvSpPr>
          <p:cNvPr id="91139" name="Text Box 5"/>
          <p:cNvSpPr txBox="1"/>
          <p:nvPr/>
        </p:nvSpPr>
        <p:spPr>
          <a:xfrm>
            <a:off x="900113" y="5589588"/>
            <a:ext cx="6696075" cy="77946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 </a:t>
            </a:r>
            <a:r>
              <a:rPr lang="en-US" altLang="zh-CN" b="0">
                <a:latin typeface="Arial" panose="020B0604020202020204" pitchFamily="34" charset="0"/>
                <a:ea typeface="宋体" panose="02010600030101010101" pitchFamily="2" charset="-122"/>
              </a:rPr>
              <a:t>w+</a:t>
            </a:r>
            <a:r>
              <a:rPr lang="zh-CN" altLang="en-US" b="0" dirty="0">
                <a:latin typeface="Arial" panose="020B0604020202020204" pitchFamily="34" charset="0"/>
                <a:ea typeface="宋体" panose="02010600030101010101" pitchFamily="2" charset="-122"/>
              </a:rPr>
              <a:t>时，</a:t>
            </a:r>
            <a:r>
              <a:rPr lang="en-US" altLang="zh-CN" b="0">
                <a:latin typeface="Arial" panose="020B0604020202020204" pitchFamily="34" charset="0"/>
                <a:ea typeface="宋体" panose="02010600030101010101" pitchFamily="2" charset="-122"/>
              </a:rPr>
              <a:t>B</a:t>
            </a:r>
            <a:r>
              <a:rPr lang="zh-CN" altLang="en-US" b="0" dirty="0">
                <a:latin typeface="Arial" panose="020B0604020202020204" pitchFamily="34" charset="0"/>
                <a:ea typeface="宋体" panose="02010600030101010101" pitchFamily="2" charset="-122"/>
              </a:rPr>
              <a:t>外反力向下，</a:t>
            </a:r>
            <a:r>
              <a:rPr lang="en-US" altLang="zh-CN" b="0">
                <a:latin typeface="Arial" panose="020B0604020202020204" pitchFamily="34" charset="0"/>
                <a:ea typeface="宋体" panose="02010600030101010101" pitchFamily="2" charset="-122"/>
              </a:rPr>
              <a:t>A</a:t>
            </a:r>
            <a:r>
              <a:rPr lang="zh-CN" altLang="en-US" b="0" dirty="0">
                <a:latin typeface="Arial" panose="020B0604020202020204" pitchFamily="34" charset="0"/>
                <a:ea typeface="宋体" panose="02010600030101010101" pitchFamily="2" charset="-122"/>
              </a:rPr>
              <a:t>处反力大于</a:t>
            </a:r>
            <a:r>
              <a:rPr lang="en-US" altLang="zh-CN" b="0">
                <a:latin typeface="Arial" panose="020B0604020202020204" pitchFamily="34" charset="0"/>
                <a:ea typeface="宋体" panose="02010600030101010101" pitchFamily="2" charset="-122"/>
              </a:rPr>
              <a:t>P</a:t>
            </a:r>
            <a:r>
              <a:rPr lang="zh-CN" altLang="en-US" b="0" dirty="0">
                <a:latin typeface="Arial" panose="020B0604020202020204" pitchFamily="34" charset="0"/>
                <a:ea typeface="宋体" panose="02010600030101010101" pitchFamily="2" charset="-122"/>
              </a:rPr>
              <a:t>，后屈曲下降。</a:t>
            </a:r>
          </a:p>
          <a:p>
            <a:pPr lvl="0" eaLnBrk="1" hangingPunct="1">
              <a:spcBef>
                <a:spcPct val="50000"/>
              </a:spcBef>
            </a:pPr>
            <a:r>
              <a:rPr lang="zh-CN" altLang="en-US" b="0" dirty="0">
                <a:latin typeface="Arial" panose="020B0604020202020204" pitchFamily="34" charset="0"/>
                <a:ea typeface="宋体" panose="02010600030101010101" pitchFamily="2" charset="-122"/>
              </a:rPr>
              <a:t>＃ </a:t>
            </a:r>
            <a:r>
              <a:rPr lang="en-US" altLang="zh-CN" b="0">
                <a:latin typeface="Arial" panose="020B0604020202020204" pitchFamily="34" charset="0"/>
                <a:ea typeface="宋体" panose="02010600030101010101" pitchFamily="2" charset="-122"/>
              </a:rPr>
              <a:t>w</a:t>
            </a:r>
            <a:r>
              <a:rPr lang="zh-CN" altLang="en-US" b="0" dirty="0">
                <a:latin typeface="Arial" panose="020B0604020202020204" pitchFamily="34" charset="0"/>
                <a:ea typeface="宋体" panose="02010600030101010101" pitchFamily="2" charset="-122"/>
              </a:rPr>
              <a:t>－时，</a:t>
            </a:r>
            <a:r>
              <a:rPr lang="en-US" altLang="zh-CN" b="0">
                <a:latin typeface="Arial" panose="020B0604020202020204" pitchFamily="34" charset="0"/>
                <a:ea typeface="宋体" panose="02010600030101010101" pitchFamily="2" charset="-122"/>
              </a:rPr>
              <a:t>B</a:t>
            </a:r>
            <a:r>
              <a:rPr lang="zh-CN" altLang="en-US" b="0" dirty="0">
                <a:latin typeface="Arial" panose="020B0604020202020204" pitchFamily="34" charset="0"/>
                <a:ea typeface="宋体" panose="02010600030101010101" pitchFamily="2" charset="-122"/>
              </a:rPr>
              <a:t>外反力向上，</a:t>
            </a:r>
            <a:r>
              <a:rPr lang="en-US" altLang="zh-CN" b="0">
                <a:latin typeface="Arial" panose="020B0604020202020204" pitchFamily="34" charset="0"/>
                <a:ea typeface="宋体" panose="02010600030101010101" pitchFamily="2" charset="-122"/>
              </a:rPr>
              <a:t>A</a:t>
            </a:r>
            <a:r>
              <a:rPr lang="zh-CN" altLang="en-US" b="0" dirty="0">
                <a:latin typeface="Arial" panose="020B0604020202020204" pitchFamily="34" charset="0"/>
                <a:ea typeface="宋体" panose="02010600030101010101" pitchFamily="2" charset="-122"/>
              </a:rPr>
              <a:t>处反力小于</a:t>
            </a:r>
            <a:r>
              <a:rPr lang="en-US" altLang="zh-CN" b="0">
                <a:latin typeface="Arial" panose="020B0604020202020204" pitchFamily="34" charset="0"/>
                <a:ea typeface="宋体" panose="02010600030101010101" pitchFamily="2" charset="-122"/>
              </a:rPr>
              <a:t>P</a:t>
            </a:r>
            <a:r>
              <a:rPr lang="zh-CN" altLang="en-US" b="0" dirty="0">
                <a:latin typeface="Arial" panose="020B0604020202020204" pitchFamily="34" charset="0"/>
                <a:ea typeface="宋体" panose="02010600030101010101" pitchFamily="2" charset="-122"/>
              </a:rPr>
              <a:t>，后屈曲上升。</a:t>
            </a:r>
          </a:p>
        </p:txBody>
      </p:sp>
      <p:pic>
        <p:nvPicPr>
          <p:cNvPr id="91140" name="Picture 6"/>
          <p:cNvPicPr>
            <a:picLocks noChangeAspect="1"/>
          </p:cNvPicPr>
          <p:nvPr/>
        </p:nvPicPr>
        <p:blipFill>
          <a:blip r:embed="rId2"/>
          <a:stretch>
            <a:fillRect/>
          </a:stretch>
        </p:blipFill>
        <p:spPr>
          <a:xfrm>
            <a:off x="4356100" y="404813"/>
            <a:ext cx="2246313" cy="2376487"/>
          </a:xfrm>
          <a:prstGeom prst="rect">
            <a:avLst/>
          </a:prstGeom>
          <a:noFill/>
          <a:ln w="9525">
            <a:noFill/>
          </a:ln>
        </p:spPr>
      </p:pic>
      <p:pic>
        <p:nvPicPr>
          <p:cNvPr id="91141" name="Picture 7"/>
          <p:cNvPicPr>
            <a:picLocks noChangeAspect="1"/>
          </p:cNvPicPr>
          <p:nvPr/>
        </p:nvPicPr>
        <p:blipFill>
          <a:blip r:embed="rId3"/>
          <a:stretch>
            <a:fillRect/>
          </a:stretch>
        </p:blipFill>
        <p:spPr>
          <a:xfrm>
            <a:off x="971550" y="2924175"/>
            <a:ext cx="1876425" cy="2541588"/>
          </a:xfrm>
          <a:prstGeom prst="rect">
            <a:avLst/>
          </a:prstGeom>
          <a:noFill/>
          <a:ln w="9525">
            <a:noFill/>
          </a:ln>
        </p:spPr>
      </p:pic>
      <p:pic>
        <p:nvPicPr>
          <p:cNvPr id="91142" name="Picture 8"/>
          <p:cNvPicPr>
            <a:picLocks noChangeAspect="1"/>
          </p:cNvPicPr>
          <p:nvPr/>
        </p:nvPicPr>
        <p:blipFill>
          <a:blip r:embed="rId4"/>
          <a:stretch>
            <a:fillRect/>
          </a:stretch>
        </p:blipFill>
        <p:spPr>
          <a:xfrm>
            <a:off x="3059113" y="2781300"/>
            <a:ext cx="2376487" cy="2703513"/>
          </a:xfrm>
          <a:prstGeom prst="rect">
            <a:avLst/>
          </a:prstGeom>
          <a:noFill/>
          <a:ln w="9525">
            <a:noFill/>
          </a:ln>
        </p:spPr>
      </p:pic>
      <p:pic>
        <p:nvPicPr>
          <p:cNvPr id="91143" name="Picture 9"/>
          <p:cNvPicPr>
            <a:picLocks noChangeAspect="1"/>
          </p:cNvPicPr>
          <p:nvPr/>
        </p:nvPicPr>
        <p:blipFill>
          <a:blip r:embed="rId5"/>
          <a:stretch>
            <a:fillRect/>
          </a:stretch>
        </p:blipFill>
        <p:spPr>
          <a:xfrm>
            <a:off x="6011863" y="2492375"/>
            <a:ext cx="2741612" cy="275272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4"/>
          <p:cNvSpPr txBox="1"/>
          <p:nvPr/>
        </p:nvSpPr>
        <p:spPr>
          <a:xfrm>
            <a:off x="609600" y="0"/>
            <a:ext cx="8153400" cy="641350"/>
          </a:xfrm>
          <a:prstGeom prst="rect">
            <a:avLst/>
          </a:prstGeom>
          <a:noFill/>
          <a:ln w="9525">
            <a:noFill/>
          </a:ln>
        </p:spPr>
        <p:txBody>
          <a:bodyPr>
            <a:spAutoFit/>
          </a:bodyPr>
          <a:lstStyle/>
          <a:p>
            <a:pPr lvl="0" eaLnBrk="1" hangingPunct="1">
              <a:spcBef>
                <a:spcPct val="50000"/>
              </a:spcBef>
            </a:pPr>
            <a:r>
              <a:rPr lang="zh-CN" altLang="en-US" sz="3600" dirty="0">
                <a:latin typeface="Arial" panose="020B0604020202020204" pitchFamily="34" charset="0"/>
                <a:ea typeface="华文细黑" pitchFamily="2" charset="-122"/>
              </a:rPr>
              <a:t>第三章 分枝型失稳临界荷载的相关准则</a:t>
            </a:r>
          </a:p>
        </p:txBody>
      </p:sp>
      <p:sp>
        <p:nvSpPr>
          <p:cNvPr id="24582" name="Text Box 6"/>
          <p:cNvSpPr txBox="1"/>
          <p:nvPr/>
        </p:nvSpPr>
        <p:spPr>
          <a:xfrm>
            <a:off x="533400" y="990600"/>
            <a:ext cx="7416800" cy="1580515"/>
          </a:xfrm>
          <a:prstGeom prst="rect">
            <a:avLst/>
          </a:prstGeom>
          <a:noFill/>
          <a:ln w="9525">
            <a:noFill/>
          </a:ln>
        </p:spPr>
        <p:txBody>
          <a:bodyPr>
            <a:spAutoFit/>
          </a:bodyPr>
          <a:lstStyle/>
          <a:p>
            <a:pPr lvl="0" eaLnBrk="1" hangingPunct="1">
              <a:spcBef>
                <a:spcPct val="50000"/>
              </a:spcBef>
            </a:pPr>
            <a:r>
              <a:rPr lang="zh-CN" altLang="en-US" sz="2400" dirty="0">
                <a:latin typeface="微软雅黑" panose="020B0503020204020204" charset="-122"/>
                <a:ea typeface="微软雅黑" panose="020B0503020204020204" charset="-122"/>
              </a:rPr>
              <a:t>一、</a:t>
            </a:r>
            <a:r>
              <a:rPr lang="en-US" altLang="zh-CN" sz="2400" dirty="0" err="1">
                <a:latin typeface="微软雅黑" panose="020B0503020204020204" charset="-122"/>
                <a:ea typeface="微软雅黑" panose="020B0503020204020204" charset="-122"/>
              </a:rPr>
              <a:t>Southwell</a:t>
            </a:r>
            <a:r>
              <a:rPr lang="en-US" altLang="zh-CN" sz="240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准则</a:t>
            </a:r>
          </a:p>
          <a:p>
            <a:pPr lvl="0" eaLnBrk="1" hangingPunct="1">
              <a:spcBef>
                <a:spcPct val="50000"/>
              </a:spcBef>
            </a:pPr>
            <a:r>
              <a:rPr lang="zh-CN" altLang="en-US" b="0" dirty="0">
                <a:latin typeface="Arial" panose="020B0604020202020204" pitchFamily="34" charset="0"/>
                <a:ea typeface="宋体" panose="02010600030101010101" pitchFamily="2" charset="-122"/>
              </a:rPr>
              <a:t>       </a:t>
            </a:r>
          </a:p>
          <a:p>
            <a:pPr lvl="0" eaLnBrk="1" hangingPunct="1">
              <a:spcBef>
                <a:spcPct val="50000"/>
              </a:spcBef>
            </a:pPr>
            <a:r>
              <a:rPr lang="zh-CN" altLang="en-US" b="0" dirty="0">
                <a:latin typeface="Arial" panose="020B0604020202020204" pitchFamily="34" charset="0"/>
                <a:ea typeface="宋体" panose="02010600030101010101" pitchFamily="2" charset="-122"/>
              </a:rPr>
              <a:t>       如果结构的刚度由某些部分组成，结构的最小屈曲荷载的参数不小于对应于部分刚度的最小屈曲荷载参数之和。</a:t>
            </a:r>
          </a:p>
        </p:txBody>
      </p:sp>
      <p:sp>
        <p:nvSpPr>
          <p:cNvPr id="24583" name="Text Box 7"/>
          <p:cNvSpPr txBox="1"/>
          <p:nvPr/>
        </p:nvSpPr>
        <p:spPr>
          <a:xfrm>
            <a:off x="533400" y="2514600"/>
            <a:ext cx="7488238" cy="641350"/>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例：长为</a:t>
            </a:r>
            <a:r>
              <a:rPr lang="en-US" altLang="zh-CN" b="0">
                <a:latin typeface="Arial" panose="020B0604020202020204" pitchFamily="34" charset="0"/>
                <a:ea typeface="宋体" panose="02010600030101010101" pitchFamily="2" charset="-122"/>
              </a:rPr>
              <a:t>H</a:t>
            </a:r>
            <a:r>
              <a:rPr lang="zh-CN" altLang="en-US" b="0" dirty="0">
                <a:latin typeface="Arial" panose="020B0604020202020204" pitchFamily="34" charset="0"/>
                <a:ea typeface="宋体" panose="02010600030101010101" pitchFamily="2" charset="-122"/>
              </a:rPr>
              <a:t>的薄壁构件扭转屈曲问题。下端固定，上端自由，作用竖向荷载。平衡微分方程：</a:t>
            </a:r>
          </a:p>
        </p:txBody>
      </p:sp>
      <p:sp>
        <p:nvSpPr>
          <p:cNvPr id="24584" name="Text Box 8"/>
          <p:cNvSpPr txBox="1"/>
          <p:nvPr/>
        </p:nvSpPr>
        <p:spPr>
          <a:xfrm>
            <a:off x="1187450" y="4365625"/>
            <a:ext cx="1223963"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截面刚度</a:t>
            </a:r>
          </a:p>
        </p:txBody>
      </p:sp>
      <p:graphicFrame>
        <p:nvGraphicFramePr>
          <p:cNvPr id="24578" name="Object 10"/>
          <p:cNvGraphicFramePr/>
          <p:nvPr/>
        </p:nvGraphicFramePr>
        <p:xfrm>
          <a:off x="2411413" y="4149725"/>
          <a:ext cx="1292225" cy="935038"/>
        </p:xfrm>
        <a:graphic>
          <a:graphicData uri="http://schemas.openxmlformats.org/presentationml/2006/ole">
            <mc:AlternateContent xmlns:mc="http://schemas.openxmlformats.org/markup-compatibility/2006">
              <mc:Choice xmlns:v="urn:schemas-microsoft-com:vml" Requires="v">
                <p:oleObj spid="_x0000_s26628" r:id="rId3" imgW="330200" imgH="304800" progId="Equation.DSMT4">
                  <p:embed/>
                </p:oleObj>
              </mc:Choice>
              <mc:Fallback>
                <p:oleObj r:id="rId3" imgW="330200" imgH="304800" progId="Equation.DSMT4">
                  <p:embed/>
                  <p:pic>
                    <p:nvPicPr>
                      <p:cNvPr id="0" name="图片 3249"/>
                      <p:cNvPicPr/>
                      <p:nvPr/>
                    </p:nvPicPr>
                    <p:blipFill>
                      <a:blip r:embed="rId4"/>
                      <a:stretch>
                        <a:fillRect/>
                      </a:stretch>
                    </p:blipFill>
                    <p:spPr>
                      <a:xfrm>
                        <a:off x="2411413" y="4149725"/>
                        <a:ext cx="1292225" cy="935038"/>
                      </a:xfrm>
                      <a:prstGeom prst="rect">
                        <a:avLst/>
                      </a:prstGeom>
                      <a:noFill/>
                      <a:ln w="38100">
                        <a:noFill/>
                        <a:miter/>
                      </a:ln>
                    </p:spPr>
                  </p:pic>
                </p:oleObj>
              </mc:Fallback>
            </mc:AlternateContent>
          </a:graphicData>
        </a:graphic>
      </p:graphicFrame>
      <p:graphicFrame>
        <p:nvGraphicFramePr>
          <p:cNvPr id="24579" name="Object 11"/>
          <p:cNvGraphicFramePr/>
          <p:nvPr/>
        </p:nvGraphicFramePr>
        <p:xfrm>
          <a:off x="1903413" y="5084763"/>
          <a:ext cx="3322637" cy="1512887"/>
        </p:xfrm>
        <a:graphic>
          <a:graphicData uri="http://schemas.openxmlformats.org/presentationml/2006/ole">
            <mc:AlternateContent xmlns:mc="http://schemas.openxmlformats.org/markup-compatibility/2006">
              <mc:Choice xmlns:v="urn:schemas-microsoft-com:vml" Requires="v">
                <p:oleObj spid="_x0000_s26629" r:id="rId5" imgW="1929765" imgH="812165" progId="Equation.DSMT4">
                  <p:embed/>
                </p:oleObj>
              </mc:Choice>
              <mc:Fallback>
                <p:oleObj r:id="rId5" imgW="1929765" imgH="812165" progId="Equation.DSMT4">
                  <p:embed/>
                  <p:pic>
                    <p:nvPicPr>
                      <p:cNvPr id="0" name="图片 3250"/>
                      <p:cNvPicPr/>
                      <p:nvPr/>
                    </p:nvPicPr>
                    <p:blipFill>
                      <a:blip r:embed="rId6"/>
                      <a:stretch>
                        <a:fillRect/>
                      </a:stretch>
                    </p:blipFill>
                    <p:spPr>
                      <a:xfrm>
                        <a:off x="1903413" y="5084763"/>
                        <a:ext cx="3322637" cy="1512887"/>
                      </a:xfrm>
                      <a:prstGeom prst="rect">
                        <a:avLst/>
                      </a:prstGeom>
                      <a:noFill/>
                      <a:ln w="38100">
                        <a:noFill/>
                        <a:miter/>
                      </a:ln>
                    </p:spPr>
                  </p:pic>
                </p:oleObj>
              </mc:Fallback>
            </mc:AlternateContent>
          </a:graphicData>
        </a:graphic>
      </p:graphicFrame>
      <p:sp>
        <p:nvSpPr>
          <p:cNvPr id="24585" name="Text Box 12"/>
          <p:cNvSpPr txBox="1"/>
          <p:nvPr/>
        </p:nvSpPr>
        <p:spPr>
          <a:xfrm>
            <a:off x="1187450" y="5300663"/>
            <a:ext cx="649288" cy="396875"/>
          </a:xfrm>
          <a:prstGeom prst="rect">
            <a:avLst/>
          </a:prstGeom>
          <a:noFill/>
          <a:ln w="9525">
            <a:noFill/>
          </a:ln>
        </p:spPr>
        <p:txBody>
          <a:bodyPr>
            <a:spAutoFit/>
          </a:bodyPr>
          <a:lstStyle/>
          <a:p>
            <a:pPr lvl="0" eaLnBrk="1" hangingPunct="1">
              <a:spcBef>
                <a:spcPct val="50000"/>
              </a:spcBef>
            </a:pPr>
            <a:r>
              <a:rPr lang="en-US" altLang="zh-CN" sz="2000" b="0">
                <a:latin typeface="Arial" panose="020B0604020202020204" pitchFamily="34" charset="0"/>
                <a:ea typeface="宋体" panose="02010600030101010101" pitchFamily="2" charset="-122"/>
              </a:rPr>
              <a:t>①</a:t>
            </a:r>
          </a:p>
        </p:txBody>
      </p:sp>
      <p:sp>
        <p:nvSpPr>
          <p:cNvPr id="24586" name="Text Box 14"/>
          <p:cNvSpPr txBox="1"/>
          <p:nvPr/>
        </p:nvSpPr>
        <p:spPr>
          <a:xfrm>
            <a:off x="1187450" y="6021388"/>
            <a:ext cx="649288" cy="366712"/>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②</a:t>
            </a:r>
          </a:p>
        </p:txBody>
      </p:sp>
      <p:pic>
        <p:nvPicPr>
          <p:cNvPr id="24587" name="Picture 16"/>
          <p:cNvPicPr>
            <a:picLocks noChangeAspect="1"/>
          </p:cNvPicPr>
          <p:nvPr/>
        </p:nvPicPr>
        <p:blipFill>
          <a:blip r:embed="rId7"/>
          <a:stretch>
            <a:fillRect/>
          </a:stretch>
        </p:blipFill>
        <p:spPr>
          <a:xfrm>
            <a:off x="6248400" y="3200400"/>
            <a:ext cx="2552700" cy="3351213"/>
          </a:xfrm>
          <a:prstGeom prst="rect">
            <a:avLst/>
          </a:prstGeom>
          <a:noFill/>
          <a:ln w="9525">
            <a:noFill/>
          </a:ln>
        </p:spPr>
      </p:pic>
      <p:graphicFrame>
        <p:nvGraphicFramePr>
          <p:cNvPr id="24580" name="Object 17"/>
          <p:cNvGraphicFramePr/>
          <p:nvPr/>
        </p:nvGraphicFramePr>
        <p:xfrm>
          <a:off x="1371600" y="3581400"/>
          <a:ext cx="4495800" cy="544513"/>
        </p:xfrm>
        <a:graphic>
          <a:graphicData uri="http://schemas.openxmlformats.org/presentationml/2006/ole">
            <mc:AlternateContent xmlns:mc="http://schemas.openxmlformats.org/markup-compatibility/2006">
              <mc:Choice xmlns:v="urn:schemas-microsoft-com:vml" Requires="v">
                <p:oleObj spid="_x0000_s26630" r:id="rId8" imgW="2830830" imgH="342900" progId="Equation.3">
                  <p:embed/>
                </p:oleObj>
              </mc:Choice>
              <mc:Fallback>
                <p:oleObj r:id="rId8" imgW="2830830" imgH="342900" progId="Equation.3">
                  <p:embed/>
                  <p:pic>
                    <p:nvPicPr>
                      <p:cNvPr id="0" name="图片 3170"/>
                      <p:cNvPicPr/>
                      <p:nvPr/>
                    </p:nvPicPr>
                    <p:blipFill>
                      <a:blip r:embed="rId9"/>
                      <a:stretch>
                        <a:fillRect/>
                      </a:stretch>
                    </p:blipFill>
                    <p:spPr>
                      <a:xfrm>
                        <a:off x="1371600" y="3581400"/>
                        <a:ext cx="4495800" cy="544513"/>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4"/>
          <p:cNvSpPr txBox="1"/>
          <p:nvPr/>
        </p:nvSpPr>
        <p:spPr>
          <a:xfrm>
            <a:off x="1116013" y="476250"/>
            <a:ext cx="7129462"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根据</a:t>
            </a:r>
            <a:r>
              <a:rPr lang="en-US" altLang="zh-CN" b="0" dirty="0" err="1">
                <a:latin typeface="Arial" panose="020B0604020202020204" pitchFamily="34" charset="0"/>
                <a:ea typeface="宋体" panose="02010600030101010101" pitchFamily="2" charset="-122"/>
              </a:rPr>
              <a:t>Southwell</a:t>
            </a:r>
            <a:r>
              <a:rPr lang="zh-CN" altLang="en-US" b="0" dirty="0">
                <a:latin typeface="Arial" panose="020B0604020202020204" pitchFamily="34" charset="0"/>
                <a:ea typeface="宋体" panose="02010600030101010101" pitchFamily="2" charset="-122"/>
              </a:rPr>
              <a:t>准则，构件临界屈曲荷载：</a:t>
            </a:r>
          </a:p>
        </p:txBody>
      </p:sp>
      <p:sp>
        <p:nvSpPr>
          <p:cNvPr id="25606" name="Text Box 5"/>
          <p:cNvSpPr txBox="1"/>
          <p:nvPr/>
        </p:nvSpPr>
        <p:spPr>
          <a:xfrm>
            <a:off x="1187450" y="1916113"/>
            <a:ext cx="2447925"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精确解：</a:t>
            </a:r>
          </a:p>
        </p:txBody>
      </p:sp>
      <p:sp>
        <p:nvSpPr>
          <p:cNvPr id="25607" name="Text Box 6"/>
          <p:cNvSpPr txBox="1"/>
          <p:nvPr/>
        </p:nvSpPr>
        <p:spPr>
          <a:xfrm>
            <a:off x="762000" y="2895600"/>
            <a:ext cx="5832475" cy="483235"/>
          </a:xfrm>
          <a:prstGeom prst="rect">
            <a:avLst/>
          </a:prstGeom>
          <a:noFill/>
          <a:ln w="9525">
            <a:noFill/>
          </a:ln>
        </p:spPr>
        <p:txBody>
          <a:bodyPr>
            <a:spAutoFit/>
          </a:bodyPr>
          <a:lstStyle/>
          <a:p>
            <a:pPr lvl="0" eaLnBrk="1" hangingPunct="1">
              <a:spcBef>
                <a:spcPct val="50000"/>
              </a:spcBef>
            </a:pPr>
            <a:r>
              <a:rPr lang="zh-CN" altLang="en-US" sz="2400" dirty="0">
                <a:latin typeface="微软雅黑" panose="020B0503020204020204" charset="-122"/>
                <a:ea typeface="微软雅黑" panose="020B0503020204020204" charset="-122"/>
              </a:rPr>
              <a:t>二、</a:t>
            </a:r>
            <a:r>
              <a:rPr lang="en-US" altLang="zh-CN" sz="2400" dirty="0" err="1">
                <a:latin typeface="微软雅黑" panose="020B0503020204020204" charset="-122"/>
                <a:ea typeface="微软雅黑" panose="020B0503020204020204" charset="-122"/>
              </a:rPr>
              <a:t>Dunkerley</a:t>
            </a:r>
            <a:r>
              <a:rPr lang="zh-CN" altLang="en-US" sz="2400" dirty="0">
                <a:latin typeface="微软雅黑" panose="020B0503020204020204" charset="-122"/>
                <a:ea typeface="微软雅黑" panose="020B0503020204020204" charset="-122"/>
              </a:rPr>
              <a:t>准则</a:t>
            </a:r>
          </a:p>
        </p:txBody>
      </p:sp>
      <p:sp>
        <p:nvSpPr>
          <p:cNvPr id="25608" name="Text Box 7"/>
          <p:cNvSpPr txBox="1"/>
          <p:nvPr/>
        </p:nvSpPr>
        <p:spPr>
          <a:xfrm>
            <a:off x="971550" y="3573463"/>
            <a:ext cx="4824413" cy="915987"/>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一个作用于复杂荷载系统的弹性结构的最小临界荷载的倒数小于等于同一结构作用于各子荷载得到的临界荷载倒数之和。</a:t>
            </a:r>
          </a:p>
        </p:txBody>
      </p:sp>
      <p:sp>
        <p:nvSpPr>
          <p:cNvPr id="25609" name="Text Box 8"/>
          <p:cNvSpPr txBox="1"/>
          <p:nvPr/>
        </p:nvSpPr>
        <p:spPr>
          <a:xfrm>
            <a:off x="900113" y="4508500"/>
            <a:ext cx="7272337"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例：考虑一平面内压弯构件 </a:t>
            </a:r>
            <a:r>
              <a:rPr lang="en-US" altLang="zh-CN" b="0">
                <a:latin typeface="Arial" panose="020B0604020202020204" pitchFamily="34" charset="0"/>
                <a:ea typeface="宋体" panose="02010600030101010101" pitchFamily="2" charset="-122"/>
              </a:rPr>
              <a:t>N</a:t>
            </a:r>
            <a:r>
              <a:rPr lang="zh-CN" altLang="en-US" b="0" dirty="0">
                <a:latin typeface="Arial" panose="020B0604020202020204" pitchFamily="34" charset="0"/>
                <a:ea typeface="宋体" panose="02010600030101010101" pitchFamily="2" charset="-122"/>
              </a:rPr>
              <a:t>，</a:t>
            </a:r>
            <a:r>
              <a:rPr lang="en-US" altLang="zh-CN" b="0">
                <a:latin typeface="Arial" panose="020B0604020202020204" pitchFamily="34" charset="0"/>
                <a:ea typeface="宋体" panose="02010600030101010101" pitchFamily="2" charset="-122"/>
              </a:rPr>
              <a:t>M</a:t>
            </a:r>
          </a:p>
          <a:p>
            <a:pPr lvl="0" eaLnBrk="1" hangingPunct="1">
              <a:spcBef>
                <a:spcPct val="50000"/>
              </a:spcBef>
            </a:pPr>
            <a:r>
              <a:rPr lang="en-US" altLang="zh-CN" b="0">
                <a:latin typeface="Arial" panose="020B0604020202020204" pitchFamily="34" charset="0"/>
                <a:ea typeface="宋体" panose="02010600030101010101" pitchFamily="2" charset="-122"/>
              </a:rPr>
              <a:t>①</a:t>
            </a:r>
            <a:r>
              <a:rPr lang="zh-CN" altLang="en-US" b="0" dirty="0">
                <a:latin typeface="Arial" panose="020B0604020202020204" pitchFamily="34" charset="0"/>
                <a:ea typeface="宋体" panose="02010600030101010101" pitchFamily="2" charset="-122"/>
              </a:rPr>
              <a:t>首先假定 </a:t>
            </a:r>
            <a:r>
              <a:rPr lang="en-US" altLang="zh-CN" b="0">
                <a:latin typeface="Arial" panose="020B0604020202020204" pitchFamily="34" charset="0"/>
                <a:ea typeface="宋体" panose="02010600030101010101" pitchFamily="2" charset="-122"/>
              </a:rPr>
              <a:t>M</a:t>
            </a:r>
            <a:r>
              <a:rPr lang="zh-CN" altLang="en-US" b="0" dirty="0">
                <a:latin typeface="Arial" panose="020B0604020202020204" pitchFamily="34" charset="0"/>
                <a:ea typeface="宋体" panose="02010600030101010101" pitchFamily="2" charset="-122"/>
              </a:rPr>
              <a:t>＝</a:t>
            </a:r>
            <a:r>
              <a:rPr lang="en-US" altLang="zh-CN" b="0">
                <a:latin typeface="Arial" panose="020B0604020202020204" pitchFamily="34" charset="0"/>
                <a:ea typeface="宋体" panose="02010600030101010101" pitchFamily="2" charset="-122"/>
              </a:rPr>
              <a:t>0</a:t>
            </a:r>
            <a:r>
              <a:rPr lang="zh-CN" altLang="en-US" b="0" dirty="0">
                <a:latin typeface="Arial" panose="020B0604020202020204" pitchFamily="34" charset="0"/>
                <a:ea typeface="宋体" panose="02010600030101010101" pitchFamily="2" charset="-122"/>
              </a:rPr>
              <a:t>，只有</a:t>
            </a:r>
            <a:r>
              <a:rPr lang="en-US" altLang="zh-CN" b="0">
                <a:latin typeface="Arial" panose="020B0604020202020204" pitchFamily="34" charset="0"/>
                <a:ea typeface="宋体" panose="02010600030101010101" pitchFamily="2" charset="-122"/>
              </a:rPr>
              <a:t>N</a:t>
            </a:r>
            <a:r>
              <a:rPr lang="zh-CN" altLang="en-US" b="0" dirty="0">
                <a:latin typeface="Arial" panose="020B0604020202020204" pitchFamily="34" charset="0"/>
                <a:ea typeface="宋体" panose="02010600030101010101" pitchFamily="2" charset="-122"/>
              </a:rPr>
              <a:t>作用，平面外弯曲屈曲：</a:t>
            </a:r>
          </a:p>
        </p:txBody>
      </p:sp>
      <p:graphicFrame>
        <p:nvGraphicFramePr>
          <p:cNvPr id="25602" name="Object 9"/>
          <p:cNvGraphicFramePr/>
          <p:nvPr/>
        </p:nvGraphicFramePr>
        <p:xfrm>
          <a:off x="2339975" y="836613"/>
          <a:ext cx="4392613" cy="936625"/>
        </p:xfrm>
        <a:graphic>
          <a:graphicData uri="http://schemas.openxmlformats.org/presentationml/2006/ole">
            <mc:AlternateContent xmlns:mc="http://schemas.openxmlformats.org/markup-compatibility/2006">
              <mc:Choice xmlns:v="urn:schemas-microsoft-com:vml" Requires="v">
                <p:oleObj spid="_x0000_s27652" r:id="rId3" imgW="2171065" imgH="482600" progId="Equation.DSMT4">
                  <p:embed/>
                </p:oleObj>
              </mc:Choice>
              <mc:Fallback>
                <p:oleObj r:id="rId3" imgW="2171065" imgH="482600" progId="Equation.DSMT4">
                  <p:embed/>
                  <p:pic>
                    <p:nvPicPr>
                      <p:cNvPr id="0" name="图片 3162"/>
                      <p:cNvPicPr/>
                      <p:nvPr/>
                    </p:nvPicPr>
                    <p:blipFill>
                      <a:blip r:embed="rId4"/>
                      <a:stretch>
                        <a:fillRect/>
                      </a:stretch>
                    </p:blipFill>
                    <p:spPr>
                      <a:xfrm>
                        <a:off x="2339975" y="836613"/>
                        <a:ext cx="4392613" cy="936625"/>
                      </a:xfrm>
                      <a:prstGeom prst="rect">
                        <a:avLst/>
                      </a:prstGeom>
                      <a:noFill/>
                      <a:ln w="38100">
                        <a:noFill/>
                        <a:miter/>
                      </a:ln>
                    </p:spPr>
                  </p:pic>
                </p:oleObj>
              </mc:Fallback>
            </mc:AlternateContent>
          </a:graphicData>
        </a:graphic>
      </p:graphicFrame>
      <p:graphicFrame>
        <p:nvGraphicFramePr>
          <p:cNvPr id="25603" name="Object 10"/>
          <p:cNvGraphicFramePr/>
          <p:nvPr/>
        </p:nvGraphicFramePr>
        <p:xfrm>
          <a:off x="2339975" y="1773238"/>
          <a:ext cx="3095625" cy="863600"/>
        </p:xfrm>
        <a:graphic>
          <a:graphicData uri="http://schemas.openxmlformats.org/presentationml/2006/ole">
            <mc:AlternateContent xmlns:mc="http://schemas.openxmlformats.org/markup-compatibility/2006">
              <mc:Choice xmlns:v="urn:schemas-microsoft-com:vml" Requires="v">
                <p:oleObj spid="_x0000_s27653" r:id="rId5" imgW="1409065" imgH="482600" progId="Equation.DSMT4">
                  <p:embed/>
                </p:oleObj>
              </mc:Choice>
              <mc:Fallback>
                <p:oleObj r:id="rId5" imgW="1409065" imgH="482600" progId="Equation.DSMT4">
                  <p:embed/>
                  <p:pic>
                    <p:nvPicPr>
                      <p:cNvPr id="0" name="图片 3161"/>
                      <p:cNvPicPr/>
                      <p:nvPr/>
                    </p:nvPicPr>
                    <p:blipFill>
                      <a:blip r:embed="rId6"/>
                      <a:stretch>
                        <a:fillRect/>
                      </a:stretch>
                    </p:blipFill>
                    <p:spPr>
                      <a:xfrm>
                        <a:off x="2339975" y="1773238"/>
                        <a:ext cx="3095625" cy="863600"/>
                      </a:xfrm>
                      <a:prstGeom prst="rect">
                        <a:avLst/>
                      </a:prstGeom>
                      <a:noFill/>
                      <a:ln w="38100">
                        <a:noFill/>
                        <a:miter/>
                      </a:ln>
                    </p:spPr>
                  </p:pic>
                </p:oleObj>
              </mc:Fallback>
            </mc:AlternateContent>
          </a:graphicData>
        </a:graphic>
      </p:graphicFrame>
      <p:graphicFrame>
        <p:nvGraphicFramePr>
          <p:cNvPr id="25604" name="Object 11"/>
          <p:cNvGraphicFramePr/>
          <p:nvPr/>
        </p:nvGraphicFramePr>
        <p:xfrm>
          <a:off x="2195513" y="5445125"/>
          <a:ext cx="1944687" cy="792163"/>
        </p:xfrm>
        <a:graphic>
          <a:graphicData uri="http://schemas.openxmlformats.org/presentationml/2006/ole">
            <mc:AlternateContent xmlns:mc="http://schemas.openxmlformats.org/markup-compatibility/2006">
              <mc:Choice xmlns:v="urn:schemas-microsoft-com:vml" Requires="v">
                <p:oleObj spid="_x0000_s27654" r:id="rId7" imgW="888365" imgH="431800" progId="Equation.DSMT4">
                  <p:embed/>
                </p:oleObj>
              </mc:Choice>
              <mc:Fallback>
                <p:oleObj r:id="rId7" imgW="888365" imgH="431800" progId="Equation.DSMT4">
                  <p:embed/>
                  <p:pic>
                    <p:nvPicPr>
                      <p:cNvPr id="0" name="图片 3166"/>
                      <p:cNvPicPr/>
                      <p:nvPr/>
                    </p:nvPicPr>
                    <p:blipFill>
                      <a:blip r:embed="rId8"/>
                      <a:stretch>
                        <a:fillRect/>
                      </a:stretch>
                    </p:blipFill>
                    <p:spPr>
                      <a:xfrm>
                        <a:off x="2195513" y="5445125"/>
                        <a:ext cx="1944687" cy="792163"/>
                      </a:xfrm>
                      <a:prstGeom prst="rect">
                        <a:avLst/>
                      </a:prstGeom>
                      <a:noFill/>
                      <a:ln w="38100">
                        <a:noFill/>
                        <a:miter/>
                      </a:ln>
                    </p:spPr>
                  </p:pic>
                </p:oleObj>
              </mc:Fallback>
            </mc:AlternateContent>
          </a:graphicData>
        </a:graphic>
      </p:graphicFrame>
      <p:pic>
        <p:nvPicPr>
          <p:cNvPr id="25610" name="Picture 12"/>
          <p:cNvPicPr>
            <a:picLocks noChangeAspect="1"/>
          </p:cNvPicPr>
          <p:nvPr/>
        </p:nvPicPr>
        <p:blipFill>
          <a:blip r:embed="rId9"/>
          <a:stretch>
            <a:fillRect/>
          </a:stretch>
        </p:blipFill>
        <p:spPr>
          <a:xfrm>
            <a:off x="6084888" y="2492375"/>
            <a:ext cx="2387600" cy="3821113"/>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descr="275588-Re42_07-embed"/>
          <p:cNvPicPr>
            <a:picLocks noChangeAspect="1"/>
          </p:cNvPicPr>
          <p:nvPr/>
        </p:nvPicPr>
        <p:blipFill>
          <a:blip r:embed="rId2"/>
          <a:stretch>
            <a:fillRect/>
          </a:stretch>
        </p:blipFill>
        <p:spPr>
          <a:xfrm>
            <a:off x="395288" y="188913"/>
            <a:ext cx="3703637" cy="2778125"/>
          </a:xfrm>
          <a:prstGeom prst="rect">
            <a:avLst/>
          </a:prstGeom>
          <a:noFill/>
          <a:ln w="9525">
            <a:noFill/>
          </a:ln>
        </p:spPr>
      </p:pic>
      <p:pic>
        <p:nvPicPr>
          <p:cNvPr id="80899" name="Picture 5" descr="288604-DSCF0141-embed"/>
          <p:cNvPicPr>
            <a:picLocks noChangeAspect="1"/>
          </p:cNvPicPr>
          <p:nvPr/>
        </p:nvPicPr>
        <p:blipFill>
          <a:blip r:embed="rId3"/>
          <a:stretch>
            <a:fillRect/>
          </a:stretch>
        </p:blipFill>
        <p:spPr>
          <a:xfrm>
            <a:off x="4356100" y="188913"/>
            <a:ext cx="3744913" cy="2808287"/>
          </a:xfrm>
          <a:prstGeom prst="rect">
            <a:avLst/>
          </a:prstGeom>
          <a:noFill/>
          <a:ln w="9525">
            <a:noFill/>
          </a:ln>
        </p:spPr>
      </p:pic>
      <p:sp>
        <p:nvSpPr>
          <p:cNvPr id="80900" name="Rectangle 6"/>
          <p:cNvSpPr/>
          <p:nvPr/>
        </p:nvSpPr>
        <p:spPr>
          <a:xfrm>
            <a:off x="2700338" y="2924175"/>
            <a:ext cx="3636962" cy="366713"/>
          </a:xfrm>
          <a:prstGeom prst="rect">
            <a:avLst/>
          </a:prstGeom>
          <a:noFill/>
          <a:ln w="9525">
            <a:noFill/>
          </a:ln>
        </p:spPr>
        <p:txBody>
          <a:bodyPr wrap="none">
            <a:spAutoFit/>
          </a:bodyPr>
          <a:lstStyle/>
          <a:p>
            <a:pPr lvl="0" eaLnBrk="1" hangingPunct="1"/>
            <a:r>
              <a:rPr lang="zh-CN" altLang="en-US" dirty="0">
                <a:latin typeface="Arial" panose="020B0604020202020204" pitchFamily="34" charset="0"/>
                <a:ea typeface="宋体" panose="02010600030101010101" pitchFamily="2" charset="-122"/>
              </a:rPr>
              <a:t>河南省体育馆（九级风屋面破坏）</a:t>
            </a:r>
          </a:p>
        </p:txBody>
      </p:sp>
      <p:pic>
        <p:nvPicPr>
          <p:cNvPr id="80901" name="Picture 7" descr="286638-2004-6-2215-embed"/>
          <p:cNvPicPr>
            <a:picLocks noChangeAspect="1"/>
          </p:cNvPicPr>
          <p:nvPr/>
        </p:nvPicPr>
        <p:blipFill>
          <a:blip r:embed="rId4"/>
          <a:stretch>
            <a:fillRect/>
          </a:stretch>
        </p:blipFill>
        <p:spPr>
          <a:xfrm>
            <a:off x="323850" y="3357563"/>
            <a:ext cx="3816350" cy="2862262"/>
          </a:xfrm>
          <a:prstGeom prst="rect">
            <a:avLst/>
          </a:prstGeom>
          <a:noFill/>
          <a:ln w="9525">
            <a:noFill/>
          </a:ln>
        </p:spPr>
      </p:pic>
      <p:pic>
        <p:nvPicPr>
          <p:cNvPr id="80902" name="Picture 8" descr="286641-2004-6-2213-embed"/>
          <p:cNvPicPr>
            <a:picLocks noChangeAspect="1"/>
          </p:cNvPicPr>
          <p:nvPr/>
        </p:nvPicPr>
        <p:blipFill>
          <a:blip r:embed="rId5"/>
          <a:stretch>
            <a:fillRect/>
          </a:stretch>
        </p:blipFill>
        <p:spPr>
          <a:xfrm>
            <a:off x="4284663" y="3357563"/>
            <a:ext cx="3816350" cy="2862262"/>
          </a:xfrm>
          <a:prstGeom prst="rect">
            <a:avLst/>
          </a:prstGeom>
          <a:noFill/>
          <a:ln w="9525">
            <a:noFill/>
          </a:ln>
        </p:spPr>
      </p:pic>
      <p:sp>
        <p:nvSpPr>
          <p:cNvPr id="80903" name="Rectangle 9"/>
          <p:cNvSpPr/>
          <p:nvPr/>
        </p:nvSpPr>
        <p:spPr>
          <a:xfrm>
            <a:off x="3348038" y="6237288"/>
            <a:ext cx="1795462" cy="366712"/>
          </a:xfrm>
          <a:prstGeom prst="rect">
            <a:avLst/>
          </a:prstGeom>
          <a:noFill/>
          <a:ln w="9525">
            <a:noFill/>
          </a:ln>
        </p:spPr>
        <p:txBody>
          <a:bodyPr wrap="none">
            <a:spAutoFit/>
          </a:bodyPr>
          <a:lstStyle/>
          <a:p>
            <a:pPr lvl="0" eaLnBrk="1" hangingPunct="1"/>
            <a:r>
              <a:rPr lang="zh-CN" altLang="en-US" dirty="0">
                <a:latin typeface="Arial" panose="020B0604020202020204" pitchFamily="34" charset="0"/>
                <a:ea typeface="宋体" panose="02010600030101010101" pitchFamily="2" charset="-122"/>
              </a:rPr>
              <a:t>山东兖州一厂房</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Text Box 4"/>
          <p:cNvSpPr txBox="1"/>
          <p:nvPr/>
        </p:nvSpPr>
        <p:spPr>
          <a:xfrm>
            <a:off x="971550" y="476250"/>
            <a:ext cx="6408738"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② </a:t>
            </a:r>
            <a:r>
              <a:rPr lang="zh-CN" altLang="en-US" b="0" dirty="0">
                <a:latin typeface="Arial" panose="020B0604020202020204" pitchFamily="34" charset="0"/>
                <a:ea typeface="宋体" panose="02010600030101010101" pitchFamily="2" charset="-122"/>
              </a:rPr>
              <a:t>再假定 </a:t>
            </a:r>
            <a:r>
              <a:rPr lang="en-US" altLang="zh-CN" b="0">
                <a:latin typeface="Arial" panose="020B0604020202020204" pitchFamily="34" charset="0"/>
                <a:ea typeface="宋体" panose="02010600030101010101" pitchFamily="2" charset="-122"/>
              </a:rPr>
              <a:t>N</a:t>
            </a:r>
            <a:r>
              <a:rPr lang="zh-CN" altLang="en-US" b="0" dirty="0">
                <a:latin typeface="Arial" panose="020B0604020202020204" pitchFamily="34" charset="0"/>
                <a:ea typeface="宋体" panose="02010600030101010101" pitchFamily="2" charset="-122"/>
              </a:rPr>
              <a:t>＝</a:t>
            </a:r>
            <a:r>
              <a:rPr lang="en-US" altLang="zh-CN" b="0">
                <a:latin typeface="Arial" panose="020B0604020202020204" pitchFamily="34" charset="0"/>
                <a:ea typeface="宋体" panose="02010600030101010101" pitchFamily="2" charset="-122"/>
              </a:rPr>
              <a:t>0</a:t>
            </a:r>
            <a:r>
              <a:rPr lang="zh-CN" altLang="en-US" b="0" dirty="0">
                <a:latin typeface="Arial" panose="020B0604020202020204" pitchFamily="34" charset="0"/>
                <a:ea typeface="宋体" panose="02010600030101010101" pitchFamily="2" charset="-122"/>
              </a:rPr>
              <a:t>，只有</a:t>
            </a:r>
            <a:r>
              <a:rPr lang="en-US" altLang="zh-CN" b="0">
                <a:latin typeface="Arial" panose="020B0604020202020204" pitchFamily="34" charset="0"/>
                <a:ea typeface="宋体" panose="02010600030101010101" pitchFamily="2" charset="-122"/>
              </a:rPr>
              <a:t>M</a:t>
            </a:r>
            <a:r>
              <a:rPr lang="zh-CN" altLang="en-US" b="0" dirty="0">
                <a:latin typeface="Arial" panose="020B0604020202020204" pitchFamily="34" charset="0"/>
                <a:ea typeface="宋体" panose="02010600030101010101" pitchFamily="2" charset="-122"/>
              </a:rPr>
              <a:t>作用，平面外弯扭屈曲：</a:t>
            </a:r>
          </a:p>
        </p:txBody>
      </p:sp>
      <p:sp>
        <p:nvSpPr>
          <p:cNvPr id="26633" name="Text Box 5"/>
          <p:cNvSpPr txBox="1"/>
          <p:nvPr/>
        </p:nvSpPr>
        <p:spPr>
          <a:xfrm>
            <a:off x="971550" y="1916113"/>
            <a:ext cx="7777163"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根据</a:t>
            </a:r>
            <a:r>
              <a:rPr lang="en-US" altLang="zh-CN" b="0" dirty="0" err="1">
                <a:latin typeface="Arial" panose="020B0604020202020204" pitchFamily="34" charset="0"/>
                <a:ea typeface="宋体" panose="02010600030101010101" pitchFamily="2" charset="-122"/>
              </a:rPr>
              <a:t>Dunkerley</a:t>
            </a:r>
            <a:r>
              <a:rPr lang="zh-CN" altLang="en-US" b="0" dirty="0">
                <a:latin typeface="Arial" panose="020B0604020202020204" pitchFamily="34" charset="0"/>
                <a:ea typeface="宋体" panose="02010600030101010101" pitchFamily="2" charset="-122"/>
              </a:rPr>
              <a:t>准则，结构临界屈曲控制方程为：</a:t>
            </a:r>
          </a:p>
        </p:txBody>
      </p:sp>
      <p:sp>
        <p:nvSpPr>
          <p:cNvPr id="26634" name="Text Box 6"/>
          <p:cNvSpPr txBox="1"/>
          <p:nvPr/>
        </p:nvSpPr>
        <p:spPr>
          <a:xfrm>
            <a:off x="971550" y="3573463"/>
            <a:ext cx="2592388"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精确解：</a:t>
            </a:r>
          </a:p>
        </p:txBody>
      </p:sp>
      <p:graphicFrame>
        <p:nvGraphicFramePr>
          <p:cNvPr id="26626" name="Object 7"/>
          <p:cNvGraphicFramePr/>
          <p:nvPr/>
        </p:nvGraphicFramePr>
        <p:xfrm>
          <a:off x="2339975" y="908050"/>
          <a:ext cx="4248150" cy="976313"/>
        </p:xfrm>
        <a:graphic>
          <a:graphicData uri="http://schemas.openxmlformats.org/presentationml/2006/ole">
            <mc:AlternateContent xmlns:mc="http://schemas.openxmlformats.org/markup-compatibility/2006">
              <mc:Choice xmlns:v="urn:schemas-microsoft-com:vml" Requires="v">
                <p:oleObj spid="_x0000_s28679" r:id="rId3" imgW="1917065" imgH="482600" progId="Equation.DSMT4">
                  <p:embed/>
                </p:oleObj>
              </mc:Choice>
              <mc:Fallback>
                <p:oleObj r:id="rId3" imgW="1917065" imgH="482600" progId="Equation.DSMT4">
                  <p:embed/>
                  <p:pic>
                    <p:nvPicPr>
                      <p:cNvPr id="0" name="图片 3163"/>
                      <p:cNvPicPr/>
                      <p:nvPr/>
                    </p:nvPicPr>
                    <p:blipFill>
                      <a:blip r:embed="rId4"/>
                      <a:stretch>
                        <a:fillRect/>
                      </a:stretch>
                    </p:blipFill>
                    <p:spPr>
                      <a:xfrm>
                        <a:off x="2339975" y="908050"/>
                        <a:ext cx="4248150" cy="976313"/>
                      </a:xfrm>
                      <a:prstGeom prst="rect">
                        <a:avLst/>
                      </a:prstGeom>
                      <a:noFill/>
                      <a:ln w="38100">
                        <a:noFill/>
                        <a:miter/>
                      </a:ln>
                    </p:spPr>
                  </p:pic>
                </p:oleObj>
              </mc:Fallback>
            </mc:AlternateContent>
          </a:graphicData>
        </a:graphic>
      </p:graphicFrame>
      <p:graphicFrame>
        <p:nvGraphicFramePr>
          <p:cNvPr id="26627" name="Object 8"/>
          <p:cNvGraphicFramePr/>
          <p:nvPr/>
        </p:nvGraphicFramePr>
        <p:xfrm>
          <a:off x="2339975" y="2420938"/>
          <a:ext cx="2808288" cy="833437"/>
        </p:xfrm>
        <a:graphic>
          <a:graphicData uri="http://schemas.openxmlformats.org/presentationml/2006/ole">
            <mc:AlternateContent xmlns:mc="http://schemas.openxmlformats.org/markup-compatibility/2006">
              <mc:Choice xmlns:v="urn:schemas-microsoft-com:vml" Requires="v">
                <p:oleObj spid="_x0000_s28680" r:id="rId5" imgW="964565" imgH="444500" progId="Equation.DSMT4">
                  <p:embed/>
                </p:oleObj>
              </mc:Choice>
              <mc:Fallback>
                <p:oleObj r:id="rId5" imgW="964565" imgH="444500" progId="Equation.DSMT4">
                  <p:embed/>
                  <p:pic>
                    <p:nvPicPr>
                      <p:cNvPr id="0" name="图片 3164"/>
                      <p:cNvPicPr/>
                      <p:nvPr/>
                    </p:nvPicPr>
                    <p:blipFill>
                      <a:blip r:embed="rId6"/>
                      <a:stretch>
                        <a:fillRect/>
                      </a:stretch>
                    </p:blipFill>
                    <p:spPr>
                      <a:xfrm>
                        <a:off x="2339975" y="2420938"/>
                        <a:ext cx="2808288" cy="833437"/>
                      </a:xfrm>
                      <a:prstGeom prst="rect">
                        <a:avLst/>
                      </a:prstGeom>
                      <a:noFill/>
                      <a:ln w="38100">
                        <a:noFill/>
                        <a:miter/>
                      </a:ln>
                    </p:spPr>
                  </p:pic>
                </p:oleObj>
              </mc:Fallback>
            </mc:AlternateContent>
          </a:graphicData>
        </a:graphic>
      </p:graphicFrame>
      <p:graphicFrame>
        <p:nvGraphicFramePr>
          <p:cNvPr id="26628" name="Object 9"/>
          <p:cNvGraphicFramePr/>
          <p:nvPr/>
        </p:nvGraphicFramePr>
        <p:xfrm>
          <a:off x="971550" y="4221163"/>
          <a:ext cx="3673475" cy="936625"/>
        </p:xfrm>
        <a:graphic>
          <a:graphicData uri="http://schemas.openxmlformats.org/presentationml/2006/ole">
            <mc:AlternateContent xmlns:mc="http://schemas.openxmlformats.org/markup-compatibility/2006">
              <mc:Choice xmlns:v="urn:schemas-microsoft-com:vml" Requires="v">
                <p:oleObj spid="_x0000_s28681" r:id="rId7" imgW="1981200" imgH="508000" progId="Equation.DSMT4">
                  <p:embed/>
                </p:oleObj>
              </mc:Choice>
              <mc:Fallback>
                <p:oleObj r:id="rId7" imgW="1981200" imgH="508000" progId="Equation.DSMT4">
                  <p:embed/>
                  <p:pic>
                    <p:nvPicPr>
                      <p:cNvPr id="0" name="图片 3168"/>
                      <p:cNvPicPr/>
                      <p:nvPr/>
                    </p:nvPicPr>
                    <p:blipFill>
                      <a:blip r:embed="rId8"/>
                      <a:stretch>
                        <a:fillRect/>
                      </a:stretch>
                    </p:blipFill>
                    <p:spPr>
                      <a:xfrm>
                        <a:off x="971550" y="4221163"/>
                        <a:ext cx="3673475" cy="936625"/>
                      </a:xfrm>
                      <a:prstGeom prst="rect">
                        <a:avLst/>
                      </a:prstGeom>
                      <a:noFill/>
                      <a:ln w="38100">
                        <a:noFill/>
                        <a:miter/>
                      </a:ln>
                    </p:spPr>
                  </p:pic>
                </p:oleObj>
              </mc:Fallback>
            </mc:AlternateContent>
          </a:graphicData>
        </a:graphic>
      </p:graphicFrame>
      <p:graphicFrame>
        <p:nvGraphicFramePr>
          <p:cNvPr id="26629" name="Object 10"/>
          <p:cNvGraphicFramePr/>
          <p:nvPr/>
        </p:nvGraphicFramePr>
        <p:xfrm>
          <a:off x="900113" y="5516563"/>
          <a:ext cx="3167062" cy="442912"/>
        </p:xfrm>
        <a:graphic>
          <a:graphicData uri="http://schemas.openxmlformats.org/presentationml/2006/ole">
            <mc:AlternateContent xmlns:mc="http://schemas.openxmlformats.org/markup-compatibility/2006">
              <mc:Choice xmlns:v="urn:schemas-microsoft-com:vml" Requires="v">
                <p:oleObj spid="_x0000_s28682" r:id="rId9" imgW="1917065" imgH="241300" progId="Equation.DSMT4">
                  <p:embed/>
                </p:oleObj>
              </mc:Choice>
              <mc:Fallback>
                <p:oleObj r:id="rId9" imgW="1917065" imgH="241300" progId="Equation.DSMT4">
                  <p:embed/>
                  <p:pic>
                    <p:nvPicPr>
                      <p:cNvPr id="0" name="图片 3165"/>
                      <p:cNvPicPr/>
                      <p:nvPr/>
                    </p:nvPicPr>
                    <p:blipFill>
                      <a:blip r:embed="rId10"/>
                      <a:stretch>
                        <a:fillRect/>
                      </a:stretch>
                    </p:blipFill>
                    <p:spPr>
                      <a:xfrm>
                        <a:off x="900113" y="5516563"/>
                        <a:ext cx="3167062" cy="442912"/>
                      </a:xfrm>
                      <a:prstGeom prst="rect">
                        <a:avLst/>
                      </a:prstGeom>
                      <a:noFill/>
                      <a:ln w="38100">
                        <a:noFill/>
                        <a:miter/>
                      </a:ln>
                    </p:spPr>
                  </p:pic>
                </p:oleObj>
              </mc:Fallback>
            </mc:AlternateContent>
          </a:graphicData>
        </a:graphic>
      </p:graphicFrame>
      <p:pic>
        <p:nvPicPr>
          <p:cNvPr id="26635" name="Picture 12"/>
          <p:cNvPicPr>
            <a:picLocks noChangeAspect="1"/>
          </p:cNvPicPr>
          <p:nvPr/>
        </p:nvPicPr>
        <p:blipFill>
          <a:blip r:embed="rId11"/>
          <a:stretch>
            <a:fillRect/>
          </a:stretch>
        </p:blipFill>
        <p:spPr>
          <a:xfrm>
            <a:off x="4716463" y="3644900"/>
            <a:ext cx="3816350" cy="2473325"/>
          </a:xfrm>
          <a:prstGeom prst="rect">
            <a:avLst/>
          </a:prstGeom>
          <a:noFill/>
          <a:ln w="9525">
            <a:noFill/>
          </a:ln>
        </p:spPr>
      </p:pic>
      <p:sp>
        <p:nvSpPr>
          <p:cNvPr id="26636" name="Text Box 13"/>
          <p:cNvSpPr txBox="1"/>
          <p:nvPr/>
        </p:nvSpPr>
        <p:spPr>
          <a:xfrm>
            <a:off x="4716463" y="4076700"/>
            <a:ext cx="1512887"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精确解</a:t>
            </a:r>
          </a:p>
        </p:txBody>
      </p:sp>
      <p:sp>
        <p:nvSpPr>
          <p:cNvPr id="26637" name="Text Box 14"/>
          <p:cNvSpPr txBox="1"/>
          <p:nvPr/>
        </p:nvSpPr>
        <p:spPr>
          <a:xfrm>
            <a:off x="6858000" y="4114800"/>
            <a:ext cx="1584325" cy="581025"/>
          </a:xfrm>
          <a:prstGeom prst="rect">
            <a:avLst/>
          </a:prstGeom>
          <a:noFill/>
          <a:ln w="9525">
            <a:noFill/>
          </a:ln>
        </p:spPr>
        <p:txBody>
          <a:bodyPr>
            <a:spAutoFit/>
          </a:bodyPr>
          <a:lstStyle/>
          <a:p>
            <a:pPr lvl="0" eaLnBrk="1" hangingPunct="1">
              <a:spcBef>
                <a:spcPct val="50000"/>
              </a:spcBef>
            </a:pPr>
            <a:r>
              <a:rPr lang="en-US" altLang="zh-CN" sz="1600" b="0" dirty="0" err="1">
                <a:latin typeface="Arial" panose="020B0604020202020204" pitchFamily="34" charset="0"/>
                <a:ea typeface="宋体" panose="02010600030101010101" pitchFamily="2" charset="-122"/>
              </a:rPr>
              <a:t>Dunkerley</a:t>
            </a:r>
            <a:r>
              <a:rPr lang="zh-CN" altLang="en-US" sz="1600" b="0" dirty="0">
                <a:latin typeface="Arial" panose="020B0604020202020204" pitchFamily="34" charset="0"/>
                <a:ea typeface="宋体" panose="02010600030101010101" pitchFamily="2" charset="-122"/>
              </a:rPr>
              <a:t>准则（偏于安全）</a:t>
            </a:r>
          </a:p>
        </p:txBody>
      </p:sp>
      <p:graphicFrame>
        <p:nvGraphicFramePr>
          <p:cNvPr id="26630" name="Object 17"/>
          <p:cNvGraphicFramePr/>
          <p:nvPr/>
        </p:nvGraphicFramePr>
        <p:xfrm>
          <a:off x="5181600" y="4419600"/>
          <a:ext cx="320675" cy="527050"/>
        </p:xfrm>
        <a:graphic>
          <a:graphicData uri="http://schemas.openxmlformats.org/presentationml/2006/ole">
            <mc:AlternateContent xmlns:mc="http://schemas.openxmlformats.org/markup-compatibility/2006">
              <mc:Choice xmlns:v="urn:schemas-microsoft-com:vml" Requires="v">
                <p:oleObj spid="_x0000_s28683" r:id="rId12" imgW="177800" imgH="291465" progId="Equation.3">
                  <p:embed/>
                </p:oleObj>
              </mc:Choice>
              <mc:Fallback>
                <p:oleObj r:id="rId12" imgW="177800" imgH="291465" progId="Equation.3">
                  <p:embed/>
                  <p:pic>
                    <p:nvPicPr>
                      <p:cNvPr id="0" name="图片 3169"/>
                      <p:cNvPicPr/>
                      <p:nvPr/>
                    </p:nvPicPr>
                    <p:blipFill>
                      <a:blip r:embed="rId13"/>
                      <a:stretch>
                        <a:fillRect/>
                      </a:stretch>
                    </p:blipFill>
                    <p:spPr>
                      <a:xfrm>
                        <a:off x="5181600" y="4419600"/>
                        <a:ext cx="320675" cy="527050"/>
                      </a:xfrm>
                      <a:prstGeom prst="rect">
                        <a:avLst/>
                      </a:prstGeom>
                      <a:noFill/>
                      <a:ln w="38100">
                        <a:noFill/>
                        <a:miter/>
                      </a:ln>
                    </p:spPr>
                  </p:pic>
                </p:oleObj>
              </mc:Fallback>
            </mc:AlternateContent>
          </a:graphicData>
        </a:graphic>
      </p:graphicFrame>
      <p:graphicFrame>
        <p:nvGraphicFramePr>
          <p:cNvPr id="26631" name="Object 18"/>
          <p:cNvGraphicFramePr/>
          <p:nvPr/>
        </p:nvGraphicFramePr>
        <p:xfrm>
          <a:off x="6781800" y="4572000"/>
          <a:ext cx="506413" cy="831850"/>
        </p:xfrm>
        <a:graphic>
          <a:graphicData uri="http://schemas.openxmlformats.org/presentationml/2006/ole">
            <mc:AlternateContent xmlns:mc="http://schemas.openxmlformats.org/markup-compatibility/2006">
              <mc:Choice xmlns:v="urn:schemas-microsoft-com:vml" Requires="v">
                <p:oleObj spid="_x0000_s28684" r:id="rId14" imgW="177800" imgH="291465" progId="Equation.3">
                  <p:embed/>
                </p:oleObj>
              </mc:Choice>
              <mc:Fallback>
                <p:oleObj r:id="rId14" imgW="177800" imgH="291465" progId="Equation.3">
                  <p:embed/>
                  <p:pic>
                    <p:nvPicPr>
                      <p:cNvPr id="0" name="图片 3167"/>
                      <p:cNvPicPr/>
                      <p:nvPr/>
                    </p:nvPicPr>
                    <p:blipFill>
                      <a:blip r:embed="rId13"/>
                      <a:stretch>
                        <a:fillRect/>
                      </a:stretch>
                    </p:blipFill>
                    <p:spPr>
                      <a:xfrm>
                        <a:off x="6781800" y="4572000"/>
                        <a:ext cx="506413" cy="83185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 Box 4"/>
          <p:cNvSpPr txBox="1"/>
          <p:nvPr/>
        </p:nvSpPr>
        <p:spPr>
          <a:xfrm>
            <a:off x="539750" y="549275"/>
            <a:ext cx="5832475" cy="483235"/>
          </a:xfrm>
          <a:prstGeom prst="rect">
            <a:avLst/>
          </a:prstGeom>
          <a:noFill/>
          <a:ln w="9525">
            <a:noFill/>
          </a:ln>
        </p:spPr>
        <p:txBody>
          <a:bodyPr>
            <a:spAutoFit/>
          </a:bodyPr>
          <a:lstStyle/>
          <a:p>
            <a:pPr marL="342900" lvl="0" indent="-342900" eaLnBrk="1" hangingPunct="1">
              <a:spcBef>
                <a:spcPct val="50000"/>
              </a:spcBef>
            </a:pPr>
            <a:r>
              <a:rPr lang="zh-CN" altLang="en-US" sz="2400" dirty="0">
                <a:latin typeface="微软雅黑" panose="020B0503020204020204" charset="-122"/>
                <a:ea typeface="微软雅黑" panose="020B0503020204020204" charset="-122"/>
              </a:rPr>
              <a:t>三、</a:t>
            </a:r>
            <a:r>
              <a:rPr lang="en-US" altLang="zh-CN" sz="2400" dirty="0" err="1">
                <a:latin typeface="微软雅黑" panose="020B0503020204020204" charset="-122"/>
                <a:ea typeface="微软雅黑" panose="020B0503020204020204" charset="-122"/>
              </a:rPr>
              <a:t>Foppl</a:t>
            </a:r>
            <a:r>
              <a:rPr lang="en-US" altLang="zh-CN" sz="240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Rapkovich</a:t>
            </a:r>
            <a:r>
              <a:rPr lang="en-US" altLang="zh-CN" sz="240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准则</a:t>
            </a:r>
          </a:p>
        </p:txBody>
      </p:sp>
      <p:sp>
        <p:nvSpPr>
          <p:cNvPr id="27654" name="Text Box 5"/>
          <p:cNvSpPr txBox="1"/>
          <p:nvPr/>
        </p:nvSpPr>
        <p:spPr>
          <a:xfrm>
            <a:off x="611188" y="1125538"/>
            <a:ext cx="8208962" cy="641350"/>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      </a:t>
            </a:r>
            <a:r>
              <a:rPr lang="zh-CN" altLang="en-US" b="0" dirty="0">
                <a:latin typeface="华文细黑" pitchFamily="2" charset="-122"/>
                <a:ea typeface="华文细黑" pitchFamily="2" charset="-122"/>
              </a:rPr>
              <a:t>设结构有</a:t>
            </a:r>
            <a:r>
              <a:rPr lang="en-US" altLang="zh-CN" b="0">
                <a:latin typeface="华文细黑" pitchFamily="2" charset="-122"/>
                <a:ea typeface="华文细黑" pitchFamily="2" charset="-122"/>
              </a:rPr>
              <a:t>n</a:t>
            </a:r>
            <a:r>
              <a:rPr lang="zh-CN" altLang="en-US" b="0" dirty="0">
                <a:latin typeface="华文细黑" pitchFamily="2" charset="-122"/>
                <a:ea typeface="华文细黑" pitchFamily="2" charset="-122"/>
              </a:rPr>
              <a:t>个刚度参数，逐个考虑第 </a:t>
            </a:r>
            <a:r>
              <a:rPr lang="en-US" altLang="zh-CN" b="0">
                <a:latin typeface="华文细黑" pitchFamily="2" charset="-122"/>
                <a:ea typeface="华文细黑" pitchFamily="2" charset="-122"/>
              </a:rPr>
              <a:t>i </a:t>
            </a:r>
            <a:r>
              <a:rPr lang="zh-CN" altLang="en-US" b="0" dirty="0">
                <a:latin typeface="华文细黑" pitchFamily="2" charset="-122"/>
                <a:ea typeface="华文细黑" pitchFamily="2" charset="-122"/>
              </a:rPr>
              <a:t>个刚度参数，令其它刚度参数为无穷大，得到相应的屈曲荷载参数 </a:t>
            </a:r>
            <a:r>
              <a:rPr lang="zh-CN" altLang="en-US" i="1" dirty="0">
                <a:latin typeface="华文细黑" pitchFamily="2" charset="-122"/>
                <a:ea typeface="华文细黑" pitchFamily="2" charset="-122"/>
              </a:rPr>
              <a:t>   </a:t>
            </a:r>
            <a:r>
              <a:rPr lang="zh-CN" altLang="en-US" b="0" dirty="0">
                <a:latin typeface="华文细黑" pitchFamily="2" charset="-122"/>
                <a:ea typeface="华文细黑" pitchFamily="2" charset="-122"/>
              </a:rPr>
              <a:t>，则结构的屈曲荷载参数 </a:t>
            </a:r>
            <a:r>
              <a:rPr lang="zh-CN" altLang="en-US" i="1" dirty="0">
                <a:latin typeface="华文细黑" pitchFamily="2" charset="-122"/>
                <a:ea typeface="华文细黑" pitchFamily="2" charset="-122"/>
              </a:rPr>
              <a:t>   </a:t>
            </a:r>
            <a:r>
              <a:rPr lang="zh-CN" altLang="en-US" b="0" dirty="0">
                <a:latin typeface="华文细黑" pitchFamily="2" charset="-122"/>
                <a:ea typeface="华文细黑" pitchFamily="2" charset="-122"/>
              </a:rPr>
              <a:t>可近似表达为：</a:t>
            </a:r>
          </a:p>
        </p:txBody>
      </p:sp>
      <p:graphicFrame>
        <p:nvGraphicFramePr>
          <p:cNvPr id="27650" name="Object 6"/>
          <p:cNvGraphicFramePr/>
          <p:nvPr/>
        </p:nvGraphicFramePr>
        <p:xfrm>
          <a:off x="3995738" y="1412875"/>
          <a:ext cx="239712" cy="360363"/>
        </p:xfrm>
        <a:graphic>
          <a:graphicData uri="http://schemas.openxmlformats.org/presentationml/2006/ole">
            <mc:AlternateContent xmlns:mc="http://schemas.openxmlformats.org/markup-compatibility/2006">
              <mc:Choice xmlns:v="urn:schemas-microsoft-com:vml" Requires="v">
                <p:oleObj spid="_x0000_s29700" r:id="rId3" imgW="152400" imgH="228600" progId="Equation.DSMT4">
                  <p:embed/>
                </p:oleObj>
              </mc:Choice>
              <mc:Fallback>
                <p:oleObj r:id="rId3" imgW="152400" imgH="228600" progId="Equation.DSMT4">
                  <p:embed/>
                  <p:pic>
                    <p:nvPicPr>
                      <p:cNvPr id="0" name="图片 3182"/>
                      <p:cNvPicPr/>
                      <p:nvPr/>
                    </p:nvPicPr>
                    <p:blipFill>
                      <a:blip r:embed="rId4"/>
                      <a:stretch>
                        <a:fillRect/>
                      </a:stretch>
                    </p:blipFill>
                    <p:spPr>
                      <a:xfrm>
                        <a:off x="3995738" y="1412875"/>
                        <a:ext cx="239712" cy="360363"/>
                      </a:xfrm>
                      <a:prstGeom prst="rect">
                        <a:avLst/>
                      </a:prstGeom>
                      <a:noFill/>
                      <a:ln w="38100">
                        <a:noFill/>
                        <a:miter/>
                      </a:ln>
                    </p:spPr>
                  </p:pic>
                </p:oleObj>
              </mc:Fallback>
            </mc:AlternateContent>
          </a:graphicData>
        </a:graphic>
      </p:graphicFrame>
      <p:graphicFrame>
        <p:nvGraphicFramePr>
          <p:cNvPr id="27651" name="Object 7"/>
          <p:cNvGraphicFramePr/>
          <p:nvPr/>
        </p:nvGraphicFramePr>
        <p:xfrm>
          <a:off x="7092950" y="1484313"/>
          <a:ext cx="280988" cy="360362"/>
        </p:xfrm>
        <a:graphic>
          <a:graphicData uri="http://schemas.openxmlformats.org/presentationml/2006/ole">
            <mc:AlternateContent xmlns:mc="http://schemas.openxmlformats.org/markup-compatibility/2006">
              <mc:Choice xmlns:v="urn:schemas-microsoft-com:vml" Requires="v">
                <p:oleObj spid="_x0000_s29701" r:id="rId5" imgW="177800" imgH="227965" progId="Equation.DSMT4">
                  <p:embed/>
                </p:oleObj>
              </mc:Choice>
              <mc:Fallback>
                <p:oleObj r:id="rId5" imgW="177800" imgH="227965" progId="Equation.DSMT4">
                  <p:embed/>
                  <p:pic>
                    <p:nvPicPr>
                      <p:cNvPr id="0" name="图片 3173"/>
                      <p:cNvPicPr/>
                      <p:nvPr/>
                    </p:nvPicPr>
                    <p:blipFill>
                      <a:blip r:embed="rId6"/>
                      <a:stretch>
                        <a:fillRect/>
                      </a:stretch>
                    </p:blipFill>
                    <p:spPr>
                      <a:xfrm>
                        <a:off x="7092950" y="1484313"/>
                        <a:ext cx="280988" cy="360362"/>
                      </a:xfrm>
                      <a:prstGeom prst="rect">
                        <a:avLst/>
                      </a:prstGeom>
                      <a:noFill/>
                      <a:ln w="38100">
                        <a:noFill/>
                        <a:miter/>
                      </a:ln>
                    </p:spPr>
                  </p:pic>
                </p:oleObj>
              </mc:Fallback>
            </mc:AlternateContent>
          </a:graphicData>
        </a:graphic>
      </p:graphicFrame>
      <p:graphicFrame>
        <p:nvGraphicFramePr>
          <p:cNvPr id="27652" name="Object 8"/>
          <p:cNvGraphicFramePr/>
          <p:nvPr/>
        </p:nvGraphicFramePr>
        <p:xfrm>
          <a:off x="2987675" y="1844675"/>
          <a:ext cx="2447925" cy="720725"/>
        </p:xfrm>
        <a:graphic>
          <a:graphicData uri="http://schemas.openxmlformats.org/presentationml/2006/ole">
            <mc:AlternateContent xmlns:mc="http://schemas.openxmlformats.org/markup-compatibility/2006">
              <mc:Choice xmlns:v="urn:schemas-microsoft-com:vml" Requires="v">
                <p:oleObj spid="_x0000_s29702" r:id="rId7" imgW="685800" imgH="444500" progId="Equation.DSMT4">
                  <p:embed/>
                </p:oleObj>
              </mc:Choice>
              <mc:Fallback>
                <p:oleObj r:id="rId7" imgW="685800" imgH="444500" progId="Equation.DSMT4">
                  <p:embed/>
                  <p:pic>
                    <p:nvPicPr>
                      <p:cNvPr id="0" name="图片 3180"/>
                      <p:cNvPicPr/>
                      <p:nvPr/>
                    </p:nvPicPr>
                    <p:blipFill>
                      <a:blip r:embed="rId8"/>
                      <a:stretch>
                        <a:fillRect/>
                      </a:stretch>
                    </p:blipFill>
                    <p:spPr>
                      <a:xfrm>
                        <a:off x="2987675" y="1844675"/>
                        <a:ext cx="2447925" cy="720725"/>
                      </a:xfrm>
                      <a:prstGeom prst="rect">
                        <a:avLst/>
                      </a:prstGeom>
                      <a:noFill/>
                      <a:ln w="38100">
                        <a:noFill/>
                        <a:miter/>
                      </a:ln>
                    </p:spPr>
                  </p:pic>
                </p:oleObj>
              </mc:Fallback>
            </mc:AlternateContent>
          </a:graphicData>
        </a:graphic>
      </p:graphicFrame>
      <p:pic>
        <p:nvPicPr>
          <p:cNvPr id="27655" name="Picture 9"/>
          <p:cNvPicPr>
            <a:picLocks noChangeAspect="1"/>
          </p:cNvPicPr>
          <p:nvPr/>
        </p:nvPicPr>
        <p:blipFill>
          <a:blip r:embed="rId9"/>
          <a:stretch>
            <a:fillRect/>
          </a:stretch>
        </p:blipFill>
        <p:spPr>
          <a:xfrm>
            <a:off x="1547813" y="2924175"/>
            <a:ext cx="5903912" cy="3097213"/>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9" name="Picture 4"/>
          <p:cNvPicPr>
            <a:picLocks noChangeAspect="1"/>
          </p:cNvPicPr>
          <p:nvPr/>
        </p:nvPicPr>
        <p:blipFill>
          <a:blip r:embed="rId3"/>
          <a:stretch>
            <a:fillRect/>
          </a:stretch>
        </p:blipFill>
        <p:spPr>
          <a:xfrm>
            <a:off x="827088" y="836613"/>
            <a:ext cx="2520950" cy="4608512"/>
          </a:xfrm>
          <a:prstGeom prst="rect">
            <a:avLst/>
          </a:prstGeom>
          <a:noFill/>
          <a:ln w="9525">
            <a:noFill/>
          </a:ln>
        </p:spPr>
      </p:pic>
      <p:graphicFrame>
        <p:nvGraphicFramePr>
          <p:cNvPr id="28674" name="Object 5"/>
          <p:cNvGraphicFramePr/>
          <p:nvPr/>
        </p:nvGraphicFramePr>
        <p:xfrm>
          <a:off x="4356100" y="981075"/>
          <a:ext cx="2808288" cy="719138"/>
        </p:xfrm>
        <a:graphic>
          <a:graphicData uri="http://schemas.openxmlformats.org/presentationml/2006/ole">
            <mc:AlternateContent xmlns:mc="http://schemas.openxmlformats.org/markup-compatibility/2006">
              <mc:Choice xmlns:v="urn:schemas-microsoft-com:vml" Requires="v">
                <p:oleObj spid="_x0000_s30726" r:id="rId4" imgW="989965" imgH="431800" progId="Equation.DSMT4">
                  <p:embed/>
                </p:oleObj>
              </mc:Choice>
              <mc:Fallback>
                <p:oleObj r:id="rId4" imgW="989965" imgH="431800" progId="Equation.DSMT4">
                  <p:embed/>
                  <p:pic>
                    <p:nvPicPr>
                      <p:cNvPr id="0" name="图片 3175"/>
                      <p:cNvPicPr/>
                      <p:nvPr/>
                    </p:nvPicPr>
                    <p:blipFill>
                      <a:blip r:embed="rId5"/>
                      <a:stretch>
                        <a:fillRect/>
                      </a:stretch>
                    </p:blipFill>
                    <p:spPr>
                      <a:xfrm>
                        <a:off x="4356100" y="981075"/>
                        <a:ext cx="2808288" cy="719138"/>
                      </a:xfrm>
                      <a:prstGeom prst="rect">
                        <a:avLst/>
                      </a:prstGeom>
                      <a:noFill/>
                      <a:ln w="38100">
                        <a:noFill/>
                        <a:miter/>
                      </a:ln>
                    </p:spPr>
                  </p:pic>
                </p:oleObj>
              </mc:Fallback>
            </mc:AlternateContent>
          </a:graphicData>
        </a:graphic>
      </p:graphicFrame>
      <p:graphicFrame>
        <p:nvGraphicFramePr>
          <p:cNvPr id="28675" name="Object 7"/>
          <p:cNvGraphicFramePr/>
          <p:nvPr/>
        </p:nvGraphicFramePr>
        <p:xfrm>
          <a:off x="3995738" y="4221163"/>
          <a:ext cx="3097212" cy="733425"/>
        </p:xfrm>
        <a:graphic>
          <a:graphicData uri="http://schemas.openxmlformats.org/presentationml/2006/ole">
            <mc:AlternateContent xmlns:mc="http://schemas.openxmlformats.org/markup-compatibility/2006">
              <mc:Choice xmlns:v="urn:schemas-microsoft-com:vml" Requires="v">
                <p:oleObj spid="_x0000_s30727" r:id="rId6" imgW="1091565" imgH="431800" progId="Equation.DSMT4">
                  <p:embed/>
                </p:oleObj>
              </mc:Choice>
              <mc:Fallback>
                <p:oleObj r:id="rId6" imgW="1091565" imgH="431800" progId="Equation.DSMT4">
                  <p:embed/>
                  <p:pic>
                    <p:nvPicPr>
                      <p:cNvPr id="0" name="图片 3179"/>
                      <p:cNvPicPr/>
                      <p:nvPr/>
                    </p:nvPicPr>
                    <p:blipFill>
                      <a:blip r:embed="rId7"/>
                      <a:stretch>
                        <a:fillRect/>
                      </a:stretch>
                    </p:blipFill>
                    <p:spPr>
                      <a:xfrm>
                        <a:off x="3995738" y="4221163"/>
                        <a:ext cx="3097212" cy="733425"/>
                      </a:xfrm>
                      <a:prstGeom prst="rect">
                        <a:avLst/>
                      </a:prstGeom>
                      <a:noFill/>
                      <a:ln w="38100">
                        <a:noFill/>
                        <a:miter/>
                      </a:ln>
                    </p:spPr>
                  </p:pic>
                </p:oleObj>
              </mc:Fallback>
            </mc:AlternateContent>
          </a:graphicData>
        </a:graphic>
      </p:graphicFrame>
      <p:sp>
        <p:nvSpPr>
          <p:cNvPr id="28680" name="Text Box 8"/>
          <p:cNvSpPr txBox="1"/>
          <p:nvPr/>
        </p:nvSpPr>
        <p:spPr>
          <a:xfrm>
            <a:off x="4211638" y="1989138"/>
            <a:ext cx="3600450" cy="366712"/>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剪切刚度无穷大时屈曲荷载</a:t>
            </a:r>
          </a:p>
        </p:txBody>
      </p:sp>
      <p:graphicFrame>
        <p:nvGraphicFramePr>
          <p:cNvPr id="28676" name="Object 9"/>
          <p:cNvGraphicFramePr/>
          <p:nvPr/>
        </p:nvGraphicFramePr>
        <p:xfrm>
          <a:off x="3779838" y="1989138"/>
          <a:ext cx="431800" cy="431800"/>
        </p:xfrm>
        <a:graphic>
          <a:graphicData uri="http://schemas.openxmlformats.org/presentationml/2006/ole">
            <mc:AlternateContent xmlns:mc="http://schemas.openxmlformats.org/markup-compatibility/2006">
              <mc:Choice xmlns:v="urn:schemas-microsoft-com:vml" Requires="v">
                <p:oleObj spid="_x0000_s30728" r:id="rId8" imgW="228600" imgH="228600" progId="Equation.DSMT4">
                  <p:embed/>
                </p:oleObj>
              </mc:Choice>
              <mc:Fallback>
                <p:oleObj r:id="rId8" imgW="228600" imgH="228600" progId="Equation.DSMT4">
                  <p:embed/>
                  <p:pic>
                    <p:nvPicPr>
                      <p:cNvPr id="0" name="图片 3172"/>
                      <p:cNvPicPr/>
                      <p:nvPr/>
                    </p:nvPicPr>
                    <p:blipFill>
                      <a:blip r:embed="rId9"/>
                      <a:stretch>
                        <a:fillRect/>
                      </a:stretch>
                    </p:blipFill>
                    <p:spPr>
                      <a:xfrm>
                        <a:off x="3779838" y="1989138"/>
                        <a:ext cx="431800" cy="431800"/>
                      </a:xfrm>
                      <a:prstGeom prst="rect">
                        <a:avLst/>
                      </a:prstGeom>
                      <a:noFill/>
                      <a:ln w="38100">
                        <a:noFill/>
                        <a:miter/>
                      </a:ln>
                    </p:spPr>
                  </p:pic>
                </p:oleObj>
              </mc:Fallback>
            </mc:AlternateContent>
          </a:graphicData>
        </a:graphic>
      </p:graphicFrame>
      <p:graphicFrame>
        <p:nvGraphicFramePr>
          <p:cNvPr id="28677" name="Object 10"/>
          <p:cNvGraphicFramePr/>
          <p:nvPr/>
        </p:nvGraphicFramePr>
        <p:xfrm>
          <a:off x="3851275" y="3716338"/>
          <a:ext cx="382588" cy="431800"/>
        </p:xfrm>
        <a:graphic>
          <a:graphicData uri="http://schemas.openxmlformats.org/presentationml/2006/ole">
            <mc:AlternateContent xmlns:mc="http://schemas.openxmlformats.org/markup-compatibility/2006">
              <mc:Choice xmlns:v="urn:schemas-microsoft-com:vml" Requires="v">
                <p:oleObj spid="_x0000_s30729" r:id="rId10" imgW="203200" imgH="228600" progId="Equation.DSMT4">
                  <p:embed/>
                </p:oleObj>
              </mc:Choice>
              <mc:Fallback>
                <p:oleObj r:id="rId10" imgW="203200" imgH="228600" progId="Equation.DSMT4">
                  <p:embed/>
                  <p:pic>
                    <p:nvPicPr>
                      <p:cNvPr id="0" name="图片 3174"/>
                      <p:cNvPicPr/>
                      <p:nvPr/>
                    </p:nvPicPr>
                    <p:blipFill>
                      <a:blip r:embed="rId11"/>
                      <a:stretch>
                        <a:fillRect/>
                      </a:stretch>
                    </p:blipFill>
                    <p:spPr>
                      <a:xfrm>
                        <a:off x="3851275" y="3716338"/>
                        <a:ext cx="382588" cy="431800"/>
                      </a:xfrm>
                      <a:prstGeom prst="rect">
                        <a:avLst/>
                      </a:prstGeom>
                      <a:noFill/>
                      <a:ln w="38100">
                        <a:noFill/>
                        <a:miter/>
                      </a:ln>
                    </p:spPr>
                  </p:pic>
                </p:oleObj>
              </mc:Fallback>
            </mc:AlternateContent>
          </a:graphicData>
        </a:graphic>
      </p:graphicFrame>
      <p:sp>
        <p:nvSpPr>
          <p:cNvPr id="28681" name="Text Box 12"/>
          <p:cNvSpPr txBox="1"/>
          <p:nvPr/>
        </p:nvSpPr>
        <p:spPr>
          <a:xfrm>
            <a:off x="4211638" y="3716338"/>
            <a:ext cx="4321175" cy="779462"/>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弦杆刚度无穷大时，剪切屈曲荷载</a:t>
            </a:r>
          </a:p>
          <a:p>
            <a:pPr lvl="0" eaLnBrk="1" hangingPunct="1">
              <a:spcBef>
                <a:spcPct val="50000"/>
              </a:spcBef>
            </a:pPr>
            <a:endParaRPr lang="en-US" altLang="zh-CN">
              <a:latin typeface="Arial" panose="020B0604020202020204" pitchFamily="34" charset="0"/>
              <a:ea typeface="宋体" panose="02010600030101010101" pitchFamily="2" charset="-122"/>
            </a:endParaRPr>
          </a:p>
        </p:txBody>
      </p:sp>
      <p:graphicFrame>
        <p:nvGraphicFramePr>
          <p:cNvPr id="28678" name="Object 13"/>
          <p:cNvGraphicFramePr/>
          <p:nvPr/>
        </p:nvGraphicFramePr>
        <p:xfrm>
          <a:off x="3810000" y="2667000"/>
          <a:ext cx="4267200" cy="698500"/>
        </p:xfrm>
        <a:graphic>
          <a:graphicData uri="http://schemas.openxmlformats.org/presentationml/2006/ole">
            <mc:AlternateContent xmlns:mc="http://schemas.openxmlformats.org/markup-compatibility/2006">
              <mc:Choice xmlns:v="urn:schemas-microsoft-com:vml" Requires="v">
                <p:oleObj spid="_x0000_s30730" r:id="rId12" imgW="3721100" imgH="609600" progId="Equation.3">
                  <p:embed/>
                </p:oleObj>
              </mc:Choice>
              <mc:Fallback>
                <p:oleObj r:id="rId12" imgW="3721100" imgH="609600" progId="Equation.3">
                  <p:embed/>
                  <p:pic>
                    <p:nvPicPr>
                      <p:cNvPr id="0" name="图片 3177"/>
                      <p:cNvPicPr/>
                      <p:nvPr/>
                    </p:nvPicPr>
                    <p:blipFill>
                      <a:blip r:embed="rId13"/>
                      <a:stretch>
                        <a:fillRect/>
                      </a:stretch>
                    </p:blipFill>
                    <p:spPr>
                      <a:xfrm>
                        <a:off x="3810000" y="2667000"/>
                        <a:ext cx="4267200" cy="698500"/>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9"/>
          <p:cNvPicPr>
            <a:picLocks noChangeAspect="1"/>
          </p:cNvPicPr>
          <p:nvPr/>
        </p:nvPicPr>
        <p:blipFill>
          <a:blip r:embed="rId3"/>
          <a:stretch>
            <a:fillRect/>
          </a:stretch>
        </p:blipFill>
        <p:spPr>
          <a:xfrm>
            <a:off x="6419850" y="1916113"/>
            <a:ext cx="2724150" cy="3895725"/>
          </a:xfrm>
          <a:prstGeom prst="rect">
            <a:avLst/>
          </a:prstGeom>
          <a:noFill/>
          <a:ln w="9525">
            <a:noFill/>
          </a:ln>
        </p:spPr>
      </p:pic>
      <p:graphicFrame>
        <p:nvGraphicFramePr>
          <p:cNvPr id="29698" name="Object 8"/>
          <p:cNvGraphicFramePr/>
          <p:nvPr/>
        </p:nvGraphicFramePr>
        <p:xfrm>
          <a:off x="4572000" y="333375"/>
          <a:ext cx="3744913" cy="1727200"/>
        </p:xfrm>
        <a:graphic>
          <a:graphicData uri="http://schemas.openxmlformats.org/presentationml/2006/ole">
            <mc:AlternateContent xmlns:mc="http://schemas.openxmlformats.org/markup-compatibility/2006">
              <mc:Choice xmlns:v="urn:schemas-microsoft-com:vml" Requires="v">
                <p:oleObj spid="_x0000_s31748" r:id="rId4" imgW="1663065" imgH="1091565" progId="Equation.DSMT4">
                  <p:embed/>
                </p:oleObj>
              </mc:Choice>
              <mc:Fallback>
                <p:oleObj r:id="rId4" imgW="1663065" imgH="1091565" progId="Equation.DSMT4">
                  <p:embed/>
                  <p:pic>
                    <p:nvPicPr>
                      <p:cNvPr id="0" name="图片 3176"/>
                      <p:cNvPicPr/>
                      <p:nvPr/>
                    </p:nvPicPr>
                    <p:blipFill>
                      <a:blip r:embed="rId5"/>
                      <a:stretch>
                        <a:fillRect/>
                      </a:stretch>
                    </p:blipFill>
                    <p:spPr>
                      <a:xfrm>
                        <a:off x="4572000" y="333375"/>
                        <a:ext cx="3744913" cy="1727200"/>
                      </a:xfrm>
                      <a:prstGeom prst="rect">
                        <a:avLst/>
                      </a:prstGeom>
                      <a:noFill/>
                      <a:ln w="38100">
                        <a:noFill/>
                        <a:miter/>
                      </a:ln>
                    </p:spPr>
                  </p:pic>
                </p:oleObj>
              </mc:Fallback>
            </mc:AlternateContent>
          </a:graphicData>
        </a:graphic>
      </p:graphicFrame>
      <p:graphicFrame>
        <p:nvGraphicFramePr>
          <p:cNvPr id="29699" name="Object 9"/>
          <p:cNvGraphicFramePr/>
          <p:nvPr/>
        </p:nvGraphicFramePr>
        <p:xfrm>
          <a:off x="611188" y="3141663"/>
          <a:ext cx="4897437" cy="1582737"/>
        </p:xfrm>
        <a:graphic>
          <a:graphicData uri="http://schemas.openxmlformats.org/presentationml/2006/ole">
            <mc:AlternateContent xmlns:mc="http://schemas.openxmlformats.org/markup-compatibility/2006">
              <mc:Choice xmlns:v="urn:schemas-microsoft-com:vml" Requires="v">
                <p:oleObj spid="_x0000_s31749" r:id="rId6" imgW="2717800" imgH="1168400" progId="Equation.DSMT4">
                  <p:embed/>
                </p:oleObj>
              </mc:Choice>
              <mc:Fallback>
                <p:oleObj r:id="rId6" imgW="2717800" imgH="1168400" progId="Equation.DSMT4">
                  <p:embed/>
                  <p:pic>
                    <p:nvPicPr>
                      <p:cNvPr id="0" name="图片 3181"/>
                      <p:cNvPicPr/>
                      <p:nvPr/>
                    </p:nvPicPr>
                    <p:blipFill>
                      <a:blip r:embed="rId7"/>
                      <a:stretch>
                        <a:fillRect/>
                      </a:stretch>
                    </p:blipFill>
                    <p:spPr>
                      <a:xfrm>
                        <a:off x="611188" y="3141663"/>
                        <a:ext cx="4897437" cy="1582737"/>
                      </a:xfrm>
                      <a:prstGeom prst="rect">
                        <a:avLst/>
                      </a:prstGeom>
                      <a:noFill/>
                      <a:ln w="38100">
                        <a:noFill/>
                        <a:miter/>
                      </a:ln>
                    </p:spPr>
                  </p:pic>
                </p:oleObj>
              </mc:Fallback>
            </mc:AlternateContent>
          </a:graphicData>
        </a:graphic>
      </p:graphicFrame>
      <p:graphicFrame>
        <p:nvGraphicFramePr>
          <p:cNvPr id="29700" name="Object 10"/>
          <p:cNvGraphicFramePr/>
          <p:nvPr/>
        </p:nvGraphicFramePr>
        <p:xfrm>
          <a:off x="611188" y="4941888"/>
          <a:ext cx="6553200" cy="1727200"/>
        </p:xfrm>
        <a:graphic>
          <a:graphicData uri="http://schemas.openxmlformats.org/presentationml/2006/ole">
            <mc:AlternateContent xmlns:mc="http://schemas.openxmlformats.org/markup-compatibility/2006">
              <mc:Choice xmlns:v="urn:schemas-microsoft-com:vml" Requires="v">
                <p:oleObj spid="_x0000_s31750" r:id="rId8" imgW="3022600" imgH="1295400" progId="Equation.DSMT4">
                  <p:embed/>
                </p:oleObj>
              </mc:Choice>
              <mc:Fallback>
                <p:oleObj r:id="rId8" imgW="3022600" imgH="1295400" progId="Equation.DSMT4">
                  <p:embed/>
                  <p:pic>
                    <p:nvPicPr>
                      <p:cNvPr id="0" name="图片 3178"/>
                      <p:cNvPicPr/>
                      <p:nvPr/>
                    </p:nvPicPr>
                    <p:blipFill>
                      <a:blip r:embed="rId9"/>
                      <a:stretch>
                        <a:fillRect/>
                      </a:stretch>
                    </p:blipFill>
                    <p:spPr>
                      <a:xfrm>
                        <a:off x="611188" y="4941888"/>
                        <a:ext cx="6553200" cy="1727200"/>
                      </a:xfrm>
                      <a:prstGeom prst="rect">
                        <a:avLst/>
                      </a:prstGeom>
                      <a:noFill/>
                      <a:ln w="38100">
                        <a:noFill/>
                        <a:miter/>
                      </a:ln>
                    </p:spPr>
                  </p:pic>
                </p:oleObj>
              </mc:Fallback>
            </mc:AlternateContent>
          </a:graphicData>
        </a:graphic>
      </p:graphicFrame>
      <p:pic>
        <p:nvPicPr>
          <p:cNvPr id="29702" name="Picture 8"/>
          <p:cNvPicPr>
            <a:picLocks noChangeAspect="1"/>
          </p:cNvPicPr>
          <p:nvPr/>
        </p:nvPicPr>
        <p:blipFill>
          <a:blip r:embed="rId10"/>
          <a:stretch>
            <a:fillRect/>
          </a:stretch>
        </p:blipFill>
        <p:spPr>
          <a:xfrm>
            <a:off x="395288" y="0"/>
            <a:ext cx="3457575" cy="296227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p:cNvSpPr txBox="1"/>
          <p:nvPr/>
        </p:nvSpPr>
        <p:spPr>
          <a:xfrm>
            <a:off x="611188" y="404813"/>
            <a:ext cx="8208962" cy="2599055"/>
          </a:xfrm>
          <a:prstGeom prst="rect">
            <a:avLst/>
          </a:prstGeom>
          <a:noFill/>
          <a:ln w="9525">
            <a:noFill/>
          </a:ln>
        </p:spPr>
        <p:txBody>
          <a:bodyPr>
            <a:spAutoFit/>
          </a:bodyPr>
          <a:lstStyle/>
          <a:p>
            <a:pPr lvl="0" algn="ctr" eaLnBrk="1" hangingPunct="1">
              <a:spcBef>
                <a:spcPct val="50000"/>
              </a:spcBef>
            </a:pPr>
            <a:r>
              <a:rPr lang="zh-CN" altLang="en-US" sz="3600" dirty="0">
                <a:latin typeface="Arial" panose="020B0604020202020204" pitchFamily="34" charset="0"/>
                <a:ea typeface="华文细黑" pitchFamily="2" charset="-122"/>
              </a:rPr>
              <a:t>第四章 后屈曲阶段屈曲模式的相互作用</a:t>
            </a:r>
          </a:p>
          <a:p>
            <a:pPr lvl="0" eaLnBrk="1" hangingPunct="1">
              <a:spcBef>
                <a:spcPct val="50000"/>
              </a:spcBef>
            </a:pPr>
            <a:r>
              <a:rPr lang="zh-CN" altLang="en-US" sz="2400" dirty="0">
                <a:latin typeface="Arial" panose="020B0604020202020204" pitchFamily="34" charset="0"/>
                <a:ea typeface="华文细黑" pitchFamily="2" charset="-122"/>
              </a:rPr>
              <a:t>一、基本概念</a:t>
            </a:r>
          </a:p>
          <a:p>
            <a:pPr lvl="0" eaLnBrk="1" hangingPunct="1"/>
            <a:r>
              <a:rPr lang="zh-CN" altLang="en-US" b="0" dirty="0">
                <a:latin typeface="华文细黑" pitchFamily="2" charset="-122"/>
                <a:ea typeface="华文细黑" pitchFamily="2" charset="-122"/>
              </a:rPr>
              <a:t>  </a:t>
            </a:r>
          </a:p>
          <a:p>
            <a:pPr lvl="0" eaLnBrk="1" hangingPunct="1"/>
            <a:r>
              <a:rPr lang="zh-CN" altLang="en-US" b="0" dirty="0">
                <a:latin typeface="华文细黑" pitchFamily="2" charset="-122"/>
                <a:ea typeface="华文细黑" pitchFamily="2" charset="-122"/>
              </a:rPr>
              <a:t>  </a:t>
            </a:r>
            <a:r>
              <a:rPr lang="zh-CN" altLang="en-US" b="0" dirty="0">
                <a:latin typeface="+mj-ea"/>
                <a:ea typeface="+mj-ea"/>
              </a:rPr>
              <a:t>失稳类型：局部失稳（某些部分或某些单元失稳） </a:t>
            </a:r>
          </a:p>
          <a:p>
            <a:pPr lvl="0" eaLnBrk="1" hangingPunct="1"/>
            <a:r>
              <a:rPr lang="zh-CN" altLang="en-US" b="0" dirty="0">
                <a:latin typeface="+mj-ea"/>
                <a:ea typeface="+mj-ea"/>
              </a:rPr>
              <a:t>                      整体稳定（结构整体失稳破坏）</a:t>
            </a:r>
          </a:p>
          <a:p>
            <a:pPr lvl="0" eaLnBrk="1" hangingPunct="1"/>
            <a:r>
              <a:rPr lang="zh-CN" altLang="en-US" b="0" dirty="0">
                <a:latin typeface="+mj-ea"/>
                <a:ea typeface="+mj-ea"/>
              </a:rPr>
              <a:t> 相互作用：局部失稳降低了整体结构的刚度；</a:t>
            </a:r>
          </a:p>
          <a:p>
            <a:pPr lvl="0" eaLnBrk="1" hangingPunct="1"/>
            <a:r>
              <a:rPr lang="zh-CN" altLang="en-US" b="0" dirty="0">
                <a:latin typeface="+mj-ea"/>
                <a:ea typeface="+mj-ea"/>
              </a:rPr>
              <a:t>                      整体失稳使某些单元超载，从而导致提早失稳。</a:t>
            </a:r>
          </a:p>
        </p:txBody>
      </p:sp>
      <p:sp>
        <p:nvSpPr>
          <p:cNvPr id="92163" name="Text Box 5"/>
          <p:cNvSpPr txBox="1"/>
          <p:nvPr/>
        </p:nvSpPr>
        <p:spPr>
          <a:xfrm>
            <a:off x="533400" y="3124200"/>
            <a:ext cx="8388350" cy="3657600"/>
          </a:xfrm>
          <a:prstGeom prst="rect">
            <a:avLst/>
          </a:prstGeom>
          <a:noFill/>
          <a:ln w="9525">
            <a:noFill/>
          </a:ln>
        </p:spPr>
        <p:txBody>
          <a:bodyPr>
            <a:spAutoFit/>
          </a:bodyPr>
          <a:lstStyle/>
          <a:p>
            <a:pPr marL="342900" lvl="0" indent="-342900" eaLnBrk="1" hangingPunct="1">
              <a:spcBef>
                <a:spcPct val="50000"/>
              </a:spcBef>
              <a:buAutoNum type="arabicPeriod"/>
            </a:pPr>
            <a:r>
              <a:rPr lang="zh-CN" altLang="en-US" b="0" dirty="0">
                <a:latin typeface="+mj-ea"/>
                <a:ea typeface="+mj-ea"/>
              </a:rPr>
              <a:t>在线性理论框架下</a:t>
            </a:r>
          </a:p>
          <a:p>
            <a:pPr marL="342900" lvl="0" indent="-342900" eaLnBrk="1" hangingPunct="1"/>
            <a:r>
              <a:rPr lang="zh-CN" altLang="en-US" b="0" dirty="0">
                <a:latin typeface="+mj-ea"/>
                <a:ea typeface="+mj-ea"/>
              </a:rPr>
              <a:t>      整体屈曲模态与局部屈曲模态相互正交，互不影响，其屈曲荷载可单独求解。</a:t>
            </a:r>
          </a:p>
          <a:p>
            <a:pPr marL="342900" lvl="0" indent="-342900" eaLnBrk="1" hangingPunct="1">
              <a:spcBef>
                <a:spcPct val="50000"/>
              </a:spcBef>
              <a:buAutoNum type="arabicPeriod" startAt="2"/>
            </a:pPr>
            <a:r>
              <a:rPr lang="zh-CN" altLang="en-US" b="0" dirty="0">
                <a:latin typeface="+mj-ea"/>
                <a:ea typeface="+mj-ea"/>
              </a:rPr>
              <a:t>在非线性理论框架下</a:t>
            </a:r>
          </a:p>
          <a:p>
            <a:pPr marL="342900" lvl="0" indent="-342900" eaLnBrk="1" hangingPunct="1"/>
            <a:r>
              <a:rPr lang="zh-CN" altLang="en-US" b="0" dirty="0">
                <a:latin typeface="+mj-ea"/>
                <a:ea typeface="+mj-ea"/>
              </a:rPr>
              <a:t>      必须考虑后屈曲范围内的大位移，其相互作用就变得很重要。</a:t>
            </a:r>
          </a:p>
          <a:p>
            <a:pPr marL="342900" lvl="0" indent="-342900" eaLnBrk="1" hangingPunct="1">
              <a:spcBef>
                <a:spcPct val="50000"/>
              </a:spcBef>
              <a:buAutoNum type="arabicPeriod" startAt="3"/>
            </a:pPr>
            <a:r>
              <a:rPr lang="zh-CN" altLang="en-US" b="0" dirty="0">
                <a:latin typeface="+mj-ea"/>
                <a:ea typeface="+mj-ea"/>
              </a:rPr>
              <a:t>由于后屈曲范围内的相互作用，结构的初始后屈曲性能会改变。</a:t>
            </a:r>
          </a:p>
          <a:p>
            <a:pPr marL="342900" lvl="0" indent="-342900" eaLnBrk="1" hangingPunct="1"/>
            <a:r>
              <a:rPr lang="zh-CN" altLang="en-US" b="0" dirty="0">
                <a:latin typeface="+mj-ea"/>
                <a:ea typeface="+mj-ea"/>
              </a:rPr>
              <a:t>      即使整体或局部的初始后屈曲都为常数或上升，但在很多情况下，相互作用的初始后屈曲承载力是下降的。</a:t>
            </a:r>
          </a:p>
          <a:p>
            <a:pPr marL="342900" lvl="0" indent="-342900" eaLnBrk="1" hangingPunct="1">
              <a:spcBef>
                <a:spcPct val="50000"/>
              </a:spcBef>
              <a:buAutoNum type="arabicPeriod" startAt="4"/>
            </a:pPr>
            <a:r>
              <a:rPr lang="zh-CN" altLang="en-US" b="0" dirty="0">
                <a:latin typeface="+mj-ea"/>
                <a:ea typeface="+mj-ea"/>
              </a:rPr>
              <a:t>当整体和局部屈曲临界荷载比较接近时，</a:t>
            </a:r>
          </a:p>
          <a:p>
            <a:pPr marL="342900" lvl="0" indent="-342900" eaLnBrk="1" hangingPunct="1"/>
            <a:r>
              <a:rPr lang="zh-CN" altLang="en-US" b="0" dirty="0">
                <a:latin typeface="+mj-ea"/>
                <a:ea typeface="+mj-ea"/>
              </a:rPr>
              <a:t>      后屈曲承载力下降最大，这时的初始缺陷敏感性也最大。</a:t>
            </a:r>
          </a:p>
          <a:p>
            <a:pPr marL="342900" lvl="0" indent="-342900" eaLnBrk="1" hangingPunct="1">
              <a:spcBef>
                <a:spcPct val="50000"/>
              </a:spcBef>
            </a:pPr>
            <a:r>
              <a:rPr lang="zh-CN" altLang="en-US" b="0" dirty="0">
                <a:solidFill>
                  <a:srgbClr val="FF3300"/>
                </a:solidFill>
                <a:latin typeface="+mj-ea"/>
                <a:ea typeface="+mj-ea"/>
              </a:rPr>
              <a:t>注意：结构工程师对结构的优化设计往往会使两个失稳荷载比较接近！！</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8" name="Picture 29"/>
          <p:cNvPicPr>
            <a:picLocks noChangeAspect="1"/>
          </p:cNvPicPr>
          <p:nvPr/>
        </p:nvPicPr>
        <p:blipFill>
          <a:blip r:embed="rId3"/>
          <a:stretch>
            <a:fillRect/>
          </a:stretch>
        </p:blipFill>
        <p:spPr>
          <a:xfrm>
            <a:off x="6391275" y="4010025"/>
            <a:ext cx="2752725" cy="2847975"/>
          </a:xfrm>
          <a:prstGeom prst="rect">
            <a:avLst/>
          </a:prstGeom>
          <a:noFill/>
          <a:ln w="9525">
            <a:noFill/>
          </a:ln>
        </p:spPr>
      </p:pic>
      <p:sp>
        <p:nvSpPr>
          <p:cNvPr id="30739" name="Text Box 4"/>
          <p:cNvSpPr txBox="1"/>
          <p:nvPr/>
        </p:nvSpPr>
        <p:spPr>
          <a:xfrm>
            <a:off x="323850" y="333375"/>
            <a:ext cx="7704138" cy="1282700"/>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华文细黑" pitchFamily="2" charset="-122"/>
              </a:rPr>
              <a:t>二、桁架柱的后屈曲承载力</a:t>
            </a:r>
          </a:p>
          <a:p>
            <a:pPr lvl="0" eaLnBrk="1" hangingPunct="1">
              <a:spcBef>
                <a:spcPct val="50000"/>
              </a:spcBef>
            </a:pPr>
            <a:r>
              <a:rPr lang="zh-CN" altLang="en-US" dirty="0">
                <a:latin typeface="华文细黑" pitchFamily="2" charset="-122"/>
                <a:ea typeface="华文细黑" pitchFamily="2" charset="-122"/>
              </a:rPr>
              <a:t> </a:t>
            </a:r>
            <a:r>
              <a:rPr lang="en-US" altLang="zh-CN">
                <a:latin typeface="华文细黑" pitchFamily="2" charset="-122"/>
                <a:ea typeface="华文细黑" pitchFamily="2" charset="-122"/>
              </a:rPr>
              <a:t>1</a:t>
            </a:r>
            <a:r>
              <a:rPr lang="zh-CN" altLang="en-US" dirty="0">
                <a:latin typeface="华文细黑" pitchFamily="2" charset="-122"/>
                <a:ea typeface="华文细黑" pitchFamily="2" charset="-122"/>
              </a:rPr>
              <a:t>、无缺陷</a:t>
            </a:r>
          </a:p>
          <a:p>
            <a:pPr lvl="0" eaLnBrk="1" hangingPunct="1">
              <a:spcBef>
                <a:spcPct val="50000"/>
              </a:spcBef>
            </a:pPr>
            <a:r>
              <a:rPr lang="zh-CN" altLang="en-US" b="0" dirty="0">
                <a:latin typeface="华文细黑" pitchFamily="2" charset="-122"/>
                <a:ea typeface="华文细黑" pitchFamily="2" charset="-122"/>
              </a:rPr>
              <a:t>	</a:t>
            </a:r>
            <a:r>
              <a:rPr lang="en-US" altLang="zh-CN" b="0">
                <a:latin typeface="Arial" panose="020B0604020202020204" pitchFamily="34" charset="0"/>
                <a:ea typeface="华文细黑" pitchFamily="2" charset="-122"/>
              </a:rPr>
              <a:t>——</a:t>
            </a:r>
            <a:r>
              <a:rPr lang="zh-CN" altLang="en-US" b="0" dirty="0">
                <a:latin typeface="华文细黑" pitchFamily="2" charset="-122"/>
                <a:ea typeface="华文细黑" pitchFamily="2" charset="-122"/>
              </a:rPr>
              <a:t>整体屈曲荷载；    </a:t>
            </a:r>
            <a:r>
              <a:rPr lang="en-US" altLang="zh-CN" b="0">
                <a:latin typeface="Arial" panose="020B0604020202020204" pitchFamily="34" charset="0"/>
                <a:ea typeface="华文细黑" pitchFamily="2" charset="-122"/>
              </a:rPr>
              <a:t>——</a:t>
            </a:r>
            <a:r>
              <a:rPr lang="zh-CN" altLang="en-US" b="0" dirty="0">
                <a:latin typeface="华文细黑" pitchFamily="2" charset="-122"/>
                <a:ea typeface="华文细黑" pitchFamily="2" charset="-122"/>
              </a:rPr>
              <a:t>弦杆屈曲力；</a:t>
            </a:r>
          </a:p>
        </p:txBody>
      </p:sp>
      <p:graphicFrame>
        <p:nvGraphicFramePr>
          <p:cNvPr id="30722" name="Object 5"/>
          <p:cNvGraphicFramePr/>
          <p:nvPr/>
        </p:nvGraphicFramePr>
        <p:xfrm>
          <a:off x="971550" y="1196975"/>
          <a:ext cx="360363" cy="431800"/>
        </p:xfrm>
        <a:graphic>
          <a:graphicData uri="http://schemas.openxmlformats.org/presentationml/2006/ole">
            <mc:AlternateContent xmlns:mc="http://schemas.openxmlformats.org/markup-compatibility/2006">
              <mc:Choice xmlns:v="urn:schemas-microsoft-com:vml" Requires="v">
                <p:oleObj spid="_x0000_s32785" r:id="rId4" imgW="190500" imgH="228600" progId="Equation.DSMT4">
                  <p:embed/>
                </p:oleObj>
              </mc:Choice>
              <mc:Fallback>
                <p:oleObj r:id="rId4" imgW="190500" imgH="228600" progId="Equation.DSMT4">
                  <p:embed/>
                  <p:pic>
                    <p:nvPicPr>
                      <p:cNvPr id="0" name="图片 3171"/>
                      <p:cNvPicPr/>
                      <p:nvPr/>
                    </p:nvPicPr>
                    <p:blipFill>
                      <a:blip r:embed="rId5"/>
                      <a:stretch>
                        <a:fillRect/>
                      </a:stretch>
                    </p:blipFill>
                    <p:spPr>
                      <a:xfrm>
                        <a:off x="971550" y="1196975"/>
                        <a:ext cx="360363" cy="431800"/>
                      </a:xfrm>
                      <a:prstGeom prst="rect">
                        <a:avLst/>
                      </a:prstGeom>
                      <a:noFill/>
                      <a:ln w="38100">
                        <a:noFill/>
                        <a:miter/>
                      </a:ln>
                    </p:spPr>
                  </p:pic>
                </p:oleObj>
              </mc:Fallback>
            </mc:AlternateContent>
          </a:graphicData>
        </a:graphic>
      </p:graphicFrame>
      <p:graphicFrame>
        <p:nvGraphicFramePr>
          <p:cNvPr id="30723" name="Object 6"/>
          <p:cNvGraphicFramePr/>
          <p:nvPr/>
        </p:nvGraphicFramePr>
        <p:xfrm>
          <a:off x="5435600" y="1268413"/>
          <a:ext cx="1584325" cy="431800"/>
        </p:xfrm>
        <a:graphic>
          <a:graphicData uri="http://schemas.openxmlformats.org/presentationml/2006/ole">
            <mc:AlternateContent xmlns:mc="http://schemas.openxmlformats.org/markup-compatibility/2006">
              <mc:Choice xmlns:v="urn:schemas-microsoft-com:vml" Requires="v">
                <p:oleObj spid="_x0000_s32786" r:id="rId6" imgW="558800" imgH="228600" progId="Equation.DSMT4">
                  <p:embed/>
                </p:oleObj>
              </mc:Choice>
              <mc:Fallback>
                <p:oleObj r:id="rId6" imgW="558800" imgH="228600" progId="Equation.DSMT4">
                  <p:embed/>
                  <p:pic>
                    <p:nvPicPr>
                      <p:cNvPr id="0" name="图片 3191"/>
                      <p:cNvPicPr/>
                      <p:nvPr/>
                    </p:nvPicPr>
                    <p:blipFill>
                      <a:blip r:embed="rId7"/>
                      <a:stretch>
                        <a:fillRect/>
                      </a:stretch>
                    </p:blipFill>
                    <p:spPr>
                      <a:xfrm>
                        <a:off x="5435600" y="1268413"/>
                        <a:ext cx="1584325" cy="431800"/>
                      </a:xfrm>
                      <a:prstGeom prst="rect">
                        <a:avLst/>
                      </a:prstGeom>
                      <a:noFill/>
                      <a:ln w="38100">
                        <a:noFill/>
                        <a:miter/>
                      </a:ln>
                    </p:spPr>
                  </p:pic>
                </p:oleObj>
              </mc:Fallback>
            </mc:AlternateContent>
          </a:graphicData>
        </a:graphic>
      </p:graphicFrame>
      <p:sp>
        <p:nvSpPr>
          <p:cNvPr id="30740" name="Text Box 8"/>
          <p:cNvSpPr txBox="1"/>
          <p:nvPr/>
        </p:nvSpPr>
        <p:spPr>
          <a:xfrm>
            <a:off x="611188" y="1989138"/>
            <a:ext cx="503237" cy="366712"/>
          </a:xfrm>
          <a:prstGeom prst="rect">
            <a:avLst/>
          </a:prstGeom>
          <a:noFill/>
          <a:ln w="9525">
            <a:noFill/>
          </a:ln>
        </p:spPr>
        <p:txBody>
          <a:bodyPr>
            <a:spAutoFit/>
          </a:bodyPr>
          <a:lstStyle/>
          <a:p>
            <a:pPr lvl="0" eaLnBrk="1" hangingPunct="1">
              <a:spcBef>
                <a:spcPct val="50000"/>
              </a:spcBef>
            </a:pPr>
            <a:r>
              <a:rPr lang="en-US" altLang="zh-CN">
                <a:latin typeface="Arial" panose="020B0604020202020204" pitchFamily="34" charset="0"/>
                <a:ea typeface="宋体" panose="02010600030101010101" pitchFamily="2" charset="-122"/>
              </a:rPr>
              <a:t>(1)</a:t>
            </a:r>
          </a:p>
        </p:txBody>
      </p:sp>
      <p:sp>
        <p:nvSpPr>
          <p:cNvPr id="30741" name="Text Box 9"/>
          <p:cNvSpPr txBox="1"/>
          <p:nvPr/>
        </p:nvSpPr>
        <p:spPr>
          <a:xfrm>
            <a:off x="827088" y="3068638"/>
            <a:ext cx="6911975" cy="366712"/>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整体屈曲后      维持不变，柱变形后，弦杆内力为</a:t>
            </a:r>
            <a:r>
              <a:rPr lang="en-US" altLang="zh-CN" b="0" i="1">
                <a:latin typeface="Arial" panose="020B0604020202020204" pitchFamily="34" charset="0"/>
                <a:ea typeface="宋体" panose="02010600030101010101" pitchFamily="2" charset="-122"/>
              </a:rPr>
              <a:t>S</a:t>
            </a:r>
            <a:r>
              <a:rPr lang="zh-CN" altLang="en-US" b="0" dirty="0">
                <a:latin typeface="Arial" panose="020B0604020202020204" pitchFamily="34" charset="0"/>
                <a:ea typeface="宋体" panose="02010600030101010101" pitchFamily="2" charset="-122"/>
              </a:rPr>
              <a:t>，</a:t>
            </a:r>
          </a:p>
        </p:txBody>
      </p:sp>
      <p:graphicFrame>
        <p:nvGraphicFramePr>
          <p:cNvPr id="30724" name="Object 10"/>
          <p:cNvGraphicFramePr/>
          <p:nvPr/>
        </p:nvGraphicFramePr>
        <p:xfrm>
          <a:off x="2268538" y="3068638"/>
          <a:ext cx="311150" cy="373062"/>
        </p:xfrm>
        <a:graphic>
          <a:graphicData uri="http://schemas.openxmlformats.org/presentationml/2006/ole">
            <mc:AlternateContent xmlns:mc="http://schemas.openxmlformats.org/markup-compatibility/2006">
              <mc:Choice xmlns:v="urn:schemas-microsoft-com:vml" Requires="v">
                <p:oleObj spid="_x0000_s32787" r:id="rId8" imgW="190500" imgH="228600" progId="Equation.DSMT4">
                  <p:embed/>
                </p:oleObj>
              </mc:Choice>
              <mc:Fallback>
                <p:oleObj r:id="rId8" imgW="190500" imgH="228600" progId="Equation.DSMT4">
                  <p:embed/>
                  <p:pic>
                    <p:nvPicPr>
                      <p:cNvPr id="0" name="图片 3186"/>
                      <p:cNvPicPr/>
                      <p:nvPr/>
                    </p:nvPicPr>
                    <p:blipFill>
                      <a:blip r:embed="rId9"/>
                      <a:stretch>
                        <a:fillRect/>
                      </a:stretch>
                    </p:blipFill>
                    <p:spPr>
                      <a:xfrm>
                        <a:off x="2268538" y="3068638"/>
                        <a:ext cx="311150" cy="373062"/>
                      </a:xfrm>
                      <a:prstGeom prst="rect">
                        <a:avLst/>
                      </a:prstGeom>
                      <a:noFill/>
                      <a:ln w="38100">
                        <a:noFill/>
                        <a:miter/>
                      </a:ln>
                    </p:spPr>
                  </p:pic>
                </p:oleObj>
              </mc:Fallback>
            </mc:AlternateContent>
          </a:graphicData>
        </a:graphic>
      </p:graphicFrame>
      <p:graphicFrame>
        <p:nvGraphicFramePr>
          <p:cNvPr id="30725" name="Object 11"/>
          <p:cNvGraphicFramePr/>
          <p:nvPr/>
        </p:nvGraphicFramePr>
        <p:xfrm>
          <a:off x="4043363" y="3186113"/>
          <a:ext cx="914400" cy="198437"/>
        </p:xfrm>
        <a:graphic>
          <a:graphicData uri="http://schemas.openxmlformats.org/presentationml/2006/ole">
            <mc:AlternateContent xmlns:mc="http://schemas.openxmlformats.org/markup-compatibility/2006">
              <mc:Choice xmlns:v="urn:schemas-microsoft-com:vml" Requires="v">
                <p:oleObj spid="_x0000_s32788" r:id="rId10" imgW="127635" imgH="198755" progId="Equation.DSMT4">
                  <p:embed/>
                </p:oleObj>
              </mc:Choice>
              <mc:Fallback>
                <p:oleObj r:id="rId10" imgW="127635" imgH="198755" progId="Equation.DSMT4">
                  <p:embed/>
                  <p:pic>
                    <p:nvPicPr>
                      <p:cNvPr id="0" name="图片 3192"/>
                      <p:cNvPicPr/>
                      <p:nvPr/>
                    </p:nvPicPr>
                    <p:blipFill>
                      <a:blip r:embed="rId11"/>
                      <a:stretch>
                        <a:fillRect/>
                      </a:stretch>
                    </p:blipFill>
                    <p:spPr>
                      <a:xfrm>
                        <a:off x="4043363" y="3186113"/>
                        <a:ext cx="914400" cy="198437"/>
                      </a:xfrm>
                      <a:prstGeom prst="rect">
                        <a:avLst/>
                      </a:prstGeom>
                      <a:noFill/>
                      <a:ln w="38100">
                        <a:noFill/>
                        <a:miter/>
                      </a:ln>
                    </p:spPr>
                  </p:pic>
                </p:oleObj>
              </mc:Fallback>
            </mc:AlternateContent>
          </a:graphicData>
        </a:graphic>
      </p:graphicFrame>
      <p:graphicFrame>
        <p:nvGraphicFramePr>
          <p:cNvPr id="30726" name="Object 12"/>
          <p:cNvGraphicFramePr/>
          <p:nvPr/>
        </p:nvGraphicFramePr>
        <p:xfrm>
          <a:off x="1258888" y="3500438"/>
          <a:ext cx="3168650" cy="647700"/>
        </p:xfrm>
        <a:graphic>
          <a:graphicData uri="http://schemas.openxmlformats.org/presentationml/2006/ole">
            <mc:AlternateContent xmlns:mc="http://schemas.openxmlformats.org/markup-compatibility/2006">
              <mc:Choice xmlns:v="urn:schemas-microsoft-com:vml" Requires="v">
                <p:oleObj spid="_x0000_s32789" r:id="rId12" imgW="1751965" imgH="431800" progId="Equation.DSMT4">
                  <p:embed/>
                </p:oleObj>
              </mc:Choice>
              <mc:Fallback>
                <p:oleObj r:id="rId12" imgW="1751965" imgH="431800" progId="Equation.DSMT4">
                  <p:embed/>
                  <p:pic>
                    <p:nvPicPr>
                      <p:cNvPr id="0" name="图片 3184"/>
                      <p:cNvPicPr/>
                      <p:nvPr/>
                    </p:nvPicPr>
                    <p:blipFill>
                      <a:blip r:embed="rId13"/>
                      <a:stretch>
                        <a:fillRect/>
                      </a:stretch>
                    </p:blipFill>
                    <p:spPr>
                      <a:xfrm>
                        <a:off x="1258888" y="3500438"/>
                        <a:ext cx="3168650" cy="647700"/>
                      </a:xfrm>
                      <a:prstGeom prst="rect">
                        <a:avLst/>
                      </a:prstGeom>
                      <a:noFill/>
                      <a:ln w="38100">
                        <a:noFill/>
                        <a:miter/>
                      </a:ln>
                    </p:spPr>
                  </p:pic>
                </p:oleObj>
              </mc:Fallback>
            </mc:AlternateContent>
          </a:graphicData>
        </a:graphic>
      </p:graphicFrame>
      <p:sp>
        <p:nvSpPr>
          <p:cNvPr id="30742" name="Text Box 13"/>
          <p:cNvSpPr txBox="1"/>
          <p:nvPr/>
        </p:nvSpPr>
        <p:spPr>
          <a:xfrm>
            <a:off x="827088" y="4221163"/>
            <a:ext cx="7056437" cy="366712"/>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当弦杆内力               时，</a:t>
            </a:r>
          </a:p>
        </p:txBody>
      </p:sp>
      <p:graphicFrame>
        <p:nvGraphicFramePr>
          <p:cNvPr id="30727" name="Object 14"/>
          <p:cNvGraphicFramePr/>
          <p:nvPr/>
        </p:nvGraphicFramePr>
        <p:xfrm>
          <a:off x="2339975" y="4221163"/>
          <a:ext cx="792163" cy="396875"/>
        </p:xfrm>
        <a:graphic>
          <a:graphicData uri="http://schemas.openxmlformats.org/presentationml/2006/ole">
            <mc:AlternateContent xmlns:mc="http://schemas.openxmlformats.org/markup-compatibility/2006">
              <mc:Choice xmlns:v="urn:schemas-microsoft-com:vml" Requires="v">
                <p:oleObj spid="_x0000_s32790" r:id="rId14" imgW="457200" imgH="228600" progId="Equation.DSMT4">
                  <p:embed/>
                </p:oleObj>
              </mc:Choice>
              <mc:Fallback>
                <p:oleObj r:id="rId14" imgW="457200" imgH="228600" progId="Equation.DSMT4">
                  <p:embed/>
                  <p:pic>
                    <p:nvPicPr>
                      <p:cNvPr id="0" name="图片 3190"/>
                      <p:cNvPicPr/>
                      <p:nvPr/>
                    </p:nvPicPr>
                    <p:blipFill>
                      <a:blip r:embed="rId15"/>
                      <a:stretch>
                        <a:fillRect/>
                      </a:stretch>
                    </p:blipFill>
                    <p:spPr>
                      <a:xfrm>
                        <a:off x="2339975" y="4221163"/>
                        <a:ext cx="792163" cy="396875"/>
                      </a:xfrm>
                      <a:prstGeom prst="rect">
                        <a:avLst/>
                      </a:prstGeom>
                      <a:noFill/>
                      <a:ln w="38100">
                        <a:noFill/>
                        <a:miter/>
                      </a:ln>
                    </p:spPr>
                  </p:pic>
                </p:oleObj>
              </mc:Fallback>
            </mc:AlternateContent>
          </a:graphicData>
        </a:graphic>
      </p:graphicFrame>
      <p:graphicFrame>
        <p:nvGraphicFramePr>
          <p:cNvPr id="30728" name="Object 15"/>
          <p:cNvGraphicFramePr/>
          <p:nvPr/>
        </p:nvGraphicFramePr>
        <p:xfrm>
          <a:off x="3635375" y="4292600"/>
          <a:ext cx="720725" cy="315913"/>
        </p:xfrm>
        <a:graphic>
          <a:graphicData uri="http://schemas.openxmlformats.org/presentationml/2006/ole">
            <mc:AlternateContent xmlns:mc="http://schemas.openxmlformats.org/markup-compatibility/2006">
              <mc:Choice xmlns:v="urn:schemas-microsoft-com:vml" Requires="v">
                <p:oleObj spid="_x0000_s32791" r:id="rId16" imgW="520700" imgH="228600" progId="Equation.DSMT4">
                  <p:embed/>
                </p:oleObj>
              </mc:Choice>
              <mc:Fallback>
                <p:oleObj r:id="rId16" imgW="520700" imgH="228600" progId="Equation.DSMT4">
                  <p:embed/>
                  <p:pic>
                    <p:nvPicPr>
                      <p:cNvPr id="0" name="图片 3195"/>
                      <p:cNvPicPr/>
                      <p:nvPr/>
                    </p:nvPicPr>
                    <p:blipFill>
                      <a:blip r:embed="rId17"/>
                      <a:stretch>
                        <a:fillRect/>
                      </a:stretch>
                    </p:blipFill>
                    <p:spPr>
                      <a:xfrm>
                        <a:off x="3635375" y="4292600"/>
                        <a:ext cx="720725" cy="315913"/>
                      </a:xfrm>
                      <a:prstGeom prst="rect">
                        <a:avLst/>
                      </a:prstGeom>
                      <a:noFill/>
                      <a:ln w="38100">
                        <a:noFill/>
                        <a:miter/>
                      </a:ln>
                    </p:spPr>
                  </p:pic>
                </p:oleObj>
              </mc:Fallback>
            </mc:AlternateContent>
          </a:graphicData>
        </a:graphic>
      </p:graphicFrame>
      <p:graphicFrame>
        <p:nvGraphicFramePr>
          <p:cNvPr id="30729" name="Object 16"/>
          <p:cNvGraphicFramePr/>
          <p:nvPr/>
        </p:nvGraphicFramePr>
        <p:xfrm>
          <a:off x="4716463" y="4149725"/>
          <a:ext cx="1728787" cy="633413"/>
        </p:xfrm>
        <a:graphic>
          <a:graphicData uri="http://schemas.openxmlformats.org/presentationml/2006/ole">
            <mc:AlternateContent xmlns:mc="http://schemas.openxmlformats.org/markup-compatibility/2006">
              <mc:Choice xmlns:v="urn:schemas-microsoft-com:vml" Requires="v">
                <p:oleObj spid="_x0000_s32792" r:id="rId18" imgW="888365" imgH="431800" progId="Equation.DSMT4">
                  <p:embed/>
                </p:oleObj>
              </mc:Choice>
              <mc:Fallback>
                <p:oleObj r:id="rId18" imgW="888365" imgH="431800" progId="Equation.DSMT4">
                  <p:embed/>
                  <p:pic>
                    <p:nvPicPr>
                      <p:cNvPr id="0" name="图片 3199"/>
                      <p:cNvPicPr/>
                      <p:nvPr/>
                    </p:nvPicPr>
                    <p:blipFill>
                      <a:blip r:embed="rId19"/>
                      <a:stretch>
                        <a:fillRect/>
                      </a:stretch>
                    </p:blipFill>
                    <p:spPr>
                      <a:xfrm>
                        <a:off x="4716463" y="4149725"/>
                        <a:ext cx="1728787" cy="633413"/>
                      </a:xfrm>
                      <a:prstGeom prst="rect">
                        <a:avLst/>
                      </a:prstGeom>
                      <a:noFill/>
                      <a:ln w="38100">
                        <a:noFill/>
                        <a:miter/>
                      </a:ln>
                    </p:spPr>
                  </p:pic>
                </p:oleObj>
              </mc:Fallback>
            </mc:AlternateContent>
          </a:graphicData>
        </a:graphic>
      </p:graphicFrame>
      <p:sp>
        <p:nvSpPr>
          <p:cNvPr id="30743" name="Text Box 17"/>
          <p:cNvSpPr txBox="1"/>
          <p:nvPr/>
        </p:nvSpPr>
        <p:spPr>
          <a:xfrm>
            <a:off x="827088" y="4724400"/>
            <a:ext cx="7850187" cy="77946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当               时，             维持不变，</a:t>
            </a:r>
          </a:p>
          <a:p>
            <a:pPr lvl="0" eaLnBrk="1" hangingPunct="1">
              <a:spcBef>
                <a:spcPct val="50000"/>
              </a:spcBef>
            </a:pPr>
            <a:r>
              <a:rPr lang="zh-CN" altLang="en-US" b="0" dirty="0">
                <a:latin typeface="Arial" panose="020B0604020202020204" pitchFamily="34" charset="0"/>
                <a:ea typeface="宋体" panose="02010600030101010101" pitchFamily="2" charset="-122"/>
              </a:rPr>
              <a:t>    外荷载      与     保持平衡，</a:t>
            </a:r>
          </a:p>
        </p:txBody>
      </p:sp>
      <p:graphicFrame>
        <p:nvGraphicFramePr>
          <p:cNvPr id="30730" name="Object 18"/>
          <p:cNvGraphicFramePr/>
          <p:nvPr/>
        </p:nvGraphicFramePr>
        <p:xfrm>
          <a:off x="1476375" y="4797425"/>
          <a:ext cx="792163" cy="339725"/>
        </p:xfrm>
        <a:graphic>
          <a:graphicData uri="http://schemas.openxmlformats.org/presentationml/2006/ole">
            <mc:AlternateContent xmlns:mc="http://schemas.openxmlformats.org/markup-compatibility/2006">
              <mc:Choice xmlns:v="urn:schemas-microsoft-com:vml" Requires="v">
                <p:oleObj spid="_x0000_s32793" r:id="rId20" imgW="533400" imgH="228600" progId="Equation.DSMT4">
                  <p:embed/>
                </p:oleObj>
              </mc:Choice>
              <mc:Fallback>
                <p:oleObj r:id="rId20" imgW="533400" imgH="228600" progId="Equation.DSMT4">
                  <p:embed/>
                  <p:pic>
                    <p:nvPicPr>
                      <p:cNvPr id="0" name="图片 3193"/>
                      <p:cNvPicPr/>
                      <p:nvPr/>
                    </p:nvPicPr>
                    <p:blipFill>
                      <a:blip r:embed="rId21"/>
                      <a:stretch>
                        <a:fillRect/>
                      </a:stretch>
                    </p:blipFill>
                    <p:spPr>
                      <a:xfrm>
                        <a:off x="1476375" y="4797425"/>
                        <a:ext cx="792163" cy="339725"/>
                      </a:xfrm>
                      <a:prstGeom prst="rect">
                        <a:avLst/>
                      </a:prstGeom>
                      <a:noFill/>
                      <a:ln w="38100">
                        <a:noFill/>
                        <a:miter/>
                      </a:ln>
                    </p:spPr>
                  </p:pic>
                </p:oleObj>
              </mc:Fallback>
            </mc:AlternateContent>
          </a:graphicData>
        </a:graphic>
      </p:graphicFrame>
      <p:graphicFrame>
        <p:nvGraphicFramePr>
          <p:cNvPr id="30731" name="Object 19"/>
          <p:cNvGraphicFramePr/>
          <p:nvPr/>
        </p:nvGraphicFramePr>
        <p:xfrm>
          <a:off x="2700338" y="4797425"/>
          <a:ext cx="792162" cy="396875"/>
        </p:xfrm>
        <a:graphic>
          <a:graphicData uri="http://schemas.openxmlformats.org/presentationml/2006/ole">
            <mc:AlternateContent xmlns:mc="http://schemas.openxmlformats.org/markup-compatibility/2006">
              <mc:Choice xmlns:v="urn:schemas-microsoft-com:vml" Requires="v">
                <p:oleObj spid="_x0000_s32794" r:id="rId22" imgW="457200" imgH="228600" progId="Equation.DSMT4">
                  <p:embed/>
                </p:oleObj>
              </mc:Choice>
              <mc:Fallback>
                <p:oleObj r:id="rId22" imgW="457200" imgH="228600" progId="Equation.DSMT4">
                  <p:embed/>
                  <p:pic>
                    <p:nvPicPr>
                      <p:cNvPr id="0" name="图片 3200"/>
                      <p:cNvPicPr/>
                      <p:nvPr/>
                    </p:nvPicPr>
                    <p:blipFill>
                      <a:blip r:embed="rId15"/>
                      <a:stretch>
                        <a:fillRect/>
                      </a:stretch>
                    </p:blipFill>
                    <p:spPr>
                      <a:xfrm>
                        <a:off x="2700338" y="4797425"/>
                        <a:ext cx="792162" cy="396875"/>
                      </a:xfrm>
                      <a:prstGeom prst="rect">
                        <a:avLst/>
                      </a:prstGeom>
                      <a:noFill/>
                      <a:ln w="38100">
                        <a:noFill/>
                        <a:miter/>
                      </a:ln>
                    </p:spPr>
                  </p:pic>
                </p:oleObj>
              </mc:Fallback>
            </mc:AlternateContent>
          </a:graphicData>
        </a:graphic>
      </p:graphicFrame>
      <p:graphicFrame>
        <p:nvGraphicFramePr>
          <p:cNvPr id="30732" name="Object 20"/>
          <p:cNvGraphicFramePr/>
          <p:nvPr/>
        </p:nvGraphicFramePr>
        <p:xfrm>
          <a:off x="1908175" y="5229225"/>
          <a:ext cx="266700" cy="288925"/>
        </p:xfrm>
        <a:graphic>
          <a:graphicData uri="http://schemas.openxmlformats.org/presentationml/2006/ole">
            <mc:AlternateContent xmlns:mc="http://schemas.openxmlformats.org/markup-compatibility/2006">
              <mc:Choice xmlns:v="urn:schemas-microsoft-com:vml" Requires="v">
                <p:oleObj spid="_x0000_s32795" r:id="rId23" imgW="152400" imgH="165100" progId="Equation.DSMT4">
                  <p:embed/>
                </p:oleObj>
              </mc:Choice>
              <mc:Fallback>
                <p:oleObj r:id="rId23" imgW="152400" imgH="165100" progId="Equation.DSMT4">
                  <p:embed/>
                  <p:pic>
                    <p:nvPicPr>
                      <p:cNvPr id="0" name="图片 3189"/>
                      <p:cNvPicPr/>
                      <p:nvPr/>
                    </p:nvPicPr>
                    <p:blipFill>
                      <a:blip r:embed="rId24"/>
                      <a:stretch>
                        <a:fillRect/>
                      </a:stretch>
                    </p:blipFill>
                    <p:spPr>
                      <a:xfrm>
                        <a:off x="1908175" y="5229225"/>
                        <a:ext cx="266700" cy="288925"/>
                      </a:xfrm>
                      <a:prstGeom prst="rect">
                        <a:avLst/>
                      </a:prstGeom>
                      <a:noFill/>
                      <a:ln w="38100">
                        <a:noFill/>
                        <a:miter/>
                      </a:ln>
                    </p:spPr>
                  </p:pic>
                </p:oleObj>
              </mc:Fallback>
            </mc:AlternateContent>
          </a:graphicData>
        </a:graphic>
      </p:graphicFrame>
      <p:graphicFrame>
        <p:nvGraphicFramePr>
          <p:cNvPr id="30733" name="Object 21"/>
          <p:cNvGraphicFramePr/>
          <p:nvPr/>
        </p:nvGraphicFramePr>
        <p:xfrm>
          <a:off x="2484438" y="5229225"/>
          <a:ext cx="339725" cy="360363"/>
        </p:xfrm>
        <a:graphic>
          <a:graphicData uri="http://schemas.openxmlformats.org/presentationml/2006/ole">
            <mc:AlternateContent xmlns:mc="http://schemas.openxmlformats.org/markup-compatibility/2006">
              <mc:Choice xmlns:v="urn:schemas-microsoft-com:vml" Requires="v">
                <p:oleObj spid="_x0000_s32796" r:id="rId25" imgW="215900" imgH="228600" progId="Equation.DSMT4">
                  <p:embed/>
                </p:oleObj>
              </mc:Choice>
              <mc:Fallback>
                <p:oleObj r:id="rId25" imgW="215900" imgH="228600" progId="Equation.DSMT4">
                  <p:embed/>
                  <p:pic>
                    <p:nvPicPr>
                      <p:cNvPr id="0" name="图片 3196"/>
                      <p:cNvPicPr/>
                      <p:nvPr/>
                    </p:nvPicPr>
                    <p:blipFill>
                      <a:blip r:embed="rId26"/>
                      <a:stretch>
                        <a:fillRect/>
                      </a:stretch>
                    </p:blipFill>
                    <p:spPr>
                      <a:xfrm>
                        <a:off x="2484438" y="5229225"/>
                        <a:ext cx="339725" cy="360363"/>
                      </a:xfrm>
                      <a:prstGeom prst="rect">
                        <a:avLst/>
                      </a:prstGeom>
                      <a:noFill/>
                      <a:ln w="38100">
                        <a:noFill/>
                        <a:miter/>
                      </a:ln>
                    </p:spPr>
                  </p:pic>
                </p:oleObj>
              </mc:Fallback>
            </mc:AlternateContent>
          </a:graphicData>
        </a:graphic>
      </p:graphicFrame>
      <p:graphicFrame>
        <p:nvGraphicFramePr>
          <p:cNvPr id="30734" name="Object 22"/>
          <p:cNvGraphicFramePr/>
          <p:nvPr/>
        </p:nvGraphicFramePr>
        <p:xfrm>
          <a:off x="250825" y="5805488"/>
          <a:ext cx="2530475" cy="657225"/>
        </p:xfrm>
        <a:graphic>
          <a:graphicData uri="http://schemas.openxmlformats.org/presentationml/2006/ole">
            <mc:AlternateContent xmlns:mc="http://schemas.openxmlformats.org/markup-compatibility/2006">
              <mc:Choice xmlns:v="urn:schemas-microsoft-com:vml" Requires="v">
                <p:oleObj spid="_x0000_s32797" r:id="rId27" imgW="1828165" imgH="431800" progId="Equation.DSMT4">
                  <p:embed/>
                </p:oleObj>
              </mc:Choice>
              <mc:Fallback>
                <p:oleObj r:id="rId27" imgW="1828165" imgH="431800" progId="Equation.DSMT4">
                  <p:embed/>
                  <p:pic>
                    <p:nvPicPr>
                      <p:cNvPr id="0" name="图片 3197"/>
                      <p:cNvPicPr/>
                      <p:nvPr/>
                    </p:nvPicPr>
                    <p:blipFill>
                      <a:blip r:embed="rId28"/>
                      <a:stretch>
                        <a:fillRect/>
                      </a:stretch>
                    </p:blipFill>
                    <p:spPr>
                      <a:xfrm>
                        <a:off x="250825" y="5805488"/>
                        <a:ext cx="2530475" cy="657225"/>
                      </a:xfrm>
                      <a:prstGeom prst="rect">
                        <a:avLst/>
                      </a:prstGeom>
                      <a:noFill/>
                      <a:ln w="38100">
                        <a:noFill/>
                        <a:miter/>
                      </a:ln>
                    </p:spPr>
                  </p:pic>
                </p:oleObj>
              </mc:Fallback>
            </mc:AlternateContent>
          </a:graphicData>
        </a:graphic>
      </p:graphicFrame>
      <p:graphicFrame>
        <p:nvGraphicFramePr>
          <p:cNvPr id="30735" name="Object 25"/>
          <p:cNvGraphicFramePr/>
          <p:nvPr/>
        </p:nvGraphicFramePr>
        <p:xfrm>
          <a:off x="3059113" y="5661025"/>
          <a:ext cx="2879725" cy="860425"/>
        </p:xfrm>
        <a:graphic>
          <a:graphicData uri="http://schemas.openxmlformats.org/presentationml/2006/ole">
            <mc:AlternateContent xmlns:mc="http://schemas.openxmlformats.org/markup-compatibility/2006">
              <mc:Choice xmlns:v="urn:schemas-microsoft-com:vml" Requires="v">
                <p:oleObj spid="_x0000_s32798" r:id="rId29" imgW="2208530" imgH="660400" progId="Equation.DSMT4">
                  <p:embed/>
                </p:oleObj>
              </mc:Choice>
              <mc:Fallback>
                <p:oleObj r:id="rId29" imgW="2208530" imgH="660400" progId="Equation.DSMT4">
                  <p:embed/>
                  <p:pic>
                    <p:nvPicPr>
                      <p:cNvPr id="0" name="图片 3194"/>
                      <p:cNvPicPr/>
                      <p:nvPr/>
                    </p:nvPicPr>
                    <p:blipFill>
                      <a:blip r:embed="rId30"/>
                      <a:stretch>
                        <a:fillRect/>
                      </a:stretch>
                    </p:blipFill>
                    <p:spPr>
                      <a:xfrm>
                        <a:off x="3059113" y="5661025"/>
                        <a:ext cx="2879725" cy="860425"/>
                      </a:xfrm>
                      <a:prstGeom prst="rect">
                        <a:avLst/>
                      </a:prstGeom>
                      <a:noFill/>
                      <a:ln w="38100">
                        <a:noFill/>
                        <a:miter/>
                      </a:ln>
                    </p:spPr>
                  </p:pic>
                </p:oleObj>
              </mc:Fallback>
            </mc:AlternateContent>
          </a:graphicData>
        </a:graphic>
      </p:graphicFrame>
      <p:graphicFrame>
        <p:nvGraphicFramePr>
          <p:cNvPr id="30736" name="Object 26"/>
          <p:cNvGraphicFramePr/>
          <p:nvPr/>
        </p:nvGraphicFramePr>
        <p:xfrm>
          <a:off x="3348038" y="1268413"/>
          <a:ext cx="379412" cy="401637"/>
        </p:xfrm>
        <a:graphic>
          <a:graphicData uri="http://schemas.openxmlformats.org/presentationml/2006/ole">
            <mc:AlternateContent xmlns:mc="http://schemas.openxmlformats.org/markup-compatibility/2006">
              <mc:Choice xmlns:v="urn:schemas-microsoft-com:vml" Requires="v">
                <p:oleObj spid="_x0000_s32799" r:id="rId31" imgW="215900" imgH="228600" progId="Equation.DSMT4">
                  <p:embed/>
                </p:oleObj>
              </mc:Choice>
              <mc:Fallback>
                <p:oleObj r:id="rId31" imgW="215900" imgH="228600" progId="Equation.DSMT4">
                  <p:embed/>
                  <p:pic>
                    <p:nvPicPr>
                      <p:cNvPr id="0" name="图片 3183"/>
                      <p:cNvPicPr/>
                      <p:nvPr/>
                    </p:nvPicPr>
                    <p:blipFill>
                      <a:blip r:embed="rId32"/>
                      <a:stretch>
                        <a:fillRect/>
                      </a:stretch>
                    </p:blipFill>
                    <p:spPr>
                      <a:xfrm>
                        <a:off x="3348038" y="1268413"/>
                        <a:ext cx="379412" cy="401637"/>
                      </a:xfrm>
                      <a:prstGeom prst="rect">
                        <a:avLst/>
                      </a:prstGeom>
                      <a:noFill/>
                      <a:ln w="38100">
                        <a:noFill/>
                        <a:miter/>
                      </a:ln>
                    </p:spPr>
                  </p:pic>
                </p:oleObj>
              </mc:Fallback>
            </mc:AlternateContent>
          </a:graphicData>
        </a:graphic>
      </p:graphicFrame>
      <p:sp>
        <p:nvSpPr>
          <p:cNvPr id="30744" name="Text Box 28"/>
          <p:cNvSpPr txBox="1"/>
          <p:nvPr/>
        </p:nvSpPr>
        <p:spPr>
          <a:xfrm>
            <a:off x="7740650" y="4724400"/>
            <a:ext cx="1258888"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弦杆屈曲</a:t>
            </a:r>
          </a:p>
        </p:txBody>
      </p:sp>
      <p:graphicFrame>
        <p:nvGraphicFramePr>
          <p:cNvPr id="30737" name="Object 27"/>
          <p:cNvGraphicFramePr/>
          <p:nvPr/>
        </p:nvGraphicFramePr>
        <p:xfrm>
          <a:off x="1116013" y="1989138"/>
          <a:ext cx="4071937" cy="1008062"/>
        </p:xfrm>
        <a:graphic>
          <a:graphicData uri="http://schemas.openxmlformats.org/presentationml/2006/ole">
            <mc:AlternateContent xmlns:mc="http://schemas.openxmlformats.org/markup-compatibility/2006">
              <mc:Choice xmlns:v="urn:schemas-microsoft-com:vml" Requires="v">
                <p:oleObj spid="_x0000_s32800" r:id="rId33" imgW="2564130" imgH="635000" progId="Equation.3">
                  <p:embed/>
                </p:oleObj>
              </mc:Choice>
              <mc:Fallback>
                <p:oleObj r:id="rId33" imgW="2564130" imgH="635000" progId="Equation.3">
                  <p:embed/>
                  <p:pic>
                    <p:nvPicPr>
                      <p:cNvPr id="0" name="图片 3198"/>
                      <p:cNvPicPr/>
                      <p:nvPr/>
                    </p:nvPicPr>
                    <p:blipFill>
                      <a:blip r:embed="rId34"/>
                      <a:stretch>
                        <a:fillRect/>
                      </a:stretch>
                    </p:blipFill>
                    <p:spPr>
                      <a:xfrm>
                        <a:off x="1116013" y="1989138"/>
                        <a:ext cx="4071937" cy="1008062"/>
                      </a:xfrm>
                      <a:prstGeom prst="rect">
                        <a:avLst/>
                      </a:prstGeom>
                      <a:noFill/>
                      <a:ln w="38100">
                        <a:noFill/>
                        <a:miter/>
                      </a:ln>
                    </p:spPr>
                  </p:pic>
                </p:oleObj>
              </mc:Fallback>
            </mc:AlternateContent>
          </a:graphicData>
        </a:graphic>
      </p:graphicFrame>
      <p:pic>
        <p:nvPicPr>
          <p:cNvPr id="30745" name="Picture 28"/>
          <p:cNvPicPr>
            <a:picLocks noChangeAspect="1"/>
          </p:cNvPicPr>
          <p:nvPr/>
        </p:nvPicPr>
        <p:blipFill>
          <a:blip r:embed="rId35"/>
          <a:stretch>
            <a:fillRect/>
          </a:stretch>
        </p:blipFill>
        <p:spPr>
          <a:xfrm>
            <a:off x="7419975" y="0"/>
            <a:ext cx="1724025" cy="4076700"/>
          </a:xfrm>
          <a:prstGeom prst="rect">
            <a:avLst/>
          </a:prstGeom>
          <a:noFill/>
          <a:ln w="9525">
            <a:noFill/>
          </a:ln>
        </p:spPr>
      </p:pic>
      <p:cxnSp>
        <p:nvCxnSpPr>
          <p:cNvPr id="28" name="直接箭头连接符 27"/>
          <p:cNvCxnSpPr/>
          <p:nvPr/>
        </p:nvCxnSpPr>
        <p:spPr>
          <a:xfrm>
            <a:off x="5076825" y="3429000"/>
            <a:ext cx="2303463" cy="1584325"/>
          </a:xfrm>
          <a:prstGeom prst="straightConnector1">
            <a:avLst/>
          </a:prstGeom>
          <a:ln w="9525" cap="flat" cmpd="sng">
            <a:solidFill>
              <a:srgbClr val="FF0000"/>
            </a:solidFill>
            <a:prstDash val="solid"/>
            <a:headEnd type="none" w="med" len="med"/>
            <a:tailEnd type="arrow" w="med" len="med"/>
          </a:ln>
        </p:spPr>
      </p:cxnSp>
      <p:cxnSp>
        <p:nvCxnSpPr>
          <p:cNvPr id="30" name="直接箭头连接符 29"/>
          <p:cNvCxnSpPr/>
          <p:nvPr/>
        </p:nvCxnSpPr>
        <p:spPr>
          <a:xfrm>
            <a:off x="5580063" y="4797425"/>
            <a:ext cx="2160587" cy="215900"/>
          </a:xfrm>
          <a:prstGeom prst="straightConnector1">
            <a:avLst/>
          </a:prstGeom>
          <a:ln w="9525" cap="flat" cmpd="sng">
            <a:solidFill>
              <a:srgbClr val="FF0000"/>
            </a:solidFill>
            <a:prstDash val="solid"/>
            <a:headEnd type="none" w="med" len="med"/>
            <a:tailEnd type="arrow" w="med" len="med"/>
          </a:ln>
        </p:spPr>
      </p:cxnSp>
      <p:cxnSp>
        <p:nvCxnSpPr>
          <p:cNvPr id="32" name="直接箭头连接符 31"/>
          <p:cNvCxnSpPr/>
          <p:nvPr/>
        </p:nvCxnSpPr>
        <p:spPr>
          <a:xfrm flipV="1">
            <a:off x="6011863" y="5661025"/>
            <a:ext cx="2016125" cy="504825"/>
          </a:xfrm>
          <a:prstGeom prst="straightConnector1">
            <a:avLst/>
          </a:prstGeom>
          <a:ln w="9525" cap="flat" cmpd="sng">
            <a:solidFill>
              <a:srgbClr val="FF0000"/>
            </a:solidFill>
            <a:prstDash val="soli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linds(horizontal)">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linds(horizontal)">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32"/>
                                        </p:tgtEl>
                                      </p:cBhvr>
                                    </p:animEffect>
                                    <p:set>
                                      <p:cBhvr>
                                        <p:cTn id="3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Text Box 9"/>
          <p:cNvSpPr txBox="1"/>
          <p:nvPr/>
        </p:nvSpPr>
        <p:spPr>
          <a:xfrm>
            <a:off x="1476375" y="476250"/>
            <a:ext cx="5472113" cy="366713"/>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   </a:t>
            </a:r>
            <a:r>
              <a:rPr lang="zh-CN" altLang="en-US" b="0" dirty="0">
                <a:latin typeface="华文细黑" pitchFamily="2" charset="-122"/>
                <a:ea typeface="华文细黑" pitchFamily="2" charset="-122"/>
              </a:rPr>
              <a:t>（先弦杆局部屈曲），再柱子整体屈曲</a:t>
            </a:r>
          </a:p>
        </p:txBody>
      </p:sp>
      <p:graphicFrame>
        <p:nvGraphicFramePr>
          <p:cNvPr id="31746" name="Object 10"/>
          <p:cNvGraphicFramePr/>
          <p:nvPr/>
        </p:nvGraphicFramePr>
        <p:xfrm>
          <a:off x="1042988" y="476250"/>
          <a:ext cx="792162" cy="385763"/>
        </p:xfrm>
        <a:graphic>
          <a:graphicData uri="http://schemas.openxmlformats.org/presentationml/2006/ole">
            <mc:AlternateContent xmlns:mc="http://schemas.openxmlformats.org/markup-compatibility/2006">
              <mc:Choice xmlns:v="urn:schemas-microsoft-com:vml" Requires="v">
                <p:oleObj spid="_x0000_s33801" r:id="rId3" imgW="469900" imgH="228600" progId="Equation.DSMT4">
                  <p:embed/>
                </p:oleObj>
              </mc:Choice>
              <mc:Fallback>
                <p:oleObj r:id="rId3" imgW="469900" imgH="228600" progId="Equation.DSMT4">
                  <p:embed/>
                  <p:pic>
                    <p:nvPicPr>
                      <p:cNvPr id="0" name="图片 3185"/>
                      <p:cNvPicPr/>
                      <p:nvPr/>
                    </p:nvPicPr>
                    <p:blipFill>
                      <a:blip r:embed="rId4"/>
                      <a:stretch>
                        <a:fillRect/>
                      </a:stretch>
                    </p:blipFill>
                    <p:spPr>
                      <a:xfrm>
                        <a:off x="1042988" y="476250"/>
                        <a:ext cx="792162" cy="385763"/>
                      </a:xfrm>
                      <a:prstGeom prst="rect">
                        <a:avLst/>
                      </a:prstGeom>
                      <a:noFill/>
                      <a:ln w="38100">
                        <a:noFill/>
                        <a:miter/>
                      </a:ln>
                    </p:spPr>
                  </p:pic>
                </p:oleObj>
              </mc:Fallback>
            </mc:AlternateContent>
          </a:graphicData>
        </a:graphic>
      </p:graphicFrame>
      <p:sp>
        <p:nvSpPr>
          <p:cNvPr id="31755" name="Text Box 11"/>
          <p:cNvSpPr txBox="1"/>
          <p:nvPr/>
        </p:nvSpPr>
        <p:spPr>
          <a:xfrm>
            <a:off x="611188" y="1557338"/>
            <a:ext cx="6913562" cy="2017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弦杆首先屈曲时，            ，</a:t>
            </a:r>
          </a:p>
          <a:p>
            <a:pPr lvl="0" eaLnBrk="1" hangingPunct="1">
              <a:spcBef>
                <a:spcPct val="50000"/>
              </a:spcBef>
            </a:pPr>
            <a:endParaRPr lang="zh-CN" altLang="en-US" b="0" dirty="0">
              <a:latin typeface="Arial" panose="020B0604020202020204" pitchFamily="34" charset="0"/>
              <a:ea typeface="宋体" panose="02010600030101010101" pitchFamily="2" charset="-122"/>
            </a:endParaRPr>
          </a:p>
          <a:p>
            <a:pPr lvl="0" eaLnBrk="1" hangingPunct="1">
              <a:spcBef>
                <a:spcPct val="50000"/>
              </a:spcBef>
            </a:pPr>
            <a:r>
              <a:rPr lang="zh-CN" altLang="en-US" b="0" dirty="0">
                <a:latin typeface="Arial" panose="020B0604020202020204" pitchFamily="34" charset="0"/>
                <a:ea typeface="宋体" panose="02010600030101010101" pitchFamily="2" charset="-122"/>
              </a:rPr>
              <a:t>弦杆内力             维持不变，</a:t>
            </a:r>
          </a:p>
          <a:p>
            <a:pPr lvl="0" eaLnBrk="1" hangingPunct="1">
              <a:spcBef>
                <a:spcPct val="50000"/>
              </a:spcBef>
            </a:pPr>
            <a:endParaRPr lang="zh-CN" altLang="en-US" b="0" dirty="0">
              <a:latin typeface="Arial" panose="020B0604020202020204" pitchFamily="34" charset="0"/>
              <a:ea typeface="宋体" panose="02010600030101010101" pitchFamily="2" charset="-122"/>
            </a:endParaRPr>
          </a:p>
          <a:p>
            <a:pPr lvl="0" eaLnBrk="1" hangingPunct="1">
              <a:spcBef>
                <a:spcPct val="50000"/>
              </a:spcBef>
            </a:pPr>
            <a:r>
              <a:rPr lang="zh-CN" altLang="en-US" b="0" dirty="0">
                <a:latin typeface="Arial" panose="020B0604020202020204" pitchFamily="34" charset="0"/>
                <a:ea typeface="宋体" panose="02010600030101010101" pitchFamily="2" charset="-122"/>
              </a:rPr>
              <a:t>外荷载       与      保持平衡。</a:t>
            </a:r>
          </a:p>
        </p:txBody>
      </p:sp>
      <p:graphicFrame>
        <p:nvGraphicFramePr>
          <p:cNvPr id="31747" name="Object 12"/>
          <p:cNvGraphicFramePr/>
          <p:nvPr/>
        </p:nvGraphicFramePr>
        <p:xfrm>
          <a:off x="2484438" y="1557338"/>
          <a:ext cx="647700" cy="342900"/>
        </p:xfrm>
        <a:graphic>
          <a:graphicData uri="http://schemas.openxmlformats.org/presentationml/2006/ole">
            <mc:AlternateContent xmlns:mc="http://schemas.openxmlformats.org/markup-compatibility/2006">
              <mc:Choice xmlns:v="urn:schemas-microsoft-com:vml" Requires="v">
                <p:oleObj spid="_x0000_s33802" r:id="rId5" imgW="431800" imgH="228600" progId="Equation.DSMT4">
                  <p:embed/>
                </p:oleObj>
              </mc:Choice>
              <mc:Fallback>
                <p:oleObj r:id="rId5" imgW="431800" imgH="228600" progId="Equation.DSMT4">
                  <p:embed/>
                  <p:pic>
                    <p:nvPicPr>
                      <p:cNvPr id="0" name="图片 3187"/>
                      <p:cNvPicPr/>
                      <p:nvPr/>
                    </p:nvPicPr>
                    <p:blipFill>
                      <a:blip r:embed="rId6"/>
                      <a:stretch>
                        <a:fillRect/>
                      </a:stretch>
                    </p:blipFill>
                    <p:spPr>
                      <a:xfrm>
                        <a:off x="2484438" y="1557338"/>
                        <a:ext cx="647700" cy="342900"/>
                      </a:xfrm>
                      <a:prstGeom prst="rect">
                        <a:avLst/>
                      </a:prstGeom>
                      <a:noFill/>
                      <a:ln w="38100">
                        <a:noFill/>
                        <a:miter/>
                      </a:ln>
                    </p:spPr>
                  </p:pic>
                </p:oleObj>
              </mc:Fallback>
            </mc:AlternateContent>
          </a:graphicData>
        </a:graphic>
      </p:graphicFrame>
      <p:graphicFrame>
        <p:nvGraphicFramePr>
          <p:cNvPr id="31748" name="Object 13"/>
          <p:cNvGraphicFramePr/>
          <p:nvPr/>
        </p:nvGraphicFramePr>
        <p:xfrm>
          <a:off x="1619250" y="2349500"/>
          <a:ext cx="792163" cy="396875"/>
        </p:xfrm>
        <a:graphic>
          <a:graphicData uri="http://schemas.openxmlformats.org/presentationml/2006/ole">
            <mc:AlternateContent xmlns:mc="http://schemas.openxmlformats.org/markup-compatibility/2006">
              <mc:Choice xmlns:v="urn:schemas-microsoft-com:vml" Requires="v">
                <p:oleObj spid="_x0000_s33803" r:id="rId7" imgW="457200" imgH="228600" progId="Equation.DSMT4">
                  <p:embed/>
                </p:oleObj>
              </mc:Choice>
              <mc:Fallback>
                <p:oleObj r:id="rId7" imgW="457200" imgH="228600" progId="Equation.DSMT4">
                  <p:embed/>
                  <p:pic>
                    <p:nvPicPr>
                      <p:cNvPr id="0" name="图片 3188"/>
                      <p:cNvPicPr/>
                      <p:nvPr/>
                    </p:nvPicPr>
                    <p:blipFill>
                      <a:blip r:embed="rId8"/>
                      <a:stretch>
                        <a:fillRect/>
                      </a:stretch>
                    </p:blipFill>
                    <p:spPr>
                      <a:xfrm>
                        <a:off x="1619250" y="2349500"/>
                        <a:ext cx="792163" cy="396875"/>
                      </a:xfrm>
                      <a:prstGeom prst="rect">
                        <a:avLst/>
                      </a:prstGeom>
                      <a:noFill/>
                      <a:ln w="38100">
                        <a:noFill/>
                        <a:miter/>
                      </a:ln>
                    </p:spPr>
                  </p:pic>
                </p:oleObj>
              </mc:Fallback>
            </mc:AlternateContent>
          </a:graphicData>
        </a:graphic>
      </p:graphicFrame>
      <p:graphicFrame>
        <p:nvGraphicFramePr>
          <p:cNvPr id="31749" name="Object 14"/>
          <p:cNvGraphicFramePr/>
          <p:nvPr/>
        </p:nvGraphicFramePr>
        <p:xfrm>
          <a:off x="1476375" y="3213100"/>
          <a:ext cx="266700" cy="288925"/>
        </p:xfrm>
        <a:graphic>
          <a:graphicData uri="http://schemas.openxmlformats.org/presentationml/2006/ole">
            <mc:AlternateContent xmlns:mc="http://schemas.openxmlformats.org/markup-compatibility/2006">
              <mc:Choice xmlns:v="urn:schemas-microsoft-com:vml" Requires="v">
                <p:oleObj spid="_x0000_s33804" r:id="rId9" imgW="152400" imgH="165100" progId="Equation.DSMT4">
                  <p:embed/>
                </p:oleObj>
              </mc:Choice>
              <mc:Fallback>
                <p:oleObj r:id="rId9" imgW="152400" imgH="165100" progId="Equation.DSMT4">
                  <p:embed/>
                  <p:pic>
                    <p:nvPicPr>
                      <p:cNvPr id="0" name="图片 3213"/>
                      <p:cNvPicPr/>
                      <p:nvPr/>
                    </p:nvPicPr>
                    <p:blipFill>
                      <a:blip r:embed="rId10"/>
                      <a:stretch>
                        <a:fillRect/>
                      </a:stretch>
                    </p:blipFill>
                    <p:spPr>
                      <a:xfrm>
                        <a:off x="1476375" y="3213100"/>
                        <a:ext cx="266700" cy="288925"/>
                      </a:xfrm>
                      <a:prstGeom prst="rect">
                        <a:avLst/>
                      </a:prstGeom>
                      <a:noFill/>
                      <a:ln w="38100">
                        <a:noFill/>
                        <a:miter/>
                      </a:ln>
                    </p:spPr>
                  </p:pic>
                </p:oleObj>
              </mc:Fallback>
            </mc:AlternateContent>
          </a:graphicData>
        </a:graphic>
      </p:graphicFrame>
      <p:graphicFrame>
        <p:nvGraphicFramePr>
          <p:cNvPr id="31750" name="Object 15"/>
          <p:cNvGraphicFramePr/>
          <p:nvPr/>
        </p:nvGraphicFramePr>
        <p:xfrm>
          <a:off x="2051050" y="3213100"/>
          <a:ext cx="339725" cy="360363"/>
        </p:xfrm>
        <a:graphic>
          <a:graphicData uri="http://schemas.openxmlformats.org/presentationml/2006/ole">
            <mc:AlternateContent xmlns:mc="http://schemas.openxmlformats.org/markup-compatibility/2006">
              <mc:Choice xmlns:v="urn:schemas-microsoft-com:vml" Requires="v">
                <p:oleObj spid="_x0000_s33805" r:id="rId11" imgW="215900" imgH="228600" progId="Equation.DSMT4">
                  <p:embed/>
                </p:oleObj>
              </mc:Choice>
              <mc:Fallback>
                <p:oleObj r:id="rId11" imgW="215900" imgH="228600" progId="Equation.DSMT4">
                  <p:embed/>
                  <p:pic>
                    <p:nvPicPr>
                      <p:cNvPr id="0" name="图片 3209"/>
                      <p:cNvPicPr/>
                      <p:nvPr/>
                    </p:nvPicPr>
                    <p:blipFill>
                      <a:blip r:embed="rId12"/>
                      <a:stretch>
                        <a:fillRect/>
                      </a:stretch>
                    </p:blipFill>
                    <p:spPr>
                      <a:xfrm>
                        <a:off x="2051050" y="3213100"/>
                        <a:ext cx="339725" cy="360363"/>
                      </a:xfrm>
                      <a:prstGeom prst="rect">
                        <a:avLst/>
                      </a:prstGeom>
                      <a:noFill/>
                      <a:ln w="38100">
                        <a:noFill/>
                        <a:miter/>
                      </a:ln>
                    </p:spPr>
                  </p:pic>
                </p:oleObj>
              </mc:Fallback>
            </mc:AlternateContent>
          </a:graphicData>
        </a:graphic>
      </p:graphicFrame>
      <p:graphicFrame>
        <p:nvGraphicFramePr>
          <p:cNvPr id="31751" name="Object 16"/>
          <p:cNvGraphicFramePr/>
          <p:nvPr/>
        </p:nvGraphicFramePr>
        <p:xfrm>
          <a:off x="755650" y="3933825"/>
          <a:ext cx="2735263" cy="720725"/>
        </p:xfrm>
        <a:graphic>
          <a:graphicData uri="http://schemas.openxmlformats.org/presentationml/2006/ole">
            <mc:AlternateContent xmlns:mc="http://schemas.openxmlformats.org/markup-compatibility/2006">
              <mc:Choice xmlns:v="urn:schemas-microsoft-com:vml" Requires="v">
                <p:oleObj spid="_x0000_s33806" r:id="rId13" imgW="1015365" imgH="431800" progId="Equation.DSMT4">
                  <p:embed/>
                </p:oleObj>
              </mc:Choice>
              <mc:Fallback>
                <p:oleObj r:id="rId13" imgW="1015365" imgH="431800" progId="Equation.DSMT4">
                  <p:embed/>
                  <p:pic>
                    <p:nvPicPr>
                      <p:cNvPr id="0" name="图片 3204"/>
                      <p:cNvPicPr/>
                      <p:nvPr/>
                    </p:nvPicPr>
                    <p:blipFill>
                      <a:blip r:embed="rId14"/>
                      <a:stretch>
                        <a:fillRect/>
                      </a:stretch>
                    </p:blipFill>
                    <p:spPr>
                      <a:xfrm>
                        <a:off x="755650" y="3933825"/>
                        <a:ext cx="2735263" cy="720725"/>
                      </a:xfrm>
                      <a:prstGeom prst="rect">
                        <a:avLst/>
                      </a:prstGeom>
                      <a:noFill/>
                      <a:ln w="38100">
                        <a:noFill/>
                        <a:miter/>
                      </a:ln>
                    </p:spPr>
                  </p:pic>
                </p:oleObj>
              </mc:Fallback>
            </mc:AlternateContent>
          </a:graphicData>
        </a:graphic>
      </p:graphicFrame>
      <p:graphicFrame>
        <p:nvGraphicFramePr>
          <p:cNvPr id="31752" name="Object 17"/>
          <p:cNvGraphicFramePr/>
          <p:nvPr/>
        </p:nvGraphicFramePr>
        <p:xfrm>
          <a:off x="684213" y="4941888"/>
          <a:ext cx="3097212" cy="1225550"/>
        </p:xfrm>
        <a:graphic>
          <a:graphicData uri="http://schemas.openxmlformats.org/presentationml/2006/ole">
            <mc:AlternateContent xmlns:mc="http://schemas.openxmlformats.org/markup-compatibility/2006">
              <mc:Choice xmlns:v="urn:schemas-microsoft-com:vml" Requires="v">
                <p:oleObj spid="_x0000_s33807" r:id="rId15" imgW="1358900" imgH="749300" progId="Equation.DSMT4">
                  <p:embed/>
                </p:oleObj>
              </mc:Choice>
              <mc:Fallback>
                <p:oleObj r:id="rId15" imgW="1358900" imgH="749300" progId="Equation.DSMT4">
                  <p:embed/>
                  <p:pic>
                    <p:nvPicPr>
                      <p:cNvPr id="0" name="图片 3210"/>
                      <p:cNvPicPr/>
                      <p:nvPr/>
                    </p:nvPicPr>
                    <p:blipFill>
                      <a:blip r:embed="rId16"/>
                      <a:stretch>
                        <a:fillRect/>
                      </a:stretch>
                    </p:blipFill>
                    <p:spPr>
                      <a:xfrm>
                        <a:off x="684213" y="4941888"/>
                        <a:ext cx="3097212" cy="1225550"/>
                      </a:xfrm>
                      <a:prstGeom prst="rect">
                        <a:avLst/>
                      </a:prstGeom>
                      <a:noFill/>
                      <a:ln w="38100">
                        <a:noFill/>
                        <a:miter/>
                      </a:ln>
                    </p:spPr>
                  </p:pic>
                </p:oleObj>
              </mc:Fallback>
            </mc:AlternateContent>
          </a:graphicData>
        </a:graphic>
      </p:graphicFrame>
      <p:sp>
        <p:nvSpPr>
          <p:cNvPr id="31756" name="Text Box 19"/>
          <p:cNvSpPr txBox="1"/>
          <p:nvPr/>
        </p:nvSpPr>
        <p:spPr>
          <a:xfrm>
            <a:off x="468313" y="476250"/>
            <a:ext cx="504825" cy="366713"/>
          </a:xfrm>
          <a:prstGeom prst="rect">
            <a:avLst/>
          </a:prstGeom>
          <a:noFill/>
          <a:ln w="9525">
            <a:noFill/>
          </a:ln>
        </p:spPr>
        <p:txBody>
          <a:bodyPr>
            <a:spAutoFit/>
          </a:bodyPr>
          <a:lstStyle/>
          <a:p>
            <a:pPr lvl="0" eaLnBrk="1" hangingPunct="1">
              <a:spcBef>
                <a:spcPct val="50000"/>
              </a:spcBef>
            </a:pPr>
            <a:r>
              <a:rPr lang="en-US" altLang="zh-CN">
                <a:latin typeface="Arial" panose="020B0604020202020204" pitchFamily="34" charset="0"/>
                <a:ea typeface="宋体" panose="02010600030101010101" pitchFamily="2" charset="-122"/>
              </a:rPr>
              <a:t>(2)</a:t>
            </a:r>
          </a:p>
        </p:txBody>
      </p:sp>
      <p:graphicFrame>
        <p:nvGraphicFramePr>
          <p:cNvPr id="31753" name="Object 25"/>
          <p:cNvGraphicFramePr/>
          <p:nvPr/>
        </p:nvGraphicFramePr>
        <p:xfrm>
          <a:off x="3635375" y="2205038"/>
          <a:ext cx="3032125" cy="647700"/>
        </p:xfrm>
        <a:graphic>
          <a:graphicData uri="http://schemas.openxmlformats.org/presentationml/2006/ole">
            <mc:AlternateContent xmlns:mc="http://schemas.openxmlformats.org/markup-compatibility/2006">
              <mc:Choice xmlns:v="urn:schemas-microsoft-com:vml" Requires="v">
                <p:oleObj spid="_x0000_s33808" r:id="rId17" imgW="1675765" imgH="431800" progId="Equation.DSMT4">
                  <p:embed/>
                </p:oleObj>
              </mc:Choice>
              <mc:Fallback>
                <p:oleObj r:id="rId17" imgW="1675765" imgH="431800" progId="Equation.DSMT4">
                  <p:embed/>
                  <p:pic>
                    <p:nvPicPr>
                      <p:cNvPr id="0" name="图片 3201"/>
                      <p:cNvPicPr/>
                      <p:nvPr/>
                    </p:nvPicPr>
                    <p:blipFill>
                      <a:blip r:embed="rId18"/>
                      <a:stretch>
                        <a:fillRect/>
                      </a:stretch>
                    </p:blipFill>
                    <p:spPr>
                      <a:xfrm>
                        <a:off x="3635375" y="2205038"/>
                        <a:ext cx="3032125" cy="647700"/>
                      </a:xfrm>
                      <a:prstGeom prst="rect">
                        <a:avLst/>
                      </a:prstGeom>
                      <a:noFill/>
                      <a:ln w="38100">
                        <a:noFill/>
                        <a:miter/>
                      </a:ln>
                    </p:spPr>
                  </p:pic>
                </p:oleObj>
              </mc:Fallback>
            </mc:AlternateContent>
          </a:graphicData>
        </a:graphic>
      </p:graphicFrame>
      <p:pic>
        <p:nvPicPr>
          <p:cNvPr id="31757" name="Picture 28"/>
          <p:cNvPicPr>
            <a:picLocks noChangeAspect="1"/>
          </p:cNvPicPr>
          <p:nvPr/>
        </p:nvPicPr>
        <p:blipFill>
          <a:blip r:embed="rId19"/>
          <a:stretch>
            <a:fillRect/>
          </a:stretch>
        </p:blipFill>
        <p:spPr>
          <a:xfrm>
            <a:off x="7092950" y="0"/>
            <a:ext cx="1724025" cy="4076700"/>
          </a:xfrm>
          <a:prstGeom prst="rect">
            <a:avLst/>
          </a:prstGeom>
          <a:noFill/>
          <a:ln w="9525">
            <a:noFill/>
          </a:ln>
        </p:spPr>
      </p:pic>
      <p:pic>
        <p:nvPicPr>
          <p:cNvPr id="31758" name="Picture 15"/>
          <p:cNvPicPr>
            <a:picLocks noChangeAspect="1"/>
          </p:cNvPicPr>
          <p:nvPr/>
        </p:nvPicPr>
        <p:blipFill>
          <a:blip r:embed="rId20"/>
          <a:stretch>
            <a:fillRect/>
          </a:stretch>
        </p:blipFill>
        <p:spPr>
          <a:xfrm>
            <a:off x="4572000" y="3716338"/>
            <a:ext cx="2505075" cy="2752725"/>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1" name="Picture 22"/>
          <p:cNvPicPr>
            <a:picLocks noChangeAspect="1"/>
          </p:cNvPicPr>
          <p:nvPr/>
        </p:nvPicPr>
        <p:blipFill>
          <a:blip r:embed="rId3"/>
          <a:stretch>
            <a:fillRect/>
          </a:stretch>
        </p:blipFill>
        <p:spPr>
          <a:xfrm>
            <a:off x="5292725" y="4171950"/>
            <a:ext cx="3476625" cy="2686050"/>
          </a:xfrm>
          <a:prstGeom prst="rect">
            <a:avLst/>
          </a:prstGeom>
          <a:noFill/>
          <a:ln w="9525">
            <a:noFill/>
          </a:ln>
        </p:spPr>
      </p:pic>
      <p:pic>
        <p:nvPicPr>
          <p:cNvPr id="32782" name="Picture 21"/>
          <p:cNvPicPr>
            <a:picLocks noChangeAspect="1"/>
          </p:cNvPicPr>
          <p:nvPr/>
        </p:nvPicPr>
        <p:blipFill>
          <a:blip r:embed="rId4"/>
          <a:stretch>
            <a:fillRect/>
          </a:stretch>
        </p:blipFill>
        <p:spPr>
          <a:xfrm>
            <a:off x="250825" y="3848100"/>
            <a:ext cx="3800475" cy="3009900"/>
          </a:xfrm>
          <a:prstGeom prst="rect">
            <a:avLst/>
          </a:prstGeom>
          <a:noFill/>
          <a:ln w="9525">
            <a:noFill/>
          </a:ln>
        </p:spPr>
      </p:pic>
      <p:sp>
        <p:nvSpPr>
          <p:cNvPr id="32783" name="Text Box 4"/>
          <p:cNvSpPr txBox="1"/>
          <p:nvPr/>
        </p:nvSpPr>
        <p:spPr>
          <a:xfrm>
            <a:off x="755650" y="188913"/>
            <a:ext cx="1800225" cy="366712"/>
          </a:xfrm>
          <a:prstGeom prst="rect">
            <a:avLst/>
          </a:prstGeom>
          <a:noFill/>
          <a:ln w="9525">
            <a:noFill/>
          </a:ln>
        </p:spPr>
        <p:txBody>
          <a:bodyPr>
            <a:spAutoFit/>
          </a:bodyPr>
          <a:lstStyle/>
          <a:p>
            <a:pPr lvl="0" eaLnBrk="1" hangingPunct="1">
              <a:spcBef>
                <a:spcPct val="50000"/>
              </a:spcBef>
            </a:pPr>
            <a:r>
              <a:rPr lang="en-US" altLang="zh-CN">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、有整体缺陷</a:t>
            </a:r>
          </a:p>
        </p:txBody>
      </p:sp>
      <p:sp>
        <p:nvSpPr>
          <p:cNvPr id="32784" name="Text Box 5"/>
          <p:cNvSpPr txBox="1"/>
          <p:nvPr/>
        </p:nvSpPr>
        <p:spPr>
          <a:xfrm>
            <a:off x="754063" y="836613"/>
            <a:ext cx="2952750"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设整体缺陷</a:t>
            </a:r>
          </a:p>
        </p:txBody>
      </p:sp>
      <p:graphicFrame>
        <p:nvGraphicFramePr>
          <p:cNvPr id="32770" name="Object 6"/>
          <p:cNvGraphicFramePr/>
          <p:nvPr/>
        </p:nvGraphicFramePr>
        <p:xfrm>
          <a:off x="2339975" y="692150"/>
          <a:ext cx="1871663" cy="647700"/>
        </p:xfrm>
        <a:graphic>
          <a:graphicData uri="http://schemas.openxmlformats.org/presentationml/2006/ole">
            <mc:AlternateContent xmlns:mc="http://schemas.openxmlformats.org/markup-compatibility/2006">
              <mc:Choice xmlns:v="urn:schemas-microsoft-com:vml" Requires="v">
                <p:oleObj spid="_x0000_s34828" r:id="rId5" imgW="939165" imgH="393700" progId="Equation.DSMT4">
                  <p:embed/>
                </p:oleObj>
              </mc:Choice>
              <mc:Fallback>
                <p:oleObj r:id="rId5" imgW="939165" imgH="393700" progId="Equation.DSMT4">
                  <p:embed/>
                  <p:pic>
                    <p:nvPicPr>
                      <p:cNvPr id="0" name="图片 3207"/>
                      <p:cNvPicPr/>
                      <p:nvPr/>
                    </p:nvPicPr>
                    <p:blipFill>
                      <a:blip r:embed="rId6"/>
                      <a:stretch>
                        <a:fillRect/>
                      </a:stretch>
                    </p:blipFill>
                    <p:spPr>
                      <a:xfrm>
                        <a:off x="2339975" y="692150"/>
                        <a:ext cx="1871663" cy="647700"/>
                      </a:xfrm>
                      <a:prstGeom prst="rect">
                        <a:avLst/>
                      </a:prstGeom>
                      <a:noFill/>
                      <a:ln w="38100">
                        <a:noFill/>
                        <a:miter/>
                      </a:ln>
                    </p:spPr>
                  </p:pic>
                </p:oleObj>
              </mc:Fallback>
            </mc:AlternateContent>
          </a:graphicData>
        </a:graphic>
      </p:graphicFrame>
      <p:graphicFrame>
        <p:nvGraphicFramePr>
          <p:cNvPr id="32771" name="Object 7"/>
          <p:cNvGraphicFramePr/>
          <p:nvPr/>
        </p:nvGraphicFramePr>
        <p:xfrm>
          <a:off x="4572000" y="476250"/>
          <a:ext cx="3113088" cy="1152525"/>
        </p:xfrm>
        <a:graphic>
          <a:graphicData uri="http://schemas.openxmlformats.org/presentationml/2006/ole">
            <mc:AlternateContent xmlns:mc="http://schemas.openxmlformats.org/markup-compatibility/2006">
              <mc:Choice xmlns:v="urn:schemas-microsoft-com:vml" Requires="v">
                <p:oleObj spid="_x0000_s34829" r:id="rId7" imgW="1765300" imgH="838200" progId="Equation.DSMT4">
                  <p:embed/>
                </p:oleObj>
              </mc:Choice>
              <mc:Fallback>
                <p:oleObj r:id="rId7" imgW="1765300" imgH="838200" progId="Equation.DSMT4">
                  <p:embed/>
                  <p:pic>
                    <p:nvPicPr>
                      <p:cNvPr id="0" name="图片 3208"/>
                      <p:cNvPicPr/>
                      <p:nvPr/>
                    </p:nvPicPr>
                    <p:blipFill>
                      <a:blip r:embed="rId8"/>
                      <a:stretch>
                        <a:fillRect/>
                      </a:stretch>
                    </p:blipFill>
                    <p:spPr>
                      <a:xfrm>
                        <a:off x="4572000" y="476250"/>
                        <a:ext cx="3113088" cy="1152525"/>
                      </a:xfrm>
                      <a:prstGeom prst="rect">
                        <a:avLst/>
                      </a:prstGeom>
                      <a:noFill/>
                      <a:ln w="38100">
                        <a:noFill/>
                        <a:miter/>
                      </a:ln>
                    </p:spPr>
                  </p:pic>
                </p:oleObj>
              </mc:Fallback>
            </mc:AlternateContent>
          </a:graphicData>
        </a:graphic>
      </p:graphicFrame>
      <p:sp>
        <p:nvSpPr>
          <p:cNvPr id="32785" name="Text Box 8"/>
          <p:cNvSpPr txBox="1"/>
          <p:nvPr/>
        </p:nvSpPr>
        <p:spPr>
          <a:xfrm>
            <a:off x="1187450" y="2708275"/>
            <a:ext cx="67691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时弦杆屈曲，弦杆内力不变，继续变形</a:t>
            </a:r>
          </a:p>
        </p:txBody>
      </p:sp>
      <p:graphicFrame>
        <p:nvGraphicFramePr>
          <p:cNvPr id="32772" name="Object 9"/>
          <p:cNvGraphicFramePr/>
          <p:nvPr/>
        </p:nvGraphicFramePr>
        <p:xfrm>
          <a:off x="395288" y="2708275"/>
          <a:ext cx="863600" cy="361950"/>
        </p:xfrm>
        <a:graphic>
          <a:graphicData uri="http://schemas.openxmlformats.org/presentationml/2006/ole">
            <mc:AlternateContent xmlns:mc="http://schemas.openxmlformats.org/markup-compatibility/2006">
              <mc:Choice xmlns:v="urn:schemas-microsoft-com:vml" Requires="v">
                <p:oleObj spid="_x0000_s34830" r:id="rId9" imgW="457200" imgH="228600" progId="Equation.DSMT4">
                  <p:embed/>
                </p:oleObj>
              </mc:Choice>
              <mc:Fallback>
                <p:oleObj r:id="rId9" imgW="457200" imgH="228600" progId="Equation.DSMT4">
                  <p:embed/>
                  <p:pic>
                    <p:nvPicPr>
                      <p:cNvPr id="0" name="图片 3206"/>
                      <p:cNvPicPr/>
                      <p:nvPr/>
                    </p:nvPicPr>
                    <p:blipFill>
                      <a:blip r:embed="rId10"/>
                      <a:stretch>
                        <a:fillRect/>
                      </a:stretch>
                    </p:blipFill>
                    <p:spPr>
                      <a:xfrm>
                        <a:off x="395288" y="2708275"/>
                        <a:ext cx="863600" cy="361950"/>
                      </a:xfrm>
                      <a:prstGeom prst="rect">
                        <a:avLst/>
                      </a:prstGeom>
                      <a:noFill/>
                      <a:ln w="38100">
                        <a:noFill/>
                        <a:miter/>
                      </a:ln>
                    </p:spPr>
                  </p:pic>
                </p:oleObj>
              </mc:Fallback>
            </mc:AlternateContent>
          </a:graphicData>
        </a:graphic>
      </p:graphicFrame>
      <p:graphicFrame>
        <p:nvGraphicFramePr>
          <p:cNvPr id="32773" name="Object 10"/>
          <p:cNvGraphicFramePr/>
          <p:nvPr/>
        </p:nvGraphicFramePr>
        <p:xfrm>
          <a:off x="1258888" y="3573463"/>
          <a:ext cx="865187" cy="371475"/>
        </p:xfrm>
        <a:graphic>
          <a:graphicData uri="http://schemas.openxmlformats.org/presentationml/2006/ole">
            <mc:AlternateContent xmlns:mc="http://schemas.openxmlformats.org/markup-compatibility/2006">
              <mc:Choice xmlns:v="urn:schemas-microsoft-com:vml" Requires="v">
                <p:oleObj spid="_x0000_s34831" r:id="rId11" imgW="533400" imgH="228600" progId="Equation.DSMT4">
                  <p:embed/>
                </p:oleObj>
              </mc:Choice>
              <mc:Fallback>
                <p:oleObj r:id="rId11" imgW="533400" imgH="228600" progId="Equation.DSMT4">
                  <p:embed/>
                  <p:pic>
                    <p:nvPicPr>
                      <p:cNvPr id="0" name="图片 3203"/>
                      <p:cNvPicPr/>
                      <p:nvPr/>
                    </p:nvPicPr>
                    <p:blipFill>
                      <a:blip r:embed="rId12"/>
                      <a:stretch>
                        <a:fillRect/>
                      </a:stretch>
                    </p:blipFill>
                    <p:spPr>
                      <a:xfrm>
                        <a:off x="1258888" y="3573463"/>
                        <a:ext cx="865187" cy="371475"/>
                      </a:xfrm>
                      <a:prstGeom prst="rect">
                        <a:avLst/>
                      </a:prstGeom>
                      <a:noFill/>
                      <a:ln w="38100">
                        <a:noFill/>
                        <a:miter/>
                      </a:ln>
                    </p:spPr>
                  </p:pic>
                </p:oleObj>
              </mc:Fallback>
            </mc:AlternateContent>
          </a:graphicData>
        </a:graphic>
      </p:graphicFrame>
      <p:sp>
        <p:nvSpPr>
          <p:cNvPr id="32786" name="Text Box 12"/>
          <p:cNvSpPr txBox="1"/>
          <p:nvPr/>
        </p:nvSpPr>
        <p:spPr>
          <a:xfrm>
            <a:off x="323850" y="3573463"/>
            <a:ext cx="7488238"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相交处，            </a:t>
            </a: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由平衡条件                                    </a:t>
            </a:r>
          </a:p>
        </p:txBody>
      </p:sp>
      <p:graphicFrame>
        <p:nvGraphicFramePr>
          <p:cNvPr id="32774" name="Object 14"/>
          <p:cNvGraphicFramePr/>
          <p:nvPr/>
        </p:nvGraphicFramePr>
        <p:xfrm>
          <a:off x="3419475" y="3500438"/>
          <a:ext cx="5535613" cy="528637"/>
        </p:xfrm>
        <a:graphic>
          <a:graphicData uri="http://schemas.openxmlformats.org/presentationml/2006/ole">
            <mc:AlternateContent xmlns:mc="http://schemas.openxmlformats.org/markup-compatibility/2006">
              <mc:Choice xmlns:v="urn:schemas-microsoft-com:vml" Requires="v">
                <p:oleObj spid="_x0000_s34832" r:id="rId13" imgW="3097530" imgH="431800" progId="Equation.DSMT4">
                  <p:embed/>
                </p:oleObj>
              </mc:Choice>
              <mc:Fallback>
                <p:oleObj r:id="rId13" imgW="3097530" imgH="431800" progId="Equation.DSMT4">
                  <p:embed/>
                  <p:pic>
                    <p:nvPicPr>
                      <p:cNvPr id="0" name="图片 3215"/>
                      <p:cNvPicPr/>
                      <p:nvPr/>
                    </p:nvPicPr>
                    <p:blipFill>
                      <a:blip r:embed="rId14"/>
                      <a:stretch>
                        <a:fillRect/>
                      </a:stretch>
                    </p:blipFill>
                    <p:spPr>
                      <a:xfrm>
                        <a:off x="3419475" y="3500438"/>
                        <a:ext cx="5535613" cy="528637"/>
                      </a:xfrm>
                      <a:prstGeom prst="rect">
                        <a:avLst/>
                      </a:prstGeom>
                      <a:noFill/>
                      <a:ln w="38100">
                        <a:noFill/>
                        <a:miter/>
                      </a:ln>
                    </p:spPr>
                  </p:pic>
                </p:oleObj>
              </mc:Fallback>
            </mc:AlternateContent>
          </a:graphicData>
        </a:graphic>
      </p:graphicFrame>
      <p:graphicFrame>
        <p:nvGraphicFramePr>
          <p:cNvPr id="32775" name="Object 18"/>
          <p:cNvGraphicFramePr/>
          <p:nvPr/>
        </p:nvGraphicFramePr>
        <p:xfrm>
          <a:off x="395288" y="1484313"/>
          <a:ext cx="863600" cy="361950"/>
        </p:xfrm>
        <a:graphic>
          <a:graphicData uri="http://schemas.openxmlformats.org/presentationml/2006/ole">
            <mc:AlternateContent xmlns:mc="http://schemas.openxmlformats.org/markup-compatibility/2006">
              <mc:Choice xmlns:v="urn:schemas-microsoft-com:vml" Requires="v">
                <p:oleObj spid="_x0000_s34833" r:id="rId15" imgW="457200" imgH="228600" progId="Equation.DSMT4">
                  <p:embed/>
                </p:oleObj>
              </mc:Choice>
              <mc:Fallback>
                <p:oleObj r:id="rId15" imgW="457200" imgH="228600" progId="Equation.DSMT4">
                  <p:embed/>
                  <p:pic>
                    <p:nvPicPr>
                      <p:cNvPr id="0" name="图片 3211"/>
                      <p:cNvPicPr/>
                      <p:nvPr/>
                    </p:nvPicPr>
                    <p:blipFill>
                      <a:blip r:embed="rId16"/>
                      <a:stretch>
                        <a:fillRect/>
                      </a:stretch>
                    </p:blipFill>
                    <p:spPr>
                      <a:xfrm>
                        <a:off x="395288" y="1484313"/>
                        <a:ext cx="863600" cy="361950"/>
                      </a:xfrm>
                      <a:prstGeom prst="rect">
                        <a:avLst/>
                      </a:prstGeom>
                      <a:noFill/>
                      <a:ln w="38100">
                        <a:noFill/>
                        <a:miter/>
                      </a:ln>
                    </p:spPr>
                  </p:pic>
                </p:oleObj>
              </mc:Fallback>
            </mc:AlternateContent>
          </a:graphicData>
        </a:graphic>
      </p:graphicFrame>
      <p:graphicFrame>
        <p:nvGraphicFramePr>
          <p:cNvPr id="32776" name="Object 19"/>
          <p:cNvGraphicFramePr/>
          <p:nvPr/>
        </p:nvGraphicFramePr>
        <p:xfrm>
          <a:off x="1547813" y="1341438"/>
          <a:ext cx="2373312" cy="611187"/>
        </p:xfrm>
        <a:graphic>
          <a:graphicData uri="http://schemas.openxmlformats.org/presentationml/2006/ole">
            <mc:AlternateContent xmlns:mc="http://schemas.openxmlformats.org/markup-compatibility/2006">
              <mc:Choice xmlns:v="urn:schemas-microsoft-com:vml" Requires="v">
                <p:oleObj spid="_x0000_s34834" r:id="rId17" imgW="1345565" imgH="444500" progId="Equation.DSMT4">
                  <p:embed/>
                </p:oleObj>
              </mc:Choice>
              <mc:Fallback>
                <p:oleObj r:id="rId17" imgW="1345565" imgH="444500" progId="Equation.DSMT4">
                  <p:embed/>
                  <p:pic>
                    <p:nvPicPr>
                      <p:cNvPr id="0" name="图片 3212"/>
                      <p:cNvPicPr/>
                      <p:nvPr/>
                    </p:nvPicPr>
                    <p:blipFill>
                      <a:blip r:embed="rId18"/>
                      <a:stretch>
                        <a:fillRect/>
                      </a:stretch>
                    </p:blipFill>
                    <p:spPr>
                      <a:xfrm>
                        <a:off x="1547813" y="1341438"/>
                        <a:ext cx="2373312" cy="611187"/>
                      </a:xfrm>
                      <a:prstGeom prst="rect">
                        <a:avLst/>
                      </a:prstGeom>
                      <a:noFill/>
                      <a:ln w="38100">
                        <a:noFill/>
                        <a:miter/>
                      </a:ln>
                    </p:spPr>
                  </p:pic>
                </p:oleObj>
              </mc:Fallback>
            </mc:AlternateContent>
          </a:graphicData>
        </a:graphic>
      </p:graphicFrame>
      <p:graphicFrame>
        <p:nvGraphicFramePr>
          <p:cNvPr id="32777" name="Object 21"/>
          <p:cNvGraphicFramePr/>
          <p:nvPr/>
        </p:nvGraphicFramePr>
        <p:xfrm>
          <a:off x="7164388" y="4292600"/>
          <a:ext cx="720725" cy="550863"/>
        </p:xfrm>
        <a:graphic>
          <a:graphicData uri="http://schemas.openxmlformats.org/presentationml/2006/ole">
            <mc:AlternateContent xmlns:mc="http://schemas.openxmlformats.org/markup-compatibility/2006">
              <mc:Choice xmlns:v="urn:schemas-microsoft-com:vml" Requires="v">
                <p:oleObj spid="_x0000_s34835" r:id="rId19" imgW="799465" imgH="609600" progId="Equation.3">
                  <p:embed/>
                </p:oleObj>
              </mc:Choice>
              <mc:Fallback>
                <p:oleObj r:id="rId19" imgW="799465" imgH="609600" progId="Equation.3">
                  <p:embed/>
                  <p:pic>
                    <p:nvPicPr>
                      <p:cNvPr id="0" name="图片 3214"/>
                      <p:cNvPicPr/>
                      <p:nvPr/>
                    </p:nvPicPr>
                    <p:blipFill>
                      <a:blip r:embed="rId20"/>
                      <a:stretch>
                        <a:fillRect/>
                      </a:stretch>
                    </p:blipFill>
                    <p:spPr>
                      <a:xfrm>
                        <a:off x="7164388" y="4292600"/>
                        <a:ext cx="720725" cy="550863"/>
                      </a:xfrm>
                      <a:prstGeom prst="rect">
                        <a:avLst/>
                      </a:prstGeom>
                      <a:noFill/>
                      <a:ln w="38100">
                        <a:noFill/>
                        <a:miter/>
                      </a:ln>
                    </p:spPr>
                  </p:pic>
                </p:oleObj>
              </mc:Fallback>
            </mc:AlternateContent>
          </a:graphicData>
        </a:graphic>
      </p:graphicFrame>
      <p:graphicFrame>
        <p:nvGraphicFramePr>
          <p:cNvPr id="32778" name="Object 23"/>
          <p:cNvGraphicFramePr/>
          <p:nvPr/>
        </p:nvGraphicFramePr>
        <p:xfrm>
          <a:off x="1835150" y="1989138"/>
          <a:ext cx="1722438" cy="647700"/>
        </p:xfrm>
        <a:graphic>
          <a:graphicData uri="http://schemas.openxmlformats.org/presentationml/2006/ole">
            <mc:AlternateContent xmlns:mc="http://schemas.openxmlformats.org/markup-compatibility/2006">
              <mc:Choice xmlns:v="urn:schemas-microsoft-com:vml" Requires="v">
                <p:oleObj spid="_x0000_s34836" r:id="rId21" imgW="951865" imgH="431800" progId="Equation.DSMT4">
                  <p:embed/>
                </p:oleObj>
              </mc:Choice>
              <mc:Fallback>
                <p:oleObj r:id="rId21" imgW="951865" imgH="431800" progId="Equation.DSMT4">
                  <p:embed/>
                  <p:pic>
                    <p:nvPicPr>
                      <p:cNvPr id="0" name="图片 3205"/>
                      <p:cNvPicPr/>
                      <p:nvPr/>
                    </p:nvPicPr>
                    <p:blipFill>
                      <a:blip r:embed="rId22"/>
                      <a:stretch>
                        <a:fillRect/>
                      </a:stretch>
                    </p:blipFill>
                    <p:spPr>
                      <a:xfrm>
                        <a:off x="1835150" y="1989138"/>
                        <a:ext cx="1722438" cy="647700"/>
                      </a:xfrm>
                      <a:prstGeom prst="rect">
                        <a:avLst/>
                      </a:prstGeom>
                      <a:noFill/>
                      <a:ln w="38100">
                        <a:noFill/>
                        <a:miter/>
                      </a:ln>
                    </p:spPr>
                  </p:pic>
                </p:oleObj>
              </mc:Fallback>
            </mc:AlternateContent>
          </a:graphicData>
        </a:graphic>
      </p:graphicFrame>
      <p:sp>
        <p:nvSpPr>
          <p:cNvPr id="32787" name="Text Box 24"/>
          <p:cNvSpPr txBox="1"/>
          <p:nvPr/>
        </p:nvSpPr>
        <p:spPr>
          <a:xfrm>
            <a:off x="755650" y="2060575"/>
            <a:ext cx="12954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平衡条件：</a:t>
            </a:r>
          </a:p>
        </p:txBody>
      </p:sp>
      <p:graphicFrame>
        <p:nvGraphicFramePr>
          <p:cNvPr id="32779" name="Object 25"/>
          <p:cNvGraphicFramePr/>
          <p:nvPr/>
        </p:nvGraphicFramePr>
        <p:xfrm>
          <a:off x="5292725" y="2565400"/>
          <a:ext cx="3698875" cy="673100"/>
        </p:xfrm>
        <a:graphic>
          <a:graphicData uri="http://schemas.openxmlformats.org/presentationml/2006/ole">
            <mc:AlternateContent xmlns:mc="http://schemas.openxmlformats.org/markup-compatibility/2006">
              <mc:Choice xmlns:v="urn:schemas-microsoft-com:vml" Requires="v">
                <p:oleObj spid="_x0000_s34837" r:id="rId23" imgW="2120900" imgH="457200" progId="Equation.DSMT4">
                  <p:embed/>
                </p:oleObj>
              </mc:Choice>
              <mc:Fallback>
                <p:oleObj r:id="rId23" imgW="2120900" imgH="457200" progId="Equation.DSMT4">
                  <p:embed/>
                  <p:pic>
                    <p:nvPicPr>
                      <p:cNvPr id="0" name="图片 3202"/>
                      <p:cNvPicPr/>
                      <p:nvPr/>
                    </p:nvPicPr>
                    <p:blipFill>
                      <a:blip r:embed="rId24"/>
                      <a:stretch>
                        <a:fillRect/>
                      </a:stretch>
                    </p:blipFill>
                    <p:spPr>
                      <a:xfrm>
                        <a:off x="5292725" y="2565400"/>
                        <a:ext cx="3698875" cy="673100"/>
                      </a:xfrm>
                      <a:prstGeom prst="rect">
                        <a:avLst/>
                      </a:prstGeom>
                      <a:noFill/>
                      <a:ln w="38100">
                        <a:noFill/>
                        <a:miter/>
                      </a:ln>
                    </p:spPr>
                  </p:pic>
                </p:oleObj>
              </mc:Fallback>
            </mc:AlternateContent>
          </a:graphicData>
        </a:graphic>
      </p:graphicFrame>
      <p:graphicFrame>
        <p:nvGraphicFramePr>
          <p:cNvPr id="32780" name="Object 28"/>
          <p:cNvGraphicFramePr/>
          <p:nvPr/>
        </p:nvGraphicFramePr>
        <p:xfrm>
          <a:off x="2339975" y="4171950"/>
          <a:ext cx="647700" cy="514350"/>
        </p:xfrm>
        <a:graphic>
          <a:graphicData uri="http://schemas.openxmlformats.org/presentationml/2006/ole">
            <mc:AlternateContent xmlns:mc="http://schemas.openxmlformats.org/markup-compatibility/2006">
              <mc:Choice xmlns:v="urn:schemas-microsoft-com:vml" Requires="v">
                <p:oleObj spid="_x0000_s34838" r:id="rId25" imgW="546100" imgH="431800" progId="Equation.DSMT4">
                  <p:embed/>
                </p:oleObj>
              </mc:Choice>
              <mc:Fallback>
                <p:oleObj r:id="rId25" imgW="546100" imgH="431800" progId="Equation.DSMT4">
                  <p:embed/>
                  <p:pic>
                    <p:nvPicPr>
                      <p:cNvPr id="0" name="图片 3216"/>
                      <p:cNvPicPr/>
                      <p:nvPr/>
                    </p:nvPicPr>
                    <p:blipFill>
                      <a:blip r:embed="rId26"/>
                      <a:stretch>
                        <a:fillRect/>
                      </a:stretch>
                    </p:blipFill>
                    <p:spPr>
                      <a:xfrm>
                        <a:off x="2339975" y="4171950"/>
                        <a:ext cx="647700" cy="514350"/>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p:nvPr/>
        </p:nvSpPr>
        <p:spPr>
          <a:xfrm>
            <a:off x="468313" y="188913"/>
            <a:ext cx="7920037" cy="1192212"/>
          </a:xfrm>
          <a:prstGeom prst="rect">
            <a:avLst/>
          </a:prstGeom>
          <a:noFill/>
          <a:ln w="9525">
            <a:noFill/>
          </a:ln>
        </p:spPr>
        <p:txBody>
          <a:bodyPr>
            <a:spAutoFit/>
          </a:bodyPr>
          <a:lstStyle/>
          <a:p>
            <a:pPr lvl="0" eaLnBrk="1" hangingPunct="1">
              <a:spcBef>
                <a:spcPct val="50000"/>
              </a:spcBef>
            </a:pPr>
            <a:r>
              <a:rPr lang="en-US" altLang="zh-CN">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根据</a:t>
            </a:r>
            <a:r>
              <a:rPr lang="en-US" altLang="zh-CN" dirty="0" err="1">
                <a:latin typeface="宋体" panose="02010600030101010101" pitchFamily="2" charset="-122"/>
                <a:ea typeface="宋体" panose="02010600030101010101" pitchFamily="2" charset="-122"/>
              </a:rPr>
              <a:t>Fopple</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Rapkovich</a:t>
            </a:r>
            <a:r>
              <a:rPr lang="zh-CN" altLang="en-US" dirty="0">
                <a:latin typeface="宋体" panose="02010600030101010101" pitchFamily="2" charset="-122"/>
                <a:ea typeface="宋体" panose="02010600030101010101" pitchFamily="2" charset="-122"/>
              </a:rPr>
              <a:t>准则</a:t>
            </a:r>
          </a:p>
          <a:p>
            <a:pPr lvl="0" eaLnBrk="1" hangingPunct="1">
              <a:spcBef>
                <a:spcPct val="50000"/>
              </a:spcBef>
            </a:pPr>
            <a:r>
              <a:rPr lang="zh-CN" altLang="en-US" b="0" dirty="0">
                <a:latin typeface="Arial" panose="020B0604020202020204" pitchFamily="34" charset="0"/>
                <a:ea typeface="宋体" panose="02010600030101010101" pitchFamily="2" charset="-122"/>
              </a:rPr>
              <a:t>        整体刚度无穷大时，局部失稳荷载 </a:t>
            </a:r>
            <a:r>
              <a:rPr lang="en-US" altLang="zh-CN" b="0">
                <a:latin typeface="Arial" panose="020B0604020202020204" pitchFamily="34" charset="0"/>
                <a:ea typeface="宋体" panose="02010600030101010101" pitchFamily="2" charset="-122"/>
              </a:rPr>
              <a:t>N </a:t>
            </a:r>
            <a:r>
              <a:rPr lang="en-US" altLang="zh-CN" b="0" baseline="-25000" dirty="0" err="1">
                <a:latin typeface="Arial" panose="020B0604020202020204" pitchFamily="34" charset="0"/>
                <a:ea typeface="宋体" panose="02010600030101010101" pitchFamily="2" charset="-122"/>
              </a:rPr>
              <a:t>cr</a:t>
            </a:r>
            <a:r>
              <a:rPr lang="zh-CN" altLang="en-US" b="0" baseline="-25000" dirty="0">
                <a:latin typeface="Arial" panose="020B0604020202020204" pitchFamily="34" charset="0"/>
                <a:ea typeface="宋体" panose="02010600030101010101" pitchFamily="2" charset="-122"/>
              </a:rPr>
              <a:t>，局</a:t>
            </a:r>
            <a:r>
              <a:rPr lang="zh-CN" altLang="en-US" b="0" dirty="0">
                <a:latin typeface="Arial" panose="020B0604020202020204" pitchFamily="34" charset="0"/>
                <a:ea typeface="宋体" panose="02010600030101010101" pitchFamily="2" charset="-122"/>
              </a:rPr>
              <a:t>，</a:t>
            </a:r>
          </a:p>
          <a:p>
            <a:pPr lvl="0" eaLnBrk="1" hangingPunct="1">
              <a:spcBef>
                <a:spcPct val="50000"/>
              </a:spcBef>
            </a:pPr>
            <a:r>
              <a:rPr lang="zh-CN" altLang="en-US" b="0" dirty="0">
                <a:latin typeface="Arial" panose="020B0604020202020204" pitchFamily="34" charset="0"/>
                <a:ea typeface="宋体" panose="02010600030101010101" pitchFamily="2" charset="-122"/>
              </a:rPr>
              <a:t>        局部刚度无穷大时，整体失稳荷载</a:t>
            </a:r>
            <a:r>
              <a:rPr lang="en-US" altLang="zh-CN" b="0">
                <a:latin typeface="Arial" panose="020B0604020202020204" pitchFamily="34" charset="0"/>
                <a:ea typeface="宋体" panose="02010600030101010101" pitchFamily="2" charset="-122"/>
              </a:rPr>
              <a:t>N </a:t>
            </a:r>
            <a:r>
              <a:rPr lang="en-US" altLang="zh-CN" b="0" baseline="-25000" dirty="0" err="1">
                <a:latin typeface="Arial" panose="020B0604020202020204" pitchFamily="34" charset="0"/>
                <a:ea typeface="宋体" panose="02010600030101010101" pitchFamily="2" charset="-122"/>
              </a:rPr>
              <a:t>cr</a:t>
            </a:r>
            <a:r>
              <a:rPr lang="zh-CN" altLang="en-US" b="0" baseline="-25000" dirty="0">
                <a:latin typeface="Arial" panose="020B0604020202020204" pitchFamily="34" charset="0"/>
                <a:ea typeface="宋体" panose="02010600030101010101" pitchFamily="2" charset="-122"/>
              </a:rPr>
              <a:t>，整</a:t>
            </a:r>
            <a:r>
              <a:rPr lang="zh-CN" altLang="en-US" b="0" dirty="0">
                <a:latin typeface="Arial" panose="020B0604020202020204" pitchFamily="34" charset="0"/>
                <a:ea typeface="宋体" panose="02010600030101010101" pitchFamily="2" charset="-122"/>
              </a:rPr>
              <a:t>。</a:t>
            </a:r>
          </a:p>
        </p:txBody>
      </p:sp>
      <p:sp>
        <p:nvSpPr>
          <p:cNvPr id="33797" name="Text Box 6"/>
          <p:cNvSpPr txBox="1"/>
          <p:nvPr/>
        </p:nvSpPr>
        <p:spPr>
          <a:xfrm>
            <a:off x="323850" y="2492375"/>
            <a:ext cx="7848600" cy="457200"/>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华文细黑" pitchFamily="2" charset="-122"/>
              </a:rPr>
              <a:t>三、带肋板的后屈曲承载力</a:t>
            </a:r>
          </a:p>
        </p:txBody>
      </p:sp>
      <p:sp>
        <p:nvSpPr>
          <p:cNvPr id="33798" name="Text Box 8"/>
          <p:cNvSpPr txBox="1"/>
          <p:nvPr/>
        </p:nvSpPr>
        <p:spPr>
          <a:xfrm>
            <a:off x="684213" y="6165850"/>
            <a:ext cx="5616575"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整体结构相当于 </a:t>
            </a:r>
            <a:r>
              <a:rPr lang="en-US" altLang="zh-CN" b="0">
                <a:latin typeface="Arial" panose="020B0604020202020204" pitchFamily="34" charset="0"/>
                <a:ea typeface="宋体" panose="02010600030101010101" pitchFamily="2" charset="-122"/>
              </a:rPr>
              <a:t>T </a:t>
            </a:r>
            <a:r>
              <a:rPr lang="zh-CN" altLang="en-US" b="0" dirty="0">
                <a:latin typeface="Arial" panose="020B0604020202020204" pitchFamily="34" charset="0"/>
                <a:ea typeface="宋体" panose="02010600030101010101" pitchFamily="2" charset="-122"/>
              </a:rPr>
              <a:t>形柱，</a:t>
            </a:r>
            <a:endParaRPr lang="zh-CN" altLang="en-US" dirty="0">
              <a:latin typeface="Arial" panose="020B0604020202020204" pitchFamily="34" charset="0"/>
              <a:ea typeface="宋体" panose="02010600030101010101" pitchFamily="2" charset="-122"/>
            </a:endParaRPr>
          </a:p>
        </p:txBody>
      </p:sp>
      <p:graphicFrame>
        <p:nvGraphicFramePr>
          <p:cNvPr id="33794" name="Object 9"/>
          <p:cNvGraphicFramePr/>
          <p:nvPr/>
        </p:nvGraphicFramePr>
        <p:xfrm>
          <a:off x="3563938" y="5949950"/>
          <a:ext cx="1512887" cy="715963"/>
        </p:xfrm>
        <a:graphic>
          <a:graphicData uri="http://schemas.openxmlformats.org/presentationml/2006/ole">
            <mc:AlternateContent xmlns:mc="http://schemas.openxmlformats.org/markup-compatibility/2006">
              <mc:Choice xmlns:v="urn:schemas-microsoft-com:vml" Requires="v">
                <p:oleObj spid="_x0000_s35843" r:id="rId3" imgW="749300" imgH="419100" progId="Equation.DSMT4">
                  <p:embed/>
                </p:oleObj>
              </mc:Choice>
              <mc:Fallback>
                <p:oleObj r:id="rId3" imgW="749300" imgH="419100" progId="Equation.DSMT4">
                  <p:embed/>
                  <p:pic>
                    <p:nvPicPr>
                      <p:cNvPr id="0" name="图片 3222"/>
                      <p:cNvPicPr/>
                      <p:nvPr/>
                    </p:nvPicPr>
                    <p:blipFill>
                      <a:blip r:embed="rId4"/>
                      <a:stretch>
                        <a:fillRect/>
                      </a:stretch>
                    </p:blipFill>
                    <p:spPr>
                      <a:xfrm>
                        <a:off x="3563938" y="5949950"/>
                        <a:ext cx="1512887" cy="715963"/>
                      </a:xfrm>
                      <a:prstGeom prst="rect">
                        <a:avLst/>
                      </a:prstGeom>
                      <a:noFill/>
                      <a:ln w="38100">
                        <a:noFill/>
                        <a:miter/>
                      </a:ln>
                    </p:spPr>
                  </p:pic>
                </p:oleObj>
              </mc:Fallback>
            </mc:AlternateContent>
          </a:graphicData>
        </a:graphic>
      </p:graphicFrame>
      <p:graphicFrame>
        <p:nvGraphicFramePr>
          <p:cNvPr id="33795" name="Object 11"/>
          <p:cNvGraphicFramePr/>
          <p:nvPr/>
        </p:nvGraphicFramePr>
        <p:xfrm>
          <a:off x="900113" y="1557338"/>
          <a:ext cx="5256212" cy="684212"/>
        </p:xfrm>
        <a:graphic>
          <a:graphicData uri="http://schemas.openxmlformats.org/presentationml/2006/ole">
            <mc:AlternateContent xmlns:mc="http://schemas.openxmlformats.org/markup-compatibility/2006">
              <mc:Choice xmlns:v="urn:schemas-microsoft-com:vml" Requires="v">
                <p:oleObj spid="_x0000_s35844" r:id="rId5" imgW="3606800" imgH="469900" progId="Equation.DSMT4">
                  <p:embed/>
                </p:oleObj>
              </mc:Choice>
              <mc:Fallback>
                <p:oleObj r:id="rId5" imgW="3606800" imgH="469900" progId="Equation.DSMT4">
                  <p:embed/>
                  <p:pic>
                    <p:nvPicPr>
                      <p:cNvPr id="0" name="图片 3219"/>
                      <p:cNvPicPr/>
                      <p:nvPr/>
                    </p:nvPicPr>
                    <p:blipFill>
                      <a:blip r:embed="rId6"/>
                      <a:stretch>
                        <a:fillRect/>
                      </a:stretch>
                    </p:blipFill>
                    <p:spPr>
                      <a:xfrm>
                        <a:off x="900113" y="1557338"/>
                        <a:ext cx="5256212" cy="684212"/>
                      </a:xfrm>
                      <a:prstGeom prst="rect">
                        <a:avLst/>
                      </a:prstGeom>
                      <a:noFill/>
                      <a:ln w="38100">
                        <a:noFill/>
                        <a:miter/>
                      </a:ln>
                    </p:spPr>
                  </p:pic>
                </p:oleObj>
              </mc:Fallback>
            </mc:AlternateContent>
          </a:graphicData>
        </a:graphic>
      </p:graphicFrame>
      <p:pic>
        <p:nvPicPr>
          <p:cNvPr id="33799" name="Picture 9"/>
          <p:cNvPicPr>
            <a:picLocks noChangeAspect="1"/>
          </p:cNvPicPr>
          <p:nvPr/>
        </p:nvPicPr>
        <p:blipFill>
          <a:blip r:embed="rId7"/>
          <a:stretch>
            <a:fillRect/>
          </a:stretch>
        </p:blipFill>
        <p:spPr>
          <a:xfrm>
            <a:off x="827088" y="3213100"/>
            <a:ext cx="3038475" cy="2743200"/>
          </a:xfrm>
          <a:prstGeom prst="rect">
            <a:avLst/>
          </a:prstGeom>
          <a:noFill/>
          <a:ln w="9525">
            <a:noFill/>
          </a:ln>
        </p:spPr>
      </p:pic>
      <p:pic>
        <p:nvPicPr>
          <p:cNvPr id="33800" name="Picture 10"/>
          <p:cNvPicPr>
            <a:picLocks noChangeAspect="1"/>
          </p:cNvPicPr>
          <p:nvPr/>
        </p:nvPicPr>
        <p:blipFill>
          <a:blip r:embed="rId8"/>
          <a:stretch>
            <a:fillRect/>
          </a:stretch>
        </p:blipFill>
        <p:spPr>
          <a:xfrm>
            <a:off x="5435600" y="3213100"/>
            <a:ext cx="2705100" cy="275272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Text Box 4"/>
          <p:cNvSpPr txBox="1"/>
          <p:nvPr/>
        </p:nvSpPr>
        <p:spPr>
          <a:xfrm>
            <a:off x="539750" y="404813"/>
            <a:ext cx="7272338" cy="366712"/>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与肋相连的板，当        足够大时</a:t>
            </a:r>
            <a:endParaRPr lang="zh-CN" altLang="en-US" dirty="0">
              <a:latin typeface="Arial" panose="020B0604020202020204" pitchFamily="34" charset="0"/>
              <a:ea typeface="宋体" panose="02010600030101010101" pitchFamily="2" charset="-122"/>
            </a:endParaRPr>
          </a:p>
        </p:txBody>
      </p:sp>
      <p:graphicFrame>
        <p:nvGraphicFramePr>
          <p:cNvPr id="34818" name="Object 5"/>
          <p:cNvGraphicFramePr/>
          <p:nvPr/>
        </p:nvGraphicFramePr>
        <p:xfrm>
          <a:off x="2843213" y="260350"/>
          <a:ext cx="301625" cy="576263"/>
        </p:xfrm>
        <a:graphic>
          <a:graphicData uri="http://schemas.openxmlformats.org/presentationml/2006/ole">
            <mc:AlternateContent xmlns:mc="http://schemas.openxmlformats.org/markup-compatibility/2006">
              <mc:Choice xmlns:v="urn:schemas-microsoft-com:vml" Requires="v">
                <p:oleObj spid="_x0000_s36871" r:id="rId3" imgW="165100" imgH="393065" progId="Equation.DSMT4">
                  <p:embed/>
                </p:oleObj>
              </mc:Choice>
              <mc:Fallback>
                <p:oleObj r:id="rId3" imgW="165100" imgH="393065" progId="Equation.DSMT4">
                  <p:embed/>
                  <p:pic>
                    <p:nvPicPr>
                      <p:cNvPr id="0" name="图片 3229"/>
                      <p:cNvPicPr/>
                      <p:nvPr/>
                    </p:nvPicPr>
                    <p:blipFill>
                      <a:blip r:embed="rId4"/>
                      <a:stretch>
                        <a:fillRect/>
                      </a:stretch>
                    </p:blipFill>
                    <p:spPr>
                      <a:xfrm>
                        <a:off x="2843213" y="260350"/>
                        <a:ext cx="301625" cy="576263"/>
                      </a:xfrm>
                      <a:prstGeom prst="rect">
                        <a:avLst/>
                      </a:prstGeom>
                      <a:noFill/>
                      <a:ln w="38100">
                        <a:noFill/>
                        <a:miter/>
                      </a:ln>
                    </p:spPr>
                  </p:pic>
                </p:oleObj>
              </mc:Fallback>
            </mc:AlternateContent>
          </a:graphicData>
        </a:graphic>
      </p:graphicFrame>
      <p:graphicFrame>
        <p:nvGraphicFramePr>
          <p:cNvPr id="34819" name="Object 6"/>
          <p:cNvGraphicFramePr/>
          <p:nvPr/>
        </p:nvGraphicFramePr>
        <p:xfrm>
          <a:off x="1050925" y="908050"/>
          <a:ext cx="4303713" cy="649288"/>
        </p:xfrm>
        <a:graphic>
          <a:graphicData uri="http://schemas.openxmlformats.org/presentationml/2006/ole">
            <mc:AlternateContent xmlns:mc="http://schemas.openxmlformats.org/markup-compatibility/2006">
              <mc:Choice xmlns:v="urn:schemas-microsoft-com:vml" Requires="v">
                <p:oleObj spid="_x0000_s36872" r:id="rId5" imgW="3427730" imgH="520700" progId="Equation.DSMT4">
                  <p:embed/>
                </p:oleObj>
              </mc:Choice>
              <mc:Fallback>
                <p:oleObj r:id="rId5" imgW="3427730" imgH="520700" progId="Equation.DSMT4">
                  <p:embed/>
                  <p:pic>
                    <p:nvPicPr>
                      <p:cNvPr id="0" name="图片 3217"/>
                      <p:cNvPicPr/>
                      <p:nvPr/>
                    </p:nvPicPr>
                    <p:blipFill>
                      <a:blip r:embed="rId6"/>
                      <a:stretch>
                        <a:fillRect/>
                      </a:stretch>
                    </p:blipFill>
                    <p:spPr>
                      <a:xfrm>
                        <a:off x="1050925" y="908050"/>
                        <a:ext cx="4303713" cy="649288"/>
                      </a:xfrm>
                      <a:prstGeom prst="rect">
                        <a:avLst/>
                      </a:prstGeom>
                      <a:noFill/>
                      <a:ln w="38100">
                        <a:noFill/>
                        <a:miter/>
                      </a:ln>
                    </p:spPr>
                  </p:pic>
                </p:oleObj>
              </mc:Fallback>
            </mc:AlternateContent>
          </a:graphicData>
        </a:graphic>
      </p:graphicFrame>
      <p:graphicFrame>
        <p:nvGraphicFramePr>
          <p:cNvPr id="34820" name="Object 7"/>
          <p:cNvGraphicFramePr/>
          <p:nvPr/>
        </p:nvGraphicFramePr>
        <p:xfrm>
          <a:off x="1042988" y="1773238"/>
          <a:ext cx="1441450" cy="647700"/>
        </p:xfrm>
        <a:graphic>
          <a:graphicData uri="http://schemas.openxmlformats.org/presentationml/2006/ole">
            <mc:AlternateContent xmlns:mc="http://schemas.openxmlformats.org/markup-compatibility/2006">
              <mc:Choice xmlns:v="urn:schemas-microsoft-com:vml" Requires="v">
                <p:oleObj spid="_x0000_s36873" r:id="rId7" imgW="1002665" imgH="469900" progId="Equation.DSMT4">
                  <p:embed/>
                </p:oleObj>
              </mc:Choice>
              <mc:Fallback>
                <p:oleObj r:id="rId7" imgW="1002665" imgH="469900" progId="Equation.DSMT4">
                  <p:embed/>
                  <p:pic>
                    <p:nvPicPr>
                      <p:cNvPr id="0" name="图片 3226"/>
                      <p:cNvPicPr/>
                      <p:nvPr/>
                    </p:nvPicPr>
                    <p:blipFill>
                      <a:blip r:embed="rId8"/>
                      <a:stretch>
                        <a:fillRect/>
                      </a:stretch>
                    </p:blipFill>
                    <p:spPr>
                      <a:xfrm>
                        <a:off x="1042988" y="1773238"/>
                        <a:ext cx="1441450" cy="647700"/>
                      </a:xfrm>
                      <a:prstGeom prst="rect">
                        <a:avLst/>
                      </a:prstGeom>
                      <a:noFill/>
                      <a:ln w="38100">
                        <a:noFill/>
                        <a:miter/>
                      </a:ln>
                    </p:spPr>
                  </p:pic>
                </p:oleObj>
              </mc:Fallback>
            </mc:AlternateContent>
          </a:graphicData>
        </a:graphic>
      </p:graphicFrame>
      <p:sp>
        <p:nvSpPr>
          <p:cNvPr id="34825" name="Text Box 9"/>
          <p:cNvSpPr txBox="1"/>
          <p:nvPr/>
        </p:nvSpPr>
        <p:spPr>
          <a:xfrm>
            <a:off x="827088" y="2781300"/>
            <a:ext cx="424815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屈曲后板面平均应力为          ，</a:t>
            </a:r>
          </a:p>
        </p:txBody>
      </p:sp>
      <p:graphicFrame>
        <p:nvGraphicFramePr>
          <p:cNvPr id="34821" name="Object 10"/>
          <p:cNvGraphicFramePr/>
          <p:nvPr/>
        </p:nvGraphicFramePr>
        <p:xfrm>
          <a:off x="3276600" y="2781300"/>
          <a:ext cx="287338" cy="263525"/>
        </p:xfrm>
        <a:graphic>
          <a:graphicData uri="http://schemas.openxmlformats.org/presentationml/2006/ole">
            <mc:AlternateContent xmlns:mc="http://schemas.openxmlformats.org/markup-compatibility/2006">
              <mc:Choice xmlns:v="urn:schemas-microsoft-com:vml" Requires="v">
                <p:oleObj spid="_x0000_s36874" r:id="rId9" imgW="152400" imgH="139700" progId="Equation.DSMT4">
                  <p:embed/>
                </p:oleObj>
              </mc:Choice>
              <mc:Fallback>
                <p:oleObj r:id="rId9" imgW="152400" imgH="139700" progId="Equation.DSMT4">
                  <p:embed/>
                  <p:pic>
                    <p:nvPicPr>
                      <p:cNvPr id="0" name="图片 3224"/>
                      <p:cNvPicPr/>
                      <p:nvPr/>
                    </p:nvPicPr>
                    <p:blipFill>
                      <a:blip r:embed="rId10"/>
                      <a:stretch>
                        <a:fillRect/>
                      </a:stretch>
                    </p:blipFill>
                    <p:spPr>
                      <a:xfrm>
                        <a:off x="3276600" y="2781300"/>
                        <a:ext cx="287338" cy="263525"/>
                      </a:xfrm>
                      <a:prstGeom prst="rect">
                        <a:avLst/>
                      </a:prstGeom>
                      <a:noFill/>
                      <a:ln w="38100">
                        <a:noFill/>
                        <a:miter/>
                      </a:ln>
                    </p:spPr>
                  </p:pic>
                </p:oleObj>
              </mc:Fallback>
            </mc:AlternateContent>
          </a:graphicData>
        </a:graphic>
      </p:graphicFrame>
      <p:graphicFrame>
        <p:nvGraphicFramePr>
          <p:cNvPr id="34822" name="Object 11"/>
          <p:cNvGraphicFramePr/>
          <p:nvPr/>
        </p:nvGraphicFramePr>
        <p:xfrm>
          <a:off x="900113" y="3284538"/>
          <a:ext cx="2376487" cy="687387"/>
        </p:xfrm>
        <a:graphic>
          <a:graphicData uri="http://schemas.openxmlformats.org/presentationml/2006/ole">
            <mc:AlternateContent xmlns:mc="http://schemas.openxmlformats.org/markup-compatibility/2006">
              <mc:Choice xmlns:v="urn:schemas-microsoft-com:vml" Requires="v">
                <p:oleObj spid="_x0000_s36875" r:id="rId11" imgW="1231265" imgH="457200" progId="Equation.DSMT4">
                  <p:embed/>
                </p:oleObj>
              </mc:Choice>
              <mc:Fallback>
                <p:oleObj r:id="rId11" imgW="1231265" imgH="457200" progId="Equation.DSMT4">
                  <p:embed/>
                  <p:pic>
                    <p:nvPicPr>
                      <p:cNvPr id="0" name="图片 3220"/>
                      <p:cNvPicPr/>
                      <p:nvPr/>
                    </p:nvPicPr>
                    <p:blipFill>
                      <a:blip r:embed="rId12"/>
                      <a:stretch>
                        <a:fillRect/>
                      </a:stretch>
                    </p:blipFill>
                    <p:spPr>
                      <a:xfrm>
                        <a:off x="900113" y="3284538"/>
                        <a:ext cx="2376487" cy="687387"/>
                      </a:xfrm>
                      <a:prstGeom prst="rect">
                        <a:avLst/>
                      </a:prstGeom>
                      <a:noFill/>
                      <a:ln w="38100">
                        <a:noFill/>
                        <a:miter/>
                      </a:ln>
                    </p:spPr>
                  </p:pic>
                </p:oleObj>
              </mc:Fallback>
            </mc:AlternateContent>
          </a:graphicData>
        </a:graphic>
      </p:graphicFrame>
      <p:graphicFrame>
        <p:nvGraphicFramePr>
          <p:cNvPr id="34823" name="Object 14"/>
          <p:cNvGraphicFramePr/>
          <p:nvPr/>
        </p:nvGraphicFramePr>
        <p:xfrm>
          <a:off x="6054725" y="4953000"/>
          <a:ext cx="2543175" cy="544513"/>
        </p:xfrm>
        <a:graphic>
          <a:graphicData uri="http://schemas.openxmlformats.org/presentationml/2006/ole">
            <mc:AlternateContent xmlns:mc="http://schemas.openxmlformats.org/markup-compatibility/2006">
              <mc:Choice xmlns:v="urn:schemas-microsoft-com:vml" Requires="v">
                <p:oleObj spid="_x0000_s36876" r:id="rId13" imgW="1370965" imgH="393700" progId="Equation.DSMT4">
                  <p:embed/>
                </p:oleObj>
              </mc:Choice>
              <mc:Fallback>
                <p:oleObj r:id="rId13" imgW="1370965" imgH="393700" progId="Equation.DSMT4">
                  <p:embed/>
                  <p:pic>
                    <p:nvPicPr>
                      <p:cNvPr id="0" name="图片 3223"/>
                      <p:cNvPicPr/>
                      <p:nvPr/>
                    </p:nvPicPr>
                    <p:blipFill>
                      <a:blip r:embed="rId14"/>
                      <a:stretch>
                        <a:fillRect/>
                      </a:stretch>
                    </p:blipFill>
                    <p:spPr>
                      <a:xfrm>
                        <a:off x="6054725" y="4953000"/>
                        <a:ext cx="2543175" cy="544513"/>
                      </a:xfrm>
                      <a:prstGeom prst="rect">
                        <a:avLst/>
                      </a:prstGeom>
                      <a:noFill/>
                      <a:ln w="38100">
                        <a:noFill/>
                        <a:miter/>
                      </a:ln>
                    </p:spPr>
                  </p:pic>
                </p:oleObj>
              </mc:Fallback>
            </mc:AlternateContent>
          </a:graphicData>
        </a:graphic>
      </p:graphicFrame>
      <p:pic>
        <p:nvPicPr>
          <p:cNvPr id="34826" name="Picture 13"/>
          <p:cNvPicPr>
            <a:picLocks noChangeAspect="1"/>
          </p:cNvPicPr>
          <p:nvPr/>
        </p:nvPicPr>
        <p:blipFill>
          <a:blip r:embed="rId15"/>
          <a:stretch>
            <a:fillRect/>
          </a:stretch>
        </p:blipFill>
        <p:spPr>
          <a:xfrm>
            <a:off x="5867400" y="260350"/>
            <a:ext cx="2714625" cy="2552700"/>
          </a:xfrm>
          <a:prstGeom prst="rect">
            <a:avLst/>
          </a:prstGeom>
          <a:noFill/>
          <a:ln w="9525">
            <a:noFill/>
          </a:ln>
        </p:spPr>
      </p:pic>
      <p:pic>
        <p:nvPicPr>
          <p:cNvPr id="34827" name="Picture 14"/>
          <p:cNvPicPr>
            <a:picLocks noChangeAspect="1"/>
          </p:cNvPicPr>
          <p:nvPr/>
        </p:nvPicPr>
        <p:blipFill>
          <a:blip r:embed="rId16"/>
          <a:stretch>
            <a:fillRect/>
          </a:stretch>
        </p:blipFill>
        <p:spPr>
          <a:xfrm>
            <a:off x="684213" y="4005263"/>
            <a:ext cx="4589462" cy="2852737"/>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4" descr="PICT0102"/>
          <p:cNvPicPr>
            <a:picLocks noChangeAspect="1"/>
          </p:cNvPicPr>
          <p:nvPr/>
        </p:nvPicPr>
        <p:blipFill>
          <a:blip r:embed="rId2"/>
          <a:stretch>
            <a:fillRect/>
          </a:stretch>
        </p:blipFill>
        <p:spPr>
          <a:xfrm>
            <a:off x="0" y="0"/>
            <a:ext cx="4067175" cy="3051175"/>
          </a:xfrm>
          <a:prstGeom prst="rect">
            <a:avLst/>
          </a:prstGeom>
          <a:noFill/>
          <a:ln w="9525">
            <a:noFill/>
          </a:ln>
        </p:spPr>
      </p:pic>
      <p:pic>
        <p:nvPicPr>
          <p:cNvPr id="81923" name="Picture 5" descr="PICT0091"/>
          <p:cNvPicPr>
            <a:picLocks noChangeAspect="1"/>
          </p:cNvPicPr>
          <p:nvPr/>
        </p:nvPicPr>
        <p:blipFill>
          <a:blip r:embed="rId3"/>
          <a:stretch>
            <a:fillRect/>
          </a:stretch>
        </p:blipFill>
        <p:spPr>
          <a:xfrm>
            <a:off x="4427538" y="0"/>
            <a:ext cx="4032250" cy="3024188"/>
          </a:xfrm>
          <a:prstGeom prst="rect">
            <a:avLst/>
          </a:prstGeom>
          <a:noFill/>
          <a:ln w="9525">
            <a:noFill/>
          </a:ln>
        </p:spPr>
      </p:pic>
      <p:sp>
        <p:nvSpPr>
          <p:cNvPr id="81924" name="Rectangle 6"/>
          <p:cNvSpPr/>
          <p:nvPr/>
        </p:nvSpPr>
        <p:spPr>
          <a:xfrm>
            <a:off x="3492500" y="3068638"/>
            <a:ext cx="2025650" cy="366712"/>
          </a:xfrm>
          <a:prstGeom prst="rect">
            <a:avLst/>
          </a:prstGeom>
          <a:noFill/>
          <a:ln w="9525">
            <a:noFill/>
          </a:ln>
        </p:spPr>
        <p:txBody>
          <a:bodyPr wrap="none">
            <a:spAutoFit/>
          </a:bodyPr>
          <a:lstStyle/>
          <a:p>
            <a:pPr lvl="0" eaLnBrk="1" hangingPunct="1"/>
            <a:r>
              <a:rPr lang="zh-CN" altLang="en-US" dirty="0">
                <a:latin typeface="Arial" panose="020B0604020202020204" pitchFamily="34" charset="0"/>
                <a:ea typeface="宋体" panose="02010600030101010101" pitchFamily="2" charset="-122"/>
              </a:rPr>
              <a:t>上海安亭镇某厂房</a:t>
            </a:r>
          </a:p>
        </p:txBody>
      </p:sp>
      <p:pic>
        <p:nvPicPr>
          <p:cNvPr id="81925" name="Picture 7" descr="福清市宏路镇福耀玻璃厂房54m,大风吹倒"/>
          <p:cNvPicPr>
            <a:picLocks noChangeAspect="1"/>
          </p:cNvPicPr>
          <p:nvPr/>
        </p:nvPicPr>
        <p:blipFill>
          <a:blip r:embed="rId4"/>
          <a:stretch>
            <a:fillRect/>
          </a:stretch>
        </p:blipFill>
        <p:spPr>
          <a:xfrm>
            <a:off x="0" y="3535363"/>
            <a:ext cx="4067175" cy="2708275"/>
          </a:xfrm>
          <a:prstGeom prst="rect">
            <a:avLst/>
          </a:prstGeom>
          <a:noFill/>
          <a:ln w="9525">
            <a:noFill/>
          </a:ln>
        </p:spPr>
      </p:pic>
      <p:pic>
        <p:nvPicPr>
          <p:cNvPr id="81926" name="Picture 8" descr="金属拱型波纹屋盖结构半跨失稳垮塌后照片"/>
          <p:cNvPicPr>
            <a:picLocks noChangeAspect="1"/>
          </p:cNvPicPr>
          <p:nvPr/>
        </p:nvPicPr>
        <p:blipFill>
          <a:blip r:embed="rId5"/>
          <a:stretch>
            <a:fillRect/>
          </a:stretch>
        </p:blipFill>
        <p:spPr>
          <a:xfrm>
            <a:off x="4356100" y="3573463"/>
            <a:ext cx="3529013" cy="2646362"/>
          </a:xfrm>
          <a:prstGeom prst="rect">
            <a:avLst/>
          </a:prstGeom>
          <a:noFill/>
          <a:ln w="9525">
            <a:noFill/>
          </a:ln>
        </p:spPr>
      </p:pic>
      <p:sp>
        <p:nvSpPr>
          <p:cNvPr id="81927" name="Text Box 9"/>
          <p:cNvSpPr txBox="1"/>
          <p:nvPr/>
        </p:nvSpPr>
        <p:spPr>
          <a:xfrm>
            <a:off x="971550" y="6237288"/>
            <a:ext cx="4067175" cy="366712"/>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福清市</a:t>
            </a:r>
            <a:r>
              <a:rPr lang="en-US" altLang="zh-CN">
                <a:latin typeface="Arial" panose="020B0604020202020204" pitchFamily="34" charset="0"/>
                <a:ea typeface="宋体" panose="02010600030101010101" pitchFamily="2" charset="-122"/>
              </a:rPr>
              <a:t>54m</a:t>
            </a:r>
            <a:r>
              <a:rPr lang="zh-CN" altLang="en-US" dirty="0">
                <a:latin typeface="Arial" panose="020B0604020202020204" pitchFamily="34" charset="0"/>
                <a:ea typeface="宋体" panose="02010600030101010101" pitchFamily="2" charset="-122"/>
              </a:rPr>
              <a:t>厂房</a:t>
            </a:r>
          </a:p>
        </p:txBody>
      </p:sp>
      <p:sp>
        <p:nvSpPr>
          <p:cNvPr id="81928" name="Text Box 10"/>
          <p:cNvSpPr txBox="1"/>
          <p:nvPr/>
        </p:nvSpPr>
        <p:spPr>
          <a:xfrm>
            <a:off x="4500563" y="6237288"/>
            <a:ext cx="3311525" cy="366712"/>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金属拱型波纹屋面反对称失稳</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p:nvPr/>
        </p:nvGraphicFramePr>
        <p:xfrm>
          <a:off x="755650" y="765175"/>
          <a:ext cx="3862388" cy="796925"/>
        </p:xfrm>
        <a:graphic>
          <a:graphicData uri="http://schemas.openxmlformats.org/presentationml/2006/ole">
            <mc:AlternateContent xmlns:mc="http://schemas.openxmlformats.org/markup-compatibility/2006">
              <mc:Choice xmlns:v="urn:schemas-microsoft-com:vml" Requires="v">
                <p:oleObj spid="_x0000_s37893" r:id="rId3" imgW="1981200" imgH="469900" progId="Equation.DSMT4">
                  <p:embed/>
                </p:oleObj>
              </mc:Choice>
              <mc:Fallback>
                <p:oleObj r:id="rId3" imgW="1981200" imgH="469900" progId="Equation.DSMT4">
                  <p:embed/>
                  <p:pic>
                    <p:nvPicPr>
                      <p:cNvPr id="0" name="图片 3221"/>
                      <p:cNvPicPr/>
                      <p:nvPr/>
                    </p:nvPicPr>
                    <p:blipFill>
                      <a:blip r:embed="rId4"/>
                      <a:stretch>
                        <a:fillRect/>
                      </a:stretch>
                    </p:blipFill>
                    <p:spPr>
                      <a:xfrm>
                        <a:off x="755650" y="765175"/>
                        <a:ext cx="3862388" cy="796925"/>
                      </a:xfrm>
                      <a:prstGeom prst="rect">
                        <a:avLst/>
                      </a:prstGeom>
                      <a:noFill/>
                      <a:ln w="38100">
                        <a:noFill/>
                        <a:miter/>
                      </a:ln>
                    </p:spPr>
                  </p:pic>
                </p:oleObj>
              </mc:Fallback>
            </mc:AlternateContent>
          </a:graphicData>
        </a:graphic>
      </p:graphicFrame>
      <p:sp>
        <p:nvSpPr>
          <p:cNvPr id="35846" name="Text Box 5"/>
          <p:cNvSpPr txBox="1"/>
          <p:nvPr/>
        </p:nvSpPr>
        <p:spPr>
          <a:xfrm>
            <a:off x="684213" y="1700213"/>
            <a:ext cx="2232025"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缩短：</a:t>
            </a:r>
          </a:p>
        </p:txBody>
      </p:sp>
      <p:graphicFrame>
        <p:nvGraphicFramePr>
          <p:cNvPr id="35843" name="Object 6"/>
          <p:cNvGraphicFramePr/>
          <p:nvPr/>
        </p:nvGraphicFramePr>
        <p:xfrm>
          <a:off x="1547813" y="1628775"/>
          <a:ext cx="2016125" cy="1220788"/>
        </p:xfrm>
        <a:graphic>
          <a:graphicData uri="http://schemas.openxmlformats.org/presentationml/2006/ole">
            <mc:AlternateContent xmlns:mc="http://schemas.openxmlformats.org/markup-compatibility/2006">
              <mc:Choice xmlns:v="urn:schemas-microsoft-com:vml" Requires="v">
                <p:oleObj spid="_x0000_s37894" r:id="rId5" imgW="1218565" imgH="812165" progId="Equation.DSMT4">
                  <p:embed/>
                </p:oleObj>
              </mc:Choice>
              <mc:Fallback>
                <p:oleObj r:id="rId5" imgW="1218565" imgH="812165" progId="Equation.DSMT4">
                  <p:embed/>
                  <p:pic>
                    <p:nvPicPr>
                      <p:cNvPr id="0" name="图片 3225"/>
                      <p:cNvPicPr/>
                      <p:nvPr/>
                    </p:nvPicPr>
                    <p:blipFill>
                      <a:blip r:embed="rId6"/>
                      <a:stretch>
                        <a:fillRect/>
                      </a:stretch>
                    </p:blipFill>
                    <p:spPr>
                      <a:xfrm>
                        <a:off x="1547813" y="1628775"/>
                        <a:ext cx="2016125" cy="1220788"/>
                      </a:xfrm>
                      <a:prstGeom prst="rect">
                        <a:avLst/>
                      </a:prstGeom>
                      <a:noFill/>
                      <a:ln w="38100">
                        <a:noFill/>
                        <a:miter/>
                      </a:ln>
                    </p:spPr>
                  </p:pic>
                </p:oleObj>
              </mc:Fallback>
            </mc:AlternateContent>
          </a:graphicData>
        </a:graphic>
      </p:graphicFrame>
      <p:graphicFrame>
        <p:nvGraphicFramePr>
          <p:cNvPr id="35844" name="Object 7"/>
          <p:cNvGraphicFramePr/>
          <p:nvPr/>
        </p:nvGraphicFramePr>
        <p:xfrm>
          <a:off x="1403350" y="2997200"/>
          <a:ext cx="3595688" cy="2749550"/>
        </p:xfrm>
        <a:graphic>
          <a:graphicData uri="http://schemas.openxmlformats.org/presentationml/2006/ole">
            <mc:AlternateContent xmlns:mc="http://schemas.openxmlformats.org/markup-compatibility/2006">
              <mc:Choice xmlns:v="urn:schemas-microsoft-com:vml" Requires="v">
                <p:oleObj spid="_x0000_s37895" r:id="rId7" imgW="2108200" imgH="2082800" progId="Equation.DSMT4">
                  <p:embed/>
                </p:oleObj>
              </mc:Choice>
              <mc:Fallback>
                <p:oleObj r:id="rId7" imgW="2108200" imgH="2082800" progId="Equation.DSMT4">
                  <p:embed/>
                  <p:pic>
                    <p:nvPicPr>
                      <p:cNvPr id="0" name="图片 3227"/>
                      <p:cNvPicPr/>
                      <p:nvPr/>
                    </p:nvPicPr>
                    <p:blipFill>
                      <a:blip r:embed="rId8"/>
                      <a:stretch>
                        <a:fillRect/>
                      </a:stretch>
                    </p:blipFill>
                    <p:spPr>
                      <a:xfrm>
                        <a:off x="1403350" y="2997200"/>
                        <a:ext cx="3595688" cy="2749550"/>
                      </a:xfrm>
                      <a:prstGeom prst="rect">
                        <a:avLst/>
                      </a:prstGeom>
                      <a:noFill/>
                      <a:ln w="38100">
                        <a:noFill/>
                        <a:miter/>
                      </a:ln>
                    </p:spPr>
                  </p:pic>
                </p:oleObj>
              </mc:Fallback>
            </mc:AlternateContent>
          </a:graphicData>
        </a:graphic>
      </p:graphicFrame>
      <p:graphicFrame>
        <p:nvGraphicFramePr>
          <p:cNvPr id="35845" name="Object 8"/>
          <p:cNvGraphicFramePr/>
          <p:nvPr/>
        </p:nvGraphicFramePr>
        <p:xfrm>
          <a:off x="1331913" y="5949950"/>
          <a:ext cx="2087562" cy="576263"/>
        </p:xfrm>
        <a:graphic>
          <a:graphicData uri="http://schemas.openxmlformats.org/presentationml/2006/ole">
            <mc:AlternateContent xmlns:mc="http://schemas.openxmlformats.org/markup-compatibility/2006">
              <mc:Choice xmlns:v="urn:schemas-microsoft-com:vml" Requires="v">
                <p:oleObj spid="_x0000_s37896" r:id="rId9" imgW="1307465" imgH="431800" progId="Equation.DSMT4">
                  <p:embed/>
                </p:oleObj>
              </mc:Choice>
              <mc:Fallback>
                <p:oleObj r:id="rId9" imgW="1307465" imgH="431800" progId="Equation.DSMT4">
                  <p:embed/>
                  <p:pic>
                    <p:nvPicPr>
                      <p:cNvPr id="0" name="图片 3228"/>
                      <p:cNvPicPr/>
                      <p:nvPr/>
                    </p:nvPicPr>
                    <p:blipFill>
                      <a:blip r:embed="rId10"/>
                      <a:stretch>
                        <a:fillRect/>
                      </a:stretch>
                    </p:blipFill>
                    <p:spPr>
                      <a:xfrm>
                        <a:off x="1331913" y="5949950"/>
                        <a:ext cx="2087562" cy="576263"/>
                      </a:xfrm>
                      <a:prstGeom prst="rect">
                        <a:avLst/>
                      </a:prstGeom>
                      <a:noFill/>
                      <a:ln w="38100">
                        <a:noFill/>
                        <a:miter/>
                      </a:ln>
                    </p:spPr>
                  </p:pic>
                </p:oleObj>
              </mc:Fallback>
            </mc:AlternateContent>
          </a:graphicData>
        </a:graphic>
      </p:graphicFrame>
      <p:sp>
        <p:nvSpPr>
          <p:cNvPr id="35847" name="Text Box 13"/>
          <p:cNvSpPr txBox="1"/>
          <p:nvPr/>
        </p:nvSpPr>
        <p:spPr>
          <a:xfrm>
            <a:off x="468313" y="333375"/>
            <a:ext cx="4176712"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受压板的刚度</a:t>
            </a:r>
          </a:p>
        </p:txBody>
      </p:sp>
      <p:pic>
        <p:nvPicPr>
          <p:cNvPr id="35848" name="Picture 10"/>
          <p:cNvPicPr>
            <a:picLocks noChangeAspect="1"/>
          </p:cNvPicPr>
          <p:nvPr/>
        </p:nvPicPr>
        <p:blipFill>
          <a:blip r:embed="rId11"/>
          <a:stretch>
            <a:fillRect/>
          </a:stretch>
        </p:blipFill>
        <p:spPr>
          <a:xfrm>
            <a:off x="5364163" y="1700213"/>
            <a:ext cx="3514725" cy="339090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13"/>
          <p:cNvPicPr>
            <a:picLocks noChangeAspect="1"/>
          </p:cNvPicPr>
          <p:nvPr/>
        </p:nvPicPr>
        <p:blipFill>
          <a:blip r:embed="rId3"/>
          <a:stretch>
            <a:fillRect/>
          </a:stretch>
        </p:blipFill>
        <p:spPr>
          <a:xfrm>
            <a:off x="4716463" y="1196975"/>
            <a:ext cx="2676525" cy="2105025"/>
          </a:xfrm>
          <a:prstGeom prst="rect">
            <a:avLst/>
          </a:prstGeom>
          <a:noFill/>
          <a:ln w="9525">
            <a:noFill/>
          </a:ln>
        </p:spPr>
      </p:pic>
      <p:graphicFrame>
        <p:nvGraphicFramePr>
          <p:cNvPr id="36866" name="Object 5"/>
          <p:cNvGraphicFramePr/>
          <p:nvPr/>
        </p:nvGraphicFramePr>
        <p:xfrm>
          <a:off x="6011863" y="1484313"/>
          <a:ext cx="1152525" cy="633412"/>
        </p:xfrm>
        <a:graphic>
          <a:graphicData uri="http://schemas.openxmlformats.org/presentationml/2006/ole">
            <mc:AlternateContent xmlns:mc="http://schemas.openxmlformats.org/markup-compatibility/2006">
              <mc:Choice xmlns:v="urn:schemas-microsoft-com:vml" Requires="v">
                <p:oleObj spid="_x0000_s38915" r:id="rId4" imgW="761365" imgH="419100" progId="Equation.DSMT4">
                  <p:embed/>
                </p:oleObj>
              </mc:Choice>
              <mc:Fallback>
                <p:oleObj r:id="rId4" imgW="761365" imgH="419100" progId="Equation.DSMT4">
                  <p:embed/>
                  <p:pic>
                    <p:nvPicPr>
                      <p:cNvPr id="0" name="图片 3218"/>
                      <p:cNvPicPr/>
                      <p:nvPr/>
                    </p:nvPicPr>
                    <p:blipFill>
                      <a:blip r:embed="rId5"/>
                      <a:stretch>
                        <a:fillRect/>
                      </a:stretch>
                    </p:blipFill>
                    <p:spPr>
                      <a:xfrm>
                        <a:off x="6011863" y="1484313"/>
                        <a:ext cx="1152525" cy="633412"/>
                      </a:xfrm>
                      <a:prstGeom prst="rect">
                        <a:avLst/>
                      </a:prstGeom>
                      <a:noFill/>
                      <a:ln w="38100">
                        <a:noFill/>
                        <a:miter/>
                      </a:ln>
                    </p:spPr>
                  </p:pic>
                </p:oleObj>
              </mc:Fallback>
            </mc:AlternateContent>
          </a:graphicData>
        </a:graphic>
      </p:graphicFrame>
      <p:sp>
        <p:nvSpPr>
          <p:cNvPr id="36869" name="Text Box 7"/>
          <p:cNvSpPr txBox="1"/>
          <p:nvPr/>
        </p:nvSpPr>
        <p:spPr>
          <a:xfrm>
            <a:off x="468313" y="3213100"/>
            <a:ext cx="7704137" cy="1054100"/>
          </a:xfrm>
          <a:prstGeom prst="rect">
            <a:avLst/>
          </a:prstGeom>
          <a:noFill/>
          <a:ln w="9525">
            <a:noFill/>
          </a:ln>
        </p:spPr>
        <p:txBody>
          <a:bodyPr>
            <a:spAutoFit/>
          </a:bodyPr>
          <a:lstStyle/>
          <a:p>
            <a:pPr lvl="0" eaLnBrk="1" hangingPunct="1">
              <a:spcBef>
                <a:spcPct val="50000"/>
              </a:spcBef>
            </a:pPr>
            <a:r>
              <a:rPr lang="en-US" altLang="zh-CN">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如果</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E</a:t>
            </a:r>
            <a:r>
              <a:rPr lang="en-US" altLang="zh-CN" b="0">
                <a:latin typeface="Arial" panose="020B0604020202020204" pitchFamily="34" charset="0"/>
                <a:ea typeface="宋体" panose="02010600030101010101" pitchFamily="2" charset="-122"/>
              </a:rPr>
              <a:t>&gt;P</a:t>
            </a:r>
            <a:r>
              <a:rPr lang="en-US" altLang="zh-CN" b="0" baseline="-25000">
                <a:latin typeface="Arial" panose="020B0604020202020204" pitchFamily="34" charset="0"/>
                <a:ea typeface="宋体" panose="02010600030101010101" pitchFamily="2" charset="-122"/>
              </a:rPr>
              <a:t>1</a:t>
            </a:r>
          </a:p>
          <a:p>
            <a:pPr lvl="0" eaLnBrk="1" hangingPunct="1">
              <a:spcBef>
                <a:spcPct val="50000"/>
              </a:spcBef>
            </a:pPr>
            <a:r>
              <a:rPr lang="zh-CN" altLang="en-US" b="0" dirty="0">
                <a:latin typeface="Arial" panose="020B0604020202020204" pitchFamily="34" charset="0"/>
                <a:ea typeface="宋体" panose="02010600030101010101" pitchFamily="2" charset="-122"/>
              </a:rPr>
              <a:t>荷载达到</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1</a:t>
            </a:r>
            <a:r>
              <a:rPr lang="zh-CN" altLang="en-US" b="0" dirty="0">
                <a:latin typeface="Arial" panose="020B0604020202020204" pitchFamily="34" charset="0"/>
                <a:ea typeface="宋体" panose="02010600030101010101" pitchFamily="2" charset="-122"/>
              </a:rPr>
              <a:t>时，板屈曲，已屈曲板柱的荷载应该＜</a:t>
            </a:r>
            <a:r>
              <a:rPr lang="en-US" altLang="zh-CN" b="0">
                <a:latin typeface="Arial" panose="020B0604020202020204" pitchFamily="34" charset="0"/>
                <a:ea typeface="宋体" panose="02010600030101010101" pitchFamily="2" charset="-122"/>
              </a:rPr>
              <a:t>P*</a:t>
            </a:r>
            <a:r>
              <a:rPr lang="zh-CN" altLang="en-US" b="0" dirty="0">
                <a:latin typeface="Arial" panose="020B0604020202020204" pitchFamily="34" charset="0"/>
                <a:ea typeface="宋体" panose="02010600030101010101" pitchFamily="2" charset="-122"/>
              </a:rPr>
              <a:t>。当</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1</a:t>
            </a:r>
            <a:r>
              <a:rPr lang="en-US" altLang="zh-CN" b="0">
                <a:latin typeface="Arial" panose="020B0604020202020204" pitchFamily="34" charset="0"/>
                <a:ea typeface="宋体" panose="02010600030101010101" pitchFamily="2" charset="-122"/>
              </a:rPr>
              <a:t>&gt;P*</a:t>
            </a:r>
            <a:r>
              <a:rPr lang="zh-CN" altLang="en-US" b="0" dirty="0">
                <a:latin typeface="Arial" panose="020B0604020202020204" pitchFamily="34" charset="0"/>
                <a:ea typeface="宋体" panose="02010600030101010101" pitchFamily="2" charset="-122"/>
              </a:rPr>
              <a:t>时，荷载由</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1</a:t>
            </a:r>
            <a:r>
              <a:rPr lang="zh-CN" altLang="en-US" b="0" dirty="0">
                <a:latin typeface="Arial" panose="020B0604020202020204" pitchFamily="34" charset="0"/>
                <a:ea typeface="宋体" panose="02010600030101010101" pitchFamily="2" charset="-122"/>
              </a:rPr>
              <a:t>降到</a:t>
            </a:r>
            <a:r>
              <a:rPr lang="en-US" altLang="zh-CN" b="0">
                <a:latin typeface="Arial" panose="020B0604020202020204" pitchFamily="34" charset="0"/>
                <a:ea typeface="宋体" panose="02010600030101010101" pitchFamily="2" charset="-122"/>
              </a:rPr>
              <a:t>P*</a:t>
            </a:r>
            <a:r>
              <a:rPr lang="zh-CN" altLang="en-US" b="0" dirty="0">
                <a:latin typeface="Arial" panose="020B0604020202020204" pitchFamily="34" charset="0"/>
                <a:ea typeface="宋体" panose="02010600030101010101" pitchFamily="2" charset="-122"/>
              </a:rPr>
              <a:t>；当</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1</a:t>
            </a:r>
            <a:r>
              <a:rPr lang="en-US" altLang="zh-CN" b="0">
                <a:latin typeface="Arial" panose="020B0604020202020204" pitchFamily="34" charset="0"/>
                <a:ea typeface="宋体" panose="02010600030101010101" pitchFamily="2" charset="-122"/>
              </a:rPr>
              <a:t>&lt;P*</a:t>
            </a:r>
            <a:r>
              <a:rPr lang="zh-CN" altLang="en-US" b="0" dirty="0">
                <a:latin typeface="Arial" panose="020B0604020202020204" pitchFamily="34" charset="0"/>
                <a:ea typeface="宋体" panose="02010600030101010101" pitchFamily="2" charset="-122"/>
              </a:rPr>
              <a:t>时，荷载由</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1</a:t>
            </a:r>
            <a:r>
              <a:rPr lang="zh-CN" altLang="en-US" b="0" dirty="0">
                <a:latin typeface="Arial" panose="020B0604020202020204" pitchFamily="34" charset="0"/>
                <a:ea typeface="宋体" panose="02010600030101010101" pitchFamily="2" charset="-122"/>
              </a:rPr>
              <a:t>升到</a:t>
            </a:r>
            <a:r>
              <a:rPr lang="en-US" altLang="zh-CN" b="0">
                <a:latin typeface="Arial" panose="020B0604020202020204" pitchFamily="34" charset="0"/>
                <a:ea typeface="宋体" panose="02010600030101010101" pitchFamily="2" charset="-122"/>
              </a:rPr>
              <a:t>P*</a:t>
            </a:r>
            <a:r>
              <a:rPr lang="zh-CN" altLang="en-US" b="0" dirty="0">
                <a:latin typeface="Arial" panose="020B0604020202020204" pitchFamily="34" charset="0"/>
                <a:ea typeface="宋体" panose="02010600030101010101" pitchFamily="2" charset="-122"/>
              </a:rPr>
              <a:t>。</a:t>
            </a:r>
          </a:p>
        </p:txBody>
      </p:sp>
      <p:sp>
        <p:nvSpPr>
          <p:cNvPr id="36870" name="Text Box 11"/>
          <p:cNvSpPr txBox="1"/>
          <p:nvPr/>
        </p:nvSpPr>
        <p:spPr>
          <a:xfrm>
            <a:off x="395288" y="0"/>
            <a:ext cx="7704137" cy="1054100"/>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＃如果</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E</a:t>
            </a:r>
            <a:r>
              <a:rPr lang="en-US" altLang="zh-CN" b="0">
                <a:latin typeface="Arial" panose="020B0604020202020204" pitchFamily="34" charset="0"/>
                <a:ea typeface="宋体" panose="02010600030101010101" pitchFamily="2" charset="-122"/>
              </a:rPr>
              <a:t>&lt;P</a:t>
            </a:r>
            <a:r>
              <a:rPr lang="en-US" altLang="zh-CN" b="0" baseline="-25000">
                <a:latin typeface="Arial" panose="020B0604020202020204" pitchFamily="34" charset="0"/>
                <a:ea typeface="宋体" panose="02010600030101010101" pitchFamily="2" charset="-122"/>
              </a:rPr>
              <a:t>1</a:t>
            </a:r>
            <a:endParaRPr lang="en-US" altLang="zh-CN" b="0">
              <a:latin typeface="Arial" panose="020B0604020202020204" pitchFamily="34" charset="0"/>
              <a:ea typeface="宋体" panose="02010600030101010101" pitchFamily="2" charset="-122"/>
            </a:endParaRPr>
          </a:p>
          <a:p>
            <a:pPr lvl="0" eaLnBrk="1" hangingPunct="1">
              <a:spcBef>
                <a:spcPct val="50000"/>
              </a:spcBef>
            </a:pPr>
            <a:r>
              <a:rPr lang="zh-CN" altLang="en-US" b="0" dirty="0">
                <a:latin typeface="Arial" panose="020B0604020202020204" pitchFamily="34" charset="0"/>
                <a:ea typeface="宋体" panose="02010600030101010101" pitchFamily="2" charset="-122"/>
              </a:rPr>
              <a:t>柱子失稳后，板中应力增加，当               时，板屈曲，受压刚度由</a:t>
            </a:r>
            <a:r>
              <a:rPr lang="en-US" altLang="zh-CN" b="0">
                <a:latin typeface="Arial" panose="020B0604020202020204" pitchFamily="34" charset="0"/>
                <a:ea typeface="宋体" panose="02010600030101010101" pitchFamily="2" charset="-122"/>
              </a:rPr>
              <a:t>1.0</a:t>
            </a:r>
            <a:r>
              <a:rPr lang="zh-CN" altLang="en-US" b="0" dirty="0">
                <a:latin typeface="Arial" panose="020B0604020202020204" pitchFamily="34" charset="0"/>
                <a:ea typeface="宋体" panose="02010600030101010101" pitchFamily="2" charset="-122"/>
              </a:rPr>
              <a:t>降为</a:t>
            </a:r>
            <a:r>
              <a:rPr lang="en-US" altLang="zh-CN" b="0">
                <a:latin typeface="Arial" panose="020B0604020202020204" pitchFamily="34" charset="0"/>
                <a:ea typeface="宋体" panose="02010600030101010101" pitchFamily="2" charset="-122"/>
              </a:rPr>
              <a:t>0.45</a:t>
            </a:r>
            <a:r>
              <a:rPr lang="zh-CN" altLang="en-US" b="0" dirty="0">
                <a:latin typeface="Arial" panose="020B0604020202020204" pitchFamily="34" charset="0"/>
                <a:ea typeface="宋体" panose="02010600030101010101" pitchFamily="2" charset="-122"/>
              </a:rPr>
              <a:t>，相当于板宽由</a:t>
            </a:r>
            <a:r>
              <a:rPr lang="en-US" altLang="zh-CN" b="0">
                <a:latin typeface="Arial" panose="020B0604020202020204" pitchFamily="34" charset="0"/>
                <a:ea typeface="宋体" panose="02010600030101010101" pitchFamily="2" charset="-122"/>
              </a:rPr>
              <a:t>b</a:t>
            </a:r>
            <a:r>
              <a:rPr lang="zh-CN" altLang="en-US" b="0" dirty="0">
                <a:latin typeface="Arial" panose="020B0604020202020204" pitchFamily="34" charset="0"/>
                <a:ea typeface="宋体" panose="02010600030101010101" pitchFamily="2" charset="-122"/>
              </a:rPr>
              <a:t>降为</a:t>
            </a:r>
            <a:r>
              <a:rPr lang="en-US" altLang="zh-CN" b="0">
                <a:latin typeface="Arial" panose="020B0604020202020204" pitchFamily="34" charset="0"/>
                <a:ea typeface="宋体" panose="02010600030101010101" pitchFamily="2" charset="-122"/>
              </a:rPr>
              <a:t>0.45b</a:t>
            </a:r>
            <a:r>
              <a:rPr lang="zh-CN" altLang="en-US" b="0" dirty="0">
                <a:latin typeface="Arial" panose="020B0604020202020204" pitchFamily="34" charset="0"/>
                <a:ea typeface="宋体" panose="02010600030101010101" pitchFamily="2" charset="-122"/>
              </a:rPr>
              <a:t>，截面形心偏离，惯性矩由 </a:t>
            </a:r>
            <a:r>
              <a:rPr lang="en-US" altLang="zh-CN" b="0">
                <a:latin typeface="Arial" panose="020B0604020202020204" pitchFamily="34" charset="0"/>
                <a:ea typeface="宋体" panose="02010600030101010101" pitchFamily="2" charset="-122"/>
              </a:rPr>
              <a:t>I </a:t>
            </a:r>
            <a:r>
              <a:rPr lang="zh-CN" altLang="en-US" b="0" dirty="0">
                <a:latin typeface="Arial" panose="020B0604020202020204" pitchFamily="34" charset="0"/>
                <a:ea typeface="宋体" panose="02010600030101010101" pitchFamily="2" charset="-122"/>
              </a:rPr>
              <a:t>降为 </a:t>
            </a:r>
            <a:r>
              <a:rPr lang="en-US" altLang="zh-CN" b="0">
                <a:latin typeface="Arial" panose="020B0604020202020204" pitchFamily="34" charset="0"/>
                <a:ea typeface="宋体" panose="02010600030101010101" pitchFamily="2" charset="-122"/>
              </a:rPr>
              <a:t>I*</a:t>
            </a:r>
            <a:r>
              <a:rPr lang="zh-CN" altLang="en-US" b="0" dirty="0">
                <a:latin typeface="Arial" panose="020B0604020202020204" pitchFamily="34" charset="0"/>
                <a:ea typeface="宋体" panose="02010600030101010101" pitchFamily="2" charset="-122"/>
              </a:rPr>
              <a:t>。</a:t>
            </a:r>
            <a:endParaRPr lang="zh-CN" altLang="en-US" baseline="-25000" dirty="0">
              <a:latin typeface="Arial" panose="020B0604020202020204" pitchFamily="34" charset="0"/>
              <a:ea typeface="宋体" panose="02010600030101010101" pitchFamily="2" charset="-122"/>
            </a:endParaRPr>
          </a:p>
        </p:txBody>
      </p:sp>
      <p:graphicFrame>
        <p:nvGraphicFramePr>
          <p:cNvPr id="36867" name="Object 12"/>
          <p:cNvGraphicFramePr/>
          <p:nvPr/>
        </p:nvGraphicFramePr>
        <p:xfrm>
          <a:off x="3708400" y="404813"/>
          <a:ext cx="792163" cy="376237"/>
        </p:xfrm>
        <a:graphic>
          <a:graphicData uri="http://schemas.openxmlformats.org/presentationml/2006/ole">
            <mc:AlternateContent xmlns:mc="http://schemas.openxmlformats.org/markup-compatibility/2006">
              <mc:Choice xmlns:v="urn:schemas-microsoft-com:vml" Requires="v">
                <p:oleObj spid="_x0000_s38916" r:id="rId6" imgW="482600" imgH="228600" progId="Equation.DSMT4">
                  <p:embed/>
                </p:oleObj>
              </mc:Choice>
              <mc:Fallback>
                <p:oleObj r:id="rId6" imgW="482600" imgH="228600" progId="Equation.DSMT4">
                  <p:embed/>
                  <p:pic>
                    <p:nvPicPr>
                      <p:cNvPr id="0" name="图片 3233"/>
                      <p:cNvPicPr/>
                      <p:nvPr/>
                    </p:nvPicPr>
                    <p:blipFill>
                      <a:blip r:embed="rId7"/>
                      <a:stretch>
                        <a:fillRect/>
                      </a:stretch>
                    </p:blipFill>
                    <p:spPr>
                      <a:xfrm>
                        <a:off x="3708400" y="404813"/>
                        <a:ext cx="792163" cy="376237"/>
                      </a:xfrm>
                      <a:prstGeom prst="rect">
                        <a:avLst/>
                      </a:prstGeom>
                      <a:noFill/>
                      <a:ln w="38100">
                        <a:noFill/>
                        <a:miter/>
                      </a:ln>
                    </p:spPr>
                  </p:pic>
                </p:oleObj>
              </mc:Fallback>
            </mc:AlternateContent>
          </a:graphicData>
        </a:graphic>
      </p:graphicFrame>
      <p:pic>
        <p:nvPicPr>
          <p:cNvPr id="36871" name="Picture 12"/>
          <p:cNvPicPr>
            <a:picLocks noChangeAspect="1"/>
          </p:cNvPicPr>
          <p:nvPr/>
        </p:nvPicPr>
        <p:blipFill>
          <a:blip r:embed="rId8"/>
          <a:stretch>
            <a:fillRect/>
          </a:stretch>
        </p:blipFill>
        <p:spPr>
          <a:xfrm>
            <a:off x="827088" y="1125538"/>
            <a:ext cx="2838450" cy="1885950"/>
          </a:xfrm>
          <a:prstGeom prst="rect">
            <a:avLst/>
          </a:prstGeom>
          <a:noFill/>
          <a:ln w="9525">
            <a:noFill/>
          </a:ln>
        </p:spPr>
      </p:pic>
      <p:pic>
        <p:nvPicPr>
          <p:cNvPr id="36872" name="Picture 14"/>
          <p:cNvPicPr>
            <a:picLocks noChangeAspect="1"/>
          </p:cNvPicPr>
          <p:nvPr/>
        </p:nvPicPr>
        <p:blipFill>
          <a:blip r:embed="rId9"/>
          <a:stretch>
            <a:fillRect/>
          </a:stretch>
        </p:blipFill>
        <p:spPr>
          <a:xfrm>
            <a:off x="539750" y="4437063"/>
            <a:ext cx="2438400" cy="2209800"/>
          </a:xfrm>
          <a:prstGeom prst="rect">
            <a:avLst/>
          </a:prstGeom>
          <a:noFill/>
          <a:ln w="9525">
            <a:noFill/>
          </a:ln>
        </p:spPr>
      </p:pic>
      <p:pic>
        <p:nvPicPr>
          <p:cNvPr id="36873" name="Picture 15"/>
          <p:cNvPicPr>
            <a:picLocks noChangeAspect="1"/>
          </p:cNvPicPr>
          <p:nvPr/>
        </p:nvPicPr>
        <p:blipFill>
          <a:blip r:embed="rId10"/>
          <a:stretch>
            <a:fillRect/>
          </a:stretch>
        </p:blipFill>
        <p:spPr>
          <a:xfrm>
            <a:off x="3059113" y="4221163"/>
            <a:ext cx="2581275" cy="2314575"/>
          </a:xfrm>
          <a:prstGeom prst="rect">
            <a:avLst/>
          </a:prstGeom>
          <a:noFill/>
          <a:ln w="9525">
            <a:noFill/>
          </a:ln>
        </p:spPr>
      </p:pic>
      <p:pic>
        <p:nvPicPr>
          <p:cNvPr id="36874" name="Picture 16"/>
          <p:cNvPicPr>
            <a:picLocks noChangeAspect="1"/>
          </p:cNvPicPr>
          <p:nvPr/>
        </p:nvPicPr>
        <p:blipFill>
          <a:blip r:embed="rId11"/>
          <a:stretch>
            <a:fillRect/>
          </a:stretch>
        </p:blipFill>
        <p:spPr>
          <a:xfrm>
            <a:off x="5795963" y="4076700"/>
            <a:ext cx="2828925" cy="245745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p:nvPr/>
        </p:nvSpPr>
        <p:spPr>
          <a:xfrm>
            <a:off x="611188" y="188913"/>
            <a:ext cx="8353425" cy="1604962"/>
          </a:xfrm>
          <a:prstGeom prst="rect">
            <a:avLst/>
          </a:prstGeom>
          <a:noFill/>
          <a:ln w="9525">
            <a:noFill/>
          </a:ln>
        </p:spPr>
        <p:txBody>
          <a:bodyPr>
            <a:spAutoFit/>
          </a:bodyPr>
          <a:lstStyle/>
          <a:p>
            <a:pPr marL="342900" lvl="0" indent="-342900" eaLnBrk="1" hangingPunct="1">
              <a:spcBef>
                <a:spcPct val="50000"/>
              </a:spcBef>
            </a:pPr>
            <a:r>
              <a:rPr lang="zh-CN" altLang="en-US" b="0" dirty="0">
                <a:latin typeface="Arial" panose="020B0604020202020204" pitchFamily="34" charset="0"/>
                <a:ea typeface="宋体" panose="02010600030101010101" pitchFamily="2" charset="-122"/>
              </a:rPr>
              <a:t>注意：</a:t>
            </a:r>
          </a:p>
          <a:p>
            <a:pPr marL="342900" lvl="0" indent="-342900" eaLnBrk="1" hangingPunct="1">
              <a:spcBef>
                <a:spcPct val="50000"/>
              </a:spcBef>
              <a:buAutoNum type="circleNumDbPlain"/>
            </a:pPr>
            <a:r>
              <a:rPr lang="zh-CN" altLang="en-US" b="0" dirty="0">
                <a:latin typeface="Arial" panose="020B0604020202020204" pitchFamily="34" charset="0"/>
                <a:ea typeface="宋体" panose="02010600030101010101" pitchFamily="2" charset="-122"/>
              </a:rPr>
              <a:t>                 时，曲线下降最快，即当屈曲模式接近时，对缺陷最为敏感。</a:t>
            </a:r>
          </a:p>
          <a:p>
            <a:pPr marL="342900" lvl="0" indent="-342900" eaLnBrk="1" hangingPunct="1">
              <a:spcBef>
                <a:spcPct val="50000"/>
              </a:spcBef>
            </a:pPr>
            <a:r>
              <a:rPr lang="zh-CN" altLang="en-US" b="0" dirty="0">
                <a:latin typeface="Arial" panose="020B0604020202020204" pitchFamily="34" charset="0"/>
                <a:ea typeface="宋体" panose="02010600030101010101" pitchFamily="2" charset="-122"/>
              </a:rPr>
              <a:t>②与桁架柱相比</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荷载下降到</a:t>
            </a:r>
            <a:r>
              <a:rPr lang="en-US" altLang="zh-CN" b="0">
                <a:latin typeface="Arial" panose="020B0604020202020204" pitchFamily="34" charset="0"/>
                <a:ea typeface="宋体" panose="02010600030101010101" pitchFamily="2" charset="-122"/>
              </a:rPr>
              <a:t>P*,</a:t>
            </a:r>
            <a:r>
              <a:rPr lang="zh-CN" altLang="en-US" b="0" dirty="0">
                <a:latin typeface="Arial" panose="020B0604020202020204" pitchFamily="34" charset="0"/>
                <a:ea typeface="宋体" panose="02010600030101010101" pitchFamily="2" charset="-122"/>
              </a:rPr>
              <a:t>而非</a:t>
            </a:r>
            <a:r>
              <a:rPr lang="en-US" altLang="zh-CN" b="0">
                <a:latin typeface="Arial" panose="020B0604020202020204" pitchFamily="34" charset="0"/>
                <a:ea typeface="宋体" panose="02010600030101010101" pitchFamily="2" charset="-122"/>
              </a:rPr>
              <a:t>0</a:t>
            </a:r>
            <a:r>
              <a:rPr lang="zh-CN" altLang="en-US" b="0" dirty="0">
                <a:latin typeface="Arial" panose="020B0604020202020204" pitchFamily="34" charset="0"/>
                <a:ea typeface="宋体" panose="02010600030101010101" pitchFamily="2" charset="-122"/>
              </a:rPr>
              <a:t>。</a:t>
            </a:r>
          </a:p>
          <a:p>
            <a:pPr marL="342900" lvl="0" indent="-342900" eaLnBrk="1" hangingPunct="1">
              <a:spcBef>
                <a:spcPct val="50000"/>
              </a:spcBef>
            </a:pPr>
            <a:r>
              <a:rPr lang="zh-CN" altLang="en-US" b="0" dirty="0">
                <a:latin typeface="Arial" panose="020B0604020202020204" pitchFamily="34" charset="0"/>
                <a:ea typeface="宋体" panose="02010600030101010101" pitchFamily="2" charset="-122"/>
              </a:rPr>
              <a:t>③</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1</a:t>
            </a:r>
            <a:r>
              <a:rPr lang="en-US" altLang="zh-CN" b="0">
                <a:latin typeface="Arial" panose="020B0604020202020204" pitchFamily="34" charset="0"/>
                <a:ea typeface="宋体" panose="02010600030101010101" pitchFamily="2" charset="-122"/>
              </a:rPr>
              <a:t>&lt;P*</a:t>
            </a:r>
            <a:r>
              <a:rPr lang="zh-CN" altLang="en-US" b="0" dirty="0">
                <a:latin typeface="Arial" panose="020B0604020202020204" pitchFamily="34" charset="0"/>
                <a:ea typeface="宋体" panose="02010600030101010101" pitchFamily="2" charset="-122"/>
              </a:rPr>
              <a:t>时</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后屈曲可增加到</a:t>
            </a:r>
            <a:r>
              <a:rPr lang="en-US" altLang="zh-CN" b="0">
                <a:latin typeface="Arial" panose="020B0604020202020204" pitchFamily="34" charset="0"/>
                <a:ea typeface="宋体" panose="02010600030101010101" pitchFamily="2" charset="-122"/>
              </a:rPr>
              <a:t>P*</a:t>
            </a:r>
            <a:r>
              <a:rPr lang="zh-CN" altLang="en-US" b="0" dirty="0">
                <a:latin typeface="Arial" panose="020B0604020202020204" pitchFamily="34" charset="0"/>
                <a:ea typeface="宋体" panose="02010600030101010101" pitchFamily="2" charset="-122"/>
              </a:rPr>
              <a:t>。</a:t>
            </a:r>
          </a:p>
        </p:txBody>
      </p:sp>
      <p:graphicFrame>
        <p:nvGraphicFramePr>
          <p:cNvPr id="37890" name="Object 6"/>
          <p:cNvGraphicFramePr/>
          <p:nvPr/>
        </p:nvGraphicFramePr>
        <p:xfrm>
          <a:off x="1042988" y="549275"/>
          <a:ext cx="1008062" cy="576263"/>
        </p:xfrm>
        <a:graphic>
          <a:graphicData uri="http://schemas.openxmlformats.org/presentationml/2006/ole">
            <mc:AlternateContent xmlns:mc="http://schemas.openxmlformats.org/markup-compatibility/2006">
              <mc:Choice xmlns:v="urn:schemas-microsoft-com:vml" Requires="v">
                <p:oleObj spid="_x0000_s39938" r:id="rId3" imgW="546100" imgH="431800" progId="Equation.DSMT4">
                  <p:embed/>
                </p:oleObj>
              </mc:Choice>
              <mc:Fallback>
                <p:oleObj r:id="rId3" imgW="546100" imgH="431800" progId="Equation.DSMT4">
                  <p:embed/>
                  <p:pic>
                    <p:nvPicPr>
                      <p:cNvPr id="0" name="图片 3237"/>
                      <p:cNvPicPr/>
                      <p:nvPr/>
                    </p:nvPicPr>
                    <p:blipFill>
                      <a:blip r:embed="rId4"/>
                      <a:stretch>
                        <a:fillRect/>
                      </a:stretch>
                    </p:blipFill>
                    <p:spPr>
                      <a:xfrm>
                        <a:off x="1042988" y="549275"/>
                        <a:ext cx="1008062" cy="576263"/>
                      </a:xfrm>
                      <a:prstGeom prst="rect">
                        <a:avLst/>
                      </a:prstGeom>
                      <a:noFill/>
                      <a:ln w="38100">
                        <a:noFill/>
                        <a:miter/>
                      </a:ln>
                    </p:spPr>
                  </p:pic>
                </p:oleObj>
              </mc:Fallback>
            </mc:AlternateContent>
          </a:graphicData>
        </a:graphic>
      </p:graphicFrame>
      <p:sp>
        <p:nvSpPr>
          <p:cNvPr id="37892" name="Text Box 7"/>
          <p:cNvSpPr txBox="1"/>
          <p:nvPr/>
        </p:nvSpPr>
        <p:spPr>
          <a:xfrm>
            <a:off x="381000" y="2057400"/>
            <a:ext cx="8064500" cy="457200"/>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华文细黑" pitchFamily="2" charset="-122"/>
              </a:rPr>
              <a:t>四、箱形截面的后屈曲承载力</a:t>
            </a:r>
          </a:p>
        </p:txBody>
      </p:sp>
      <p:pic>
        <p:nvPicPr>
          <p:cNvPr id="37893" name="Picture 8"/>
          <p:cNvPicPr>
            <a:picLocks noChangeAspect="1"/>
          </p:cNvPicPr>
          <p:nvPr/>
        </p:nvPicPr>
        <p:blipFill>
          <a:blip r:embed="rId5"/>
          <a:stretch>
            <a:fillRect/>
          </a:stretch>
        </p:blipFill>
        <p:spPr>
          <a:xfrm>
            <a:off x="1476375" y="2636838"/>
            <a:ext cx="2735263" cy="2552700"/>
          </a:xfrm>
          <a:prstGeom prst="rect">
            <a:avLst/>
          </a:prstGeom>
          <a:noFill/>
          <a:ln w="9525">
            <a:noFill/>
          </a:ln>
        </p:spPr>
      </p:pic>
      <p:pic>
        <p:nvPicPr>
          <p:cNvPr id="37894" name="Picture 9"/>
          <p:cNvPicPr>
            <a:picLocks noChangeAspect="1"/>
          </p:cNvPicPr>
          <p:nvPr/>
        </p:nvPicPr>
        <p:blipFill>
          <a:blip r:embed="rId6"/>
          <a:stretch>
            <a:fillRect/>
          </a:stretch>
        </p:blipFill>
        <p:spPr>
          <a:xfrm>
            <a:off x="5292725" y="2636838"/>
            <a:ext cx="2951163" cy="2489200"/>
          </a:xfrm>
          <a:prstGeom prst="rect">
            <a:avLst/>
          </a:prstGeom>
          <a:noFill/>
          <a:ln w="9525">
            <a:noFill/>
          </a:ln>
        </p:spPr>
      </p:pic>
      <p:sp>
        <p:nvSpPr>
          <p:cNvPr id="37895" name="Text Box 10"/>
          <p:cNvSpPr txBox="1"/>
          <p:nvPr/>
        </p:nvSpPr>
        <p:spPr>
          <a:xfrm>
            <a:off x="755650" y="3500438"/>
            <a:ext cx="792163"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构件</a:t>
            </a:r>
          </a:p>
        </p:txBody>
      </p:sp>
      <p:sp>
        <p:nvSpPr>
          <p:cNvPr id="37896" name="Text Box 11"/>
          <p:cNvSpPr txBox="1"/>
          <p:nvPr/>
        </p:nvSpPr>
        <p:spPr>
          <a:xfrm>
            <a:off x="4572000" y="3573463"/>
            <a:ext cx="1008063"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板</a:t>
            </a:r>
          </a:p>
        </p:txBody>
      </p:sp>
      <p:sp>
        <p:nvSpPr>
          <p:cNvPr id="37897" name="Text Box 12"/>
          <p:cNvSpPr txBox="1"/>
          <p:nvPr/>
        </p:nvSpPr>
        <p:spPr>
          <a:xfrm>
            <a:off x="323850" y="5516563"/>
            <a:ext cx="8496300"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尽管板件表现为后屈曲刚度提高，但构件的最大承载力总是小于理想构件承载力。</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Text Box 4"/>
          <p:cNvSpPr txBox="1"/>
          <p:nvPr/>
        </p:nvSpPr>
        <p:spPr>
          <a:xfrm>
            <a:off x="539750" y="260350"/>
            <a:ext cx="2663825"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忽略腹板</a:t>
            </a:r>
          </a:p>
        </p:txBody>
      </p:sp>
      <p:graphicFrame>
        <p:nvGraphicFramePr>
          <p:cNvPr id="38914" name="Object 7"/>
          <p:cNvGraphicFramePr/>
          <p:nvPr/>
        </p:nvGraphicFramePr>
        <p:xfrm>
          <a:off x="2484438" y="2420938"/>
          <a:ext cx="1582737" cy="431800"/>
        </p:xfrm>
        <a:graphic>
          <a:graphicData uri="http://schemas.openxmlformats.org/presentationml/2006/ole">
            <mc:AlternateContent xmlns:mc="http://schemas.openxmlformats.org/markup-compatibility/2006">
              <mc:Choice xmlns:v="urn:schemas-microsoft-com:vml" Requires="v">
                <p:oleObj spid="_x0000_s40969" r:id="rId3" imgW="735965" imgH="241300" progId="Equation.DSMT4">
                  <p:embed/>
                </p:oleObj>
              </mc:Choice>
              <mc:Fallback>
                <p:oleObj r:id="rId3" imgW="735965" imgH="241300" progId="Equation.DSMT4">
                  <p:embed/>
                  <p:pic>
                    <p:nvPicPr>
                      <p:cNvPr id="0" name="图片 3238"/>
                      <p:cNvPicPr/>
                      <p:nvPr/>
                    </p:nvPicPr>
                    <p:blipFill>
                      <a:blip r:embed="rId4"/>
                      <a:stretch>
                        <a:fillRect/>
                      </a:stretch>
                    </p:blipFill>
                    <p:spPr>
                      <a:xfrm>
                        <a:off x="2484438" y="2420938"/>
                        <a:ext cx="1582737" cy="431800"/>
                      </a:xfrm>
                      <a:prstGeom prst="rect">
                        <a:avLst/>
                      </a:prstGeom>
                      <a:noFill/>
                      <a:ln w="38100">
                        <a:noFill/>
                        <a:miter/>
                      </a:ln>
                    </p:spPr>
                  </p:pic>
                </p:oleObj>
              </mc:Fallback>
            </mc:AlternateContent>
          </a:graphicData>
        </a:graphic>
      </p:graphicFrame>
      <p:graphicFrame>
        <p:nvGraphicFramePr>
          <p:cNvPr id="38915" name="Object 8"/>
          <p:cNvGraphicFramePr/>
          <p:nvPr/>
        </p:nvGraphicFramePr>
        <p:xfrm>
          <a:off x="5292725" y="2349500"/>
          <a:ext cx="2663825" cy="719138"/>
        </p:xfrm>
        <a:graphic>
          <a:graphicData uri="http://schemas.openxmlformats.org/presentationml/2006/ole">
            <mc:AlternateContent xmlns:mc="http://schemas.openxmlformats.org/markup-compatibility/2006">
              <mc:Choice xmlns:v="urn:schemas-microsoft-com:vml" Requires="v">
                <p:oleObj spid="_x0000_s40970" r:id="rId5" imgW="1650365" imgH="431800" progId="Equation.DSMT4">
                  <p:embed/>
                </p:oleObj>
              </mc:Choice>
              <mc:Fallback>
                <p:oleObj r:id="rId5" imgW="1650365" imgH="431800" progId="Equation.DSMT4">
                  <p:embed/>
                  <p:pic>
                    <p:nvPicPr>
                      <p:cNvPr id="0" name="图片 3234"/>
                      <p:cNvPicPr/>
                      <p:nvPr/>
                    </p:nvPicPr>
                    <p:blipFill>
                      <a:blip r:embed="rId6"/>
                      <a:stretch>
                        <a:fillRect/>
                      </a:stretch>
                    </p:blipFill>
                    <p:spPr>
                      <a:xfrm>
                        <a:off x="5292725" y="2349500"/>
                        <a:ext cx="2663825" cy="719138"/>
                      </a:xfrm>
                      <a:prstGeom prst="rect">
                        <a:avLst/>
                      </a:prstGeom>
                      <a:noFill/>
                      <a:ln w="38100">
                        <a:noFill/>
                        <a:miter/>
                      </a:ln>
                    </p:spPr>
                  </p:pic>
                </p:oleObj>
              </mc:Fallback>
            </mc:AlternateContent>
          </a:graphicData>
        </a:graphic>
      </p:graphicFrame>
      <p:sp>
        <p:nvSpPr>
          <p:cNvPr id="38923" name="Text Box 9"/>
          <p:cNvSpPr txBox="1"/>
          <p:nvPr/>
        </p:nvSpPr>
        <p:spPr>
          <a:xfrm>
            <a:off x="900113" y="3068638"/>
            <a:ext cx="7704137" cy="366712"/>
          </a:xfrm>
          <a:prstGeom prst="rect">
            <a:avLst/>
          </a:prstGeom>
          <a:noFill/>
          <a:ln w="9525">
            <a:noFill/>
          </a:ln>
        </p:spPr>
        <p:txBody>
          <a:bodyPr>
            <a:spAutoFit/>
          </a:bodyPr>
          <a:lstStyle/>
          <a:p>
            <a:pPr lvl="0" eaLnBrk="1" hangingPunct="1">
              <a:spcBef>
                <a:spcPct val="50000"/>
              </a:spcBef>
            </a:pPr>
            <a:endParaRPr lang="zh-CN" altLang="zh-CN" dirty="0">
              <a:latin typeface="Arial" panose="020B0604020202020204" pitchFamily="34" charset="0"/>
              <a:ea typeface="宋体" panose="02010600030101010101" pitchFamily="2" charset="-122"/>
            </a:endParaRPr>
          </a:p>
        </p:txBody>
      </p:sp>
      <p:sp>
        <p:nvSpPr>
          <p:cNvPr id="38924" name="Text Box 10"/>
          <p:cNvSpPr txBox="1"/>
          <p:nvPr/>
        </p:nvSpPr>
        <p:spPr>
          <a:xfrm>
            <a:off x="827088" y="2997200"/>
            <a:ext cx="7775575" cy="2017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整体屈曲荷载</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E</a:t>
            </a:r>
          </a:p>
          <a:p>
            <a:pPr lvl="0" eaLnBrk="1" hangingPunct="1">
              <a:spcBef>
                <a:spcPct val="50000"/>
              </a:spcBef>
            </a:pPr>
            <a:r>
              <a:rPr lang="en-US" altLang="zh-CN">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板件局部屈曲荷载</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1</a:t>
            </a:r>
          </a:p>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两个板件屈曲后刚度由</a:t>
            </a:r>
            <a:r>
              <a:rPr lang="en-US" altLang="zh-CN" b="0">
                <a:latin typeface="Arial" panose="020B0604020202020204" pitchFamily="34" charset="0"/>
                <a:ea typeface="宋体" panose="02010600030101010101" pitchFamily="2" charset="-122"/>
              </a:rPr>
              <a:t>T</a:t>
            </a:r>
            <a:r>
              <a:rPr lang="en-US" altLang="zh-CN" b="0" baseline="-25000">
                <a:latin typeface="Arial" panose="020B0604020202020204" pitchFamily="34" charset="0"/>
                <a:ea typeface="宋体" panose="02010600030101010101" pitchFamily="2" charset="-122"/>
              </a:rPr>
              <a:t>O</a:t>
            </a:r>
            <a:r>
              <a:rPr lang="zh-CN" altLang="en-US" b="0" dirty="0">
                <a:latin typeface="Arial" panose="020B0604020202020204" pitchFamily="34" charset="0"/>
                <a:ea typeface="宋体" panose="02010600030101010101" pitchFamily="2" charset="-122"/>
              </a:rPr>
              <a:t>折减为       </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相应的整体屈曲荷载        </a:t>
            </a:r>
          </a:p>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板件屈曲后刚度为         </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但构件整体弯曲后</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受拉侧板刚度恢复到</a:t>
            </a:r>
            <a:r>
              <a:rPr lang="en-US" altLang="zh-CN" b="0">
                <a:latin typeface="Arial" panose="020B0604020202020204" pitchFamily="34" charset="0"/>
                <a:ea typeface="宋体" panose="02010600030101010101" pitchFamily="2" charset="-122"/>
              </a:rPr>
              <a:t>T</a:t>
            </a:r>
            <a:r>
              <a:rPr lang="en-US" altLang="zh-CN" b="0" baseline="-25000">
                <a:latin typeface="Arial" panose="020B0604020202020204" pitchFamily="34" charset="0"/>
                <a:ea typeface="宋体" panose="02010600030101010101" pitchFamily="2" charset="-122"/>
              </a:rPr>
              <a:t>O,</a:t>
            </a:r>
            <a:r>
              <a:rPr lang="zh-CN" altLang="en-US" b="0" dirty="0">
                <a:latin typeface="Arial" panose="020B0604020202020204" pitchFamily="34" charset="0"/>
                <a:ea typeface="宋体" panose="02010600030101010101" pitchFamily="2" charset="-122"/>
              </a:rPr>
              <a:t>截面刚</a:t>
            </a:r>
          </a:p>
          <a:p>
            <a:pPr lvl="0" eaLnBrk="1" hangingPunct="1">
              <a:spcBef>
                <a:spcPct val="50000"/>
              </a:spcBef>
            </a:pPr>
            <a:r>
              <a:rPr lang="zh-CN" altLang="en-US" b="0" dirty="0">
                <a:latin typeface="Arial" panose="020B0604020202020204" pitchFamily="34" charset="0"/>
                <a:ea typeface="宋体" panose="02010600030101010101" pitchFamily="2" charset="-122"/>
              </a:rPr>
              <a:t>度为                            </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失稳荷载                         </a:t>
            </a:r>
          </a:p>
        </p:txBody>
      </p:sp>
      <p:graphicFrame>
        <p:nvGraphicFramePr>
          <p:cNvPr id="38916" name="Object 11"/>
          <p:cNvGraphicFramePr/>
          <p:nvPr/>
        </p:nvGraphicFramePr>
        <p:xfrm>
          <a:off x="4356100" y="3789363"/>
          <a:ext cx="457200" cy="433387"/>
        </p:xfrm>
        <a:graphic>
          <a:graphicData uri="http://schemas.openxmlformats.org/presentationml/2006/ole">
            <mc:AlternateContent xmlns:mc="http://schemas.openxmlformats.org/markup-compatibility/2006">
              <mc:Choice xmlns:v="urn:schemas-microsoft-com:vml" Requires="v">
                <p:oleObj spid="_x0000_s40971" r:id="rId7" imgW="241300" imgH="228600" progId="Equation.DSMT4">
                  <p:embed/>
                </p:oleObj>
              </mc:Choice>
              <mc:Fallback>
                <p:oleObj r:id="rId7" imgW="241300" imgH="228600" progId="Equation.DSMT4">
                  <p:embed/>
                  <p:pic>
                    <p:nvPicPr>
                      <p:cNvPr id="0" name="图片 3239"/>
                      <p:cNvPicPr/>
                      <p:nvPr/>
                    </p:nvPicPr>
                    <p:blipFill>
                      <a:blip r:embed="rId8"/>
                      <a:stretch>
                        <a:fillRect/>
                      </a:stretch>
                    </p:blipFill>
                    <p:spPr>
                      <a:xfrm>
                        <a:off x="4356100" y="3789363"/>
                        <a:ext cx="457200" cy="433387"/>
                      </a:xfrm>
                      <a:prstGeom prst="rect">
                        <a:avLst/>
                      </a:prstGeom>
                      <a:noFill/>
                      <a:ln w="38100">
                        <a:noFill/>
                        <a:miter/>
                      </a:ln>
                    </p:spPr>
                  </p:pic>
                </p:oleObj>
              </mc:Fallback>
            </mc:AlternateContent>
          </a:graphicData>
        </a:graphic>
      </p:graphicFrame>
      <p:graphicFrame>
        <p:nvGraphicFramePr>
          <p:cNvPr id="38917" name="Object 12"/>
          <p:cNvGraphicFramePr/>
          <p:nvPr/>
        </p:nvGraphicFramePr>
        <p:xfrm>
          <a:off x="7019925" y="3789363"/>
          <a:ext cx="503238" cy="431800"/>
        </p:xfrm>
        <a:graphic>
          <a:graphicData uri="http://schemas.openxmlformats.org/presentationml/2006/ole">
            <mc:AlternateContent xmlns:mc="http://schemas.openxmlformats.org/markup-compatibility/2006">
              <mc:Choice xmlns:v="urn:schemas-microsoft-com:vml" Requires="v">
                <p:oleObj spid="_x0000_s40972" r:id="rId9" imgW="266065" imgH="228600" progId="Equation.DSMT4">
                  <p:embed/>
                </p:oleObj>
              </mc:Choice>
              <mc:Fallback>
                <p:oleObj r:id="rId9" imgW="266065" imgH="228600" progId="Equation.DSMT4">
                  <p:embed/>
                  <p:pic>
                    <p:nvPicPr>
                      <p:cNvPr id="0" name="图片 3231"/>
                      <p:cNvPicPr/>
                      <p:nvPr/>
                    </p:nvPicPr>
                    <p:blipFill>
                      <a:blip r:embed="rId10"/>
                      <a:stretch>
                        <a:fillRect/>
                      </a:stretch>
                    </p:blipFill>
                    <p:spPr>
                      <a:xfrm>
                        <a:off x="7019925" y="3789363"/>
                        <a:ext cx="503238" cy="431800"/>
                      </a:xfrm>
                      <a:prstGeom prst="rect">
                        <a:avLst/>
                      </a:prstGeom>
                      <a:noFill/>
                      <a:ln w="38100">
                        <a:noFill/>
                        <a:miter/>
                      </a:ln>
                    </p:spPr>
                  </p:pic>
                </p:oleObj>
              </mc:Fallback>
            </mc:AlternateContent>
          </a:graphicData>
        </a:graphic>
      </p:graphicFrame>
      <p:graphicFrame>
        <p:nvGraphicFramePr>
          <p:cNvPr id="38918" name="Object 13"/>
          <p:cNvGraphicFramePr/>
          <p:nvPr/>
        </p:nvGraphicFramePr>
        <p:xfrm>
          <a:off x="2987675" y="4221163"/>
          <a:ext cx="457200" cy="433387"/>
        </p:xfrm>
        <a:graphic>
          <a:graphicData uri="http://schemas.openxmlformats.org/presentationml/2006/ole">
            <mc:AlternateContent xmlns:mc="http://schemas.openxmlformats.org/markup-compatibility/2006">
              <mc:Choice xmlns:v="urn:schemas-microsoft-com:vml" Requires="v">
                <p:oleObj spid="_x0000_s40973" r:id="rId11" imgW="241300" imgH="228600" progId="Equation.DSMT4">
                  <p:embed/>
                </p:oleObj>
              </mc:Choice>
              <mc:Fallback>
                <p:oleObj r:id="rId11" imgW="241300" imgH="228600" progId="Equation.DSMT4">
                  <p:embed/>
                  <p:pic>
                    <p:nvPicPr>
                      <p:cNvPr id="0" name="图片 3230"/>
                      <p:cNvPicPr/>
                      <p:nvPr/>
                    </p:nvPicPr>
                    <p:blipFill>
                      <a:blip r:embed="rId8"/>
                      <a:stretch>
                        <a:fillRect/>
                      </a:stretch>
                    </p:blipFill>
                    <p:spPr>
                      <a:xfrm>
                        <a:off x="2987675" y="4221163"/>
                        <a:ext cx="457200" cy="433387"/>
                      </a:xfrm>
                      <a:prstGeom prst="rect">
                        <a:avLst/>
                      </a:prstGeom>
                      <a:noFill/>
                      <a:ln w="38100">
                        <a:noFill/>
                        <a:miter/>
                      </a:ln>
                    </p:spPr>
                  </p:pic>
                </p:oleObj>
              </mc:Fallback>
            </mc:AlternateContent>
          </a:graphicData>
        </a:graphic>
      </p:graphicFrame>
      <p:graphicFrame>
        <p:nvGraphicFramePr>
          <p:cNvPr id="38919" name="Object 14"/>
          <p:cNvGraphicFramePr/>
          <p:nvPr/>
        </p:nvGraphicFramePr>
        <p:xfrm>
          <a:off x="1403350" y="4508500"/>
          <a:ext cx="1655763" cy="576263"/>
        </p:xfrm>
        <a:graphic>
          <a:graphicData uri="http://schemas.openxmlformats.org/presentationml/2006/ole">
            <mc:AlternateContent xmlns:mc="http://schemas.openxmlformats.org/markup-compatibility/2006">
              <mc:Choice xmlns:v="urn:schemas-microsoft-com:vml" Requires="v">
                <p:oleObj spid="_x0000_s40974" r:id="rId12" imgW="889000" imgH="419100" progId="Equation.DSMT4">
                  <p:embed/>
                </p:oleObj>
              </mc:Choice>
              <mc:Fallback>
                <p:oleObj r:id="rId12" imgW="889000" imgH="419100" progId="Equation.DSMT4">
                  <p:embed/>
                  <p:pic>
                    <p:nvPicPr>
                      <p:cNvPr id="0" name="图片 3232"/>
                      <p:cNvPicPr/>
                      <p:nvPr/>
                    </p:nvPicPr>
                    <p:blipFill>
                      <a:blip r:embed="rId13"/>
                      <a:stretch>
                        <a:fillRect/>
                      </a:stretch>
                    </p:blipFill>
                    <p:spPr>
                      <a:xfrm>
                        <a:off x="1403350" y="4508500"/>
                        <a:ext cx="1655763" cy="576263"/>
                      </a:xfrm>
                      <a:prstGeom prst="rect">
                        <a:avLst/>
                      </a:prstGeom>
                      <a:noFill/>
                      <a:ln w="38100">
                        <a:noFill/>
                        <a:miter/>
                      </a:ln>
                    </p:spPr>
                  </p:pic>
                </p:oleObj>
              </mc:Fallback>
            </mc:AlternateContent>
          </a:graphicData>
        </a:graphic>
      </p:graphicFrame>
      <p:graphicFrame>
        <p:nvGraphicFramePr>
          <p:cNvPr id="38920" name="Object 15"/>
          <p:cNvGraphicFramePr/>
          <p:nvPr/>
        </p:nvGraphicFramePr>
        <p:xfrm>
          <a:off x="4284663" y="4508500"/>
          <a:ext cx="1295400" cy="576263"/>
        </p:xfrm>
        <a:graphic>
          <a:graphicData uri="http://schemas.openxmlformats.org/presentationml/2006/ole">
            <mc:AlternateContent xmlns:mc="http://schemas.openxmlformats.org/markup-compatibility/2006">
              <mc:Choice xmlns:v="urn:schemas-microsoft-com:vml" Requires="v">
                <p:oleObj spid="_x0000_s40975" r:id="rId14" imgW="787400" imgH="419100" progId="Equation.DSMT4">
                  <p:embed/>
                </p:oleObj>
              </mc:Choice>
              <mc:Fallback>
                <p:oleObj r:id="rId14" imgW="787400" imgH="419100" progId="Equation.DSMT4">
                  <p:embed/>
                  <p:pic>
                    <p:nvPicPr>
                      <p:cNvPr id="0" name="图片 3235"/>
                      <p:cNvPicPr/>
                      <p:nvPr/>
                    </p:nvPicPr>
                    <p:blipFill>
                      <a:blip r:embed="rId15"/>
                      <a:stretch>
                        <a:fillRect/>
                      </a:stretch>
                    </p:blipFill>
                    <p:spPr>
                      <a:xfrm>
                        <a:off x="4284663" y="4508500"/>
                        <a:ext cx="1295400" cy="576263"/>
                      </a:xfrm>
                      <a:prstGeom prst="rect">
                        <a:avLst/>
                      </a:prstGeom>
                      <a:noFill/>
                      <a:ln w="38100">
                        <a:noFill/>
                        <a:miter/>
                      </a:ln>
                    </p:spPr>
                  </p:pic>
                </p:oleObj>
              </mc:Fallback>
            </mc:AlternateContent>
          </a:graphicData>
        </a:graphic>
      </p:graphicFrame>
      <p:graphicFrame>
        <p:nvGraphicFramePr>
          <p:cNvPr id="38921" name="Object 16"/>
          <p:cNvGraphicFramePr/>
          <p:nvPr/>
        </p:nvGraphicFramePr>
        <p:xfrm>
          <a:off x="3119438" y="5084763"/>
          <a:ext cx="2830512" cy="833437"/>
        </p:xfrm>
        <a:graphic>
          <a:graphicData uri="http://schemas.openxmlformats.org/presentationml/2006/ole">
            <mc:AlternateContent xmlns:mc="http://schemas.openxmlformats.org/markup-compatibility/2006">
              <mc:Choice xmlns:v="urn:schemas-microsoft-com:vml" Requires="v">
                <p:oleObj spid="_x0000_s40976" r:id="rId16" imgW="1180465" imgH="419100" progId="Equation.DSMT4">
                  <p:embed/>
                </p:oleObj>
              </mc:Choice>
              <mc:Fallback>
                <p:oleObj r:id="rId16" imgW="1180465" imgH="419100" progId="Equation.DSMT4">
                  <p:embed/>
                  <p:pic>
                    <p:nvPicPr>
                      <p:cNvPr id="0" name="图片 3236"/>
                      <p:cNvPicPr/>
                      <p:nvPr/>
                    </p:nvPicPr>
                    <p:blipFill>
                      <a:blip r:embed="rId17"/>
                      <a:stretch>
                        <a:fillRect/>
                      </a:stretch>
                    </p:blipFill>
                    <p:spPr>
                      <a:xfrm>
                        <a:off x="3119438" y="5084763"/>
                        <a:ext cx="2830512" cy="833437"/>
                      </a:xfrm>
                      <a:prstGeom prst="rect">
                        <a:avLst/>
                      </a:prstGeom>
                      <a:noFill/>
                      <a:ln w="38100">
                        <a:noFill/>
                        <a:miter/>
                      </a:ln>
                    </p:spPr>
                  </p:pic>
                </p:oleObj>
              </mc:Fallback>
            </mc:AlternateContent>
          </a:graphicData>
        </a:graphic>
      </p:graphicFrame>
      <p:sp>
        <p:nvSpPr>
          <p:cNvPr id="38925" name="Text Box 17"/>
          <p:cNvSpPr txBox="1"/>
          <p:nvPr/>
        </p:nvSpPr>
        <p:spPr>
          <a:xfrm>
            <a:off x="2555875" y="5949950"/>
            <a:ext cx="19431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（两板折减）</a:t>
            </a:r>
          </a:p>
        </p:txBody>
      </p:sp>
      <p:sp>
        <p:nvSpPr>
          <p:cNvPr id="38926" name="Text Box 19"/>
          <p:cNvSpPr txBox="1"/>
          <p:nvPr/>
        </p:nvSpPr>
        <p:spPr>
          <a:xfrm>
            <a:off x="5003800" y="5949950"/>
            <a:ext cx="2447925"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（一板折减）</a:t>
            </a:r>
          </a:p>
        </p:txBody>
      </p:sp>
      <p:pic>
        <p:nvPicPr>
          <p:cNvPr id="38927" name="Picture 20"/>
          <p:cNvPicPr>
            <a:picLocks noChangeAspect="1"/>
          </p:cNvPicPr>
          <p:nvPr/>
        </p:nvPicPr>
        <p:blipFill>
          <a:blip r:embed="rId18"/>
          <a:stretch>
            <a:fillRect/>
          </a:stretch>
        </p:blipFill>
        <p:spPr>
          <a:xfrm>
            <a:off x="1403350" y="404813"/>
            <a:ext cx="3048000" cy="2101850"/>
          </a:xfrm>
          <a:prstGeom prst="rect">
            <a:avLst/>
          </a:prstGeom>
          <a:noFill/>
          <a:ln w="9525">
            <a:noFill/>
          </a:ln>
        </p:spPr>
      </p:pic>
      <p:pic>
        <p:nvPicPr>
          <p:cNvPr id="38928" name="Picture 21"/>
          <p:cNvPicPr>
            <a:picLocks noChangeAspect="1"/>
          </p:cNvPicPr>
          <p:nvPr/>
        </p:nvPicPr>
        <p:blipFill>
          <a:blip r:embed="rId19"/>
          <a:stretch>
            <a:fillRect/>
          </a:stretch>
        </p:blipFill>
        <p:spPr>
          <a:xfrm>
            <a:off x="5651500" y="620713"/>
            <a:ext cx="2286000" cy="1836737"/>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5" name="Text Box 4"/>
          <p:cNvSpPr txBox="1"/>
          <p:nvPr/>
        </p:nvSpPr>
        <p:spPr>
          <a:xfrm>
            <a:off x="755650" y="404813"/>
            <a:ext cx="8137525" cy="366712"/>
          </a:xfrm>
          <a:prstGeom prst="rect">
            <a:avLst/>
          </a:prstGeom>
          <a:noFill/>
          <a:ln w="9525">
            <a:noFill/>
          </a:ln>
        </p:spPr>
        <p:txBody>
          <a:bodyPr>
            <a:spAutoFit/>
          </a:bodyPr>
          <a:lstStyle/>
          <a:p>
            <a:pPr marL="342900" lvl="0" indent="-342900" eaLnBrk="1" hangingPunct="1">
              <a:spcBef>
                <a:spcPct val="50000"/>
              </a:spcBef>
              <a:buAutoNum type="circleNumDbPlain"/>
            </a:pP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E</a:t>
            </a:r>
            <a:r>
              <a:rPr lang="en-US" altLang="zh-CN" b="0">
                <a:latin typeface="Arial" panose="020B0604020202020204" pitchFamily="34" charset="0"/>
                <a:ea typeface="宋体" panose="02010600030101010101" pitchFamily="2" charset="-122"/>
              </a:rPr>
              <a:t>&lt;P</a:t>
            </a:r>
            <a:r>
              <a:rPr lang="en-US" altLang="zh-CN" b="0" baseline="-25000">
                <a:latin typeface="Arial" panose="020B0604020202020204" pitchFamily="34" charset="0"/>
                <a:ea typeface="宋体" panose="02010600030101010101" pitchFamily="2" charset="-122"/>
              </a:rPr>
              <a:t>1</a:t>
            </a:r>
            <a:r>
              <a:rPr lang="zh-CN" altLang="en-US" b="0" dirty="0">
                <a:latin typeface="Arial" panose="020B0604020202020204" pitchFamily="34" charset="0"/>
                <a:ea typeface="宋体" panose="02010600030101010101" pitchFamily="2" charset="-122"/>
              </a:rPr>
              <a:t>时，     先整体再一侧板刚度折减</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失稳荷载为</a:t>
            </a:r>
          </a:p>
        </p:txBody>
      </p:sp>
      <p:graphicFrame>
        <p:nvGraphicFramePr>
          <p:cNvPr id="39938" name="Object 5"/>
          <p:cNvGraphicFramePr/>
          <p:nvPr/>
        </p:nvGraphicFramePr>
        <p:xfrm>
          <a:off x="6300788" y="404813"/>
          <a:ext cx="792162" cy="431800"/>
        </p:xfrm>
        <a:graphic>
          <a:graphicData uri="http://schemas.openxmlformats.org/presentationml/2006/ole">
            <mc:AlternateContent xmlns:mc="http://schemas.openxmlformats.org/markup-compatibility/2006">
              <mc:Choice xmlns:v="urn:schemas-microsoft-com:vml" Requires="v">
                <p:oleObj spid="_x0000_s41992" r:id="rId3" imgW="177800" imgH="240665" progId="Equation.DSMT4">
                  <p:embed/>
                </p:oleObj>
              </mc:Choice>
              <mc:Fallback>
                <p:oleObj r:id="rId3" imgW="177800" imgH="240665" progId="Equation.DSMT4">
                  <p:embed/>
                  <p:pic>
                    <p:nvPicPr>
                      <p:cNvPr id="0" name="图片 3275"/>
                      <p:cNvPicPr/>
                      <p:nvPr/>
                    </p:nvPicPr>
                    <p:blipFill>
                      <a:blip r:embed="rId4"/>
                      <a:stretch>
                        <a:fillRect/>
                      </a:stretch>
                    </p:blipFill>
                    <p:spPr>
                      <a:xfrm>
                        <a:off x="6300788" y="404813"/>
                        <a:ext cx="792162" cy="431800"/>
                      </a:xfrm>
                      <a:prstGeom prst="rect">
                        <a:avLst/>
                      </a:prstGeom>
                      <a:noFill/>
                      <a:ln w="38100">
                        <a:noFill/>
                        <a:miter/>
                      </a:ln>
                    </p:spPr>
                  </p:pic>
                </p:oleObj>
              </mc:Fallback>
            </mc:AlternateContent>
          </a:graphicData>
        </a:graphic>
      </p:graphicFrame>
      <p:pic>
        <p:nvPicPr>
          <p:cNvPr id="39946" name="Picture 6"/>
          <p:cNvPicPr>
            <a:picLocks noChangeAspect="1"/>
          </p:cNvPicPr>
          <p:nvPr/>
        </p:nvPicPr>
        <p:blipFill>
          <a:blip r:embed="rId5"/>
          <a:stretch>
            <a:fillRect/>
          </a:stretch>
        </p:blipFill>
        <p:spPr>
          <a:xfrm>
            <a:off x="1116013" y="2997200"/>
            <a:ext cx="2303462" cy="1698625"/>
          </a:xfrm>
          <a:prstGeom prst="rect">
            <a:avLst/>
          </a:prstGeom>
          <a:noFill/>
          <a:ln w="9525">
            <a:noFill/>
          </a:ln>
        </p:spPr>
      </p:pic>
      <p:sp>
        <p:nvSpPr>
          <p:cNvPr id="39947" name="Text Box 7"/>
          <p:cNvSpPr txBox="1"/>
          <p:nvPr/>
        </p:nvSpPr>
        <p:spPr>
          <a:xfrm>
            <a:off x="755650" y="908050"/>
            <a:ext cx="7200900" cy="1604963"/>
          </a:xfrm>
          <a:prstGeom prst="rect">
            <a:avLst/>
          </a:prstGeom>
          <a:noFill/>
          <a:ln w="9525">
            <a:noFill/>
          </a:ln>
        </p:spPr>
        <p:txBody>
          <a:bodyPr>
            <a:spAutoFit/>
          </a:bodyPr>
          <a:lstStyle/>
          <a:p>
            <a:pPr lvl="0" eaLnBrk="1" hangingPunct="1">
              <a:spcBef>
                <a:spcPct val="50000"/>
              </a:spcBef>
            </a:pPr>
            <a:r>
              <a:rPr lang="en-US" altLang="zh-CN">
                <a:latin typeface="Arial" panose="020B0604020202020204" pitchFamily="34" charset="0"/>
                <a:ea typeface="宋体" panose="02010600030101010101" pitchFamily="2" charset="-122"/>
              </a:rPr>
              <a:t>② </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E</a:t>
            </a:r>
            <a:r>
              <a:rPr lang="en-US" altLang="zh-CN" b="0">
                <a:latin typeface="Arial" panose="020B0604020202020204" pitchFamily="34" charset="0"/>
                <a:ea typeface="宋体" panose="02010600030101010101" pitchFamily="2" charset="-122"/>
              </a:rPr>
              <a:t>&gt;P</a:t>
            </a:r>
            <a:r>
              <a:rPr lang="en-US" altLang="zh-CN" b="0" baseline="-25000">
                <a:latin typeface="Arial" panose="020B0604020202020204" pitchFamily="34" charset="0"/>
                <a:ea typeface="宋体" panose="02010600030101010101" pitchFamily="2" charset="-122"/>
              </a:rPr>
              <a:t>1</a:t>
            </a:r>
            <a:r>
              <a:rPr lang="zh-CN" altLang="en-US" b="0" dirty="0">
                <a:latin typeface="Arial" panose="020B0604020202020204" pitchFamily="34" charset="0"/>
                <a:ea typeface="宋体" panose="02010600030101010101" pitchFamily="2" charset="-122"/>
              </a:rPr>
              <a:t>时，荷载达到</a:t>
            </a:r>
            <a:r>
              <a:rPr lang="en-US" altLang="zh-CN" b="0">
                <a:latin typeface="Arial" panose="020B0604020202020204" pitchFamily="34" charset="0"/>
                <a:ea typeface="宋体" panose="02010600030101010101" pitchFamily="2" charset="-122"/>
              </a:rPr>
              <a:t>P</a:t>
            </a:r>
            <a:r>
              <a:rPr lang="en-US" altLang="zh-CN" b="0" baseline="-25000">
                <a:latin typeface="Arial" panose="020B0604020202020204" pitchFamily="34" charset="0"/>
                <a:ea typeface="宋体" panose="02010600030101010101" pitchFamily="2" charset="-122"/>
              </a:rPr>
              <a:t>1</a:t>
            </a:r>
            <a:r>
              <a:rPr lang="zh-CN" altLang="en-US" b="0" dirty="0">
                <a:latin typeface="Arial" panose="020B0604020202020204" pitchFamily="34" charset="0"/>
                <a:ea typeface="宋体" panose="02010600030101010101" pitchFamily="2" charset="-122"/>
              </a:rPr>
              <a:t>时</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板屈曲。整体失稳荷载为       </a:t>
            </a:r>
            <a:r>
              <a:rPr lang="en-US" altLang="en-US" b="0">
                <a:latin typeface="Arial" panose="020B0604020202020204" pitchFamily="34" charset="0"/>
                <a:ea typeface="宋体" panose="02010600030101010101" pitchFamily="2" charset="-122"/>
              </a:rPr>
              <a:t>，</a:t>
            </a:r>
            <a:endParaRPr lang="zh-CN" altLang="en-US" b="0" dirty="0">
              <a:latin typeface="Arial" panose="020B0604020202020204" pitchFamily="34" charset="0"/>
              <a:ea typeface="宋体" panose="02010600030101010101" pitchFamily="2" charset="-122"/>
            </a:endParaRPr>
          </a:p>
          <a:p>
            <a:pPr lvl="0" eaLnBrk="1" hangingPunct="1">
              <a:spcBef>
                <a:spcPct val="50000"/>
              </a:spcBef>
            </a:pPr>
            <a:r>
              <a:rPr lang="zh-CN" altLang="en-US" b="0" dirty="0">
                <a:latin typeface="Arial" panose="020B0604020202020204" pitchFamily="34" charset="0"/>
                <a:ea typeface="宋体" panose="02010600030101010101" pitchFamily="2" charset="-122"/>
              </a:rPr>
              <a:t>    </a:t>
            </a: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如果            			</a:t>
            </a:r>
          </a:p>
          <a:p>
            <a:pPr lvl="0" eaLnBrk="1" hangingPunct="1">
              <a:spcBef>
                <a:spcPct val="50000"/>
              </a:spcBef>
            </a:pPr>
            <a:r>
              <a:rPr lang="zh-CN" altLang="en-US" b="0" dirty="0">
                <a:latin typeface="Arial" panose="020B0604020202020204" pitchFamily="34" charset="0"/>
                <a:ea typeface="宋体" panose="02010600030101010101" pitchFamily="2" charset="-122"/>
              </a:rPr>
              <a:t>       板件一屈曲</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构件就屈曲。一旦构件弯曲</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整体承载力变为</a:t>
            </a:r>
          </a:p>
          <a:p>
            <a:pPr lvl="0" eaLnBrk="1" hangingPunct="1">
              <a:spcBef>
                <a:spcPct val="50000"/>
              </a:spcBef>
            </a:pPr>
            <a:endParaRPr lang="en-US" altLang="zh-CN" b="0">
              <a:latin typeface="Arial" panose="020B0604020202020204" pitchFamily="34" charset="0"/>
              <a:ea typeface="宋体" panose="02010600030101010101" pitchFamily="2" charset="-122"/>
            </a:endParaRPr>
          </a:p>
        </p:txBody>
      </p:sp>
      <p:graphicFrame>
        <p:nvGraphicFramePr>
          <p:cNvPr id="39939" name="Object 8"/>
          <p:cNvGraphicFramePr/>
          <p:nvPr/>
        </p:nvGraphicFramePr>
        <p:xfrm>
          <a:off x="6156325" y="836613"/>
          <a:ext cx="504825" cy="433387"/>
        </p:xfrm>
        <a:graphic>
          <a:graphicData uri="http://schemas.openxmlformats.org/presentationml/2006/ole">
            <mc:AlternateContent xmlns:mc="http://schemas.openxmlformats.org/markup-compatibility/2006">
              <mc:Choice xmlns:v="urn:schemas-microsoft-com:vml" Requires="v">
                <p:oleObj spid="_x0000_s41993" r:id="rId6" imgW="266065" imgH="228600" progId="Equation.DSMT4">
                  <p:embed/>
                </p:oleObj>
              </mc:Choice>
              <mc:Fallback>
                <p:oleObj r:id="rId6" imgW="266065" imgH="228600" progId="Equation.DSMT4">
                  <p:embed/>
                  <p:pic>
                    <p:nvPicPr>
                      <p:cNvPr id="0" name="图片 3277"/>
                      <p:cNvPicPr/>
                      <p:nvPr/>
                    </p:nvPicPr>
                    <p:blipFill>
                      <a:blip r:embed="rId7"/>
                      <a:stretch>
                        <a:fillRect/>
                      </a:stretch>
                    </p:blipFill>
                    <p:spPr>
                      <a:xfrm>
                        <a:off x="6156325" y="836613"/>
                        <a:ext cx="504825" cy="433387"/>
                      </a:xfrm>
                      <a:prstGeom prst="rect">
                        <a:avLst/>
                      </a:prstGeom>
                      <a:noFill/>
                      <a:ln w="38100">
                        <a:noFill/>
                        <a:miter/>
                      </a:ln>
                    </p:spPr>
                  </p:pic>
                </p:oleObj>
              </mc:Fallback>
            </mc:AlternateContent>
          </a:graphicData>
        </a:graphic>
      </p:graphicFrame>
      <p:graphicFrame>
        <p:nvGraphicFramePr>
          <p:cNvPr id="39940" name="Object 9"/>
          <p:cNvGraphicFramePr/>
          <p:nvPr/>
        </p:nvGraphicFramePr>
        <p:xfrm>
          <a:off x="1763713" y="1341438"/>
          <a:ext cx="1152525" cy="401637"/>
        </p:xfrm>
        <a:graphic>
          <a:graphicData uri="http://schemas.openxmlformats.org/presentationml/2006/ole">
            <mc:AlternateContent xmlns:mc="http://schemas.openxmlformats.org/markup-compatibility/2006">
              <mc:Choice xmlns:v="urn:schemas-microsoft-com:vml" Requires="v">
                <p:oleObj spid="_x0000_s41994" r:id="rId8" imgW="533400" imgH="228600" progId="Equation.DSMT4">
                  <p:embed/>
                </p:oleObj>
              </mc:Choice>
              <mc:Fallback>
                <p:oleObj r:id="rId8" imgW="533400" imgH="228600" progId="Equation.DSMT4">
                  <p:embed/>
                  <p:pic>
                    <p:nvPicPr>
                      <p:cNvPr id="0" name="图片 3279"/>
                      <p:cNvPicPr/>
                      <p:nvPr/>
                    </p:nvPicPr>
                    <p:blipFill>
                      <a:blip r:embed="rId9"/>
                      <a:stretch>
                        <a:fillRect/>
                      </a:stretch>
                    </p:blipFill>
                    <p:spPr>
                      <a:xfrm>
                        <a:off x="1763713" y="1341438"/>
                        <a:ext cx="1152525" cy="401637"/>
                      </a:xfrm>
                      <a:prstGeom prst="rect">
                        <a:avLst/>
                      </a:prstGeom>
                      <a:noFill/>
                      <a:ln w="38100">
                        <a:noFill/>
                        <a:miter/>
                      </a:ln>
                    </p:spPr>
                  </p:pic>
                </p:oleObj>
              </mc:Fallback>
            </mc:AlternateContent>
          </a:graphicData>
        </a:graphic>
      </p:graphicFrame>
      <p:graphicFrame>
        <p:nvGraphicFramePr>
          <p:cNvPr id="39941" name="Object 10"/>
          <p:cNvGraphicFramePr/>
          <p:nvPr/>
        </p:nvGraphicFramePr>
        <p:xfrm>
          <a:off x="6804025" y="1700213"/>
          <a:ext cx="576263" cy="433387"/>
        </p:xfrm>
        <a:graphic>
          <a:graphicData uri="http://schemas.openxmlformats.org/presentationml/2006/ole">
            <mc:AlternateContent xmlns:mc="http://schemas.openxmlformats.org/markup-compatibility/2006">
              <mc:Choice xmlns:v="urn:schemas-microsoft-com:vml" Requires="v">
                <p:oleObj spid="_x0000_s41995" r:id="rId10" imgW="177800" imgH="240665" progId="Equation.DSMT4">
                  <p:embed/>
                </p:oleObj>
              </mc:Choice>
              <mc:Fallback>
                <p:oleObj r:id="rId10" imgW="177800" imgH="240665" progId="Equation.DSMT4">
                  <p:embed/>
                  <p:pic>
                    <p:nvPicPr>
                      <p:cNvPr id="0" name="图片 3274"/>
                      <p:cNvPicPr/>
                      <p:nvPr/>
                    </p:nvPicPr>
                    <p:blipFill>
                      <a:blip r:embed="rId11"/>
                      <a:stretch>
                        <a:fillRect/>
                      </a:stretch>
                    </p:blipFill>
                    <p:spPr>
                      <a:xfrm>
                        <a:off x="6804025" y="1700213"/>
                        <a:ext cx="576263" cy="433387"/>
                      </a:xfrm>
                      <a:prstGeom prst="rect">
                        <a:avLst/>
                      </a:prstGeom>
                      <a:noFill/>
                      <a:ln w="38100">
                        <a:noFill/>
                        <a:miter/>
                      </a:ln>
                    </p:spPr>
                  </p:pic>
                </p:oleObj>
              </mc:Fallback>
            </mc:AlternateContent>
          </a:graphicData>
        </a:graphic>
      </p:graphicFrame>
      <p:pic>
        <p:nvPicPr>
          <p:cNvPr id="39948" name="Picture 11"/>
          <p:cNvPicPr>
            <a:picLocks noChangeAspect="1"/>
          </p:cNvPicPr>
          <p:nvPr/>
        </p:nvPicPr>
        <p:blipFill>
          <a:blip r:embed="rId12"/>
          <a:stretch>
            <a:fillRect/>
          </a:stretch>
        </p:blipFill>
        <p:spPr>
          <a:xfrm>
            <a:off x="1042988" y="4843463"/>
            <a:ext cx="2374900" cy="2014537"/>
          </a:xfrm>
          <a:prstGeom prst="rect">
            <a:avLst/>
          </a:prstGeom>
          <a:noFill/>
          <a:ln w="9525">
            <a:noFill/>
          </a:ln>
        </p:spPr>
      </p:pic>
      <p:pic>
        <p:nvPicPr>
          <p:cNvPr id="39949" name="Picture 12"/>
          <p:cNvPicPr>
            <a:picLocks noChangeAspect="1"/>
          </p:cNvPicPr>
          <p:nvPr/>
        </p:nvPicPr>
        <p:blipFill>
          <a:blip r:embed="rId13"/>
          <a:stretch>
            <a:fillRect/>
          </a:stretch>
        </p:blipFill>
        <p:spPr>
          <a:xfrm>
            <a:off x="4284663" y="5078413"/>
            <a:ext cx="2159000" cy="1779587"/>
          </a:xfrm>
          <a:prstGeom prst="rect">
            <a:avLst/>
          </a:prstGeom>
          <a:noFill/>
          <a:ln w="9525">
            <a:noFill/>
          </a:ln>
        </p:spPr>
      </p:pic>
      <p:sp>
        <p:nvSpPr>
          <p:cNvPr id="39950" name="Text Box 13"/>
          <p:cNvSpPr txBox="1"/>
          <p:nvPr/>
        </p:nvSpPr>
        <p:spPr>
          <a:xfrm>
            <a:off x="1042988" y="2060575"/>
            <a:ext cx="7705725" cy="77946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如果</a:t>
            </a:r>
            <a:r>
              <a:rPr lang="zh-CN" altLang="en-US" dirty="0">
                <a:latin typeface="Arial" panose="020B0604020202020204" pitchFamily="34" charset="0"/>
                <a:ea typeface="宋体" panose="02010600030101010101" pitchFamily="2" charset="-122"/>
              </a:rPr>
              <a:t>	  	</a:t>
            </a:r>
          </a:p>
          <a:p>
            <a:pPr lvl="0" eaLnBrk="1" hangingPunct="1">
              <a:spcBef>
                <a:spcPct val="50000"/>
              </a:spcBef>
            </a:pPr>
            <a:r>
              <a:rPr lang="zh-CN" altLang="en-US" dirty="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板件屈曲后</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无整体位移</a:t>
            </a:r>
            <a:r>
              <a:rPr lang="en-US" altLang="zh-CN" b="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荷载可增加到	</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构件弯曲后到	失稳。</a:t>
            </a:r>
          </a:p>
        </p:txBody>
      </p:sp>
      <p:graphicFrame>
        <p:nvGraphicFramePr>
          <p:cNvPr id="39942" name="Object 14"/>
          <p:cNvGraphicFramePr/>
          <p:nvPr/>
        </p:nvGraphicFramePr>
        <p:xfrm>
          <a:off x="1763713" y="1989138"/>
          <a:ext cx="935037" cy="392112"/>
        </p:xfrm>
        <a:graphic>
          <a:graphicData uri="http://schemas.openxmlformats.org/presentationml/2006/ole">
            <mc:AlternateContent xmlns:mc="http://schemas.openxmlformats.org/markup-compatibility/2006">
              <mc:Choice xmlns:v="urn:schemas-microsoft-com:vml" Requires="v">
                <p:oleObj spid="_x0000_s41996" r:id="rId14" imgW="546100" imgH="228600" progId="Equation.DSMT4">
                  <p:embed/>
                </p:oleObj>
              </mc:Choice>
              <mc:Fallback>
                <p:oleObj r:id="rId14" imgW="546100" imgH="228600" progId="Equation.DSMT4">
                  <p:embed/>
                  <p:pic>
                    <p:nvPicPr>
                      <p:cNvPr id="0" name="图片 3273"/>
                      <p:cNvPicPr/>
                      <p:nvPr/>
                    </p:nvPicPr>
                    <p:blipFill>
                      <a:blip r:embed="rId15"/>
                      <a:stretch>
                        <a:fillRect/>
                      </a:stretch>
                    </p:blipFill>
                    <p:spPr>
                      <a:xfrm>
                        <a:off x="1763713" y="1989138"/>
                        <a:ext cx="935037" cy="392112"/>
                      </a:xfrm>
                      <a:prstGeom prst="rect">
                        <a:avLst/>
                      </a:prstGeom>
                      <a:noFill/>
                      <a:ln w="38100">
                        <a:noFill/>
                        <a:miter/>
                      </a:ln>
                    </p:spPr>
                  </p:pic>
                </p:oleObj>
              </mc:Fallback>
            </mc:AlternateContent>
          </a:graphicData>
        </a:graphic>
      </p:graphicFrame>
      <p:graphicFrame>
        <p:nvGraphicFramePr>
          <p:cNvPr id="39943" name="Object 15"/>
          <p:cNvGraphicFramePr/>
          <p:nvPr/>
        </p:nvGraphicFramePr>
        <p:xfrm>
          <a:off x="5148263" y="2420938"/>
          <a:ext cx="431800" cy="369887"/>
        </p:xfrm>
        <a:graphic>
          <a:graphicData uri="http://schemas.openxmlformats.org/presentationml/2006/ole">
            <mc:AlternateContent xmlns:mc="http://schemas.openxmlformats.org/markup-compatibility/2006">
              <mc:Choice xmlns:v="urn:schemas-microsoft-com:vml" Requires="v">
                <p:oleObj spid="_x0000_s41997" r:id="rId16" imgW="266065" imgH="228600" progId="Equation.DSMT4">
                  <p:embed/>
                </p:oleObj>
              </mc:Choice>
              <mc:Fallback>
                <p:oleObj r:id="rId16" imgW="266065" imgH="228600" progId="Equation.DSMT4">
                  <p:embed/>
                  <p:pic>
                    <p:nvPicPr>
                      <p:cNvPr id="0" name="图片 3272"/>
                      <p:cNvPicPr/>
                      <p:nvPr/>
                    </p:nvPicPr>
                    <p:blipFill>
                      <a:blip r:embed="rId17"/>
                      <a:stretch>
                        <a:fillRect/>
                      </a:stretch>
                    </p:blipFill>
                    <p:spPr>
                      <a:xfrm>
                        <a:off x="5148263" y="2420938"/>
                        <a:ext cx="431800" cy="369887"/>
                      </a:xfrm>
                      <a:prstGeom prst="rect">
                        <a:avLst/>
                      </a:prstGeom>
                      <a:noFill/>
                      <a:ln w="38100">
                        <a:noFill/>
                        <a:miter/>
                      </a:ln>
                    </p:spPr>
                  </p:pic>
                </p:oleObj>
              </mc:Fallback>
            </mc:AlternateContent>
          </a:graphicData>
        </a:graphic>
      </p:graphicFrame>
      <p:graphicFrame>
        <p:nvGraphicFramePr>
          <p:cNvPr id="39944" name="Object 16"/>
          <p:cNvGraphicFramePr/>
          <p:nvPr/>
        </p:nvGraphicFramePr>
        <p:xfrm>
          <a:off x="7092950" y="2420938"/>
          <a:ext cx="317500" cy="431800"/>
        </p:xfrm>
        <a:graphic>
          <a:graphicData uri="http://schemas.openxmlformats.org/presentationml/2006/ole">
            <mc:AlternateContent xmlns:mc="http://schemas.openxmlformats.org/markup-compatibility/2006">
              <mc:Choice xmlns:v="urn:schemas-microsoft-com:vml" Requires="v">
                <p:oleObj spid="_x0000_s41998" r:id="rId18" imgW="177800" imgH="240665" progId="Equation.DSMT4">
                  <p:embed/>
                </p:oleObj>
              </mc:Choice>
              <mc:Fallback>
                <p:oleObj r:id="rId18" imgW="177800" imgH="240665" progId="Equation.DSMT4">
                  <p:embed/>
                  <p:pic>
                    <p:nvPicPr>
                      <p:cNvPr id="0" name="图片 3278"/>
                      <p:cNvPicPr/>
                      <p:nvPr/>
                    </p:nvPicPr>
                    <p:blipFill>
                      <a:blip r:embed="rId19"/>
                      <a:stretch>
                        <a:fillRect/>
                      </a:stretch>
                    </p:blipFill>
                    <p:spPr>
                      <a:xfrm>
                        <a:off x="7092950" y="2420938"/>
                        <a:ext cx="317500" cy="431800"/>
                      </a:xfrm>
                      <a:prstGeom prst="rect">
                        <a:avLst/>
                      </a:prstGeom>
                      <a:noFill/>
                      <a:ln w="38100">
                        <a:noFill/>
                        <a:miter/>
                      </a:ln>
                    </p:spPr>
                  </p:pic>
                </p:oleObj>
              </mc:Fallback>
            </mc:AlternateContent>
          </a:graphicData>
        </a:graphic>
      </p:graphicFrame>
      <p:pic>
        <p:nvPicPr>
          <p:cNvPr id="39951" name="Picture 17"/>
          <p:cNvPicPr>
            <a:picLocks noChangeAspect="1"/>
          </p:cNvPicPr>
          <p:nvPr/>
        </p:nvPicPr>
        <p:blipFill>
          <a:blip r:embed="rId20"/>
          <a:stretch>
            <a:fillRect/>
          </a:stretch>
        </p:blipFill>
        <p:spPr>
          <a:xfrm>
            <a:off x="4140200" y="2781300"/>
            <a:ext cx="2449513" cy="2106613"/>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Text Box 4"/>
          <p:cNvSpPr txBox="1"/>
          <p:nvPr/>
        </p:nvSpPr>
        <p:spPr>
          <a:xfrm>
            <a:off x="323850" y="260350"/>
            <a:ext cx="8496300" cy="1298575"/>
          </a:xfrm>
          <a:prstGeom prst="rect">
            <a:avLst/>
          </a:prstGeom>
          <a:noFill/>
          <a:ln w="9525">
            <a:noFill/>
          </a:ln>
        </p:spPr>
        <p:txBody>
          <a:bodyPr>
            <a:spAutoFit/>
          </a:bodyPr>
          <a:lstStyle/>
          <a:p>
            <a:pPr lvl="0" algn="ctr" eaLnBrk="1" hangingPunct="1">
              <a:spcBef>
                <a:spcPct val="50000"/>
              </a:spcBef>
            </a:pPr>
            <a:r>
              <a:rPr lang="zh-CN" altLang="en-US" sz="3600" dirty="0">
                <a:latin typeface="Arial" panose="020B0604020202020204" pitchFamily="34" charset="0"/>
                <a:ea typeface="华文细黑" pitchFamily="2" charset="-122"/>
              </a:rPr>
              <a:t>第五章 拱的稳定性</a:t>
            </a:r>
          </a:p>
          <a:p>
            <a:pPr lvl="0" eaLnBrk="1" hangingPunct="1">
              <a:spcBef>
                <a:spcPct val="80000"/>
              </a:spcBef>
            </a:pPr>
            <a:r>
              <a:rPr lang="zh-CN" altLang="en-US" sz="2400" dirty="0">
                <a:latin typeface="Arial" panose="020B0604020202020204" pitchFamily="34" charset="0"/>
                <a:ea typeface="华文细黑" pitchFamily="2" charset="-122"/>
              </a:rPr>
              <a:t>（一）二次方程线拱的稳定性</a:t>
            </a:r>
          </a:p>
        </p:txBody>
      </p:sp>
      <p:pic>
        <p:nvPicPr>
          <p:cNvPr id="40969" name="Picture 5"/>
          <p:cNvPicPr>
            <a:picLocks noChangeAspect="1"/>
          </p:cNvPicPr>
          <p:nvPr/>
        </p:nvPicPr>
        <p:blipFill>
          <a:blip r:embed="rId3"/>
          <a:stretch>
            <a:fillRect/>
          </a:stretch>
        </p:blipFill>
        <p:spPr>
          <a:xfrm>
            <a:off x="1187450" y="1844675"/>
            <a:ext cx="5113338" cy="1577975"/>
          </a:xfrm>
          <a:prstGeom prst="rect">
            <a:avLst/>
          </a:prstGeom>
          <a:noFill/>
          <a:ln w="9525">
            <a:noFill/>
          </a:ln>
        </p:spPr>
      </p:pic>
      <p:sp>
        <p:nvSpPr>
          <p:cNvPr id="40970" name="Text Box 6"/>
          <p:cNvSpPr txBox="1"/>
          <p:nvPr/>
        </p:nvSpPr>
        <p:spPr>
          <a:xfrm>
            <a:off x="971550" y="3716338"/>
            <a:ext cx="7561263" cy="1552575"/>
          </a:xfrm>
          <a:prstGeom prst="rect">
            <a:avLst/>
          </a:prstGeom>
          <a:noFill/>
          <a:ln w="9525">
            <a:noFill/>
          </a:ln>
        </p:spPr>
        <p:txBody>
          <a:bodyPr>
            <a:spAutoFit/>
          </a:bodyPr>
          <a:lstStyle/>
          <a:p>
            <a:pPr lvl="0" eaLnBrk="1" hangingPunct="1">
              <a:spcBef>
                <a:spcPct val="50000"/>
              </a:spcBef>
            </a:pPr>
            <a:r>
              <a:rPr lang="zh-CN" altLang="en-US" sz="2400" b="0" dirty="0">
                <a:latin typeface="华文细黑" pitchFamily="2" charset="-122"/>
                <a:ea typeface="华文细黑" pitchFamily="2" charset="-122"/>
              </a:rPr>
              <a:t>当拱为二次曲线时，在均布荷载 </a:t>
            </a:r>
            <a:r>
              <a:rPr lang="en-US" altLang="zh-CN" sz="2400" b="0">
                <a:latin typeface="华文细黑" pitchFamily="2" charset="-122"/>
                <a:ea typeface="华文细黑" pitchFamily="2" charset="-122"/>
              </a:rPr>
              <a:t>q </a:t>
            </a:r>
            <a:r>
              <a:rPr lang="zh-CN" altLang="en-US" sz="2400" b="0" dirty="0">
                <a:latin typeface="华文细黑" pitchFamily="2" charset="-122"/>
                <a:ea typeface="华文细黑" pitchFamily="2" charset="-122"/>
              </a:rPr>
              <a:t>的作用下，</a:t>
            </a:r>
          </a:p>
          <a:p>
            <a:pPr lvl="0" eaLnBrk="1" hangingPunct="1">
              <a:spcBef>
                <a:spcPct val="20000"/>
              </a:spcBef>
            </a:pPr>
            <a:r>
              <a:rPr lang="zh-CN" altLang="en-US" sz="2400" b="0" dirty="0">
                <a:latin typeface="华文细黑" pitchFamily="2" charset="-122"/>
                <a:ea typeface="华文细黑" pitchFamily="2" charset="-122"/>
              </a:rPr>
              <a:t>拱中可以无弯矩而只有轴力。</a:t>
            </a:r>
          </a:p>
          <a:p>
            <a:pPr lvl="0" eaLnBrk="1" hangingPunct="1">
              <a:spcBef>
                <a:spcPct val="80000"/>
              </a:spcBef>
            </a:pPr>
            <a:r>
              <a:rPr lang="zh-CN" altLang="en-US" sz="2400" b="0" dirty="0">
                <a:latin typeface="华文细黑" pitchFamily="2" charset="-122"/>
                <a:ea typeface="华文细黑" pitchFamily="2" charset="-122"/>
              </a:rPr>
              <a:t>这时水平推力：</a:t>
            </a:r>
          </a:p>
        </p:txBody>
      </p:sp>
      <p:graphicFrame>
        <p:nvGraphicFramePr>
          <p:cNvPr id="40962" name="Object 2"/>
          <p:cNvGraphicFramePr/>
          <p:nvPr/>
        </p:nvGraphicFramePr>
        <p:xfrm>
          <a:off x="3203575" y="4652963"/>
          <a:ext cx="1079500" cy="830262"/>
        </p:xfrm>
        <a:graphic>
          <a:graphicData uri="http://schemas.openxmlformats.org/presentationml/2006/ole">
            <mc:AlternateContent xmlns:mc="http://schemas.openxmlformats.org/markup-compatibility/2006">
              <mc:Choice xmlns:v="urn:schemas-microsoft-com:vml" Requires="v">
                <p:oleObj spid="_x0000_s43011" r:id="rId4" imgW="558800" imgH="444500" progId="Equation.DSMT4">
                  <p:embed/>
                </p:oleObj>
              </mc:Choice>
              <mc:Fallback>
                <p:oleObj r:id="rId4" imgW="558800" imgH="444500" progId="Equation.DSMT4">
                  <p:embed/>
                  <p:pic>
                    <p:nvPicPr>
                      <p:cNvPr id="0" name="图片 3280"/>
                      <p:cNvPicPr/>
                      <p:nvPr/>
                    </p:nvPicPr>
                    <p:blipFill>
                      <a:blip r:embed="rId5"/>
                      <a:stretch>
                        <a:fillRect/>
                      </a:stretch>
                    </p:blipFill>
                    <p:spPr>
                      <a:xfrm>
                        <a:off x="3203575" y="4652963"/>
                        <a:ext cx="1079500" cy="830262"/>
                      </a:xfrm>
                      <a:prstGeom prst="rect">
                        <a:avLst/>
                      </a:prstGeom>
                      <a:noFill/>
                      <a:ln w="38100">
                        <a:noFill/>
                        <a:miter/>
                      </a:ln>
                    </p:spPr>
                  </p:pic>
                </p:oleObj>
              </mc:Fallback>
            </mc:AlternateContent>
          </a:graphicData>
        </a:graphic>
      </p:graphicFrame>
      <p:sp>
        <p:nvSpPr>
          <p:cNvPr id="40971" name="Text Box 8"/>
          <p:cNvSpPr txBox="1"/>
          <p:nvPr/>
        </p:nvSpPr>
        <p:spPr>
          <a:xfrm>
            <a:off x="1258888" y="5805488"/>
            <a:ext cx="3168650" cy="457200"/>
          </a:xfrm>
          <a:prstGeom prst="rect">
            <a:avLst/>
          </a:prstGeom>
          <a:noFill/>
          <a:ln w="9525">
            <a:noFill/>
          </a:ln>
        </p:spPr>
        <p:txBody>
          <a:bodyPr>
            <a:spAutoFit/>
          </a:bodyPr>
          <a:lstStyle/>
          <a:p>
            <a:pPr lvl="0" eaLnBrk="1" hangingPunct="1">
              <a:spcBef>
                <a:spcPct val="50000"/>
              </a:spcBef>
            </a:pPr>
            <a:r>
              <a:rPr lang="zh-CN" altLang="en-US" sz="2400" b="0" dirty="0">
                <a:latin typeface="Arial" panose="020B0604020202020204" pitchFamily="34" charset="0"/>
                <a:ea typeface="华文细黑" pitchFamily="2" charset="-122"/>
              </a:rPr>
              <a:t>设屈曲时，</a:t>
            </a:r>
          </a:p>
        </p:txBody>
      </p:sp>
      <p:graphicFrame>
        <p:nvGraphicFramePr>
          <p:cNvPr id="40963" name="Object 3"/>
          <p:cNvGraphicFramePr/>
          <p:nvPr/>
        </p:nvGraphicFramePr>
        <p:xfrm>
          <a:off x="2843213" y="5734050"/>
          <a:ext cx="1655762" cy="730250"/>
        </p:xfrm>
        <a:graphic>
          <a:graphicData uri="http://schemas.openxmlformats.org/presentationml/2006/ole">
            <mc:AlternateContent xmlns:mc="http://schemas.openxmlformats.org/markup-compatibility/2006">
              <mc:Choice xmlns:v="urn:schemas-microsoft-com:vml" Requires="v">
                <p:oleObj spid="_x0000_s43012" r:id="rId6" imgW="786765" imgH="393700" progId="Equation.DSMT4">
                  <p:embed/>
                </p:oleObj>
              </mc:Choice>
              <mc:Fallback>
                <p:oleObj r:id="rId6" imgW="786765" imgH="393700" progId="Equation.DSMT4">
                  <p:embed/>
                  <p:pic>
                    <p:nvPicPr>
                      <p:cNvPr id="0" name="图片 3271"/>
                      <p:cNvPicPr/>
                      <p:nvPr/>
                    </p:nvPicPr>
                    <p:blipFill>
                      <a:blip r:embed="rId7"/>
                      <a:stretch>
                        <a:fillRect/>
                      </a:stretch>
                    </p:blipFill>
                    <p:spPr>
                      <a:xfrm>
                        <a:off x="2843213" y="5734050"/>
                        <a:ext cx="1655762" cy="730250"/>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0" name="Picture 16"/>
          <p:cNvPicPr>
            <a:picLocks noChangeAspect="1"/>
          </p:cNvPicPr>
          <p:nvPr/>
        </p:nvPicPr>
        <p:blipFill>
          <a:blip r:embed="rId3"/>
          <a:stretch>
            <a:fillRect/>
          </a:stretch>
        </p:blipFill>
        <p:spPr>
          <a:xfrm>
            <a:off x="3492500" y="3971925"/>
            <a:ext cx="4608513" cy="2886075"/>
          </a:xfrm>
          <a:prstGeom prst="rect">
            <a:avLst/>
          </a:prstGeom>
          <a:noFill/>
          <a:ln w="9525">
            <a:noFill/>
          </a:ln>
        </p:spPr>
      </p:pic>
      <p:grpSp>
        <p:nvGrpSpPr>
          <p:cNvPr id="113688" name="组合 113687"/>
          <p:cNvGrpSpPr/>
          <p:nvPr/>
        </p:nvGrpSpPr>
        <p:grpSpPr>
          <a:xfrm>
            <a:off x="2411413" y="2852738"/>
            <a:ext cx="5689600" cy="933450"/>
            <a:chOff x="1519" y="1797"/>
            <a:chExt cx="3584" cy="588"/>
          </a:xfrm>
        </p:grpSpPr>
        <p:pic>
          <p:nvPicPr>
            <p:cNvPr id="113669" name="Picture 11"/>
            <p:cNvPicPr>
              <a:picLocks noChangeAspect="1"/>
            </p:cNvPicPr>
            <p:nvPr/>
          </p:nvPicPr>
          <p:blipFill>
            <a:blip r:embed="rId4"/>
            <a:stretch>
              <a:fillRect/>
            </a:stretch>
          </p:blipFill>
          <p:spPr>
            <a:xfrm>
              <a:off x="1519" y="1797"/>
              <a:ext cx="2177" cy="588"/>
            </a:xfrm>
            <a:prstGeom prst="rect">
              <a:avLst/>
            </a:prstGeom>
            <a:noFill/>
            <a:ln w="9525">
              <a:noFill/>
            </a:ln>
          </p:spPr>
        </p:pic>
        <p:graphicFrame>
          <p:nvGraphicFramePr>
            <p:cNvPr id="113672" name="Object 4"/>
            <p:cNvGraphicFramePr>
              <a:graphicFrameLocks noGrp="1"/>
            </p:cNvGraphicFramePr>
            <p:nvPr>
              <p:ph sz="quarter" idx="1"/>
            </p:nvPr>
          </p:nvGraphicFramePr>
          <p:xfrm>
            <a:off x="4468" y="1933"/>
            <a:ext cx="635" cy="328"/>
          </p:xfrm>
          <a:graphic>
            <a:graphicData uri="http://schemas.openxmlformats.org/presentationml/2006/ole">
              <mc:AlternateContent xmlns:mc="http://schemas.openxmlformats.org/markup-compatibility/2006">
                <mc:Choice xmlns:v="urn:schemas-microsoft-com:vml" Requires="v">
                  <p:oleObj spid="_x0000_s44037" r:id="rId5" imgW="735965" imgH="381000" progId="Equation.DSMT4">
                    <p:embed/>
                  </p:oleObj>
                </mc:Choice>
                <mc:Fallback>
                  <p:oleObj r:id="rId5" imgW="735965" imgH="381000" progId="Equation.DSMT4">
                    <p:embed/>
                    <p:pic>
                      <p:nvPicPr>
                        <p:cNvPr id="0" name="图片 3276"/>
                        <p:cNvPicPr/>
                        <p:nvPr/>
                      </p:nvPicPr>
                      <p:blipFill>
                        <a:blip r:embed="rId6"/>
                        <a:stretch>
                          <a:fillRect/>
                        </a:stretch>
                      </p:blipFill>
                      <p:spPr>
                        <a:xfrm>
                          <a:off x="4468" y="1933"/>
                          <a:ext cx="635" cy="328"/>
                        </a:xfrm>
                        <a:prstGeom prst="rect">
                          <a:avLst/>
                        </a:prstGeom>
                        <a:noFill/>
                        <a:ln w="38100">
                          <a:miter/>
                        </a:ln>
                      </p:spPr>
                    </p:pic>
                  </p:oleObj>
                </mc:Fallback>
              </mc:AlternateContent>
            </a:graphicData>
          </a:graphic>
        </p:graphicFrame>
        <p:sp>
          <p:nvSpPr>
            <p:cNvPr id="113680" name="文本框 113679"/>
            <p:cNvSpPr txBox="1"/>
            <p:nvPr/>
          </p:nvSpPr>
          <p:spPr>
            <a:xfrm>
              <a:off x="3787" y="1933"/>
              <a:ext cx="1225" cy="288"/>
            </a:xfrm>
            <a:prstGeom prst="rect">
              <a:avLst/>
            </a:prstGeom>
            <a:noFill/>
            <a:ln w="9525">
              <a:noFill/>
            </a:ln>
          </p:spPr>
          <p:txBody>
            <a:bodyPr>
              <a:spAutoFit/>
            </a:bodyPr>
            <a:lstStyle/>
            <a:p>
              <a:pPr lvl="0" eaLnBrk="1" hangingPunct="1">
                <a:spcBef>
                  <a:spcPct val="50000"/>
                </a:spcBef>
              </a:pPr>
              <a:r>
                <a:rPr lang="zh-CN" altLang="en-US" sz="2400" b="0" dirty="0">
                  <a:latin typeface="Arial" panose="020B0604020202020204" pitchFamily="34" charset="0"/>
                  <a:ea typeface="华文细黑" pitchFamily="2" charset="-122"/>
                </a:rPr>
                <a:t>反对称</a:t>
              </a:r>
            </a:p>
          </p:txBody>
        </p:sp>
      </p:grpSp>
      <p:grpSp>
        <p:nvGrpSpPr>
          <p:cNvPr id="113686" name="组合 113685"/>
          <p:cNvGrpSpPr/>
          <p:nvPr/>
        </p:nvGrpSpPr>
        <p:grpSpPr>
          <a:xfrm>
            <a:off x="2339975" y="549275"/>
            <a:ext cx="5472113" cy="608013"/>
            <a:chOff x="1474" y="346"/>
            <a:chExt cx="3447" cy="383"/>
          </a:xfrm>
        </p:grpSpPr>
        <p:pic>
          <p:nvPicPr>
            <p:cNvPr id="113671" name="Picture 17"/>
            <p:cNvPicPr>
              <a:picLocks noChangeAspect="1"/>
            </p:cNvPicPr>
            <p:nvPr/>
          </p:nvPicPr>
          <p:blipFill>
            <a:blip r:embed="rId7"/>
            <a:stretch>
              <a:fillRect/>
            </a:stretch>
          </p:blipFill>
          <p:spPr>
            <a:xfrm>
              <a:off x="1474" y="346"/>
              <a:ext cx="2200" cy="383"/>
            </a:xfrm>
            <a:prstGeom prst="rect">
              <a:avLst/>
            </a:prstGeom>
            <a:noFill/>
            <a:ln w="9525">
              <a:noFill/>
            </a:ln>
          </p:spPr>
        </p:pic>
        <p:graphicFrame>
          <p:nvGraphicFramePr>
            <p:cNvPr id="113677" name="Object 6"/>
            <p:cNvGraphicFramePr>
              <a:graphicFrameLocks noGrp="1"/>
            </p:cNvGraphicFramePr>
            <p:nvPr>
              <p:ph sz="quarter" idx="3"/>
            </p:nvPr>
          </p:nvGraphicFramePr>
          <p:xfrm>
            <a:off x="4286" y="391"/>
            <a:ext cx="635" cy="328"/>
          </p:xfrm>
          <a:graphic>
            <a:graphicData uri="http://schemas.openxmlformats.org/presentationml/2006/ole">
              <mc:AlternateContent xmlns:mc="http://schemas.openxmlformats.org/markup-compatibility/2006">
                <mc:Choice xmlns:v="urn:schemas-microsoft-com:vml" Requires="v">
                  <p:oleObj spid="_x0000_s44038" r:id="rId8" imgW="735965" imgH="381000" progId="Equation.DSMT4">
                    <p:embed/>
                  </p:oleObj>
                </mc:Choice>
                <mc:Fallback>
                  <p:oleObj r:id="rId8" imgW="735965" imgH="381000" progId="Equation.DSMT4">
                    <p:embed/>
                    <p:pic>
                      <p:nvPicPr>
                        <p:cNvPr id="0" name="图片 3282"/>
                        <p:cNvPicPr/>
                        <p:nvPr/>
                      </p:nvPicPr>
                      <p:blipFill>
                        <a:blip r:embed="rId9"/>
                        <a:stretch>
                          <a:fillRect/>
                        </a:stretch>
                      </p:blipFill>
                      <p:spPr>
                        <a:xfrm>
                          <a:off x="4286" y="391"/>
                          <a:ext cx="635" cy="328"/>
                        </a:xfrm>
                        <a:prstGeom prst="rect">
                          <a:avLst/>
                        </a:prstGeom>
                        <a:noFill/>
                        <a:ln w="38100">
                          <a:miter/>
                        </a:ln>
                      </p:spPr>
                    </p:pic>
                  </p:oleObj>
                </mc:Fallback>
              </mc:AlternateContent>
            </a:graphicData>
          </a:graphic>
        </p:graphicFrame>
        <p:sp>
          <p:nvSpPr>
            <p:cNvPr id="113681" name="矩形 113680"/>
            <p:cNvSpPr/>
            <p:nvPr/>
          </p:nvSpPr>
          <p:spPr>
            <a:xfrm>
              <a:off x="3787" y="391"/>
              <a:ext cx="681" cy="288"/>
            </a:xfrm>
            <a:prstGeom prst="rect">
              <a:avLst/>
            </a:prstGeom>
            <a:noFill/>
            <a:ln w="9525">
              <a:noFill/>
            </a:ln>
          </p:spPr>
          <p:txBody>
            <a:bodyPr>
              <a:spAutoFit/>
            </a:bodyPr>
            <a:lstStyle/>
            <a:p>
              <a:pPr lvl="0" eaLnBrk="1" hangingPunct="1"/>
              <a:r>
                <a:rPr lang="zh-CN" altLang="en-US" sz="2400" b="0" dirty="0">
                  <a:latin typeface="Arial" panose="020B0604020202020204" pitchFamily="34" charset="0"/>
                  <a:ea typeface="华文细黑" pitchFamily="2" charset="-122"/>
                </a:rPr>
                <a:t>扁拱</a:t>
              </a:r>
            </a:p>
          </p:txBody>
        </p:sp>
      </p:grpSp>
      <p:grpSp>
        <p:nvGrpSpPr>
          <p:cNvPr id="113687" name="组合 113686"/>
          <p:cNvGrpSpPr/>
          <p:nvPr/>
        </p:nvGrpSpPr>
        <p:grpSpPr>
          <a:xfrm>
            <a:off x="2411413" y="1628775"/>
            <a:ext cx="5400675" cy="815975"/>
            <a:chOff x="1519" y="1026"/>
            <a:chExt cx="3402" cy="514"/>
          </a:xfrm>
        </p:grpSpPr>
        <p:pic>
          <p:nvPicPr>
            <p:cNvPr id="113668" name="Picture 10"/>
            <p:cNvPicPr>
              <a:picLocks noChangeAspect="1"/>
            </p:cNvPicPr>
            <p:nvPr/>
          </p:nvPicPr>
          <p:blipFill>
            <a:blip r:embed="rId10"/>
            <a:stretch>
              <a:fillRect/>
            </a:stretch>
          </p:blipFill>
          <p:spPr>
            <a:xfrm>
              <a:off x="1519" y="1026"/>
              <a:ext cx="2177" cy="514"/>
            </a:xfrm>
            <a:prstGeom prst="rect">
              <a:avLst/>
            </a:prstGeom>
            <a:noFill/>
            <a:ln w="9525">
              <a:noFill/>
            </a:ln>
          </p:spPr>
        </p:pic>
        <p:graphicFrame>
          <p:nvGraphicFramePr>
            <p:cNvPr id="113674" name="Object 4"/>
            <p:cNvGraphicFramePr>
              <a:graphicFrameLocks noGrp="1"/>
            </p:cNvGraphicFramePr>
            <p:nvPr>
              <p:ph sz="quarter" idx="2"/>
            </p:nvPr>
          </p:nvGraphicFramePr>
          <p:xfrm>
            <a:off x="4286" y="1207"/>
            <a:ext cx="635" cy="328"/>
          </p:xfrm>
          <a:graphic>
            <a:graphicData uri="http://schemas.openxmlformats.org/presentationml/2006/ole">
              <mc:AlternateContent xmlns:mc="http://schemas.openxmlformats.org/markup-compatibility/2006">
                <mc:Choice xmlns:v="urn:schemas-microsoft-com:vml" Requires="v">
                  <p:oleObj spid="_x0000_s44039" r:id="rId11" imgW="735965" imgH="381000" progId="Equation.DSMT4">
                    <p:embed/>
                  </p:oleObj>
                </mc:Choice>
                <mc:Fallback>
                  <p:oleObj r:id="rId11" imgW="735965" imgH="381000" progId="Equation.DSMT4">
                    <p:embed/>
                    <p:pic>
                      <p:nvPicPr>
                        <p:cNvPr id="0" name="图片 3281"/>
                        <p:cNvPicPr/>
                        <p:nvPr/>
                      </p:nvPicPr>
                      <p:blipFill>
                        <a:blip r:embed="rId6"/>
                        <a:stretch>
                          <a:fillRect/>
                        </a:stretch>
                      </p:blipFill>
                      <p:spPr>
                        <a:xfrm>
                          <a:off x="4286" y="1207"/>
                          <a:ext cx="635" cy="328"/>
                        </a:xfrm>
                        <a:prstGeom prst="rect">
                          <a:avLst/>
                        </a:prstGeom>
                        <a:noFill/>
                        <a:ln w="38100">
                          <a:miter/>
                        </a:ln>
                      </p:spPr>
                    </p:pic>
                  </p:oleObj>
                </mc:Fallback>
              </mc:AlternateContent>
            </a:graphicData>
          </a:graphic>
        </p:graphicFrame>
        <p:sp>
          <p:nvSpPr>
            <p:cNvPr id="113682" name="矩形 113681"/>
            <p:cNvSpPr/>
            <p:nvPr/>
          </p:nvSpPr>
          <p:spPr>
            <a:xfrm>
              <a:off x="3787" y="1207"/>
              <a:ext cx="500" cy="288"/>
            </a:xfrm>
            <a:prstGeom prst="rect">
              <a:avLst/>
            </a:prstGeom>
            <a:noFill/>
            <a:ln w="9525">
              <a:noFill/>
            </a:ln>
          </p:spPr>
          <p:txBody>
            <a:bodyPr wrap="none" anchor="t">
              <a:spAutoFit/>
            </a:bodyPr>
            <a:lstStyle/>
            <a:p>
              <a:pPr lvl="0" eaLnBrk="1" hangingPunct="1">
                <a:spcBef>
                  <a:spcPct val="50000"/>
                </a:spcBef>
              </a:pPr>
              <a:r>
                <a:rPr lang="zh-CN" altLang="en-US" sz="2400" b="0" dirty="0">
                  <a:latin typeface="Arial" panose="020B0604020202020204" pitchFamily="34" charset="0"/>
                  <a:ea typeface="华文细黑" pitchFamily="2" charset="-122"/>
                </a:rPr>
                <a:t>对称</a:t>
              </a:r>
            </a:p>
          </p:txBody>
        </p:sp>
      </p:grpSp>
      <p:graphicFrame>
        <p:nvGraphicFramePr>
          <p:cNvPr id="113683" name="Object 7"/>
          <p:cNvGraphicFramePr>
            <a:graphicFrameLocks noGrp="1"/>
          </p:cNvGraphicFramePr>
          <p:nvPr>
            <p:ph sz="quarter" idx="4"/>
          </p:nvPr>
        </p:nvGraphicFramePr>
        <p:xfrm>
          <a:off x="323850" y="4797425"/>
          <a:ext cx="2663825" cy="1292225"/>
        </p:xfrm>
        <a:graphic>
          <a:graphicData uri="http://schemas.openxmlformats.org/presentationml/2006/ole">
            <mc:AlternateContent xmlns:mc="http://schemas.openxmlformats.org/markup-compatibility/2006">
              <mc:Choice xmlns:v="urn:schemas-microsoft-com:vml" Requires="v">
                <p:oleObj spid="_x0000_s44040" r:id="rId12" imgW="1675765" imgH="812165" progId="Equation.DSMT4">
                  <p:embed/>
                </p:oleObj>
              </mc:Choice>
              <mc:Fallback>
                <p:oleObj r:id="rId12" imgW="1675765" imgH="812165" progId="Equation.DSMT4">
                  <p:embed/>
                  <p:pic>
                    <p:nvPicPr>
                      <p:cNvPr id="0" name="图片 3283"/>
                      <p:cNvPicPr/>
                      <p:nvPr/>
                    </p:nvPicPr>
                    <p:blipFill>
                      <a:blip r:embed="rId13"/>
                      <a:stretch>
                        <a:fillRect/>
                      </a:stretch>
                    </p:blipFill>
                    <p:spPr>
                      <a:xfrm>
                        <a:off x="323850" y="4797425"/>
                        <a:ext cx="2663825" cy="1292225"/>
                      </a:xfrm>
                      <a:prstGeom prst="rect">
                        <a:avLst/>
                      </a:prstGeom>
                      <a:noFill/>
                      <a:ln w="38100">
                        <a:miter/>
                      </a:ln>
                    </p:spPr>
                  </p:pic>
                </p:oleObj>
              </mc:Fallback>
            </mc:AlternateContent>
          </a:graphicData>
        </a:graphic>
      </p:graphicFrame>
      <p:sp>
        <p:nvSpPr>
          <p:cNvPr id="113689" name="Text Box 21"/>
          <p:cNvSpPr txBox="1"/>
          <p:nvPr/>
        </p:nvSpPr>
        <p:spPr>
          <a:xfrm>
            <a:off x="5003800" y="4652963"/>
            <a:ext cx="792163"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对称</a:t>
            </a:r>
          </a:p>
        </p:txBody>
      </p:sp>
      <p:sp>
        <p:nvSpPr>
          <p:cNvPr id="113690" name="Text Box 22"/>
          <p:cNvSpPr txBox="1"/>
          <p:nvPr/>
        </p:nvSpPr>
        <p:spPr>
          <a:xfrm>
            <a:off x="6804025" y="5084763"/>
            <a:ext cx="935038"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宋体" panose="02010600030101010101" pitchFamily="2" charset="-122"/>
              </a:rPr>
              <a:t>反对称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8" name="图片 118787"/>
          <p:cNvPicPr>
            <a:picLocks noChangeAspect="1"/>
          </p:cNvPicPr>
          <p:nvPr/>
        </p:nvPicPr>
        <p:blipFill>
          <a:blip r:embed="rId2"/>
          <a:stretch>
            <a:fillRect/>
          </a:stretch>
        </p:blipFill>
        <p:spPr>
          <a:xfrm>
            <a:off x="755650" y="2852738"/>
            <a:ext cx="7608888" cy="3697287"/>
          </a:xfrm>
          <a:prstGeom prst="rect">
            <a:avLst/>
          </a:prstGeom>
          <a:noFill/>
          <a:ln w="9525">
            <a:noFill/>
          </a:ln>
        </p:spPr>
      </p:pic>
      <p:pic>
        <p:nvPicPr>
          <p:cNvPr id="118789" name="图片 118788"/>
          <p:cNvPicPr>
            <a:picLocks noChangeAspect="1"/>
          </p:cNvPicPr>
          <p:nvPr/>
        </p:nvPicPr>
        <p:blipFill>
          <a:blip r:embed="rId3"/>
          <a:stretch>
            <a:fillRect/>
          </a:stretch>
        </p:blipFill>
        <p:spPr>
          <a:xfrm>
            <a:off x="755650" y="549275"/>
            <a:ext cx="7704138" cy="1801813"/>
          </a:xfrm>
          <a:prstGeom prst="rect">
            <a:avLst/>
          </a:prstGeom>
          <a:noFill/>
          <a:ln w="9525">
            <a:noFill/>
          </a:ln>
        </p:spPr>
      </p:pic>
      <p:pic>
        <p:nvPicPr>
          <p:cNvPr id="118790" name="图片 118789"/>
          <p:cNvPicPr>
            <a:picLocks noChangeAspect="1"/>
          </p:cNvPicPr>
          <p:nvPr/>
        </p:nvPicPr>
        <p:blipFill>
          <a:blip r:embed="rId4"/>
          <a:stretch>
            <a:fillRect/>
          </a:stretch>
        </p:blipFill>
        <p:spPr>
          <a:xfrm>
            <a:off x="3348038" y="2924175"/>
            <a:ext cx="5486400" cy="24288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90"/>
                                        </p:tgtEl>
                                        <p:attrNameLst>
                                          <p:attrName>style.visibility</p:attrName>
                                        </p:attrNameLst>
                                      </p:cBhvr>
                                      <p:to>
                                        <p:strVal val="visible"/>
                                      </p:to>
                                    </p:set>
                                    <p:animEffect transition="in" filter="blinds(horizontal)">
                                      <p:cBhvr>
                                        <p:cTn id="7" dur="500"/>
                                        <p:tgtEl>
                                          <p:spTgt spid="1187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18790"/>
                                        </p:tgtEl>
                                      </p:cBhvr>
                                    </p:animEffect>
                                    <p:set>
                                      <p:cBhvr>
                                        <p:cTn id="12" dur="1" fill="hold">
                                          <p:stCondLst>
                                            <p:cond delay="499"/>
                                          </p:stCondLst>
                                        </p:cTn>
                                        <p:tgtEl>
                                          <p:spTgt spid="1187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25953"/>
          <p:cNvSpPr>
            <a:spLocks noGrp="1"/>
          </p:cNvSpPr>
          <p:nvPr>
            <p:ph type="title"/>
          </p:nvPr>
        </p:nvSpPr>
        <p:spPr>
          <a:ln/>
        </p:spPr>
        <p:txBody>
          <a:bodyPr anchor="ctr"/>
          <a:lstStyle/>
          <a:p>
            <a:endParaRPr lang="zh-CN" altLang="en-US" dirty="0"/>
          </a:p>
        </p:txBody>
      </p:sp>
      <p:sp>
        <p:nvSpPr>
          <p:cNvPr id="125955" name="文本占位符 125954"/>
          <p:cNvSpPr>
            <a:spLocks noGrp="1"/>
          </p:cNvSpPr>
          <p:nvPr>
            <p:ph type="body" idx="1"/>
          </p:nvPr>
        </p:nvSpPr>
        <p:spPr>
          <a:ln/>
        </p:spPr>
        <p:txBody>
          <a:bodyPr/>
          <a:lstStyle/>
          <a:p>
            <a:endParaRPr lang="zh-CN" altLang="en-US" dirty="0"/>
          </a:p>
        </p:txBody>
      </p:sp>
      <p:pic>
        <p:nvPicPr>
          <p:cNvPr id="125957" name="图片 125956"/>
          <p:cNvPicPr>
            <a:picLocks noChangeAspect="1"/>
          </p:cNvPicPr>
          <p:nvPr/>
        </p:nvPicPr>
        <p:blipFill>
          <a:blip r:embed="rId2"/>
          <a:stretch>
            <a:fillRect/>
          </a:stretch>
        </p:blipFill>
        <p:spPr>
          <a:xfrm>
            <a:off x="250825" y="836613"/>
            <a:ext cx="8594725" cy="2185987"/>
          </a:xfrm>
          <a:prstGeom prst="rect">
            <a:avLst/>
          </a:prstGeom>
          <a:noFill/>
          <a:ln w="9525">
            <a:noFill/>
          </a:ln>
        </p:spPr>
      </p:pic>
      <p:pic>
        <p:nvPicPr>
          <p:cNvPr id="125958" name="图片 125957">
            <a:hlinkClick r:id="rId3" action="ppaction://hlinkfile"/>
          </p:cNvPr>
          <p:cNvPicPr>
            <a:picLocks noChangeAspect="1"/>
          </p:cNvPicPr>
          <p:nvPr/>
        </p:nvPicPr>
        <p:blipFill>
          <a:blip r:embed="rId4"/>
          <a:stretch>
            <a:fillRect/>
          </a:stretch>
        </p:blipFill>
        <p:spPr>
          <a:xfrm>
            <a:off x="539750" y="3500438"/>
            <a:ext cx="4032250" cy="2560637"/>
          </a:xfrm>
          <a:prstGeom prst="rect">
            <a:avLst/>
          </a:prstGeom>
          <a:noFill/>
          <a:ln w="9525">
            <a:noFill/>
          </a:ln>
        </p:spPr>
      </p:pic>
      <p:sp>
        <p:nvSpPr>
          <p:cNvPr id="125959" name="文本框 125958"/>
          <p:cNvSpPr txBox="1"/>
          <p:nvPr/>
        </p:nvSpPr>
        <p:spPr>
          <a:xfrm>
            <a:off x="4859338" y="3860800"/>
            <a:ext cx="4067175" cy="1552575"/>
          </a:xfrm>
          <a:prstGeom prst="rect">
            <a:avLst/>
          </a:prstGeom>
          <a:noFill/>
          <a:ln w="9525">
            <a:noFill/>
          </a:ln>
        </p:spPr>
        <p:txBody>
          <a:bodyPr>
            <a:spAutoFit/>
          </a:bodyPr>
          <a:lstStyle/>
          <a:p>
            <a:pPr lvl="0" eaLnBrk="1" hangingPunct="1">
              <a:spcBef>
                <a:spcPct val="50000"/>
              </a:spcBef>
            </a:pPr>
            <a:r>
              <a:rPr lang="zh-CN" altLang="en-US" sz="2400" b="0" dirty="0">
                <a:latin typeface="Arial" panose="020B0604020202020204" pitchFamily="34" charset="0"/>
                <a:ea typeface="华文细黑" pitchFamily="2" charset="-122"/>
              </a:rPr>
              <a:t>第一屈曲模态</a:t>
            </a:r>
            <a:r>
              <a:rPr lang="en-US" altLang="zh-CN" sz="2400" b="0" dirty="0">
                <a:latin typeface="Arial" panose="020B0604020202020204" pitchFamily="34" charset="0"/>
                <a:ea typeface="华文细黑" pitchFamily="2" charset="-122"/>
              </a:rPr>
              <a:t>qcr=512.176</a:t>
            </a:r>
          </a:p>
          <a:p>
            <a:pPr lvl="0" eaLnBrk="1" hangingPunct="1">
              <a:spcBef>
                <a:spcPct val="50000"/>
              </a:spcBef>
            </a:pPr>
            <a:r>
              <a:rPr lang="zh-CN" altLang="en-US" sz="2400" b="0" dirty="0">
                <a:latin typeface="Arial" panose="020B0604020202020204" pitchFamily="34" charset="0"/>
                <a:ea typeface="华文细黑" pitchFamily="2" charset="-122"/>
              </a:rPr>
              <a:t>极限荷载分析的</a:t>
            </a:r>
            <a:r>
              <a:rPr lang="en-US" altLang="zh-CN" sz="2400" b="0" dirty="0">
                <a:latin typeface="Arial" panose="020B0604020202020204" pitchFamily="34" charset="0"/>
                <a:ea typeface="华文细黑" pitchFamily="2" charset="-122"/>
              </a:rPr>
              <a:t>qu=115</a:t>
            </a:r>
          </a:p>
          <a:p>
            <a:pPr lvl="0" eaLnBrk="1" hangingPunct="1">
              <a:spcBef>
                <a:spcPct val="50000"/>
              </a:spcBef>
            </a:pPr>
            <a:r>
              <a:rPr lang="zh-CN" altLang="en-US" sz="2400" b="0" dirty="0">
                <a:latin typeface="Arial" panose="020B0604020202020204" pitchFamily="34" charset="0"/>
                <a:ea typeface="华文细黑" pitchFamily="2" charset="-122"/>
              </a:rPr>
              <a:t>原因：几何非线性效应</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21857"/>
          <p:cNvSpPr>
            <a:spLocks noGrp="1"/>
          </p:cNvSpPr>
          <p:nvPr>
            <p:ph type="title"/>
          </p:nvPr>
        </p:nvSpPr>
        <p:spPr>
          <a:ln/>
        </p:spPr>
        <p:txBody>
          <a:bodyPr anchor="ctr"/>
          <a:lstStyle/>
          <a:p>
            <a:endParaRPr lang="zh-CN" altLang="en-US" dirty="0"/>
          </a:p>
        </p:txBody>
      </p:sp>
      <p:pic>
        <p:nvPicPr>
          <p:cNvPr id="121860" name="图片 121859"/>
          <p:cNvPicPr>
            <a:picLocks noChangeAspect="1"/>
          </p:cNvPicPr>
          <p:nvPr/>
        </p:nvPicPr>
        <p:blipFill>
          <a:blip r:embed="rId2"/>
          <a:stretch>
            <a:fillRect/>
          </a:stretch>
        </p:blipFill>
        <p:spPr>
          <a:xfrm>
            <a:off x="1476375" y="188913"/>
            <a:ext cx="6481763" cy="1725612"/>
          </a:xfrm>
          <a:prstGeom prst="rect">
            <a:avLst/>
          </a:prstGeom>
          <a:noFill/>
          <a:ln w="9525">
            <a:noFill/>
          </a:ln>
        </p:spPr>
      </p:pic>
      <p:pic>
        <p:nvPicPr>
          <p:cNvPr id="121861" name="图片 121860"/>
          <p:cNvPicPr>
            <a:picLocks noChangeAspect="1"/>
          </p:cNvPicPr>
          <p:nvPr/>
        </p:nvPicPr>
        <p:blipFill>
          <a:blip r:embed="rId3"/>
          <a:stretch>
            <a:fillRect/>
          </a:stretch>
        </p:blipFill>
        <p:spPr>
          <a:xfrm>
            <a:off x="1476375" y="1989138"/>
            <a:ext cx="6553200" cy="1109662"/>
          </a:xfrm>
          <a:prstGeom prst="rect">
            <a:avLst/>
          </a:prstGeom>
          <a:noFill/>
          <a:ln w="9525">
            <a:noFill/>
          </a:ln>
        </p:spPr>
      </p:pic>
      <p:pic>
        <p:nvPicPr>
          <p:cNvPr id="121862" name="图片 121861"/>
          <p:cNvPicPr>
            <a:picLocks noChangeAspect="1"/>
          </p:cNvPicPr>
          <p:nvPr/>
        </p:nvPicPr>
        <p:blipFill>
          <a:blip r:embed="rId4"/>
          <a:stretch>
            <a:fillRect/>
          </a:stretch>
        </p:blipFill>
        <p:spPr>
          <a:xfrm>
            <a:off x="1476375" y="3213100"/>
            <a:ext cx="6553200" cy="1008063"/>
          </a:xfrm>
          <a:prstGeom prst="rect">
            <a:avLst/>
          </a:prstGeom>
          <a:noFill/>
          <a:ln w="9525">
            <a:noFill/>
          </a:ln>
        </p:spPr>
      </p:pic>
      <p:pic>
        <p:nvPicPr>
          <p:cNvPr id="121863" name="图片 121862"/>
          <p:cNvPicPr>
            <a:picLocks noChangeAspect="1"/>
          </p:cNvPicPr>
          <p:nvPr/>
        </p:nvPicPr>
        <p:blipFill>
          <a:blip r:embed="rId5"/>
          <a:stretch>
            <a:fillRect/>
          </a:stretch>
        </p:blipFill>
        <p:spPr>
          <a:xfrm>
            <a:off x="1476375" y="4365625"/>
            <a:ext cx="6553200" cy="1138238"/>
          </a:xfrm>
          <a:prstGeom prst="rect">
            <a:avLst/>
          </a:prstGeom>
          <a:noFill/>
          <a:ln w="9525">
            <a:noFill/>
          </a:ln>
        </p:spPr>
      </p:pic>
      <p:pic>
        <p:nvPicPr>
          <p:cNvPr id="121864" name="图片 121863"/>
          <p:cNvPicPr>
            <a:picLocks noChangeAspect="1"/>
          </p:cNvPicPr>
          <p:nvPr/>
        </p:nvPicPr>
        <p:blipFill>
          <a:blip r:embed="rId6"/>
          <a:stretch>
            <a:fillRect/>
          </a:stretch>
        </p:blipFill>
        <p:spPr>
          <a:xfrm>
            <a:off x="1476375" y="5626100"/>
            <a:ext cx="6553200" cy="1231900"/>
          </a:xfrm>
          <a:prstGeom prst="rect">
            <a:avLst/>
          </a:prstGeom>
          <a:noFill/>
          <a:ln w="9525">
            <a:noFill/>
          </a:ln>
        </p:spPr>
      </p:pic>
      <p:pic>
        <p:nvPicPr>
          <p:cNvPr id="121865" name="图片 121864"/>
          <p:cNvPicPr>
            <a:picLocks noChangeAspect="1"/>
          </p:cNvPicPr>
          <p:nvPr/>
        </p:nvPicPr>
        <p:blipFill>
          <a:blip r:embed="rId7"/>
          <a:stretch>
            <a:fillRect/>
          </a:stretch>
        </p:blipFill>
        <p:spPr>
          <a:xfrm>
            <a:off x="3276600" y="2420938"/>
            <a:ext cx="5534025" cy="2438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65"/>
                                        </p:tgtEl>
                                        <p:attrNameLst>
                                          <p:attrName>style.visibility</p:attrName>
                                        </p:attrNameLst>
                                      </p:cBhvr>
                                      <p:to>
                                        <p:strVal val="visible"/>
                                      </p:to>
                                    </p:set>
                                    <p:animEffect transition="in" filter="blinds(horizontal)">
                                      <p:cBhvr>
                                        <p:cTn id="7" dur="500"/>
                                        <p:tgtEl>
                                          <p:spTgt spid="1218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21865"/>
                                        </p:tgtEl>
                                      </p:cBhvr>
                                    </p:animEffect>
                                    <p:set>
                                      <p:cBhvr>
                                        <p:cTn id="12" dur="1" fill="hold">
                                          <p:stCondLst>
                                            <p:cond delay="499"/>
                                          </p:stCondLst>
                                        </p:cTn>
                                        <p:tgtEl>
                                          <p:spTgt spid="1218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4" descr="宁波北仑区小港镇山下村一工地39"/>
          <p:cNvPicPr>
            <a:picLocks noChangeAspect="1"/>
          </p:cNvPicPr>
          <p:nvPr/>
        </p:nvPicPr>
        <p:blipFill>
          <a:blip r:embed="rId2"/>
          <a:stretch>
            <a:fillRect/>
          </a:stretch>
        </p:blipFill>
        <p:spPr>
          <a:xfrm>
            <a:off x="755650" y="333375"/>
            <a:ext cx="7777163" cy="5094288"/>
          </a:xfrm>
          <a:prstGeom prst="rect">
            <a:avLst/>
          </a:prstGeom>
          <a:noFill/>
          <a:ln w="9525">
            <a:noFill/>
          </a:ln>
        </p:spPr>
      </p:pic>
      <p:sp>
        <p:nvSpPr>
          <p:cNvPr id="82947" name="Text Box 5"/>
          <p:cNvSpPr txBox="1"/>
          <p:nvPr/>
        </p:nvSpPr>
        <p:spPr>
          <a:xfrm>
            <a:off x="2195513" y="5661025"/>
            <a:ext cx="5759450"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宁波北仑区小港镇一</a:t>
            </a:r>
            <a:r>
              <a:rPr lang="en-US" altLang="zh-CN">
                <a:latin typeface="Arial" panose="020B0604020202020204" pitchFamily="34" charset="0"/>
                <a:ea typeface="宋体" panose="02010600030101010101" pitchFamily="2" charset="-122"/>
              </a:rPr>
              <a:t>39.8m</a:t>
            </a:r>
            <a:r>
              <a:rPr lang="zh-CN" altLang="en-US" dirty="0">
                <a:latin typeface="Arial" panose="020B0604020202020204" pitchFamily="34" charset="0"/>
                <a:ea typeface="宋体" panose="02010600030101010101" pitchFamily="2" charset="-122"/>
              </a:rPr>
              <a:t>跨度厂房</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6" name="图片 122885"/>
          <p:cNvPicPr>
            <a:picLocks noChangeAspect="1"/>
          </p:cNvPicPr>
          <p:nvPr/>
        </p:nvPicPr>
        <p:blipFill>
          <a:blip r:embed="rId2"/>
          <a:stretch>
            <a:fillRect/>
          </a:stretch>
        </p:blipFill>
        <p:spPr>
          <a:xfrm>
            <a:off x="0" y="0"/>
            <a:ext cx="7164388" cy="2513013"/>
          </a:xfrm>
          <a:prstGeom prst="rect">
            <a:avLst/>
          </a:prstGeom>
          <a:noFill/>
          <a:ln w="9525">
            <a:noFill/>
          </a:ln>
        </p:spPr>
      </p:pic>
      <p:pic>
        <p:nvPicPr>
          <p:cNvPr id="122890" name="图片 122889"/>
          <p:cNvPicPr>
            <a:picLocks noChangeAspect="1"/>
          </p:cNvPicPr>
          <p:nvPr/>
        </p:nvPicPr>
        <p:blipFill>
          <a:blip r:embed="rId3"/>
          <a:stretch>
            <a:fillRect/>
          </a:stretch>
        </p:blipFill>
        <p:spPr>
          <a:xfrm>
            <a:off x="0" y="2492375"/>
            <a:ext cx="3419475" cy="2157413"/>
          </a:xfrm>
          <a:prstGeom prst="rect">
            <a:avLst/>
          </a:prstGeom>
          <a:noFill/>
          <a:ln w="9525">
            <a:noFill/>
          </a:ln>
        </p:spPr>
      </p:pic>
      <p:sp>
        <p:nvSpPr>
          <p:cNvPr id="122892" name="文本框 122891"/>
          <p:cNvSpPr txBox="1"/>
          <p:nvPr/>
        </p:nvSpPr>
        <p:spPr>
          <a:xfrm>
            <a:off x="179388" y="4652963"/>
            <a:ext cx="8785225" cy="2100262"/>
          </a:xfrm>
          <a:prstGeom prst="rect">
            <a:avLst/>
          </a:prstGeom>
          <a:noFill/>
          <a:ln w="9525">
            <a:noFill/>
          </a:ln>
        </p:spPr>
        <p:txBody>
          <a:bodyPr>
            <a:spAutoFit/>
          </a:bodyPr>
          <a:lstStyle/>
          <a:p>
            <a:pPr lvl="0" eaLnBrk="1" hangingPunct="1">
              <a:spcBef>
                <a:spcPct val="50000"/>
              </a:spcBef>
            </a:pPr>
            <a:r>
              <a:rPr lang="zh-CN" altLang="en-US" sz="2400" b="0" dirty="0">
                <a:latin typeface="Arial" panose="020B0604020202020204" pitchFamily="34" charset="0"/>
                <a:ea typeface="华文细黑" pitchFamily="2" charset="-122"/>
              </a:rPr>
              <a:t>施加水平荷载</a:t>
            </a:r>
            <a:r>
              <a:rPr lang="en-US" altLang="zh-CN" sz="2400" b="0" dirty="0">
                <a:latin typeface="Arial" panose="020B0604020202020204" pitchFamily="34" charset="0"/>
                <a:ea typeface="华文细黑" pitchFamily="2" charset="-122"/>
              </a:rPr>
              <a:t>qx=q/1000</a:t>
            </a:r>
            <a:r>
              <a:rPr lang="zh-CN" altLang="en-US" sz="2400" b="0" dirty="0">
                <a:latin typeface="Arial" panose="020B0604020202020204" pitchFamily="34" charset="0"/>
                <a:ea typeface="华文细黑" pitchFamily="2" charset="-122"/>
              </a:rPr>
              <a:t>，</a:t>
            </a:r>
          </a:p>
          <a:p>
            <a:pPr lvl="0" eaLnBrk="1" hangingPunct="1">
              <a:spcBef>
                <a:spcPct val="50000"/>
              </a:spcBef>
            </a:pPr>
            <a:r>
              <a:rPr lang="zh-CN" altLang="en-US" sz="2400" b="0" dirty="0">
                <a:latin typeface="Arial" panose="020B0604020202020204" pitchFamily="34" charset="0"/>
                <a:ea typeface="华文细黑" pitchFamily="2" charset="-122"/>
              </a:rPr>
              <a:t>第一屈曲模态反对称</a:t>
            </a:r>
            <a:r>
              <a:rPr lang="en-US" altLang="zh-CN" sz="2400" b="0" dirty="0">
                <a:latin typeface="Arial" panose="020B0604020202020204" pitchFamily="34" charset="0"/>
                <a:ea typeface="华文细黑" pitchFamily="2" charset="-122"/>
              </a:rPr>
              <a:t>qcr=974.566</a:t>
            </a:r>
          </a:p>
          <a:p>
            <a:pPr lvl="0" eaLnBrk="1" hangingPunct="1">
              <a:spcBef>
                <a:spcPct val="50000"/>
              </a:spcBef>
            </a:pPr>
            <a:r>
              <a:rPr lang="zh-CN" altLang="en-US" sz="2400" b="0" dirty="0">
                <a:latin typeface="Arial" panose="020B0604020202020204" pitchFamily="34" charset="0"/>
                <a:ea typeface="华文细黑" pitchFamily="2" charset="-122"/>
              </a:rPr>
              <a:t>极限承载力</a:t>
            </a:r>
            <a:r>
              <a:rPr lang="en-US" altLang="zh-CN" sz="2400" b="0" dirty="0">
                <a:latin typeface="Arial" panose="020B0604020202020204" pitchFamily="34" charset="0"/>
                <a:ea typeface="华文细黑" pitchFamily="2" charset="-122"/>
              </a:rPr>
              <a:t>qu=457.188</a:t>
            </a:r>
            <a:r>
              <a:rPr lang="zh-CN" altLang="en-US" sz="2400" b="0" dirty="0">
                <a:latin typeface="Arial" panose="020B0604020202020204" pitchFamily="34" charset="0"/>
                <a:ea typeface="华文细黑" pitchFamily="2" charset="-122"/>
              </a:rPr>
              <a:t>，伴随水平位移的明显增大。</a:t>
            </a:r>
          </a:p>
          <a:p>
            <a:pPr lvl="0" eaLnBrk="1" hangingPunct="1">
              <a:spcBef>
                <a:spcPct val="50000"/>
              </a:spcBef>
            </a:pPr>
            <a:r>
              <a:rPr lang="zh-CN" altLang="en-US" sz="2400" b="0" dirty="0">
                <a:latin typeface="Arial" panose="020B0604020202020204" pitchFamily="34" charset="0"/>
                <a:ea typeface="华文细黑" pitchFamily="2" charset="-122"/>
              </a:rPr>
              <a:t>结论：几何非线性导致</a:t>
            </a:r>
            <a:r>
              <a:rPr lang="en-US" altLang="zh-CN" sz="2400" b="0" dirty="0">
                <a:latin typeface="Arial" panose="020B0604020202020204" pitchFamily="34" charset="0"/>
                <a:ea typeface="华文细黑" pitchFamily="2" charset="-122"/>
              </a:rPr>
              <a:t>qu&lt;qcr</a:t>
            </a:r>
            <a:r>
              <a:rPr lang="zh-CN" altLang="en-US" sz="2400" b="0" dirty="0">
                <a:latin typeface="Arial" panose="020B0604020202020204" pitchFamily="34" charset="0"/>
                <a:ea typeface="华文细黑" pitchFamily="2" charset="-122"/>
              </a:rPr>
              <a:t>，对称变形、反对称失稳。</a:t>
            </a:r>
          </a:p>
        </p:txBody>
      </p:sp>
      <p:pic>
        <p:nvPicPr>
          <p:cNvPr id="122893" name="图片 122892">
            <a:hlinkClick r:id="rId4" action="ppaction://hlinkfile"/>
          </p:cNvPr>
          <p:cNvPicPr>
            <a:picLocks noChangeAspect="1"/>
          </p:cNvPicPr>
          <p:nvPr/>
        </p:nvPicPr>
        <p:blipFill>
          <a:blip r:embed="rId5"/>
          <a:stretch>
            <a:fillRect/>
          </a:stretch>
        </p:blipFill>
        <p:spPr>
          <a:xfrm>
            <a:off x="3419475" y="2492375"/>
            <a:ext cx="3455988" cy="2146300"/>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2" name="图片 119811"/>
          <p:cNvPicPr>
            <a:picLocks noChangeAspect="1"/>
          </p:cNvPicPr>
          <p:nvPr/>
        </p:nvPicPr>
        <p:blipFill>
          <a:blip r:embed="rId2"/>
          <a:stretch>
            <a:fillRect/>
          </a:stretch>
        </p:blipFill>
        <p:spPr>
          <a:xfrm>
            <a:off x="1116013" y="0"/>
            <a:ext cx="5616575" cy="1898650"/>
          </a:xfrm>
          <a:prstGeom prst="rect">
            <a:avLst/>
          </a:prstGeom>
          <a:noFill/>
          <a:ln w="9525">
            <a:noFill/>
          </a:ln>
        </p:spPr>
      </p:pic>
      <p:pic>
        <p:nvPicPr>
          <p:cNvPr id="119814" name="图片 119813"/>
          <p:cNvPicPr>
            <a:picLocks noChangeAspect="1"/>
          </p:cNvPicPr>
          <p:nvPr/>
        </p:nvPicPr>
        <p:blipFill>
          <a:blip r:embed="rId3"/>
          <a:stretch>
            <a:fillRect/>
          </a:stretch>
        </p:blipFill>
        <p:spPr>
          <a:xfrm>
            <a:off x="1116013" y="1989138"/>
            <a:ext cx="5761037" cy="1425575"/>
          </a:xfrm>
          <a:prstGeom prst="rect">
            <a:avLst/>
          </a:prstGeom>
          <a:noFill/>
          <a:ln w="9525">
            <a:noFill/>
          </a:ln>
        </p:spPr>
      </p:pic>
      <p:pic>
        <p:nvPicPr>
          <p:cNvPr id="119815" name="图片 119814"/>
          <p:cNvPicPr>
            <a:picLocks noChangeAspect="1"/>
          </p:cNvPicPr>
          <p:nvPr/>
        </p:nvPicPr>
        <p:blipFill>
          <a:blip r:embed="rId4"/>
          <a:stretch>
            <a:fillRect/>
          </a:stretch>
        </p:blipFill>
        <p:spPr>
          <a:xfrm>
            <a:off x="1116013" y="3500438"/>
            <a:ext cx="5884862" cy="1550987"/>
          </a:xfrm>
          <a:prstGeom prst="rect">
            <a:avLst/>
          </a:prstGeom>
          <a:noFill/>
          <a:ln w="9525">
            <a:noFill/>
          </a:ln>
        </p:spPr>
      </p:pic>
      <p:pic>
        <p:nvPicPr>
          <p:cNvPr id="119816" name="图片 119815"/>
          <p:cNvPicPr>
            <a:picLocks noChangeAspect="1"/>
          </p:cNvPicPr>
          <p:nvPr/>
        </p:nvPicPr>
        <p:blipFill>
          <a:blip r:embed="rId5"/>
          <a:stretch>
            <a:fillRect/>
          </a:stretch>
        </p:blipFill>
        <p:spPr>
          <a:xfrm>
            <a:off x="1116013" y="5157788"/>
            <a:ext cx="5832475" cy="1481137"/>
          </a:xfrm>
          <a:prstGeom prst="rect">
            <a:avLst/>
          </a:prstGeom>
          <a:noFill/>
          <a:ln w="9525">
            <a:noFill/>
          </a:ln>
        </p:spPr>
      </p:pic>
      <p:pic>
        <p:nvPicPr>
          <p:cNvPr id="119817" name="图片 119816"/>
          <p:cNvPicPr>
            <a:picLocks noChangeAspect="1"/>
          </p:cNvPicPr>
          <p:nvPr/>
        </p:nvPicPr>
        <p:blipFill>
          <a:blip r:embed="rId6"/>
          <a:stretch>
            <a:fillRect/>
          </a:stretch>
        </p:blipFill>
        <p:spPr>
          <a:xfrm>
            <a:off x="3276600" y="2205038"/>
            <a:ext cx="5524500" cy="24288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7"/>
                                        </p:tgtEl>
                                        <p:attrNameLst>
                                          <p:attrName>style.visibility</p:attrName>
                                        </p:attrNameLst>
                                      </p:cBhvr>
                                      <p:to>
                                        <p:strVal val="visible"/>
                                      </p:to>
                                    </p:set>
                                    <p:animEffect transition="in" filter="blinds(horizontal)">
                                      <p:cBhvr>
                                        <p:cTn id="7" dur="500"/>
                                        <p:tgtEl>
                                          <p:spTgt spid="1198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19817"/>
                                        </p:tgtEl>
                                      </p:cBhvr>
                                    </p:animEffect>
                                    <p:set>
                                      <p:cBhvr>
                                        <p:cTn id="12" dur="1" fill="hold">
                                          <p:stCondLst>
                                            <p:cond delay="499"/>
                                          </p:stCondLst>
                                        </p:cTn>
                                        <p:tgtEl>
                                          <p:spTgt spid="1198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80" name="图片 126979"/>
          <p:cNvPicPr>
            <a:picLocks noChangeAspect="1"/>
          </p:cNvPicPr>
          <p:nvPr/>
        </p:nvPicPr>
        <p:blipFill>
          <a:blip r:embed="rId2"/>
          <a:stretch>
            <a:fillRect/>
          </a:stretch>
        </p:blipFill>
        <p:spPr>
          <a:xfrm>
            <a:off x="0" y="549275"/>
            <a:ext cx="4427538" cy="2813050"/>
          </a:xfrm>
          <a:prstGeom prst="rect">
            <a:avLst/>
          </a:prstGeom>
          <a:noFill/>
          <a:ln w="9525">
            <a:noFill/>
          </a:ln>
        </p:spPr>
      </p:pic>
      <p:pic>
        <p:nvPicPr>
          <p:cNvPr id="126981" name="图片 126980">
            <a:hlinkClick r:id="rId3" action="ppaction://hlinkfile"/>
          </p:cNvPr>
          <p:cNvPicPr>
            <a:picLocks noChangeAspect="1"/>
          </p:cNvPicPr>
          <p:nvPr/>
        </p:nvPicPr>
        <p:blipFill>
          <a:blip r:embed="rId4"/>
          <a:stretch>
            <a:fillRect/>
          </a:stretch>
        </p:blipFill>
        <p:spPr>
          <a:xfrm>
            <a:off x="4427538" y="549275"/>
            <a:ext cx="4486275" cy="2811463"/>
          </a:xfrm>
          <a:prstGeom prst="rect">
            <a:avLst/>
          </a:prstGeom>
          <a:noFill/>
          <a:ln w="9525">
            <a:noFill/>
          </a:ln>
        </p:spPr>
      </p:pic>
      <p:pic>
        <p:nvPicPr>
          <p:cNvPr id="126982" name="图片 126981"/>
          <p:cNvPicPr>
            <a:picLocks noChangeAspect="1"/>
          </p:cNvPicPr>
          <p:nvPr/>
        </p:nvPicPr>
        <p:blipFill>
          <a:blip r:embed="rId5"/>
          <a:stretch>
            <a:fillRect/>
          </a:stretch>
        </p:blipFill>
        <p:spPr>
          <a:xfrm>
            <a:off x="0" y="4040188"/>
            <a:ext cx="4427538" cy="2817812"/>
          </a:xfrm>
          <a:prstGeom prst="rect">
            <a:avLst/>
          </a:prstGeom>
          <a:noFill/>
          <a:ln w="9525">
            <a:noFill/>
          </a:ln>
        </p:spPr>
      </p:pic>
      <p:pic>
        <p:nvPicPr>
          <p:cNvPr id="126983" name="图片 126982">
            <a:hlinkClick r:id="rId6" action="ppaction://hlinkfile"/>
          </p:cNvPr>
          <p:cNvPicPr>
            <a:picLocks noChangeAspect="1"/>
          </p:cNvPicPr>
          <p:nvPr/>
        </p:nvPicPr>
        <p:blipFill>
          <a:blip r:embed="rId7"/>
          <a:stretch>
            <a:fillRect/>
          </a:stretch>
        </p:blipFill>
        <p:spPr>
          <a:xfrm>
            <a:off x="4500563" y="4051300"/>
            <a:ext cx="4464050" cy="2806700"/>
          </a:xfrm>
          <a:prstGeom prst="rect">
            <a:avLst/>
          </a:prstGeom>
          <a:noFill/>
          <a:ln w="9525">
            <a:noFill/>
          </a:ln>
        </p:spPr>
      </p:pic>
      <p:sp>
        <p:nvSpPr>
          <p:cNvPr id="126984" name="文本框 126983"/>
          <p:cNvSpPr txBox="1"/>
          <p:nvPr/>
        </p:nvSpPr>
        <p:spPr>
          <a:xfrm>
            <a:off x="0" y="0"/>
            <a:ext cx="8388350" cy="457200"/>
          </a:xfrm>
          <a:prstGeom prst="rect">
            <a:avLst/>
          </a:prstGeom>
          <a:noFill/>
          <a:ln w="9525">
            <a:noFill/>
          </a:ln>
        </p:spPr>
        <p:txBody>
          <a:bodyPr>
            <a:spAutoFit/>
          </a:bodyPr>
          <a:lstStyle/>
          <a:p>
            <a:pPr lvl="0" eaLnBrk="1" hangingPunct="1">
              <a:spcBef>
                <a:spcPct val="50000"/>
              </a:spcBef>
            </a:pPr>
            <a:r>
              <a:rPr lang="zh-CN" altLang="en-US" sz="2400" b="0" dirty="0">
                <a:latin typeface="Arial" panose="020B0604020202020204" pitchFamily="34" charset="0"/>
                <a:ea typeface="华文细黑" pitchFamily="2" charset="-122"/>
              </a:rPr>
              <a:t>荷载在</a:t>
            </a:r>
            <a:r>
              <a:rPr lang="en-US" altLang="zh-CN" sz="2400" b="0" dirty="0">
                <a:latin typeface="Arial" panose="020B0604020202020204" pitchFamily="34" charset="0"/>
                <a:ea typeface="华文细黑" pitchFamily="2" charset="-122"/>
              </a:rPr>
              <a:t>q=1680</a:t>
            </a:r>
            <a:r>
              <a:rPr lang="zh-CN" altLang="en-US" sz="2400" b="0" dirty="0">
                <a:latin typeface="Arial" panose="020B0604020202020204" pitchFamily="34" charset="0"/>
                <a:ea typeface="华文细黑" pitchFamily="2" charset="-122"/>
              </a:rPr>
              <a:t>左右，水平位移异常</a:t>
            </a:r>
          </a:p>
        </p:txBody>
      </p:sp>
      <p:sp>
        <p:nvSpPr>
          <p:cNvPr id="126985" name="文本框 126984"/>
          <p:cNvSpPr txBox="1"/>
          <p:nvPr/>
        </p:nvSpPr>
        <p:spPr>
          <a:xfrm>
            <a:off x="0" y="3500438"/>
            <a:ext cx="7164388" cy="457200"/>
          </a:xfrm>
          <a:prstGeom prst="rect">
            <a:avLst/>
          </a:prstGeom>
          <a:noFill/>
          <a:ln w="9525">
            <a:noFill/>
          </a:ln>
        </p:spPr>
        <p:txBody>
          <a:bodyPr>
            <a:spAutoFit/>
          </a:bodyPr>
          <a:lstStyle/>
          <a:p>
            <a:pPr lvl="0" eaLnBrk="1" hangingPunct="1">
              <a:spcBef>
                <a:spcPct val="50000"/>
              </a:spcBef>
            </a:pPr>
            <a:r>
              <a:rPr lang="zh-CN" altLang="en-US" sz="2400" b="0" dirty="0">
                <a:latin typeface="Arial" panose="020B0604020202020204" pitchFamily="34" charset="0"/>
                <a:ea typeface="华文细黑" pitchFamily="2" charset="-122"/>
              </a:rPr>
              <a:t>施加</a:t>
            </a:r>
            <a:r>
              <a:rPr lang="en-US" altLang="zh-CN" sz="2400" b="0" dirty="0">
                <a:latin typeface="Arial" panose="020B0604020202020204" pitchFamily="34" charset="0"/>
                <a:ea typeface="华文细黑" pitchFamily="2" charset="-122"/>
              </a:rPr>
              <a:t>qx=q/1000</a:t>
            </a:r>
            <a:r>
              <a:rPr lang="zh-CN" altLang="en-US" sz="2400" b="0" dirty="0">
                <a:latin typeface="Arial" panose="020B0604020202020204" pitchFamily="34" charset="0"/>
                <a:ea typeface="华文细黑" pitchFamily="2" charset="-122"/>
              </a:rPr>
              <a:t>，</a:t>
            </a:r>
            <a:r>
              <a:rPr lang="en-US" altLang="zh-CN" sz="2400" b="0" dirty="0">
                <a:latin typeface="Arial" panose="020B0604020202020204" pitchFamily="34" charset="0"/>
                <a:ea typeface="华文细黑" pitchFamily="2" charset="-122"/>
              </a:rPr>
              <a:t>qu=1610</a:t>
            </a:r>
            <a:r>
              <a:rPr lang="zh-CN" altLang="en-US" sz="2400" b="0" dirty="0">
                <a:latin typeface="Arial" panose="020B0604020202020204" pitchFamily="34" charset="0"/>
                <a:ea typeface="华文细黑" pitchFamily="2" charset="-122"/>
              </a:rPr>
              <a:t>。反对称失稳、对称变形</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图片 120835"/>
          <p:cNvPicPr>
            <a:picLocks noChangeAspect="1"/>
          </p:cNvPicPr>
          <p:nvPr/>
        </p:nvPicPr>
        <p:blipFill>
          <a:blip r:embed="rId2"/>
          <a:stretch>
            <a:fillRect/>
          </a:stretch>
        </p:blipFill>
        <p:spPr>
          <a:xfrm>
            <a:off x="2268538" y="2133600"/>
            <a:ext cx="3671887" cy="1462088"/>
          </a:xfrm>
          <a:prstGeom prst="rect">
            <a:avLst/>
          </a:prstGeom>
          <a:noFill/>
          <a:ln w="9525">
            <a:noFill/>
          </a:ln>
        </p:spPr>
      </p:pic>
      <p:pic>
        <p:nvPicPr>
          <p:cNvPr id="120837" name="图片 120836"/>
          <p:cNvPicPr>
            <a:picLocks noChangeAspect="1"/>
          </p:cNvPicPr>
          <p:nvPr/>
        </p:nvPicPr>
        <p:blipFill>
          <a:blip r:embed="rId3"/>
          <a:stretch>
            <a:fillRect/>
          </a:stretch>
        </p:blipFill>
        <p:spPr>
          <a:xfrm>
            <a:off x="2268538" y="3644900"/>
            <a:ext cx="3671887" cy="1527175"/>
          </a:xfrm>
          <a:prstGeom prst="rect">
            <a:avLst/>
          </a:prstGeom>
          <a:noFill/>
          <a:ln w="9525">
            <a:noFill/>
          </a:ln>
        </p:spPr>
      </p:pic>
      <p:pic>
        <p:nvPicPr>
          <p:cNvPr id="120838" name="图片 120837"/>
          <p:cNvPicPr>
            <a:picLocks noChangeAspect="1"/>
          </p:cNvPicPr>
          <p:nvPr/>
        </p:nvPicPr>
        <p:blipFill>
          <a:blip r:embed="rId4"/>
          <a:stretch>
            <a:fillRect/>
          </a:stretch>
        </p:blipFill>
        <p:spPr>
          <a:xfrm>
            <a:off x="2268538" y="5259388"/>
            <a:ext cx="3671887" cy="1598612"/>
          </a:xfrm>
          <a:prstGeom prst="rect">
            <a:avLst/>
          </a:prstGeom>
          <a:noFill/>
          <a:ln w="9525">
            <a:noFill/>
          </a:ln>
        </p:spPr>
      </p:pic>
      <p:pic>
        <p:nvPicPr>
          <p:cNvPr id="120839" name="图片 120838"/>
          <p:cNvPicPr>
            <a:picLocks noChangeAspect="1"/>
          </p:cNvPicPr>
          <p:nvPr/>
        </p:nvPicPr>
        <p:blipFill>
          <a:blip r:embed="rId5"/>
          <a:stretch>
            <a:fillRect/>
          </a:stretch>
        </p:blipFill>
        <p:spPr>
          <a:xfrm>
            <a:off x="2268538" y="112713"/>
            <a:ext cx="3671887" cy="1928812"/>
          </a:xfrm>
          <a:prstGeom prst="rect">
            <a:avLst/>
          </a:prstGeom>
          <a:noFill/>
          <a:ln w="9525">
            <a:noFill/>
          </a:ln>
        </p:spPr>
      </p:pic>
      <p:pic>
        <p:nvPicPr>
          <p:cNvPr id="120840" name="图片 120839"/>
          <p:cNvPicPr>
            <a:picLocks noChangeAspect="1"/>
          </p:cNvPicPr>
          <p:nvPr/>
        </p:nvPicPr>
        <p:blipFill>
          <a:blip r:embed="rId6"/>
          <a:stretch>
            <a:fillRect/>
          </a:stretch>
        </p:blipFill>
        <p:spPr>
          <a:xfrm>
            <a:off x="3638550" y="3141663"/>
            <a:ext cx="5505450" cy="2409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840"/>
                                        </p:tgtEl>
                                        <p:attrNameLst>
                                          <p:attrName>style.visibility</p:attrName>
                                        </p:attrNameLst>
                                      </p:cBhvr>
                                      <p:to>
                                        <p:strVal val="visible"/>
                                      </p:to>
                                    </p:set>
                                    <p:animEffect transition="in" filter="blinds(horizontal)">
                                      <p:cBhvr>
                                        <p:cTn id="7" dur="500"/>
                                        <p:tgtEl>
                                          <p:spTgt spid="1208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20840"/>
                                        </p:tgtEl>
                                      </p:cBhvr>
                                    </p:animEffect>
                                    <p:set>
                                      <p:cBhvr>
                                        <p:cTn id="12" dur="1" fill="hold">
                                          <p:stCondLst>
                                            <p:cond delay="499"/>
                                          </p:stCondLst>
                                        </p:cTn>
                                        <p:tgtEl>
                                          <p:spTgt spid="120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1" name="文本框 123910"/>
          <p:cNvSpPr txBox="1"/>
          <p:nvPr/>
        </p:nvSpPr>
        <p:spPr>
          <a:xfrm>
            <a:off x="1979613" y="4076700"/>
            <a:ext cx="5400675" cy="2484438"/>
          </a:xfrm>
          <a:prstGeom prst="rect">
            <a:avLst/>
          </a:prstGeom>
          <a:noFill/>
          <a:ln w="9525">
            <a:noFill/>
          </a:ln>
        </p:spPr>
        <p:txBody>
          <a:bodyPr>
            <a:spAutoFit/>
          </a:bodyPr>
          <a:lstStyle/>
          <a:p>
            <a:pPr lvl="0" eaLnBrk="1" hangingPunct="1">
              <a:spcBef>
                <a:spcPct val="50000"/>
              </a:spcBef>
            </a:pPr>
            <a:r>
              <a:rPr lang="zh-CN" altLang="en-US" sz="2400" b="0" dirty="0">
                <a:latin typeface="Arial" panose="020B0604020202020204" pitchFamily="34" charset="0"/>
                <a:ea typeface="华文细黑" pitchFamily="2" charset="-122"/>
              </a:rPr>
              <a:t>第一屈曲模态，反对称，</a:t>
            </a:r>
            <a:r>
              <a:rPr lang="en-US" altLang="zh-CN" sz="2400" b="0" dirty="0">
                <a:latin typeface="Arial" panose="020B0604020202020204" pitchFamily="34" charset="0"/>
                <a:ea typeface="华文细黑" pitchFamily="2" charset="-122"/>
              </a:rPr>
              <a:t>q</a:t>
            </a:r>
            <a:r>
              <a:rPr lang="en-US" altLang="zh-CN" sz="1600" b="0" dirty="0">
                <a:latin typeface="Arial" panose="020B0604020202020204" pitchFamily="34" charset="0"/>
                <a:ea typeface="华文细黑" pitchFamily="2" charset="-122"/>
              </a:rPr>
              <a:t>cr</a:t>
            </a:r>
            <a:r>
              <a:rPr lang="en-US" altLang="zh-CN" sz="2400" b="0" dirty="0">
                <a:latin typeface="Arial" panose="020B0604020202020204" pitchFamily="34" charset="0"/>
                <a:ea typeface="华文细黑" pitchFamily="2" charset="-122"/>
              </a:rPr>
              <a:t>=1437.855</a:t>
            </a:r>
            <a:endParaRPr lang="zh-CN" altLang="en-US" sz="2400" b="0" dirty="0">
              <a:latin typeface="Arial" panose="020B0604020202020204" pitchFamily="34" charset="0"/>
              <a:ea typeface="华文细黑" pitchFamily="2" charset="-122"/>
            </a:endParaRPr>
          </a:p>
          <a:p>
            <a:pPr lvl="0" eaLnBrk="1" hangingPunct="1">
              <a:spcBef>
                <a:spcPct val="50000"/>
              </a:spcBef>
            </a:pPr>
            <a:r>
              <a:rPr lang="zh-CN" altLang="en-US" sz="2400" b="0" dirty="0">
                <a:latin typeface="Arial" panose="020B0604020202020204" pitchFamily="34" charset="0"/>
                <a:ea typeface="华文细黑" pitchFamily="2" charset="-122"/>
              </a:rPr>
              <a:t>第二屈曲模态，对称，</a:t>
            </a:r>
            <a:r>
              <a:rPr lang="en-US" altLang="zh-CN" sz="2400" b="0" dirty="0">
                <a:latin typeface="Arial" panose="020B0604020202020204" pitchFamily="34" charset="0"/>
                <a:ea typeface="华文细黑" pitchFamily="2" charset="-122"/>
              </a:rPr>
              <a:t>q</a:t>
            </a:r>
            <a:r>
              <a:rPr lang="en-US" altLang="zh-CN" sz="1400" b="0" dirty="0">
                <a:latin typeface="Arial" panose="020B0604020202020204" pitchFamily="34" charset="0"/>
                <a:ea typeface="华文细黑" pitchFamily="2" charset="-122"/>
              </a:rPr>
              <a:t>cr</a:t>
            </a:r>
            <a:r>
              <a:rPr lang="en-US" altLang="zh-CN" sz="2400" b="0" dirty="0">
                <a:latin typeface="Arial" panose="020B0604020202020204" pitchFamily="34" charset="0"/>
                <a:ea typeface="华文细黑" pitchFamily="2" charset="-122"/>
              </a:rPr>
              <a:t>=3995.588</a:t>
            </a:r>
          </a:p>
          <a:p>
            <a:pPr lvl="0" eaLnBrk="1" hangingPunct="1">
              <a:spcBef>
                <a:spcPct val="50000"/>
              </a:spcBef>
            </a:pPr>
            <a:r>
              <a:rPr lang="zh-CN" altLang="en-US" sz="2400" b="0" dirty="0">
                <a:latin typeface="Arial" panose="020B0604020202020204" pitchFamily="34" charset="0"/>
                <a:ea typeface="华文细黑" pitchFamily="2" charset="-122"/>
              </a:rPr>
              <a:t>施加对称荷载，进行极限强度计算，</a:t>
            </a:r>
          </a:p>
          <a:p>
            <a:pPr lvl="0" eaLnBrk="1" hangingPunct="1">
              <a:spcBef>
                <a:spcPct val="5000"/>
              </a:spcBef>
            </a:pPr>
            <a:r>
              <a:rPr lang="zh-CN" altLang="en-US" sz="2400" b="0" dirty="0">
                <a:latin typeface="Arial" panose="020B0604020202020204" pitchFamily="34" charset="0"/>
                <a:ea typeface="华文细黑" pitchFamily="2" charset="-122"/>
              </a:rPr>
              <a:t>未算出反对称屈曲破坏！</a:t>
            </a:r>
          </a:p>
          <a:p>
            <a:pPr lvl="0" eaLnBrk="1" hangingPunct="1">
              <a:spcBef>
                <a:spcPct val="50000"/>
              </a:spcBef>
            </a:pPr>
            <a:r>
              <a:rPr lang="zh-CN" altLang="en-US" sz="2400" b="0" dirty="0">
                <a:latin typeface="Arial" panose="020B0604020202020204" pitchFamily="34" charset="0"/>
                <a:ea typeface="华文细黑" pitchFamily="2" charset="-122"/>
              </a:rPr>
              <a:t>计算得到极限强度</a:t>
            </a:r>
            <a:r>
              <a:rPr lang="en-US" altLang="zh-CN" sz="2400" b="0" dirty="0">
                <a:latin typeface="Arial" panose="020B0604020202020204" pitchFamily="34" charset="0"/>
                <a:ea typeface="华文细黑" pitchFamily="2" charset="-122"/>
              </a:rPr>
              <a:t>q=3000</a:t>
            </a:r>
            <a:r>
              <a:rPr lang="zh-CN" altLang="en-US" sz="2400" b="0" dirty="0">
                <a:latin typeface="Arial" panose="020B0604020202020204" pitchFamily="34" charset="0"/>
                <a:ea typeface="华文细黑" pitchFamily="2" charset="-122"/>
              </a:rPr>
              <a:t>，对称失稳</a:t>
            </a:r>
          </a:p>
        </p:txBody>
      </p:sp>
      <p:pic>
        <p:nvPicPr>
          <p:cNvPr id="123912" name="图片 123911">
            <a:hlinkClick r:id="rId2" action="ppaction://hlinkfile"/>
          </p:cNvPr>
          <p:cNvPicPr>
            <a:picLocks noChangeAspect="1"/>
          </p:cNvPicPr>
          <p:nvPr/>
        </p:nvPicPr>
        <p:blipFill>
          <a:blip r:embed="rId3"/>
          <a:stretch>
            <a:fillRect/>
          </a:stretch>
        </p:blipFill>
        <p:spPr>
          <a:xfrm>
            <a:off x="1763713" y="188913"/>
            <a:ext cx="5572125" cy="34575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文本占位符 124930"/>
          <p:cNvSpPr>
            <a:spLocks noGrp="1"/>
          </p:cNvSpPr>
          <p:nvPr>
            <p:ph type="body" idx="1"/>
          </p:nvPr>
        </p:nvSpPr>
        <p:spPr>
          <a:xfrm>
            <a:off x="611188" y="4365625"/>
            <a:ext cx="8229600" cy="1079500"/>
          </a:xfrm>
          <a:ln/>
        </p:spPr>
        <p:txBody>
          <a:bodyPr/>
          <a:lstStyle/>
          <a:p>
            <a:pPr>
              <a:lnSpc>
                <a:spcPct val="90000"/>
              </a:lnSpc>
              <a:buNone/>
            </a:pPr>
            <a:r>
              <a:rPr lang="zh-CN" altLang="en-US" sz="2400" dirty="0">
                <a:ea typeface="华文细黑" pitchFamily="2" charset="-122"/>
              </a:rPr>
              <a:t>施加</a:t>
            </a:r>
            <a:r>
              <a:rPr lang="en-US" altLang="zh-CN" sz="2400" dirty="0">
                <a:ea typeface="华文细黑" pitchFamily="2" charset="-122"/>
              </a:rPr>
              <a:t>X</a:t>
            </a:r>
            <a:r>
              <a:rPr lang="zh-CN" altLang="en-US" sz="2400" dirty="0">
                <a:ea typeface="华文细黑" pitchFamily="2" charset="-122"/>
              </a:rPr>
              <a:t>向均布荷载</a:t>
            </a:r>
            <a:r>
              <a:rPr lang="en-US" altLang="zh-CN" sz="2400" dirty="0">
                <a:ea typeface="华文细黑" pitchFamily="2" charset="-122"/>
              </a:rPr>
              <a:t>qx=q/1000</a:t>
            </a:r>
          </a:p>
          <a:p>
            <a:pPr>
              <a:lnSpc>
                <a:spcPct val="90000"/>
              </a:lnSpc>
              <a:buNone/>
            </a:pPr>
            <a:r>
              <a:rPr lang="zh-CN" altLang="en-US" sz="2400" dirty="0">
                <a:ea typeface="华文细黑" pitchFamily="2" charset="-122"/>
              </a:rPr>
              <a:t>屈曲模态不改变，第一屈曲模态仍为反对称，</a:t>
            </a:r>
            <a:r>
              <a:rPr lang="en-US" altLang="zh-CN" sz="2400" dirty="0">
                <a:ea typeface="华文细黑" pitchFamily="2" charset="-122"/>
              </a:rPr>
              <a:t>qcr=1437.855</a:t>
            </a:r>
          </a:p>
          <a:p>
            <a:pPr>
              <a:lnSpc>
                <a:spcPct val="90000"/>
              </a:lnSpc>
              <a:buNone/>
            </a:pPr>
            <a:r>
              <a:rPr lang="zh-CN" altLang="en-US" sz="2400" dirty="0">
                <a:ea typeface="华文细黑" pitchFamily="2" charset="-122"/>
              </a:rPr>
              <a:t>非线性极限承载力计算结果：</a:t>
            </a:r>
            <a:r>
              <a:rPr lang="en-US" altLang="zh-CN" sz="2400" dirty="0">
                <a:ea typeface="华文细黑" pitchFamily="2" charset="-122"/>
              </a:rPr>
              <a:t>qu=1400.</a:t>
            </a:r>
          </a:p>
        </p:txBody>
      </p:sp>
      <p:pic>
        <p:nvPicPr>
          <p:cNvPr id="124935" name="图片 124934">
            <a:hlinkClick r:id="rId2" action="ppaction://hlinkfile"/>
          </p:cNvPr>
          <p:cNvPicPr>
            <a:picLocks noChangeAspect="1"/>
          </p:cNvPicPr>
          <p:nvPr/>
        </p:nvPicPr>
        <p:blipFill>
          <a:blip r:embed="rId3"/>
          <a:stretch>
            <a:fillRect/>
          </a:stretch>
        </p:blipFill>
        <p:spPr>
          <a:xfrm>
            <a:off x="4572000" y="765175"/>
            <a:ext cx="4248150" cy="2686050"/>
          </a:xfrm>
          <a:prstGeom prst="rect">
            <a:avLst/>
          </a:prstGeom>
          <a:noFill/>
          <a:ln w="9525">
            <a:noFill/>
          </a:ln>
        </p:spPr>
      </p:pic>
      <p:pic>
        <p:nvPicPr>
          <p:cNvPr id="124936" name="图片 124935"/>
          <p:cNvPicPr>
            <a:picLocks noChangeAspect="1"/>
          </p:cNvPicPr>
          <p:nvPr/>
        </p:nvPicPr>
        <p:blipFill>
          <a:blip r:embed="rId4"/>
          <a:stretch>
            <a:fillRect/>
          </a:stretch>
        </p:blipFill>
        <p:spPr>
          <a:xfrm>
            <a:off x="179388" y="765175"/>
            <a:ext cx="4356100" cy="2735263"/>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4" name="Picture 8"/>
          <p:cNvPicPr>
            <a:picLocks noChangeAspect="1"/>
          </p:cNvPicPr>
          <p:nvPr/>
        </p:nvPicPr>
        <p:blipFill>
          <a:blip r:embed="rId3"/>
          <a:stretch>
            <a:fillRect/>
          </a:stretch>
        </p:blipFill>
        <p:spPr>
          <a:xfrm>
            <a:off x="827088" y="1412875"/>
            <a:ext cx="4968875" cy="1992313"/>
          </a:xfrm>
          <a:prstGeom prst="rect">
            <a:avLst/>
          </a:prstGeom>
          <a:noFill/>
          <a:ln w="9525">
            <a:noFill/>
          </a:ln>
        </p:spPr>
      </p:pic>
      <p:sp>
        <p:nvSpPr>
          <p:cNvPr id="41993" name="Text Box 4"/>
          <p:cNvSpPr txBox="1"/>
          <p:nvPr/>
        </p:nvSpPr>
        <p:spPr>
          <a:xfrm>
            <a:off x="0" y="188913"/>
            <a:ext cx="5616575" cy="457200"/>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华文细黑" pitchFamily="2" charset="-122"/>
              </a:rPr>
              <a:t>（二）扁拱的跳跃型失稳</a:t>
            </a:r>
          </a:p>
        </p:txBody>
      </p:sp>
      <p:graphicFrame>
        <p:nvGraphicFramePr>
          <p:cNvPr id="41986" name="Object 2"/>
          <p:cNvGraphicFramePr/>
          <p:nvPr/>
        </p:nvGraphicFramePr>
        <p:xfrm>
          <a:off x="4500563" y="1484313"/>
          <a:ext cx="1800225" cy="649287"/>
        </p:xfrm>
        <a:graphic>
          <a:graphicData uri="http://schemas.openxmlformats.org/presentationml/2006/ole">
            <mc:AlternateContent xmlns:mc="http://schemas.openxmlformats.org/markup-compatibility/2006">
              <mc:Choice xmlns:v="urn:schemas-microsoft-com:vml" Requires="v">
                <p:oleObj spid="_x0000_s45063" r:id="rId4" imgW="812165" imgH="393700" progId="Equation.DSMT4">
                  <p:embed/>
                </p:oleObj>
              </mc:Choice>
              <mc:Fallback>
                <p:oleObj r:id="rId4" imgW="812165" imgH="393700" progId="Equation.DSMT4">
                  <p:embed/>
                  <p:pic>
                    <p:nvPicPr>
                      <p:cNvPr id="0" name="图片 3284"/>
                      <p:cNvPicPr/>
                      <p:nvPr/>
                    </p:nvPicPr>
                    <p:blipFill>
                      <a:blip r:embed="rId5"/>
                      <a:stretch>
                        <a:fillRect/>
                      </a:stretch>
                    </p:blipFill>
                    <p:spPr>
                      <a:xfrm>
                        <a:off x="4500563" y="1484313"/>
                        <a:ext cx="1800225" cy="649287"/>
                      </a:xfrm>
                      <a:prstGeom prst="rect">
                        <a:avLst/>
                      </a:prstGeom>
                      <a:noFill/>
                      <a:ln w="38100">
                        <a:noFill/>
                        <a:miter/>
                      </a:ln>
                    </p:spPr>
                  </p:pic>
                </p:oleObj>
              </mc:Fallback>
            </mc:AlternateContent>
          </a:graphicData>
        </a:graphic>
      </p:graphicFrame>
      <p:sp>
        <p:nvSpPr>
          <p:cNvPr id="41995" name="Text Box 9"/>
          <p:cNvSpPr txBox="1"/>
          <p:nvPr/>
        </p:nvSpPr>
        <p:spPr>
          <a:xfrm>
            <a:off x="468313" y="981075"/>
            <a:ext cx="2305050" cy="457200"/>
          </a:xfrm>
          <a:prstGeom prst="rect">
            <a:avLst/>
          </a:prstGeom>
          <a:noFill/>
          <a:ln w="9525">
            <a:noFill/>
          </a:ln>
        </p:spPr>
        <p:txBody>
          <a:bodyPr>
            <a:spAutoFit/>
          </a:bodyPr>
          <a:lstStyle/>
          <a:p>
            <a:pPr lvl="0" eaLnBrk="1" hangingPunct="1">
              <a:spcBef>
                <a:spcPct val="50000"/>
              </a:spcBef>
            </a:pPr>
            <a:r>
              <a:rPr lang="en-US" altLang="zh-CN" sz="2400">
                <a:latin typeface="华文细黑" pitchFamily="2" charset="-122"/>
                <a:ea typeface="华文细黑" pitchFamily="2" charset="-122"/>
              </a:rPr>
              <a:t>1. </a:t>
            </a:r>
            <a:r>
              <a:rPr lang="zh-CN" altLang="en-US" sz="2400" dirty="0">
                <a:latin typeface="华文细黑" pitchFamily="2" charset="-122"/>
                <a:ea typeface="华文细黑" pitchFamily="2" charset="-122"/>
              </a:rPr>
              <a:t>对称情况</a:t>
            </a:r>
          </a:p>
        </p:txBody>
      </p:sp>
      <p:graphicFrame>
        <p:nvGraphicFramePr>
          <p:cNvPr id="41987" name="Object 3"/>
          <p:cNvGraphicFramePr/>
          <p:nvPr/>
        </p:nvGraphicFramePr>
        <p:xfrm>
          <a:off x="1908175" y="3789363"/>
          <a:ext cx="4752975" cy="862012"/>
        </p:xfrm>
        <a:graphic>
          <a:graphicData uri="http://schemas.openxmlformats.org/presentationml/2006/ole">
            <mc:AlternateContent xmlns:mc="http://schemas.openxmlformats.org/markup-compatibility/2006">
              <mc:Choice xmlns:v="urn:schemas-microsoft-com:vml" Requires="v">
                <p:oleObj spid="_x0000_s45064" r:id="rId6" imgW="2235200" imgH="457200" progId="Equation.DSMT4">
                  <p:embed/>
                </p:oleObj>
              </mc:Choice>
              <mc:Fallback>
                <p:oleObj r:id="rId6" imgW="2235200" imgH="457200" progId="Equation.DSMT4">
                  <p:embed/>
                  <p:pic>
                    <p:nvPicPr>
                      <p:cNvPr id="0" name="图片 3288"/>
                      <p:cNvPicPr/>
                      <p:nvPr/>
                    </p:nvPicPr>
                    <p:blipFill>
                      <a:blip r:embed="rId7"/>
                      <a:stretch>
                        <a:fillRect/>
                      </a:stretch>
                    </p:blipFill>
                    <p:spPr>
                      <a:xfrm>
                        <a:off x="1908175" y="3789363"/>
                        <a:ext cx="4752975" cy="862012"/>
                      </a:xfrm>
                      <a:prstGeom prst="rect">
                        <a:avLst/>
                      </a:prstGeom>
                      <a:noFill/>
                      <a:ln w="38100">
                        <a:noFill/>
                        <a:miter/>
                      </a:ln>
                    </p:spPr>
                  </p:pic>
                </p:oleObj>
              </mc:Fallback>
            </mc:AlternateContent>
          </a:graphicData>
        </a:graphic>
      </p:graphicFrame>
      <p:graphicFrame>
        <p:nvGraphicFramePr>
          <p:cNvPr id="41988" name="Object 4"/>
          <p:cNvGraphicFramePr/>
          <p:nvPr/>
        </p:nvGraphicFramePr>
        <p:xfrm>
          <a:off x="7308850" y="1989138"/>
          <a:ext cx="1008063" cy="611187"/>
        </p:xfrm>
        <a:graphic>
          <a:graphicData uri="http://schemas.openxmlformats.org/presentationml/2006/ole">
            <mc:AlternateContent xmlns:mc="http://schemas.openxmlformats.org/markup-compatibility/2006">
              <mc:Choice xmlns:v="urn:schemas-microsoft-com:vml" Requires="v">
                <p:oleObj spid="_x0000_s45065" r:id="rId8" imgW="457200" imgH="393700" progId="Equation.DSMT4">
                  <p:embed/>
                </p:oleObj>
              </mc:Choice>
              <mc:Fallback>
                <p:oleObj r:id="rId8" imgW="457200" imgH="393700" progId="Equation.DSMT4">
                  <p:embed/>
                  <p:pic>
                    <p:nvPicPr>
                      <p:cNvPr id="0" name="图片 3292"/>
                      <p:cNvPicPr/>
                      <p:nvPr/>
                    </p:nvPicPr>
                    <p:blipFill>
                      <a:blip r:embed="rId9"/>
                      <a:stretch>
                        <a:fillRect/>
                      </a:stretch>
                    </p:blipFill>
                    <p:spPr>
                      <a:xfrm>
                        <a:off x="7308850" y="1989138"/>
                        <a:ext cx="1008063" cy="611187"/>
                      </a:xfrm>
                      <a:prstGeom prst="rect">
                        <a:avLst/>
                      </a:prstGeom>
                      <a:noFill/>
                      <a:ln w="38100">
                        <a:noFill/>
                        <a:miter/>
                      </a:ln>
                    </p:spPr>
                  </p:pic>
                </p:oleObj>
              </mc:Fallback>
            </mc:AlternateContent>
          </a:graphicData>
        </a:graphic>
      </p:graphicFrame>
      <p:graphicFrame>
        <p:nvGraphicFramePr>
          <p:cNvPr id="41989" name="Object 5"/>
          <p:cNvGraphicFramePr/>
          <p:nvPr/>
        </p:nvGraphicFramePr>
        <p:xfrm>
          <a:off x="7308850" y="2708275"/>
          <a:ext cx="1152525" cy="549275"/>
        </p:xfrm>
        <a:graphic>
          <a:graphicData uri="http://schemas.openxmlformats.org/presentationml/2006/ole">
            <mc:AlternateContent xmlns:mc="http://schemas.openxmlformats.org/markup-compatibility/2006">
              <mc:Choice xmlns:v="urn:schemas-microsoft-com:vml" Requires="v">
                <p:oleObj spid="_x0000_s45066" r:id="rId10" imgW="584200" imgH="342900" progId="Equation.DSMT4">
                  <p:embed/>
                </p:oleObj>
              </mc:Choice>
              <mc:Fallback>
                <p:oleObj r:id="rId10" imgW="584200" imgH="342900" progId="Equation.DSMT4">
                  <p:embed/>
                  <p:pic>
                    <p:nvPicPr>
                      <p:cNvPr id="0" name="图片 3286"/>
                      <p:cNvPicPr/>
                      <p:nvPr/>
                    </p:nvPicPr>
                    <p:blipFill>
                      <a:blip r:embed="rId11"/>
                      <a:stretch>
                        <a:fillRect/>
                      </a:stretch>
                    </p:blipFill>
                    <p:spPr>
                      <a:xfrm>
                        <a:off x="7308850" y="2708275"/>
                        <a:ext cx="1152525" cy="549275"/>
                      </a:xfrm>
                      <a:prstGeom prst="rect">
                        <a:avLst/>
                      </a:prstGeom>
                      <a:noFill/>
                      <a:ln w="38100">
                        <a:noFill/>
                        <a:miter/>
                      </a:ln>
                    </p:spPr>
                  </p:pic>
                </p:oleObj>
              </mc:Fallback>
            </mc:AlternateContent>
          </a:graphicData>
        </a:graphic>
      </p:graphicFrame>
      <p:graphicFrame>
        <p:nvGraphicFramePr>
          <p:cNvPr id="41990" name="Object 6"/>
          <p:cNvGraphicFramePr/>
          <p:nvPr/>
        </p:nvGraphicFramePr>
        <p:xfrm>
          <a:off x="1908175" y="4868863"/>
          <a:ext cx="2592388" cy="804862"/>
        </p:xfrm>
        <a:graphic>
          <a:graphicData uri="http://schemas.openxmlformats.org/presentationml/2006/ole">
            <mc:AlternateContent xmlns:mc="http://schemas.openxmlformats.org/markup-compatibility/2006">
              <mc:Choice xmlns:v="urn:schemas-microsoft-com:vml" Requires="v">
                <p:oleObj spid="_x0000_s45067" r:id="rId12" imgW="1295400" imgH="457200" progId="Equation.DSMT4">
                  <p:embed/>
                </p:oleObj>
              </mc:Choice>
              <mc:Fallback>
                <p:oleObj r:id="rId12" imgW="1295400" imgH="457200" progId="Equation.DSMT4">
                  <p:embed/>
                  <p:pic>
                    <p:nvPicPr>
                      <p:cNvPr id="0" name="图片 3291"/>
                      <p:cNvPicPr/>
                      <p:nvPr/>
                    </p:nvPicPr>
                    <p:blipFill>
                      <a:blip r:embed="rId13"/>
                      <a:stretch>
                        <a:fillRect/>
                      </a:stretch>
                    </p:blipFill>
                    <p:spPr>
                      <a:xfrm>
                        <a:off x="1908175" y="4868863"/>
                        <a:ext cx="2592388" cy="804862"/>
                      </a:xfrm>
                      <a:prstGeom prst="rect">
                        <a:avLst/>
                      </a:prstGeom>
                      <a:noFill/>
                      <a:ln w="38100">
                        <a:noFill/>
                        <a:miter/>
                      </a:ln>
                    </p:spPr>
                  </p:pic>
                </p:oleObj>
              </mc:Fallback>
            </mc:AlternateContent>
          </a:graphicData>
        </a:graphic>
      </p:graphicFrame>
      <p:graphicFrame>
        <p:nvGraphicFramePr>
          <p:cNvPr id="41991" name="Object 7"/>
          <p:cNvGraphicFramePr/>
          <p:nvPr/>
        </p:nvGraphicFramePr>
        <p:xfrm>
          <a:off x="1908175" y="5949950"/>
          <a:ext cx="3455988" cy="755650"/>
        </p:xfrm>
        <a:graphic>
          <a:graphicData uri="http://schemas.openxmlformats.org/presentationml/2006/ole">
            <mc:AlternateContent xmlns:mc="http://schemas.openxmlformats.org/markup-compatibility/2006">
              <mc:Choice xmlns:v="urn:schemas-microsoft-com:vml" Requires="v">
                <p:oleObj spid="_x0000_s45068" r:id="rId14" imgW="1764665" imgH="444500" progId="Equation.DSMT4">
                  <p:embed/>
                </p:oleObj>
              </mc:Choice>
              <mc:Fallback>
                <p:oleObj r:id="rId14" imgW="1764665" imgH="444500" progId="Equation.DSMT4">
                  <p:embed/>
                  <p:pic>
                    <p:nvPicPr>
                      <p:cNvPr id="0" name="图片 3293"/>
                      <p:cNvPicPr/>
                      <p:nvPr/>
                    </p:nvPicPr>
                    <p:blipFill>
                      <a:blip r:embed="rId15"/>
                      <a:stretch>
                        <a:fillRect/>
                      </a:stretch>
                    </p:blipFill>
                    <p:spPr>
                      <a:xfrm>
                        <a:off x="1908175" y="5949950"/>
                        <a:ext cx="3455988" cy="755650"/>
                      </a:xfrm>
                      <a:prstGeom prst="rect">
                        <a:avLst/>
                      </a:prstGeom>
                      <a:noFill/>
                      <a:ln w="38100">
                        <a:noFill/>
                        <a:miter/>
                      </a:ln>
                    </p:spPr>
                  </p:pic>
                </p:oleObj>
              </mc:Fallback>
            </mc:AlternateContent>
          </a:graphicData>
        </a:graphic>
      </p:graphicFrame>
      <p:sp>
        <p:nvSpPr>
          <p:cNvPr id="42000" name="椭圆 41999"/>
          <p:cNvSpPr/>
          <p:nvPr/>
        </p:nvSpPr>
        <p:spPr>
          <a:xfrm>
            <a:off x="3348038" y="2636838"/>
            <a:ext cx="215900" cy="144462"/>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00"/>
                                        </p:tgtEl>
                                        <p:attrNameLst>
                                          <p:attrName>style.visibility</p:attrName>
                                        </p:attrNameLst>
                                      </p:cBhvr>
                                      <p:to>
                                        <p:strVal val="visible"/>
                                      </p:to>
                                    </p:set>
                                    <p:animEffect transition="in" filter="fade">
                                      <p:cBhvr>
                                        <p:cTn id="7" dur="2000"/>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31" name="图片 129030"/>
          <p:cNvPicPr>
            <a:picLocks noChangeAspect="1"/>
          </p:cNvPicPr>
          <p:nvPr/>
        </p:nvPicPr>
        <p:blipFill>
          <a:blip r:embed="rId3"/>
          <a:stretch>
            <a:fillRect/>
          </a:stretch>
        </p:blipFill>
        <p:spPr>
          <a:xfrm>
            <a:off x="323850" y="1268413"/>
            <a:ext cx="8569325" cy="2459037"/>
          </a:xfrm>
          <a:prstGeom prst="rect">
            <a:avLst/>
          </a:prstGeom>
          <a:noFill/>
          <a:ln w="9525">
            <a:noFill/>
          </a:ln>
        </p:spPr>
      </p:pic>
      <p:grpSp>
        <p:nvGrpSpPr>
          <p:cNvPr id="129034" name="组合 129033"/>
          <p:cNvGrpSpPr/>
          <p:nvPr/>
        </p:nvGrpSpPr>
        <p:grpSpPr>
          <a:xfrm>
            <a:off x="2555875" y="1989138"/>
            <a:ext cx="4176713" cy="144462"/>
            <a:chOff x="1610" y="1253"/>
            <a:chExt cx="2631" cy="91"/>
          </a:xfrm>
        </p:grpSpPr>
        <p:sp>
          <p:nvSpPr>
            <p:cNvPr id="129032" name="椭圆 129031"/>
            <p:cNvSpPr/>
            <p:nvPr/>
          </p:nvSpPr>
          <p:spPr>
            <a:xfrm>
              <a:off x="4150" y="1253"/>
              <a:ext cx="91" cy="91"/>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9033" name="椭圆 129032"/>
            <p:cNvSpPr/>
            <p:nvPr/>
          </p:nvSpPr>
          <p:spPr>
            <a:xfrm>
              <a:off x="1610" y="1298"/>
              <a:ext cx="181" cy="46"/>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grpSp>
      <p:graphicFrame>
        <p:nvGraphicFramePr>
          <p:cNvPr id="129035" name="内容占位符 129034"/>
          <p:cNvGraphicFramePr>
            <a:graphicFrameLocks noGrp="1"/>
          </p:cNvGraphicFramePr>
          <p:nvPr>
            <p:ph sz="half" idx="2"/>
          </p:nvPr>
        </p:nvGraphicFramePr>
        <p:xfrm>
          <a:off x="1692275" y="4221163"/>
          <a:ext cx="5688013" cy="1957387"/>
        </p:xfrm>
        <a:graphic>
          <a:graphicData uri="http://schemas.openxmlformats.org/presentationml/2006/ole">
            <mc:AlternateContent xmlns:mc="http://schemas.openxmlformats.org/markup-compatibility/2006">
              <mc:Choice xmlns:v="urn:schemas-microsoft-com:vml" Requires="v">
                <p:oleObj spid="_x0000_s46082" r:id="rId4" imgW="2767330" imgH="951865" progId="Equation.3">
                  <p:embed/>
                </p:oleObj>
              </mc:Choice>
              <mc:Fallback>
                <p:oleObj r:id="rId4" imgW="2767330" imgH="951865" progId="Equation.3">
                  <p:embed/>
                  <p:pic>
                    <p:nvPicPr>
                      <p:cNvPr id="0" name="图片 3289"/>
                      <p:cNvPicPr/>
                      <p:nvPr/>
                    </p:nvPicPr>
                    <p:blipFill>
                      <a:blip r:embed="rId5"/>
                      <a:stretch>
                        <a:fillRect/>
                      </a:stretch>
                    </p:blipFill>
                    <p:spPr>
                      <a:xfrm>
                        <a:off x="1692275" y="4221163"/>
                        <a:ext cx="5688013" cy="1957387"/>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034"/>
                                        </p:tgtEl>
                                        <p:attrNameLst>
                                          <p:attrName>style.visibility</p:attrName>
                                        </p:attrNameLst>
                                      </p:cBhvr>
                                      <p:to>
                                        <p:strVal val="visible"/>
                                      </p:to>
                                    </p:set>
                                    <p:animEffect transition="in" filter="fade">
                                      <p:cBhvr>
                                        <p:cTn id="7" dur="2000"/>
                                        <p:tgtEl>
                                          <p:spTgt spid="129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34" name="图片 43033"/>
          <p:cNvPicPr>
            <a:picLocks noChangeAspect="1"/>
          </p:cNvPicPr>
          <p:nvPr/>
        </p:nvPicPr>
        <p:blipFill>
          <a:blip r:embed="rId3"/>
          <a:stretch>
            <a:fillRect/>
          </a:stretch>
        </p:blipFill>
        <p:spPr>
          <a:xfrm>
            <a:off x="468313" y="5373688"/>
            <a:ext cx="3571875" cy="1209675"/>
          </a:xfrm>
          <a:prstGeom prst="rect">
            <a:avLst/>
          </a:prstGeom>
          <a:noFill/>
          <a:ln w="9525">
            <a:noFill/>
          </a:ln>
        </p:spPr>
      </p:pic>
      <p:pic>
        <p:nvPicPr>
          <p:cNvPr id="43032" name="图片 43031"/>
          <p:cNvPicPr>
            <a:picLocks noChangeAspect="1"/>
          </p:cNvPicPr>
          <p:nvPr/>
        </p:nvPicPr>
        <p:blipFill>
          <a:blip r:embed="rId4"/>
          <a:stretch>
            <a:fillRect/>
          </a:stretch>
        </p:blipFill>
        <p:spPr>
          <a:xfrm>
            <a:off x="2339975" y="5516563"/>
            <a:ext cx="523875" cy="419100"/>
          </a:xfrm>
          <a:prstGeom prst="rect">
            <a:avLst/>
          </a:prstGeom>
          <a:noFill/>
          <a:ln w="9525">
            <a:noFill/>
          </a:ln>
        </p:spPr>
      </p:pic>
      <p:pic>
        <p:nvPicPr>
          <p:cNvPr id="43035" name="图片 43034"/>
          <p:cNvPicPr>
            <a:picLocks noChangeAspect="1"/>
          </p:cNvPicPr>
          <p:nvPr/>
        </p:nvPicPr>
        <p:blipFill>
          <a:blip r:embed="rId5"/>
          <a:stretch>
            <a:fillRect/>
          </a:stretch>
        </p:blipFill>
        <p:spPr>
          <a:xfrm>
            <a:off x="1116013" y="3500438"/>
            <a:ext cx="4610100" cy="2143125"/>
          </a:xfrm>
          <a:prstGeom prst="rect">
            <a:avLst/>
          </a:prstGeom>
          <a:noFill/>
          <a:ln w="9525">
            <a:noFill/>
          </a:ln>
        </p:spPr>
      </p:pic>
      <p:sp>
        <p:nvSpPr>
          <p:cNvPr id="43017" name="Text Box 4"/>
          <p:cNvSpPr txBox="1"/>
          <p:nvPr/>
        </p:nvSpPr>
        <p:spPr>
          <a:xfrm>
            <a:off x="539750" y="260350"/>
            <a:ext cx="3887788" cy="457200"/>
          </a:xfrm>
          <a:prstGeom prst="rect">
            <a:avLst/>
          </a:prstGeom>
          <a:noFill/>
          <a:ln w="9525">
            <a:noFill/>
          </a:ln>
        </p:spPr>
        <p:txBody>
          <a:bodyPr>
            <a:spAutoFit/>
          </a:bodyPr>
          <a:lstStyle/>
          <a:p>
            <a:pPr lvl="0" eaLnBrk="1" hangingPunct="1">
              <a:spcBef>
                <a:spcPct val="50000"/>
              </a:spcBef>
            </a:pPr>
            <a:r>
              <a:rPr lang="en-US" altLang="zh-CN" sz="2400">
                <a:latin typeface="华文细黑" pitchFamily="2" charset="-122"/>
                <a:ea typeface="华文细黑" pitchFamily="2" charset="-122"/>
              </a:rPr>
              <a:t>2. </a:t>
            </a:r>
            <a:r>
              <a:rPr lang="zh-CN" altLang="en-US" sz="2400" dirty="0">
                <a:latin typeface="华文细黑" pitchFamily="2" charset="-122"/>
                <a:ea typeface="华文细黑" pitchFamily="2" charset="-122"/>
              </a:rPr>
              <a:t>反对称情况</a:t>
            </a:r>
          </a:p>
        </p:txBody>
      </p:sp>
      <p:graphicFrame>
        <p:nvGraphicFramePr>
          <p:cNvPr id="43010" name="Object 2"/>
          <p:cNvGraphicFramePr/>
          <p:nvPr/>
        </p:nvGraphicFramePr>
        <p:xfrm>
          <a:off x="323850" y="1052513"/>
          <a:ext cx="2879725" cy="677862"/>
        </p:xfrm>
        <a:graphic>
          <a:graphicData uri="http://schemas.openxmlformats.org/presentationml/2006/ole">
            <mc:AlternateContent xmlns:mc="http://schemas.openxmlformats.org/markup-compatibility/2006">
              <mc:Choice xmlns:v="urn:schemas-microsoft-com:vml" Requires="v">
                <p:oleObj spid="_x0000_s47109" r:id="rId6" imgW="1739900" imgH="508000" progId="Equation.DSMT4">
                  <p:embed/>
                </p:oleObj>
              </mc:Choice>
              <mc:Fallback>
                <p:oleObj r:id="rId6" imgW="1739900" imgH="508000" progId="Equation.DSMT4">
                  <p:embed/>
                  <p:pic>
                    <p:nvPicPr>
                      <p:cNvPr id="0" name="图片 3287"/>
                      <p:cNvPicPr/>
                      <p:nvPr/>
                    </p:nvPicPr>
                    <p:blipFill>
                      <a:blip r:embed="rId7"/>
                      <a:stretch>
                        <a:fillRect/>
                      </a:stretch>
                    </p:blipFill>
                    <p:spPr>
                      <a:xfrm>
                        <a:off x="323850" y="1052513"/>
                        <a:ext cx="2879725" cy="677862"/>
                      </a:xfrm>
                      <a:prstGeom prst="rect">
                        <a:avLst/>
                      </a:prstGeom>
                      <a:noFill/>
                      <a:ln w="38100">
                        <a:noFill/>
                        <a:miter/>
                      </a:ln>
                    </p:spPr>
                  </p:pic>
                </p:oleObj>
              </mc:Fallback>
            </mc:AlternateContent>
          </a:graphicData>
        </a:graphic>
      </p:graphicFrame>
      <p:graphicFrame>
        <p:nvGraphicFramePr>
          <p:cNvPr id="43011" name="Object 3"/>
          <p:cNvGraphicFramePr/>
          <p:nvPr/>
        </p:nvGraphicFramePr>
        <p:xfrm>
          <a:off x="323850" y="1844675"/>
          <a:ext cx="1655763" cy="612775"/>
        </p:xfrm>
        <a:graphic>
          <a:graphicData uri="http://schemas.openxmlformats.org/presentationml/2006/ole">
            <mc:AlternateContent xmlns:mc="http://schemas.openxmlformats.org/markup-compatibility/2006">
              <mc:Choice xmlns:v="urn:schemas-microsoft-com:vml" Requires="v">
                <p:oleObj spid="_x0000_s47110" r:id="rId8" imgW="926465" imgH="444500" progId="Equation.DSMT4">
                  <p:embed/>
                </p:oleObj>
              </mc:Choice>
              <mc:Fallback>
                <p:oleObj r:id="rId8" imgW="926465" imgH="444500" progId="Equation.DSMT4">
                  <p:embed/>
                  <p:pic>
                    <p:nvPicPr>
                      <p:cNvPr id="0" name="图片 3285"/>
                      <p:cNvPicPr/>
                      <p:nvPr/>
                    </p:nvPicPr>
                    <p:blipFill>
                      <a:blip r:embed="rId9"/>
                      <a:stretch>
                        <a:fillRect/>
                      </a:stretch>
                    </p:blipFill>
                    <p:spPr>
                      <a:xfrm>
                        <a:off x="323850" y="1844675"/>
                        <a:ext cx="1655763" cy="612775"/>
                      </a:xfrm>
                      <a:prstGeom prst="rect">
                        <a:avLst/>
                      </a:prstGeom>
                      <a:noFill/>
                      <a:ln w="38100">
                        <a:noFill/>
                        <a:miter/>
                      </a:ln>
                    </p:spPr>
                  </p:pic>
                </p:oleObj>
              </mc:Fallback>
            </mc:AlternateContent>
          </a:graphicData>
        </a:graphic>
      </p:graphicFrame>
      <p:graphicFrame>
        <p:nvGraphicFramePr>
          <p:cNvPr id="43025" name="对象 43024"/>
          <p:cNvGraphicFramePr/>
          <p:nvPr/>
        </p:nvGraphicFramePr>
        <p:xfrm>
          <a:off x="250825" y="2565400"/>
          <a:ext cx="3095625" cy="604838"/>
        </p:xfrm>
        <a:graphic>
          <a:graphicData uri="http://schemas.openxmlformats.org/presentationml/2006/ole">
            <mc:AlternateContent xmlns:mc="http://schemas.openxmlformats.org/markup-compatibility/2006">
              <mc:Choice xmlns:v="urn:schemas-microsoft-com:vml" Requires="v">
                <p:oleObj spid="_x0000_s47111" r:id="rId10" imgW="2146300" imgH="419100" progId="Equation.3">
                  <p:embed/>
                </p:oleObj>
              </mc:Choice>
              <mc:Fallback>
                <p:oleObj r:id="rId10" imgW="2146300" imgH="419100" progId="Equation.3">
                  <p:embed/>
                  <p:pic>
                    <p:nvPicPr>
                      <p:cNvPr id="0" name="图片 3290"/>
                      <p:cNvPicPr/>
                      <p:nvPr/>
                    </p:nvPicPr>
                    <p:blipFill>
                      <a:blip r:embed="rId11"/>
                      <a:stretch>
                        <a:fillRect/>
                      </a:stretch>
                    </p:blipFill>
                    <p:spPr>
                      <a:xfrm>
                        <a:off x="250825" y="2565400"/>
                        <a:ext cx="3095625" cy="604838"/>
                      </a:xfrm>
                      <a:prstGeom prst="rect">
                        <a:avLst/>
                      </a:prstGeom>
                      <a:noFill/>
                      <a:ln w="38100">
                        <a:noFill/>
                        <a:miter/>
                      </a:ln>
                    </p:spPr>
                  </p:pic>
                </p:oleObj>
              </mc:Fallback>
            </mc:AlternateContent>
          </a:graphicData>
        </a:graphic>
      </p:graphicFrame>
      <p:graphicFrame>
        <p:nvGraphicFramePr>
          <p:cNvPr id="43026" name="对象 43025"/>
          <p:cNvGraphicFramePr/>
          <p:nvPr/>
        </p:nvGraphicFramePr>
        <p:xfrm>
          <a:off x="3851275" y="981075"/>
          <a:ext cx="5076825" cy="2430463"/>
        </p:xfrm>
        <a:graphic>
          <a:graphicData uri="http://schemas.openxmlformats.org/presentationml/2006/ole">
            <mc:AlternateContent xmlns:mc="http://schemas.openxmlformats.org/markup-compatibility/2006">
              <mc:Choice xmlns:v="urn:schemas-microsoft-com:vml" Requires="v">
                <p:oleObj spid="_x0000_s47112" r:id="rId12" imgW="2946400" imgH="1422400" progId="Equation.3">
                  <p:embed/>
                </p:oleObj>
              </mc:Choice>
              <mc:Fallback>
                <p:oleObj r:id="rId12" imgW="2946400" imgH="1422400" progId="Equation.3">
                  <p:embed/>
                  <p:pic>
                    <p:nvPicPr>
                      <p:cNvPr id="0" name="图片 3300"/>
                      <p:cNvPicPr/>
                      <p:nvPr/>
                    </p:nvPicPr>
                    <p:blipFill>
                      <a:blip r:embed="rId13"/>
                      <a:stretch>
                        <a:fillRect/>
                      </a:stretch>
                    </p:blipFill>
                    <p:spPr>
                      <a:xfrm>
                        <a:off x="3851275" y="981075"/>
                        <a:ext cx="5076825" cy="2430463"/>
                      </a:xfrm>
                      <a:prstGeom prst="rect">
                        <a:avLst/>
                      </a:prstGeom>
                      <a:noFill/>
                      <a:ln w="38100">
                        <a:noFill/>
                        <a:miter/>
                      </a:ln>
                    </p:spPr>
                  </p:pic>
                </p:oleObj>
              </mc:Fallback>
            </mc:AlternateContent>
          </a:graphicData>
        </a:graphic>
      </p:graphicFrame>
      <p:pic>
        <p:nvPicPr>
          <p:cNvPr id="43028" name="图片 43027"/>
          <p:cNvPicPr>
            <a:picLocks noChangeAspect="1"/>
          </p:cNvPicPr>
          <p:nvPr/>
        </p:nvPicPr>
        <p:blipFill>
          <a:blip r:embed="rId14"/>
          <a:stretch>
            <a:fillRect/>
          </a:stretch>
        </p:blipFill>
        <p:spPr>
          <a:xfrm>
            <a:off x="1835150" y="4868863"/>
            <a:ext cx="695325" cy="581025"/>
          </a:xfrm>
          <a:prstGeom prst="rect">
            <a:avLst/>
          </a:prstGeom>
          <a:noFill/>
          <a:ln w="9525">
            <a:noFill/>
          </a:ln>
        </p:spPr>
      </p:pic>
      <p:pic>
        <p:nvPicPr>
          <p:cNvPr id="43030" name="图片 43029"/>
          <p:cNvPicPr>
            <a:picLocks noChangeAspect="1"/>
          </p:cNvPicPr>
          <p:nvPr/>
        </p:nvPicPr>
        <p:blipFill>
          <a:blip r:embed="rId15"/>
          <a:stretch>
            <a:fillRect/>
          </a:stretch>
        </p:blipFill>
        <p:spPr>
          <a:xfrm>
            <a:off x="2843213" y="4941888"/>
            <a:ext cx="533400" cy="419100"/>
          </a:xfrm>
          <a:prstGeom prst="rect">
            <a:avLst/>
          </a:prstGeom>
          <a:noFill/>
          <a:ln w="9525">
            <a:noFill/>
          </a:ln>
        </p:spPr>
      </p:pic>
      <p:pic>
        <p:nvPicPr>
          <p:cNvPr id="43033" name="图片 43032"/>
          <p:cNvPicPr>
            <a:picLocks noChangeAspect="1"/>
          </p:cNvPicPr>
          <p:nvPr/>
        </p:nvPicPr>
        <p:blipFill>
          <a:blip r:embed="rId16"/>
          <a:stretch>
            <a:fillRect/>
          </a:stretch>
        </p:blipFill>
        <p:spPr>
          <a:xfrm>
            <a:off x="3708400" y="5516563"/>
            <a:ext cx="561975" cy="495300"/>
          </a:xfrm>
          <a:prstGeom prst="rect">
            <a:avLst/>
          </a:prstGeom>
          <a:noFill/>
          <a:ln w="9525">
            <a:noFill/>
          </a:ln>
        </p:spPr>
      </p:pic>
      <p:pic>
        <p:nvPicPr>
          <p:cNvPr id="43036" name="图片 43035"/>
          <p:cNvPicPr>
            <a:picLocks noChangeAspect="1"/>
          </p:cNvPicPr>
          <p:nvPr/>
        </p:nvPicPr>
        <p:blipFill>
          <a:blip r:embed="rId17"/>
          <a:stretch>
            <a:fillRect/>
          </a:stretch>
        </p:blipFill>
        <p:spPr>
          <a:xfrm>
            <a:off x="4067175" y="4724400"/>
            <a:ext cx="638175" cy="514350"/>
          </a:xfrm>
          <a:prstGeom prst="rect">
            <a:avLst/>
          </a:prstGeom>
          <a:noFill/>
          <a:ln w="9525">
            <a:noFill/>
          </a:ln>
        </p:spPr>
      </p:pic>
      <p:sp>
        <p:nvSpPr>
          <p:cNvPr id="43037" name="矩形 43036"/>
          <p:cNvSpPr/>
          <p:nvPr/>
        </p:nvSpPr>
        <p:spPr>
          <a:xfrm>
            <a:off x="3851275" y="1773238"/>
            <a:ext cx="4897438" cy="79216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28"/>
                                        </p:tgtEl>
                                        <p:attrNameLst>
                                          <p:attrName>style.visibility</p:attrName>
                                        </p:attrNameLst>
                                      </p:cBhvr>
                                      <p:to>
                                        <p:strVal val="visible"/>
                                      </p:to>
                                    </p:set>
                                    <p:anim calcmode="lin" valueType="num">
                                      <p:cBhvr additive="base">
                                        <p:cTn id="7" dur="500" fill="hold"/>
                                        <p:tgtEl>
                                          <p:spTgt spid="43028"/>
                                        </p:tgtEl>
                                        <p:attrNameLst>
                                          <p:attrName>ppt_x</p:attrName>
                                        </p:attrNameLst>
                                      </p:cBhvr>
                                      <p:tavLst>
                                        <p:tav tm="0">
                                          <p:val>
                                            <p:strVal val="#ppt_x"/>
                                          </p:val>
                                        </p:tav>
                                        <p:tav tm="100000">
                                          <p:val>
                                            <p:strVal val="#ppt_x"/>
                                          </p:val>
                                        </p:tav>
                                      </p:tavLst>
                                    </p:anim>
                                    <p:anim calcmode="lin" valueType="num">
                                      <p:cBhvr additive="base">
                                        <p:cTn id="8" dur="500" fill="hold"/>
                                        <p:tgtEl>
                                          <p:spTgt spid="43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43028"/>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43028"/>
                                        </p:tgtEl>
                                      </p:cBhvr>
                                    </p:animEffect>
                                    <p:set>
                                      <p:cBhvr>
                                        <p:cTn id="17" dur="1" fill="hold">
                                          <p:stCondLst>
                                            <p:cond delay="499"/>
                                          </p:stCondLst>
                                        </p:cTn>
                                        <p:tgtEl>
                                          <p:spTgt spid="4302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30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nodeType="clickEffect">
                                  <p:stCondLst>
                                    <p:cond delay="0"/>
                                  </p:stCondLst>
                                  <p:childTnLst>
                                    <p:animScale>
                                      <p:cBhvr>
                                        <p:cTn id="25" dur="2000" fill="hold"/>
                                        <p:tgtEl>
                                          <p:spTgt spid="43032"/>
                                        </p:tgtEl>
                                      </p:cBhvr>
                                      <p:by x="150000" y="150000"/>
                                    </p:animScale>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43032"/>
                                        </p:tgtEl>
                                      </p:cBhvr>
                                    </p:animEffect>
                                    <p:set>
                                      <p:cBhvr>
                                        <p:cTn id="30" dur="1" fill="hold">
                                          <p:stCondLst>
                                            <p:cond delay="499"/>
                                          </p:stCondLst>
                                        </p:cTn>
                                        <p:tgtEl>
                                          <p:spTgt spid="430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3030"/>
                                        </p:tgtEl>
                                        <p:attrNameLst>
                                          <p:attrName>style.visibility</p:attrName>
                                        </p:attrNameLst>
                                      </p:cBhvr>
                                      <p:to>
                                        <p:strVal val="visible"/>
                                      </p:to>
                                    </p:set>
                                    <p:anim calcmode="lin" valueType="num">
                                      <p:cBhvr additive="base">
                                        <p:cTn id="35" dur="500" fill="hold"/>
                                        <p:tgtEl>
                                          <p:spTgt spid="43030"/>
                                        </p:tgtEl>
                                        <p:attrNameLst>
                                          <p:attrName>ppt_x</p:attrName>
                                        </p:attrNameLst>
                                      </p:cBhvr>
                                      <p:tavLst>
                                        <p:tav tm="0">
                                          <p:val>
                                            <p:strVal val="#ppt_x"/>
                                          </p:val>
                                        </p:tav>
                                        <p:tav tm="100000">
                                          <p:val>
                                            <p:strVal val="#ppt_x"/>
                                          </p:val>
                                        </p:tav>
                                      </p:tavLst>
                                    </p:anim>
                                    <p:anim calcmode="lin" valueType="num">
                                      <p:cBhvr additive="base">
                                        <p:cTn id="36" dur="500" fill="hold"/>
                                        <p:tgtEl>
                                          <p:spTgt spid="4303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43030"/>
                                        </p:tgtEl>
                                      </p:cBhvr>
                                      <p:by x="150000" y="150000"/>
                                    </p:animScale>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43030"/>
                                        </p:tgtEl>
                                      </p:cBhvr>
                                    </p:animEffect>
                                    <p:set>
                                      <p:cBhvr>
                                        <p:cTn id="45" dur="1" fill="hold">
                                          <p:stCondLst>
                                            <p:cond delay="499"/>
                                          </p:stCondLst>
                                        </p:cTn>
                                        <p:tgtEl>
                                          <p:spTgt spid="4303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3034"/>
                                        </p:tgtEl>
                                        <p:attrNameLst>
                                          <p:attrName>style.visibility</p:attrName>
                                        </p:attrNameLst>
                                      </p:cBhvr>
                                      <p:to>
                                        <p:strVal val="visible"/>
                                      </p:to>
                                    </p:set>
                                    <p:animEffect transition="in" filter="blinds(horizontal)">
                                      <p:cBhvr>
                                        <p:cTn id="50" dur="500"/>
                                        <p:tgtEl>
                                          <p:spTgt spid="43034"/>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mph" presetSubtype="0" fill="hold" nodeType="clickEffect">
                                  <p:stCondLst>
                                    <p:cond delay="0"/>
                                  </p:stCondLst>
                                  <p:childTnLst>
                                    <p:animScale>
                                      <p:cBhvr>
                                        <p:cTn id="54" dur="2000" fill="hold"/>
                                        <p:tgtEl>
                                          <p:spTgt spid="43034"/>
                                        </p:tgtEl>
                                      </p:cBhvr>
                                      <p:by x="150000" y="150000"/>
                                    </p:animScale>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nodeType="clickEffect">
                                  <p:stCondLst>
                                    <p:cond delay="0"/>
                                  </p:stCondLst>
                                  <p:childTnLst>
                                    <p:animEffect transition="out" filter="blinds(horizontal)">
                                      <p:cBhvr>
                                        <p:cTn id="58" dur="500"/>
                                        <p:tgtEl>
                                          <p:spTgt spid="43034"/>
                                        </p:tgtEl>
                                      </p:cBhvr>
                                    </p:animEffect>
                                    <p:set>
                                      <p:cBhvr>
                                        <p:cTn id="59" dur="1" fill="hold">
                                          <p:stCondLst>
                                            <p:cond delay="499"/>
                                          </p:stCondLst>
                                        </p:cTn>
                                        <p:tgtEl>
                                          <p:spTgt spid="4303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30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6" presetClass="emph" presetSubtype="0" fill="hold" nodeType="clickEffect">
                                  <p:stCondLst>
                                    <p:cond delay="0"/>
                                  </p:stCondLst>
                                  <p:childTnLst>
                                    <p:animScale>
                                      <p:cBhvr>
                                        <p:cTn id="67" dur="2000" fill="hold"/>
                                        <p:tgtEl>
                                          <p:spTgt spid="43033"/>
                                        </p:tgtEl>
                                      </p:cBhvr>
                                      <p:by x="150000" y="150000"/>
                                    </p:animScale>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43033"/>
                                        </p:tgtEl>
                                      </p:cBhvr>
                                    </p:animEffect>
                                    <p:set>
                                      <p:cBhvr>
                                        <p:cTn id="72" dur="1" fill="hold">
                                          <p:stCondLst>
                                            <p:cond delay="499"/>
                                          </p:stCondLst>
                                        </p:cTn>
                                        <p:tgtEl>
                                          <p:spTgt spid="4303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3036"/>
                                        </p:tgtEl>
                                        <p:attrNameLst>
                                          <p:attrName>style.visibility</p:attrName>
                                        </p:attrNameLst>
                                      </p:cBhvr>
                                      <p:to>
                                        <p:strVal val="visible"/>
                                      </p:to>
                                    </p:set>
                                    <p:anim calcmode="lin" valueType="num">
                                      <p:cBhvr additive="base">
                                        <p:cTn id="77" dur="500" fill="hold"/>
                                        <p:tgtEl>
                                          <p:spTgt spid="43036"/>
                                        </p:tgtEl>
                                        <p:attrNameLst>
                                          <p:attrName>ppt_x</p:attrName>
                                        </p:attrNameLst>
                                      </p:cBhvr>
                                      <p:tavLst>
                                        <p:tav tm="0">
                                          <p:val>
                                            <p:strVal val="#ppt_x"/>
                                          </p:val>
                                        </p:tav>
                                        <p:tav tm="100000">
                                          <p:val>
                                            <p:strVal val="#ppt_x"/>
                                          </p:val>
                                        </p:tav>
                                      </p:tavLst>
                                    </p:anim>
                                    <p:anim calcmode="lin" valueType="num">
                                      <p:cBhvr additive="base">
                                        <p:cTn id="78" dur="500" fill="hold"/>
                                        <p:tgtEl>
                                          <p:spTgt spid="4303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6" presetClass="emph" presetSubtype="0" fill="hold" nodeType="clickEffect">
                                  <p:stCondLst>
                                    <p:cond delay="0"/>
                                  </p:stCondLst>
                                  <p:childTnLst>
                                    <p:animScale>
                                      <p:cBhvr>
                                        <p:cTn id="82" dur="2000" fill="hold"/>
                                        <p:tgtEl>
                                          <p:spTgt spid="43036"/>
                                        </p:tgtEl>
                                      </p:cBhvr>
                                      <p:by x="150000" y="150000"/>
                                    </p:animScale>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nodeType="clickEffect">
                                  <p:stCondLst>
                                    <p:cond delay="0"/>
                                  </p:stCondLst>
                                  <p:childTnLst>
                                    <p:animEffect transition="out" filter="blinds(horizontal)">
                                      <p:cBhvr>
                                        <p:cTn id="86" dur="500"/>
                                        <p:tgtEl>
                                          <p:spTgt spid="43036"/>
                                        </p:tgtEl>
                                      </p:cBhvr>
                                    </p:animEffect>
                                    <p:set>
                                      <p:cBhvr>
                                        <p:cTn id="87" dur="1" fill="hold">
                                          <p:stCondLst>
                                            <p:cond delay="499"/>
                                          </p:stCondLst>
                                        </p:cTn>
                                        <p:tgtEl>
                                          <p:spTgt spid="4303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4" presetClass="entr" presetSubtype="0" fill="hold" nodeType="clickEffect">
                                  <p:stCondLst>
                                    <p:cond delay="0"/>
                                  </p:stCondLst>
                                  <p:childTnLst>
                                    <p:set>
                                      <p:cBhvr>
                                        <p:cTn id="91" dur="1" fill="hold">
                                          <p:stCondLst>
                                            <p:cond delay="0"/>
                                          </p:stCondLst>
                                        </p:cTn>
                                        <p:tgtEl>
                                          <p:spTgt spid="43037"/>
                                        </p:tgtEl>
                                        <p:attrNameLst>
                                          <p:attrName>style.visibility</p:attrName>
                                        </p:attrNameLst>
                                      </p:cBhvr>
                                      <p:to>
                                        <p:strVal val="visible"/>
                                      </p:to>
                                    </p:set>
                                    <p:anim calcmode="lin" valueType="num">
                                      <p:cBhvr>
                                        <p:cTn id="92" dur="1" fill="hold"/>
                                        <p:tgtEl>
                                          <p:spTgt spid="4303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026"/>
          <p:cNvSpPr txBox="1"/>
          <p:nvPr/>
        </p:nvSpPr>
        <p:spPr>
          <a:xfrm>
            <a:off x="457200" y="0"/>
            <a:ext cx="8208963" cy="4051300"/>
          </a:xfrm>
          <a:prstGeom prst="rect">
            <a:avLst/>
          </a:prstGeom>
          <a:noFill/>
          <a:ln w="9525">
            <a:noFill/>
          </a:ln>
        </p:spPr>
        <p:txBody>
          <a:bodyPr>
            <a:spAutoFit/>
          </a:bodyPr>
          <a:lstStyle/>
          <a:p>
            <a:pPr lvl="0" algn="ctr" eaLnBrk="1" hangingPunct="1">
              <a:spcBef>
                <a:spcPct val="50000"/>
              </a:spcBef>
            </a:pPr>
            <a:r>
              <a:rPr lang="zh-CN" altLang="en-US" sz="3600" dirty="0">
                <a:latin typeface="Arial" panose="020B0604020202020204" pitchFamily="34" charset="0"/>
                <a:ea typeface="华文细黑" pitchFamily="2" charset="-122"/>
              </a:rPr>
              <a:t>第六章 夹芯板的稳定分析</a:t>
            </a:r>
          </a:p>
          <a:p>
            <a:pPr lvl="0" eaLnBrk="1" hangingPunct="1">
              <a:spcBef>
                <a:spcPct val="50000"/>
              </a:spcBef>
            </a:pPr>
            <a:r>
              <a:rPr lang="zh-CN" altLang="en-US" dirty="0">
                <a:latin typeface="Arial" panose="020B0604020202020204" pitchFamily="34" charset="0"/>
                <a:ea typeface="华文细黑" pitchFamily="2" charset="-122"/>
              </a:rPr>
              <a:t>    </a:t>
            </a:r>
          </a:p>
          <a:p>
            <a:pPr lvl="0" eaLnBrk="1" hangingPunct="1">
              <a:spcBef>
                <a:spcPct val="20000"/>
              </a:spcBef>
            </a:pPr>
            <a:r>
              <a:rPr lang="zh-CN" altLang="en-US" dirty="0">
                <a:latin typeface="Arial" panose="020B0604020202020204" pitchFamily="34" charset="0"/>
                <a:ea typeface="华文细黑" pitchFamily="2" charset="-122"/>
              </a:rPr>
              <a:t>    </a:t>
            </a:r>
            <a:r>
              <a:rPr lang="zh-CN" altLang="en-US" b="0" dirty="0">
                <a:latin typeface="Arial" panose="020B0604020202020204" pitchFamily="34" charset="0"/>
                <a:ea typeface="华文细黑" pitchFamily="2" charset="-122"/>
              </a:rPr>
              <a:t>夹芯板由具</a:t>
            </a:r>
            <a:r>
              <a:rPr lang="zh-CN" altLang="en-US" b="0" dirty="0">
                <a:latin typeface="+mn-ea"/>
                <a:ea typeface="+mn-ea"/>
              </a:rPr>
              <a:t>有不同刚度和强度特性的数层组成。</a:t>
            </a:r>
          </a:p>
          <a:p>
            <a:pPr lvl="0" eaLnBrk="1" hangingPunct="1">
              <a:spcBef>
                <a:spcPct val="20000"/>
              </a:spcBef>
            </a:pPr>
            <a:r>
              <a:rPr lang="zh-CN" altLang="en-US" b="0" dirty="0">
                <a:latin typeface="+mn-ea"/>
                <a:ea typeface="+mn-ea"/>
              </a:rPr>
              <a:t>    常用夹芯板有三层：两个面层和一个芯层。</a:t>
            </a:r>
          </a:p>
          <a:p>
            <a:pPr lvl="0" eaLnBrk="1" hangingPunct="1">
              <a:spcBef>
                <a:spcPct val="20000"/>
              </a:spcBef>
            </a:pPr>
            <a:r>
              <a:rPr lang="zh-CN" altLang="en-US" b="0" dirty="0">
                <a:latin typeface="+mn-ea"/>
                <a:ea typeface="+mn-ea"/>
              </a:rPr>
              <a:t>    面层较薄但强度刚度较大，芯层较厚但强度刚度较小。</a:t>
            </a:r>
          </a:p>
          <a:p>
            <a:pPr lvl="0" eaLnBrk="1" hangingPunct="1">
              <a:spcBef>
                <a:spcPct val="20000"/>
              </a:spcBef>
            </a:pPr>
            <a:r>
              <a:rPr lang="zh-CN" altLang="en-US" b="0" dirty="0">
                <a:latin typeface="+mn-ea"/>
                <a:ea typeface="+mn-ea"/>
              </a:rPr>
              <a:t>    结构用夹芯板的厚度远小于长宽尺寸，面层可以是平板或曲线板；</a:t>
            </a:r>
          </a:p>
          <a:p>
            <a:pPr lvl="0" eaLnBrk="1" hangingPunct="1">
              <a:spcBef>
                <a:spcPct val="20000"/>
              </a:spcBef>
            </a:pPr>
            <a:r>
              <a:rPr lang="zh-CN" altLang="en-US" b="0" dirty="0">
                <a:latin typeface="+mn-ea"/>
                <a:ea typeface="+mn-ea"/>
              </a:rPr>
              <a:t>    芯层常为低密度的固体材料，如蜂窝形、折板、聚脂泡沫或软木等。</a:t>
            </a:r>
          </a:p>
          <a:p>
            <a:pPr lvl="0" eaLnBrk="1" hangingPunct="1">
              <a:spcBef>
                <a:spcPct val="20000"/>
              </a:spcBef>
            </a:pPr>
            <a:r>
              <a:rPr lang="zh-CN" altLang="en-US" b="0" dirty="0">
                <a:latin typeface="+mn-ea"/>
                <a:ea typeface="+mn-ea"/>
              </a:rPr>
              <a:t>    本章主要针对夹芯柱，即其厚度（</a:t>
            </a:r>
            <a:r>
              <a:rPr lang="en-US" altLang="zh-CN" b="0">
                <a:latin typeface="+mn-ea"/>
                <a:ea typeface="+mn-ea"/>
              </a:rPr>
              <a:t>c+2t</a:t>
            </a:r>
            <a:r>
              <a:rPr lang="zh-CN" altLang="en-US" b="0" dirty="0">
                <a:latin typeface="+mn-ea"/>
                <a:ea typeface="+mn-ea"/>
              </a:rPr>
              <a:t>）和宽度（</a:t>
            </a:r>
            <a:r>
              <a:rPr lang="en-US" altLang="zh-CN" b="0">
                <a:latin typeface="+mn-ea"/>
                <a:ea typeface="+mn-ea"/>
              </a:rPr>
              <a:t>b</a:t>
            </a:r>
            <a:r>
              <a:rPr lang="zh-CN" altLang="en-US" b="0" dirty="0">
                <a:latin typeface="+mn-ea"/>
                <a:ea typeface="+mn-ea"/>
              </a:rPr>
              <a:t>）远小于长度。</a:t>
            </a:r>
          </a:p>
          <a:p>
            <a:pPr lvl="0" eaLnBrk="1" hangingPunct="1">
              <a:spcBef>
                <a:spcPct val="20000"/>
              </a:spcBef>
            </a:pPr>
            <a:endParaRPr lang="zh-CN" altLang="en-US" sz="2400" dirty="0">
              <a:latin typeface="+mn-ea"/>
              <a:ea typeface="+mn-ea"/>
            </a:endParaRPr>
          </a:p>
          <a:p>
            <a:pPr lvl="0" eaLnBrk="1" hangingPunct="1">
              <a:spcBef>
                <a:spcPct val="50000"/>
              </a:spcBef>
            </a:pPr>
            <a:endParaRPr lang="en-US" altLang="zh-CN" sz="2400">
              <a:latin typeface="+mn-ea"/>
              <a:ea typeface="+mn-ea"/>
            </a:endParaRPr>
          </a:p>
        </p:txBody>
      </p:sp>
      <p:pic>
        <p:nvPicPr>
          <p:cNvPr id="93187" name="Picture 1027" descr="1"/>
          <p:cNvPicPr>
            <a:picLocks noChangeAspect="1"/>
          </p:cNvPicPr>
          <p:nvPr/>
        </p:nvPicPr>
        <p:blipFill>
          <a:blip r:embed="rId2"/>
          <a:stretch>
            <a:fillRect/>
          </a:stretch>
        </p:blipFill>
        <p:spPr>
          <a:xfrm>
            <a:off x="1524000" y="3352800"/>
            <a:ext cx="6096000" cy="33147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ln/>
        </p:spPr>
        <p:txBody>
          <a:bodyPr vert="horz" wrap="square" lIns="91440" tIns="45720" rIns="91440" bIns="45720" anchor="ctr"/>
          <a:lstStyle/>
          <a:p>
            <a:pPr eaLnBrk="1" hangingPunct="1"/>
            <a:endParaRPr lang="zh-CN" altLang="zh-CN" dirty="0"/>
          </a:p>
        </p:txBody>
      </p:sp>
      <p:sp>
        <p:nvSpPr>
          <p:cNvPr id="83971" name="Rectangle 3"/>
          <p:cNvSpPr>
            <a:spLocks noGrp="1"/>
          </p:cNvSpPr>
          <p:nvPr>
            <p:ph idx="1"/>
          </p:nvPr>
        </p:nvSpPr>
        <p:spPr>
          <a:ln/>
        </p:spPr>
        <p:txBody>
          <a:bodyPr vert="horz" wrap="square" lIns="91440" tIns="45720" rIns="91440" bIns="45720" anchor="t"/>
          <a:lstStyle/>
          <a:p>
            <a:pPr eaLnBrk="1" hangingPunct="1"/>
            <a:endParaRPr lang="zh-CN" altLang="zh-CN" dirty="0"/>
          </a:p>
        </p:txBody>
      </p:sp>
      <p:pic>
        <p:nvPicPr>
          <p:cNvPr id="83972" name="Picture 4" descr="0d244c0fa80091e12141407a7ca10aca"/>
          <p:cNvPicPr>
            <a:picLocks noChangeAspect="1"/>
          </p:cNvPicPr>
          <p:nvPr/>
        </p:nvPicPr>
        <p:blipFill>
          <a:blip r:embed="rId2"/>
          <a:stretch>
            <a:fillRect/>
          </a:stretch>
        </p:blipFill>
        <p:spPr>
          <a:xfrm>
            <a:off x="900113" y="404813"/>
            <a:ext cx="7489825" cy="5599112"/>
          </a:xfrm>
          <a:prstGeom prst="rect">
            <a:avLst/>
          </a:prstGeom>
          <a:noFill/>
          <a:ln w="9525">
            <a:noFill/>
          </a:ln>
        </p:spPr>
      </p:pic>
      <p:sp>
        <p:nvSpPr>
          <p:cNvPr id="83973" name="Text Box 5"/>
          <p:cNvSpPr txBox="1"/>
          <p:nvPr/>
        </p:nvSpPr>
        <p:spPr>
          <a:xfrm>
            <a:off x="3203575" y="6165850"/>
            <a:ext cx="2952750"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华文细黑" pitchFamily="2" charset="-122"/>
              </a:rPr>
              <a:t>马来西亚一体育场（</a:t>
            </a:r>
            <a:r>
              <a:rPr lang="en-US" altLang="zh-CN">
                <a:latin typeface="Arial" panose="020B0604020202020204" pitchFamily="34" charset="0"/>
                <a:ea typeface="华文细黑" pitchFamily="2" charset="-122"/>
              </a:rPr>
              <a:t>2009</a:t>
            </a:r>
            <a:r>
              <a:rPr lang="zh-CN" altLang="en-US" dirty="0">
                <a:latin typeface="Arial" panose="020B0604020202020204" pitchFamily="34" charset="0"/>
                <a:ea typeface="华文细黑" pitchFamily="2" charset="-122"/>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p:nvPr/>
        </p:nvSpPr>
        <p:spPr>
          <a:xfrm>
            <a:off x="250825" y="188913"/>
            <a:ext cx="8713788" cy="2579370"/>
          </a:xfrm>
          <a:prstGeom prst="rect">
            <a:avLst/>
          </a:prstGeom>
          <a:noFill/>
          <a:ln w="9525">
            <a:noFill/>
          </a:ln>
        </p:spPr>
        <p:txBody>
          <a:bodyPr>
            <a:spAutoFit/>
          </a:bodyPr>
          <a:lstStyle/>
          <a:p>
            <a:pPr lvl="0" eaLnBrk="1" hangingPunct="1"/>
            <a:r>
              <a:rPr lang="zh-CN" altLang="en-US" dirty="0">
                <a:latin typeface="Arial" panose="020B0604020202020204" pitchFamily="34" charset="0"/>
                <a:ea typeface="华文细黑" pitchFamily="2" charset="-122"/>
              </a:rPr>
              <a:t>一、基本假定</a:t>
            </a:r>
            <a:br>
              <a:rPr lang="zh-CN" altLang="en-US" dirty="0">
                <a:latin typeface="Arial" panose="020B0604020202020204" pitchFamily="34" charset="0"/>
                <a:ea typeface="华文细黑" pitchFamily="2" charset="-122"/>
              </a:rPr>
            </a:br>
            <a:r>
              <a:rPr lang="zh-CN" altLang="en-US" b="0" dirty="0">
                <a:latin typeface="Arial" panose="020B0604020202020204" pitchFamily="34" charset="0"/>
                <a:ea typeface="华文细黑" pitchFamily="2" charset="-122"/>
              </a:rPr>
              <a:t>  </a:t>
            </a:r>
            <a:br>
              <a:rPr lang="zh-CN" altLang="en-US" b="0" dirty="0">
                <a:latin typeface="Arial" panose="020B0604020202020204" pitchFamily="34" charset="0"/>
                <a:ea typeface="华文细黑" pitchFamily="2" charset="-122"/>
              </a:rPr>
            </a:br>
            <a:r>
              <a:rPr lang="zh-CN" altLang="en-US" b="0" dirty="0">
                <a:latin typeface="Arial" panose="020B0604020202020204" pitchFamily="34" charset="0"/>
                <a:ea typeface="华文细黑" pitchFamily="2" charset="-122"/>
              </a:rPr>
              <a:t>     </a:t>
            </a:r>
            <a:r>
              <a:rPr lang="zh-CN" altLang="en-US" b="0" dirty="0">
                <a:latin typeface="+mn-ea"/>
                <a:ea typeface="+mn-ea"/>
              </a:rPr>
              <a:t>线弹性材料，小应变小位移。</a:t>
            </a:r>
            <a:br>
              <a:rPr lang="zh-CN" altLang="en-US" b="0" dirty="0">
                <a:latin typeface="+mn-ea"/>
                <a:ea typeface="+mn-ea"/>
              </a:rPr>
            </a:br>
            <a:r>
              <a:rPr lang="zh-CN" altLang="en-US" b="0" dirty="0">
                <a:latin typeface="+mn-ea"/>
                <a:ea typeface="+mn-ea"/>
              </a:rPr>
              <a:t>   柱轴竖直、荷载竖直作用。</a:t>
            </a:r>
            <a:br>
              <a:rPr lang="zh-CN" altLang="en-US" b="0" dirty="0">
                <a:latin typeface="+mn-ea"/>
                <a:ea typeface="+mn-ea"/>
              </a:rPr>
            </a:br>
            <a:r>
              <a:rPr lang="zh-CN" altLang="en-US" b="0" dirty="0">
                <a:latin typeface="+mn-ea"/>
                <a:ea typeface="+mn-ea"/>
              </a:rPr>
              <a:t>   两个面层对称布置于芯层两侧。</a:t>
            </a:r>
            <a:br>
              <a:rPr lang="zh-CN" altLang="en-US" b="0" dirty="0">
                <a:latin typeface="+mn-ea"/>
                <a:ea typeface="+mn-ea"/>
              </a:rPr>
            </a:br>
            <a:r>
              <a:rPr lang="zh-CN" altLang="en-US" b="0" dirty="0">
                <a:latin typeface="+mn-ea"/>
                <a:ea typeface="+mn-ea"/>
              </a:rPr>
              <a:t>   忽略面层的横向剪切变形。</a:t>
            </a:r>
          </a:p>
          <a:p>
            <a:pPr lvl="0" eaLnBrk="1" hangingPunct="1"/>
            <a:r>
              <a:rPr lang="zh-CN" altLang="en-US" b="0" dirty="0">
                <a:latin typeface="+mn-ea"/>
                <a:ea typeface="+mn-ea"/>
              </a:rPr>
              <a:t>   芯层是各向同性的或正交异性的。其弹性模量远小于面层，在板面内忽略芯层刚度，在厚度方向不可压缩；其剪切刚度是有限值。</a:t>
            </a:r>
            <a:br>
              <a:rPr lang="zh-CN" altLang="en-US" b="0" dirty="0">
                <a:latin typeface="+mn-ea"/>
                <a:ea typeface="+mn-ea"/>
              </a:rPr>
            </a:br>
            <a:endParaRPr lang="zh-CN" altLang="en-US" b="0" dirty="0">
              <a:latin typeface="+mn-ea"/>
              <a:ea typeface="+mn-ea"/>
            </a:endParaRPr>
          </a:p>
        </p:txBody>
      </p:sp>
      <p:graphicFrame>
        <p:nvGraphicFramePr>
          <p:cNvPr id="44034" name="Object 6"/>
          <p:cNvGraphicFramePr/>
          <p:nvPr/>
        </p:nvGraphicFramePr>
        <p:xfrm>
          <a:off x="3200400" y="2590800"/>
          <a:ext cx="1506538" cy="3962400"/>
        </p:xfrm>
        <a:graphic>
          <a:graphicData uri="http://schemas.openxmlformats.org/presentationml/2006/ole">
            <mc:AlternateContent xmlns:mc="http://schemas.openxmlformats.org/markup-compatibility/2006">
              <mc:Choice xmlns:v="urn:schemas-microsoft-com:vml" Requires="v">
                <p:oleObj spid="_x0000_s48130" r:id="rId3" imgW="1362075" imgH="3581400" progId="Paint.Picture">
                  <p:embed/>
                </p:oleObj>
              </mc:Choice>
              <mc:Fallback>
                <p:oleObj r:id="rId3" imgW="1362075" imgH="3581400" progId="Paint.Picture">
                  <p:embed/>
                  <p:pic>
                    <p:nvPicPr>
                      <p:cNvPr id="0" name="图片 3296"/>
                      <p:cNvPicPr/>
                      <p:nvPr/>
                    </p:nvPicPr>
                    <p:blipFill>
                      <a:blip r:embed="rId4"/>
                      <a:stretch>
                        <a:fillRect/>
                      </a:stretch>
                    </p:blipFill>
                    <p:spPr>
                      <a:xfrm>
                        <a:off x="3200400" y="2590800"/>
                        <a:ext cx="1506538" cy="3962400"/>
                      </a:xfrm>
                      <a:prstGeom prst="rect">
                        <a:avLst/>
                      </a:prstGeom>
                      <a:noFill/>
                      <a:ln w="38100">
                        <a:noFill/>
                        <a:miter/>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Text Box 2"/>
          <p:cNvSpPr txBox="1"/>
          <p:nvPr/>
        </p:nvSpPr>
        <p:spPr>
          <a:xfrm>
            <a:off x="228600" y="304800"/>
            <a:ext cx="8610600" cy="366713"/>
          </a:xfrm>
          <a:prstGeom prst="rect">
            <a:avLst/>
          </a:prstGeom>
          <a:noFill/>
          <a:ln w="9525">
            <a:noFill/>
          </a:ln>
        </p:spPr>
        <p:txBody>
          <a:bodyPr>
            <a:spAutoFit/>
          </a:bodyPr>
          <a:lstStyle/>
          <a:p>
            <a:pPr lvl="0" eaLnBrk="1" hangingPunct="1">
              <a:spcBef>
                <a:spcPct val="50000"/>
              </a:spcBef>
            </a:pPr>
            <a:endParaRPr lang="zh-CN" altLang="zh-CN" dirty="0">
              <a:latin typeface="Arial" panose="020B0604020202020204" pitchFamily="34" charset="0"/>
              <a:ea typeface="华文细黑" pitchFamily="2" charset="-122"/>
            </a:endParaRPr>
          </a:p>
        </p:txBody>
      </p:sp>
      <p:sp>
        <p:nvSpPr>
          <p:cNvPr id="45066" name="Text Box 3"/>
          <p:cNvSpPr txBox="1"/>
          <p:nvPr/>
        </p:nvSpPr>
        <p:spPr>
          <a:xfrm>
            <a:off x="152400" y="228600"/>
            <a:ext cx="8763000" cy="366713"/>
          </a:xfrm>
          <a:prstGeom prst="rect">
            <a:avLst/>
          </a:prstGeom>
          <a:noFill/>
          <a:ln w="9525">
            <a:noFill/>
          </a:ln>
        </p:spPr>
        <p:txBody>
          <a:bodyPr>
            <a:spAutoFit/>
          </a:bodyPr>
          <a:lstStyle/>
          <a:p>
            <a:pPr lvl="0" eaLnBrk="1" hangingPunct="1">
              <a:spcBef>
                <a:spcPct val="50000"/>
              </a:spcBef>
            </a:pPr>
            <a:endParaRPr lang="zh-CN" altLang="zh-CN" dirty="0">
              <a:latin typeface="Arial" panose="020B0604020202020204" pitchFamily="34" charset="0"/>
              <a:ea typeface="华文细黑" pitchFamily="2" charset="-122"/>
            </a:endParaRPr>
          </a:p>
        </p:txBody>
      </p:sp>
      <p:sp>
        <p:nvSpPr>
          <p:cNvPr id="45067" name="Text Box 4"/>
          <p:cNvSpPr txBox="1"/>
          <p:nvPr/>
        </p:nvSpPr>
        <p:spPr>
          <a:xfrm>
            <a:off x="304800" y="304800"/>
            <a:ext cx="8534400" cy="2834640"/>
          </a:xfrm>
          <a:prstGeom prst="rect">
            <a:avLst/>
          </a:prstGeom>
          <a:noFill/>
          <a:ln w="9525">
            <a:noFill/>
          </a:ln>
        </p:spPr>
        <p:txBody>
          <a:bodyPr>
            <a:spAutoFit/>
          </a:bodyPr>
          <a:lstStyle/>
          <a:p>
            <a:pPr lvl="0" eaLnBrk="1" hangingPunct="1">
              <a:spcBef>
                <a:spcPct val="50000"/>
              </a:spcBef>
            </a:pPr>
            <a:r>
              <a:rPr lang="zh-CN" altLang="en-US" b="0" dirty="0">
                <a:latin typeface="+mn-ea"/>
                <a:ea typeface="+mn-ea"/>
              </a:rPr>
              <a:t>夹芯柱截面维持平截面，但夹层转角各不相同。</a:t>
            </a:r>
          </a:p>
          <a:p>
            <a:pPr lvl="0" eaLnBrk="1" hangingPunct="1">
              <a:spcBef>
                <a:spcPct val="50000"/>
              </a:spcBef>
            </a:pPr>
            <a:r>
              <a:rPr lang="zh-CN" altLang="en-US" b="0" dirty="0">
                <a:latin typeface="+mn-ea"/>
                <a:ea typeface="+mn-ea"/>
              </a:rPr>
              <a:t>在纯弯矩作用下，柱截面内力如图所示。</a:t>
            </a:r>
          </a:p>
          <a:p>
            <a:pPr lvl="0" eaLnBrk="1" hangingPunct="1">
              <a:spcBef>
                <a:spcPct val="50000"/>
              </a:spcBef>
            </a:pPr>
            <a:endParaRPr lang="zh-CN" altLang="en-US" b="0" dirty="0">
              <a:latin typeface="+mn-ea"/>
              <a:ea typeface="+mn-ea"/>
            </a:endParaRPr>
          </a:p>
          <a:p>
            <a:pPr lvl="0" eaLnBrk="1" hangingPunct="1">
              <a:spcBef>
                <a:spcPct val="50000"/>
              </a:spcBef>
            </a:pPr>
            <a:endParaRPr lang="zh-CN" altLang="en-US" b="0" dirty="0">
              <a:latin typeface="+mn-ea"/>
              <a:ea typeface="+mn-ea"/>
            </a:endParaRPr>
          </a:p>
          <a:p>
            <a:pPr lvl="0" eaLnBrk="1" hangingPunct="1">
              <a:spcBef>
                <a:spcPct val="50000"/>
              </a:spcBef>
            </a:pPr>
            <a:endParaRPr lang="zh-CN" altLang="en-US" b="0" dirty="0">
              <a:latin typeface="+mn-ea"/>
              <a:ea typeface="+mn-ea"/>
            </a:endParaRPr>
          </a:p>
          <a:p>
            <a:pPr lvl="0" eaLnBrk="1" hangingPunct="1">
              <a:spcBef>
                <a:spcPct val="50000"/>
              </a:spcBef>
            </a:pPr>
            <a:endParaRPr lang="zh-CN" altLang="en-US" b="0" dirty="0">
              <a:latin typeface="+mn-ea"/>
              <a:ea typeface="+mn-ea"/>
            </a:endParaRPr>
          </a:p>
          <a:p>
            <a:pPr lvl="0" eaLnBrk="1" hangingPunct="1">
              <a:spcBef>
                <a:spcPct val="50000"/>
              </a:spcBef>
            </a:pPr>
            <a:endParaRPr lang="en-US" altLang="zh-CN" b="0">
              <a:latin typeface="+mn-ea"/>
              <a:ea typeface="+mn-ea"/>
            </a:endParaRPr>
          </a:p>
        </p:txBody>
      </p:sp>
      <p:graphicFrame>
        <p:nvGraphicFramePr>
          <p:cNvPr id="45058" name="Object 5"/>
          <p:cNvGraphicFramePr/>
          <p:nvPr/>
        </p:nvGraphicFramePr>
        <p:xfrm>
          <a:off x="457200" y="2971800"/>
          <a:ext cx="2476500" cy="292100"/>
        </p:xfrm>
        <a:graphic>
          <a:graphicData uri="http://schemas.openxmlformats.org/presentationml/2006/ole">
            <mc:AlternateContent xmlns:mc="http://schemas.openxmlformats.org/markup-compatibility/2006">
              <mc:Choice xmlns:v="urn:schemas-microsoft-com:vml" Requires="v">
                <p:oleObj spid="_x0000_s49160" r:id="rId3" imgW="2475230" imgH="292100" progId="Equation.3">
                  <p:embed/>
                </p:oleObj>
              </mc:Choice>
              <mc:Fallback>
                <p:oleObj r:id="rId3" imgW="2475230" imgH="292100" progId="Equation.3">
                  <p:embed/>
                  <p:pic>
                    <p:nvPicPr>
                      <p:cNvPr id="0" name="图片 3301"/>
                      <p:cNvPicPr/>
                      <p:nvPr/>
                    </p:nvPicPr>
                    <p:blipFill>
                      <a:blip r:embed="rId4"/>
                      <a:stretch>
                        <a:fillRect/>
                      </a:stretch>
                    </p:blipFill>
                    <p:spPr>
                      <a:xfrm>
                        <a:off x="457200" y="2971800"/>
                        <a:ext cx="2476500" cy="292100"/>
                      </a:xfrm>
                      <a:prstGeom prst="rect">
                        <a:avLst/>
                      </a:prstGeom>
                      <a:noFill/>
                      <a:ln w="38100">
                        <a:noFill/>
                        <a:miter/>
                      </a:ln>
                    </p:spPr>
                  </p:pic>
                </p:oleObj>
              </mc:Fallback>
            </mc:AlternateContent>
          </a:graphicData>
        </a:graphic>
      </p:graphicFrame>
      <p:sp>
        <p:nvSpPr>
          <p:cNvPr id="45068" name="Text Box 6"/>
          <p:cNvSpPr txBox="1"/>
          <p:nvPr/>
        </p:nvSpPr>
        <p:spPr>
          <a:xfrm>
            <a:off x="381000" y="3352800"/>
            <a:ext cx="8458200" cy="859155"/>
          </a:xfrm>
          <a:prstGeom prst="rect">
            <a:avLst/>
          </a:prstGeom>
          <a:noFill/>
          <a:ln w="9525">
            <a:noFill/>
          </a:ln>
        </p:spPr>
        <p:txBody>
          <a:bodyPr>
            <a:spAutoFit/>
          </a:bodyPr>
          <a:lstStyle/>
          <a:p>
            <a:pPr lvl="0" eaLnBrk="1" hangingPunct="1">
              <a:spcBef>
                <a:spcPct val="50000"/>
              </a:spcBef>
            </a:pPr>
            <a:r>
              <a:rPr lang="zh-CN" altLang="en-US" b="0" dirty="0">
                <a:latin typeface="+mn-ea"/>
                <a:ea typeface="+mn-ea"/>
              </a:rPr>
              <a:t>柱的弯曲刚度包含两部分：局部弯曲刚度</a:t>
            </a:r>
            <a:r>
              <a:rPr lang="en-US" altLang="zh-CN" b="0">
                <a:latin typeface="+mn-ea"/>
                <a:ea typeface="+mn-ea"/>
              </a:rPr>
              <a:t>D</a:t>
            </a:r>
            <a:r>
              <a:rPr lang="en-US" altLang="zh-CN" b="0" baseline="-25000">
                <a:latin typeface="+mn-ea"/>
                <a:ea typeface="+mn-ea"/>
              </a:rPr>
              <a:t>l</a:t>
            </a:r>
            <a:r>
              <a:rPr lang="zh-CN" altLang="en-US" b="0" dirty="0">
                <a:latin typeface="+mn-ea"/>
                <a:ea typeface="+mn-ea"/>
              </a:rPr>
              <a:t>和整体弯曲刚度</a:t>
            </a:r>
            <a:r>
              <a:rPr lang="en-US" altLang="zh-CN" b="0">
                <a:latin typeface="+mn-ea"/>
                <a:ea typeface="+mn-ea"/>
              </a:rPr>
              <a:t>D</a:t>
            </a:r>
            <a:r>
              <a:rPr lang="en-US" altLang="zh-CN" b="0" baseline="-25000">
                <a:latin typeface="+mn-ea"/>
                <a:ea typeface="+mn-ea"/>
              </a:rPr>
              <a:t>0</a:t>
            </a:r>
            <a:r>
              <a:rPr lang="en-US" altLang="zh-CN" b="0">
                <a:latin typeface="+mn-ea"/>
                <a:ea typeface="+mn-ea"/>
              </a:rPr>
              <a:t>:</a:t>
            </a:r>
          </a:p>
          <a:p>
            <a:pPr lvl="0" eaLnBrk="1" hangingPunct="1">
              <a:spcBef>
                <a:spcPct val="80000"/>
              </a:spcBef>
            </a:pPr>
            <a:r>
              <a:rPr lang="zh-CN" altLang="en-US" b="0" dirty="0">
                <a:latin typeface="+mn-ea"/>
                <a:ea typeface="+mn-ea"/>
              </a:rPr>
              <a:t>剪切刚度：</a:t>
            </a:r>
          </a:p>
        </p:txBody>
      </p:sp>
      <p:graphicFrame>
        <p:nvGraphicFramePr>
          <p:cNvPr id="45059" name="Object 7"/>
          <p:cNvGraphicFramePr/>
          <p:nvPr/>
        </p:nvGraphicFramePr>
        <p:xfrm>
          <a:off x="6858000" y="2819400"/>
          <a:ext cx="1244600" cy="1308100"/>
        </p:xfrm>
        <a:graphic>
          <a:graphicData uri="http://schemas.openxmlformats.org/presentationml/2006/ole">
            <mc:AlternateContent xmlns:mc="http://schemas.openxmlformats.org/markup-compatibility/2006">
              <mc:Choice xmlns:v="urn:schemas-microsoft-com:vml" Requires="v">
                <p:oleObj spid="_x0000_s49161" r:id="rId5" imgW="1244600" imgH="1308100" progId="Equation.3">
                  <p:embed/>
                </p:oleObj>
              </mc:Choice>
              <mc:Fallback>
                <p:oleObj r:id="rId5" imgW="1244600" imgH="1308100" progId="Equation.3">
                  <p:embed/>
                  <p:pic>
                    <p:nvPicPr>
                      <p:cNvPr id="0" name="图片 3302"/>
                      <p:cNvPicPr/>
                      <p:nvPr/>
                    </p:nvPicPr>
                    <p:blipFill>
                      <a:blip r:embed="rId6"/>
                      <a:stretch>
                        <a:fillRect/>
                      </a:stretch>
                    </p:blipFill>
                    <p:spPr>
                      <a:xfrm>
                        <a:off x="6858000" y="2819400"/>
                        <a:ext cx="1244600" cy="1308100"/>
                      </a:xfrm>
                      <a:prstGeom prst="rect">
                        <a:avLst/>
                      </a:prstGeom>
                      <a:noFill/>
                      <a:ln w="38100">
                        <a:noFill/>
                        <a:miter/>
                      </a:ln>
                    </p:spPr>
                  </p:pic>
                </p:oleObj>
              </mc:Fallback>
            </mc:AlternateContent>
          </a:graphicData>
        </a:graphic>
      </p:graphicFrame>
      <p:graphicFrame>
        <p:nvGraphicFramePr>
          <p:cNvPr id="45060" name="Object 8"/>
          <p:cNvGraphicFramePr/>
          <p:nvPr/>
        </p:nvGraphicFramePr>
        <p:xfrm>
          <a:off x="1619250" y="3716338"/>
          <a:ext cx="963613" cy="558800"/>
        </p:xfrm>
        <a:graphic>
          <a:graphicData uri="http://schemas.openxmlformats.org/presentationml/2006/ole">
            <mc:AlternateContent xmlns:mc="http://schemas.openxmlformats.org/markup-compatibility/2006">
              <mc:Choice xmlns:v="urn:schemas-microsoft-com:vml" Requires="v">
                <p:oleObj spid="_x0000_s49162" r:id="rId7" imgW="723900" imgH="419100" progId="Equation.3">
                  <p:embed/>
                </p:oleObj>
              </mc:Choice>
              <mc:Fallback>
                <p:oleObj r:id="rId7" imgW="723900" imgH="419100" progId="Equation.3">
                  <p:embed/>
                  <p:pic>
                    <p:nvPicPr>
                      <p:cNvPr id="0" name="图片 3294"/>
                      <p:cNvPicPr/>
                      <p:nvPr/>
                    </p:nvPicPr>
                    <p:blipFill>
                      <a:blip r:embed="rId8"/>
                      <a:stretch>
                        <a:fillRect/>
                      </a:stretch>
                    </p:blipFill>
                    <p:spPr>
                      <a:xfrm>
                        <a:off x="1619250" y="3716338"/>
                        <a:ext cx="963613" cy="558800"/>
                      </a:xfrm>
                      <a:prstGeom prst="rect">
                        <a:avLst/>
                      </a:prstGeom>
                      <a:noFill/>
                      <a:ln w="38100">
                        <a:noFill/>
                        <a:miter/>
                      </a:ln>
                    </p:spPr>
                  </p:pic>
                </p:oleObj>
              </mc:Fallback>
            </mc:AlternateContent>
          </a:graphicData>
        </a:graphic>
      </p:graphicFrame>
      <p:graphicFrame>
        <p:nvGraphicFramePr>
          <p:cNvPr id="45061" name="Object 9"/>
          <p:cNvGraphicFramePr/>
          <p:nvPr/>
        </p:nvGraphicFramePr>
        <p:xfrm>
          <a:off x="457200" y="4343400"/>
          <a:ext cx="2628900" cy="292100"/>
        </p:xfrm>
        <a:graphic>
          <a:graphicData uri="http://schemas.openxmlformats.org/presentationml/2006/ole">
            <mc:AlternateContent xmlns:mc="http://schemas.openxmlformats.org/markup-compatibility/2006">
              <mc:Choice xmlns:v="urn:schemas-microsoft-com:vml" Requires="v">
                <p:oleObj spid="_x0000_s49163" r:id="rId9" imgW="2627630" imgH="292100" progId="Equation.3">
                  <p:embed/>
                </p:oleObj>
              </mc:Choice>
              <mc:Fallback>
                <p:oleObj r:id="rId9" imgW="2627630" imgH="292100" progId="Equation.3">
                  <p:embed/>
                  <p:pic>
                    <p:nvPicPr>
                      <p:cNvPr id="0" name="图片 3295"/>
                      <p:cNvPicPr/>
                      <p:nvPr/>
                    </p:nvPicPr>
                    <p:blipFill>
                      <a:blip r:embed="rId10"/>
                      <a:stretch>
                        <a:fillRect/>
                      </a:stretch>
                    </p:blipFill>
                    <p:spPr>
                      <a:xfrm>
                        <a:off x="457200" y="4343400"/>
                        <a:ext cx="2628900" cy="292100"/>
                      </a:xfrm>
                      <a:prstGeom prst="rect">
                        <a:avLst/>
                      </a:prstGeom>
                      <a:noFill/>
                      <a:ln w="38100">
                        <a:noFill/>
                        <a:miter/>
                      </a:ln>
                    </p:spPr>
                  </p:pic>
                </p:oleObj>
              </mc:Fallback>
            </mc:AlternateContent>
          </a:graphicData>
        </a:graphic>
      </p:graphicFrame>
      <p:sp>
        <p:nvSpPr>
          <p:cNvPr id="45069" name="Text Box 10"/>
          <p:cNvSpPr txBox="1"/>
          <p:nvPr/>
        </p:nvSpPr>
        <p:spPr>
          <a:xfrm>
            <a:off x="381000" y="4800600"/>
            <a:ext cx="6248400" cy="779463"/>
          </a:xfrm>
          <a:prstGeom prst="rect">
            <a:avLst/>
          </a:prstGeom>
          <a:noFill/>
          <a:ln w="9525">
            <a:noFill/>
          </a:ln>
        </p:spPr>
        <p:txBody>
          <a:bodyPr>
            <a:spAutoFit/>
          </a:bodyPr>
          <a:lstStyle/>
          <a:p>
            <a:pPr lvl="0" eaLnBrk="1" hangingPunct="1">
              <a:spcBef>
                <a:spcPct val="50000"/>
              </a:spcBef>
            </a:pPr>
            <a:r>
              <a:rPr lang="zh-CN" altLang="en-US" b="0" dirty="0">
                <a:latin typeface="+mn-ea"/>
                <a:ea typeface="+mn-ea"/>
              </a:rPr>
              <a:t>对于薄面层夹芯柱，</a:t>
            </a:r>
          </a:p>
          <a:p>
            <a:pPr lvl="0" eaLnBrk="1" hangingPunct="1">
              <a:spcBef>
                <a:spcPct val="50000"/>
              </a:spcBef>
            </a:pPr>
            <a:r>
              <a:rPr lang="zh-CN" altLang="en-US" b="0" dirty="0">
                <a:latin typeface="+mn-ea"/>
                <a:ea typeface="+mn-ea"/>
              </a:rPr>
              <a:t>       这一模型退化为具有剪切变形的</a:t>
            </a:r>
            <a:r>
              <a:rPr lang="en-US" altLang="zh-CN" b="0">
                <a:latin typeface="+mn-ea"/>
                <a:ea typeface="+mn-ea"/>
              </a:rPr>
              <a:t>Timoshenko</a:t>
            </a:r>
            <a:r>
              <a:rPr lang="zh-CN" altLang="en-US" b="0" dirty="0">
                <a:latin typeface="+mn-ea"/>
                <a:ea typeface="+mn-ea"/>
              </a:rPr>
              <a:t>梁理论。</a:t>
            </a:r>
          </a:p>
        </p:txBody>
      </p:sp>
      <p:graphicFrame>
        <p:nvGraphicFramePr>
          <p:cNvPr id="45062" name="Object 11"/>
          <p:cNvGraphicFramePr/>
          <p:nvPr/>
        </p:nvGraphicFramePr>
        <p:xfrm>
          <a:off x="2514600" y="4876800"/>
          <a:ext cx="3924300" cy="292100"/>
        </p:xfrm>
        <a:graphic>
          <a:graphicData uri="http://schemas.openxmlformats.org/presentationml/2006/ole">
            <mc:AlternateContent xmlns:mc="http://schemas.openxmlformats.org/markup-compatibility/2006">
              <mc:Choice xmlns:v="urn:schemas-microsoft-com:vml" Requires="v">
                <p:oleObj spid="_x0000_s49164" r:id="rId11" imgW="3922395" imgH="292100" progId="Equation.3">
                  <p:embed/>
                </p:oleObj>
              </mc:Choice>
              <mc:Fallback>
                <p:oleObj r:id="rId11" imgW="3922395" imgH="292100" progId="Equation.3">
                  <p:embed/>
                  <p:pic>
                    <p:nvPicPr>
                      <p:cNvPr id="0" name="图片 3297"/>
                      <p:cNvPicPr/>
                      <p:nvPr/>
                    </p:nvPicPr>
                    <p:blipFill>
                      <a:blip r:embed="rId12"/>
                      <a:stretch>
                        <a:fillRect/>
                      </a:stretch>
                    </p:blipFill>
                    <p:spPr>
                      <a:xfrm>
                        <a:off x="2514600" y="4876800"/>
                        <a:ext cx="3924300" cy="292100"/>
                      </a:xfrm>
                      <a:prstGeom prst="rect">
                        <a:avLst/>
                      </a:prstGeom>
                      <a:noFill/>
                      <a:ln w="38100">
                        <a:noFill/>
                        <a:miter/>
                      </a:ln>
                    </p:spPr>
                  </p:pic>
                </p:oleObj>
              </mc:Fallback>
            </mc:AlternateContent>
          </a:graphicData>
        </a:graphic>
      </p:graphicFrame>
      <p:sp>
        <p:nvSpPr>
          <p:cNvPr id="45070" name="Text Box 12"/>
          <p:cNvSpPr txBox="1"/>
          <p:nvPr/>
        </p:nvSpPr>
        <p:spPr>
          <a:xfrm>
            <a:off x="381000" y="5638800"/>
            <a:ext cx="6248400" cy="779463"/>
          </a:xfrm>
          <a:prstGeom prst="rect">
            <a:avLst/>
          </a:prstGeom>
          <a:noFill/>
          <a:ln w="9525">
            <a:noFill/>
          </a:ln>
        </p:spPr>
        <p:txBody>
          <a:bodyPr>
            <a:spAutoFit/>
          </a:bodyPr>
          <a:lstStyle/>
          <a:p>
            <a:pPr lvl="0" eaLnBrk="1" hangingPunct="1">
              <a:spcBef>
                <a:spcPct val="50000"/>
              </a:spcBef>
            </a:pPr>
            <a:r>
              <a:rPr lang="zh-CN" altLang="en-US" b="0" dirty="0">
                <a:latin typeface="+mn-ea"/>
                <a:ea typeface="+mn-ea"/>
              </a:rPr>
              <a:t>对于厚面层夹芯柱，必须考虑芯层和面层剪切变形的差异，</a:t>
            </a:r>
          </a:p>
          <a:p>
            <a:pPr lvl="0" eaLnBrk="1" hangingPunct="1">
              <a:spcBef>
                <a:spcPct val="50000"/>
              </a:spcBef>
            </a:pPr>
            <a:endParaRPr lang="zh-CN" altLang="en-US" b="0" dirty="0">
              <a:latin typeface="+mn-ea"/>
              <a:ea typeface="+mn-ea"/>
            </a:endParaRPr>
          </a:p>
        </p:txBody>
      </p:sp>
      <p:graphicFrame>
        <p:nvGraphicFramePr>
          <p:cNvPr id="45063" name="Object 13"/>
          <p:cNvGraphicFramePr/>
          <p:nvPr/>
        </p:nvGraphicFramePr>
        <p:xfrm>
          <a:off x="990600" y="6019800"/>
          <a:ext cx="2565400" cy="558800"/>
        </p:xfrm>
        <a:graphic>
          <a:graphicData uri="http://schemas.openxmlformats.org/presentationml/2006/ole">
            <mc:AlternateContent xmlns:mc="http://schemas.openxmlformats.org/markup-compatibility/2006">
              <mc:Choice xmlns:v="urn:schemas-microsoft-com:vml" Requires="v">
                <p:oleObj spid="_x0000_s49165" r:id="rId13" imgW="2565400" imgH="558800" progId="Equation.3">
                  <p:embed/>
                </p:oleObj>
              </mc:Choice>
              <mc:Fallback>
                <p:oleObj r:id="rId13" imgW="2565400" imgH="558800" progId="Equation.3">
                  <p:embed/>
                  <p:pic>
                    <p:nvPicPr>
                      <p:cNvPr id="0" name="图片 3298"/>
                      <p:cNvPicPr/>
                      <p:nvPr/>
                    </p:nvPicPr>
                    <p:blipFill>
                      <a:blip r:embed="rId14"/>
                      <a:stretch>
                        <a:fillRect/>
                      </a:stretch>
                    </p:blipFill>
                    <p:spPr>
                      <a:xfrm>
                        <a:off x="990600" y="6019800"/>
                        <a:ext cx="2565400" cy="558800"/>
                      </a:xfrm>
                      <a:prstGeom prst="rect">
                        <a:avLst/>
                      </a:prstGeom>
                      <a:noFill/>
                      <a:ln w="38100">
                        <a:noFill/>
                        <a:miter/>
                      </a:ln>
                    </p:spPr>
                  </p:pic>
                </p:oleObj>
              </mc:Fallback>
            </mc:AlternateContent>
          </a:graphicData>
        </a:graphic>
      </p:graphicFrame>
      <p:pic>
        <p:nvPicPr>
          <p:cNvPr id="45071" name="Picture 14" descr="3"/>
          <p:cNvPicPr>
            <a:picLocks noChangeAspect="1"/>
          </p:cNvPicPr>
          <p:nvPr/>
        </p:nvPicPr>
        <p:blipFill>
          <a:blip r:embed="rId15"/>
          <a:stretch>
            <a:fillRect/>
          </a:stretch>
        </p:blipFill>
        <p:spPr>
          <a:xfrm>
            <a:off x="1476375" y="1125538"/>
            <a:ext cx="4679950" cy="1749425"/>
          </a:xfrm>
          <a:prstGeom prst="rect">
            <a:avLst/>
          </a:prstGeom>
          <a:noFill/>
          <a:ln w="9525">
            <a:noFill/>
          </a:ln>
        </p:spPr>
      </p:pic>
      <p:graphicFrame>
        <p:nvGraphicFramePr>
          <p:cNvPr id="45064" name="Object 16"/>
          <p:cNvGraphicFramePr/>
          <p:nvPr/>
        </p:nvGraphicFramePr>
        <p:xfrm>
          <a:off x="2752725" y="3757613"/>
          <a:ext cx="2270125" cy="517525"/>
        </p:xfrm>
        <a:graphic>
          <a:graphicData uri="http://schemas.openxmlformats.org/presentationml/2006/ole">
            <mc:AlternateContent xmlns:mc="http://schemas.openxmlformats.org/markup-compatibility/2006">
              <mc:Choice xmlns:v="urn:schemas-microsoft-com:vml" Requires="v">
                <p:oleObj spid="_x0000_s49166" r:id="rId16" imgW="1891665" imgH="431800" progId="Equation.3">
                  <p:embed/>
                </p:oleObj>
              </mc:Choice>
              <mc:Fallback>
                <p:oleObj r:id="rId16" imgW="1891665" imgH="431800" progId="Equation.3">
                  <p:embed/>
                  <p:pic>
                    <p:nvPicPr>
                      <p:cNvPr id="0" name="图片 3299"/>
                      <p:cNvPicPr/>
                      <p:nvPr/>
                    </p:nvPicPr>
                    <p:blipFill>
                      <a:blip r:embed="rId17"/>
                      <a:stretch>
                        <a:fillRect/>
                      </a:stretch>
                    </p:blipFill>
                    <p:spPr>
                      <a:xfrm>
                        <a:off x="2752725" y="3757613"/>
                        <a:ext cx="2270125" cy="517525"/>
                      </a:xfrm>
                      <a:prstGeom prst="rect">
                        <a:avLst/>
                      </a:prstGeom>
                      <a:noFill/>
                      <a:ln w="38100">
                        <a:noFill/>
                        <a:miter/>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9" name="Rectangle 2"/>
          <p:cNvSpPr/>
          <p:nvPr/>
        </p:nvSpPr>
        <p:spPr>
          <a:xfrm>
            <a:off x="457200" y="304800"/>
            <a:ext cx="4343400" cy="457200"/>
          </a:xfrm>
          <a:prstGeom prst="rect">
            <a:avLst/>
          </a:prstGeom>
          <a:noFill/>
          <a:ln w="9525">
            <a:noFill/>
          </a:ln>
        </p:spPr>
        <p:txBody>
          <a:bodyPr>
            <a:spAutoFit/>
          </a:bodyPr>
          <a:lstStyle/>
          <a:p>
            <a:pPr lvl="0" eaLnBrk="1" hangingPunct="1"/>
            <a:r>
              <a:rPr lang="zh-CN" altLang="en-US" sz="2400" dirty="0">
                <a:latin typeface="Arial" panose="020B0604020202020204" pitchFamily="34" charset="0"/>
                <a:ea typeface="华文细黑" pitchFamily="2" charset="-122"/>
              </a:rPr>
              <a:t>二、薄面层夹芯柱</a:t>
            </a:r>
          </a:p>
        </p:txBody>
      </p:sp>
      <p:sp>
        <p:nvSpPr>
          <p:cNvPr id="46090" name="Text Box 3"/>
          <p:cNvSpPr txBox="1"/>
          <p:nvPr/>
        </p:nvSpPr>
        <p:spPr>
          <a:xfrm>
            <a:off x="533400" y="914400"/>
            <a:ext cx="6934200" cy="2154238"/>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芯层的剪切刚度是有限的，必须考虑其剪切变形。</a:t>
            </a:r>
          </a:p>
          <a:p>
            <a:pPr lvl="0" eaLnBrk="1" hangingPunct="1">
              <a:spcBef>
                <a:spcPct val="50000"/>
              </a:spcBef>
            </a:pPr>
            <a:r>
              <a:rPr lang="zh-CN" altLang="en-US" b="0" dirty="0">
                <a:latin typeface="Arial" panose="020B0604020202020204" pitchFamily="34" charset="0"/>
                <a:ea typeface="华文细黑" pitchFamily="2" charset="-122"/>
              </a:rPr>
              <a:t>轴线斜率</a:t>
            </a:r>
            <a:r>
              <a:rPr lang="en-US" altLang="zh-CN" b="0">
                <a:latin typeface="Arial" panose="020B0604020202020204" pitchFamily="34" charset="0"/>
                <a:ea typeface="华文细黑" pitchFamily="2" charset="-122"/>
              </a:rPr>
              <a:t>w’</a:t>
            </a:r>
            <a:r>
              <a:rPr lang="zh-CN" altLang="en-US" b="0" dirty="0">
                <a:latin typeface="Arial" panose="020B0604020202020204" pitchFamily="34" charset="0"/>
                <a:ea typeface="华文细黑" pitchFamily="2" charset="-122"/>
              </a:rPr>
              <a:t>由两部分组成：截面转角</a:t>
            </a:r>
            <a:r>
              <a:rPr lang="zh-CN" altLang="en-US" b="0" dirty="0">
                <a:latin typeface="Arial" panose="020B0604020202020204" pitchFamily="34" charset="0"/>
                <a:ea typeface="华文细黑" pitchFamily="2" charset="-122"/>
                <a:sym typeface="Symbol" panose="05050102010706020507" pitchFamily="18" charset="2"/>
              </a:rPr>
              <a:t>和</a:t>
            </a:r>
            <a:r>
              <a:rPr lang="zh-CN" altLang="en-US" b="0" dirty="0">
                <a:latin typeface="Arial" panose="020B0604020202020204" pitchFamily="34" charset="0"/>
                <a:ea typeface="华文细黑" pitchFamily="2" charset="-122"/>
              </a:rPr>
              <a:t>剪切角</a:t>
            </a:r>
            <a:r>
              <a:rPr lang="zh-CN" altLang="en-US" b="0" dirty="0">
                <a:latin typeface="Arial" panose="020B0604020202020204" pitchFamily="34" charset="0"/>
                <a:ea typeface="华文细黑" pitchFamily="2" charset="-122"/>
                <a:sym typeface="Symbol" panose="05050102010706020507" pitchFamily="18" charset="2"/>
              </a:rPr>
              <a:t>：</a:t>
            </a:r>
          </a:p>
          <a:p>
            <a:pPr lvl="0" eaLnBrk="1" hangingPunct="1">
              <a:spcBef>
                <a:spcPct val="50000"/>
              </a:spcBef>
            </a:pPr>
            <a:endParaRPr lang="zh-CN" altLang="en-US" b="0" dirty="0">
              <a:latin typeface="Arial" panose="020B0604020202020204" pitchFamily="34" charset="0"/>
              <a:ea typeface="华文细黑" pitchFamily="2" charset="-122"/>
              <a:sym typeface="Symbol" panose="05050102010706020507" pitchFamily="18" charset="2"/>
            </a:endParaRPr>
          </a:p>
          <a:p>
            <a:pPr lvl="0" eaLnBrk="1" hangingPunct="1">
              <a:spcBef>
                <a:spcPct val="50000"/>
              </a:spcBef>
            </a:pPr>
            <a:endParaRPr lang="zh-CN" altLang="en-US" b="0" dirty="0">
              <a:latin typeface="Arial" panose="020B0604020202020204" pitchFamily="34" charset="0"/>
              <a:ea typeface="华文细黑" pitchFamily="2" charset="-122"/>
              <a:sym typeface="Symbol" panose="05050102010706020507" pitchFamily="18" charset="2"/>
            </a:endParaRPr>
          </a:p>
          <a:p>
            <a:pPr lvl="0" eaLnBrk="1" hangingPunct="1">
              <a:spcBef>
                <a:spcPct val="100000"/>
              </a:spcBef>
            </a:pPr>
            <a:r>
              <a:rPr lang="zh-CN" altLang="en-US" b="0" dirty="0">
                <a:latin typeface="Arial" panose="020B0604020202020204" pitchFamily="34" charset="0"/>
                <a:ea typeface="华文细黑" pitchFamily="2" charset="-122"/>
                <a:sym typeface="Symbol" panose="05050102010706020507" pitchFamily="18" charset="2"/>
              </a:rPr>
              <a:t>截面剪力由剪应力沿截面积分得到：</a:t>
            </a:r>
            <a:endParaRPr lang="zh-CN" altLang="en-US" b="0" dirty="0">
              <a:latin typeface="Arial" panose="020B0604020202020204" pitchFamily="34" charset="0"/>
              <a:ea typeface="华文细黑" pitchFamily="2" charset="-122"/>
            </a:endParaRPr>
          </a:p>
        </p:txBody>
      </p:sp>
      <p:graphicFrame>
        <p:nvGraphicFramePr>
          <p:cNvPr id="46082" name="Object 4"/>
          <p:cNvGraphicFramePr/>
          <p:nvPr/>
        </p:nvGraphicFramePr>
        <p:xfrm>
          <a:off x="685800" y="1752600"/>
          <a:ext cx="1625600" cy="977900"/>
        </p:xfrm>
        <a:graphic>
          <a:graphicData uri="http://schemas.openxmlformats.org/presentationml/2006/ole">
            <mc:AlternateContent xmlns:mc="http://schemas.openxmlformats.org/markup-compatibility/2006">
              <mc:Choice xmlns:v="urn:schemas-microsoft-com:vml" Requires="v">
                <p:oleObj spid="_x0000_s50184" r:id="rId3" imgW="1625600" imgH="977900" progId="Equation.3">
                  <p:embed/>
                </p:oleObj>
              </mc:Choice>
              <mc:Fallback>
                <p:oleObj r:id="rId3" imgW="1625600" imgH="977900" progId="Equation.3">
                  <p:embed/>
                  <p:pic>
                    <p:nvPicPr>
                      <p:cNvPr id="0" name="图片 3303"/>
                      <p:cNvPicPr/>
                      <p:nvPr/>
                    </p:nvPicPr>
                    <p:blipFill>
                      <a:blip r:embed="rId4"/>
                      <a:stretch>
                        <a:fillRect/>
                      </a:stretch>
                    </p:blipFill>
                    <p:spPr>
                      <a:xfrm>
                        <a:off x="685800" y="1752600"/>
                        <a:ext cx="1625600" cy="977900"/>
                      </a:xfrm>
                      <a:prstGeom prst="rect">
                        <a:avLst/>
                      </a:prstGeom>
                      <a:noFill/>
                      <a:ln w="38100">
                        <a:noFill/>
                        <a:miter/>
                      </a:ln>
                    </p:spPr>
                  </p:pic>
                </p:oleObj>
              </mc:Fallback>
            </mc:AlternateContent>
          </a:graphicData>
        </a:graphic>
      </p:graphicFrame>
      <p:graphicFrame>
        <p:nvGraphicFramePr>
          <p:cNvPr id="46083" name="Object 5"/>
          <p:cNvGraphicFramePr/>
          <p:nvPr/>
        </p:nvGraphicFramePr>
        <p:xfrm>
          <a:off x="684213" y="3141663"/>
          <a:ext cx="3240087" cy="996950"/>
        </p:xfrm>
        <a:graphic>
          <a:graphicData uri="http://schemas.openxmlformats.org/presentationml/2006/ole">
            <mc:AlternateContent xmlns:mc="http://schemas.openxmlformats.org/markup-compatibility/2006">
              <mc:Choice xmlns:v="urn:schemas-microsoft-com:vml" Requires="v">
                <p:oleObj spid="_x0000_s50185" r:id="rId5" imgW="2145665" imgH="660400" progId="Equation.3">
                  <p:embed/>
                </p:oleObj>
              </mc:Choice>
              <mc:Fallback>
                <p:oleObj r:id="rId5" imgW="2145665" imgH="660400" progId="Equation.3">
                  <p:embed/>
                  <p:pic>
                    <p:nvPicPr>
                      <p:cNvPr id="0" name="图片 3305"/>
                      <p:cNvPicPr/>
                      <p:nvPr/>
                    </p:nvPicPr>
                    <p:blipFill>
                      <a:blip r:embed="rId6"/>
                      <a:stretch>
                        <a:fillRect/>
                      </a:stretch>
                    </p:blipFill>
                    <p:spPr>
                      <a:xfrm>
                        <a:off x="684213" y="3141663"/>
                        <a:ext cx="3240087" cy="996950"/>
                      </a:xfrm>
                      <a:prstGeom prst="rect">
                        <a:avLst/>
                      </a:prstGeom>
                      <a:noFill/>
                      <a:ln w="38100">
                        <a:noFill/>
                        <a:miter/>
                      </a:ln>
                    </p:spPr>
                  </p:pic>
                </p:oleObj>
              </mc:Fallback>
            </mc:AlternateContent>
          </a:graphicData>
        </a:graphic>
      </p:graphicFrame>
      <p:sp>
        <p:nvSpPr>
          <p:cNvPr id="46091" name="Text Box 6"/>
          <p:cNvSpPr txBox="1"/>
          <p:nvPr/>
        </p:nvSpPr>
        <p:spPr>
          <a:xfrm>
            <a:off x="533400" y="4114800"/>
            <a:ext cx="49530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平衡方程：</a:t>
            </a:r>
          </a:p>
        </p:txBody>
      </p:sp>
      <p:graphicFrame>
        <p:nvGraphicFramePr>
          <p:cNvPr id="46084" name="Object 7"/>
          <p:cNvGraphicFramePr/>
          <p:nvPr/>
        </p:nvGraphicFramePr>
        <p:xfrm>
          <a:off x="609600" y="4495800"/>
          <a:ext cx="7340600" cy="673100"/>
        </p:xfrm>
        <a:graphic>
          <a:graphicData uri="http://schemas.openxmlformats.org/presentationml/2006/ole">
            <mc:AlternateContent xmlns:mc="http://schemas.openxmlformats.org/markup-compatibility/2006">
              <mc:Choice xmlns:v="urn:schemas-microsoft-com:vml" Requires="v">
                <p:oleObj spid="_x0000_s50186" r:id="rId7" imgW="7337425" imgH="673100" progId="Equation.3">
                  <p:embed/>
                </p:oleObj>
              </mc:Choice>
              <mc:Fallback>
                <p:oleObj r:id="rId7" imgW="7337425" imgH="673100" progId="Equation.3">
                  <p:embed/>
                  <p:pic>
                    <p:nvPicPr>
                      <p:cNvPr id="0" name="图片 3311"/>
                      <p:cNvPicPr/>
                      <p:nvPr/>
                    </p:nvPicPr>
                    <p:blipFill>
                      <a:blip r:embed="rId8"/>
                      <a:stretch>
                        <a:fillRect/>
                      </a:stretch>
                    </p:blipFill>
                    <p:spPr>
                      <a:xfrm>
                        <a:off x="609600" y="4495800"/>
                        <a:ext cx="7340600" cy="673100"/>
                      </a:xfrm>
                      <a:prstGeom prst="rect">
                        <a:avLst/>
                      </a:prstGeom>
                      <a:noFill/>
                      <a:ln w="38100">
                        <a:noFill/>
                        <a:miter/>
                      </a:ln>
                    </p:spPr>
                  </p:pic>
                </p:oleObj>
              </mc:Fallback>
            </mc:AlternateContent>
          </a:graphicData>
        </a:graphic>
      </p:graphicFrame>
      <p:sp>
        <p:nvSpPr>
          <p:cNvPr id="46092" name="Text Box 8"/>
          <p:cNvSpPr txBox="1"/>
          <p:nvPr/>
        </p:nvSpPr>
        <p:spPr>
          <a:xfrm>
            <a:off x="533400" y="5334000"/>
            <a:ext cx="3886200" cy="1355725"/>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边界条件：</a:t>
            </a:r>
            <a:br>
              <a:rPr lang="zh-CN" altLang="en-US" b="0" dirty="0">
                <a:latin typeface="Arial" panose="020B0604020202020204" pitchFamily="34" charset="0"/>
                <a:ea typeface="华文细黑" pitchFamily="2" charset="-122"/>
              </a:rPr>
            </a:br>
            <a:r>
              <a:rPr lang="zh-CN" altLang="en-US" b="0" dirty="0">
                <a:latin typeface="Arial" panose="020B0604020202020204" pitchFamily="34" charset="0"/>
                <a:ea typeface="华文细黑" pitchFamily="2" charset="-122"/>
              </a:rPr>
              <a:t>刚接：</a:t>
            </a:r>
          </a:p>
          <a:p>
            <a:pPr lvl="0" eaLnBrk="1" hangingPunct="1">
              <a:spcBef>
                <a:spcPct val="30000"/>
              </a:spcBef>
            </a:pPr>
            <a:r>
              <a:rPr lang="zh-CN" altLang="en-US" b="0" dirty="0">
                <a:latin typeface="Arial" panose="020B0604020202020204" pitchFamily="34" charset="0"/>
                <a:ea typeface="华文细黑" pitchFamily="2" charset="-122"/>
              </a:rPr>
              <a:t>铰接：</a:t>
            </a:r>
          </a:p>
          <a:p>
            <a:pPr lvl="0" eaLnBrk="1" hangingPunct="1">
              <a:spcBef>
                <a:spcPct val="30000"/>
              </a:spcBef>
            </a:pPr>
            <a:r>
              <a:rPr lang="zh-CN" altLang="en-US" b="0" dirty="0">
                <a:latin typeface="Arial" panose="020B0604020202020204" pitchFamily="34" charset="0"/>
                <a:ea typeface="华文细黑" pitchFamily="2" charset="-122"/>
              </a:rPr>
              <a:t>自由端：</a:t>
            </a:r>
          </a:p>
        </p:txBody>
      </p:sp>
      <p:graphicFrame>
        <p:nvGraphicFramePr>
          <p:cNvPr id="46085" name="Object 9"/>
          <p:cNvGraphicFramePr/>
          <p:nvPr/>
        </p:nvGraphicFramePr>
        <p:xfrm>
          <a:off x="1447800" y="5638800"/>
          <a:ext cx="3708400" cy="292100"/>
        </p:xfrm>
        <a:graphic>
          <a:graphicData uri="http://schemas.openxmlformats.org/presentationml/2006/ole">
            <mc:AlternateContent xmlns:mc="http://schemas.openxmlformats.org/markup-compatibility/2006">
              <mc:Choice xmlns:v="urn:schemas-microsoft-com:vml" Requires="v">
                <p:oleObj spid="_x0000_s50187" r:id="rId9" imgW="3706495" imgH="292100" progId="Equation.3">
                  <p:embed/>
                </p:oleObj>
              </mc:Choice>
              <mc:Fallback>
                <p:oleObj r:id="rId9" imgW="3706495" imgH="292100" progId="Equation.3">
                  <p:embed/>
                  <p:pic>
                    <p:nvPicPr>
                      <p:cNvPr id="0" name="图片 3315"/>
                      <p:cNvPicPr/>
                      <p:nvPr/>
                    </p:nvPicPr>
                    <p:blipFill>
                      <a:blip r:embed="rId10"/>
                      <a:stretch>
                        <a:fillRect/>
                      </a:stretch>
                    </p:blipFill>
                    <p:spPr>
                      <a:xfrm>
                        <a:off x="1447800" y="5638800"/>
                        <a:ext cx="3708400" cy="292100"/>
                      </a:xfrm>
                      <a:prstGeom prst="rect">
                        <a:avLst/>
                      </a:prstGeom>
                      <a:noFill/>
                      <a:ln w="38100">
                        <a:noFill/>
                        <a:miter/>
                      </a:ln>
                    </p:spPr>
                  </p:pic>
                </p:oleObj>
              </mc:Fallback>
            </mc:AlternateContent>
          </a:graphicData>
        </a:graphic>
      </p:graphicFrame>
      <p:graphicFrame>
        <p:nvGraphicFramePr>
          <p:cNvPr id="46086" name="Object 10"/>
          <p:cNvGraphicFramePr/>
          <p:nvPr/>
        </p:nvGraphicFramePr>
        <p:xfrm>
          <a:off x="1416050" y="6019800"/>
          <a:ext cx="3771900" cy="292100"/>
        </p:xfrm>
        <a:graphic>
          <a:graphicData uri="http://schemas.openxmlformats.org/presentationml/2006/ole">
            <mc:AlternateContent xmlns:mc="http://schemas.openxmlformats.org/markup-compatibility/2006">
              <mc:Choice xmlns:v="urn:schemas-microsoft-com:vml" Requires="v">
                <p:oleObj spid="_x0000_s50188" r:id="rId11" imgW="3769995" imgH="292100" progId="Equation.3">
                  <p:embed/>
                </p:oleObj>
              </mc:Choice>
              <mc:Fallback>
                <p:oleObj r:id="rId11" imgW="3769995" imgH="292100" progId="Equation.3">
                  <p:embed/>
                  <p:pic>
                    <p:nvPicPr>
                      <p:cNvPr id="0" name="图片 3312"/>
                      <p:cNvPicPr/>
                      <p:nvPr/>
                    </p:nvPicPr>
                    <p:blipFill>
                      <a:blip r:embed="rId12"/>
                      <a:stretch>
                        <a:fillRect/>
                      </a:stretch>
                    </p:blipFill>
                    <p:spPr>
                      <a:xfrm>
                        <a:off x="1416050" y="6019800"/>
                        <a:ext cx="3771900" cy="292100"/>
                      </a:xfrm>
                      <a:prstGeom prst="rect">
                        <a:avLst/>
                      </a:prstGeom>
                      <a:noFill/>
                      <a:ln w="38100">
                        <a:noFill/>
                        <a:miter/>
                      </a:ln>
                    </p:spPr>
                  </p:pic>
                </p:oleObj>
              </mc:Fallback>
            </mc:AlternateContent>
          </a:graphicData>
        </a:graphic>
      </p:graphicFrame>
      <p:graphicFrame>
        <p:nvGraphicFramePr>
          <p:cNvPr id="46087" name="Object 11"/>
          <p:cNvGraphicFramePr/>
          <p:nvPr/>
        </p:nvGraphicFramePr>
        <p:xfrm>
          <a:off x="1447800" y="6400800"/>
          <a:ext cx="3594100" cy="292100"/>
        </p:xfrm>
        <a:graphic>
          <a:graphicData uri="http://schemas.openxmlformats.org/presentationml/2006/ole">
            <mc:AlternateContent xmlns:mc="http://schemas.openxmlformats.org/markup-compatibility/2006">
              <mc:Choice xmlns:v="urn:schemas-microsoft-com:vml" Requires="v">
                <p:oleObj spid="_x0000_s50189" r:id="rId13" imgW="3592830" imgH="292100" progId="Equation.3">
                  <p:embed/>
                </p:oleObj>
              </mc:Choice>
              <mc:Fallback>
                <p:oleObj r:id="rId13" imgW="3592830" imgH="292100" progId="Equation.3">
                  <p:embed/>
                  <p:pic>
                    <p:nvPicPr>
                      <p:cNvPr id="0" name="图片 3304"/>
                      <p:cNvPicPr/>
                      <p:nvPr/>
                    </p:nvPicPr>
                    <p:blipFill>
                      <a:blip r:embed="rId14"/>
                      <a:stretch>
                        <a:fillRect/>
                      </a:stretch>
                    </p:blipFill>
                    <p:spPr>
                      <a:xfrm>
                        <a:off x="1447800" y="6400800"/>
                        <a:ext cx="3594100" cy="292100"/>
                      </a:xfrm>
                      <a:prstGeom prst="rect">
                        <a:avLst/>
                      </a:prstGeom>
                      <a:noFill/>
                      <a:ln w="38100">
                        <a:noFill/>
                        <a:miter/>
                      </a:ln>
                    </p:spPr>
                  </p:pic>
                </p:oleObj>
              </mc:Fallback>
            </mc:AlternateContent>
          </a:graphicData>
        </a:graphic>
      </p:graphicFrame>
      <p:graphicFrame>
        <p:nvGraphicFramePr>
          <p:cNvPr id="46088" name="Object 14"/>
          <p:cNvGraphicFramePr/>
          <p:nvPr/>
        </p:nvGraphicFramePr>
        <p:xfrm>
          <a:off x="5715000" y="685800"/>
          <a:ext cx="2536825" cy="3657600"/>
        </p:xfrm>
        <a:graphic>
          <a:graphicData uri="http://schemas.openxmlformats.org/presentationml/2006/ole">
            <mc:AlternateContent xmlns:mc="http://schemas.openxmlformats.org/markup-compatibility/2006">
              <mc:Choice xmlns:v="urn:schemas-microsoft-com:vml" Requires="v">
                <p:oleObj spid="_x0000_s50190" r:id="rId15" imgW="2200275" imgH="3171825" progId="Paint.Picture">
                  <p:embed/>
                </p:oleObj>
              </mc:Choice>
              <mc:Fallback>
                <p:oleObj r:id="rId15" imgW="2200275" imgH="3171825" progId="Paint.Picture">
                  <p:embed/>
                  <p:pic>
                    <p:nvPicPr>
                      <p:cNvPr id="0" name="图片 3313"/>
                      <p:cNvPicPr/>
                      <p:nvPr/>
                    </p:nvPicPr>
                    <p:blipFill>
                      <a:blip r:embed="rId16"/>
                      <a:stretch>
                        <a:fillRect/>
                      </a:stretch>
                    </p:blipFill>
                    <p:spPr>
                      <a:xfrm>
                        <a:off x="5715000" y="685800"/>
                        <a:ext cx="2536825" cy="3657600"/>
                      </a:xfrm>
                      <a:prstGeom prst="rect">
                        <a:avLst/>
                      </a:prstGeom>
                      <a:noFill/>
                      <a:ln w="38100">
                        <a:noFill/>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Text Box 2"/>
          <p:cNvSpPr txBox="1"/>
          <p:nvPr/>
        </p:nvSpPr>
        <p:spPr>
          <a:xfrm>
            <a:off x="228600" y="228600"/>
            <a:ext cx="7467600"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1.  </a:t>
            </a:r>
            <a:r>
              <a:rPr lang="zh-CN" altLang="en-US" b="0" dirty="0">
                <a:latin typeface="Arial" panose="020B0604020202020204" pitchFamily="34" charset="0"/>
                <a:ea typeface="华文细黑" pitchFamily="2" charset="-122"/>
              </a:rPr>
              <a:t>简支柱的屈曲</a:t>
            </a:r>
          </a:p>
        </p:txBody>
      </p:sp>
      <p:graphicFrame>
        <p:nvGraphicFramePr>
          <p:cNvPr id="47106" name="Object 3"/>
          <p:cNvGraphicFramePr/>
          <p:nvPr/>
        </p:nvGraphicFramePr>
        <p:xfrm>
          <a:off x="609600" y="685800"/>
          <a:ext cx="3098800" cy="647700"/>
        </p:xfrm>
        <a:graphic>
          <a:graphicData uri="http://schemas.openxmlformats.org/presentationml/2006/ole">
            <mc:AlternateContent xmlns:mc="http://schemas.openxmlformats.org/markup-compatibility/2006">
              <mc:Choice xmlns:v="urn:schemas-microsoft-com:vml" Requires="v">
                <p:oleObj spid="_x0000_s51204" r:id="rId3" imgW="3098800" imgH="647700" progId="Equation.3">
                  <p:embed/>
                </p:oleObj>
              </mc:Choice>
              <mc:Fallback>
                <p:oleObj r:id="rId3" imgW="3098800" imgH="647700" progId="Equation.3">
                  <p:embed/>
                  <p:pic>
                    <p:nvPicPr>
                      <p:cNvPr id="0" name="图片 3310"/>
                      <p:cNvPicPr/>
                      <p:nvPr/>
                    </p:nvPicPr>
                    <p:blipFill>
                      <a:blip r:embed="rId4"/>
                      <a:stretch>
                        <a:fillRect/>
                      </a:stretch>
                    </p:blipFill>
                    <p:spPr>
                      <a:xfrm>
                        <a:off x="609600" y="685800"/>
                        <a:ext cx="3098800" cy="647700"/>
                      </a:xfrm>
                      <a:prstGeom prst="rect">
                        <a:avLst/>
                      </a:prstGeom>
                      <a:noFill/>
                      <a:ln w="38100">
                        <a:noFill/>
                        <a:miter/>
                      </a:ln>
                    </p:spPr>
                  </p:pic>
                </p:oleObj>
              </mc:Fallback>
            </mc:AlternateContent>
          </a:graphicData>
        </a:graphic>
      </p:graphicFrame>
      <p:sp>
        <p:nvSpPr>
          <p:cNvPr id="47110" name="Text Box 4"/>
          <p:cNvSpPr txBox="1"/>
          <p:nvPr/>
        </p:nvSpPr>
        <p:spPr>
          <a:xfrm>
            <a:off x="533400" y="1447800"/>
            <a:ext cx="5715000" cy="1466850"/>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以下三角函数满足边界条件：</a:t>
            </a:r>
          </a:p>
          <a:p>
            <a:pPr lvl="0" eaLnBrk="1" hangingPunct="1">
              <a:spcBef>
                <a:spcPct val="50000"/>
              </a:spcBef>
            </a:pPr>
            <a:endParaRPr lang="zh-CN" altLang="en-US" b="0" dirty="0">
              <a:latin typeface="Arial" panose="020B0604020202020204" pitchFamily="34" charset="0"/>
              <a:ea typeface="华文细黑" pitchFamily="2" charset="-122"/>
            </a:endParaRPr>
          </a:p>
          <a:p>
            <a:pPr lvl="0" eaLnBrk="1" hangingPunct="1">
              <a:spcBef>
                <a:spcPct val="50000"/>
              </a:spcBef>
            </a:pPr>
            <a:endParaRPr lang="zh-CN" altLang="en-US" b="0" dirty="0">
              <a:latin typeface="Arial" panose="020B0604020202020204" pitchFamily="34" charset="0"/>
              <a:ea typeface="华文细黑" pitchFamily="2" charset="-122"/>
            </a:endParaRPr>
          </a:p>
          <a:p>
            <a:pPr lvl="0" eaLnBrk="1" hangingPunct="1"/>
            <a:r>
              <a:rPr lang="zh-CN" altLang="en-US" b="0" dirty="0">
                <a:latin typeface="Arial" panose="020B0604020202020204" pitchFamily="34" charset="0"/>
                <a:ea typeface="华文细黑" pitchFamily="2" charset="-122"/>
              </a:rPr>
              <a:t>代入后经过运算得到：</a:t>
            </a:r>
          </a:p>
        </p:txBody>
      </p:sp>
      <p:graphicFrame>
        <p:nvGraphicFramePr>
          <p:cNvPr id="47107" name="Object 5"/>
          <p:cNvGraphicFramePr/>
          <p:nvPr/>
        </p:nvGraphicFramePr>
        <p:xfrm>
          <a:off x="609600" y="1905000"/>
          <a:ext cx="3975100" cy="596900"/>
        </p:xfrm>
        <a:graphic>
          <a:graphicData uri="http://schemas.openxmlformats.org/presentationml/2006/ole">
            <mc:AlternateContent xmlns:mc="http://schemas.openxmlformats.org/markup-compatibility/2006">
              <mc:Choice xmlns:v="urn:schemas-microsoft-com:vml" Requires="v">
                <p:oleObj spid="_x0000_s51205" r:id="rId5" imgW="3975100" imgH="596900" progId="Equation.3">
                  <p:embed/>
                </p:oleObj>
              </mc:Choice>
              <mc:Fallback>
                <p:oleObj r:id="rId5" imgW="3975100" imgH="596900" progId="Equation.3">
                  <p:embed/>
                  <p:pic>
                    <p:nvPicPr>
                      <p:cNvPr id="0" name="图片 3308"/>
                      <p:cNvPicPr/>
                      <p:nvPr/>
                    </p:nvPicPr>
                    <p:blipFill>
                      <a:blip r:embed="rId6"/>
                      <a:stretch>
                        <a:fillRect/>
                      </a:stretch>
                    </p:blipFill>
                    <p:spPr>
                      <a:xfrm>
                        <a:off x="609600" y="1905000"/>
                        <a:ext cx="3975100" cy="596900"/>
                      </a:xfrm>
                      <a:prstGeom prst="rect">
                        <a:avLst/>
                      </a:prstGeom>
                      <a:noFill/>
                      <a:ln w="38100">
                        <a:noFill/>
                        <a:miter/>
                      </a:ln>
                    </p:spPr>
                  </p:pic>
                </p:oleObj>
              </mc:Fallback>
            </mc:AlternateContent>
          </a:graphicData>
        </a:graphic>
      </p:graphicFrame>
      <p:graphicFrame>
        <p:nvGraphicFramePr>
          <p:cNvPr id="47108" name="Object 6"/>
          <p:cNvGraphicFramePr/>
          <p:nvPr/>
        </p:nvGraphicFramePr>
        <p:xfrm>
          <a:off x="609600" y="2895600"/>
          <a:ext cx="5448300" cy="1282700"/>
        </p:xfrm>
        <a:graphic>
          <a:graphicData uri="http://schemas.openxmlformats.org/presentationml/2006/ole">
            <mc:AlternateContent xmlns:mc="http://schemas.openxmlformats.org/markup-compatibility/2006">
              <mc:Choice xmlns:v="urn:schemas-microsoft-com:vml" Requires="v">
                <p:oleObj spid="_x0000_s51206" r:id="rId7" imgW="5448300" imgH="1282700" progId="Equation.3">
                  <p:embed/>
                </p:oleObj>
              </mc:Choice>
              <mc:Fallback>
                <p:oleObj r:id="rId7" imgW="5448300" imgH="1282700" progId="Equation.3">
                  <p:embed/>
                  <p:pic>
                    <p:nvPicPr>
                      <p:cNvPr id="0" name="图片 3307"/>
                      <p:cNvPicPr/>
                      <p:nvPr/>
                    </p:nvPicPr>
                    <p:blipFill>
                      <a:blip r:embed="rId8"/>
                      <a:stretch>
                        <a:fillRect/>
                      </a:stretch>
                    </p:blipFill>
                    <p:spPr>
                      <a:xfrm>
                        <a:off x="609600" y="2895600"/>
                        <a:ext cx="5448300" cy="1282700"/>
                      </a:xfrm>
                      <a:prstGeom prst="rect">
                        <a:avLst/>
                      </a:prstGeom>
                      <a:noFill/>
                      <a:ln w="38100">
                        <a:noFill/>
                        <a:miter/>
                      </a:ln>
                    </p:spPr>
                  </p:pic>
                </p:oleObj>
              </mc:Fallback>
            </mc:AlternateContent>
          </a:graphicData>
        </a:graphic>
      </p:graphicFrame>
      <p:pic>
        <p:nvPicPr>
          <p:cNvPr id="47111" name="Picture 7" descr="6"/>
          <p:cNvPicPr>
            <a:picLocks noChangeAspect="1"/>
          </p:cNvPicPr>
          <p:nvPr/>
        </p:nvPicPr>
        <p:blipFill>
          <a:blip r:embed="rId9"/>
          <a:stretch>
            <a:fillRect/>
          </a:stretch>
        </p:blipFill>
        <p:spPr>
          <a:xfrm>
            <a:off x="539750" y="4292600"/>
            <a:ext cx="7956550" cy="2370138"/>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Text Box 4"/>
          <p:cNvSpPr txBox="1"/>
          <p:nvPr/>
        </p:nvSpPr>
        <p:spPr>
          <a:xfrm>
            <a:off x="228600" y="228600"/>
            <a:ext cx="7467600"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2.  </a:t>
            </a:r>
            <a:r>
              <a:rPr lang="zh-CN" altLang="en-US" b="0" dirty="0">
                <a:latin typeface="Arial" panose="020B0604020202020204" pitchFamily="34" charset="0"/>
                <a:ea typeface="华文细黑" pitchFamily="2" charset="-122"/>
              </a:rPr>
              <a:t>两端固定柱的屈曲</a:t>
            </a:r>
          </a:p>
        </p:txBody>
      </p:sp>
      <p:graphicFrame>
        <p:nvGraphicFramePr>
          <p:cNvPr id="48130" name="Object 5"/>
          <p:cNvGraphicFramePr>
            <a:graphicFrameLocks noGrp="1"/>
          </p:cNvGraphicFramePr>
          <p:nvPr>
            <p:ph sz="half" idx="1"/>
          </p:nvPr>
        </p:nvGraphicFramePr>
        <p:xfrm>
          <a:off x="611188" y="620713"/>
          <a:ext cx="4176712" cy="1281112"/>
        </p:xfrm>
        <a:graphic>
          <a:graphicData uri="http://schemas.openxmlformats.org/presentationml/2006/ole">
            <mc:AlternateContent xmlns:mc="http://schemas.openxmlformats.org/markup-compatibility/2006">
              <mc:Choice xmlns:v="urn:schemas-microsoft-com:vml" Requires="v">
                <p:oleObj spid="_x0000_s52228" r:id="rId3" imgW="2235200" imgH="685800" progId="Equation.3">
                  <p:embed/>
                </p:oleObj>
              </mc:Choice>
              <mc:Fallback>
                <p:oleObj r:id="rId3" imgW="2235200" imgH="685800" progId="Equation.3">
                  <p:embed/>
                  <p:pic>
                    <p:nvPicPr>
                      <p:cNvPr id="0" name="图片 3306"/>
                      <p:cNvPicPr/>
                      <p:nvPr/>
                    </p:nvPicPr>
                    <p:blipFill>
                      <a:blip r:embed="rId4"/>
                      <a:stretch>
                        <a:fillRect/>
                      </a:stretch>
                    </p:blipFill>
                    <p:spPr>
                      <a:xfrm>
                        <a:off x="611188" y="620713"/>
                        <a:ext cx="4176712" cy="1281112"/>
                      </a:xfrm>
                      <a:prstGeom prst="rect">
                        <a:avLst/>
                      </a:prstGeom>
                      <a:noFill/>
                      <a:ln w="38100">
                        <a:miter/>
                      </a:ln>
                    </p:spPr>
                  </p:pic>
                </p:oleObj>
              </mc:Fallback>
            </mc:AlternateContent>
          </a:graphicData>
        </a:graphic>
      </p:graphicFrame>
      <p:graphicFrame>
        <p:nvGraphicFramePr>
          <p:cNvPr id="48131" name="Object 8"/>
          <p:cNvGraphicFramePr>
            <a:graphicFrameLocks noGrp="1"/>
          </p:cNvGraphicFramePr>
          <p:nvPr>
            <p:ph sz="quarter" idx="2"/>
          </p:nvPr>
        </p:nvGraphicFramePr>
        <p:xfrm>
          <a:off x="611188" y="2492375"/>
          <a:ext cx="6624637" cy="1077913"/>
        </p:xfrm>
        <a:graphic>
          <a:graphicData uri="http://schemas.openxmlformats.org/presentationml/2006/ole">
            <mc:AlternateContent xmlns:mc="http://schemas.openxmlformats.org/markup-compatibility/2006">
              <mc:Choice xmlns:v="urn:schemas-microsoft-com:vml" Requires="v">
                <p:oleObj spid="_x0000_s52229" r:id="rId5" imgW="3746500" imgH="609600" progId="Equation.3">
                  <p:embed/>
                </p:oleObj>
              </mc:Choice>
              <mc:Fallback>
                <p:oleObj r:id="rId5" imgW="3746500" imgH="609600" progId="Equation.3">
                  <p:embed/>
                  <p:pic>
                    <p:nvPicPr>
                      <p:cNvPr id="0" name="图片 3309"/>
                      <p:cNvPicPr/>
                      <p:nvPr/>
                    </p:nvPicPr>
                    <p:blipFill>
                      <a:blip r:embed="rId6"/>
                      <a:stretch>
                        <a:fillRect/>
                      </a:stretch>
                    </p:blipFill>
                    <p:spPr>
                      <a:xfrm>
                        <a:off x="611188" y="2492375"/>
                        <a:ext cx="6624637" cy="1077913"/>
                      </a:xfrm>
                      <a:prstGeom prst="rect">
                        <a:avLst/>
                      </a:prstGeom>
                      <a:noFill/>
                      <a:ln w="38100">
                        <a:miter/>
                      </a:ln>
                    </p:spPr>
                  </p:pic>
                </p:oleObj>
              </mc:Fallback>
            </mc:AlternateContent>
          </a:graphicData>
        </a:graphic>
      </p:graphicFrame>
      <p:sp>
        <p:nvSpPr>
          <p:cNvPr id="48134" name="Text Box 7"/>
          <p:cNvSpPr txBox="1"/>
          <p:nvPr/>
        </p:nvSpPr>
        <p:spPr>
          <a:xfrm>
            <a:off x="250825" y="1916113"/>
            <a:ext cx="7467600" cy="366712"/>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3.  </a:t>
            </a:r>
            <a:r>
              <a:rPr lang="zh-CN" altLang="en-US" b="0" dirty="0">
                <a:latin typeface="Arial" panose="020B0604020202020204" pitchFamily="34" charset="0"/>
                <a:ea typeface="华文细黑" pitchFamily="2" charset="-122"/>
              </a:rPr>
              <a:t>一端固定一端铰接柱的屈曲</a:t>
            </a:r>
          </a:p>
        </p:txBody>
      </p:sp>
      <p:sp>
        <p:nvSpPr>
          <p:cNvPr id="48135" name="Text Box 11"/>
          <p:cNvSpPr txBox="1"/>
          <p:nvPr/>
        </p:nvSpPr>
        <p:spPr>
          <a:xfrm>
            <a:off x="323850" y="3716338"/>
            <a:ext cx="7467600" cy="366712"/>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4.  </a:t>
            </a:r>
            <a:r>
              <a:rPr lang="zh-CN" altLang="en-US" b="0" dirty="0">
                <a:latin typeface="Arial" panose="020B0604020202020204" pitchFamily="34" charset="0"/>
                <a:ea typeface="华文细黑" pitchFamily="2" charset="-122"/>
              </a:rPr>
              <a:t>悬臂梁的屈曲</a:t>
            </a:r>
          </a:p>
        </p:txBody>
      </p:sp>
      <p:sp>
        <p:nvSpPr>
          <p:cNvPr id="48136" name="Text Box 18"/>
          <p:cNvSpPr txBox="1"/>
          <p:nvPr/>
        </p:nvSpPr>
        <p:spPr>
          <a:xfrm>
            <a:off x="395288" y="4365625"/>
            <a:ext cx="6624637" cy="366713"/>
          </a:xfrm>
          <a:prstGeom prst="rect">
            <a:avLst/>
          </a:prstGeom>
          <a:noFill/>
          <a:ln w="9525">
            <a:noFill/>
          </a:ln>
        </p:spPr>
        <p:txBody>
          <a:bodyPr>
            <a:spAutoFit/>
          </a:bodyPr>
          <a:lstStyle/>
          <a:p>
            <a:pPr lvl="0" eaLnBrk="1" hangingPunct="1">
              <a:spcBef>
                <a:spcPct val="50000"/>
              </a:spcBef>
            </a:pPr>
            <a:endParaRPr lang="zh-CN" altLang="zh-CN" dirty="0">
              <a:latin typeface="Arial" panose="020B0604020202020204" pitchFamily="34" charset="0"/>
              <a:ea typeface="华文细黑" pitchFamily="2" charset="-122"/>
            </a:endParaRPr>
          </a:p>
        </p:txBody>
      </p:sp>
      <p:graphicFrame>
        <p:nvGraphicFramePr>
          <p:cNvPr id="48132" name="Object 22"/>
          <p:cNvGraphicFramePr>
            <a:graphicFrameLocks noGrp="1"/>
          </p:cNvGraphicFramePr>
          <p:nvPr>
            <p:ph sz="quarter" idx="3"/>
          </p:nvPr>
        </p:nvGraphicFramePr>
        <p:xfrm>
          <a:off x="611188" y="4292600"/>
          <a:ext cx="4032250" cy="796925"/>
        </p:xfrm>
        <a:graphic>
          <a:graphicData uri="http://schemas.openxmlformats.org/presentationml/2006/ole">
            <mc:AlternateContent xmlns:mc="http://schemas.openxmlformats.org/markup-compatibility/2006">
              <mc:Choice xmlns:v="urn:schemas-microsoft-com:vml" Requires="v">
                <p:oleObj spid="_x0000_s52230" r:id="rId7" imgW="2246630" imgH="444500" progId="Equation.3">
                  <p:embed/>
                </p:oleObj>
              </mc:Choice>
              <mc:Fallback>
                <p:oleObj r:id="rId7" imgW="2246630" imgH="444500" progId="Equation.3">
                  <p:embed/>
                  <p:pic>
                    <p:nvPicPr>
                      <p:cNvPr id="0" name="图片 3314"/>
                      <p:cNvPicPr/>
                      <p:nvPr/>
                    </p:nvPicPr>
                    <p:blipFill>
                      <a:blip r:embed="rId8"/>
                      <a:stretch>
                        <a:fillRect/>
                      </a:stretch>
                    </p:blipFill>
                    <p:spPr>
                      <a:xfrm>
                        <a:off x="611188" y="4292600"/>
                        <a:ext cx="4032250" cy="796925"/>
                      </a:xfrm>
                      <a:prstGeom prst="rect">
                        <a:avLst/>
                      </a:prstGeom>
                      <a:noFill/>
                      <a:ln w="38100">
                        <a:miter/>
                      </a:ln>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4"/>
          <p:cNvSpPr/>
          <p:nvPr/>
        </p:nvSpPr>
        <p:spPr>
          <a:xfrm>
            <a:off x="457200" y="304800"/>
            <a:ext cx="4343400" cy="457200"/>
          </a:xfrm>
          <a:prstGeom prst="rect">
            <a:avLst/>
          </a:prstGeom>
          <a:noFill/>
          <a:ln w="9525">
            <a:noFill/>
          </a:ln>
        </p:spPr>
        <p:txBody>
          <a:bodyPr>
            <a:spAutoFit/>
          </a:bodyPr>
          <a:lstStyle/>
          <a:p>
            <a:pPr lvl="0" eaLnBrk="1" hangingPunct="1"/>
            <a:r>
              <a:rPr lang="zh-CN" altLang="en-US" sz="2400" dirty="0">
                <a:latin typeface="Arial" panose="020B0604020202020204" pitchFamily="34" charset="0"/>
                <a:ea typeface="华文细黑" pitchFamily="2" charset="-122"/>
              </a:rPr>
              <a:t>三、厚面层夹芯柱</a:t>
            </a:r>
          </a:p>
        </p:txBody>
      </p:sp>
      <p:sp>
        <p:nvSpPr>
          <p:cNvPr id="49160" name="Text Box 5"/>
          <p:cNvSpPr txBox="1"/>
          <p:nvPr/>
        </p:nvSpPr>
        <p:spPr>
          <a:xfrm>
            <a:off x="533400" y="914400"/>
            <a:ext cx="6934200" cy="1192213"/>
          </a:xfrm>
          <a:prstGeom prst="rect">
            <a:avLst/>
          </a:prstGeom>
          <a:noFill/>
          <a:ln w="9525">
            <a:noFill/>
          </a:ln>
        </p:spPr>
        <p:txBody>
          <a:bodyPr>
            <a:spAutoFit/>
          </a:bodyPr>
          <a:lstStyle/>
          <a:p>
            <a:pPr lvl="0" eaLnBrk="1" hangingPunct="1">
              <a:spcBef>
                <a:spcPct val="50000"/>
              </a:spcBef>
            </a:pPr>
            <a:r>
              <a:rPr lang="en-US" altLang="zh-CN" b="0" i="1">
                <a:latin typeface="Arial" panose="020B0604020202020204" pitchFamily="34" charset="0"/>
                <a:ea typeface="华文细黑" pitchFamily="2" charset="-122"/>
              </a:rPr>
              <a:t>D</a:t>
            </a:r>
            <a:r>
              <a:rPr lang="en-US" altLang="zh-CN" b="0" i="1" baseline="-25000">
                <a:latin typeface="Arial" panose="020B0604020202020204" pitchFamily="34" charset="0"/>
                <a:ea typeface="华文细黑" pitchFamily="2" charset="-122"/>
              </a:rPr>
              <a:t>l </a:t>
            </a:r>
            <a:r>
              <a:rPr lang="zh-CN" altLang="en-US" b="0" dirty="0">
                <a:latin typeface="Arial" panose="020B0604020202020204" pitchFamily="34" charset="0"/>
                <a:ea typeface="华文细黑" pitchFamily="2" charset="-122"/>
              </a:rPr>
              <a:t>较重要，不再可忽略。这样的夹芯柱称为厚面层夹芯柱。</a:t>
            </a:r>
          </a:p>
          <a:p>
            <a:pPr lvl="0" eaLnBrk="1" hangingPunct="1">
              <a:spcBef>
                <a:spcPct val="50000"/>
              </a:spcBef>
            </a:pPr>
            <a:r>
              <a:rPr lang="zh-CN" altLang="en-US" b="0" dirty="0">
                <a:latin typeface="Arial" panose="020B0604020202020204" pitchFamily="34" charset="0"/>
                <a:ea typeface="华文细黑" pitchFamily="2" charset="-122"/>
              </a:rPr>
              <a:t>弯矩由面层对形心的弯矩和面层本身的弯矩组成；</a:t>
            </a:r>
          </a:p>
          <a:p>
            <a:pPr lvl="0" eaLnBrk="1" hangingPunct="1">
              <a:spcBef>
                <a:spcPct val="50000"/>
              </a:spcBef>
            </a:pPr>
            <a:r>
              <a:rPr lang="zh-CN" altLang="en-US" b="0" dirty="0">
                <a:latin typeface="Arial" panose="020B0604020202020204" pitchFamily="34" charset="0"/>
                <a:ea typeface="华文细黑" pitchFamily="2" charset="-122"/>
              </a:rPr>
              <a:t>计算剪力时必须注意             。</a:t>
            </a:r>
          </a:p>
        </p:txBody>
      </p:sp>
      <p:graphicFrame>
        <p:nvGraphicFramePr>
          <p:cNvPr id="49154" name="Object 6"/>
          <p:cNvGraphicFramePr/>
          <p:nvPr/>
        </p:nvGraphicFramePr>
        <p:xfrm>
          <a:off x="611188" y="2276475"/>
          <a:ext cx="3313112" cy="414338"/>
        </p:xfrm>
        <a:graphic>
          <a:graphicData uri="http://schemas.openxmlformats.org/presentationml/2006/ole">
            <mc:AlternateContent xmlns:mc="http://schemas.openxmlformats.org/markup-compatibility/2006">
              <mc:Choice xmlns:v="urn:schemas-microsoft-com:vml" Requires="v">
                <p:oleObj spid="_x0000_s53254" r:id="rId3" imgW="1828800" imgH="228600" progId="Equation.3">
                  <p:embed/>
                </p:oleObj>
              </mc:Choice>
              <mc:Fallback>
                <p:oleObj r:id="rId3" imgW="1828800" imgH="228600" progId="Equation.3">
                  <p:embed/>
                  <p:pic>
                    <p:nvPicPr>
                      <p:cNvPr id="0" name="图片 3326"/>
                      <p:cNvPicPr/>
                      <p:nvPr/>
                    </p:nvPicPr>
                    <p:blipFill>
                      <a:blip r:embed="rId4"/>
                      <a:stretch>
                        <a:fillRect/>
                      </a:stretch>
                    </p:blipFill>
                    <p:spPr>
                      <a:xfrm>
                        <a:off x="611188" y="2276475"/>
                        <a:ext cx="3313112" cy="414338"/>
                      </a:xfrm>
                      <a:prstGeom prst="rect">
                        <a:avLst/>
                      </a:prstGeom>
                      <a:noFill/>
                      <a:ln w="38100">
                        <a:noFill/>
                        <a:miter/>
                      </a:ln>
                    </p:spPr>
                  </p:pic>
                </p:oleObj>
              </mc:Fallback>
            </mc:AlternateContent>
          </a:graphicData>
        </a:graphic>
      </p:graphicFrame>
      <p:graphicFrame>
        <p:nvGraphicFramePr>
          <p:cNvPr id="49155" name="Object 7"/>
          <p:cNvGraphicFramePr/>
          <p:nvPr/>
        </p:nvGraphicFramePr>
        <p:xfrm>
          <a:off x="684213" y="2708275"/>
          <a:ext cx="3168650" cy="715963"/>
        </p:xfrm>
        <a:graphic>
          <a:graphicData uri="http://schemas.openxmlformats.org/presentationml/2006/ole">
            <mc:AlternateContent xmlns:mc="http://schemas.openxmlformats.org/markup-compatibility/2006">
              <mc:Choice xmlns:v="urn:schemas-microsoft-com:vml" Requires="v">
                <p:oleObj spid="_x0000_s53255" r:id="rId5" imgW="1739265" imgH="393700" progId="Equation.3">
                  <p:embed/>
                </p:oleObj>
              </mc:Choice>
              <mc:Fallback>
                <p:oleObj r:id="rId5" imgW="1739265" imgH="393700" progId="Equation.3">
                  <p:embed/>
                  <p:pic>
                    <p:nvPicPr>
                      <p:cNvPr id="0" name="图片 3320"/>
                      <p:cNvPicPr/>
                      <p:nvPr/>
                    </p:nvPicPr>
                    <p:blipFill>
                      <a:blip r:embed="rId6"/>
                      <a:stretch>
                        <a:fillRect/>
                      </a:stretch>
                    </p:blipFill>
                    <p:spPr>
                      <a:xfrm>
                        <a:off x="684213" y="2708275"/>
                        <a:ext cx="3168650" cy="715963"/>
                      </a:xfrm>
                      <a:prstGeom prst="rect">
                        <a:avLst/>
                      </a:prstGeom>
                      <a:noFill/>
                      <a:ln w="38100">
                        <a:noFill/>
                        <a:miter/>
                      </a:ln>
                    </p:spPr>
                  </p:pic>
                </p:oleObj>
              </mc:Fallback>
            </mc:AlternateContent>
          </a:graphicData>
        </a:graphic>
      </p:graphicFrame>
      <p:graphicFrame>
        <p:nvGraphicFramePr>
          <p:cNvPr id="49156" name="Object 8"/>
          <p:cNvGraphicFramePr/>
          <p:nvPr/>
        </p:nvGraphicFramePr>
        <p:xfrm>
          <a:off x="2700338" y="1628775"/>
          <a:ext cx="792162" cy="558800"/>
        </p:xfrm>
        <a:graphic>
          <a:graphicData uri="http://schemas.openxmlformats.org/presentationml/2006/ole">
            <mc:AlternateContent xmlns:mc="http://schemas.openxmlformats.org/markup-compatibility/2006">
              <mc:Choice xmlns:v="urn:schemas-microsoft-com:vml" Requires="v">
                <p:oleObj spid="_x0000_s53256" r:id="rId7" imgW="558800" imgH="393700" progId="Equation.3">
                  <p:embed/>
                </p:oleObj>
              </mc:Choice>
              <mc:Fallback>
                <p:oleObj r:id="rId7" imgW="558800" imgH="393700" progId="Equation.3">
                  <p:embed/>
                  <p:pic>
                    <p:nvPicPr>
                      <p:cNvPr id="0" name="图片 3319"/>
                      <p:cNvPicPr/>
                      <p:nvPr/>
                    </p:nvPicPr>
                    <p:blipFill>
                      <a:blip r:embed="rId8"/>
                      <a:stretch>
                        <a:fillRect/>
                      </a:stretch>
                    </p:blipFill>
                    <p:spPr>
                      <a:xfrm>
                        <a:off x="2700338" y="1628775"/>
                        <a:ext cx="792162" cy="558800"/>
                      </a:xfrm>
                      <a:prstGeom prst="rect">
                        <a:avLst/>
                      </a:prstGeom>
                      <a:noFill/>
                      <a:ln w="38100">
                        <a:noFill/>
                        <a:miter/>
                      </a:ln>
                    </p:spPr>
                  </p:pic>
                </p:oleObj>
              </mc:Fallback>
            </mc:AlternateContent>
          </a:graphicData>
        </a:graphic>
      </p:graphicFrame>
      <p:graphicFrame>
        <p:nvGraphicFramePr>
          <p:cNvPr id="49157" name="Object 9"/>
          <p:cNvGraphicFramePr/>
          <p:nvPr/>
        </p:nvGraphicFramePr>
        <p:xfrm>
          <a:off x="611188" y="3429000"/>
          <a:ext cx="2376487" cy="993775"/>
        </p:xfrm>
        <a:graphic>
          <a:graphicData uri="http://schemas.openxmlformats.org/presentationml/2006/ole">
            <mc:AlternateContent xmlns:mc="http://schemas.openxmlformats.org/markup-compatibility/2006">
              <mc:Choice xmlns:v="urn:schemas-microsoft-com:vml" Requires="v">
                <p:oleObj spid="_x0000_s53257" r:id="rId9" imgW="1091565" imgH="457200" progId="Equation.3">
                  <p:embed/>
                </p:oleObj>
              </mc:Choice>
              <mc:Fallback>
                <p:oleObj r:id="rId9" imgW="1091565" imgH="457200" progId="Equation.3">
                  <p:embed/>
                  <p:pic>
                    <p:nvPicPr>
                      <p:cNvPr id="0" name="图片 3328"/>
                      <p:cNvPicPr/>
                      <p:nvPr/>
                    </p:nvPicPr>
                    <p:blipFill>
                      <a:blip r:embed="rId10"/>
                      <a:stretch>
                        <a:fillRect/>
                      </a:stretch>
                    </p:blipFill>
                    <p:spPr>
                      <a:xfrm>
                        <a:off x="611188" y="3429000"/>
                        <a:ext cx="2376487" cy="993775"/>
                      </a:xfrm>
                      <a:prstGeom prst="rect">
                        <a:avLst/>
                      </a:prstGeom>
                      <a:noFill/>
                      <a:ln w="38100">
                        <a:noFill/>
                        <a:miter/>
                      </a:ln>
                    </p:spPr>
                  </p:pic>
                </p:oleObj>
              </mc:Fallback>
            </mc:AlternateContent>
          </a:graphicData>
        </a:graphic>
      </p:graphicFrame>
      <p:graphicFrame>
        <p:nvGraphicFramePr>
          <p:cNvPr id="49158" name="Object 10"/>
          <p:cNvGraphicFramePr/>
          <p:nvPr/>
        </p:nvGraphicFramePr>
        <p:xfrm>
          <a:off x="539750" y="4581525"/>
          <a:ext cx="2528888" cy="884238"/>
        </p:xfrm>
        <a:graphic>
          <a:graphicData uri="http://schemas.openxmlformats.org/presentationml/2006/ole">
            <mc:AlternateContent xmlns:mc="http://schemas.openxmlformats.org/markup-compatibility/2006">
              <mc:Choice xmlns:v="urn:schemas-microsoft-com:vml" Requires="v">
                <p:oleObj spid="_x0000_s53258" r:id="rId11" imgW="1308100" imgH="457200" progId="Equation.3">
                  <p:embed/>
                </p:oleObj>
              </mc:Choice>
              <mc:Fallback>
                <p:oleObj r:id="rId11" imgW="1308100" imgH="457200" progId="Equation.3">
                  <p:embed/>
                  <p:pic>
                    <p:nvPicPr>
                      <p:cNvPr id="0" name="图片 3316"/>
                      <p:cNvPicPr/>
                      <p:nvPr/>
                    </p:nvPicPr>
                    <p:blipFill>
                      <a:blip r:embed="rId12"/>
                      <a:stretch>
                        <a:fillRect/>
                      </a:stretch>
                    </p:blipFill>
                    <p:spPr>
                      <a:xfrm>
                        <a:off x="539750" y="4581525"/>
                        <a:ext cx="2528888" cy="884238"/>
                      </a:xfrm>
                      <a:prstGeom prst="rect">
                        <a:avLst/>
                      </a:prstGeom>
                      <a:noFill/>
                      <a:ln w="38100">
                        <a:noFill/>
                        <a:miter/>
                      </a:ln>
                    </p:spPr>
                  </p:pic>
                </p:oleObj>
              </mc:Fallback>
            </mc:AlternateContent>
          </a:graphicData>
        </a:graphic>
      </p:graphicFrame>
      <p:pic>
        <p:nvPicPr>
          <p:cNvPr id="49161" name="Picture 11"/>
          <p:cNvPicPr>
            <a:picLocks noChangeAspect="1"/>
          </p:cNvPicPr>
          <p:nvPr/>
        </p:nvPicPr>
        <p:blipFill>
          <a:blip r:embed="rId13"/>
          <a:stretch>
            <a:fillRect/>
          </a:stretch>
        </p:blipFill>
        <p:spPr>
          <a:xfrm>
            <a:off x="4932363" y="1916113"/>
            <a:ext cx="2876550" cy="3905250"/>
          </a:xfrm>
          <a:prstGeom prst="rect">
            <a:avLst/>
          </a:prstGeom>
          <a:noFill/>
          <a:ln w="9525">
            <a:noFill/>
          </a:ln>
        </p:spPr>
      </p:pic>
      <p:sp>
        <p:nvSpPr>
          <p:cNvPr id="49162" name="Text Box 12"/>
          <p:cNvSpPr txBox="1"/>
          <p:nvPr/>
        </p:nvSpPr>
        <p:spPr>
          <a:xfrm>
            <a:off x="611188" y="5876925"/>
            <a:ext cx="4752975"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以上方程构成了面板的平衡方程。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8" name="Text Box 4"/>
          <p:cNvSpPr txBox="1"/>
          <p:nvPr/>
        </p:nvSpPr>
        <p:spPr>
          <a:xfrm>
            <a:off x="395288" y="333375"/>
            <a:ext cx="8208962"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以位移             表示时，平衡方程为：</a:t>
            </a:r>
          </a:p>
        </p:txBody>
      </p:sp>
      <p:graphicFrame>
        <p:nvGraphicFramePr>
          <p:cNvPr id="50178" name="Object 5"/>
          <p:cNvGraphicFramePr/>
          <p:nvPr/>
        </p:nvGraphicFramePr>
        <p:xfrm>
          <a:off x="1187450" y="373063"/>
          <a:ext cx="800100" cy="352425"/>
        </p:xfrm>
        <a:graphic>
          <a:graphicData uri="http://schemas.openxmlformats.org/presentationml/2006/ole">
            <mc:AlternateContent xmlns:mc="http://schemas.openxmlformats.org/markup-compatibility/2006">
              <mc:Choice xmlns:v="urn:schemas-microsoft-com:vml" Requires="v">
                <p:oleObj spid="_x0000_s54283" r:id="rId3" imgW="520700" imgH="228600" progId="Equation.3">
                  <p:embed/>
                </p:oleObj>
              </mc:Choice>
              <mc:Fallback>
                <p:oleObj r:id="rId3" imgW="520700" imgH="228600" progId="Equation.3">
                  <p:embed/>
                  <p:pic>
                    <p:nvPicPr>
                      <p:cNvPr id="0" name="图片 3318"/>
                      <p:cNvPicPr/>
                      <p:nvPr/>
                    </p:nvPicPr>
                    <p:blipFill>
                      <a:blip r:embed="rId4"/>
                      <a:stretch>
                        <a:fillRect/>
                      </a:stretch>
                    </p:blipFill>
                    <p:spPr>
                      <a:xfrm>
                        <a:off x="1187450" y="373063"/>
                        <a:ext cx="800100" cy="352425"/>
                      </a:xfrm>
                      <a:prstGeom prst="rect">
                        <a:avLst/>
                      </a:prstGeom>
                      <a:noFill/>
                      <a:ln w="38100">
                        <a:noFill/>
                        <a:miter/>
                      </a:ln>
                    </p:spPr>
                  </p:pic>
                </p:oleObj>
              </mc:Fallback>
            </mc:AlternateContent>
          </a:graphicData>
        </a:graphic>
      </p:graphicFrame>
      <p:graphicFrame>
        <p:nvGraphicFramePr>
          <p:cNvPr id="50179" name="Object 6"/>
          <p:cNvGraphicFramePr/>
          <p:nvPr/>
        </p:nvGraphicFramePr>
        <p:xfrm>
          <a:off x="468313" y="908050"/>
          <a:ext cx="4895850" cy="1127125"/>
        </p:xfrm>
        <a:graphic>
          <a:graphicData uri="http://schemas.openxmlformats.org/presentationml/2006/ole">
            <mc:AlternateContent xmlns:mc="http://schemas.openxmlformats.org/markup-compatibility/2006">
              <mc:Choice xmlns:v="urn:schemas-microsoft-com:vml" Requires="v">
                <p:oleObj spid="_x0000_s54284" r:id="rId5" imgW="2868930" imgH="660400" progId="Equation.3">
                  <p:embed/>
                </p:oleObj>
              </mc:Choice>
              <mc:Fallback>
                <p:oleObj r:id="rId5" imgW="2868930" imgH="660400" progId="Equation.3">
                  <p:embed/>
                  <p:pic>
                    <p:nvPicPr>
                      <p:cNvPr id="0" name="图片 3329"/>
                      <p:cNvPicPr/>
                      <p:nvPr/>
                    </p:nvPicPr>
                    <p:blipFill>
                      <a:blip r:embed="rId6"/>
                      <a:stretch>
                        <a:fillRect/>
                      </a:stretch>
                    </p:blipFill>
                    <p:spPr>
                      <a:xfrm>
                        <a:off x="468313" y="908050"/>
                        <a:ext cx="4895850" cy="1127125"/>
                      </a:xfrm>
                      <a:prstGeom prst="rect">
                        <a:avLst/>
                      </a:prstGeom>
                      <a:noFill/>
                      <a:ln w="38100">
                        <a:noFill/>
                        <a:miter/>
                      </a:ln>
                    </p:spPr>
                  </p:pic>
                </p:oleObj>
              </mc:Fallback>
            </mc:AlternateContent>
          </a:graphicData>
        </a:graphic>
      </p:graphicFrame>
      <p:sp>
        <p:nvSpPr>
          <p:cNvPr id="50189" name="Text Box 7"/>
          <p:cNvSpPr txBox="1"/>
          <p:nvPr/>
        </p:nvSpPr>
        <p:spPr>
          <a:xfrm>
            <a:off x="468313" y="2349500"/>
            <a:ext cx="5975350"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以             表示时，得到：</a:t>
            </a:r>
          </a:p>
          <a:p>
            <a:pPr lvl="0" eaLnBrk="1" hangingPunct="1">
              <a:spcBef>
                <a:spcPct val="50000"/>
              </a:spcBef>
            </a:pPr>
            <a:endParaRPr lang="en-US" altLang="zh-CN" b="0">
              <a:latin typeface="Arial" panose="020B0604020202020204" pitchFamily="34" charset="0"/>
              <a:ea typeface="华文细黑" pitchFamily="2" charset="-122"/>
            </a:endParaRPr>
          </a:p>
        </p:txBody>
      </p:sp>
      <p:graphicFrame>
        <p:nvGraphicFramePr>
          <p:cNvPr id="50180" name="Object 8"/>
          <p:cNvGraphicFramePr/>
          <p:nvPr/>
        </p:nvGraphicFramePr>
        <p:xfrm>
          <a:off x="900113" y="2420938"/>
          <a:ext cx="719137" cy="292100"/>
        </p:xfrm>
        <a:graphic>
          <a:graphicData uri="http://schemas.openxmlformats.org/presentationml/2006/ole">
            <mc:AlternateContent xmlns:mc="http://schemas.openxmlformats.org/markup-compatibility/2006">
              <mc:Choice xmlns:v="urn:schemas-microsoft-com:vml" Requires="v">
                <p:oleObj spid="_x0000_s54285" r:id="rId7" imgW="405765" imgH="165100" progId="Equation.3">
                  <p:embed/>
                </p:oleObj>
              </mc:Choice>
              <mc:Fallback>
                <p:oleObj r:id="rId7" imgW="405765" imgH="165100" progId="Equation.3">
                  <p:embed/>
                  <p:pic>
                    <p:nvPicPr>
                      <p:cNvPr id="0" name="图片 3330"/>
                      <p:cNvPicPr/>
                      <p:nvPr/>
                    </p:nvPicPr>
                    <p:blipFill>
                      <a:blip r:embed="rId8"/>
                      <a:stretch>
                        <a:fillRect/>
                      </a:stretch>
                    </p:blipFill>
                    <p:spPr>
                      <a:xfrm>
                        <a:off x="900113" y="2420938"/>
                        <a:ext cx="719137" cy="292100"/>
                      </a:xfrm>
                      <a:prstGeom prst="rect">
                        <a:avLst/>
                      </a:prstGeom>
                      <a:noFill/>
                      <a:ln w="38100">
                        <a:noFill/>
                        <a:miter/>
                      </a:ln>
                    </p:spPr>
                  </p:pic>
                </p:oleObj>
              </mc:Fallback>
            </mc:AlternateContent>
          </a:graphicData>
        </a:graphic>
      </p:graphicFrame>
      <p:graphicFrame>
        <p:nvGraphicFramePr>
          <p:cNvPr id="50181" name="Object 9"/>
          <p:cNvGraphicFramePr/>
          <p:nvPr/>
        </p:nvGraphicFramePr>
        <p:xfrm>
          <a:off x="539750" y="2924175"/>
          <a:ext cx="2881313" cy="781050"/>
        </p:xfrm>
        <a:graphic>
          <a:graphicData uri="http://schemas.openxmlformats.org/presentationml/2006/ole">
            <mc:AlternateContent xmlns:mc="http://schemas.openxmlformats.org/markup-compatibility/2006">
              <mc:Choice xmlns:v="urn:schemas-microsoft-com:vml" Requires="v">
                <p:oleObj spid="_x0000_s54286" r:id="rId9" imgW="1689100" imgH="457200" progId="Equation.3">
                  <p:embed/>
                </p:oleObj>
              </mc:Choice>
              <mc:Fallback>
                <p:oleObj r:id="rId9" imgW="1689100" imgH="457200" progId="Equation.3">
                  <p:embed/>
                  <p:pic>
                    <p:nvPicPr>
                      <p:cNvPr id="0" name="图片 3324"/>
                      <p:cNvPicPr/>
                      <p:nvPr/>
                    </p:nvPicPr>
                    <p:blipFill>
                      <a:blip r:embed="rId10"/>
                      <a:stretch>
                        <a:fillRect/>
                      </a:stretch>
                    </p:blipFill>
                    <p:spPr>
                      <a:xfrm>
                        <a:off x="539750" y="2924175"/>
                        <a:ext cx="2881313" cy="781050"/>
                      </a:xfrm>
                      <a:prstGeom prst="rect">
                        <a:avLst/>
                      </a:prstGeom>
                      <a:noFill/>
                      <a:ln w="38100">
                        <a:noFill/>
                        <a:miter/>
                      </a:ln>
                    </p:spPr>
                  </p:pic>
                </p:oleObj>
              </mc:Fallback>
            </mc:AlternateContent>
          </a:graphicData>
        </a:graphic>
      </p:graphicFrame>
      <p:sp>
        <p:nvSpPr>
          <p:cNvPr id="50190" name="Text Box 10"/>
          <p:cNvSpPr txBox="1"/>
          <p:nvPr/>
        </p:nvSpPr>
        <p:spPr>
          <a:xfrm>
            <a:off x="468313" y="3933825"/>
            <a:ext cx="8207375" cy="2017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边界条件：</a:t>
            </a:r>
          </a:p>
          <a:p>
            <a:pPr lvl="0" eaLnBrk="1" hangingPunct="1">
              <a:spcBef>
                <a:spcPct val="50000"/>
              </a:spcBef>
            </a:pPr>
            <a:r>
              <a:rPr lang="en-US" altLang="zh-CN" b="0">
                <a:latin typeface="Arial" panose="020B0604020202020204" pitchFamily="34" charset="0"/>
                <a:ea typeface="华文细黑" pitchFamily="2" charset="-122"/>
              </a:rPr>
              <a:t>6</a:t>
            </a:r>
            <a:r>
              <a:rPr lang="zh-CN" altLang="en-US" b="0" dirty="0">
                <a:latin typeface="Arial" panose="020B0604020202020204" pitchFamily="34" charset="0"/>
                <a:ea typeface="华文细黑" pitchFamily="2" charset="-122"/>
              </a:rPr>
              <a:t>阶微分方程需要</a:t>
            </a:r>
            <a:r>
              <a:rPr lang="en-US" altLang="zh-CN" b="0">
                <a:latin typeface="Arial" panose="020B0604020202020204" pitchFamily="34" charset="0"/>
                <a:ea typeface="华文细黑" pitchFamily="2" charset="-122"/>
              </a:rPr>
              <a:t>6</a:t>
            </a:r>
            <a:r>
              <a:rPr lang="zh-CN" altLang="en-US" b="0" dirty="0">
                <a:latin typeface="Arial" panose="020B0604020202020204" pitchFamily="34" charset="0"/>
                <a:ea typeface="华文细黑" pitchFamily="2" charset="-122"/>
              </a:rPr>
              <a:t>个边界条件。所以每个梁端必须有</a:t>
            </a:r>
            <a:r>
              <a:rPr lang="en-US" altLang="zh-CN" b="0">
                <a:latin typeface="Arial" panose="020B0604020202020204" pitchFamily="34" charset="0"/>
                <a:ea typeface="华文细黑" pitchFamily="2" charset="-122"/>
              </a:rPr>
              <a:t>3</a:t>
            </a:r>
            <a:r>
              <a:rPr lang="zh-CN" altLang="en-US" b="0" dirty="0">
                <a:latin typeface="Arial" panose="020B0604020202020204" pitchFamily="34" charset="0"/>
                <a:ea typeface="华文细黑" pitchFamily="2" charset="-122"/>
              </a:rPr>
              <a:t>个边界条件。描述参数：</a:t>
            </a:r>
          </a:p>
          <a:p>
            <a:pPr lvl="0" eaLnBrk="1" hangingPunct="1">
              <a:spcBef>
                <a:spcPct val="50000"/>
              </a:spcBef>
            </a:pP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水平位移       或剪力（为弯矩的一阶导数：                        ）</a:t>
            </a:r>
          </a:p>
          <a:p>
            <a:pPr lvl="0" eaLnBrk="1" hangingPunct="1">
              <a:spcBef>
                <a:spcPct val="50000"/>
              </a:spcBef>
            </a:pP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总体弯矩           或截面转角</a:t>
            </a:r>
          </a:p>
          <a:p>
            <a:pPr lvl="0" eaLnBrk="1" hangingPunct="1">
              <a:spcBef>
                <a:spcPct val="50000"/>
              </a:spcBef>
            </a:pP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面层局部弯矩             或面层截面转角</a:t>
            </a:r>
          </a:p>
        </p:txBody>
      </p:sp>
      <p:graphicFrame>
        <p:nvGraphicFramePr>
          <p:cNvPr id="50182" name="Object 11"/>
          <p:cNvGraphicFramePr/>
          <p:nvPr/>
        </p:nvGraphicFramePr>
        <p:xfrm>
          <a:off x="1979613" y="4868863"/>
          <a:ext cx="292100" cy="268287"/>
        </p:xfrm>
        <a:graphic>
          <a:graphicData uri="http://schemas.openxmlformats.org/presentationml/2006/ole">
            <mc:AlternateContent xmlns:mc="http://schemas.openxmlformats.org/markup-compatibility/2006">
              <mc:Choice xmlns:v="urn:schemas-microsoft-com:vml" Requires="v">
                <p:oleObj spid="_x0000_s54287" r:id="rId11" imgW="152400" imgH="139700" progId="Equation.3">
                  <p:embed/>
                </p:oleObj>
              </mc:Choice>
              <mc:Fallback>
                <p:oleObj r:id="rId11" imgW="152400" imgH="139700" progId="Equation.3">
                  <p:embed/>
                  <p:pic>
                    <p:nvPicPr>
                      <p:cNvPr id="0" name="图片 3322"/>
                      <p:cNvPicPr/>
                      <p:nvPr/>
                    </p:nvPicPr>
                    <p:blipFill>
                      <a:blip r:embed="rId12"/>
                      <a:stretch>
                        <a:fillRect/>
                      </a:stretch>
                    </p:blipFill>
                    <p:spPr>
                      <a:xfrm>
                        <a:off x="1979613" y="4868863"/>
                        <a:ext cx="292100" cy="268287"/>
                      </a:xfrm>
                      <a:prstGeom prst="rect">
                        <a:avLst/>
                      </a:prstGeom>
                      <a:noFill/>
                      <a:ln w="38100">
                        <a:noFill/>
                        <a:miter/>
                      </a:ln>
                    </p:spPr>
                  </p:pic>
                </p:oleObj>
              </mc:Fallback>
            </mc:AlternateContent>
          </a:graphicData>
        </a:graphic>
      </p:graphicFrame>
      <p:graphicFrame>
        <p:nvGraphicFramePr>
          <p:cNvPr id="50183" name="Object 12"/>
          <p:cNvGraphicFramePr/>
          <p:nvPr/>
        </p:nvGraphicFramePr>
        <p:xfrm>
          <a:off x="5292725" y="4787900"/>
          <a:ext cx="1511300" cy="371475"/>
        </p:xfrm>
        <a:graphic>
          <a:graphicData uri="http://schemas.openxmlformats.org/presentationml/2006/ole">
            <mc:AlternateContent xmlns:mc="http://schemas.openxmlformats.org/markup-compatibility/2006">
              <mc:Choice xmlns:v="urn:schemas-microsoft-com:vml" Requires="v">
                <p:oleObj spid="_x0000_s54288" r:id="rId13" imgW="927100" imgH="228600" progId="Equation.3">
                  <p:embed/>
                </p:oleObj>
              </mc:Choice>
              <mc:Fallback>
                <p:oleObj r:id="rId13" imgW="927100" imgH="228600" progId="Equation.3">
                  <p:embed/>
                  <p:pic>
                    <p:nvPicPr>
                      <p:cNvPr id="0" name="图片 3325"/>
                      <p:cNvPicPr/>
                      <p:nvPr/>
                    </p:nvPicPr>
                    <p:blipFill>
                      <a:blip r:embed="rId14"/>
                      <a:stretch>
                        <a:fillRect/>
                      </a:stretch>
                    </p:blipFill>
                    <p:spPr>
                      <a:xfrm>
                        <a:off x="5292725" y="4787900"/>
                        <a:ext cx="1511300" cy="371475"/>
                      </a:xfrm>
                      <a:prstGeom prst="rect">
                        <a:avLst/>
                      </a:prstGeom>
                      <a:noFill/>
                      <a:ln w="38100">
                        <a:noFill/>
                        <a:miter/>
                      </a:ln>
                    </p:spPr>
                  </p:pic>
                </p:oleObj>
              </mc:Fallback>
            </mc:AlternateContent>
          </a:graphicData>
        </a:graphic>
      </p:graphicFrame>
      <p:graphicFrame>
        <p:nvGraphicFramePr>
          <p:cNvPr id="50184" name="Object 13"/>
          <p:cNvGraphicFramePr/>
          <p:nvPr/>
        </p:nvGraphicFramePr>
        <p:xfrm>
          <a:off x="1908175" y="5157788"/>
          <a:ext cx="719138" cy="369887"/>
        </p:xfrm>
        <a:graphic>
          <a:graphicData uri="http://schemas.openxmlformats.org/presentationml/2006/ole">
            <mc:AlternateContent xmlns:mc="http://schemas.openxmlformats.org/markup-compatibility/2006">
              <mc:Choice xmlns:v="urn:schemas-microsoft-com:vml" Requires="v">
                <p:oleObj spid="_x0000_s54289" r:id="rId15" imgW="444500" imgH="228600" progId="Equation.3">
                  <p:embed/>
                </p:oleObj>
              </mc:Choice>
              <mc:Fallback>
                <p:oleObj r:id="rId15" imgW="444500" imgH="228600" progId="Equation.3">
                  <p:embed/>
                  <p:pic>
                    <p:nvPicPr>
                      <p:cNvPr id="0" name="图片 3327"/>
                      <p:cNvPicPr/>
                      <p:nvPr/>
                    </p:nvPicPr>
                    <p:blipFill>
                      <a:blip r:embed="rId16"/>
                      <a:stretch>
                        <a:fillRect/>
                      </a:stretch>
                    </p:blipFill>
                    <p:spPr>
                      <a:xfrm>
                        <a:off x="1908175" y="5157788"/>
                        <a:ext cx="719138" cy="369887"/>
                      </a:xfrm>
                      <a:prstGeom prst="rect">
                        <a:avLst/>
                      </a:prstGeom>
                      <a:noFill/>
                      <a:ln w="38100">
                        <a:noFill/>
                        <a:miter/>
                      </a:ln>
                    </p:spPr>
                  </p:pic>
                </p:oleObj>
              </mc:Fallback>
            </mc:AlternateContent>
          </a:graphicData>
        </a:graphic>
      </p:graphicFrame>
      <p:graphicFrame>
        <p:nvGraphicFramePr>
          <p:cNvPr id="50185" name="Object 14"/>
          <p:cNvGraphicFramePr/>
          <p:nvPr/>
        </p:nvGraphicFramePr>
        <p:xfrm>
          <a:off x="3779838" y="5229225"/>
          <a:ext cx="276225" cy="298450"/>
        </p:xfrm>
        <a:graphic>
          <a:graphicData uri="http://schemas.openxmlformats.org/presentationml/2006/ole">
            <mc:AlternateContent xmlns:mc="http://schemas.openxmlformats.org/markup-compatibility/2006">
              <mc:Choice xmlns:v="urn:schemas-microsoft-com:vml" Requires="v">
                <p:oleObj spid="_x0000_s54290" r:id="rId17" imgW="152400" imgH="165100" progId="Equation.3">
                  <p:embed/>
                </p:oleObj>
              </mc:Choice>
              <mc:Fallback>
                <p:oleObj r:id="rId17" imgW="152400" imgH="165100" progId="Equation.3">
                  <p:embed/>
                  <p:pic>
                    <p:nvPicPr>
                      <p:cNvPr id="0" name="图片 3317"/>
                      <p:cNvPicPr/>
                      <p:nvPr/>
                    </p:nvPicPr>
                    <p:blipFill>
                      <a:blip r:embed="rId18"/>
                      <a:stretch>
                        <a:fillRect/>
                      </a:stretch>
                    </p:blipFill>
                    <p:spPr>
                      <a:xfrm>
                        <a:off x="3779838" y="5229225"/>
                        <a:ext cx="276225" cy="298450"/>
                      </a:xfrm>
                      <a:prstGeom prst="rect">
                        <a:avLst/>
                      </a:prstGeom>
                      <a:noFill/>
                      <a:ln w="38100">
                        <a:noFill/>
                        <a:miter/>
                      </a:ln>
                    </p:spPr>
                  </p:pic>
                </p:oleObj>
              </mc:Fallback>
            </mc:AlternateContent>
          </a:graphicData>
        </a:graphic>
      </p:graphicFrame>
      <p:graphicFrame>
        <p:nvGraphicFramePr>
          <p:cNvPr id="50186" name="Object 15"/>
          <p:cNvGraphicFramePr/>
          <p:nvPr/>
        </p:nvGraphicFramePr>
        <p:xfrm>
          <a:off x="2411413" y="5589588"/>
          <a:ext cx="720725" cy="350837"/>
        </p:xfrm>
        <a:graphic>
          <a:graphicData uri="http://schemas.openxmlformats.org/presentationml/2006/ole">
            <mc:AlternateContent xmlns:mc="http://schemas.openxmlformats.org/markup-compatibility/2006">
              <mc:Choice xmlns:v="urn:schemas-microsoft-com:vml" Requires="v">
                <p:oleObj spid="_x0000_s54291" r:id="rId19" imgW="469900" imgH="228600" progId="Equation.3">
                  <p:embed/>
                </p:oleObj>
              </mc:Choice>
              <mc:Fallback>
                <p:oleObj r:id="rId19" imgW="469900" imgH="228600" progId="Equation.3">
                  <p:embed/>
                  <p:pic>
                    <p:nvPicPr>
                      <p:cNvPr id="0" name="图片 3331"/>
                      <p:cNvPicPr/>
                      <p:nvPr/>
                    </p:nvPicPr>
                    <p:blipFill>
                      <a:blip r:embed="rId20"/>
                      <a:stretch>
                        <a:fillRect/>
                      </a:stretch>
                    </p:blipFill>
                    <p:spPr>
                      <a:xfrm>
                        <a:off x="2411413" y="5589588"/>
                        <a:ext cx="720725" cy="350837"/>
                      </a:xfrm>
                      <a:prstGeom prst="rect">
                        <a:avLst/>
                      </a:prstGeom>
                      <a:noFill/>
                      <a:ln w="38100">
                        <a:noFill/>
                        <a:miter/>
                      </a:ln>
                    </p:spPr>
                  </p:pic>
                </p:oleObj>
              </mc:Fallback>
            </mc:AlternateContent>
          </a:graphicData>
        </a:graphic>
      </p:graphicFrame>
      <p:graphicFrame>
        <p:nvGraphicFramePr>
          <p:cNvPr id="50187" name="Object 16"/>
          <p:cNvGraphicFramePr/>
          <p:nvPr/>
        </p:nvGraphicFramePr>
        <p:xfrm>
          <a:off x="4859338" y="5589588"/>
          <a:ext cx="376237" cy="376237"/>
        </p:xfrm>
        <a:graphic>
          <a:graphicData uri="http://schemas.openxmlformats.org/presentationml/2006/ole">
            <mc:AlternateContent xmlns:mc="http://schemas.openxmlformats.org/markup-compatibility/2006">
              <mc:Choice xmlns:v="urn:schemas-microsoft-com:vml" Requires="v">
                <p:oleObj spid="_x0000_s54292" r:id="rId21" imgW="177800" imgH="177800" progId="Equation.3">
                  <p:embed/>
                </p:oleObj>
              </mc:Choice>
              <mc:Fallback>
                <p:oleObj r:id="rId21" imgW="177800" imgH="177800" progId="Equation.3">
                  <p:embed/>
                  <p:pic>
                    <p:nvPicPr>
                      <p:cNvPr id="0" name="图片 3332"/>
                      <p:cNvPicPr/>
                      <p:nvPr/>
                    </p:nvPicPr>
                    <p:blipFill>
                      <a:blip r:embed="rId22"/>
                      <a:stretch>
                        <a:fillRect/>
                      </a:stretch>
                    </p:blipFill>
                    <p:spPr>
                      <a:xfrm>
                        <a:off x="4859338" y="5589588"/>
                        <a:ext cx="376237" cy="376237"/>
                      </a:xfrm>
                      <a:prstGeom prst="rect">
                        <a:avLst/>
                      </a:prstGeom>
                      <a:noFill/>
                      <a:ln w="38100">
                        <a:noFill/>
                        <a:miter/>
                      </a:ln>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4"/>
          <p:cNvSpPr txBox="1"/>
          <p:nvPr/>
        </p:nvSpPr>
        <p:spPr>
          <a:xfrm>
            <a:off x="323850" y="404813"/>
            <a:ext cx="6769100" cy="77946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固定端：</a:t>
            </a:r>
          </a:p>
          <a:p>
            <a:pPr lvl="0" eaLnBrk="1" hangingPunct="1">
              <a:spcBef>
                <a:spcPct val="50000"/>
              </a:spcBef>
            </a:pPr>
            <a:endParaRPr lang="en-US" altLang="zh-CN" b="0">
              <a:latin typeface="Arial" panose="020B0604020202020204" pitchFamily="34" charset="0"/>
              <a:ea typeface="华文细黑" pitchFamily="2" charset="-122"/>
            </a:endParaRPr>
          </a:p>
        </p:txBody>
      </p:sp>
      <p:graphicFrame>
        <p:nvGraphicFramePr>
          <p:cNvPr id="51202" name="Object 5"/>
          <p:cNvGraphicFramePr/>
          <p:nvPr/>
        </p:nvGraphicFramePr>
        <p:xfrm>
          <a:off x="1352550" y="260350"/>
          <a:ext cx="3486150" cy="728663"/>
        </p:xfrm>
        <a:graphic>
          <a:graphicData uri="http://schemas.openxmlformats.org/presentationml/2006/ole">
            <mc:AlternateContent xmlns:mc="http://schemas.openxmlformats.org/markup-compatibility/2006">
              <mc:Choice xmlns:v="urn:schemas-microsoft-com:vml" Requires="v">
                <p:oleObj spid="_x0000_s55301" r:id="rId3" imgW="2184400" imgH="457200" progId="Equation.3">
                  <p:embed/>
                </p:oleObj>
              </mc:Choice>
              <mc:Fallback>
                <p:oleObj r:id="rId3" imgW="2184400" imgH="457200" progId="Equation.3">
                  <p:embed/>
                  <p:pic>
                    <p:nvPicPr>
                      <p:cNvPr id="0" name="图片 3323"/>
                      <p:cNvPicPr/>
                      <p:nvPr/>
                    </p:nvPicPr>
                    <p:blipFill>
                      <a:blip r:embed="rId4"/>
                      <a:stretch>
                        <a:fillRect/>
                      </a:stretch>
                    </p:blipFill>
                    <p:spPr>
                      <a:xfrm>
                        <a:off x="1352550" y="260350"/>
                        <a:ext cx="3486150" cy="728663"/>
                      </a:xfrm>
                      <a:prstGeom prst="rect">
                        <a:avLst/>
                      </a:prstGeom>
                      <a:noFill/>
                      <a:ln w="38100">
                        <a:noFill/>
                        <a:miter/>
                      </a:ln>
                    </p:spPr>
                  </p:pic>
                </p:oleObj>
              </mc:Fallback>
            </mc:AlternateContent>
          </a:graphicData>
        </a:graphic>
      </p:graphicFrame>
      <p:sp>
        <p:nvSpPr>
          <p:cNvPr id="51207" name="Text Box 6"/>
          <p:cNvSpPr txBox="1"/>
          <p:nvPr/>
        </p:nvSpPr>
        <p:spPr>
          <a:xfrm>
            <a:off x="323850" y="1412875"/>
            <a:ext cx="6769100"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自由端：</a:t>
            </a:r>
          </a:p>
          <a:p>
            <a:pPr lvl="0" eaLnBrk="1" hangingPunct="1">
              <a:spcBef>
                <a:spcPct val="50000"/>
              </a:spcBef>
            </a:pPr>
            <a:endParaRPr lang="en-US" altLang="zh-CN" b="0">
              <a:latin typeface="Arial" panose="020B0604020202020204" pitchFamily="34" charset="0"/>
              <a:ea typeface="华文细黑" pitchFamily="2" charset="-122"/>
            </a:endParaRPr>
          </a:p>
        </p:txBody>
      </p:sp>
      <p:graphicFrame>
        <p:nvGraphicFramePr>
          <p:cNvPr id="51203" name="Object 7"/>
          <p:cNvGraphicFramePr/>
          <p:nvPr/>
        </p:nvGraphicFramePr>
        <p:xfrm>
          <a:off x="1403350" y="1341438"/>
          <a:ext cx="4945063" cy="728662"/>
        </p:xfrm>
        <a:graphic>
          <a:graphicData uri="http://schemas.openxmlformats.org/presentationml/2006/ole">
            <mc:AlternateContent xmlns:mc="http://schemas.openxmlformats.org/markup-compatibility/2006">
              <mc:Choice xmlns:v="urn:schemas-microsoft-com:vml" Requires="v">
                <p:oleObj spid="_x0000_s55302" r:id="rId5" imgW="3098800" imgH="457200" progId="Equation.3">
                  <p:embed/>
                </p:oleObj>
              </mc:Choice>
              <mc:Fallback>
                <p:oleObj r:id="rId5" imgW="3098800" imgH="457200" progId="Equation.3">
                  <p:embed/>
                  <p:pic>
                    <p:nvPicPr>
                      <p:cNvPr id="0" name="图片 3321"/>
                      <p:cNvPicPr/>
                      <p:nvPr/>
                    </p:nvPicPr>
                    <p:blipFill>
                      <a:blip r:embed="rId6"/>
                      <a:stretch>
                        <a:fillRect/>
                      </a:stretch>
                    </p:blipFill>
                    <p:spPr>
                      <a:xfrm>
                        <a:off x="1403350" y="1341438"/>
                        <a:ext cx="4945063" cy="728662"/>
                      </a:xfrm>
                      <a:prstGeom prst="rect">
                        <a:avLst/>
                      </a:prstGeom>
                      <a:noFill/>
                      <a:ln w="38100">
                        <a:noFill/>
                        <a:miter/>
                      </a:ln>
                    </p:spPr>
                  </p:pic>
                </p:oleObj>
              </mc:Fallback>
            </mc:AlternateContent>
          </a:graphicData>
        </a:graphic>
      </p:graphicFrame>
      <p:sp>
        <p:nvSpPr>
          <p:cNvPr id="51208" name="Text Box 8"/>
          <p:cNvSpPr txBox="1"/>
          <p:nvPr/>
        </p:nvSpPr>
        <p:spPr>
          <a:xfrm>
            <a:off x="395288" y="2420938"/>
            <a:ext cx="6408737"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局部和整体均铰接的端部：</a:t>
            </a:r>
          </a:p>
        </p:txBody>
      </p:sp>
      <p:graphicFrame>
        <p:nvGraphicFramePr>
          <p:cNvPr id="51204" name="Object 9"/>
          <p:cNvGraphicFramePr/>
          <p:nvPr/>
        </p:nvGraphicFramePr>
        <p:xfrm>
          <a:off x="3276600" y="2349500"/>
          <a:ext cx="3546475" cy="728663"/>
        </p:xfrm>
        <a:graphic>
          <a:graphicData uri="http://schemas.openxmlformats.org/presentationml/2006/ole">
            <mc:AlternateContent xmlns:mc="http://schemas.openxmlformats.org/markup-compatibility/2006">
              <mc:Choice xmlns:v="urn:schemas-microsoft-com:vml" Requires="v">
                <p:oleObj spid="_x0000_s55303" r:id="rId7" imgW="2222500" imgH="457200" progId="Equation.3">
                  <p:embed/>
                </p:oleObj>
              </mc:Choice>
              <mc:Fallback>
                <p:oleObj r:id="rId7" imgW="2222500" imgH="457200" progId="Equation.3">
                  <p:embed/>
                  <p:pic>
                    <p:nvPicPr>
                      <p:cNvPr id="0" name="图片 3340"/>
                      <p:cNvPicPr/>
                      <p:nvPr/>
                    </p:nvPicPr>
                    <p:blipFill>
                      <a:blip r:embed="rId8"/>
                      <a:stretch>
                        <a:fillRect/>
                      </a:stretch>
                    </p:blipFill>
                    <p:spPr>
                      <a:xfrm>
                        <a:off x="3276600" y="2349500"/>
                        <a:ext cx="3546475" cy="728663"/>
                      </a:xfrm>
                      <a:prstGeom prst="rect">
                        <a:avLst/>
                      </a:prstGeom>
                      <a:noFill/>
                      <a:ln w="38100">
                        <a:noFill/>
                        <a:miter/>
                      </a:ln>
                    </p:spPr>
                  </p:pic>
                </p:oleObj>
              </mc:Fallback>
            </mc:AlternateContent>
          </a:graphicData>
        </a:graphic>
      </p:graphicFrame>
      <p:sp>
        <p:nvSpPr>
          <p:cNvPr id="51209" name="Text Box 10"/>
          <p:cNvSpPr txBox="1"/>
          <p:nvPr/>
        </p:nvSpPr>
        <p:spPr>
          <a:xfrm>
            <a:off x="395288" y="3429000"/>
            <a:ext cx="6408737"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局部铰接、整体固定的端部：</a:t>
            </a:r>
          </a:p>
        </p:txBody>
      </p:sp>
      <p:graphicFrame>
        <p:nvGraphicFramePr>
          <p:cNvPr id="51205" name="Object 11"/>
          <p:cNvGraphicFramePr/>
          <p:nvPr/>
        </p:nvGraphicFramePr>
        <p:xfrm>
          <a:off x="3492500" y="3357563"/>
          <a:ext cx="3729038" cy="728662"/>
        </p:xfrm>
        <a:graphic>
          <a:graphicData uri="http://schemas.openxmlformats.org/presentationml/2006/ole">
            <mc:AlternateContent xmlns:mc="http://schemas.openxmlformats.org/markup-compatibility/2006">
              <mc:Choice xmlns:v="urn:schemas-microsoft-com:vml" Requires="v">
                <p:oleObj spid="_x0000_s55304" r:id="rId9" imgW="2336800" imgH="457200" progId="Equation.3">
                  <p:embed/>
                </p:oleObj>
              </mc:Choice>
              <mc:Fallback>
                <p:oleObj r:id="rId9" imgW="2336800" imgH="457200" progId="Equation.3">
                  <p:embed/>
                  <p:pic>
                    <p:nvPicPr>
                      <p:cNvPr id="0" name="图片 3334"/>
                      <p:cNvPicPr/>
                      <p:nvPr/>
                    </p:nvPicPr>
                    <p:blipFill>
                      <a:blip r:embed="rId10"/>
                      <a:stretch>
                        <a:fillRect/>
                      </a:stretch>
                    </p:blipFill>
                    <p:spPr>
                      <a:xfrm>
                        <a:off x="3492500" y="3357563"/>
                        <a:ext cx="3729038" cy="728662"/>
                      </a:xfrm>
                      <a:prstGeom prst="rect">
                        <a:avLst/>
                      </a:prstGeom>
                      <a:noFill/>
                      <a:ln w="38100">
                        <a:noFill/>
                        <a:miter/>
                      </a:ln>
                    </p:spPr>
                  </p:pic>
                </p:oleObj>
              </mc:Fallback>
            </mc:AlternateContent>
          </a:graphicData>
        </a:graphic>
      </p:graphicFrame>
      <p:pic>
        <p:nvPicPr>
          <p:cNvPr id="51210" name="Picture 12" descr="8"/>
          <p:cNvPicPr>
            <a:picLocks noChangeAspect="1"/>
          </p:cNvPicPr>
          <p:nvPr/>
        </p:nvPicPr>
        <p:blipFill>
          <a:blip r:embed="rId11"/>
          <a:stretch>
            <a:fillRect/>
          </a:stretch>
        </p:blipFill>
        <p:spPr>
          <a:xfrm>
            <a:off x="611188" y="4437063"/>
            <a:ext cx="8027987" cy="155575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ext Box 2"/>
          <p:cNvSpPr txBox="1"/>
          <p:nvPr/>
        </p:nvSpPr>
        <p:spPr>
          <a:xfrm>
            <a:off x="228600" y="228600"/>
            <a:ext cx="7467600"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1.  </a:t>
            </a:r>
            <a:r>
              <a:rPr lang="zh-CN" altLang="en-US" b="0" dirty="0">
                <a:latin typeface="Arial" panose="020B0604020202020204" pitchFamily="34" charset="0"/>
                <a:ea typeface="华文细黑" pitchFamily="2" charset="-122"/>
              </a:rPr>
              <a:t>简支柱的屈曲</a:t>
            </a:r>
          </a:p>
        </p:txBody>
      </p:sp>
      <p:graphicFrame>
        <p:nvGraphicFramePr>
          <p:cNvPr id="52226" name="Object 6"/>
          <p:cNvGraphicFramePr/>
          <p:nvPr/>
        </p:nvGraphicFramePr>
        <p:xfrm>
          <a:off x="539750" y="765175"/>
          <a:ext cx="7200900" cy="1584325"/>
        </p:xfrm>
        <a:graphic>
          <a:graphicData uri="http://schemas.openxmlformats.org/presentationml/2006/ole">
            <mc:AlternateContent xmlns:mc="http://schemas.openxmlformats.org/markup-compatibility/2006">
              <mc:Choice xmlns:v="urn:schemas-microsoft-com:vml" Requires="v">
                <p:oleObj spid="_x0000_s56324" r:id="rId3" imgW="3810000" imgH="838200" progId="Equation.3">
                  <p:embed/>
                </p:oleObj>
              </mc:Choice>
              <mc:Fallback>
                <p:oleObj r:id="rId3" imgW="3810000" imgH="838200" progId="Equation.3">
                  <p:embed/>
                  <p:pic>
                    <p:nvPicPr>
                      <p:cNvPr id="0" name="图片 3345"/>
                      <p:cNvPicPr/>
                      <p:nvPr/>
                    </p:nvPicPr>
                    <p:blipFill>
                      <a:blip r:embed="rId4"/>
                      <a:stretch>
                        <a:fillRect/>
                      </a:stretch>
                    </p:blipFill>
                    <p:spPr>
                      <a:xfrm>
                        <a:off x="539750" y="765175"/>
                        <a:ext cx="7200900" cy="1584325"/>
                      </a:xfrm>
                      <a:prstGeom prst="rect">
                        <a:avLst/>
                      </a:prstGeom>
                      <a:noFill/>
                      <a:ln w="38100">
                        <a:noFill/>
                        <a:miter/>
                      </a:ln>
                    </p:spPr>
                  </p:pic>
                </p:oleObj>
              </mc:Fallback>
            </mc:AlternateContent>
          </a:graphicData>
        </a:graphic>
      </p:graphicFrame>
      <p:sp>
        <p:nvSpPr>
          <p:cNvPr id="52230" name="Text Box 8"/>
          <p:cNvSpPr txBox="1"/>
          <p:nvPr/>
        </p:nvSpPr>
        <p:spPr>
          <a:xfrm>
            <a:off x="323850" y="2565400"/>
            <a:ext cx="7467600"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2.  </a:t>
            </a:r>
            <a:r>
              <a:rPr lang="zh-CN" altLang="en-US" b="0" dirty="0">
                <a:latin typeface="Arial" panose="020B0604020202020204" pitchFamily="34" charset="0"/>
                <a:ea typeface="华文细黑" pitchFamily="2" charset="-122"/>
              </a:rPr>
              <a:t>两端固定柱的屈曲</a:t>
            </a:r>
          </a:p>
        </p:txBody>
      </p:sp>
      <p:graphicFrame>
        <p:nvGraphicFramePr>
          <p:cNvPr id="52227" name="Object 9"/>
          <p:cNvGraphicFramePr/>
          <p:nvPr/>
        </p:nvGraphicFramePr>
        <p:xfrm>
          <a:off x="611188" y="2997200"/>
          <a:ext cx="6430962" cy="1281113"/>
        </p:xfrm>
        <a:graphic>
          <a:graphicData uri="http://schemas.openxmlformats.org/presentationml/2006/ole">
            <mc:AlternateContent xmlns:mc="http://schemas.openxmlformats.org/markup-compatibility/2006">
              <mc:Choice xmlns:v="urn:schemas-microsoft-com:vml" Requires="v">
                <p:oleObj spid="_x0000_s56325" r:id="rId5" imgW="3441700" imgH="685800" progId="Equation.3">
                  <p:embed/>
                </p:oleObj>
              </mc:Choice>
              <mc:Fallback>
                <p:oleObj r:id="rId5" imgW="3441700" imgH="685800" progId="Equation.3">
                  <p:embed/>
                  <p:pic>
                    <p:nvPicPr>
                      <p:cNvPr id="0" name="图片 3342"/>
                      <p:cNvPicPr/>
                      <p:nvPr/>
                    </p:nvPicPr>
                    <p:blipFill>
                      <a:blip r:embed="rId6"/>
                      <a:stretch>
                        <a:fillRect/>
                      </a:stretch>
                    </p:blipFill>
                    <p:spPr>
                      <a:xfrm>
                        <a:off x="611188" y="2997200"/>
                        <a:ext cx="6430962" cy="1281113"/>
                      </a:xfrm>
                      <a:prstGeom prst="rect">
                        <a:avLst/>
                      </a:prstGeom>
                      <a:noFill/>
                      <a:ln w="38100">
                        <a:noFill/>
                        <a:miter/>
                      </a:ln>
                    </p:spPr>
                  </p:pic>
                </p:oleObj>
              </mc:Fallback>
            </mc:AlternateContent>
          </a:graphicData>
        </a:graphic>
      </p:graphicFrame>
      <p:sp>
        <p:nvSpPr>
          <p:cNvPr id="52231" name="Text Box 10"/>
          <p:cNvSpPr txBox="1"/>
          <p:nvPr/>
        </p:nvSpPr>
        <p:spPr>
          <a:xfrm>
            <a:off x="395288" y="4292600"/>
            <a:ext cx="7467600"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3.  </a:t>
            </a:r>
            <a:r>
              <a:rPr lang="zh-CN" altLang="en-US" b="0" dirty="0">
                <a:latin typeface="Arial" panose="020B0604020202020204" pitchFamily="34" charset="0"/>
                <a:ea typeface="华文细黑" pitchFamily="2" charset="-122"/>
              </a:rPr>
              <a:t>悬臂梁的屈曲</a:t>
            </a:r>
          </a:p>
        </p:txBody>
      </p:sp>
      <p:graphicFrame>
        <p:nvGraphicFramePr>
          <p:cNvPr id="52228" name="Object 11"/>
          <p:cNvGraphicFramePr/>
          <p:nvPr/>
        </p:nvGraphicFramePr>
        <p:xfrm>
          <a:off x="684213" y="4868863"/>
          <a:ext cx="6242050" cy="796925"/>
        </p:xfrm>
        <a:graphic>
          <a:graphicData uri="http://schemas.openxmlformats.org/presentationml/2006/ole">
            <mc:AlternateContent xmlns:mc="http://schemas.openxmlformats.org/markup-compatibility/2006">
              <mc:Choice xmlns:v="urn:schemas-microsoft-com:vml" Requires="v">
                <p:oleObj spid="_x0000_s56326" r:id="rId7" imgW="3478530" imgH="444500" progId="Equation.3">
                  <p:embed/>
                </p:oleObj>
              </mc:Choice>
              <mc:Fallback>
                <p:oleObj r:id="rId7" imgW="3478530" imgH="444500" progId="Equation.3">
                  <p:embed/>
                  <p:pic>
                    <p:nvPicPr>
                      <p:cNvPr id="0" name="图片 3341"/>
                      <p:cNvPicPr/>
                      <p:nvPr/>
                    </p:nvPicPr>
                    <p:blipFill>
                      <a:blip r:embed="rId8"/>
                      <a:stretch>
                        <a:fillRect/>
                      </a:stretch>
                    </p:blipFill>
                    <p:spPr>
                      <a:xfrm>
                        <a:off x="684213" y="4868863"/>
                        <a:ext cx="6242050" cy="796925"/>
                      </a:xfrm>
                      <a:prstGeom prst="rect">
                        <a:avLst/>
                      </a:prstGeom>
                      <a:noFill/>
                      <a:ln w="38100">
                        <a:noFill/>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Text Box 5"/>
          <p:cNvSpPr txBox="1"/>
          <p:nvPr/>
        </p:nvSpPr>
        <p:spPr>
          <a:xfrm>
            <a:off x="250825" y="404813"/>
            <a:ext cx="7467600" cy="366712"/>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4.  </a:t>
            </a:r>
            <a:r>
              <a:rPr lang="zh-CN" altLang="en-US" b="0" dirty="0">
                <a:latin typeface="Arial" panose="020B0604020202020204" pitchFamily="34" charset="0"/>
                <a:ea typeface="华文细黑" pitchFamily="2" charset="-122"/>
              </a:rPr>
              <a:t>梁柱</a:t>
            </a:r>
          </a:p>
        </p:txBody>
      </p:sp>
      <p:pic>
        <p:nvPicPr>
          <p:cNvPr id="53255" name="Picture 6" descr="9"/>
          <p:cNvPicPr>
            <a:picLocks noChangeAspect="1"/>
          </p:cNvPicPr>
          <p:nvPr/>
        </p:nvPicPr>
        <p:blipFill>
          <a:blip r:embed="rId3"/>
          <a:stretch>
            <a:fillRect/>
          </a:stretch>
        </p:blipFill>
        <p:spPr>
          <a:xfrm>
            <a:off x="5364163" y="908050"/>
            <a:ext cx="3495675" cy="2733675"/>
          </a:xfrm>
          <a:prstGeom prst="rect">
            <a:avLst/>
          </a:prstGeom>
          <a:noFill/>
          <a:ln w="9525">
            <a:noFill/>
          </a:ln>
        </p:spPr>
      </p:pic>
      <p:graphicFrame>
        <p:nvGraphicFramePr>
          <p:cNvPr id="53250" name="Object 7"/>
          <p:cNvGraphicFramePr/>
          <p:nvPr/>
        </p:nvGraphicFramePr>
        <p:xfrm>
          <a:off x="539750" y="1484313"/>
          <a:ext cx="4681538" cy="862012"/>
        </p:xfrm>
        <a:graphic>
          <a:graphicData uri="http://schemas.openxmlformats.org/presentationml/2006/ole">
            <mc:AlternateContent xmlns:mc="http://schemas.openxmlformats.org/markup-compatibility/2006">
              <mc:Choice xmlns:v="urn:schemas-microsoft-com:vml" Requires="v">
                <p:oleObj spid="_x0000_s57349" r:id="rId4" imgW="2552700" imgH="469900" progId="Equation.3">
                  <p:embed/>
                </p:oleObj>
              </mc:Choice>
              <mc:Fallback>
                <p:oleObj r:id="rId4" imgW="2552700" imgH="469900" progId="Equation.3">
                  <p:embed/>
                  <p:pic>
                    <p:nvPicPr>
                      <p:cNvPr id="0" name="图片 3335"/>
                      <p:cNvPicPr/>
                      <p:nvPr/>
                    </p:nvPicPr>
                    <p:blipFill>
                      <a:blip r:embed="rId5"/>
                      <a:stretch>
                        <a:fillRect/>
                      </a:stretch>
                    </p:blipFill>
                    <p:spPr>
                      <a:xfrm>
                        <a:off x="539750" y="1484313"/>
                        <a:ext cx="4681538" cy="862012"/>
                      </a:xfrm>
                      <a:prstGeom prst="rect">
                        <a:avLst/>
                      </a:prstGeom>
                      <a:noFill/>
                      <a:ln w="38100">
                        <a:noFill/>
                        <a:miter/>
                      </a:ln>
                    </p:spPr>
                  </p:pic>
                </p:oleObj>
              </mc:Fallback>
            </mc:AlternateContent>
          </a:graphicData>
        </a:graphic>
      </p:graphicFrame>
      <p:graphicFrame>
        <p:nvGraphicFramePr>
          <p:cNvPr id="53251" name="Object 8"/>
          <p:cNvGraphicFramePr/>
          <p:nvPr/>
        </p:nvGraphicFramePr>
        <p:xfrm>
          <a:off x="684213" y="3213100"/>
          <a:ext cx="2911475" cy="720725"/>
        </p:xfrm>
        <a:graphic>
          <a:graphicData uri="http://schemas.openxmlformats.org/presentationml/2006/ole">
            <mc:AlternateContent xmlns:mc="http://schemas.openxmlformats.org/markup-compatibility/2006">
              <mc:Choice xmlns:v="urn:schemas-microsoft-com:vml" Requires="v">
                <p:oleObj spid="_x0000_s57350" r:id="rId6" imgW="1586865" imgH="393700" progId="Equation.3">
                  <p:embed/>
                </p:oleObj>
              </mc:Choice>
              <mc:Fallback>
                <p:oleObj r:id="rId6" imgW="1586865" imgH="393700" progId="Equation.3">
                  <p:embed/>
                  <p:pic>
                    <p:nvPicPr>
                      <p:cNvPr id="0" name="图片 3344"/>
                      <p:cNvPicPr/>
                      <p:nvPr/>
                    </p:nvPicPr>
                    <p:blipFill>
                      <a:blip r:embed="rId7"/>
                      <a:stretch>
                        <a:fillRect/>
                      </a:stretch>
                    </p:blipFill>
                    <p:spPr>
                      <a:xfrm>
                        <a:off x="684213" y="3213100"/>
                        <a:ext cx="2911475" cy="720725"/>
                      </a:xfrm>
                      <a:prstGeom prst="rect">
                        <a:avLst/>
                      </a:prstGeom>
                      <a:noFill/>
                      <a:ln w="38100">
                        <a:noFill/>
                        <a:miter/>
                      </a:ln>
                    </p:spPr>
                  </p:pic>
                </p:oleObj>
              </mc:Fallback>
            </mc:AlternateContent>
          </a:graphicData>
        </a:graphic>
      </p:graphicFrame>
      <p:graphicFrame>
        <p:nvGraphicFramePr>
          <p:cNvPr id="53252" name="Object 9"/>
          <p:cNvGraphicFramePr/>
          <p:nvPr/>
        </p:nvGraphicFramePr>
        <p:xfrm>
          <a:off x="755650" y="4724400"/>
          <a:ext cx="4378325" cy="1187450"/>
        </p:xfrm>
        <a:graphic>
          <a:graphicData uri="http://schemas.openxmlformats.org/presentationml/2006/ole">
            <mc:AlternateContent xmlns:mc="http://schemas.openxmlformats.org/markup-compatibility/2006">
              <mc:Choice xmlns:v="urn:schemas-microsoft-com:vml" Requires="v">
                <p:oleObj spid="_x0000_s57351" r:id="rId8" imgW="2387600" imgH="647700" progId="Equation.3">
                  <p:embed/>
                </p:oleObj>
              </mc:Choice>
              <mc:Fallback>
                <p:oleObj r:id="rId8" imgW="2387600" imgH="647700" progId="Equation.3">
                  <p:embed/>
                  <p:pic>
                    <p:nvPicPr>
                      <p:cNvPr id="0" name="图片 3333"/>
                      <p:cNvPicPr/>
                      <p:nvPr/>
                    </p:nvPicPr>
                    <p:blipFill>
                      <a:blip r:embed="rId9"/>
                      <a:stretch>
                        <a:fillRect/>
                      </a:stretch>
                    </p:blipFill>
                    <p:spPr>
                      <a:xfrm>
                        <a:off x="755650" y="4724400"/>
                        <a:ext cx="4378325" cy="1187450"/>
                      </a:xfrm>
                      <a:prstGeom prst="rect">
                        <a:avLst/>
                      </a:prstGeom>
                      <a:noFill/>
                      <a:ln w="38100">
                        <a:noFill/>
                        <a:miter/>
                      </a:ln>
                    </p:spPr>
                  </p:pic>
                </p:oleObj>
              </mc:Fallback>
            </mc:AlternateContent>
          </a:graphicData>
        </a:graphic>
      </p:graphicFrame>
      <p:sp>
        <p:nvSpPr>
          <p:cNvPr id="53256" name="Text Box 10"/>
          <p:cNvSpPr txBox="1"/>
          <p:nvPr/>
        </p:nvSpPr>
        <p:spPr>
          <a:xfrm>
            <a:off x="539750" y="981075"/>
            <a:ext cx="4319588"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轴力</a:t>
            </a:r>
            <a:r>
              <a:rPr lang="en-US" altLang="zh-CN" b="0">
                <a:latin typeface="Arial" panose="020B0604020202020204" pitchFamily="34" charset="0"/>
                <a:ea typeface="华文细黑" pitchFamily="2" charset="-122"/>
              </a:rPr>
              <a:t>N=0</a:t>
            </a:r>
            <a:r>
              <a:rPr lang="zh-CN" altLang="en-US" b="0" dirty="0">
                <a:latin typeface="Arial" panose="020B0604020202020204" pitchFamily="34" charset="0"/>
                <a:ea typeface="华文细黑" pitchFamily="2" charset="-122"/>
              </a:rPr>
              <a:t>时，</a:t>
            </a:r>
          </a:p>
        </p:txBody>
      </p:sp>
      <p:graphicFrame>
        <p:nvGraphicFramePr>
          <p:cNvPr id="53253" name="Object 11"/>
          <p:cNvGraphicFramePr/>
          <p:nvPr/>
        </p:nvGraphicFramePr>
        <p:xfrm>
          <a:off x="611188" y="2565400"/>
          <a:ext cx="3073400" cy="552450"/>
        </p:xfrm>
        <a:graphic>
          <a:graphicData uri="http://schemas.openxmlformats.org/presentationml/2006/ole">
            <mc:AlternateContent xmlns:mc="http://schemas.openxmlformats.org/markup-compatibility/2006">
              <mc:Choice xmlns:v="urn:schemas-microsoft-com:vml" Requires="v">
                <p:oleObj spid="_x0000_s57352" r:id="rId10" imgW="1624965" imgH="292100" progId="Equation.3">
                  <p:embed/>
                </p:oleObj>
              </mc:Choice>
              <mc:Fallback>
                <p:oleObj r:id="rId10" imgW="1624965" imgH="292100" progId="Equation.3">
                  <p:embed/>
                  <p:pic>
                    <p:nvPicPr>
                      <p:cNvPr id="0" name="图片 3337"/>
                      <p:cNvPicPr/>
                      <p:nvPr/>
                    </p:nvPicPr>
                    <p:blipFill>
                      <a:blip r:embed="rId11"/>
                      <a:stretch>
                        <a:fillRect/>
                      </a:stretch>
                    </p:blipFill>
                    <p:spPr>
                      <a:xfrm>
                        <a:off x="611188" y="2565400"/>
                        <a:ext cx="3073400" cy="552450"/>
                      </a:xfrm>
                      <a:prstGeom prst="rect">
                        <a:avLst/>
                      </a:prstGeom>
                      <a:noFill/>
                      <a:ln w="38100">
                        <a:noFill/>
                        <a:miter/>
                      </a:ln>
                    </p:spPr>
                  </p:pic>
                </p:oleObj>
              </mc:Fallback>
            </mc:AlternateContent>
          </a:graphicData>
        </a:graphic>
      </p:graphicFrame>
      <p:sp>
        <p:nvSpPr>
          <p:cNvPr id="53257" name="Text Box 12"/>
          <p:cNvSpPr txBox="1"/>
          <p:nvPr/>
        </p:nvSpPr>
        <p:spPr>
          <a:xfrm>
            <a:off x="611188" y="4221163"/>
            <a:ext cx="5761037"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对于压弯构件，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323850" y="620713"/>
            <a:ext cx="8229600" cy="908050"/>
          </a:xfrm>
          <a:ln/>
        </p:spPr>
        <p:txBody>
          <a:bodyPr vert="horz" wrap="square" lIns="91440" tIns="45720" rIns="91440" bIns="45720" anchor="ctr"/>
          <a:lstStyle/>
          <a:p>
            <a:pPr eaLnBrk="1" hangingPunct="1"/>
            <a:r>
              <a:rPr lang="zh-CN" altLang="en-US" sz="3600" dirty="0">
                <a:ea typeface="华文细黑" pitchFamily="2" charset="-122"/>
              </a:rPr>
              <a:t>第一章 稳定问题的基本概念</a:t>
            </a:r>
          </a:p>
        </p:txBody>
      </p:sp>
      <p:sp>
        <p:nvSpPr>
          <p:cNvPr id="84995" name="Rectangle 3"/>
          <p:cNvSpPr>
            <a:spLocks noGrp="1"/>
          </p:cNvSpPr>
          <p:nvPr>
            <p:ph type="body" sz="half" idx="1"/>
          </p:nvPr>
        </p:nvSpPr>
        <p:spPr>
          <a:xfrm>
            <a:off x="1619250" y="1844675"/>
            <a:ext cx="6119813" cy="4525963"/>
          </a:xfrm>
          <a:ln/>
        </p:spPr>
        <p:txBody>
          <a:bodyPr vert="horz" wrap="square" lIns="91440" tIns="45720" rIns="91440" bIns="45720" anchor="t"/>
          <a:lstStyle/>
          <a:p>
            <a:pPr eaLnBrk="1" hangingPunct="1">
              <a:lnSpc>
                <a:spcPct val="140000"/>
              </a:lnSpc>
              <a:buNone/>
            </a:pPr>
            <a:r>
              <a:rPr lang="zh-CN" altLang="en-US" sz="2400" dirty="0">
                <a:ea typeface="华文细黑" pitchFamily="2" charset="-122"/>
              </a:rPr>
              <a:t>一、结构的稳定和平衡</a:t>
            </a:r>
          </a:p>
          <a:p>
            <a:pPr eaLnBrk="1" hangingPunct="1">
              <a:lnSpc>
                <a:spcPct val="140000"/>
              </a:lnSpc>
              <a:buNone/>
            </a:pPr>
            <a:r>
              <a:rPr lang="zh-CN" altLang="en-US" sz="2400" dirty="0">
                <a:ea typeface="华文细黑" pitchFamily="2" charset="-122"/>
              </a:rPr>
              <a:t>二、结构稳定问题的类型</a:t>
            </a:r>
          </a:p>
          <a:p>
            <a:pPr eaLnBrk="1" hangingPunct="1">
              <a:lnSpc>
                <a:spcPct val="140000"/>
              </a:lnSpc>
              <a:buNone/>
            </a:pPr>
            <a:r>
              <a:rPr lang="zh-CN" altLang="en-US" sz="2400" dirty="0">
                <a:ea typeface="华文细黑" pitchFamily="2" charset="-122"/>
              </a:rPr>
              <a:t>三、结构稳定问题的定义</a:t>
            </a:r>
          </a:p>
          <a:p>
            <a:pPr eaLnBrk="1" hangingPunct="1">
              <a:lnSpc>
                <a:spcPct val="140000"/>
              </a:lnSpc>
              <a:buNone/>
            </a:pPr>
            <a:r>
              <a:rPr lang="zh-CN" altLang="en-US" sz="2400" dirty="0">
                <a:ea typeface="华文细黑" pitchFamily="2" charset="-122"/>
              </a:rPr>
              <a:t>四、结构稳定问题的判别准则</a:t>
            </a:r>
          </a:p>
          <a:p>
            <a:pPr eaLnBrk="1" hangingPunct="1">
              <a:lnSpc>
                <a:spcPct val="140000"/>
              </a:lnSpc>
              <a:buNone/>
            </a:pPr>
            <a:r>
              <a:rPr lang="zh-CN" altLang="en-US" sz="2400" dirty="0">
                <a:ea typeface="华文细黑" pitchFamily="2" charset="-122"/>
              </a:rPr>
              <a:t>五、初始后屈曲性能和后屈曲性能</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4"/>
          <p:cNvSpPr/>
          <p:nvPr/>
        </p:nvSpPr>
        <p:spPr>
          <a:xfrm>
            <a:off x="323850" y="260350"/>
            <a:ext cx="7570788" cy="457200"/>
          </a:xfrm>
          <a:prstGeom prst="rect">
            <a:avLst/>
          </a:prstGeom>
          <a:noFill/>
          <a:ln w="9525">
            <a:noFill/>
          </a:ln>
        </p:spPr>
        <p:txBody>
          <a:bodyPr>
            <a:spAutoFit/>
          </a:bodyPr>
          <a:lstStyle/>
          <a:p>
            <a:pPr lvl="0" eaLnBrk="1" hangingPunct="1"/>
            <a:r>
              <a:rPr lang="zh-CN" altLang="en-US" sz="2400" dirty="0">
                <a:latin typeface="Arial" panose="020B0604020202020204" pitchFamily="34" charset="0"/>
                <a:ea typeface="华文细黑" pitchFamily="2" charset="-122"/>
              </a:rPr>
              <a:t>四、厚面层夹芯柱在极端情况下的屈曲荷载</a:t>
            </a:r>
          </a:p>
        </p:txBody>
      </p:sp>
      <p:sp>
        <p:nvSpPr>
          <p:cNvPr id="54279" name="Text Box 5"/>
          <p:cNvSpPr txBox="1"/>
          <p:nvPr/>
        </p:nvSpPr>
        <p:spPr>
          <a:xfrm>
            <a:off x="468313" y="981075"/>
            <a:ext cx="7467600"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1.  </a:t>
            </a:r>
            <a:r>
              <a:rPr lang="zh-CN" altLang="en-US" b="0" dirty="0">
                <a:latin typeface="Arial" panose="020B0604020202020204" pitchFamily="34" charset="0"/>
                <a:ea typeface="华文细黑" pitchFamily="2" charset="-122"/>
              </a:rPr>
              <a:t>仅考虑弯曲变形（                        ）</a:t>
            </a:r>
          </a:p>
        </p:txBody>
      </p:sp>
      <p:graphicFrame>
        <p:nvGraphicFramePr>
          <p:cNvPr id="54274" name="Object 6"/>
          <p:cNvGraphicFramePr/>
          <p:nvPr/>
        </p:nvGraphicFramePr>
        <p:xfrm>
          <a:off x="2700338" y="981075"/>
          <a:ext cx="1471612" cy="342900"/>
        </p:xfrm>
        <a:graphic>
          <a:graphicData uri="http://schemas.openxmlformats.org/presentationml/2006/ole">
            <mc:AlternateContent xmlns:mc="http://schemas.openxmlformats.org/markup-compatibility/2006">
              <mc:Choice xmlns:v="urn:schemas-microsoft-com:vml" Requires="v">
                <p:oleObj spid="_x0000_s58373" r:id="rId3" imgW="925830" imgH="215900" progId="Equation.3">
                  <p:embed/>
                </p:oleObj>
              </mc:Choice>
              <mc:Fallback>
                <p:oleObj r:id="rId3" imgW="925830" imgH="215900" progId="Equation.3">
                  <p:embed/>
                  <p:pic>
                    <p:nvPicPr>
                      <p:cNvPr id="0" name="图片 3336"/>
                      <p:cNvPicPr/>
                      <p:nvPr/>
                    </p:nvPicPr>
                    <p:blipFill>
                      <a:blip r:embed="rId4"/>
                      <a:stretch>
                        <a:fillRect/>
                      </a:stretch>
                    </p:blipFill>
                    <p:spPr>
                      <a:xfrm>
                        <a:off x="2700338" y="981075"/>
                        <a:ext cx="1471612" cy="342900"/>
                      </a:xfrm>
                      <a:prstGeom prst="rect">
                        <a:avLst/>
                      </a:prstGeom>
                      <a:noFill/>
                      <a:ln w="38100">
                        <a:noFill/>
                        <a:miter/>
                      </a:ln>
                    </p:spPr>
                  </p:pic>
                </p:oleObj>
              </mc:Fallback>
            </mc:AlternateContent>
          </a:graphicData>
        </a:graphic>
      </p:graphicFrame>
      <p:graphicFrame>
        <p:nvGraphicFramePr>
          <p:cNvPr id="54275" name="Object 7"/>
          <p:cNvGraphicFramePr/>
          <p:nvPr/>
        </p:nvGraphicFramePr>
        <p:xfrm>
          <a:off x="827088" y="1989138"/>
          <a:ext cx="5264150" cy="3011487"/>
        </p:xfrm>
        <a:graphic>
          <a:graphicData uri="http://schemas.openxmlformats.org/presentationml/2006/ole">
            <mc:AlternateContent xmlns:mc="http://schemas.openxmlformats.org/markup-compatibility/2006">
              <mc:Choice xmlns:v="urn:schemas-microsoft-com:vml" Requires="v">
                <p:oleObj spid="_x0000_s58374" r:id="rId5" imgW="3086100" imgH="1765300" progId="Equation.3">
                  <p:embed/>
                </p:oleObj>
              </mc:Choice>
              <mc:Fallback>
                <p:oleObj r:id="rId5" imgW="3086100" imgH="1765300" progId="Equation.3">
                  <p:embed/>
                  <p:pic>
                    <p:nvPicPr>
                      <p:cNvPr id="0" name="图片 3338"/>
                      <p:cNvPicPr/>
                      <p:nvPr/>
                    </p:nvPicPr>
                    <p:blipFill>
                      <a:blip r:embed="rId6"/>
                      <a:stretch>
                        <a:fillRect/>
                      </a:stretch>
                    </p:blipFill>
                    <p:spPr>
                      <a:xfrm>
                        <a:off x="827088" y="1989138"/>
                        <a:ext cx="5264150" cy="3011487"/>
                      </a:xfrm>
                      <a:prstGeom prst="rect">
                        <a:avLst/>
                      </a:prstGeom>
                      <a:noFill/>
                      <a:ln w="38100">
                        <a:noFill/>
                        <a:miter/>
                      </a:ln>
                    </p:spPr>
                  </p:pic>
                </p:oleObj>
              </mc:Fallback>
            </mc:AlternateContent>
          </a:graphicData>
        </a:graphic>
      </p:graphicFrame>
      <p:graphicFrame>
        <p:nvGraphicFramePr>
          <p:cNvPr id="54276" name="Object 8"/>
          <p:cNvGraphicFramePr/>
          <p:nvPr/>
        </p:nvGraphicFramePr>
        <p:xfrm>
          <a:off x="611188" y="1557338"/>
          <a:ext cx="908050" cy="342900"/>
        </p:xfrm>
        <a:graphic>
          <a:graphicData uri="http://schemas.openxmlformats.org/presentationml/2006/ole">
            <mc:AlternateContent xmlns:mc="http://schemas.openxmlformats.org/markup-compatibility/2006">
              <mc:Choice xmlns:v="urn:schemas-microsoft-com:vml" Requires="v">
                <p:oleObj spid="_x0000_s58375" r:id="rId7" imgW="570865" imgH="215900" progId="Equation.3">
                  <p:embed/>
                </p:oleObj>
              </mc:Choice>
              <mc:Fallback>
                <p:oleObj r:id="rId7" imgW="570865" imgH="215900" progId="Equation.3">
                  <p:embed/>
                  <p:pic>
                    <p:nvPicPr>
                      <p:cNvPr id="0" name="图片 3339"/>
                      <p:cNvPicPr/>
                      <p:nvPr/>
                    </p:nvPicPr>
                    <p:blipFill>
                      <a:blip r:embed="rId8"/>
                      <a:stretch>
                        <a:fillRect/>
                      </a:stretch>
                    </p:blipFill>
                    <p:spPr>
                      <a:xfrm>
                        <a:off x="611188" y="1557338"/>
                        <a:ext cx="908050" cy="342900"/>
                      </a:xfrm>
                      <a:prstGeom prst="rect">
                        <a:avLst/>
                      </a:prstGeom>
                      <a:noFill/>
                      <a:ln w="38100">
                        <a:noFill/>
                        <a:miter/>
                      </a:ln>
                    </p:spPr>
                  </p:pic>
                </p:oleObj>
              </mc:Fallback>
            </mc:AlternateContent>
          </a:graphicData>
        </a:graphic>
      </p:graphicFrame>
      <p:graphicFrame>
        <p:nvGraphicFramePr>
          <p:cNvPr id="54277" name="Object 9"/>
          <p:cNvGraphicFramePr/>
          <p:nvPr/>
        </p:nvGraphicFramePr>
        <p:xfrm>
          <a:off x="611188" y="5445125"/>
          <a:ext cx="1028700" cy="1089025"/>
        </p:xfrm>
        <a:graphic>
          <a:graphicData uri="http://schemas.openxmlformats.org/presentationml/2006/ole">
            <mc:AlternateContent xmlns:mc="http://schemas.openxmlformats.org/markup-compatibility/2006">
              <mc:Choice xmlns:v="urn:schemas-microsoft-com:vml" Requires="v">
                <p:oleObj spid="_x0000_s58376" r:id="rId9" imgW="647700" imgH="685800" progId="Equation.3">
                  <p:embed/>
                </p:oleObj>
              </mc:Choice>
              <mc:Fallback>
                <p:oleObj r:id="rId9" imgW="647700" imgH="685800" progId="Equation.3">
                  <p:embed/>
                  <p:pic>
                    <p:nvPicPr>
                      <p:cNvPr id="0" name="图片 3343"/>
                      <p:cNvPicPr/>
                      <p:nvPr/>
                    </p:nvPicPr>
                    <p:blipFill>
                      <a:blip r:embed="rId10"/>
                      <a:stretch>
                        <a:fillRect/>
                      </a:stretch>
                    </p:blipFill>
                    <p:spPr>
                      <a:xfrm>
                        <a:off x="611188" y="5445125"/>
                        <a:ext cx="1028700" cy="1089025"/>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9" name="Text Box 4"/>
          <p:cNvSpPr txBox="1"/>
          <p:nvPr/>
        </p:nvSpPr>
        <p:spPr>
          <a:xfrm>
            <a:off x="323850" y="260350"/>
            <a:ext cx="7467600"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华文细黑" pitchFamily="2" charset="-122"/>
              </a:rPr>
              <a:t>2.  </a:t>
            </a:r>
            <a:r>
              <a:rPr lang="zh-CN" altLang="en-US" b="0" dirty="0">
                <a:latin typeface="Arial" panose="020B0604020202020204" pitchFamily="34" charset="0"/>
                <a:ea typeface="华文细黑" pitchFamily="2" charset="-122"/>
              </a:rPr>
              <a:t>仅考虑剪切变形（                      ）</a:t>
            </a:r>
          </a:p>
        </p:txBody>
      </p:sp>
      <p:graphicFrame>
        <p:nvGraphicFramePr>
          <p:cNvPr id="55298" name="Object 5"/>
          <p:cNvGraphicFramePr/>
          <p:nvPr/>
        </p:nvGraphicFramePr>
        <p:xfrm>
          <a:off x="2627313" y="333375"/>
          <a:ext cx="1152525" cy="284163"/>
        </p:xfrm>
        <a:graphic>
          <a:graphicData uri="http://schemas.openxmlformats.org/presentationml/2006/ole">
            <mc:AlternateContent xmlns:mc="http://schemas.openxmlformats.org/markup-compatibility/2006">
              <mc:Choice xmlns:v="urn:schemas-microsoft-com:vml" Requires="v">
                <p:oleObj spid="_x0000_s59404" r:id="rId3" imgW="927100" imgH="228600" progId="Equation.3">
                  <p:embed/>
                </p:oleObj>
              </mc:Choice>
              <mc:Fallback>
                <p:oleObj r:id="rId3" imgW="927100" imgH="228600" progId="Equation.3">
                  <p:embed/>
                  <p:pic>
                    <p:nvPicPr>
                      <p:cNvPr id="0" name="图片 3348"/>
                      <p:cNvPicPr/>
                      <p:nvPr/>
                    </p:nvPicPr>
                    <p:blipFill>
                      <a:blip r:embed="rId4"/>
                      <a:stretch>
                        <a:fillRect/>
                      </a:stretch>
                    </p:blipFill>
                    <p:spPr>
                      <a:xfrm>
                        <a:off x="2627313" y="333375"/>
                        <a:ext cx="1152525" cy="284163"/>
                      </a:xfrm>
                      <a:prstGeom prst="rect">
                        <a:avLst/>
                      </a:prstGeom>
                      <a:noFill/>
                      <a:ln w="38100">
                        <a:noFill/>
                        <a:miter/>
                      </a:ln>
                    </p:spPr>
                  </p:pic>
                </p:oleObj>
              </mc:Fallback>
            </mc:AlternateContent>
          </a:graphicData>
        </a:graphic>
      </p:graphicFrame>
      <p:graphicFrame>
        <p:nvGraphicFramePr>
          <p:cNvPr id="55299" name="Object 6"/>
          <p:cNvGraphicFramePr/>
          <p:nvPr/>
        </p:nvGraphicFramePr>
        <p:xfrm>
          <a:off x="827088" y="836613"/>
          <a:ext cx="3378200" cy="3163887"/>
        </p:xfrm>
        <a:graphic>
          <a:graphicData uri="http://schemas.openxmlformats.org/presentationml/2006/ole">
            <mc:AlternateContent xmlns:mc="http://schemas.openxmlformats.org/markup-compatibility/2006">
              <mc:Choice xmlns:v="urn:schemas-microsoft-com:vml" Requires="v">
                <p:oleObj spid="_x0000_s59405" r:id="rId5" imgW="1981200" imgH="1854200" progId="Equation.3">
                  <p:embed/>
                </p:oleObj>
              </mc:Choice>
              <mc:Fallback>
                <p:oleObj r:id="rId5" imgW="1981200" imgH="1854200" progId="Equation.3">
                  <p:embed/>
                  <p:pic>
                    <p:nvPicPr>
                      <p:cNvPr id="0" name="图片 3355"/>
                      <p:cNvPicPr/>
                      <p:nvPr/>
                    </p:nvPicPr>
                    <p:blipFill>
                      <a:blip r:embed="rId6"/>
                      <a:stretch>
                        <a:fillRect/>
                      </a:stretch>
                    </p:blipFill>
                    <p:spPr>
                      <a:xfrm>
                        <a:off x="827088" y="836613"/>
                        <a:ext cx="3378200" cy="3163887"/>
                      </a:xfrm>
                      <a:prstGeom prst="rect">
                        <a:avLst/>
                      </a:prstGeom>
                      <a:noFill/>
                      <a:ln w="38100">
                        <a:noFill/>
                        <a:miter/>
                      </a:ln>
                    </p:spPr>
                  </p:pic>
                </p:oleObj>
              </mc:Fallback>
            </mc:AlternateContent>
          </a:graphicData>
        </a:graphic>
      </p:graphicFrame>
      <p:sp>
        <p:nvSpPr>
          <p:cNvPr id="55310" name="Text Box 7"/>
          <p:cNvSpPr txBox="1"/>
          <p:nvPr/>
        </p:nvSpPr>
        <p:spPr>
          <a:xfrm>
            <a:off x="611188" y="4292600"/>
            <a:ext cx="7993062" cy="1878013"/>
          </a:xfrm>
          <a:prstGeom prst="rect">
            <a:avLst/>
          </a:prstGeom>
          <a:noFill/>
          <a:ln w="9525">
            <a:noFill/>
          </a:ln>
        </p:spPr>
        <p:txBody>
          <a:bodyPr>
            <a:spAutoFit/>
          </a:bodyPr>
          <a:lstStyle/>
          <a:p>
            <a:pPr lvl="0" eaLnBrk="1" hangingPunct="1">
              <a:lnSpc>
                <a:spcPct val="130000"/>
              </a:lnSpc>
            </a:pPr>
            <a:r>
              <a:rPr lang="en-US" altLang="zh-CN" b="0">
                <a:latin typeface="Arial" panose="020B0604020202020204" pitchFamily="34" charset="0"/>
                <a:ea typeface="华文细黑" pitchFamily="2" charset="-122"/>
              </a:rPr>
              <a:t>    </a:t>
            </a:r>
            <a:r>
              <a:rPr lang="zh-CN" altLang="en-US" b="0" dirty="0">
                <a:latin typeface="Arial" panose="020B0604020202020204" pitchFamily="34" charset="0"/>
                <a:ea typeface="华文细黑" pitchFamily="2" charset="-122"/>
              </a:rPr>
              <a:t>是线性函数</a:t>
            </a:r>
            <a:r>
              <a:rPr lang="en-US" altLang="zh-CN" b="0">
                <a:latin typeface="Arial" panose="020B0604020202020204" pitchFamily="34" charset="0"/>
                <a:ea typeface="华文细黑" pitchFamily="2" charset="-122"/>
              </a:rPr>
              <a:t>,                     </a:t>
            </a:r>
            <a:r>
              <a:rPr lang="zh-CN" altLang="en-US" b="0" dirty="0">
                <a:latin typeface="Arial" panose="020B0604020202020204" pitchFamily="34" charset="0"/>
                <a:ea typeface="华文细黑" pitchFamily="2" charset="-122"/>
              </a:rPr>
              <a:t>。也包含一常数项。如果从    中减去一个常数项并将其加入      中不会影响计算结果。所以，   和    的常数项可任意选择。</a:t>
            </a:r>
          </a:p>
          <a:p>
            <a:pPr lvl="0" eaLnBrk="1" hangingPunct="1">
              <a:lnSpc>
                <a:spcPct val="130000"/>
              </a:lnSpc>
            </a:pPr>
            <a:r>
              <a:rPr lang="zh-CN" altLang="en-US" b="0" dirty="0">
                <a:latin typeface="Arial" panose="020B0604020202020204" pitchFamily="34" charset="0"/>
                <a:ea typeface="华文细黑" pitchFamily="2" charset="-122"/>
              </a:rPr>
              <a:t>令 ：           。</a:t>
            </a:r>
          </a:p>
          <a:p>
            <a:pPr lvl="0" eaLnBrk="1" hangingPunct="1">
              <a:lnSpc>
                <a:spcPct val="130000"/>
              </a:lnSpc>
            </a:pPr>
            <a:r>
              <a:rPr lang="zh-CN" altLang="en-US" b="0" dirty="0">
                <a:latin typeface="Arial" panose="020B0604020202020204" pitchFamily="34" charset="0"/>
                <a:ea typeface="华文细黑" pitchFamily="2" charset="-122"/>
              </a:rPr>
              <a:t>对于悬臂柱：                         悬臂柱柱顶作用一集中力，</a:t>
            </a:r>
            <a:r>
              <a:rPr lang="en-US" altLang="zh-CN" b="0">
                <a:latin typeface="Arial" panose="020B0604020202020204" pitchFamily="34" charset="0"/>
                <a:ea typeface="华文细黑" pitchFamily="2" charset="-122"/>
              </a:rPr>
              <a:t>q=0</a:t>
            </a:r>
            <a:r>
              <a:rPr lang="zh-CN" altLang="en-US" b="0" dirty="0">
                <a:latin typeface="Arial" panose="020B0604020202020204" pitchFamily="34" charset="0"/>
                <a:ea typeface="华文细黑" pitchFamily="2" charset="-122"/>
              </a:rPr>
              <a:t>时，</a:t>
            </a:r>
          </a:p>
          <a:p>
            <a:pPr lvl="0" eaLnBrk="1" hangingPunct="1">
              <a:lnSpc>
                <a:spcPct val="130000"/>
              </a:lnSpc>
            </a:pPr>
            <a:endParaRPr lang="en-US" altLang="zh-CN" b="0">
              <a:latin typeface="Arial" panose="020B0604020202020204" pitchFamily="34" charset="0"/>
              <a:ea typeface="华文细黑" pitchFamily="2" charset="-122"/>
            </a:endParaRPr>
          </a:p>
        </p:txBody>
      </p:sp>
      <p:graphicFrame>
        <p:nvGraphicFramePr>
          <p:cNvPr id="55300" name="Object 8"/>
          <p:cNvGraphicFramePr/>
          <p:nvPr/>
        </p:nvGraphicFramePr>
        <p:xfrm>
          <a:off x="684213" y="4365625"/>
          <a:ext cx="287337" cy="287338"/>
        </p:xfrm>
        <a:graphic>
          <a:graphicData uri="http://schemas.openxmlformats.org/presentationml/2006/ole">
            <mc:AlternateContent xmlns:mc="http://schemas.openxmlformats.org/markup-compatibility/2006">
              <mc:Choice xmlns:v="urn:schemas-microsoft-com:vml" Requires="v">
                <p:oleObj spid="_x0000_s59406" r:id="rId7" imgW="215900" imgH="215900" progId="Equation.3">
                  <p:embed/>
                </p:oleObj>
              </mc:Choice>
              <mc:Fallback>
                <p:oleObj r:id="rId7" imgW="215900" imgH="215900" progId="Equation.3">
                  <p:embed/>
                  <p:pic>
                    <p:nvPicPr>
                      <p:cNvPr id="0" name="图片 3352"/>
                      <p:cNvPicPr/>
                      <p:nvPr/>
                    </p:nvPicPr>
                    <p:blipFill>
                      <a:blip r:embed="rId8"/>
                      <a:stretch>
                        <a:fillRect/>
                      </a:stretch>
                    </p:blipFill>
                    <p:spPr>
                      <a:xfrm>
                        <a:off x="684213" y="4365625"/>
                        <a:ext cx="287337" cy="287338"/>
                      </a:xfrm>
                      <a:prstGeom prst="rect">
                        <a:avLst/>
                      </a:prstGeom>
                      <a:noFill/>
                      <a:ln w="38100">
                        <a:noFill/>
                        <a:miter/>
                      </a:ln>
                    </p:spPr>
                  </p:pic>
                </p:oleObj>
              </mc:Fallback>
            </mc:AlternateContent>
          </a:graphicData>
        </a:graphic>
      </p:graphicFrame>
      <p:graphicFrame>
        <p:nvGraphicFramePr>
          <p:cNvPr id="55301" name="Object 9"/>
          <p:cNvGraphicFramePr/>
          <p:nvPr/>
        </p:nvGraphicFramePr>
        <p:xfrm>
          <a:off x="2195513" y="4365625"/>
          <a:ext cx="1301750" cy="304800"/>
        </p:xfrm>
        <a:graphic>
          <a:graphicData uri="http://schemas.openxmlformats.org/presentationml/2006/ole">
            <mc:AlternateContent xmlns:mc="http://schemas.openxmlformats.org/markup-compatibility/2006">
              <mc:Choice xmlns:v="urn:schemas-microsoft-com:vml" Requires="v">
                <p:oleObj spid="_x0000_s59407" r:id="rId9" imgW="977900" imgH="228600" progId="Equation.3">
                  <p:embed/>
                </p:oleObj>
              </mc:Choice>
              <mc:Fallback>
                <p:oleObj r:id="rId9" imgW="977900" imgH="228600" progId="Equation.3">
                  <p:embed/>
                  <p:pic>
                    <p:nvPicPr>
                      <p:cNvPr id="0" name="图片 3358"/>
                      <p:cNvPicPr/>
                      <p:nvPr/>
                    </p:nvPicPr>
                    <p:blipFill>
                      <a:blip r:embed="rId10"/>
                      <a:stretch>
                        <a:fillRect/>
                      </a:stretch>
                    </p:blipFill>
                    <p:spPr>
                      <a:xfrm>
                        <a:off x="2195513" y="4365625"/>
                        <a:ext cx="1301750" cy="304800"/>
                      </a:xfrm>
                      <a:prstGeom prst="rect">
                        <a:avLst/>
                      </a:prstGeom>
                      <a:noFill/>
                      <a:ln w="38100">
                        <a:noFill/>
                        <a:miter/>
                      </a:ln>
                    </p:spPr>
                  </p:pic>
                </p:oleObj>
              </mc:Fallback>
            </mc:AlternateContent>
          </a:graphicData>
        </a:graphic>
      </p:graphicFrame>
      <p:graphicFrame>
        <p:nvGraphicFramePr>
          <p:cNvPr id="55302" name="Object 10"/>
          <p:cNvGraphicFramePr/>
          <p:nvPr/>
        </p:nvGraphicFramePr>
        <p:xfrm>
          <a:off x="6227763" y="4365625"/>
          <a:ext cx="287337" cy="287338"/>
        </p:xfrm>
        <a:graphic>
          <a:graphicData uri="http://schemas.openxmlformats.org/presentationml/2006/ole">
            <mc:AlternateContent xmlns:mc="http://schemas.openxmlformats.org/markup-compatibility/2006">
              <mc:Choice xmlns:v="urn:schemas-microsoft-com:vml" Requires="v">
                <p:oleObj spid="_x0000_s59408" r:id="rId11" imgW="215900" imgH="215900" progId="Equation.3">
                  <p:embed/>
                </p:oleObj>
              </mc:Choice>
              <mc:Fallback>
                <p:oleObj r:id="rId11" imgW="215900" imgH="215900" progId="Equation.3">
                  <p:embed/>
                  <p:pic>
                    <p:nvPicPr>
                      <p:cNvPr id="0" name="图片 3349"/>
                      <p:cNvPicPr/>
                      <p:nvPr/>
                    </p:nvPicPr>
                    <p:blipFill>
                      <a:blip r:embed="rId12"/>
                      <a:stretch>
                        <a:fillRect/>
                      </a:stretch>
                    </p:blipFill>
                    <p:spPr>
                      <a:xfrm>
                        <a:off x="6227763" y="4365625"/>
                        <a:ext cx="287337" cy="287338"/>
                      </a:xfrm>
                      <a:prstGeom prst="rect">
                        <a:avLst/>
                      </a:prstGeom>
                      <a:noFill/>
                      <a:ln w="38100">
                        <a:noFill/>
                        <a:miter/>
                      </a:ln>
                    </p:spPr>
                  </p:pic>
                </p:oleObj>
              </mc:Fallback>
            </mc:AlternateContent>
          </a:graphicData>
        </a:graphic>
      </p:graphicFrame>
      <p:graphicFrame>
        <p:nvGraphicFramePr>
          <p:cNvPr id="55303" name="Object 11"/>
          <p:cNvGraphicFramePr/>
          <p:nvPr/>
        </p:nvGraphicFramePr>
        <p:xfrm>
          <a:off x="1908175" y="4724400"/>
          <a:ext cx="271463" cy="304800"/>
        </p:xfrm>
        <a:graphic>
          <a:graphicData uri="http://schemas.openxmlformats.org/presentationml/2006/ole">
            <mc:AlternateContent xmlns:mc="http://schemas.openxmlformats.org/markup-compatibility/2006">
              <mc:Choice xmlns:v="urn:schemas-microsoft-com:vml" Requires="v">
                <p:oleObj spid="_x0000_s59409" r:id="rId13" imgW="203200" imgH="228600" progId="Equation.3">
                  <p:embed/>
                </p:oleObj>
              </mc:Choice>
              <mc:Fallback>
                <p:oleObj r:id="rId13" imgW="203200" imgH="228600" progId="Equation.3">
                  <p:embed/>
                  <p:pic>
                    <p:nvPicPr>
                      <p:cNvPr id="0" name="图片 3359"/>
                      <p:cNvPicPr/>
                      <p:nvPr/>
                    </p:nvPicPr>
                    <p:blipFill>
                      <a:blip r:embed="rId14"/>
                      <a:stretch>
                        <a:fillRect/>
                      </a:stretch>
                    </p:blipFill>
                    <p:spPr>
                      <a:xfrm>
                        <a:off x="1908175" y="4724400"/>
                        <a:ext cx="271463" cy="304800"/>
                      </a:xfrm>
                      <a:prstGeom prst="rect">
                        <a:avLst/>
                      </a:prstGeom>
                      <a:noFill/>
                      <a:ln w="38100">
                        <a:noFill/>
                        <a:miter/>
                      </a:ln>
                    </p:spPr>
                  </p:pic>
                </p:oleObj>
              </mc:Fallback>
            </mc:AlternateContent>
          </a:graphicData>
        </a:graphic>
      </p:graphicFrame>
      <p:graphicFrame>
        <p:nvGraphicFramePr>
          <p:cNvPr id="55304" name="Object 12"/>
          <p:cNvGraphicFramePr/>
          <p:nvPr/>
        </p:nvGraphicFramePr>
        <p:xfrm>
          <a:off x="5076825" y="4724400"/>
          <a:ext cx="287338" cy="287338"/>
        </p:xfrm>
        <a:graphic>
          <a:graphicData uri="http://schemas.openxmlformats.org/presentationml/2006/ole">
            <mc:AlternateContent xmlns:mc="http://schemas.openxmlformats.org/markup-compatibility/2006">
              <mc:Choice xmlns:v="urn:schemas-microsoft-com:vml" Requires="v">
                <p:oleObj spid="_x0000_s59410" r:id="rId15" imgW="215900" imgH="215900" progId="Equation.3">
                  <p:embed/>
                </p:oleObj>
              </mc:Choice>
              <mc:Fallback>
                <p:oleObj r:id="rId15" imgW="215900" imgH="215900" progId="Equation.3">
                  <p:embed/>
                  <p:pic>
                    <p:nvPicPr>
                      <p:cNvPr id="0" name="图片 3350"/>
                      <p:cNvPicPr/>
                      <p:nvPr/>
                    </p:nvPicPr>
                    <p:blipFill>
                      <a:blip r:embed="rId12"/>
                      <a:stretch>
                        <a:fillRect/>
                      </a:stretch>
                    </p:blipFill>
                    <p:spPr>
                      <a:xfrm>
                        <a:off x="5076825" y="4724400"/>
                        <a:ext cx="287338" cy="287338"/>
                      </a:xfrm>
                      <a:prstGeom prst="rect">
                        <a:avLst/>
                      </a:prstGeom>
                      <a:noFill/>
                      <a:ln w="38100">
                        <a:noFill/>
                        <a:miter/>
                      </a:ln>
                    </p:spPr>
                  </p:pic>
                </p:oleObj>
              </mc:Fallback>
            </mc:AlternateContent>
          </a:graphicData>
        </a:graphic>
      </p:graphicFrame>
      <p:graphicFrame>
        <p:nvGraphicFramePr>
          <p:cNvPr id="55305" name="Object 13"/>
          <p:cNvGraphicFramePr/>
          <p:nvPr/>
        </p:nvGraphicFramePr>
        <p:xfrm>
          <a:off x="5580063" y="4724400"/>
          <a:ext cx="271462" cy="304800"/>
        </p:xfrm>
        <a:graphic>
          <a:graphicData uri="http://schemas.openxmlformats.org/presentationml/2006/ole">
            <mc:AlternateContent xmlns:mc="http://schemas.openxmlformats.org/markup-compatibility/2006">
              <mc:Choice xmlns:v="urn:schemas-microsoft-com:vml" Requires="v">
                <p:oleObj spid="_x0000_s59411" r:id="rId16" imgW="203200" imgH="228600" progId="Equation.3">
                  <p:embed/>
                </p:oleObj>
              </mc:Choice>
              <mc:Fallback>
                <p:oleObj r:id="rId16" imgW="203200" imgH="228600" progId="Equation.3">
                  <p:embed/>
                  <p:pic>
                    <p:nvPicPr>
                      <p:cNvPr id="0" name="图片 3357"/>
                      <p:cNvPicPr/>
                      <p:nvPr/>
                    </p:nvPicPr>
                    <p:blipFill>
                      <a:blip r:embed="rId14"/>
                      <a:stretch>
                        <a:fillRect/>
                      </a:stretch>
                    </p:blipFill>
                    <p:spPr>
                      <a:xfrm>
                        <a:off x="5580063" y="4724400"/>
                        <a:ext cx="271462" cy="304800"/>
                      </a:xfrm>
                      <a:prstGeom prst="rect">
                        <a:avLst/>
                      </a:prstGeom>
                      <a:noFill/>
                      <a:ln w="38100">
                        <a:noFill/>
                        <a:miter/>
                      </a:ln>
                    </p:spPr>
                  </p:pic>
                </p:oleObj>
              </mc:Fallback>
            </mc:AlternateContent>
          </a:graphicData>
        </a:graphic>
      </p:graphicFrame>
      <p:graphicFrame>
        <p:nvGraphicFramePr>
          <p:cNvPr id="55306" name="Object 14"/>
          <p:cNvGraphicFramePr/>
          <p:nvPr/>
        </p:nvGraphicFramePr>
        <p:xfrm>
          <a:off x="1116013" y="5157788"/>
          <a:ext cx="795337" cy="304800"/>
        </p:xfrm>
        <a:graphic>
          <a:graphicData uri="http://schemas.openxmlformats.org/presentationml/2006/ole">
            <mc:AlternateContent xmlns:mc="http://schemas.openxmlformats.org/markup-compatibility/2006">
              <mc:Choice xmlns:v="urn:schemas-microsoft-com:vml" Requires="v">
                <p:oleObj spid="_x0000_s59412" r:id="rId17" imgW="596900" imgH="228600" progId="Equation.3">
                  <p:embed/>
                </p:oleObj>
              </mc:Choice>
              <mc:Fallback>
                <p:oleObj r:id="rId17" imgW="596900" imgH="228600" progId="Equation.3">
                  <p:embed/>
                  <p:pic>
                    <p:nvPicPr>
                      <p:cNvPr id="0" name="图片 3360"/>
                      <p:cNvPicPr/>
                      <p:nvPr/>
                    </p:nvPicPr>
                    <p:blipFill>
                      <a:blip r:embed="rId18"/>
                      <a:stretch>
                        <a:fillRect/>
                      </a:stretch>
                    </p:blipFill>
                    <p:spPr>
                      <a:xfrm>
                        <a:off x="1116013" y="5157788"/>
                        <a:ext cx="795337" cy="304800"/>
                      </a:xfrm>
                      <a:prstGeom prst="rect">
                        <a:avLst/>
                      </a:prstGeom>
                      <a:noFill/>
                      <a:ln w="38100">
                        <a:noFill/>
                        <a:miter/>
                      </a:ln>
                    </p:spPr>
                  </p:pic>
                </p:oleObj>
              </mc:Fallback>
            </mc:AlternateContent>
          </a:graphicData>
        </a:graphic>
      </p:graphicFrame>
      <p:graphicFrame>
        <p:nvGraphicFramePr>
          <p:cNvPr id="55307" name="Object 15"/>
          <p:cNvGraphicFramePr/>
          <p:nvPr/>
        </p:nvGraphicFramePr>
        <p:xfrm>
          <a:off x="684213" y="5805488"/>
          <a:ext cx="2360612" cy="866775"/>
        </p:xfrm>
        <a:graphic>
          <a:graphicData uri="http://schemas.openxmlformats.org/presentationml/2006/ole">
            <mc:AlternateContent xmlns:mc="http://schemas.openxmlformats.org/markup-compatibility/2006">
              <mc:Choice xmlns:v="urn:schemas-microsoft-com:vml" Requires="v">
                <p:oleObj spid="_x0000_s59413" r:id="rId19" imgW="1384300" imgH="508000" progId="Equation.3">
                  <p:embed/>
                </p:oleObj>
              </mc:Choice>
              <mc:Fallback>
                <p:oleObj r:id="rId19" imgW="1384300" imgH="508000" progId="Equation.3">
                  <p:embed/>
                  <p:pic>
                    <p:nvPicPr>
                      <p:cNvPr id="0" name="图片 3346"/>
                      <p:cNvPicPr/>
                      <p:nvPr/>
                    </p:nvPicPr>
                    <p:blipFill>
                      <a:blip r:embed="rId20"/>
                      <a:stretch>
                        <a:fillRect/>
                      </a:stretch>
                    </p:blipFill>
                    <p:spPr>
                      <a:xfrm>
                        <a:off x="684213" y="5805488"/>
                        <a:ext cx="2360612" cy="866775"/>
                      </a:xfrm>
                      <a:prstGeom prst="rect">
                        <a:avLst/>
                      </a:prstGeom>
                      <a:noFill/>
                      <a:ln w="38100">
                        <a:noFill/>
                        <a:miter/>
                      </a:ln>
                    </p:spPr>
                  </p:pic>
                </p:oleObj>
              </mc:Fallback>
            </mc:AlternateContent>
          </a:graphicData>
        </a:graphic>
      </p:graphicFrame>
      <p:graphicFrame>
        <p:nvGraphicFramePr>
          <p:cNvPr id="55308" name="Object 17"/>
          <p:cNvGraphicFramePr/>
          <p:nvPr/>
        </p:nvGraphicFramePr>
        <p:xfrm>
          <a:off x="4572000" y="5876925"/>
          <a:ext cx="1689100" cy="779463"/>
        </p:xfrm>
        <a:graphic>
          <a:graphicData uri="http://schemas.openxmlformats.org/presentationml/2006/ole">
            <mc:AlternateContent xmlns:mc="http://schemas.openxmlformats.org/markup-compatibility/2006">
              <mc:Choice xmlns:v="urn:schemas-microsoft-com:vml" Requires="v">
                <p:oleObj spid="_x0000_s59414" r:id="rId21" imgW="989965" imgH="457200" progId="Equation.3">
                  <p:embed/>
                </p:oleObj>
              </mc:Choice>
              <mc:Fallback>
                <p:oleObj r:id="rId21" imgW="989965" imgH="457200" progId="Equation.3">
                  <p:embed/>
                  <p:pic>
                    <p:nvPicPr>
                      <p:cNvPr id="0" name="图片 3347"/>
                      <p:cNvPicPr/>
                      <p:nvPr/>
                    </p:nvPicPr>
                    <p:blipFill>
                      <a:blip r:embed="rId22"/>
                      <a:stretch>
                        <a:fillRect/>
                      </a:stretch>
                    </p:blipFill>
                    <p:spPr>
                      <a:xfrm>
                        <a:off x="4572000" y="5876925"/>
                        <a:ext cx="1689100" cy="779463"/>
                      </a:xfrm>
                      <a:prstGeom prst="rect">
                        <a:avLst/>
                      </a:prstGeom>
                      <a:noFill/>
                      <a:ln w="38100">
                        <a:noFill/>
                        <a:miter/>
                      </a:ln>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p:cNvSpPr>
          <p:nvPr>
            <p:ph type="title"/>
          </p:nvPr>
        </p:nvSpPr>
        <p:spPr>
          <a:ln/>
        </p:spPr>
        <p:txBody>
          <a:bodyPr vert="horz" wrap="square" lIns="91440" tIns="45720" rIns="91440" bIns="45720" anchor="ctr"/>
          <a:lstStyle/>
          <a:p>
            <a:pPr eaLnBrk="1" hangingPunct="1"/>
            <a:r>
              <a:rPr lang="zh-CN" altLang="en-US" sz="3600" b="1" dirty="0">
                <a:solidFill>
                  <a:schemeClr val="tx1"/>
                </a:solidFill>
                <a:latin typeface="华文细黑" pitchFamily="2" charset="-122"/>
                <a:ea typeface="华文细黑" pitchFamily="2" charset="-122"/>
              </a:rPr>
              <a:t>第七章 薄壁构件基本理论</a:t>
            </a:r>
            <a:br>
              <a:rPr lang="zh-CN" altLang="en-US" sz="3600" b="1" dirty="0">
                <a:solidFill>
                  <a:schemeClr val="tx1"/>
                </a:solidFill>
                <a:latin typeface="华文细黑" pitchFamily="2" charset="-122"/>
                <a:ea typeface="华文细黑" pitchFamily="2" charset="-122"/>
              </a:rPr>
            </a:br>
            <a:endParaRPr lang="zh-CN" altLang="en-US" sz="3600" b="1" dirty="0">
              <a:solidFill>
                <a:schemeClr val="tx1"/>
              </a:solidFill>
              <a:latin typeface="华文细黑" pitchFamily="2" charset="-122"/>
              <a:ea typeface="华文细黑" pitchFamily="2" charset="-122"/>
            </a:endParaRPr>
          </a:p>
        </p:txBody>
      </p:sp>
      <p:sp>
        <p:nvSpPr>
          <p:cNvPr id="56324" name="Rectangle 3"/>
          <p:cNvSpPr>
            <a:spLocks noGrp="1"/>
          </p:cNvSpPr>
          <p:nvPr>
            <p:ph type="body" sz="half" idx="1"/>
          </p:nvPr>
        </p:nvSpPr>
        <p:spPr>
          <a:xfrm>
            <a:off x="457200" y="1600200"/>
            <a:ext cx="4835525" cy="4525963"/>
          </a:xfrm>
          <a:ln/>
        </p:spPr>
        <p:txBody>
          <a:bodyPr vert="horz" wrap="square" lIns="91440" tIns="45720" rIns="91440" bIns="45720" anchor="t"/>
          <a:lstStyle/>
          <a:p>
            <a:pPr eaLnBrk="1" hangingPunct="1">
              <a:buNone/>
            </a:pPr>
            <a:r>
              <a:rPr lang="zh-CN" altLang="en-US" sz="2000" b="1" dirty="0">
                <a:ea typeface="华文细黑" pitchFamily="2" charset="-122"/>
              </a:rPr>
              <a:t>一、基本概念</a:t>
            </a:r>
          </a:p>
          <a:p>
            <a:pPr eaLnBrk="1" hangingPunct="1">
              <a:spcBef>
                <a:spcPct val="40000"/>
              </a:spcBef>
              <a:buNone/>
            </a:pPr>
            <a:r>
              <a:rPr lang="zh-CN" altLang="en-US" sz="1600" dirty="0">
                <a:ea typeface="华文细黑" pitchFamily="2" charset="-122"/>
              </a:rPr>
              <a:t>        符拉索夫关于</a:t>
            </a:r>
            <a:r>
              <a:rPr lang="zh-CN" altLang="en-US" sz="1600" dirty="0">
                <a:latin typeface="华文细黑" pitchFamily="2" charset="-122"/>
                <a:ea typeface="华文细黑" pitchFamily="2" charset="-122"/>
              </a:rPr>
              <a:t>“</a:t>
            </a:r>
            <a:r>
              <a:rPr lang="zh-CN" altLang="en-US" sz="1600" dirty="0">
                <a:ea typeface="华文细黑" pitchFamily="2" charset="-122"/>
              </a:rPr>
              <a:t>薄壁构件</a:t>
            </a:r>
            <a:r>
              <a:rPr lang="zh-CN" altLang="en-US" sz="1600" dirty="0">
                <a:latin typeface="华文细黑" pitchFamily="2" charset="-122"/>
                <a:ea typeface="华文细黑" pitchFamily="2" charset="-122"/>
              </a:rPr>
              <a:t>”</a:t>
            </a:r>
            <a:r>
              <a:rPr lang="zh-CN" altLang="en-US" sz="1600" dirty="0">
                <a:ea typeface="华文细黑" pitchFamily="2" charset="-122"/>
              </a:rPr>
              <a:t>的尺寸限制：</a:t>
            </a:r>
          </a:p>
          <a:p>
            <a:pPr eaLnBrk="1" hangingPunct="1">
              <a:spcBef>
                <a:spcPct val="40000"/>
              </a:spcBef>
              <a:buNone/>
            </a:pPr>
            <a:r>
              <a:rPr lang="zh-CN" altLang="en-US" sz="1600" dirty="0">
                <a:ea typeface="华文细黑" pitchFamily="2" charset="-122"/>
              </a:rPr>
              <a:t>        构件 </a:t>
            </a:r>
            <a:r>
              <a:rPr lang="en-US" altLang="zh-CN" sz="1600">
                <a:ea typeface="华文细黑" pitchFamily="2" charset="-122"/>
              </a:rPr>
              <a:t>= </a:t>
            </a:r>
            <a:r>
              <a:rPr lang="zh-CN" altLang="en-US" sz="1600" dirty="0">
                <a:ea typeface="华文细黑" pitchFamily="2" charset="-122"/>
              </a:rPr>
              <a:t>构件的中面；截面 </a:t>
            </a:r>
            <a:r>
              <a:rPr lang="en-US" altLang="zh-CN" sz="1600">
                <a:ea typeface="华文细黑" pitchFamily="2" charset="-122"/>
              </a:rPr>
              <a:t>= </a:t>
            </a:r>
            <a:r>
              <a:rPr lang="zh-CN" altLang="en-US" sz="1600" dirty="0">
                <a:ea typeface="华文细黑" pitchFamily="2" charset="-122"/>
              </a:rPr>
              <a:t>横截面的中线。</a:t>
            </a:r>
          </a:p>
          <a:p>
            <a:pPr eaLnBrk="1" hangingPunct="1">
              <a:spcBef>
                <a:spcPct val="40000"/>
              </a:spcBef>
              <a:buNone/>
            </a:pPr>
            <a:endParaRPr lang="en-US" altLang="zh-CN" sz="1600">
              <a:ea typeface="华文细黑" pitchFamily="2" charset="-122"/>
            </a:endParaRPr>
          </a:p>
        </p:txBody>
      </p:sp>
      <p:graphicFrame>
        <p:nvGraphicFramePr>
          <p:cNvPr id="56322" name="Object 4"/>
          <p:cNvGraphicFramePr>
            <a:graphicFrameLocks noGrp="1"/>
          </p:cNvGraphicFramePr>
          <p:nvPr>
            <p:ph sz="half" idx="2"/>
          </p:nvPr>
        </p:nvGraphicFramePr>
        <p:xfrm>
          <a:off x="4716463" y="1989138"/>
          <a:ext cx="2087562" cy="306387"/>
        </p:xfrm>
        <a:graphic>
          <a:graphicData uri="http://schemas.openxmlformats.org/presentationml/2006/ole">
            <mc:AlternateContent xmlns:mc="http://schemas.openxmlformats.org/markup-compatibility/2006">
              <mc:Choice xmlns:v="urn:schemas-microsoft-com:vml" Requires="v">
                <p:oleObj spid="_x0000_s60418" r:id="rId3" imgW="1383030" imgH="203200" progId="Equation.3">
                  <p:embed/>
                </p:oleObj>
              </mc:Choice>
              <mc:Fallback>
                <p:oleObj r:id="rId3" imgW="1383030" imgH="203200" progId="Equation.3">
                  <p:embed/>
                  <p:pic>
                    <p:nvPicPr>
                      <p:cNvPr id="0" name="图片 3356"/>
                      <p:cNvPicPr/>
                      <p:nvPr/>
                    </p:nvPicPr>
                    <p:blipFill>
                      <a:blip r:embed="rId4"/>
                      <a:stretch>
                        <a:fillRect/>
                      </a:stretch>
                    </p:blipFill>
                    <p:spPr>
                      <a:xfrm>
                        <a:off x="4716463" y="1989138"/>
                        <a:ext cx="2087562" cy="306387"/>
                      </a:xfrm>
                      <a:prstGeom prst="rect">
                        <a:avLst/>
                      </a:prstGeom>
                      <a:noFill/>
                      <a:ln w="38100">
                        <a:miter/>
                      </a:ln>
                    </p:spPr>
                  </p:pic>
                </p:oleObj>
              </mc:Fallback>
            </mc:AlternateContent>
          </a:graphicData>
        </a:graphic>
      </p:graphicFrame>
      <p:sp>
        <p:nvSpPr>
          <p:cNvPr id="56325" name="Text Box 7"/>
          <p:cNvSpPr txBox="1"/>
          <p:nvPr/>
        </p:nvSpPr>
        <p:spPr>
          <a:xfrm>
            <a:off x="468313" y="2781300"/>
            <a:ext cx="2376487" cy="366713"/>
          </a:xfrm>
          <a:prstGeom prst="rect">
            <a:avLst/>
          </a:prstGeom>
          <a:noFill/>
          <a:ln w="9525">
            <a:noFill/>
          </a:ln>
        </p:spPr>
        <p:txBody>
          <a:bodyPr>
            <a:spAutoFit/>
          </a:bodyPr>
          <a:lstStyle/>
          <a:p>
            <a:pPr lvl="0" eaLnBrk="1" hangingPunct="1">
              <a:spcBef>
                <a:spcPct val="50000"/>
              </a:spcBef>
            </a:pPr>
            <a:r>
              <a:rPr lang="en-US" altLang="zh-CN">
                <a:latin typeface="华文细黑" pitchFamily="2" charset="-122"/>
                <a:ea typeface="华文细黑" pitchFamily="2" charset="-122"/>
              </a:rPr>
              <a:t>1. </a:t>
            </a:r>
            <a:r>
              <a:rPr lang="zh-CN" altLang="en-US" dirty="0">
                <a:latin typeface="华文细黑" pitchFamily="2" charset="-122"/>
                <a:ea typeface="华文细黑" pitchFamily="2" charset="-122"/>
              </a:rPr>
              <a:t>符号约定</a:t>
            </a:r>
          </a:p>
        </p:txBody>
      </p:sp>
      <p:sp>
        <p:nvSpPr>
          <p:cNvPr id="56326" name="Text Box 8"/>
          <p:cNvSpPr txBox="1"/>
          <p:nvPr/>
        </p:nvSpPr>
        <p:spPr>
          <a:xfrm>
            <a:off x="539750" y="5013325"/>
            <a:ext cx="6119813" cy="1604963"/>
          </a:xfrm>
          <a:prstGeom prst="rect">
            <a:avLst/>
          </a:prstGeom>
          <a:noFill/>
          <a:ln w="9525">
            <a:noFill/>
          </a:ln>
        </p:spPr>
        <p:txBody>
          <a:bodyPr>
            <a:spAutoFit/>
          </a:bodyPr>
          <a:lstStyle/>
          <a:p>
            <a:pPr lvl="0" eaLnBrk="1" hangingPunct="1">
              <a:spcBef>
                <a:spcPct val="50000"/>
              </a:spcBef>
            </a:pPr>
            <a:r>
              <a:rPr lang="en-US" altLang="zh-CN">
                <a:latin typeface="华文细黑" pitchFamily="2" charset="-122"/>
                <a:ea typeface="华文细黑" pitchFamily="2" charset="-122"/>
              </a:rPr>
              <a:t>2. </a:t>
            </a:r>
            <a:r>
              <a:rPr lang="zh-CN" altLang="en-US" dirty="0">
                <a:latin typeface="华文细黑" pitchFamily="2" charset="-122"/>
                <a:ea typeface="华文细黑" pitchFamily="2" charset="-122"/>
              </a:rPr>
              <a:t>基本假定</a:t>
            </a:r>
          </a:p>
          <a:p>
            <a:pPr lvl="0" eaLnBrk="1" hangingPunct="1">
              <a:spcBef>
                <a:spcPct val="50000"/>
              </a:spcBef>
            </a:pPr>
            <a:r>
              <a:rPr lang="zh-CN" altLang="en-US" dirty="0">
                <a:latin typeface="华文细黑" pitchFamily="2" charset="-122"/>
                <a:ea typeface="华文细黑" pitchFamily="2" charset="-122"/>
              </a:rPr>
              <a:t>   </a:t>
            </a: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1</a:t>
            </a:r>
            <a:r>
              <a:rPr lang="zh-CN" altLang="en-US" b="0" dirty="0">
                <a:latin typeface="华文细黑" pitchFamily="2" charset="-122"/>
                <a:ea typeface="华文细黑" pitchFamily="2" charset="-122"/>
              </a:rPr>
              <a:t>）横截面形状不变假定（有翘曲，无畸变）；</a:t>
            </a:r>
          </a:p>
          <a:p>
            <a:pPr lvl="0" eaLnBrk="1" hangingPunct="1">
              <a:spcBef>
                <a:spcPct val="50000"/>
              </a:spcBef>
            </a:pPr>
            <a:r>
              <a:rPr lang="zh-CN" altLang="en-US" b="0" dirty="0">
                <a:latin typeface="华文细黑" pitchFamily="2" charset="-122"/>
                <a:ea typeface="华文细黑" pitchFamily="2" charset="-122"/>
              </a:rPr>
              <a:t>   （</a:t>
            </a:r>
            <a:r>
              <a:rPr lang="en-US" altLang="zh-CN" b="0">
                <a:latin typeface="华文细黑" pitchFamily="2" charset="-122"/>
                <a:ea typeface="华文细黑" pitchFamily="2" charset="-122"/>
              </a:rPr>
              <a:t>2</a:t>
            </a:r>
            <a:r>
              <a:rPr lang="zh-CN" altLang="en-US" b="0" dirty="0">
                <a:latin typeface="华文细黑" pitchFamily="2" charset="-122"/>
                <a:ea typeface="华文细黑" pitchFamily="2" charset="-122"/>
              </a:rPr>
              <a:t>）构件中面内剪应变为零。</a:t>
            </a:r>
          </a:p>
          <a:p>
            <a:pPr lvl="0" eaLnBrk="1" hangingPunct="1">
              <a:spcBef>
                <a:spcPct val="50000"/>
              </a:spcBef>
            </a:pPr>
            <a:r>
              <a:rPr lang="zh-CN" altLang="en-US" b="0" dirty="0">
                <a:latin typeface="华文细黑" pitchFamily="2" charset="-122"/>
                <a:ea typeface="华文细黑" pitchFamily="2" charset="-122"/>
              </a:rPr>
              <a:t>     当构件仅受弯曲时 </a:t>
            </a:r>
            <a:r>
              <a:rPr lang="zh-CN" altLang="en-US" b="0" dirty="0">
                <a:latin typeface="华文细黑" pitchFamily="2" charset="-122"/>
                <a:ea typeface="华文细黑" pitchFamily="2" charset="-122"/>
                <a:sym typeface="Wingdings" panose="05000000000000000000" pitchFamily="2" charset="2"/>
              </a:rPr>
              <a:t> 平截面假定。</a:t>
            </a:r>
            <a:endParaRPr lang="zh-CN" altLang="en-US" b="0" dirty="0">
              <a:latin typeface="华文细黑" pitchFamily="2" charset="-122"/>
              <a:ea typeface="华文细黑" pitchFamily="2" charset="-122"/>
            </a:endParaRPr>
          </a:p>
        </p:txBody>
      </p:sp>
      <p:sp>
        <p:nvSpPr>
          <p:cNvPr id="56327" name="Text Box 9"/>
          <p:cNvSpPr txBox="1"/>
          <p:nvPr/>
        </p:nvSpPr>
        <p:spPr>
          <a:xfrm>
            <a:off x="5614988" y="2420938"/>
            <a:ext cx="3529012" cy="3117850"/>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截面参考点：</a:t>
            </a:r>
            <a:r>
              <a:rPr lang="en-US" altLang="zh-CN" b="0">
                <a:latin typeface="Arial" panose="020B0604020202020204" pitchFamily="34" charset="0"/>
                <a:ea typeface="华文细黑" pitchFamily="2" charset="-122"/>
              </a:rPr>
              <a:t>S(x</a:t>
            </a:r>
            <a:r>
              <a:rPr lang="en-US" altLang="zh-CN" b="0" baseline="-25000">
                <a:latin typeface="Arial" panose="020B0604020202020204" pitchFamily="34" charset="0"/>
                <a:ea typeface="华文细黑" pitchFamily="2" charset="-122"/>
              </a:rPr>
              <a:t>0</a:t>
            </a:r>
            <a:r>
              <a:rPr lang="en-US" altLang="zh-CN" b="0">
                <a:latin typeface="Arial" panose="020B0604020202020204" pitchFamily="34" charset="0"/>
                <a:ea typeface="华文细黑" pitchFamily="2" charset="-122"/>
              </a:rPr>
              <a:t>,y</a:t>
            </a:r>
            <a:r>
              <a:rPr lang="en-US" altLang="zh-CN" b="0" baseline="-25000">
                <a:latin typeface="Arial" panose="020B0604020202020204" pitchFamily="34" charset="0"/>
                <a:ea typeface="华文细黑" pitchFamily="2" charset="-122"/>
              </a:rPr>
              <a:t>0</a:t>
            </a:r>
            <a:r>
              <a:rPr lang="en-US" altLang="zh-CN" b="0">
                <a:latin typeface="Arial" panose="020B0604020202020204" pitchFamily="34" charset="0"/>
                <a:ea typeface="华文细黑" pitchFamily="2" charset="-122"/>
              </a:rPr>
              <a:t>)</a:t>
            </a:r>
            <a:r>
              <a:rPr lang="zh-CN" altLang="en-US" b="0" dirty="0">
                <a:latin typeface="Arial" panose="020B0604020202020204" pitchFamily="34" charset="0"/>
                <a:ea typeface="华文细黑" pitchFamily="2" charset="-122"/>
              </a:rPr>
              <a:t>；</a:t>
            </a:r>
          </a:p>
          <a:p>
            <a:pPr lvl="0" eaLnBrk="1" hangingPunct="1">
              <a:spcBef>
                <a:spcPct val="50000"/>
              </a:spcBef>
            </a:pPr>
            <a:r>
              <a:rPr lang="en-US" altLang="zh-CN" b="0">
                <a:latin typeface="Arial" panose="020B0604020202020204" pitchFamily="34" charset="0"/>
                <a:ea typeface="华文细黑" pitchFamily="2" charset="-122"/>
              </a:rPr>
              <a:t>S</a:t>
            </a:r>
            <a:r>
              <a:rPr lang="zh-CN" altLang="en-US" b="0" dirty="0">
                <a:latin typeface="Arial" panose="020B0604020202020204" pitchFamily="34" charset="0"/>
                <a:ea typeface="华文细黑" pitchFamily="2" charset="-122"/>
              </a:rPr>
              <a:t>点沿</a:t>
            </a:r>
            <a:r>
              <a:rPr lang="en-US" altLang="zh-CN" b="0">
                <a:latin typeface="Arial" panose="020B0604020202020204" pitchFamily="34" charset="0"/>
                <a:ea typeface="华文细黑" pitchFamily="2" charset="-122"/>
              </a:rPr>
              <a:t>x</a:t>
            </a:r>
            <a:r>
              <a:rPr lang="zh-CN" altLang="en-US" b="0" dirty="0">
                <a:latin typeface="Arial" panose="020B0604020202020204" pitchFamily="34" charset="0"/>
                <a:ea typeface="华文细黑" pitchFamily="2" charset="-122"/>
              </a:rPr>
              <a:t>、</a:t>
            </a:r>
            <a:r>
              <a:rPr lang="en-US" altLang="zh-CN" b="0">
                <a:latin typeface="Arial" panose="020B0604020202020204" pitchFamily="34" charset="0"/>
                <a:ea typeface="华文细黑" pitchFamily="2" charset="-122"/>
              </a:rPr>
              <a:t>y</a:t>
            </a:r>
            <a:r>
              <a:rPr lang="zh-CN" altLang="en-US" b="0" dirty="0">
                <a:latin typeface="Arial" panose="020B0604020202020204" pitchFamily="34" charset="0"/>
                <a:ea typeface="华文细黑" pitchFamily="2" charset="-122"/>
              </a:rPr>
              <a:t>轴位移为</a:t>
            </a:r>
            <a:r>
              <a:rPr lang="en-US" altLang="zh-CN" b="0">
                <a:latin typeface="Arial" panose="020B0604020202020204" pitchFamily="34" charset="0"/>
                <a:ea typeface="华文细黑" pitchFamily="2" charset="-122"/>
              </a:rPr>
              <a:t>u</a:t>
            </a:r>
            <a:r>
              <a:rPr lang="zh-CN" altLang="en-US" b="0" dirty="0">
                <a:latin typeface="Arial" panose="020B0604020202020204" pitchFamily="34" charset="0"/>
                <a:ea typeface="华文细黑" pitchFamily="2" charset="-122"/>
              </a:rPr>
              <a:t>、</a:t>
            </a:r>
            <a:r>
              <a:rPr lang="en-US" altLang="zh-CN" b="0">
                <a:latin typeface="Arial" panose="020B0604020202020204" pitchFamily="34" charset="0"/>
                <a:ea typeface="华文细黑" pitchFamily="2" charset="-122"/>
              </a:rPr>
              <a:t>v</a:t>
            </a:r>
            <a:r>
              <a:rPr lang="zh-CN" altLang="en-US" b="0" dirty="0">
                <a:latin typeface="Arial" panose="020B0604020202020204" pitchFamily="34" charset="0"/>
                <a:ea typeface="华文细黑" pitchFamily="2" charset="-122"/>
              </a:rPr>
              <a:t>，</a:t>
            </a:r>
          </a:p>
          <a:p>
            <a:pPr lvl="0" eaLnBrk="1" hangingPunct="1">
              <a:spcBef>
                <a:spcPct val="50000"/>
              </a:spcBef>
            </a:pPr>
            <a:r>
              <a:rPr lang="zh-CN" altLang="en-US" b="0" dirty="0">
                <a:latin typeface="Arial" panose="020B0604020202020204" pitchFamily="34" charset="0"/>
                <a:ea typeface="华文细黑" pitchFamily="2" charset="-122"/>
              </a:rPr>
              <a:t>截面绕</a:t>
            </a:r>
            <a:r>
              <a:rPr lang="en-US" altLang="zh-CN" b="0">
                <a:latin typeface="Arial" panose="020B0604020202020204" pitchFamily="34" charset="0"/>
                <a:ea typeface="华文细黑" pitchFamily="2" charset="-122"/>
              </a:rPr>
              <a:t>S</a:t>
            </a:r>
            <a:r>
              <a:rPr lang="zh-CN" altLang="en-US" b="0" dirty="0">
                <a:latin typeface="Arial" panose="020B0604020202020204" pitchFamily="34" charset="0"/>
                <a:ea typeface="华文细黑" pitchFamily="2" charset="-122"/>
              </a:rPr>
              <a:t>点转角</a:t>
            </a:r>
            <a:r>
              <a:rPr lang="zh-CN" altLang="en-US" b="0" dirty="0">
                <a:latin typeface="Arial" panose="020B0604020202020204" pitchFamily="34" charset="0"/>
                <a:ea typeface="华文细黑" pitchFamily="2" charset="-122"/>
                <a:sym typeface="Symbol" panose="05050102010706020507" pitchFamily="18" charset="2"/>
              </a:rPr>
              <a:t></a:t>
            </a:r>
            <a:r>
              <a:rPr lang="en-US" altLang="zh-CN" b="0">
                <a:latin typeface="Arial" panose="020B0604020202020204" pitchFamily="34" charset="0"/>
                <a:ea typeface="华文细黑" pitchFamily="2" charset="-122"/>
                <a:sym typeface="Symbol" panose="05050102010706020507" pitchFamily="18" charset="2"/>
              </a:rPr>
              <a:t>;</a:t>
            </a:r>
          </a:p>
          <a:p>
            <a:pPr lvl="0" eaLnBrk="1" hangingPunct="1">
              <a:spcBef>
                <a:spcPct val="50000"/>
              </a:spcBef>
            </a:pPr>
            <a:r>
              <a:rPr lang="en-US" altLang="zh-CN" b="0">
                <a:latin typeface="Arial" panose="020B0604020202020204" pitchFamily="34" charset="0"/>
                <a:ea typeface="宋体" panose="02010600030101010101" pitchFamily="2" charset="-122"/>
                <a:sym typeface="Symbol" panose="05050102010706020507" pitchFamily="18" charset="2"/>
              </a:rPr>
              <a:t></a:t>
            </a:r>
            <a:r>
              <a:rPr lang="zh-CN" altLang="en-US" b="0" dirty="0">
                <a:latin typeface="Arial" panose="020B0604020202020204" pitchFamily="34" charset="0"/>
                <a:ea typeface="宋体" panose="02010600030101010101" pitchFamily="2" charset="-122"/>
                <a:sym typeface="Symbol" panose="05050102010706020507" pitchFamily="18" charset="2"/>
              </a:rPr>
              <a:t>与 </a:t>
            </a:r>
            <a:r>
              <a:rPr lang="en-US" altLang="zh-CN" b="0">
                <a:latin typeface="Arial" panose="020B0604020202020204" pitchFamily="34" charset="0"/>
                <a:ea typeface="宋体" panose="02010600030101010101" pitchFamily="2" charset="-122"/>
                <a:sym typeface="Symbol" panose="05050102010706020507" pitchFamily="18" charset="2"/>
              </a:rPr>
              <a:t>z </a:t>
            </a:r>
            <a:r>
              <a:rPr lang="zh-CN" altLang="en-US" b="0" dirty="0">
                <a:latin typeface="Arial" panose="020B0604020202020204" pitchFamily="34" charset="0"/>
                <a:ea typeface="宋体" panose="02010600030101010101" pitchFamily="2" charset="-122"/>
                <a:sym typeface="Symbol" panose="05050102010706020507" pitchFamily="18" charset="2"/>
              </a:rPr>
              <a:t>轴符合右手螺旋法则</a:t>
            </a:r>
            <a:r>
              <a:rPr lang="en-US" altLang="zh-CN" b="0">
                <a:latin typeface="Arial" panose="020B0604020202020204" pitchFamily="34" charset="0"/>
                <a:ea typeface="宋体" panose="02010600030101010101" pitchFamily="2" charset="-122"/>
                <a:sym typeface="Symbol" panose="05050102010706020507" pitchFamily="18" charset="2"/>
              </a:rPr>
              <a:t>;</a:t>
            </a:r>
          </a:p>
          <a:p>
            <a:pPr lvl="0" eaLnBrk="1" hangingPunct="1">
              <a:spcBef>
                <a:spcPct val="50000"/>
              </a:spcBef>
            </a:pPr>
            <a:r>
              <a:rPr lang="zh-CN" altLang="en-US" b="0" dirty="0">
                <a:latin typeface="Arial" panose="020B0604020202020204" pitchFamily="34" charset="0"/>
                <a:ea typeface="宋体" panose="02010600030101010101" pitchFamily="2" charset="-122"/>
                <a:sym typeface="Symbol" panose="05050102010706020507" pitchFamily="18" charset="2"/>
              </a:rPr>
              <a:t>截面任意点</a:t>
            </a:r>
            <a:r>
              <a:rPr lang="en-US" altLang="zh-CN" b="0">
                <a:latin typeface="Arial" panose="020B0604020202020204" pitchFamily="34" charset="0"/>
                <a:ea typeface="宋体" panose="02010600030101010101" pitchFamily="2" charset="-122"/>
                <a:sym typeface="Symbol" panose="05050102010706020507" pitchFamily="18" charset="2"/>
              </a:rPr>
              <a:t>P</a:t>
            </a:r>
            <a:r>
              <a:rPr lang="zh-CN" altLang="en-US" b="0" dirty="0">
                <a:latin typeface="Arial" panose="020B0604020202020204" pitchFamily="34" charset="0"/>
                <a:ea typeface="宋体" panose="02010600030101010101" pitchFamily="2" charset="-122"/>
                <a:sym typeface="Symbol" panose="05050102010706020507" pitchFamily="18" charset="2"/>
              </a:rPr>
              <a:t>的位移</a:t>
            </a:r>
            <a:r>
              <a:rPr lang="en-US" altLang="zh-CN" b="0" dirty="0" err="1">
                <a:latin typeface="Arial" panose="020B0604020202020204" pitchFamily="34" charset="0"/>
                <a:ea typeface="宋体" panose="02010600030101010101" pitchFamily="2" charset="-122"/>
                <a:sym typeface="Symbol" panose="05050102010706020507" pitchFamily="18" charset="2"/>
              </a:rPr>
              <a:t>v</a:t>
            </a:r>
            <a:r>
              <a:rPr lang="en-US" altLang="zh-CN" b="0" baseline="-25000" dirty="0" err="1">
                <a:latin typeface="Arial" panose="020B0604020202020204" pitchFamily="34" charset="0"/>
                <a:ea typeface="宋体" panose="02010600030101010101" pitchFamily="2" charset="-122"/>
                <a:sym typeface="Symbol" panose="05050102010706020507" pitchFamily="18" charset="2"/>
              </a:rPr>
              <a:t>n</a:t>
            </a:r>
            <a:r>
              <a:rPr lang="zh-CN" altLang="en-US" b="0" dirty="0">
                <a:latin typeface="Arial" panose="020B0604020202020204" pitchFamily="34" charset="0"/>
                <a:ea typeface="宋体" panose="02010600030101010101" pitchFamily="2" charset="-122"/>
                <a:sym typeface="Symbol" panose="05050102010706020507" pitchFamily="18" charset="2"/>
              </a:rPr>
              <a:t>、</a:t>
            </a:r>
            <a:r>
              <a:rPr lang="en-US" altLang="zh-CN" b="0" dirty="0" err="1">
                <a:latin typeface="Arial" panose="020B0604020202020204" pitchFamily="34" charset="0"/>
                <a:ea typeface="宋体" panose="02010600030101010101" pitchFamily="2" charset="-122"/>
                <a:sym typeface="Symbol" panose="05050102010706020507" pitchFamily="18" charset="2"/>
              </a:rPr>
              <a:t>v</a:t>
            </a:r>
            <a:r>
              <a:rPr lang="en-US" altLang="zh-CN" b="0" baseline="-25000" dirty="0" err="1">
                <a:latin typeface="Arial" panose="020B0604020202020204" pitchFamily="34" charset="0"/>
                <a:ea typeface="宋体" panose="02010600030101010101" pitchFamily="2" charset="-122"/>
                <a:sym typeface="Symbol" panose="05050102010706020507" pitchFamily="18" charset="2"/>
              </a:rPr>
              <a:t>s</a:t>
            </a:r>
            <a:r>
              <a:rPr lang="zh-CN" altLang="en-US" b="0" dirty="0">
                <a:latin typeface="Arial" panose="020B0604020202020204" pitchFamily="34" charset="0"/>
                <a:ea typeface="宋体" panose="02010600030101010101" pitchFamily="2" charset="-122"/>
                <a:sym typeface="Symbol" panose="05050102010706020507" pitchFamily="18" charset="2"/>
              </a:rPr>
              <a:t>和</a:t>
            </a:r>
            <a:r>
              <a:rPr lang="en-US" altLang="zh-CN" b="0">
                <a:latin typeface="Arial" panose="020B0604020202020204" pitchFamily="34" charset="0"/>
                <a:ea typeface="宋体" panose="02010600030101010101" pitchFamily="2" charset="-122"/>
                <a:sym typeface="Symbol" panose="05050102010706020507" pitchFamily="18" charset="2"/>
              </a:rPr>
              <a:t>w</a:t>
            </a:r>
            <a:r>
              <a:rPr lang="zh-CN" altLang="en-US" b="0" dirty="0">
                <a:latin typeface="Arial" panose="020B0604020202020204" pitchFamily="34" charset="0"/>
                <a:ea typeface="宋体" panose="02010600030101010101" pitchFamily="2" charset="-122"/>
                <a:sym typeface="Symbol" panose="05050102010706020507" pitchFamily="18" charset="2"/>
              </a:rPr>
              <a:t>；</a:t>
            </a:r>
          </a:p>
          <a:p>
            <a:pPr lvl="0" eaLnBrk="1" hangingPunct="1">
              <a:spcBef>
                <a:spcPct val="50000"/>
              </a:spcBef>
            </a:pPr>
            <a:r>
              <a:rPr lang="zh-CN" altLang="en-US" b="0" dirty="0">
                <a:latin typeface="Arial" panose="020B0604020202020204" pitchFamily="34" charset="0"/>
                <a:ea typeface="宋体" panose="02010600030101010101" pitchFamily="2" charset="-122"/>
                <a:sym typeface="Symbol" panose="05050102010706020507" pitchFamily="18" charset="2"/>
              </a:rPr>
              <a:t>自</a:t>
            </a:r>
            <a:r>
              <a:rPr lang="en-US" altLang="zh-CN" b="0">
                <a:latin typeface="Arial" panose="020B0604020202020204" pitchFamily="34" charset="0"/>
                <a:ea typeface="宋体" panose="02010600030101010101" pitchFamily="2" charset="-122"/>
                <a:sym typeface="Symbol" panose="05050102010706020507" pitchFamily="18" charset="2"/>
              </a:rPr>
              <a:t>x</a:t>
            </a:r>
            <a:r>
              <a:rPr lang="zh-CN" altLang="en-US" b="0" dirty="0">
                <a:latin typeface="Arial" panose="020B0604020202020204" pitchFamily="34" charset="0"/>
                <a:ea typeface="宋体" panose="02010600030101010101" pitchFamily="2" charset="-122"/>
                <a:sym typeface="Symbol" panose="05050102010706020507" pitchFamily="18" charset="2"/>
              </a:rPr>
              <a:t>轴按右手法则到</a:t>
            </a:r>
            <a:r>
              <a:rPr lang="en-US" altLang="zh-CN" b="0">
                <a:latin typeface="Arial" panose="020B0604020202020204" pitchFamily="34" charset="0"/>
                <a:ea typeface="宋体" panose="02010600030101010101" pitchFamily="2" charset="-122"/>
                <a:sym typeface="Symbol" panose="05050102010706020507" pitchFamily="18" charset="2"/>
              </a:rPr>
              <a:t>x</a:t>
            </a:r>
            <a:r>
              <a:rPr lang="zh-CN" altLang="en-US" b="0" dirty="0">
                <a:latin typeface="Arial" panose="020B0604020202020204" pitchFamily="34" charset="0"/>
                <a:ea typeface="宋体" panose="02010600030101010101" pitchFamily="2" charset="-122"/>
                <a:sym typeface="Symbol" panose="05050102010706020507" pitchFamily="18" charset="2"/>
              </a:rPr>
              <a:t>轴；</a:t>
            </a:r>
          </a:p>
          <a:p>
            <a:pPr lvl="0" eaLnBrk="1" hangingPunct="1">
              <a:spcBef>
                <a:spcPct val="50000"/>
              </a:spcBef>
            </a:pPr>
            <a:r>
              <a:rPr lang="zh-CN" altLang="en-US" b="0" dirty="0">
                <a:latin typeface="Arial" panose="020B0604020202020204" pitchFamily="34" charset="0"/>
                <a:ea typeface="宋体" panose="02010600030101010101" pitchFamily="2" charset="-122"/>
                <a:sym typeface="Symbol" panose="05050102010706020507" pitchFamily="18" charset="2"/>
              </a:rPr>
              <a:t>点</a:t>
            </a:r>
            <a:r>
              <a:rPr lang="en-US" altLang="zh-CN" b="0">
                <a:latin typeface="Arial" panose="020B0604020202020204" pitchFamily="34" charset="0"/>
                <a:ea typeface="宋体" panose="02010600030101010101" pitchFamily="2" charset="-122"/>
                <a:sym typeface="Symbol" panose="05050102010706020507" pitchFamily="18" charset="2"/>
              </a:rPr>
              <a:t>S</a:t>
            </a:r>
            <a:r>
              <a:rPr lang="zh-CN" altLang="en-US" b="0" dirty="0">
                <a:latin typeface="Arial" panose="020B0604020202020204" pitchFamily="34" charset="0"/>
                <a:ea typeface="宋体" panose="02010600030101010101" pitchFamily="2" charset="-122"/>
                <a:sym typeface="Symbol" panose="05050102010706020507" pitchFamily="18" charset="2"/>
              </a:rPr>
              <a:t>与</a:t>
            </a:r>
            <a:r>
              <a:rPr lang="en-US" altLang="zh-CN" b="0">
                <a:latin typeface="Arial" panose="020B0604020202020204" pitchFamily="34" charset="0"/>
                <a:ea typeface="宋体" panose="02010600030101010101" pitchFamily="2" charset="-122"/>
                <a:sym typeface="Symbol" panose="05050102010706020507" pitchFamily="18" charset="2"/>
              </a:rPr>
              <a:t>s</a:t>
            </a:r>
            <a:r>
              <a:rPr lang="zh-CN" altLang="en-US" b="0" dirty="0">
                <a:latin typeface="Arial" panose="020B0604020202020204" pitchFamily="34" charset="0"/>
                <a:ea typeface="宋体" panose="02010600030101010101" pitchFamily="2" charset="-122"/>
                <a:sym typeface="Symbol" panose="05050102010706020507" pitchFamily="18" charset="2"/>
              </a:rPr>
              <a:t>轴距离，当由</a:t>
            </a:r>
            <a:r>
              <a:rPr lang="en-US" altLang="zh-CN" b="0">
                <a:latin typeface="Arial" panose="020B0604020202020204" pitchFamily="34" charset="0"/>
                <a:ea typeface="宋体" panose="02010600030101010101" pitchFamily="2" charset="-122"/>
                <a:sym typeface="Symbol" panose="05050102010706020507" pitchFamily="18" charset="2"/>
              </a:rPr>
              <a:t>S</a:t>
            </a:r>
            <a:r>
              <a:rPr lang="zh-CN" altLang="en-US" b="0" dirty="0">
                <a:latin typeface="Arial" panose="020B0604020202020204" pitchFamily="34" charset="0"/>
                <a:ea typeface="宋体" panose="02010600030101010101" pitchFamily="2" charset="-122"/>
                <a:sym typeface="Symbol" panose="05050102010706020507" pitchFamily="18" charset="2"/>
              </a:rPr>
              <a:t>到</a:t>
            </a:r>
            <a:r>
              <a:rPr lang="en-US" altLang="zh-CN" b="0">
                <a:latin typeface="Arial" panose="020B0604020202020204" pitchFamily="34" charset="0"/>
                <a:ea typeface="宋体" panose="02010600030101010101" pitchFamily="2" charset="-122"/>
                <a:sym typeface="Symbol" panose="05050102010706020507" pitchFamily="18" charset="2"/>
              </a:rPr>
              <a:t>s</a:t>
            </a:r>
            <a:r>
              <a:rPr lang="zh-CN" altLang="en-US" b="0" dirty="0">
                <a:latin typeface="Arial" panose="020B0604020202020204" pitchFamily="34" charset="0"/>
                <a:ea typeface="宋体" panose="02010600030101010101" pitchFamily="2" charset="-122"/>
                <a:sym typeface="Symbol" panose="05050102010706020507" pitchFamily="18" charset="2"/>
              </a:rPr>
              <a:t>轴的</a:t>
            </a:r>
          </a:p>
          <a:p>
            <a:pPr lvl="0" eaLnBrk="1" hangingPunct="1"/>
            <a:r>
              <a:rPr lang="zh-CN" altLang="en-US" b="0" dirty="0">
                <a:latin typeface="Arial" panose="020B0604020202020204" pitchFamily="34" charset="0"/>
                <a:ea typeface="宋体" panose="02010600030101010101" pitchFamily="2" charset="-122"/>
                <a:sym typeface="Symbol" panose="05050102010706020507" pitchFamily="18" charset="2"/>
              </a:rPr>
              <a:t>           方向与</a:t>
            </a:r>
            <a:r>
              <a:rPr lang="en-US" altLang="zh-CN" b="0">
                <a:latin typeface="Arial" panose="020B0604020202020204" pitchFamily="34" charset="0"/>
                <a:ea typeface="宋体" panose="02010600030101010101" pitchFamily="2" charset="-122"/>
                <a:sym typeface="Symbol" panose="05050102010706020507" pitchFamily="18" charset="2"/>
              </a:rPr>
              <a:t>n</a:t>
            </a:r>
            <a:r>
              <a:rPr lang="zh-CN" altLang="en-US" b="0" dirty="0">
                <a:latin typeface="Arial" panose="020B0604020202020204" pitchFamily="34" charset="0"/>
                <a:ea typeface="宋体" panose="02010600030101010101" pitchFamily="2" charset="-122"/>
                <a:sym typeface="Symbol" panose="05050102010706020507" pitchFamily="18" charset="2"/>
              </a:rPr>
              <a:t>轴一致时为正。</a:t>
            </a:r>
          </a:p>
        </p:txBody>
      </p:sp>
      <p:pic>
        <p:nvPicPr>
          <p:cNvPr id="56328" name="Picture 10"/>
          <p:cNvPicPr>
            <a:picLocks noChangeAspect="1"/>
          </p:cNvPicPr>
          <p:nvPr/>
        </p:nvPicPr>
        <p:blipFill>
          <a:blip r:embed="rId5"/>
          <a:stretch>
            <a:fillRect/>
          </a:stretch>
        </p:blipFill>
        <p:spPr>
          <a:xfrm>
            <a:off x="250825" y="3141663"/>
            <a:ext cx="4897438" cy="1908175"/>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Text Box 4"/>
          <p:cNvSpPr txBox="1"/>
          <p:nvPr/>
        </p:nvSpPr>
        <p:spPr>
          <a:xfrm>
            <a:off x="323850" y="260350"/>
            <a:ext cx="8569325" cy="779463"/>
          </a:xfrm>
          <a:prstGeom prst="rect">
            <a:avLst/>
          </a:prstGeom>
          <a:noFill/>
          <a:ln w="9525">
            <a:noFill/>
          </a:ln>
        </p:spPr>
        <p:txBody>
          <a:bodyPr>
            <a:spAutoFit/>
          </a:bodyPr>
          <a:lstStyle/>
          <a:p>
            <a:pPr lvl="0" eaLnBrk="1" hangingPunct="1">
              <a:spcBef>
                <a:spcPct val="50000"/>
              </a:spcBef>
            </a:pPr>
            <a:r>
              <a:rPr lang="en-US" altLang="zh-CN">
                <a:latin typeface="华文细黑" pitchFamily="2" charset="-122"/>
                <a:ea typeface="华文细黑" pitchFamily="2" charset="-122"/>
              </a:rPr>
              <a:t>3. </a:t>
            </a:r>
            <a:r>
              <a:rPr lang="zh-CN" altLang="en-US" dirty="0">
                <a:latin typeface="华文细黑" pitchFamily="2" charset="-122"/>
                <a:ea typeface="华文细黑" pitchFamily="2" charset="-122"/>
              </a:rPr>
              <a:t>位移表达式</a:t>
            </a:r>
          </a:p>
          <a:p>
            <a:pPr lvl="0" eaLnBrk="1" hangingPunct="1">
              <a:spcBef>
                <a:spcPct val="50000"/>
              </a:spcBef>
            </a:pPr>
            <a:endParaRPr lang="en-US" altLang="zh-CN">
              <a:latin typeface="华文细黑" pitchFamily="2" charset="-122"/>
              <a:ea typeface="华文细黑" pitchFamily="2" charset="-122"/>
            </a:endParaRPr>
          </a:p>
        </p:txBody>
      </p:sp>
      <p:graphicFrame>
        <p:nvGraphicFramePr>
          <p:cNvPr id="57346" name="Object 5"/>
          <p:cNvGraphicFramePr/>
          <p:nvPr/>
        </p:nvGraphicFramePr>
        <p:xfrm>
          <a:off x="971550" y="836613"/>
          <a:ext cx="3095625" cy="442912"/>
        </p:xfrm>
        <a:graphic>
          <a:graphicData uri="http://schemas.openxmlformats.org/presentationml/2006/ole">
            <mc:AlternateContent xmlns:mc="http://schemas.openxmlformats.org/markup-compatibility/2006">
              <mc:Choice xmlns:v="urn:schemas-microsoft-com:vml" Requires="v">
                <p:oleObj spid="_x0000_s61445" r:id="rId3" imgW="1600200" imgH="228600" progId="Equation.3">
                  <p:embed/>
                </p:oleObj>
              </mc:Choice>
              <mc:Fallback>
                <p:oleObj r:id="rId3" imgW="1600200" imgH="228600" progId="Equation.3">
                  <p:embed/>
                  <p:pic>
                    <p:nvPicPr>
                      <p:cNvPr id="0" name="图片 3351"/>
                      <p:cNvPicPr/>
                      <p:nvPr/>
                    </p:nvPicPr>
                    <p:blipFill>
                      <a:blip r:embed="rId4"/>
                      <a:stretch>
                        <a:fillRect/>
                      </a:stretch>
                    </p:blipFill>
                    <p:spPr>
                      <a:xfrm>
                        <a:off x="971550" y="836613"/>
                        <a:ext cx="3095625" cy="442912"/>
                      </a:xfrm>
                      <a:prstGeom prst="rect">
                        <a:avLst/>
                      </a:prstGeom>
                      <a:noFill/>
                      <a:ln w="38100">
                        <a:noFill/>
                        <a:miter/>
                      </a:ln>
                    </p:spPr>
                  </p:pic>
                </p:oleObj>
              </mc:Fallback>
            </mc:AlternateContent>
          </a:graphicData>
        </a:graphic>
      </p:graphicFrame>
      <p:sp>
        <p:nvSpPr>
          <p:cNvPr id="57351" name="Text Box 6"/>
          <p:cNvSpPr txBox="1"/>
          <p:nvPr/>
        </p:nvSpPr>
        <p:spPr>
          <a:xfrm>
            <a:off x="323850" y="1412875"/>
            <a:ext cx="5472113" cy="366713"/>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   </a:t>
            </a:r>
            <a:r>
              <a:rPr lang="zh-CN" altLang="en-US" b="0" dirty="0">
                <a:latin typeface="华文细黑" pitchFamily="2" charset="-122"/>
                <a:ea typeface="华文细黑" pitchFamily="2" charset="-122"/>
              </a:rPr>
              <a:t>中面上任意元素</a:t>
            </a:r>
            <a:r>
              <a:rPr lang="en-US" altLang="zh-CN" b="0" dirty="0" err="1">
                <a:latin typeface="华文细黑" pitchFamily="2" charset="-122"/>
                <a:ea typeface="华文细黑" pitchFamily="2" charset="-122"/>
              </a:rPr>
              <a:t>dzds</a:t>
            </a:r>
            <a:r>
              <a:rPr lang="zh-CN" altLang="en-US" b="0" dirty="0">
                <a:latin typeface="华文细黑" pitchFamily="2" charset="-122"/>
                <a:ea typeface="华文细黑" pitchFamily="2" charset="-122"/>
              </a:rPr>
              <a:t>的剪应变为：</a:t>
            </a:r>
          </a:p>
        </p:txBody>
      </p:sp>
      <p:graphicFrame>
        <p:nvGraphicFramePr>
          <p:cNvPr id="57347" name="Object 7"/>
          <p:cNvGraphicFramePr/>
          <p:nvPr/>
        </p:nvGraphicFramePr>
        <p:xfrm>
          <a:off x="827088" y="1844675"/>
          <a:ext cx="5818187" cy="2236788"/>
        </p:xfrm>
        <a:graphic>
          <a:graphicData uri="http://schemas.openxmlformats.org/presentationml/2006/ole">
            <mc:AlternateContent xmlns:mc="http://schemas.openxmlformats.org/markup-compatibility/2006">
              <mc:Choice xmlns:v="urn:schemas-microsoft-com:vml" Requires="v">
                <p:oleObj spid="_x0000_s61446" r:id="rId5" imgW="3009900" imgH="1155700" progId="Equation.3">
                  <p:embed/>
                </p:oleObj>
              </mc:Choice>
              <mc:Fallback>
                <p:oleObj r:id="rId5" imgW="3009900" imgH="1155700" progId="Equation.3">
                  <p:embed/>
                  <p:pic>
                    <p:nvPicPr>
                      <p:cNvPr id="0" name="图片 3353"/>
                      <p:cNvPicPr/>
                      <p:nvPr/>
                    </p:nvPicPr>
                    <p:blipFill>
                      <a:blip r:embed="rId6"/>
                      <a:stretch>
                        <a:fillRect/>
                      </a:stretch>
                    </p:blipFill>
                    <p:spPr>
                      <a:xfrm>
                        <a:off x="827088" y="1844675"/>
                        <a:ext cx="5818187" cy="2236788"/>
                      </a:xfrm>
                      <a:prstGeom prst="rect">
                        <a:avLst/>
                      </a:prstGeom>
                      <a:noFill/>
                      <a:ln w="38100">
                        <a:noFill/>
                        <a:miter/>
                      </a:ln>
                    </p:spPr>
                  </p:pic>
                </p:oleObj>
              </mc:Fallback>
            </mc:AlternateContent>
          </a:graphicData>
        </a:graphic>
      </p:graphicFrame>
      <p:sp>
        <p:nvSpPr>
          <p:cNvPr id="57352" name="Text Box 8"/>
          <p:cNvSpPr txBox="1"/>
          <p:nvPr/>
        </p:nvSpPr>
        <p:spPr>
          <a:xfrm>
            <a:off x="611188" y="4437063"/>
            <a:ext cx="3600450"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定义：                    ，得：</a:t>
            </a:r>
          </a:p>
        </p:txBody>
      </p:sp>
      <p:graphicFrame>
        <p:nvGraphicFramePr>
          <p:cNvPr id="57348" name="Object 9"/>
          <p:cNvGraphicFramePr/>
          <p:nvPr/>
        </p:nvGraphicFramePr>
        <p:xfrm>
          <a:off x="1331913" y="4292600"/>
          <a:ext cx="1368425" cy="584200"/>
        </p:xfrm>
        <a:graphic>
          <a:graphicData uri="http://schemas.openxmlformats.org/presentationml/2006/ole">
            <mc:AlternateContent xmlns:mc="http://schemas.openxmlformats.org/markup-compatibility/2006">
              <mc:Choice xmlns:v="urn:schemas-microsoft-com:vml" Requires="v">
                <p:oleObj spid="_x0000_s61447" r:id="rId7" imgW="774065" imgH="330200" progId="Equation.3">
                  <p:embed/>
                </p:oleObj>
              </mc:Choice>
              <mc:Fallback>
                <p:oleObj r:id="rId7" imgW="774065" imgH="330200" progId="Equation.3">
                  <p:embed/>
                  <p:pic>
                    <p:nvPicPr>
                      <p:cNvPr id="0" name="图片 3354"/>
                      <p:cNvPicPr/>
                      <p:nvPr/>
                    </p:nvPicPr>
                    <p:blipFill>
                      <a:blip r:embed="rId8"/>
                      <a:stretch>
                        <a:fillRect/>
                      </a:stretch>
                    </p:blipFill>
                    <p:spPr>
                      <a:xfrm>
                        <a:off x="1331913" y="4292600"/>
                        <a:ext cx="1368425" cy="584200"/>
                      </a:xfrm>
                      <a:prstGeom prst="rect">
                        <a:avLst/>
                      </a:prstGeom>
                      <a:noFill/>
                      <a:ln w="38100">
                        <a:noFill/>
                        <a:miter/>
                      </a:ln>
                    </p:spPr>
                  </p:pic>
                </p:oleObj>
              </mc:Fallback>
            </mc:AlternateContent>
          </a:graphicData>
        </a:graphic>
      </p:graphicFrame>
      <p:graphicFrame>
        <p:nvGraphicFramePr>
          <p:cNvPr id="57349" name="Object 10"/>
          <p:cNvGraphicFramePr/>
          <p:nvPr/>
        </p:nvGraphicFramePr>
        <p:xfrm>
          <a:off x="900113" y="4941888"/>
          <a:ext cx="5868987" cy="442912"/>
        </p:xfrm>
        <a:graphic>
          <a:graphicData uri="http://schemas.openxmlformats.org/presentationml/2006/ole">
            <mc:AlternateContent xmlns:mc="http://schemas.openxmlformats.org/markup-compatibility/2006">
              <mc:Choice xmlns:v="urn:schemas-microsoft-com:vml" Requires="v">
                <p:oleObj spid="_x0000_s61448" r:id="rId9" imgW="3035300" imgH="228600" progId="Equation.3">
                  <p:embed/>
                </p:oleObj>
              </mc:Choice>
              <mc:Fallback>
                <p:oleObj r:id="rId9" imgW="3035300" imgH="228600" progId="Equation.3">
                  <p:embed/>
                  <p:pic>
                    <p:nvPicPr>
                      <p:cNvPr id="0" name="图片 3368"/>
                      <p:cNvPicPr/>
                      <p:nvPr/>
                    </p:nvPicPr>
                    <p:blipFill>
                      <a:blip r:embed="rId10"/>
                      <a:stretch>
                        <a:fillRect/>
                      </a:stretch>
                    </p:blipFill>
                    <p:spPr>
                      <a:xfrm>
                        <a:off x="900113" y="4941888"/>
                        <a:ext cx="5868987" cy="442912"/>
                      </a:xfrm>
                      <a:prstGeom prst="rect">
                        <a:avLst/>
                      </a:prstGeom>
                      <a:noFill/>
                      <a:ln w="38100">
                        <a:noFill/>
                        <a:miter/>
                      </a:ln>
                    </p:spPr>
                  </p:pic>
                </p:oleObj>
              </mc:Fallback>
            </mc:AlternateContent>
          </a:graphicData>
        </a:graphic>
      </p:graphicFrame>
      <p:sp>
        <p:nvSpPr>
          <p:cNvPr id="57353" name="Line 11"/>
          <p:cNvSpPr/>
          <p:nvPr/>
        </p:nvSpPr>
        <p:spPr>
          <a:xfrm>
            <a:off x="1547813" y="5373688"/>
            <a:ext cx="0" cy="360362"/>
          </a:xfrm>
          <a:prstGeom prst="line">
            <a:avLst/>
          </a:prstGeom>
          <a:ln w="9525" cap="flat" cmpd="sng">
            <a:solidFill>
              <a:schemeClr val="tx1"/>
            </a:solidFill>
            <a:prstDash val="solid"/>
            <a:headEnd type="none" w="med" len="med"/>
            <a:tailEnd type="triangle" w="med" len="med"/>
          </a:ln>
        </p:spPr>
      </p:sp>
      <p:sp>
        <p:nvSpPr>
          <p:cNvPr id="57354" name="Line 13"/>
          <p:cNvSpPr/>
          <p:nvPr/>
        </p:nvSpPr>
        <p:spPr>
          <a:xfrm>
            <a:off x="2195513" y="5373688"/>
            <a:ext cx="0" cy="360362"/>
          </a:xfrm>
          <a:prstGeom prst="line">
            <a:avLst/>
          </a:prstGeom>
          <a:ln w="9525" cap="flat" cmpd="sng">
            <a:solidFill>
              <a:schemeClr val="tx1"/>
            </a:solidFill>
            <a:prstDash val="solid"/>
            <a:headEnd type="none" w="med" len="med"/>
            <a:tailEnd type="triangle" w="med" len="med"/>
          </a:ln>
        </p:spPr>
      </p:sp>
      <p:sp>
        <p:nvSpPr>
          <p:cNvPr id="57355" name="Line 14"/>
          <p:cNvSpPr/>
          <p:nvPr/>
        </p:nvSpPr>
        <p:spPr>
          <a:xfrm>
            <a:off x="2843213" y="5373688"/>
            <a:ext cx="0" cy="360362"/>
          </a:xfrm>
          <a:prstGeom prst="line">
            <a:avLst/>
          </a:prstGeom>
          <a:ln w="9525" cap="flat" cmpd="sng">
            <a:solidFill>
              <a:schemeClr val="tx1"/>
            </a:solidFill>
            <a:prstDash val="solid"/>
            <a:headEnd type="none" w="med" len="med"/>
            <a:tailEnd type="triangle" w="med" len="med"/>
          </a:ln>
        </p:spPr>
      </p:sp>
      <p:sp>
        <p:nvSpPr>
          <p:cNvPr id="57356" name="Line 15"/>
          <p:cNvSpPr/>
          <p:nvPr/>
        </p:nvSpPr>
        <p:spPr>
          <a:xfrm>
            <a:off x="3492500" y="5373688"/>
            <a:ext cx="0" cy="360362"/>
          </a:xfrm>
          <a:prstGeom prst="line">
            <a:avLst/>
          </a:prstGeom>
          <a:ln w="9525" cap="flat" cmpd="sng">
            <a:solidFill>
              <a:schemeClr val="tx1"/>
            </a:solidFill>
            <a:prstDash val="solid"/>
            <a:headEnd type="none" w="med" len="med"/>
            <a:tailEnd type="triangle" w="med" len="med"/>
          </a:ln>
        </p:spPr>
      </p:sp>
      <p:sp>
        <p:nvSpPr>
          <p:cNvPr id="57357" name="Text Box 16"/>
          <p:cNvSpPr txBox="1"/>
          <p:nvPr/>
        </p:nvSpPr>
        <p:spPr>
          <a:xfrm>
            <a:off x="1042988" y="5805488"/>
            <a:ext cx="1655762" cy="457200"/>
          </a:xfrm>
          <a:prstGeom prst="rect">
            <a:avLst/>
          </a:prstGeom>
          <a:noFill/>
          <a:ln w="9525">
            <a:noFill/>
          </a:ln>
        </p:spPr>
        <p:txBody>
          <a:bodyPr>
            <a:spAutoFit/>
          </a:bodyPr>
          <a:lstStyle/>
          <a:p>
            <a:pPr lvl="0" eaLnBrk="1" hangingPunct="1">
              <a:spcBef>
                <a:spcPct val="50000"/>
              </a:spcBef>
            </a:pPr>
            <a:r>
              <a:rPr lang="zh-CN" altLang="en-US" sz="1200" b="0" dirty="0">
                <a:latin typeface="Arial" panose="020B0604020202020204" pitchFamily="34" charset="0"/>
                <a:ea typeface="华文细黑" pitchFamily="2" charset="-122"/>
              </a:rPr>
              <a:t>常数</a:t>
            </a:r>
          </a:p>
          <a:p>
            <a:pPr lvl="0" eaLnBrk="1" hangingPunct="1"/>
            <a:r>
              <a:rPr lang="zh-CN" altLang="en-US" sz="1200" b="0" dirty="0">
                <a:latin typeface="Arial" panose="020B0604020202020204" pitchFamily="34" charset="0"/>
                <a:ea typeface="华文细黑" pitchFamily="2" charset="-122"/>
              </a:rPr>
              <a:t>纵向位移</a:t>
            </a:r>
          </a:p>
        </p:txBody>
      </p:sp>
      <p:sp>
        <p:nvSpPr>
          <p:cNvPr id="57358" name="Text Box 17"/>
          <p:cNvSpPr txBox="1"/>
          <p:nvPr/>
        </p:nvSpPr>
        <p:spPr>
          <a:xfrm>
            <a:off x="1763713" y="5805488"/>
            <a:ext cx="1655762" cy="457200"/>
          </a:xfrm>
          <a:prstGeom prst="rect">
            <a:avLst/>
          </a:prstGeom>
          <a:noFill/>
          <a:ln w="9525">
            <a:noFill/>
          </a:ln>
        </p:spPr>
        <p:txBody>
          <a:bodyPr>
            <a:spAutoFit/>
          </a:bodyPr>
          <a:lstStyle/>
          <a:p>
            <a:pPr lvl="0" eaLnBrk="1" hangingPunct="1"/>
            <a:r>
              <a:rPr lang="zh-CN" altLang="en-US" sz="1200" b="0" dirty="0">
                <a:latin typeface="Arial" panose="020B0604020202020204" pitchFamily="34" charset="0"/>
                <a:ea typeface="华文细黑" pitchFamily="2" charset="-122"/>
              </a:rPr>
              <a:t>绕 </a:t>
            </a:r>
            <a:r>
              <a:rPr lang="en-US" altLang="zh-CN" sz="1200" b="0">
                <a:latin typeface="Arial" panose="020B0604020202020204" pitchFamily="34" charset="0"/>
                <a:ea typeface="华文细黑" pitchFamily="2" charset="-122"/>
              </a:rPr>
              <a:t>y </a:t>
            </a:r>
            <a:r>
              <a:rPr lang="zh-CN" altLang="en-US" sz="1200" b="0" dirty="0">
                <a:latin typeface="Arial" panose="020B0604020202020204" pitchFamily="34" charset="0"/>
                <a:ea typeface="华文细黑" pitchFamily="2" charset="-122"/>
              </a:rPr>
              <a:t>轴</a:t>
            </a:r>
          </a:p>
          <a:p>
            <a:pPr lvl="0" eaLnBrk="1" hangingPunct="1"/>
            <a:r>
              <a:rPr lang="zh-CN" altLang="en-US" sz="1200" b="0" dirty="0">
                <a:latin typeface="Arial" panose="020B0604020202020204" pitchFamily="34" charset="0"/>
                <a:ea typeface="华文细黑" pitchFamily="2" charset="-122"/>
              </a:rPr>
              <a:t>弯曲位移</a:t>
            </a:r>
          </a:p>
        </p:txBody>
      </p:sp>
      <p:sp>
        <p:nvSpPr>
          <p:cNvPr id="57359" name="Text Box 18"/>
          <p:cNvSpPr txBox="1"/>
          <p:nvPr/>
        </p:nvSpPr>
        <p:spPr>
          <a:xfrm>
            <a:off x="2555875" y="5805488"/>
            <a:ext cx="1655763" cy="457200"/>
          </a:xfrm>
          <a:prstGeom prst="rect">
            <a:avLst/>
          </a:prstGeom>
          <a:noFill/>
          <a:ln w="9525">
            <a:noFill/>
          </a:ln>
        </p:spPr>
        <p:txBody>
          <a:bodyPr>
            <a:spAutoFit/>
          </a:bodyPr>
          <a:lstStyle/>
          <a:p>
            <a:pPr lvl="0" eaLnBrk="1" hangingPunct="1"/>
            <a:r>
              <a:rPr lang="zh-CN" altLang="en-US" sz="1200" b="0" dirty="0">
                <a:latin typeface="Arial" panose="020B0604020202020204" pitchFamily="34" charset="0"/>
                <a:ea typeface="华文细黑" pitchFamily="2" charset="-122"/>
              </a:rPr>
              <a:t>绕 </a:t>
            </a:r>
            <a:r>
              <a:rPr lang="en-US" altLang="zh-CN" sz="1200" b="0">
                <a:latin typeface="Arial" panose="020B0604020202020204" pitchFamily="34" charset="0"/>
                <a:ea typeface="华文细黑" pitchFamily="2" charset="-122"/>
              </a:rPr>
              <a:t>x </a:t>
            </a:r>
            <a:r>
              <a:rPr lang="zh-CN" altLang="en-US" sz="1200" b="0" dirty="0">
                <a:latin typeface="Arial" panose="020B0604020202020204" pitchFamily="34" charset="0"/>
                <a:ea typeface="华文细黑" pitchFamily="2" charset="-122"/>
              </a:rPr>
              <a:t>轴</a:t>
            </a:r>
          </a:p>
          <a:p>
            <a:pPr lvl="0" eaLnBrk="1" hangingPunct="1"/>
            <a:r>
              <a:rPr lang="zh-CN" altLang="en-US" sz="1200" b="0" dirty="0">
                <a:latin typeface="Arial" panose="020B0604020202020204" pitchFamily="34" charset="0"/>
                <a:ea typeface="华文细黑" pitchFamily="2" charset="-122"/>
              </a:rPr>
              <a:t>弯曲位移</a:t>
            </a:r>
          </a:p>
        </p:txBody>
      </p:sp>
      <p:sp>
        <p:nvSpPr>
          <p:cNvPr id="57360" name="Text Box 19"/>
          <p:cNvSpPr txBox="1"/>
          <p:nvPr/>
        </p:nvSpPr>
        <p:spPr>
          <a:xfrm>
            <a:off x="3348038" y="5805488"/>
            <a:ext cx="1655762" cy="457200"/>
          </a:xfrm>
          <a:prstGeom prst="rect">
            <a:avLst/>
          </a:prstGeom>
          <a:noFill/>
          <a:ln w="9525">
            <a:noFill/>
          </a:ln>
        </p:spPr>
        <p:txBody>
          <a:bodyPr>
            <a:spAutoFit/>
          </a:bodyPr>
          <a:lstStyle/>
          <a:p>
            <a:pPr lvl="0" eaLnBrk="1" hangingPunct="1"/>
            <a:r>
              <a:rPr lang="zh-CN" altLang="en-US" sz="1200" b="0" dirty="0">
                <a:latin typeface="Arial" panose="020B0604020202020204" pitchFamily="34" charset="0"/>
                <a:ea typeface="华文细黑" pitchFamily="2" charset="-122"/>
              </a:rPr>
              <a:t>扭转引起</a:t>
            </a:r>
          </a:p>
          <a:p>
            <a:pPr lvl="0" eaLnBrk="1" hangingPunct="1"/>
            <a:r>
              <a:rPr lang="zh-CN" altLang="en-US" sz="1200" b="0" dirty="0">
                <a:latin typeface="Arial" panose="020B0604020202020204" pitchFamily="34" charset="0"/>
                <a:ea typeface="华文细黑" pitchFamily="2" charset="-122"/>
              </a:rPr>
              <a:t>纵向位移</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Text Box 4"/>
          <p:cNvSpPr txBox="1"/>
          <p:nvPr/>
        </p:nvSpPr>
        <p:spPr>
          <a:xfrm>
            <a:off x="323850" y="333375"/>
            <a:ext cx="8351838" cy="1604963"/>
          </a:xfrm>
          <a:prstGeom prst="rect">
            <a:avLst/>
          </a:prstGeom>
          <a:noFill/>
          <a:ln w="9525">
            <a:noFill/>
          </a:ln>
        </p:spPr>
        <p:txBody>
          <a:bodyPr>
            <a:spAutoFit/>
          </a:bodyPr>
          <a:lstStyle/>
          <a:p>
            <a:pPr lvl="0" eaLnBrk="1" hangingPunct="1">
              <a:spcBef>
                <a:spcPct val="50000"/>
              </a:spcBef>
            </a:pPr>
            <a:r>
              <a:rPr lang="en-US" altLang="zh-CN">
                <a:latin typeface="华文细黑" pitchFamily="2" charset="-122"/>
                <a:ea typeface="华文细黑" pitchFamily="2" charset="-122"/>
              </a:rPr>
              <a:t>4. </a:t>
            </a:r>
            <a:r>
              <a:rPr lang="zh-CN" altLang="en-US" dirty="0">
                <a:latin typeface="华文细黑" pitchFamily="2" charset="-122"/>
                <a:ea typeface="华文细黑" pitchFamily="2" charset="-122"/>
              </a:rPr>
              <a:t>扇性坐标和主扇性坐标</a:t>
            </a:r>
          </a:p>
          <a:p>
            <a:pPr lvl="0" eaLnBrk="1" hangingPunct="1">
              <a:spcBef>
                <a:spcPct val="50000"/>
              </a:spcBef>
            </a:pPr>
            <a:r>
              <a:rPr lang="zh-CN" altLang="en-US" b="0" dirty="0">
                <a:latin typeface="华文细黑" pitchFamily="2" charset="-122"/>
                <a:ea typeface="华文细黑" pitchFamily="2" charset="-122"/>
              </a:rPr>
              <a:t>    扇性坐标：</a:t>
            </a:r>
            <a:r>
              <a:rPr lang="zh-CN" altLang="en-US" b="0" dirty="0">
                <a:latin typeface="华文细黑" pitchFamily="2" charset="-122"/>
                <a:ea typeface="华文细黑" pitchFamily="2" charset="-122"/>
                <a:sym typeface="Symbol" panose="05050102010706020507" pitchFamily="18" charset="2"/>
              </a:rPr>
              <a:t>，从</a:t>
            </a:r>
            <a:r>
              <a:rPr lang="en-US" altLang="zh-CN" b="0">
                <a:latin typeface="华文细黑" pitchFamily="2" charset="-122"/>
                <a:ea typeface="华文细黑" pitchFamily="2" charset="-122"/>
                <a:sym typeface="Symbol" panose="05050102010706020507" pitchFamily="18" charset="2"/>
              </a:rPr>
              <a:t>z</a:t>
            </a:r>
            <a:r>
              <a:rPr lang="zh-CN" altLang="en-US" b="0" dirty="0">
                <a:latin typeface="华文细黑" pitchFamily="2" charset="-122"/>
                <a:ea typeface="华文细黑" pitchFamily="2" charset="-122"/>
                <a:sym typeface="Symbol" panose="05050102010706020507" pitchFamily="18" charset="2"/>
              </a:rPr>
              <a:t>轴正向观察截面，当矢</a:t>
            </a:r>
            <a:r>
              <a:rPr lang="en-US" altLang="zh-CN" b="0">
                <a:latin typeface="华文细黑" pitchFamily="2" charset="-122"/>
                <a:ea typeface="华文细黑" pitchFamily="2" charset="-122"/>
                <a:sym typeface="Symbol" panose="05050102010706020507" pitchFamily="18" charset="2"/>
              </a:rPr>
              <a:t>SP</a:t>
            </a:r>
            <a:r>
              <a:rPr lang="zh-CN" altLang="en-US" b="0" dirty="0">
                <a:latin typeface="华文细黑" pitchFamily="2" charset="-122"/>
                <a:ea typeface="华文细黑" pitchFamily="2" charset="-122"/>
                <a:sym typeface="Symbol" panose="05050102010706020507" pitchFamily="18" charset="2"/>
              </a:rPr>
              <a:t>逆时针转动时，</a:t>
            </a:r>
            <a:r>
              <a:rPr lang="en-US" altLang="zh-CN" b="0">
                <a:latin typeface="华文细黑" pitchFamily="2" charset="-122"/>
                <a:ea typeface="华文细黑" pitchFamily="2" charset="-122"/>
                <a:sym typeface="Symbol" panose="05050102010706020507" pitchFamily="18" charset="2"/>
              </a:rPr>
              <a:t>d </a:t>
            </a:r>
            <a:r>
              <a:rPr lang="en-US" altLang="zh-CN" b="0">
                <a:latin typeface="Arial" panose="020B0604020202020204" pitchFamily="34" charset="0"/>
                <a:ea typeface="宋体" panose="02010600030101010101" pitchFamily="2" charset="-122"/>
                <a:sym typeface="Symbol" panose="05050102010706020507" pitchFamily="18" charset="2"/>
              </a:rPr>
              <a:t></a:t>
            </a:r>
            <a:r>
              <a:rPr lang="zh-CN" altLang="en-US" b="0" dirty="0">
                <a:latin typeface="Arial" panose="020B0604020202020204" pitchFamily="34" charset="0"/>
                <a:ea typeface="宋体" panose="02010600030101010101" pitchFamily="2" charset="-122"/>
                <a:sym typeface="Symbol" panose="05050102010706020507" pitchFamily="18" charset="2"/>
              </a:rPr>
              <a:t>为正。</a:t>
            </a:r>
          </a:p>
          <a:p>
            <a:pPr lvl="0" eaLnBrk="1" hangingPunct="1">
              <a:spcBef>
                <a:spcPct val="50000"/>
              </a:spcBef>
            </a:pPr>
            <a:r>
              <a:rPr lang="zh-CN" altLang="en-US" b="0" dirty="0">
                <a:latin typeface="Arial" panose="020B0604020202020204" pitchFamily="34" charset="0"/>
                <a:ea typeface="宋体" panose="02010600030101010101" pitchFamily="2" charset="-122"/>
                <a:sym typeface="Symbol" panose="05050102010706020507" pitchFamily="18" charset="2"/>
              </a:rPr>
              <a:t>           当起始点分别为</a:t>
            </a:r>
            <a:r>
              <a:rPr lang="en-US" altLang="zh-CN" b="0">
                <a:latin typeface="Arial" panose="020B0604020202020204" pitchFamily="34" charset="0"/>
                <a:ea typeface="宋体" panose="02010600030101010101" pitchFamily="2" charset="-122"/>
                <a:sym typeface="Symbol" panose="05050102010706020507" pitchFamily="18" charset="2"/>
              </a:rPr>
              <a:t>O</a:t>
            </a:r>
            <a:r>
              <a:rPr lang="zh-CN" altLang="en-US" b="0" dirty="0">
                <a:latin typeface="Arial" panose="020B0604020202020204" pitchFamily="34" charset="0"/>
                <a:ea typeface="宋体" panose="02010600030101010101" pitchFamily="2" charset="-122"/>
                <a:sym typeface="Symbol" panose="05050102010706020507" pitchFamily="18" charset="2"/>
              </a:rPr>
              <a:t>和</a:t>
            </a:r>
            <a:r>
              <a:rPr lang="en-US" altLang="zh-CN" b="0">
                <a:latin typeface="Arial" panose="020B0604020202020204" pitchFamily="34" charset="0"/>
                <a:ea typeface="宋体" panose="02010600030101010101" pitchFamily="2" charset="-122"/>
                <a:sym typeface="Symbol" panose="05050102010706020507" pitchFamily="18" charset="2"/>
              </a:rPr>
              <a:t>O</a:t>
            </a:r>
            <a:r>
              <a:rPr lang="en-US" altLang="zh-CN" b="0" baseline="-25000">
                <a:latin typeface="Arial" panose="020B0604020202020204" pitchFamily="34" charset="0"/>
                <a:ea typeface="宋体" panose="02010600030101010101" pitchFamily="2" charset="-122"/>
                <a:sym typeface="Symbol" panose="05050102010706020507" pitchFamily="18" charset="2"/>
              </a:rPr>
              <a:t>1</a:t>
            </a:r>
            <a:r>
              <a:rPr lang="zh-CN" altLang="en-US" b="0" dirty="0">
                <a:latin typeface="Arial" panose="020B0604020202020204" pitchFamily="34" charset="0"/>
                <a:ea typeface="宋体" panose="02010600030101010101" pitchFamily="2" charset="-122"/>
                <a:sym typeface="Symbol" panose="05050102010706020507" pitchFamily="18" charset="2"/>
              </a:rPr>
              <a:t>时， 扇性坐标分别为和</a:t>
            </a:r>
            <a:r>
              <a:rPr lang="en-US" altLang="zh-CN" b="0" baseline="-25000">
                <a:latin typeface="Arial" panose="020B0604020202020204" pitchFamily="34" charset="0"/>
                <a:ea typeface="宋体" panose="02010600030101010101" pitchFamily="2" charset="-122"/>
                <a:sym typeface="Symbol" panose="05050102010706020507" pitchFamily="18" charset="2"/>
              </a:rPr>
              <a:t>1</a:t>
            </a:r>
            <a:r>
              <a:rPr lang="zh-CN" altLang="en-US" b="0" dirty="0">
                <a:latin typeface="Arial" panose="020B0604020202020204" pitchFamily="34" charset="0"/>
                <a:ea typeface="宋体" panose="02010600030101010101" pitchFamily="2" charset="-122"/>
                <a:sym typeface="Symbol" panose="05050102010706020507" pitchFamily="18" charset="2"/>
              </a:rPr>
              <a:t>，存在：</a:t>
            </a:r>
          </a:p>
          <a:p>
            <a:pPr lvl="0" eaLnBrk="1" hangingPunct="1">
              <a:spcBef>
                <a:spcPct val="50000"/>
              </a:spcBef>
            </a:pPr>
            <a:endParaRPr lang="en-US" altLang="zh-CN" b="0">
              <a:latin typeface="Arial" panose="020B0604020202020204" pitchFamily="34" charset="0"/>
              <a:ea typeface="宋体" panose="02010600030101010101" pitchFamily="2" charset="-122"/>
              <a:sym typeface="Symbol" panose="05050102010706020507" pitchFamily="18" charset="2"/>
            </a:endParaRPr>
          </a:p>
        </p:txBody>
      </p:sp>
      <p:graphicFrame>
        <p:nvGraphicFramePr>
          <p:cNvPr id="58370" name="Object 5"/>
          <p:cNvGraphicFramePr/>
          <p:nvPr/>
        </p:nvGraphicFramePr>
        <p:xfrm>
          <a:off x="1116013" y="2133600"/>
          <a:ext cx="3024187" cy="1179513"/>
        </p:xfrm>
        <a:graphic>
          <a:graphicData uri="http://schemas.openxmlformats.org/presentationml/2006/ole">
            <mc:AlternateContent xmlns:mc="http://schemas.openxmlformats.org/markup-compatibility/2006">
              <mc:Choice xmlns:v="urn:schemas-microsoft-com:vml" Requires="v">
                <p:oleObj spid="_x0000_s62469" r:id="rId3" imgW="1497965" imgH="584200" progId="Equation.3">
                  <p:embed/>
                </p:oleObj>
              </mc:Choice>
              <mc:Fallback>
                <p:oleObj r:id="rId3" imgW="1497965" imgH="584200" progId="Equation.3">
                  <p:embed/>
                  <p:pic>
                    <p:nvPicPr>
                      <p:cNvPr id="0" name="图片 3361"/>
                      <p:cNvPicPr/>
                      <p:nvPr/>
                    </p:nvPicPr>
                    <p:blipFill>
                      <a:blip r:embed="rId4"/>
                      <a:stretch>
                        <a:fillRect/>
                      </a:stretch>
                    </p:blipFill>
                    <p:spPr>
                      <a:xfrm>
                        <a:off x="1116013" y="2133600"/>
                        <a:ext cx="3024187" cy="1179513"/>
                      </a:xfrm>
                      <a:prstGeom prst="rect">
                        <a:avLst/>
                      </a:prstGeom>
                      <a:noFill/>
                      <a:ln w="38100">
                        <a:noFill/>
                        <a:miter/>
                      </a:ln>
                    </p:spPr>
                  </p:pic>
                </p:oleObj>
              </mc:Fallback>
            </mc:AlternateContent>
          </a:graphicData>
        </a:graphic>
      </p:graphicFrame>
      <p:sp>
        <p:nvSpPr>
          <p:cNvPr id="58375" name="Text Box 6"/>
          <p:cNvSpPr txBox="1"/>
          <p:nvPr/>
        </p:nvSpPr>
        <p:spPr>
          <a:xfrm>
            <a:off x="539750" y="3500438"/>
            <a:ext cx="7489825" cy="1604962"/>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       </a:t>
            </a:r>
            <a:r>
              <a:rPr lang="zh-CN" altLang="en-US" b="0" dirty="0">
                <a:latin typeface="华文细黑" pitchFamily="2" charset="-122"/>
                <a:ea typeface="华文细黑" pitchFamily="2" charset="-122"/>
              </a:rPr>
              <a:t>选择合适的</a:t>
            </a:r>
            <a:r>
              <a:rPr lang="en-US" altLang="zh-CN" b="0">
                <a:latin typeface="华文细黑" pitchFamily="2" charset="-122"/>
                <a:ea typeface="华文细黑" pitchFamily="2" charset="-122"/>
              </a:rPr>
              <a:t>O</a:t>
            </a:r>
            <a:r>
              <a:rPr lang="zh-CN" altLang="en-US" b="0" dirty="0">
                <a:latin typeface="华文细黑" pitchFamily="2" charset="-122"/>
                <a:ea typeface="华文细黑" pitchFamily="2" charset="-122"/>
              </a:rPr>
              <a:t>点可使                         ，</a:t>
            </a:r>
          </a:p>
          <a:p>
            <a:pPr lvl="0" eaLnBrk="1" hangingPunct="1">
              <a:spcBef>
                <a:spcPct val="50000"/>
              </a:spcBef>
            </a:pPr>
            <a:r>
              <a:rPr lang="zh-CN" altLang="en-US" b="0" dirty="0">
                <a:latin typeface="华文细黑" pitchFamily="2" charset="-122"/>
                <a:ea typeface="华文细黑" pitchFamily="2" charset="-122"/>
              </a:rPr>
              <a:t>这样的</a:t>
            </a:r>
            <a:r>
              <a:rPr lang="zh-CN" altLang="en-US" b="0" dirty="0">
                <a:latin typeface="华文细黑" pitchFamily="2" charset="-122"/>
                <a:ea typeface="华文细黑" pitchFamily="2" charset="-122"/>
                <a:sym typeface="Symbol" panose="05050102010706020507" pitchFamily="18" charset="2"/>
              </a:rPr>
              <a:t>称为主扇性坐标。主扇性坐标的求解：</a:t>
            </a:r>
          </a:p>
          <a:p>
            <a:pPr lvl="0" eaLnBrk="1" hangingPunct="1">
              <a:spcBef>
                <a:spcPct val="50000"/>
              </a:spcBef>
            </a:pPr>
            <a:endParaRPr lang="zh-CN" altLang="en-US" b="0" dirty="0">
              <a:latin typeface="华文细黑" pitchFamily="2" charset="-122"/>
              <a:ea typeface="华文细黑" pitchFamily="2" charset="-122"/>
              <a:sym typeface="Symbol" panose="05050102010706020507" pitchFamily="18" charset="2"/>
            </a:endParaRPr>
          </a:p>
          <a:p>
            <a:pPr lvl="0" eaLnBrk="1" hangingPunct="1">
              <a:spcBef>
                <a:spcPct val="50000"/>
              </a:spcBef>
            </a:pPr>
            <a:endParaRPr lang="en-US" altLang="zh-CN" b="0">
              <a:latin typeface="华文细黑" pitchFamily="2" charset="-122"/>
              <a:ea typeface="华文细黑" pitchFamily="2" charset="-122"/>
              <a:sym typeface="Symbol" panose="05050102010706020507" pitchFamily="18" charset="2"/>
            </a:endParaRPr>
          </a:p>
        </p:txBody>
      </p:sp>
      <p:graphicFrame>
        <p:nvGraphicFramePr>
          <p:cNvPr id="58371" name="Object 7"/>
          <p:cNvGraphicFramePr/>
          <p:nvPr/>
        </p:nvGraphicFramePr>
        <p:xfrm>
          <a:off x="3492500" y="3357563"/>
          <a:ext cx="1296988" cy="585787"/>
        </p:xfrm>
        <a:graphic>
          <a:graphicData uri="http://schemas.openxmlformats.org/presentationml/2006/ole">
            <mc:AlternateContent xmlns:mc="http://schemas.openxmlformats.org/markup-compatibility/2006">
              <mc:Choice xmlns:v="urn:schemas-microsoft-com:vml" Requires="v">
                <p:oleObj spid="_x0000_s62470" r:id="rId5" imgW="647700" imgH="292100" progId="Equation.3">
                  <p:embed/>
                </p:oleObj>
              </mc:Choice>
              <mc:Fallback>
                <p:oleObj r:id="rId5" imgW="647700" imgH="292100" progId="Equation.3">
                  <p:embed/>
                  <p:pic>
                    <p:nvPicPr>
                      <p:cNvPr id="0" name="图片 3363"/>
                      <p:cNvPicPr/>
                      <p:nvPr/>
                    </p:nvPicPr>
                    <p:blipFill>
                      <a:blip r:embed="rId6"/>
                      <a:stretch>
                        <a:fillRect/>
                      </a:stretch>
                    </p:blipFill>
                    <p:spPr>
                      <a:xfrm>
                        <a:off x="3492500" y="3357563"/>
                        <a:ext cx="1296988" cy="585787"/>
                      </a:xfrm>
                      <a:prstGeom prst="rect">
                        <a:avLst/>
                      </a:prstGeom>
                      <a:noFill/>
                      <a:ln w="38100">
                        <a:noFill/>
                        <a:miter/>
                      </a:ln>
                    </p:spPr>
                  </p:pic>
                </p:oleObj>
              </mc:Fallback>
            </mc:AlternateContent>
          </a:graphicData>
        </a:graphic>
      </p:graphicFrame>
      <p:graphicFrame>
        <p:nvGraphicFramePr>
          <p:cNvPr id="58372" name="Object 8"/>
          <p:cNvGraphicFramePr/>
          <p:nvPr/>
        </p:nvGraphicFramePr>
        <p:xfrm>
          <a:off x="1116013" y="4365625"/>
          <a:ext cx="3960812" cy="1838325"/>
        </p:xfrm>
        <a:graphic>
          <a:graphicData uri="http://schemas.openxmlformats.org/presentationml/2006/ole">
            <mc:AlternateContent xmlns:mc="http://schemas.openxmlformats.org/markup-compatibility/2006">
              <mc:Choice xmlns:v="urn:schemas-microsoft-com:vml" Requires="v">
                <p:oleObj spid="_x0000_s62471" r:id="rId7" imgW="2413000" imgH="1117600" progId="Equation.3">
                  <p:embed/>
                </p:oleObj>
              </mc:Choice>
              <mc:Fallback>
                <p:oleObj r:id="rId7" imgW="2413000" imgH="1117600" progId="Equation.3">
                  <p:embed/>
                  <p:pic>
                    <p:nvPicPr>
                      <p:cNvPr id="0" name="图片 3362"/>
                      <p:cNvPicPr/>
                      <p:nvPr/>
                    </p:nvPicPr>
                    <p:blipFill>
                      <a:blip r:embed="rId8"/>
                      <a:stretch>
                        <a:fillRect/>
                      </a:stretch>
                    </p:blipFill>
                    <p:spPr>
                      <a:xfrm>
                        <a:off x="1116013" y="4365625"/>
                        <a:ext cx="3960812" cy="1838325"/>
                      </a:xfrm>
                      <a:prstGeom prst="rect">
                        <a:avLst/>
                      </a:prstGeom>
                      <a:noFill/>
                      <a:ln w="38100">
                        <a:noFill/>
                        <a:miter/>
                      </a:ln>
                    </p:spPr>
                  </p:pic>
                </p:oleObj>
              </mc:Fallback>
            </mc:AlternateContent>
          </a:graphicData>
        </a:graphic>
      </p:graphicFrame>
      <p:sp>
        <p:nvSpPr>
          <p:cNvPr id="58376" name="Text Box 9"/>
          <p:cNvSpPr txBox="1"/>
          <p:nvPr/>
        </p:nvSpPr>
        <p:spPr>
          <a:xfrm>
            <a:off x="539750" y="6237288"/>
            <a:ext cx="8353425"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采用主扇性坐标时，式                                                中的</a:t>
            </a:r>
            <a:r>
              <a:rPr lang="en-US" altLang="zh-CN" b="0">
                <a:latin typeface="Arial" panose="020B0604020202020204" pitchFamily="34" charset="0"/>
                <a:ea typeface="华文细黑" pitchFamily="2" charset="-122"/>
              </a:rPr>
              <a:t>w</a:t>
            </a:r>
            <a:r>
              <a:rPr lang="en-US" altLang="zh-CN" b="0" baseline="-25000">
                <a:latin typeface="Arial" panose="020B0604020202020204" pitchFamily="34" charset="0"/>
                <a:ea typeface="华文细黑" pitchFamily="2" charset="-122"/>
              </a:rPr>
              <a:t>0</a:t>
            </a:r>
            <a:r>
              <a:rPr lang="zh-CN" altLang="en-US" b="0" dirty="0">
                <a:latin typeface="Arial" panose="020B0604020202020204" pitchFamily="34" charset="0"/>
                <a:ea typeface="华文细黑" pitchFamily="2" charset="-122"/>
              </a:rPr>
              <a:t>为平均纵向位移。</a:t>
            </a:r>
          </a:p>
        </p:txBody>
      </p:sp>
      <p:graphicFrame>
        <p:nvGraphicFramePr>
          <p:cNvPr id="58373" name="Object 10"/>
          <p:cNvGraphicFramePr/>
          <p:nvPr/>
        </p:nvGraphicFramePr>
        <p:xfrm>
          <a:off x="2987675" y="6237288"/>
          <a:ext cx="2897188" cy="442912"/>
        </p:xfrm>
        <a:graphic>
          <a:graphicData uri="http://schemas.openxmlformats.org/presentationml/2006/ole">
            <mc:AlternateContent xmlns:mc="http://schemas.openxmlformats.org/markup-compatibility/2006">
              <mc:Choice xmlns:v="urn:schemas-microsoft-com:vml" Requires="v">
                <p:oleObj spid="_x0000_s62472" r:id="rId9" imgW="1498600" imgH="228600" progId="Equation.3">
                  <p:embed/>
                </p:oleObj>
              </mc:Choice>
              <mc:Fallback>
                <p:oleObj r:id="rId9" imgW="1498600" imgH="228600" progId="Equation.3">
                  <p:embed/>
                  <p:pic>
                    <p:nvPicPr>
                      <p:cNvPr id="0" name="图片 3365"/>
                      <p:cNvPicPr/>
                      <p:nvPr/>
                    </p:nvPicPr>
                    <p:blipFill>
                      <a:blip r:embed="rId10"/>
                      <a:stretch>
                        <a:fillRect/>
                      </a:stretch>
                    </p:blipFill>
                    <p:spPr>
                      <a:xfrm>
                        <a:off x="2987675" y="6237288"/>
                        <a:ext cx="2897188" cy="442912"/>
                      </a:xfrm>
                      <a:prstGeom prst="rect">
                        <a:avLst/>
                      </a:prstGeom>
                      <a:noFill/>
                      <a:ln w="38100">
                        <a:noFill/>
                        <a:miter/>
                      </a:ln>
                    </p:spPr>
                  </p:pic>
                </p:oleObj>
              </mc:Fallback>
            </mc:AlternateContent>
          </a:graphicData>
        </a:graphic>
      </p:graphicFrame>
      <p:pic>
        <p:nvPicPr>
          <p:cNvPr id="58377" name="Picture 11"/>
          <p:cNvPicPr>
            <a:picLocks noChangeAspect="1"/>
          </p:cNvPicPr>
          <p:nvPr/>
        </p:nvPicPr>
        <p:blipFill>
          <a:blip r:embed="rId11"/>
          <a:stretch>
            <a:fillRect/>
          </a:stretch>
        </p:blipFill>
        <p:spPr>
          <a:xfrm>
            <a:off x="5219700" y="1700213"/>
            <a:ext cx="3673475" cy="3619500"/>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p:nvPr/>
        </p:nvSpPr>
        <p:spPr>
          <a:xfrm>
            <a:off x="323850" y="274638"/>
            <a:ext cx="7632700" cy="1965325"/>
          </a:xfrm>
          <a:prstGeom prst="rect">
            <a:avLst/>
          </a:prstGeom>
          <a:noFill/>
          <a:ln w="9525">
            <a:noFill/>
          </a:ln>
        </p:spPr>
        <p:txBody>
          <a:bodyPr>
            <a:spAutoFit/>
          </a:bodyPr>
          <a:lstStyle/>
          <a:p>
            <a:pPr marL="342900" lvl="0" indent="-342900" eaLnBrk="1" hangingPunct="1">
              <a:spcBef>
                <a:spcPct val="20000"/>
              </a:spcBef>
            </a:pPr>
            <a:r>
              <a:rPr lang="zh-CN" altLang="en-US" sz="2000" dirty="0">
                <a:latin typeface="Arial" panose="020B0604020202020204" pitchFamily="34" charset="0"/>
                <a:ea typeface="华文细黑" pitchFamily="2" charset="-122"/>
              </a:rPr>
              <a:t>二、弯曲时的应力和应变</a:t>
            </a:r>
          </a:p>
          <a:p>
            <a:pPr marL="342900" lvl="0" indent="-342900" eaLnBrk="1" hangingPunct="1">
              <a:spcBef>
                <a:spcPct val="50000"/>
              </a:spcBef>
              <a:buAutoNum type="arabicPeriod"/>
            </a:pPr>
            <a:r>
              <a:rPr lang="zh-CN" altLang="en-US" dirty="0">
                <a:latin typeface="Arial" panose="020B0604020202020204" pitchFamily="34" charset="0"/>
                <a:ea typeface="华文细黑" pitchFamily="2" charset="-122"/>
              </a:rPr>
              <a:t>弯曲时的正应力</a:t>
            </a:r>
          </a:p>
          <a:p>
            <a:pPr marL="342900" lvl="0" indent="-342900" eaLnBrk="1" hangingPunct="1">
              <a:spcBef>
                <a:spcPct val="50000"/>
              </a:spcBef>
              <a:buAutoNum type="arabicPeriod"/>
            </a:pPr>
            <a:endParaRPr lang="zh-CN" altLang="en-US" dirty="0">
              <a:latin typeface="Arial" panose="020B0604020202020204" pitchFamily="34" charset="0"/>
              <a:ea typeface="华文细黑" pitchFamily="2" charset="-122"/>
            </a:endParaRPr>
          </a:p>
          <a:p>
            <a:pPr marL="342900" lvl="0" indent="-342900" eaLnBrk="1" hangingPunct="1">
              <a:spcBef>
                <a:spcPct val="50000"/>
              </a:spcBef>
            </a:pPr>
            <a:r>
              <a:rPr lang="zh-CN" altLang="en-US" b="0" dirty="0">
                <a:latin typeface="Arial" panose="020B0604020202020204" pitchFamily="34" charset="0"/>
                <a:ea typeface="华文细黑" pitchFamily="2" charset="-122"/>
              </a:rPr>
              <a:t>      </a:t>
            </a:r>
            <a:r>
              <a:rPr lang="en-US" altLang="zh-CN" b="0">
                <a:latin typeface="Arial" panose="020B0604020202020204" pitchFamily="34" charset="0"/>
                <a:ea typeface="华文细黑" pitchFamily="2" charset="-122"/>
              </a:rPr>
              <a:t>w</a:t>
            </a:r>
            <a:r>
              <a:rPr lang="en-US" altLang="zh-CN" b="0" baseline="-25000">
                <a:latin typeface="Arial" panose="020B0604020202020204" pitchFamily="34" charset="0"/>
                <a:ea typeface="华文细黑" pitchFamily="2" charset="-122"/>
              </a:rPr>
              <a:t>0</a:t>
            </a:r>
            <a:r>
              <a:rPr lang="en-US" altLang="zh-CN" b="0">
                <a:latin typeface="华文细黑" pitchFamily="2" charset="-122"/>
                <a:ea typeface="华文细黑" pitchFamily="2" charset="-122"/>
              </a:rPr>
              <a:t>——</a:t>
            </a:r>
            <a:r>
              <a:rPr lang="zh-CN" altLang="en-US" b="0" dirty="0">
                <a:latin typeface="Arial" panose="020B0604020202020204" pitchFamily="34" charset="0"/>
                <a:ea typeface="华文细黑" pitchFamily="2" charset="-122"/>
              </a:rPr>
              <a:t>坐标原点（截面形心）处的纵向位移，即截面平均纵向位移。</a:t>
            </a:r>
          </a:p>
          <a:p>
            <a:pPr marL="342900" lvl="0" indent="-342900" eaLnBrk="1" hangingPunct="1">
              <a:spcBef>
                <a:spcPct val="20000"/>
              </a:spcBef>
            </a:pPr>
            <a:r>
              <a:rPr lang="zh-CN" altLang="en-US" b="0" dirty="0">
                <a:latin typeface="Arial" panose="020B0604020202020204" pitchFamily="34" charset="0"/>
                <a:ea typeface="华文细黑" pitchFamily="2" charset="-122"/>
              </a:rPr>
              <a:t>      </a:t>
            </a:r>
          </a:p>
        </p:txBody>
      </p:sp>
      <p:graphicFrame>
        <p:nvGraphicFramePr>
          <p:cNvPr id="59394" name="Object 5"/>
          <p:cNvGraphicFramePr/>
          <p:nvPr/>
        </p:nvGraphicFramePr>
        <p:xfrm>
          <a:off x="755650" y="1125538"/>
          <a:ext cx="2185988" cy="442912"/>
        </p:xfrm>
        <a:graphic>
          <a:graphicData uri="http://schemas.openxmlformats.org/presentationml/2006/ole">
            <mc:AlternateContent xmlns:mc="http://schemas.openxmlformats.org/markup-compatibility/2006">
              <mc:Choice xmlns:v="urn:schemas-microsoft-com:vml" Requires="v">
                <p:oleObj spid="_x0000_s63491" r:id="rId3" imgW="1129665" imgH="228600" progId="Equation.3">
                  <p:embed/>
                </p:oleObj>
              </mc:Choice>
              <mc:Fallback>
                <p:oleObj r:id="rId3" imgW="1129665" imgH="228600" progId="Equation.3">
                  <p:embed/>
                  <p:pic>
                    <p:nvPicPr>
                      <p:cNvPr id="0" name="图片 3364"/>
                      <p:cNvPicPr/>
                      <p:nvPr/>
                    </p:nvPicPr>
                    <p:blipFill>
                      <a:blip r:embed="rId4"/>
                      <a:stretch>
                        <a:fillRect/>
                      </a:stretch>
                    </p:blipFill>
                    <p:spPr>
                      <a:xfrm>
                        <a:off x="755650" y="1125538"/>
                        <a:ext cx="2185988" cy="442912"/>
                      </a:xfrm>
                      <a:prstGeom prst="rect">
                        <a:avLst/>
                      </a:prstGeom>
                      <a:noFill/>
                      <a:ln w="38100">
                        <a:noFill/>
                        <a:miter/>
                      </a:ln>
                    </p:spPr>
                  </p:pic>
                </p:oleObj>
              </mc:Fallback>
            </mc:AlternateContent>
          </a:graphicData>
        </a:graphic>
      </p:graphicFrame>
      <p:sp>
        <p:nvSpPr>
          <p:cNvPr id="59397" name="Text Box 6"/>
          <p:cNvSpPr txBox="1"/>
          <p:nvPr/>
        </p:nvSpPr>
        <p:spPr>
          <a:xfrm>
            <a:off x="684213" y="1989138"/>
            <a:ext cx="4824412" cy="366712"/>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截面纵向应变和应力：</a:t>
            </a:r>
          </a:p>
        </p:txBody>
      </p:sp>
      <p:graphicFrame>
        <p:nvGraphicFramePr>
          <p:cNvPr id="59395" name="Object 7"/>
          <p:cNvGraphicFramePr/>
          <p:nvPr/>
        </p:nvGraphicFramePr>
        <p:xfrm>
          <a:off x="684213" y="2420938"/>
          <a:ext cx="6784975" cy="4240212"/>
        </p:xfrm>
        <a:graphic>
          <a:graphicData uri="http://schemas.openxmlformats.org/presentationml/2006/ole">
            <mc:AlternateContent xmlns:mc="http://schemas.openxmlformats.org/markup-compatibility/2006">
              <mc:Choice xmlns:v="urn:schemas-microsoft-com:vml" Requires="v">
                <p:oleObj spid="_x0000_s63492" r:id="rId5" imgW="4432300" imgH="2768600" progId="Equation.3">
                  <p:embed/>
                </p:oleObj>
              </mc:Choice>
              <mc:Fallback>
                <p:oleObj r:id="rId5" imgW="4432300" imgH="2768600" progId="Equation.3">
                  <p:embed/>
                  <p:pic>
                    <p:nvPicPr>
                      <p:cNvPr id="0" name="图片 3366"/>
                      <p:cNvPicPr/>
                      <p:nvPr/>
                    </p:nvPicPr>
                    <p:blipFill>
                      <a:blip r:embed="rId6"/>
                      <a:stretch>
                        <a:fillRect/>
                      </a:stretch>
                    </p:blipFill>
                    <p:spPr>
                      <a:xfrm>
                        <a:off x="684213" y="2420938"/>
                        <a:ext cx="6784975" cy="4240212"/>
                      </a:xfrm>
                      <a:prstGeom prst="rect">
                        <a:avLst/>
                      </a:prstGeom>
                      <a:noFill/>
                      <a:ln w="38100">
                        <a:noFill/>
                        <a:miter/>
                      </a:ln>
                    </p:spPr>
                  </p:pic>
                </p:oleObj>
              </mc:Fallback>
            </mc:AlternateContent>
          </a:graphicData>
        </a:graphic>
      </p:graphicFrame>
      <p:sp>
        <p:nvSpPr>
          <p:cNvPr id="59398" name="Text Box 8"/>
          <p:cNvSpPr txBox="1"/>
          <p:nvPr/>
        </p:nvSpPr>
        <p:spPr>
          <a:xfrm>
            <a:off x="6372225" y="3429000"/>
            <a:ext cx="2916238"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（坐标轴通过截面形心）</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Text Box 4"/>
          <p:cNvSpPr txBox="1"/>
          <p:nvPr/>
        </p:nvSpPr>
        <p:spPr>
          <a:xfrm>
            <a:off x="395288" y="260350"/>
            <a:ext cx="7705725"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弯矩作用下截面上中性轴方程：</a:t>
            </a:r>
            <a:r>
              <a:rPr lang="zh-CN" altLang="en-US" b="0" dirty="0">
                <a:latin typeface="Arial" panose="020B0604020202020204" pitchFamily="34" charset="0"/>
                <a:ea typeface="华文细黑" pitchFamily="2" charset="-122"/>
                <a:sym typeface="Symbol" panose="05050102010706020507" pitchFamily="18" charset="2"/>
              </a:rPr>
              <a:t></a:t>
            </a:r>
            <a:r>
              <a:rPr lang="en-US" altLang="zh-CN" b="0">
                <a:latin typeface="Arial" panose="020B0604020202020204" pitchFamily="34" charset="0"/>
                <a:ea typeface="华文细黑" pitchFamily="2" charset="-122"/>
                <a:sym typeface="Symbol" panose="05050102010706020507" pitchFamily="18" charset="2"/>
              </a:rPr>
              <a:t>=0</a:t>
            </a:r>
          </a:p>
        </p:txBody>
      </p:sp>
      <p:graphicFrame>
        <p:nvGraphicFramePr>
          <p:cNvPr id="60418" name="Object 5"/>
          <p:cNvGraphicFramePr/>
          <p:nvPr/>
        </p:nvGraphicFramePr>
        <p:xfrm>
          <a:off x="468313" y="765175"/>
          <a:ext cx="4464050" cy="442913"/>
        </p:xfrm>
        <a:graphic>
          <a:graphicData uri="http://schemas.openxmlformats.org/presentationml/2006/ole">
            <mc:AlternateContent xmlns:mc="http://schemas.openxmlformats.org/markup-compatibility/2006">
              <mc:Choice xmlns:v="urn:schemas-microsoft-com:vml" Requires="v">
                <p:oleObj spid="_x0000_s64519" r:id="rId3" imgW="2424430" imgH="241300" progId="Equation.3">
                  <p:embed/>
                </p:oleObj>
              </mc:Choice>
              <mc:Fallback>
                <p:oleObj r:id="rId3" imgW="2424430" imgH="241300" progId="Equation.3">
                  <p:embed/>
                  <p:pic>
                    <p:nvPicPr>
                      <p:cNvPr id="0" name="图片 3367"/>
                      <p:cNvPicPr/>
                      <p:nvPr/>
                    </p:nvPicPr>
                    <p:blipFill>
                      <a:blip r:embed="rId4"/>
                      <a:stretch>
                        <a:fillRect/>
                      </a:stretch>
                    </p:blipFill>
                    <p:spPr>
                      <a:xfrm>
                        <a:off x="468313" y="765175"/>
                        <a:ext cx="4464050" cy="442913"/>
                      </a:xfrm>
                      <a:prstGeom prst="rect">
                        <a:avLst/>
                      </a:prstGeom>
                      <a:noFill/>
                      <a:ln w="38100">
                        <a:noFill/>
                        <a:miter/>
                      </a:ln>
                    </p:spPr>
                  </p:pic>
                </p:oleObj>
              </mc:Fallback>
            </mc:AlternateContent>
          </a:graphicData>
        </a:graphic>
      </p:graphicFrame>
      <p:sp>
        <p:nvSpPr>
          <p:cNvPr id="60425" name="Text Box 6"/>
          <p:cNvSpPr txBox="1"/>
          <p:nvPr/>
        </p:nvSpPr>
        <p:spPr>
          <a:xfrm>
            <a:off x="468313" y="1341438"/>
            <a:ext cx="5111750" cy="366712"/>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如果</a:t>
            </a:r>
            <a:r>
              <a:rPr lang="en-US" altLang="zh-CN" b="0">
                <a:latin typeface="华文细黑" pitchFamily="2" charset="-122"/>
                <a:ea typeface="华文细黑" pitchFamily="2" charset="-122"/>
              </a:rPr>
              <a:t>x</a:t>
            </a: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y</a:t>
            </a:r>
            <a:r>
              <a:rPr lang="zh-CN" altLang="en-US" b="0" dirty="0">
                <a:latin typeface="华文细黑" pitchFamily="2" charset="-122"/>
                <a:ea typeface="华文细黑" pitchFamily="2" charset="-122"/>
              </a:rPr>
              <a:t>为截面主轴，则       ，</a:t>
            </a:r>
          </a:p>
        </p:txBody>
      </p:sp>
      <p:graphicFrame>
        <p:nvGraphicFramePr>
          <p:cNvPr id="60419" name="Object 7"/>
          <p:cNvGraphicFramePr/>
          <p:nvPr/>
        </p:nvGraphicFramePr>
        <p:xfrm>
          <a:off x="3059113" y="1373188"/>
          <a:ext cx="792162" cy="430212"/>
        </p:xfrm>
        <a:graphic>
          <a:graphicData uri="http://schemas.openxmlformats.org/presentationml/2006/ole">
            <mc:AlternateContent xmlns:mc="http://schemas.openxmlformats.org/markup-compatibility/2006">
              <mc:Choice xmlns:v="urn:schemas-microsoft-com:vml" Requires="v">
                <p:oleObj spid="_x0000_s64520" r:id="rId5" imgW="444500" imgH="241300" progId="Equation.3">
                  <p:embed/>
                </p:oleObj>
              </mc:Choice>
              <mc:Fallback>
                <p:oleObj r:id="rId5" imgW="444500" imgH="241300" progId="Equation.3">
                  <p:embed/>
                  <p:pic>
                    <p:nvPicPr>
                      <p:cNvPr id="0" name="图片 3369"/>
                      <p:cNvPicPr/>
                      <p:nvPr/>
                    </p:nvPicPr>
                    <p:blipFill>
                      <a:blip r:embed="rId6"/>
                      <a:stretch>
                        <a:fillRect/>
                      </a:stretch>
                    </p:blipFill>
                    <p:spPr>
                      <a:xfrm>
                        <a:off x="3059113" y="1373188"/>
                        <a:ext cx="792162" cy="430212"/>
                      </a:xfrm>
                      <a:prstGeom prst="rect">
                        <a:avLst/>
                      </a:prstGeom>
                      <a:noFill/>
                      <a:ln w="38100">
                        <a:noFill/>
                        <a:miter/>
                      </a:ln>
                    </p:spPr>
                  </p:pic>
                </p:oleObj>
              </mc:Fallback>
            </mc:AlternateContent>
          </a:graphicData>
        </a:graphic>
      </p:graphicFrame>
      <p:graphicFrame>
        <p:nvGraphicFramePr>
          <p:cNvPr id="60420" name="Object 8"/>
          <p:cNvGraphicFramePr/>
          <p:nvPr/>
        </p:nvGraphicFramePr>
        <p:xfrm>
          <a:off x="539750" y="1844675"/>
          <a:ext cx="1871663" cy="823913"/>
        </p:xfrm>
        <a:graphic>
          <a:graphicData uri="http://schemas.openxmlformats.org/presentationml/2006/ole">
            <mc:AlternateContent xmlns:mc="http://schemas.openxmlformats.org/markup-compatibility/2006">
              <mc:Choice xmlns:v="urn:schemas-microsoft-com:vml" Requires="v">
                <p:oleObj spid="_x0000_s64521" r:id="rId7" imgW="1066800" imgH="469900" progId="Equation.3">
                  <p:embed/>
                </p:oleObj>
              </mc:Choice>
              <mc:Fallback>
                <p:oleObj r:id="rId7" imgW="1066800" imgH="469900" progId="Equation.3">
                  <p:embed/>
                  <p:pic>
                    <p:nvPicPr>
                      <p:cNvPr id="0" name="图片 3382"/>
                      <p:cNvPicPr/>
                      <p:nvPr/>
                    </p:nvPicPr>
                    <p:blipFill>
                      <a:blip r:embed="rId8"/>
                      <a:stretch>
                        <a:fillRect/>
                      </a:stretch>
                    </p:blipFill>
                    <p:spPr>
                      <a:xfrm>
                        <a:off x="539750" y="1844675"/>
                        <a:ext cx="1871663" cy="823913"/>
                      </a:xfrm>
                      <a:prstGeom prst="rect">
                        <a:avLst/>
                      </a:prstGeom>
                      <a:noFill/>
                      <a:ln w="38100">
                        <a:noFill/>
                        <a:miter/>
                      </a:ln>
                    </p:spPr>
                  </p:pic>
                </p:oleObj>
              </mc:Fallback>
            </mc:AlternateContent>
          </a:graphicData>
        </a:graphic>
      </p:graphicFrame>
      <p:graphicFrame>
        <p:nvGraphicFramePr>
          <p:cNvPr id="60421" name="Object 9"/>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4522" r:id="rId9" imgW="114300" imgH="215265" progId="Equation.3">
                  <p:embed/>
                </p:oleObj>
              </mc:Choice>
              <mc:Fallback>
                <p:oleObj r:id="rId9" imgW="114300" imgH="215265" progId="Equation.3">
                  <p:embed/>
                  <p:pic>
                    <p:nvPicPr>
                      <p:cNvPr id="0" name="图片 3377"/>
                      <p:cNvPicPr/>
                      <p:nvPr/>
                    </p:nvPicPr>
                    <p:blipFill>
                      <a:blip r:embed="rId10"/>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60426" name="Text Box 10"/>
          <p:cNvSpPr txBox="1"/>
          <p:nvPr/>
        </p:nvSpPr>
        <p:spPr>
          <a:xfrm>
            <a:off x="250825" y="2708275"/>
            <a:ext cx="4103688" cy="779463"/>
          </a:xfrm>
          <a:prstGeom prst="rect">
            <a:avLst/>
          </a:prstGeom>
          <a:noFill/>
          <a:ln w="9525">
            <a:noFill/>
          </a:ln>
        </p:spPr>
        <p:txBody>
          <a:bodyPr>
            <a:spAutoFit/>
          </a:bodyPr>
          <a:lstStyle/>
          <a:p>
            <a:pPr lvl="0" eaLnBrk="1" hangingPunct="1">
              <a:spcBef>
                <a:spcPct val="50000"/>
              </a:spcBef>
            </a:pPr>
            <a:r>
              <a:rPr lang="en-US" altLang="zh-CN">
                <a:latin typeface="华文细黑" pitchFamily="2" charset="-122"/>
                <a:ea typeface="华文细黑" pitchFamily="2" charset="-122"/>
              </a:rPr>
              <a:t>2. </a:t>
            </a:r>
            <a:r>
              <a:rPr lang="zh-CN" altLang="en-US" dirty="0">
                <a:latin typeface="华文细黑" pitchFamily="2" charset="-122"/>
                <a:ea typeface="华文细黑" pitchFamily="2" charset="-122"/>
              </a:rPr>
              <a:t>弯曲时的位移</a:t>
            </a:r>
          </a:p>
          <a:p>
            <a:pPr lvl="0" eaLnBrk="1" hangingPunct="1">
              <a:spcBef>
                <a:spcPct val="50000"/>
              </a:spcBef>
            </a:pPr>
            <a:r>
              <a:rPr lang="zh-CN" altLang="en-US" b="0" dirty="0">
                <a:latin typeface="华文细黑" pitchFamily="2" charset="-122"/>
                <a:ea typeface="华文细黑" pitchFamily="2" charset="-122"/>
              </a:rPr>
              <a:t>    如果</a:t>
            </a:r>
            <a:r>
              <a:rPr lang="en-US" altLang="zh-CN" b="0">
                <a:latin typeface="华文细黑" pitchFamily="2" charset="-122"/>
                <a:ea typeface="华文细黑" pitchFamily="2" charset="-122"/>
              </a:rPr>
              <a:t>x</a:t>
            </a: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y</a:t>
            </a:r>
            <a:r>
              <a:rPr lang="zh-CN" altLang="en-US" b="0" dirty="0">
                <a:latin typeface="华文细黑" pitchFamily="2" charset="-122"/>
                <a:ea typeface="华文细黑" pitchFamily="2" charset="-122"/>
              </a:rPr>
              <a:t>为截面主轴，存在：</a:t>
            </a:r>
          </a:p>
        </p:txBody>
      </p:sp>
      <p:graphicFrame>
        <p:nvGraphicFramePr>
          <p:cNvPr id="60422" name="Object 11"/>
          <p:cNvGraphicFramePr/>
          <p:nvPr/>
        </p:nvGraphicFramePr>
        <p:xfrm>
          <a:off x="685800" y="3810000"/>
          <a:ext cx="2066925" cy="2335213"/>
        </p:xfrm>
        <a:graphic>
          <a:graphicData uri="http://schemas.openxmlformats.org/presentationml/2006/ole">
            <mc:AlternateContent xmlns:mc="http://schemas.openxmlformats.org/markup-compatibility/2006">
              <mc:Choice xmlns:v="urn:schemas-microsoft-com:vml" Requires="v">
                <p:oleObj spid="_x0000_s64523" r:id="rId11" imgW="1269365" imgH="1434465" progId="Equation.3">
                  <p:embed/>
                </p:oleObj>
              </mc:Choice>
              <mc:Fallback>
                <p:oleObj r:id="rId11" imgW="1269365" imgH="1434465" progId="Equation.3">
                  <p:embed/>
                  <p:pic>
                    <p:nvPicPr>
                      <p:cNvPr id="0" name="图片 3370"/>
                      <p:cNvPicPr/>
                      <p:nvPr/>
                    </p:nvPicPr>
                    <p:blipFill>
                      <a:blip r:embed="rId12"/>
                      <a:stretch>
                        <a:fillRect/>
                      </a:stretch>
                    </p:blipFill>
                    <p:spPr>
                      <a:xfrm>
                        <a:off x="685800" y="3810000"/>
                        <a:ext cx="2066925" cy="2335213"/>
                      </a:xfrm>
                      <a:prstGeom prst="rect">
                        <a:avLst/>
                      </a:prstGeom>
                      <a:noFill/>
                      <a:ln w="38100">
                        <a:noFill/>
                        <a:miter/>
                      </a:ln>
                    </p:spPr>
                  </p:pic>
                </p:oleObj>
              </mc:Fallback>
            </mc:AlternateContent>
          </a:graphicData>
        </a:graphic>
      </p:graphicFrame>
      <p:graphicFrame>
        <p:nvGraphicFramePr>
          <p:cNvPr id="60423" name="Object 12"/>
          <p:cNvGraphicFramePr/>
          <p:nvPr/>
        </p:nvGraphicFramePr>
        <p:xfrm>
          <a:off x="3200400" y="3886200"/>
          <a:ext cx="4829175" cy="2057400"/>
        </p:xfrm>
        <a:graphic>
          <a:graphicData uri="http://schemas.openxmlformats.org/presentationml/2006/ole">
            <mc:AlternateContent xmlns:mc="http://schemas.openxmlformats.org/markup-compatibility/2006">
              <mc:Choice xmlns:v="urn:schemas-microsoft-com:vml" Requires="v">
                <p:oleObj spid="_x0000_s64524" r:id="rId13" imgW="4829175" imgH="2057400" progId="Paint.Picture">
                  <p:embed/>
                </p:oleObj>
              </mc:Choice>
              <mc:Fallback>
                <p:oleObj r:id="rId13" imgW="4829175" imgH="2057400" progId="Paint.Picture">
                  <p:embed/>
                  <p:pic>
                    <p:nvPicPr>
                      <p:cNvPr id="0" name="图片 3378"/>
                      <p:cNvPicPr/>
                      <p:nvPr/>
                    </p:nvPicPr>
                    <p:blipFill>
                      <a:blip r:embed="rId14"/>
                      <a:stretch>
                        <a:fillRect/>
                      </a:stretch>
                    </p:blipFill>
                    <p:spPr>
                      <a:xfrm>
                        <a:off x="3200400" y="3886200"/>
                        <a:ext cx="4829175" cy="2057400"/>
                      </a:xfrm>
                      <a:prstGeom prst="rect">
                        <a:avLst/>
                      </a:prstGeom>
                      <a:noFill/>
                      <a:ln w="38100">
                        <a:noFill/>
                        <a:miter/>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7" name="Text Box 2"/>
          <p:cNvSpPr txBox="1"/>
          <p:nvPr/>
        </p:nvSpPr>
        <p:spPr>
          <a:xfrm>
            <a:off x="228600" y="228600"/>
            <a:ext cx="8686800" cy="1192213"/>
          </a:xfrm>
          <a:prstGeom prst="rect">
            <a:avLst/>
          </a:prstGeom>
          <a:noFill/>
          <a:ln w="9525">
            <a:noFill/>
          </a:ln>
        </p:spPr>
        <p:txBody>
          <a:bodyPr>
            <a:spAutoFit/>
          </a:bodyPr>
          <a:lstStyle/>
          <a:p>
            <a:pPr lvl="0" eaLnBrk="1" hangingPunct="1">
              <a:spcBef>
                <a:spcPct val="50000"/>
              </a:spcBef>
            </a:pPr>
            <a:r>
              <a:rPr lang="en-US" altLang="zh-CN">
                <a:latin typeface="华文细黑" pitchFamily="2" charset="-122"/>
                <a:ea typeface="华文细黑" pitchFamily="2" charset="-122"/>
              </a:rPr>
              <a:t>3. </a:t>
            </a:r>
            <a:r>
              <a:rPr lang="zh-CN" altLang="en-US" dirty="0">
                <a:latin typeface="华文细黑" pitchFamily="2" charset="-122"/>
                <a:ea typeface="华文细黑" pitchFamily="2" charset="-122"/>
              </a:rPr>
              <a:t>弯曲时的剪应力</a:t>
            </a:r>
          </a:p>
          <a:p>
            <a:pPr lvl="0" eaLnBrk="1" hangingPunct="1">
              <a:spcBef>
                <a:spcPct val="50000"/>
              </a:spcBef>
            </a:pPr>
            <a:r>
              <a:rPr lang="zh-CN" altLang="en-US" b="0" dirty="0">
                <a:latin typeface="华文细黑" pitchFamily="2" charset="-122"/>
                <a:ea typeface="华文细黑" pitchFamily="2" charset="-122"/>
              </a:rPr>
              <a:t>    假定剪应力沿壁厚均匀分布并与构件中面平行。</a:t>
            </a:r>
          </a:p>
          <a:p>
            <a:pPr lvl="0" eaLnBrk="1" hangingPunct="1">
              <a:spcBef>
                <a:spcPct val="50000"/>
              </a:spcBef>
            </a:pPr>
            <a:r>
              <a:rPr lang="zh-CN" altLang="en-US" b="0" dirty="0">
                <a:latin typeface="华文细黑" pitchFamily="2" charset="-122"/>
                <a:ea typeface="华文细黑" pitchFamily="2" charset="-122"/>
              </a:rPr>
              <a:t>    </a:t>
            </a:r>
          </a:p>
        </p:txBody>
      </p:sp>
      <p:graphicFrame>
        <p:nvGraphicFramePr>
          <p:cNvPr id="61442" name="Object 3"/>
          <p:cNvGraphicFramePr/>
          <p:nvPr/>
        </p:nvGraphicFramePr>
        <p:xfrm>
          <a:off x="1371600" y="1143000"/>
          <a:ext cx="4391025" cy="2076450"/>
        </p:xfrm>
        <a:graphic>
          <a:graphicData uri="http://schemas.openxmlformats.org/presentationml/2006/ole">
            <mc:AlternateContent xmlns:mc="http://schemas.openxmlformats.org/markup-compatibility/2006">
              <mc:Choice xmlns:v="urn:schemas-microsoft-com:vml" Requires="v">
                <p:oleObj spid="_x0000_s65542" r:id="rId3" imgW="4391025" imgH="2076450" progId="Paint.Picture">
                  <p:embed/>
                </p:oleObj>
              </mc:Choice>
              <mc:Fallback>
                <p:oleObj r:id="rId3" imgW="4391025" imgH="2076450" progId="Paint.Picture">
                  <p:embed/>
                  <p:pic>
                    <p:nvPicPr>
                      <p:cNvPr id="0" name="图片 3371"/>
                      <p:cNvPicPr/>
                      <p:nvPr/>
                    </p:nvPicPr>
                    <p:blipFill>
                      <a:blip r:embed="rId4"/>
                      <a:stretch>
                        <a:fillRect/>
                      </a:stretch>
                    </p:blipFill>
                    <p:spPr>
                      <a:xfrm>
                        <a:off x="1371600" y="1143000"/>
                        <a:ext cx="4391025" cy="2076450"/>
                      </a:xfrm>
                      <a:prstGeom prst="rect">
                        <a:avLst/>
                      </a:prstGeom>
                      <a:noFill/>
                      <a:ln w="38100">
                        <a:noFill/>
                        <a:miter/>
                      </a:ln>
                    </p:spPr>
                  </p:pic>
                </p:oleObj>
              </mc:Fallback>
            </mc:AlternateContent>
          </a:graphicData>
        </a:graphic>
      </p:graphicFrame>
      <p:graphicFrame>
        <p:nvGraphicFramePr>
          <p:cNvPr id="61443" name="Object 4"/>
          <p:cNvGraphicFramePr/>
          <p:nvPr/>
        </p:nvGraphicFramePr>
        <p:xfrm>
          <a:off x="6705600" y="3124200"/>
          <a:ext cx="1752600" cy="706438"/>
        </p:xfrm>
        <a:graphic>
          <a:graphicData uri="http://schemas.openxmlformats.org/presentationml/2006/ole">
            <mc:AlternateContent xmlns:mc="http://schemas.openxmlformats.org/markup-compatibility/2006">
              <mc:Choice xmlns:v="urn:schemas-microsoft-com:vml" Requires="v">
                <p:oleObj spid="_x0000_s65543" r:id="rId5" imgW="914400" imgH="368300" progId="Equation.3">
                  <p:embed/>
                </p:oleObj>
              </mc:Choice>
              <mc:Fallback>
                <p:oleObj r:id="rId5" imgW="914400" imgH="368300" progId="Equation.3">
                  <p:embed/>
                  <p:pic>
                    <p:nvPicPr>
                      <p:cNvPr id="0" name="图片 3383"/>
                      <p:cNvPicPr/>
                      <p:nvPr/>
                    </p:nvPicPr>
                    <p:blipFill>
                      <a:blip r:embed="rId6"/>
                      <a:stretch>
                        <a:fillRect/>
                      </a:stretch>
                    </p:blipFill>
                    <p:spPr>
                      <a:xfrm>
                        <a:off x="6705600" y="3124200"/>
                        <a:ext cx="1752600" cy="706438"/>
                      </a:xfrm>
                      <a:prstGeom prst="rect">
                        <a:avLst/>
                      </a:prstGeom>
                      <a:noFill/>
                      <a:ln w="38100">
                        <a:noFill/>
                        <a:miter/>
                      </a:ln>
                    </p:spPr>
                  </p:pic>
                </p:oleObj>
              </mc:Fallback>
            </mc:AlternateContent>
          </a:graphicData>
        </a:graphic>
      </p:graphicFrame>
      <p:sp>
        <p:nvSpPr>
          <p:cNvPr id="61448" name="Rectangle 6"/>
          <p:cNvSpPr/>
          <p:nvPr/>
        </p:nvSpPr>
        <p:spPr>
          <a:xfrm>
            <a:off x="533400" y="3276600"/>
            <a:ext cx="6259513" cy="366713"/>
          </a:xfrm>
          <a:prstGeom prst="rect">
            <a:avLst/>
          </a:prstGeom>
          <a:noFill/>
          <a:ln w="9525">
            <a:noFill/>
          </a:ln>
        </p:spPr>
        <p:txBody>
          <a:bodyPr wrap="none">
            <a:spAutoFit/>
          </a:bodyPr>
          <a:lstStyle/>
          <a:p>
            <a:pPr lvl="0" eaLnBrk="1" hangingPunct="1">
              <a:spcBef>
                <a:spcPct val="50000"/>
              </a:spcBef>
            </a:pPr>
            <a:r>
              <a:rPr lang="zh-CN" altLang="en-US" b="0" dirty="0">
                <a:latin typeface="华文细黑" pitchFamily="2" charset="-122"/>
                <a:ea typeface="华文细黑" pitchFamily="2" charset="-122"/>
              </a:rPr>
              <a:t>壁厚</a:t>
            </a:r>
            <a:r>
              <a:rPr lang="en-US" altLang="zh-CN" b="0">
                <a:latin typeface="华文细黑" pitchFamily="2" charset="-122"/>
                <a:ea typeface="华文细黑" pitchFamily="2" charset="-122"/>
              </a:rPr>
              <a:t>t</a:t>
            </a:r>
            <a:r>
              <a:rPr lang="zh-CN" altLang="en-US" b="0" dirty="0">
                <a:latin typeface="华文细黑" pitchFamily="2" charset="-122"/>
                <a:ea typeface="华文细黑" pitchFamily="2" charset="-122"/>
              </a:rPr>
              <a:t>沿</a:t>
            </a:r>
            <a:r>
              <a:rPr lang="en-US" altLang="zh-CN" b="0">
                <a:latin typeface="华文细黑" pitchFamily="2" charset="-122"/>
                <a:ea typeface="华文细黑" pitchFamily="2" charset="-122"/>
              </a:rPr>
              <a:t>z</a:t>
            </a:r>
            <a:r>
              <a:rPr lang="zh-CN" altLang="en-US" b="0" dirty="0">
                <a:latin typeface="华文细黑" pitchFamily="2" charset="-122"/>
                <a:ea typeface="华文细黑" pitchFamily="2" charset="-122"/>
              </a:rPr>
              <a:t>向不变，沿</a:t>
            </a:r>
            <a:r>
              <a:rPr lang="en-US" altLang="zh-CN" b="0">
                <a:latin typeface="华文细黑" pitchFamily="2" charset="-122"/>
                <a:ea typeface="华文细黑" pitchFamily="2" charset="-122"/>
              </a:rPr>
              <a:t>s</a:t>
            </a:r>
            <a:r>
              <a:rPr lang="zh-CN" altLang="en-US" b="0" dirty="0">
                <a:latin typeface="华文细黑" pitchFamily="2" charset="-122"/>
                <a:ea typeface="华文细黑" pitchFamily="2" charset="-122"/>
              </a:rPr>
              <a:t>变化，各力沿</a:t>
            </a:r>
            <a:r>
              <a:rPr lang="en-US" altLang="zh-CN" b="0">
                <a:latin typeface="华文细黑" pitchFamily="2" charset="-122"/>
                <a:ea typeface="华文细黑" pitchFamily="2" charset="-122"/>
              </a:rPr>
              <a:t>z</a:t>
            </a:r>
            <a:r>
              <a:rPr lang="zh-CN" altLang="en-US" b="0" dirty="0">
                <a:latin typeface="华文细黑" pitchFamily="2" charset="-122"/>
                <a:ea typeface="华文细黑" pitchFamily="2" charset="-122"/>
              </a:rPr>
              <a:t>向的平衡条件可表示为：</a:t>
            </a:r>
          </a:p>
        </p:txBody>
      </p:sp>
      <p:sp>
        <p:nvSpPr>
          <p:cNvPr id="61449" name="Text Box 7"/>
          <p:cNvSpPr txBox="1"/>
          <p:nvPr/>
        </p:nvSpPr>
        <p:spPr>
          <a:xfrm>
            <a:off x="533400" y="3733800"/>
            <a:ext cx="5334000" cy="366713"/>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截面上任意点</a:t>
            </a:r>
            <a:r>
              <a:rPr lang="en-US" altLang="zh-CN" b="0">
                <a:latin typeface="华文细黑" pitchFamily="2" charset="-122"/>
                <a:ea typeface="华文细黑" pitchFamily="2" charset="-122"/>
              </a:rPr>
              <a:t>P</a:t>
            </a:r>
            <a:r>
              <a:rPr lang="zh-CN" altLang="en-US" b="0" dirty="0">
                <a:latin typeface="华文细黑" pitchFamily="2" charset="-122"/>
                <a:ea typeface="华文细黑" pitchFamily="2" charset="-122"/>
              </a:rPr>
              <a:t>处的剪力流</a:t>
            </a:r>
            <a:r>
              <a:rPr lang="zh-CN" altLang="en-US" b="0" dirty="0">
                <a:latin typeface="华文细黑" pitchFamily="2" charset="-122"/>
                <a:ea typeface="华文细黑" pitchFamily="2" charset="-122"/>
                <a:sym typeface="Symbol" panose="05050102010706020507" pitchFamily="18" charset="2"/>
              </a:rPr>
              <a:t></a:t>
            </a:r>
            <a:r>
              <a:rPr lang="en-US" altLang="zh-CN" b="0">
                <a:latin typeface="华文细黑" pitchFamily="2" charset="-122"/>
                <a:ea typeface="华文细黑" pitchFamily="2" charset="-122"/>
                <a:sym typeface="Symbol" panose="05050102010706020507" pitchFamily="18" charset="2"/>
              </a:rPr>
              <a:t>t</a:t>
            </a:r>
            <a:r>
              <a:rPr lang="zh-CN" altLang="en-US" b="0" dirty="0">
                <a:latin typeface="华文细黑" pitchFamily="2" charset="-122"/>
                <a:ea typeface="华文细黑" pitchFamily="2" charset="-122"/>
                <a:sym typeface="Symbol" panose="05050102010706020507" pitchFamily="18" charset="2"/>
              </a:rPr>
              <a:t>为：</a:t>
            </a:r>
            <a:endParaRPr lang="zh-CN" altLang="en-US" b="0" dirty="0">
              <a:latin typeface="华文细黑" pitchFamily="2" charset="-122"/>
              <a:ea typeface="华文细黑" pitchFamily="2" charset="-122"/>
            </a:endParaRPr>
          </a:p>
        </p:txBody>
      </p:sp>
      <p:graphicFrame>
        <p:nvGraphicFramePr>
          <p:cNvPr id="61444" name="Object 8"/>
          <p:cNvGraphicFramePr/>
          <p:nvPr/>
        </p:nvGraphicFramePr>
        <p:xfrm>
          <a:off x="3886200" y="3657600"/>
          <a:ext cx="2824163" cy="706438"/>
        </p:xfrm>
        <a:graphic>
          <a:graphicData uri="http://schemas.openxmlformats.org/presentationml/2006/ole">
            <mc:AlternateContent xmlns:mc="http://schemas.openxmlformats.org/markup-compatibility/2006">
              <mc:Choice xmlns:v="urn:schemas-microsoft-com:vml" Requires="v">
                <p:oleObj spid="_x0000_s65544" r:id="rId7" imgW="1473200" imgH="368300" progId="Equation.3">
                  <p:embed/>
                </p:oleObj>
              </mc:Choice>
              <mc:Fallback>
                <p:oleObj r:id="rId7" imgW="1473200" imgH="368300" progId="Equation.3">
                  <p:embed/>
                  <p:pic>
                    <p:nvPicPr>
                      <p:cNvPr id="0" name="图片 3381"/>
                      <p:cNvPicPr/>
                      <p:nvPr/>
                    </p:nvPicPr>
                    <p:blipFill>
                      <a:blip r:embed="rId8"/>
                      <a:stretch>
                        <a:fillRect/>
                      </a:stretch>
                    </p:blipFill>
                    <p:spPr>
                      <a:xfrm>
                        <a:off x="3886200" y="3657600"/>
                        <a:ext cx="2824163" cy="706438"/>
                      </a:xfrm>
                      <a:prstGeom prst="rect">
                        <a:avLst/>
                      </a:prstGeom>
                      <a:noFill/>
                      <a:ln w="38100">
                        <a:noFill/>
                        <a:miter/>
                      </a:ln>
                    </p:spPr>
                  </p:pic>
                </p:oleObj>
              </mc:Fallback>
            </mc:AlternateContent>
          </a:graphicData>
        </a:graphic>
      </p:graphicFrame>
      <p:sp>
        <p:nvSpPr>
          <p:cNvPr id="61450" name="Text Box 9"/>
          <p:cNvSpPr txBox="1"/>
          <p:nvPr/>
        </p:nvSpPr>
        <p:spPr>
          <a:xfrm>
            <a:off x="533400" y="4191000"/>
            <a:ext cx="4267200" cy="366713"/>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将</a:t>
            </a:r>
            <a:r>
              <a:rPr lang="zh-CN" altLang="en-US" b="0" dirty="0">
                <a:latin typeface="华文细黑" pitchFamily="2" charset="-122"/>
                <a:ea typeface="华文细黑" pitchFamily="2" charset="-122"/>
                <a:sym typeface="Symbol" panose="05050102010706020507" pitchFamily="18" charset="2"/>
              </a:rPr>
              <a:t>表达式代入得：</a:t>
            </a:r>
            <a:endParaRPr lang="zh-CN" altLang="en-US" b="0" dirty="0">
              <a:latin typeface="华文细黑" pitchFamily="2" charset="-122"/>
              <a:ea typeface="华文细黑" pitchFamily="2" charset="-122"/>
            </a:endParaRPr>
          </a:p>
        </p:txBody>
      </p:sp>
      <p:graphicFrame>
        <p:nvGraphicFramePr>
          <p:cNvPr id="61445" name="Object 10"/>
          <p:cNvGraphicFramePr/>
          <p:nvPr/>
        </p:nvGraphicFramePr>
        <p:xfrm>
          <a:off x="1371600" y="4572000"/>
          <a:ext cx="4164013" cy="1363663"/>
        </p:xfrm>
        <a:graphic>
          <a:graphicData uri="http://schemas.openxmlformats.org/presentationml/2006/ole">
            <mc:AlternateContent xmlns:mc="http://schemas.openxmlformats.org/markup-compatibility/2006">
              <mc:Choice xmlns:v="urn:schemas-microsoft-com:vml" Requires="v">
                <p:oleObj spid="_x0000_s65545" r:id="rId9" imgW="2171065" imgH="711200" progId="Equation.3">
                  <p:embed/>
                </p:oleObj>
              </mc:Choice>
              <mc:Fallback>
                <p:oleObj r:id="rId9" imgW="2171065" imgH="711200" progId="Equation.3">
                  <p:embed/>
                  <p:pic>
                    <p:nvPicPr>
                      <p:cNvPr id="0" name="图片 3384"/>
                      <p:cNvPicPr/>
                      <p:nvPr/>
                    </p:nvPicPr>
                    <p:blipFill>
                      <a:blip r:embed="rId10"/>
                      <a:stretch>
                        <a:fillRect/>
                      </a:stretch>
                    </p:blipFill>
                    <p:spPr>
                      <a:xfrm>
                        <a:off x="1371600" y="4572000"/>
                        <a:ext cx="4164013" cy="1363663"/>
                      </a:xfrm>
                      <a:prstGeom prst="rect">
                        <a:avLst/>
                      </a:prstGeom>
                      <a:noFill/>
                      <a:ln w="38100">
                        <a:noFill/>
                        <a:miter/>
                      </a:ln>
                    </p:spPr>
                  </p:pic>
                </p:oleObj>
              </mc:Fallback>
            </mc:AlternateContent>
          </a:graphicData>
        </a:graphic>
      </p:graphicFrame>
      <p:sp>
        <p:nvSpPr>
          <p:cNvPr id="61451" name="Text Box 11"/>
          <p:cNvSpPr txBox="1"/>
          <p:nvPr/>
        </p:nvSpPr>
        <p:spPr>
          <a:xfrm>
            <a:off x="533400" y="6172200"/>
            <a:ext cx="3962400" cy="366713"/>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如</a:t>
            </a:r>
            <a:r>
              <a:rPr lang="en-US" altLang="zh-CN" b="0">
                <a:latin typeface="华文细黑" pitchFamily="2" charset="-122"/>
                <a:ea typeface="华文细黑" pitchFamily="2" charset="-122"/>
              </a:rPr>
              <a:t>x</a:t>
            </a: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y</a:t>
            </a:r>
            <a:r>
              <a:rPr lang="zh-CN" altLang="en-US" b="0" dirty="0">
                <a:latin typeface="华文细黑" pitchFamily="2" charset="-122"/>
                <a:ea typeface="华文细黑" pitchFamily="2" charset="-122"/>
              </a:rPr>
              <a:t>为截面主轴，</a:t>
            </a:r>
          </a:p>
        </p:txBody>
      </p:sp>
      <p:graphicFrame>
        <p:nvGraphicFramePr>
          <p:cNvPr id="61446" name="Object 12"/>
          <p:cNvGraphicFramePr/>
          <p:nvPr/>
        </p:nvGraphicFramePr>
        <p:xfrm>
          <a:off x="2743200" y="6030913"/>
          <a:ext cx="2070100" cy="827087"/>
        </p:xfrm>
        <a:graphic>
          <a:graphicData uri="http://schemas.openxmlformats.org/presentationml/2006/ole">
            <mc:AlternateContent xmlns:mc="http://schemas.openxmlformats.org/markup-compatibility/2006">
              <mc:Choice xmlns:v="urn:schemas-microsoft-com:vml" Requires="v">
                <p:oleObj spid="_x0000_s65546" r:id="rId11" imgW="1078865" imgH="431800" progId="Equation.3">
                  <p:embed/>
                </p:oleObj>
              </mc:Choice>
              <mc:Fallback>
                <p:oleObj r:id="rId11" imgW="1078865" imgH="431800" progId="Equation.3">
                  <p:embed/>
                  <p:pic>
                    <p:nvPicPr>
                      <p:cNvPr id="0" name="图片 3372"/>
                      <p:cNvPicPr/>
                      <p:nvPr/>
                    </p:nvPicPr>
                    <p:blipFill>
                      <a:blip r:embed="rId12"/>
                      <a:stretch>
                        <a:fillRect/>
                      </a:stretch>
                    </p:blipFill>
                    <p:spPr>
                      <a:xfrm>
                        <a:off x="2743200" y="6030913"/>
                        <a:ext cx="2070100" cy="827087"/>
                      </a:xfrm>
                      <a:prstGeom prst="rect">
                        <a:avLst/>
                      </a:prstGeom>
                      <a:noFill/>
                      <a:ln w="38100">
                        <a:noFill/>
                        <a:miter/>
                      </a:ln>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p:nvPr/>
        </p:nvSpPr>
        <p:spPr>
          <a:xfrm>
            <a:off x="228600" y="304800"/>
            <a:ext cx="8763000" cy="3833813"/>
          </a:xfrm>
          <a:prstGeom prst="rect">
            <a:avLst/>
          </a:prstGeom>
          <a:noFill/>
          <a:ln w="9525">
            <a:noFill/>
          </a:ln>
        </p:spPr>
        <p:txBody>
          <a:bodyPr>
            <a:spAutoFit/>
          </a:bodyPr>
          <a:lstStyle/>
          <a:p>
            <a:pPr marL="342900" lvl="0" indent="-342900" eaLnBrk="1" hangingPunct="1">
              <a:spcBef>
                <a:spcPct val="20000"/>
              </a:spcBef>
            </a:pPr>
            <a:r>
              <a:rPr lang="zh-CN" altLang="en-US" sz="2000" dirty="0">
                <a:latin typeface="Arial" panose="020B0604020202020204" pitchFamily="34" charset="0"/>
                <a:ea typeface="华文细黑" pitchFamily="2" charset="-122"/>
              </a:rPr>
              <a:t>三、剪力中心</a:t>
            </a:r>
          </a:p>
          <a:p>
            <a:pPr marL="342900" lvl="0" indent="-342900" eaLnBrk="1" hangingPunct="1">
              <a:spcBef>
                <a:spcPct val="50000"/>
              </a:spcBef>
              <a:buAutoNum type="arabicPeriod"/>
            </a:pPr>
            <a:r>
              <a:rPr lang="zh-CN" altLang="en-US" dirty="0">
                <a:latin typeface="Arial" panose="020B0604020202020204" pitchFamily="34" charset="0"/>
                <a:ea typeface="华文细黑" pitchFamily="2" charset="-122"/>
              </a:rPr>
              <a:t>概念和位置</a:t>
            </a:r>
          </a:p>
          <a:p>
            <a:pPr marL="342900" lvl="0" indent="-342900" eaLnBrk="1" hangingPunct="1">
              <a:spcBef>
                <a:spcPct val="50000"/>
              </a:spcBef>
            </a:pPr>
            <a:r>
              <a:rPr lang="zh-CN" altLang="en-US" b="0" dirty="0">
                <a:latin typeface="Arial" panose="020B0604020202020204" pitchFamily="34" charset="0"/>
                <a:ea typeface="华文细黑" pitchFamily="2" charset="-122"/>
              </a:rPr>
              <a:t>             一般情况下，截面上剪力流的合力不</a:t>
            </a:r>
          </a:p>
          <a:p>
            <a:pPr marL="342900" lvl="0" indent="-342900" eaLnBrk="1" hangingPunct="1"/>
            <a:r>
              <a:rPr lang="zh-CN" altLang="en-US" b="0" dirty="0">
                <a:latin typeface="Arial" panose="020B0604020202020204" pitchFamily="34" charset="0"/>
                <a:ea typeface="华文细黑" pitchFamily="2" charset="-122"/>
              </a:rPr>
              <a:t>     通过截面形心，而是通过截面上另一点。</a:t>
            </a:r>
          </a:p>
          <a:p>
            <a:pPr marL="342900" lvl="0" indent="-342900" eaLnBrk="1" hangingPunct="1"/>
            <a:r>
              <a:rPr lang="zh-CN" altLang="en-US" b="0" dirty="0">
                <a:latin typeface="Arial" panose="020B0604020202020204" pitchFamily="34" charset="0"/>
                <a:ea typeface="华文细黑" pitchFamily="2" charset="-122"/>
              </a:rPr>
              <a:t>相应地，横向外荷载也必须通过这个点才能维</a:t>
            </a:r>
          </a:p>
          <a:p>
            <a:pPr marL="342900" lvl="0" indent="-342900" eaLnBrk="1" hangingPunct="1"/>
            <a:r>
              <a:rPr lang="zh-CN" altLang="en-US" b="0" dirty="0">
                <a:latin typeface="Arial" panose="020B0604020202020204" pitchFamily="34" charset="0"/>
                <a:ea typeface="华文细黑" pitchFamily="2" charset="-122"/>
              </a:rPr>
              <a:t>持平衡，使构件只发生弯曲而不发生扭转。这</a:t>
            </a:r>
          </a:p>
          <a:p>
            <a:pPr marL="342900" lvl="0" indent="-342900" eaLnBrk="1" hangingPunct="1"/>
            <a:r>
              <a:rPr lang="zh-CN" altLang="en-US" b="0" dirty="0">
                <a:latin typeface="Arial" panose="020B0604020202020204" pitchFamily="34" charset="0"/>
                <a:ea typeface="华文细黑" pitchFamily="2" charset="-122"/>
              </a:rPr>
              <a:t>一特点的点成为剪力中心。</a:t>
            </a:r>
          </a:p>
          <a:p>
            <a:pPr marL="342900" lvl="0" indent="-342900" eaLnBrk="1" hangingPunct="1">
              <a:spcBef>
                <a:spcPct val="50000"/>
              </a:spcBef>
            </a:pPr>
            <a:endParaRPr lang="zh-CN" altLang="en-US" b="0" dirty="0">
              <a:latin typeface="Arial" panose="020B0604020202020204" pitchFamily="34" charset="0"/>
              <a:ea typeface="华文细黑" pitchFamily="2" charset="-122"/>
            </a:endParaRPr>
          </a:p>
          <a:p>
            <a:pPr marL="342900" lvl="0" indent="-342900" eaLnBrk="1" hangingPunct="1">
              <a:spcBef>
                <a:spcPct val="50000"/>
              </a:spcBef>
            </a:pPr>
            <a:endParaRPr lang="zh-CN" altLang="en-US" b="0" dirty="0">
              <a:latin typeface="Arial" panose="020B0604020202020204" pitchFamily="34" charset="0"/>
              <a:ea typeface="华文细黑" pitchFamily="2" charset="-122"/>
            </a:endParaRPr>
          </a:p>
          <a:p>
            <a:pPr marL="342900" lvl="0" indent="-342900" eaLnBrk="1" hangingPunct="1">
              <a:spcBef>
                <a:spcPct val="50000"/>
              </a:spcBef>
            </a:pPr>
            <a:r>
              <a:rPr lang="zh-CN" altLang="en-US" b="0" dirty="0">
                <a:latin typeface="Arial" panose="020B0604020202020204" pitchFamily="34" charset="0"/>
                <a:ea typeface="华文细黑" pitchFamily="2" charset="-122"/>
              </a:rPr>
              <a:t>      </a:t>
            </a:r>
            <a:r>
              <a:rPr lang="zh-CN" altLang="en-US" b="0" dirty="0">
                <a:latin typeface="Arial" panose="020B0604020202020204" pitchFamily="34" charset="0"/>
                <a:ea typeface="华文细黑" pitchFamily="2" charset="-122"/>
                <a:sym typeface="Symbol" panose="05050102010706020507" pitchFamily="18" charset="2"/>
              </a:rPr>
              <a:t></a:t>
            </a:r>
            <a:r>
              <a:rPr lang="en-US" altLang="zh-CN" b="0" baseline="-25000">
                <a:latin typeface="Arial" panose="020B0604020202020204" pitchFamily="34" charset="0"/>
                <a:ea typeface="华文细黑" pitchFamily="2" charset="-122"/>
                <a:sym typeface="Symbol" panose="05050102010706020507" pitchFamily="18" charset="2"/>
              </a:rPr>
              <a:t>c</a:t>
            </a:r>
            <a:r>
              <a:rPr lang="zh-CN" altLang="en-US" b="0" dirty="0">
                <a:latin typeface="Arial" panose="020B0604020202020204" pitchFamily="34" charset="0"/>
                <a:ea typeface="华文细黑" pitchFamily="2" charset="-122"/>
                <a:sym typeface="Symbol" panose="05050102010706020507" pitchFamily="18" charset="2"/>
              </a:rPr>
              <a:t>为自形心</a:t>
            </a:r>
            <a:r>
              <a:rPr lang="en-US" altLang="zh-CN" b="0">
                <a:latin typeface="Arial" panose="020B0604020202020204" pitchFamily="34" charset="0"/>
                <a:ea typeface="华文细黑" pitchFamily="2" charset="-122"/>
                <a:sym typeface="Symbol" panose="05050102010706020507" pitchFamily="18" charset="2"/>
              </a:rPr>
              <a:t>C</a:t>
            </a:r>
            <a:r>
              <a:rPr lang="zh-CN" altLang="en-US" b="0" dirty="0">
                <a:latin typeface="Arial" panose="020B0604020202020204" pitchFamily="34" charset="0"/>
                <a:ea typeface="华文细黑" pitchFamily="2" charset="-122"/>
                <a:sym typeface="Symbol" panose="05050102010706020507" pitchFamily="18" charset="2"/>
              </a:rPr>
              <a:t>到</a:t>
            </a:r>
            <a:r>
              <a:rPr lang="en-US" altLang="zh-CN" b="0">
                <a:latin typeface="Arial" panose="020B0604020202020204" pitchFamily="34" charset="0"/>
                <a:ea typeface="华文细黑" pitchFamily="2" charset="-122"/>
                <a:sym typeface="Symbol" panose="05050102010706020507" pitchFamily="18" charset="2"/>
              </a:rPr>
              <a:t>s</a:t>
            </a:r>
            <a:r>
              <a:rPr lang="zh-CN" altLang="en-US" b="0" dirty="0">
                <a:latin typeface="Arial" panose="020B0604020202020204" pitchFamily="34" charset="0"/>
                <a:ea typeface="华文细黑" pitchFamily="2" charset="-122"/>
                <a:sym typeface="Symbol" panose="05050102010706020507" pitchFamily="18" charset="2"/>
              </a:rPr>
              <a:t>轴的距离，当自</a:t>
            </a:r>
            <a:r>
              <a:rPr lang="en-US" altLang="zh-CN" b="0">
                <a:latin typeface="Arial" panose="020B0604020202020204" pitchFamily="34" charset="0"/>
                <a:ea typeface="华文细黑" pitchFamily="2" charset="-122"/>
                <a:sym typeface="Symbol" panose="05050102010706020507" pitchFamily="18" charset="2"/>
              </a:rPr>
              <a:t>C</a:t>
            </a:r>
            <a:r>
              <a:rPr lang="zh-CN" altLang="en-US" b="0" dirty="0">
                <a:latin typeface="Arial" panose="020B0604020202020204" pitchFamily="34" charset="0"/>
                <a:ea typeface="华文细黑" pitchFamily="2" charset="-122"/>
                <a:sym typeface="Symbol" panose="05050102010706020507" pitchFamily="18" charset="2"/>
              </a:rPr>
              <a:t>至</a:t>
            </a:r>
            <a:r>
              <a:rPr lang="en-US" altLang="zh-CN" b="0">
                <a:latin typeface="Arial" panose="020B0604020202020204" pitchFamily="34" charset="0"/>
                <a:ea typeface="华文细黑" pitchFamily="2" charset="-122"/>
                <a:sym typeface="Symbol" panose="05050102010706020507" pitchFamily="18" charset="2"/>
              </a:rPr>
              <a:t>s</a:t>
            </a:r>
            <a:r>
              <a:rPr lang="zh-CN" altLang="en-US" b="0" dirty="0">
                <a:latin typeface="Arial" panose="020B0604020202020204" pitchFamily="34" charset="0"/>
                <a:ea typeface="华文细黑" pitchFamily="2" charset="-122"/>
                <a:sym typeface="Symbol" panose="05050102010706020507" pitchFamily="18" charset="2"/>
              </a:rPr>
              <a:t>轴</a:t>
            </a:r>
          </a:p>
          <a:p>
            <a:pPr marL="342900" lvl="0" indent="-342900" eaLnBrk="1" hangingPunct="1"/>
            <a:r>
              <a:rPr lang="zh-CN" altLang="en-US" b="0" dirty="0">
                <a:latin typeface="Arial" panose="020B0604020202020204" pitchFamily="34" charset="0"/>
                <a:ea typeface="华文细黑" pitchFamily="2" charset="-122"/>
                <a:sym typeface="Symbol" panose="05050102010706020507" pitchFamily="18" charset="2"/>
              </a:rPr>
              <a:t>     方向与</a:t>
            </a:r>
            <a:r>
              <a:rPr lang="en-US" altLang="zh-CN" b="0">
                <a:latin typeface="Arial" panose="020B0604020202020204" pitchFamily="34" charset="0"/>
                <a:ea typeface="华文细黑" pitchFamily="2" charset="-122"/>
                <a:sym typeface="Symbol" panose="05050102010706020507" pitchFamily="18" charset="2"/>
              </a:rPr>
              <a:t>n</a:t>
            </a:r>
            <a:r>
              <a:rPr lang="zh-CN" altLang="en-US" b="0" dirty="0">
                <a:latin typeface="Arial" panose="020B0604020202020204" pitchFamily="34" charset="0"/>
                <a:ea typeface="华文细黑" pitchFamily="2" charset="-122"/>
                <a:sym typeface="Symbol" panose="05050102010706020507" pitchFamily="18" charset="2"/>
              </a:rPr>
              <a:t>轴一致时为正；力矩逆时针为正。</a:t>
            </a:r>
            <a:r>
              <a:rPr lang="zh-CN" altLang="en-US" b="0" dirty="0">
                <a:latin typeface="Arial" panose="020B0604020202020204" pitchFamily="34" charset="0"/>
                <a:ea typeface="华文细黑" pitchFamily="2" charset="-122"/>
              </a:rPr>
              <a:t>      </a:t>
            </a:r>
          </a:p>
        </p:txBody>
      </p:sp>
      <p:graphicFrame>
        <p:nvGraphicFramePr>
          <p:cNvPr id="62466" name="Object 3"/>
          <p:cNvGraphicFramePr/>
          <p:nvPr/>
        </p:nvGraphicFramePr>
        <p:xfrm>
          <a:off x="5257800" y="1143000"/>
          <a:ext cx="3276600" cy="2689225"/>
        </p:xfrm>
        <a:graphic>
          <a:graphicData uri="http://schemas.openxmlformats.org/presentationml/2006/ole">
            <mc:AlternateContent xmlns:mc="http://schemas.openxmlformats.org/markup-compatibility/2006">
              <mc:Choice xmlns:v="urn:schemas-microsoft-com:vml" Requires="v">
                <p:oleObj spid="_x0000_s66564" r:id="rId3" imgW="3876675" imgH="3181350" progId="Paint.Picture">
                  <p:embed/>
                </p:oleObj>
              </mc:Choice>
              <mc:Fallback>
                <p:oleObj r:id="rId3" imgW="3876675" imgH="3181350" progId="Paint.Picture">
                  <p:embed/>
                  <p:pic>
                    <p:nvPicPr>
                      <p:cNvPr id="0" name="图片 3373"/>
                      <p:cNvPicPr/>
                      <p:nvPr/>
                    </p:nvPicPr>
                    <p:blipFill>
                      <a:blip r:embed="rId4"/>
                      <a:stretch>
                        <a:fillRect/>
                      </a:stretch>
                    </p:blipFill>
                    <p:spPr>
                      <a:xfrm>
                        <a:off x="5257800" y="1143000"/>
                        <a:ext cx="3276600" cy="2689225"/>
                      </a:xfrm>
                      <a:prstGeom prst="rect">
                        <a:avLst/>
                      </a:prstGeom>
                      <a:noFill/>
                      <a:ln w="38100">
                        <a:noFill/>
                        <a:miter/>
                      </a:ln>
                    </p:spPr>
                  </p:pic>
                </p:oleObj>
              </mc:Fallback>
            </mc:AlternateContent>
          </a:graphicData>
        </a:graphic>
      </p:graphicFrame>
      <p:graphicFrame>
        <p:nvGraphicFramePr>
          <p:cNvPr id="62467" name="Object 4"/>
          <p:cNvGraphicFramePr/>
          <p:nvPr/>
        </p:nvGraphicFramePr>
        <p:xfrm>
          <a:off x="609600" y="2667000"/>
          <a:ext cx="2581275" cy="487363"/>
        </p:xfrm>
        <a:graphic>
          <a:graphicData uri="http://schemas.openxmlformats.org/presentationml/2006/ole">
            <mc:AlternateContent xmlns:mc="http://schemas.openxmlformats.org/markup-compatibility/2006">
              <mc:Choice xmlns:v="urn:schemas-microsoft-com:vml" Requires="v">
                <p:oleObj spid="_x0000_s66565" r:id="rId5" imgW="1344930" imgH="254000" progId="Equation.3">
                  <p:embed/>
                </p:oleObj>
              </mc:Choice>
              <mc:Fallback>
                <p:oleObj r:id="rId5" imgW="1344930" imgH="254000" progId="Equation.3">
                  <p:embed/>
                  <p:pic>
                    <p:nvPicPr>
                      <p:cNvPr id="0" name="图片 3375"/>
                      <p:cNvPicPr/>
                      <p:nvPr/>
                    </p:nvPicPr>
                    <p:blipFill>
                      <a:blip r:embed="rId6"/>
                      <a:stretch>
                        <a:fillRect/>
                      </a:stretch>
                    </p:blipFill>
                    <p:spPr>
                      <a:xfrm>
                        <a:off x="609600" y="2667000"/>
                        <a:ext cx="2581275" cy="487363"/>
                      </a:xfrm>
                      <a:prstGeom prst="rect">
                        <a:avLst/>
                      </a:prstGeom>
                      <a:noFill/>
                      <a:ln w="38100">
                        <a:noFill/>
                        <a:miter/>
                      </a:ln>
                    </p:spPr>
                  </p:pic>
                </p:oleObj>
              </mc:Fallback>
            </mc:AlternateContent>
          </a:graphicData>
        </a:graphic>
      </p:graphicFrame>
      <p:graphicFrame>
        <p:nvGraphicFramePr>
          <p:cNvPr id="62468" name="Object 5"/>
          <p:cNvGraphicFramePr/>
          <p:nvPr/>
        </p:nvGraphicFramePr>
        <p:xfrm>
          <a:off x="533400" y="4191000"/>
          <a:ext cx="7848600" cy="1879600"/>
        </p:xfrm>
        <a:graphic>
          <a:graphicData uri="http://schemas.openxmlformats.org/presentationml/2006/ole">
            <mc:AlternateContent xmlns:mc="http://schemas.openxmlformats.org/markup-compatibility/2006">
              <mc:Choice xmlns:v="urn:schemas-microsoft-com:vml" Requires="v">
                <p:oleObj spid="_x0000_s66566" r:id="rId7" imgW="4292600" imgH="1028700" progId="Equation.3">
                  <p:embed/>
                </p:oleObj>
              </mc:Choice>
              <mc:Fallback>
                <p:oleObj r:id="rId7" imgW="4292600" imgH="1028700" progId="Equation.3">
                  <p:embed/>
                  <p:pic>
                    <p:nvPicPr>
                      <p:cNvPr id="0" name="图片 3374"/>
                      <p:cNvPicPr/>
                      <p:nvPr/>
                    </p:nvPicPr>
                    <p:blipFill>
                      <a:blip r:embed="rId8"/>
                      <a:stretch>
                        <a:fillRect/>
                      </a:stretch>
                    </p:blipFill>
                    <p:spPr>
                      <a:xfrm>
                        <a:off x="533400" y="4191000"/>
                        <a:ext cx="7848600" cy="1879600"/>
                      </a:xfrm>
                      <a:prstGeom prst="rect">
                        <a:avLst/>
                      </a:prstGeom>
                      <a:noFill/>
                      <a:ln w="38100">
                        <a:noFill/>
                        <a:miter/>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Text Box 1026"/>
          <p:cNvSpPr txBox="1"/>
          <p:nvPr/>
        </p:nvSpPr>
        <p:spPr>
          <a:xfrm>
            <a:off x="228600" y="152400"/>
            <a:ext cx="52578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定义：</a:t>
            </a:r>
          </a:p>
        </p:txBody>
      </p:sp>
      <p:graphicFrame>
        <p:nvGraphicFramePr>
          <p:cNvPr id="63490" name="Object 1027"/>
          <p:cNvGraphicFramePr/>
          <p:nvPr/>
        </p:nvGraphicFramePr>
        <p:xfrm>
          <a:off x="990600" y="152400"/>
          <a:ext cx="3048000" cy="393700"/>
        </p:xfrm>
        <a:graphic>
          <a:graphicData uri="http://schemas.openxmlformats.org/presentationml/2006/ole">
            <mc:AlternateContent xmlns:mc="http://schemas.openxmlformats.org/markup-compatibility/2006">
              <mc:Choice xmlns:v="urn:schemas-microsoft-com:vml" Requires="v">
                <p:oleObj spid="_x0000_s67589" r:id="rId3" imgW="1966595" imgH="254000" progId="Equation.3">
                  <p:embed/>
                </p:oleObj>
              </mc:Choice>
              <mc:Fallback>
                <p:oleObj r:id="rId3" imgW="1966595" imgH="254000" progId="Equation.3">
                  <p:embed/>
                  <p:pic>
                    <p:nvPicPr>
                      <p:cNvPr id="0" name="图片 3376"/>
                      <p:cNvPicPr/>
                      <p:nvPr/>
                    </p:nvPicPr>
                    <p:blipFill>
                      <a:blip r:embed="rId4"/>
                      <a:stretch>
                        <a:fillRect/>
                      </a:stretch>
                    </p:blipFill>
                    <p:spPr>
                      <a:xfrm>
                        <a:off x="990600" y="152400"/>
                        <a:ext cx="3048000" cy="393700"/>
                      </a:xfrm>
                      <a:prstGeom prst="rect">
                        <a:avLst/>
                      </a:prstGeom>
                      <a:noFill/>
                      <a:ln w="38100">
                        <a:noFill/>
                        <a:miter/>
                      </a:ln>
                    </p:spPr>
                  </p:pic>
                </p:oleObj>
              </mc:Fallback>
            </mc:AlternateContent>
          </a:graphicData>
        </a:graphic>
      </p:graphicFrame>
      <p:graphicFrame>
        <p:nvGraphicFramePr>
          <p:cNvPr id="63491" name="Object 1029"/>
          <p:cNvGraphicFramePr/>
          <p:nvPr/>
        </p:nvGraphicFramePr>
        <p:xfrm>
          <a:off x="304800" y="685800"/>
          <a:ext cx="5318125" cy="2486025"/>
        </p:xfrm>
        <a:graphic>
          <a:graphicData uri="http://schemas.openxmlformats.org/presentationml/2006/ole">
            <mc:AlternateContent xmlns:mc="http://schemas.openxmlformats.org/markup-compatibility/2006">
              <mc:Choice xmlns:v="urn:schemas-microsoft-com:vml" Requires="v">
                <p:oleObj spid="_x0000_s67590" r:id="rId5" imgW="2908300" imgH="1358900" progId="Equation.3">
                  <p:embed/>
                </p:oleObj>
              </mc:Choice>
              <mc:Fallback>
                <p:oleObj r:id="rId5" imgW="2908300" imgH="1358900" progId="Equation.3">
                  <p:embed/>
                  <p:pic>
                    <p:nvPicPr>
                      <p:cNvPr id="0" name="图片 3379"/>
                      <p:cNvPicPr/>
                      <p:nvPr/>
                    </p:nvPicPr>
                    <p:blipFill>
                      <a:blip r:embed="rId6"/>
                      <a:stretch>
                        <a:fillRect/>
                      </a:stretch>
                    </p:blipFill>
                    <p:spPr>
                      <a:xfrm>
                        <a:off x="304800" y="685800"/>
                        <a:ext cx="5318125" cy="2486025"/>
                      </a:xfrm>
                      <a:prstGeom prst="rect">
                        <a:avLst/>
                      </a:prstGeom>
                      <a:noFill/>
                      <a:ln w="38100">
                        <a:noFill/>
                        <a:miter/>
                      </a:ln>
                    </p:spPr>
                  </p:pic>
                </p:oleObj>
              </mc:Fallback>
            </mc:AlternateContent>
          </a:graphicData>
        </a:graphic>
      </p:graphicFrame>
      <p:sp>
        <p:nvSpPr>
          <p:cNvPr id="63495" name="Text Box 1030"/>
          <p:cNvSpPr txBox="1"/>
          <p:nvPr/>
        </p:nvSpPr>
        <p:spPr>
          <a:xfrm>
            <a:off x="228600" y="3352800"/>
            <a:ext cx="5181600" cy="366713"/>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如果</a:t>
            </a:r>
            <a:r>
              <a:rPr lang="en-US" altLang="zh-CN" b="0">
                <a:latin typeface="华文细黑" pitchFamily="2" charset="-122"/>
                <a:ea typeface="华文细黑" pitchFamily="2" charset="-122"/>
              </a:rPr>
              <a:t>x</a:t>
            </a: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y</a:t>
            </a:r>
            <a:r>
              <a:rPr lang="zh-CN" altLang="en-US" b="0" dirty="0">
                <a:latin typeface="华文细黑" pitchFamily="2" charset="-122"/>
                <a:ea typeface="华文细黑" pitchFamily="2" charset="-122"/>
              </a:rPr>
              <a:t>为截面主轴，剪力中心坐标：</a:t>
            </a:r>
          </a:p>
        </p:txBody>
      </p:sp>
      <p:graphicFrame>
        <p:nvGraphicFramePr>
          <p:cNvPr id="63492" name="Object 1031"/>
          <p:cNvGraphicFramePr/>
          <p:nvPr/>
        </p:nvGraphicFramePr>
        <p:xfrm>
          <a:off x="593725" y="3810000"/>
          <a:ext cx="1136650" cy="1555750"/>
        </p:xfrm>
        <a:graphic>
          <a:graphicData uri="http://schemas.openxmlformats.org/presentationml/2006/ole">
            <mc:AlternateContent xmlns:mc="http://schemas.openxmlformats.org/markup-compatibility/2006">
              <mc:Choice xmlns:v="urn:schemas-microsoft-com:vml" Requires="v">
                <p:oleObj spid="_x0000_s67591" r:id="rId7" imgW="622300" imgH="850265" progId="Equation.3">
                  <p:embed/>
                </p:oleObj>
              </mc:Choice>
              <mc:Fallback>
                <p:oleObj r:id="rId7" imgW="622300" imgH="850265" progId="Equation.3">
                  <p:embed/>
                  <p:pic>
                    <p:nvPicPr>
                      <p:cNvPr id="0" name="图片 3380"/>
                      <p:cNvPicPr/>
                      <p:nvPr/>
                    </p:nvPicPr>
                    <p:blipFill>
                      <a:blip r:embed="rId8"/>
                      <a:stretch>
                        <a:fillRect/>
                      </a:stretch>
                    </p:blipFill>
                    <p:spPr>
                      <a:xfrm>
                        <a:off x="593725" y="3810000"/>
                        <a:ext cx="1136650" cy="1555750"/>
                      </a:xfrm>
                      <a:prstGeom prst="rect">
                        <a:avLst/>
                      </a:prstGeom>
                      <a:noFill/>
                      <a:ln w="38100">
                        <a:noFill/>
                        <a:miter/>
                      </a:ln>
                    </p:spPr>
                  </p:pic>
                </p:oleObj>
              </mc:Fallback>
            </mc:AlternateContent>
          </a:graphicData>
        </a:graphic>
      </p:graphicFrame>
      <p:sp>
        <p:nvSpPr>
          <p:cNvPr id="63496" name="Text Box 1032"/>
          <p:cNvSpPr txBox="1"/>
          <p:nvPr/>
        </p:nvSpPr>
        <p:spPr>
          <a:xfrm>
            <a:off x="228600" y="5334000"/>
            <a:ext cx="7026275" cy="641350"/>
          </a:xfrm>
          <a:prstGeom prst="rect">
            <a:avLst/>
          </a:prstGeom>
          <a:noFill/>
          <a:ln w="9525">
            <a:noFill/>
          </a:ln>
        </p:spPr>
        <p:txBody>
          <a:bodyPr>
            <a:spAutoFit/>
          </a:bodyPr>
          <a:lstStyle/>
          <a:p>
            <a:pPr lvl="0" eaLnBrk="1" hangingPunct="1"/>
            <a:r>
              <a:rPr lang="zh-CN" altLang="en-US" b="0" dirty="0">
                <a:latin typeface="Arial" panose="020B0604020202020204" pitchFamily="34" charset="0"/>
                <a:ea typeface="华文细黑" pitchFamily="2" charset="-122"/>
              </a:rPr>
              <a:t>在对称轴上，                      ，</a:t>
            </a:r>
          </a:p>
          <a:p>
            <a:pPr lvl="0" eaLnBrk="1" hangingPunct="1"/>
            <a:r>
              <a:rPr lang="zh-CN" altLang="en-US" b="0" dirty="0">
                <a:latin typeface="Arial" panose="020B0604020202020204" pitchFamily="34" charset="0"/>
                <a:ea typeface="华文细黑" pitchFamily="2" charset="-122"/>
              </a:rPr>
              <a:t>所以剪力中心位于对称轴上。</a:t>
            </a:r>
          </a:p>
        </p:txBody>
      </p:sp>
      <p:graphicFrame>
        <p:nvGraphicFramePr>
          <p:cNvPr id="63493" name="Object 1033"/>
          <p:cNvGraphicFramePr/>
          <p:nvPr/>
        </p:nvGraphicFramePr>
        <p:xfrm>
          <a:off x="1619250" y="5300663"/>
          <a:ext cx="1439863" cy="441325"/>
        </p:xfrm>
        <a:graphic>
          <a:graphicData uri="http://schemas.openxmlformats.org/presentationml/2006/ole">
            <mc:AlternateContent xmlns:mc="http://schemas.openxmlformats.org/markup-compatibility/2006">
              <mc:Choice xmlns:v="urn:schemas-microsoft-com:vml" Requires="v">
                <p:oleObj spid="_x0000_s67592" r:id="rId9" imgW="786765" imgH="241300" progId="Equation.3">
                  <p:embed/>
                </p:oleObj>
              </mc:Choice>
              <mc:Fallback>
                <p:oleObj r:id="rId9" imgW="786765" imgH="241300" progId="Equation.3">
                  <p:embed/>
                  <p:pic>
                    <p:nvPicPr>
                      <p:cNvPr id="0" name="图片 3389"/>
                      <p:cNvPicPr/>
                      <p:nvPr/>
                    </p:nvPicPr>
                    <p:blipFill>
                      <a:blip r:embed="rId10"/>
                      <a:stretch>
                        <a:fillRect/>
                      </a:stretch>
                    </p:blipFill>
                    <p:spPr>
                      <a:xfrm>
                        <a:off x="1619250" y="5300663"/>
                        <a:ext cx="1439863" cy="441325"/>
                      </a:xfrm>
                      <a:prstGeom prst="rect">
                        <a:avLst/>
                      </a:prstGeom>
                      <a:noFill/>
                      <a:ln w="38100">
                        <a:noFill/>
                        <a:miter/>
                      </a:ln>
                    </p:spPr>
                  </p:pic>
                </p:oleObj>
              </mc:Fallback>
            </mc:AlternateContent>
          </a:graphicData>
        </a:graphic>
      </p:graphicFrame>
      <p:pic>
        <p:nvPicPr>
          <p:cNvPr id="63497" name="Picture 1034"/>
          <p:cNvPicPr>
            <a:picLocks noChangeAspect="1"/>
          </p:cNvPicPr>
          <p:nvPr/>
        </p:nvPicPr>
        <p:blipFill>
          <a:blip r:embed="rId11"/>
          <a:stretch>
            <a:fillRect/>
          </a:stretch>
        </p:blipFill>
        <p:spPr>
          <a:xfrm>
            <a:off x="3419475" y="4005263"/>
            <a:ext cx="5545138" cy="23145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468313" y="0"/>
            <a:ext cx="8229600" cy="908050"/>
          </a:xfrm>
          <a:ln/>
        </p:spPr>
        <p:txBody>
          <a:bodyPr vert="horz" wrap="square" lIns="91440" tIns="45720" rIns="91440" bIns="45720" anchor="ctr"/>
          <a:lstStyle/>
          <a:p>
            <a:pPr eaLnBrk="1" hangingPunct="1"/>
            <a:r>
              <a:rPr lang="zh-CN" altLang="en-US" sz="3600" dirty="0">
                <a:ea typeface="华文细黑" pitchFamily="2" charset="-122"/>
              </a:rPr>
              <a:t>第一章 稳定问题的基本概念</a:t>
            </a:r>
          </a:p>
        </p:txBody>
      </p:sp>
      <p:sp>
        <p:nvSpPr>
          <p:cNvPr id="1028" name="Rectangle 3"/>
          <p:cNvSpPr>
            <a:spLocks noGrp="1"/>
          </p:cNvSpPr>
          <p:nvPr>
            <p:ph type="body" sz="half" idx="1"/>
          </p:nvPr>
        </p:nvSpPr>
        <p:spPr>
          <a:xfrm>
            <a:off x="468313" y="836613"/>
            <a:ext cx="4038600" cy="4525962"/>
          </a:xfrm>
          <a:ln/>
        </p:spPr>
        <p:txBody>
          <a:bodyPr vert="horz" wrap="square" lIns="91440" tIns="45720" rIns="91440" bIns="45720" anchor="t"/>
          <a:lstStyle/>
          <a:p>
            <a:pPr eaLnBrk="1" hangingPunct="1">
              <a:buNone/>
            </a:pPr>
            <a:r>
              <a:rPr lang="zh-CN" altLang="en-US" sz="2400" b="1" dirty="0">
                <a:ea typeface="华文细黑" pitchFamily="2" charset="-122"/>
              </a:rPr>
              <a:t>一、结构的稳定和平衡</a:t>
            </a:r>
          </a:p>
        </p:txBody>
      </p:sp>
      <p:graphicFrame>
        <p:nvGraphicFramePr>
          <p:cNvPr id="1026" name="Object 4"/>
          <p:cNvGraphicFramePr>
            <a:graphicFrameLocks noGrp="1"/>
          </p:cNvGraphicFramePr>
          <p:nvPr>
            <p:ph sz="half" idx="2"/>
          </p:nvPr>
        </p:nvGraphicFramePr>
        <p:xfrm>
          <a:off x="1042988" y="1341438"/>
          <a:ext cx="6408737" cy="2420937"/>
        </p:xfrm>
        <a:graphic>
          <a:graphicData uri="http://schemas.openxmlformats.org/presentationml/2006/ole">
            <mc:AlternateContent xmlns:mc="http://schemas.openxmlformats.org/markup-compatibility/2006">
              <mc:Choice xmlns:v="urn:schemas-microsoft-com:vml" Requires="v">
                <p:oleObj spid="_x0000_s3080" r:id="rId3" imgW="7867650" imgH="2971800" progId="Paint.Picture">
                  <p:embed/>
                </p:oleObj>
              </mc:Choice>
              <mc:Fallback>
                <p:oleObj r:id="rId3" imgW="7867650" imgH="2971800" progId="Paint.Picture">
                  <p:embed/>
                  <p:pic>
                    <p:nvPicPr>
                      <p:cNvPr id="0" name="图片 3076"/>
                      <p:cNvPicPr/>
                      <p:nvPr/>
                    </p:nvPicPr>
                    <p:blipFill>
                      <a:blip r:embed="rId4"/>
                      <a:stretch>
                        <a:fillRect/>
                      </a:stretch>
                    </p:blipFill>
                    <p:spPr>
                      <a:xfrm>
                        <a:off x="1042988" y="1341438"/>
                        <a:ext cx="6408737" cy="2420937"/>
                      </a:xfrm>
                      <a:prstGeom prst="rect">
                        <a:avLst/>
                      </a:prstGeom>
                      <a:noFill/>
                      <a:ln w="38100">
                        <a:miter/>
                      </a:ln>
                    </p:spPr>
                  </p:pic>
                </p:oleObj>
              </mc:Fallback>
            </mc:AlternateContent>
          </a:graphicData>
        </a:graphic>
      </p:graphicFrame>
      <p:sp>
        <p:nvSpPr>
          <p:cNvPr id="1029" name="Text Box 5"/>
          <p:cNvSpPr txBox="1"/>
          <p:nvPr/>
        </p:nvSpPr>
        <p:spPr>
          <a:xfrm>
            <a:off x="684213" y="3860800"/>
            <a:ext cx="8066087" cy="3586163"/>
          </a:xfrm>
          <a:prstGeom prst="rect">
            <a:avLst/>
          </a:prstGeom>
          <a:noFill/>
          <a:ln w="9525">
            <a:noFill/>
          </a:ln>
        </p:spPr>
        <p:txBody>
          <a:bodyPr>
            <a:spAutoFit/>
          </a:bodyPr>
          <a:lstStyle/>
          <a:p>
            <a:pPr lvl="0" eaLnBrk="1" hangingPunct="1">
              <a:spcBef>
                <a:spcPts val="600"/>
              </a:spcBef>
            </a:pPr>
            <a:r>
              <a:rPr lang="zh-CN" altLang="en-US" sz="2400" b="0" dirty="0">
                <a:latin typeface="Arial" panose="020B0604020202020204" pitchFamily="34" charset="0"/>
                <a:ea typeface="华文细黑" pitchFamily="2" charset="-122"/>
              </a:rPr>
              <a:t>稳定是关于结构平衡状态性质的定义：</a:t>
            </a:r>
          </a:p>
          <a:p>
            <a:pPr lvl="0" eaLnBrk="1" hangingPunct="1">
              <a:spcBef>
                <a:spcPts val="600"/>
              </a:spcBef>
            </a:pPr>
            <a:r>
              <a:rPr lang="en-US" altLang="zh-CN" sz="2400" b="0">
                <a:latin typeface="华文细黑" pitchFamily="2" charset="-122"/>
                <a:ea typeface="华文细黑" pitchFamily="2" charset="-122"/>
              </a:rPr>
              <a:t>——</a:t>
            </a:r>
            <a:r>
              <a:rPr lang="zh-CN" altLang="en-US" sz="2400" b="0" dirty="0">
                <a:latin typeface="Arial" panose="020B0604020202020204" pitchFamily="34" charset="0"/>
                <a:ea typeface="华文细黑" pitchFamily="2" charset="-122"/>
              </a:rPr>
              <a:t>平衡指结构处于静止或匀速运动状态；</a:t>
            </a:r>
          </a:p>
          <a:p>
            <a:pPr lvl="0" eaLnBrk="1" hangingPunct="1">
              <a:spcBef>
                <a:spcPts val="600"/>
              </a:spcBef>
            </a:pPr>
            <a:r>
              <a:rPr lang="en-US" altLang="zh-CN" sz="2400" b="0">
                <a:latin typeface="华文细黑" pitchFamily="2" charset="-122"/>
                <a:ea typeface="华文细黑" pitchFamily="2" charset="-122"/>
              </a:rPr>
              <a:t>——</a:t>
            </a:r>
            <a:r>
              <a:rPr lang="zh-CN" altLang="en-US" sz="2400" b="0" dirty="0">
                <a:latin typeface="Arial" panose="020B0604020202020204" pitchFamily="34" charset="0"/>
                <a:ea typeface="华文细黑" pitchFamily="2" charset="-122"/>
              </a:rPr>
              <a:t>稳定指结构原有平衡状态不因微小干扰而改变，</a:t>
            </a:r>
          </a:p>
          <a:p>
            <a:pPr lvl="0" eaLnBrk="1" hangingPunct="1">
              <a:spcBef>
                <a:spcPts val="600"/>
              </a:spcBef>
            </a:pPr>
            <a:endParaRPr lang="zh-CN" altLang="en-US" sz="2400" b="0" dirty="0">
              <a:latin typeface="Arial" panose="020B0604020202020204" pitchFamily="34" charset="0"/>
              <a:ea typeface="华文细黑" pitchFamily="2" charset="-122"/>
            </a:endParaRPr>
          </a:p>
          <a:p>
            <a:pPr lvl="0" eaLnBrk="1" hangingPunct="1">
              <a:spcBef>
                <a:spcPts val="600"/>
              </a:spcBef>
            </a:pPr>
            <a:r>
              <a:rPr lang="zh-CN" altLang="en-US" sz="2400" dirty="0">
                <a:latin typeface="Arial" panose="020B0604020202020204" pitchFamily="34" charset="0"/>
                <a:ea typeface="华文细黑" pitchFamily="2" charset="-122"/>
              </a:rPr>
              <a:t>失稳指结构因微小干扰而失去原有平衡状态、</a:t>
            </a:r>
            <a:endParaRPr lang="en-US" altLang="zh-CN" sz="2400">
              <a:latin typeface="Arial" panose="020B0604020202020204" pitchFamily="34" charset="0"/>
              <a:ea typeface="华文细黑" pitchFamily="2" charset="-122"/>
            </a:endParaRPr>
          </a:p>
          <a:p>
            <a:pPr lvl="0" eaLnBrk="1" hangingPunct="1"/>
            <a:r>
              <a:rPr lang="en-US" altLang="zh-CN" sz="2400">
                <a:latin typeface="Arial" panose="020B0604020202020204" pitchFamily="34" charset="0"/>
                <a:ea typeface="华文细黑" pitchFamily="2" charset="-122"/>
              </a:rPr>
              <a:t>               </a:t>
            </a:r>
            <a:r>
              <a:rPr lang="zh-CN" altLang="en-US" sz="2400" dirty="0">
                <a:latin typeface="Arial" panose="020B0604020202020204" pitchFamily="34" charset="0"/>
                <a:ea typeface="华文细黑" pitchFamily="2" charset="-122"/>
              </a:rPr>
              <a:t>并转移到另一新的平衡状态。</a:t>
            </a:r>
          </a:p>
          <a:p>
            <a:pPr lvl="0" eaLnBrk="1" hangingPunct="1">
              <a:spcBef>
                <a:spcPts val="600"/>
              </a:spcBef>
            </a:pPr>
            <a:endParaRPr lang="zh-CN" altLang="en-US" sz="2400" dirty="0">
              <a:latin typeface="Arial" panose="020B0604020202020204" pitchFamily="34" charset="0"/>
              <a:ea typeface="华文细黑" pitchFamily="2" charset="-122"/>
            </a:endParaRPr>
          </a:p>
          <a:p>
            <a:pPr lvl="0" eaLnBrk="1" hangingPunct="1">
              <a:spcBef>
                <a:spcPts val="600"/>
              </a:spcBef>
            </a:pPr>
            <a:r>
              <a:rPr lang="zh-CN" altLang="en-US" sz="2400" dirty="0">
                <a:latin typeface="Arial" panose="020B0604020202020204" pitchFamily="34" charset="0"/>
                <a:ea typeface="华文细黑" pitchFamily="2" charset="-122"/>
              </a:rPr>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4"/>
          <p:cNvSpPr/>
          <p:nvPr/>
        </p:nvSpPr>
        <p:spPr>
          <a:xfrm>
            <a:off x="228600" y="304800"/>
            <a:ext cx="8591550" cy="6172200"/>
          </a:xfrm>
          <a:prstGeom prst="rect">
            <a:avLst/>
          </a:prstGeom>
          <a:noFill/>
          <a:ln w="9525">
            <a:noFill/>
          </a:ln>
        </p:spPr>
        <p:txBody>
          <a:bodyPr>
            <a:spAutoFit/>
          </a:bodyPr>
          <a:lstStyle/>
          <a:p>
            <a:pPr marL="342900" lvl="0" indent="-342900" eaLnBrk="1" hangingPunct="1">
              <a:spcBef>
                <a:spcPct val="20000"/>
              </a:spcBef>
            </a:pPr>
            <a:r>
              <a:rPr lang="zh-CN" altLang="en-US" sz="2000" dirty="0">
                <a:latin typeface="Arial" panose="020B0604020202020204" pitchFamily="34" charset="0"/>
                <a:ea typeface="华文细黑" pitchFamily="2" charset="-122"/>
              </a:rPr>
              <a:t>四、薄壁构件的扭转</a:t>
            </a:r>
          </a:p>
          <a:p>
            <a:pPr marL="342900" lvl="0" indent="-342900" eaLnBrk="1" hangingPunct="1">
              <a:spcBef>
                <a:spcPct val="50000"/>
              </a:spcBef>
              <a:buAutoNum type="arabicPeriod"/>
            </a:pPr>
            <a:r>
              <a:rPr lang="zh-CN" altLang="en-US" dirty="0">
                <a:latin typeface="Arial" panose="020B0604020202020204" pitchFamily="34" charset="0"/>
                <a:ea typeface="华文细黑" pitchFamily="2" charset="-122"/>
              </a:rPr>
              <a:t>位移表达式</a:t>
            </a:r>
          </a:p>
          <a:p>
            <a:pPr marL="342900" lvl="0" indent="-342900" eaLnBrk="1" hangingPunct="1">
              <a:spcBef>
                <a:spcPct val="50000"/>
              </a:spcBef>
              <a:buAutoNum type="arabicPeriod"/>
            </a:pPr>
            <a:endParaRPr lang="zh-CN" altLang="en-US" dirty="0">
              <a:latin typeface="Arial" panose="020B0604020202020204" pitchFamily="34" charset="0"/>
              <a:ea typeface="华文细黑" pitchFamily="2" charset="-122"/>
            </a:endParaRPr>
          </a:p>
          <a:p>
            <a:pPr marL="342900" lvl="0" indent="-342900" eaLnBrk="1" hangingPunct="1">
              <a:spcBef>
                <a:spcPct val="50000"/>
              </a:spcBef>
            </a:pPr>
            <a:r>
              <a:rPr lang="zh-CN" altLang="en-US" b="0" dirty="0">
                <a:latin typeface="华文细黑" pitchFamily="2" charset="-122"/>
                <a:ea typeface="华文细黑" pitchFamily="2" charset="-122"/>
              </a:rPr>
              <a:t>             扭转时，截面纵向位移按扇性坐标的规律分布，不再符合平截面法则，</a:t>
            </a:r>
          </a:p>
          <a:p>
            <a:pPr marL="342900" lvl="0" indent="-342900" eaLnBrk="1" hangingPunct="1"/>
            <a:r>
              <a:rPr lang="zh-CN" altLang="en-US" b="0" dirty="0">
                <a:latin typeface="华文细黑" pitchFamily="2" charset="-122"/>
                <a:ea typeface="华文细黑" pitchFamily="2" charset="-122"/>
              </a:rPr>
              <a:t>      截面发生了翘曲。</a:t>
            </a:r>
          </a:p>
          <a:p>
            <a:pPr marL="342900" lvl="0" indent="-342900" eaLnBrk="1" hangingPunct="1">
              <a:spcBef>
                <a:spcPct val="50000"/>
              </a:spcBef>
              <a:buAutoNum type="arabicPeriod" startAt="2"/>
            </a:pPr>
            <a:r>
              <a:rPr lang="zh-CN" altLang="en-US" dirty="0">
                <a:latin typeface="华文细黑" pitchFamily="2" charset="-122"/>
                <a:ea typeface="华文细黑" pitchFamily="2" charset="-122"/>
              </a:rPr>
              <a:t>扭转中心</a:t>
            </a:r>
          </a:p>
          <a:p>
            <a:pPr marL="342900" lvl="0" indent="-342900" eaLnBrk="1" hangingPunct="1">
              <a:spcBef>
                <a:spcPct val="50000"/>
              </a:spcBef>
            </a:pPr>
            <a:r>
              <a:rPr lang="zh-CN" altLang="en-US" b="0" dirty="0">
                <a:latin typeface="华文细黑" pitchFamily="2" charset="-122"/>
                <a:ea typeface="华文细黑" pitchFamily="2" charset="-122"/>
              </a:rPr>
              <a:t>              作用在剪力中心上的横向荷载不会引起截面扭转，根据相互性原理，作用在构件上的扭矩也不会引起剪力中心轴上任意点的横向位移。所以，构件的扭转中心就是其剪力中心。</a:t>
            </a:r>
          </a:p>
          <a:p>
            <a:pPr marL="342900" lvl="0" indent="-342900" eaLnBrk="1" hangingPunct="1">
              <a:spcBef>
                <a:spcPct val="50000"/>
              </a:spcBef>
            </a:pPr>
            <a:r>
              <a:rPr lang="zh-CN" altLang="en-US" b="0" dirty="0">
                <a:latin typeface="华文细黑" pitchFamily="2" charset="-122"/>
                <a:ea typeface="华文细黑" pitchFamily="2" charset="-122"/>
              </a:rPr>
              <a:t>              在小挠度范围内，应用迭加原理，当构件同时承受弯曲和扭转时，剪力中心将发生挠曲，同时构件各截面绕此轴发生扭转。</a:t>
            </a:r>
          </a:p>
          <a:p>
            <a:pPr marL="342900" lvl="0" indent="-342900" eaLnBrk="1" hangingPunct="1">
              <a:spcBef>
                <a:spcPct val="50000"/>
              </a:spcBef>
            </a:pPr>
            <a:r>
              <a:rPr lang="zh-CN" altLang="en-US" b="0" dirty="0">
                <a:latin typeface="华文细黑" pitchFamily="2" charset="-122"/>
                <a:ea typeface="华文细黑" pitchFamily="2" charset="-122"/>
              </a:rPr>
              <a:t>              参考点、剪力中心、扭转中心、弯曲中心  </a:t>
            </a:r>
            <a:r>
              <a:rPr lang="zh-CN" altLang="en-US" b="0" dirty="0">
                <a:latin typeface="华文细黑" pitchFamily="2" charset="-122"/>
                <a:ea typeface="华文细黑" pitchFamily="2" charset="-122"/>
                <a:sym typeface="Wingdings" panose="05000000000000000000" pitchFamily="2" charset="2"/>
              </a:rPr>
              <a:t> </a:t>
            </a:r>
          </a:p>
          <a:p>
            <a:pPr marL="342900" lvl="0" indent="-342900" eaLnBrk="1" hangingPunct="1">
              <a:spcBef>
                <a:spcPct val="50000"/>
              </a:spcBef>
              <a:buAutoNum type="arabicPeriod" startAt="3"/>
            </a:pPr>
            <a:r>
              <a:rPr lang="zh-CN" altLang="en-US" dirty="0">
                <a:latin typeface="华文细黑" pitchFamily="2" charset="-122"/>
                <a:ea typeface="华文细黑" pitchFamily="2" charset="-122"/>
                <a:sym typeface="Wingdings" panose="05000000000000000000" pitchFamily="2" charset="2"/>
              </a:rPr>
              <a:t>自由扭转和约束扭转</a:t>
            </a:r>
          </a:p>
          <a:p>
            <a:pPr marL="342900" lvl="0" indent="-342900" eaLnBrk="1" hangingPunct="1">
              <a:spcBef>
                <a:spcPct val="50000"/>
              </a:spcBef>
            </a:pPr>
            <a:r>
              <a:rPr lang="zh-CN" altLang="en-US" dirty="0">
                <a:latin typeface="华文细黑" pitchFamily="2" charset="-122"/>
                <a:ea typeface="华文细黑" pitchFamily="2" charset="-122"/>
              </a:rPr>
              <a:t>              </a:t>
            </a:r>
            <a:r>
              <a:rPr lang="zh-CN" altLang="en-US" b="0" dirty="0">
                <a:latin typeface="华文细黑" pitchFamily="2" charset="-122"/>
                <a:ea typeface="华文细黑" pitchFamily="2" charset="-122"/>
              </a:rPr>
              <a:t>在两端一对扭矩作用下，两端支承条件不限制端面的自由翘曲，这时，构件产生均匀扭转或自由扭转，单位扭转角</a:t>
            </a:r>
            <a:r>
              <a:rPr lang="zh-CN" altLang="en-US" b="0" dirty="0">
                <a:latin typeface="华文细黑" pitchFamily="2" charset="-122"/>
                <a:ea typeface="华文细黑" pitchFamily="2" charset="-122"/>
                <a:sym typeface="Symbol" panose="05050102010706020507" pitchFamily="18" charset="2"/>
              </a:rPr>
              <a:t>’沿纵轴不变，各截面产生相同的应力和翘曲，截面上只产生剪应力。</a:t>
            </a:r>
          </a:p>
          <a:p>
            <a:pPr marL="342900" lvl="0" indent="-342900" eaLnBrk="1" hangingPunct="1">
              <a:spcBef>
                <a:spcPct val="50000"/>
              </a:spcBef>
            </a:pPr>
            <a:endParaRPr lang="en-US" altLang="zh-CN" b="0">
              <a:latin typeface="Arial" panose="020B0604020202020204" pitchFamily="34" charset="0"/>
              <a:ea typeface="华文细黑" pitchFamily="2" charset="-122"/>
            </a:endParaRPr>
          </a:p>
        </p:txBody>
      </p:sp>
      <p:graphicFrame>
        <p:nvGraphicFramePr>
          <p:cNvPr id="64514" name="Object 5"/>
          <p:cNvGraphicFramePr/>
          <p:nvPr/>
        </p:nvGraphicFramePr>
        <p:xfrm>
          <a:off x="2339975" y="836613"/>
          <a:ext cx="1439863" cy="798512"/>
        </p:xfrm>
        <a:graphic>
          <a:graphicData uri="http://schemas.openxmlformats.org/presentationml/2006/ole">
            <mc:AlternateContent xmlns:mc="http://schemas.openxmlformats.org/markup-compatibility/2006">
              <mc:Choice xmlns:v="urn:schemas-microsoft-com:vml" Requires="v">
                <p:oleObj spid="_x0000_s68612" r:id="rId3" imgW="825500" imgH="457200" progId="Equation.3">
                  <p:embed/>
                </p:oleObj>
              </mc:Choice>
              <mc:Fallback>
                <p:oleObj r:id="rId3" imgW="825500" imgH="457200" progId="Equation.3">
                  <p:embed/>
                  <p:pic>
                    <p:nvPicPr>
                      <p:cNvPr id="0" name="图片 3395"/>
                      <p:cNvPicPr/>
                      <p:nvPr/>
                    </p:nvPicPr>
                    <p:blipFill>
                      <a:blip r:embed="rId4"/>
                      <a:stretch>
                        <a:fillRect/>
                      </a:stretch>
                    </p:blipFill>
                    <p:spPr>
                      <a:xfrm>
                        <a:off x="2339975" y="836613"/>
                        <a:ext cx="1439863" cy="798512"/>
                      </a:xfrm>
                      <a:prstGeom prst="rect">
                        <a:avLst/>
                      </a:prstGeom>
                      <a:noFill/>
                      <a:ln w="38100">
                        <a:noFill/>
                        <a:miter/>
                      </a:ln>
                    </p:spPr>
                  </p:pic>
                </p:oleObj>
              </mc:Fallback>
            </mc:AlternateContent>
          </a:graphicData>
        </a:graphic>
      </p:graphicFrame>
      <p:graphicFrame>
        <p:nvGraphicFramePr>
          <p:cNvPr id="64515" name="Object 7"/>
          <p:cNvGraphicFramePr/>
          <p:nvPr/>
        </p:nvGraphicFramePr>
        <p:xfrm>
          <a:off x="6516688" y="4508500"/>
          <a:ext cx="1008062" cy="404813"/>
        </p:xfrm>
        <a:graphic>
          <a:graphicData uri="http://schemas.openxmlformats.org/presentationml/2006/ole">
            <mc:AlternateContent xmlns:mc="http://schemas.openxmlformats.org/markup-compatibility/2006">
              <mc:Choice xmlns:v="urn:schemas-microsoft-com:vml" Requires="v">
                <p:oleObj spid="_x0000_s68613" r:id="rId5" imgW="571500" imgH="228600" progId="Equation.3">
                  <p:embed/>
                </p:oleObj>
              </mc:Choice>
              <mc:Fallback>
                <p:oleObj r:id="rId5" imgW="571500" imgH="228600" progId="Equation.3">
                  <p:embed/>
                  <p:pic>
                    <p:nvPicPr>
                      <p:cNvPr id="0" name="图片 3394"/>
                      <p:cNvPicPr/>
                      <p:nvPr/>
                    </p:nvPicPr>
                    <p:blipFill>
                      <a:blip r:embed="rId6"/>
                      <a:stretch>
                        <a:fillRect/>
                      </a:stretch>
                    </p:blipFill>
                    <p:spPr>
                      <a:xfrm>
                        <a:off x="6516688" y="4508500"/>
                        <a:ext cx="1008062" cy="404813"/>
                      </a:xfrm>
                      <a:prstGeom prst="rect">
                        <a:avLst/>
                      </a:prstGeom>
                      <a:noFill/>
                      <a:ln w="38100">
                        <a:noFill/>
                        <a:miter/>
                      </a:ln>
                    </p:spPr>
                  </p:pic>
                </p:oleObj>
              </mc:Fallback>
            </mc:AlternateContent>
          </a:graphicData>
        </a:graphic>
      </p:graphicFrame>
      <p:graphicFrame>
        <p:nvGraphicFramePr>
          <p:cNvPr id="64516" name="Object 8"/>
          <p:cNvGraphicFramePr/>
          <p:nvPr/>
        </p:nvGraphicFramePr>
        <p:xfrm>
          <a:off x="1476375" y="6237288"/>
          <a:ext cx="6408738" cy="620712"/>
        </p:xfrm>
        <a:graphic>
          <a:graphicData uri="http://schemas.openxmlformats.org/presentationml/2006/ole">
            <mc:AlternateContent xmlns:mc="http://schemas.openxmlformats.org/markup-compatibility/2006">
              <mc:Choice xmlns:v="urn:schemas-microsoft-com:vml" Requires="v">
                <p:oleObj spid="_x0000_s68614" r:id="rId7" imgW="3668395" imgH="431800" progId="Equation.3">
                  <p:embed/>
                </p:oleObj>
              </mc:Choice>
              <mc:Fallback>
                <p:oleObj r:id="rId7" imgW="3668395" imgH="431800" progId="Equation.3">
                  <p:embed/>
                  <p:pic>
                    <p:nvPicPr>
                      <p:cNvPr id="0" name="图片 3396"/>
                      <p:cNvPicPr/>
                      <p:nvPr/>
                    </p:nvPicPr>
                    <p:blipFill>
                      <a:blip r:embed="rId8"/>
                      <a:stretch>
                        <a:fillRect/>
                      </a:stretch>
                    </p:blipFill>
                    <p:spPr>
                      <a:xfrm>
                        <a:off x="1476375" y="6237288"/>
                        <a:ext cx="6408738" cy="620712"/>
                      </a:xfrm>
                      <a:prstGeom prst="rect">
                        <a:avLst/>
                      </a:prstGeom>
                      <a:noFill/>
                      <a:ln w="38100">
                        <a:noFill/>
                        <a:miter/>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Text Box 4"/>
          <p:cNvSpPr txBox="1"/>
          <p:nvPr/>
        </p:nvSpPr>
        <p:spPr>
          <a:xfrm>
            <a:off x="395288" y="260350"/>
            <a:ext cx="8280400" cy="3392488"/>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        </a:t>
            </a:r>
          </a:p>
          <a:p>
            <a:pPr lvl="0" eaLnBrk="1" hangingPunct="1">
              <a:spcBef>
                <a:spcPct val="50000"/>
              </a:spcBef>
            </a:pPr>
            <a:endParaRPr lang="en-US" altLang="zh-CN" b="0">
              <a:latin typeface="华文细黑" pitchFamily="2" charset="-122"/>
              <a:ea typeface="华文细黑" pitchFamily="2" charset="-122"/>
            </a:endParaRPr>
          </a:p>
          <a:p>
            <a:pPr lvl="0" eaLnBrk="1" hangingPunct="1">
              <a:spcBef>
                <a:spcPct val="50000"/>
              </a:spcBef>
            </a:pPr>
            <a:endParaRPr lang="en-US" altLang="zh-CN" b="0">
              <a:latin typeface="华文细黑" pitchFamily="2" charset="-122"/>
              <a:ea typeface="华文细黑" pitchFamily="2" charset="-122"/>
            </a:endParaRPr>
          </a:p>
          <a:p>
            <a:pPr lvl="0" eaLnBrk="1" hangingPunct="1">
              <a:spcBef>
                <a:spcPct val="50000"/>
              </a:spcBef>
            </a:pPr>
            <a:endParaRPr lang="en-US" altLang="zh-CN" b="0">
              <a:latin typeface="华文细黑" pitchFamily="2" charset="-122"/>
              <a:ea typeface="华文细黑" pitchFamily="2" charset="-122"/>
            </a:endParaRPr>
          </a:p>
          <a:p>
            <a:pPr lvl="0" eaLnBrk="1" hangingPunct="1">
              <a:spcBef>
                <a:spcPct val="50000"/>
              </a:spcBef>
            </a:pPr>
            <a:endParaRPr lang="en-US" altLang="zh-CN" b="0">
              <a:latin typeface="华文细黑" pitchFamily="2" charset="-122"/>
              <a:ea typeface="华文细黑" pitchFamily="2" charset="-122"/>
            </a:endParaRPr>
          </a:p>
          <a:p>
            <a:pPr lvl="0" eaLnBrk="1" hangingPunct="1">
              <a:spcBef>
                <a:spcPct val="50000"/>
              </a:spcBef>
            </a:pPr>
            <a:r>
              <a:rPr lang="en-US" altLang="zh-CN" b="0">
                <a:latin typeface="华文细黑" pitchFamily="2" charset="-122"/>
                <a:ea typeface="华文细黑" pitchFamily="2" charset="-122"/>
              </a:rPr>
              <a:t>        </a:t>
            </a:r>
            <a:r>
              <a:rPr lang="zh-CN" altLang="en-US" b="0" dirty="0">
                <a:latin typeface="华文细黑" pitchFamily="2" charset="-122"/>
                <a:ea typeface="华文细黑" pitchFamily="2" charset="-122"/>
              </a:rPr>
              <a:t>当端部受到翘曲限制时，构件扭转中，截面纵向纤维也将发生伸长或缩短。除自由扭转剪应力外，截面还将产生附加正应力和与之相应的附加剪应力。这类扭转称为约束扭转，附加的正应力和剪应力成为翘曲应力。</a:t>
            </a:r>
          </a:p>
          <a:p>
            <a:pPr lvl="0" eaLnBrk="1" hangingPunct="1">
              <a:spcBef>
                <a:spcPct val="50000"/>
              </a:spcBef>
            </a:pPr>
            <a:endParaRPr lang="en-US" altLang="zh-CN" b="0">
              <a:latin typeface="华文细黑" pitchFamily="2" charset="-122"/>
              <a:ea typeface="华文细黑" pitchFamily="2" charset="-122"/>
            </a:endParaRPr>
          </a:p>
        </p:txBody>
      </p:sp>
      <p:sp>
        <p:nvSpPr>
          <p:cNvPr id="65543" name="Rectangle 5"/>
          <p:cNvSpPr/>
          <p:nvPr/>
        </p:nvSpPr>
        <p:spPr>
          <a:xfrm>
            <a:off x="381000" y="3328988"/>
            <a:ext cx="4451350" cy="1222375"/>
          </a:xfrm>
          <a:prstGeom prst="rect">
            <a:avLst/>
          </a:prstGeom>
          <a:noFill/>
          <a:ln w="9525">
            <a:noFill/>
          </a:ln>
        </p:spPr>
        <p:txBody>
          <a:bodyPr wrap="none">
            <a:spAutoFit/>
          </a:bodyPr>
          <a:lstStyle/>
          <a:p>
            <a:pPr lvl="0" eaLnBrk="1" hangingPunct="1">
              <a:spcBef>
                <a:spcPct val="20000"/>
              </a:spcBef>
            </a:pPr>
            <a:r>
              <a:rPr lang="zh-CN" altLang="en-US" sz="2000" dirty="0">
                <a:latin typeface="Arial" panose="020B0604020202020204" pitchFamily="34" charset="0"/>
                <a:ea typeface="华文细黑" pitchFamily="2" charset="-122"/>
              </a:rPr>
              <a:t>五、薄壁构件的扭转</a:t>
            </a:r>
          </a:p>
          <a:p>
            <a:pPr lvl="0" eaLnBrk="1" hangingPunct="1">
              <a:spcBef>
                <a:spcPct val="50000"/>
              </a:spcBef>
            </a:pPr>
            <a:r>
              <a:rPr lang="zh-CN" altLang="en-US" dirty="0">
                <a:latin typeface="Arial" panose="020B0604020202020204" pitchFamily="34" charset="0"/>
                <a:ea typeface="华文细黑" pitchFamily="2" charset="-122"/>
              </a:rPr>
              <a:t> </a:t>
            </a:r>
            <a:r>
              <a:rPr lang="en-US" altLang="zh-CN">
                <a:latin typeface="Arial" panose="020B0604020202020204" pitchFamily="34" charset="0"/>
                <a:ea typeface="华文细黑" pitchFamily="2" charset="-122"/>
              </a:rPr>
              <a:t>1.  </a:t>
            </a:r>
            <a:r>
              <a:rPr lang="zh-CN" altLang="en-US" dirty="0">
                <a:latin typeface="Arial" panose="020B0604020202020204" pitchFamily="34" charset="0"/>
                <a:ea typeface="华文细黑" pitchFamily="2" charset="-122"/>
              </a:rPr>
              <a:t>翘曲正应力和双力矩</a:t>
            </a:r>
          </a:p>
          <a:p>
            <a:pPr lvl="0" eaLnBrk="1" hangingPunct="1">
              <a:spcBef>
                <a:spcPct val="50000"/>
              </a:spcBef>
            </a:pPr>
            <a:r>
              <a:rPr lang="zh-CN" altLang="en-US" dirty="0">
                <a:latin typeface="Arial" panose="020B0604020202020204" pitchFamily="34" charset="0"/>
                <a:ea typeface="华文细黑" pitchFamily="2" charset="-122"/>
              </a:rPr>
              <a:t>      </a:t>
            </a:r>
            <a:r>
              <a:rPr lang="zh-CN" altLang="en-US" b="0" dirty="0">
                <a:latin typeface="Arial" panose="020B0604020202020204" pitchFamily="34" charset="0"/>
                <a:ea typeface="华文细黑" pitchFamily="2" charset="-122"/>
              </a:rPr>
              <a:t>约束扭转时，截面纵向应变和应力为：</a:t>
            </a:r>
          </a:p>
        </p:txBody>
      </p:sp>
      <p:graphicFrame>
        <p:nvGraphicFramePr>
          <p:cNvPr id="65538" name="Object 7"/>
          <p:cNvGraphicFramePr/>
          <p:nvPr/>
        </p:nvGraphicFramePr>
        <p:xfrm>
          <a:off x="914400" y="4572000"/>
          <a:ext cx="2298700" cy="901700"/>
        </p:xfrm>
        <a:graphic>
          <a:graphicData uri="http://schemas.openxmlformats.org/presentationml/2006/ole">
            <mc:AlternateContent xmlns:mc="http://schemas.openxmlformats.org/markup-compatibility/2006">
              <mc:Choice xmlns:v="urn:schemas-microsoft-com:vml" Requires="v">
                <p:oleObj spid="_x0000_s69637" r:id="rId3" imgW="2297430" imgH="901065" progId="Equation.3">
                  <p:embed/>
                </p:oleObj>
              </mc:Choice>
              <mc:Fallback>
                <p:oleObj r:id="rId3" imgW="2297430" imgH="901065" progId="Equation.3">
                  <p:embed/>
                  <p:pic>
                    <p:nvPicPr>
                      <p:cNvPr id="0" name="图片 3386"/>
                      <p:cNvPicPr/>
                      <p:nvPr/>
                    </p:nvPicPr>
                    <p:blipFill>
                      <a:blip r:embed="rId4"/>
                      <a:stretch>
                        <a:fillRect/>
                      </a:stretch>
                    </p:blipFill>
                    <p:spPr>
                      <a:xfrm>
                        <a:off x="914400" y="4572000"/>
                        <a:ext cx="2298700" cy="901700"/>
                      </a:xfrm>
                      <a:prstGeom prst="rect">
                        <a:avLst/>
                      </a:prstGeom>
                      <a:noFill/>
                      <a:ln w="38100">
                        <a:noFill/>
                        <a:miter/>
                      </a:ln>
                    </p:spPr>
                  </p:pic>
                </p:oleObj>
              </mc:Fallback>
            </mc:AlternateContent>
          </a:graphicData>
        </a:graphic>
      </p:graphicFrame>
      <p:sp>
        <p:nvSpPr>
          <p:cNvPr id="65544" name="Text Box 8"/>
          <p:cNvSpPr txBox="1"/>
          <p:nvPr/>
        </p:nvSpPr>
        <p:spPr>
          <a:xfrm>
            <a:off x="4114800" y="4876800"/>
            <a:ext cx="3429000" cy="366713"/>
          </a:xfrm>
          <a:prstGeom prst="rect">
            <a:avLst/>
          </a:prstGeom>
          <a:noFill/>
          <a:ln w="9525">
            <a:noFill/>
          </a:ln>
        </p:spPr>
        <p:txBody>
          <a:bodyPr>
            <a:spAutoFit/>
          </a:bodyPr>
          <a:lstStyle/>
          <a:p>
            <a:pPr lvl="0" eaLnBrk="1" hangingPunct="1">
              <a:spcBef>
                <a:spcPct val="50000"/>
              </a:spcBef>
            </a:pPr>
            <a:r>
              <a:rPr lang="en-US" altLang="zh-CN" b="0">
                <a:latin typeface="Arial" panose="020B0604020202020204" pitchFamily="34" charset="0"/>
                <a:ea typeface="宋体" panose="02010600030101010101" pitchFamily="2" charset="-122"/>
                <a:sym typeface="Symbol" panose="05050102010706020507" pitchFamily="18" charset="2"/>
              </a:rPr>
              <a:t></a:t>
            </a:r>
            <a:r>
              <a:rPr lang="zh-CN" altLang="en-US" b="0" dirty="0">
                <a:latin typeface="Arial" panose="020B0604020202020204" pitchFamily="34" charset="0"/>
                <a:ea typeface="华文细黑" pitchFamily="2" charset="-122"/>
                <a:sym typeface="Symbol" panose="05050102010706020507" pitchFamily="18" charset="2"/>
              </a:rPr>
              <a:t>为主扇性坐标</a:t>
            </a:r>
            <a:endParaRPr lang="zh-CN" altLang="en-US" b="0" dirty="0">
              <a:latin typeface="Arial" panose="020B0604020202020204" pitchFamily="34" charset="0"/>
              <a:ea typeface="华文细黑" pitchFamily="2" charset="-122"/>
            </a:endParaRPr>
          </a:p>
        </p:txBody>
      </p:sp>
      <p:sp>
        <p:nvSpPr>
          <p:cNvPr id="65545" name="Text Box 9"/>
          <p:cNvSpPr txBox="1"/>
          <p:nvPr/>
        </p:nvSpPr>
        <p:spPr>
          <a:xfrm>
            <a:off x="762000" y="5562600"/>
            <a:ext cx="5638800"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如无轴向荷载，</a:t>
            </a:r>
          </a:p>
          <a:p>
            <a:pPr lvl="0" eaLnBrk="1" hangingPunct="1">
              <a:spcBef>
                <a:spcPct val="50000"/>
              </a:spcBef>
            </a:pPr>
            <a:r>
              <a:rPr lang="zh-CN" altLang="en-US" b="0" dirty="0">
                <a:latin typeface="Arial" panose="020B0604020202020204" pitchFamily="34" charset="0"/>
                <a:ea typeface="华文细黑" pitchFamily="2" charset="-122"/>
              </a:rPr>
              <a:t>翘曲应力产生的弯矩：</a:t>
            </a:r>
          </a:p>
        </p:txBody>
      </p:sp>
      <p:graphicFrame>
        <p:nvGraphicFramePr>
          <p:cNvPr id="65539" name="Object 10"/>
          <p:cNvGraphicFramePr/>
          <p:nvPr/>
        </p:nvGraphicFramePr>
        <p:xfrm>
          <a:off x="2362200" y="5638800"/>
          <a:ext cx="1257300" cy="292100"/>
        </p:xfrm>
        <a:graphic>
          <a:graphicData uri="http://schemas.openxmlformats.org/presentationml/2006/ole">
            <mc:AlternateContent xmlns:mc="http://schemas.openxmlformats.org/markup-compatibility/2006">
              <mc:Choice xmlns:v="urn:schemas-microsoft-com:vml" Requires="v">
                <p:oleObj spid="_x0000_s69638" r:id="rId5" imgW="1256665" imgH="292100" progId="Equation.3">
                  <p:embed/>
                </p:oleObj>
              </mc:Choice>
              <mc:Fallback>
                <p:oleObj r:id="rId5" imgW="1256665" imgH="292100" progId="Equation.3">
                  <p:embed/>
                  <p:pic>
                    <p:nvPicPr>
                      <p:cNvPr id="0" name="图片 3393"/>
                      <p:cNvPicPr/>
                      <p:nvPr/>
                    </p:nvPicPr>
                    <p:blipFill>
                      <a:blip r:embed="rId6"/>
                      <a:stretch>
                        <a:fillRect/>
                      </a:stretch>
                    </p:blipFill>
                    <p:spPr>
                      <a:xfrm>
                        <a:off x="2362200" y="5638800"/>
                        <a:ext cx="1257300" cy="292100"/>
                      </a:xfrm>
                      <a:prstGeom prst="rect">
                        <a:avLst/>
                      </a:prstGeom>
                      <a:noFill/>
                      <a:ln w="38100">
                        <a:noFill/>
                        <a:miter/>
                      </a:ln>
                    </p:spPr>
                  </p:pic>
                </p:oleObj>
              </mc:Fallback>
            </mc:AlternateContent>
          </a:graphicData>
        </a:graphic>
      </p:graphicFrame>
      <p:graphicFrame>
        <p:nvGraphicFramePr>
          <p:cNvPr id="65540" name="Object 11"/>
          <p:cNvGraphicFramePr/>
          <p:nvPr/>
        </p:nvGraphicFramePr>
        <p:xfrm>
          <a:off x="3048000" y="6032500"/>
          <a:ext cx="3225800" cy="825500"/>
        </p:xfrm>
        <a:graphic>
          <a:graphicData uri="http://schemas.openxmlformats.org/presentationml/2006/ole">
            <mc:AlternateContent xmlns:mc="http://schemas.openxmlformats.org/markup-compatibility/2006">
              <mc:Choice xmlns:v="urn:schemas-microsoft-com:vml" Requires="v">
                <p:oleObj spid="_x0000_s69639" r:id="rId7" imgW="3225800" imgH="825500" progId="Equation.3">
                  <p:embed/>
                </p:oleObj>
              </mc:Choice>
              <mc:Fallback>
                <p:oleObj r:id="rId7" imgW="3225800" imgH="825500" progId="Equation.3">
                  <p:embed/>
                  <p:pic>
                    <p:nvPicPr>
                      <p:cNvPr id="0" name="图片 3387"/>
                      <p:cNvPicPr/>
                      <p:nvPr/>
                    </p:nvPicPr>
                    <p:blipFill>
                      <a:blip r:embed="rId8"/>
                      <a:stretch>
                        <a:fillRect/>
                      </a:stretch>
                    </p:blipFill>
                    <p:spPr>
                      <a:xfrm>
                        <a:off x="3048000" y="6032500"/>
                        <a:ext cx="3225800" cy="825500"/>
                      </a:xfrm>
                      <a:prstGeom prst="rect">
                        <a:avLst/>
                      </a:prstGeom>
                      <a:noFill/>
                      <a:ln w="38100">
                        <a:noFill/>
                        <a:miter/>
                      </a:ln>
                    </p:spPr>
                  </p:pic>
                </p:oleObj>
              </mc:Fallback>
            </mc:AlternateContent>
          </a:graphicData>
        </a:graphic>
      </p:graphicFrame>
      <p:graphicFrame>
        <p:nvGraphicFramePr>
          <p:cNvPr id="65541" name="Object 12"/>
          <p:cNvGraphicFramePr/>
          <p:nvPr/>
        </p:nvGraphicFramePr>
        <p:xfrm>
          <a:off x="2286000" y="457200"/>
          <a:ext cx="3781425" cy="1676400"/>
        </p:xfrm>
        <a:graphic>
          <a:graphicData uri="http://schemas.openxmlformats.org/presentationml/2006/ole">
            <mc:AlternateContent xmlns:mc="http://schemas.openxmlformats.org/markup-compatibility/2006">
              <mc:Choice xmlns:v="urn:schemas-microsoft-com:vml" Requires="v">
                <p:oleObj spid="_x0000_s69640" r:id="rId9" imgW="3781425" imgH="1676400" progId="Paint.Picture">
                  <p:embed/>
                </p:oleObj>
              </mc:Choice>
              <mc:Fallback>
                <p:oleObj r:id="rId9" imgW="3781425" imgH="1676400" progId="Paint.Picture">
                  <p:embed/>
                  <p:pic>
                    <p:nvPicPr>
                      <p:cNvPr id="0" name="图片 3397"/>
                      <p:cNvPicPr/>
                      <p:nvPr/>
                    </p:nvPicPr>
                    <p:blipFill>
                      <a:blip r:embed="rId10"/>
                      <a:stretch>
                        <a:fillRect/>
                      </a:stretch>
                    </p:blipFill>
                    <p:spPr>
                      <a:xfrm>
                        <a:off x="2286000" y="457200"/>
                        <a:ext cx="3781425" cy="1676400"/>
                      </a:xfrm>
                      <a:prstGeom prst="rect">
                        <a:avLst/>
                      </a:prstGeom>
                      <a:noFill/>
                      <a:ln w="38100">
                        <a:noFill/>
                        <a:miter/>
                      </a:ln>
                    </p:spPr>
                  </p:pic>
                </p:oleObj>
              </mc:Fallback>
            </mc:AlternateContent>
          </a:graphicData>
        </a:graphic>
      </p:graphicFrame>
      <p:pic>
        <p:nvPicPr>
          <p:cNvPr id="65546" name="Picture 13"/>
          <p:cNvPicPr>
            <a:picLocks noChangeAspect="1"/>
          </p:cNvPicPr>
          <p:nvPr/>
        </p:nvPicPr>
        <p:blipFill>
          <a:blip r:embed="rId11"/>
          <a:stretch>
            <a:fillRect/>
          </a:stretch>
        </p:blipFill>
        <p:spPr>
          <a:xfrm>
            <a:off x="6588125" y="3429000"/>
            <a:ext cx="2039938" cy="2932113"/>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2"/>
          <p:cNvGraphicFramePr/>
          <p:nvPr/>
        </p:nvGraphicFramePr>
        <p:xfrm>
          <a:off x="2667000" y="304800"/>
          <a:ext cx="6350000" cy="2159000"/>
        </p:xfrm>
        <a:graphic>
          <a:graphicData uri="http://schemas.openxmlformats.org/presentationml/2006/ole">
            <mc:AlternateContent xmlns:mc="http://schemas.openxmlformats.org/markup-compatibility/2006">
              <mc:Choice xmlns:v="urn:schemas-microsoft-com:vml" Requires="v">
                <p:oleObj spid="_x0000_s70661" r:id="rId3" imgW="6350000" imgH="2159000" progId="Equation.3">
                  <p:embed/>
                </p:oleObj>
              </mc:Choice>
              <mc:Fallback>
                <p:oleObj r:id="rId3" imgW="6350000" imgH="2159000" progId="Equation.3">
                  <p:embed/>
                  <p:pic>
                    <p:nvPicPr>
                      <p:cNvPr id="0" name="图片 3385"/>
                      <p:cNvPicPr/>
                      <p:nvPr/>
                    </p:nvPicPr>
                    <p:blipFill>
                      <a:blip r:embed="rId4"/>
                      <a:stretch>
                        <a:fillRect/>
                      </a:stretch>
                    </p:blipFill>
                    <p:spPr>
                      <a:xfrm>
                        <a:off x="2667000" y="304800"/>
                        <a:ext cx="6350000" cy="2159000"/>
                      </a:xfrm>
                      <a:prstGeom prst="rect">
                        <a:avLst/>
                      </a:prstGeom>
                      <a:noFill/>
                      <a:ln w="38100">
                        <a:noFill/>
                        <a:miter/>
                      </a:ln>
                    </p:spPr>
                  </p:pic>
                </p:oleObj>
              </mc:Fallback>
            </mc:AlternateContent>
          </a:graphicData>
        </a:graphic>
      </p:graphicFrame>
      <p:graphicFrame>
        <p:nvGraphicFramePr>
          <p:cNvPr id="66563" name="Object 3"/>
          <p:cNvGraphicFramePr/>
          <p:nvPr/>
        </p:nvGraphicFramePr>
        <p:xfrm>
          <a:off x="0" y="0"/>
          <a:ext cx="2619375" cy="2743200"/>
        </p:xfrm>
        <a:graphic>
          <a:graphicData uri="http://schemas.openxmlformats.org/presentationml/2006/ole">
            <mc:AlternateContent xmlns:mc="http://schemas.openxmlformats.org/markup-compatibility/2006">
              <mc:Choice xmlns:v="urn:schemas-microsoft-com:vml" Requires="v">
                <p:oleObj spid="_x0000_s70662" r:id="rId5" imgW="3028950" imgH="3171825" progId="Paint.Picture">
                  <p:embed/>
                </p:oleObj>
              </mc:Choice>
              <mc:Fallback>
                <p:oleObj r:id="rId5" imgW="3028950" imgH="3171825" progId="Paint.Picture">
                  <p:embed/>
                  <p:pic>
                    <p:nvPicPr>
                      <p:cNvPr id="0" name="图片 3388"/>
                      <p:cNvPicPr/>
                      <p:nvPr/>
                    </p:nvPicPr>
                    <p:blipFill>
                      <a:blip r:embed="rId6"/>
                      <a:stretch>
                        <a:fillRect/>
                      </a:stretch>
                    </p:blipFill>
                    <p:spPr>
                      <a:xfrm>
                        <a:off x="0" y="0"/>
                        <a:ext cx="2619375" cy="2743200"/>
                      </a:xfrm>
                      <a:prstGeom prst="rect">
                        <a:avLst/>
                      </a:prstGeom>
                      <a:noFill/>
                      <a:ln w="38100">
                        <a:noFill/>
                        <a:miter/>
                      </a:ln>
                    </p:spPr>
                  </p:pic>
                </p:oleObj>
              </mc:Fallback>
            </mc:AlternateContent>
          </a:graphicData>
        </a:graphic>
      </p:graphicFrame>
      <p:sp>
        <p:nvSpPr>
          <p:cNvPr id="66566" name="Text Box 4"/>
          <p:cNvSpPr txBox="1"/>
          <p:nvPr/>
        </p:nvSpPr>
        <p:spPr>
          <a:xfrm>
            <a:off x="468313" y="2781300"/>
            <a:ext cx="6248400" cy="11922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翘曲应力是一组自相平衡的应力。</a:t>
            </a:r>
          </a:p>
          <a:p>
            <a:pPr lvl="0" eaLnBrk="1" hangingPunct="1">
              <a:spcBef>
                <a:spcPct val="50000"/>
              </a:spcBef>
            </a:pPr>
            <a:r>
              <a:rPr lang="zh-CN" altLang="en-US" b="0" dirty="0">
                <a:latin typeface="Arial" panose="020B0604020202020204" pitchFamily="34" charset="0"/>
                <a:ea typeface="华文细黑" pitchFamily="2" charset="-122"/>
              </a:rPr>
              <a:t>定义新的物理量：</a:t>
            </a:r>
          </a:p>
          <a:p>
            <a:pPr lvl="0" eaLnBrk="1" hangingPunct="1">
              <a:spcBef>
                <a:spcPct val="50000"/>
              </a:spcBef>
            </a:pPr>
            <a:endParaRPr lang="en-US" altLang="zh-CN" b="0">
              <a:latin typeface="Arial" panose="020B0604020202020204" pitchFamily="34" charset="0"/>
              <a:ea typeface="华文细黑" pitchFamily="2" charset="-122"/>
            </a:endParaRPr>
          </a:p>
        </p:txBody>
      </p:sp>
      <p:graphicFrame>
        <p:nvGraphicFramePr>
          <p:cNvPr id="66564" name="Object 5"/>
          <p:cNvGraphicFramePr/>
          <p:nvPr/>
        </p:nvGraphicFramePr>
        <p:xfrm>
          <a:off x="539750" y="3644900"/>
          <a:ext cx="5384800" cy="1054100"/>
        </p:xfrm>
        <a:graphic>
          <a:graphicData uri="http://schemas.openxmlformats.org/presentationml/2006/ole">
            <mc:AlternateContent xmlns:mc="http://schemas.openxmlformats.org/markup-compatibility/2006">
              <mc:Choice xmlns:v="urn:schemas-microsoft-com:vml" Requires="v">
                <p:oleObj spid="_x0000_s70663" r:id="rId7" imgW="5384800" imgH="1054100" progId="Equation.3">
                  <p:embed/>
                </p:oleObj>
              </mc:Choice>
              <mc:Fallback>
                <p:oleObj r:id="rId7" imgW="5384800" imgH="1054100" progId="Equation.3">
                  <p:embed/>
                  <p:pic>
                    <p:nvPicPr>
                      <p:cNvPr id="0" name="图片 3390"/>
                      <p:cNvPicPr/>
                      <p:nvPr/>
                    </p:nvPicPr>
                    <p:blipFill>
                      <a:blip r:embed="rId8"/>
                      <a:stretch>
                        <a:fillRect/>
                      </a:stretch>
                    </p:blipFill>
                    <p:spPr>
                      <a:xfrm>
                        <a:off x="539750" y="3644900"/>
                        <a:ext cx="5384800" cy="1054100"/>
                      </a:xfrm>
                      <a:prstGeom prst="rect">
                        <a:avLst/>
                      </a:prstGeom>
                      <a:noFill/>
                      <a:ln w="38100">
                        <a:noFill/>
                        <a:miter/>
                      </a:ln>
                    </p:spPr>
                  </p:pic>
                </p:oleObj>
              </mc:Fallback>
            </mc:AlternateContent>
          </a:graphicData>
        </a:graphic>
      </p:graphicFrame>
      <p:sp>
        <p:nvSpPr>
          <p:cNvPr id="66567" name="Text Box 6"/>
          <p:cNvSpPr txBox="1"/>
          <p:nvPr/>
        </p:nvSpPr>
        <p:spPr>
          <a:xfrm>
            <a:off x="468313" y="4724400"/>
            <a:ext cx="6553200" cy="366713"/>
          </a:xfrm>
          <a:prstGeom prst="rect">
            <a:avLst/>
          </a:prstGeom>
          <a:noFill/>
          <a:ln w="9525">
            <a:noFill/>
          </a:ln>
        </p:spPr>
        <p:txBody>
          <a:bodyPr>
            <a:spAutoFit/>
          </a:bodyPr>
          <a:lstStyle/>
          <a:p>
            <a:pPr lvl="0" eaLnBrk="1" hangingPunct="1">
              <a:spcBef>
                <a:spcPct val="50000"/>
              </a:spcBef>
            </a:pPr>
            <a:r>
              <a:rPr lang="en-US" altLang="zh-CN">
                <a:latin typeface="华文细黑" pitchFamily="2" charset="-122"/>
                <a:ea typeface="华文细黑" pitchFamily="2" charset="-122"/>
              </a:rPr>
              <a:t>2.  </a:t>
            </a:r>
            <a:r>
              <a:rPr lang="zh-CN" altLang="en-US" dirty="0">
                <a:latin typeface="华文细黑" pitchFamily="2" charset="-122"/>
                <a:ea typeface="华文细黑" pitchFamily="2" charset="-122"/>
              </a:rPr>
              <a:t>翘曲剪应力和翘曲扭矩</a:t>
            </a:r>
          </a:p>
        </p:txBody>
      </p:sp>
      <p:graphicFrame>
        <p:nvGraphicFramePr>
          <p:cNvPr id="66565" name="Object 7"/>
          <p:cNvGraphicFramePr/>
          <p:nvPr/>
        </p:nvGraphicFramePr>
        <p:xfrm>
          <a:off x="1258888" y="5224463"/>
          <a:ext cx="3429000" cy="1633537"/>
        </p:xfrm>
        <a:graphic>
          <a:graphicData uri="http://schemas.openxmlformats.org/presentationml/2006/ole">
            <mc:AlternateContent xmlns:mc="http://schemas.openxmlformats.org/markup-compatibility/2006">
              <mc:Choice xmlns:v="urn:schemas-microsoft-com:vml" Requires="v">
                <p:oleObj spid="_x0000_s70664" r:id="rId9" imgW="2933700" imgH="1397000" progId="Equation.3">
                  <p:embed/>
                </p:oleObj>
              </mc:Choice>
              <mc:Fallback>
                <p:oleObj r:id="rId9" imgW="2933700" imgH="1397000" progId="Equation.3">
                  <p:embed/>
                  <p:pic>
                    <p:nvPicPr>
                      <p:cNvPr id="0" name="图片 3391"/>
                      <p:cNvPicPr/>
                      <p:nvPr/>
                    </p:nvPicPr>
                    <p:blipFill>
                      <a:blip r:embed="rId10"/>
                      <a:stretch>
                        <a:fillRect/>
                      </a:stretch>
                    </p:blipFill>
                    <p:spPr>
                      <a:xfrm>
                        <a:off x="1258888" y="5224463"/>
                        <a:ext cx="3429000" cy="1633537"/>
                      </a:xfrm>
                      <a:prstGeom prst="rect">
                        <a:avLst/>
                      </a:prstGeom>
                      <a:noFill/>
                      <a:ln w="38100">
                        <a:noFill/>
                        <a:miter/>
                      </a:ln>
                    </p:spPr>
                  </p:pic>
                </p:oleObj>
              </mc:Fallback>
            </mc:AlternateContent>
          </a:graphicData>
        </a:graphic>
      </p:graphicFrame>
      <p:pic>
        <p:nvPicPr>
          <p:cNvPr id="66568" name="Picture 10"/>
          <p:cNvPicPr>
            <a:picLocks noChangeAspect="1"/>
          </p:cNvPicPr>
          <p:nvPr/>
        </p:nvPicPr>
        <p:blipFill>
          <a:blip r:embed="rId11"/>
          <a:stretch>
            <a:fillRect/>
          </a:stretch>
        </p:blipFill>
        <p:spPr>
          <a:xfrm>
            <a:off x="6270625" y="2276475"/>
            <a:ext cx="2330450" cy="3313113"/>
          </a:xfrm>
          <a:prstGeom prst="rect">
            <a:avLst/>
          </a:prstGeom>
          <a:noFill/>
          <a:ln w="9525">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p:nvPr/>
        </p:nvGraphicFramePr>
        <p:xfrm>
          <a:off x="457200" y="304800"/>
          <a:ext cx="279400" cy="292100"/>
        </p:xfrm>
        <a:graphic>
          <a:graphicData uri="http://schemas.openxmlformats.org/presentationml/2006/ole">
            <mc:AlternateContent xmlns:mc="http://schemas.openxmlformats.org/markup-compatibility/2006">
              <mc:Choice xmlns:v="urn:schemas-microsoft-com:vml" Requires="v">
                <p:oleObj spid="_x0000_s71684" r:id="rId3" imgW="279400" imgH="292100" progId="Equation.3">
                  <p:embed/>
                </p:oleObj>
              </mc:Choice>
              <mc:Fallback>
                <p:oleObj r:id="rId3" imgW="279400" imgH="292100" progId="Equation.3">
                  <p:embed/>
                  <p:pic>
                    <p:nvPicPr>
                      <p:cNvPr id="0" name="图片 3392"/>
                      <p:cNvPicPr/>
                      <p:nvPr/>
                    </p:nvPicPr>
                    <p:blipFill>
                      <a:blip r:embed="rId4"/>
                      <a:stretch>
                        <a:fillRect/>
                      </a:stretch>
                    </p:blipFill>
                    <p:spPr>
                      <a:xfrm>
                        <a:off x="457200" y="304800"/>
                        <a:ext cx="279400" cy="292100"/>
                      </a:xfrm>
                      <a:prstGeom prst="rect">
                        <a:avLst/>
                      </a:prstGeom>
                      <a:noFill/>
                      <a:ln w="38100">
                        <a:noFill/>
                        <a:miter/>
                      </a:ln>
                    </p:spPr>
                  </p:pic>
                </p:oleObj>
              </mc:Fallback>
            </mc:AlternateContent>
          </a:graphicData>
        </a:graphic>
      </p:graphicFrame>
      <p:sp>
        <p:nvSpPr>
          <p:cNvPr id="67589" name="Text Box 3"/>
          <p:cNvSpPr txBox="1"/>
          <p:nvPr/>
        </p:nvSpPr>
        <p:spPr>
          <a:xfrm>
            <a:off x="685800" y="228600"/>
            <a:ext cx="4267200"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为扇性面积矩。</a:t>
            </a:r>
          </a:p>
          <a:p>
            <a:pPr lvl="0" eaLnBrk="1" hangingPunct="1">
              <a:spcBef>
                <a:spcPct val="50000"/>
              </a:spcBef>
            </a:pPr>
            <a:endParaRPr lang="en-US" altLang="zh-CN" b="0">
              <a:latin typeface="Arial" panose="020B0604020202020204" pitchFamily="34" charset="0"/>
              <a:ea typeface="华文细黑" pitchFamily="2" charset="-122"/>
            </a:endParaRPr>
          </a:p>
        </p:txBody>
      </p:sp>
      <p:sp>
        <p:nvSpPr>
          <p:cNvPr id="67590" name="Text Box 4"/>
          <p:cNvSpPr txBox="1"/>
          <p:nvPr/>
        </p:nvSpPr>
        <p:spPr>
          <a:xfrm>
            <a:off x="381000" y="685800"/>
            <a:ext cx="47244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翘曲扭矩：</a:t>
            </a:r>
          </a:p>
        </p:txBody>
      </p:sp>
      <p:graphicFrame>
        <p:nvGraphicFramePr>
          <p:cNvPr id="67587" name="Object 5"/>
          <p:cNvGraphicFramePr/>
          <p:nvPr/>
        </p:nvGraphicFramePr>
        <p:xfrm>
          <a:off x="539750" y="1125538"/>
          <a:ext cx="5842000" cy="1600200"/>
        </p:xfrm>
        <a:graphic>
          <a:graphicData uri="http://schemas.openxmlformats.org/presentationml/2006/ole">
            <mc:AlternateContent xmlns:mc="http://schemas.openxmlformats.org/markup-compatibility/2006">
              <mc:Choice xmlns:v="urn:schemas-microsoft-com:vml" Requires="v">
                <p:oleObj spid="_x0000_s71685" r:id="rId5" imgW="5842000" imgH="1600200" progId="Equation.3">
                  <p:embed/>
                </p:oleObj>
              </mc:Choice>
              <mc:Fallback>
                <p:oleObj r:id="rId5" imgW="5842000" imgH="1600200" progId="Equation.3">
                  <p:embed/>
                  <p:pic>
                    <p:nvPicPr>
                      <p:cNvPr id="0" name="图片 3400"/>
                      <p:cNvPicPr/>
                      <p:nvPr/>
                    </p:nvPicPr>
                    <p:blipFill>
                      <a:blip r:embed="rId6"/>
                      <a:stretch>
                        <a:fillRect/>
                      </a:stretch>
                    </p:blipFill>
                    <p:spPr>
                      <a:xfrm>
                        <a:off x="539750" y="1125538"/>
                        <a:ext cx="5842000" cy="1600200"/>
                      </a:xfrm>
                      <a:prstGeom prst="rect">
                        <a:avLst/>
                      </a:prstGeom>
                      <a:noFill/>
                      <a:ln w="38100">
                        <a:noFill/>
                        <a:miter/>
                      </a:ln>
                    </p:spPr>
                  </p:pic>
                </p:oleObj>
              </mc:Fallback>
            </mc:AlternateContent>
          </a:graphicData>
        </a:graphic>
      </p:graphicFrame>
      <p:sp>
        <p:nvSpPr>
          <p:cNvPr id="67591" name="Text Box 6"/>
          <p:cNvSpPr txBox="1"/>
          <p:nvPr/>
        </p:nvSpPr>
        <p:spPr>
          <a:xfrm>
            <a:off x="323850" y="3068638"/>
            <a:ext cx="6248400" cy="366712"/>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翘曲剪应力在</a:t>
            </a:r>
            <a:r>
              <a:rPr lang="en-US" altLang="zh-CN" b="0">
                <a:latin typeface="华文细黑" pitchFamily="2" charset="-122"/>
                <a:ea typeface="华文细黑" pitchFamily="2" charset="-122"/>
              </a:rPr>
              <a:t>x</a:t>
            </a: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y</a:t>
            </a:r>
            <a:r>
              <a:rPr lang="zh-CN" altLang="en-US" b="0" dirty="0">
                <a:latin typeface="华文细黑" pitchFamily="2" charset="-122"/>
                <a:ea typeface="华文细黑" pitchFamily="2" charset="-122"/>
              </a:rPr>
              <a:t>方向上的合力均为零，证明如下：</a:t>
            </a:r>
          </a:p>
        </p:txBody>
      </p:sp>
      <p:graphicFrame>
        <p:nvGraphicFramePr>
          <p:cNvPr id="67588" name="Object 7"/>
          <p:cNvGraphicFramePr/>
          <p:nvPr/>
        </p:nvGraphicFramePr>
        <p:xfrm>
          <a:off x="468313" y="3644900"/>
          <a:ext cx="6019800" cy="800100"/>
        </p:xfrm>
        <a:graphic>
          <a:graphicData uri="http://schemas.openxmlformats.org/presentationml/2006/ole">
            <mc:AlternateContent xmlns:mc="http://schemas.openxmlformats.org/markup-compatibility/2006">
              <mc:Choice xmlns:v="urn:schemas-microsoft-com:vml" Requires="v">
                <p:oleObj spid="_x0000_s71686" r:id="rId7" imgW="6017260" imgH="799465" progId="Equation.3">
                  <p:embed/>
                </p:oleObj>
              </mc:Choice>
              <mc:Fallback>
                <p:oleObj r:id="rId7" imgW="6017260" imgH="799465" progId="Equation.3">
                  <p:embed/>
                  <p:pic>
                    <p:nvPicPr>
                      <p:cNvPr id="0" name="图片 3401"/>
                      <p:cNvPicPr/>
                      <p:nvPr/>
                    </p:nvPicPr>
                    <p:blipFill>
                      <a:blip r:embed="rId8"/>
                      <a:stretch>
                        <a:fillRect/>
                      </a:stretch>
                    </p:blipFill>
                    <p:spPr>
                      <a:xfrm>
                        <a:off x="468313" y="3644900"/>
                        <a:ext cx="6019800" cy="800100"/>
                      </a:xfrm>
                      <a:prstGeom prst="rect">
                        <a:avLst/>
                      </a:prstGeom>
                      <a:noFill/>
                      <a:ln w="38100">
                        <a:noFill/>
                        <a:miter/>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表格占位符 94209"/>
          <p:cNvGraphicFramePr>
            <a:graphicFrameLocks noGrp="1"/>
          </p:cNvGraphicFramePr>
          <p:nvPr>
            <p:ph type="tbl" idx="1"/>
          </p:nvPr>
        </p:nvGraphicFramePr>
        <p:xfrm>
          <a:off x="250825" y="333375"/>
          <a:ext cx="8435975" cy="6119813"/>
        </p:xfrm>
        <a:graphic>
          <a:graphicData uri="http://schemas.openxmlformats.org/drawingml/2006/table">
            <a:tbl>
              <a:tblPr/>
              <a:tblGrid>
                <a:gridCol w="2109788"/>
                <a:gridCol w="2108200"/>
                <a:gridCol w="2109787"/>
                <a:gridCol w="2108200"/>
              </a:tblGrid>
              <a:tr h="515938">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marL="0" lvl="0" indent="0" eaLnBrk="1" hangingPunct="1">
                        <a:buNone/>
                      </a:pPr>
                      <a:endParaRPr lang="zh-CN" altLang="zh-CN"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翘曲抗扭</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绕</a:t>
                      </a:r>
                      <a:r>
                        <a:rPr lang="en-US" altLang="zh-CN" sz="1600">
                          <a:latin typeface="Times New Roman" panose="02020603050405020304" pitchFamily="18" charset="0"/>
                          <a:ea typeface="Times New Roman" panose="02020603050405020304" pitchFamily="18" charset="0"/>
                        </a:rPr>
                        <a:t>x</a:t>
                      </a:r>
                      <a:r>
                        <a:rPr lang="zh-CN" altLang="en-US" sz="1600" dirty="0">
                          <a:latin typeface="Times New Roman" panose="02020603050405020304" pitchFamily="18" charset="0"/>
                          <a:ea typeface="Times New Roman" panose="02020603050405020304" pitchFamily="18" charset="0"/>
                        </a:rPr>
                        <a:t>轴弯曲</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绕</a:t>
                      </a:r>
                      <a:r>
                        <a:rPr lang="en-US" altLang="zh-CN" sz="1600">
                          <a:latin typeface="Times New Roman" panose="02020603050405020304" pitchFamily="18" charset="0"/>
                          <a:ea typeface="Times New Roman" panose="02020603050405020304" pitchFamily="18" charset="0"/>
                        </a:rPr>
                        <a:t>y</a:t>
                      </a:r>
                      <a:r>
                        <a:rPr lang="zh-CN" altLang="en-US" sz="1600" dirty="0">
                          <a:latin typeface="Times New Roman" panose="02020603050405020304" pitchFamily="18" charset="0"/>
                          <a:ea typeface="Times New Roman" panose="02020603050405020304" pitchFamily="18" charset="0"/>
                        </a:rPr>
                        <a:t>轴弯曲</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2300">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转角与位移</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v</a:t>
                      </a:r>
                      <a:endParaRPr lang="en-US" altLang="zh-CN" sz="16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u</a:t>
                      </a:r>
                      <a:endParaRPr lang="en-US" altLang="zh-CN" sz="16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2300">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单位扭转角与倾角</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ea typeface="Times New Roman" panose="02020603050405020304" pitchFamily="18" charset="0"/>
                        </a:rPr>
                        <a:t>’</a:t>
                      </a:r>
                      <a:endParaRPr lang="en-US" altLang="zh-CN" sz="16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v</a:t>
                      </a:r>
                      <a:r>
                        <a:rPr lang="en-US" altLang="zh-CN" sz="1600">
                          <a:ea typeface="Times New Roman" panose="02020603050405020304" pitchFamily="18" charset="0"/>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u</a:t>
                      </a:r>
                      <a:r>
                        <a:rPr lang="en-US" altLang="zh-CN" sz="1600">
                          <a:ea typeface="Times New Roman" panose="02020603050405020304" pitchFamily="18" charset="0"/>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3887">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双力矩与弯矩</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B</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=-EI</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ea typeface="Times New Roman" panose="02020603050405020304" pitchFamily="18" charset="0"/>
                        </a:rPr>
                        <a:t>’’</a:t>
                      </a:r>
                      <a:endParaRPr lang="en-US" altLang="zh-CN" sz="16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dirty="0" err="1">
                          <a:latin typeface="Times New Roman" panose="02020603050405020304" pitchFamily="18" charset="0"/>
                          <a:ea typeface="Times New Roman" panose="02020603050405020304" pitchFamily="18" charset="0"/>
                        </a:rPr>
                        <a:t>M</a:t>
                      </a:r>
                      <a:r>
                        <a:rPr lang="en-US" altLang="zh-CN" sz="1600" baseline="-30000" dirty="0" err="1">
                          <a:latin typeface="Times New Roman" panose="02020603050405020304" pitchFamily="18" charset="0"/>
                          <a:ea typeface="Times New Roman" panose="02020603050405020304" pitchFamily="18" charset="0"/>
                        </a:rPr>
                        <a:t>x</a:t>
                      </a:r>
                      <a:r>
                        <a:rPr lang="en-US" altLang="zh-CN" sz="1600">
                          <a:latin typeface="Times New Roman" panose="02020603050405020304" pitchFamily="18" charset="0"/>
                          <a:ea typeface="Times New Roman" panose="02020603050405020304" pitchFamily="18" charset="0"/>
                        </a:rPr>
                        <a:t>=-</a:t>
                      </a:r>
                      <a:r>
                        <a:rPr lang="en-US" altLang="zh-CN" sz="1600" dirty="0" err="1">
                          <a:latin typeface="Times New Roman" panose="02020603050405020304" pitchFamily="18" charset="0"/>
                          <a:ea typeface="Times New Roman" panose="02020603050405020304" pitchFamily="18" charset="0"/>
                        </a:rPr>
                        <a:t>EI</a:t>
                      </a:r>
                      <a:r>
                        <a:rPr lang="en-US" altLang="zh-CN" sz="1600" baseline="-30000" dirty="0" err="1">
                          <a:latin typeface="Times New Roman" panose="02020603050405020304" pitchFamily="18" charset="0"/>
                          <a:ea typeface="Times New Roman" panose="02020603050405020304" pitchFamily="18" charset="0"/>
                        </a:rPr>
                        <a:t>x</a:t>
                      </a:r>
                      <a:r>
                        <a:rPr lang="en-US" altLang="zh-CN" sz="1600" dirty="0" err="1">
                          <a:latin typeface="Times New Roman" panose="02020603050405020304" pitchFamily="18" charset="0"/>
                          <a:ea typeface="Times New Roman" panose="02020603050405020304" pitchFamily="18" charset="0"/>
                        </a:rPr>
                        <a:t>v</a:t>
                      </a:r>
                      <a:r>
                        <a:rPr lang="en-US" altLang="zh-CN" sz="1600">
                          <a:ea typeface="Times New Roman" panose="02020603050405020304" pitchFamily="18" charset="0"/>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M</a:t>
                      </a:r>
                      <a:r>
                        <a:rPr lang="en-US" altLang="zh-CN" sz="1600" baseline="-30000">
                          <a:latin typeface="Times New Roman" panose="02020603050405020304" pitchFamily="18" charset="0"/>
                          <a:ea typeface="Times New Roman" panose="02020603050405020304" pitchFamily="18" charset="0"/>
                        </a:rPr>
                        <a:t>y</a:t>
                      </a:r>
                      <a:r>
                        <a:rPr lang="en-US" altLang="zh-CN" sz="1600">
                          <a:latin typeface="Times New Roman" panose="02020603050405020304" pitchFamily="18" charset="0"/>
                          <a:ea typeface="Times New Roman" panose="02020603050405020304" pitchFamily="18" charset="0"/>
                        </a:rPr>
                        <a:t>=-</a:t>
                      </a:r>
                      <a:r>
                        <a:rPr lang="en-US" altLang="zh-CN" sz="1600" dirty="0" err="1">
                          <a:latin typeface="Times New Roman" panose="02020603050405020304" pitchFamily="18" charset="0"/>
                          <a:ea typeface="Times New Roman" panose="02020603050405020304" pitchFamily="18" charset="0"/>
                        </a:rPr>
                        <a:t>EI</a:t>
                      </a:r>
                      <a:r>
                        <a:rPr lang="en-US" altLang="zh-CN" sz="1600" baseline="-30000" dirty="0" err="1">
                          <a:latin typeface="Times New Roman" panose="02020603050405020304" pitchFamily="18" charset="0"/>
                          <a:ea typeface="Times New Roman" panose="02020603050405020304" pitchFamily="18" charset="0"/>
                        </a:rPr>
                        <a:t>y</a:t>
                      </a:r>
                      <a:r>
                        <a:rPr lang="en-US" altLang="zh-CN" sz="1600" dirty="0" err="1">
                          <a:latin typeface="Times New Roman" panose="02020603050405020304" pitchFamily="18" charset="0"/>
                          <a:ea typeface="Times New Roman" panose="02020603050405020304" pitchFamily="18" charset="0"/>
                        </a:rPr>
                        <a:t>u</a:t>
                      </a:r>
                      <a:r>
                        <a:rPr lang="en-US" altLang="zh-CN" sz="1600">
                          <a:ea typeface="Times New Roman" panose="02020603050405020304" pitchFamily="18" charset="0"/>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2300">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扭矩与剪力</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M</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=B</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ea typeface="Times New Roman" panose="02020603050405020304" pitchFamily="18" charset="0"/>
                        </a:rPr>
                        <a:t>’</a:t>
                      </a:r>
                      <a:r>
                        <a:rPr lang="en-US" altLang="zh-CN" sz="1600">
                          <a:latin typeface="Times New Roman" panose="02020603050405020304" pitchFamily="18" charset="0"/>
                          <a:ea typeface="Times New Roman" panose="02020603050405020304" pitchFamily="18" charset="0"/>
                        </a:rPr>
                        <a:t>=-EI</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ea typeface="Times New Roman" panose="02020603050405020304" pitchFamily="18" charset="0"/>
                        </a:rPr>
                        <a:t>’’’</a:t>
                      </a:r>
                      <a:endParaRPr lang="en-US" altLang="zh-CN" sz="16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dirty="0" err="1">
                          <a:latin typeface="Times New Roman" panose="02020603050405020304" pitchFamily="18" charset="0"/>
                          <a:ea typeface="Times New Roman" panose="02020603050405020304" pitchFamily="18" charset="0"/>
                        </a:rPr>
                        <a:t>Q</a:t>
                      </a:r>
                      <a:r>
                        <a:rPr lang="en-US" altLang="zh-CN" sz="1600" baseline="-30000" dirty="0" err="1">
                          <a:latin typeface="Times New Roman" panose="02020603050405020304" pitchFamily="18" charset="0"/>
                          <a:ea typeface="Times New Roman" panose="02020603050405020304" pitchFamily="18" charset="0"/>
                        </a:rPr>
                        <a:t>y</a:t>
                      </a:r>
                      <a:r>
                        <a:rPr lang="en-US" altLang="zh-CN" sz="1600">
                          <a:latin typeface="Times New Roman" panose="02020603050405020304" pitchFamily="18" charset="0"/>
                          <a:ea typeface="Times New Roman" panose="02020603050405020304" pitchFamily="18" charset="0"/>
                        </a:rPr>
                        <a:t>=</a:t>
                      </a:r>
                      <a:r>
                        <a:rPr lang="en-US" altLang="zh-CN" sz="1600" dirty="0" err="1">
                          <a:latin typeface="Times New Roman" panose="02020603050405020304" pitchFamily="18" charset="0"/>
                          <a:ea typeface="Times New Roman" panose="02020603050405020304" pitchFamily="18" charset="0"/>
                        </a:rPr>
                        <a:t>M</a:t>
                      </a:r>
                      <a:r>
                        <a:rPr lang="en-US" altLang="zh-CN" sz="1600" baseline="-30000" dirty="0" err="1">
                          <a:latin typeface="Times New Roman" panose="02020603050405020304" pitchFamily="18" charset="0"/>
                          <a:ea typeface="Times New Roman" panose="02020603050405020304" pitchFamily="18" charset="0"/>
                        </a:rPr>
                        <a:t>x</a:t>
                      </a:r>
                      <a:r>
                        <a:rPr lang="en-US" altLang="zh-CN" sz="1600">
                          <a:ea typeface="Times New Roman" panose="02020603050405020304" pitchFamily="18" charset="0"/>
                        </a:rPr>
                        <a:t>’</a:t>
                      </a:r>
                      <a:r>
                        <a:rPr lang="en-US" altLang="zh-CN" sz="1600">
                          <a:latin typeface="Times New Roman" panose="02020603050405020304" pitchFamily="18" charset="0"/>
                          <a:ea typeface="Times New Roman" panose="02020603050405020304" pitchFamily="18" charset="0"/>
                        </a:rPr>
                        <a:t>=-</a:t>
                      </a:r>
                      <a:r>
                        <a:rPr lang="en-US" altLang="zh-CN" sz="1600" dirty="0" err="1">
                          <a:latin typeface="Times New Roman" panose="02020603050405020304" pitchFamily="18" charset="0"/>
                          <a:ea typeface="Times New Roman" panose="02020603050405020304" pitchFamily="18" charset="0"/>
                        </a:rPr>
                        <a:t>EI</a:t>
                      </a:r>
                      <a:r>
                        <a:rPr lang="en-US" altLang="zh-CN" sz="1600" baseline="-30000" dirty="0" err="1">
                          <a:latin typeface="Times New Roman" panose="02020603050405020304" pitchFamily="18" charset="0"/>
                          <a:ea typeface="Times New Roman" panose="02020603050405020304" pitchFamily="18" charset="0"/>
                        </a:rPr>
                        <a:t>x</a:t>
                      </a:r>
                      <a:r>
                        <a:rPr lang="en-US" altLang="zh-CN" sz="1600" dirty="0" err="1">
                          <a:latin typeface="Times New Roman" panose="02020603050405020304" pitchFamily="18" charset="0"/>
                          <a:ea typeface="Times New Roman" panose="02020603050405020304" pitchFamily="18" charset="0"/>
                        </a:rPr>
                        <a:t>v</a:t>
                      </a:r>
                      <a:r>
                        <a:rPr lang="en-US" altLang="zh-CN" sz="1600">
                          <a:ea typeface="Times New Roman" panose="02020603050405020304" pitchFamily="18" charset="0"/>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dirty="0" err="1">
                          <a:latin typeface="Times New Roman" panose="02020603050405020304" pitchFamily="18" charset="0"/>
                          <a:ea typeface="Times New Roman" panose="02020603050405020304" pitchFamily="18" charset="0"/>
                        </a:rPr>
                        <a:t>Q</a:t>
                      </a:r>
                      <a:r>
                        <a:rPr lang="en-US" altLang="zh-CN" sz="1600" baseline="-30000" dirty="0" err="1">
                          <a:latin typeface="Times New Roman" panose="02020603050405020304" pitchFamily="18" charset="0"/>
                          <a:ea typeface="Times New Roman" panose="02020603050405020304" pitchFamily="18" charset="0"/>
                        </a:rPr>
                        <a:t>x</a:t>
                      </a:r>
                      <a:r>
                        <a:rPr lang="en-US" altLang="zh-CN" sz="1600">
                          <a:latin typeface="Times New Roman" panose="02020603050405020304" pitchFamily="18" charset="0"/>
                          <a:ea typeface="Times New Roman" panose="02020603050405020304" pitchFamily="18" charset="0"/>
                        </a:rPr>
                        <a:t>=M</a:t>
                      </a:r>
                      <a:r>
                        <a:rPr lang="en-US" altLang="zh-CN" sz="1600" baseline="-30000">
                          <a:latin typeface="Times New Roman" panose="02020603050405020304" pitchFamily="18" charset="0"/>
                          <a:ea typeface="Times New Roman" panose="02020603050405020304" pitchFamily="18" charset="0"/>
                        </a:rPr>
                        <a:t>y</a:t>
                      </a:r>
                      <a:r>
                        <a:rPr lang="en-US" altLang="zh-CN" sz="1600">
                          <a:ea typeface="Times New Roman" panose="02020603050405020304" pitchFamily="18" charset="0"/>
                        </a:rPr>
                        <a:t>’</a:t>
                      </a:r>
                      <a:r>
                        <a:rPr lang="en-US" altLang="zh-CN" sz="1600">
                          <a:latin typeface="Times New Roman" panose="02020603050405020304" pitchFamily="18" charset="0"/>
                          <a:ea typeface="Times New Roman" panose="02020603050405020304" pitchFamily="18" charset="0"/>
                        </a:rPr>
                        <a:t>=-</a:t>
                      </a:r>
                      <a:r>
                        <a:rPr lang="en-US" altLang="zh-CN" sz="1600" dirty="0" err="1">
                          <a:latin typeface="Times New Roman" panose="02020603050405020304" pitchFamily="18" charset="0"/>
                          <a:ea typeface="Times New Roman" panose="02020603050405020304" pitchFamily="18" charset="0"/>
                        </a:rPr>
                        <a:t>EI</a:t>
                      </a:r>
                      <a:r>
                        <a:rPr lang="en-US" altLang="zh-CN" sz="1600" baseline="-30000" dirty="0" err="1">
                          <a:latin typeface="Times New Roman" panose="02020603050405020304" pitchFamily="18" charset="0"/>
                          <a:ea typeface="Times New Roman" panose="02020603050405020304" pitchFamily="18" charset="0"/>
                        </a:rPr>
                        <a:t>y</a:t>
                      </a:r>
                      <a:r>
                        <a:rPr lang="en-US" altLang="zh-CN" sz="1600" dirty="0" err="1">
                          <a:latin typeface="Times New Roman" panose="02020603050405020304" pitchFamily="18" charset="0"/>
                          <a:ea typeface="Times New Roman" panose="02020603050405020304" pitchFamily="18" charset="0"/>
                        </a:rPr>
                        <a:t>u</a:t>
                      </a:r>
                      <a:r>
                        <a:rPr lang="en-US" altLang="zh-CN" sz="1600">
                          <a:ea typeface="Times New Roman" panose="02020603050405020304" pitchFamily="18" charset="0"/>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2300">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主坐标</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y</a:t>
                      </a:r>
                      <a:endParaRPr lang="en-US" altLang="zh-CN" sz="16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X</a:t>
                      </a:r>
                      <a:endParaRPr lang="en-US" altLang="zh-CN" sz="16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2300">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惯性矩</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I</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a:t>
                      </a:r>
                      <a:r>
                        <a:rPr lang="en-US" altLang="zh-CN" sz="1600" baseline="-30000">
                          <a:latin typeface="Times New Roman" panose="02020603050405020304" pitchFamily="18" charset="0"/>
                          <a:ea typeface="Tw Cen MT" pitchFamily="34" charset="0"/>
                          <a:sym typeface="Symbol" panose="05050102010706020507" pitchFamily="18" charset="2"/>
                        </a:rPr>
                        <a:t>∫</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baseline="30000">
                          <a:latin typeface="Times New Roman" panose="02020603050405020304" pitchFamily="18" charset="0"/>
                          <a:ea typeface="Times New Roman" panose="02020603050405020304" pitchFamily="18" charset="0"/>
                        </a:rPr>
                        <a:t>2</a:t>
                      </a:r>
                      <a:r>
                        <a:rPr lang="en-US" altLang="zh-CN" sz="1600">
                          <a:latin typeface="Times New Roman" panose="02020603050405020304" pitchFamily="18" charset="0"/>
                          <a:ea typeface="Times New Roman" panose="02020603050405020304" pitchFamily="18" charset="0"/>
                          <a:sym typeface="Symbol" panose="05050102010706020507" pitchFamily="18" charset="2"/>
                        </a:rPr>
                        <a:t>tds</a:t>
                      </a:r>
                      <a:endParaRPr lang="en-US" altLang="zh-CN" sz="1600" baseline="-300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I</a:t>
                      </a:r>
                      <a:r>
                        <a:rPr lang="en-US" altLang="zh-CN" sz="1600" baseline="-30000">
                          <a:latin typeface="Times New Roman" panose="02020603050405020304" pitchFamily="18" charset="0"/>
                          <a:ea typeface="Times New Roman" panose="02020603050405020304" pitchFamily="18" charset="0"/>
                        </a:rPr>
                        <a:t>x</a:t>
                      </a:r>
                      <a:r>
                        <a:rPr lang="en-US" altLang="zh-CN" sz="1600">
                          <a:latin typeface="Times New Roman" panose="02020603050405020304" pitchFamily="18" charset="0"/>
                          <a:ea typeface="Times New Roman" panose="02020603050405020304" pitchFamily="18" charset="0"/>
                        </a:rPr>
                        <a:t>=</a:t>
                      </a:r>
                      <a:r>
                        <a:rPr lang="en-US" altLang="zh-CN" sz="1600">
                          <a:latin typeface="Times New Roman" panose="02020603050405020304" pitchFamily="18" charset="0"/>
                          <a:ea typeface="Tw Cen MT" pitchFamily="34" charset="0"/>
                        </a:rPr>
                        <a:t>∫</a:t>
                      </a:r>
                      <a:r>
                        <a:rPr lang="en-US" altLang="zh-CN" sz="1600">
                          <a:latin typeface="Times New Roman" panose="02020603050405020304" pitchFamily="18" charset="0"/>
                          <a:ea typeface="Times New Roman" panose="02020603050405020304" pitchFamily="18" charset="0"/>
                        </a:rPr>
                        <a:t>y</a:t>
                      </a:r>
                      <a:r>
                        <a:rPr lang="en-US" altLang="zh-CN" sz="1600" baseline="30000">
                          <a:latin typeface="Times New Roman" panose="02020603050405020304" pitchFamily="18" charset="0"/>
                          <a:ea typeface="Times New Roman" panose="02020603050405020304" pitchFamily="18" charset="0"/>
                        </a:rPr>
                        <a:t>2</a:t>
                      </a:r>
                      <a:r>
                        <a:rPr lang="en-US" altLang="zh-CN" sz="1600">
                          <a:latin typeface="Times New Roman" panose="02020603050405020304" pitchFamily="18" charset="0"/>
                          <a:ea typeface="Times New Roman" panose="02020603050405020304" pitchFamily="18" charset="0"/>
                        </a:rPr>
                        <a:t>tds</a:t>
                      </a:r>
                      <a:endParaRPr lang="en-US" altLang="zh-CN" sz="1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dirty="0" err="1">
                          <a:latin typeface="Times New Roman" panose="02020603050405020304" pitchFamily="18" charset="0"/>
                          <a:ea typeface="Times New Roman" panose="02020603050405020304" pitchFamily="18" charset="0"/>
                        </a:rPr>
                        <a:t>I</a:t>
                      </a:r>
                      <a:r>
                        <a:rPr lang="en-US" altLang="zh-CN" sz="1600" baseline="-30000" dirty="0" err="1">
                          <a:latin typeface="Times New Roman" panose="02020603050405020304" pitchFamily="18" charset="0"/>
                          <a:ea typeface="Times New Roman" panose="02020603050405020304" pitchFamily="18" charset="0"/>
                        </a:rPr>
                        <a:t>y</a:t>
                      </a:r>
                      <a:r>
                        <a:rPr lang="en-US" altLang="zh-CN" sz="1600">
                          <a:latin typeface="Times New Roman" panose="02020603050405020304" pitchFamily="18" charset="0"/>
                          <a:ea typeface="Times New Roman" panose="02020603050405020304" pitchFamily="18" charset="0"/>
                        </a:rPr>
                        <a:t>=</a:t>
                      </a:r>
                      <a:r>
                        <a:rPr lang="en-US" altLang="zh-CN" sz="1600">
                          <a:latin typeface="Times New Roman" panose="02020603050405020304" pitchFamily="18" charset="0"/>
                          <a:ea typeface="Tw Cen MT" pitchFamily="34" charset="0"/>
                        </a:rPr>
                        <a:t>∫</a:t>
                      </a:r>
                      <a:r>
                        <a:rPr lang="en-US" altLang="zh-CN" sz="1600">
                          <a:latin typeface="Times New Roman" panose="02020603050405020304" pitchFamily="18" charset="0"/>
                          <a:ea typeface="Times New Roman" panose="02020603050405020304" pitchFamily="18" charset="0"/>
                        </a:rPr>
                        <a:t>x</a:t>
                      </a:r>
                      <a:r>
                        <a:rPr lang="en-US" altLang="zh-CN" sz="1600" baseline="30000">
                          <a:latin typeface="Times New Roman" panose="02020603050405020304" pitchFamily="18" charset="0"/>
                          <a:ea typeface="Times New Roman" panose="02020603050405020304" pitchFamily="18" charset="0"/>
                        </a:rPr>
                        <a:t>2</a:t>
                      </a:r>
                      <a:r>
                        <a:rPr lang="en-US" altLang="zh-CN" sz="1600">
                          <a:latin typeface="Times New Roman" panose="02020603050405020304" pitchFamily="18" charset="0"/>
                          <a:ea typeface="Times New Roman" panose="02020603050405020304" pitchFamily="18" charset="0"/>
                        </a:rPr>
                        <a:t>tds</a:t>
                      </a:r>
                      <a:endParaRPr lang="en-US" altLang="zh-CN" sz="1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3888">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面积矩</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rPr>
                        <a:t>S</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a:t>
                      </a:r>
                      <a:r>
                        <a:rPr lang="en-US" altLang="zh-CN" sz="1600" baseline="-30000">
                          <a:latin typeface="Times New Roman" panose="02020603050405020304" pitchFamily="18" charset="0"/>
                          <a:ea typeface="Tw Cen MT" pitchFamily="34" charset="0"/>
                          <a:sym typeface="Symbol" panose="05050102010706020507" pitchFamily="18" charset="2"/>
                        </a:rPr>
                        <a:t>∫P</a:t>
                      </a:r>
                      <a:r>
                        <a:rPr lang="en-US" altLang="zh-CN" sz="1600" baseline="30000">
                          <a:latin typeface="Times New Roman" panose="02020603050405020304" pitchFamily="18" charset="0"/>
                          <a:ea typeface="Tw Cen MT" pitchFamily="34" charset="0"/>
                          <a:sym typeface="Symbol" panose="05050102010706020507" pitchFamily="18" charset="2"/>
                        </a:rPr>
                        <a:t>B </a:t>
                      </a: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dirty="0" err="1">
                          <a:latin typeface="Times New Roman" panose="02020603050405020304" pitchFamily="18" charset="0"/>
                          <a:ea typeface="Times New Roman" panose="02020603050405020304" pitchFamily="18" charset="0"/>
                        </a:rPr>
                        <a:t>tds</a:t>
                      </a:r>
                      <a:endParaRPr lang="en-US" altLang="zh-CN" sz="16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dirty="0" err="1">
                          <a:latin typeface="Times New Roman" panose="02020603050405020304" pitchFamily="18" charset="0"/>
                          <a:ea typeface="Times New Roman" panose="02020603050405020304" pitchFamily="18" charset="0"/>
                        </a:rPr>
                        <a:t>S</a:t>
                      </a:r>
                      <a:r>
                        <a:rPr lang="en-US" altLang="zh-CN" sz="1600" baseline="-30000" dirty="0" err="1">
                          <a:latin typeface="Times New Roman" panose="02020603050405020304" pitchFamily="18" charset="0"/>
                          <a:ea typeface="Times New Roman" panose="02020603050405020304" pitchFamily="18" charset="0"/>
                        </a:rPr>
                        <a:t>x</a:t>
                      </a:r>
                      <a:r>
                        <a:rPr lang="en-US" altLang="zh-CN" sz="1600">
                          <a:latin typeface="Times New Roman" panose="02020603050405020304" pitchFamily="18" charset="0"/>
                          <a:ea typeface="Times New Roman" panose="02020603050405020304" pitchFamily="18" charset="0"/>
                        </a:rPr>
                        <a:t>=</a:t>
                      </a:r>
                      <a:r>
                        <a:rPr lang="en-US" altLang="zh-CN" sz="1600">
                          <a:latin typeface="Times New Roman" panose="02020603050405020304" pitchFamily="18" charset="0"/>
                          <a:ea typeface="Tw Cen MT" pitchFamily="34" charset="0"/>
                        </a:rPr>
                        <a:t>∫</a:t>
                      </a:r>
                      <a:r>
                        <a:rPr lang="en-US" altLang="zh-CN" sz="1600" baseline="-30000">
                          <a:latin typeface="Times New Roman" panose="02020603050405020304" pitchFamily="18" charset="0"/>
                          <a:ea typeface="Tw Cen MT" pitchFamily="34" charset="0"/>
                        </a:rPr>
                        <a:t>P</a:t>
                      </a:r>
                      <a:r>
                        <a:rPr lang="en-US" altLang="zh-CN" sz="1600" baseline="30000">
                          <a:latin typeface="Times New Roman" panose="02020603050405020304" pitchFamily="18" charset="0"/>
                          <a:ea typeface="Tw Cen MT" pitchFamily="34" charset="0"/>
                        </a:rPr>
                        <a:t>B </a:t>
                      </a:r>
                      <a:r>
                        <a:rPr lang="en-US" altLang="zh-CN" sz="1600" dirty="0" err="1">
                          <a:latin typeface="Times New Roman" panose="02020603050405020304" pitchFamily="18" charset="0"/>
                          <a:ea typeface="Times New Roman" panose="02020603050405020304" pitchFamily="18" charset="0"/>
                        </a:rPr>
                        <a:t>ytds</a:t>
                      </a:r>
                      <a:endParaRPr lang="en-US" altLang="zh-CN" sz="1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dirty="0" err="1">
                          <a:latin typeface="Times New Roman" panose="02020603050405020304" pitchFamily="18" charset="0"/>
                          <a:ea typeface="Times New Roman" panose="02020603050405020304" pitchFamily="18" charset="0"/>
                        </a:rPr>
                        <a:t>S</a:t>
                      </a:r>
                      <a:r>
                        <a:rPr lang="en-US" altLang="zh-CN" sz="1600" baseline="-30000" dirty="0" err="1">
                          <a:latin typeface="Times New Roman" panose="02020603050405020304" pitchFamily="18" charset="0"/>
                          <a:ea typeface="Times New Roman" panose="02020603050405020304" pitchFamily="18" charset="0"/>
                        </a:rPr>
                        <a:t>y</a:t>
                      </a:r>
                      <a:r>
                        <a:rPr lang="en-US" altLang="zh-CN" sz="1600">
                          <a:latin typeface="Times New Roman" panose="02020603050405020304" pitchFamily="18" charset="0"/>
                          <a:ea typeface="Times New Roman" panose="02020603050405020304" pitchFamily="18" charset="0"/>
                        </a:rPr>
                        <a:t>=</a:t>
                      </a:r>
                      <a:r>
                        <a:rPr lang="en-US" altLang="zh-CN" sz="1600">
                          <a:latin typeface="Times New Roman" panose="02020603050405020304" pitchFamily="18" charset="0"/>
                          <a:ea typeface="Tw Cen MT" pitchFamily="34" charset="0"/>
                        </a:rPr>
                        <a:t>∫</a:t>
                      </a:r>
                      <a:r>
                        <a:rPr lang="en-US" altLang="zh-CN" sz="1600" baseline="-30000">
                          <a:latin typeface="Times New Roman" panose="02020603050405020304" pitchFamily="18" charset="0"/>
                          <a:ea typeface="Tw Cen MT" pitchFamily="34" charset="0"/>
                        </a:rPr>
                        <a:t>P</a:t>
                      </a:r>
                      <a:r>
                        <a:rPr lang="en-US" altLang="zh-CN" sz="1600" baseline="30000">
                          <a:latin typeface="Times New Roman" panose="02020603050405020304" pitchFamily="18" charset="0"/>
                          <a:ea typeface="Tw Cen MT" pitchFamily="34" charset="0"/>
                        </a:rPr>
                        <a:t>B </a:t>
                      </a:r>
                      <a:r>
                        <a:rPr lang="en-US" altLang="zh-CN" sz="1600" dirty="0" err="1">
                          <a:latin typeface="Times New Roman" panose="02020603050405020304" pitchFamily="18" charset="0"/>
                          <a:ea typeface="Times New Roman" panose="02020603050405020304" pitchFamily="18" charset="0"/>
                        </a:rPr>
                        <a:t>xtds</a:t>
                      </a:r>
                      <a:endParaRPr lang="en-US" altLang="zh-CN" sz="1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2300">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正应力公式</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=B</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/I</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a:t>
                      </a:r>
                      <a:r>
                        <a:rPr lang="en-US" altLang="zh-CN" sz="1600" dirty="0" err="1">
                          <a:latin typeface="Times New Roman" panose="02020603050405020304" pitchFamily="18" charset="0"/>
                          <a:ea typeface="Times New Roman" panose="02020603050405020304" pitchFamily="18" charset="0"/>
                        </a:rPr>
                        <a:t>M</a:t>
                      </a:r>
                      <a:r>
                        <a:rPr lang="en-US" altLang="zh-CN" sz="1600" baseline="-30000" dirty="0" err="1">
                          <a:latin typeface="Times New Roman" panose="02020603050405020304" pitchFamily="18" charset="0"/>
                          <a:ea typeface="Times New Roman" panose="02020603050405020304" pitchFamily="18" charset="0"/>
                          <a:sym typeface="Symbol" panose="05050102010706020507" pitchFamily="18" charset="2"/>
                        </a:rPr>
                        <a:t>x</a:t>
                      </a:r>
                      <a:r>
                        <a:rPr lang="en-US" altLang="zh-CN" sz="1600" dirty="0" err="1">
                          <a:latin typeface="Times New Roman" panose="02020603050405020304" pitchFamily="18" charset="0"/>
                          <a:ea typeface="Times New Roman" panose="02020603050405020304" pitchFamily="18" charset="0"/>
                          <a:sym typeface="Symbol" panose="05050102010706020507" pitchFamily="18" charset="2"/>
                        </a:rPr>
                        <a:t>y</a:t>
                      </a:r>
                      <a:r>
                        <a:rPr lang="en-US" altLang="zh-CN" sz="1600">
                          <a:latin typeface="Times New Roman" panose="02020603050405020304" pitchFamily="18" charset="0"/>
                          <a:ea typeface="Times New Roman" panose="02020603050405020304" pitchFamily="18" charset="0"/>
                          <a:sym typeface="Symbol" panose="05050102010706020507" pitchFamily="18" charset="2"/>
                        </a:rPr>
                        <a:t>/I</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x</a:t>
                      </a:r>
                      <a:endParaRPr lang="en-US" altLang="zh-CN" sz="16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a:t>
                      </a:r>
                      <a:r>
                        <a:rPr lang="en-US" altLang="zh-CN" sz="1600" dirty="0" err="1">
                          <a:latin typeface="Times New Roman" panose="02020603050405020304" pitchFamily="18" charset="0"/>
                          <a:ea typeface="Times New Roman" panose="02020603050405020304" pitchFamily="18" charset="0"/>
                        </a:rPr>
                        <a:t>M</a:t>
                      </a:r>
                      <a:r>
                        <a:rPr lang="en-US" altLang="zh-CN" sz="1600" baseline="-30000" dirty="0" err="1">
                          <a:latin typeface="Times New Roman" panose="02020603050405020304" pitchFamily="18" charset="0"/>
                          <a:ea typeface="Times New Roman" panose="02020603050405020304" pitchFamily="18" charset="0"/>
                          <a:sym typeface="Symbol" panose="05050102010706020507" pitchFamily="18" charset="2"/>
                        </a:rPr>
                        <a:t>y</a:t>
                      </a:r>
                      <a:r>
                        <a:rPr lang="en-US" altLang="zh-CN" sz="1600" dirty="0" err="1">
                          <a:latin typeface="Times New Roman" panose="02020603050405020304" pitchFamily="18" charset="0"/>
                          <a:ea typeface="Times New Roman" panose="02020603050405020304" pitchFamily="18" charset="0"/>
                          <a:sym typeface="Symbol" panose="05050102010706020507" pitchFamily="18" charset="2"/>
                        </a:rPr>
                        <a:t>y/I</a:t>
                      </a:r>
                      <a:r>
                        <a:rPr lang="en-US" altLang="zh-CN" sz="1600" baseline="-30000" dirty="0" err="1">
                          <a:latin typeface="Times New Roman" panose="02020603050405020304" pitchFamily="18" charset="0"/>
                          <a:ea typeface="Times New Roman" panose="02020603050405020304" pitchFamily="18" charset="0"/>
                          <a:sym typeface="Symbol" panose="05050102010706020507" pitchFamily="18" charset="2"/>
                        </a:rPr>
                        <a:t>y</a:t>
                      </a:r>
                      <a:endParaRPr lang="en-US" altLang="zh-CN" sz="16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2300">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zh-CN" altLang="en-US" sz="1600" dirty="0">
                          <a:latin typeface="Times New Roman" panose="02020603050405020304" pitchFamily="18" charset="0"/>
                          <a:ea typeface="Times New Roman" panose="02020603050405020304" pitchFamily="18" charset="0"/>
                        </a:rPr>
                        <a:t>剪应力公式</a:t>
                      </a:r>
                      <a:endParaRPr lang="zh-CN" altLang="en-US" sz="1600"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t</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=M</a:t>
                      </a:r>
                      <a:r>
                        <a:rPr lang="en-US" altLang="zh-CN" sz="1600">
                          <a:latin typeface="Times New Roman" panose="02020603050405020304" pitchFamily="18" charset="0"/>
                          <a:ea typeface="Times New Roman" panose="02020603050405020304" pitchFamily="18" charset="0"/>
                        </a:rPr>
                        <a:t>S</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/I</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t</a:t>
                      </a: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dirty="0" err="1">
                          <a:latin typeface="Times New Roman" panose="02020603050405020304" pitchFamily="18" charset="0"/>
                          <a:ea typeface="Times New Roman" panose="02020603050405020304" pitchFamily="18" charset="0"/>
                          <a:sym typeface="Symbol" panose="05050102010706020507" pitchFamily="18" charset="2"/>
                        </a:rPr>
                        <a:t>Q</a:t>
                      </a:r>
                      <a:r>
                        <a:rPr lang="en-US" altLang="zh-CN" sz="1600" baseline="-30000" dirty="0" err="1">
                          <a:latin typeface="Times New Roman" panose="02020603050405020304" pitchFamily="18" charset="0"/>
                          <a:ea typeface="Times New Roman" panose="02020603050405020304" pitchFamily="18" charset="0"/>
                          <a:sym typeface="Symbol" panose="05050102010706020507" pitchFamily="18" charset="2"/>
                        </a:rPr>
                        <a:t>y</a:t>
                      </a:r>
                      <a:r>
                        <a:rPr lang="en-US" altLang="zh-CN" sz="1600" dirty="0" err="1">
                          <a:latin typeface="Times New Roman" panose="02020603050405020304" pitchFamily="18" charset="0"/>
                          <a:ea typeface="Times New Roman" panose="02020603050405020304" pitchFamily="18" charset="0"/>
                          <a:sym typeface="Symbol" panose="05050102010706020507" pitchFamily="18" charset="2"/>
                        </a:rPr>
                        <a:t>S</a:t>
                      </a:r>
                      <a:r>
                        <a:rPr lang="en-US" altLang="zh-CN" sz="1600" baseline="-30000" dirty="0" err="1">
                          <a:latin typeface="Times New Roman" panose="02020603050405020304" pitchFamily="18" charset="0"/>
                          <a:ea typeface="Times New Roman" panose="02020603050405020304" pitchFamily="18" charset="0"/>
                          <a:sym typeface="Symbol" panose="05050102010706020507" pitchFamily="18" charset="2"/>
                        </a:rPr>
                        <a:t>x</a:t>
                      </a:r>
                      <a:r>
                        <a:rPr lang="en-US" altLang="zh-CN" sz="1600">
                          <a:latin typeface="Times New Roman" panose="02020603050405020304" pitchFamily="18" charset="0"/>
                          <a:ea typeface="Times New Roman" panose="02020603050405020304" pitchFamily="18" charset="0"/>
                          <a:sym typeface="Symbol" panose="05050102010706020507" pitchFamily="18" charset="2"/>
                        </a:rPr>
                        <a:t>/I</a:t>
                      </a:r>
                      <a:r>
                        <a:rPr lang="en-US" altLang="zh-CN" sz="1600" baseline="-30000">
                          <a:latin typeface="Times New Roman" panose="02020603050405020304" pitchFamily="18" charset="0"/>
                          <a:ea typeface="Times New Roman" panose="02020603050405020304" pitchFamily="18" charset="0"/>
                          <a:sym typeface="Symbol" panose="05050102010706020507" pitchFamily="18" charset="2"/>
                        </a:rPr>
                        <a:t>x</a:t>
                      </a:r>
                      <a:endParaRPr lang="en-US" altLang="zh-CN" sz="16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a:solidFill>
                            <a:schemeClr val="tx1"/>
                          </a:solidFill>
                          <a:latin typeface="+mn-lt"/>
                          <a:ea typeface="+mn-ea"/>
                        </a:defRPr>
                      </a:lvl2pPr>
                      <a:lvl3pPr marL="1143000" lvl="2" indent="-228600" algn="l" rtl="0" eaLnBrk="0" fontAlgn="base" hangingPunct="0">
                        <a:spcBef>
                          <a:spcPct val="20000"/>
                        </a:spcBef>
                        <a:spcAft>
                          <a:spcPct val="0"/>
                        </a:spcAft>
                        <a:buChar char="•"/>
                        <a:defRPr sz="2000" b="0">
                          <a:solidFill>
                            <a:schemeClr val="tx1"/>
                          </a:solidFill>
                          <a:latin typeface="+mn-lt"/>
                          <a:ea typeface="+mn-ea"/>
                        </a:defRPr>
                      </a:lvl3pPr>
                      <a:lvl4pPr marL="1600200" lvl="3" indent="-228600" algn="l" rtl="0" eaLnBrk="0" fontAlgn="base" hangingPunct="0">
                        <a:spcBef>
                          <a:spcPct val="20000"/>
                        </a:spcBef>
                        <a:spcAft>
                          <a:spcPct val="0"/>
                        </a:spcAft>
                        <a:buChar char="–"/>
                        <a:defRPr sz="1800" b="0">
                          <a:solidFill>
                            <a:schemeClr val="tx1"/>
                          </a:solidFill>
                          <a:latin typeface="+mn-lt"/>
                          <a:ea typeface="+mn-ea"/>
                        </a:defRPr>
                      </a:lvl4pPr>
                      <a:lvl5pPr marL="2057400" lvl="4" indent="-228600" algn="l" rtl="0" eaLnBrk="0" fontAlgn="base" hangingPunct="0">
                        <a:spcBef>
                          <a:spcPct val="20000"/>
                        </a:spcBef>
                        <a:spcAft>
                          <a:spcPct val="0"/>
                        </a:spcAft>
                        <a:buChar char="»"/>
                        <a:defRPr sz="1800" b="0">
                          <a:solidFill>
                            <a:schemeClr val="tx1"/>
                          </a:solidFill>
                          <a:latin typeface="+mn-lt"/>
                          <a:ea typeface="+mn-ea"/>
                        </a:defRPr>
                      </a:lvl5pPr>
                    </a:lstStyle>
                    <a:p>
                      <a:pPr lvl="0" eaLnBrk="1" hangingPunct="1">
                        <a:spcBef>
                          <a:spcPct val="0"/>
                        </a:spcBef>
                        <a:buNone/>
                      </a:pP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a:latin typeface="Times New Roman" panose="02020603050405020304" pitchFamily="18" charset="0"/>
                          <a:ea typeface="Times New Roman" panose="02020603050405020304" pitchFamily="18" charset="0"/>
                        </a:rPr>
                        <a:t>t</a:t>
                      </a:r>
                      <a:r>
                        <a:rPr lang="en-US" altLang="zh-CN" sz="1600">
                          <a:latin typeface="Times New Roman" panose="02020603050405020304" pitchFamily="18" charset="0"/>
                          <a:ea typeface="Times New Roman" panose="02020603050405020304" pitchFamily="18" charset="0"/>
                          <a:sym typeface="Symbol" panose="05050102010706020507" pitchFamily="18" charset="2"/>
                        </a:rPr>
                        <a:t>=</a:t>
                      </a:r>
                      <a:r>
                        <a:rPr lang="en-US" altLang="zh-CN" sz="1600" dirty="0" err="1">
                          <a:latin typeface="Times New Roman" panose="02020603050405020304" pitchFamily="18" charset="0"/>
                          <a:ea typeface="Times New Roman" panose="02020603050405020304" pitchFamily="18" charset="0"/>
                          <a:sym typeface="Symbol" panose="05050102010706020507" pitchFamily="18" charset="2"/>
                        </a:rPr>
                        <a:t>Q</a:t>
                      </a:r>
                      <a:r>
                        <a:rPr lang="en-US" altLang="zh-CN" sz="1600" baseline="-30000" dirty="0" err="1">
                          <a:latin typeface="Times New Roman" panose="02020603050405020304" pitchFamily="18" charset="0"/>
                          <a:ea typeface="Times New Roman" panose="02020603050405020304" pitchFamily="18" charset="0"/>
                          <a:sym typeface="Symbol" panose="05050102010706020507" pitchFamily="18" charset="2"/>
                        </a:rPr>
                        <a:t>x</a:t>
                      </a:r>
                      <a:r>
                        <a:rPr lang="en-US" altLang="zh-CN" sz="1600" dirty="0" err="1">
                          <a:latin typeface="Times New Roman" panose="02020603050405020304" pitchFamily="18" charset="0"/>
                          <a:ea typeface="Times New Roman" panose="02020603050405020304" pitchFamily="18" charset="0"/>
                          <a:sym typeface="Symbol" panose="05050102010706020507" pitchFamily="18" charset="2"/>
                        </a:rPr>
                        <a:t>S</a:t>
                      </a:r>
                      <a:r>
                        <a:rPr lang="en-US" altLang="zh-CN" sz="1600" baseline="-30000" dirty="0" err="1">
                          <a:latin typeface="Times New Roman" panose="02020603050405020304" pitchFamily="18" charset="0"/>
                          <a:ea typeface="Times New Roman" panose="02020603050405020304" pitchFamily="18" charset="0"/>
                          <a:sym typeface="Symbol" panose="05050102010706020507" pitchFamily="18" charset="2"/>
                        </a:rPr>
                        <a:t>y</a:t>
                      </a:r>
                      <a:r>
                        <a:rPr lang="en-US" altLang="zh-CN" sz="1600" dirty="0" err="1">
                          <a:latin typeface="Times New Roman" panose="02020603050405020304" pitchFamily="18" charset="0"/>
                          <a:ea typeface="Times New Roman" panose="02020603050405020304" pitchFamily="18" charset="0"/>
                          <a:sym typeface="Symbol" panose="05050102010706020507" pitchFamily="18" charset="2"/>
                        </a:rPr>
                        <a:t>/I</a:t>
                      </a:r>
                      <a:r>
                        <a:rPr lang="en-US" altLang="zh-CN" sz="1600" baseline="-30000" dirty="0" err="1">
                          <a:latin typeface="Times New Roman" panose="02020603050405020304" pitchFamily="18" charset="0"/>
                          <a:ea typeface="Times New Roman" panose="02020603050405020304" pitchFamily="18" charset="0"/>
                          <a:sym typeface="Symbol" panose="05050102010706020507" pitchFamily="18" charset="2"/>
                        </a:rPr>
                        <a:t>y</a:t>
                      </a:r>
                      <a:endParaRPr lang="en-US" altLang="zh-CN" sz="1600">
                        <a:latin typeface="Times New Roman" panose="02020603050405020304" pitchFamily="18" charset="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Text Box 2"/>
          <p:cNvSpPr txBox="1"/>
          <p:nvPr/>
        </p:nvSpPr>
        <p:spPr>
          <a:xfrm>
            <a:off x="228600" y="228600"/>
            <a:ext cx="8229600" cy="396875"/>
          </a:xfrm>
          <a:prstGeom prst="rect">
            <a:avLst/>
          </a:prstGeom>
          <a:noFill/>
          <a:ln w="9525">
            <a:noFill/>
          </a:ln>
        </p:spPr>
        <p:txBody>
          <a:bodyPr>
            <a:spAutoFit/>
          </a:bodyPr>
          <a:lstStyle/>
          <a:p>
            <a:pPr lvl="0" eaLnBrk="1" hangingPunct="1">
              <a:spcBef>
                <a:spcPct val="50000"/>
              </a:spcBef>
            </a:pPr>
            <a:r>
              <a:rPr lang="zh-CN" altLang="en-US" sz="2000" dirty="0">
                <a:latin typeface="Arial" panose="020B0604020202020204" pitchFamily="34" charset="0"/>
                <a:ea typeface="华文细黑" pitchFamily="2" charset="-122"/>
              </a:rPr>
              <a:t>六、约束扭转微分方程</a:t>
            </a:r>
          </a:p>
        </p:txBody>
      </p:sp>
      <p:graphicFrame>
        <p:nvGraphicFramePr>
          <p:cNvPr id="68610" name="Object 3"/>
          <p:cNvGraphicFramePr/>
          <p:nvPr/>
        </p:nvGraphicFramePr>
        <p:xfrm>
          <a:off x="838200" y="762000"/>
          <a:ext cx="2921000" cy="952500"/>
        </p:xfrm>
        <a:graphic>
          <a:graphicData uri="http://schemas.openxmlformats.org/presentationml/2006/ole">
            <mc:AlternateContent xmlns:mc="http://schemas.openxmlformats.org/markup-compatibility/2006">
              <mc:Choice xmlns:v="urn:schemas-microsoft-com:vml" Requires="v">
                <p:oleObj spid="_x0000_s72710" r:id="rId3" imgW="2919730" imgH="951865" progId="Equation.3">
                  <p:embed/>
                </p:oleObj>
              </mc:Choice>
              <mc:Fallback>
                <p:oleObj r:id="rId3" imgW="2919730" imgH="951865" progId="Equation.3">
                  <p:embed/>
                  <p:pic>
                    <p:nvPicPr>
                      <p:cNvPr id="0" name="图片 3402"/>
                      <p:cNvPicPr/>
                      <p:nvPr/>
                    </p:nvPicPr>
                    <p:blipFill>
                      <a:blip r:embed="rId4"/>
                      <a:stretch>
                        <a:fillRect/>
                      </a:stretch>
                    </p:blipFill>
                    <p:spPr>
                      <a:xfrm>
                        <a:off x="838200" y="762000"/>
                        <a:ext cx="2921000" cy="952500"/>
                      </a:xfrm>
                      <a:prstGeom prst="rect">
                        <a:avLst/>
                      </a:prstGeom>
                      <a:noFill/>
                      <a:ln w="38100">
                        <a:noFill/>
                        <a:miter/>
                      </a:ln>
                    </p:spPr>
                  </p:pic>
                </p:oleObj>
              </mc:Fallback>
            </mc:AlternateContent>
          </a:graphicData>
        </a:graphic>
      </p:graphicFrame>
      <p:sp>
        <p:nvSpPr>
          <p:cNvPr id="68616" name="Text Box 4"/>
          <p:cNvSpPr txBox="1"/>
          <p:nvPr/>
        </p:nvSpPr>
        <p:spPr>
          <a:xfrm>
            <a:off x="685800" y="1828800"/>
            <a:ext cx="62484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微分方程的通解为：</a:t>
            </a:r>
          </a:p>
        </p:txBody>
      </p:sp>
      <p:graphicFrame>
        <p:nvGraphicFramePr>
          <p:cNvPr id="68611" name="Object 5"/>
          <p:cNvGraphicFramePr/>
          <p:nvPr/>
        </p:nvGraphicFramePr>
        <p:xfrm>
          <a:off x="762000" y="2362200"/>
          <a:ext cx="4343400" cy="1701800"/>
        </p:xfrm>
        <a:graphic>
          <a:graphicData uri="http://schemas.openxmlformats.org/presentationml/2006/ole">
            <mc:AlternateContent xmlns:mc="http://schemas.openxmlformats.org/markup-compatibility/2006">
              <mc:Choice xmlns:v="urn:schemas-microsoft-com:vml" Requires="v">
                <p:oleObj spid="_x0000_s72711" r:id="rId5" imgW="4343400" imgH="1701800" progId="Equation.3">
                  <p:embed/>
                </p:oleObj>
              </mc:Choice>
              <mc:Fallback>
                <p:oleObj r:id="rId5" imgW="4343400" imgH="1701800" progId="Equation.3">
                  <p:embed/>
                  <p:pic>
                    <p:nvPicPr>
                      <p:cNvPr id="0" name="图片 3407"/>
                      <p:cNvPicPr/>
                      <p:nvPr/>
                    </p:nvPicPr>
                    <p:blipFill>
                      <a:blip r:embed="rId6"/>
                      <a:stretch>
                        <a:fillRect/>
                      </a:stretch>
                    </p:blipFill>
                    <p:spPr>
                      <a:xfrm>
                        <a:off x="762000" y="2362200"/>
                        <a:ext cx="4343400" cy="1701800"/>
                      </a:xfrm>
                      <a:prstGeom prst="rect">
                        <a:avLst/>
                      </a:prstGeom>
                      <a:noFill/>
                      <a:ln w="38100">
                        <a:noFill/>
                        <a:miter/>
                      </a:ln>
                    </p:spPr>
                  </p:pic>
                </p:oleObj>
              </mc:Fallback>
            </mc:AlternateContent>
          </a:graphicData>
        </a:graphic>
      </p:graphicFrame>
      <p:sp>
        <p:nvSpPr>
          <p:cNvPr id="68617" name="Text Box 6"/>
          <p:cNvSpPr txBox="1"/>
          <p:nvPr/>
        </p:nvSpPr>
        <p:spPr>
          <a:xfrm>
            <a:off x="304800" y="4191000"/>
            <a:ext cx="8001000" cy="366713"/>
          </a:xfrm>
          <a:prstGeom prst="rect">
            <a:avLst/>
          </a:prstGeom>
          <a:noFill/>
          <a:ln w="9525">
            <a:noFill/>
          </a:ln>
        </p:spPr>
        <p:txBody>
          <a:bodyPr>
            <a:spAutoFit/>
          </a:bodyPr>
          <a:lstStyle/>
          <a:p>
            <a:pPr lvl="0" eaLnBrk="1" hangingPunct="1">
              <a:spcBef>
                <a:spcPct val="50000"/>
              </a:spcBef>
            </a:pPr>
            <a:endParaRPr lang="zh-CN" altLang="zh-CN" dirty="0">
              <a:latin typeface="Arial" panose="020B0604020202020204" pitchFamily="34" charset="0"/>
              <a:ea typeface="宋体" panose="02010600030101010101" pitchFamily="2" charset="-122"/>
            </a:endParaRPr>
          </a:p>
        </p:txBody>
      </p:sp>
      <p:sp>
        <p:nvSpPr>
          <p:cNvPr id="68618" name="Text Box 7"/>
          <p:cNvSpPr txBox="1"/>
          <p:nvPr/>
        </p:nvSpPr>
        <p:spPr>
          <a:xfrm>
            <a:off x="228600" y="4191000"/>
            <a:ext cx="8382000" cy="2017713"/>
          </a:xfrm>
          <a:prstGeom prst="rect">
            <a:avLst/>
          </a:prstGeom>
          <a:noFill/>
          <a:ln w="9525">
            <a:noFill/>
          </a:ln>
        </p:spPr>
        <p:txBody>
          <a:bodyPr>
            <a:spAutoFit/>
          </a:bodyPr>
          <a:lstStyle/>
          <a:p>
            <a:pPr lvl="0" eaLnBrk="1" hangingPunct="1">
              <a:spcBef>
                <a:spcPct val="50000"/>
              </a:spcBef>
            </a:pP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1</a:t>
            </a:r>
            <a:r>
              <a:rPr lang="zh-CN" altLang="en-US" b="0" dirty="0">
                <a:latin typeface="华文细黑" pitchFamily="2" charset="-122"/>
                <a:ea typeface="华文细黑" pitchFamily="2" charset="-122"/>
              </a:rPr>
              <a:t>）简支端（截面不能转动，但可翘曲）：</a:t>
            </a:r>
          </a:p>
          <a:p>
            <a:pPr lvl="0" eaLnBrk="1" hangingPunct="1">
              <a:spcBef>
                <a:spcPct val="50000"/>
              </a:spcBef>
            </a:pPr>
            <a:endParaRPr lang="zh-CN" altLang="en-US" b="0" dirty="0">
              <a:latin typeface="华文细黑" pitchFamily="2" charset="-122"/>
              <a:ea typeface="华文细黑" pitchFamily="2" charset="-122"/>
            </a:endParaRPr>
          </a:p>
          <a:p>
            <a:pPr lvl="0" eaLnBrk="1" hangingPunct="1">
              <a:spcBef>
                <a:spcPct val="50000"/>
              </a:spcBef>
            </a:pP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2</a:t>
            </a:r>
            <a:r>
              <a:rPr lang="zh-CN" altLang="en-US" b="0" dirty="0">
                <a:latin typeface="华文细黑" pitchFamily="2" charset="-122"/>
                <a:ea typeface="华文细黑" pitchFamily="2" charset="-122"/>
              </a:rPr>
              <a:t>）固定端（截面不能转动，也不能翘曲）：</a:t>
            </a:r>
          </a:p>
          <a:p>
            <a:pPr lvl="0" eaLnBrk="1" hangingPunct="1">
              <a:spcBef>
                <a:spcPct val="50000"/>
              </a:spcBef>
            </a:pPr>
            <a:endParaRPr lang="zh-CN" altLang="en-US" b="0" dirty="0">
              <a:latin typeface="华文细黑" pitchFamily="2" charset="-122"/>
              <a:ea typeface="华文细黑" pitchFamily="2" charset="-122"/>
            </a:endParaRPr>
          </a:p>
          <a:p>
            <a:pPr lvl="0" eaLnBrk="1" hangingPunct="1">
              <a:spcBef>
                <a:spcPct val="50000"/>
              </a:spcBef>
            </a:pPr>
            <a:r>
              <a:rPr lang="zh-CN" altLang="en-US" b="0" dirty="0">
                <a:latin typeface="华文细黑" pitchFamily="2" charset="-122"/>
                <a:ea typeface="华文细黑" pitchFamily="2" charset="-122"/>
              </a:rPr>
              <a:t>（</a:t>
            </a:r>
            <a:r>
              <a:rPr lang="en-US" altLang="zh-CN" b="0">
                <a:latin typeface="华文细黑" pitchFamily="2" charset="-122"/>
                <a:ea typeface="华文细黑" pitchFamily="2" charset="-122"/>
              </a:rPr>
              <a:t>3</a:t>
            </a:r>
            <a:r>
              <a:rPr lang="zh-CN" altLang="en-US" b="0" dirty="0">
                <a:latin typeface="华文细黑" pitchFamily="2" charset="-122"/>
                <a:ea typeface="华文细黑" pitchFamily="2" charset="-122"/>
              </a:rPr>
              <a:t>）自由端（可自由转动和翘曲）</a:t>
            </a:r>
          </a:p>
        </p:txBody>
      </p:sp>
      <p:graphicFrame>
        <p:nvGraphicFramePr>
          <p:cNvPr id="68612" name="Object 8"/>
          <p:cNvGraphicFramePr/>
          <p:nvPr/>
        </p:nvGraphicFramePr>
        <p:xfrm>
          <a:off x="914400" y="4648200"/>
          <a:ext cx="1397000" cy="292100"/>
        </p:xfrm>
        <a:graphic>
          <a:graphicData uri="http://schemas.openxmlformats.org/presentationml/2006/ole">
            <mc:AlternateContent xmlns:mc="http://schemas.openxmlformats.org/markup-compatibility/2006">
              <mc:Choice xmlns:v="urn:schemas-microsoft-com:vml" Requires="v">
                <p:oleObj spid="_x0000_s72712" r:id="rId7" imgW="1396365" imgH="292100" progId="Equation.3">
                  <p:embed/>
                </p:oleObj>
              </mc:Choice>
              <mc:Fallback>
                <p:oleObj r:id="rId7" imgW="1396365" imgH="292100" progId="Equation.3">
                  <p:embed/>
                  <p:pic>
                    <p:nvPicPr>
                      <p:cNvPr id="0" name="图片 3398"/>
                      <p:cNvPicPr/>
                      <p:nvPr/>
                    </p:nvPicPr>
                    <p:blipFill>
                      <a:blip r:embed="rId8"/>
                      <a:stretch>
                        <a:fillRect/>
                      </a:stretch>
                    </p:blipFill>
                    <p:spPr>
                      <a:xfrm>
                        <a:off x="914400" y="4648200"/>
                        <a:ext cx="1397000" cy="292100"/>
                      </a:xfrm>
                      <a:prstGeom prst="rect">
                        <a:avLst/>
                      </a:prstGeom>
                      <a:noFill/>
                      <a:ln w="38100">
                        <a:noFill/>
                        <a:miter/>
                      </a:ln>
                    </p:spPr>
                  </p:pic>
                </p:oleObj>
              </mc:Fallback>
            </mc:AlternateContent>
          </a:graphicData>
        </a:graphic>
      </p:graphicFrame>
      <p:graphicFrame>
        <p:nvGraphicFramePr>
          <p:cNvPr id="68613" name="Object 9"/>
          <p:cNvGraphicFramePr/>
          <p:nvPr/>
        </p:nvGraphicFramePr>
        <p:xfrm>
          <a:off x="977900" y="5416550"/>
          <a:ext cx="1270000" cy="279400"/>
        </p:xfrm>
        <a:graphic>
          <a:graphicData uri="http://schemas.openxmlformats.org/presentationml/2006/ole">
            <mc:AlternateContent xmlns:mc="http://schemas.openxmlformats.org/markup-compatibility/2006">
              <mc:Choice xmlns:v="urn:schemas-microsoft-com:vml" Requires="v">
                <p:oleObj spid="_x0000_s72713" r:id="rId9" imgW="1269365" imgH="279400" progId="Equation.3">
                  <p:embed/>
                </p:oleObj>
              </mc:Choice>
              <mc:Fallback>
                <p:oleObj r:id="rId9" imgW="1269365" imgH="279400" progId="Equation.3">
                  <p:embed/>
                  <p:pic>
                    <p:nvPicPr>
                      <p:cNvPr id="0" name="图片 3403"/>
                      <p:cNvPicPr/>
                      <p:nvPr/>
                    </p:nvPicPr>
                    <p:blipFill>
                      <a:blip r:embed="rId10"/>
                      <a:stretch>
                        <a:fillRect/>
                      </a:stretch>
                    </p:blipFill>
                    <p:spPr>
                      <a:xfrm>
                        <a:off x="977900" y="5416550"/>
                        <a:ext cx="1270000" cy="279400"/>
                      </a:xfrm>
                      <a:prstGeom prst="rect">
                        <a:avLst/>
                      </a:prstGeom>
                      <a:noFill/>
                      <a:ln w="38100">
                        <a:noFill/>
                        <a:miter/>
                      </a:ln>
                    </p:spPr>
                  </p:pic>
                </p:oleObj>
              </mc:Fallback>
            </mc:AlternateContent>
          </a:graphicData>
        </a:graphic>
      </p:graphicFrame>
      <p:graphicFrame>
        <p:nvGraphicFramePr>
          <p:cNvPr id="68614" name="Object 10"/>
          <p:cNvGraphicFramePr/>
          <p:nvPr/>
        </p:nvGraphicFramePr>
        <p:xfrm>
          <a:off x="914400" y="6324600"/>
          <a:ext cx="4178300" cy="304800"/>
        </p:xfrm>
        <a:graphic>
          <a:graphicData uri="http://schemas.openxmlformats.org/presentationml/2006/ole">
            <mc:AlternateContent xmlns:mc="http://schemas.openxmlformats.org/markup-compatibility/2006">
              <mc:Choice xmlns:v="urn:schemas-microsoft-com:vml" Requires="v">
                <p:oleObj spid="_x0000_s72714" r:id="rId11" imgW="4174490" imgH="304800" progId="Equation.3">
                  <p:embed/>
                </p:oleObj>
              </mc:Choice>
              <mc:Fallback>
                <p:oleObj r:id="rId11" imgW="4174490" imgH="304800" progId="Equation.3">
                  <p:embed/>
                  <p:pic>
                    <p:nvPicPr>
                      <p:cNvPr id="0" name="图片 3406"/>
                      <p:cNvPicPr/>
                      <p:nvPr/>
                    </p:nvPicPr>
                    <p:blipFill>
                      <a:blip r:embed="rId12"/>
                      <a:stretch>
                        <a:fillRect/>
                      </a:stretch>
                    </p:blipFill>
                    <p:spPr>
                      <a:xfrm>
                        <a:off x="914400" y="6324600"/>
                        <a:ext cx="4178300" cy="304800"/>
                      </a:xfrm>
                      <a:prstGeom prst="rect">
                        <a:avLst/>
                      </a:prstGeom>
                      <a:noFill/>
                      <a:ln w="38100">
                        <a:noFill/>
                        <a:miter/>
                      </a:ln>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p:nvPr/>
        </p:nvGraphicFramePr>
        <p:xfrm>
          <a:off x="1828800" y="381000"/>
          <a:ext cx="3962400" cy="2635250"/>
        </p:xfrm>
        <a:graphic>
          <a:graphicData uri="http://schemas.openxmlformats.org/presentationml/2006/ole">
            <mc:AlternateContent xmlns:mc="http://schemas.openxmlformats.org/markup-compatibility/2006">
              <mc:Choice xmlns:v="urn:schemas-microsoft-com:vml" Requires="v">
                <p:oleObj spid="_x0000_s73732" r:id="rId3" imgW="4410075" imgH="2933700" progId="Paint.Picture">
                  <p:embed/>
                </p:oleObj>
              </mc:Choice>
              <mc:Fallback>
                <p:oleObj r:id="rId3" imgW="4410075" imgH="2933700" progId="Paint.Picture">
                  <p:embed/>
                  <p:pic>
                    <p:nvPicPr>
                      <p:cNvPr id="0" name="图片 3399"/>
                      <p:cNvPicPr/>
                      <p:nvPr/>
                    </p:nvPicPr>
                    <p:blipFill>
                      <a:blip r:embed="rId4"/>
                      <a:stretch>
                        <a:fillRect/>
                      </a:stretch>
                    </p:blipFill>
                    <p:spPr>
                      <a:xfrm>
                        <a:off x="1828800" y="381000"/>
                        <a:ext cx="3962400" cy="2635250"/>
                      </a:xfrm>
                      <a:prstGeom prst="rect">
                        <a:avLst/>
                      </a:prstGeom>
                      <a:noFill/>
                      <a:ln w="38100">
                        <a:noFill/>
                        <a:miter/>
                      </a:ln>
                    </p:spPr>
                  </p:pic>
                </p:oleObj>
              </mc:Fallback>
            </mc:AlternateContent>
          </a:graphicData>
        </a:graphic>
      </p:graphicFrame>
      <p:sp>
        <p:nvSpPr>
          <p:cNvPr id="69637" name="Text Box 3"/>
          <p:cNvSpPr txBox="1"/>
          <p:nvPr/>
        </p:nvSpPr>
        <p:spPr>
          <a:xfrm>
            <a:off x="457200" y="3276600"/>
            <a:ext cx="5105400" cy="11922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边界条件：</a:t>
            </a:r>
          </a:p>
          <a:p>
            <a:pPr lvl="0" eaLnBrk="1" hangingPunct="1">
              <a:spcBef>
                <a:spcPct val="50000"/>
              </a:spcBef>
            </a:pPr>
            <a:endParaRPr lang="zh-CN" altLang="en-US" b="0" dirty="0">
              <a:latin typeface="Arial" panose="020B0604020202020204" pitchFamily="34" charset="0"/>
              <a:ea typeface="华文细黑" pitchFamily="2" charset="-122"/>
            </a:endParaRPr>
          </a:p>
          <a:p>
            <a:pPr lvl="0" eaLnBrk="1" hangingPunct="1">
              <a:spcBef>
                <a:spcPct val="50000"/>
              </a:spcBef>
            </a:pPr>
            <a:r>
              <a:rPr lang="zh-CN" altLang="en-US" b="0" dirty="0">
                <a:latin typeface="Arial" panose="020B0604020202020204" pitchFamily="34" charset="0"/>
                <a:ea typeface="华文细黑" pitchFamily="2" charset="-122"/>
              </a:rPr>
              <a:t>满足边界条件的解为：</a:t>
            </a:r>
          </a:p>
        </p:txBody>
      </p:sp>
      <p:graphicFrame>
        <p:nvGraphicFramePr>
          <p:cNvPr id="69635" name="Object 4"/>
          <p:cNvGraphicFramePr/>
          <p:nvPr/>
        </p:nvGraphicFramePr>
        <p:xfrm>
          <a:off x="1828800" y="3352800"/>
          <a:ext cx="2082800" cy="647700"/>
        </p:xfrm>
        <a:graphic>
          <a:graphicData uri="http://schemas.openxmlformats.org/presentationml/2006/ole">
            <mc:AlternateContent xmlns:mc="http://schemas.openxmlformats.org/markup-compatibility/2006">
              <mc:Choice xmlns:v="urn:schemas-microsoft-com:vml" Requires="v">
                <p:oleObj spid="_x0000_s73733" r:id="rId5" imgW="2082800" imgH="647700" progId="Equation.3">
                  <p:embed/>
                </p:oleObj>
              </mc:Choice>
              <mc:Fallback>
                <p:oleObj r:id="rId5" imgW="2082800" imgH="647700" progId="Equation.3">
                  <p:embed/>
                  <p:pic>
                    <p:nvPicPr>
                      <p:cNvPr id="0" name="图片 3408"/>
                      <p:cNvPicPr/>
                      <p:nvPr/>
                    </p:nvPicPr>
                    <p:blipFill>
                      <a:blip r:embed="rId6"/>
                      <a:stretch>
                        <a:fillRect/>
                      </a:stretch>
                    </p:blipFill>
                    <p:spPr>
                      <a:xfrm>
                        <a:off x="1828800" y="3352800"/>
                        <a:ext cx="2082800" cy="647700"/>
                      </a:xfrm>
                      <a:prstGeom prst="rect">
                        <a:avLst/>
                      </a:prstGeom>
                      <a:noFill/>
                      <a:ln w="38100">
                        <a:noFill/>
                        <a:miter/>
                      </a:ln>
                    </p:spPr>
                  </p:pic>
                </p:oleObj>
              </mc:Fallback>
            </mc:AlternateContent>
          </a:graphicData>
        </a:graphic>
      </p:graphicFrame>
      <p:graphicFrame>
        <p:nvGraphicFramePr>
          <p:cNvPr id="69636" name="Object 5"/>
          <p:cNvGraphicFramePr/>
          <p:nvPr/>
        </p:nvGraphicFramePr>
        <p:xfrm>
          <a:off x="2819400" y="4229100"/>
          <a:ext cx="4203700" cy="2628900"/>
        </p:xfrm>
        <a:graphic>
          <a:graphicData uri="http://schemas.openxmlformats.org/presentationml/2006/ole">
            <mc:AlternateContent xmlns:mc="http://schemas.openxmlformats.org/markup-compatibility/2006">
              <mc:Choice xmlns:v="urn:schemas-microsoft-com:vml" Requires="v">
                <p:oleObj spid="_x0000_s73734" r:id="rId7" imgW="4203700" imgH="2628900" progId="Equation.3">
                  <p:embed/>
                </p:oleObj>
              </mc:Choice>
              <mc:Fallback>
                <p:oleObj r:id="rId7" imgW="4203700" imgH="2628900" progId="Equation.3">
                  <p:embed/>
                  <p:pic>
                    <p:nvPicPr>
                      <p:cNvPr id="0" name="图片 3405"/>
                      <p:cNvPicPr/>
                      <p:nvPr/>
                    </p:nvPicPr>
                    <p:blipFill>
                      <a:blip r:embed="rId8"/>
                      <a:stretch>
                        <a:fillRect/>
                      </a:stretch>
                    </p:blipFill>
                    <p:spPr>
                      <a:xfrm>
                        <a:off x="2819400" y="4229100"/>
                        <a:ext cx="4203700" cy="2628900"/>
                      </a:xfrm>
                      <a:prstGeom prst="rect">
                        <a:avLst/>
                      </a:prstGeom>
                      <a:noFill/>
                      <a:ln w="38100">
                        <a:noFill/>
                        <a:miter/>
                      </a:ln>
                    </p:spPr>
                  </p:pic>
                </p:oleObj>
              </mc:Fallback>
            </mc:AlternateContent>
          </a:graphicData>
        </a:graphic>
      </p:graphicFrame>
      <p:sp>
        <p:nvSpPr>
          <p:cNvPr id="69638" name="Text Box 6"/>
          <p:cNvSpPr txBox="1"/>
          <p:nvPr/>
        </p:nvSpPr>
        <p:spPr>
          <a:xfrm>
            <a:off x="609600" y="1600200"/>
            <a:ext cx="2819400" cy="366713"/>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sym typeface="Symbol" panose="05050102010706020507" pitchFamily="18" charset="2"/>
              </a:rPr>
              <a:t></a:t>
            </a:r>
            <a:r>
              <a:rPr lang="en-US" altLang="zh-CN" b="0">
                <a:latin typeface="华文细黑" pitchFamily="2" charset="-122"/>
                <a:ea typeface="华文细黑" pitchFamily="2" charset="-122"/>
              </a:rPr>
              <a:t>L=2.73</a:t>
            </a:r>
            <a:r>
              <a:rPr lang="zh-CN" altLang="en-US" b="0" dirty="0">
                <a:latin typeface="华文细黑" pitchFamily="2" charset="-122"/>
                <a:ea typeface="华文细黑" pitchFamily="2" charset="-122"/>
              </a:rPr>
              <a:t>时</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5" name="Text Box 2"/>
          <p:cNvSpPr txBox="1"/>
          <p:nvPr/>
        </p:nvSpPr>
        <p:spPr>
          <a:xfrm>
            <a:off x="304800" y="228600"/>
            <a:ext cx="8534400" cy="2460625"/>
          </a:xfrm>
          <a:prstGeom prst="rect">
            <a:avLst/>
          </a:prstGeom>
          <a:noFill/>
          <a:ln w="9525">
            <a:noFill/>
          </a:ln>
        </p:spPr>
        <p:txBody>
          <a:bodyPr>
            <a:spAutoFit/>
          </a:bodyPr>
          <a:lstStyle/>
          <a:p>
            <a:pPr marL="342900" lvl="0" indent="-342900" eaLnBrk="1" hangingPunct="1">
              <a:spcBef>
                <a:spcPct val="50000"/>
              </a:spcBef>
            </a:pPr>
            <a:r>
              <a:rPr lang="zh-CN" altLang="en-US" sz="2000" dirty="0">
                <a:latin typeface="Arial" panose="020B0604020202020204" pitchFamily="34" charset="0"/>
                <a:ea typeface="华文细黑" pitchFamily="2" charset="-122"/>
              </a:rPr>
              <a:t>七、闭合薄壁截面</a:t>
            </a:r>
          </a:p>
          <a:p>
            <a:pPr marL="342900" lvl="0" indent="-342900" eaLnBrk="1" hangingPunct="1">
              <a:spcBef>
                <a:spcPct val="50000"/>
              </a:spcBef>
              <a:buAutoNum type="arabicPeriod"/>
            </a:pPr>
            <a:r>
              <a:rPr lang="zh-CN" altLang="en-US" dirty="0">
                <a:latin typeface="华文细黑" pitchFamily="2" charset="-122"/>
                <a:ea typeface="华文细黑" pitchFamily="2" charset="-122"/>
              </a:rPr>
              <a:t>弯曲时的剪应力和剪力中心</a:t>
            </a:r>
          </a:p>
          <a:p>
            <a:pPr marL="342900" lvl="0" indent="-342900" eaLnBrk="1" hangingPunct="1">
              <a:spcBef>
                <a:spcPct val="50000"/>
              </a:spcBef>
            </a:pPr>
            <a:r>
              <a:rPr lang="zh-CN" altLang="en-US" b="0" dirty="0">
                <a:latin typeface="华文细黑" pitchFamily="2" charset="-122"/>
                <a:ea typeface="华文细黑" pitchFamily="2" charset="-122"/>
              </a:rPr>
              <a:t>      根据微元体的平衡条件：             ，得：</a:t>
            </a:r>
          </a:p>
          <a:p>
            <a:pPr marL="342900" lvl="0" indent="-342900" eaLnBrk="1" hangingPunct="1">
              <a:spcBef>
                <a:spcPct val="50000"/>
              </a:spcBef>
            </a:pPr>
            <a:r>
              <a:rPr lang="zh-CN" altLang="en-US" b="0" dirty="0">
                <a:latin typeface="华文细黑" pitchFamily="2" charset="-122"/>
                <a:ea typeface="华文细黑" pitchFamily="2" charset="-122"/>
              </a:rPr>
              <a:t>      </a:t>
            </a:r>
          </a:p>
          <a:p>
            <a:pPr marL="342900" lvl="0" indent="-342900" eaLnBrk="1" hangingPunct="1">
              <a:spcBef>
                <a:spcPct val="50000"/>
              </a:spcBef>
            </a:pPr>
            <a:r>
              <a:rPr lang="zh-CN" altLang="en-US" b="0" dirty="0">
                <a:latin typeface="华文细黑" pitchFamily="2" charset="-122"/>
                <a:ea typeface="华文细黑" pitchFamily="2" charset="-122"/>
              </a:rPr>
              <a:t>       </a:t>
            </a:r>
            <a:r>
              <a:rPr lang="en-US" altLang="zh-CN" b="0">
                <a:latin typeface="华文细黑" pitchFamily="2" charset="-122"/>
                <a:ea typeface="华文细黑" pitchFamily="2" charset="-122"/>
              </a:rPr>
              <a:t>q</a:t>
            </a:r>
            <a:r>
              <a:rPr lang="en-US" altLang="zh-CN" b="0" baseline="-25000">
                <a:latin typeface="华文细黑" pitchFamily="2" charset="-122"/>
                <a:ea typeface="华文细黑" pitchFamily="2" charset="-122"/>
              </a:rPr>
              <a:t>0</a:t>
            </a:r>
            <a:r>
              <a:rPr lang="zh-CN" altLang="en-US" b="0" dirty="0">
                <a:latin typeface="华文细黑" pitchFamily="2" charset="-122"/>
                <a:ea typeface="华文细黑" pitchFamily="2" charset="-122"/>
              </a:rPr>
              <a:t>代表</a:t>
            </a:r>
            <a:r>
              <a:rPr lang="en-US" altLang="zh-CN" b="0">
                <a:latin typeface="华文细黑" pitchFamily="2" charset="-122"/>
                <a:ea typeface="华文细黑" pitchFamily="2" charset="-122"/>
              </a:rPr>
              <a:t>A</a:t>
            </a:r>
            <a:r>
              <a:rPr lang="zh-CN" altLang="en-US" b="0" dirty="0">
                <a:latin typeface="华文细黑" pitchFamily="2" charset="-122"/>
                <a:ea typeface="华文细黑" pitchFamily="2" charset="-122"/>
              </a:rPr>
              <a:t>点处的剪力流，积分项代表假想在</a:t>
            </a:r>
            <a:r>
              <a:rPr lang="en-US" altLang="zh-CN" b="0">
                <a:latin typeface="华文细黑" pitchFamily="2" charset="-122"/>
                <a:ea typeface="华文细黑" pitchFamily="2" charset="-122"/>
              </a:rPr>
              <a:t>A</a:t>
            </a:r>
            <a:r>
              <a:rPr lang="zh-CN" altLang="en-US" b="0" dirty="0">
                <a:latin typeface="华文细黑" pitchFamily="2" charset="-122"/>
                <a:ea typeface="华文细黑" pitchFamily="2" charset="-122"/>
              </a:rPr>
              <a:t>点切开所得开口截面上的剪力流。</a:t>
            </a:r>
          </a:p>
          <a:p>
            <a:pPr marL="342900" lvl="0" indent="-342900" eaLnBrk="1" hangingPunct="1">
              <a:spcBef>
                <a:spcPct val="50000"/>
              </a:spcBef>
            </a:pPr>
            <a:r>
              <a:rPr lang="zh-CN" altLang="en-US" b="0" dirty="0">
                <a:latin typeface="华文细黑" pitchFamily="2" charset="-122"/>
                <a:ea typeface="华文细黑" pitchFamily="2" charset="-122"/>
              </a:rPr>
              <a:t>所以，与开口截面相比，闭合截面剪应力多了一个常量剪力流</a:t>
            </a:r>
            <a:r>
              <a:rPr lang="en-US" altLang="zh-CN" b="0">
                <a:latin typeface="华文细黑" pitchFamily="2" charset="-122"/>
                <a:ea typeface="华文细黑" pitchFamily="2" charset="-122"/>
              </a:rPr>
              <a:t>q</a:t>
            </a:r>
            <a:r>
              <a:rPr lang="en-US" altLang="zh-CN" b="0" baseline="-25000">
                <a:latin typeface="华文细黑" pitchFamily="2" charset="-122"/>
                <a:ea typeface="华文细黑" pitchFamily="2" charset="-122"/>
              </a:rPr>
              <a:t>0</a:t>
            </a:r>
            <a:r>
              <a:rPr lang="zh-CN" altLang="en-US" b="0" dirty="0">
                <a:latin typeface="华文细黑" pitchFamily="2" charset="-122"/>
                <a:ea typeface="华文细黑" pitchFamily="2" charset="-122"/>
              </a:rPr>
              <a:t>。</a:t>
            </a:r>
          </a:p>
        </p:txBody>
      </p:sp>
      <p:graphicFrame>
        <p:nvGraphicFramePr>
          <p:cNvPr id="70658" name="Object 3"/>
          <p:cNvGraphicFramePr/>
          <p:nvPr/>
        </p:nvGraphicFramePr>
        <p:xfrm>
          <a:off x="3563938" y="1052513"/>
          <a:ext cx="1447800" cy="558800"/>
        </p:xfrm>
        <a:graphic>
          <a:graphicData uri="http://schemas.openxmlformats.org/presentationml/2006/ole">
            <mc:AlternateContent xmlns:mc="http://schemas.openxmlformats.org/markup-compatibility/2006">
              <mc:Choice xmlns:v="urn:schemas-microsoft-com:vml" Requires="v">
                <p:oleObj spid="_x0000_s74760" r:id="rId3" imgW="1447800" imgH="558800" progId="Equation.3">
                  <p:embed/>
                </p:oleObj>
              </mc:Choice>
              <mc:Fallback>
                <p:oleObj r:id="rId3" imgW="1447800" imgH="558800" progId="Equation.3">
                  <p:embed/>
                  <p:pic>
                    <p:nvPicPr>
                      <p:cNvPr id="0" name="图片 3404"/>
                      <p:cNvPicPr/>
                      <p:nvPr/>
                    </p:nvPicPr>
                    <p:blipFill>
                      <a:blip r:embed="rId4"/>
                      <a:stretch>
                        <a:fillRect/>
                      </a:stretch>
                    </p:blipFill>
                    <p:spPr>
                      <a:xfrm>
                        <a:off x="3563938" y="1052513"/>
                        <a:ext cx="1447800" cy="558800"/>
                      </a:xfrm>
                      <a:prstGeom prst="rect">
                        <a:avLst/>
                      </a:prstGeom>
                      <a:noFill/>
                      <a:ln w="38100">
                        <a:noFill/>
                        <a:miter/>
                      </a:ln>
                    </p:spPr>
                  </p:pic>
                </p:oleObj>
              </mc:Fallback>
            </mc:AlternateContent>
          </a:graphicData>
        </a:graphic>
      </p:graphicFrame>
      <p:graphicFrame>
        <p:nvGraphicFramePr>
          <p:cNvPr id="70659" name="Rectangle 5"/>
          <p:cNvGraphicFramePr/>
          <p:nvPr/>
        </p:nvGraphicFramePr>
        <p:xfrm>
          <a:off x="1763713" y="1557338"/>
          <a:ext cx="6096000" cy="4064000"/>
        </p:xfrm>
        <a:graphic>
          <a:graphicData uri="http://schemas.openxmlformats.org/presentationml/2006/ole">
            <mc:AlternateContent xmlns:mc="http://schemas.openxmlformats.org/markup-compatibility/2006">
              <mc:Choice xmlns:v="urn:schemas-microsoft-com:vml" Requires="v">
                <p:oleObj spid="_x0000_s74761" r:id="rId5" imgW="0" imgH="0" progId="Equation.3">
                  <p:embed/>
                </p:oleObj>
              </mc:Choice>
              <mc:Fallback>
                <p:oleObj r:id="rId5" imgW="0" imgH="0" progId="Equation.3">
                  <p:embed/>
                  <p:pic>
                    <p:nvPicPr>
                      <p:cNvPr id="0" name="图片 3409"/>
                      <p:cNvPicPr/>
                      <p:nvPr/>
                    </p:nvPicPr>
                    <p:blipFill>
                      <a:blip/>
                      <a:stretch>
                        <a:fillRect/>
                      </a:stretch>
                    </p:blipFill>
                    <p:spPr>
                      <a:xfrm>
                        <a:off x="1763713" y="1557338"/>
                        <a:ext cx="6096000" cy="4064000"/>
                      </a:xfrm>
                      <a:prstGeom prst="rect">
                        <a:avLst/>
                      </a:prstGeom>
                      <a:noFill/>
                      <a:ln w="38100">
                        <a:noFill/>
                        <a:miter/>
                      </a:ln>
                    </p:spPr>
                  </p:pic>
                </p:oleObj>
              </mc:Fallback>
            </mc:AlternateContent>
          </a:graphicData>
        </a:graphic>
      </p:graphicFrame>
      <p:graphicFrame>
        <p:nvGraphicFramePr>
          <p:cNvPr id="70660" name="Rectangle 6"/>
          <p:cNvGraphicFramePr/>
          <p:nvPr/>
        </p:nvGraphicFramePr>
        <p:xfrm>
          <a:off x="1828800" y="1701800"/>
          <a:ext cx="6096000" cy="4064000"/>
        </p:xfrm>
        <a:graphic>
          <a:graphicData uri="http://schemas.openxmlformats.org/presentationml/2006/ole">
            <mc:AlternateContent xmlns:mc="http://schemas.openxmlformats.org/markup-compatibility/2006">
              <mc:Choice xmlns:v="urn:schemas-microsoft-com:vml" Requires="v">
                <p:oleObj spid="_x0000_s74762" r:id="rId6" imgW="0" imgH="0" progId="Equation.3">
                  <p:embed/>
                </p:oleObj>
              </mc:Choice>
              <mc:Fallback>
                <p:oleObj r:id="rId6" imgW="0" imgH="0" progId="Equation.3">
                  <p:embed/>
                  <p:pic>
                    <p:nvPicPr>
                      <p:cNvPr id="0" name="图片 3251"/>
                      <p:cNvPicPr/>
                      <p:nvPr/>
                    </p:nvPicPr>
                    <p:blipFill>
                      <a:blip/>
                      <a:stretch>
                        <a:fillRect/>
                      </a:stretch>
                    </p:blipFill>
                    <p:spPr>
                      <a:xfrm>
                        <a:off x="1828800" y="1701800"/>
                        <a:ext cx="6096000" cy="4064000"/>
                      </a:xfrm>
                      <a:prstGeom prst="rect">
                        <a:avLst/>
                      </a:prstGeom>
                      <a:noFill/>
                      <a:ln w="38100">
                        <a:noFill/>
                        <a:miter/>
                      </a:ln>
                    </p:spPr>
                  </p:pic>
                </p:oleObj>
              </mc:Fallback>
            </mc:AlternateContent>
          </a:graphicData>
        </a:graphic>
      </p:graphicFrame>
      <p:graphicFrame>
        <p:nvGraphicFramePr>
          <p:cNvPr id="70661" name="Object 7"/>
          <p:cNvGraphicFramePr/>
          <p:nvPr/>
        </p:nvGraphicFramePr>
        <p:xfrm>
          <a:off x="5795963" y="908050"/>
          <a:ext cx="1981200" cy="669925"/>
        </p:xfrm>
        <a:graphic>
          <a:graphicData uri="http://schemas.openxmlformats.org/presentationml/2006/ole">
            <mc:AlternateContent xmlns:mc="http://schemas.openxmlformats.org/markup-compatibility/2006">
              <mc:Choice xmlns:v="urn:schemas-microsoft-com:vml" Requires="v">
                <p:oleObj spid="_x0000_s74763" r:id="rId7" imgW="1651000" imgH="558800" progId="Equation.3">
                  <p:embed/>
                </p:oleObj>
              </mc:Choice>
              <mc:Fallback>
                <p:oleObj r:id="rId7" imgW="1651000" imgH="558800" progId="Equation.3">
                  <p:embed/>
                  <p:pic>
                    <p:nvPicPr>
                      <p:cNvPr id="0" name="图片 3260"/>
                      <p:cNvPicPr/>
                      <p:nvPr/>
                    </p:nvPicPr>
                    <p:blipFill>
                      <a:blip r:embed="rId8"/>
                      <a:stretch>
                        <a:fillRect/>
                      </a:stretch>
                    </p:blipFill>
                    <p:spPr>
                      <a:xfrm>
                        <a:off x="5795963" y="908050"/>
                        <a:ext cx="1981200" cy="669925"/>
                      </a:xfrm>
                      <a:prstGeom prst="rect">
                        <a:avLst/>
                      </a:prstGeom>
                      <a:noFill/>
                      <a:ln w="38100">
                        <a:noFill/>
                        <a:miter/>
                      </a:ln>
                    </p:spPr>
                  </p:pic>
                </p:oleObj>
              </mc:Fallback>
            </mc:AlternateContent>
          </a:graphicData>
        </a:graphic>
      </p:graphicFrame>
      <p:sp>
        <p:nvSpPr>
          <p:cNvPr id="70666" name="Rectangle 8"/>
          <p:cNvSpPr/>
          <p:nvPr/>
        </p:nvSpPr>
        <p:spPr>
          <a:xfrm>
            <a:off x="304800" y="5334000"/>
            <a:ext cx="8610600" cy="641350"/>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        q</a:t>
            </a:r>
            <a:r>
              <a:rPr lang="en-US" altLang="zh-CN" b="0" baseline="-25000">
                <a:latin typeface="华文细黑" pitchFamily="2" charset="-122"/>
                <a:ea typeface="华文细黑" pitchFamily="2" charset="-122"/>
              </a:rPr>
              <a:t>0</a:t>
            </a:r>
            <a:r>
              <a:rPr lang="zh-CN" altLang="en-US" b="0" dirty="0">
                <a:latin typeface="华文细黑" pitchFamily="2" charset="-122"/>
                <a:ea typeface="华文细黑" pitchFamily="2" charset="-122"/>
              </a:rPr>
              <a:t>的大小根据闭合截面的变形连续条件确定：构件无扭转，纵向纤维与纵轴平行，中面剪应变引起横向纤维转动而引起截面翘曲位移，翘曲位移在</a:t>
            </a:r>
            <a:r>
              <a:rPr lang="en-US" altLang="zh-CN" b="0">
                <a:latin typeface="华文细黑" pitchFamily="2" charset="-122"/>
                <a:ea typeface="华文细黑" pitchFamily="2" charset="-122"/>
              </a:rPr>
              <a:t>A</a:t>
            </a:r>
            <a:r>
              <a:rPr lang="zh-CN" altLang="en-US" b="0" dirty="0">
                <a:latin typeface="华文细黑" pitchFamily="2" charset="-122"/>
                <a:ea typeface="华文细黑" pitchFamily="2" charset="-122"/>
              </a:rPr>
              <a:t>点必须连续：</a:t>
            </a:r>
          </a:p>
        </p:txBody>
      </p:sp>
      <p:graphicFrame>
        <p:nvGraphicFramePr>
          <p:cNvPr id="70662" name="Object 9"/>
          <p:cNvGraphicFramePr/>
          <p:nvPr/>
        </p:nvGraphicFramePr>
        <p:xfrm>
          <a:off x="914400" y="5943600"/>
          <a:ext cx="2882900" cy="723900"/>
        </p:xfrm>
        <a:graphic>
          <a:graphicData uri="http://schemas.openxmlformats.org/presentationml/2006/ole">
            <mc:AlternateContent xmlns:mc="http://schemas.openxmlformats.org/markup-compatibility/2006">
              <mc:Choice xmlns:v="urn:schemas-microsoft-com:vml" Requires="v">
                <p:oleObj spid="_x0000_s74764" r:id="rId9" imgW="2881630" imgH="723900" progId="Equation.3">
                  <p:embed/>
                </p:oleObj>
              </mc:Choice>
              <mc:Fallback>
                <p:oleObj r:id="rId9" imgW="2881630" imgH="723900" progId="Equation.3">
                  <p:embed/>
                  <p:pic>
                    <p:nvPicPr>
                      <p:cNvPr id="0" name="图片 3265"/>
                      <p:cNvPicPr/>
                      <p:nvPr/>
                    </p:nvPicPr>
                    <p:blipFill>
                      <a:blip r:embed="rId10"/>
                      <a:stretch>
                        <a:fillRect/>
                      </a:stretch>
                    </p:blipFill>
                    <p:spPr>
                      <a:xfrm>
                        <a:off x="914400" y="5943600"/>
                        <a:ext cx="2882900" cy="723900"/>
                      </a:xfrm>
                      <a:prstGeom prst="rect">
                        <a:avLst/>
                      </a:prstGeom>
                      <a:noFill/>
                      <a:ln w="38100">
                        <a:noFill/>
                        <a:miter/>
                      </a:ln>
                    </p:spPr>
                  </p:pic>
                </p:oleObj>
              </mc:Fallback>
            </mc:AlternateContent>
          </a:graphicData>
        </a:graphic>
      </p:graphicFrame>
      <p:graphicFrame>
        <p:nvGraphicFramePr>
          <p:cNvPr id="70663" name="Object 10"/>
          <p:cNvGraphicFramePr/>
          <p:nvPr/>
        </p:nvGraphicFramePr>
        <p:xfrm>
          <a:off x="2895600" y="2743200"/>
          <a:ext cx="5562600" cy="2559050"/>
        </p:xfrm>
        <a:graphic>
          <a:graphicData uri="http://schemas.openxmlformats.org/presentationml/2006/ole">
            <mc:AlternateContent xmlns:mc="http://schemas.openxmlformats.org/markup-compatibility/2006">
              <mc:Choice xmlns:v="urn:schemas-microsoft-com:vml" Requires="v">
                <p:oleObj spid="_x0000_s74765" r:id="rId11" imgW="7000875" imgH="3219450" progId="Paint.Picture">
                  <p:embed/>
                </p:oleObj>
              </mc:Choice>
              <mc:Fallback>
                <p:oleObj r:id="rId11" imgW="7000875" imgH="3219450" progId="Paint.Picture">
                  <p:embed/>
                  <p:pic>
                    <p:nvPicPr>
                      <p:cNvPr id="0" name="图片 3253"/>
                      <p:cNvPicPr/>
                      <p:nvPr/>
                    </p:nvPicPr>
                    <p:blipFill>
                      <a:blip r:embed="rId12"/>
                      <a:stretch>
                        <a:fillRect/>
                      </a:stretch>
                    </p:blipFill>
                    <p:spPr>
                      <a:xfrm>
                        <a:off x="2895600" y="2743200"/>
                        <a:ext cx="5562600" cy="2559050"/>
                      </a:xfrm>
                      <a:prstGeom prst="rect">
                        <a:avLst/>
                      </a:prstGeom>
                      <a:noFill/>
                      <a:ln w="38100">
                        <a:noFill/>
                        <a:miter/>
                      </a:ln>
                    </p:spPr>
                  </p:pic>
                </p:oleObj>
              </mc:Fallback>
            </mc:AlternateContent>
          </a:graphicData>
        </a:graphic>
      </p:graphicFrame>
      <p:graphicFrame>
        <p:nvGraphicFramePr>
          <p:cNvPr id="70664" name="Object 4"/>
          <p:cNvGraphicFramePr/>
          <p:nvPr/>
        </p:nvGraphicFramePr>
        <p:xfrm>
          <a:off x="838200" y="3429000"/>
          <a:ext cx="1400175" cy="1184275"/>
        </p:xfrm>
        <a:graphic>
          <a:graphicData uri="http://schemas.openxmlformats.org/presentationml/2006/ole">
            <mc:AlternateContent xmlns:mc="http://schemas.openxmlformats.org/markup-compatibility/2006">
              <mc:Choice xmlns:v="urn:schemas-microsoft-com:vml" Requires="v">
                <p:oleObj spid="_x0000_s74766" r:id="rId13" imgW="1066165" imgH="901065" progId="Equation.3">
                  <p:embed/>
                </p:oleObj>
              </mc:Choice>
              <mc:Fallback>
                <p:oleObj r:id="rId13" imgW="1066165" imgH="901065" progId="Equation.3">
                  <p:embed/>
                  <p:pic>
                    <p:nvPicPr>
                      <p:cNvPr id="0" name="图片 3258"/>
                      <p:cNvPicPr/>
                      <p:nvPr/>
                    </p:nvPicPr>
                    <p:blipFill>
                      <a:blip r:embed="rId14"/>
                      <a:stretch>
                        <a:fillRect/>
                      </a:stretch>
                    </p:blipFill>
                    <p:spPr>
                      <a:xfrm>
                        <a:off x="838200" y="3429000"/>
                        <a:ext cx="1400175" cy="1184275"/>
                      </a:xfrm>
                      <a:prstGeom prst="rect">
                        <a:avLst/>
                      </a:prstGeom>
                      <a:noFill/>
                      <a:ln w="38100">
                        <a:noFill/>
                        <a:miter/>
                      </a:ln>
                    </p:spPr>
                  </p:pic>
                </p:oleObj>
              </mc:Fallback>
            </mc:AlternateContent>
          </a:graphicData>
        </a:graphic>
      </p:graphicFrame>
      <p:sp>
        <p:nvSpPr>
          <p:cNvPr id="70667" name="Text Box 11"/>
          <p:cNvSpPr txBox="1"/>
          <p:nvPr/>
        </p:nvSpPr>
        <p:spPr>
          <a:xfrm>
            <a:off x="4648200" y="6172200"/>
            <a:ext cx="4114800"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华文细黑" pitchFamily="2" charset="-122"/>
              </a:rPr>
              <a:t>考虑了中面剪应变，与开口截面不同！</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ext Box 2"/>
          <p:cNvSpPr txBox="1"/>
          <p:nvPr/>
        </p:nvSpPr>
        <p:spPr>
          <a:xfrm>
            <a:off x="228600" y="228600"/>
            <a:ext cx="7086600" cy="77946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剪力中心位置：</a:t>
            </a:r>
          </a:p>
          <a:p>
            <a:pPr lvl="0" eaLnBrk="1" hangingPunct="1">
              <a:spcBef>
                <a:spcPct val="50000"/>
              </a:spcBef>
            </a:pPr>
            <a:r>
              <a:rPr lang="zh-CN" altLang="en-US" b="0" dirty="0">
                <a:latin typeface="Arial" panose="020B0604020202020204" pitchFamily="34" charset="0"/>
                <a:ea typeface="华文细黑" pitchFamily="2" charset="-122"/>
              </a:rPr>
              <a:t>       设仅有</a:t>
            </a:r>
            <a:r>
              <a:rPr lang="en-US" altLang="zh-CN" b="0" dirty="0" err="1">
                <a:latin typeface="Arial" panose="020B0604020202020204" pitchFamily="34" charset="0"/>
                <a:ea typeface="华文细黑" pitchFamily="2" charset="-122"/>
              </a:rPr>
              <a:t>Q</a:t>
            </a:r>
            <a:r>
              <a:rPr lang="en-US" altLang="zh-CN" b="0" baseline="-25000" dirty="0" err="1">
                <a:latin typeface="Arial" panose="020B0604020202020204" pitchFamily="34" charset="0"/>
                <a:ea typeface="华文细黑" pitchFamily="2" charset="-122"/>
              </a:rPr>
              <a:t>y</a:t>
            </a:r>
            <a:r>
              <a:rPr lang="zh-CN" altLang="en-US" b="0" dirty="0">
                <a:latin typeface="Arial" panose="020B0604020202020204" pitchFamily="34" charset="0"/>
                <a:ea typeface="华文细黑" pitchFamily="2" charset="-122"/>
              </a:rPr>
              <a:t>作用，根据剪力中心的定义，有：</a:t>
            </a:r>
          </a:p>
        </p:txBody>
      </p:sp>
      <p:graphicFrame>
        <p:nvGraphicFramePr>
          <p:cNvPr id="71682" name="Object 3"/>
          <p:cNvGraphicFramePr/>
          <p:nvPr/>
        </p:nvGraphicFramePr>
        <p:xfrm>
          <a:off x="755650" y="1125538"/>
          <a:ext cx="5803900" cy="914400"/>
        </p:xfrm>
        <a:graphic>
          <a:graphicData uri="http://schemas.openxmlformats.org/presentationml/2006/ole">
            <mc:AlternateContent xmlns:mc="http://schemas.openxmlformats.org/markup-compatibility/2006">
              <mc:Choice xmlns:v="urn:schemas-microsoft-com:vml" Requires="v">
                <p:oleObj spid="_x0000_s75781" r:id="rId3" imgW="5803900" imgH="914400" progId="Equation.3">
                  <p:embed/>
                </p:oleObj>
              </mc:Choice>
              <mc:Fallback>
                <p:oleObj r:id="rId3" imgW="5803900" imgH="914400" progId="Equation.3">
                  <p:embed/>
                  <p:pic>
                    <p:nvPicPr>
                      <p:cNvPr id="0" name="图片 3257"/>
                      <p:cNvPicPr/>
                      <p:nvPr/>
                    </p:nvPicPr>
                    <p:blipFill>
                      <a:blip r:embed="rId4"/>
                      <a:stretch>
                        <a:fillRect/>
                      </a:stretch>
                    </p:blipFill>
                    <p:spPr>
                      <a:xfrm>
                        <a:off x="755650" y="1125538"/>
                        <a:ext cx="5803900" cy="914400"/>
                      </a:xfrm>
                      <a:prstGeom prst="rect">
                        <a:avLst/>
                      </a:prstGeom>
                      <a:noFill/>
                      <a:ln w="38100">
                        <a:noFill/>
                        <a:miter/>
                      </a:ln>
                    </p:spPr>
                  </p:pic>
                </p:oleObj>
              </mc:Fallback>
            </mc:AlternateContent>
          </a:graphicData>
        </a:graphic>
      </p:graphicFrame>
      <p:sp>
        <p:nvSpPr>
          <p:cNvPr id="71686" name="Text Box 4"/>
          <p:cNvSpPr txBox="1"/>
          <p:nvPr/>
        </p:nvSpPr>
        <p:spPr>
          <a:xfrm>
            <a:off x="685800" y="2133600"/>
            <a:ext cx="5257800" cy="366713"/>
          </a:xfrm>
          <a:prstGeom prst="rect">
            <a:avLst/>
          </a:prstGeom>
          <a:noFill/>
          <a:ln w="9525">
            <a:noFill/>
          </a:ln>
        </p:spPr>
        <p:txBody>
          <a:bodyPr>
            <a:spAutoFit/>
          </a:bodyPr>
          <a:lstStyle/>
          <a:p>
            <a:pPr lvl="0" eaLnBrk="1" hangingPunct="1">
              <a:spcBef>
                <a:spcPct val="50000"/>
              </a:spcBef>
            </a:pPr>
            <a:r>
              <a:rPr lang="en-US" altLang="zh-CN" b="0">
                <a:latin typeface="华文细黑" pitchFamily="2" charset="-122"/>
                <a:ea typeface="华文细黑" pitchFamily="2" charset="-122"/>
              </a:rPr>
              <a:t>A</a:t>
            </a:r>
            <a:r>
              <a:rPr lang="en-US" altLang="zh-CN" b="0" baseline="-25000">
                <a:latin typeface="华文细黑" pitchFamily="2" charset="-122"/>
                <a:ea typeface="华文细黑" pitchFamily="2" charset="-122"/>
              </a:rPr>
              <a:t>0</a:t>
            </a:r>
            <a:r>
              <a:rPr lang="zh-CN" altLang="en-US" b="0" dirty="0">
                <a:latin typeface="华文细黑" pitchFamily="2" charset="-122"/>
                <a:ea typeface="华文细黑" pitchFamily="2" charset="-122"/>
              </a:rPr>
              <a:t>闭合截面中线所围之面积。</a:t>
            </a:r>
          </a:p>
        </p:txBody>
      </p:sp>
      <p:graphicFrame>
        <p:nvGraphicFramePr>
          <p:cNvPr id="71683" name="Object 5"/>
          <p:cNvGraphicFramePr/>
          <p:nvPr/>
        </p:nvGraphicFramePr>
        <p:xfrm>
          <a:off x="611188" y="2636838"/>
          <a:ext cx="6311900" cy="2944812"/>
        </p:xfrm>
        <a:graphic>
          <a:graphicData uri="http://schemas.openxmlformats.org/presentationml/2006/ole">
            <mc:AlternateContent xmlns:mc="http://schemas.openxmlformats.org/markup-compatibility/2006">
              <mc:Choice xmlns:v="urn:schemas-microsoft-com:vml" Requires="v">
                <p:oleObj spid="_x0000_s75782" r:id="rId5" imgW="4572000" imgH="2133600" progId="Equation.3">
                  <p:embed/>
                </p:oleObj>
              </mc:Choice>
              <mc:Fallback>
                <p:oleObj r:id="rId5" imgW="4572000" imgH="2133600" progId="Equation.3">
                  <p:embed/>
                  <p:pic>
                    <p:nvPicPr>
                      <p:cNvPr id="0" name="图片 3261"/>
                      <p:cNvPicPr/>
                      <p:nvPr/>
                    </p:nvPicPr>
                    <p:blipFill>
                      <a:blip r:embed="rId6"/>
                      <a:stretch>
                        <a:fillRect/>
                      </a:stretch>
                    </p:blipFill>
                    <p:spPr>
                      <a:xfrm>
                        <a:off x="611188" y="2636838"/>
                        <a:ext cx="6311900" cy="2944812"/>
                      </a:xfrm>
                      <a:prstGeom prst="rect">
                        <a:avLst/>
                      </a:prstGeom>
                      <a:noFill/>
                      <a:ln w="38100">
                        <a:noFill/>
                        <a:miter/>
                      </a:ln>
                    </p:spPr>
                  </p:pic>
                </p:oleObj>
              </mc:Fallback>
            </mc:AlternateContent>
          </a:graphicData>
        </a:graphic>
      </p:graphicFrame>
      <p:sp>
        <p:nvSpPr>
          <p:cNvPr id="71687" name="Text Box 6"/>
          <p:cNvSpPr txBox="1"/>
          <p:nvPr/>
        </p:nvSpPr>
        <p:spPr>
          <a:xfrm>
            <a:off x="685800" y="5791200"/>
            <a:ext cx="4724400" cy="366713"/>
          </a:xfrm>
          <a:prstGeom prst="rect">
            <a:avLst/>
          </a:prstGeom>
          <a:noFill/>
          <a:ln w="9525">
            <a:noFill/>
          </a:ln>
        </p:spPr>
        <p:txBody>
          <a:bodyPr>
            <a:spAutoFit/>
          </a:bodyPr>
          <a:lstStyle/>
          <a:p>
            <a:pPr lvl="0" eaLnBrk="1" hangingPunct="1">
              <a:spcBef>
                <a:spcPct val="50000"/>
              </a:spcBef>
            </a:pPr>
            <a:r>
              <a:rPr lang="zh-CN" altLang="en-US" b="0" dirty="0">
                <a:latin typeface="Arial" panose="020B0604020202020204" pitchFamily="34" charset="0"/>
                <a:ea typeface="华文细黑" pitchFamily="2" charset="-122"/>
              </a:rPr>
              <a:t>令：</a:t>
            </a:r>
          </a:p>
        </p:txBody>
      </p:sp>
      <p:graphicFrame>
        <p:nvGraphicFramePr>
          <p:cNvPr id="71684" name="Object 7"/>
          <p:cNvGraphicFramePr/>
          <p:nvPr/>
        </p:nvGraphicFramePr>
        <p:xfrm>
          <a:off x="1219200" y="5499100"/>
          <a:ext cx="7200900" cy="1358900"/>
        </p:xfrm>
        <a:graphic>
          <a:graphicData uri="http://schemas.openxmlformats.org/presentationml/2006/ole">
            <mc:AlternateContent xmlns:mc="http://schemas.openxmlformats.org/markup-compatibility/2006">
              <mc:Choice xmlns:v="urn:schemas-microsoft-com:vml" Requires="v">
                <p:oleObj spid="_x0000_s75783" r:id="rId7" imgW="7200900" imgH="1358900" progId="Equation.3">
                  <p:embed/>
                </p:oleObj>
              </mc:Choice>
              <mc:Fallback>
                <p:oleObj r:id="rId7" imgW="7200900" imgH="1358900" progId="Equation.3">
                  <p:embed/>
                  <p:pic>
                    <p:nvPicPr>
                      <p:cNvPr id="0" name="图片 3262"/>
                      <p:cNvPicPr/>
                      <p:nvPr/>
                    </p:nvPicPr>
                    <p:blipFill>
                      <a:blip r:embed="rId8"/>
                      <a:stretch>
                        <a:fillRect/>
                      </a:stretch>
                    </p:blipFill>
                    <p:spPr>
                      <a:xfrm>
                        <a:off x="1219200" y="5499100"/>
                        <a:ext cx="7200900" cy="1358900"/>
                      </a:xfrm>
                      <a:prstGeom prst="rect">
                        <a:avLst/>
                      </a:prstGeom>
                      <a:noFill/>
                      <a:ln w="38100">
                        <a:noFill/>
                        <a:miter/>
                      </a:ln>
                    </p:spPr>
                  </p:pic>
                </p:oleObj>
              </mc:Fallback>
            </mc:AlternateContent>
          </a:graphicData>
        </a:graphic>
      </p:graphicFrame>
      <p:sp>
        <p:nvSpPr>
          <p:cNvPr id="71688" name="Text Box 8"/>
          <p:cNvSpPr txBox="1"/>
          <p:nvPr/>
        </p:nvSpPr>
        <p:spPr>
          <a:xfrm>
            <a:off x="6705600" y="4495800"/>
            <a:ext cx="3276600" cy="6969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华文细黑" pitchFamily="2" charset="-122"/>
              </a:rPr>
              <a:t>形式同开口截面，</a:t>
            </a:r>
          </a:p>
          <a:p>
            <a:pPr lvl="0" eaLnBrk="1" hangingPunct="1">
              <a:spcBef>
                <a:spcPct val="20000"/>
              </a:spcBef>
            </a:pPr>
            <a:r>
              <a:rPr lang="zh-CN" altLang="en-US" dirty="0">
                <a:latin typeface="Arial" panose="020B0604020202020204" pitchFamily="34" charset="0"/>
                <a:ea typeface="华文细黑" pitchFamily="2" charset="-122"/>
                <a:sym typeface="Symbol" panose="05050102010706020507" pitchFamily="18" charset="2"/>
              </a:rPr>
              <a:t></a:t>
            </a:r>
            <a:r>
              <a:rPr lang="en-US" altLang="zh-CN" baseline="-25000">
                <a:latin typeface="Arial" panose="020B0604020202020204" pitchFamily="34" charset="0"/>
                <a:ea typeface="华文细黑" pitchFamily="2" charset="-122"/>
                <a:sym typeface="Symbol" panose="05050102010706020507" pitchFamily="18" charset="2"/>
              </a:rPr>
              <a:t>c</a:t>
            </a:r>
            <a:r>
              <a:rPr lang="zh-CN" altLang="en-US" dirty="0">
                <a:latin typeface="Arial" panose="020B0604020202020204" pitchFamily="34" charset="0"/>
                <a:ea typeface="华文细黑" pitchFamily="2" charset="-122"/>
                <a:sym typeface="Symbol" panose="05050102010706020507" pitchFamily="18" charset="2"/>
              </a:rPr>
              <a:t>表达式不同</a:t>
            </a:r>
            <a:endParaRPr lang="zh-CN" altLang="en-US" dirty="0">
              <a:latin typeface="Arial" panose="020B0604020202020204" pitchFamily="34" charset="0"/>
              <a:ea typeface="华文细黑" pitchFamily="2" charset="-122"/>
            </a:endParaRPr>
          </a:p>
        </p:txBody>
      </p:sp>
      <p:sp>
        <p:nvSpPr>
          <p:cNvPr id="71689" name="Line 9"/>
          <p:cNvSpPr/>
          <p:nvPr/>
        </p:nvSpPr>
        <p:spPr>
          <a:xfrm>
            <a:off x="7543800" y="5181600"/>
            <a:ext cx="0" cy="304800"/>
          </a:xfrm>
          <a:prstGeom prst="line">
            <a:avLst/>
          </a:prstGeom>
          <a:ln w="9525" cap="flat" cmpd="sng">
            <a:solidFill>
              <a:schemeClr val="tx1"/>
            </a:solidFill>
            <a:prstDash val="solid"/>
            <a:headEnd type="none" w="med" len="med"/>
            <a:tailEnd type="triangle" w="med" len="med"/>
          </a:ln>
        </p:spPr>
      </p:sp>
      <p:graphicFrame>
        <p:nvGraphicFramePr>
          <p:cNvPr id="71693" name="Object 10"/>
          <p:cNvGraphicFramePr/>
          <p:nvPr/>
        </p:nvGraphicFramePr>
        <p:xfrm>
          <a:off x="4824413" y="0"/>
          <a:ext cx="4356100" cy="668338"/>
        </p:xfrm>
        <a:graphic>
          <a:graphicData uri="http://schemas.openxmlformats.org/presentationml/2006/ole">
            <mc:AlternateContent xmlns:mc="http://schemas.openxmlformats.org/markup-compatibility/2006">
              <mc:Choice xmlns:v="urn:schemas-microsoft-com:vml" Requires="v">
                <p:oleObj spid="_x0000_s75784" r:id="rId9" imgW="3060700" imgH="469900" progId="Equation.3">
                  <p:embed/>
                </p:oleObj>
              </mc:Choice>
              <mc:Fallback>
                <p:oleObj r:id="rId9" imgW="3060700" imgH="469900" progId="Equation.3">
                  <p:embed/>
                  <p:pic>
                    <p:nvPicPr>
                      <p:cNvPr id="0" name="图片 3263"/>
                      <p:cNvPicPr/>
                      <p:nvPr/>
                    </p:nvPicPr>
                    <p:blipFill>
                      <a:blip r:embed="rId10"/>
                      <a:stretch>
                        <a:fillRect/>
                      </a:stretch>
                    </p:blipFill>
                    <p:spPr>
                      <a:xfrm>
                        <a:off x="4824413" y="0"/>
                        <a:ext cx="4356100" cy="6683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93"/>
                                        </p:tgtEl>
                                        <p:attrNameLst>
                                          <p:attrName>style.visibility</p:attrName>
                                        </p:attrNameLst>
                                      </p:cBhvr>
                                      <p:to>
                                        <p:strVal val="visible"/>
                                      </p:to>
                                    </p:set>
                                    <p:animEffect transition="in" filter="blinds(horizontal)">
                                      <p:cBhvr>
                                        <p:cTn id="7" dur="500"/>
                                        <p:tgtEl>
                                          <p:spTgt spid="716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1693"/>
                                        </p:tgtEl>
                                      </p:cBhvr>
                                    </p:animEffect>
                                    <p:set>
                                      <p:cBhvr>
                                        <p:cTn id="12" dur="1" fill="hold">
                                          <p:stCondLst>
                                            <p:cond delay="499"/>
                                          </p:stCondLst>
                                        </p:cTn>
                                        <p:tgtEl>
                                          <p:spTgt spid="716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Text Box 2"/>
          <p:cNvSpPr txBox="1"/>
          <p:nvPr/>
        </p:nvSpPr>
        <p:spPr>
          <a:xfrm>
            <a:off x="152400" y="228600"/>
            <a:ext cx="8763000" cy="5730875"/>
          </a:xfrm>
          <a:prstGeom prst="rect">
            <a:avLst/>
          </a:prstGeom>
          <a:noFill/>
          <a:ln w="9525">
            <a:noFill/>
          </a:ln>
        </p:spPr>
        <p:txBody>
          <a:bodyPr>
            <a:spAutoFit/>
          </a:bodyPr>
          <a:lstStyle/>
          <a:p>
            <a:pPr marL="342900" lvl="0" indent="-342900" eaLnBrk="1" hangingPunct="1">
              <a:spcBef>
                <a:spcPct val="50000"/>
              </a:spcBef>
              <a:buAutoNum type="arabicPeriod" startAt="2"/>
            </a:pPr>
            <a:r>
              <a:rPr lang="zh-CN" altLang="en-US" dirty="0">
                <a:latin typeface="华文细黑" pitchFamily="2" charset="-122"/>
                <a:ea typeface="华文细黑" pitchFamily="2" charset="-122"/>
              </a:rPr>
              <a:t>自由扭转</a:t>
            </a:r>
          </a:p>
          <a:p>
            <a:pPr marL="342900" lvl="0" indent="-342900" eaLnBrk="1" hangingPunct="1">
              <a:spcBef>
                <a:spcPct val="50000"/>
              </a:spcBef>
            </a:pPr>
            <a:r>
              <a:rPr lang="zh-CN" altLang="en-US" b="0" dirty="0">
                <a:latin typeface="华文细黑" pitchFamily="2" charset="-122"/>
                <a:ea typeface="华文细黑" pitchFamily="2" charset="-122"/>
              </a:rPr>
              <a:t>       闭合截面自由扭转时，可认为剪力沿壁厚是均匀的，这是它与开口截面的主要差别，所以闭合截面的抗扭刚度远大于开口截面。</a:t>
            </a:r>
          </a:p>
          <a:p>
            <a:pPr marL="342900" lvl="0" indent="-342900" eaLnBrk="1" hangingPunct="1">
              <a:spcBef>
                <a:spcPct val="50000"/>
              </a:spcBef>
            </a:pPr>
            <a:r>
              <a:rPr lang="zh-CN" altLang="en-US" b="0" dirty="0">
                <a:latin typeface="华文细黑" pitchFamily="2" charset="-122"/>
                <a:ea typeface="华文细黑" pitchFamily="2" charset="-122"/>
              </a:rPr>
              <a:t>       自由扭转时，截面上无正应力，中面微元的平衡条件为：</a:t>
            </a:r>
          </a:p>
          <a:p>
            <a:pPr marL="342900" lvl="0" indent="-342900" eaLnBrk="1" hangingPunct="1">
              <a:spcBef>
                <a:spcPct val="50000"/>
              </a:spcBef>
            </a:pPr>
            <a:endParaRPr lang="zh-CN" altLang="en-US" b="0" dirty="0">
              <a:latin typeface="华文细黑" pitchFamily="2" charset="-122"/>
              <a:ea typeface="华文细黑" pitchFamily="2" charset="-122"/>
            </a:endParaRPr>
          </a:p>
          <a:p>
            <a:pPr marL="342900" lvl="0" indent="-342900" eaLnBrk="1" hangingPunct="1">
              <a:spcBef>
                <a:spcPct val="50000"/>
              </a:spcBef>
            </a:pPr>
            <a:endParaRPr lang="zh-CN" altLang="en-US" b="0" dirty="0">
              <a:latin typeface="华文细黑" pitchFamily="2" charset="-122"/>
              <a:ea typeface="华文细黑" pitchFamily="2" charset="-122"/>
            </a:endParaRPr>
          </a:p>
          <a:p>
            <a:pPr marL="342900" lvl="0" indent="-342900" eaLnBrk="1" hangingPunct="1">
              <a:spcBef>
                <a:spcPct val="50000"/>
              </a:spcBef>
            </a:pPr>
            <a:r>
              <a:rPr lang="zh-CN" altLang="en-US" b="0" dirty="0">
                <a:latin typeface="华文细黑" pitchFamily="2" charset="-122"/>
                <a:ea typeface="华文细黑" pitchFamily="2" charset="-122"/>
              </a:rPr>
              <a:t>       将剪力流对任一点取矩并沿全截面积分，</a:t>
            </a:r>
          </a:p>
          <a:p>
            <a:pPr marL="342900" lvl="0" indent="-342900" eaLnBrk="1" hangingPunct="1"/>
            <a:r>
              <a:rPr lang="zh-CN" altLang="en-US" b="0" dirty="0">
                <a:latin typeface="华文细黑" pitchFamily="2" charset="-122"/>
                <a:ea typeface="华文细黑" pitchFamily="2" charset="-122"/>
              </a:rPr>
              <a:t>       得截面上扭矩：</a:t>
            </a:r>
          </a:p>
          <a:p>
            <a:pPr marL="342900" lvl="0" indent="-342900" eaLnBrk="1" hangingPunct="1">
              <a:spcBef>
                <a:spcPct val="50000"/>
              </a:spcBef>
            </a:pPr>
            <a:endParaRPr lang="zh-CN" altLang="en-US" b="0" dirty="0">
              <a:latin typeface="华文细黑" pitchFamily="2" charset="-122"/>
              <a:ea typeface="华文细黑" pitchFamily="2" charset="-122"/>
            </a:endParaRPr>
          </a:p>
          <a:p>
            <a:pPr marL="342900" lvl="0" indent="-342900" eaLnBrk="1" hangingPunct="1">
              <a:spcBef>
                <a:spcPct val="50000"/>
              </a:spcBef>
            </a:pPr>
            <a:endParaRPr lang="zh-CN" altLang="en-US" b="0" dirty="0">
              <a:latin typeface="华文细黑" pitchFamily="2" charset="-122"/>
              <a:ea typeface="华文细黑" pitchFamily="2" charset="-122"/>
            </a:endParaRPr>
          </a:p>
          <a:p>
            <a:pPr marL="342900" lvl="0" indent="-342900" eaLnBrk="1" hangingPunct="1">
              <a:spcBef>
                <a:spcPct val="50000"/>
              </a:spcBef>
            </a:pPr>
            <a:r>
              <a:rPr lang="zh-CN" altLang="en-US" b="0" dirty="0">
                <a:latin typeface="华文细黑" pitchFamily="2" charset="-122"/>
                <a:ea typeface="华文细黑" pitchFamily="2" charset="-122"/>
              </a:rPr>
              <a:t>              </a:t>
            </a:r>
          </a:p>
          <a:p>
            <a:pPr marL="342900" lvl="0" indent="-342900" eaLnBrk="1" hangingPunct="1">
              <a:spcBef>
                <a:spcPct val="50000"/>
              </a:spcBef>
            </a:pPr>
            <a:r>
              <a:rPr lang="zh-CN" altLang="en-US" b="0" dirty="0">
                <a:latin typeface="华文细黑" pitchFamily="2" charset="-122"/>
                <a:ea typeface="华文细黑" pitchFamily="2" charset="-122"/>
              </a:rPr>
              <a:t>       必须考虑中面剪应变，才能满足翘曲位移沿截面连续的条件，并求截面的抗扭刚度。中面元素的剪应变为：</a:t>
            </a:r>
          </a:p>
          <a:p>
            <a:pPr marL="342900" lvl="0" indent="-342900" eaLnBrk="1" hangingPunct="1">
              <a:spcBef>
                <a:spcPct val="50000"/>
              </a:spcBef>
            </a:pPr>
            <a:endParaRPr lang="zh-CN" altLang="en-US" b="0" dirty="0">
              <a:latin typeface="华文细黑" pitchFamily="2" charset="-122"/>
              <a:ea typeface="华文细黑" pitchFamily="2" charset="-122"/>
            </a:endParaRPr>
          </a:p>
          <a:p>
            <a:pPr marL="342900" lvl="0" indent="-342900" eaLnBrk="1" hangingPunct="1">
              <a:spcBef>
                <a:spcPct val="50000"/>
              </a:spcBef>
            </a:pPr>
            <a:endParaRPr lang="en-US" altLang="zh-CN">
              <a:latin typeface="华文细黑" pitchFamily="2" charset="-122"/>
              <a:ea typeface="华文细黑" pitchFamily="2" charset="-122"/>
            </a:endParaRPr>
          </a:p>
        </p:txBody>
      </p:sp>
      <p:graphicFrame>
        <p:nvGraphicFramePr>
          <p:cNvPr id="72706" name="Object 3"/>
          <p:cNvGraphicFramePr/>
          <p:nvPr/>
        </p:nvGraphicFramePr>
        <p:xfrm>
          <a:off x="990600" y="1828800"/>
          <a:ext cx="2184400" cy="558800"/>
        </p:xfrm>
        <a:graphic>
          <a:graphicData uri="http://schemas.openxmlformats.org/presentationml/2006/ole">
            <mc:AlternateContent xmlns:mc="http://schemas.openxmlformats.org/markup-compatibility/2006">
              <mc:Choice xmlns:v="urn:schemas-microsoft-com:vml" Requires="v">
                <p:oleObj spid="_x0000_s76805" r:id="rId3" imgW="2184400" imgH="558800" progId="Equation.3">
                  <p:embed/>
                </p:oleObj>
              </mc:Choice>
              <mc:Fallback>
                <p:oleObj r:id="rId3" imgW="2184400" imgH="558800" progId="Equation.3">
                  <p:embed/>
                  <p:pic>
                    <p:nvPicPr>
                      <p:cNvPr id="0" name="图片 3252"/>
                      <p:cNvPicPr/>
                      <p:nvPr/>
                    </p:nvPicPr>
                    <p:blipFill>
                      <a:blip r:embed="rId4"/>
                      <a:stretch>
                        <a:fillRect/>
                      </a:stretch>
                    </p:blipFill>
                    <p:spPr>
                      <a:xfrm>
                        <a:off x="990600" y="1828800"/>
                        <a:ext cx="2184400" cy="558800"/>
                      </a:xfrm>
                      <a:prstGeom prst="rect">
                        <a:avLst/>
                      </a:prstGeom>
                      <a:noFill/>
                      <a:ln w="38100">
                        <a:noFill/>
                        <a:miter/>
                      </a:ln>
                    </p:spPr>
                  </p:pic>
                </p:oleObj>
              </mc:Fallback>
            </mc:AlternateContent>
          </a:graphicData>
        </a:graphic>
      </p:graphicFrame>
      <p:graphicFrame>
        <p:nvGraphicFramePr>
          <p:cNvPr id="72707" name="Object 4"/>
          <p:cNvGraphicFramePr/>
          <p:nvPr/>
        </p:nvGraphicFramePr>
        <p:xfrm>
          <a:off x="1066800" y="3276600"/>
          <a:ext cx="3276600" cy="1028700"/>
        </p:xfrm>
        <a:graphic>
          <a:graphicData uri="http://schemas.openxmlformats.org/presentationml/2006/ole">
            <mc:AlternateContent xmlns:mc="http://schemas.openxmlformats.org/markup-compatibility/2006">
              <mc:Choice xmlns:v="urn:schemas-microsoft-com:vml" Requires="v">
                <p:oleObj spid="_x0000_s76806" r:id="rId5" imgW="3276600" imgH="1028700" progId="Equation.3">
                  <p:embed/>
                </p:oleObj>
              </mc:Choice>
              <mc:Fallback>
                <p:oleObj r:id="rId5" imgW="3276600" imgH="1028700" progId="Equation.3">
                  <p:embed/>
                  <p:pic>
                    <p:nvPicPr>
                      <p:cNvPr id="0" name="图片 3259"/>
                      <p:cNvPicPr/>
                      <p:nvPr/>
                    </p:nvPicPr>
                    <p:blipFill>
                      <a:blip r:embed="rId6"/>
                      <a:stretch>
                        <a:fillRect/>
                      </a:stretch>
                    </p:blipFill>
                    <p:spPr>
                      <a:xfrm>
                        <a:off x="1066800" y="3276600"/>
                        <a:ext cx="3276600" cy="1028700"/>
                      </a:xfrm>
                      <a:prstGeom prst="rect">
                        <a:avLst/>
                      </a:prstGeom>
                      <a:noFill/>
                      <a:ln w="38100">
                        <a:noFill/>
                        <a:miter/>
                      </a:ln>
                    </p:spPr>
                  </p:pic>
                </p:oleObj>
              </mc:Fallback>
            </mc:AlternateContent>
          </a:graphicData>
        </a:graphic>
      </p:graphicFrame>
      <p:graphicFrame>
        <p:nvGraphicFramePr>
          <p:cNvPr id="72708" name="Object 5"/>
          <p:cNvGraphicFramePr/>
          <p:nvPr/>
        </p:nvGraphicFramePr>
        <p:xfrm>
          <a:off x="1066800" y="5257800"/>
          <a:ext cx="4394200" cy="1231900"/>
        </p:xfrm>
        <a:graphic>
          <a:graphicData uri="http://schemas.openxmlformats.org/presentationml/2006/ole">
            <mc:AlternateContent xmlns:mc="http://schemas.openxmlformats.org/markup-compatibility/2006">
              <mc:Choice xmlns:v="urn:schemas-microsoft-com:vml" Requires="v">
                <p:oleObj spid="_x0000_s76807" r:id="rId7" imgW="4392295" imgH="1231265" progId="Equation.3">
                  <p:embed/>
                </p:oleObj>
              </mc:Choice>
              <mc:Fallback>
                <p:oleObj r:id="rId7" imgW="4392295" imgH="1231265" progId="Equation.3">
                  <p:embed/>
                  <p:pic>
                    <p:nvPicPr>
                      <p:cNvPr id="0" name="图片 3264"/>
                      <p:cNvPicPr/>
                      <p:nvPr/>
                    </p:nvPicPr>
                    <p:blipFill>
                      <a:blip r:embed="rId8"/>
                      <a:stretch>
                        <a:fillRect/>
                      </a:stretch>
                    </p:blipFill>
                    <p:spPr>
                      <a:xfrm>
                        <a:off x="1066800" y="5257800"/>
                        <a:ext cx="4394200" cy="1231900"/>
                      </a:xfrm>
                      <a:prstGeom prst="rect">
                        <a:avLst/>
                      </a:prstGeom>
                      <a:noFill/>
                      <a:ln w="38100">
                        <a:noFill/>
                        <a:miter/>
                      </a:ln>
                    </p:spPr>
                  </p:pic>
                </p:oleObj>
              </mc:Fallback>
            </mc:AlternateContent>
          </a:graphicData>
        </a:graphic>
      </p:graphicFrame>
      <p:graphicFrame>
        <p:nvGraphicFramePr>
          <p:cNvPr id="72709" name="Object 6"/>
          <p:cNvGraphicFramePr/>
          <p:nvPr/>
        </p:nvGraphicFramePr>
        <p:xfrm>
          <a:off x="5143500" y="2057400"/>
          <a:ext cx="4000500" cy="2085975"/>
        </p:xfrm>
        <a:graphic>
          <a:graphicData uri="http://schemas.openxmlformats.org/presentationml/2006/ole">
            <mc:AlternateContent xmlns:mc="http://schemas.openxmlformats.org/markup-compatibility/2006">
              <mc:Choice xmlns:v="urn:schemas-microsoft-com:vml" Requires="v">
                <p:oleObj spid="_x0000_s76808" r:id="rId9" imgW="4000500" imgH="2085975" progId="Paint.Picture">
                  <p:embed/>
                </p:oleObj>
              </mc:Choice>
              <mc:Fallback>
                <p:oleObj r:id="rId9" imgW="4000500" imgH="2085975" progId="Paint.Picture">
                  <p:embed/>
                  <p:pic>
                    <p:nvPicPr>
                      <p:cNvPr id="0" name="图片 3254"/>
                      <p:cNvPicPr/>
                      <p:nvPr/>
                    </p:nvPicPr>
                    <p:blipFill>
                      <a:blip r:embed="rId10"/>
                      <a:stretch>
                        <a:fillRect/>
                      </a:stretch>
                    </p:blipFill>
                    <p:spPr>
                      <a:xfrm>
                        <a:off x="5143500" y="2057400"/>
                        <a:ext cx="4000500" cy="2085975"/>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4341</Words>
  <Application>Microsoft Office PowerPoint</Application>
  <PresentationFormat>全屏显示(4:3)</PresentationFormat>
  <Paragraphs>585</Paragraphs>
  <Slides>103</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103</vt:i4>
      </vt:variant>
    </vt:vector>
  </HeadingPairs>
  <TitlesOfParts>
    <vt:vector size="107" baseType="lpstr">
      <vt:lpstr>默认设计模板</vt:lpstr>
      <vt:lpstr>Bitmap Image</vt:lpstr>
      <vt:lpstr>Microsoft 公式 3.0</vt:lpstr>
      <vt:lpstr>Equation.DSMT4</vt:lpstr>
      <vt:lpstr>结构稳定理论</vt:lpstr>
      <vt:lpstr>PowerPoint 演示文稿</vt:lpstr>
      <vt:lpstr>PowerPoint 演示文稿</vt:lpstr>
      <vt:lpstr>PowerPoint 演示文稿</vt:lpstr>
      <vt:lpstr>PowerPoint 演示文稿</vt:lpstr>
      <vt:lpstr>PowerPoint 演示文稿</vt:lpstr>
      <vt:lpstr>PowerPoint 演示文稿</vt:lpstr>
      <vt:lpstr>第一章 稳定问题的基本概念</vt:lpstr>
      <vt:lpstr>第一章 稳定问题的基本概念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屈曲和后屈曲特性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第七章 薄壁构件基本理论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www.ftpdown.com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钢结构设计中的稳定问题</dc:title>
  <dc:creator>FtpDown</dc:creator>
  <cp:lastModifiedBy>zql</cp:lastModifiedBy>
  <cp:revision>161</cp:revision>
  <dcterms:created xsi:type="dcterms:W3CDTF">2004-10-15T00:42:09Z</dcterms:created>
  <dcterms:modified xsi:type="dcterms:W3CDTF">2018-03-05T00:51:30Z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