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tags/tag83.xml" ContentType="application/vnd.openxmlformats-officedocument.presentationml.tags+xml"/>
  <Override PartName="/ppt/notesSlides/notesSlide2.xml" ContentType="application/vnd.openxmlformats-officedocument.presentationml.notesSlide+xml"/>
  <Override PartName="/ppt/tags/tag84.xml" ContentType="application/vnd.openxmlformats-officedocument.presentationml.tags+xml"/>
  <Override PartName="/ppt/notesSlides/notesSlide3.xml" ContentType="application/vnd.openxmlformats-officedocument.presentationml.notesSlide+xml"/>
  <Override PartName="/ppt/tags/tag85.xml" ContentType="application/vnd.openxmlformats-officedocument.presentationml.tags+xml"/>
  <Override PartName="/ppt/notesSlides/notesSlide4.xml" ContentType="application/vnd.openxmlformats-officedocument.presentationml.notesSlide+xml"/>
  <Override PartName="/ppt/tags/tag8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9"/>
  </p:notesMasterIdLst>
  <p:handoutMasterIdLst>
    <p:handoutMasterId r:id="rId10"/>
  </p:handoutMasterIdLst>
  <p:sldIdLst>
    <p:sldId id="367" r:id="rId2"/>
    <p:sldId id="362" r:id="rId3"/>
    <p:sldId id="363" r:id="rId4"/>
    <p:sldId id="364" r:id="rId5"/>
    <p:sldId id="365" r:id="rId6"/>
    <p:sldId id="366" r:id="rId7"/>
    <p:sldId id="368" r:id="rId8"/>
  </p:sldIdLst>
  <p:sldSz cx="12192000" cy="6858000"/>
  <p:notesSz cx="6950075" cy="9236075"/>
  <p:custShowLst>
    <p:custShow name="Format Guide Workshop" id="0">
      <p:sldLst/>
    </p:custShow>
  </p:custShowLst>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9" autoAdjust="0"/>
    <p:restoredTop sz="96327" autoAdjust="0"/>
  </p:normalViewPr>
  <p:slideViewPr>
    <p:cSldViewPr snapToGrid="0">
      <p:cViewPr varScale="1">
        <p:scale>
          <a:sx n="107" d="100"/>
          <a:sy n="107" d="100"/>
        </p:scale>
        <p:origin x="1018"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6/7/2023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6/7/2023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66130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4031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809641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213607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41740279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83.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84.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85.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6.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003F895-1153-0BE9-EC30-800B04EBC337}"/>
              </a:ext>
            </a:extLst>
          </p:cNvPr>
          <p:cNvSpPr>
            <a:spLocks noGrp="1"/>
          </p:cNvSpPr>
          <p:nvPr>
            <p:ph type="pic" sz="quarter" idx="13"/>
          </p:nvPr>
        </p:nvSpPr>
        <p:spPr/>
      </p:sp>
      <p:sp>
        <p:nvSpPr>
          <p:cNvPr id="5" name="Text Placeholder 4">
            <a:extLst>
              <a:ext uri="{FF2B5EF4-FFF2-40B4-BE49-F238E27FC236}">
                <a16:creationId xmlns:a16="http://schemas.microsoft.com/office/drawing/2014/main" id="{277A65D6-FC0C-8034-46C5-8E3BBD973558}"/>
              </a:ext>
            </a:extLst>
          </p:cNvPr>
          <p:cNvSpPr>
            <a:spLocks noGrp="1"/>
          </p:cNvSpPr>
          <p:nvPr>
            <p:ph type="body" sz="quarter" idx="12"/>
          </p:nvPr>
        </p:nvSpPr>
        <p:spPr/>
        <p:txBody>
          <a:bodyPr/>
          <a:lstStyle/>
          <a:p>
            <a:endParaRPr lang="en-US"/>
          </a:p>
        </p:txBody>
      </p:sp>
      <p:sp>
        <p:nvSpPr>
          <p:cNvPr id="4" name="Subtitle 3">
            <a:extLst>
              <a:ext uri="{FF2B5EF4-FFF2-40B4-BE49-F238E27FC236}">
                <a16:creationId xmlns:a16="http://schemas.microsoft.com/office/drawing/2014/main" id="{B39EE1BC-7B5A-B6B5-4493-ACBD12865232}"/>
              </a:ext>
            </a:extLst>
          </p:cNvPr>
          <p:cNvSpPr>
            <a:spLocks noGrp="1"/>
          </p:cNvSpPr>
          <p:nvPr>
            <p:ph type="subTitle" idx="1"/>
          </p:nvPr>
        </p:nvSpPr>
        <p:spPr/>
        <p:txBody>
          <a:bodyPr/>
          <a:lstStyle/>
          <a:p>
            <a:r>
              <a:rPr lang="en-US" dirty="0"/>
              <a:t>Tianyi Liang</a:t>
            </a:r>
          </a:p>
        </p:txBody>
      </p:sp>
      <p:sp>
        <p:nvSpPr>
          <p:cNvPr id="3" name="Title 2">
            <a:extLst>
              <a:ext uri="{FF2B5EF4-FFF2-40B4-BE49-F238E27FC236}">
                <a16:creationId xmlns:a16="http://schemas.microsoft.com/office/drawing/2014/main" id="{46257EFC-0572-D7D4-3036-9708844948D2}"/>
              </a:ext>
            </a:extLst>
          </p:cNvPr>
          <p:cNvSpPr>
            <a:spLocks noGrp="1"/>
          </p:cNvSpPr>
          <p:nvPr>
            <p:ph type="ctrTitle"/>
          </p:nvPr>
        </p:nvSpPr>
        <p:spPr/>
        <p:txBody>
          <a:bodyPr/>
          <a:lstStyle/>
          <a:p>
            <a:r>
              <a:rPr lang="en-US" dirty="0">
                <a:solidFill>
                  <a:srgbClr val="D4DF33"/>
                </a:solidFill>
              </a:rPr>
              <a:t>BCG </a:t>
            </a:r>
            <a:r>
              <a:rPr lang="en-US" dirty="0" err="1">
                <a:solidFill>
                  <a:srgbClr val="D4DF33"/>
                </a:solidFill>
              </a:rPr>
              <a:t>PowerCo</a:t>
            </a:r>
            <a:r>
              <a:rPr lang="en-US" dirty="0">
                <a:solidFill>
                  <a:srgbClr val="D4DF33"/>
                </a:solidFill>
              </a:rPr>
              <a:t>. Price Sensitivity Analysis</a:t>
            </a:r>
            <a:endParaRPr lang="en-US" dirty="0"/>
          </a:p>
        </p:txBody>
      </p:sp>
    </p:spTree>
    <p:extLst>
      <p:ext uri="{BB962C8B-B14F-4D97-AF65-F5344CB8AC3E}">
        <p14:creationId xmlns:p14="http://schemas.microsoft.com/office/powerpoint/2010/main" val="3641119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35769" y="960124"/>
            <a:ext cx="2917872" cy="1314311"/>
          </a:xfrm>
        </p:spPr>
        <p:txBody>
          <a:bodyPr vert="horz"/>
          <a:lstStyle/>
          <a:p>
            <a:r>
              <a:rPr lang="en-US" dirty="0" err="1">
                <a:solidFill>
                  <a:srgbClr val="D4DF33"/>
                </a:solidFill>
              </a:rPr>
              <a:t>PowerCo</a:t>
            </a:r>
            <a:r>
              <a:rPr lang="en-US" dirty="0">
                <a:solidFill>
                  <a:srgbClr val="D4DF33"/>
                </a:solidFill>
              </a:rPr>
              <a:t>. Price Sensitivity Analysis</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project involves an analysis of two datasets: client_data.csv and price_data.csv.</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client_data.csv provides comprehensive information about SME customers, including their consumption patterns, contract details, forecasted consumption and prices, margins, and churn status.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price_data.csv contains the historical prices for these customers from the year 2015.</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goal is to understand the impact of pricing on customer churn and to develop strategies to reduce churn.</a:t>
            </a:r>
          </a:p>
        </p:txBody>
      </p:sp>
      <p:sp>
        <p:nvSpPr>
          <p:cNvPr id="10" name="TextBox 9">
            <a:extLst>
              <a:ext uri="{FF2B5EF4-FFF2-40B4-BE49-F238E27FC236}">
                <a16:creationId xmlns:a16="http://schemas.microsoft.com/office/drawing/2014/main" id="{4E4A16BC-F1F7-0E3B-9066-41D8D38F78D6}"/>
              </a:ext>
            </a:extLst>
          </p:cNvPr>
          <p:cNvSpPr txBox="1"/>
          <p:nvPr/>
        </p:nvSpPr>
        <p:spPr>
          <a:xfrm>
            <a:off x="435769" y="2060332"/>
            <a:ext cx="2628900" cy="42648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The project involves an in-depth analysis of two datasets related to SME customers and their historical prices.</a:t>
            </a:r>
          </a:p>
          <a:p>
            <a:pPr marL="0" lvl="0" indent="0" algn="l" rtl="0">
              <a:spcBef>
                <a:spcPts val="300"/>
              </a:spcBef>
              <a:spcAft>
                <a:spcPts val="0"/>
              </a:spcAft>
              <a:buNone/>
            </a:pPr>
            <a:endParaRPr lang="en-US" dirty="0">
              <a:latin typeface="Trebuchet MS"/>
              <a:ea typeface="Trebuchet MS"/>
              <a:cs typeface="Trebuchet MS"/>
              <a:sym typeface="Trebuchet MS"/>
            </a:endParaRPr>
          </a:p>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The goal is to understand the impact of pricing on customer churn and develop strategies to mitigate it.</a:t>
            </a:r>
          </a:p>
          <a:p>
            <a:pPr marL="0" lvl="0" indent="0" algn="l" rtl="0">
              <a:spcBef>
                <a:spcPts val="300"/>
              </a:spcBef>
              <a:spcAft>
                <a:spcPts val="0"/>
              </a:spcAft>
              <a:buNone/>
            </a:pPr>
            <a:endParaRPr lang="en-US" dirty="0">
              <a:solidFill>
                <a:srgbClr val="575757"/>
              </a:solidFill>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35769" y="960124"/>
            <a:ext cx="2710608" cy="1314311"/>
          </a:xfrm>
        </p:spPr>
        <p:txBody>
          <a:bodyPr vert="horz"/>
          <a:lstStyle/>
          <a:p>
            <a:r>
              <a:rPr lang="en-US" dirty="0">
                <a:solidFill>
                  <a:srgbClr val="D4DF33"/>
                </a:solidFill>
              </a:rPr>
              <a:t>The Challenge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main problem is the high churn rate among customers.</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There is an opportunity to reduce churn by adjusting pricing strategies.</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challenge is to identify which customers are most likely to churn and to determine the optimal pricing strategy for each customer.</a:t>
            </a:r>
          </a:p>
        </p:txBody>
      </p:sp>
      <p:sp>
        <p:nvSpPr>
          <p:cNvPr id="2" name="TextBox 1">
            <a:extLst>
              <a:ext uri="{FF2B5EF4-FFF2-40B4-BE49-F238E27FC236}">
                <a16:creationId xmlns:a16="http://schemas.microsoft.com/office/drawing/2014/main" id="{4F22CCCE-AACA-C4B5-1D49-FD8936D618C6}"/>
              </a:ext>
            </a:extLst>
          </p:cNvPr>
          <p:cNvSpPr txBox="1"/>
          <p:nvPr/>
        </p:nvSpPr>
        <p:spPr>
          <a:xfrm>
            <a:off x="435769" y="2060332"/>
            <a:ext cx="2628900" cy="42648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The main challenge is the high churn rate among customers. However, this also presents an opportunity to leverage pricing strategies to reduce churn and retain customers.</a:t>
            </a:r>
          </a:p>
          <a:p>
            <a:pPr marL="0" lvl="0" indent="0" algn="l" rtl="0">
              <a:spcBef>
                <a:spcPts val="300"/>
              </a:spcBef>
              <a:spcAft>
                <a:spcPts val="0"/>
              </a:spcAft>
              <a:buNone/>
            </a:pPr>
            <a:endParaRPr lang="en-US" dirty="0">
              <a:latin typeface="Trebuchet MS"/>
              <a:sym typeface="Trebuchet MS"/>
            </a:endParaRPr>
          </a:p>
          <a:p>
            <a:pPr marL="0" lvl="0" indent="0" algn="l" rtl="0">
              <a:spcBef>
                <a:spcPts val="300"/>
              </a:spcBef>
              <a:spcAft>
                <a:spcPts val="0"/>
              </a:spcAft>
              <a:buNone/>
            </a:pPr>
            <a:endParaRPr lang="en-US" dirty="0">
              <a:solidFill>
                <a:srgbClr val="575757"/>
              </a:solidFill>
            </a:endParaRPr>
          </a:p>
        </p:txBody>
      </p:sp>
    </p:spTree>
    <p:extLst>
      <p:ext uri="{BB962C8B-B14F-4D97-AF65-F5344CB8AC3E}">
        <p14:creationId xmlns:p14="http://schemas.microsoft.com/office/powerpoint/2010/main" val="1724801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35769" y="960124"/>
            <a:ext cx="2478638" cy="1314311"/>
          </a:xfrm>
        </p:spPr>
        <p:txBody>
          <a:bodyPr vert="horz"/>
          <a:lstStyle/>
          <a:p>
            <a:r>
              <a:rPr lang="en-US" dirty="0">
                <a:solidFill>
                  <a:srgbClr val="D4DF33"/>
                </a:solidFill>
              </a:rPr>
              <a:t>Hypothesis</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hypothesis is that price sensitivity is a significant factor in customer churn.</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significant discount might encourage customers to stay, thus reducing the churn rate.</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
        <p:nvSpPr>
          <p:cNvPr id="5" name="TextBox 4">
            <a:extLst>
              <a:ext uri="{FF2B5EF4-FFF2-40B4-BE49-F238E27FC236}">
                <a16:creationId xmlns:a16="http://schemas.microsoft.com/office/drawing/2014/main" id="{27045B90-DF3B-5EEC-0EE6-93886F823609}"/>
              </a:ext>
            </a:extLst>
          </p:cNvPr>
          <p:cNvSpPr txBox="1"/>
          <p:nvPr/>
        </p:nvSpPr>
        <p:spPr>
          <a:xfrm>
            <a:off x="435769" y="2060332"/>
            <a:ext cx="2628900" cy="42648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The hypothesis is that price sensitivity significantly influences customer churn.</a:t>
            </a:r>
          </a:p>
          <a:p>
            <a:pPr marL="0" lvl="0" indent="0" algn="l" rtl="0">
              <a:spcBef>
                <a:spcPts val="300"/>
              </a:spcBef>
              <a:spcAft>
                <a:spcPts val="0"/>
              </a:spcAft>
              <a:buNone/>
            </a:pPr>
            <a:endParaRPr lang="en-US" dirty="0">
              <a:latin typeface="Trebuchet MS"/>
              <a:ea typeface="Trebuchet MS"/>
              <a:cs typeface="Trebuchet MS"/>
              <a:sym typeface="Trebuchet MS"/>
            </a:endParaRPr>
          </a:p>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Offering a substantial discount might encourage customers to stay, thereby reducing the churn rate.</a:t>
            </a:r>
          </a:p>
          <a:p>
            <a:pPr marL="0" lvl="0" indent="0" algn="l" rtl="0">
              <a:spcBef>
                <a:spcPts val="300"/>
              </a:spcBef>
              <a:spcAft>
                <a:spcPts val="0"/>
              </a:spcAft>
              <a:buNone/>
            </a:pPr>
            <a:endParaRPr lang="en-US" dirty="0">
              <a:latin typeface="Trebuchet MS"/>
              <a:sym typeface="Trebuchet MS"/>
            </a:endParaRPr>
          </a:p>
          <a:p>
            <a:pPr marL="0" lvl="0" indent="0" algn="l" rtl="0">
              <a:spcBef>
                <a:spcPts val="300"/>
              </a:spcBef>
              <a:spcAft>
                <a:spcPts val="0"/>
              </a:spcAft>
              <a:buNone/>
            </a:pPr>
            <a:endParaRPr lang="en-US" dirty="0">
              <a:solidFill>
                <a:srgbClr val="575757"/>
              </a:solidFill>
            </a:endParaRPr>
          </a:p>
        </p:txBody>
      </p:sp>
    </p:spTree>
    <p:extLst>
      <p:ext uri="{BB962C8B-B14F-4D97-AF65-F5344CB8AC3E}">
        <p14:creationId xmlns:p14="http://schemas.microsoft.com/office/powerpoint/2010/main" val="2685176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35769" y="960124"/>
            <a:ext cx="2478638" cy="1314311"/>
          </a:xfrm>
        </p:spPr>
        <p:txBody>
          <a:bodyPr vert="horz"/>
          <a:lstStyle/>
          <a:p>
            <a:r>
              <a:rPr lang="en-US" dirty="0">
                <a:solidFill>
                  <a:srgbClr val="D4DF33"/>
                </a:solidFill>
              </a:rPr>
              <a:t>Solution and Impact: </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solution is to use machine learning models to predict customer behavior and apply targeted interventions.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20% discount is proposed for customers identified as likely to churn.</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impact of this solution is a substantial reduction in the churn rate, from 10.39% to 3.54%, representing a 65.94% decrease in the churn rate.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change in the global churn rate was also significant, with a decrease of 6.85 percentage points.</a:t>
            </a:r>
          </a:p>
        </p:txBody>
      </p:sp>
      <p:sp>
        <p:nvSpPr>
          <p:cNvPr id="5" name="TextBox 4">
            <a:extLst>
              <a:ext uri="{FF2B5EF4-FFF2-40B4-BE49-F238E27FC236}">
                <a16:creationId xmlns:a16="http://schemas.microsoft.com/office/drawing/2014/main" id="{F4288F82-AC9B-4720-DD6E-1796F9F76B67}"/>
              </a:ext>
            </a:extLst>
          </p:cNvPr>
          <p:cNvSpPr txBox="1"/>
          <p:nvPr/>
        </p:nvSpPr>
        <p:spPr>
          <a:xfrm>
            <a:off x="435769" y="2060332"/>
            <a:ext cx="2628900" cy="42648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The proposed solution is to use machine learning models to predict customer behavior and apply a targeted 20% discount to customers likely to churn. </a:t>
            </a:r>
          </a:p>
          <a:p>
            <a:pPr marL="0" lvl="0" indent="0" algn="l" rtl="0">
              <a:spcBef>
                <a:spcPts val="300"/>
              </a:spcBef>
              <a:spcAft>
                <a:spcPts val="0"/>
              </a:spcAft>
              <a:buNone/>
            </a:pPr>
            <a:endParaRPr lang="en-US" dirty="0">
              <a:latin typeface="Trebuchet MS"/>
              <a:ea typeface="Trebuchet MS"/>
              <a:cs typeface="Trebuchet MS"/>
              <a:sym typeface="Trebuchet MS"/>
            </a:endParaRPr>
          </a:p>
          <a:p>
            <a:pPr marL="0" lvl="0" indent="0" algn="l" rtl="0">
              <a:spcBef>
                <a:spcPts val="300"/>
              </a:spcBef>
              <a:spcAft>
                <a:spcPts val="0"/>
              </a:spcAft>
              <a:buNone/>
            </a:pPr>
            <a:r>
              <a:rPr lang="en-US" sz="1800" dirty="0">
                <a:solidFill>
                  <a:schemeClr val="lt1"/>
                </a:solidFill>
                <a:latin typeface="Trebuchet MS"/>
                <a:ea typeface="Trebuchet MS"/>
                <a:cs typeface="Trebuchet MS"/>
                <a:sym typeface="Trebuchet MS"/>
              </a:rPr>
              <a:t>This approach resulted in a significant reduction in the churn rate, demonstrating its effectiveness.</a:t>
            </a:r>
            <a:endParaRPr lang="en-US" dirty="0">
              <a:solidFill>
                <a:srgbClr val="575757"/>
              </a:solidFill>
            </a:endParaRPr>
          </a:p>
        </p:txBody>
      </p:sp>
    </p:spTree>
    <p:extLst>
      <p:ext uri="{BB962C8B-B14F-4D97-AF65-F5344CB8AC3E}">
        <p14:creationId xmlns:p14="http://schemas.microsoft.com/office/powerpoint/2010/main" val="2944874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Conclusion</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project demonstrates the significant impact of strategic pricing on customer retention.</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By leveraging machine learning models and applying targeted interventions, businesses can significantly improve customer retention and profitability.</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While the discount strategy was effective, continual analysis and adaptation are crucial to maintain and improve performance.</a:t>
            </a:r>
          </a:p>
        </p:txBody>
      </p:sp>
    </p:spTree>
    <p:extLst>
      <p:ext uri="{BB962C8B-B14F-4D97-AF65-F5344CB8AC3E}">
        <p14:creationId xmlns:p14="http://schemas.microsoft.com/office/powerpoint/2010/main" val="798090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34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471</Words>
  <Application>Microsoft Office PowerPoint</Application>
  <PresentationFormat>Widescreen</PresentationFormat>
  <Paragraphs>63</Paragraphs>
  <Slides>7</Slides>
  <Notes>5</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ariant>
        <vt:lpstr>Custom Shows</vt:lpstr>
      </vt:variant>
      <vt:variant>
        <vt:i4>1</vt:i4>
      </vt:variant>
    </vt:vector>
  </HeadingPairs>
  <TitlesOfParts>
    <vt:vector size="12" baseType="lpstr">
      <vt:lpstr>Arial</vt:lpstr>
      <vt:lpstr>Trebuchet MS</vt:lpstr>
      <vt:lpstr>BCG Grid 16:9</vt:lpstr>
      <vt:lpstr>think-cell Slide</vt:lpstr>
      <vt:lpstr>BCG PowerCo. Price Sensitivity Analysis</vt:lpstr>
      <vt:lpstr>PowerCo. Price Sensitivity Analysis</vt:lpstr>
      <vt:lpstr>The Challenge</vt:lpstr>
      <vt:lpstr>Hypothesis</vt:lpstr>
      <vt:lpstr>Solution and Impact: </vt:lpstr>
      <vt:lpstr>Conclusion</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a127959</cp:lastModifiedBy>
  <cp:revision>448</cp:revision>
  <cp:lastPrinted>2016-04-06T18:59:25Z</cp:lastPrinted>
  <dcterms:created xsi:type="dcterms:W3CDTF">2016-11-04T11:46:04Z</dcterms:created>
  <dcterms:modified xsi:type="dcterms:W3CDTF">2023-06-07T07:08:16Z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