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xlsx" ContentType="application/vnd.openxmlformats-officedocument.spreadsheetml.sheet"/>
  <Default Extension="rels" ContentType="application/vnd.openxmlformats-package.relationships+xml"/>
  <Default Extension="tif" ContentType="image/tiff"/>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38"/>
  </p:notesMasterIdLst>
  <p:handoutMasterIdLst>
    <p:handoutMasterId r:id="rId39"/>
  </p:handoutMasterIdLst>
  <p:sldIdLst>
    <p:sldId id="256" r:id="rId2"/>
    <p:sldId id="259" r:id="rId3"/>
    <p:sldId id="267" r:id="rId4"/>
    <p:sldId id="265" r:id="rId5"/>
    <p:sldId id="336" r:id="rId6"/>
    <p:sldId id="337" r:id="rId7"/>
    <p:sldId id="334" r:id="rId8"/>
    <p:sldId id="297" r:id="rId9"/>
    <p:sldId id="298" r:id="rId10"/>
    <p:sldId id="299" r:id="rId11"/>
    <p:sldId id="269" r:id="rId12"/>
    <p:sldId id="303" r:id="rId13"/>
    <p:sldId id="310" r:id="rId14"/>
    <p:sldId id="291" r:id="rId15"/>
    <p:sldId id="305" r:id="rId16"/>
    <p:sldId id="274" r:id="rId17"/>
    <p:sldId id="292" r:id="rId18"/>
    <p:sldId id="335" r:id="rId19"/>
    <p:sldId id="277" r:id="rId20"/>
    <p:sldId id="293" r:id="rId21"/>
    <p:sldId id="281" r:id="rId22"/>
    <p:sldId id="279" r:id="rId23"/>
    <p:sldId id="345" r:id="rId24"/>
    <p:sldId id="301" r:id="rId25"/>
    <p:sldId id="327" r:id="rId26"/>
    <p:sldId id="328" r:id="rId27"/>
    <p:sldId id="326" r:id="rId28"/>
    <p:sldId id="294" r:id="rId29"/>
    <p:sldId id="278" r:id="rId30"/>
    <p:sldId id="341" r:id="rId31"/>
    <p:sldId id="343" r:id="rId32"/>
    <p:sldId id="344" r:id="rId33"/>
    <p:sldId id="342" r:id="rId34"/>
    <p:sldId id="287" r:id="rId35"/>
    <p:sldId id="339" r:id="rId36"/>
    <p:sldId id="288"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6" userDrawn="1">
          <p15:clr>
            <a:srgbClr val="A4A3A4"/>
          </p15:clr>
        </p15:guide>
        <p15:guide id="2" pos="1704" userDrawn="1">
          <p15:clr>
            <a:srgbClr val="A4A3A4"/>
          </p15:clr>
        </p15:guide>
        <p15:guide id="3" orient="horz" pos="708" userDrawn="1">
          <p15:clr>
            <a:srgbClr val="A4A3A4"/>
          </p15:clr>
        </p15:guide>
        <p15:guide id="4" pos="2904" userDrawn="1">
          <p15:clr>
            <a:srgbClr val="A4A3A4"/>
          </p15:clr>
        </p15:guide>
        <p15:guide id="5" pos="5232" userDrawn="1">
          <p15:clr>
            <a:srgbClr val="A4A3A4"/>
          </p15:clr>
        </p15:guide>
        <p15:guide id="6" pos="528" userDrawn="1">
          <p15:clr>
            <a:srgbClr val="A4A3A4"/>
          </p15:clr>
        </p15:guide>
        <p15:guide id="7" pos="5496" userDrawn="1">
          <p15:clr>
            <a:srgbClr val="A4A3A4"/>
          </p15:clr>
        </p15:guide>
        <p15:guide id="8" orient="horz" pos="32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Swift" initials="MS" lastIdx="25"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597F30"/>
    <a:srgbClr val="72A43D"/>
    <a:srgbClr val="EDEDED"/>
    <a:srgbClr val="F5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9"/>
    <p:restoredTop sz="70442"/>
  </p:normalViewPr>
  <p:slideViewPr>
    <p:cSldViewPr snapToGrid="0" snapToObjects="1">
      <p:cViewPr>
        <p:scale>
          <a:sx n="106" d="100"/>
          <a:sy n="106" d="100"/>
        </p:scale>
        <p:origin x="1632" y="232"/>
      </p:cViewPr>
      <p:guideLst>
        <p:guide orient="horz" pos="2076"/>
        <p:guide pos="1704"/>
        <p:guide orient="horz" pos="708"/>
        <p:guide pos="2904"/>
        <p:guide pos="5232"/>
        <p:guide pos="528"/>
        <p:guide pos="5496"/>
        <p:guide orient="horz" pos="32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commentAuthors" Target="commentAuthors.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4" Type="http://schemas.openxmlformats.org/officeDocument/2006/relationships/package" Target="../embeddings/Microsoft_Excel_Worksheet1.xlsx"/><Relationship Id="rId1" Type="http://schemas.microsoft.com/office/2011/relationships/chartStyle" Target="style1.xml"/><Relationship Id="rId2" Type="http://schemas.microsoft.com/office/2011/relationships/chartColorStyle" Target="colors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4" Type="http://schemas.openxmlformats.org/officeDocument/2006/relationships/package" Target="../embeddings/Microsoft_Excel_Worksheet2.xlsx"/><Relationship Id="rId1" Type="http://schemas.microsoft.com/office/2011/relationships/chartStyle" Target="style2.xml"/><Relationship Id="rId2" Type="http://schemas.microsoft.com/office/2011/relationships/chartColorStyle" Target="colors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4" Type="http://schemas.openxmlformats.org/officeDocument/2006/relationships/package" Target="../embeddings/Microsoft_Excel_Worksheet3.xlsx"/><Relationship Id="rId1" Type="http://schemas.microsoft.com/office/2011/relationships/chartStyle" Target="style3.xml"/><Relationship Id="rId2" Type="http://schemas.microsoft.com/office/2011/relationships/chartColorStyle" Target="colors3.xm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v>
                </c:pt>
              </c:strCache>
            </c:strRef>
          </c:tx>
          <c:dPt>
            <c:idx val="0"/>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F69E-A247-B240-66A72B57F071}"/>
              </c:ext>
            </c:extLst>
          </c:dPt>
          <c:dPt>
            <c:idx val="1"/>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3-F69E-A247-B240-66A72B57F071}"/>
              </c:ext>
            </c:extLst>
          </c:dPt>
          <c:dPt>
            <c:idx val="2"/>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5-F69E-A247-B240-66A72B57F071}"/>
              </c:ext>
            </c:extLst>
          </c:dPt>
          <c:dPt>
            <c:idx val="3"/>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7-F69E-A247-B240-66A72B57F071}"/>
              </c:ext>
            </c:extLst>
          </c:dPt>
          <c:dPt>
            <c:idx val="4"/>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9-F69E-A247-B240-66A72B57F071}"/>
              </c:ext>
            </c:extLst>
          </c:dPt>
          <c:dLbls>
            <c:dLbl>
              <c:idx val="0"/>
              <c:layout>
                <c:manualLayout>
                  <c:x val="-0.264969003892149"/>
                  <c:y val="-0.0804063931614009"/>
                </c:manualLayout>
              </c:layout>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dLbl>
              <c:idx val="1"/>
              <c:layout>
                <c:manualLayout>
                  <c:x val="0.239337255910837"/>
                  <c:y val="0.0695403203098307"/>
                </c:manualLayout>
              </c:layout>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dLbl>
              <c:idx val="2"/>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dLbl>
            <c:dLbl>
              <c:idx val="3"/>
              <c:layout>
                <c:manualLayout>
                  <c:x val="0.233698627671541"/>
                  <c:y val="0.00301727479019132"/>
                </c:manualLayout>
              </c:layout>
              <c:numFmt formatCode="0.00%" sourceLinked="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dLbl>
              <c:idx val="4"/>
              <c:layout>
                <c:manualLayout>
                  <c:x val="0.385601979752531"/>
                  <c:y val="0.00368885117580208"/>
                </c:manualLayout>
              </c:layout>
              <c:numFmt formatCode="0.00%" sourceLinked="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54183325403495"/>
                      <c:h val="0.21048573738323"/>
                    </c:manualLayout>
                  </c15:layout>
                </c:ext>
              </c:extLst>
            </c:dLbl>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Sheet1!$A$2:$A$6</c:f>
              <c:strCache>
                <c:ptCount val="5"/>
                <c:pt idx="0">
                  <c:v>2 x 2.9 GHz  </c:v>
                </c:pt>
                <c:pt idx="1">
                  <c:v>2 x 2.8 GHz  </c:v>
                </c:pt>
                <c:pt idx="2">
                  <c:v>2 x 2.4 GHz  </c:v>
                </c:pt>
                <c:pt idx="3">
                  <c:v>2 x 2.3 GHz </c:v>
                </c:pt>
                <c:pt idx="4">
                  <c:v>1 x 2.4 GHz</c:v>
                </c:pt>
              </c:strCache>
            </c:strRef>
          </c:cat>
          <c:val>
            <c:numRef>
              <c:f>Sheet1!$B$2:$B$6</c:f>
              <c:numCache>
                <c:formatCode>General</c:formatCode>
                <c:ptCount val="5"/>
                <c:pt idx="0">
                  <c:v>59.3</c:v>
                </c:pt>
                <c:pt idx="1">
                  <c:v>37.5</c:v>
                </c:pt>
                <c:pt idx="2">
                  <c:v>3.1</c:v>
                </c:pt>
                <c:pt idx="3">
                  <c:v>0.09</c:v>
                </c:pt>
                <c:pt idx="4">
                  <c:v>0.01</c:v>
                </c:pt>
              </c:numCache>
            </c:numRef>
          </c:val>
          <c:extLst xmlns:c16r2="http://schemas.microsoft.com/office/drawing/2015/06/chart">
            <c:ext xmlns:c16="http://schemas.microsoft.com/office/drawing/2014/chart" uri="{C3380CC4-5D6E-409C-BE32-E72D297353CC}">
              <c16:uniqueId val="{0000000A-F69E-A247-B240-66A72B57F071}"/>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800"/>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Google</c:v>
                </c:pt>
              </c:strCache>
            </c:strRef>
          </c:tx>
          <c:dPt>
            <c:idx val="0"/>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1F3D-6043-86C0-157424491476}"/>
              </c:ext>
            </c:extLst>
          </c:dPt>
          <c:dPt>
            <c:idx val="1"/>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3-1F3D-6043-86C0-157424491476}"/>
              </c:ext>
            </c:extLst>
          </c:dPt>
          <c:dPt>
            <c:idx val="2"/>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5-1F3D-6043-86C0-157424491476}"/>
              </c:ext>
            </c:extLst>
          </c:dPt>
          <c:dPt>
            <c:idx val="3"/>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7-1F3D-6043-86C0-157424491476}"/>
              </c:ext>
            </c:extLst>
          </c:dPt>
          <c:dLbls>
            <c:dLbl>
              <c:idx val="0"/>
              <c:layout>
                <c:manualLayout>
                  <c:x val="-0.169393035166657"/>
                  <c:y val="0.0406063576115047"/>
                </c:manualLayout>
              </c:layout>
              <c:tx>
                <c:rich>
                  <a:bodyPr/>
                  <a:lstStyle/>
                  <a:p>
                    <a:r>
                      <a:rPr lang="mr-IN" altLang="zh-CN" baseline="0" dirty="0" smtClean="0">
                        <a:effectLst/>
                      </a:rPr>
                      <a:t>79</a:t>
                    </a:r>
                    <a:endParaRPr lang="mr-IN" baseline="0" dirty="0" smtClean="0">
                      <a:effectLst/>
                    </a:endParaRPr>
                  </a:p>
                  <a:p>
                    <a:r>
                      <a:rPr lang="mr-IN" baseline="0" dirty="0" smtClean="0">
                        <a:effectLst/>
                      </a:rPr>
                      <a:t>47%</a:t>
                    </a:r>
                    <a:r>
                      <a:rPr lang="mr-IN" baseline="0" dirty="0"/>
                      <a:t>
</a:t>
                    </a:r>
                    <a:endParaRPr lang="mr-IN" dirty="0"/>
                  </a:p>
                </c:rich>
              </c:tx>
              <c:dLblPos val="bestFit"/>
              <c:showLegendKey val="0"/>
              <c:showVal val="0"/>
              <c:showCatName val="1"/>
              <c:showSerName val="0"/>
              <c:showPercent val="1"/>
              <c:showBubbleSize val="0"/>
              <c:extLst>
                <c:ext xmlns:c15="http://schemas.microsoft.com/office/drawing/2012/chart" uri="{CE6537A1-D6FC-4f65-9D91-7224C49458BB}">
                  <c15:layout>
                    <c:manualLayout>
                      <c:w val="0.20539927039972"/>
                      <c:h val="0.227587709762567"/>
                    </c:manualLayout>
                  </c15:layout>
                </c:ext>
              </c:extLst>
            </c:dLbl>
            <c:dLbl>
              <c:idx val="1"/>
              <c:layout>
                <c:manualLayout>
                  <c:x val="0.260194449082339"/>
                  <c:y val="-0.0566972133418558"/>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75193495340938"/>
                      <c:h val="0.170196580934798"/>
                    </c:manualLayout>
                  </c15:layout>
                </c:ext>
              </c:extLst>
            </c:dLbl>
            <c:dLbl>
              <c:idx val="2"/>
              <c:layout>
                <c:manualLayout>
                  <c:x val="0.0912233434035105"/>
                  <c:y val="0.127488643535816"/>
                </c:manualLayout>
              </c:layout>
              <c:dLblPos val="bestFit"/>
              <c:showLegendKey val="0"/>
              <c:showVal val="0"/>
              <c:showCatName val="1"/>
              <c:showSerName val="0"/>
              <c:showPercent val="1"/>
              <c:showBubbleSize val="0"/>
              <c:extLst>
                <c:ext xmlns:c15="http://schemas.microsoft.com/office/drawing/2012/chart" uri="{CE6537A1-D6FC-4f65-9D91-7224C49458BB}"/>
              </c:extLst>
            </c:dLbl>
            <c:dLbl>
              <c:idx val="3"/>
              <c:layout>
                <c:manualLayout>
                  <c:x val="0.0569157667961947"/>
                  <c:y val="0.101514011117711"/>
                </c:manualLayout>
              </c:layout>
              <c:dLblPos val="bestFit"/>
              <c:showLegendKey val="0"/>
              <c:showVal val="0"/>
              <c:showCatName val="1"/>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numRef>
              <c:f>Sheet1!$A$2:$A$5</c:f>
              <c:numCache>
                <c:formatCode>General</c:formatCode>
                <c:ptCount val="4"/>
                <c:pt idx="0">
                  <c:v>79.0</c:v>
                </c:pt>
                <c:pt idx="1">
                  <c:v>85.0</c:v>
                </c:pt>
                <c:pt idx="2">
                  <c:v>63.0</c:v>
                </c:pt>
                <c:pt idx="3">
                  <c:v>45.0</c:v>
                </c:pt>
              </c:numCache>
            </c:numRef>
          </c:cat>
          <c:val>
            <c:numRef>
              <c:f>Sheet1!$B$2:$B$5</c:f>
              <c:numCache>
                <c:formatCode>General</c:formatCode>
                <c:ptCount val="4"/>
                <c:pt idx="0">
                  <c:v>47.1</c:v>
                </c:pt>
                <c:pt idx="1">
                  <c:v>44.7</c:v>
                </c:pt>
                <c:pt idx="2">
                  <c:v>4.2</c:v>
                </c:pt>
                <c:pt idx="3">
                  <c:v>4.0</c:v>
                </c:pt>
              </c:numCache>
            </c:numRef>
          </c:val>
          <c:extLst xmlns:c16r2="http://schemas.microsoft.com/office/drawing/2015/06/chart">
            <c:ext xmlns:c16="http://schemas.microsoft.com/office/drawing/2014/chart" uri="{C3380CC4-5D6E-409C-BE32-E72D297353CC}">
              <c16:uniqueId val="{00000008-1F3D-6043-86C0-157424491476}"/>
            </c:ext>
          </c:extLst>
        </c:ser>
        <c:dLbls>
          <c:dLblPos val="in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Azure</c:v>
                </c:pt>
              </c:strCache>
            </c:strRef>
          </c:tx>
          <c:dPt>
            <c:idx val="0"/>
            <c:bubble3D val="0"/>
            <c:spPr>
              <a:solidFill>
                <a:schemeClr val="accent5">
                  <a:shade val="58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1-3C39-134D-9969-478F5B928817}"/>
              </c:ext>
            </c:extLst>
          </c:dPt>
          <c:dPt>
            <c:idx val="1"/>
            <c:bubble3D val="0"/>
            <c:spPr>
              <a:solidFill>
                <a:schemeClr val="accent5">
                  <a:shade val="86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3-3C39-134D-9969-478F5B928817}"/>
              </c:ext>
            </c:extLst>
          </c:dPt>
          <c:dPt>
            <c:idx val="2"/>
            <c:bubble3D val="0"/>
            <c:spPr>
              <a:solidFill>
                <a:schemeClr val="accent5">
                  <a:tint val="86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5-3C39-134D-9969-478F5B928817}"/>
              </c:ext>
            </c:extLst>
          </c:dPt>
          <c:dPt>
            <c:idx val="3"/>
            <c:bubble3D val="0"/>
            <c:spPr>
              <a:solidFill>
                <a:schemeClr val="accent5">
                  <a:tint val="58000"/>
                </a:schemeClr>
              </a:solidFill>
              <a:ln>
                <a:noFill/>
              </a:ln>
              <a:effectLst/>
              <a:scene3d>
                <a:camera prst="orthographicFront"/>
                <a:lightRig rig="brightRoom" dir="t"/>
              </a:scene3d>
              <a:sp3d prstMaterial="flat">
                <a:bevelT w="50800" h="101600" prst="angle"/>
                <a:contourClr>
                  <a:srgbClr val="000000"/>
                </a:contourClr>
              </a:sp3d>
            </c:spPr>
            <c:extLst xmlns:c16r2="http://schemas.microsoft.com/office/drawing/2015/06/chart">
              <c:ext xmlns:c16="http://schemas.microsoft.com/office/drawing/2014/chart" uri="{C3380CC4-5D6E-409C-BE32-E72D297353CC}">
                <c16:uniqueId val="{00000007-3C39-134D-9969-478F5B928817}"/>
              </c:ext>
            </c:extLst>
          </c:dPt>
          <c:dLbls>
            <c:dLbl>
              <c:idx val="0"/>
              <c:layout>
                <c:manualLayout>
                  <c:x val="-0.270152354379516"/>
                  <c:y val="-0.0203109495817583"/>
                </c:manualLayout>
              </c:layout>
              <c:dLblPos val="bestFit"/>
              <c:showLegendKey val="0"/>
              <c:showVal val="0"/>
              <c:showCatName val="1"/>
              <c:showSerName val="0"/>
              <c:showPercent val="1"/>
              <c:showBubbleSize val="0"/>
              <c:extLst>
                <c:ext xmlns:c15="http://schemas.microsoft.com/office/drawing/2012/chart" uri="{CE6537A1-D6FC-4f65-9D91-7224C49458BB}"/>
              </c:extLst>
            </c:dLbl>
            <c:dLbl>
              <c:idx val="1"/>
              <c:layout>
                <c:manualLayout>
                  <c:x val="0.221979820392663"/>
                  <c:y val="-0.13279862990089"/>
                </c:manualLayout>
              </c:layout>
              <c:dLblPos val="bestFit"/>
              <c:showLegendKey val="0"/>
              <c:showVal val="0"/>
              <c:showCatName val="1"/>
              <c:showSerName val="0"/>
              <c:showPercent val="1"/>
              <c:showBubbleSize val="0"/>
              <c:extLst>
                <c:ext xmlns:c15="http://schemas.microsoft.com/office/drawing/2012/chart" uri="{CE6537A1-D6FC-4f65-9D91-7224C49458BB}"/>
              </c:extLst>
            </c:dLbl>
            <c:dLbl>
              <c:idx val="2"/>
              <c:layout>
                <c:manualLayout>
                  <c:x val="0.185759777947045"/>
                  <c:y val="0.195768304661315"/>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54239318220706"/>
                      <c:h val="0.161560169405024"/>
                    </c:manualLayout>
                  </c15:layout>
                </c:ext>
              </c:extLst>
            </c:dLbl>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3"/>
                <c:pt idx="0">
                  <c:v>1 vCPU</c:v>
                </c:pt>
                <c:pt idx="1">
                  <c:v>2 vCPU</c:v>
                </c:pt>
                <c:pt idx="2">
                  <c:v>4 vCPU</c:v>
                </c:pt>
              </c:strCache>
            </c:strRef>
          </c:cat>
          <c:val>
            <c:numRef>
              <c:f>Sheet1!$B$2:$B$5</c:f>
              <c:numCache>
                <c:formatCode>General</c:formatCode>
                <c:ptCount val="4"/>
                <c:pt idx="0">
                  <c:v>54.1</c:v>
                </c:pt>
                <c:pt idx="1">
                  <c:v>24.6</c:v>
                </c:pt>
                <c:pt idx="2">
                  <c:v>21.3</c:v>
                </c:pt>
              </c:numCache>
            </c:numRef>
          </c:val>
          <c:extLst xmlns:c16r2="http://schemas.microsoft.com/office/drawing/2015/06/chart">
            <c:ext xmlns:c16="http://schemas.microsoft.com/office/drawing/2014/chart" uri="{C3380CC4-5D6E-409C-BE32-E72D297353CC}">
              <c16:uniqueId val="{00000008-3C39-134D-9969-478F5B928817}"/>
            </c:ext>
          </c:extLst>
        </c:ser>
        <c:dLbls>
          <c:dLblPos val="in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sz="1100"/>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smtClean="0"/>
              <a:t>AWS: No. of VMs being used for a given number of instances (128 MB)</a:t>
            </a:r>
            <a:endParaRPr lang="en-US" sz="1400" dirty="0"/>
          </a:p>
        </c:rich>
      </c:tx>
      <c:layout>
        <c:manualLayout>
          <c:xMode val="edge"/>
          <c:yMode val="edge"/>
          <c:x val="0.173434687727648"/>
          <c:y val="0.0239174265220188"/>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2218593016439"/>
          <c:y val="0.183401287505893"/>
          <c:w val="0.733870445254563"/>
          <c:h val="0.571186517855645"/>
        </c:manualLayout>
      </c:layout>
      <c:scatterChart>
        <c:scatterStyle val="lineMarker"/>
        <c:varyColors val="0"/>
        <c:ser>
          <c:idx val="0"/>
          <c:order val="0"/>
          <c:tx>
            <c:strRef>
              <c:f>Sheet1!$B$1</c:f>
              <c:strCache>
                <c:ptCount val="1"/>
                <c:pt idx="0">
                  <c:v>Y-Value 1</c:v>
                </c:pt>
              </c:strCache>
            </c:strRef>
          </c:tx>
          <c:spPr>
            <a:ln w="31750" cap="rnd">
              <a:noFill/>
              <a:round/>
            </a:ln>
            <a:effectLst/>
          </c:spPr>
          <c:marker>
            <c:symbol val="circle"/>
            <c:size val="5"/>
            <c:spPr>
              <a:solidFill>
                <a:schemeClr val="accent6"/>
              </a:solidFill>
              <a:ln w="9525">
                <a:solidFill>
                  <a:schemeClr val="accent6"/>
                </a:solidFill>
              </a:ln>
              <a:effectLst/>
            </c:spPr>
          </c:marker>
          <c:xVal>
            <c:numRef>
              <c:f>Sheet1!$A$2:$A$42</c:f>
              <c:numCache>
                <c:formatCode>General</c:formatCode>
                <c:ptCount val="41"/>
                <c:pt idx="0">
                  <c:v>1.0</c:v>
                </c:pt>
                <c:pt idx="1">
                  <c:v>5.0</c:v>
                </c:pt>
                <c:pt idx="2">
                  <c:v>10.0</c:v>
                </c:pt>
                <c:pt idx="3">
                  <c:v>15.0</c:v>
                </c:pt>
                <c:pt idx="4">
                  <c:v>20.0</c:v>
                </c:pt>
                <c:pt idx="5">
                  <c:v>25.0</c:v>
                </c:pt>
                <c:pt idx="6">
                  <c:v>30.0</c:v>
                </c:pt>
                <c:pt idx="7">
                  <c:v>35.0</c:v>
                </c:pt>
                <c:pt idx="8">
                  <c:v>40.0</c:v>
                </c:pt>
                <c:pt idx="9">
                  <c:v>45.0</c:v>
                </c:pt>
                <c:pt idx="10">
                  <c:v>50.0</c:v>
                </c:pt>
                <c:pt idx="11">
                  <c:v>55.0</c:v>
                </c:pt>
                <c:pt idx="12">
                  <c:v>60.0</c:v>
                </c:pt>
                <c:pt idx="13">
                  <c:v>65.0</c:v>
                </c:pt>
                <c:pt idx="14">
                  <c:v>70.0</c:v>
                </c:pt>
                <c:pt idx="15">
                  <c:v>75.0</c:v>
                </c:pt>
                <c:pt idx="16">
                  <c:v>80.0</c:v>
                </c:pt>
                <c:pt idx="17">
                  <c:v>85.0</c:v>
                </c:pt>
                <c:pt idx="18">
                  <c:v>90.0</c:v>
                </c:pt>
                <c:pt idx="19">
                  <c:v>95.0</c:v>
                </c:pt>
                <c:pt idx="20">
                  <c:v>100.0</c:v>
                </c:pt>
                <c:pt idx="21">
                  <c:v>105.0</c:v>
                </c:pt>
                <c:pt idx="22">
                  <c:v>110.0</c:v>
                </c:pt>
                <c:pt idx="23">
                  <c:v>115.0</c:v>
                </c:pt>
                <c:pt idx="24">
                  <c:v>120.0</c:v>
                </c:pt>
                <c:pt idx="25">
                  <c:v>125.0</c:v>
                </c:pt>
                <c:pt idx="26">
                  <c:v>130.0</c:v>
                </c:pt>
                <c:pt idx="27">
                  <c:v>135.0</c:v>
                </c:pt>
                <c:pt idx="28">
                  <c:v>140.0</c:v>
                </c:pt>
                <c:pt idx="29">
                  <c:v>145.0</c:v>
                </c:pt>
                <c:pt idx="30">
                  <c:v>150.0</c:v>
                </c:pt>
                <c:pt idx="31">
                  <c:v>155.0</c:v>
                </c:pt>
                <c:pt idx="32">
                  <c:v>160.0</c:v>
                </c:pt>
                <c:pt idx="33">
                  <c:v>165.0</c:v>
                </c:pt>
                <c:pt idx="34">
                  <c:v>170.0</c:v>
                </c:pt>
                <c:pt idx="35">
                  <c:v>175.0</c:v>
                </c:pt>
                <c:pt idx="36">
                  <c:v>180.0</c:v>
                </c:pt>
                <c:pt idx="37">
                  <c:v>185.0</c:v>
                </c:pt>
                <c:pt idx="38">
                  <c:v>190.0</c:v>
                </c:pt>
                <c:pt idx="39">
                  <c:v>195.0</c:v>
                </c:pt>
                <c:pt idx="40">
                  <c:v>200.0</c:v>
                </c:pt>
              </c:numCache>
            </c:numRef>
          </c:xVal>
          <c:yVal>
            <c:numRef>
              <c:f>Sheet1!$B$2:$B$42</c:f>
              <c:numCache>
                <c:formatCode>General</c:formatCode>
                <c:ptCount val="41"/>
                <c:pt idx="0">
                  <c:v>1.0</c:v>
                </c:pt>
                <c:pt idx="1">
                  <c:v>1.0</c:v>
                </c:pt>
                <c:pt idx="2">
                  <c:v>1.0</c:v>
                </c:pt>
                <c:pt idx="3">
                  <c:v>1.0</c:v>
                </c:pt>
                <c:pt idx="4">
                  <c:v>1.0</c:v>
                </c:pt>
                <c:pt idx="5">
                  <c:v>1.0</c:v>
                </c:pt>
                <c:pt idx="6">
                  <c:v>2.0</c:v>
                </c:pt>
                <c:pt idx="7">
                  <c:v>2.0</c:v>
                </c:pt>
                <c:pt idx="8">
                  <c:v>2.0</c:v>
                </c:pt>
                <c:pt idx="9">
                  <c:v>2.0</c:v>
                </c:pt>
                <c:pt idx="10">
                  <c:v>2.0</c:v>
                </c:pt>
                <c:pt idx="11">
                  <c:v>3.0</c:v>
                </c:pt>
                <c:pt idx="12">
                  <c:v>3.0</c:v>
                </c:pt>
                <c:pt idx="13">
                  <c:v>3.0</c:v>
                </c:pt>
                <c:pt idx="14">
                  <c:v>3.0</c:v>
                </c:pt>
                <c:pt idx="15">
                  <c:v>3.0</c:v>
                </c:pt>
                <c:pt idx="16">
                  <c:v>4.0</c:v>
                </c:pt>
                <c:pt idx="17">
                  <c:v>4.0</c:v>
                </c:pt>
                <c:pt idx="18">
                  <c:v>4.0</c:v>
                </c:pt>
                <c:pt idx="19">
                  <c:v>4.0</c:v>
                </c:pt>
                <c:pt idx="20">
                  <c:v>4.0</c:v>
                </c:pt>
                <c:pt idx="21">
                  <c:v>5.0</c:v>
                </c:pt>
                <c:pt idx="22">
                  <c:v>5.0</c:v>
                </c:pt>
                <c:pt idx="23">
                  <c:v>5.0</c:v>
                </c:pt>
                <c:pt idx="24">
                  <c:v>5.0</c:v>
                </c:pt>
                <c:pt idx="25">
                  <c:v>5.0</c:v>
                </c:pt>
                <c:pt idx="26">
                  <c:v>5.0</c:v>
                </c:pt>
                <c:pt idx="27">
                  <c:v>6.0</c:v>
                </c:pt>
                <c:pt idx="28">
                  <c:v>6.0</c:v>
                </c:pt>
                <c:pt idx="29">
                  <c:v>6.0</c:v>
                </c:pt>
                <c:pt idx="30">
                  <c:v>6.0</c:v>
                </c:pt>
                <c:pt idx="31">
                  <c:v>6.0</c:v>
                </c:pt>
                <c:pt idx="32">
                  <c:v>7.0</c:v>
                </c:pt>
                <c:pt idx="33">
                  <c:v>7.0</c:v>
                </c:pt>
                <c:pt idx="34">
                  <c:v>7.0</c:v>
                </c:pt>
                <c:pt idx="35">
                  <c:v>7.0</c:v>
                </c:pt>
                <c:pt idx="36">
                  <c:v>7.0</c:v>
                </c:pt>
                <c:pt idx="37">
                  <c:v>7.0</c:v>
                </c:pt>
                <c:pt idx="38">
                  <c:v>8.0</c:v>
                </c:pt>
                <c:pt idx="39">
                  <c:v>8.0</c:v>
                </c:pt>
                <c:pt idx="40">
                  <c:v>8.0</c:v>
                </c:pt>
              </c:numCache>
            </c:numRef>
          </c:yVal>
          <c:smooth val="0"/>
        </c:ser>
        <c:dLbls>
          <c:showLegendKey val="0"/>
          <c:showVal val="0"/>
          <c:showCatName val="0"/>
          <c:showSerName val="0"/>
          <c:showPercent val="0"/>
          <c:showBubbleSize val="0"/>
        </c:dLbls>
        <c:axId val="1416973120"/>
        <c:axId val="1416979232"/>
      </c:scatterChart>
      <c:valAx>
        <c:axId val="1416973120"/>
        <c:scaling>
          <c:orientation val="minMax"/>
          <c:max val="2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No.</a:t>
                </a:r>
                <a:r>
                  <a:rPr lang="en-US" baseline="0" dirty="0" smtClean="0"/>
                  <a:t> of instances</a:t>
                </a:r>
                <a:endParaRPr lang="en-US"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6979232"/>
        <c:crosses val="autoZero"/>
        <c:crossBetween val="midCat"/>
      </c:valAx>
      <c:valAx>
        <c:axId val="14169792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No.</a:t>
                </a:r>
                <a:r>
                  <a:rPr lang="en-US" baseline="0" dirty="0" smtClean="0"/>
                  <a:t> of VMs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69731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a:t>AWS</a:t>
            </a: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 instance</c:v>
                </c:pt>
              </c:strCache>
            </c:strRef>
          </c:tx>
          <c:spPr>
            <a:solidFill>
              <a:schemeClr val="accent5"/>
            </a:solidFill>
            <a:ln>
              <a:noFill/>
            </a:ln>
            <a:effectLst/>
          </c:spPr>
          <c:invertIfNegative val="0"/>
          <c:cat>
            <c:strRef>
              <c:f>Sheet1!$A$2:$A$4</c:f>
              <c:strCache>
                <c:ptCount val="3"/>
                <c:pt idx="0">
                  <c:v>CPU</c:v>
                </c:pt>
                <c:pt idx="1">
                  <c:v>IO</c:v>
                </c:pt>
                <c:pt idx="2">
                  <c:v>Network</c:v>
                </c:pt>
              </c:strCache>
            </c:strRef>
          </c:cat>
          <c:val>
            <c:numRef>
              <c:f>Sheet1!$B$2:$B$4</c:f>
              <c:numCache>
                <c:formatCode>General</c:formatCode>
                <c:ptCount val="3"/>
                <c:pt idx="0">
                  <c:v>1.0</c:v>
                </c:pt>
                <c:pt idx="1">
                  <c:v>1.0</c:v>
                </c:pt>
                <c:pt idx="2">
                  <c:v>1.0</c:v>
                </c:pt>
              </c:numCache>
            </c:numRef>
          </c:val>
          <c:extLst xmlns:c16r2="http://schemas.microsoft.com/office/drawing/2015/06/chart">
            <c:ext xmlns:c16="http://schemas.microsoft.com/office/drawing/2014/chart" uri="{C3380CC4-5D6E-409C-BE32-E72D297353CC}">
              <c16:uniqueId val="{00000000-442F-184E-A3EE-DCCD08C7AEE5}"/>
            </c:ext>
          </c:extLst>
        </c:ser>
        <c:ser>
          <c:idx val="1"/>
          <c:order val="1"/>
          <c:tx>
            <c:strRef>
              <c:f>Sheet1!$C$1</c:f>
              <c:strCache>
                <c:ptCount val="1"/>
                <c:pt idx="0">
                  <c:v>20 instances</c:v>
                </c:pt>
              </c:strCache>
            </c:strRef>
          </c:tx>
          <c:spPr>
            <a:solidFill>
              <a:srgbClr val="FF9300"/>
            </a:solidFill>
            <a:ln>
              <a:noFill/>
            </a:ln>
            <a:effectLst/>
          </c:spPr>
          <c:invertIfNegative val="0"/>
          <c:cat>
            <c:strRef>
              <c:f>Sheet1!$A$2:$A$4</c:f>
              <c:strCache>
                <c:ptCount val="3"/>
                <c:pt idx="0">
                  <c:v>CPU</c:v>
                </c:pt>
                <c:pt idx="1">
                  <c:v>IO</c:v>
                </c:pt>
                <c:pt idx="2">
                  <c:v>Network</c:v>
                </c:pt>
              </c:strCache>
            </c:strRef>
          </c:cat>
          <c:val>
            <c:numRef>
              <c:f>Sheet1!$C$2:$C$4</c:f>
              <c:numCache>
                <c:formatCode>General</c:formatCode>
                <c:ptCount val="3"/>
                <c:pt idx="0">
                  <c:v>1.0</c:v>
                </c:pt>
                <c:pt idx="1">
                  <c:v>0.25</c:v>
                </c:pt>
                <c:pt idx="2">
                  <c:v>0.05</c:v>
                </c:pt>
              </c:numCache>
            </c:numRef>
          </c:val>
          <c:extLst xmlns:c16r2="http://schemas.microsoft.com/office/drawing/2015/06/chart">
            <c:ext xmlns:c16="http://schemas.microsoft.com/office/drawing/2014/chart" uri="{C3380CC4-5D6E-409C-BE32-E72D297353CC}">
              <c16:uniqueId val="{00000001-442F-184E-A3EE-DCCD08C7AEE5}"/>
            </c:ext>
          </c:extLst>
        </c:ser>
        <c:dLbls>
          <c:showLegendKey val="0"/>
          <c:showVal val="0"/>
          <c:showCatName val="0"/>
          <c:showSerName val="0"/>
          <c:showPercent val="0"/>
          <c:showBubbleSize val="0"/>
        </c:dLbls>
        <c:gapWidth val="219"/>
        <c:axId val="1410497184"/>
        <c:axId val="-2008511024"/>
      </c:barChart>
      <c:catAx>
        <c:axId val="1410497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8511024"/>
        <c:crosses val="autoZero"/>
        <c:auto val="1"/>
        <c:lblAlgn val="ctr"/>
        <c:lblOffset val="100"/>
        <c:noMultiLvlLbl val="0"/>
      </c:catAx>
      <c:valAx>
        <c:axId val="-200851102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10497184"/>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197" b="1" i="0" u="none" strike="noStrike" kern="1200" baseline="0">
                <a:solidFill>
                  <a:srgbClr val="FF9300"/>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a:t>Azure</a:t>
            </a: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 instance</c:v>
                </c:pt>
              </c:strCache>
            </c:strRef>
          </c:tx>
          <c:spPr>
            <a:solidFill>
              <a:srgbClr val="00B0F0"/>
            </a:solidFill>
            <a:ln>
              <a:noFill/>
            </a:ln>
            <a:effectLst/>
          </c:spPr>
          <c:invertIfNegative val="0"/>
          <c:dPt>
            <c:idx val="0"/>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1-A925-3C4C-85F9-654FA69E8C90}"/>
              </c:ext>
            </c:extLst>
          </c:dPt>
          <c:dPt>
            <c:idx val="1"/>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3-A925-3C4C-85F9-654FA69E8C90}"/>
              </c:ext>
            </c:extLst>
          </c:dPt>
          <c:dPt>
            <c:idx val="2"/>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5-A925-3C4C-85F9-654FA69E8C90}"/>
              </c:ext>
            </c:extLst>
          </c:dPt>
          <c:cat>
            <c:strRef>
              <c:f>Sheet1!$A$2:$A$4</c:f>
              <c:strCache>
                <c:ptCount val="3"/>
                <c:pt idx="0">
                  <c:v>CPU</c:v>
                </c:pt>
                <c:pt idx="1">
                  <c:v>IO</c:v>
                </c:pt>
                <c:pt idx="2">
                  <c:v>Netowrk</c:v>
                </c:pt>
              </c:strCache>
            </c:strRef>
          </c:cat>
          <c:val>
            <c:numRef>
              <c:f>Sheet1!$B$2:$B$4</c:f>
              <c:numCache>
                <c:formatCode>General</c:formatCode>
                <c:ptCount val="3"/>
                <c:pt idx="0">
                  <c:v>1.0</c:v>
                </c:pt>
                <c:pt idx="1">
                  <c:v>1.0</c:v>
                </c:pt>
                <c:pt idx="2">
                  <c:v>1.0</c:v>
                </c:pt>
              </c:numCache>
            </c:numRef>
          </c:val>
          <c:extLst xmlns:c16r2="http://schemas.microsoft.com/office/drawing/2015/06/chart">
            <c:ext xmlns:c16="http://schemas.microsoft.com/office/drawing/2014/chart" uri="{C3380CC4-5D6E-409C-BE32-E72D297353CC}">
              <c16:uniqueId val="{00000006-A925-3C4C-85F9-654FA69E8C90}"/>
            </c:ext>
          </c:extLst>
        </c:ser>
        <c:ser>
          <c:idx val="1"/>
          <c:order val="1"/>
          <c:tx>
            <c:strRef>
              <c:f>Sheet1!$C$1</c:f>
              <c:strCache>
                <c:ptCount val="1"/>
                <c:pt idx="0">
                  <c:v>6 instances</c:v>
                </c:pt>
              </c:strCache>
            </c:strRef>
          </c:tx>
          <c:spPr>
            <a:solidFill>
              <a:schemeClr val="accent1"/>
            </a:solidFill>
            <a:ln>
              <a:noFill/>
            </a:ln>
            <a:effectLst/>
          </c:spPr>
          <c:invertIfNegative val="0"/>
          <c:cat>
            <c:strRef>
              <c:f>Sheet1!$A$2:$A$4</c:f>
              <c:strCache>
                <c:ptCount val="3"/>
                <c:pt idx="0">
                  <c:v>CPU</c:v>
                </c:pt>
                <c:pt idx="1">
                  <c:v>IO</c:v>
                </c:pt>
                <c:pt idx="2">
                  <c:v>Netowrk</c:v>
                </c:pt>
              </c:strCache>
            </c:strRef>
          </c:cat>
          <c:val>
            <c:numRef>
              <c:f>Sheet1!$C$2:$C$4</c:f>
              <c:numCache>
                <c:formatCode>General</c:formatCode>
                <c:ptCount val="3"/>
                <c:pt idx="0">
                  <c:v>0.33</c:v>
                </c:pt>
                <c:pt idx="1">
                  <c:v>0.2</c:v>
                </c:pt>
                <c:pt idx="2">
                  <c:v>0.16</c:v>
                </c:pt>
              </c:numCache>
            </c:numRef>
          </c:val>
          <c:extLst xmlns:c16r2="http://schemas.microsoft.com/office/drawing/2015/06/chart">
            <c:ext xmlns:c16="http://schemas.microsoft.com/office/drawing/2014/chart" uri="{C3380CC4-5D6E-409C-BE32-E72D297353CC}">
              <c16:uniqueId val="{00000007-A925-3C4C-85F9-654FA69E8C90}"/>
            </c:ext>
          </c:extLst>
        </c:ser>
        <c:dLbls>
          <c:showLegendKey val="0"/>
          <c:showVal val="0"/>
          <c:showCatName val="0"/>
          <c:showSerName val="0"/>
          <c:showPercent val="0"/>
          <c:showBubbleSize val="0"/>
        </c:dLbls>
        <c:gapWidth val="219"/>
        <c:axId val="1452593776"/>
        <c:axId val="1452486320"/>
      </c:barChart>
      <c:catAx>
        <c:axId val="1452593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2486320"/>
        <c:crosses val="autoZero"/>
        <c:auto val="1"/>
        <c:lblAlgn val="ctr"/>
        <c:lblOffset val="100"/>
        <c:noMultiLvlLbl val="0"/>
      </c:catAx>
      <c:valAx>
        <c:axId val="1452486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52593776"/>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197" b="1" i="0" u="none" strike="noStrike" kern="1200" baseline="0">
                <a:solidFill>
                  <a:schemeClr val="accent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a:t>AWS</a:t>
            </a: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 instance</c:v>
                </c:pt>
              </c:strCache>
            </c:strRef>
          </c:tx>
          <c:spPr>
            <a:solidFill>
              <a:schemeClr val="accent5"/>
            </a:solidFill>
            <a:ln>
              <a:noFill/>
            </a:ln>
            <a:effectLst/>
          </c:spPr>
          <c:invertIfNegative val="0"/>
          <c:cat>
            <c:strRef>
              <c:f>Sheet1!$A$2:$A$4</c:f>
              <c:strCache>
                <c:ptCount val="3"/>
                <c:pt idx="0">
                  <c:v>CPU</c:v>
                </c:pt>
                <c:pt idx="1">
                  <c:v>IO</c:v>
                </c:pt>
                <c:pt idx="2">
                  <c:v>Network</c:v>
                </c:pt>
              </c:strCache>
            </c:strRef>
          </c:cat>
          <c:val>
            <c:numRef>
              <c:f>Sheet1!$B$2:$B$4</c:f>
              <c:numCache>
                <c:formatCode>General</c:formatCode>
                <c:ptCount val="3"/>
                <c:pt idx="0">
                  <c:v>1.0</c:v>
                </c:pt>
                <c:pt idx="1">
                  <c:v>1.0</c:v>
                </c:pt>
                <c:pt idx="2">
                  <c:v>1.0</c:v>
                </c:pt>
              </c:numCache>
            </c:numRef>
          </c:val>
          <c:extLst xmlns:c16r2="http://schemas.microsoft.com/office/drawing/2015/06/chart">
            <c:ext xmlns:c16="http://schemas.microsoft.com/office/drawing/2014/chart" uri="{C3380CC4-5D6E-409C-BE32-E72D297353CC}">
              <c16:uniqueId val="{00000000-442F-184E-A3EE-DCCD08C7AEE5}"/>
            </c:ext>
          </c:extLst>
        </c:ser>
        <c:ser>
          <c:idx val="1"/>
          <c:order val="1"/>
          <c:tx>
            <c:strRef>
              <c:f>Sheet1!$C$1</c:f>
              <c:strCache>
                <c:ptCount val="1"/>
                <c:pt idx="0">
                  <c:v>20 instances</c:v>
                </c:pt>
              </c:strCache>
            </c:strRef>
          </c:tx>
          <c:spPr>
            <a:solidFill>
              <a:srgbClr val="FF9300"/>
            </a:solidFill>
            <a:ln>
              <a:noFill/>
            </a:ln>
            <a:effectLst/>
          </c:spPr>
          <c:invertIfNegative val="0"/>
          <c:cat>
            <c:strRef>
              <c:f>Sheet1!$A$2:$A$4</c:f>
              <c:strCache>
                <c:ptCount val="3"/>
                <c:pt idx="0">
                  <c:v>CPU</c:v>
                </c:pt>
                <c:pt idx="1">
                  <c:v>IO</c:v>
                </c:pt>
                <c:pt idx="2">
                  <c:v>Network</c:v>
                </c:pt>
              </c:strCache>
            </c:strRef>
          </c:cat>
          <c:val>
            <c:numRef>
              <c:f>Sheet1!$C$2:$C$4</c:f>
              <c:numCache>
                <c:formatCode>General</c:formatCode>
                <c:ptCount val="3"/>
                <c:pt idx="0">
                  <c:v>1.0</c:v>
                </c:pt>
                <c:pt idx="1">
                  <c:v>0.25</c:v>
                </c:pt>
                <c:pt idx="2">
                  <c:v>0.05</c:v>
                </c:pt>
              </c:numCache>
            </c:numRef>
          </c:val>
          <c:extLst xmlns:c16r2="http://schemas.microsoft.com/office/drawing/2015/06/chart">
            <c:ext xmlns:c16="http://schemas.microsoft.com/office/drawing/2014/chart" uri="{C3380CC4-5D6E-409C-BE32-E72D297353CC}">
              <c16:uniqueId val="{00000001-442F-184E-A3EE-DCCD08C7AEE5}"/>
            </c:ext>
          </c:extLst>
        </c:ser>
        <c:dLbls>
          <c:showLegendKey val="0"/>
          <c:showVal val="0"/>
          <c:showCatName val="0"/>
          <c:showSerName val="0"/>
          <c:showPercent val="0"/>
          <c:showBubbleSize val="0"/>
        </c:dLbls>
        <c:gapWidth val="219"/>
        <c:axId val="-2025977296"/>
        <c:axId val="-2026331616"/>
      </c:barChart>
      <c:catAx>
        <c:axId val="-202597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6331616"/>
        <c:crosses val="autoZero"/>
        <c:auto val="1"/>
        <c:lblAlgn val="ctr"/>
        <c:lblOffset val="100"/>
        <c:noMultiLvlLbl val="0"/>
      </c:catAx>
      <c:valAx>
        <c:axId val="-20263316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025977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b="1" dirty="0"/>
              <a:t>Azure</a:t>
            </a:r>
          </a:p>
        </c:rich>
      </c:tx>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1 instance</c:v>
                </c:pt>
              </c:strCache>
            </c:strRef>
          </c:tx>
          <c:spPr>
            <a:solidFill>
              <a:srgbClr val="00B0F0"/>
            </a:solidFill>
            <a:ln>
              <a:noFill/>
            </a:ln>
            <a:effectLst/>
          </c:spPr>
          <c:invertIfNegative val="0"/>
          <c:dPt>
            <c:idx val="0"/>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1-A925-3C4C-85F9-654FA69E8C90}"/>
              </c:ext>
            </c:extLst>
          </c:dPt>
          <c:dPt>
            <c:idx val="1"/>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3-A925-3C4C-85F9-654FA69E8C90}"/>
              </c:ext>
            </c:extLst>
          </c:dPt>
          <c:dPt>
            <c:idx val="2"/>
            <c:invertIfNegative val="0"/>
            <c:bubble3D val="0"/>
            <c:spPr>
              <a:solidFill>
                <a:schemeClr val="accent5"/>
              </a:solidFill>
              <a:ln>
                <a:noFill/>
              </a:ln>
              <a:effectLst/>
            </c:spPr>
            <c:extLst xmlns:c16r2="http://schemas.microsoft.com/office/drawing/2015/06/chart">
              <c:ext xmlns:c16="http://schemas.microsoft.com/office/drawing/2014/chart" uri="{C3380CC4-5D6E-409C-BE32-E72D297353CC}">
                <c16:uniqueId val="{00000005-A925-3C4C-85F9-654FA69E8C90}"/>
              </c:ext>
            </c:extLst>
          </c:dPt>
          <c:cat>
            <c:strRef>
              <c:f>Sheet1!$A$2:$A$4</c:f>
              <c:strCache>
                <c:ptCount val="3"/>
                <c:pt idx="0">
                  <c:v>CPU</c:v>
                </c:pt>
                <c:pt idx="1">
                  <c:v>IO</c:v>
                </c:pt>
                <c:pt idx="2">
                  <c:v>Netowrk</c:v>
                </c:pt>
              </c:strCache>
            </c:strRef>
          </c:cat>
          <c:val>
            <c:numRef>
              <c:f>Sheet1!$B$2:$B$4</c:f>
              <c:numCache>
                <c:formatCode>General</c:formatCode>
                <c:ptCount val="3"/>
                <c:pt idx="0">
                  <c:v>1.0</c:v>
                </c:pt>
                <c:pt idx="1">
                  <c:v>1.0</c:v>
                </c:pt>
                <c:pt idx="2">
                  <c:v>1.0</c:v>
                </c:pt>
              </c:numCache>
            </c:numRef>
          </c:val>
          <c:extLst xmlns:c16r2="http://schemas.microsoft.com/office/drawing/2015/06/chart">
            <c:ext xmlns:c16="http://schemas.microsoft.com/office/drawing/2014/chart" uri="{C3380CC4-5D6E-409C-BE32-E72D297353CC}">
              <c16:uniqueId val="{00000006-A925-3C4C-85F9-654FA69E8C90}"/>
            </c:ext>
          </c:extLst>
        </c:ser>
        <c:ser>
          <c:idx val="1"/>
          <c:order val="1"/>
          <c:tx>
            <c:strRef>
              <c:f>Sheet1!$C$1</c:f>
              <c:strCache>
                <c:ptCount val="1"/>
                <c:pt idx="0">
                  <c:v>6 instances</c:v>
                </c:pt>
              </c:strCache>
            </c:strRef>
          </c:tx>
          <c:spPr>
            <a:solidFill>
              <a:schemeClr val="accent1"/>
            </a:solidFill>
            <a:ln>
              <a:noFill/>
            </a:ln>
            <a:effectLst/>
          </c:spPr>
          <c:invertIfNegative val="0"/>
          <c:cat>
            <c:strRef>
              <c:f>Sheet1!$A$2:$A$4</c:f>
              <c:strCache>
                <c:ptCount val="3"/>
                <c:pt idx="0">
                  <c:v>CPU</c:v>
                </c:pt>
                <c:pt idx="1">
                  <c:v>IO</c:v>
                </c:pt>
                <c:pt idx="2">
                  <c:v>Netowrk</c:v>
                </c:pt>
              </c:strCache>
            </c:strRef>
          </c:cat>
          <c:val>
            <c:numRef>
              <c:f>Sheet1!$C$2:$C$4</c:f>
              <c:numCache>
                <c:formatCode>General</c:formatCode>
                <c:ptCount val="3"/>
                <c:pt idx="0">
                  <c:v>0.33</c:v>
                </c:pt>
                <c:pt idx="1">
                  <c:v>0.2</c:v>
                </c:pt>
                <c:pt idx="2">
                  <c:v>0.16</c:v>
                </c:pt>
              </c:numCache>
            </c:numRef>
          </c:val>
          <c:extLst xmlns:c16r2="http://schemas.microsoft.com/office/drawing/2015/06/chart">
            <c:ext xmlns:c16="http://schemas.microsoft.com/office/drawing/2014/chart" uri="{C3380CC4-5D6E-409C-BE32-E72D297353CC}">
              <c16:uniqueId val="{00000007-A925-3C4C-85F9-654FA69E8C90}"/>
            </c:ext>
          </c:extLst>
        </c:ser>
        <c:dLbls>
          <c:showLegendKey val="0"/>
          <c:showVal val="0"/>
          <c:showCatName val="0"/>
          <c:showSerName val="0"/>
          <c:showPercent val="0"/>
          <c:showBubbleSize val="0"/>
        </c:dLbls>
        <c:gapWidth val="219"/>
        <c:axId val="1366092416"/>
        <c:axId val="1366215008"/>
      </c:barChart>
      <c:catAx>
        <c:axId val="1366092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66215008"/>
        <c:crosses val="autoZero"/>
        <c:auto val="1"/>
        <c:lblAlgn val="ctr"/>
        <c:lblOffset val="100"/>
        <c:noMultiLvlLbl val="0"/>
      </c:catAx>
      <c:valAx>
        <c:axId val="13662150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366092416"/>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197" b="1" i="0" u="none" strike="noStrike" kern="1200" baseline="0">
                <a:solidFill>
                  <a:schemeClr val="accent1"/>
                </a:solidFill>
                <a:latin typeface="+mn-lt"/>
                <a:ea typeface="+mn-ea"/>
                <a:cs typeface="+mn-cs"/>
              </a:defRPr>
            </a:pPr>
            <a:endParaRPr lang="en-US"/>
          </a:p>
        </c:txPr>
      </c:legendEntry>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956953817926"/>
          <c:y val="0.159785597135276"/>
          <c:w val="0.774698967851267"/>
          <c:h val="0.646470251785866"/>
        </c:manualLayout>
      </c:layout>
      <c:barChart>
        <c:barDir val="col"/>
        <c:grouping val="percentStacked"/>
        <c:varyColors val="0"/>
        <c:ser>
          <c:idx val="0"/>
          <c:order val="0"/>
          <c:tx>
            <c:strRef>
              <c:f>Sheet1!$B$1</c:f>
              <c:strCache>
                <c:ptCount val="1"/>
                <c:pt idx="0">
                  <c:v>0-60%</c:v>
                </c:pt>
              </c:strCache>
            </c:strRef>
          </c:tx>
          <c:spPr>
            <a:solidFill>
              <a:schemeClr val="accent6"/>
            </a:solidFill>
            <a:ln>
              <a:noFill/>
            </a:ln>
            <a:effectLst/>
          </c:spPr>
          <c:invertIfNegative val="0"/>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dLbl>
            <c:dLbl>
              <c:idx val="1"/>
              <c:layout>
                <c:manualLayout>
                  <c:x val="-0.111261266522961"/>
                  <c:y val="-0.0767855048314407"/>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1 or 2 vCPUs</c:v>
                </c:pt>
                <c:pt idx="1">
                  <c:v>4 vCPUs</c:v>
                </c:pt>
              </c:strCache>
            </c:strRef>
          </c:cat>
          <c:val>
            <c:numRef>
              <c:f>Sheet1!$B$2:$B$3</c:f>
              <c:numCache>
                <c:formatCode>General</c:formatCode>
                <c:ptCount val="2"/>
                <c:pt idx="0">
                  <c:v>0.322</c:v>
                </c:pt>
                <c:pt idx="1">
                  <c:v>0.005</c:v>
                </c:pt>
              </c:numCache>
            </c:numRef>
          </c:val>
        </c:ser>
        <c:ser>
          <c:idx val="1"/>
          <c:order val="1"/>
          <c:tx>
            <c:strRef>
              <c:f>Sheet1!$C$1</c:f>
              <c:strCache>
                <c:ptCount val="1"/>
                <c:pt idx="0">
                  <c:v>60%-80%</c:v>
                </c:pt>
              </c:strCache>
            </c:strRef>
          </c:tx>
          <c:spPr>
            <a:solidFill>
              <a:srgbClr val="FF9300"/>
            </a:solidFill>
            <a:ln>
              <a:noFill/>
            </a:ln>
            <a:effectLst/>
          </c:spPr>
          <c:invertIfNegative val="0"/>
          <c:dLbls>
            <c:dLbl>
              <c:idx val="1"/>
              <c:layout>
                <c:manualLayout>
                  <c:x val="0.00887753937611025"/>
                  <c:y val="0.0142260766798995"/>
                </c:manualLayout>
              </c:layout>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1 or 2 vCPUs</c:v>
                </c:pt>
                <c:pt idx="1">
                  <c:v>4 vCPUs</c:v>
                </c:pt>
              </c:strCache>
            </c:strRef>
          </c:cat>
          <c:val>
            <c:numRef>
              <c:f>Sheet1!$C$2:$C$3</c:f>
              <c:numCache>
                <c:formatCode>General</c:formatCode>
                <c:ptCount val="2"/>
                <c:pt idx="0">
                  <c:v>0.678</c:v>
                </c:pt>
                <c:pt idx="1">
                  <c:v>0.995</c:v>
                </c:pt>
              </c:numCache>
            </c:numRef>
          </c:val>
        </c:ser>
        <c:dLbls>
          <c:showLegendKey val="0"/>
          <c:showVal val="1"/>
          <c:showCatName val="0"/>
          <c:showSerName val="0"/>
          <c:showPercent val="0"/>
          <c:showBubbleSize val="0"/>
        </c:dLbls>
        <c:gapWidth val="219"/>
        <c:overlap val="100"/>
        <c:axId val="-2026822400"/>
        <c:axId val="-2105518768"/>
      </c:barChart>
      <c:catAx>
        <c:axId val="-2026822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5518768"/>
        <c:crosses val="autoZero"/>
        <c:auto val="1"/>
        <c:lblAlgn val="ctr"/>
        <c:lblOffset val="100"/>
        <c:noMultiLvlLbl val="0"/>
      </c:catAx>
      <c:valAx>
        <c:axId val="-2105518768"/>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a:t>
                </a:r>
                <a:r>
                  <a:rPr lang="en-US" baseline="0" dirty="0" smtClean="0"/>
                  <a:t> of instances</a:t>
                </a:r>
                <a:endParaRPr lang="en-US" dirty="0"/>
              </a:p>
            </c:rich>
          </c:tx>
          <c:layout>
            <c:manualLayout>
              <c:xMode val="edge"/>
              <c:yMode val="edge"/>
              <c:x val="0.0096796370415574"/>
              <c:y val="0.27113102831712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26822400"/>
        <c:crosses val="autoZero"/>
        <c:crossBetween val="between"/>
      </c:valAx>
      <c:spPr>
        <a:noFill/>
        <a:ln>
          <a:noFill/>
        </a:ln>
        <a:effectLst/>
      </c:spPr>
    </c:plotArea>
    <c:legend>
      <c:legendPos val="b"/>
      <c:layout>
        <c:manualLayout>
          <c:xMode val="edge"/>
          <c:yMode val="edge"/>
          <c:x val="0.399595995831405"/>
          <c:y val="0.0"/>
          <c:w val="0.391889451272822"/>
          <c:h val="0.13935220168487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Reversed" id="26">
  <a:schemeClr val="accent6"/>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1B9AC8-4A04-6144-8638-8C4CA038ADFF}" type="datetimeFigureOut">
              <a:rPr lang="en-US" smtClean="0"/>
              <a:t>9/12/18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655437-11D4-BB4B-BCBE-98521A4833C4}" type="slidenum">
              <a:rPr lang="en-US" smtClean="0"/>
              <a:t>‹#›</a:t>
            </a:fld>
            <a:endParaRPr lang="en-US"/>
          </a:p>
        </p:txBody>
      </p:sp>
    </p:spTree>
    <p:extLst>
      <p:ext uri="{BB962C8B-B14F-4D97-AF65-F5344CB8AC3E}">
        <p14:creationId xmlns:p14="http://schemas.microsoft.com/office/powerpoint/2010/main" val="6906070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5FF06-E2EC-E049-ACD8-D30E509186C1}" type="datetimeFigureOut">
              <a:rPr lang="en-US" smtClean="0"/>
              <a:t>9/12/18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C829C-5035-B44E-8528-8119F7E1C664}" type="slidenum">
              <a:rPr lang="en-US" smtClean="0"/>
              <a:t>‹#›</a:t>
            </a:fld>
            <a:endParaRPr lang="en-US"/>
          </a:p>
        </p:txBody>
      </p:sp>
    </p:spTree>
    <p:extLst>
      <p:ext uri="{BB962C8B-B14F-4D97-AF65-F5344CB8AC3E}">
        <p14:creationId xmlns:p14="http://schemas.microsoft.com/office/powerpoint/2010/main" val="486199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5C829C-5035-B44E-8528-8119F7E1C664}" type="slidenum">
              <a:rPr lang="en-US" smtClean="0"/>
              <a:t>1</a:t>
            </a:fld>
            <a:endParaRPr lang="en-US"/>
          </a:p>
        </p:txBody>
      </p:sp>
    </p:spTree>
    <p:extLst>
      <p:ext uri="{BB962C8B-B14F-4D97-AF65-F5344CB8AC3E}">
        <p14:creationId xmlns:p14="http://schemas.microsoft.com/office/powerpoint/2010/main" val="2128877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One benefit of using </a:t>
            </a:r>
            <a:r>
              <a:rPr lang="en-US" sz="1200" b="0" i="0" u="none" strike="noStrike" kern="1200" dirty="0" err="1" smtClean="0">
                <a:solidFill>
                  <a:schemeClr val="tx1"/>
                </a:solidFill>
                <a:effectLst/>
                <a:latin typeface="+mn-lt"/>
                <a:ea typeface="+mn-ea"/>
                <a:cs typeface="+mn-cs"/>
              </a:rPr>
              <a:t>serverles</a:t>
            </a:r>
            <a:r>
              <a:rPr lang="en-US" sz="1200" b="0" i="0" u="none" strike="noStrike" kern="1200" dirty="0" smtClean="0">
                <a:solidFill>
                  <a:schemeClr val="tx1"/>
                </a:solidFill>
                <a:effectLst/>
                <a:latin typeface="+mn-lt"/>
                <a:ea typeface="+mn-ea"/>
                <a:cs typeface="+mn-cs"/>
              </a:rPr>
              <a:t> is the provider will manage backend infrastructures and resource allocation for tenants. For example, when there are concurrent requests, the provider will automatically  launch multiple instance to handle requests.</a:t>
            </a:r>
            <a:r>
              <a:rPr lang="en-US" dirty="0" smtClean="0"/>
              <a:t/>
            </a:r>
            <a:br>
              <a:rPr lang="en-US" dirty="0" smtClean="0"/>
            </a:br>
            <a:endParaRPr lang="en-US" baseline="0" dirty="0" smtClean="0"/>
          </a:p>
          <a:p>
            <a:pPr rtl="0"/>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10</a:t>
            </a:fld>
            <a:endParaRPr lang="en-US"/>
          </a:p>
        </p:txBody>
      </p:sp>
    </p:spTree>
    <p:extLst>
      <p:ext uri="{BB962C8B-B14F-4D97-AF65-F5344CB8AC3E}">
        <p14:creationId xmlns:p14="http://schemas.microsoft.com/office/powerpoint/2010/main" val="1144108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To</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understand </a:t>
            </a:r>
            <a:r>
              <a:rPr lang="en-US" sz="1200" b="0" i="0" u="none" strike="noStrike" kern="1200" baseline="0" dirty="0" smtClean="0">
                <a:solidFill>
                  <a:schemeClr val="tx1"/>
                </a:solidFill>
                <a:effectLst/>
                <a:latin typeface="+mn-lt"/>
                <a:ea typeface="+mn-ea"/>
                <a:cs typeface="+mn-cs"/>
              </a:rPr>
              <a:t>resource management efficacy and performance </a:t>
            </a:r>
            <a:r>
              <a:rPr lang="en-US" sz="1200" b="0" i="0" u="none" strike="noStrike" kern="1200" dirty="0" smtClean="0">
                <a:solidFill>
                  <a:schemeClr val="tx1"/>
                </a:solidFill>
                <a:effectLst/>
                <a:latin typeface="+mn-lt"/>
                <a:ea typeface="+mn-ea"/>
                <a:cs typeface="+mn-cs"/>
              </a:rPr>
              <a:t>.</a:t>
            </a:r>
            <a:endParaRPr lang="en-US" b="0" dirty="0" smtClean="0">
              <a:effectLst/>
            </a:endParaRPr>
          </a:p>
          <a:p>
            <a:pPr rtl="0"/>
            <a:r>
              <a:rPr lang="en-US" sz="1200" b="0" i="0" u="none" strike="noStrike" kern="1200" dirty="0" smtClean="0">
                <a:solidFill>
                  <a:schemeClr val="tx1"/>
                </a:solidFill>
                <a:effectLst/>
                <a:latin typeface="+mn-lt"/>
                <a:ea typeface="+mn-ea"/>
                <a:cs typeface="+mn-cs"/>
              </a:rPr>
              <a:t>To do so, we xxx</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11</a:t>
            </a:fld>
            <a:endParaRPr lang="en-US"/>
          </a:p>
        </p:txBody>
      </p:sp>
    </p:spTree>
    <p:extLst>
      <p:ext uri="{BB962C8B-B14F-4D97-AF65-F5344CB8AC3E}">
        <p14:creationId xmlns:p14="http://schemas.microsoft.com/office/powerpoint/2010/main" val="192745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To enable richer analysis, we want to identify which instance handles a given request. To do so, we write a unique file on the /</a:t>
            </a:r>
            <a:r>
              <a:rPr lang="en-US" sz="1200" b="0" i="0" u="none" strike="noStrike" kern="1200" dirty="0" err="1" smtClean="0">
                <a:solidFill>
                  <a:schemeClr val="tx1"/>
                </a:solidFill>
                <a:effectLst/>
                <a:latin typeface="+mn-lt"/>
                <a:ea typeface="+mn-ea"/>
                <a:cs typeface="+mn-cs"/>
              </a:rPr>
              <a:t>tmp</a:t>
            </a:r>
            <a:r>
              <a:rPr lang="en-US" sz="1200" b="0" i="0" u="none" strike="noStrike" kern="1200" dirty="0" smtClean="0">
                <a:solidFill>
                  <a:schemeClr val="tx1"/>
                </a:solidFill>
                <a:effectLst/>
                <a:latin typeface="+mn-lt"/>
                <a:ea typeface="+mn-ea"/>
                <a:cs typeface="+mn-cs"/>
              </a:rPr>
              <a:t> and use it as the </a:t>
            </a:r>
            <a:r>
              <a:rPr lang="en-US" sz="1200" b="0" i="0" u="none" strike="noStrike" kern="1200" dirty="0" err="1" smtClean="0">
                <a:solidFill>
                  <a:schemeClr val="tx1"/>
                </a:solidFill>
                <a:effectLst/>
                <a:latin typeface="+mn-lt"/>
                <a:ea typeface="+mn-ea"/>
                <a:cs typeface="+mn-cs"/>
              </a:rPr>
              <a:t>inst</a:t>
            </a:r>
            <a:r>
              <a:rPr lang="en-US" sz="1200" b="0" i="0" u="none" strike="noStrike" kern="1200" dirty="0" smtClean="0">
                <a:solidFill>
                  <a:schemeClr val="tx1"/>
                </a:solidFill>
                <a:effectLst/>
                <a:latin typeface="+mn-lt"/>
                <a:ea typeface="+mn-ea"/>
                <a:cs typeface="+mn-cs"/>
              </a:rPr>
              <a:t>  ID. The </a:t>
            </a:r>
            <a:r>
              <a:rPr lang="en-US" sz="1200" b="0" i="0" u="none" strike="noStrike" kern="1200" dirty="0" err="1" smtClean="0">
                <a:solidFill>
                  <a:schemeClr val="tx1"/>
                </a:solidFill>
                <a:effectLst/>
                <a:latin typeface="+mn-lt"/>
                <a:ea typeface="+mn-ea"/>
                <a:cs typeface="+mn-cs"/>
              </a:rPr>
              <a:t>inst</a:t>
            </a:r>
            <a:r>
              <a:rPr lang="en-US" sz="1200" b="0" i="0" u="none" strike="noStrike" kern="1200" dirty="0" smtClean="0">
                <a:solidFill>
                  <a:schemeClr val="tx1"/>
                </a:solidFill>
                <a:effectLst/>
                <a:latin typeface="+mn-lt"/>
                <a:ea typeface="+mn-ea"/>
                <a:cs typeface="+mn-cs"/>
              </a:rPr>
              <a:t> Id file won’t be modified or deleted until the instance is terminated. More specific, if the </a:t>
            </a:r>
            <a:r>
              <a:rPr lang="en-US" sz="1200" b="0" i="0" u="none" strike="noStrike" kern="1200" dirty="0" err="1" smtClean="0">
                <a:solidFill>
                  <a:schemeClr val="tx1"/>
                </a:solidFill>
                <a:effectLst/>
                <a:latin typeface="+mn-lt"/>
                <a:ea typeface="+mn-ea"/>
                <a:cs typeface="+mn-cs"/>
              </a:rPr>
              <a:t>inst</a:t>
            </a:r>
            <a:r>
              <a:rPr lang="en-US" sz="1200" b="0" i="0" u="none" strike="noStrike" kern="1200" dirty="0" smtClean="0">
                <a:solidFill>
                  <a:schemeClr val="tx1"/>
                </a:solidFill>
                <a:effectLst/>
                <a:latin typeface="+mn-lt"/>
                <a:ea typeface="+mn-ea"/>
                <a:cs typeface="+mn-cs"/>
              </a:rPr>
              <a:t> ID file does not exist on the /</a:t>
            </a:r>
            <a:r>
              <a:rPr lang="en-US" sz="1200" b="0" i="0" u="none" strike="noStrike" kern="1200" dirty="0" err="1" smtClean="0">
                <a:solidFill>
                  <a:schemeClr val="tx1"/>
                </a:solidFill>
                <a:effectLst/>
                <a:latin typeface="+mn-lt"/>
                <a:ea typeface="+mn-ea"/>
                <a:cs typeface="+mn-cs"/>
              </a:rPr>
              <a:t>tmp</a:t>
            </a:r>
            <a:r>
              <a:rPr lang="en-US" sz="1200" b="0" i="0" u="none" strike="noStrike" kern="1200" dirty="0" smtClean="0">
                <a:solidFill>
                  <a:schemeClr val="tx1"/>
                </a:solidFill>
                <a:effectLst/>
                <a:latin typeface="+mn-lt"/>
                <a:ea typeface="+mn-ea"/>
                <a:cs typeface="+mn-cs"/>
              </a:rPr>
              <a:t>, the measurement function will create a new one and return it in the response; otherwise it will just return the existing one. With this tool we are able to label </a:t>
            </a:r>
            <a:r>
              <a:rPr lang="en-US" sz="1200" b="0" i="0" u="none" strike="noStrike" kern="1200" dirty="0" err="1" smtClean="0">
                <a:solidFill>
                  <a:schemeClr val="tx1"/>
                </a:solidFill>
                <a:effectLst/>
                <a:latin typeface="+mn-lt"/>
                <a:ea typeface="+mn-ea"/>
                <a:cs typeface="+mn-cs"/>
              </a:rPr>
              <a:t>insts</a:t>
            </a:r>
            <a:r>
              <a:rPr lang="en-US" sz="1200" b="0" i="0" u="none" strike="noStrike" kern="1200" dirty="0" smtClean="0">
                <a:solidFill>
                  <a:schemeClr val="tx1"/>
                </a:solidFill>
                <a:effectLst/>
                <a:latin typeface="+mn-lt"/>
                <a:ea typeface="+mn-ea"/>
                <a:cs typeface="+mn-cs"/>
              </a:rPr>
              <a:t> and figure out whether a request is handled by a new instance or not</a:t>
            </a:r>
            <a:endParaRPr lang="en-US" b="0" dirty="0" smtClean="0">
              <a:effectLst/>
            </a:endParaRPr>
          </a:p>
          <a:p>
            <a:r>
              <a:rPr lang="en-US" dirty="0" smtClean="0"/>
              <a:t/>
            </a:r>
            <a:br>
              <a:rPr lang="en-US" dirty="0" smtClean="0"/>
            </a:b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12</a:t>
            </a:fld>
            <a:endParaRPr lang="en-US"/>
          </a:p>
        </p:txBody>
      </p:sp>
    </p:spTree>
    <p:extLst>
      <p:ext uri="{BB962C8B-B14F-4D97-AF65-F5344CB8AC3E}">
        <p14:creationId xmlns:p14="http://schemas.microsoft.com/office/powerpoint/2010/main" val="28247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Next, we found there are information can be used to id VM. In AWS, it’s …, Azure it’s …. </a:t>
            </a:r>
            <a:r>
              <a:rPr lang="en-US" sz="1200" b="0" i="0" u="none" strike="noStrike" kern="1200" dirty="0" err="1" smtClean="0">
                <a:solidFill>
                  <a:schemeClr val="tx1"/>
                </a:solidFill>
                <a:effectLst/>
                <a:latin typeface="+mn-lt"/>
                <a:ea typeface="+mn-ea"/>
                <a:cs typeface="+mn-cs"/>
              </a:rPr>
              <a:t>Verifed</a:t>
            </a:r>
            <a:endParaRPr lang="en-US" b="0" dirty="0" smtClean="0">
              <a:effectLst/>
            </a:endParaRPr>
          </a:p>
          <a:p>
            <a:pPr rtl="0"/>
            <a:r>
              <a:rPr lang="en-US" sz="1200" b="0" i="0" u="none" strike="noStrike" kern="1200" dirty="0" smtClean="0">
                <a:solidFill>
                  <a:schemeClr val="tx1"/>
                </a:solidFill>
                <a:effectLst/>
                <a:latin typeface="+mn-lt"/>
                <a:ea typeface="+mn-ea"/>
                <a:cs typeface="+mn-cs"/>
              </a:rPr>
              <a:t>In google we didn’t find such info. Our </a:t>
            </a:r>
            <a:r>
              <a:rPr lang="en-US" sz="1200" b="0" i="0" u="none" strike="noStrike" kern="1200" dirty="0" err="1" smtClean="0">
                <a:solidFill>
                  <a:schemeClr val="tx1"/>
                </a:solidFill>
                <a:effectLst/>
                <a:latin typeface="+mn-lt"/>
                <a:ea typeface="+mn-ea"/>
                <a:cs typeface="+mn-cs"/>
              </a:rPr>
              <a:t>coresidency</a:t>
            </a:r>
            <a:r>
              <a:rPr lang="en-US" sz="1200" b="0" i="0" u="none" strike="noStrike" kern="1200" dirty="0" smtClean="0">
                <a:solidFill>
                  <a:schemeClr val="tx1"/>
                </a:solidFill>
                <a:effectLst/>
                <a:latin typeface="+mn-lt"/>
                <a:ea typeface="+mn-ea"/>
                <a:cs typeface="+mn-cs"/>
              </a:rPr>
              <a:t> tests failed because performance varied greatly in Google. So now we can map instances to VMs in AWS and Azure and answer the basic questions like how many instances are on the same VM.</a:t>
            </a:r>
            <a:endParaRPr lang="en-US" b="0" dirty="0" smtClean="0">
              <a:effectLst/>
            </a:endParaRPr>
          </a:p>
          <a:p>
            <a:r>
              <a:rPr lang="en-US" dirty="0" smtClean="0"/>
              <a:t/>
            </a:r>
            <a:br>
              <a:rPr lang="en-US" dirty="0" smtClean="0"/>
            </a:b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13</a:t>
            </a:fld>
            <a:endParaRPr lang="en-US"/>
          </a:p>
        </p:txBody>
      </p:sp>
    </p:spTree>
    <p:extLst>
      <p:ext uri="{BB962C8B-B14F-4D97-AF65-F5344CB8AC3E}">
        <p14:creationId xmlns:p14="http://schemas.microsoft.com/office/powerpoint/2010/main" val="537618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With the these tools, we are able to partially reverse </a:t>
            </a:r>
            <a:r>
              <a:rPr lang="en-US" sz="1200" b="0" i="0" u="none" strike="noStrike" kern="1200" dirty="0" err="1" smtClean="0">
                <a:solidFill>
                  <a:schemeClr val="tx1"/>
                </a:solidFill>
                <a:effectLst/>
                <a:latin typeface="+mn-lt"/>
                <a:ea typeface="+mn-ea"/>
                <a:cs typeface="+mn-cs"/>
              </a:rPr>
              <a:t>eng</a:t>
            </a:r>
            <a:r>
              <a:rPr lang="en-US" sz="1200" b="0" i="0" u="none" strike="noStrike" kern="1200" dirty="0" smtClean="0">
                <a:solidFill>
                  <a:schemeClr val="tx1"/>
                </a:solidFill>
                <a:effectLst/>
                <a:latin typeface="+mn-lt"/>
                <a:ea typeface="+mn-ea"/>
                <a:cs typeface="+mn-cs"/>
              </a:rPr>
              <a:t> the </a:t>
            </a:r>
            <a:r>
              <a:rPr lang="en-US" sz="1200" b="0" i="0" u="none" strike="noStrike" kern="1200" dirty="0" err="1" smtClean="0">
                <a:solidFill>
                  <a:schemeClr val="tx1"/>
                </a:solidFill>
                <a:effectLst/>
                <a:latin typeface="+mn-lt"/>
                <a:ea typeface="+mn-ea"/>
                <a:cs typeface="+mn-cs"/>
              </a:rPr>
              <a:t>archs</a:t>
            </a:r>
            <a:r>
              <a:rPr lang="en-US" sz="1200" b="0" i="0" u="none" strike="noStrike" kern="1200" dirty="0" smtClean="0">
                <a:solidFill>
                  <a:schemeClr val="tx1"/>
                </a:solidFill>
                <a:effectLst/>
                <a:latin typeface="+mn-lt"/>
                <a:ea typeface="+mn-ea"/>
                <a:cs typeface="+mn-cs"/>
              </a:rPr>
              <a:t> of </a:t>
            </a:r>
            <a:r>
              <a:rPr lang="en-US" sz="1200" b="0" i="0" u="none" strike="noStrike" kern="1200" dirty="0" err="1" smtClean="0">
                <a:solidFill>
                  <a:schemeClr val="tx1"/>
                </a:solidFill>
                <a:effectLst/>
                <a:latin typeface="+mn-lt"/>
                <a:ea typeface="+mn-ea"/>
                <a:cs typeface="+mn-cs"/>
              </a:rPr>
              <a:t>serverless</a:t>
            </a:r>
            <a:endParaRPr lang="en-US" b="0" dirty="0" smtClean="0">
              <a:effectLst/>
            </a:endParaRPr>
          </a:p>
          <a:p>
            <a:r>
              <a:rPr lang="en-US" dirty="0" smtClean="0"/>
              <a:t/>
            </a:r>
            <a:br>
              <a:rPr lang="en-US" dirty="0" smtClean="0"/>
            </a:b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14</a:t>
            </a:fld>
            <a:endParaRPr lang="en-US"/>
          </a:p>
        </p:txBody>
      </p:sp>
    </p:spTree>
    <p:extLst>
      <p:ext uri="{BB962C8B-B14F-4D97-AF65-F5344CB8AC3E}">
        <p14:creationId xmlns:p14="http://schemas.microsoft.com/office/powerpoint/2010/main" val="606771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Our first finding is in AWS xxx while in Azure xxx. </a:t>
            </a:r>
            <a:endParaRPr lang="en-US" b="0" dirty="0" smtClean="0">
              <a:effectLst/>
            </a:endParaRPr>
          </a:p>
          <a:p>
            <a:pPr rtl="0"/>
            <a:r>
              <a:rPr lang="en-US" sz="1200" b="0" i="0" u="none" strike="noStrike" kern="1200" dirty="0" smtClean="0">
                <a:solidFill>
                  <a:schemeClr val="tx1"/>
                </a:solidFill>
                <a:effectLst/>
                <a:latin typeface="+mn-lt"/>
                <a:ea typeface="+mn-ea"/>
                <a:cs typeface="+mn-cs"/>
              </a:rPr>
              <a:t>VM sharing could be risky. An recent report shows there are 100s of code-execution vulnerabilities in Linux container and attacker might leverage them to escape isolation. Besides, this could make applications </a:t>
            </a:r>
            <a:r>
              <a:rPr lang="en-US" sz="1200" b="0" i="0" u="none" strike="noStrike" kern="1200" dirty="0" err="1" smtClean="0">
                <a:solidFill>
                  <a:schemeClr val="tx1"/>
                </a:solidFill>
                <a:effectLst/>
                <a:latin typeface="+mn-lt"/>
                <a:ea typeface="+mn-ea"/>
                <a:cs typeface="+mn-cs"/>
              </a:rPr>
              <a:t>vul</a:t>
            </a:r>
            <a:r>
              <a:rPr lang="en-US" sz="1200" b="0" i="0" u="none" strike="noStrike" kern="1200" dirty="0" smtClean="0">
                <a:solidFill>
                  <a:schemeClr val="tx1"/>
                </a:solidFill>
                <a:effectLst/>
                <a:latin typeface="+mn-lt"/>
                <a:ea typeface="+mn-ea"/>
                <a:cs typeface="+mn-cs"/>
              </a:rPr>
              <a:t> to side channel attacks. </a:t>
            </a:r>
            <a:endParaRPr lang="en-US" b="0" dirty="0" smtClean="0">
              <a:effectLst/>
            </a:endParaRPr>
          </a:p>
          <a:p>
            <a:pPr rtl="0"/>
            <a:r>
              <a:rPr lang="en-US" sz="1200" b="0" i="0" u="none" strike="noStrike" kern="1200" dirty="0" smtClean="0">
                <a:solidFill>
                  <a:schemeClr val="tx1"/>
                </a:solidFill>
                <a:effectLst/>
                <a:latin typeface="+mn-lt"/>
                <a:ea typeface="+mn-ea"/>
                <a:cs typeface="+mn-cs"/>
              </a:rPr>
              <a:t>Azure has fixed the issue in 2018 but we still found other services uses this pattern.</a:t>
            </a:r>
            <a:endParaRPr lang="en-US" b="0" dirty="0" smtClean="0">
              <a:effectLst/>
            </a:endParaRPr>
          </a:p>
        </p:txBody>
      </p:sp>
      <p:sp>
        <p:nvSpPr>
          <p:cNvPr id="4" name="Slide Number Placeholder 3"/>
          <p:cNvSpPr>
            <a:spLocks noGrp="1"/>
          </p:cNvSpPr>
          <p:nvPr>
            <p:ph type="sldNum" sz="quarter" idx="10"/>
          </p:nvPr>
        </p:nvSpPr>
        <p:spPr/>
        <p:txBody>
          <a:bodyPr/>
          <a:lstStyle/>
          <a:p>
            <a:fld id="{8F11D8FF-08E2-8B41-87A6-8E8D2CD9F915}" type="slidenum">
              <a:rPr lang="en-US" smtClean="0"/>
              <a:t>15</a:t>
            </a:fld>
            <a:endParaRPr lang="en-US"/>
          </a:p>
        </p:txBody>
      </p:sp>
    </p:spTree>
    <p:extLst>
      <p:ext uri="{BB962C8B-B14F-4D97-AF65-F5344CB8AC3E}">
        <p14:creationId xmlns:p14="http://schemas.microsoft.com/office/powerpoint/2010/main" val="2023577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Further examining  the </a:t>
            </a:r>
            <a:r>
              <a:rPr lang="en-US" sz="1200" b="0" i="0" u="none" strike="noStrike" kern="1200" dirty="0" err="1" smtClean="0">
                <a:solidFill>
                  <a:schemeClr val="tx1"/>
                </a:solidFill>
                <a:effectLst/>
                <a:latin typeface="+mn-lt"/>
                <a:ea typeface="+mn-ea"/>
                <a:cs typeface="+mn-cs"/>
              </a:rPr>
              <a:t>confs</a:t>
            </a:r>
            <a:r>
              <a:rPr lang="en-US" sz="1200" b="0" i="0" u="none" strike="noStrike" kern="1200" dirty="0" smtClean="0">
                <a:solidFill>
                  <a:schemeClr val="tx1"/>
                </a:solidFill>
                <a:effectLst/>
                <a:latin typeface="+mn-lt"/>
                <a:ea typeface="+mn-ea"/>
                <a:cs typeface="+mn-cs"/>
              </a:rPr>
              <a:t> of the VMs, we find they use a variety of </a:t>
            </a:r>
            <a:r>
              <a:rPr lang="en-US" sz="1200" b="0" i="0" u="none" strike="noStrike" kern="1200" dirty="0" err="1" smtClean="0">
                <a:solidFill>
                  <a:schemeClr val="tx1"/>
                </a:solidFill>
                <a:effectLst/>
                <a:latin typeface="+mn-lt"/>
                <a:ea typeface="+mn-ea"/>
                <a:cs typeface="+mn-cs"/>
              </a:rPr>
              <a:t>confs</a:t>
            </a:r>
            <a:r>
              <a:rPr lang="en-US" sz="1200" b="0" i="0" u="none" strike="noStrike" kern="1200" dirty="0" smtClean="0">
                <a:solidFill>
                  <a:schemeClr val="tx1"/>
                </a:solidFill>
                <a:effectLst/>
                <a:latin typeface="+mn-lt"/>
                <a:ea typeface="+mn-ea"/>
                <a:cs typeface="+mn-cs"/>
              </a:rPr>
              <a:t>. For example, in AWS and Google the VMs have diff CPU models. Particularly, in Azure VMs uses diff no of </a:t>
            </a:r>
            <a:r>
              <a:rPr lang="en-US" sz="1200" b="0" i="0" u="none" strike="noStrike" kern="1200" dirty="0" err="1" smtClean="0">
                <a:solidFill>
                  <a:schemeClr val="tx1"/>
                </a:solidFill>
                <a:effectLst/>
                <a:latin typeface="+mn-lt"/>
                <a:ea typeface="+mn-ea"/>
                <a:cs typeface="+mn-cs"/>
              </a:rPr>
              <a:t>vCPUs</a:t>
            </a:r>
            <a:r>
              <a:rPr lang="en-US" sz="1200" b="0" i="0" u="none" strike="noStrike" kern="1200" dirty="0" smtClean="0">
                <a:solidFill>
                  <a:schemeClr val="tx1"/>
                </a:solidFill>
                <a:effectLst/>
                <a:latin typeface="+mn-lt"/>
                <a:ea typeface="+mn-ea"/>
                <a:cs typeface="+mn-cs"/>
              </a:rPr>
              <a:t>: more than half of instances we launched got 1-vCPU VMs and 20\% got 4-vCPU VMs.</a:t>
            </a:r>
            <a:endParaRPr lang="en-US" b="0" dirty="0" smtClean="0">
              <a:effectLst/>
            </a:endParaRPr>
          </a:p>
          <a:p>
            <a:pPr rtl="0"/>
            <a:r>
              <a:rPr lang="en-US" sz="1200" b="0" i="0" u="none" strike="noStrike" kern="1200" dirty="0" smtClean="0">
                <a:solidFill>
                  <a:schemeClr val="tx1"/>
                </a:solidFill>
                <a:effectLst/>
                <a:latin typeface="+mn-lt"/>
                <a:ea typeface="+mn-ea"/>
                <a:cs typeface="+mn-cs"/>
              </a:rPr>
              <a:t>Diff type -&gt; diff </a:t>
            </a:r>
            <a:r>
              <a:rPr lang="en-US" sz="1200" b="0" i="0" u="none" strike="noStrike" kern="1200" dirty="0" err="1" smtClean="0">
                <a:solidFill>
                  <a:schemeClr val="tx1"/>
                </a:solidFill>
                <a:effectLst/>
                <a:latin typeface="+mn-lt"/>
                <a:ea typeface="+mn-ea"/>
                <a:cs typeface="+mn-cs"/>
              </a:rPr>
              <a:t>perf</a:t>
            </a:r>
            <a:r>
              <a:rPr lang="en-US" sz="1200" b="0" i="0" u="none" strike="noStrike" kern="1200" dirty="0" smtClean="0">
                <a:solidFill>
                  <a:schemeClr val="tx1"/>
                </a:solidFill>
                <a:effectLst/>
                <a:latin typeface="+mn-lt"/>
                <a:ea typeface="+mn-ea"/>
                <a:cs typeface="+mn-cs"/>
              </a:rPr>
              <a:t> and our measurement confirmed this. Discuss later.</a:t>
            </a:r>
            <a:endParaRPr lang="en-US" b="0" dirty="0" smtClean="0">
              <a:effectLst/>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16</a:t>
            </a:fld>
            <a:endParaRPr lang="en-US"/>
          </a:p>
        </p:txBody>
      </p:sp>
    </p:spTree>
    <p:extLst>
      <p:ext uri="{BB962C8B-B14F-4D97-AF65-F5344CB8AC3E}">
        <p14:creationId xmlns:p14="http://schemas.microsoft.com/office/powerpoint/2010/main" val="307622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answer several questions that have been discussed a lot by the </a:t>
            </a:r>
            <a:r>
              <a:rPr lang="en-US" baseline="0" dirty="0" err="1" smtClean="0"/>
              <a:t>serverless</a:t>
            </a:r>
            <a:r>
              <a:rPr lang="en-US" baseline="0" dirty="0" smtClean="0"/>
              <a:t> users.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17</a:t>
            </a:fld>
            <a:endParaRPr lang="en-US"/>
          </a:p>
        </p:txBody>
      </p:sp>
    </p:spTree>
    <p:extLst>
      <p:ext uri="{BB962C8B-B14F-4D97-AF65-F5344CB8AC3E}">
        <p14:creationId xmlns:p14="http://schemas.microsoft.com/office/powerpoint/2010/main" val="309039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In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scalability of the function is managed by the provider and better </a:t>
            </a:r>
            <a:r>
              <a:rPr lang="en-US" sz="1200" b="0" i="0" u="none" strike="noStrike" kern="1200" dirty="0" err="1" smtClean="0">
                <a:solidFill>
                  <a:schemeClr val="tx1"/>
                </a:solidFill>
                <a:effectLst/>
                <a:latin typeface="+mn-lt"/>
                <a:ea typeface="+mn-ea"/>
                <a:cs typeface="+mn-cs"/>
              </a:rPr>
              <a:t>sca</a:t>
            </a:r>
            <a:r>
              <a:rPr lang="en-US" sz="1200" b="0" i="0" u="none" strike="noStrike" kern="1200" dirty="0" smtClean="0">
                <a:solidFill>
                  <a:schemeClr val="tx1"/>
                </a:solidFill>
                <a:effectLst/>
                <a:latin typeface="+mn-lt"/>
                <a:ea typeface="+mn-ea"/>
                <a:cs typeface="+mn-cs"/>
              </a:rPr>
              <a:t> means the app is more resistant to </a:t>
            </a:r>
            <a:r>
              <a:rPr lang="en-US" sz="1200" b="0" i="0" u="none" strike="noStrike" kern="1200" dirty="0" err="1" smtClean="0">
                <a:solidFill>
                  <a:schemeClr val="tx1"/>
                </a:solidFill>
                <a:effectLst/>
                <a:latin typeface="+mn-lt"/>
                <a:ea typeface="+mn-ea"/>
                <a:cs typeface="+mn-cs"/>
              </a:rPr>
              <a:t>Ddos</a:t>
            </a:r>
            <a:r>
              <a:rPr lang="en-US" sz="1200" b="0" i="0" u="none" strike="noStrike" kern="1200" dirty="0" smtClean="0">
                <a:solidFill>
                  <a:schemeClr val="tx1"/>
                </a:solidFill>
                <a:effectLst/>
                <a:latin typeface="+mn-lt"/>
                <a:ea typeface="+mn-ea"/>
                <a:cs typeface="+mn-cs"/>
              </a:rPr>
              <a:t> attacks. However, only AWS …, Azure/google failed to deliver promised scalability. Most of the requests are handled </a:t>
            </a:r>
            <a:r>
              <a:rPr lang="en-US" sz="1200" b="0" i="0" u="none" strike="noStrike" kern="1200" dirty="0" err="1" smtClean="0">
                <a:solidFill>
                  <a:schemeClr val="tx1"/>
                </a:solidFill>
                <a:effectLst/>
                <a:latin typeface="+mn-lt"/>
                <a:ea typeface="+mn-ea"/>
                <a:cs typeface="+mn-cs"/>
              </a:rPr>
              <a:t>seq</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ly</a:t>
            </a:r>
            <a:r>
              <a:rPr lang="en-US" sz="1200" b="0" i="0" u="none" strike="noStrike" kern="1200" dirty="0" smtClean="0">
                <a:solidFill>
                  <a:schemeClr val="tx1"/>
                </a:solidFill>
                <a:effectLst/>
                <a:latin typeface="+mn-lt"/>
                <a:ea typeface="+mn-ea"/>
                <a:cs typeface="+mn-cs"/>
              </a:rPr>
              <a:t> even for those long-running tasks. For example, in one test, we sent 200 request to a that function would run for 15 seconds, it took more than 5 </a:t>
            </a:r>
            <a:r>
              <a:rPr lang="en-US" sz="1200" b="0" i="0" u="none" strike="noStrike" kern="1200" dirty="0" err="1" smtClean="0">
                <a:solidFill>
                  <a:schemeClr val="tx1"/>
                </a:solidFill>
                <a:effectLst/>
                <a:latin typeface="+mn-lt"/>
                <a:ea typeface="+mn-ea"/>
                <a:cs typeface="+mn-cs"/>
              </a:rPr>
              <a:t>mins</a:t>
            </a:r>
            <a:r>
              <a:rPr lang="en-US" sz="1200" b="0" i="0" u="none" strike="noStrike" kern="1200" dirty="0" smtClean="0">
                <a:solidFill>
                  <a:schemeClr val="tx1"/>
                </a:solidFill>
                <a:effectLst/>
                <a:latin typeface="+mn-lt"/>
                <a:ea typeface="+mn-ea"/>
                <a:cs typeface="+mn-cs"/>
              </a:rPr>
              <a:t> to finish all the requests</a:t>
            </a:r>
            <a:endParaRPr lang="en-US" b="0" dirty="0" smtClean="0">
              <a:effectLst/>
            </a:endParaRPr>
          </a:p>
          <a:p>
            <a:r>
              <a:rPr lang="en-US" b="0" dirty="0" smtClean="0">
                <a:effectLst/>
              </a:rPr>
              <a:t/>
            </a:r>
            <a:br>
              <a:rPr lang="en-US" b="0" dirty="0" smtClean="0">
                <a:effectLst/>
              </a:rPr>
            </a:b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18</a:t>
            </a:fld>
            <a:endParaRPr lang="en-US"/>
          </a:p>
        </p:txBody>
      </p:sp>
    </p:spTree>
    <p:extLst>
      <p:ext uri="{BB962C8B-B14F-4D97-AF65-F5344CB8AC3E}">
        <p14:creationId xmlns:p14="http://schemas.microsoft.com/office/powerpoint/2010/main" val="1628708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The first is </a:t>
            </a:r>
            <a:r>
              <a:rPr lang="en-US" sz="1200" b="0" i="0" u="none" strike="noStrike" kern="1200" dirty="0" err="1" smtClean="0">
                <a:solidFill>
                  <a:schemeClr val="tx1"/>
                </a:solidFill>
                <a:effectLst/>
                <a:latin typeface="+mn-lt"/>
                <a:ea typeface="+mn-ea"/>
                <a:cs typeface="+mn-cs"/>
              </a:rPr>
              <a:t>coldstart</a:t>
            </a:r>
            <a:r>
              <a:rPr lang="en-US" sz="1200" b="0" i="0" u="none" strike="noStrike" kern="1200" dirty="0" smtClean="0">
                <a:solidFill>
                  <a:schemeClr val="tx1"/>
                </a:solidFill>
                <a:effectLst/>
                <a:latin typeface="+mn-lt"/>
                <a:ea typeface="+mn-ea"/>
                <a:cs typeface="+mn-cs"/>
              </a:rPr>
              <a:t>, which is the time needed to launch a new </a:t>
            </a:r>
            <a:r>
              <a:rPr lang="en-US" sz="1200" b="0" i="0" u="none" strike="noStrike" kern="1200" dirty="0" err="1" smtClean="0">
                <a:solidFill>
                  <a:schemeClr val="tx1"/>
                </a:solidFill>
                <a:effectLst/>
                <a:latin typeface="+mn-lt"/>
                <a:ea typeface="+mn-ea"/>
                <a:cs typeface="+mn-cs"/>
              </a:rPr>
              <a:t>inst</a:t>
            </a:r>
            <a:r>
              <a:rPr lang="en-US" sz="1200" b="0" i="0" u="none" strike="noStrike" kern="1200" dirty="0" smtClean="0">
                <a:solidFill>
                  <a:schemeClr val="tx1"/>
                </a:solidFill>
                <a:effectLst/>
                <a:latin typeface="+mn-lt"/>
                <a:ea typeface="+mn-ea"/>
                <a:cs typeface="+mn-cs"/>
              </a:rPr>
              <a:t>  to handle a request</a:t>
            </a:r>
            <a:endParaRPr lang="en-US" b="0" dirty="0" smtClean="0">
              <a:effectLst/>
            </a:endParaRPr>
          </a:p>
          <a:p>
            <a:pPr rtl="0"/>
            <a:r>
              <a:rPr lang="en-US" sz="1200" b="0" i="0" u="none" strike="noStrike" kern="1200" dirty="0" smtClean="0">
                <a:solidFill>
                  <a:schemeClr val="tx1"/>
                </a:solidFill>
                <a:effectLst/>
                <a:latin typeface="+mn-lt"/>
                <a:ea typeface="+mn-ea"/>
                <a:cs typeface="+mn-cs"/>
              </a:rPr>
              <a:t>AWS achieves the best cold start, followed by Google and Azure in 2017. If we look at the </a:t>
            </a:r>
            <a:r>
              <a:rPr lang="en-US" sz="1200" b="0" i="0" u="none" strike="noStrike" kern="1200" dirty="0" err="1" smtClean="0">
                <a:solidFill>
                  <a:schemeClr val="tx1"/>
                </a:solidFill>
                <a:effectLst/>
                <a:latin typeface="+mn-lt"/>
                <a:ea typeface="+mn-ea"/>
                <a:cs typeface="+mn-cs"/>
              </a:rPr>
              <a:t>coldstart</a:t>
            </a:r>
            <a:r>
              <a:rPr lang="en-US" sz="1200" b="0" i="0" u="none" strike="noStrike" kern="1200" dirty="0" smtClean="0">
                <a:solidFill>
                  <a:schemeClr val="tx1"/>
                </a:solidFill>
                <a:effectLst/>
                <a:latin typeface="+mn-lt"/>
                <a:ea typeface="+mn-ea"/>
                <a:cs typeface="+mn-cs"/>
              </a:rPr>
              <a:t> over 7 days, we can see AWS have the most stable </a:t>
            </a:r>
            <a:r>
              <a:rPr lang="en-US" sz="1200" b="0" i="0" u="none" strike="noStrike" kern="1200" dirty="0" err="1" smtClean="0">
                <a:solidFill>
                  <a:schemeClr val="tx1"/>
                </a:solidFill>
                <a:effectLst/>
                <a:latin typeface="+mn-lt"/>
                <a:ea typeface="+mn-ea"/>
                <a:cs typeface="+mn-cs"/>
              </a:rPr>
              <a:t>coldstart</a:t>
            </a:r>
            <a:r>
              <a:rPr lang="en-US" sz="1200" b="0" i="0" u="none" strike="noStrike" kern="1200" dirty="0" smtClean="0">
                <a:solidFill>
                  <a:schemeClr val="tx1"/>
                </a:solidFill>
                <a:effectLst/>
                <a:latin typeface="+mn-lt"/>
                <a:ea typeface="+mn-ea"/>
                <a:cs typeface="+mn-cs"/>
              </a:rPr>
              <a:t> latency while in Azure it changes over time</a:t>
            </a:r>
            <a:r>
              <a:rPr lang="en-US" sz="1200" b="0" i="0" u="none" strike="noStrike" kern="1200" baseline="0" dirty="0" smtClean="0">
                <a:solidFill>
                  <a:schemeClr val="tx1"/>
                </a:solidFill>
                <a:effectLst/>
                <a:latin typeface="+mn-lt"/>
                <a:ea typeface="+mn-ea"/>
                <a:cs typeface="+mn-cs"/>
              </a:rPr>
              <a:t> and unpredictable</a:t>
            </a:r>
            <a:r>
              <a:rPr lang="en-US" sz="1200" b="0" i="0" u="none" strike="noStrike" kern="1200" dirty="0" smtClean="0">
                <a:solidFill>
                  <a:schemeClr val="tx1"/>
                </a:solidFill>
                <a:effectLst/>
                <a:latin typeface="+mn-lt"/>
                <a:ea typeface="+mn-ea"/>
                <a:cs typeface="+mn-cs"/>
              </a:rPr>
              <a:t>. We measured the cold start again in 2018: 4x longer in google and has been improved a lot in Azure. So in order to better measure char of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platforms long term is necessary. And our measurement tool could facilitate this. </a:t>
            </a:r>
            <a:endParaRPr lang="en-US" b="0" dirty="0" smtClean="0">
              <a:effectLst/>
            </a:endParaRPr>
          </a:p>
          <a:p>
            <a:pPr rtl="0"/>
            <a:r>
              <a:rPr lang="en-US" sz="1200" b="0" i="0" u="none" strike="noStrike" kern="1200" dirty="0" smtClean="0">
                <a:solidFill>
                  <a:schemeClr val="tx1"/>
                </a:solidFill>
                <a:effectLst/>
                <a:latin typeface="+mn-lt"/>
                <a:ea typeface="+mn-ea"/>
                <a:cs typeface="+mn-cs"/>
              </a:rPr>
              <a:t>In conclusion Apps might have varied</a:t>
            </a:r>
            <a:r>
              <a:rPr lang="en-US" sz="1200" b="0" i="0" u="none" strike="noStrike" kern="1200" baseline="0" dirty="0" smtClean="0">
                <a:solidFill>
                  <a:schemeClr val="tx1"/>
                </a:solidFill>
                <a:effectLst/>
                <a:latin typeface="+mn-lt"/>
                <a:ea typeface="+mn-ea"/>
                <a:cs typeface="+mn-cs"/>
              </a:rPr>
              <a:t> </a:t>
            </a:r>
            <a:r>
              <a:rPr lang="en-US" sz="1200" b="0" i="0" u="none" strike="noStrike" kern="1200" baseline="0" dirty="0" err="1" smtClean="0">
                <a:solidFill>
                  <a:schemeClr val="tx1"/>
                </a:solidFill>
                <a:effectLst/>
                <a:latin typeface="+mn-lt"/>
                <a:ea typeface="+mn-ea"/>
                <a:cs typeface="+mn-cs"/>
              </a:rPr>
              <a:t>coldstart</a:t>
            </a:r>
            <a:r>
              <a:rPr lang="en-US" sz="1200" b="0" i="0" u="none" strike="noStrike" kern="1200" baseline="0" dirty="0" smtClean="0">
                <a:solidFill>
                  <a:schemeClr val="tx1"/>
                </a:solidFill>
                <a:effectLst/>
                <a:latin typeface="+mn-lt"/>
                <a:ea typeface="+mn-ea"/>
                <a:cs typeface="+mn-cs"/>
              </a:rPr>
              <a:t> latencies. </a:t>
            </a:r>
            <a:r>
              <a:rPr lang="en-US" sz="1200" b="0" i="0" u="sng" strike="noStrike" kern="1200" baseline="0" dirty="0" smtClean="0">
                <a:solidFill>
                  <a:schemeClr val="accent1"/>
                </a:solidFill>
                <a:effectLst/>
                <a:latin typeface="+mn-lt"/>
                <a:ea typeface="+mn-ea"/>
                <a:cs typeface="+mn-cs"/>
              </a:rPr>
              <a:t>there are other factors other than network could cause long latency. </a:t>
            </a:r>
            <a:endParaRPr lang="en-US" b="0" i="0" u="sng" dirty="0" smtClean="0">
              <a:solidFill>
                <a:schemeClr val="accent1"/>
              </a:solidFill>
              <a:effectLst/>
            </a:endParaRPr>
          </a:p>
          <a:p>
            <a:r>
              <a:rPr lang="en-US" b="0" i="0" u="sng" dirty="0" smtClean="0">
                <a:solidFill>
                  <a:schemeClr val="accent1"/>
                </a:solidFill>
              </a:rPr>
              <a:t/>
            </a:r>
            <a:br>
              <a:rPr lang="en-US" b="0" i="0" u="sng" dirty="0" smtClean="0">
                <a:solidFill>
                  <a:schemeClr val="accent1"/>
                </a:solidFill>
              </a:rPr>
            </a:br>
            <a:endParaRPr lang="en-US" b="0" i="0" u="sng" baseline="0" dirty="0" smtClean="0">
              <a:solidFill>
                <a:schemeClr val="accent1"/>
              </a:solidFill>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19</a:t>
            </a:fld>
            <a:endParaRPr lang="en-US"/>
          </a:p>
        </p:txBody>
      </p:sp>
    </p:spTree>
    <p:extLst>
      <p:ext uri="{BB962C8B-B14F-4D97-AF65-F5344CB8AC3E}">
        <p14:creationId xmlns:p14="http://schemas.microsoft.com/office/powerpoint/2010/main" val="2115408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Cloud computing evolves quickly and</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follows a trend </a:t>
            </a:r>
            <a:r>
              <a:rPr lang="en-US" sz="1200" b="0" i="0" u="none" strike="noStrike" kern="1200" baseline="0" dirty="0" smtClean="0">
                <a:solidFill>
                  <a:schemeClr val="tx1"/>
                </a:solidFill>
                <a:effectLst/>
                <a:latin typeface="+mn-lt"/>
                <a:ea typeface="+mn-ea"/>
                <a:cs typeface="+mn-cs"/>
              </a:rPr>
              <a:t>that </a:t>
            </a:r>
            <a:r>
              <a:rPr lang="en-US" sz="1200" b="0" i="0" u="none" strike="noStrike" kern="1200" dirty="0" smtClean="0">
                <a:solidFill>
                  <a:schemeClr val="tx1"/>
                </a:solidFill>
                <a:effectLst/>
                <a:latin typeface="+mn-lt"/>
                <a:ea typeface="+mn-ea"/>
                <a:cs typeface="+mn-cs"/>
              </a:rPr>
              <a:t>providers do more and more on behalf of the tenants. </a:t>
            </a:r>
            <a:endParaRPr lang="en-US" b="0" dirty="0" smtClean="0">
              <a:effectLst/>
            </a:endParaRPr>
          </a:p>
          <a:p>
            <a:pPr rtl="0"/>
            <a:r>
              <a:rPr lang="en-US" sz="1200" b="0" i="0" u="none" strike="noStrike" kern="1200" dirty="0" smtClean="0">
                <a:solidFill>
                  <a:schemeClr val="tx1"/>
                </a:solidFill>
                <a:effectLst/>
                <a:latin typeface="+mn-lt"/>
                <a:ea typeface="+mn-ea"/>
                <a:cs typeface="+mn-cs"/>
              </a:rPr>
              <a:t>For example, in </a:t>
            </a:r>
            <a:r>
              <a:rPr lang="en-US" sz="1200" b="0" i="0" u="none" strike="noStrike" kern="1200" dirty="0" err="1" smtClean="0">
                <a:solidFill>
                  <a:schemeClr val="tx1"/>
                </a:solidFill>
                <a:effectLst/>
                <a:latin typeface="+mn-lt"/>
                <a:ea typeface="+mn-ea"/>
                <a:cs typeface="+mn-cs"/>
              </a:rPr>
              <a:t>IaaS</a:t>
            </a:r>
            <a:r>
              <a:rPr lang="en-US" sz="1200" b="0" i="0" u="none" strike="noStrike" kern="1200" dirty="0" smtClean="0">
                <a:solidFill>
                  <a:schemeClr val="tx1"/>
                </a:solidFill>
                <a:effectLst/>
                <a:latin typeface="+mn-lt"/>
                <a:ea typeface="+mn-ea"/>
                <a:cs typeface="+mn-cs"/>
              </a:rPr>
              <a:t>, tenants can run customized  servers in customized VMs and control how to scale their apps </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PaaS</a:t>
            </a:r>
            <a:r>
              <a:rPr lang="en-US" sz="1200" b="0" i="0" u="none" strike="noStrike" kern="1200" dirty="0" smtClean="0">
                <a:solidFill>
                  <a:schemeClr val="tx1"/>
                </a:solidFill>
                <a:effectLst/>
                <a:latin typeface="+mn-lt"/>
                <a:ea typeface="+mn-ea"/>
                <a:cs typeface="+mn-cs"/>
              </a:rPr>
              <a:t>: the tenants no control over the VM hosts of the application server but they can still decide how to scale and run the applications. </a:t>
            </a:r>
            <a:endParaRPr lang="en-US" b="0" dirty="0" smtClean="0">
              <a:effectLst/>
            </a:endParaRPr>
          </a:p>
          <a:p>
            <a:pPr rtl="0"/>
            <a:r>
              <a:rPr lang="en-US" sz="1200" b="0" i="0" u="none" strike="noStrike" kern="1200" dirty="0" smtClean="0">
                <a:solidFill>
                  <a:schemeClr val="tx1"/>
                </a:solidFill>
                <a:effectLst/>
                <a:latin typeface="+mn-lt"/>
                <a:ea typeface="+mn-ea"/>
                <a:cs typeface="+mn-cs"/>
              </a:rPr>
              <a:t>A new type of cloud computing service, which is called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rPr>
              <a:t>FaaS</a:t>
            </a:r>
            <a:r>
              <a:rPr lang="en-US" sz="1200" b="0" i="0" u="none" strike="noStrike" kern="1200" dirty="0" smtClean="0">
                <a:solidFill>
                  <a:schemeClr val="tx1"/>
                </a:solidFill>
                <a:effectLst/>
                <a:latin typeface="+mn-lt"/>
                <a:ea typeface="+mn-ea"/>
                <a:cs typeface="+mn-cs"/>
              </a:rPr>
              <a:t>, takes a step further: the server management and even some application management tasks are left to the provider</a:t>
            </a:r>
            <a:endParaRPr lang="en-US" b="0" dirty="0" smtClean="0">
              <a:effectLst/>
            </a:endParaRP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25C829C-5035-B44E-8528-8119F7E1C664}" type="slidenum">
              <a:rPr lang="en-US" smtClean="0"/>
              <a:t>2</a:t>
            </a:fld>
            <a:endParaRPr lang="en-US"/>
          </a:p>
        </p:txBody>
      </p:sp>
    </p:spTree>
    <p:extLst>
      <p:ext uri="{BB962C8B-B14F-4D97-AF65-F5344CB8AC3E}">
        <p14:creationId xmlns:p14="http://schemas.microsoft.com/office/powerpoint/2010/main" val="1607492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let’s look at these factors </a:t>
            </a: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20</a:t>
            </a:fld>
            <a:endParaRPr lang="en-US"/>
          </a:p>
        </p:txBody>
      </p:sp>
    </p:spTree>
    <p:extLst>
      <p:ext uri="{BB962C8B-B14F-4D97-AF65-F5344CB8AC3E}">
        <p14:creationId xmlns:p14="http://schemas.microsoft.com/office/powerpoint/2010/main" val="1308450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We examined three metrics: xx, xx, xx</a:t>
            </a:r>
            <a:endParaRPr lang="en-US" b="0" dirty="0" smtClean="0">
              <a:effectLst/>
            </a:endParaRPr>
          </a:p>
          <a:p>
            <a:pPr rtl="0"/>
            <a:r>
              <a:rPr lang="en-US" sz="1200" b="0" i="0" u="none" strike="noStrike" kern="1200" dirty="0" smtClean="0">
                <a:solidFill>
                  <a:schemeClr val="tx1"/>
                </a:solidFill>
                <a:effectLst/>
                <a:latin typeface="+mn-lt"/>
                <a:ea typeface="+mn-ea"/>
                <a:cs typeface="+mn-cs"/>
              </a:rPr>
              <a:t>And in network throughput test, each </a:t>
            </a:r>
            <a:r>
              <a:rPr lang="en-US" sz="1200" b="0" i="0" u="none" strike="noStrike" kern="1200" dirty="0" err="1" smtClean="0">
                <a:solidFill>
                  <a:schemeClr val="tx1"/>
                </a:solidFill>
                <a:effectLst/>
                <a:latin typeface="+mn-lt"/>
                <a:ea typeface="+mn-ea"/>
                <a:cs typeface="+mn-cs"/>
              </a:rPr>
              <a:t>inst</a:t>
            </a:r>
            <a:r>
              <a:rPr lang="en-US" sz="1200" b="0" i="0" u="none" strike="noStrike" kern="1200" dirty="0" smtClean="0">
                <a:solidFill>
                  <a:schemeClr val="tx1"/>
                </a:solidFill>
                <a:effectLst/>
                <a:latin typeface="+mn-lt"/>
                <a:ea typeface="+mn-ea"/>
                <a:cs typeface="+mn-cs"/>
              </a:rPr>
              <a:t> talks to different </a:t>
            </a:r>
            <a:r>
              <a:rPr lang="en-US" sz="1200" b="0" i="0" u="none" strike="noStrike" kern="1200" dirty="0" err="1" smtClean="0">
                <a:solidFill>
                  <a:schemeClr val="tx1"/>
                </a:solidFill>
                <a:effectLst/>
                <a:latin typeface="+mn-lt"/>
                <a:ea typeface="+mn-ea"/>
                <a:cs typeface="+mn-cs"/>
              </a:rPr>
              <a:t>iperf</a:t>
            </a:r>
            <a:r>
              <a:rPr lang="en-US" sz="1200" b="0" i="0" u="none" strike="noStrike" kern="1200" dirty="0" smtClean="0">
                <a:solidFill>
                  <a:schemeClr val="tx1"/>
                </a:solidFill>
                <a:effectLst/>
                <a:latin typeface="+mn-lt"/>
                <a:ea typeface="+mn-ea"/>
                <a:cs typeface="+mn-cs"/>
              </a:rPr>
              <a:t> server that in the same cloud region so server-side bandwidth won’t be a bottleneck. </a:t>
            </a:r>
            <a:endParaRPr lang="en-US" b="0" dirty="0" smtClean="0">
              <a:effectLst/>
            </a:endParaRPr>
          </a:p>
          <a:p>
            <a:pPr rtl="0"/>
            <a:r>
              <a:rPr lang="en-US" sz="1200" b="0" i="0" u="none" strike="noStrike" kern="1200" dirty="0" smtClean="0">
                <a:solidFill>
                  <a:schemeClr val="tx1"/>
                </a:solidFill>
                <a:effectLst/>
                <a:latin typeface="+mn-lt"/>
                <a:ea typeface="+mn-ea"/>
                <a:cs typeface="+mn-cs"/>
              </a:rPr>
              <a:t>Two factors could affect performance. The first is </a:t>
            </a:r>
            <a:r>
              <a:rPr lang="en-US" sz="1200" b="0" i="0" u="none" strike="noStrike" kern="1200" dirty="0" err="1" smtClean="0">
                <a:solidFill>
                  <a:schemeClr val="tx1"/>
                </a:solidFill>
                <a:effectLst/>
                <a:latin typeface="+mn-lt"/>
                <a:ea typeface="+mn-ea"/>
                <a:cs typeface="+mn-cs"/>
              </a:rPr>
              <a:t>cosidency</a:t>
            </a:r>
            <a:r>
              <a:rPr lang="en-US" sz="1200" b="0" i="0" u="none" strike="noStrike" kern="1200" dirty="0" smtClean="0">
                <a:solidFill>
                  <a:schemeClr val="tx1"/>
                </a:solidFill>
                <a:effectLst/>
                <a:latin typeface="+mn-lt"/>
                <a:ea typeface="+mn-ea"/>
                <a:cs typeface="+mn-cs"/>
              </a:rPr>
              <a:t> level which is the No. of instances on the same VM that perform  the same tasks. </a:t>
            </a: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21</a:t>
            </a:fld>
            <a:endParaRPr lang="en-US"/>
          </a:p>
        </p:txBody>
      </p:sp>
    </p:spTree>
    <p:extLst>
      <p:ext uri="{BB962C8B-B14F-4D97-AF65-F5344CB8AC3E}">
        <p14:creationId xmlns:p14="http://schemas.microsoft.com/office/powerpoint/2010/main" val="206666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Before</a:t>
            </a:r>
            <a:r>
              <a:rPr lang="en-US" sz="1200" b="0" i="0" u="none" strike="noStrike" kern="1200" baseline="0" dirty="0" smtClean="0">
                <a:solidFill>
                  <a:schemeClr val="tx1"/>
                </a:solidFill>
                <a:effectLst/>
                <a:latin typeface="+mn-lt"/>
                <a:ea typeface="+mn-ea"/>
                <a:cs typeface="+mn-cs"/>
              </a:rPr>
              <a:t> talk about the performance, I want to </a:t>
            </a:r>
            <a:r>
              <a:rPr lang="en-US" sz="1200" b="0" i="0" u="none" strike="noStrike" kern="1200" dirty="0" smtClean="0">
                <a:solidFill>
                  <a:schemeClr val="tx1"/>
                </a:solidFill>
                <a:effectLst/>
                <a:latin typeface="+mn-lt"/>
                <a:ea typeface="+mn-ea"/>
                <a:cs typeface="+mn-cs"/>
              </a:rPr>
              <a:t>introduce how </a:t>
            </a:r>
            <a:r>
              <a:rPr lang="en-US" sz="1200" b="0" i="0" u="none" strike="noStrike" kern="1200" dirty="0" err="1" smtClean="0">
                <a:solidFill>
                  <a:schemeClr val="tx1"/>
                </a:solidFill>
                <a:effectLst/>
                <a:latin typeface="+mn-lt"/>
                <a:ea typeface="+mn-ea"/>
                <a:cs typeface="+mn-cs"/>
              </a:rPr>
              <a:t>insts</a:t>
            </a:r>
            <a:r>
              <a:rPr lang="en-US" sz="1200" b="0" i="0" u="none" strike="noStrike" kern="1200" dirty="0" smtClean="0">
                <a:solidFill>
                  <a:schemeClr val="tx1"/>
                </a:solidFill>
                <a:effectLst/>
                <a:latin typeface="+mn-lt"/>
                <a:ea typeface="+mn-ea"/>
                <a:cs typeface="+mn-cs"/>
              </a:rPr>
              <a:t> are scheduled on the VMs. We launch a certain number of instances and examine the resulting VMs.  We found Azure just randomly place </a:t>
            </a:r>
            <a:r>
              <a:rPr lang="en-US" sz="1200" b="0" i="0" u="none" strike="noStrike" kern="1200" dirty="0" err="1" smtClean="0">
                <a:solidFill>
                  <a:schemeClr val="tx1"/>
                </a:solidFill>
                <a:effectLst/>
                <a:latin typeface="+mn-lt"/>
                <a:ea typeface="+mn-ea"/>
                <a:cs typeface="+mn-cs"/>
              </a:rPr>
              <a:t>insts</a:t>
            </a:r>
            <a:r>
              <a:rPr lang="en-US" sz="1200" b="0" i="0" u="none" strike="noStrike" kern="1200" dirty="0" smtClean="0">
                <a:solidFill>
                  <a:schemeClr val="tx1"/>
                </a:solidFill>
                <a:effectLst/>
                <a:latin typeface="+mn-lt"/>
                <a:ea typeface="+mn-ea"/>
                <a:cs typeface="+mn-cs"/>
              </a:rPr>
              <a:t> on VMs.</a:t>
            </a:r>
            <a:endParaRPr lang="en-US" b="0" dirty="0" smtClean="0">
              <a:effectLst/>
            </a:endParaRPr>
          </a:p>
          <a:p>
            <a:pPr rtl="0"/>
            <a:r>
              <a:rPr lang="en-US" sz="1200" b="0" i="0" u="none" strike="noStrike" kern="1200" dirty="0" smtClean="0">
                <a:solidFill>
                  <a:schemeClr val="tx1"/>
                </a:solidFill>
                <a:effectLst/>
                <a:latin typeface="+mn-lt"/>
                <a:ea typeface="+mn-ea"/>
                <a:cs typeface="+mn-cs"/>
              </a:rPr>
              <a:t>And Google: again, since we didn’t have VM info, we don’t know how this work in google. </a:t>
            </a:r>
            <a:endParaRPr lang="en-US" b="0" dirty="0" smtClean="0">
              <a:effectLst/>
            </a:endParaRPr>
          </a:p>
          <a:p>
            <a:pPr rtl="0"/>
            <a:r>
              <a:rPr lang="en-US" sz="1200" b="0" i="0" u="none" strike="noStrike" kern="1200" dirty="0" smtClean="0">
                <a:solidFill>
                  <a:schemeClr val="tx1"/>
                </a:solidFill>
                <a:effectLst/>
                <a:latin typeface="+mn-lt"/>
                <a:ea typeface="+mn-ea"/>
                <a:cs typeface="+mn-cs"/>
              </a:rPr>
              <a:t>AWS  uses bin-packing like placement. They will try to max memory </a:t>
            </a:r>
            <a:r>
              <a:rPr lang="en-US" sz="1200" b="0" i="0" u="none" strike="noStrike" kern="1200" dirty="0" err="1" smtClean="0">
                <a:solidFill>
                  <a:schemeClr val="tx1"/>
                </a:solidFill>
                <a:effectLst/>
                <a:latin typeface="+mn-lt"/>
                <a:ea typeface="+mn-ea"/>
                <a:cs typeface="+mn-cs"/>
              </a:rPr>
              <a:t>util</a:t>
            </a:r>
            <a:r>
              <a:rPr lang="en-US" sz="1200" b="0" i="0" u="none" strike="noStrike" kern="1200" dirty="0" smtClean="0">
                <a:solidFill>
                  <a:schemeClr val="tx1"/>
                </a:solidFill>
                <a:effectLst/>
                <a:latin typeface="+mn-lt"/>
                <a:ea typeface="+mn-ea"/>
                <a:cs typeface="+mn-cs"/>
              </a:rPr>
              <a:t> on </a:t>
            </a:r>
            <a:r>
              <a:rPr lang="en-US" sz="1200" b="0" i="0" u="none" strike="noStrike" kern="1200" dirty="0" err="1" smtClean="0">
                <a:solidFill>
                  <a:schemeClr val="tx1"/>
                </a:solidFill>
                <a:effectLst/>
                <a:latin typeface="+mn-lt"/>
                <a:ea typeface="+mn-ea"/>
                <a:cs typeface="+mn-cs"/>
              </a:rPr>
              <a:t>vms</a:t>
            </a:r>
            <a:r>
              <a:rPr lang="en-US" sz="1200" b="0" i="0" u="none" strike="noStrike" kern="1200" dirty="0" smtClean="0">
                <a:solidFill>
                  <a:schemeClr val="tx1"/>
                </a:solidFill>
                <a:effectLst/>
                <a:latin typeface="+mn-lt"/>
                <a:ea typeface="+mn-ea"/>
                <a:cs typeface="+mn-cs"/>
              </a:rPr>
              <a:t> by packing as many </a:t>
            </a:r>
            <a:r>
              <a:rPr lang="en-US" sz="1200" b="0" i="0" u="none" strike="noStrike" kern="1200" dirty="0" err="1" smtClean="0">
                <a:solidFill>
                  <a:schemeClr val="tx1"/>
                </a:solidFill>
                <a:effectLst/>
                <a:latin typeface="+mn-lt"/>
                <a:ea typeface="+mn-ea"/>
                <a:cs typeface="+mn-cs"/>
              </a:rPr>
              <a:t>insts</a:t>
            </a:r>
            <a:r>
              <a:rPr lang="en-US" sz="1200" b="0" i="0" u="none" strike="noStrike" kern="1200" dirty="0" smtClean="0">
                <a:solidFill>
                  <a:schemeClr val="tx1"/>
                </a:solidFill>
                <a:effectLst/>
                <a:latin typeface="+mn-lt"/>
                <a:ea typeface="+mn-ea"/>
                <a:cs typeface="+mn-cs"/>
              </a:rPr>
              <a:t> as possible. For example xxx</a:t>
            </a:r>
            <a:endParaRPr lang="en-US" b="0" dirty="0" smtClean="0">
              <a:effectLst/>
            </a:endParaRPr>
          </a:p>
          <a:p>
            <a:pPr rtl="0"/>
            <a:r>
              <a:rPr lang="en-US" sz="1200" b="0" i="0" u="none" strike="noStrike" kern="1200" dirty="0" smtClean="0">
                <a:solidFill>
                  <a:schemeClr val="tx1"/>
                </a:solidFill>
                <a:effectLst/>
                <a:latin typeface="+mn-lt"/>
                <a:ea typeface="+mn-ea"/>
                <a:cs typeface="+mn-cs"/>
              </a:rPr>
              <a:t>Even launching a random number of functions of random memory. The VM </a:t>
            </a:r>
            <a:r>
              <a:rPr lang="en-US" sz="1200" b="0" i="0" u="none" strike="noStrike" kern="1200" dirty="0" err="1" smtClean="0">
                <a:solidFill>
                  <a:schemeClr val="tx1"/>
                </a:solidFill>
                <a:effectLst/>
                <a:latin typeface="+mn-lt"/>
                <a:ea typeface="+mn-ea"/>
                <a:cs typeface="+mn-cs"/>
              </a:rPr>
              <a:t>util</a:t>
            </a:r>
            <a:r>
              <a:rPr lang="en-US" sz="1200" b="0" i="0" u="none" strike="noStrike" kern="1200" dirty="0" smtClean="0">
                <a:solidFill>
                  <a:schemeClr val="tx1"/>
                </a:solidFill>
                <a:effectLst/>
                <a:latin typeface="+mn-lt"/>
                <a:ea typeface="+mn-ea"/>
                <a:cs typeface="+mn-cs"/>
              </a:rPr>
              <a:t> is high</a:t>
            </a:r>
          </a:p>
          <a:p>
            <a:pPr rtl="0"/>
            <a:r>
              <a:rPr lang="en-US" sz="1200" b="0" i="0" u="none" strike="noStrike" kern="1200" baseline="0" dirty="0" smtClean="0">
                <a:solidFill>
                  <a:schemeClr val="tx1"/>
                </a:solidFill>
                <a:effectLst/>
                <a:latin typeface="+mn-lt"/>
                <a:ea typeface="+mn-ea"/>
                <a:cs typeface="+mn-cs"/>
              </a:rPr>
              <a:t>This is good for VM resource util. but instances in AWS tend to be </a:t>
            </a:r>
            <a:r>
              <a:rPr lang="en-US" sz="1200" b="0" i="0" u="none" strike="noStrike" kern="1200" baseline="0" dirty="0" err="1" smtClean="0">
                <a:solidFill>
                  <a:schemeClr val="tx1"/>
                </a:solidFill>
                <a:effectLst/>
                <a:latin typeface="+mn-lt"/>
                <a:ea typeface="+mn-ea"/>
                <a:cs typeface="+mn-cs"/>
              </a:rPr>
              <a:t>coresident</a:t>
            </a:r>
            <a:r>
              <a:rPr lang="en-US" sz="1200" b="0" i="0" u="none" strike="noStrike" kern="1200" baseline="0" dirty="0" smtClean="0">
                <a:solidFill>
                  <a:schemeClr val="tx1"/>
                </a:solidFill>
                <a:effectLst/>
                <a:latin typeface="+mn-lt"/>
                <a:ea typeface="+mn-ea"/>
                <a:cs typeface="+mn-cs"/>
              </a:rPr>
              <a:t>. </a:t>
            </a:r>
            <a:r>
              <a:rPr lang="en-US" dirty="0" smtClean="0"/>
              <a:t/>
            </a:r>
            <a:br>
              <a:rPr lang="en-US" dirty="0" smtClean="0"/>
            </a:b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22</a:t>
            </a:fld>
            <a:endParaRPr lang="en-US"/>
          </a:p>
        </p:txBody>
      </p:sp>
    </p:spTree>
    <p:extLst>
      <p:ext uri="{BB962C8B-B14F-4D97-AF65-F5344CB8AC3E}">
        <p14:creationId xmlns:p14="http://schemas.microsoft.com/office/powerpoint/2010/main" val="903824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And we found as more instances on the VM performed the same operations the </a:t>
            </a:r>
            <a:r>
              <a:rPr lang="en-US" sz="1200" b="0" i="0" u="none" strike="noStrike" kern="1200" dirty="0" err="1" smtClean="0">
                <a:solidFill>
                  <a:schemeClr val="tx1"/>
                </a:solidFill>
                <a:effectLst/>
                <a:latin typeface="+mn-lt"/>
                <a:ea typeface="+mn-ea"/>
                <a:cs typeface="+mn-cs"/>
              </a:rPr>
              <a:t>insts</a:t>
            </a:r>
            <a:r>
              <a:rPr lang="en-US" sz="1200" b="0" i="0" u="none" strike="noStrike" kern="1200" dirty="0" smtClean="0">
                <a:solidFill>
                  <a:schemeClr val="tx1"/>
                </a:solidFill>
                <a:effectLst/>
                <a:latin typeface="+mn-lt"/>
                <a:ea typeface="+mn-ea"/>
                <a:cs typeface="+mn-cs"/>
              </a:rPr>
              <a:t> will suffer from performance dg</a:t>
            </a:r>
            <a:endParaRPr lang="en-US" b="0" dirty="0" smtClean="0">
              <a:effectLst/>
            </a:endParaRPr>
          </a:p>
          <a:p>
            <a:pPr rtl="0"/>
            <a:r>
              <a:rPr lang="en-US" sz="1200" b="0" i="0" u="none" strike="noStrike" kern="1200" dirty="0" smtClean="0">
                <a:solidFill>
                  <a:schemeClr val="tx1"/>
                </a:solidFill>
                <a:effectLst/>
                <a:latin typeface="+mn-lt"/>
                <a:ea typeface="+mn-ea"/>
                <a:cs typeface="+mn-cs"/>
              </a:rPr>
              <a:t>The situation become worse in AWS as it’s very easy to achieve </a:t>
            </a:r>
            <a:r>
              <a:rPr lang="en-US" sz="1200" b="0" i="0" u="none" strike="noStrike" kern="1200" dirty="0" err="1" smtClean="0">
                <a:solidFill>
                  <a:schemeClr val="tx1"/>
                </a:solidFill>
                <a:effectLst/>
                <a:latin typeface="+mn-lt"/>
                <a:ea typeface="+mn-ea"/>
                <a:cs typeface="+mn-cs"/>
              </a:rPr>
              <a:t>coresidency</a:t>
            </a:r>
            <a:r>
              <a:rPr lang="en-US" sz="1200" b="0" i="0" u="none" strike="noStrike" kern="1200" dirty="0" smtClean="0">
                <a:solidFill>
                  <a:schemeClr val="tx1"/>
                </a:solidFill>
                <a:effectLst/>
                <a:latin typeface="+mn-lt"/>
                <a:ea typeface="+mn-ea"/>
                <a:cs typeface="+mn-cs"/>
              </a:rPr>
              <a:t>. So when there are concurrent requests, because of AWS placement strategy, all the instances might end up running on the same VM and contend for the same VM. We didn’t show in the figure</a:t>
            </a:r>
            <a:r>
              <a:rPr lang="en-US" sz="1200" b="0" i="0" u="none" strike="noStrike" kern="1200" baseline="0" dirty="0" smtClean="0">
                <a:solidFill>
                  <a:schemeClr val="tx1"/>
                </a:solidFill>
                <a:effectLst/>
                <a:latin typeface="+mn-lt"/>
                <a:ea typeface="+mn-ea"/>
                <a:cs typeface="+mn-cs"/>
              </a:rPr>
              <a:t> but in fact the </a:t>
            </a:r>
            <a:r>
              <a:rPr lang="en-US" sz="1200" b="0" i="0" u="none" strike="noStrike" kern="1200" baseline="0" dirty="0" err="1" smtClean="0">
                <a:solidFill>
                  <a:schemeClr val="tx1"/>
                </a:solidFill>
                <a:effectLst/>
                <a:latin typeface="+mn-lt"/>
                <a:ea typeface="+mn-ea"/>
                <a:cs typeface="+mn-cs"/>
              </a:rPr>
              <a:t>coldstart</a:t>
            </a:r>
            <a:r>
              <a:rPr lang="en-US" sz="1200" b="0" i="0" u="none" strike="noStrike" kern="1200" baseline="0" dirty="0" smtClean="0">
                <a:solidFill>
                  <a:schemeClr val="tx1"/>
                </a:solidFill>
                <a:effectLst/>
                <a:latin typeface="+mn-lt"/>
                <a:ea typeface="+mn-ea"/>
                <a:cs typeface="+mn-cs"/>
              </a:rPr>
              <a:t> is 7x longer in AWS when launching 20 instances at the same time. </a:t>
            </a:r>
            <a:endParaRPr lang="en-US" sz="1200" b="0" i="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We need better </a:t>
            </a:r>
            <a:r>
              <a:rPr lang="en-US" sz="1200" b="0" i="0" u="none" strike="noStrike" kern="1200" dirty="0" err="1" smtClean="0">
                <a:solidFill>
                  <a:schemeClr val="tx1"/>
                </a:solidFill>
                <a:effectLst/>
                <a:latin typeface="+mn-lt"/>
                <a:ea typeface="+mn-ea"/>
                <a:cs typeface="+mn-cs"/>
              </a:rPr>
              <a:t>mech</a:t>
            </a:r>
            <a:r>
              <a:rPr lang="en-US" sz="1200" b="0" i="0" u="none" strike="noStrike" kern="1200" dirty="0" smtClean="0">
                <a:solidFill>
                  <a:schemeClr val="tx1"/>
                </a:solidFill>
                <a:effectLst/>
                <a:latin typeface="+mn-lt"/>
                <a:ea typeface="+mn-ea"/>
                <a:cs typeface="+mn-cs"/>
              </a:rPr>
              <a:t> that can consider both VM resource utilization and </a:t>
            </a:r>
            <a:r>
              <a:rPr lang="en-US" sz="1200" b="0" i="0" u="none" strike="noStrike" kern="1200" dirty="0" err="1" smtClean="0">
                <a:solidFill>
                  <a:schemeClr val="tx1"/>
                </a:solidFill>
                <a:effectLst/>
                <a:latin typeface="+mn-lt"/>
                <a:ea typeface="+mn-ea"/>
                <a:cs typeface="+mn-cs"/>
              </a:rPr>
              <a:t>perf</a:t>
            </a:r>
            <a:r>
              <a:rPr lang="en-US" sz="1200" b="0" i="0" u="none" strike="noStrike" kern="1200" dirty="0" smtClean="0">
                <a:solidFill>
                  <a:schemeClr val="tx1"/>
                </a:solidFill>
                <a:effectLst/>
                <a:latin typeface="+mn-lt"/>
                <a:ea typeface="+mn-ea"/>
                <a:cs typeface="+mn-cs"/>
              </a:rPr>
              <a:t> isolation</a:t>
            </a:r>
            <a:endParaRPr lang="en-US" b="0" dirty="0" smtClean="0">
              <a:effectLst/>
            </a:endParaRPr>
          </a:p>
          <a:p>
            <a:r>
              <a:rPr lang="en-US" dirty="0" smtClean="0"/>
              <a:t/>
            </a:r>
            <a:br>
              <a:rPr lang="en-US" dirty="0" smtClean="0"/>
            </a:b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23</a:t>
            </a:fld>
            <a:endParaRPr lang="en-US"/>
          </a:p>
        </p:txBody>
      </p:sp>
    </p:spTree>
    <p:extLst>
      <p:ext uri="{BB962C8B-B14F-4D97-AF65-F5344CB8AC3E}">
        <p14:creationId xmlns:p14="http://schemas.microsoft.com/office/powerpoint/2010/main" val="514933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You might notice that the </a:t>
            </a:r>
            <a:r>
              <a:rPr lang="en-US" sz="1200" b="0" i="0" u="none" strike="noStrike" kern="1200" dirty="0" err="1" smtClean="0">
                <a:solidFill>
                  <a:schemeClr val="tx1"/>
                </a:solidFill>
                <a:effectLst/>
                <a:latin typeface="+mn-lt"/>
                <a:ea typeface="+mn-ea"/>
                <a:cs typeface="+mn-cs"/>
              </a:rPr>
              <a:t>coresident</a:t>
            </a:r>
            <a:r>
              <a:rPr lang="en-US" sz="1200" b="0" i="0" u="none" strike="noStrike" kern="1200" dirty="0" smtClean="0">
                <a:solidFill>
                  <a:schemeClr val="tx1"/>
                </a:solidFill>
                <a:effectLst/>
                <a:latin typeface="+mn-lt"/>
                <a:ea typeface="+mn-ea"/>
                <a:cs typeface="+mn-cs"/>
              </a:rPr>
              <a:t> will not affect CPU share in AWS</a:t>
            </a: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24</a:t>
            </a:fld>
            <a:endParaRPr lang="en-US"/>
          </a:p>
        </p:txBody>
      </p:sp>
    </p:spTree>
    <p:extLst>
      <p:ext uri="{BB962C8B-B14F-4D97-AF65-F5344CB8AC3E}">
        <p14:creationId xmlns:p14="http://schemas.microsoft.com/office/powerpoint/2010/main" val="19405378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This is because in AWS and Google, CPU share is proportional  to function memory </a:t>
            </a:r>
            <a:endParaRPr lang="en-US" b="0" dirty="0" smtClean="0">
              <a:effectLst/>
            </a:endParaRPr>
          </a:p>
          <a:p>
            <a:pPr rtl="0"/>
            <a:r>
              <a:rPr lang="en-US" sz="1200" b="0" i="0" u="none" strike="noStrike" kern="1200" dirty="0" smtClean="0">
                <a:solidFill>
                  <a:schemeClr val="tx1"/>
                </a:solidFill>
                <a:effectLst/>
                <a:latin typeface="+mn-lt"/>
                <a:ea typeface="+mn-ea"/>
                <a:cs typeface="+mn-cs"/>
              </a:rPr>
              <a:t>For examine in AWS 128 MB function can only use CPU for 80 </a:t>
            </a:r>
            <a:r>
              <a:rPr lang="en-US" sz="1200" b="0" i="0" u="none" strike="noStrike" kern="1200" dirty="0" err="1" smtClean="0">
                <a:solidFill>
                  <a:schemeClr val="tx1"/>
                </a:solidFill>
                <a:effectLst/>
                <a:latin typeface="+mn-lt"/>
                <a:ea typeface="+mn-ea"/>
                <a:cs typeface="+mn-cs"/>
              </a:rPr>
              <a:t>ms</a:t>
            </a:r>
            <a:r>
              <a:rPr lang="en-US" sz="1200" b="0" i="0" u="none" strike="noStrike" kern="1200" dirty="0" smtClean="0">
                <a:solidFill>
                  <a:schemeClr val="tx1"/>
                </a:solidFill>
                <a:effectLst/>
                <a:latin typeface="+mn-lt"/>
                <a:ea typeface="+mn-ea"/>
                <a:cs typeface="+mn-cs"/>
              </a:rPr>
              <a:t>, while 1.5GB memory it can use 900 </a:t>
            </a:r>
            <a:r>
              <a:rPr lang="en-US" sz="1200" b="0" i="0" u="none" strike="noStrike" kern="1200" dirty="0" err="1" smtClean="0">
                <a:solidFill>
                  <a:schemeClr val="tx1"/>
                </a:solidFill>
                <a:effectLst/>
                <a:latin typeface="+mn-lt"/>
                <a:ea typeface="+mn-ea"/>
                <a:cs typeface="+mn-cs"/>
              </a:rPr>
              <a:t>ms</a:t>
            </a:r>
            <a:endParaRPr lang="en-US" b="0" dirty="0" smtClean="0">
              <a:effectLst/>
            </a:endParaRPr>
          </a:p>
          <a:p>
            <a:r>
              <a:rPr lang="en-US" dirty="0" smtClean="0"/>
              <a:t/>
            </a:r>
            <a:br>
              <a:rPr lang="en-US" dirty="0" smtClean="0"/>
            </a:b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25</a:t>
            </a:fld>
            <a:endParaRPr lang="en-US"/>
          </a:p>
        </p:txBody>
      </p:sp>
    </p:spTree>
    <p:extLst>
      <p:ext uri="{BB962C8B-B14F-4D97-AF65-F5344CB8AC3E}">
        <p14:creationId xmlns:p14="http://schemas.microsoft.com/office/powerpoint/2010/main" val="424002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The second is </a:t>
            </a:r>
            <a:r>
              <a:rPr lang="en-US" sz="1200" b="0" i="0" u="none" strike="noStrike" kern="1200" dirty="0" err="1" smtClean="0">
                <a:solidFill>
                  <a:schemeClr val="tx1"/>
                </a:solidFill>
                <a:effectLst/>
                <a:latin typeface="+mn-lt"/>
                <a:ea typeface="+mn-ea"/>
                <a:cs typeface="+mn-cs"/>
              </a:rPr>
              <a:t>Vm</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conf</a:t>
            </a:r>
            <a:r>
              <a:rPr lang="en-US" sz="1200" b="0" i="0" u="none" strike="noStrike" kern="1200" dirty="0" smtClean="0">
                <a:solidFill>
                  <a:schemeClr val="tx1"/>
                </a:solidFill>
                <a:effectLst/>
                <a:latin typeface="+mn-lt"/>
                <a:ea typeface="+mn-ea"/>
                <a:cs typeface="+mn-cs"/>
              </a:rPr>
              <a:t> like what kind of CPU model a VM used.</a:t>
            </a:r>
          </a:p>
          <a:p>
            <a:pPr rtl="0"/>
            <a:r>
              <a:rPr lang="en-US" sz="1200" b="0" i="0" u="none" strike="noStrike" kern="1200" dirty="0" smtClean="0">
                <a:solidFill>
                  <a:schemeClr val="tx1"/>
                </a:solidFill>
                <a:effectLst/>
                <a:latin typeface="+mn-lt"/>
                <a:ea typeface="+mn-ea"/>
                <a:cs typeface="+mn-cs"/>
              </a:rPr>
              <a:t>But it will not affect IO and network in AWS and Google. </a:t>
            </a:r>
            <a:endParaRPr lang="en-US" b="0" dirty="0" smtClean="0">
              <a:effectLst/>
            </a:endParaRPr>
          </a:p>
          <a:p>
            <a:pPr rtl="0"/>
            <a:r>
              <a:rPr lang="en-US" sz="1200" b="0" i="0" u="none" strike="noStrike" kern="1200" dirty="0" smtClean="0">
                <a:solidFill>
                  <a:schemeClr val="tx1"/>
                </a:solidFill>
                <a:effectLst/>
                <a:latin typeface="+mn-lt"/>
                <a:ea typeface="+mn-ea"/>
                <a:cs typeface="+mn-cs"/>
              </a:rPr>
              <a:t>The network IO in AWS stable; google are variable BUT are not related to VM configuration</a:t>
            </a:r>
            <a:endParaRPr lang="en-US" b="0" dirty="0" smtClean="0">
              <a:effectLst/>
            </a:endParaRPr>
          </a:p>
          <a:p>
            <a:r>
              <a:rPr lang="en-US" dirty="0" smtClean="0"/>
              <a:t/>
            </a:r>
            <a:br>
              <a:rPr lang="en-US" dirty="0" smtClean="0"/>
            </a:br>
            <a:endParaRPr lang="en-US" b="0" dirty="0" smtClean="0">
              <a:effectLst/>
            </a:endParaRPr>
          </a:p>
          <a:p>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26</a:t>
            </a:fld>
            <a:endParaRPr lang="en-US"/>
          </a:p>
        </p:txBody>
      </p:sp>
    </p:spTree>
    <p:extLst>
      <p:ext uri="{BB962C8B-B14F-4D97-AF65-F5344CB8AC3E}">
        <p14:creationId xmlns:p14="http://schemas.microsoft.com/office/powerpoint/2010/main" val="414291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In Azure, instances on 4 </a:t>
            </a:r>
            <a:r>
              <a:rPr lang="en-US" sz="1200" b="0" i="0" u="none" strike="noStrike" kern="1200" dirty="0" err="1" smtClean="0">
                <a:solidFill>
                  <a:schemeClr val="tx1"/>
                </a:solidFill>
                <a:effectLst/>
                <a:latin typeface="+mn-lt"/>
                <a:ea typeface="+mn-ea"/>
                <a:cs typeface="+mn-cs"/>
              </a:rPr>
              <a:t>vCPU</a:t>
            </a:r>
            <a:r>
              <a:rPr lang="en-US" sz="1200" b="0" i="0" u="none" strike="noStrike" kern="1200" dirty="0" smtClean="0">
                <a:solidFill>
                  <a:schemeClr val="tx1"/>
                </a:solidFill>
                <a:effectLst/>
                <a:latin typeface="+mn-lt"/>
                <a:ea typeface="+mn-ea"/>
                <a:cs typeface="+mn-cs"/>
              </a:rPr>
              <a:t> VMs tend to get more CPU than the instances on 1 or 2 </a:t>
            </a:r>
            <a:r>
              <a:rPr lang="en-US" sz="1200" b="0" i="0" u="none" strike="noStrike" kern="1200" dirty="0" err="1" smtClean="0">
                <a:solidFill>
                  <a:schemeClr val="tx1"/>
                </a:solidFill>
                <a:effectLst/>
                <a:latin typeface="+mn-lt"/>
                <a:ea typeface="+mn-ea"/>
                <a:cs typeface="+mn-cs"/>
              </a:rPr>
              <a:t>vCPU</a:t>
            </a:r>
            <a:r>
              <a:rPr lang="en-US" sz="1200" b="0" i="0" u="none" strike="noStrike" kern="1200" dirty="0" smtClean="0">
                <a:solidFill>
                  <a:schemeClr val="tx1"/>
                </a:solidFill>
                <a:effectLst/>
                <a:latin typeface="+mn-lt"/>
                <a:ea typeface="+mn-ea"/>
                <a:cs typeface="+mn-cs"/>
              </a:rPr>
              <a:t> VMs. </a:t>
            </a:r>
            <a:endParaRPr lang="en-US" b="0" dirty="0" smtClean="0">
              <a:effectLst/>
            </a:endParaRPr>
          </a:p>
          <a:p>
            <a:pPr rtl="0"/>
            <a:r>
              <a:rPr lang="en-US" sz="1200" b="0" i="0" u="none" strike="noStrike" kern="1200" dirty="0" smtClean="0">
                <a:solidFill>
                  <a:schemeClr val="tx1"/>
                </a:solidFill>
                <a:effectLst/>
                <a:latin typeface="+mn-lt"/>
                <a:ea typeface="+mn-ea"/>
                <a:cs typeface="+mn-cs"/>
              </a:rPr>
              <a:t>Besides, </a:t>
            </a:r>
            <a:r>
              <a:rPr lang="en-US" sz="1200" b="0" i="0" u="none" strike="noStrike" kern="1200" dirty="0" err="1" smtClean="0">
                <a:solidFill>
                  <a:schemeClr val="tx1"/>
                </a:solidFill>
                <a:effectLst/>
                <a:latin typeface="+mn-lt"/>
                <a:ea typeface="+mn-ea"/>
                <a:cs typeface="+mn-cs"/>
              </a:rPr>
              <a:t>insances</a:t>
            </a:r>
            <a:r>
              <a:rPr lang="en-US" sz="1200" b="0" i="0" u="none" strike="noStrike" kern="1200" baseline="0" dirty="0" smtClean="0">
                <a:solidFill>
                  <a:schemeClr val="tx1"/>
                </a:solidFill>
                <a:effectLst/>
                <a:latin typeface="+mn-lt"/>
                <a:ea typeface="+mn-ea"/>
                <a:cs typeface="+mn-cs"/>
              </a:rPr>
              <a:t> on 4 </a:t>
            </a:r>
            <a:r>
              <a:rPr lang="en-US" sz="1200" b="0" i="0" u="none" strike="noStrike" kern="1200" baseline="0" dirty="0" err="1" smtClean="0">
                <a:solidFill>
                  <a:schemeClr val="tx1"/>
                </a:solidFill>
                <a:effectLst/>
                <a:latin typeface="+mn-lt"/>
                <a:ea typeface="+mn-ea"/>
                <a:cs typeface="+mn-cs"/>
              </a:rPr>
              <a:t>vCPU</a:t>
            </a:r>
            <a:r>
              <a:rPr lang="en-US" sz="1200" b="0" i="0" u="none" strike="noStrike" kern="1200" baseline="0" dirty="0" smtClean="0">
                <a:solidFill>
                  <a:schemeClr val="tx1"/>
                </a:solidFill>
                <a:effectLst/>
                <a:latin typeface="+mn-lt"/>
                <a:ea typeface="+mn-ea"/>
                <a:cs typeface="+mn-cs"/>
              </a:rPr>
              <a:t> VMs have higher I/O and network throughput </a:t>
            </a:r>
            <a:endParaRPr lang="en-US" b="0" dirty="0" smtClean="0">
              <a:effectLst/>
            </a:endParaRPr>
          </a:p>
          <a:p>
            <a:pPr rtl="0"/>
            <a:r>
              <a:rPr lang="en-US" sz="1200" b="0" i="0" u="none" strike="noStrike" kern="1200" dirty="0" smtClean="0">
                <a:solidFill>
                  <a:schemeClr val="tx1"/>
                </a:solidFill>
                <a:effectLst/>
                <a:latin typeface="+mn-lt"/>
                <a:ea typeface="+mn-ea"/>
                <a:cs typeface="+mn-cs"/>
              </a:rPr>
              <a:t>This is undesired for tenants as they have no control over which VM their instances are running on. So if the function is placed on the VMs with… suffer from degraded performance and costs more. </a:t>
            </a:r>
            <a:endParaRPr lang="en-US" b="0" dirty="0" smtClean="0">
              <a:effectLst/>
            </a:endParaRPr>
          </a:p>
          <a:p>
            <a:r>
              <a:rPr lang="en-US" dirty="0" smtClean="0"/>
              <a:t/>
            </a:r>
            <a:br>
              <a:rPr lang="en-US" dirty="0" smtClean="0"/>
            </a:b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27</a:t>
            </a:fld>
            <a:endParaRPr lang="en-US"/>
          </a:p>
        </p:txBody>
      </p:sp>
    </p:spTree>
    <p:extLst>
      <p:ext uri="{BB962C8B-B14F-4D97-AF65-F5344CB8AC3E}">
        <p14:creationId xmlns:p14="http://schemas.microsoft.com/office/powerpoint/2010/main" val="1277579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found two specific bugs in providers</a:t>
            </a: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28</a:t>
            </a:fld>
            <a:endParaRPr lang="en-US"/>
          </a:p>
        </p:txBody>
      </p:sp>
    </p:spTree>
    <p:extLst>
      <p:ext uri="{BB962C8B-B14F-4D97-AF65-F5344CB8AC3E}">
        <p14:creationId xmlns:p14="http://schemas.microsoft.com/office/powerpoint/2010/main" val="1626957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The first is the consistency issue in AWS. </a:t>
            </a:r>
            <a:endParaRPr lang="en-US" b="0" dirty="0" smtClean="0">
              <a:effectLst/>
            </a:endParaRPr>
          </a:p>
          <a:p>
            <a:r>
              <a:rPr lang="en-US" dirty="0" smtClean="0"/>
              <a:t/>
            </a:r>
            <a:br>
              <a:rPr lang="en-US" dirty="0" smtClean="0"/>
            </a:b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29</a:t>
            </a:fld>
            <a:endParaRPr lang="en-US"/>
          </a:p>
        </p:txBody>
      </p:sp>
    </p:spTree>
    <p:extLst>
      <p:ext uri="{BB962C8B-B14F-4D97-AF65-F5344CB8AC3E}">
        <p14:creationId xmlns:p14="http://schemas.microsoft.com/office/powerpoint/2010/main" val="2031779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In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the tenants focus on developing functions, which are </a:t>
            </a:r>
            <a:r>
              <a:rPr lang="en-US" sz="1200" b="0" i="0" u="none" strike="noStrike" kern="1200" dirty="0" err="1" smtClean="0">
                <a:solidFill>
                  <a:schemeClr val="tx1"/>
                </a:solidFill>
                <a:effectLst/>
                <a:latin typeface="+mn-lt"/>
                <a:ea typeface="+mn-ea"/>
                <a:cs typeface="+mn-cs"/>
              </a:rPr>
              <a:t>xxxx</a:t>
            </a:r>
            <a:r>
              <a:rPr lang="en-US" sz="1200" b="0" i="0" u="none" strike="noStrike" kern="1200" dirty="0" smtClean="0">
                <a:solidFill>
                  <a:schemeClr val="tx1"/>
                </a:solidFill>
                <a:effectLst/>
                <a:latin typeface="+mn-lt"/>
                <a:ea typeface="+mn-ea"/>
                <a:cs typeface="+mn-cs"/>
              </a:rPr>
              <a:t>, and deploy the functions in the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platforms. </a:t>
            </a:r>
            <a:endParaRPr lang="en-US" b="0" dirty="0" smtClean="0">
              <a:effectLst/>
            </a:endParaRPr>
          </a:p>
          <a:p>
            <a:pPr rtl="0"/>
            <a:r>
              <a:rPr lang="en-US" sz="1200" b="0" i="0" u="none" strike="noStrike" kern="1200" dirty="0" smtClean="0">
                <a:solidFill>
                  <a:schemeClr val="tx1"/>
                </a:solidFill>
                <a:effectLst/>
                <a:latin typeface="+mn-lt"/>
                <a:ea typeface="+mn-ea"/>
                <a:cs typeface="+mn-cs"/>
              </a:rPr>
              <a:t>They have very minimal configuration access to the function execution environment and spend no efforts on managing the backend infrastructures. The tenant is charged based on the execution time, and memory or CPU used by the functions. The costs are low. </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3</a:t>
            </a:fld>
            <a:endParaRPr lang="en-US"/>
          </a:p>
        </p:txBody>
      </p:sp>
    </p:spTree>
    <p:extLst>
      <p:ext uri="{BB962C8B-B14F-4D97-AF65-F5344CB8AC3E}">
        <p14:creationId xmlns:p14="http://schemas.microsoft.com/office/powerpoint/2010/main" val="4278791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consistent issues in meta data store</a:t>
            </a:r>
            <a:endParaRPr lang="en-US" b="0" dirty="0" smtClean="0">
              <a:effectLst/>
            </a:endParaRPr>
          </a:p>
          <a:p>
            <a:pPr rtl="0"/>
            <a:r>
              <a:rPr lang="en-US" sz="1200" b="0" i="0" u="none" strike="noStrike" kern="1200" dirty="0" smtClean="0">
                <a:solidFill>
                  <a:schemeClr val="tx1"/>
                </a:solidFill>
                <a:effectLst/>
                <a:latin typeface="+mn-lt"/>
                <a:ea typeface="+mn-ea"/>
                <a:cs typeface="+mn-cs"/>
              </a:rPr>
              <a:t>request dispatching issues</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Incons</a:t>
            </a:r>
            <a:r>
              <a:rPr lang="en-US" sz="1200" b="0" i="0" u="none" strike="noStrike" kern="1200" dirty="0" smtClean="0">
                <a:solidFill>
                  <a:schemeClr val="tx1"/>
                </a:solidFill>
                <a:effectLst/>
                <a:latin typeface="+mn-lt"/>
                <a:ea typeface="+mn-ea"/>
                <a:cs typeface="+mn-cs"/>
              </a:rPr>
              <a:t> result might cause </a:t>
            </a:r>
            <a:r>
              <a:rPr lang="en-US" sz="1200" b="0" i="0" u="none" strike="noStrike" kern="1200" dirty="0" err="1" smtClean="0">
                <a:solidFill>
                  <a:schemeClr val="tx1"/>
                </a:solidFill>
                <a:effectLst/>
                <a:latin typeface="+mn-lt"/>
                <a:ea typeface="+mn-ea"/>
                <a:cs typeface="+mn-cs"/>
              </a:rPr>
              <a:t>perf</a:t>
            </a:r>
            <a:r>
              <a:rPr lang="en-US" sz="1200" b="0" i="0" u="none" strike="noStrike" kern="1200" dirty="0" smtClean="0">
                <a:solidFill>
                  <a:schemeClr val="tx1"/>
                </a:solidFill>
                <a:effectLst/>
                <a:latin typeface="+mn-lt"/>
                <a:ea typeface="+mn-ea"/>
                <a:cs typeface="+mn-cs"/>
              </a:rPr>
              <a:t> and security issue</a:t>
            </a:r>
            <a:endParaRPr lang="en-US" b="0" dirty="0" smtClean="0">
              <a:effectLst/>
            </a:endParaRPr>
          </a:p>
          <a:p>
            <a:pPr rtl="0"/>
            <a:r>
              <a:rPr lang="en-US" sz="1200" b="0" i="0" u="none" strike="noStrike" kern="1200" dirty="0" smtClean="0">
                <a:solidFill>
                  <a:schemeClr val="tx1"/>
                </a:solidFill>
                <a:effectLst/>
                <a:latin typeface="+mn-lt"/>
                <a:ea typeface="+mn-ea"/>
                <a:cs typeface="+mn-cs"/>
              </a:rPr>
              <a:t>You cannot expect the updates to be effective immediately,  extra efforts might be necessary</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30</a:t>
            </a:fld>
            <a:endParaRPr lang="en-US"/>
          </a:p>
        </p:txBody>
      </p:sp>
    </p:spTree>
    <p:extLst>
      <p:ext uri="{BB962C8B-B14F-4D97-AF65-F5344CB8AC3E}">
        <p14:creationId xmlns:p14="http://schemas.microsoft.com/office/powerpoint/2010/main" val="2561579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consistent issues in meta data store</a:t>
            </a:r>
            <a:endParaRPr lang="en-US" b="0" dirty="0" smtClean="0">
              <a:effectLst/>
            </a:endParaRPr>
          </a:p>
          <a:p>
            <a:pPr rtl="0"/>
            <a:r>
              <a:rPr lang="en-US" sz="1200" b="0" i="0" u="none" strike="noStrike" kern="1200" dirty="0" smtClean="0">
                <a:solidFill>
                  <a:schemeClr val="tx1"/>
                </a:solidFill>
                <a:effectLst/>
                <a:latin typeface="+mn-lt"/>
                <a:ea typeface="+mn-ea"/>
                <a:cs typeface="+mn-cs"/>
              </a:rPr>
              <a:t>request dispatching issues</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Incons</a:t>
            </a:r>
            <a:r>
              <a:rPr lang="en-US" sz="1200" b="0" i="0" u="none" strike="noStrike" kern="1200" dirty="0" smtClean="0">
                <a:solidFill>
                  <a:schemeClr val="tx1"/>
                </a:solidFill>
                <a:effectLst/>
                <a:latin typeface="+mn-lt"/>
                <a:ea typeface="+mn-ea"/>
                <a:cs typeface="+mn-cs"/>
              </a:rPr>
              <a:t> result might cause </a:t>
            </a:r>
            <a:r>
              <a:rPr lang="en-US" sz="1200" b="0" i="0" u="none" strike="noStrike" kern="1200" dirty="0" err="1" smtClean="0">
                <a:solidFill>
                  <a:schemeClr val="tx1"/>
                </a:solidFill>
                <a:effectLst/>
                <a:latin typeface="+mn-lt"/>
                <a:ea typeface="+mn-ea"/>
                <a:cs typeface="+mn-cs"/>
              </a:rPr>
              <a:t>perf</a:t>
            </a:r>
            <a:r>
              <a:rPr lang="en-US" sz="1200" b="0" i="0" u="none" strike="noStrike" kern="1200" dirty="0" smtClean="0">
                <a:solidFill>
                  <a:schemeClr val="tx1"/>
                </a:solidFill>
                <a:effectLst/>
                <a:latin typeface="+mn-lt"/>
                <a:ea typeface="+mn-ea"/>
                <a:cs typeface="+mn-cs"/>
              </a:rPr>
              <a:t> and security issue</a:t>
            </a:r>
            <a:endParaRPr lang="en-US" b="0" dirty="0" smtClean="0">
              <a:effectLst/>
            </a:endParaRPr>
          </a:p>
          <a:p>
            <a:pPr rtl="0"/>
            <a:r>
              <a:rPr lang="en-US" sz="1200" b="0" i="0" u="none" strike="noStrike" kern="1200" dirty="0" smtClean="0">
                <a:solidFill>
                  <a:schemeClr val="tx1"/>
                </a:solidFill>
                <a:effectLst/>
                <a:latin typeface="+mn-lt"/>
                <a:ea typeface="+mn-ea"/>
                <a:cs typeface="+mn-cs"/>
              </a:rPr>
              <a:t>You cannot expect the updates to be effective immediately,  extra efforts might be necessary</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31</a:t>
            </a:fld>
            <a:endParaRPr lang="en-US"/>
          </a:p>
        </p:txBody>
      </p:sp>
    </p:spTree>
    <p:extLst>
      <p:ext uri="{BB962C8B-B14F-4D97-AF65-F5344CB8AC3E}">
        <p14:creationId xmlns:p14="http://schemas.microsoft.com/office/powerpoint/2010/main" val="1526024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consistent issues in meta data store</a:t>
            </a:r>
            <a:endParaRPr lang="en-US" b="0" dirty="0" smtClean="0">
              <a:effectLst/>
            </a:endParaRPr>
          </a:p>
          <a:p>
            <a:pPr rtl="0"/>
            <a:r>
              <a:rPr lang="en-US" sz="1200" b="0" i="0" u="none" strike="noStrike" kern="1200" dirty="0" smtClean="0">
                <a:solidFill>
                  <a:schemeClr val="tx1"/>
                </a:solidFill>
                <a:effectLst/>
                <a:latin typeface="+mn-lt"/>
                <a:ea typeface="+mn-ea"/>
                <a:cs typeface="+mn-cs"/>
              </a:rPr>
              <a:t>request dispatching issues</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Incons</a:t>
            </a:r>
            <a:r>
              <a:rPr lang="en-US" sz="1200" b="0" i="0" u="none" strike="noStrike" kern="1200" dirty="0" smtClean="0">
                <a:solidFill>
                  <a:schemeClr val="tx1"/>
                </a:solidFill>
                <a:effectLst/>
                <a:latin typeface="+mn-lt"/>
                <a:ea typeface="+mn-ea"/>
                <a:cs typeface="+mn-cs"/>
              </a:rPr>
              <a:t> result might cause </a:t>
            </a:r>
            <a:r>
              <a:rPr lang="en-US" sz="1200" b="0" i="0" u="none" strike="noStrike" kern="1200" dirty="0" err="1" smtClean="0">
                <a:solidFill>
                  <a:schemeClr val="tx1"/>
                </a:solidFill>
                <a:effectLst/>
                <a:latin typeface="+mn-lt"/>
                <a:ea typeface="+mn-ea"/>
                <a:cs typeface="+mn-cs"/>
              </a:rPr>
              <a:t>perf</a:t>
            </a:r>
            <a:r>
              <a:rPr lang="en-US" sz="1200" b="0" i="0" u="none" strike="noStrike" kern="1200" dirty="0" smtClean="0">
                <a:solidFill>
                  <a:schemeClr val="tx1"/>
                </a:solidFill>
                <a:effectLst/>
                <a:latin typeface="+mn-lt"/>
                <a:ea typeface="+mn-ea"/>
                <a:cs typeface="+mn-cs"/>
              </a:rPr>
              <a:t> and security issue</a:t>
            </a:r>
            <a:endParaRPr lang="en-US" b="0" dirty="0" smtClean="0">
              <a:effectLst/>
            </a:endParaRPr>
          </a:p>
          <a:p>
            <a:pPr rtl="0"/>
            <a:r>
              <a:rPr lang="en-US" sz="1200" b="0" i="0" u="none" strike="noStrike" kern="1200" dirty="0" smtClean="0">
                <a:solidFill>
                  <a:schemeClr val="tx1"/>
                </a:solidFill>
                <a:effectLst/>
                <a:latin typeface="+mn-lt"/>
                <a:ea typeface="+mn-ea"/>
                <a:cs typeface="+mn-cs"/>
              </a:rPr>
              <a:t>You cannot expect the updates to be effective immediately,  extra efforts might be necessary</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32</a:t>
            </a:fld>
            <a:endParaRPr lang="en-US"/>
          </a:p>
        </p:txBody>
      </p:sp>
    </p:spTree>
    <p:extLst>
      <p:ext uri="{BB962C8B-B14F-4D97-AF65-F5344CB8AC3E}">
        <p14:creationId xmlns:p14="http://schemas.microsoft.com/office/powerpoint/2010/main" val="17705009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consistent issues in meta data store</a:t>
            </a:r>
            <a:endParaRPr lang="en-US" b="0" dirty="0" smtClean="0">
              <a:effectLst/>
            </a:endParaRPr>
          </a:p>
          <a:p>
            <a:pPr rtl="0"/>
            <a:r>
              <a:rPr lang="en-US" sz="1200" b="0" i="0" u="none" strike="noStrike" kern="1200" dirty="0" smtClean="0">
                <a:solidFill>
                  <a:schemeClr val="tx1"/>
                </a:solidFill>
                <a:effectLst/>
                <a:latin typeface="+mn-lt"/>
                <a:ea typeface="+mn-ea"/>
                <a:cs typeface="+mn-cs"/>
              </a:rPr>
              <a:t>request dispatching issues</a:t>
            </a:r>
            <a:endParaRPr lang="en-US" b="0" dirty="0" smtClean="0">
              <a:effectLst/>
            </a:endParaRPr>
          </a:p>
          <a:p>
            <a:pPr rtl="0"/>
            <a:r>
              <a:rPr lang="en-US" sz="1200" b="0" i="0" u="none" strike="noStrike" kern="1200" dirty="0" err="1" smtClean="0">
                <a:solidFill>
                  <a:schemeClr val="tx1"/>
                </a:solidFill>
                <a:effectLst/>
                <a:latin typeface="+mn-lt"/>
                <a:ea typeface="+mn-ea"/>
                <a:cs typeface="+mn-cs"/>
              </a:rPr>
              <a:t>Incons</a:t>
            </a:r>
            <a:r>
              <a:rPr lang="en-US" sz="1200" b="0" i="0" u="none" strike="noStrike" kern="1200" dirty="0" smtClean="0">
                <a:solidFill>
                  <a:schemeClr val="tx1"/>
                </a:solidFill>
                <a:effectLst/>
                <a:latin typeface="+mn-lt"/>
                <a:ea typeface="+mn-ea"/>
                <a:cs typeface="+mn-cs"/>
              </a:rPr>
              <a:t> result might cause </a:t>
            </a:r>
            <a:r>
              <a:rPr lang="en-US" sz="1200" b="0" i="0" u="none" strike="noStrike" kern="1200" dirty="0" err="1" smtClean="0">
                <a:solidFill>
                  <a:schemeClr val="tx1"/>
                </a:solidFill>
                <a:effectLst/>
                <a:latin typeface="+mn-lt"/>
                <a:ea typeface="+mn-ea"/>
                <a:cs typeface="+mn-cs"/>
              </a:rPr>
              <a:t>perf</a:t>
            </a:r>
            <a:r>
              <a:rPr lang="en-US" sz="1200" b="0" i="0" u="none" strike="noStrike" kern="1200" dirty="0" smtClean="0">
                <a:solidFill>
                  <a:schemeClr val="tx1"/>
                </a:solidFill>
                <a:effectLst/>
                <a:latin typeface="+mn-lt"/>
                <a:ea typeface="+mn-ea"/>
                <a:cs typeface="+mn-cs"/>
              </a:rPr>
              <a:t> and security issue</a:t>
            </a:r>
            <a:endParaRPr lang="en-US" b="0" dirty="0" smtClean="0">
              <a:effectLst/>
            </a:endParaRPr>
          </a:p>
          <a:p>
            <a:pPr rtl="0"/>
            <a:r>
              <a:rPr lang="en-US" sz="1200" b="0" i="0" u="none" strike="noStrike" kern="1200" dirty="0" smtClean="0">
                <a:solidFill>
                  <a:schemeClr val="tx1"/>
                </a:solidFill>
                <a:effectLst/>
                <a:latin typeface="+mn-lt"/>
                <a:ea typeface="+mn-ea"/>
                <a:cs typeface="+mn-cs"/>
              </a:rPr>
              <a:t>You cannot expect the updates to be effective immediately,  extra efforts might be necessary</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33</a:t>
            </a:fld>
            <a:endParaRPr lang="en-US"/>
          </a:p>
        </p:txBody>
      </p:sp>
    </p:spTree>
    <p:extLst>
      <p:ext uri="{BB962C8B-B14F-4D97-AF65-F5344CB8AC3E}">
        <p14:creationId xmlns:p14="http://schemas.microsoft.com/office/powerpoint/2010/main" val="6147212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Another issue is xxx. We leverage the </a:t>
            </a:r>
            <a:r>
              <a:rPr lang="en-US" sz="1200" b="0" i="0" u="none" strike="noStrike" kern="1200" dirty="0" err="1" smtClean="0">
                <a:solidFill>
                  <a:schemeClr val="tx1"/>
                </a:solidFill>
                <a:effectLst/>
                <a:latin typeface="+mn-lt"/>
                <a:ea typeface="+mn-ea"/>
                <a:cs typeface="+mn-cs"/>
              </a:rPr>
              <a:t>async</a:t>
            </a:r>
            <a:r>
              <a:rPr lang="en-US" sz="1200" b="0" i="0" u="none" strike="noStrike" kern="1200" dirty="0" smtClean="0">
                <a:solidFill>
                  <a:schemeClr val="tx1"/>
                </a:solidFill>
                <a:effectLst/>
                <a:latin typeface="+mn-lt"/>
                <a:ea typeface="+mn-ea"/>
                <a:cs typeface="+mn-cs"/>
              </a:rPr>
              <a:t> feature of </a:t>
            </a:r>
            <a:r>
              <a:rPr lang="en-US" sz="1200" b="0" i="0" u="none" strike="noStrike" kern="1200" dirty="0" err="1" smtClean="0">
                <a:solidFill>
                  <a:schemeClr val="tx1"/>
                </a:solidFill>
                <a:effectLst/>
                <a:latin typeface="+mn-lt"/>
                <a:ea typeface="+mn-ea"/>
                <a:cs typeface="+mn-cs"/>
              </a:rPr>
              <a:t>nodejs</a:t>
            </a:r>
            <a:r>
              <a:rPr lang="en-US" sz="1200" b="0" i="0" u="none" strike="noStrike" kern="1200" dirty="0" smtClean="0">
                <a:solidFill>
                  <a:schemeClr val="tx1"/>
                </a:solidFill>
                <a:effectLst/>
                <a:latin typeface="+mn-lt"/>
                <a:ea typeface="+mn-ea"/>
                <a:cs typeface="+mn-cs"/>
              </a:rPr>
              <a:t> and run a process for 21 hours. </a:t>
            </a:r>
            <a:endParaRPr lang="en-US" b="0" dirty="0" smtClean="0">
              <a:effectLst/>
            </a:endParaRPr>
          </a:p>
          <a:p>
            <a:pPr rtl="0"/>
            <a:r>
              <a:rPr lang="en-US" sz="1200" b="0" i="0" u="none" strike="noStrike" kern="1200" dirty="0" smtClean="0">
                <a:solidFill>
                  <a:schemeClr val="tx1"/>
                </a:solidFill>
                <a:effectLst/>
                <a:latin typeface="+mn-lt"/>
                <a:ea typeface="+mn-ea"/>
                <a:cs typeface="+mn-cs"/>
              </a:rPr>
              <a:t>Can you image how many bitcoins we can mine  </a:t>
            </a:r>
            <a:endParaRPr lang="en-US" b="0" dirty="0" smtClean="0">
              <a:effectLst/>
            </a:endParaRPr>
          </a:p>
          <a:p>
            <a:pPr rtl="0"/>
            <a:r>
              <a:rPr lang="en-US" sz="1200" b="0" i="0" u="none" strike="noStrike" kern="1200" dirty="0" smtClean="0">
                <a:solidFill>
                  <a:schemeClr val="tx1"/>
                </a:solidFill>
                <a:effectLst/>
                <a:latin typeface="+mn-lt"/>
                <a:ea typeface="+mn-ea"/>
                <a:cs typeface="+mn-cs"/>
              </a:rPr>
              <a:t>We have submitted a bug report to Google but this bug has not been solved according to the bug tracking system. </a:t>
            </a:r>
            <a:endParaRPr lang="en-US" b="0" dirty="0" smtClean="0">
              <a:effectLst/>
            </a:endParaRPr>
          </a:p>
          <a:p>
            <a:r>
              <a:rPr lang="en-US" dirty="0" smtClean="0"/>
              <a:t/>
            </a:r>
            <a:br>
              <a:rPr lang="en-US" dirty="0" smtClean="0"/>
            </a:b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34</a:t>
            </a:fld>
            <a:endParaRPr lang="en-US"/>
          </a:p>
        </p:txBody>
      </p:sp>
    </p:spTree>
    <p:extLst>
      <p:ext uri="{BB962C8B-B14F-4D97-AF65-F5344CB8AC3E}">
        <p14:creationId xmlns:p14="http://schemas.microsoft.com/office/powerpoint/2010/main" val="1022009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35</a:t>
            </a:fld>
            <a:endParaRPr lang="en-US"/>
          </a:p>
        </p:txBody>
      </p:sp>
    </p:spTree>
    <p:extLst>
      <p:ext uri="{BB962C8B-B14F-4D97-AF65-F5344CB8AC3E}">
        <p14:creationId xmlns:p14="http://schemas.microsoft.com/office/powerpoint/2010/main" val="2133059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summary, tenants used to believe </a:t>
            </a:r>
            <a:r>
              <a:rPr lang="en-US" baseline="0" dirty="0" err="1" smtClean="0"/>
              <a:t>serverless</a:t>
            </a:r>
            <a:r>
              <a:rPr lang="en-US" baseline="0" dirty="0" smtClean="0"/>
              <a:t> is ready but measurements suggest it’s not </a:t>
            </a:r>
          </a:p>
        </p:txBody>
      </p:sp>
      <p:sp>
        <p:nvSpPr>
          <p:cNvPr id="4" name="Slide Number Placeholder 3"/>
          <p:cNvSpPr>
            <a:spLocks noGrp="1"/>
          </p:cNvSpPr>
          <p:nvPr>
            <p:ph type="sldNum" sz="quarter" idx="10"/>
          </p:nvPr>
        </p:nvSpPr>
        <p:spPr/>
        <p:txBody>
          <a:bodyPr/>
          <a:lstStyle/>
          <a:p>
            <a:fld id="{18387752-B772-4AE4-A586-5A800EE7C847}" type="slidenum">
              <a:rPr lang="en-US" smtClean="0"/>
              <a:pPr/>
              <a:t>36</a:t>
            </a:fld>
            <a:endParaRPr lang="en-US"/>
          </a:p>
        </p:txBody>
      </p:sp>
    </p:spTree>
    <p:extLst>
      <p:ext uri="{BB962C8B-B14F-4D97-AF65-F5344CB8AC3E}">
        <p14:creationId xmlns:p14="http://schemas.microsoft.com/office/powerpoint/2010/main" val="210556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rPr>
              <a:t>So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is great for infrequent tasks. And</a:t>
            </a:r>
            <a:r>
              <a:rPr lang="en-US" sz="1200" b="0" i="0" u="none" strike="noStrike" kern="1200" baseline="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it is also treated as a general application development pattern and becomes popular. There are many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platforms with a large amount of users and numerous tools to facilitate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development.</a:t>
            </a:r>
            <a:r>
              <a:rPr lang="en-US" dirty="0" smtClean="0"/>
              <a:t/>
            </a:r>
            <a:br>
              <a:rPr lang="en-US" dirty="0" smtClean="0"/>
            </a:br>
            <a:endParaRPr lang="en-US" baseline="0" dirty="0" smtClean="0"/>
          </a:p>
          <a:p>
            <a:pPr rtl="0"/>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4</a:t>
            </a:fld>
            <a:endParaRPr lang="en-US"/>
          </a:p>
        </p:txBody>
      </p:sp>
    </p:spTree>
    <p:extLst>
      <p:ext uri="{BB962C8B-B14F-4D97-AF65-F5344CB8AC3E}">
        <p14:creationId xmlns:p14="http://schemas.microsoft.com/office/powerpoint/2010/main" val="1248869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More and more users want to move to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However the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computing platforms usually are </a:t>
            </a:r>
            <a:r>
              <a:rPr lang="en-US" sz="1200" b="0" i="0" u="none" strike="noStrike" kern="1200" dirty="0" err="1" smtClean="0">
                <a:solidFill>
                  <a:schemeClr val="tx1"/>
                </a:solidFill>
                <a:effectLst/>
                <a:latin typeface="+mn-lt"/>
                <a:ea typeface="+mn-ea"/>
                <a:cs typeface="+mn-cs"/>
              </a:rPr>
              <a:t>blackboxes</a:t>
            </a:r>
            <a:r>
              <a:rPr lang="en-US" sz="1200" b="0" i="0" u="none" strike="noStrike" kern="1200" dirty="0" smtClean="0">
                <a:solidFill>
                  <a:schemeClr val="tx1"/>
                </a:solidFill>
                <a:effectLst/>
                <a:latin typeface="+mn-lt"/>
                <a:ea typeface="+mn-ea"/>
                <a:cs typeface="+mn-cs"/>
              </a:rPr>
              <a:t> to tenants. So performance and security concerns arise. For example xxx. A  simple google search on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performance or security shows lots of related research. This shows that people care about these questions. However, most of these works were conducted by developers using ad-hoc methods. And we also tried some method and found they</a:t>
            </a:r>
            <a:r>
              <a:rPr lang="en-US" sz="1200" b="0" i="0" u="none" strike="noStrike" kern="1200" baseline="0" dirty="0" smtClean="0">
                <a:solidFill>
                  <a:schemeClr val="tx1"/>
                </a:solidFill>
                <a:effectLst/>
                <a:latin typeface="+mn-lt"/>
                <a:ea typeface="+mn-ea"/>
                <a:cs typeface="+mn-cs"/>
              </a:rPr>
              <a:t> lead to </a:t>
            </a:r>
            <a:r>
              <a:rPr lang="en-US" sz="1200" b="0" i="0" u="none" strike="noStrike" kern="1200" baseline="0" dirty="0" err="1" smtClean="0">
                <a:solidFill>
                  <a:schemeClr val="tx1"/>
                </a:solidFill>
                <a:effectLst/>
                <a:latin typeface="+mn-lt"/>
                <a:ea typeface="+mn-ea"/>
                <a:cs typeface="+mn-cs"/>
              </a:rPr>
              <a:t>inaccurated</a:t>
            </a:r>
            <a:r>
              <a:rPr lang="en-US" sz="1200" b="0" i="0" u="none" strike="noStrike" kern="1200" baseline="0" dirty="0" smtClean="0">
                <a:solidFill>
                  <a:schemeClr val="tx1"/>
                </a:solidFill>
                <a:effectLst/>
                <a:latin typeface="+mn-lt"/>
                <a:ea typeface="+mn-ea"/>
                <a:cs typeface="+mn-cs"/>
              </a:rPr>
              <a:t> results</a:t>
            </a:r>
            <a:r>
              <a:rPr lang="en-US" sz="1200" b="0" i="0" u="none" strike="noStrike" kern="1200" dirty="0" smtClean="0">
                <a:solidFill>
                  <a:schemeClr val="tx1"/>
                </a:solidFill>
                <a:effectLst/>
                <a:latin typeface="+mn-lt"/>
                <a:ea typeface="+mn-ea"/>
                <a:cs typeface="+mn-cs"/>
              </a:rPr>
              <a:t>. . Like they ignored the time sync issues during measurement. </a:t>
            </a:r>
          </a:p>
          <a:p>
            <a:pPr rtl="0"/>
            <a:r>
              <a:rPr lang="en-US" sz="1200" b="0" i="0" u="none" strike="noStrike" kern="1200" dirty="0" smtClean="0">
                <a:solidFill>
                  <a:schemeClr val="tx1"/>
                </a:solidFill>
                <a:effectLst/>
                <a:latin typeface="+mn-lt"/>
                <a:ea typeface="+mn-ea"/>
                <a:cs typeface="+mn-cs"/>
              </a:rPr>
              <a:t> So we need a better methodology and more systematic experiments to examine these questions. </a:t>
            </a:r>
            <a:endParaRPr lang="en-US" b="0" dirty="0" smtClean="0">
              <a:effectLst/>
            </a:endParaRPr>
          </a:p>
          <a:p>
            <a:r>
              <a:rPr lang="en-US" dirty="0" smtClean="0"/>
              <a:t/>
            </a:r>
            <a:br>
              <a:rPr lang="en-US" dirty="0" smtClean="0"/>
            </a:br>
            <a:endParaRPr lang="en-US" baseline="0" dirty="0" smtClean="0"/>
          </a:p>
        </p:txBody>
      </p:sp>
      <p:sp>
        <p:nvSpPr>
          <p:cNvPr id="4" name="Slide Number Placeholder 3"/>
          <p:cNvSpPr>
            <a:spLocks noGrp="1"/>
          </p:cNvSpPr>
          <p:nvPr>
            <p:ph type="sldNum" sz="quarter" idx="10"/>
          </p:nvPr>
        </p:nvSpPr>
        <p:spPr/>
        <p:txBody>
          <a:bodyPr/>
          <a:lstStyle/>
          <a:p>
            <a:fld id="{18387752-B772-4AE4-A586-5A800EE7C847}" type="slidenum">
              <a:rPr lang="en-US" smtClean="0"/>
              <a:pPr/>
              <a:t>5</a:t>
            </a:fld>
            <a:endParaRPr lang="en-US"/>
          </a:p>
        </p:txBody>
      </p:sp>
    </p:spTree>
    <p:extLst>
      <p:ext uri="{BB962C8B-B14F-4D97-AF65-F5344CB8AC3E}">
        <p14:creationId xmlns:p14="http://schemas.microsoft.com/office/powerpoint/2010/main" val="1239135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So in our work, we conduct an in-depth study to understand architectures, resource utilization, and the performance isolation efficiency of three modern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computing platforms. We found various issues, like </a:t>
            </a:r>
            <a:r>
              <a:rPr lang="en-US" sz="1200" b="0" i="0" u="none" strike="noStrike" kern="1200" dirty="0" err="1" smtClean="0">
                <a:solidFill>
                  <a:schemeClr val="tx1"/>
                </a:solidFill>
                <a:effectLst/>
                <a:latin typeface="+mn-lt"/>
                <a:ea typeface="+mn-ea"/>
                <a:cs typeface="+mn-cs"/>
              </a:rPr>
              <a:t>xxxx</a:t>
            </a:r>
            <a:r>
              <a:rPr lang="en-US" sz="1200" b="0" i="0" u="none" strike="noStrike" kern="1200" dirty="0" smtClean="0">
                <a:solidFill>
                  <a:schemeClr val="tx1"/>
                </a:solidFill>
                <a:effectLst/>
                <a:latin typeface="+mn-lt"/>
                <a:ea typeface="+mn-ea"/>
                <a:cs typeface="+mn-cs"/>
              </a:rPr>
              <a:t>, and </a:t>
            </a:r>
            <a:r>
              <a:rPr lang="en-US" sz="1200" b="1" i="0" u="none" strike="noStrike" kern="1200" dirty="0" smtClean="0">
                <a:solidFill>
                  <a:schemeClr val="tx1"/>
                </a:solidFill>
                <a:effectLst/>
                <a:latin typeface="+mn-lt"/>
                <a:ea typeface="+mn-ea"/>
                <a:cs typeface="+mn-cs"/>
              </a:rPr>
              <a:t>show that there is room for improvement in </a:t>
            </a:r>
            <a:r>
              <a:rPr lang="en-US" sz="1200" b="1"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We also offer an open-source tool  </a:t>
            </a:r>
            <a:r>
              <a:rPr lang="en-US" sz="1200" b="0" i="0" u="none" strike="noStrike" kern="1200" dirty="0" err="1" smtClean="0">
                <a:solidFill>
                  <a:schemeClr val="tx1"/>
                </a:solidFill>
                <a:effectLst/>
                <a:latin typeface="+mn-lt"/>
                <a:ea typeface="+mn-ea"/>
                <a:cs typeface="+mn-cs"/>
              </a:rPr>
              <a:t>xxxx</a:t>
            </a:r>
            <a:endParaRPr lang="en-US" b="0" dirty="0" smtClean="0">
              <a:effectLst/>
            </a:endParaRPr>
          </a:p>
          <a:p>
            <a:r>
              <a:rPr lang="en-US" dirty="0" smtClean="0"/>
              <a:t/>
            </a:r>
            <a:br>
              <a:rPr lang="en-US" dirty="0" smtClean="0"/>
            </a:br>
            <a:endParaRPr lang="en-US" sz="120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6</a:t>
            </a:fld>
            <a:endParaRPr lang="en-US"/>
          </a:p>
        </p:txBody>
      </p:sp>
    </p:spTree>
    <p:extLst>
      <p:ext uri="{BB962C8B-B14F-4D97-AF65-F5344CB8AC3E}">
        <p14:creationId xmlns:p14="http://schemas.microsoft.com/office/powerpoint/2010/main" val="464522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In this talk, I will first introduce how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works, and our measurement methodology. I will talk about the potential sec and </a:t>
            </a:r>
            <a:r>
              <a:rPr lang="en-US" sz="1200" b="0" i="0" u="none" strike="noStrike" kern="1200" dirty="0" err="1" smtClean="0">
                <a:solidFill>
                  <a:schemeClr val="tx1"/>
                </a:solidFill>
                <a:effectLst/>
                <a:latin typeface="+mn-lt"/>
                <a:ea typeface="+mn-ea"/>
                <a:cs typeface="+mn-cs"/>
              </a:rPr>
              <a:t>perf</a:t>
            </a:r>
            <a:r>
              <a:rPr lang="en-US" sz="1200" b="0" i="0" u="none" strike="noStrike" kern="1200" dirty="0" smtClean="0">
                <a:solidFill>
                  <a:schemeClr val="tx1"/>
                </a:solidFill>
                <a:effectLst/>
                <a:latin typeface="+mn-lt"/>
                <a:ea typeface="+mn-ea"/>
                <a:cs typeface="+mn-cs"/>
              </a:rPr>
              <a:t>  issues we found </a:t>
            </a:r>
            <a:endParaRPr lang="en-US" b="0" dirty="0" smtClean="0">
              <a:effectLst/>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7</a:t>
            </a:fld>
            <a:endParaRPr lang="en-US"/>
          </a:p>
        </p:txBody>
      </p:sp>
    </p:spTree>
    <p:extLst>
      <p:ext uri="{BB962C8B-B14F-4D97-AF65-F5344CB8AC3E}">
        <p14:creationId xmlns:p14="http://schemas.microsoft.com/office/powerpoint/2010/main" val="575256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So how does </a:t>
            </a:r>
            <a:r>
              <a:rPr lang="en-US" sz="1200" b="0" i="0" u="none" strike="noStrike" kern="1200" dirty="0" err="1" smtClean="0">
                <a:solidFill>
                  <a:schemeClr val="tx1"/>
                </a:solidFill>
                <a:effectLst/>
                <a:latin typeface="+mn-lt"/>
                <a:ea typeface="+mn-ea"/>
                <a:cs typeface="+mn-cs"/>
              </a:rPr>
              <a:t>serverless</a:t>
            </a:r>
            <a:r>
              <a:rPr lang="en-US" sz="1200" b="0" i="0" u="none" strike="noStrike" kern="1200" dirty="0" smtClean="0">
                <a:solidFill>
                  <a:schemeClr val="tx1"/>
                </a:solidFill>
                <a:effectLst/>
                <a:latin typeface="+mn-lt"/>
                <a:ea typeface="+mn-ea"/>
                <a:cs typeface="+mn-cs"/>
              </a:rPr>
              <a:t> work? When a request is sent to a deployed function, the provider will launch a function instance, which is a container or sandbox, from a prebuilt image to execute the function. The function instance has only limited resources, for example, it might only have a few hundreds MB of memory and can run for a few minutes</a:t>
            </a:r>
            <a:endParaRPr lang="en-US" b="0" dirty="0" smtClean="0">
              <a:effectLst/>
            </a:endParaRPr>
          </a:p>
          <a:p>
            <a:r>
              <a:rPr lang="en-US" dirty="0" smtClean="0"/>
              <a:t/>
            </a:r>
            <a:br>
              <a:rPr lang="en-US" dirty="0" smtClean="0"/>
            </a:br>
            <a:endParaRPr lang="en-US" baseline="0" dirty="0"/>
          </a:p>
        </p:txBody>
      </p:sp>
      <p:sp>
        <p:nvSpPr>
          <p:cNvPr id="4" name="Slide Number Placeholder 3"/>
          <p:cNvSpPr>
            <a:spLocks noGrp="1"/>
          </p:cNvSpPr>
          <p:nvPr>
            <p:ph type="sldNum" sz="quarter" idx="10"/>
          </p:nvPr>
        </p:nvSpPr>
        <p:spPr/>
        <p:txBody>
          <a:bodyPr/>
          <a:lstStyle/>
          <a:p>
            <a:fld id="{18387752-B772-4AE4-A586-5A800EE7C847}" type="slidenum">
              <a:rPr lang="en-US" smtClean="0"/>
              <a:pPr/>
              <a:t>8</a:t>
            </a:fld>
            <a:endParaRPr lang="en-US"/>
          </a:p>
        </p:txBody>
      </p:sp>
    </p:spTree>
    <p:extLst>
      <p:ext uri="{BB962C8B-B14F-4D97-AF65-F5344CB8AC3E}">
        <p14:creationId xmlns:p14="http://schemas.microsoft.com/office/powerpoint/2010/main" val="101027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effectLst/>
                <a:latin typeface="+mn-lt"/>
                <a:ea typeface="+mn-ea"/>
                <a:cs typeface="+mn-cs"/>
              </a:rPr>
              <a:t>After the function processed the request, the provider will pause the instance and wait for the next request. The paused instance still use memory but no CPU. and the tenants don’t need to pay for the CPU consumed by the paused instances.  This is different from </a:t>
            </a:r>
            <a:r>
              <a:rPr lang="en-US" sz="1200" b="0" i="0" u="none" strike="noStrike" kern="1200" dirty="0" err="1" smtClean="0">
                <a:solidFill>
                  <a:schemeClr val="tx1"/>
                </a:solidFill>
                <a:effectLst/>
                <a:latin typeface="+mn-lt"/>
                <a:ea typeface="+mn-ea"/>
                <a:cs typeface="+mn-cs"/>
              </a:rPr>
              <a:t>PaaS</a:t>
            </a:r>
            <a:r>
              <a:rPr lang="en-US" sz="1200" b="0" i="0" u="none" strike="noStrike" kern="1200" dirty="0" smtClean="0">
                <a:solidFill>
                  <a:schemeClr val="tx1"/>
                </a:solidFill>
                <a:effectLst/>
                <a:latin typeface="+mn-lt"/>
                <a:ea typeface="+mn-ea"/>
                <a:cs typeface="+mn-cs"/>
              </a:rPr>
              <a:t> in which applications are always-running. Usually one instance can handle one request at a time.</a:t>
            </a:r>
            <a:endParaRPr lang="en-US" b="0" dirty="0" smtClean="0">
              <a:effectLst/>
            </a:endParaRPr>
          </a:p>
        </p:txBody>
      </p:sp>
      <p:sp>
        <p:nvSpPr>
          <p:cNvPr id="4" name="Slide Number Placeholder 3"/>
          <p:cNvSpPr>
            <a:spLocks noGrp="1"/>
          </p:cNvSpPr>
          <p:nvPr>
            <p:ph type="sldNum" sz="quarter" idx="10"/>
          </p:nvPr>
        </p:nvSpPr>
        <p:spPr/>
        <p:txBody>
          <a:bodyPr/>
          <a:lstStyle/>
          <a:p>
            <a:fld id="{18387752-B772-4AE4-A586-5A800EE7C847}" type="slidenum">
              <a:rPr lang="en-US" smtClean="0"/>
              <a:pPr/>
              <a:t>9</a:t>
            </a:fld>
            <a:endParaRPr lang="en-US"/>
          </a:p>
        </p:txBody>
      </p:sp>
    </p:spTree>
    <p:extLst>
      <p:ext uri="{BB962C8B-B14F-4D97-AF65-F5344CB8AC3E}">
        <p14:creationId xmlns:p14="http://schemas.microsoft.com/office/powerpoint/2010/main" val="101027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1FD91160-CACD-1543-A642-DE2D091C99FC}"/>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1143000" y="1581155"/>
            <a:ext cx="6858000" cy="655806"/>
          </a:xfrm>
        </p:spPr>
        <p:txBody>
          <a:bodyPr anchor="b">
            <a:normAutofit/>
          </a:bodyPr>
          <a:lstStyle>
            <a:lvl1pPr algn="ctr">
              <a:lnSpc>
                <a:spcPct val="80000"/>
              </a:lnSpc>
              <a:defRPr sz="4500" b="0" i="0">
                <a:solidFill>
                  <a:schemeClr val="accent1"/>
                </a:solidFill>
                <a:latin typeface="Calibri" charset="0"/>
                <a:ea typeface="Calibri" charset="0"/>
                <a:cs typeface="Calibri" charset="0"/>
              </a:defRPr>
            </a:lvl1pPr>
          </a:lstStyle>
          <a:p>
            <a:r>
              <a:rPr lang="en-US" dirty="0"/>
              <a:t>Click to edit Master Title</a:t>
            </a:r>
          </a:p>
        </p:txBody>
      </p:sp>
      <p:sp>
        <p:nvSpPr>
          <p:cNvPr id="3" name="Subtitle 2"/>
          <p:cNvSpPr>
            <a:spLocks noGrp="1"/>
          </p:cNvSpPr>
          <p:nvPr>
            <p:ph type="subTitle" idx="1"/>
          </p:nvPr>
        </p:nvSpPr>
        <p:spPr>
          <a:xfrm>
            <a:off x="1143000" y="2413775"/>
            <a:ext cx="6858000" cy="944648"/>
          </a:xfrm>
        </p:spPr>
        <p:txBody>
          <a:bodyPr>
            <a:normAutofit/>
          </a:bodyPr>
          <a:lstStyle>
            <a:lvl1pPr marL="0" indent="0" algn="ctr">
              <a:buNone/>
              <a:defRPr sz="2000">
                <a:solidFill>
                  <a:schemeClr val="tx1">
                    <a:lumMod val="50000"/>
                    <a:lumOff val="50000"/>
                  </a:schemeClr>
                </a:solidFill>
              </a:defRPr>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US" dirty="0"/>
              <a:t>Click to edit Master subtitle style</a:t>
            </a:r>
          </a:p>
        </p:txBody>
      </p:sp>
      <p:sp>
        <p:nvSpPr>
          <p:cNvPr id="4" name="Date Placeholder 3"/>
          <p:cNvSpPr>
            <a:spLocks noGrp="1"/>
          </p:cNvSpPr>
          <p:nvPr>
            <p:ph type="dt" sz="half" idx="10"/>
          </p:nvPr>
        </p:nvSpPr>
        <p:spPr/>
        <p:txBody>
          <a:bodyPr/>
          <a:lstStyle/>
          <a:p>
            <a:fld id="{D100A766-A68A-054E-999B-7860E8D84875}" type="datetimeFigureOut">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DCC313-F42D-804C-B923-6564490E5178}" type="slidenum">
              <a:rPr lang="en-US" smtClean="0"/>
              <a:t>‹#›</a:t>
            </a:fld>
            <a:endParaRPr lang="en-US"/>
          </a:p>
        </p:txBody>
      </p:sp>
      <p:cxnSp>
        <p:nvCxnSpPr>
          <p:cNvPr id="11" name="Straight Connector 10"/>
          <p:cNvCxnSpPr/>
          <p:nvPr userDrawn="1"/>
        </p:nvCxnSpPr>
        <p:spPr>
          <a:xfrm>
            <a:off x="1143000" y="2300644"/>
            <a:ext cx="68580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 xmlns:a16="http://schemas.microsoft.com/office/drawing/2014/main" id="{4EE5D259-CBBC-6E4E-8C9E-22CA4883FC5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9518" y="3471553"/>
            <a:ext cx="2838976" cy="957975"/>
          </a:xfrm>
          <a:prstGeom prst="rect">
            <a:avLst/>
          </a:prstGeom>
        </p:spPr>
      </p:pic>
    </p:spTree>
    <p:extLst>
      <p:ext uri="{BB962C8B-B14F-4D97-AF65-F5344CB8AC3E}">
        <p14:creationId xmlns:p14="http://schemas.microsoft.com/office/powerpoint/2010/main" val="992518044"/>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271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 Centered">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7CC3861B-3903-FC41-8C89-A4E54BBCFC69}"/>
              </a:ext>
            </a:extLst>
          </p:cNvPr>
          <p:cNvSpPr/>
          <p:nvPr userDrawn="1"/>
        </p:nvSpPr>
        <p:spPr>
          <a:xfrm>
            <a:off x="0" y="-2"/>
            <a:ext cx="9144000" cy="2475414"/>
          </a:xfrm>
          <a:prstGeom prst="rect">
            <a:avLst/>
          </a:prstGeom>
          <a:gradFill flip="none" rotWithShape="1">
            <a:gsLst>
              <a:gs pos="0">
                <a:schemeClr val="accent3">
                  <a:tint val="66000"/>
                  <a:satMod val="160000"/>
                </a:schemeClr>
              </a:gs>
              <a:gs pos="31000">
                <a:schemeClr val="bg2"/>
              </a:gs>
              <a:gs pos="100000">
                <a:schemeClr val="bg1"/>
              </a:gs>
            </a:gsLst>
            <a:lin ang="54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3" name="Date Placeholder 2"/>
          <p:cNvSpPr>
            <a:spLocks noGrp="1"/>
          </p:cNvSpPr>
          <p:nvPr>
            <p:ph type="dt" sz="half" idx="10"/>
          </p:nvPr>
        </p:nvSpPr>
        <p:spPr/>
        <p:txBody>
          <a:bodyPr/>
          <a:lstStyle/>
          <a:p>
            <a:fld id="{D100A766-A68A-054E-999B-7860E8D84875}" type="datetimeFigureOut">
              <a:rPr lang="en-US" smtClean="0"/>
              <a:t>9/12/18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CC313-F42D-804C-B923-6564490E5178}" type="slidenum">
              <a:rPr lang="en-US" smtClean="0"/>
              <a:t>‹#›</a:t>
            </a:fld>
            <a:endParaRPr lang="en-US"/>
          </a:p>
        </p:txBody>
      </p:sp>
      <p:sp>
        <p:nvSpPr>
          <p:cNvPr id="7" name="Freeform 627"/>
          <p:cNvSpPr>
            <a:spLocks/>
          </p:cNvSpPr>
          <p:nvPr userDrawn="1"/>
        </p:nvSpPr>
        <p:spPr bwMode="auto">
          <a:xfrm>
            <a:off x="545087" y="622953"/>
            <a:ext cx="1310873" cy="1309912"/>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solidFill>
            <a:schemeClr val="bg1">
              <a:alpha val="45000"/>
            </a:schemeClr>
          </a:solidFill>
          <a:ln w="50800">
            <a:noFill/>
            <a:prstDash val="solid"/>
            <a:round/>
            <a:headEnd/>
            <a:tailEnd/>
          </a:ln>
          <a:extLst/>
        </p:spPr>
        <p:txBody>
          <a:bodyPr/>
          <a:lstStyle/>
          <a:p>
            <a:endParaRPr lang="en-GB" sz="1350"/>
          </a:p>
        </p:txBody>
      </p:sp>
      <p:sp>
        <p:nvSpPr>
          <p:cNvPr id="8" name="Freeform 627"/>
          <p:cNvSpPr>
            <a:spLocks/>
          </p:cNvSpPr>
          <p:nvPr userDrawn="1"/>
        </p:nvSpPr>
        <p:spPr bwMode="auto">
          <a:xfrm>
            <a:off x="-1" y="-6981"/>
            <a:ext cx="1632165" cy="1600541"/>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solidFill>
            <a:schemeClr val="bg1">
              <a:alpha val="36000"/>
            </a:schemeClr>
          </a:solidFill>
          <a:ln w="50800">
            <a:noFill/>
            <a:prstDash val="solid"/>
            <a:round/>
            <a:headEnd/>
            <a:tailEnd/>
          </a:ln>
          <a:extLst/>
        </p:spPr>
        <p:txBody>
          <a:bodyPr/>
          <a:lstStyle/>
          <a:p>
            <a:endParaRPr lang="en-GB" sz="1350"/>
          </a:p>
        </p:txBody>
      </p:sp>
      <p:sp>
        <p:nvSpPr>
          <p:cNvPr id="9" name="Freeform 627"/>
          <p:cNvSpPr>
            <a:spLocks/>
          </p:cNvSpPr>
          <p:nvPr userDrawn="1"/>
        </p:nvSpPr>
        <p:spPr bwMode="auto">
          <a:xfrm>
            <a:off x="1632166" y="461009"/>
            <a:ext cx="875644" cy="871019"/>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solidFill>
            <a:schemeClr val="bg1">
              <a:alpha val="30000"/>
            </a:schemeClr>
          </a:solidFill>
          <a:ln w="50800">
            <a:noFill/>
            <a:prstDash val="solid"/>
            <a:round/>
            <a:headEnd/>
            <a:tailEnd/>
          </a:ln>
          <a:extLst/>
        </p:spPr>
        <p:txBody>
          <a:bodyPr/>
          <a:lstStyle/>
          <a:p>
            <a:endParaRPr lang="en-GB" sz="1350"/>
          </a:p>
        </p:txBody>
      </p:sp>
      <p:sp>
        <p:nvSpPr>
          <p:cNvPr id="14" name="Text Placeholder 2"/>
          <p:cNvSpPr>
            <a:spLocks noGrp="1"/>
          </p:cNvSpPr>
          <p:nvPr>
            <p:ph type="body" idx="1" hasCustomPrompt="1"/>
          </p:nvPr>
        </p:nvSpPr>
        <p:spPr>
          <a:xfrm>
            <a:off x="3" y="2409388"/>
            <a:ext cx="9143999" cy="274319"/>
          </a:xfrm>
        </p:spPr>
        <p:txBody>
          <a:bodyPr lIns="182880" rIns="182880" anchor="t" anchorCtr="1">
            <a:noAutofit/>
          </a:bodyPr>
          <a:lstStyle>
            <a:lvl1pPr marL="0" indent="0" algn="r">
              <a:buNone/>
              <a:defRPr sz="2000">
                <a:solidFill>
                  <a:schemeClr val="bg1">
                    <a:lumMod val="50000"/>
                  </a:schemeClr>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dirty="0"/>
              <a:t>Section Header Subhead Text Here</a:t>
            </a:r>
          </a:p>
        </p:txBody>
      </p:sp>
      <p:cxnSp>
        <p:nvCxnSpPr>
          <p:cNvPr id="15" name="Straight Connector 14"/>
          <p:cNvCxnSpPr/>
          <p:nvPr userDrawn="1"/>
        </p:nvCxnSpPr>
        <p:spPr>
          <a:xfrm>
            <a:off x="2052672" y="2384987"/>
            <a:ext cx="5038660"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0" y="1875641"/>
            <a:ext cx="9144000" cy="373547"/>
          </a:xfrm>
        </p:spPr>
        <p:txBody>
          <a:bodyPr wrap="square" lIns="182880" rIns="182880" anchor="t" anchorCtr="1">
            <a:noAutofit/>
          </a:bodyPr>
          <a:lstStyle>
            <a:lvl1pPr algn="r">
              <a:defRPr sz="3600" baseline="0">
                <a:solidFill>
                  <a:schemeClr val="accent1"/>
                </a:solidFill>
                <a:latin typeface="Calibri" panose="020F0502020204030204" pitchFamily="34" charset="0"/>
                <a:cs typeface="Calibri" panose="020F0502020204030204" pitchFamily="34" charset="0"/>
              </a:defRPr>
            </a:lvl1pPr>
          </a:lstStyle>
          <a:p>
            <a:r>
              <a:rPr lang="en-US" dirty="0"/>
              <a:t>Section Header</a:t>
            </a:r>
          </a:p>
        </p:txBody>
      </p:sp>
      <p:pic>
        <p:nvPicPr>
          <p:cNvPr id="17" name="Picture 16">
            <a:extLst>
              <a:ext uri="{FF2B5EF4-FFF2-40B4-BE49-F238E27FC236}">
                <a16:creationId xmlns="" xmlns:a16="http://schemas.microsoft.com/office/drawing/2014/main" id="{AD42C8C4-BB24-9C40-A61D-06B47FCAB4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77864" y="4420637"/>
            <a:ext cx="353147" cy="555353"/>
          </a:xfrm>
          <a:prstGeom prst="rect">
            <a:avLst/>
          </a:prstGeom>
        </p:spPr>
      </p:pic>
    </p:spTree>
    <p:extLst>
      <p:ext uri="{BB962C8B-B14F-4D97-AF65-F5344CB8AC3E}">
        <p14:creationId xmlns:p14="http://schemas.microsoft.com/office/powerpoint/2010/main" val="193810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 Centered">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7CC3861B-3903-FC41-8C89-A4E54BBCFC69}"/>
              </a:ext>
            </a:extLst>
          </p:cNvPr>
          <p:cNvSpPr/>
          <p:nvPr userDrawn="1"/>
        </p:nvSpPr>
        <p:spPr>
          <a:xfrm>
            <a:off x="0" y="-2"/>
            <a:ext cx="9144000" cy="2475414"/>
          </a:xfrm>
          <a:prstGeom prst="rect">
            <a:avLst/>
          </a:prstGeom>
          <a:gradFill flip="none" rotWithShape="1">
            <a:gsLst>
              <a:gs pos="0">
                <a:schemeClr val="accent3">
                  <a:tint val="66000"/>
                  <a:satMod val="160000"/>
                </a:schemeClr>
              </a:gs>
              <a:gs pos="31000">
                <a:schemeClr val="bg2"/>
              </a:gs>
              <a:gs pos="100000">
                <a:schemeClr val="bg1"/>
              </a:gs>
            </a:gsLst>
            <a:lin ang="54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3" name="Date Placeholder 2"/>
          <p:cNvSpPr>
            <a:spLocks noGrp="1"/>
          </p:cNvSpPr>
          <p:nvPr>
            <p:ph type="dt" sz="half" idx="10"/>
          </p:nvPr>
        </p:nvSpPr>
        <p:spPr/>
        <p:txBody>
          <a:bodyPr/>
          <a:lstStyle/>
          <a:p>
            <a:fld id="{D100A766-A68A-054E-999B-7860E8D84875}" type="datetimeFigureOut">
              <a:rPr lang="en-US" smtClean="0"/>
              <a:t>9/12/18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CC313-F42D-804C-B923-6564490E5178}" type="slidenum">
              <a:rPr lang="en-US" smtClean="0"/>
              <a:t>‹#›</a:t>
            </a:fld>
            <a:endParaRPr lang="en-US"/>
          </a:p>
        </p:txBody>
      </p:sp>
      <p:sp>
        <p:nvSpPr>
          <p:cNvPr id="7" name="Freeform 627"/>
          <p:cNvSpPr>
            <a:spLocks/>
          </p:cNvSpPr>
          <p:nvPr userDrawn="1"/>
        </p:nvSpPr>
        <p:spPr bwMode="auto">
          <a:xfrm>
            <a:off x="545087" y="622953"/>
            <a:ext cx="1310873" cy="1309912"/>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solidFill>
            <a:schemeClr val="bg1">
              <a:alpha val="45000"/>
            </a:schemeClr>
          </a:solidFill>
          <a:ln w="50800">
            <a:noFill/>
            <a:prstDash val="solid"/>
            <a:round/>
            <a:headEnd/>
            <a:tailEnd/>
          </a:ln>
          <a:extLst/>
        </p:spPr>
        <p:txBody>
          <a:bodyPr/>
          <a:lstStyle/>
          <a:p>
            <a:endParaRPr lang="en-GB" sz="1350"/>
          </a:p>
        </p:txBody>
      </p:sp>
      <p:sp>
        <p:nvSpPr>
          <p:cNvPr id="8" name="Freeform 627"/>
          <p:cNvSpPr>
            <a:spLocks/>
          </p:cNvSpPr>
          <p:nvPr userDrawn="1"/>
        </p:nvSpPr>
        <p:spPr bwMode="auto">
          <a:xfrm>
            <a:off x="-1" y="-6981"/>
            <a:ext cx="1632165" cy="1600541"/>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solidFill>
            <a:schemeClr val="bg1">
              <a:alpha val="36000"/>
            </a:schemeClr>
          </a:solidFill>
          <a:ln w="50800">
            <a:noFill/>
            <a:prstDash val="solid"/>
            <a:round/>
            <a:headEnd/>
            <a:tailEnd/>
          </a:ln>
          <a:extLst/>
        </p:spPr>
        <p:txBody>
          <a:bodyPr/>
          <a:lstStyle/>
          <a:p>
            <a:endParaRPr lang="en-GB" sz="1350"/>
          </a:p>
        </p:txBody>
      </p:sp>
      <p:sp>
        <p:nvSpPr>
          <p:cNvPr id="9" name="Freeform 627"/>
          <p:cNvSpPr>
            <a:spLocks/>
          </p:cNvSpPr>
          <p:nvPr userDrawn="1"/>
        </p:nvSpPr>
        <p:spPr bwMode="auto">
          <a:xfrm>
            <a:off x="1632166" y="461009"/>
            <a:ext cx="875644" cy="871019"/>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solidFill>
            <a:schemeClr val="bg1">
              <a:alpha val="30000"/>
            </a:schemeClr>
          </a:solidFill>
          <a:ln w="50800">
            <a:noFill/>
            <a:prstDash val="solid"/>
            <a:round/>
            <a:headEnd/>
            <a:tailEnd/>
          </a:ln>
          <a:extLst/>
        </p:spPr>
        <p:txBody>
          <a:bodyPr/>
          <a:lstStyle/>
          <a:p>
            <a:endParaRPr lang="en-GB" sz="1350"/>
          </a:p>
        </p:txBody>
      </p:sp>
      <p:cxnSp>
        <p:nvCxnSpPr>
          <p:cNvPr id="15" name="Straight Connector 14"/>
          <p:cNvCxnSpPr/>
          <p:nvPr userDrawn="1"/>
        </p:nvCxnSpPr>
        <p:spPr>
          <a:xfrm>
            <a:off x="914400" y="622953"/>
            <a:ext cx="7307451"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2" y="100921"/>
            <a:ext cx="9144000" cy="373547"/>
          </a:xfrm>
        </p:spPr>
        <p:txBody>
          <a:bodyPr wrap="square" lIns="182880" rIns="182880" anchor="t" anchorCtr="1">
            <a:noAutofit/>
          </a:bodyPr>
          <a:lstStyle>
            <a:lvl1pPr algn="r">
              <a:defRPr sz="3600" b="1" baseline="0">
                <a:solidFill>
                  <a:schemeClr val="accent1"/>
                </a:solidFill>
                <a:latin typeface="Calibri" panose="020F0502020204030204" pitchFamily="34" charset="0"/>
                <a:cs typeface="Calibri" panose="020F0502020204030204" pitchFamily="34" charset="0"/>
              </a:defRPr>
            </a:lvl1pPr>
          </a:lstStyle>
          <a:p>
            <a:r>
              <a:rPr lang="en-US" dirty="0"/>
              <a:t>Section Header</a:t>
            </a:r>
          </a:p>
        </p:txBody>
      </p:sp>
      <p:pic>
        <p:nvPicPr>
          <p:cNvPr id="17" name="Picture 16">
            <a:extLst>
              <a:ext uri="{FF2B5EF4-FFF2-40B4-BE49-F238E27FC236}">
                <a16:creationId xmlns="" xmlns:a16="http://schemas.microsoft.com/office/drawing/2014/main" id="{AD42C8C4-BB24-9C40-A61D-06B47FCAB48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30289" y="4348836"/>
            <a:ext cx="353147" cy="555353"/>
          </a:xfrm>
          <a:prstGeom prst="rect">
            <a:avLst/>
          </a:prstGeom>
        </p:spPr>
      </p:pic>
    </p:spTree>
    <p:extLst>
      <p:ext uri="{BB962C8B-B14F-4D97-AF65-F5344CB8AC3E}">
        <p14:creationId xmlns:p14="http://schemas.microsoft.com/office/powerpoint/2010/main" val="4460117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Quote or Phrase Slide">
    <p:spTree>
      <p:nvGrpSpPr>
        <p:cNvPr id="1" name=""/>
        <p:cNvGrpSpPr/>
        <p:nvPr/>
      </p:nvGrpSpPr>
      <p:grpSpPr>
        <a:xfrm>
          <a:off x="0" y="0"/>
          <a:ext cx="0" cy="0"/>
          <a:chOff x="0" y="0"/>
          <a:chExt cx="0" cy="0"/>
        </a:xfrm>
      </p:grpSpPr>
      <p:sp>
        <p:nvSpPr>
          <p:cNvPr id="34" name="Rectangle 33">
            <a:extLst>
              <a:ext uri="{FF2B5EF4-FFF2-40B4-BE49-F238E27FC236}">
                <a16:creationId xmlns="" xmlns:a16="http://schemas.microsoft.com/office/drawing/2014/main" id="{4764F544-2B54-7643-BC0A-77B6A55C129B}"/>
              </a:ext>
            </a:extLst>
          </p:cNvPr>
          <p:cNvSpPr/>
          <p:nvPr userDrawn="1"/>
        </p:nvSpPr>
        <p:spPr>
          <a:xfrm>
            <a:off x="0" y="-3"/>
            <a:ext cx="9144000" cy="5143503"/>
          </a:xfrm>
          <a:prstGeom prst="rect">
            <a:avLst/>
          </a:prstGeom>
          <a:gradFill flip="none" rotWithShape="1">
            <a:gsLst>
              <a:gs pos="0">
                <a:schemeClr val="accent3">
                  <a:tint val="66000"/>
                  <a:satMod val="160000"/>
                </a:schemeClr>
              </a:gs>
              <a:gs pos="31000">
                <a:schemeClr val="bg2"/>
              </a:gs>
              <a:gs pos="100000">
                <a:schemeClr val="bg1"/>
              </a:gs>
            </a:gsLst>
            <a:lin ang="54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3" name="Date Placeholder 2"/>
          <p:cNvSpPr>
            <a:spLocks noGrp="1"/>
          </p:cNvSpPr>
          <p:nvPr>
            <p:ph type="dt" sz="half" idx="10"/>
          </p:nvPr>
        </p:nvSpPr>
        <p:spPr>
          <a:xfrm>
            <a:off x="1308016" y="4767267"/>
            <a:ext cx="1378034" cy="273844"/>
          </a:xfrm>
        </p:spPr>
        <p:txBody>
          <a:bodyPr/>
          <a:lstStyle/>
          <a:p>
            <a:fld id="{D100A766-A68A-054E-999B-7860E8D84875}" type="datetimeFigureOut">
              <a:rPr lang="en-US" smtClean="0"/>
              <a:t>9/12/18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DCC313-F42D-804C-B923-6564490E5178}" type="slidenum">
              <a:rPr lang="en-US" smtClean="0"/>
              <a:t>‹#›</a:t>
            </a:fld>
            <a:endParaRPr lang="en-US"/>
          </a:p>
        </p:txBody>
      </p:sp>
      <p:sp>
        <p:nvSpPr>
          <p:cNvPr id="2" name="Title 1"/>
          <p:cNvSpPr>
            <a:spLocks noGrp="1"/>
          </p:cNvSpPr>
          <p:nvPr>
            <p:ph type="title" hasCustomPrompt="1"/>
          </p:nvPr>
        </p:nvSpPr>
        <p:spPr>
          <a:xfrm>
            <a:off x="1242434" y="1889935"/>
            <a:ext cx="6659133" cy="1421928"/>
          </a:xfrm>
        </p:spPr>
        <p:txBody>
          <a:bodyPr wrap="square" anchor="t" anchorCtr="0">
            <a:spAutoFit/>
          </a:bodyPr>
          <a:lstStyle>
            <a:lvl1pPr>
              <a:defRPr sz="3200" baseline="0">
                <a:solidFill>
                  <a:schemeClr val="accent1"/>
                </a:solidFill>
                <a:latin typeface="+mn-lt"/>
              </a:defRPr>
            </a:lvl1pPr>
          </a:lstStyle>
          <a:p>
            <a:r>
              <a:rPr lang="en-US" dirty="0"/>
              <a:t>Maybe this is a quote or a phrase or a statement that needs some emphasis and it’s own page to give pause over.</a:t>
            </a:r>
          </a:p>
        </p:txBody>
      </p:sp>
      <p:sp>
        <p:nvSpPr>
          <p:cNvPr id="37" name="Freeform 627">
            <a:extLst>
              <a:ext uri="{FF2B5EF4-FFF2-40B4-BE49-F238E27FC236}">
                <a16:creationId xmlns="" xmlns:a16="http://schemas.microsoft.com/office/drawing/2014/main" id="{EA7769A0-4D54-C247-9F91-980AF459EAB4}"/>
              </a:ext>
            </a:extLst>
          </p:cNvPr>
          <p:cNvSpPr>
            <a:spLocks/>
          </p:cNvSpPr>
          <p:nvPr userDrawn="1"/>
        </p:nvSpPr>
        <p:spPr bwMode="auto">
          <a:xfrm>
            <a:off x="7378731" y="2"/>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38" name="Freeform 627">
            <a:extLst>
              <a:ext uri="{FF2B5EF4-FFF2-40B4-BE49-F238E27FC236}">
                <a16:creationId xmlns="" xmlns:a16="http://schemas.microsoft.com/office/drawing/2014/main" id="{FF4432C4-496E-5746-B67C-2E3797E12B1D}"/>
              </a:ext>
            </a:extLst>
          </p:cNvPr>
          <p:cNvSpPr>
            <a:spLocks/>
          </p:cNvSpPr>
          <p:nvPr userDrawn="1"/>
        </p:nvSpPr>
        <p:spPr bwMode="auto">
          <a:xfrm>
            <a:off x="7967154" y="0"/>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39" name="Freeform 627">
            <a:extLst>
              <a:ext uri="{FF2B5EF4-FFF2-40B4-BE49-F238E27FC236}">
                <a16:creationId xmlns="" xmlns:a16="http://schemas.microsoft.com/office/drawing/2014/main" id="{72F4EF00-5A8A-AB47-8E4B-2986BBD2BBC6}"/>
              </a:ext>
            </a:extLst>
          </p:cNvPr>
          <p:cNvSpPr>
            <a:spLocks/>
          </p:cNvSpPr>
          <p:nvPr userDrawn="1"/>
        </p:nvSpPr>
        <p:spPr bwMode="auto">
          <a:xfrm>
            <a:off x="8555577" y="0"/>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0" name="Freeform 627">
            <a:extLst>
              <a:ext uri="{FF2B5EF4-FFF2-40B4-BE49-F238E27FC236}">
                <a16:creationId xmlns="" xmlns:a16="http://schemas.microsoft.com/office/drawing/2014/main" id="{DEBCE5A8-634E-FF4E-A6F9-AA02E4B71A16}"/>
              </a:ext>
            </a:extLst>
          </p:cNvPr>
          <p:cNvSpPr>
            <a:spLocks/>
          </p:cNvSpPr>
          <p:nvPr userDrawn="1"/>
        </p:nvSpPr>
        <p:spPr bwMode="auto">
          <a:xfrm>
            <a:off x="5613460" y="0"/>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1" name="Freeform 627">
            <a:extLst>
              <a:ext uri="{FF2B5EF4-FFF2-40B4-BE49-F238E27FC236}">
                <a16:creationId xmlns="" xmlns:a16="http://schemas.microsoft.com/office/drawing/2014/main" id="{9E863149-DD51-2C4D-B833-F222E8C65339}"/>
              </a:ext>
            </a:extLst>
          </p:cNvPr>
          <p:cNvSpPr>
            <a:spLocks/>
          </p:cNvSpPr>
          <p:nvPr userDrawn="1"/>
        </p:nvSpPr>
        <p:spPr bwMode="auto">
          <a:xfrm>
            <a:off x="6201883" y="-2"/>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2" name="Freeform 627">
            <a:extLst>
              <a:ext uri="{FF2B5EF4-FFF2-40B4-BE49-F238E27FC236}">
                <a16:creationId xmlns="" xmlns:a16="http://schemas.microsoft.com/office/drawing/2014/main" id="{CEE18CD5-9916-3544-BAFF-12B557514E13}"/>
              </a:ext>
            </a:extLst>
          </p:cNvPr>
          <p:cNvSpPr>
            <a:spLocks/>
          </p:cNvSpPr>
          <p:nvPr userDrawn="1"/>
        </p:nvSpPr>
        <p:spPr bwMode="auto">
          <a:xfrm>
            <a:off x="6790306" y="-2"/>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3" name="Freeform 627">
            <a:extLst>
              <a:ext uri="{FF2B5EF4-FFF2-40B4-BE49-F238E27FC236}">
                <a16:creationId xmlns="" xmlns:a16="http://schemas.microsoft.com/office/drawing/2014/main" id="{5301C677-46D6-A040-BA19-E2FD9B5EA619}"/>
              </a:ext>
            </a:extLst>
          </p:cNvPr>
          <p:cNvSpPr>
            <a:spLocks/>
          </p:cNvSpPr>
          <p:nvPr userDrawn="1"/>
        </p:nvSpPr>
        <p:spPr bwMode="auto">
          <a:xfrm>
            <a:off x="7378731" y="588423"/>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4" name="Freeform 627">
            <a:extLst>
              <a:ext uri="{FF2B5EF4-FFF2-40B4-BE49-F238E27FC236}">
                <a16:creationId xmlns="" xmlns:a16="http://schemas.microsoft.com/office/drawing/2014/main" id="{59B09831-BDC1-9943-B7D4-0C3AE8B13867}"/>
              </a:ext>
            </a:extLst>
          </p:cNvPr>
          <p:cNvSpPr>
            <a:spLocks/>
          </p:cNvSpPr>
          <p:nvPr userDrawn="1"/>
        </p:nvSpPr>
        <p:spPr bwMode="auto">
          <a:xfrm>
            <a:off x="7967154" y="58842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5" name="Freeform 627">
            <a:extLst>
              <a:ext uri="{FF2B5EF4-FFF2-40B4-BE49-F238E27FC236}">
                <a16:creationId xmlns="" xmlns:a16="http://schemas.microsoft.com/office/drawing/2014/main" id="{4C97F6EC-3F6F-9348-AE3B-E3C7BEBFCC97}"/>
              </a:ext>
            </a:extLst>
          </p:cNvPr>
          <p:cNvSpPr>
            <a:spLocks/>
          </p:cNvSpPr>
          <p:nvPr userDrawn="1"/>
        </p:nvSpPr>
        <p:spPr bwMode="auto">
          <a:xfrm>
            <a:off x="8555577" y="58842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6" name="Freeform 627">
            <a:extLst>
              <a:ext uri="{FF2B5EF4-FFF2-40B4-BE49-F238E27FC236}">
                <a16:creationId xmlns="" xmlns:a16="http://schemas.microsoft.com/office/drawing/2014/main" id="{3DED5F48-45E6-CB44-8BCD-AE4CDA414AE1}"/>
              </a:ext>
            </a:extLst>
          </p:cNvPr>
          <p:cNvSpPr>
            <a:spLocks/>
          </p:cNvSpPr>
          <p:nvPr userDrawn="1"/>
        </p:nvSpPr>
        <p:spPr bwMode="auto">
          <a:xfrm>
            <a:off x="5613460" y="58842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7" name="Freeform 627">
            <a:extLst>
              <a:ext uri="{FF2B5EF4-FFF2-40B4-BE49-F238E27FC236}">
                <a16:creationId xmlns="" xmlns:a16="http://schemas.microsoft.com/office/drawing/2014/main" id="{A339CB8B-9477-4D41-957B-8F58E6620ED9}"/>
              </a:ext>
            </a:extLst>
          </p:cNvPr>
          <p:cNvSpPr>
            <a:spLocks/>
          </p:cNvSpPr>
          <p:nvPr userDrawn="1"/>
        </p:nvSpPr>
        <p:spPr bwMode="auto">
          <a:xfrm>
            <a:off x="6201883"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8" name="Freeform 627">
            <a:extLst>
              <a:ext uri="{FF2B5EF4-FFF2-40B4-BE49-F238E27FC236}">
                <a16:creationId xmlns="" xmlns:a16="http://schemas.microsoft.com/office/drawing/2014/main" id="{A9F14E68-6E41-6946-A2F2-37A401A0EE7D}"/>
              </a:ext>
            </a:extLst>
          </p:cNvPr>
          <p:cNvSpPr>
            <a:spLocks/>
          </p:cNvSpPr>
          <p:nvPr userDrawn="1"/>
        </p:nvSpPr>
        <p:spPr bwMode="auto">
          <a:xfrm>
            <a:off x="6790306"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49" name="Freeform 627">
            <a:extLst>
              <a:ext uri="{FF2B5EF4-FFF2-40B4-BE49-F238E27FC236}">
                <a16:creationId xmlns="" xmlns:a16="http://schemas.microsoft.com/office/drawing/2014/main" id="{A6F2310B-E4B1-6744-B6B7-FDC3FAF59E1C}"/>
              </a:ext>
            </a:extLst>
          </p:cNvPr>
          <p:cNvSpPr>
            <a:spLocks/>
          </p:cNvSpPr>
          <p:nvPr userDrawn="1"/>
        </p:nvSpPr>
        <p:spPr bwMode="auto">
          <a:xfrm>
            <a:off x="4436612"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50" name="Freeform 627">
            <a:extLst>
              <a:ext uri="{FF2B5EF4-FFF2-40B4-BE49-F238E27FC236}">
                <a16:creationId xmlns="" xmlns:a16="http://schemas.microsoft.com/office/drawing/2014/main" id="{B525809E-A6B5-CF41-8778-728AA73743C9}"/>
              </a:ext>
            </a:extLst>
          </p:cNvPr>
          <p:cNvSpPr>
            <a:spLocks/>
          </p:cNvSpPr>
          <p:nvPr userDrawn="1"/>
        </p:nvSpPr>
        <p:spPr bwMode="auto">
          <a:xfrm>
            <a:off x="5025037"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51" name="Freeform 627">
            <a:extLst>
              <a:ext uri="{FF2B5EF4-FFF2-40B4-BE49-F238E27FC236}">
                <a16:creationId xmlns="" xmlns:a16="http://schemas.microsoft.com/office/drawing/2014/main" id="{D2A0DF1A-BB9A-A04A-AC27-18C818282D53}"/>
              </a:ext>
            </a:extLst>
          </p:cNvPr>
          <p:cNvSpPr>
            <a:spLocks/>
          </p:cNvSpPr>
          <p:nvPr userDrawn="1"/>
        </p:nvSpPr>
        <p:spPr bwMode="auto">
          <a:xfrm>
            <a:off x="7378729" y="1176836"/>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52" name="Freeform 627">
            <a:extLst>
              <a:ext uri="{FF2B5EF4-FFF2-40B4-BE49-F238E27FC236}">
                <a16:creationId xmlns="" xmlns:a16="http://schemas.microsoft.com/office/drawing/2014/main" id="{9CD3B6CF-8843-B14A-9DC9-EE32BBA2D118}"/>
              </a:ext>
            </a:extLst>
          </p:cNvPr>
          <p:cNvSpPr>
            <a:spLocks/>
          </p:cNvSpPr>
          <p:nvPr userDrawn="1"/>
        </p:nvSpPr>
        <p:spPr bwMode="auto">
          <a:xfrm>
            <a:off x="7967152"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53" name="Freeform 627">
            <a:extLst>
              <a:ext uri="{FF2B5EF4-FFF2-40B4-BE49-F238E27FC236}">
                <a16:creationId xmlns="" xmlns:a16="http://schemas.microsoft.com/office/drawing/2014/main" id="{AA2862CF-8BF0-FC4B-B5DA-9190A3D42D68}"/>
              </a:ext>
            </a:extLst>
          </p:cNvPr>
          <p:cNvSpPr>
            <a:spLocks/>
          </p:cNvSpPr>
          <p:nvPr userDrawn="1"/>
        </p:nvSpPr>
        <p:spPr bwMode="auto">
          <a:xfrm>
            <a:off x="8555575"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54" name="Freeform 627">
            <a:extLst>
              <a:ext uri="{FF2B5EF4-FFF2-40B4-BE49-F238E27FC236}">
                <a16:creationId xmlns="" xmlns:a16="http://schemas.microsoft.com/office/drawing/2014/main" id="{751B512E-E09C-AD4E-9BD6-A25D826930C6}"/>
              </a:ext>
            </a:extLst>
          </p:cNvPr>
          <p:cNvSpPr>
            <a:spLocks/>
          </p:cNvSpPr>
          <p:nvPr userDrawn="1"/>
        </p:nvSpPr>
        <p:spPr bwMode="auto">
          <a:xfrm>
            <a:off x="6201881"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sp>
        <p:nvSpPr>
          <p:cNvPr id="55" name="Freeform 627">
            <a:extLst>
              <a:ext uri="{FF2B5EF4-FFF2-40B4-BE49-F238E27FC236}">
                <a16:creationId xmlns="" xmlns:a16="http://schemas.microsoft.com/office/drawing/2014/main" id="{8D829F29-69D5-3B4C-ACED-5035FA01A182}"/>
              </a:ext>
            </a:extLst>
          </p:cNvPr>
          <p:cNvSpPr>
            <a:spLocks/>
          </p:cNvSpPr>
          <p:nvPr userDrawn="1"/>
        </p:nvSpPr>
        <p:spPr bwMode="auto">
          <a:xfrm>
            <a:off x="6790306"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accent3"/>
            </a:solidFill>
            <a:prstDash val="solid"/>
            <a:round/>
            <a:headEnd/>
            <a:tailEnd/>
          </a:ln>
          <a:extLst/>
        </p:spPr>
        <p:txBody>
          <a:bodyPr/>
          <a:lstStyle/>
          <a:p>
            <a:endParaRPr lang="en-GB" sz="1800"/>
          </a:p>
        </p:txBody>
      </p:sp>
      <p:pic>
        <p:nvPicPr>
          <p:cNvPr id="62" name="Picture 61">
            <a:extLst>
              <a:ext uri="{FF2B5EF4-FFF2-40B4-BE49-F238E27FC236}">
                <a16:creationId xmlns="" xmlns:a16="http://schemas.microsoft.com/office/drawing/2014/main" id="{4161F8F5-1898-084E-852F-3DFA3EFEB7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77864" y="4420637"/>
            <a:ext cx="353147" cy="555353"/>
          </a:xfrm>
          <a:prstGeom prst="rect">
            <a:avLst/>
          </a:prstGeom>
        </p:spPr>
      </p:pic>
    </p:spTree>
    <p:extLst>
      <p:ext uri="{BB962C8B-B14F-4D97-AF65-F5344CB8AC3E}">
        <p14:creationId xmlns:p14="http://schemas.microsoft.com/office/powerpoint/2010/main" val="823795808"/>
      </p:ext>
    </p:extLst>
  </p:cSld>
  <p:clrMapOvr>
    <a:masterClrMapping/>
  </p:clrMapOvr>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dient with Centered Content">
    <p:spTree>
      <p:nvGrpSpPr>
        <p:cNvPr id="1" name=""/>
        <p:cNvGrpSpPr/>
        <p:nvPr/>
      </p:nvGrpSpPr>
      <p:grpSpPr>
        <a:xfrm>
          <a:off x="0" y="0"/>
          <a:ext cx="0" cy="0"/>
          <a:chOff x="0" y="0"/>
          <a:chExt cx="0" cy="0"/>
        </a:xfrm>
      </p:grpSpPr>
      <p:sp>
        <p:nvSpPr>
          <p:cNvPr id="22" name="Rectangle 21"/>
          <p:cNvSpPr/>
          <p:nvPr userDrawn="1"/>
        </p:nvSpPr>
        <p:spPr>
          <a:xfrm>
            <a:off x="0" y="-2"/>
            <a:ext cx="9144000" cy="2475414"/>
          </a:xfrm>
          <a:prstGeom prst="rect">
            <a:avLst/>
          </a:prstGeom>
          <a:gradFill flip="none" rotWithShape="1">
            <a:gsLst>
              <a:gs pos="0">
                <a:schemeClr val="accent3">
                  <a:tint val="66000"/>
                  <a:satMod val="160000"/>
                </a:schemeClr>
              </a:gs>
              <a:gs pos="31000">
                <a:schemeClr val="bg2"/>
              </a:gs>
              <a:gs pos="100000">
                <a:schemeClr val="bg1"/>
              </a:gs>
            </a:gsLst>
            <a:lin ang="54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7" name="Date Placeholder 6"/>
          <p:cNvSpPr>
            <a:spLocks noGrp="1"/>
          </p:cNvSpPr>
          <p:nvPr>
            <p:ph type="dt" sz="half" idx="10"/>
          </p:nvPr>
        </p:nvSpPr>
        <p:spPr/>
        <p:txBody>
          <a:bodyPr/>
          <a:lstStyle/>
          <a:p>
            <a:fld id="{D100A766-A68A-054E-999B-7860E8D84875}" type="datetimeFigureOut">
              <a:rPr lang="en-US" smtClean="0"/>
              <a:t>9/12/18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CC313-F42D-804C-B923-6564490E5178}" type="slidenum">
              <a:rPr lang="en-US" smtClean="0"/>
              <a:t>‹#›</a:t>
            </a:fld>
            <a:endParaRPr lang="en-US"/>
          </a:p>
        </p:txBody>
      </p:sp>
      <p:sp>
        <p:nvSpPr>
          <p:cNvPr id="5" name="Text Placeholder 4"/>
          <p:cNvSpPr>
            <a:spLocks noGrp="1"/>
          </p:cNvSpPr>
          <p:nvPr>
            <p:ph type="body" sz="quarter" idx="18" hasCustomPrompt="1"/>
          </p:nvPr>
        </p:nvSpPr>
        <p:spPr>
          <a:xfrm>
            <a:off x="6457950" y="205588"/>
            <a:ext cx="2686050" cy="200825"/>
          </a:xfrm>
        </p:spPr>
        <p:txBody>
          <a:bodyPr lIns="0" tIns="0">
            <a:noAutofit/>
          </a:bodyPr>
          <a:lstStyle>
            <a:lvl1pPr marL="0" indent="0">
              <a:buFontTx/>
              <a:buNone/>
              <a:defRPr sz="1800">
                <a:solidFill>
                  <a:schemeClr val="tx2"/>
                </a:solidFill>
              </a:defRPr>
            </a:lvl1pPr>
            <a:lvl2pPr marL="257168" indent="0">
              <a:buFontTx/>
              <a:buNone/>
              <a:defRPr sz="1200"/>
            </a:lvl2pPr>
            <a:lvl3pPr marL="514337" indent="0">
              <a:buFontTx/>
              <a:buNone/>
              <a:defRPr sz="1200"/>
            </a:lvl3pPr>
            <a:lvl4pPr marL="771506" indent="0">
              <a:buFontTx/>
              <a:buNone/>
              <a:defRPr sz="1200"/>
            </a:lvl4pPr>
            <a:lvl5pPr marL="1028675" indent="0">
              <a:buFontTx/>
              <a:buNone/>
              <a:defRPr sz="1200"/>
            </a:lvl5pPr>
          </a:lstStyle>
          <a:p>
            <a:pPr lvl="0"/>
            <a:r>
              <a:rPr lang="en-US" dirty="0"/>
              <a:t>Section Header</a:t>
            </a:r>
          </a:p>
        </p:txBody>
      </p:sp>
      <p:cxnSp>
        <p:nvCxnSpPr>
          <p:cNvPr id="11" name="Straight Connector 10"/>
          <p:cNvCxnSpPr/>
          <p:nvPr userDrawn="1"/>
        </p:nvCxnSpPr>
        <p:spPr>
          <a:xfrm>
            <a:off x="6457950" y="421276"/>
            <a:ext cx="268605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hasCustomPrompt="1"/>
          </p:nvPr>
        </p:nvSpPr>
        <p:spPr>
          <a:xfrm>
            <a:off x="628650" y="595097"/>
            <a:ext cx="7886700" cy="543029"/>
          </a:xfrm>
        </p:spPr>
        <p:txBody>
          <a:bodyPr>
            <a:normAutofit/>
          </a:bodyPr>
          <a:lstStyle>
            <a:lvl1pPr algn="ctr">
              <a:defRPr sz="3200">
                <a:solidFill>
                  <a:schemeClr val="accent1"/>
                </a:solidFill>
                <a:latin typeface="Calibri" charset="0"/>
                <a:ea typeface="Calibri" charset="0"/>
                <a:cs typeface="Calibri" charset="0"/>
              </a:defRPr>
            </a:lvl1pPr>
          </a:lstStyle>
          <a:p>
            <a:r>
              <a:rPr lang="en-US" dirty="0"/>
              <a:t>Title of Content within Section</a:t>
            </a:r>
          </a:p>
        </p:txBody>
      </p:sp>
      <p:sp>
        <p:nvSpPr>
          <p:cNvPr id="20" name="Content Placeholder 2">
            <a:extLst>
              <a:ext uri="{FF2B5EF4-FFF2-40B4-BE49-F238E27FC236}">
                <a16:creationId xmlns="" xmlns:a16="http://schemas.microsoft.com/office/drawing/2014/main" id="{1ACE20C2-8BC5-E246-8F24-FBD5A9287C24}"/>
              </a:ext>
            </a:extLst>
          </p:cNvPr>
          <p:cNvSpPr>
            <a:spLocks noGrp="1"/>
          </p:cNvSpPr>
          <p:nvPr>
            <p:ph idx="14" hasCustomPrompt="1"/>
          </p:nvPr>
        </p:nvSpPr>
        <p:spPr>
          <a:xfrm>
            <a:off x="628650" y="1244991"/>
            <a:ext cx="7886700" cy="3157192"/>
          </a:xfrm>
        </p:spPr>
        <p:txBody>
          <a:bodyPr>
            <a:normAutofit/>
          </a:bodyPr>
          <a:lstStyle>
            <a:lvl1pPr marL="0" indent="0" algn="ctr">
              <a:buFontTx/>
              <a:buNone/>
              <a:defRPr sz="2400">
                <a:solidFill>
                  <a:schemeClr val="tx1">
                    <a:lumMod val="50000"/>
                    <a:lumOff val="50000"/>
                  </a:schemeClr>
                </a:solidFill>
              </a:defRPr>
            </a:lvl1pPr>
            <a:lvl2pPr marL="257168" indent="0">
              <a:buFontTx/>
              <a:buNone/>
              <a:defRPr sz="1575"/>
            </a:lvl2pPr>
            <a:lvl3pPr marL="514337" indent="0">
              <a:buFontTx/>
              <a:buNone/>
              <a:defRPr sz="1350"/>
            </a:lvl3pPr>
            <a:lvl4pPr marL="771506" indent="0">
              <a:buFontTx/>
              <a:buNone/>
              <a:defRPr sz="1125"/>
            </a:lvl4pPr>
            <a:lvl5pPr marL="1028675" indent="0">
              <a:buFontTx/>
              <a:buNone/>
              <a:defRPr sz="1125"/>
            </a:lvl5pPr>
            <a:lvl6pPr>
              <a:defRPr sz="1125"/>
            </a:lvl6pPr>
            <a:lvl7pPr>
              <a:defRPr sz="1125"/>
            </a:lvl7pPr>
            <a:lvl8pPr>
              <a:defRPr sz="1125"/>
            </a:lvl8pPr>
            <a:lvl9pPr>
              <a:defRPr sz="1125"/>
            </a:lvl9pPr>
          </a:lstStyle>
          <a:p>
            <a:pPr lvl="0"/>
            <a:r>
              <a:rPr lang="en-US" dirty="0"/>
              <a:t>Click to edit Master text styles  </a:t>
            </a:r>
          </a:p>
        </p:txBody>
      </p:sp>
      <p:pic>
        <p:nvPicPr>
          <p:cNvPr id="12" name="Picture 11">
            <a:extLst>
              <a:ext uri="{FF2B5EF4-FFF2-40B4-BE49-F238E27FC236}">
                <a16:creationId xmlns="" xmlns:a16="http://schemas.microsoft.com/office/drawing/2014/main" id="{9016D483-DC7C-9A46-BE93-9B810840C6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77864" y="4420637"/>
            <a:ext cx="353147" cy="555353"/>
          </a:xfrm>
          <a:prstGeom prst="rect">
            <a:avLst/>
          </a:prstGeom>
        </p:spPr>
      </p:pic>
    </p:spTree>
    <p:extLst>
      <p:ext uri="{BB962C8B-B14F-4D97-AF65-F5344CB8AC3E}">
        <p14:creationId xmlns:p14="http://schemas.microsoft.com/office/powerpoint/2010/main" val="175450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with Centered Content">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362C6B4D-872D-F242-BB0A-8957C5761DA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2449285"/>
            <a:ext cx="9144000" cy="2694215"/>
          </a:xfrm>
          <a:prstGeom prst="rect">
            <a:avLst/>
          </a:prstGeom>
        </p:spPr>
      </p:pic>
      <p:sp>
        <p:nvSpPr>
          <p:cNvPr id="15" name="Rectangle 14">
            <a:extLst>
              <a:ext uri="{FF2B5EF4-FFF2-40B4-BE49-F238E27FC236}">
                <a16:creationId xmlns="" xmlns:a16="http://schemas.microsoft.com/office/drawing/2014/main" id="{D8E539B6-6576-5744-9BB2-446D5D08120F}"/>
              </a:ext>
            </a:extLst>
          </p:cNvPr>
          <p:cNvSpPr/>
          <p:nvPr userDrawn="1"/>
        </p:nvSpPr>
        <p:spPr>
          <a:xfrm>
            <a:off x="1" y="-3"/>
            <a:ext cx="9143999" cy="5143502"/>
          </a:xfrm>
          <a:prstGeom prst="rect">
            <a:avLst/>
          </a:prstGeom>
          <a:gradFill flip="none" rotWithShape="1">
            <a:gsLst>
              <a:gs pos="0">
                <a:schemeClr val="accent3">
                  <a:tint val="66000"/>
                  <a:satMod val="160000"/>
                </a:schemeClr>
              </a:gs>
              <a:gs pos="55000">
                <a:schemeClr val="bg2">
                  <a:lumMod val="57000"/>
                  <a:lumOff val="43000"/>
                </a:schemeClr>
              </a:gs>
              <a:gs pos="100000">
                <a:schemeClr val="bg1">
                  <a:alpha val="70000"/>
                </a:schemeClr>
              </a:gs>
            </a:gsLst>
            <a:lin ang="54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7" name="Date Placeholder 6"/>
          <p:cNvSpPr>
            <a:spLocks noGrp="1"/>
          </p:cNvSpPr>
          <p:nvPr>
            <p:ph type="dt" sz="half" idx="10"/>
          </p:nvPr>
        </p:nvSpPr>
        <p:spPr/>
        <p:txBody>
          <a:bodyPr/>
          <a:lstStyle/>
          <a:p>
            <a:fld id="{D100A766-A68A-054E-999B-7860E8D84875}" type="datetimeFigureOut">
              <a:rPr lang="en-US" smtClean="0"/>
              <a:t>9/12/18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DCC313-F42D-804C-B923-6564490E5178}" type="slidenum">
              <a:rPr lang="en-US" smtClean="0"/>
              <a:t>‹#›</a:t>
            </a:fld>
            <a:endParaRPr lang="en-US"/>
          </a:p>
        </p:txBody>
      </p:sp>
      <p:pic>
        <p:nvPicPr>
          <p:cNvPr id="16" name="Picture 15">
            <a:extLst>
              <a:ext uri="{FF2B5EF4-FFF2-40B4-BE49-F238E27FC236}">
                <a16:creationId xmlns="" xmlns:a16="http://schemas.microsoft.com/office/drawing/2014/main" id="{3EBF9A1E-6A14-FD41-A943-DC6A7B9A3E1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577864" y="4420637"/>
            <a:ext cx="353147" cy="555353"/>
          </a:xfrm>
          <a:prstGeom prst="rect">
            <a:avLst/>
          </a:prstGeom>
        </p:spPr>
      </p:pic>
      <p:sp>
        <p:nvSpPr>
          <p:cNvPr id="17" name="Text Placeholder 4">
            <a:extLst>
              <a:ext uri="{FF2B5EF4-FFF2-40B4-BE49-F238E27FC236}">
                <a16:creationId xmlns="" xmlns:a16="http://schemas.microsoft.com/office/drawing/2014/main" id="{C1CACD8D-509C-B74F-8CF8-AD1801464A95}"/>
              </a:ext>
            </a:extLst>
          </p:cNvPr>
          <p:cNvSpPr>
            <a:spLocks noGrp="1"/>
          </p:cNvSpPr>
          <p:nvPr>
            <p:ph type="body" sz="quarter" idx="18" hasCustomPrompt="1"/>
          </p:nvPr>
        </p:nvSpPr>
        <p:spPr>
          <a:xfrm>
            <a:off x="6457950" y="205588"/>
            <a:ext cx="2686050" cy="200825"/>
          </a:xfrm>
        </p:spPr>
        <p:txBody>
          <a:bodyPr lIns="0" tIns="0">
            <a:noAutofit/>
          </a:bodyPr>
          <a:lstStyle>
            <a:lvl1pPr marL="0" indent="0">
              <a:buFontTx/>
              <a:buNone/>
              <a:defRPr sz="1800">
                <a:solidFill>
                  <a:schemeClr val="tx2"/>
                </a:solidFill>
              </a:defRPr>
            </a:lvl1pPr>
            <a:lvl2pPr marL="257168" indent="0">
              <a:buFontTx/>
              <a:buNone/>
              <a:defRPr sz="1200"/>
            </a:lvl2pPr>
            <a:lvl3pPr marL="514337" indent="0">
              <a:buFontTx/>
              <a:buNone/>
              <a:defRPr sz="1200"/>
            </a:lvl3pPr>
            <a:lvl4pPr marL="771506" indent="0">
              <a:buFontTx/>
              <a:buNone/>
              <a:defRPr sz="1200"/>
            </a:lvl4pPr>
            <a:lvl5pPr marL="1028675" indent="0">
              <a:buFontTx/>
              <a:buNone/>
              <a:defRPr sz="1200"/>
            </a:lvl5pPr>
          </a:lstStyle>
          <a:p>
            <a:pPr lvl="0"/>
            <a:r>
              <a:rPr lang="en-US" dirty="0"/>
              <a:t>Section Header</a:t>
            </a:r>
          </a:p>
        </p:txBody>
      </p:sp>
      <p:cxnSp>
        <p:nvCxnSpPr>
          <p:cNvPr id="20" name="Straight Connector 19">
            <a:extLst>
              <a:ext uri="{FF2B5EF4-FFF2-40B4-BE49-F238E27FC236}">
                <a16:creationId xmlns="" xmlns:a16="http://schemas.microsoft.com/office/drawing/2014/main" id="{6AB02B25-073A-7749-A01B-D036E7875A97}"/>
              </a:ext>
            </a:extLst>
          </p:cNvPr>
          <p:cNvCxnSpPr/>
          <p:nvPr userDrawn="1"/>
        </p:nvCxnSpPr>
        <p:spPr>
          <a:xfrm>
            <a:off x="6457950" y="421276"/>
            <a:ext cx="268605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 xmlns:a16="http://schemas.microsoft.com/office/drawing/2014/main" id="{2ACDB01A-E125-0E40-AAEE-8E68F6CD8456}"/>
              </a:ext>
            </a:extLst>
          </p:cNvPr>
          <p:cNvSpPr>
            <a:spLocks noGrp="1"/>
          </p:cNvSpPr>
          <p:nvPr>
            <p:ph type="title" hasCustomPrompt="1"/>
          </p:nvPr>
        </p:nvSpPr>
        <p:spPr>
          <a:xfrm>
            <a:off x="628650" y="595097"/>
            <a:ext cx="7886700" cy="543029"/>
          </a:xfrm>
        </p:spPr>
        <p:txBody>
          <a:bodyPr>
            <a:normAutofit/>
          </a:bodyPr>
          <a:lstStyle>
            <a:lvl1pPr algn="ctr">
              <a:defRPr sz="3200">
                <a:solidFill>
                  <a:schemeClr val="accent1"/>
                </a:solidFill>
                <a:latin typeface="Calibri" charset="0"/>
                <a:ea typeface="Calibri" charset="0"/>
                <a:cs typeface="Calibri" charset="0"/>
              </a:defRPr>
            </a:lvl1pPr>
          </a:lstStyle>
          <a:p>
            <a:r>
              <a:rPr lang="en-US" dirty="0"/>
              <a:t>Title of Content within Section</a:t>
            </a:r>
          </a:p>
        </p:txBody>
      </p:sp>
      <p:sp>
        <p:nvSpPr>
          <p:cNvPr id="22" name="Content Placeholder 2">
            <a:extLst>
              <a:ext uri="{FF2B5EF4-FFF2-40B4-BE49-F238E27FC236}">
                <a16:creationId xmlns="" xmlns:a16="http://schemas.microsoft.com/office/drawing/2014/main" id="{BF90351B-E35E-B445-A2F6-B47E91009442}"/>
              </a:ext>
            </a:extLst>
          </p:cNvPr>
          <p:cNvSpPr>
            <a:spLocks noGrp="1"/>
          </p:cNvSpPr>
          <p:nvPr>
            <p:ph idx="14" hasCustomPrompt="1"/>
          </p:nvPr>
        </p:nvSpPr>
        <p:spPr>
          <a:xfrm>
            <a:off x="628650" y="1244991"/>
            <a:ext cx="7886700" cy="3157192"/>
          </a:xfrm>
        </p:spPr>
        <p:txBody>
          <a:bodyPr>
            <a:normAutofit/>
          </a:bodyPr>
          <a:lstStyle>
            <a:lvl1pPr marL="0" indent="0" algn="ctr">
              <a:buFontTx/>
              <a:buNone/>
              <a:defRPr sz="2400">
                <a:solidFill>
                  <a:schemeClr val="tx1">
                    <a:lumMod val="50000"/>
                    <a:lumOff val="50000"/>
                  </a:schemeClr>
                </a:solidFill>
              </a:defRPr>
            </a:lvl1pPr>
            <a:lvl2pPr marL="257168" indent="0">
              <a:buFontTx/>
              <a:buNone/>
              <a:defRPr sz="1575"/>
            </a:lvl2pPr>
            <a:lvl3pPr marL="514337" indent="0">
              <a:buFontTx/>
              <a:buNone/>
              <a:defRPr sz="1350"/>
            </a:lvl3pPr>
            <a:lvl4pPr marL="771506" indent="0">
              <a:buFontTx/>
              <a:buNone/>
              <a:defRPr sz="1125"/>
            </a:lvl4pPr>
            <a:lvl5pPr marL="1028675" indent="0">
              <a:buFontTx/>
              <a:buNone/>
              <a:defRPr sz="1125"/>
            </a:lvl5pPr>
            <a:lvl6pPr>
              <a:defRPr sz="1125"/>
            </a:lvl6pPr>
            <a:lvl7pPr>
              <a:defRPr sz="1125"/>
            </a:lvl7pPr>
            <a:lvl8pPr>
              <a:defRPr sz="1125"/>
            </a:lvl8pPr>
            <a:lvl9pPr>
              <a:defRPr sz="1125"/>
            </a:lvl9pPr>
          </a:lstStyle>
          <a:p>
            <a:pPr lvl="0"/>
            <a:r>
              <a:rPr lang="en-US" dirty="0"/>
              <a:t>Click to edit Master text styles  </a:t>
            </a:r>
          </a:p>
        </p:txBody>
      </p:sp>
    </p:spTree>
    <p:extLst>
      <p:ext uri="{BB962C8B-B14F-4D97-AF65-F5344CB8AC3E}">
        <p14:creationId xmlns:p14="http://schemas.microsoft.com/office/powerpoint/2010/main" val="293594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neycomb - Centered Content">
    <p:spTree>
      <p:nvGrpSpPr>
        <p:cNvPr id="1" name=""/>
        <p:cNvGrpSpPr/>
        <p:nvPr/>
      </p:nvGrpSpPr>
      <p:grpSpPr>
        <a:xfrm>
          <a:off x="0" y="0"/>
          <a:ext cx="0" cy="0"/>
          <a:chOff x="0" y="0"/>
          <a:chExt cx="0" cy="0"/>
        </a:xfrm>
      </p:grpSpPr>
      <p:sp>
        <p:nvSpPr>
          <p:cNvPr id="67" name="Rectangle 66"/>
          <p:cNvSpPr/>
          <p:nvPr userDrawn="1"/>
        </p:nvSpPr>
        <p:spPr>
          <a:xfrm rot="10800000">
            <a:off x="0" y="3448597"/>
            <a:ext cx="9144000" cy="1704635"/>
          </a:xfrm>
          <a:prstGeom prst="rect">
            <a:avLst/>
          </a:prstGeom>
          <a:gradFill flip="none" rotWithShape="1">
            <a:gsLst>
              <a:gs pos="0">
                <a:schemeClr val="accent3">
                  <a:tint val="66000"/>
                  <a:satMod val="160000"/>
                </a:schemeClr>
              </a:gs>
              <a:gs pos="36000">
                <a:schemeClr val="bg2"/>
              </a:gs>
              <a:gs pos="100000">
                <a:schemeClr val="bg1"/>
              </a:gs>
            </a:gsLst>
            <a:lin ang="54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sp>
        <p:nvSpPr>
          <p:cNvPr id="66" name="Rectangle 65"/>
          <p:cNvSpPr/>
          <p:nvPr userDrawn="1"/>
        </p:nvSpPr>
        <p:spPr>
          <a:xfrm>
            <a:off x="0" y="-1"/>
            <a:ext cx="9144000" cy="1743893"/>
          </a:xfrm>
          <a:prstGeom prst="rect">
            <a:avLst/>
          </a:prstGeom>
          <a:gradFill flip="none" rotWithShape="1">
            <a:gsLst>
              <a:gs pos="0">
                <a:schemeClr val="accent3">
                  <a:tint val="66000"/>
                  <a:satMod val="160000"/>
                </a:schemeClr>
              </a:gs>
              <a:gs pos="36000">
                <a:schemeClr val="bg2"/>
              </a:gs>
              <a:gs pos="100000">
                <a:schemeClr val="bg1"/>
              </a:gs>
            </a:gsLst>
            <a:lin ang="5400000" scaled="1"/>
            <a:tileRect/>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350"/>
          </a:p>
        </p:txBody>
      </p:sp>
      <p:grpSp>
        <p:nvGrpSpPr>
          <p:cNvPr id="69" name="Group 68">
            <a:extLst>
              <a:ext uri="{FF2B5EF4-FFF2-40B4-BE49-F238E27FC236}">
                <a16:creationId xmlns="" xmlns:a16="http://schemas.microsoft.com/office/drawing/2014/main" id="{718977ED-2216-9741-9457-9D91DDD4DABC}"/>
              </a:ext>
            </a:extLst>
          </p:cNvPr>
          <p:cNvGrpSpPr/>
          <p:nvPr userDrawn="1"/>
        </p:nvGrpSpPr>
        <p:grpSpPr>
          <a:xfrm rot="10800000">
            <a:off x="-9053" y="3587334"/>
            <a:ext cx="3113712" cy="1556846"/>
            <a:chOff x="4436612" y="-2"/>
            <a:chExt cx="4707390" cy="2353680"/>
          </a:xfrm>
        </p:grpSpPr>
        <p:sp>
          <p:nvSpPr>
            <p:cNvPr id="70" name="Freeform 627">
              <a:extLst>
                <a:ext uri="{FF2B5EF4-FFF2-40B4-BE49-F238E27FC236}">
                  <a16:creationId xmlns="" xmlns:a16="http://schemas.microsoft.com/office/drawing/2014/main" id="{5A015879-1125-A544-852D-BB3F5A68CFA0}"/>
                </a:ext>
              </a:extLst>
            </p:cNvPr>
            <p:cNvSpPr>
              <a:spLocks/>
            </p:cNvSpPr>
            <p:nvPr userDrawn="1"/>
          </p:nvSpPr>
          <p:spPr bwMode="auto">
            <a:xfrm>
              <a:off x="7378731" y="2"/>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71" name="Freeform 627">
              <a:extLst>
                <a:ext uri="{FF2B5EF4-FFF2-40B4-BE49-F238E27FC236}">
                  <a16:creationId xmlns="" xmlns:a16="http://schemas.microsoft.com/office/drawing/2014/main" id="{05059660-D615-A74F-8743-8455E037D547}"/>
                </a:ext>
              </a:extLst>
            </p:cNvPr>
            <p:cNvSpPr>
              <a:spLocks/>
            </p:cNvSpPr>
            <p:nvPr userDrawn="1"/>
          </p:nvSpPr>
          <p:spPr bwMode="auto">
            <a:xfrm>
              <a:off x="7967154" y="0"/>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72" name="Freeform 627">
              <a:extLst>
                <a:ext uri="{FF2B5EF4-FFF2-40B4-BE49-F238E27FC236}">
                  <a16:creationId xmlns="" xmlns:a16="http://schemas.microsoft.com/office/drawing/2014/main" id="{DD68C06A-8D4E-D442-ADF8-311E4D31827B}"/>
                </a:ext>
              </a:extLst>
            </p:cNvPr>
            <p:cNvSpPr>
              <a:spLocks/>
            </p:cNvSpPr>
            <p:nvPr userDrawn="1"/>
          </p:nvSpPr>
          <p:spPr bwMode="auto">
            <a:xfrm>
              <a:off x="8555577" y="0"/>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73" name="Freeform 627">
              <a:extLst>
                <a:ext uri="{FF2B5EF4-FFF2-40B4-BE49-F238E27FC236}">
                  <a16:creationId xmlns="" xmlns:a16="http://schemas.microsoft.com/office/drawing/2014/main" id="{E8BA11F4-F85B-EA4B-A4C6-BE731013C702}"/>
                </a:ext>
              </a:extLst>
            </p:cNvPr>
            <p:cNvSpPr>
              <a:spLocks/>
            </p:cNvSpPr>
            <p:nvPr userDrawn="1"/>
          </p:nvSpPr>
          <p:spPr bwMode="auto">
            <a:xfrm>
              <a:off x="5613460" y="0"/>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74" name="Freeform 627">
              <a:extLst>
                <a:ext uri="{FF2B5EF4-FFF2-40B4-BE49-F238E27FC236}">
                  <a16:creationId xmlns="" xmlns:a16="http://schemas.microsoft.com/office/drawing/2014/main" id="{AAA67CF0-AA78-D147-A2CC-36E5994F50C0}"/>
                </a:ext>
              </a:extLst>
            </p:cNvPr>
            <p:cNvSpPr>
              <a:spLocks/>
            </p:cNvSpPr>
            <p:nvPr userDrawn="1"/>
          </p:nvSpPr>
          <p:spPr bwMode="auto">
            <a:xfrm>
              <a:off x="6201883" y="-2"/>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75" name="Freeform 627">
              <a:extLst>
                <a:ext uri="{FF2B5EF4-FFF2-40B4-BE49-F238E27FC236}">
                  <a16:creationId xmlns="" xmlns:a16="http://schemas.microsoft.com/office/drawing/2014/main" id="{12009127-ED5F-184D-927B-2A2641EE80B1}"/>
                </a:ext>
              </a:extLst>
            </p:cNvPr>
            <p:cNvSpPr>
              <a:spLocks/>
            </p:cNvSpPr>
            <p:nvPr userDrawn="1"/>
          </p:nvSpPr>
          <p:spPr bwMode="auto">
            <a:xfrm>
              <a:off x="6790306" y="-2"/>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76" name="Freeform 627">
              <a:extLst>
                <a:ext uri="{FF2B5EF4-FFF2-40B4-BE49-F238E27FC236}">
                  <a16:creationId xmlns="" xmlns:a16="http://schemas.microsoft.com/office/drawing/2014/main" id="{F18AD8F4-DDB1-CA45-8068-215C74F10550}"/>
                </a:ext>
              </a:extLst>
            </p:cNvPr>
            <p:cNvSpPr>
              <a:spLocks/>
            </p:cNvSpPr>
            <p:nvPr userDrawn="1"/>
          </p:nvSpPr>
          <p:spPr bwMode="auto">
            <a:xfrm>
              <a:off x="7378731" y="588423"/>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77" name="Freeform 627">
              <a:extLst>
                <a:ext uri="{FF2B5EF4-FFF2-40B4-BE49-F238E27FC236}">
                  <a16:creationId xmlns="" xmlns:a16="http://schemas.microsoft.com/office/drawing/2014/main" id="{D30C7656-5639-5D4C-98AF-A26B6B30A078}"/>
                </a:ext>
              </a:extLst>
            </p:cNvPr>
            <p:cNvSpPr>
              <a:spLocks/>
            </p:cNvSpPr>
            <p:nvPr userDrawn="1"/>
          </p:nvSpPr>
          <p:spPr bwMode="auto">
            <a:xfrm>
              <a:off x="7967154" y="58842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78" name="Freeform 627">
              <a:extLst>
                <a:ext uri="{FF2B5EF4-FFF2-40B4-BE49-F238E27FC236}">
                  <a16:creationId xmlns="" xmlns:a16="http://schemas.microsoft.com/office/drawing/2014/main" id="{2310CB1A-7B07-214D-B0EB-352691DE9B1E}"/>
                </a:ext>
              </a:extLst>
            </p:cNvPr>
            <p:cNvSpPr>
              <a:spLocks/>
            </p:cNvSpPr>
            <p:nvPr userDrawn="1"/>
          </p:nvSpPr>
          <p:spPr bwMode="auto">
            <a:xfrm>
              <a:off x="8555577" y="58842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79" name="Freeform 627">
              <a:extLst>
                <a:ext uri="{FF2B5EF4-FFF2-40B4-BE49-F238E27FC236}">
                  <a16:creationId xmlns="" xmlns:a16="http://schemas.microsoft.com/office/drawing/2014/main" id="{76323627-476A-C943-90C8-EFB0AD49C4B5}"/>
                </a:ext>
              </a:extLst>
            </p:cNvPr>
            <p:cNvSpPr>
              <a:spLocks/>
            </p:cNvSpPr>
            <p:nvPr userDrawn="1"/>
          </p:nvSpPr>
          <p:spPr bwMode="auto">
            <a:xfrm>
              <a:off x="5613460" y="58842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0" name="Freeform 627">
              <a:extLst>
                <a:ext uri="{FF2B5EF4-FFF2-40B4-BE49-F238E27FC236}">
                  <a16:creationId xmlns="" xmlns:a16="http://schemas.microsoft.com/office/drawing/2014/main" id="{794E3152-36A3-2A49-8897-58B9E4FA0DA7}"/>
                </a:ext>
              </a:extLst>
            </p:cNvPr>
            <p:cNvSpPr>
              <a:spLocks/>
            </p:cNvSpPr>
            <p:nvPr userDrawn="1"/>
          </p:nvSpPr>
          <p:spPr bwMode="auto">
            <a:xfrm>
              <a:off x="6201883"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1" name="Freeform 627">
              <a:extLst>
                <a:ext uri="{FF2B5EF4-FFF2-40B4-BE49-F238E27FC236}">
                  <a16:creationId xmlns="" xmlns:a16="http://schemas.microsoft.com/office/drawing/2014/main" id="{F3F8BE53-09EC-9546-B6B5-027985A27E68}"/>
                </a:ext>
              </a:extLst>
            </p:cNvPr>
            <p:cNvSpPr>
              <a:spLocks/>
            </p:cNvSpPr>
            <p:nvPr userDrawn="1"/>
          </p:nvSpPr>
          <p:spPr bwMode="auto">
            <a:xfrm>
              <a:off x="6790306"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2" name="Freeform 627">
              <a:extLst>
                <a:ext uri="{FF2B5EF4-FFF2-40B4-BE49-F238E27FC236}">
                  <a16:creationId xmlns="" xmlns:a16="http://schemas.microsoft.com/office/drawing/2014/main" id="{89CF29F3-2AAC-C444-ACB9-10CB3C7F26B7}"/>
                </a:ext>
              </a:extLst>
            </p:cNvPr>
            <p:cNvSpPr>
              <a:spLocks/>
            </p:cNvSpPr>
            <p:nvPr userDrawn="1"/>
          </p:nvSpPr>
          <p:spPr bwMode="auto">
            <a:xfrm>
              <a:off x="4436612"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3" name="Freeform 627">
              <a:extLst>
                <a:ext uri="{FF2B5EF4-FFF2-40B4-BE49-F238E27FC236}">
                  <a16:creationId xmlns="" xmlns:a16="http://schemas.microsoft.com/office/drawing/2014/main" id="{D34096DF-0D03-B44A-8ABA-0C2FB12C181B}"/>
                </a:ext>
              </a:extLst>
            </p:cNvPr>
            <p:cNvSpPr>
              <a:spLocks/>
            </p:cNvSpPr>
            <p:nvPr userDrawn="1"/>
          </p:nvSpPr>
          <p:spPr bwMode="auto">
            <a:xfrm>
              <a:off x="5025037"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4" name="Freeform 627">
              <a:extLst>
                <a:ext uri="{FF2B5EF4-FFF2-40B4-BE49-F238E27FC236}">
                  <a16:creationId xmlns="" xmlns:a16="http://schemas.microsoft.com/office/drawing/2014/main" id="{BD4BD1CF-5022-3A49-BD54-3F0C4232440F}"/>
                </a:ext>
              </a:extLst>
            </p:cNvPr>
            <p:cNvSpPr>
              <a:spLocks/>
            </p:cNvSpPr>
            <p:nvPr userDrawn="1"/>
          </p:nvSpPr>
          <p:spPr bwMode="auto">
            <a:xfrm>
              <a:off x="7378729" y="1176836"/>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5" name="Freeform 627">
              <a:extLst>
                <a:ext uri="{FF2B5EF4-FFF2-40B4-BE49-F238E27FC236}">
                  <a16:creationId xmlns="" xmlns:a16="http://schemas.microsoft.com/office/drawing/2014/main" id="{CFF5A3C1-AB4C-2F43-A8BE-F3DF84F3D49D}"/>
                </a:ext>
              </a:extLst>
            </p:cNvPr>
            <p:cNvSpPr>
              <a:spLocks/>
            </p:cNvSpPr>
            <p:nvPr userDrawn="1"/>
          </p:nvSpPr>
          <p:spPr bwMode="auto">
            <a:xfrm>
              <a:off x="7967152"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6" name="Freeform 627">
              <a:extLst>
                <a:ext uri="{FF2B5EF4-FFF2-40B4-BE49-F238E27FC236}">
                  <a16:creationId xmlns="" xmlns:a16="http://schemas.microsoft.com/office/drawing/2014/main" id="{3BD91CAD-CAAF-A946-A9A6-71BF51B4734D}"/>
                </a:ext>
              </a:extLst>
            </p:cNvPr>
            <p:cNvSpPr>
              <a:spLocks/>
            </p:cNvSpPr>
            <p:nvPr userDrawn="1"/>
          </p:nvSpPr>
          <p:spPr bwMode="auto">
            <a:xfrm>
              <a:off x="8555575"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7" name="Freeform 627">
              <a:extLst>
                <a:ext uri="{FF2B5EF4-FFF2-40B4-BE49-F238E27FC236}">
                  <a16:creationId xmlns="" xmlns:a16="http://schemas.microsoft.com/office/drawing/2014/main" id="{5BADF3B2-0814-B149-8449-6B00C0298D2C}"/>
                </a:ext>
              </a:extLst>
            </p:cNvPr>
            <p:cNvSpPr>
              <a:spLocks/>
            </p:cNvSpPr>
            <p:nvPr userDrawn="1"/>
          </p:nvSpPr>
          <p:spPr bwMode="auto">
            <a:xfrm>
              <a:off x="6201881"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8" name="Freeform 627">
              <a:extLst>
                <a:ext uri="{FF2B5EF4-FFF2-40B4-BE49-F238E27FC236}">
                  <a16:creationId xmlns="" xmlns:a16="http://schemas.microsoft.com/office/drawing/2014/main" id="{2E1C4E80-AADF-0B45-99AB-8C3DA3CF018C}"/>
                </a:ext>
              </a:extLst>
            </p:cNvPr>
            <p:cNvSpPr>
              <a:spLocks/>
            </p:cNvSpPr>
            <p:nvPr userDrawn="1"/>
          </p:nvSpPr>
          <p:spPr bwMode="auto">
            <a:xfrm>
              <a:off x="6790306"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89" name="Freeform 627">
              <a:extLst>
                <a:ext uri="{FF2B5EF4-FFF2-40B4-BE49-F238E27FC236}">
                  <a16:creationId xmlns="" xmlns:a16="http://schemas.microsoft.com/office/drawing/2014/main" id="{7736B653-02F1-9145-B9E1-069578F3DE67}"/>
                </a:ext>
              </a:extLst>
            </p:cNvPr>
            <p:cNvSpPr>
              <a:spLocks/>
            </p:cNvSpPr>
            <p:nvPr userDrawn="1"/>
          </p:nvSpPr>
          <p:spPr bwMode="auto">
            <a:xfrm>
              <a:off x="8555579" y="1765255"/>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90" name="Freeform 627">
              <a:extLst>
                <a:ext uri="{FF2B5EF4-FFF2-40B4-BE49-F238E27FC236}">
                  <a16:creationId xmlns="" xmlns:a16="http://schemas.microsoft.com/office/drawing/2014/main" id="{49E9B84C-3C66-694B-8519-FFA927DD450C}"/>
                </a:ext>
              </a:extLst>
            </p:cNvPr>
            <p:cNvSpPr>
              <a:spLocks/>
            </p:cNvSpPr>
            <p:nvPr userDrawn="1"/>
          </p:nvSpPr>
          <p:spPr bwMode="auto">
            <a:xfrm>
              <a:off x="6790308" y="1765253"/>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91" name="Freeform 627">
              <a:extLst>
                <a:ext uri="{FF2B5EF4-FFF2-40B4-BE49-F238E27FC236}">
                  <a16:creationId xmlns="" xmlns:a16="http://schemas.microsoft.com/office/drawing/2014/main" id="{1873DCF8-05E2-B44D-A518-7F342285B29A}"/>
                </a:ext>
              </a:extLst>
            </p:cNvPr>
            <p:cNvSpPr>
              <a:spLocks/>
            </p:cNvSpPr>
            <p:nvPr userDrawn="1"/>
          </p:nvSpPr>
          <p:spPr bwMode="auto">
            <a:xfrm>
              <a:off x="7378731" y="176525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92" name="Freeform 627">
              <a:extLst>
                <a:ext uri="{FF2B5EF4-FFF2-40B4-BE49-F238E27FC236}">
                  <a16:creationId xmlns="" xmlns:a16="http://schemas.microsoft.com/office/drawing/2014/main" id="{5CD15A8E-0C02-AA47-B2E7-DF8B7FE3754C}"/>
                </a:ext>
              </a:extLst>
            </p:cNvPr>
            <p:cNvSpPr>
              <a:spLocks/>
            </p:cNvSpPr>
            <p:nvPr userDrawn="1"/>
          </p:nvSpPr>
          <p:spPr bwMode="auto">
            <a:xfrm>
              <a:off x="7967154" y="176525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93" name="Freeform 627">
              <a:extLst>
                <a:ext uri="{FF2B5EF4-FFF2-40B4-BE49-F238E27FC236}">
                  <a16:creationId xmlns="" xmlns:a16="http://schemas.microsoft.com/office/drawing/2014/main" id="{E9C78917-8EAB-B14B-BD79-FF2D7356A3A7}"/>
                </a:ext>
              </a:extLst>
            </p:cNvPr>
            <p:cNvSpPr>
              <a:spLocks/>
            </p:cNvSpPr>
            <p:nvPr userDrawn="1"/>
          </p:nvSpPr>
          <p:spPr bwMode="auto">
            <a:xfrm>
              <a:off x="5613460" y="176525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94" name="Freeform 627">
              <a:extLst>
                <a:ext uri="{FF2B5EF4-FFF2-40B4-BE49-F238E27FC236}">
                  <a16:creationId xmlns="" xmlns:a16="http://schemas.microsoft.com/office/drawing/2014/main" id="{05AE7284-F75F-C844-B846-7A1986E96EC6}"/>
                </a:ext>
              </a:extLst>
            </p:cNvPr>
            <p:cNvSpPr>
              <a:spLocks/>
            </p:cNvSpPr>
            <p:nvPr userDrawn="1"/>
          </p:nvSpPr>
          <p:spPr bwMode="auto">
            <a:xfrm>
              <a:off x="6201885" y="176525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grpSp>
      <p:grpSp>
        <p:nvGrpSpPr>
          <p:cNvPr id="95" name="Group 94">
            <a:extLst>
              <a:ext uri="{FF2B5EF4-FFF2-40B4-BE49-F238E27FC236}">
                <a16:creationId xmlns="" xmlns:a16="http://schemas.microsoft.com/office/drawing/2014/main" id="{72D1DDED-9436-7B49-875E-A00EE1031643}"/>
              </a:ext>
            </a:extLst>
          </p:cNvPr>
          <p:cNvGrpSpPr/>
          <p:nvPr userDrawn="1"/>
        </p:nvGrpSpPr>
        <p:grpSpPr>
          <a:xfrm>
            <a:off x="6030288" y="0"/>
            <a:ext cx="3113712" cy="1556846"/>
            <a:chOff x="4436612" y="-2"/>
            <a:chExt cx="4707390" cy="2353680"/>
          </a:xfrm>
        </p:grpSpPr>
        <p:sp>
          <p:nvSpPr>
            <p:cNvPr id="96" name="Freeform 627">
              <a:extLst>
                <a:ext uri="{FF2B5EF4-FFF2-40B4-BE49-F238E27FC236}">
                  <a16:creationId xmlns="" xmlns:a16="http://schemas.microsoft.com/office/drawing/2014/main" id="{23F38B77-5B5C-FD4A-A42F-6317ECA6F372}"/>
                </a:ext>
              </a:extLst>
            </p:cNvPr>
            <p:cNvSpPr>
              <a:spLocks/>
            </p:cNvSpPr>
            <p:nvPr userDrawn="1"/>
          </p:nvSpPr>
          <p:spPr bwMode="auto">
            <a:xfrm>
              <a:off x="7378731" y="2"/>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97" name="Freeform 627">
              <a:extLst>
                <a:ext uri="{FF2B5EF4-FFF2-40B4-BE49-F238E27FC236}">
                  <a16:creationId xmlns="" xmlns:a16="http://schemas.microsoft.com/office/drawing/2014/main" id="{21BDD25A-CDDF-D441-8D49-8977217394B4}"/>
                </a:ext>
              </a:extLst>
            </p:cNvPr>
            <p:cNvSpPr>
              <a:spLocks/>
            </p:cNvSpPr>
            <p:nvPr userDrawn="1"/>
          </p:nvSpPr>
          <p:spPr bwMode="auto">
            <a:xfrm>
              <a:off x="7967154" y="0"/>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98" name="Freeform 627">
              <a:extLst>
                <a:ext uri="{FF2B5EF4-FFF2-40B4-BE49-F238E27FC236}">
                  <a16:creationId xmlns="" xmlns:a16="http://schemas.microsoft.com/office/drawing/2014/main" id="{4D49DE63-9FEE-3B4A-925D-561C351AA204}"/>
                </a:ext>
              </a:extLst>
            </p:cNvPr>
            <p:cNvSpPr>
              <a:spLocks/>
            </p:cNvSpPr>
            <p:nvPr userDrawn="1"/>
          </p:nvSpPr>
          <p:spPr bwMode="auto">
            <a:xfrm>
              <a:off x="8555577" y="0"/>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99" name="Freeform 627">
              <a:extLst>
                <a:ext uri="{FF2B5EF4-FFF2-40B4-BE49-F238E27FC236}">
                  <a16:creationId xmlns="" xmlns:a16="http://schemas.microsoft.com/office/drawing/2014/main" id="{141BE1B0-E5EB-254A-928A-9FED3B924E15}"/>
                </a:ext>
              </a:extLst>
            </p:cNvPr>
            <p:cNvSpPr>
              <a:spLocks/>
            </p:cNvSpPr>
            <p:nvPr userDrawn="1"/>
          </p:nvSpPr>
          <p:spPr bwMode="auto">
            <a:xfrm>
              <a:off x="5613460" y="0"/>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0" name="Freeform 627">
              <a:extLst>
                <a:ext uri="{FF2B5EF4-FFF2-40B4-BE49-F238E27FC236}">
                  <a16:creationId xmlns="" xmlns:a16="http://schemas.microsoft.com/office/drawing/2014/main" id="{354B2BB1-CD41-EA4F-8910-B8328621F43B}"/>
                </a:ext>
              </a:extLst>
            </p:cNvPr>
            <p:cNvSpPr>
              <a:spLocks/>
            </p:cNvSpPr>
            <p:nvPr userDrawn="1"/>
          </p:nvSpPr>
          <p:spPr bwMode="auto">
            <a:xfrm>
              <a:off x="6201883" y="-2"/>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1" name="Freeform 627">
              <a:extLst>
                <a:ext uri="{FF2B5EF4-FFF2-40B4-BE49-F238E27FC236}">
                  <a16:creationId xmlns="" xmlns:a16="http://schemas.microsoft.com/office/drawing/2014/main" id="{2112AA9E-CA4A-7145-8968-E1D7610DA0EB}"/>
                </a:ext>
              </a:extLst>
            </p:cNvPr>
            <p:cNvSpPr>
              <a:spLocks/>
            </p:cNvSpPr>
            <p:nvPr userDrawn="1"/>
          </p:nvSpPr>
          <p:spPr bwMode="auto">
            <a:xfrm>
              <a:off x="6790306" y="-2"/>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2" name="Freeform 627">
              <a:extLst>
                <a:ext uri="{FF2B5EF4-FFF2-40B4-BE49-F238E27FC236}">
                  <a16:creationId xmlns="" xmlns:a16="http://schemas.microsoft.com/office/drawing/2014/main" id="{7D848AAD-F97B-1144-ABDA-406E4D304881}"/>
                </a:ext>
              </a:extLst>
            </p:cNvPr>
            <p:cNvSpPr>
              <a:spLocks/>
            </p:cNvSpPr>
            <p:nvPr userDrawn="1"/>
          </p:nvSpPr>
          <p:spPr bwMode="auto">
            <a:xfrm>
              <a:off x="7378731" y="588423"/>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3" name="Freeform 627">
              <a:extLst>
                <a:ext uri="{FF2B5EF4-FFF2-40B4-BE49-F238E27FC236}">
                  <a16:creationId xmlns="" xmlns:a16="http://schemas.microsoft.com/office/drawing/2014/main" id="{365CB333-89C9-0D43-96CA-68E426310089}"/>
                </a:ext>
              </a:extLst>
            </p:cNvPr>
            <p:cNvSpPr>
              <a:spLocks/>
            </p:cNvSpPr>
            <p:nvPr userDrawn="1"/>
          </p:nvSpPr>
          <p:spPr bwMode="auto">
            <a:xfrm>
              <a:off x="7967154" y="58842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4" name="Freeform 627">
              <a:extLst>
                <a:ext uri="{FF2B5EF4-FFF2-40B4-BE49-F238E27FC236}">
                  <a16:creationId xmlns="" xmlns:a16="http://schemas.microsoft.com/office/drawing/2014/main" id="{25CD3D3E-9985-3140-AE7A-88E5F8FAAE08}"/>
                </a:ext>
              </a:extLst>
            </p:cNvPr>
            <p:cNvSpPr>
              <a:spLocks/>
            </p:cNvSpPr>
            <p:nvPr userDrawn="1"/>
          </p:nvSpPr>
          <p:spPr bwMode="auto">
            <a:xfrm>
              <a:off x="8555577" y="58842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5" name="Freeform 627">
              <a:extLst>
                <a:ext uri="{FF2B5EF4-FFF2-40B4-BE49-F238E27FC236}">
                  <a16:creationId xmlns="" xmlns:a16="http://schemas.microsoft.com/office/drawing/2014/main" id="{6C3A89B1-533B-E84D-BA62-59035AF78589}"/>
                </a:ext>
              </a:extLst>
            </p:cNvPr>
            <p:cNvSpPr>
              <a:spLocks/>
            </p:cNvSpPr>
            <p:nvPr userDrawn="1"/>
          </p:nvSpPr>
          <p:spPr bwMode="auto">
            <a:xfrm>
              <a:off x="5613460" y="58842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6" name="Freeform 627">
              <a:extLst>
                <a:ext uri="{FF2B5EF4-FFF2-40B4-BE49-F238E27FC236}">
                  <a16:creationId xmlns="" xmlns:a16="http://schemas.microsoft.com/office/drawing/2014/main" id="{A317062A-F599-BB41-8F9F-4DEB8D24A78F}"/>
                </a:ext>
              </a:extLst>
            </p:cNvPr>
            <p:cNvSpPr>
              <a:spLocks/>
            </p:cNvSpPr>
            <p:nvPr userDrawn="1"/>
          </p:nvSpPr>
          <p:spPr bwMode="auto">
            <a:xfrm>
              <a:off x="6201883"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7" name="Freeform 627">
              <a:extLst>
                <a:ext uri="{FF2B5EF4-FFF2-40B4-BE49-F238E27FC236}">
                  <a16:creationId xmlns="" xmlns:a16="http://schemas.microsoft.com/office/drawing/2014/main" id="{820A923B-EB86-5E43-8212-7EE82631C18B}"/>
                </a:ext>
              </a:extLst>
            </p:cNvPr>
            <p:cNvSpPr>
              <a:spLocks/>
            </p:cNvSpPr>
            <p:nvPr userDrawn="1"/>
          </p:nvSpPr>
          <p:spPr bwMode="auto">
            <a:xfrm>
              <a:off x="6790306"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8" name="Freeform 627">
              <a:extLst>
                <a:ext uri="{FF2B5EF4-FFF2-40B4-BE49-F238E27FC236}">
                  <a16:creationId xmlns="" xmlns:a16="http://schemas.microsoft.com/office/drawing/2014/main" id="{71FC9F42-C2F6-B140-930A-E776936115F1}"/>
                </a:ext>
              </a:extLst>
            </p:cNvPr>
            <p:cNvSpPr>
              <a:spLocks/>
            </p:cNvSpPr>
            <p:nvPr userDrawn="1"/>
          </p:nvSpPr>
          <p:spPr bwMode="auto">
            <a:xfrm>
              <a:off x="4436612"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09" name="Freeform 627">
              <a:extLst>
                <a:ext uri="{FF2B5EF4-FFF2-40B4-BE49-F238E27FC236}">
                  <a16:creationId xmlns="" xmlns:a16="http://schemas.microsoft.com/office/drawing/2014/main" id="{CD1BA9E7-AA2D-FC43-BA73-9DA64A3CAED5}"/>
                </a:ext>
              </a:extLst>
            </p:cNvPr>
            <p:cNvSpPr>
              <a:spLocks/>
            </p:cNvSpPr>
            <p:nvPr userDrawn="1"/>
          </p:nvSpPr>
          <p:spPr bwMode="auto">
            <a:xfrm>
              <a:off x="5025037" y="588419"/>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0" name="Freeform 627">
              <a:extLst>
                <a:ext uri="{FF2B5EF4-FFF2-40B4-BE49-F238E27FC236}">
                  <a16:creationId xmlns="" xmlns:a16="http://schemas.microsoft.com/office/drawing/2014/main" id="{33A31BD4-8EE7-584C-BEC2-8FA2A7242F1B}"/>
                </a:ext>
              </a:extLst>
            </p:cNvPr>
            <p:cNvSpPr>
              <a:spLocks/>
            </p:cNvSpPr>
            <p:nvPr userDrawn="1"/>
          </p:nvSpPr>
          <p:spPr bwMode="auto">
            <a:xfrm>
              <a:off x="7378729" y="1176836"/>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1" name="Freeform 627">
              <a:extLst>
                <a:ext uri="{FF2B5EF4-FFF2-40B4-BE49-F238E27FC236}">
                  <a16:creationId xmlns="" xmlns:a16="http://schemas.microsoft.com/office/drawing/2014/main" id="{1FD993E9-99E4-1C4B-8206-6E45973A0335}"/>
                </a:ext>
              </a:extLst>
            </p:cNvPr>
            <p:cNvSpPr>
              <a:spLocks/>
            </p:cNvSpPr>
            <p:nvPr userDrawn="1"/>
          </p:nvSpPr>
          <p:spPr bwMode="auto">
            <a:xfrm>
              <a:off x="7967152"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2" name="Freeform 627">
              <a:extLst>
                <a:ext uri="{FF2B5EF4-FFF2-40B4-BE49-F238E27FC236}">
                  <a16:creationId xmlns="" xmlns:a16="http://schemas.microsoft.com/office/drawing/2014/main" id="{9E6DC712-22A3-D74A-9DA2-8FAEA544D507}"/>
                </a:ext>
              </a:extLst>
            </p:cNvPr>
            <p:cNvSpPr>
              <a:spLocks/>
            </p:cNvSpPr>
            <p:nvPr userDrawn="1"/>
          </p:nvSpPr>
          <p:spPr bwMode="auto">
            <a:xfrm>
              <a:off x="8555575"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3" name="Freeform 627">
              <a:extLst>
                <a:ext uri="{FF2B5EF4-FFF2-40B4-BE49-F238E27FC236}">
                  <a16:creationId xmlns="" xmlns:a16="http://schemas.microsoft.com/office/drawing/2014/main" id="{7B23F827-8054-0D4F-AE01-03E79370E57C}"/>
                </a:ext>
              </a:extLst>
            </p:cNvPr>
            <p:cNvSpPr>
              <a:spLocks/>
            </p:cNvSpPr>
            <p:nvPr userDrawn="1"/>
          </p:nvSpPr>
          <p:spPr bwMode="auto">
            <a:xfrm>
              <a:off x="6201881"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4" name="Freeform 627">
              <a:extLst>
                <a:ext uri="{FF2B5EF4-FFF2-40B4-BE49-F238E27FC236}">
                  <a16:creationId xmlns="" xmlns:a16="http://schemas.microsoft.com/office/drawing/2014/main" id="{F8D5A70E-C9FA-CD4D-8396-4873C2D75E00}"/>
                </a:ext>
              </a:extLst>
            </p:cNvPr>
            <p:cNvSpPr>
              <a:spLocks/>
            </p:cNvSpPr>
            <p:nvPr userDrawn="1"/>
          </p:nvSpPr>
          <p:spPr bwMode="auto">
            <a:xfrm>
              <a:off x="6790306" y="1176834"/>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5" name="Freeform 627">
              <a:extLst>
                <a:ext uri="{FF2B5EF4-FFF2-40B4-BE49-F238E27FC236}">
                  <a16:creationId xmlns="" xmlns:a16="http://schemas.microsoft.com/office/drawing/2014/main" id="{44440A82-2F80-7941-9376-835B7DC5C0CB}"/>
                </a:ext>
              </a:extLst>
            </p:cNvPr>
            <p:cNvSpPr>
              <a:spLocks/>
            </p:cNvSpPr>
            <p:nvPr userDrawn="1"/>
          </p:nvSpPr>
          <p:spPr bwMode="auto">
            <a:xfrm>
              <a:off x="8555579" y="1765255"/>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6" name="Freeform 627">
              <a:extLst>
                <a:ext uri="{FF2B5EF4-FFF2-40B4-BE49-F238E27FC236}">
                  <a16:creationId xmlns="" xmlns:a16="http://schemas.microsoft.com/office/drawing/2014/main" id="{82F1AC49-82A6-1047-8FA7-A54001209C31}"/>
                </a:ext>
              </a:extLst>
            </p:cNvPr>
            <p:cNvSpPr>
              <a:spLocks/>
            </p:cNvSpPr>
            <p:nvPr userDrawn="1"/>
          </p:nvSpPr>
          <p:spPr bwMode="auto">
            <a:xfrm>
              <a:off x="6790308" y="1765253"/>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7" name="Freeform 627">
              <a:extLst>
                <a:ext uri="{FF2B5EF4-FFF2-40B4-BE49-F238E27FC236}">
                  <a16:creationId xmlns="" xmlns:a16="http://schemas.microsoft.com/office/drawing/2014/main" id="{0C09B3BC-C5CE-C748-8DBB-486B82883C71}"/>
                </a:ext>
              </a:extLst>
            </p:cNvPr>
            <p:cNvSpPr>
              <a:spLocks/>
            </p:cNvSpPr>
            <p:nvPr userDrawn="1"/>
          </p:nvSpPr>
          <p:spPr bwMode="auto">
            <a:xfrm>
              <a:off x="7378731" y="176525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8" name="Freeform 627">
              <a:extLst>
                <a:ext uri="{FF2B5EF4-FFF2-40B4-BE49-F238E27FC236}">
                  <a16:creationId xmlns="" xmlns:a16="http://schemas.microsoft.com/office/drawing/2014/main" id="{16D2B939-75DB-3142-9E86-8AC0B0A4BEF0}"/>
                </a:ext>
              </a:extLst>
            </p:cNvPr>
            <p:cNvSpPr>
              <a:spLocks/>
            </p:cNvSpPr>
            <p:nvPr userDrawn="1"/>
          </p:nvSpPr>
          <p:spPr bwMode="auto">
            <a:xfrm>
              <a:off x="7967154" y="176525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19" name="Freeform 627">
              <a:extLst>
                <a:ext uri="{FF2B5EF4-FFF2-40B4-BE49-F238E27FC236}">
                  <a16:creationId xmlns="" xmlns:a16="http://schemas.microsoft.com/office/drawing/2014/main" id="{80F167C0-5924-A148-A2F8-E80012FE9DC2}"/>
                </a:ext>
              </a:extLst>
            </p:cNvPr>
            <p:cNvSpPr>
              <a:spLocks/>
            </p:cNvSpPr>
            <p:nvPr userDrawn="1"/>
          </p:nvSpPr>
          <p:spPr bwMode="auto">
            <a:xfrm>
              <a:off x="5613460" y="176525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sp>
          <p:nvSpPr>
            <p:cNvPr id="120" name="Freeform 627">
              <a:extLst>
                <a:ext uri="{FF2B5EF4-FFF2-40B4-BE49-F238E27FC236}">
                  <a16:creationId xmlns="" xmlns:a16="http://schemas.microsoft.com/office/drawing/2014/main" id="{BF5FC752-B0A8-9448-A13A-922B15FE10CB}"/>
                </a:ext>
              </a:extLst>
            </p:cNvPr>
            <p:cNvSpPr>
              <a:spLocks/>
            </p:cNvSpPr>
            <p:nvPr userDrawn="1"/>
          </p:nvSpPr>
          <p:spPr bwMode="auto">
            <a:xfrm>
              <a:off x="6201885" y="1765251"/>
              <a:ext cx="588423" cy="588423"/>
            </a:xfrm>
            <a:custGeom>
              <a:avLst/>
              <a:gdLst>
                <a:gd name="T0" fmla="*/ 268 w 738"/>
                <a:gd name="T1" fmla="*/ 916 h 738"/>
                <a:gd name="T2" fmla="*/ 0 w 738"/>
                <a:gd name="T3" fmla="*/ 647 h 738"/>
                <a:gd name="T4" fmla="*/ 0 w 738"/>
                <a:gd name="T5" fmla="*/ 268 h 738"/>
                <a:gd name="T6" fmla="*/ 268 w 738"/>
                <a:gd name="T7" fmla="*/ 0 h 738"/>
                <a:gd name="T8" fmla="*/ 647 w 738"/>
                <a:gd name="T9" fmla="*/ 0 h 738"/>
                <a:gd name="T10" fmla="*/ 916 w 738"/>
                <a:gd name="T11" fmla="*/ 268 h 738"/>
                <a:gd name="T12" fmla="*/ 916 w 738"/>
                <a:gd name="T13" fmla="*/ 647 h 738"/>
                <a:gd name="T14" fmla="*/ 647 w 738"/>
                <a:gd name="T15" fmla="*/ 916 h 738"/>
                <a:gd name="T16" fmla="*/ 268 w 738"/>
                <a:gd name="T17" fmla="*/ 916 h 7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38" h="738">
                  <a:moveTo>
                    <a:pt x="216" y="738"/>
                  </a:moveTo>
                  <a:lnTo>
                    <a:pt x="0" y="522"/>
                  </a:lnTo>
                  <a:lnTo>
                    <a:pt x="0" y="216"/>
                  </a:lnTo>
                  <a:lnTo>
                    <a:pt x="216" y="0"/>
                  </a:lnTo>
                  <a:lnTo>
                    <a:pt x="522" y="0"/>
                  </a:lnTo>
                  <a:lnTo>
                    <a:pt x="738" y="216"/>
                  </a:lnTo>
                  <a:lnTo>
                    <a:pt x="738" y="522"/>
                  </a:lnTo>
                  <a:lnTo>
                    <a:pt x="522" y="738"/>
                  </a:lnTo>
                  <a:lnTo>
                    <a:pt x="216" y="738"/>
                  </a:lnTo>
                  <a:close/>
                </a:path>
              </a:pathLst>
            </a:custGeom>
            <a:noFill/>
            <a:ln w="12700">
              <a:solidFill>
                <a:schemeClr val="bg1"/>
              </a:solidFill>
              <a:prstDash val="solid"/>
              <a:round/>
              <a:headEnd/>
              <a:tailEnd/>
            </a:ln>
            <a:extLst/>
          </p:spPr>
          <p:txBody>
            <a:bodyPr/>
            <a:lstStyle/>
            <a:p>
              <a:endParaRPr lang="en-GB" sz="1800"/>
            </a:p>
          </p:txBody>
        </p:sp>
      </p:grpSp>
      <p:sp>
        <p:nvSpPr>
          <p:cNvPr id="2" name="Date Placeholder 1"/>
          <p:cNvSpPr>
            <a:spLocks noGrp="1"/>
          </p:cNvSpPr>
          <p:nvPr>
            <p:ph type="dt" sz="half" idx="10"/>
          </p:nvPr>
        </p:nvSpPr>
        <p:spPr/>
        <p:txBody>
          <a:bodyPr/>
          <a:lstStyle/>
          <a:p>
            <a:fld id="{D100A766-A68A-054E-999B-7860E8D84875}" type="datetimeFigureOut">
              <a:rPr lang="en-US" smtClean="0"/>
              <a:t>9/12/18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DCC313-F42D-804C-B923-6564490E5178}" type="slidenum">
              <a:rPr lang="en-US" smtClean="0"/>
              <a:t>‹#›</a:t>
            </a:fld>
            <a:endParaRPr lang="en-US"/>
          </a:p>
        </p:txBody>
      </p:sp>
      <p:pic>
        <p:nvPicPr>
          <p:cNvPr id="64" name="Picture 63">
            <a:extLst>
              <a:ext uri="{FF2B5EF4-FFF2-40B4-BE49-F238E27FC236}">
                <a16:creationId xmlns="" xmlns:a16="http://schemas.microsoft.com/office/drawing/2014/main" id="{0A06136D-0A7D-594C-B2F4-53C7FBE875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77864" y="4420637"/>
            <a:ext cx="353147" cy="555353"/>
          </a:xfrm>
          <a:prstGeom prst="rect">
            <a:avLst/>
          </a:prstGeom>
        </p:spPr>
      </p:pic>
      <p:sp>
        <p:nvSpPr>
          <p:cNvPr id="65" name="Title 1">
            <a:extLst>
              <a:ext uri="{FF2B5EF4-FFF2-40B4-BE49-F238E27FC236}">
                <a16:creationId xmlns="" xmlns:a16="http://schemas.microsoft.com/office/drawing/2014/main" id="{04FD0E25-174B-BC4A-84BC-6B3C1AF37F99}"/>
              </a:ext>
            </a:extLst>
          </p:cNvPr>
          <p:cNvSpPr>
            <a:spLocks noGrp="1"/>
          </p:cNvSpPr>
          <p:nvPr>
            <p:ph type="title" hasCustomPrompt="1"/>
          </p:nvPr>
        </p:nvSpPr>
        <p:spPr>
          <a:xfrm>
            <a:off x="628650" y="595097"/>
            <a:ext cx="7886700" cy="543029"/>
          </a:xfrm>
        </p:spPr>
        <p:txBody>
          <a:bodyPr>
            <a:normAutofit/>
          </a:bodyPr>
          <a:lstStyle>
            <a:lvl1pPr algn="ctr">
              <a:defRPr sz="3200">
                <a:solidFill>
                  <a:schemeClr val="accent1"/>
                </a:solidFill>
                <a:latin typeface="Calibri" charset="0"/>
                <a:ea typeface="Calibri" charset="0"/>
                <a:cs typeface="Calibri" charset="0"/>
              </a:defRPr>
            </a:lvl1pPr>
          </a:lstStyle>
          <a:p>
            <a:r>
              <a:rPr lang="en-US" dirty="0"/>
              <a:t>Title of Content within Section</a:t>
            </a:r>
          </a:p>
        </p:txBody>
      </p:sp>
      <p:sp>
        <p:nvSpPr>
          <p:cNvPr id="68" name="Content Placeholder 2">
            <a:extLst>
              <a:ext uri="{FF2B5EF4-FFF2-40B4-BE49-F238E27FC236}">
                <a16:creationId xmlns="" xmlns:a16="http://schemas.microsoft.com/office/drawing/2014/main" id="{B08D4F48-8CF4-B149-AAF7-A181CD922AE6}"/>
              </a:ext>
            </a:extLst>
          </p:cNvPr>
          <p:cNvSpPr>
            <a:spLocks noGrp="1"/>
          </p:cNvSpPr>
          <p:nvPr>
            <p:ph idx="14" hasCustomPrompt="1"/>
          </p:nvPr>
        </p:nvSpPr>
        <p:spPr>
          <a:xfrm>
            <a:off x="628650" y="1244991"/>
            <a:ext cx="7886700" cy="3157192"/>
          </a:xfrm>
        </p:spPr>
        <p:txBody>
          <a:bodyPr>
            <a:normAutofit/>
          </a:bodyPr>
          <a:lstStyle>
            <a:lvl1pPr marL="0" indent="0" algn="ctr">
              <a:buFontTx/>
              <a:buNone/>
              <a:defRPr sz="2400">
                <a:solidFill>
                  <a:schemeClr val="tx1">
                    <a:lumMod val="50000"/>
                    <a:lumOff val="50000"/>
                  </a:schemeClr>
                </a:solidFill>
              </a:defRPr>
            </a:lvl1pPr>
            <a:lvl2pPr marL="257168" indent="0">
              <a:buFontTx/>
              <a:buNone/>
              <a:defRPr sz="1575"/>
            </a:lvl2pPr>
            <a:lvl3pPr marL="514337" indent="0">
              <a:buFontTx/>
              <a:buNone/>
              <a:defRPr sz="1350"/>
            </a:lvl3pPr>
            <a:lvl4pPr marL="771506" indent="0">
              <a:buFontTx/>
              <a:buNone/>
              <a:defRPr sz="1125"/>
            </a:lvl4pPr>
            <a:lvl5pPr marL="1028675" indent="0">
              <a:buFontTx/>
              <a:buNone/>
              <a:defRPr sz="1125"/>
            </a:lvl5pPr>
            <a:lvl6pPr>
              <a:defRPr sz="1125"/>
            </a:lvl6pPr>
            <a:lvl7pPr>
              <a:defRPr sz="1125"/>
            </a:lvl7pPr>
            <a:lvl8pPr>
              <a:defRPr sz="1125"/>
            </a:lvl8pPr>
            <a:lvl9pPr>
              <a:defRPr sz="1125"/>
            </a:lvl9pPr>
          </a:lstStyle>
          <a:p>
            <a:pPr lvl="0"/>
            <a:r>
              <a:rPr lang="en-US" dirty="0"/>
              <a:t>Click to edit Master text styles  </a:t>
            </a:r>
          </a:p>
        </p:txBody>
      </p:sp>
    </p:spTree>
    <p:extLst>
      <p:ext uri="{BB962C8B-B14F-4D97-AF65-F5344CB8AC3E}">
        <p14:creationId xmlns:p14="http://schemas.microsoft.com/office/powerpoint/2010/main" val="70907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A2A12-8BB6-FA47-A370-F4BF3055C7DE}" type="datetime1">
              <a:rPr lang="en-US" smtClean="0"/>
              <a:t>9/12/18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D191B7-B8AF-EF42-A140-B72C189FDB23}" type="slidenum">
              <a:rPr lang="en-US" smtClean="0"/>
              <a:t>‹#›</a:t>
            </a:fld>
            <a:endParaRPr lang="en-US"/>
          </a:p>
        </p:txBody>
      </p:sp>
    </p:spTree>
    <p:extLst>
      <p:ext uri="{BB962C8B-B14F-4D97-AF65-F5344CB8AC3E}">
        <p14:creationId xmlns:p14="http://schemas.microsoft.com/office/powerpoint/2010/main" val="20941233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7"/>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D100A766-A68A-054E-999B-7860E8D84875}" type="datetimeFigureOut">
              <a:rPr lang="en-US" smtClean="0"/>
              <a:t>9/12/18</a:t>
            </a:fld>
            <a:endParaRPr lang="en-US"/>
          </a:p>
        </p:txBody>
      </p:sp>
      <p:sp>
        <p:nvSpPr>
          <p:cNvPr id="5" name="Footer Placeholder 4"/>
          <p:cNvSpPr>
            <a:spLocks noGrp="1"/>
          </p:cNvSpPr>
          <p:nvPr>
            <p:ph type="ftr" sz="quarter" idx="3"/>
          </p:nvPr>
        </p:nvSpPr>
        <p:spPr>
          <a:xfrm>
            <a:off x="3028950" y="4767267"/>
            <a:ext cx="3086100" cy="273844"/>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7"/>
            <a:ext cx="205740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C6DCC313-F42D-804C-B923-6564490E5178}" type="slidenum">
              <a:rPr lang="en-US" smtClean="0"/>
              <a:t>‹#›</a:t>
            </a:fld>
            <a:endParaRPr lang="en-US"/>
          </a:p>
        </p:txBody>
      </p:sp>
    </p:spTree>
    <p:extLst>
      <p:ext uri="{BB962C8B-B14F-4D97-AF65-F5344CB8AC3E}">
        <p14:creationId xmlns:p14="http://schemas.microsoft.com/office/powerpoint/2010/main" val="2064362368"/>
      </p:ext>
    </p:extLst>
  </p:cSld>
  <p:clrMap bg1="lt1" tx1="dk1" bg2="lt2" tx2="dk2" accent1="accent1" accent2="accent2" accent3="accent3" accent4="accent4" accent5="accent5" accent6="accent6" hlink="hlink" folHlink="folHlink"/>
  <p:sldLayoutIdLst>
    <p:sldLayoutId id="2147483747" r:id="rId1"/>
    <p:sldLayoutId id="2147483757" r:id="rId2"/>
    <p:sldLayoutId id="2147483760" r:id="rId3"/>
    <p:sldLayoutId id="2147483752" r:id="rId4"/>
    <p:sldLayoutId id="2147483751" r:id="rId5"/>
    <p:sldLayoutId id="2147483758" r:id="rId6"/>
    <p:sldLayoutId id="2147483753" r:id="rId7"/>
    <p:sldLayoutId id="2147483759" r:id="rId8"/>
  </p:sldLayoutIdLst>
  <p:txStyles>
    <p:titleStyle>
      <a:lvl1pPr algn="l" defTabSz="514337"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5" indent="-128585" algn="l" defTabSz="514337" rtl="0" eaLnBrk="1" latinLnBrk="0" hangingPunct="1">
        <a:lnSpc>
          <a:spcPct val="90000"/>
        </a:lnSpc>
        <a:spcBef>
          <a:spcPts val="563"/>
        </a:spcBef>
        <a:buFont typeface="Arial"/>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Font typeface="Arial"/>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Font typeface="Arial"/>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5.wdp"/><Relationship Id="rId5" Type="http://schemas.openxmlformats.org/officeDocument/2006/relationships/image" Target="../media/image8.png"/><Relationship Id="rId6" Type="http://schemas.openxmlformats.org/officeDocument/2006/relationships/image" Target="../media/image15.png"/><Relationship Id="rId7" Type="http://schemas.microsoft.com/office/2007/relationships/hdphoto" Target="../media/hdphoto3.wdp"/><Relationship Id="rId8" Type="http://schemas.openxmlformats.org/officeDocument/2006/relationships/image" Target="../media/image18.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1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image" Target="../media/image26.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3.wdp"/><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microsoft.com/office/2007/relationships/hdphoto" Target="../media/hdphoto3.wdp"/><Relationship Id="rId5" Type="http://schemas.openxmlformats.org/officeDocument/2006/relationships/image" Target="../media/image18.png"/><Relationship Id="rId6" Type="http://schemas.openxmlformats.org/officeDocument/2006/relationships/image" Target="../media/image29.png"/><Relationship Id="rId7" Type="http://schemas.openxmlformats.org/officeDocument/2006/relationships/image" Target="../media/image30.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hart" Target="../charts/chart4.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4" Type="http://schemas.openxmlformats.org/officeDocument/2006/relationships/image" Target="../media/image35.emf"/><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hart" Target="../charts/char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microsoft.com/office/2007/relationships/hdphoto" Target="../media/hdphoto3.wdp"/><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microsoft.com/office/2007/relationships/hdphoto" Target="../media/hdphoto3.wdp"/><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microsoft.com/office/2007/relationships/hdphoto" Target="../media/hdphoto3.wdp"/><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5.png"/><Relationship Id="rId5" Type="http://schemas.microsoft.com/office/2007/relationships/hdphoto" Target="../media/hdphoto3.wdp"/><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2.wdp"/><Relationship Id="rId5" Type="http://schemas.openxmlformats.org/officeDocument/2006/relationships/image" Target="../media/image8.png"/><Relationship Id="rId6" Type="http://schemas.openxmlformats.org/officeDocument/2006/relationships/image" Target="../media/image15.png"/><Relationship Id="rId7" Type="http://schemas.microsoft.com/office/2007/relationships/hdphoto" Target="../media/hdphoto3.wdp"/><Relationship Id="rId8"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4.wdp"/><Relationship Id="rId5" Type="http://schemas.openxmlformats.org/officeDocument/2006/relationships/image" Target="../media/image8.png"/><Relationship Id="rId6" Type="http://schemas.openxmlformats.org/officeDocument/2006/relationships/image" Target="../media/image15.png"/><Relationship Id="rId7" Type="http://schemas.microsoft.com/office/2007/relationships/hdphoto" Target="../media/hdphoto3.wdp"/><Relationship Id="rId8" Type="http://schemas.openxmlformats.org/officeDocument/2006/relationships/image" Target="../media/image16.png"/><Relationship Id="rId9"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9DF9CB-40C7-744F-9705-D05517BD9872}"/>
              </a:ext>
            </a:extLst>
          </p:cNvPr>
          <p:cNvSpPr>
            <a:spLocks noGrp="1"/>
          </p:cNvSpPr>
          <p:nvPr>
            <p:ph type="ctrTitle"/>
          </p:nvPr>
        </p:nvSpPr>
        <p:spPr/>
        <p:txBody>
          <a:bodyPr>
            <a:normAutofit fontScale="90000"/>
          </a:bodyPr>
          <a:lstStyle/>
          <a:p>
            <a:r>
              <a:rPr lang="en-US" sz="4800" b="1" dirty="0"/>
              <a:t>Peeking Behind the Curtains of </a:t>
            </a:r>
            <a:r>
              <a:rPr lang="en-US" sz="4800" b="1" dirty="0" err="1"/>
              <a:t>Serverless</a:t>
            </a:r>
            <a:r>
              <a:rPr lang="en-US" sz="4800" b="1" dirty="0"/>
              <a:t> Platforms</a:t>
            </a:r>
            <a:endParaRPr lang="en-US" dirty="0"/>
          </a:p>
        </p:txBody>
      </p:sp>
      <p:sp>
        <p:nvSpPr>
          <p:cNvPr id="3" name="Subtitle 2">
            <a:extLst>
              <a:ext uri="{FF2B5EF4-FFF2-40B4-BE49-F238E27FC236}">
                <a16:creationId xmlns="" xmlns:a16="http://schemas.microsoft.com/office/drawing/2014/main" id="{0DF4CEBC-9070-7341-ADCF-CC6AF0C46746}"/>
              </a:ext>
            </a:extLst>
          </p:cNvPr>
          <p:cNvSpPr>
            <a:spLocks noGrp="1"/>
          </p:cNvSpPr>
          <p:nvPr>
            <p:ph type="subTitle" idx="1"/>
          </p:nvPr>
        </p:nvSpPr>
        <p:spPr/>
        <p:txBody>
          <a:bodyPr>
            <a:normAutofit fontScale="92500" lnSpcReduction="10000"/>
          </a:bodyPr>
          <a:lstStyle/>
          <a:p>
            <a:r>
              <a:rPr lang="en-US" i="1" u="sng" dirty="0">
                <a:solidFill>
                  <a:schemeClr val="tx1"/>
                </a:solidFill>
              </a:rPr>
              <a:t>Liang Wang</a:t>
            </a:r>
            <a:r>
              <a:rPr lang="en-US" i="1" u="sng" baseline="30000" dirty="0">
                <a:solidFill>
                  <a:schemeClr val="tx1"/>
                </a:solidFill>
              </a:rPr>
              <a:t>1</a:t>
            </a:r>
            <a:r>
              <a:rPr lang="en-US" i="1" u="sng" dirty="0">
                <a:solidFill>
                  <a:schemeClr val="tx1"/>
                </a:solidFill>
              </a:rPr>
              <a:t> </a:t>
            </a:r>
            <a:r>
              <a:rPr lang="en-US" i="1" dirty="0">
                <a:solidFill>
                  <a:schemeClr val="tx1"/>
                </a:solidFill>
              </a:rPr>
              <a:t>, </a:t>
            </a:r>
            <a:r>
              <a:rPr lang="en-US" dirty="0" err="1">
                <a:solidFill>
                  <a:schemeClr val="tx1"/>
                </a:solidFill>
              </a:rPr>
              <a:t>Mengyuan</a:t>
            </a:r>
            <a:r>
              <a:rPr lang="en-US" dirty="0">
                <a:solidFill>
                  <a:schemeClr val="tx1"/>
                </a:solidFill>
              </a:rPr>
              <a:t> Li</a:t>
            </a:r>
            <a:r>
              <a:rPr lang="en-US" baseline="30000" dirty="0">
                <a:solidFill>
                  <a:schemeClr val="tx1"/>
                </a:solidFill>
              </a:rPr>
              <a:t>2</a:t>
            </a:r>
            <a:r>
              <a:rPr lang="en-US" i="1" dirty="0">
                <a:solidFill>
                  <a:schemeClr val="tx1"/>
                </a:solidFill>
              </a:rPr>
              <a:t>, </a:t>
            </a:r>
            <a:r>
              <a:rPr lang="en-US" dirty="0" err="1">
                <a:solidFill>
                  <a:schemeClr val="tx1"/>
                </a:solidFill>
              </a:rPr>
              <a:t>Yinqian</a:t>
            </a:r>
            <a:r>
              <a:rPr lang="en-US" dirty="0">
                <a:solidFill>
                  <a:schemeClr val="tx1"/>
                </a:solidFill>
              </a:rPr>
              <a:t> Zhang</a:t>
            </a:r>
            <a:r>
              <a:rPr lang="en-US" baseline="30000" dirty="0">
                <a:solidFill>
                  <a:schemeClr val="tx1"/>
                </a:solidFill>
              </a:rPr>
              <a:t>2</a:t>
            </a:r>
            <a:r>
              <a:rPr lang="en-US" dirty="0">
                <a:solidFill>
                  <a:schemeClr val="tx1"/>
                </a:solidFill>
              </a:rPr>
              <a:t> </a:t>
            </a:r>
            <a:r>
              <a:rPr lang="en-US" i="1" dirty="0">
                <a:solidFill>
                  <a:schemeClr val="tx1"/>
                </a:solidFill>
              </a:rPr>
              <a:t>, </a:t>
            </a:r>
          </a:p>
          <a:p>
            <a:r>
              <a:rPr lang="en-US" dirty="0">
                <a:solidFill>
                  <a:schemeClr val="tx1"/>
                </a:solidFill>
              </a:rPr>
              <a:t>Thomas Ristenpart</a:t>
            </a:r>
            <a:r>
              <a:rPr lang="en-US" baseline="30000" dirty="0">
                <a:solidFill>
                  <a:schemeClr val="tx1"/>
                </a:solidFill>
              </a:rPr>
              <a:t>3</a:t>
            </a:r>
            <a:r>
              <a:rPr lang="en-US" i="1" dirty="0">
                <a:solidFill>
                  <a:schemeClr val="tx1"/>
                </a:solidFill>
              </a:rPr>
              <a:t>, </a:t>
            </a:r>
            <a:r>
              <a:rPr lang="en-US" dirty="0">
                <a:solidFill>
                  <a:schemeClr val="tx1"/>
                </a:solidFill>
              </a:rPr>
              <a:t>Michael Swift</a:t>
            </a:r>
            <a:r>
              <a:rPr lang="en-US" baseline="30000" dirty="0">
                <a:solidFill>
                  <a:schemeClr val="tx1"/>
                </a:solidFill>
              </a:rPr>
              <a:t>1</a:t>
            </a:r>
          </a:p>
          <a:p>
            <a:r>
              <a:rPr lang="en-US" baseline="30000" dirty="0">
                <a:solidFill>
                  <a:schemeClr val="tx1"/>
                </a:solidFill>
              </a:rPr>
              <a:t>1 </a:t>
            </a:r>
            <a:r>
              <a:rPr lang="en-US" dirty="0">
                <a:solidFill>
                  <a:schemeClr val="tx1"/>
                </a:solidFill>
              </a:rPr>
              <a:t>UW-Madison,</a:t>
            </a:r>
            <a:r>
              <a:rPr lang="en-US" baseline="30000" dirty="0">
                <a:solidFill>
                  <a:schemeClr val="tx1"/>
                </a:solidFill>
              </a:rPr>
              <a:t> 2</a:t>
            </a:r>
            <a:r>
              <a:rPr lang="en-US" dirty="0">
                <a:solidFill>
                  <a:schemeClr val="tx1"/>
                </a:solidFill>
              </a:rPr>
              <a:t> </a:t>
            </a:r>
            <a:r>
              <a:rPr lang="en-US" dirty="0" smtClean="0">
                <a:solidFill>
                  <a:schemeClr val="tx1"/>
                </a:solidFill>
              </a:rPr>
              <a:t>The </a:t>
            </a:r>
            <a:r>
              <a:rPr lang="en-US" dirty="0">
                <a:solidFill>
                  <a:schemeClr val="tx1"/>
                </a:solidFill>
              </a:rPr>
              <a:t>Ohio State University, </a:t>
            </a:r>
            <a:r>
              <a:rPr lang="en-US" baseline="30000" dirty="0">
                <a:solidFill>
                  <a:schemeClr val="tx1"/>
                </a:solidFill>
              </a:rPr>
              <a:t>3</a:t>
            </a:r>
            <a:r>
              <a:rPr lang="en-US" dirty="0">
                <a:solidFill>
                  <a:schemeClr val="tx1"/>
                </a:solidFill>
              </a:rPr>
              <a:t> Cornell Tech</a:t>
            </a:r>
            <a:endParaRPr lang="en-US" baseline="30000" dirty="0">
              <a:solidFill>
                <a:schemeClr val="tx1"/>
              </a:solidFill>
            </a:endParaRPr>
          </a:p>
          <a:p>
            <a:endParaRPr lang="en-US" b="1" baseline="30000" dirty="0"/>
          </a:p>
          <a:p>
            <a:endParaRPr lang="en-US" dirty="0"/>
          </a:p>
        </p:txBody>
      </p:sp>
      <p:pic>
        <p:nvPicPr>
          <p:cNvPr id="1026" name="Picture 2" descr="mage result for Cornell tech logo"/>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587415" y="3535237"/>
            <a:ext cx="2669006" cy="10035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ge result for ohio state university logo"/>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256421" y="3338023"/>
            <a:ext cx="2019098" cy="139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285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p:cNvGrpSpPr/>
          <p:nvPr/>
        </p:nvGrpSpPr>
        <p:grpSpPr>
          <a:xfrm>
            <a:off x="3862514" y="2716362"/>
            <a:ext cx="1404417" cy="1577033"/>
            <a:chOff x="5128535" y="2609851"/>
            <a:chExt cx="1526907" cy="1990676"/>
          </a:xfrm>
          <a:solidFill>
            <a:schemeClr val="bg1"/>
          </a:solidFill>
        </p:grpSpPr>
        <p:sp>
          <p:nvSpPr>
            <p:cNvPr id="55" name="Rounded Rectangle 54"/>
            <p:cNvSpPr/>
            <p:nvPr/>
          </p:nvSpPr>
          <p:spPr>
            <a:xfrm>
              <a:off x="5128535" y="2609851"/>
              <a:ext cx="1526907" cy="1990676"/>
            </a:xfrm>
            <a:prstGeom prst="round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671657" y="2653722"/>
              <a:ext cx="441146" cy="307777"/>
            </a:xfrm>
            <a:prstGeom prst="rect">
              <a:avLst/>
            </a:prstGeom>
            <a:grpFill/>
          </p:spPr>
          <p:txBody>
            <a:bodyPr wrap="none" rtlCol="0">
              <a:spAutoFit/>
            </a:bodyPr>
            <a:lstStyle/>
            <a:p>
              <a:r>
                <a:rPr lang="en-US" altLang="zh-CN" sz="1400"/>
                <a:t>VM</a:t>
              </a:r>
              <a:endParaRPr lang="en-US" sz="1400"/>
            </a:p>
          </p:txBody>
        </p:sp>
      </p:grpSp>
      <p:sp>
        <p:nvSpPr>
          <p:cNvPr id="4" name="Slide Number Placeholder 3"/>
          <p:cNvSpPr>
            <a:spLocks noGrp="1"/>
          </p:cNvSpPr>
          <p:nvPr>
            <p:ph type="sldNum" sz="quarter" idx="12"/>
          </p:nvPr>
        </p:nvSpPr>
        <p:spPr/>
        <p:txBody>
          <a:bodyPr/>
          <a:lstStyle/>
          <a:p>
            <a:fld id="{7788AB0C-407B-47F8-BA5E-EF063E2B1E11}" type="slidenum">
              <a:rPr lang="en-US" smtClean="0"/>
              <a:pPr/>
              <a:t>10</a:t>
            </a:fld>
            <a:endParaRPr lang="en-US"/>
          </a:p>
        </p:txBody>
      </p:sp>
      <p:sp>
        <p:nvSpPr>
          <p:cNvPr id="3" name="Title 2"/>
          <p:cNvSpPr>
            <a:spLocks noGrp="1"/>
          </p:cNvSpPr>
          <p:nvPr>
            <p:ph type="title"/>
          </p:nvPr>
        </p:nvSpPr>
        <p:spPr/>
        <p:txBody>
          <a:bodyPr/>
          <a:lstStyle/>
          <a:p>
            <a:r>
              <a:rPr lang="en-US" dirty="0" smtClean="0"/>
              <a:t>How </a:t>
            </a:r>
            <a:r>
              <a:rPr lang="en-US" dirty="0" err="1" smtClean="0"/>
              <a:t>s</a:t>
            </a:r>
            <a:r>
              <a:rPr lang="en-US" b="1" dirty="0" err="1" smtClean="0"/>
              <a:t>erverless</a:t>
            </a:r>
            <a:r>
              <a:rPr lang="en-US" b="1" dirty="0" smtClean="0"/>
              <a:t> works</a:t>
            </a:r>
            <a:endParaRPr lang="en-US" b="1" dirty="0"/>
          </a:p>
        </p:txBody>
      </p:sp>
      <p:pic>
        <p:nvPicPr>
          <p:cNvPr id="1028" name="Picture 4" descr="mage result for cloud png"/>
          <p:cNvPicPr>
            <a:picLocks noChangeAspect="1" noChangeArrowheads="1"/>
          </p:cNvPicPr>
          <p:nvPr/>
        </p:nvPicPr>
        <p:blipFill>
          <a:blip r:embed="rId3">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a:ext>
            </a:extLst>
          </a:blip>
          <a:srcRect/>
          <a:stretch>
            <a:fillRect/>
          </a:stretch>
        </p:blipFill>
        <p:spPr bwMode="auto">
          <a:xfrm>
            <a:off x="5278056" y="1603218"/>
            <a:ext cx="2462529" cy="190894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03085" y="1644070"/>
            <a:ext cx="1783565" cy="338554"/>
          </a:xfrm>
          <a:prstGeom prst="rect">
            <a:avLst/>
          </a:prstGeom>
          <a:noFill/>
        </p:spPr>
        <p:txBody>
          <a:bodyPr wrap="none" rtlCol="0">
            <a:spAutoFit/>
          </a:bodyPr>
          <a:lstStyle/>
          <a:p>
            <a:r>
              <a:rPr lang="en-US" altLang="zh-CN" sz="1600" dirty="0" err="1"/>
              <a:t>Serverless</a:t>
            </a:r>
            <a:r>
              <a:rPr lang="zh-CN" altLang="en-US" sz="1600" dirty="0"/>
              <a:t> </a:t>
            </a:r>
            <a:r>
              <a:rPr lang="en-US" altLang="zh-CN" sz="1600" dirty="0"/>
              <a:t>provider</a:t>
            </a:r>
            <a:endParaRPr lang="en-US" sz="1600" dirty="0"/>
          </a:p>
        </p:txBody>
      </p:sp>
      <p:grpSp>
        <p:nvGrpSpPr>
          <p:cNvPr id="31" name="Group 30"/>
          <p:cNvGrpSpPr/>
          <p:nvPr/>
        </p:nvGrpSpPr>
        <p:grpSpPr>
          <a:xfrm>
            <a:off x="6061704" y="2164758"/>
            <a:ext cx="947914" cy="910141"/>
            <a:chOff x="1933891" y="814487"/>
            <a:chExt cx="947914" cy="910141"/>
          </a:xfrm>
        </p:grpSpPr>
        <p:pic>
          <p:nvPicPr>
            <p:cNvPr id="32"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061504" y="1031939"/>
              <a:ext cx="692689" cy="69268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933891" y="814487"/>
              <a:ext cx="947914" cy="307777"/>
            </a:xfrm>
            <a:prstGeom prst="rect">
              <a:avLst/>
            </a:prstGeom>
            <a:noFill/>
          </p:spPr>
          <p:txBody>
            <a:bodyPr wrap="square" rtlCol="0">
              <a:spAutoFit/>
            </a:bodyPr>
            <a:lstStyle/>
            <a:p>
              <a:pPr algn="ctr"/>
              <a:r>
                <a:rPr lang="en-US" altLang="zh-CN" sz="1400" smtClean="0"/>
                <a:t>Function</a:t>
              </a:r>
              <a:endParaRPr lang="en-US" sz="1400" dirty="0"/>
            </a:p>
          </p:txBody>
        </p:sp>
      </p:grpSp>
      <p:cxnSp>
        <p:nvCxnSpPr>
          <p:cNvPr id="24" name="Straight Arrow Connector 23"/>
          <p:cNvCxnSpPr/>
          <p:nvPr/>
        </p:nvCxnSpPr>
        <p:spPr>
          <a:xfrm flipH="1">
            <a:off x="5330738" y="3159124"/>
            <a:ext cx="1127214" cy="217450"/>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874338" y="1710874"/>
            <a:ext cx="1022416" cy="1129369"/>
            <a:chOff x="1623945" y="3551688"/>
            <a:chExt cx="1022416" cy="1129369"/>
          </a:xfrm>
        </p:grpSpPr>
        <p:pic>
          <p:nvPicPr>
            <p:cNvPr id="26" name="Picture 25" descr="mage result for user icon"/>
            <p:cNvPicPr>
              <a:picLocks noChangeAspect="1" noChangeArrowheads="1"/>
            </p:cNvPicPr>
            <p:nvPr/>
          </p:nvPicPr>
          <p:blipFill>
            <a:blip r:embed="rId6" cstate="screen">
              <a:duotone>
                <a:schemeClr val="accent1">
                  <a:shade val="45000"/>
                  <a:satMod val="135000"/>
                </a:schemeClr>
                <a:prstClr val="white"/>
              </a:duotone>
              <a:extLst>
                <a:ext uri="{BEBA8EAE-BF5A-486C-A8C5-ECC9F3942E4B}">
                  <a14:imgProps xmlns:a14="http://schemas.microsoft.com/office/drawing/2010/main">
                    <a14:imgLayer r:embed="rId7">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1894007" y="3928703"/>
              <a:ext cx="752354" cy="752354"/>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623945" y="3551688"/>
              <a:ext cx="570990" cy="338554"/>
            </a:xfrm>
            <a:prstGeom prst="rect">
              <a:avLst/>
            </a:prstGeom>
            <a:noFill/>
          </p:spPr>
          <p:txBody>
            <a:bodyPr wrap="none" rtlCol="0">
              <a:spAutoFit/>
            </a:bodyPr>
            <a:lstStyle/>
            <a:p>
              <a:r>
                <a:rPr lang="en-US" altLang="zh-CN" sz="1600"/>
                <a:t>User</a:t>
              </a:r>
              <a:endParaRPr lang="en-US" sz="1600" dirty="0"/>
            </a:p>
          </p:txBody>
        </p:sp>
      </p:grpSp>
      <p:pic>
        <p:nvPicPr>
          <p:cNvPr id="40" name="Picture 39" descr="mage result for user icon"/>
          <p:cNvPicPr>
            <a:picLocks noChangeAspect="1" noChangeArrowheads="1"/>
          </p:cNvPicPr>
          <p:nvPr/>
        </p:nvPicPr>
        <p:blipFill>
          <a:blip r:embed="rId6" cstate="screen">
            <a:duotone>
              <a:schemeClr val="accent1">
                <a:shade val="45000"/>
                <a:satMod val="135000"/>
              </a:schemeClr>
              <a:prstClr val="white"/>
            </a:duotone>
            <a:extLst>
              <a:ext uri="{BEBA8EAE-BF5A-486C-A8C5-ECC9F3942E4B}">
                <a14:imgProps xmlns:a14="http://schemas.microsoft.com/office/drawing/2010/main">
                  <a14:imgLayer r:embed="rId7">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1367763" y="2049428"/>
            <a:ext cx="752354" cy="752354"/>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257480" y="1880151"/>
            <a:ext cx="1885581" cy="338554"/>
          </a:xfrm>
          <a:prstGeom prst="rect">
            <a:avLst/>
          </a:prstGeom>
          <a:noFill/>
        </p:spPr>
        <p:txBody>
          <a:bodyPr wrap="none" rtlCol="0">
            <a:spAutoFit/>
          </a:bodyPr>
          <a:lstStyle/>
          <a:p>
            <a:r>
              <a:rPr lang="en-US" altLang="zh-CN" sz="1600"/>
              <a:t>Concurrent requests</a:t>
            </a:r>
            <a:endParaRPr lang="en-US" sz="1600" dirty="0"/>
          </a:p>
        </p:txBody>
      </p:sp>
      <p:cxnSp>
        <p:nvCxnSpPr>
          <p:cNvPr id="43" name="Straight Arrow Connector 42"/>
          <p:cNvCxnSpPr/>
          <p:nvPr/>
        </p:nvCxnSpPr>
        <p:spPr>
          <a:xfrm flipV="1">
            <a:off x="2754965" y="2425605"/>
            <a:ext cx="2667115"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4720386" y="3301161"/>
            <a:ext cx="491773" cy="530868"/>
            <a:chOff x="4131489" y="3581527"/>
            <a:chExt cx="665396" cy="639408"/>
          </a:xfrm>
        </p:grpSpPr>
        <p:sp>
          <p:nvSpPr>
            <p:cNvPr id="67" name="Rectangle 66"/>
            <p:cNvSpPr/>
            <p:nvPr/>
          </p:nvSpPr>
          <p:spPr>
            <a:xfrm>
              <a:off x="4131489" y="3581527"/>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4" descr="mage result for code icon"/>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238260" y="3697436"/>
              <a:ext cx="465131" cy="4201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p:cNvGrpSpPr/>
          <p:nvPr/>
        </p:nvGrpSpPr>
        <p:grpSpPr>
          <a:xfrm>
            <a:off x="3470690" y="3044407"/>
            <a:ext cx="1404417" cy="1577033"/>
            <a:chOff x="5128535" y="2609851"/>
            <a:chExt cx="1526907" cy="1990676"/>
          </a:xfrm>
          <a:solidFill>
            <a:schemeClr val="bg1"/>
          </a:solidFill>
        </p:grpSpPr>
        <p:sp>
          <p:nvSpPr>
            <p:cNvPr id="45" name="Rounded Rectangle 44"/>
            <p:cNvSpPr/>
            <p:nvPr/>
          </p:nvSpPr>
          <p:spPr>
            <a:xfrm>
              <a:off x="5128535" y="2609851"/>
              <a:ext cx="1526907" cy="1990676"/>
            </a:xfrm>
            <a:prstGeom prst="round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671657" y="2653722"/>
              <a:ext cx="441146" cy="307777"/>
            </a:xfrm>
            <a:prstGeom prst="rect">
              <a:avLst/>
            </a:prstGeom>
            <a:grpFill/>
          </p:spPr>
          <p:txBody>
            <a:bodyPr wrap="none" rtlCol="0">
              <a:spAutoFit/>
            </a:bodyPr>
            <a:lstStyle/>
            <a:p>
              <a:r>
                <a:rPr lang="en-US" altLang="zh-CN" sz="1400" dirty="0"/>
                <a:t>VM</a:t>
              </a:r>
              <a:endParaRPr lang="en-US" sz="1400" dirty="0"/>
            </a:p>
          </p:txBody>
        </p:sp>
      </p:grpSp>
      <p:grpSp>
        <p:nvGrpSpPr>
          <p:cNvPr id="47" name="Group 46"/>
          <p:cNvGrpSpPr/>
          <p:nvPr/>
        </p:nvGrpSpPr>
        <p:grpSpPr>
          <a:xfrm>
            <a:off x="3570941" y="3410919"/>
            <a:ext cx="491773" cy="530868"/>
            <a:chOff x="4131489" y="3581527"/>
            <a:chExt cx="665396" cy="639408"/>
          </a:xfrm>
        </p:grpSpPr>
        <p:sp>
          <p:nvSpPr>
            <p:cNvPr id="48" name="Rectangle 47"/>
            <p:cNvSpPr/>
            <p:nvPr/>
          </p:nvSpPr>
          <p:spPr>
            <a:xfrm>
              <a:off x="4131489" y="3581527"/>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4" descr="mage result for code icon"/>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238260" y="3697436"/>
              <a:ext cx="465131" cy="4201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3" name="Group 62"/>
          <p:cNvGrpSpPr/>
          <p:nvPr/>
        </p:nvGrpSpPr>
        <p:grpSpPr>
          <a:xfrm>
            <a:off x="4230725" y="3832029"/>
            <a:ext cx="491773" cy="530868"/>
            <a:chOff x="4131489" y="3581527"/>
            <a:chExt cx="665396" cy="639408"/>
          </a:xfrm>
        </p:grpSpPr>
        <p:sp>
          <p:nvSpPr>
            <p:cNvPr id="64" name="Rectangle 63"/>
            <p:cNvSpPr/>
            <p:nvPr/>
          </p:nvSpPr>
          <p:spPr>
            <a:xfrm>
              <a:off x="4131489" y="3581527"/>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24" descr="mage result for code icon"/>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4238260" y="3697436"/>
              <a:ext cx="465131" cy="42013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9" name="Straight Arrow Connector 68"/>
          <p:cNvCxnSpPr/>
          <p:nvPr/>
        </p:nvCxnSpPr>
        <p:spPr>
          <a:xfrm flipH="1" flipV="1">
            <a:off x="2637375" y="2801782"/>
            <a:ext cx="818521" cy="462743"/>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2768468" y="2300213"/>
            <a:ext cx="2667115"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2768468" y="2566900"/>
            <a:ext cx="2667115"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flipV="1">
            <a:off x="2392473" y="2931933"/>
            <a:ext cx="1174829" cy="686544"/>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flipV="1">
            <a:off x="1994330" y="2951243"/>
            <a:ext cx="2251500" cy="1342153"/>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742465" y="3505096"/>
            <a:ext cx="1062855" cy="338554"/>
          </a:xfrm>
          <a:prstGeom prst="rect">
            <a:avLst/>
          </a:prstGeom>
          <a:noFill/>
        </p:spPr>
        <p:txBody>
          <a:bodyPr wrap="none" rtlCol="0">
            <a:spAutoFit/>
          </a:bodyPr>
          <a:lstStyle/>
          <a:p>
            <a:r>
              <a:rPr lang="en-US" sz="1600"/>
              <a:t>Responses</a:t>
            </a:r>
            <a:endParaRPr lang="en-US" sz="1600" dirty="0"/>
          </a:p>
        </p:txBody>
      </p:sp>
      <p:sp>
        <p:nvSpPr>
          <p:cNvPr id="74" name="Rectangle 73"/>
          <p:cNvSpPr/>
          <p:nvPr/>
        </p:nvSpPr>
        <p:spPr>
          <a:xfrm>
            <a:off x="730014" y="794214"/>
            <a:ext cx="7526521" cy="400110"/>
          </a:xfrm>
          <a:prstGeom prst="rect">
            <a:avLst/>
          </a:prstGeom>
        </p:spPr>
        <p:txBody>
          <a:bodyPr wrap="square">
            <a:spAutoFit/>
          </a:bodyPr>
          <a:lstStyle/>
          <a:p>
            <a:r>
              <a:rPr lang="en-US" sz="2000" dirty="0"/>
              <a:t>P</a:t>
            </a:r>
            <a:r>
              <a:rPr lang="en-US" sz="2000" dirty="0" smtClean="0"/>
              <a:t>roviders </a:t>
            </a:r>
            <a:r>
              <a:rPr lang="en-US" sz="2000" dirty="0"/>
              <a:t>manage backend infrastructures and resource for tenants</a:t>
            </a:r>
          </a:p>
        </p:txBody>
      </p:sp>
      <p:sp>
        <p:nvSpPr>
          <p:cNvPr id="75" name="TextBox 74"/>
          <p:cNvSpPr txBox="1"/>
          <p:nvPr/>
        </p:nvSpPr>
        <p:spPr>
          <a:xfrm>
            <a:off x="5894345" y="3576937"/>
            <a:ext cx="872290" cy="338554"/>
          </a:xfrm>
          <a:prstGeom prst="rect">
            <a:avLst/>
          </a:prstGeom>
          <a:noFill/>
        </p:spPr>
        <p:txBody>
          <a:bodyPr wrap="none" rtlCol="0">
            <a:spAutoFit/>
          </a:bodyPr>
          <a:lstStyle/>
          <a:p>
            <a:r>
              <a:rPr lang="en-US" sz="1600"/>
              <a:t>Scale up</a:t>
            </a:r>
            <a:endParaRPr lang="en-US" sz="1600" dirty="0"/>
          </a:p>
        </p:txBody>
      </p:sp>
      <p:pic>
        <p:nvPicPr>
          <p:cNvPr id="21" name="Picture 20" descr="mage result for user icon"/>
          <p:cNvPicPr>
            <a:picLocks noChangeAspect="1" noChangeArrowheads="1"/>
          </p:cNvPicPr>
          <p:nvPr/>
        </p:nvPicPr>
        <p:blipFill>
          <a:blip r:embed="rId6" cstate="screen">
            <a:duotone>
              <a:schemeClr val="accent1">
                <a:shade val="45000"/>
                <a:satMod val="135000"/>
              </a:schemeClr>
              <a:prstClr val="white"/>
            </a:duotone>
            <a:extLst>
              <a:ext uri="{BEBA8EAE-BF5A-486C-A8C5-ECC9F3942E4B}">
                <a14:imgProps xmlns:a14="http://schemas.microsoft.com/office/drawing/2010/main">
                  <a14:imgLayer r:embed="rId7">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1783656" y="2271155"/>
            <a:ext cx="752354" cy="752354"/>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p:cNvCxnSpPr/>
          <p:nvPr/>
        </p:nvCxnSpPr>
        <p:spPr>
          <a:xfrm flipH="1">
            <a:off x="5374659" y="3310734"/>
            <a:ext cx="1127214" cy="217450"/>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430408" y="3476285"/>
            <a:ext cx="1127214" cy="217450"/>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943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11</a:t>
            </a:fld>
            <a:endParaRPr lang="en-US"/>
          </a:p>
        </p:txBody>
      </p:sp>
      <p:sp>
        <p:nvSpPr>
          <p:cNvPr id="2" name="Title 1"/>
          <p:cNvSpPr>
            <a:spLocks noGrp="1"/>
          </p:cNvSpPr>
          <p:nvPr>
            <p:ph type="title"/>
          </p:nvPr>
        </p:nvSpPr>
        <p:spPr/>
        <p:txBody>
          <a:bodyPr/>
          <a:lstStyle/>
          <a:p>
            <a:r>
              <a:rPr lang="en-US" dirty="0"/>
              <a:t>Methodology</a:t>
            </a:r>
          </a:p>
        </p:txBody>
      </p:sp>
      <p:pic>
        <p:nvPicPr>
          <p:cNvPr id="3078" name="Picture 6" descr="mage result for azure cloud"/>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59376" y="2543003"/>
            <a:ext cx="1427676" cy="81581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mage result for aws ec2"/>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l="18486" t="13874" r="18193" b="8651"/>
          <a:stretch/>
        </p:blipFill>
        <p:spPr bwMode="auto">
          <a:xfrm>
            <a:off x="771469" y="1232890"/>
            <a:ext cx="1571624" cy="10855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870838" y="3505905"/>
            <a:ext cx="1498958" cy="1125230"/>
            <a:chOff x="2911525" y="1130355"/>
            <a:chExt cx="2739767" cy="2120645"/>
          </a:xfrm>
        </p:grpSpPr>
        <p:pic>
          <p:nvPicPr>
            <p:cNvPr id="3080" name="Picture 8" descr="mage result for google cloud 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911525" y="1130355"/>
              <a:ext cx="2739767" cy="212064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mage result for google G 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086357" y="2085335"/>
              <a:ext cx="517238" cy="5296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3023067" y="2385710"/>
            <a:ext cx="1241657" cy="1373977"/>
            <a:chOff x="3483942" y="1889413"/>
            <a:chExt cx="2523870" cy="2515767"/>
          </a:xfrm>
        </p:grpSpPr>
        <p:pic>
          <p:nvPicPr>
            <p:cNvPr id="22" name="Picture 4" descr="mage result for azure functions logo"/>
            <p:cNvPicPr>
              <a:picLocks noChangeAspect="1" noChangeArrowheads="1"/>
            </p:cNvPicPr>
            <p:nvPr/>
          </p:nvPicPr>
          <p:blipFill rotWithShape="1">
            <a:blip r:embed="rId7" cstate="print">
              <a:extLst>
                <a:ext uri="{28A0092B-C50C-407E-A947-70E740481C1C}">
                  <a14:useLocalDpi xmlns:a14="http://schemas.microsoft.com/office/drawing/2010/main"/>
                </a:ext>
              </a:extLst>
            </a:blip>
            <a:srcRect/>
            <a:stretch/>
          </p:blipFill>
          <p:spPr bwMode="auto">
            <a:xfrm>
              <a:off x="3483942" y="1889413"/>
              <a:ext cx="2087693" cy="228605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491703" y="3940257"/>
              <a:ext cx="2516109" cy="464923"/>
            </a:xfrm>
            <a:prstGeom prst="rect">
              <a:avLst/>
            </a:prstGeom>
            <a:noFill/>
          </p:spPr>
          <p:txBody>
            <a:bodyPr wrap="none" rtlCol="0">
              <a:spAutoFit/>
            </a:bodyPr>
            <a:lstStyle/>
            <a:p>
              <a:r>
                <a:rPr lang="en-US" sz="1050" b="1" dirty="0">
                  <a:latin typeface="Arial" charset="0"/>
                  <a:ea typeface="Arial" charset="0"/>
                  <a:cs typeface="Arial" charset="0"/>
                </a:rPr>
                <a:t>Azure Functions</a:t>
              </a:r>
            </a:p>
          </p:txBody>
        </p:sp>
      </p:grpSp>
      <p:grpSp>
        <p:nvGrpSpPr>
          <p:cNvPr id="24" name="Group 23"/>
          <p:cNvGrpSpPr/>
          <p:nvPr/>
        </p:nvGrpSpPr>
        <p:grpSpPr>
          <a:xfrm>
            <a:off x="2706836" y="3821528"/>
            <a:ext cx="1741182" cy="1177045"/>
            <a:chOff x="5627549" y="2379108"/>
            <a:chExt cx="2552511" cy="1770810"/>
          </a:xfrm>
        </p:grpSpPr>
        <p:pic>
          <p:nvPicPr>
            <p:cNvPr id="25" name="Picture 2" descr="mage result for google cloud function logo"/>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137923" y="2379108"/>
              <a:ext cx="1435241" cy="143524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5627549" y="3767913"/>
              <a:ext cx="2552511" cy="382005"/>
            </a:xfrm>
            <a:prstGeom prst="rect">
              <a:avLst/>
            </a:prstGeom>
            <a:noFill/>
          </p:spPr>
          <p:txBody>
            <a:bodyPr wrap="none" rtlCol="0">
              <a:spAutoFit/>
            </a:bodyPr>
            <a:lstStyle/>
            <a:p>
              <a:r>
                <a:rPr lang="en-US" sz="1050" b="1" dirty="0">
                  <a:latin typeface="Arial" charset="0"/>
                  <a:ea typeface="Arial" charset="0"/>
                  <a:cs typeface="Arial" charset="0"/>
                </a:rPr>
                <a:t>Google Cloud Functions</a:t>
              </a:r>
            </a:p>
          </p:txBody>
        </p:sp>
      </p:grpSp>
      <p:grpSp>
        <p:nvGrpSpPr>
          <p:cNvPr id="27" name="Group 26"/>
          <p:cNvGrpSpPr/>
          <p:nvPr/>
        </p:nvGrpSpPr>
        <p:grpSpPr>
          <a:xfrm>
            <a:off x="3105871" y="1402789"/>
            <a:ext cx="1051891" cy="1019337"/>
            <a:chOff x="1066845" y="2428135"/>
            <a:chExt cx="1935931" cy="2049461"/>
          </a:xfrm>
        </p:grpSpPr>
        <p:sp>
          <p:nvSpPr>
            <p:cNvPr id="28" name="TextBox 27"/>
            <p:cNvSpPr txBox="1"/>
            <p:nvPr/>
          </p:nvSpPr>
          <p:spPr>
            <a:xfrm>
              <a:off x="1066845" y="3967077"/>
              <a:ext cx="1935931" cy="510519"/>
            </a:xfrm>
            <a:prstGeom prst="rect">
              <a:avLst/>
            </a:prstGeom>
            <a:noFill/>
          </p:spPr>
          <p:txBody>
            <a:bodyPr wrap="none" rtlCol="0">
              <a:spAutoFit/>
            </a:bodyPr>
            <a:lstStyle/>
            <a:p>
              <a:r>
                <a:rPr lang="en-US" sz="1050" b="1">
                  <a:latin typeface="Arial" charset="0"/>
                  <a:ea typeface="Arial" charset="0"/>
                  <a:cs typeface="Arial" charset="0"/>
                </a:rPr>
                <a:t>AWS Lambda</a:t>
              </a:r>
            </a:p>
          </p:txBody>
        </p:sp>
        <p:pic>
          <p:nvPicPr>
            <p:cNvPr id="29" name="Picture 10" descr="mage result for aws lambda png"/>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1162832" y="2428135"/>
              <a:ext cx="1462566" cy="151299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 name="Straight Arrow Connector 11"/>
          <p:cNvCxnSpPr/>
          <p:nvPr/>
        </p:nvCxnSpPr>
        <p:spPr>
          <a:xfrm>
            <a:off x="2567263" y="1895884"/>
            <a:ext cx="44970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92" name="Picture 20" descr="mage result for server pn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025830" y="1824028"/>
            <a:ext cx="442067" cy="44206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0" descr="mage result for server pn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018459" y="2851011"/>
            <a:ext cx="442067" cy="442067"/>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mage result for server png"/>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2075332" y="4060422"/>
            <a:ext cx="442067" cy="442067"/>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mage result for code icon"/>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3851004" y="1742018"/>
            <a:ext cx="449311" cy="44931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4" descr="mage result for code icon"/>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3904472" y="3103665"/>
            <a:ext cx="449311" cy="44931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4" descr="mage result for code icon"/>
          <p:cNvPicPr>
            <a:picLocks noChangeAspect="1" noChangeArrowheads="1"/>
          </p:cNvPicPr>
          <p:nvPr/>
        </p:nvPicPr>
        <p:blipFill>
          <a:blip r:embed="rId11" cstate="screen">
            <a:extLst>
              <a:ext uri="{28A0092B-C50C-407E-A947-70E740481C1C}">
                <a14:useLocalDpi xmlns:a14="http://schemas.microsoft.com/office/drawing/2010/main"/>
              </a:ext>
            </a:extLst>
          </a:blip>
          <a:srcRect/>
          <a:stretch>
            <a:fillRect/>
          </a:stretch>
        </p:blipFill>
        <p:spPr bwMode="auto">
          <a:xfrm>
            <a:off x="3900759" y="4347110"/>
            <a:ext cx="449311" cy="449311"/>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p:nvPr/>
        </p:nvCxnSpPr>
        <p:spPr>
          <a:xfrm>
            <a:off x="2567263" y="3126633"/>
            <a:ext cx="44970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567263" y="4325618"/>
            <a:ext cx="44970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60175" y="1418436"/>
            <a:ext cx="3755175" cy="830997"/>
          </a:xfrm>
          <a:prstGeom prst="rect">
            <a:avLst/>
          </a:prstGeom>
          <a:noFill/>
        </p:spPr>
        <p:txBody>
          <a:bodyPr wrap="square" rtlCol="0">
            <a:spAutoFit/>
          </a:bodyPr>
          <a:lstStyle/>
          <a:p>
            <a:r>
              <a:rPr lang="en-US" sz="1600" b="1" dirty="0"/>
              <a:t>Measurement function</a:t>
            </a:r>
          </a:p>
          <a:p>
            <a:pPr marL="214313" indent="-214313">
              <a:buFont typeface="Arial" charset="0"/>
              <a:buChar char="•"/>
            </a:pPr>
            <a:r>
              <a:rPr lang="en-US" sz="1600" dirty="0"/>
              <a:t>Collect information via </a:t>
            </a:r>
            <a:r>
              <a:rPr lang="en-US" sz="1600" dirty="0" err="1"/>
              <a:t>procfs</a:t>
            </a:r>
            <a:r>
              <a:rPr lang="en-US" sz="1600" dirty="0"/>
              <a:t>/</a:t>
            </a:r>
            <a:r>
              <a:rPr lang="en-US" sz="1600" dirty="0" err="1"/>
              <a:t>cmd</a:t>
            </a:r>
            <a:r>
              <a:rPr lang="en-US" sz="1600" dirty="0"/>
              <a:t>/</a:t>
            </a:r>
            <a:r>
              <a:rPr lang="en-US" sz="1600" dirty="0" err="1"/>
              <a:t>env</a:t>
            </a:r>
            <a:r>
              <a:rPr lang="en-US" sz="1600" dirty="0"/>
              <a:t> </a:t>
            </a:r>
          </a:p>
          <a:p>
            <a:pPr marL="214313" indent="-214313">
              <a:buFont typeface="Arial" charset="0"/>
              <a:buChar char="•"/>
            </a:pPr>
            <a:r>
              <a:rPr lang="en-US" sz="1600" dirty="0"/>
              <a:t>Execute performance tests</a:t>
            </a:r>
          </a:p>
        </p:txBody>
      </p:sp>
      <p:sp>
        <p:nvSpPr>
          <p:cNvPr id="55" name="TextBox 54"/>
          <p:cNvSpPr txBox="1"/>
          <p:nvPr/>
        </p:nvSpPr>
        <p:spPr>
          <a:xfrm>
            <a:off x="4757980" y="2498089"/>
            <a:ext cx="3101848" cy="1323439"/>
          </a:xfrm>
          <a:prstGeom prst="rect">
            <a:avLst/>
          </a:prstGeom>
          <a:noFill/>
        </p:spPr>
        <p:txBody>
          <a:bodyPr wrap="square" rtlCol="0">
            <a:spAutoFit/>
          </a:bodyPr>
          <a:lstStyle/>
          <a:p>
            <a:r>
              <a:rPr lang="en-US" sz="1600" b="1" dirty="0" smtClean="0"/>
              <a:t>Setting variables:</a:t>
            </a:r>
          </a:p>
          <a:p>
            <a:pPr marL="257175" indent="-257175">
              <a:buFont typeface="Arial" charset="0"/>
              <a:buChar char="•"/>
            </a:pPr>
            <a:r>
              <a:rPr lang="en-US" sz="1600" dirty="0" smtClean="0"/>
              <a:t>Function memory</a:t>
            </a:r>
          </a:p>
          <a:p>
            <a:pPr marL="257175" indent="-257175">
              <a:buFont typeface="Arial" charset="0"/>
              <a:buChar char="•"/>
            </a:pPr>
            <a:r>
              <a:rPr lang="en-US" sz="1600" dirty="0" smtClean="0"/>
              <a:t>Function </a:t>
            </a:r>
            <a:r>
              <a:rPr lang="en-US" sz="1600" dirty="0"/>
              <a:t>language</a:t>
            </a:r>
          </a:p>
          <a:p>
            <a:pPr marL="257175" indent="-257175">
              <a:buFont typeface="Arial" charset="0"/>
              <a:buChar char="•"/>
            </a:pPr>
            <a:r>
              <a:rPr lang="en-US" sz="1600" dirty="0"/>
              <a:t>Request frequency</a:t>
            </a:r>
          </a:p>
          <a:p>
            <a:pPr marL="257175" indent="-257175">
              <a:buFont typeface="Arial" charset="0"/>
              <a:buChar char="•"/>
            </a:pPr>
            <a:r>
              <a:rPr lang="en-US" sz="1600" dirty="0"/>
              <a:t>Concurrent </a:t>
            </a:r>
            <a:r>
              <a:rPr lang="en-US" sz="1600" dirty="0" smtClean="0"/>
              <a:t>request</a:t>
            </a:r>
            <a:endParaRPr lang="en-US" sz="1600" dirty="0"/>
          </a:p>
        </p:txBody>
      </p:sp>
      <p:sp>
        <p:nvSpPr>
          <p:cNvPr id="16" name="TextBox 15"/>
          <p:cNvSpPr txBox="1"/>
          <p:nvPr/>
        </p:nvSpPr>
        <p:spPr>
          <a:xfrm>
            <a:off x="870838" y="586559"/>
            <a:ext cx="7587362" cy="646331"/>
          </a:xfrm>
          <a:prstGeom prst="rect">
            <a:avLst/>
          </a:prstGeom>
          <a:noFill/>
        </p:spPr>
        <p:txBody>
          <a:bodyPr wrap="square" rtlCol="0">
            <a:spAutoFit/>
          </a:bodyPr>
          <a:lstStyle/>
          <a:p>
            <a:r>
              <a:rPr lang="en-US" b="1" dirty="0"/>
              <a:t>Invoke measurement functions many times (50K+) under various settings from vantage points in the same cloud region </a:t>
            </a:r>
          </a:p>
        </p:txBody>
      </p:sp>
      <p:sp>
        <p:nvSpPr>
          <p:cNvPr id="57" name="TextBox 56"/>
          <p:cNvSpPr txBox="1"/>
          <p:nvPr/>
        </p:nvSpPr>
        <p:spPr>
          <a:xfrm>
            <a:off x="4757980" y="4159882"/>
            <a:ext cx="2301720" cy="584775"/>
          </a:xfrm>
          <a:prstGeom prst="rect">
            <a:avLst/>
          </a:prstGeom>
          <a:noFill/>
        </p:spPr>
        <p:txBody>
          <a:bodyPr wrap="none" rtlCol="0">
            <a:spAutoFit/>
          </a:bodyPr>
          <a:lstStyle/>
          <a:p>
            <a:r>
              <a:rPr lang="en-US" sz="1600" b="1" dirty="0"/>
              <a:t>Time:</a:t>
            </a:r>
          </a:p>
          <a:p>
            <a:r>
              <a:rPr lang="en-US" sz="1600" dirty="0"/>
              <a:t>July–Dec 2017, May 2018</a:t>
            </a:r>
          </a:p>
        </p:txBody>
      </p:sp>
      <p:sp>
        <p:nvSpPr>
          <p:cNvPr id="3" name="Rectangle 2"/>
          <p:cNvSpPr/>
          <p:nvPr/>
        </p:nvSpPr>
        <p:spPr>
          <a:xfrm>
            <a:off x="4719216" y="1232889"/>
            <a:ext cx="3591066" cy="356353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47549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12</a:t>
            </a:fld>
            <a:endParaRPr lang="en-US" dirty="0"/>
          </a:p>
        </p:txBody>
      </p:sp>
      <p:sp>
        <p:nvSpPr>
          <p:cNvPr id="2" name="Title 1"/>
          <p:cNvSpPr>
            <a:spLocks noGrp="1"/>
          </p:cNvSpPr>
          <p:nvPr>
            <p:ph type="title"/>
          </p:nvPr>
        </p:nvSpPr>
        <p:spPr/>
        <p:txBody>
          <a:bodyPr/>
          <a:lstStyle/>
          <a:p>
            <a:r>
              <a:rPr lang="en-US" dirty="0" smtClean="0"/>
              <a:t>Tool 1:</a:t>
            </a:r>
            <a:r>
              <a:rPr lang="en-US" dirty="0"/>
              <a:t> </a:t>
            </a:r>
            <a:r>
              <a:rPr lang="en-US" dirty="0" smtClean="0"/>
              <a:t>Map requests to instances</a:t>
            </a:r>
            <a:endParaRPr lang="en-US" dirty="0"/>
          </a:p>
        </p:txBody>
      </p:sp>
      <p:pic>
        <p:nvPicPr>
          <p:cNvPr id="7" name="Picture 6" descr="mage result for user icon"/>
          <p:cNvPicPr>
            <a:picLocks noChangeAspect="1" noChangeArrowheads="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1838615" y="2745704"/>
            <a:ext cx="752354" cy="752354"/>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p:cNvGrpSpPr/>
          <p:nvPr/>
        </p:nvGrpSpPr>
        <p:grpSpPr>
          <a:xfrm>
            <a:off x="4898787" y="2428015"/>
            <a:ext cx="915220" cy="1450195"/>
            <a:chOff x="4747377" y="2624094"/>
            <a:chExt cx="915220" cy="1450195"/>
          </a:xfrm>
        </p:grpSpPr>
        <p:grpSp>
          <p:nvGrpSpPr>
            <p:cNvPr id="15" name="Group 14"/>
            <p:cNvGrpSpPr/>
            <p:nvPr/>
          </p:nvGrpSpPr>
          <p:grpSpPr>
            <a:xfrm>
              <a:off x="4747377" y="2908916"/>
              <a:ext cx="874922" cy="1165373"/>
              <a:chOff x="4131489" y="3581527"/>
              <a:chExt cx="665396" cy="639408"/>
            </a:xfrm>
          </p:grpSpPr>
          <p:sp>
            <p:nvSpPr>
              <p:cNvPr id="16" name="Rectangle 15"/>
              <p:cNvSpPr/>
              <p:nvPr/>
            </p:nvSpPr>
            <p:spPr>
              <a:xfrm>
                <a:off x="4131489" y="3581527"/>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131489" y="3606316"/>
                <a:ext cx="265243" cy="239586"/>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974581" y="2624094"/>
              <a:ext cx="688016" cy="307777"/>
            </a:xfrm>
            <a:prstGeom prst="rect">
              <a:avLst/>
            </a:prstGeom>
            <a:noFill/>
          </p:spPr>
          <p:txBody>
            <a:bodyPr wrap="square" rtlCol="0">
              <a:spAutoFit/>
            </a:bodyPr>
            <a:lstStyle/>
            <a:p>
              <a:r>
                <a:rPr lang="en-US" sz="1400" dirty="0"/>
                <a:t>Inst1</a:t>
              </a:r>
            </a:p>
          </p:txBody>
        </p:sp>
      </p:grpSp>
      <p:grpSp>
        <p:nvGrpSpPr>
          <p:cNvPr id="60" name="Group 59"/>
          <p:cNvGrpSpPr/>
          <p:nvPr/>
        </p:nvGrpSpPr>
        <p:grpSpPr>
          <a:xfrm>
            <a:off x="2928395" y="2185032"/>
            <a:ext cx="1539936" cy="307777"/>
            <a:chOff x="2893671" y="2527358"/>
            <a:chExt cx="1539936" cy="307777"/>
          </a:xfrm>
        </p:grpSpPr>
        <p:cxnSp>
          <p:nvCxnSpPr>
            <p:cNvPr id="21" name="Straight Arrow Connector 20"/>
            <p:cNvCxnSpPr/>
            <p:nvPr/>
          </p:nvCxnSpPr>
          <p:spPr>
            <a:xfrm>
              <a:off x="2893671" y="2783328"/>
              <a:ext cx="1539936" cy="0"/>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25182" y="2527358"/>
              <a:ext cx="1024837" cy="307777"/>
            </a:xfrm>
            <a:prstGeom prst="rect">
              <a:avLst/>
            </a:prstGeom>
            <a:noFill/>
          </p:spPr>
          <p:txBody>
            <a:bodyPr wrap="square" rtlCol="0">
              <a:spAutoFit/>
            </a:bodyPr>
            <a:lstStyle/>
            <a:p>
              <a:r>
                <a:rPr lang="en-US" sz="1400"/>
                <a:t>Request 1</a:t>
              </a:r>
              <a:endParaRPr lang="en-US" sz="1400" dirty="0"/>
            </a:p>
          </p:txBody>
        </p:sp>
      </p:grpSp>
      <p:sp>
        <p:nvSpPr>
          <p:cNvPr id="47" name="Rectangle 46"/>
          <p:cNvSpPr/>
          <p:nvPr/>
        </p:nvSpPr>
        <p:spPr>
          <a:xfrm>
            <a:off x="747474" y="1118075"/>
            <a:ext cx="7465889" cy="646331"/>
          </a:xfrm>
          <a:prstGeom prst="rect">
            <a:avLst/>
          </a:prstGeom>
        </p:spPr>
        <p:txBody>
          <a:bodyPr wrap="square">
            <a:spAutoFit/>
          </a:bodyPr>
          <a:lstStyle/>
          <a:p>
            <a:r>
              <a:rPr lang="en-US" dirty="0"/>
              <a:t>Instance </a:t>
            </a:r>
            <a:r>
              <a:rPr lang="en-US" dirty="0" smtClean="0"/>
              <a:t>identification: </a:t>
            </a:r>
          </a:p>
          <a:p>
            <a:r>
              <a:rPr lang="en-US" dirty="0" smtClean="0"/>
              <a:t>Write </a:t>
            </a:r>
            <a:r>
              <a:rPr lang="en-US" dirty="0"/>
              <a:t>a unique file on </a:t>
            </a:r>
            <a:r>
              <a:rPr lang="en-US" dirty="0" smtClean="0"/>
              <a:t>/</a:t>
            </a:r>
            <a:r>
              <a:rPr lang="en-US" dirty="0" err="1" smtClean="0"/>
              <a:t>tmp</a:t>
            </a:r>
            <a:r>
              <a:rPr lang="en-US" dirty="0" smtClean="0"/>
              <a:t> </a:t>
            </a:r>
            <a:r>
              <a:rPr lang="en-US" dirty="0">
                <a:sym typeface="Wingdings"/>
              </a:rPr>
              <a:t> persistent during instance lifetime </a:t>
            </a:r>
            <a:endParaRPr lang="en-US" dirty="0"/>
          </a:p>
        </p:txBody>
      </p:sp>
      <p:grpSp>
        <p:nvGrpSpPr>
          <p:cNvPr id="1024" name="Group 1023"/>
          <p:cNvGrpSpPr/>
          <p:nvPr/>
        </p:nvGrpSpPr>
        <p:grpSpPr>
          <a:xfrm>
            <a:off x="2928395" y="2506197"/>
            <a:ext cx="1725305" cy="523220"/>
            <a:chOff x="2893671" y="2848523"/>
            <a:chExt cx="1725305" cy="523220"/>
          </a:xfrm>
        </p:grpSpPr>
        <p:cxnSp>
          <p:nvCxnSpPr>
            <p:cNvPr id="22" name="Straight Arrow Connector 21"/>
            <p:cNvCxnSpPr/>
            <p:nvPr/>
          </p:nvCxnSpPr>
          <p:spPr>
            <a:xfrm flipH="1">
              <a:off x="2893671" y="2908689"/>
              <a:ext cx="1552024" cy="0"/>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056497" y="2848523"/>
              <a:ext cx="1562479" cy="523220"/>
            </a:xfrm>
            <a:prstGeom prst="rect">
              <a:avLst/>
            </a:prstGeom>
            <a:noFill/>
          </p:spPr>
          <p:txBody>
            <a:bodyPr wrap="none" rtlCol="0">
              <a:spAutoFit/>
            </a:bodyPr>
            <a:lstStyle/>
            <a:p>
              <a:r>
                <a:rPr lang="en-US" sz="1400" dirty="0"/>
                <a:t>Result + </a:t>
              </a:r>
              <a:r>
                <a:rPr lang="en-US" sz="1400" dirty="0" smtClean="0"/>
                <a:t>“inst1.txt</a:t>
              </a:r>
              <a:r>
                <a:rPr lang="en-US" sz="1400" dirty="0"/>
                <a:t>”</a:t>
              </a:r>
            </a:p>
            <a:p>
              <a:r>
                <a:rPr lang="en-US" sz="1400" b="1" dirty="0">
                  <a:solidFill>
                    <a:srgbClr val="C00000"/>
                  </a:solidFill>
                </a:rPr>
                <a:t>(new </a:t>
              </a:r>
              <a:r>
                <a:rPr lang="en-US" sz="1400" b="1" dirty="0" err="1">
                  <a:solidFill>
                    <a:srgbClr val="C00000"/>
                  </a:solidFill>
                </a:rPr>
                <a:t>inst</a:t>
              </a:r>
              <a:r>
                <a:rPr lang="en-US" sz="1400" b="1" dirty="0">
                  <a:solidFill>
                    <a:srgbClr val="C00000"/>
                  </a:solidFill>
                </a:rPr>
                <a:t>!)</a:t>
              </a:r>
            </a:p>
          </p:txBody>
        </p:sp>
      </p:grpSp>
      <p:grpSp>
        <p:nvGrpSpPr>
          <p:cNvPr id="63" name="Group 62"/>
          <p:cNvGrpSpPr/>
          <p:nvPr/>
        </p:nvGrpSpPr>
        <p:grpSpPr>
          <a:xfrm>
            <a:off x="5097674" y="3071867"/>
            <a:ext cx="728850" cy="676407"/>
            <a:chOff x="4946264" y="3267946"/>
            <a:chExt cx="728850" cy="676407"/>
          </a:xfrm>
        </p:grpSpPr>
        <p:pic>
          <p:nvPicPr>
            <p:cNvPr id="1026" name="Picture 2" descr="mage result for file 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056024" y="3520697"/>
              <a:ext cx="423656" cy="423656"/>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4946264" y="3267946"/>
              <a:ext cx="728850" cy="276999"/>
            </a:xfrm>
            <a:prstGeom prst="rect">
              <a:avLst/>
            </a:prstGeom>
            <a:noFill/>
          </p:spPr>
          <p:txBody>
            <a:bodyPr wrap="square" rtlCol="0">
              <a:spAutoFit/>
            </a:bodyPr>
            <a:lstStyle/>
            <a:p>
              <a:r>
                <a:rPr lang="en-US" sz="1200" dirty="0" smtClean="0"/>
                <a:t>inst1.txt</a:t>
              </a:r>
              <a:endParaRPr lang="en-US" sz="1200" dirty="0"/>
            </a:p>
          </p:txBody>
        </p:sp>
      </p:grpSp>
      <p:grpSp>
        <p:nvGrpSpPr>
          <p:cNvPr id="62" name="Group 61"/>
          <p:cNvGrpSpPr/>
          <p:nvPr/>
        </p:nvGrpSpPr>
        <p:grpSpPr>
          <a:xfrm>
            <a:off x="5854071" y="2428014"/>
            <a:ext cx="902469" cy="1451279"/>
            <a:chOff x="5702661" y="2624093"/>
            <a:chExt cx="902469" cy="1451279"/>
          </a:xfrm>
        </p:grpSpPr>
        <p:sp>
          <p:nvSpPr>
            <p:cNvPr id="25" name="TextBox 24"/>
            <p:cNvSpPr txBox="1"/>
            <p:nvPr/>
          </p:nvSpPr>
          <p:spPr>
            <a:xfrm>
              <a:off x="5917114" y="2624093"/>
              <a:ext cx="688016" cy="307777"/>
            </a:xfrm>
            <a:prstGeom prst="rect">
              <a:avLst/>
            </a:prstGeom>
            <a:noFill/>
          </p:spPr>
          <p:txBody>
            <a:bodyPr wrap="square" rtlCol="0">
              <a:spAutoFit/>
            </a:bodyPr>
            <a:lstStyle/>
            <a:p>
              <a:r>
                <a:rPr lang="en-US" sz="1400" dirty="0"/>
                <a:t>Inst2</a:t>
              </a:r>
            </a:p>
          </p:txBody>
        </p:sp>
        <p:grpSp>
          <p:nvGrpSpPr>
            <p:cNvPr id="55" name="Group 54"/>
            <p:cNvGrpSpPr/>
            <p:nvPr/>
          </p:nvGrpSpPr>
          <p:grpSpPr>
            <a:xfrm>
              <a:off x="5702661" y="2909999"/>
              <a:ext cx="874922" cy="1165373"/>
              <a:chOff x="4131489" y="3581527"/>
              <a:chExt cx="665396" cy="639408"/>
            </a:xfrm>
          </p:grpSpPr>
          <p:sp>
            <p:nvSpPr>
              <p:cNvPr id="56" name="Rectangle 55"/>
              <p:cNvSpPr/>
              <p:nvPr/>
            </p:nvSpPr>
            <p:spPr>
              <a:xfrm>
                <a:off x="4131489" y="3581527"/>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pic>
            <p:nvPicPr>
              <p:cNvPr id="57"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131489" y="3606316"/>
                <a:ext cx="265243" cy="2395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025" name="Group 1024"/>
          <p:cNvGrpSpPr/>
          <p:nvPr/>
        </p:nvGrpSpPr>
        <p:grpSpPr>
          <a:xfrm>
            <a:off x="6086272" y="3062256"/>
            <a:ext cx="707063" cy="686614"/>
            <a:chOff x="6051548" y="3404582"/>
            <a:chExt cx="707063" cy="686614"/>
          </a:xfrm>
        </p:grpSpPr>
        <p:pic>
          <p:nvPicPr>
            <p:cNvPr id="58" name="Picture 2" descr="mage result for file 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194118" y="3667540"/>
              <a:ext cx="423656" cy="423656"/>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p:cNvSpPr txBox="1"/>
            <p:nvPr/>
          </p:nvSpPr>
          <p:spPr>
            <a:xfrm>
              <a:off x="6051548" y="3404582"/>
              <a:ext cx="707063" cy="276999"/>
            </a:xfrm>
            <a:prstGeom prst="rect">
              <a:avLst/>
            </a:prstGeom>
            <a:noFill/>
          </p:spPr>
          <p:txBody>
            <a:bodyPr wrap="square" rtlCol="0">
              <a:spAutoFit/>
            </a:bodyPr>
            <a:lstStyle/>
            <a:p>
              <a:r>
                <a:rPr lang="en-US" sz="1200" smtClean="0"/>
                <a:t>inst2.txt</a:t>
              </a:r>
              <a:endParaRPr lang="en-US" sz="1200" dirty="0"/>
            </a:p>
          </p:txBody>
        </p:sp>
      </p:grpSp>
      <p:grpSp>
        <p:nvGrpSpPr>
          <p:cNvPr id="66" name="Group 65"/>
          <p:cNvGrpSpPr/>
          <p:nvPr/>
        </p:nvGrpSpPr>
        <p:grpSpPr>
          <a:xfrm>
            <a:off x="2969646" y="2929071"/>
            <a:ext cx="1539936" cy="307777"/>
            <a:chOff x="2893671" y="2538796"/>
            <a:chExt cx="1539936" cy="307777"/>
          </a:xfrm>
        </p:grpSpPr>
        <p:cxnSp>
          <p:nvCxnSpPr>
            <p:cNvPr id="67" name="Straight Arrow Connector 66"/>
            <p:cNvCxnSpPr/>
            <p:nvPr/>
          </p:nvCxnSpPr>
          <p:spPr>
            <a:xfrm>
              <a:off x="2893671" y="2783328"/>
              <a:ext cx="1539936" cy="0"/>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218163" y="2538796"/>
              <a:ext cx="1024837" cy="307777"/>
            </a:xfrm>
            <a:prstGeom prst="rect">
              <a:avLst/>
            </a:prstGeom>
            <a:noFill/>
          </p:spPr>
          <p:txBody>
            <a:bodyPr wrap="square" rtlCol="0">
              <a:spAutoFit/>
            </a:bodyPr>
            <a:lstStyle/>
            <a:p>
              <a:r>
                <a:rPr lang="en-US" sz="1400" dirty="0"/>
                <a:t>Request 2</a:t>
              </a:r>
            </a:p>
          </p:txBody>
        </p:sp>
      </p:grpSp>
      <p:grpSp>
        <p:nvGrpSpPr>
          <p:cNvPr id="69" name="Group 68"/>
          <p:cNvGrpSpPr/>
          <p:nvPr/>
        </p:nvGrpSpPr>
        <p:grpSpPr>
          <a:xfrm>
            <a:off x="2941318" y="3247830"/>
            <a:ext cx="1743438" cy="523220"/>
            <a:chOff x="2893671" y="2849806"/>
            <a:chExt cx="1743438" cy="523220"/>
          </a:xfrm>
        </p:grpSpPr>
        <p:cxnSp>
          <p:nvCxnSpPr>
            <p:cNvPr id="70" name="Straight Arrow Connector 69"/>
            <p:cNvCxnSpPr/>
            <p:nvPr/>
          </p:nvCxnSpPr>
          <p:spPr>
            <a:xfrm flipH="1">
              <a:off x="2893671" y="2908689"/>
              <a:ext cx="1552024" cy="0"/>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034554" y="2849806"/>
              <a:ext cx="1602555" cy="523220"/>
            </a:xfrm>
            <a:prstGeom prst="rect">
              <a:avLst/>
            </a:prstGeom>
            <a:noFill/>
          </p:spPr>
          <p:txBody>
            <a:bodyPr wrap="none" rtlCol="0">
              <a:spAutoFit/>
            </a:bodyPr>
            <a:lstStyle/>
            <a:p>
              <a:r>
                <a:rPr lang="en-US" sz="1400" dirty="0"/>
                <a:t>Result + </a:t>
              </a:r>
              <a:r>
                <a:rPr lang="en-US" sz="1400" dirty="0" smtClean="0"/>
                <a:t>“inst1.txt</a:t>
              </a:r>
              <a:r>
                <a:rPr lang="en-US" sz="1400" dirty="0"/>
                <a:t>” </a:t>
              </a:r>
            </a:p>
            <a:p>
              <a:r>
                <a:rPr lang="en-US" sz="1400" b="1" dirty="0">
                  <a:solidFill>
                    <a:srgbClr val="C00000"/>
                  </a:solidFill>
                </a:rPr>
                <a:t>(inst1 ran again!)</a:t>
              </a:r>
            </a:p>
          </p:txBody>
        </p:sp>
      </p:grpSp>
      <p:grpSp>
        <p:nvGrpSpPr>
          <p:cNvPr id="72" name="Group 71"/>
          <p:cNvGrpSpPr/>
          <p:nvPr/>
        </p:nvGrpSpPr>
        <p:grpSpPr>
          <a:xfrm>
            <a:off x="2969885" y="3739286"/>
            <a:ext cx="1539936" cy="307777"/>
            <a:chOff x="2893671" y="2541051"/>
            <a:chExt cx="1539936" cy="307777"/>
          </a:xfrm>
        </p:grpSpPr>
        <p:cxnSp>
          <p:nvCxnSpPr>
            <p:cNvPr id="73" name="Straight Arrow Connector 72"/>
            <p:cNvCxnSpPr/>
            <p:nvPr/>
          </p:nvCxnSpPr>
          <p:spPr>
            <a:xfrm>
              <a:off x="2893671" y="2783328"/>
              <a:ext cx="1539936" cy="0"/>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211042" y="2541051"/>
              <a:ext cx="1024837" cy="307777"/>
            </a:xfrm>
            <a:prstGeom prst="rect">
              <a:avLst/>
            </a:prstGeom>
            <a:noFill/>
          </p:spPr>
          <p:txBody>
            <a:bodyPr wrap="square" rtlCol="0">
              <a:spAutoFit/>
            </a:bodyPr>
            <a:lstStyle/>
            <a:p>
              <a:r>
                <a:rPr lang="en-US" sz="1400" dirty="0"/>
                <a:t>Request 3</a:t>
              </a:r>
            </a:p>
          </p:txBody>
        </p:sp>
      </p:grpSp>
      <p:grpSp>
        <p:nvGrpSpPr>
          <p:cNvPr id="80" name="Group 79"/>
          <p:cNvGrpSpPr/>
          <p:nvPr/>
        </p:nvGrpSpPr>
        <p:grpSpPr>
          <a:xfrm>
            <a:off x="2967772" y="4076537"/>
            <a:ext cx="1708327" cy="523220"/>
            <a:chOff x="2893671" y="2856554"/>
            <a:chExt cx="1708327" cy="523220"/>
          </a:xfrm>
        </p:grpSpPr>
        <p:cxnSp>
          <p:nvCxnSpPr>
            <p:cNvPr id="81" name="Straight Arrow Connector 80"/>
            <p:cNvCxnSpPr/>
            <p:nvPr/>
          </p:nvCxnSpPr>
          <p:spPr>
            <a:xfrm flipH="1">
              <a:off x="2893671" y="2908689"/>
              <a:ext cx="1552024" cy="0"/>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039519" y="2856554"/>
              <a:ext cx="1562479" cy="523220"/>
            </a:xfrm>
            <a:prstGeom prst="rect">
              <a:avLst/>
            </a:prstGeom>
            <a:noFill/>
          </p:spPr>
          <p:txBody>
            <a:bodyPr wrap="none" rtlCol="0">
              <a:spAutoFit/>
            </a:bodyPr>
            <a:lstStyle/>
            <a:p>
              <a:r>
                <a:rPr lang="en-US" sz="1400" dirty="0"/>
                <a:t>Result + </a:t>
              </a:r>
              <a:r>
                <a:rPr lang="en-US" sz="1400" dirty="0" smtClean="0"/>
                <a:t>“inst2.txt</a:t>
              </a:r>
              <a:r>
                <a:rPr lang="en-US" sz="1400" dirty="0"/>
                <a:t>”</a:t>
              </a:r>
            </a:p>
            <a:p>
              <a:r>
                <a:rPr lang="en-US" sz="1400" b="1" dirty="0">
                  <a:solidFill>
                    <a:srgbClr val="C00000"/>
                  </a:solidFill>
                </a:rPr>
                <a:t>(new </a:t>
              </a:r>
              <a:r>
                <a:rPr lang="en-US" sz="1400" b="1" dirty="0" err="1">
                  <a:solidFill>
                    <a:srgbClr val="C00000"/>
                  </a:solidFill>
                </a:rPr>
                <a:t>inst</a:t>
              </a:r>
              <a:r>
                <a:rPr lang="en-US" sz="1400" b="1" dirty="0">
                  <a:solidFill>
                    <a:srgbClr val="C00000"/>
                  </a:solidFill>
                </a:rPr>
                <a:t>!)</a:t>
              </a:r>
            </a:p>
          </p:txBody>
        </p:sp>
      </p:grpSp>
      <p:sp>
        <p:nvSpPr>
          <p:cNvPr id="3" name="Rectangle 2"/>
          <p:cNvSpPr/>
          <p:nvPr/>
        </p:nvSpPr>
        <p:spPr>
          <a:xfrm>
            <a:off x="741943" y="712375"/>
            <a:ext cx="4195829" cy="400110"/>
          </a:xfrm>
          <a:prstGeom prst="rect">
            <a:avLst/>
          </a:prstGeom>
        </p:spPr>
        <p:txBody>
          <a:bodyPr wrap="none">
            <a:spAutoFit/>
          </a:bodyPr>
          <a:lstStyle/>
          <a:p>
            <a:r>
              <a:rPr lang="en-US" sz="2000" b="1" dirty="0" smtClean="0"/>
              <a:t>Which instance handled the request? </a:t>
            </a:r>
            <a:endParaRPr lang="en-US" sz="2000" b="1" dirty="0"/>
          </a:p>
        </p:txBody>
      </p:sp>
    </p:spTree>
    <p:extLst>
      <p:ext uri="{BB962C8B-B14F-4D97-AF65-F5344CB8AC3E}">
        <p14:creationId xmlns:p14="http://schemas.microsoft.com/office/powerpoint/2010/main" val="1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61"/>
          <p:cNvGrpSpPr/>
          <p:nvPr/>
        </p:nvGrpSpPr>
        <p:grpSpPr>
          <a:xfrm>
            <a:off x="6487401" y="2945270"/>
            <a:ext cx="1404417" cy="1577033"/>
            <a:chOff x="5128535" y="2609851"/>
            <a:chExt cx="1526907" cy="1990676"/>
          </a:xfrm>
          <a:solidFill>
            <a:schemeClr val="bg1"/>
          </a:solidFill>
        </p:grpSpPr>
        <p:sp>
          <p:nvSpPr>
            <p:cNvPr id="63" name="Rounded Rectangle 62"/>
            <p:cNvSpPr/>
            <p:nvPr/>
          </p:nvSpPr>
          <p:spPr>
            <a:xfrm>
              <a:off x="5128535" y="2609851"/>
              <a:ext cx="1526907" cy="1990676"/>
            </a:xfrm>
            <a:prstGeom prst="round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5671657" y="2653722"/>
              <a:ext cx="578963" cy="388504"/>
            </a:xfrm>
            <a:prstGeom prst="rect">
              <a:avLst/>
            </a:prstGeom>
            <a:grpFill/>
          </p:spPr>
          <p:txBody>
            <a:bodyPr wrap="none" rtlCol="0">
              <a:spAutoFit/>
            </a:bodyPr>
            <a:lstStyle/>
            <a:p>
              <a:r>
                <a:rPr lang="en-US" altLang="zh-CN" sz="1400" dirty="0"/>
                <a:t>VM2</a:t>
              </a:r>
              <a:endParaRPr lang="en-US" sz="1400" dirty="0"/>
            </a:p>
          </p:txBody>
        </p:sp>
      </p:grpSp>
      <p:sp>
        <p:nvSpPr>
          <p:cNvPr id="4" name="Slide Number Placeholder 3"/>
          <p:cNvSpPr>
            <a:spLocks noGrp="1"/>
          </p:cNvSpPr>
          <p:nvPr>
            <p:ph type="sldNum" sz="quarter" idx="12"/>
          </p:nvPr>
        </p:nvSpPr>
        <p:spPr/>
        <p:txBody>
          <a:bodyPr/>
          <a:lstStyle/>
          <a:p>
            <a:fld id="{7788AB0C-407B-47F8-BA5E-EF063E2B1E11}" type="slidenum">
              <a:rPr lang="en-US" smtClean="0"/>
              <a:pPr/>
              <a:t>13</a:t>
            </a:fld>
            <a:endParaRPr lang="en-US" dirty="0"/>
          </a:p>
        </p:txBody>
      </p:sp>
      <p:sp>
        <p:nvSpPr>
          <p:cNvPr id="2" name="Title 1"/>
          <p:cNvSpPr>
            <a:spLocks noGrp="1"/>
          </p:cNvSpPr>
          <p:nvPr>
            <p:ph type="title"/>
          </p:nvPr>
        </p:nvSpPr>
        <p:spPr/>
        <p:txBody>
          <a:bodyPr/>
          <a:lstStyle/>
          <a:p>
            <a:r>
              <a:rPr lang="en-US" dirty="0" smtClean="0"/>
              <a:t>Tool 2: Map instances to VMs</a:t>
            </a:r>
            <a:endParaRPr lang="en-US" dirty="0"/>
          </a:p>
        </p:txBody>
      </p:sp>
      <p:pic>
        <p:nvPicPr>
          <p:cNvPr id="28" name="Picture 27" descr="mage result for user icon"/>
          <p:cNvPicPr>
            <a:picLocks noChangeAspect="1" noChangeArrowheads="1"/>
          </p:cNvPicPr>
          <p:nvPr/>
        </p:nvPicPr>
        <p:blipFill>
          <a:blip r:embed="rId3" cstate="screen">
            <a:duotone>
              <a:schemeClr val="accent1">
                <a:shade val="45000"/>
                <a:satMod val="135000"/>
              </a:schemeClr>
              <a:prstClr val="white"/>
            </a:duotone>
            <a:extLst>
              <a:ext uri="{BEBA8EAE-BF5A-486C-A8C5-ECC9F3942E4B}">
                <a14:imgProps xmlns:a14="http://schemas.microsoft.com/office/drawing/2010/main">
                  <a14:imgLayer r:embed="rId4">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920592" y="3357611"/>
            <a:ext cx="752354" cy="752354"/>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Group 31"/>
          <p:cNvGrpSpPr/>
          <p:nvPr/>
        </p:nvGrpSpPr>
        <p:grpSpPr>
          <a:xfrm>
            <a:off x="2829472" y="3484675"/>
            <a:ext cx="491773" cy="530868"/>
            <a:chOff x="4131489" y="3581527"/>
            <a:chExt cx="665396" cy="639408"/>
          </a:xfrm>
        </p:grpSpPr>
        <p:sp>
          <p:nvSpPr>
            <p:cNvPr id="33" name="Rectangle 32"/>
            <p:cNvSpPr/>
            <p:nvPr/>
          </p:nvSpPr>
          <p:spPr>
            <a:xfrm>
              <a:off x="4131489" y="3581527"/>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238260" y="3697436"/>
              <a:ext cx="465131" cy="42013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8" name="Straight Arrow Connector 37"/>
          <p:cNvCxnSpPr/>
          <p:nvPr/>
        </p:nvCxnSpPr>
        <p:spPr>
          <a:xfrm>
            <a:off x="1672946" y="3522048"/>
            <a:ext cx="987658" cy="0"/>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a:off x="1658996" y="3936455"/>
            <a:ext cx="987658" cy="210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723260" y="3191986"/>
            <a:ext cx="873080" cy="307777"/>
          </a:xfrm>
          <a:prstGeom prst="rect">
            <a:avLst/>
          </a:prstGeom>
          <a:noFill/>
        </p:spPr>
        <p:txBody>
          <a:bodyPr wrap="square" rtlCol="0">
            <a:spAutoFit/>
          </a:bodyPr>
          <a:lstStyle/>
          <a:p>
            <a:r>
              <a:rPr lang="en-US" sz="1400"/>
              <a:t>Requests</a:t>
            </a:r>
            <a:endParaRPr lang="en-US" sz="1400" dirty="0"/>
          </a:p>
        </p:txBody>
      </p:sp>
      <p:pic>
        <p:nvPicPr>
          <p:cNvPr id="49" name="Picture 48"/>
          <p:cNvPicPr>
            <a:picLocks noChangeAspect="1"/>
          </p:cNvPicPr>
          <p:nvPr/>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4961467" y="1510829"/>
            <a:ext cx="2558004" cy="159649"/>
          </a:xfrm>
          <a:prstGeom prst="rect">
            <a:avLst/>
          </a:prstGeom>
          <a:ln w="28575">
            <a:noFill/>
          </a:ln>
        </p:spPr>
      </p:pic>
      <p:sp>
        <p:nvSpPr>
          <p:cNvPr id="40" name="Rectangle 39"/>
          <p:cNvSpPr/>
          <p:nvPr/>
        </p:nvSpPr>
        <p:spPr>
          <a:xfrm>
            <a:off x="771350" y="1130100"/>
            <a:ext cx="7465889" cy="1200329"/>
          </a:xfrm>
          <a:prstGeom prst="rect">
            <a:avLst/>
          </a:prstGeom>
        </p:spPr>
        <p:txBody>
          <a:bodyPr wrap="square">
            <a:spAutoFit/>
          </a:bodyPr>
          <a:lstStyle/>
          <a:p>
            <a:r>
              <a:rPr lang="en-US" dirty="0" smtClean="0"/>
              <a:t>VM identification:</a:t>
            </a:r>
            <a:endParaRPr lang="en-US" b="1" dirty="0" smtClean="0"/>
          </a:p>
          <a:p>
            <a:pPr marL="171450" indent="-285750">
              <a:buFont typeface="Arial" charset="0"/>
              <a:buChar char="•"/>
            </a:pPr>
            <a:r>
              <a:rPr lang="en-US" b="1" dirty="0" smtClean="0"/>
              <a:t>AWS</a:t>
            </a:r>
            <a:r>
              <a:rPr lang="en-US" dirty="0"/>
              <a:t>: An entry in the </a:t>
            </a:r>
            <a:r>
              <a:rPr lang="en-US" i="1" dirty="0"/>
              <a:t>/</a:t>
            </a:r>
            <a:r>
              <a:rPr lang="en-US" i="1" dirty="0" err="1"/>
              <a:t>proc</a:t>
            </a:r>
            <a:r>
              <a:rPr lang="en-US" i="1" dirty="0"/>
              <a:t>/self/</a:t>
            </a:r>
            <a:r>
              <a:rPr lang="en-US" i="1" dirty="0" err="1"/>
              <a:t>cgroup</a:t>
            </a:r>
            <a:endParaRPr lang="en-US" dirty="0"/>
          </a:p>
          <a:p>
            <a:pPr marL="171450" indent="-285750">
              <a:buFont typeface="Arial" charset="0"/>
              <a:buChar char="•"/>
            </a:pPr>
            <a:r>
              <a:rPr lang="en-US" b="1" dirty="0"/>
              <a:t>Azure</a:t>
            </a:r>
            <a:r>
              <a:rPr lang="en-US" dirty="0"/>
              <a:t>: The </a:t>
            </a:r>
            <a:r>
              <a:rPr lang="en-US" i="1" dirty="0"/>
              <a:t>WEBSITE_INSTANCE_ID</a:t>
            </a:r>
            <a:r>
              <a:rPr lang="en-US" dirty="0"/>
              <a:t> environment variable</a:t>
            </a:r>
          </a:p>
          <a:p>
            <a:pPr marL="171450" indent="-285750">
              <a:buFont typeface="Arial" charset="0"/>
              <a:buChar char="•"/>
            </a:pPr>
            <a:r>
              <a:rPr lang="en-US" b="1" dirty="0"/>
              <a:t>Google</a:t>
            </a:r>
            <a:r>
              <a:rPr lang="en-US" dirty="0"/>
              <a:t>: </a:t>
            </a:r>
            <a:r>
              <a:rPr lang="en-US" dirty="0" smtClean="0"/>
              <a:t>Unknown</a:t>
            </a:r>
            <a:endParaRPr lang="en-US" dirty="0"/>
          </a:p>
        </p:txBody>
      </p:sp>
      <p:pic>
        <p:nvPicPr>
          <p:cNvPr id="5" name="Picture 4"/>
          <p:cNvPicPr>
            <a:picLocks noChangeAspect="1"/>
          </p:cNvPicPr>
          <p:nvPr/>
        </p:nvPicPr>
        <p:blipFill>
          <a:blip r:embed="rId7"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6432047" y="1758022"/>
            <a:ext cx="2054108" cy="242066"/>
          </a:xfrm>
          <a:prstGeom prst="rect">
            <a:avLst/>
          </a:prstGeom>
          <a:ln>
            <a:noFill/>
          </a:ln>
        </p:spPr>
      </p:pic>
      <p:sp>
        <p:nvSpPr>
          <p:cNvPr id="6" name="TextBox 5"/>
          <p:cNvSpPr txBox="1"/>
          <p:nvPr/>
        </p:nvSpPr>
        <p:spPr>
          <a:xfrm>
            <a:off x="1801112" y="4015543"/>
            <a:ext cx="775790" cy="738664"/>
          </a:xfrm>
          <a:prstGeom prst="rect">
            <a:avLst/>
          </a:prstGeom>
          <a:noFill/>
        </p:spPr>
        <p:txBody>
          <a:bodyPr wrap="none" rtlCol="0">
            <a:spAutoFit/>
          </a:bodyPr>
          <a:lstStyle/>
          <a:p>
            <a:r>
              <a:rPr lang="en-US" sz="1400" dirty="0"/>
              <a:t>Results </a:t>
            </a:r>
          </a:p>
          <a:p>
            <a:r>
              <a:rPr lang="en-US" sz="1400" dirty="0"/>
              <a:t>+ </a:t>
            </a:r>
            <a:r>
              <a:rPr lang="en-US" sz="1400" dirty="0" err="1"/>
              <a:t>Inst</a:t>
            </a:r>
            <a:r>
              <a:rPr lang="en-US" sz="1400" dirty="0"/>
              <a:t> ID</a:t>
            </a:r>
          </a:p>
          <a:p>
            <a:r>
              <a:rPr lang="en-US" sz="1400" dirty="0"/>
              <a:t>+ VM ID</a:t>
            </a:r>
          </a:p>
        </p:txBody>
      </p:sp>
      <p:grpSp>
        <p:nvGrpSpPr>
          <p:cNvPr id="51" name="Group 50"/>
          <p:cNvGrpSpPr/>
          <p:nvPr/>
        </p:nvGrpSpPr>
        <p:grpSpPr>
          <a:xfrm>
            <a:off x="3502096" y="3022368"/>
            <a:ext cx="491773" cy="530868"/>
            <a:chOff x="4131489" y="3581527"/>
            <a:chExt cx="665396" cy="639408"/>
          </a:xfrm>
        </p:grpSpPr>
        <p:sp>
          <p:nvSpPr>
            <p:cNvPr id="52" name="Rectangle 51"/>
            <p:cNvSpPr/>
            <p:nvPr/>
          </p:nvSpPr>
          <p:spPr>
            <a:xfrm>
              <a:off x="4131489" y="3581527"/>
              <a:ext cx="665396" cy="639408"/>
            </a:xfrm>
            <a:prstGeom prst="rect">
              <a:avLst/>
            </a:prstGeom>
            <a:noFill/>
            <a:ln w="38100">
              <a:solidFill>
                <a:srgbClr val="597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238260" y="3697436"/>
              <a:ext cx="465131" cy="4201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5" name="Group 54"/>
          <p:cNvGrpSpPr/>
          <p:nvPr/>
        </p:nvGrpSpPr>
        <p:grpSpPr>
          <a:xfrm>
            <a:off x="6883691" y="3551170"/>
            <a:ext cx="491773" cy="530868"/>
            <a:chOff x="4131489" y="3581527"/>
            <a:chExt cx="665396" cy="639408"/>
          </a:xfrm>
        </p:grpSpPr>
        <p:sp>
          <p:nvSpPr>
            <p:cNvPr id="56" name="Rectangle 55"/>
            <p:cNvSpPr/>
            <p:nvPr/>
          </p:nvSpPr>
          <p:spPr>
            <a:xfrm>
              <a:off x="4131489" y="3581527"/>
              <a:ext cx="665396" cy="639408"/>
            </a:xfrm>
            <a:prstGeom prst="rect">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238260" y="3697436"/>
              <a:ext cx="465131" cy="42013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Arrow Connector 57"/>
          <p:cNvCxnSpPr/>
          <p:nvPr/>
        </p:nvCxnSpPr>
        <p:spPr>
          <a:xfrm>
            <a:off x="4204687" y="3763172"/>
            <a:ext cx="449705"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4988343" y="2945271"/>
            <a:ext cx="1404417" cy="1577033"/>
            <a:chOff x="5128535" y="2609851"/>
            <a:chExt cx="1526907" cy="1990676"/>
          </a:xfrm>
          <a:solidFill>
            <a:schemeClr val="bg1"/>
          </a:solidFill>
        </p:grpSpPr>
        <p:sp>
          <p:nvSpPr>
            <p:cNvPr id="60" name="Rounded Rectangle 59"/>
            <p:cNvSpPr/>
            <p:nvPr/>
          </p:nvSpPr>
          <p:spPr>
            <a:xfrm>
              <a:off x="5128535" y="2609851"/>
              <a:ext cx="1526907" cy="1990676"/>
            </a:xfrm>
            <a:prstGeom prst="round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5671657" y="2653722"/>
              <a:ext cx="578963" cy="388504"/>
            </a:xfrm>
            <a:prstGeom prst="rect">
              <a:avLst/>
            </a:prstGeom>
            <a:grpFill/>
          </p:spPr>
          <p:txBody>
            <a:bodyPr wrap="none" rtlCol="0">
              <a:spAutoFit/>
            </a:bodyPr>
            <a:lstStyle/>
            <a:p>
              <a:r>
                <a:rPr lang="en-US" altLang="zh-CN" sz="1400" dirty="0"/>
                <a:t>VM1</a:t>
              </a:r>
              <a:endParaRPr lang="en-US" sz="1400" dirty="0"/>
            </a:p>
          </p:txBody>
        </p:sp>
      </p:grpSp>
      <p:grpSp>
        <p:nvGrpSpPr>
          <p:cNvPr id="65" name="Group 64"/>
          <p:cNvGrpSpPr/>
          <p:nvPr/>
        </p:nvGrpSpPr>
        <p:grpSpPr>
          <a:xfrm>
            <a:off x="5690551" y="3816604"/>
            <a:ext cx="491773" cy="530868"/>
            <a:chOff x="4131489" y="3581527"/>
            <a:chExt cx="665396" cy="639408"/>
          </a:xfrm>
        </p:grpSpPr>
        <p:sp>
          <p:nvSpPr>
            <p:cNvPr id="66" name="Rectangle 65"/>
            <p:cNvSpPr/>
            <p:nvPr/>
          </p:nvSpPr>
          <p:spPr>
            <a:xfrm>
              <a:off x="4131489" y="3581527"/>
              <a:ext cx="665396" cy="639408"/>
            </a:xfrm>
            <a:prstGeom prst="rect">
              <a:avLst/>
            </a:prstGeom>
            <a:noFill/>
            <a:ln w="38100">
              <a:solidFill>
                <a:srgbClr val="597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238260" y="3697436"/>
              <a:ext cx="465131" cy="4201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8" name="Group 67"/>
          <p:cNvGrpSpPr/>
          <p:nvPr/>
        </p:nvGrpSpPr>
        <p:grpSpPr>
          <a:xfrm>
            <a:off x="5110713" y="3381969"/>
            <a:ext cx="491773" cy="530868"/>
            <a:chOff x="4131489" y="3581527"/>
            <a:chExt cx="665396" cy="639408"/>
          </a:xfrm>
        </p:grpSpPr>
        <p:sp>
          <p:nvSpPr>
            <p:cNvPr id="69" name="Rectangle 68"/>
            <p:cNvSpPr/>
            <p:nvPr/>
          </p:nvSpPr>
          <p:spPr>
            <a:xfrm>
              <a:off x="4131489" y="3581527"/>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238260" y="3697436"/>
              <a:ext cx="465131" cy="42013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1" name="Group 70"/>
          <p:cNvGrpSpPr/>
          <p:nvPr/>
        </p:nvGrpSpPr>
        <p:grpSpPr>
          <a:xfrm>
            <a:off x="3460131" y="3952016"/>
            <a:ext cx="491773" cy="530868"/>
            <a:chOff x="4131489" y="3581527"/>
            <a:chExt cx="665396" cy="639408"/>
          </a:xfrm>
        </p:grpSpPr>
        <p:sp>
          <p:nvSpPr>
            <p:cNvPr id="72" name="Rectangle 71"/>
            <p:cNvSpPr/>
            <p:nvPr/>
          </p:nvSpPr>
          <p:spPr>
            <a:xfrm>
              <a:off x="4131489" y="3581527"/>
              <a:ext cx="665396" cy="639408"/>
            </a:xfrm>
            <a:prstGeom prst="rect">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238260" y="3697436"/>
              <a:ext cx="465131" cy="42013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2596340" y="3207374"/>
            <a:ext cx="1015300" cy="276999"/>
          </a:xfrm>
          <a:prstGeom prst="rect">
            <a:avLst/>
          </a:prstGeom>
          <a:noFill/>
        </p:spPr>
        <p:txBody>
          <a:bodyPr wrap="square" rtlCol="0">
            <a:spAutoFit/>
          </a:bodyPr>
          <a:lstStyle/>
          <a:p>
            <a:r>
              <a:rPr lang="en-US" sz="1200" dirty="0"/>
              <a:t>VM ID = </a:t>
            </a:r>
            <a:r>
              <a:rPr lang="en-US" sz="1200" dirty="0" err="1"/>
              <a:t>abc</a:t>
            </a:r>
            <a:endParaRPr lang="en-US" sz="1200" dirty="0"/>
          </a:p>
        </p:txBody>
      </p:sp>
      <p:sp>
        <p:nvSpPr>
          <p:cNvPr id="75" name="TextBox 74"/>
          <p:cNvSpPr txBox="1"/>
          <p:nvPr/>
        </p:nvSpPr>
        <p:spPr>
          <a:xfrm>
            <a:off x="3278032" y="2770784"/>
            <a:ext cx="1015300" cy="276999"/>
          </a:xfrm>
          <a:prstGeom prst="rect">
            <a:avLst/>
          </a:prstGeom>
          <a:noFill/>
        </p:spPr>
        <p:txBody>
          <a:bodyPr wrap="square" rtlCol="0">
            <a:spAutoFit/>
          </a:bodyPr>
          <a:lstStyle/>
          <a:p>
            <a:r>
              <a:rPr lang="en-US" sz="1200" dirty="0"/>
              <a:t>VM ID = </a:t>
            </a:r>
            <a:r>
              <a:rPr lang="en-US" sz="1200" dirty="0" err="1"/>
              <a:t>abc</a:t>
            </a:r>
            <a:endParaRPr lang="en-US" sz="1200" dirty="0"/>
          </a:p>
        </p:txBody>
      </p:sp>
      <p:sp>
        <p:nvSpPr>
          <p:cNvPr id="76" name="TextBox 75"/>
          <p:cNvSpPr txBox="1"/>
          <p:nvPr/>
        </p:nvSpPr>
        <p:spPr>
          <a:xfrm>
            <a:off x="3293086" y="3675928"/>
            <a:ext cx="1015300" cy="276999"/>
          </a:xfrm>
          <a:prstGeom prst="rect">
            <a:avLst/>
          </a:prstGeom>
          <a:noFill/>
        </p:spPr>
        <p:txBody>
          <a:bodyPr wrap="square" rtlCol="0">
            <a:spAutoFit/>
          </a:bodyPr>
          <a:lstStyle/>
          <a:p>
            <a:r>
              <a:rPr lang="en-US" sz="1200" dirty="0"/>
              <a:t>VM ID = xyz</a:t>
            </a:r>
          </a:p>
        </p:txBody>
      </p:sp>
      <p:cxnSp>
        <p:nvCxnSpPr>
          <p:cNvPr id="77" name="Straight Arrow Connector 76"/>
          <p:cNvCxnSpPr/>
          <p:nvPr/>
        </p:nvCxnSpPr>
        <p:spPr>
          <a:xfrm flipH="1">
            <a:off x="7524447" y="1537173"/>
            <a:ext cx="9676" cy="781116"/>
          </a:xfrm>
          <a:prstGeom prst="straightConnector1">
            <a:avLst/>
          </a:prstGeom>
          <a:ln w="381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H="1">
            <a:off x="7225906" y="2096662"/>
            <a:ext cx="7393" cy="424933"/>
          </a:xfrm>
          <a:prstGeom prst="straightConnector1">
            <a:avLst/>
          </a:prstGeom>
          <a:ln w="38100">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801112" y="2343156"/>
            <a:ext cx="5600316" cy="369332"/>
          </a:xfrm>
          <a:prstGeom prst="rect">
            <a:avLst/>
          </a:prstGeom>
          <a:noFill/>
        </p:spPr>
        <p:txBody>
          <a:bodyPr wrap="none" rtlCol="0">
            <a:spAutoFit/>
          </a:bodyPr>
          <a:lstStyle/>
          <a:p>
            <a:r>
              <a:rPr lang="en-US" dirty="0"/>
              <a:t>Verified via I/O-based and Flush-Reload </a:t>
            </a:r>
            <a:r>
              <a:rPr lang="en-US" dirty="0" err="1"/>
              <a:t>coresidency</a:t>
            </a:r>
            <a:r>
              <a:rPr lang="en-US" dirty="0"/>
              <a:t> </a:t>
            </a:r>
            <a:r>
              <a:rPr lang="en-US" dirty="0" smtClean="0"/>
              <a:t>tests </a:t>
            </a:r>
            <a:endParaRPr lang="en-US" dirty="0"/>
          </a:p>
        </p:txBody>
      </p:sp>
      <p:sp>
        <p:nvSpPr>
          <p:cNvPr id="7" name="Rectangle 6"/>
          <p:cNvSpPr/>
          <p:nvPr/>
        </p:nvSpPr>
        <p:spPr>
          <a:xfrm>
            <a:off x="771350" y="689272"/>
            <a:ext cx="3531801" cy="400110"/>
          </a:xfrm>
          <a:prstGeom prst="rect">
            <a:avLst/>
          </a:prstGeom>
        </p:spPr>
        <p:txBody>
          <a:bodyPr wrap="none">
            <a:spAutoFit/>
          </a:bodyPr>
          <a:lstStyle/>
          <a:p>
            <a:r>
              <a:rPr lang="en-US" sz="2000" b="1" dirty="0"/>
              <a:t>Are instances on the same VM?</a:t>
            </a:r>
          </a:p>
        </p:txBody>
      </p:sp>
    </p:spTree>
    <p:extLst>
      <p:ext uri="{BB962C8B-B14F-4D97-AF65-F5344CB8AC3E}">
        <p14:creationId xmlns:p14="http://schemas.microsoft.com/office/powerpoint/2010/main" val="2026514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14</a:t>
            </a:fld>
            <a:endParaRPr lang="en-US"/>
          </a:p>
        </p:txBody>
      </p:sp>
      <p:sp>
        <p:nvSpPr>
          <p:cNvPr id="3" name="Title 2"/>
          <p:cNvSpPr>
            <a:spLocks noGrp="1"/>
          </p:cNvSpPr>
          <p:nvPr>
            <p:ph type="title"/>
          </p:nvPr>
        </p:nvSpPr>
        <p:spPr>
          <a:xfrm>
            <a:off x="1366259" y="215184"/>
            <a:ext cx="6659133" cy="535531"/>
          </a:xfrm>
        </p:spPr>
        <p:txBody>
          <a:bodyPr/>
          <a:lstStyle/>
          <a:p>
            <a:pPr algn="ctr"/>
            <a:r>
              <a:rPr lang="en-US" b="1"/>
              <a:t>Highlighted results</a:t>
            </a:r>
            <a:endParaRPr lang="en-US" dirty="0"/>
          </a:p>
        </p:txBody>
      </p:sp>
      <p:sp>
        <p:nvSpPr>
          <p:cNvPr id="2" name="TextBox 1"/>
          <p:cNvSpPr txBox="1"/>
          <p:nvPr/>
        </p:nvSpPr>
        <p:spPr>
          <a:xfrm>
            <a:off x="1788581" y="909756"/>
            <a:ext cx="5669494" cy="3539430"/>
          </a:xfrm>
          <a:prstGeom prst="rect">
            <a:avLst/>
          </a:prstGeom>
          <a:noFill/>
        </p:spPr>
        <p:txBody>
          <a:bodyPr wrap="square" rtlCol="0">
            <a:spAutoFit/>
          </a:bodyPr>
          <a:lstStyle/>
          <a:p>
            <a:pPr marL="214313" indent="-214313">
              <a:buFont typeface="Arial" charset="0"/>
              <a:buChar char="•"/>
            </a:pPr>
            <a:r>
              <a:rPr lang="en-US" sz="3200" b="1" dirty="0" err="1">
                <a:solidFill>
                  <a:schemeClr val="accent1"/>
                </a:solidFill>
              </a:rPr>
              <a:t>Serverless</a:t>
            </a:r>
            <a:r>
              <a:rPr lang="en-US" sz="3200" b="1" dirty="0">
                <a:solidFill>
                  <a:schemeClr val="accent1"/>
                </a:solidFill>
              </a:rPr>
              <a:t> architectures</a:t>
            </a:r>
          </a:p>
          <a:p>
            <a:pPr marL="214313" indent="-214313">
              <a:buFont typeface="Arial" charset="0"/>
              <a:buChar char="•"/>
            </a:pPr>
            <a:endParaRPr lang="en-US" sz="3200" dirty="0"/>
          </a:p>
          <a:p>
            <a:pPr marL="214313" indent="-214313">
              <a:buFont typeface="Arial" charset="0"/>
              <a:buChar char="•"/>
            </a:pPr>
            <a:r>
              <a:rPr lang="en-US" sz="3200" dirty="0"/>
              <a:t>Resource scheduling</a:t>
            </a:r>
          </a:p>
          <a:p>
            <a:pPr marL="214313" indent="-214313">
              <a:buFont typeface="Arial" charset="0"/>
              <a:buChar char="•"/>
            </a:pPr>
            <a:endParaRPr lang="en-US" sz="3200" dirty="0"/>
          </a:p>
          <a:p>
            <a:pPr marL="214313" indent="-214313">
              <a:buFont typeface="Arial" charset="0"/>
              <a:buChar char="•"/>
            </a:pPr>
            <a:r>
              <a:rPr lang="en-US" sz="3200" dirty="0"/>
              <a:t>Performance isolation</a:t>
            </a:r>
          </a:p>
          <a:p>
            <a:pPr marL="214313" indent="-214313">
              <a:buFont typeface="Arial" charset="0"/>
              <a:buChar char="•"/>
            </a:pPr>
            <a:endParaRPr lang="en-US" sz="3200" dirty="0"/>
          </a:p>
          <a:p>
            <a:pPr marL="214313" indent="-214313">
              <a:buFont typeface="Arial" charset="0"/>
              <a:buChar char="•"/>
            </a:pPr>
            <a:r>
              <a:rPr lang="en-US" sz="3200" dirty="0" smtClean="0"/>
              <a:t>Bugs</a:t>
            </a:r>
            <a:endParaRPr lang="en-US" sz="3200" dirty="0"/>
          </a:p>
        </p:txBody>
      </p:sp>
    </p:spTree>
    <p:extLst>
      <p:ext uri="{BB962C8B-B14F-4D97-AF65-F5344CB8AC3E}">
        <p14:creationId xmlns:p14="http://schemas.microsoft.com/office/powerpoint/2010/main" val="155024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6D191B7-B8AF-EF42-A140-B72C189FDB23}" type="slidenum">
              <a:rPr lang="en-US" smtClean="0"/>
              <a:t>15</a:t>
            </a:fld>
            <a:endParaRPr lang="en-US"/>
          </a:p>
        </p:txBody>
      </p:sp>
      <p:sp>
        <p:nvSpPr>
          <p:cNvPr id="3" name="Title 2"/>
          <p:cNvSpPr>
            <a:spLocks noGrp="1"/>
          </p:cNvSpPr>
          <p:nvPr>
            <p:ph type="title"/>
          </p:nvPr>
        </p:nvSpPr>
        <p:spPr/>
        <p:txBody>
          <a:bodyPr/>
          <a:lstStyle/>
          <a:p>
            <a:r>
              <a:rPr lang="en-US" sz="2800" dirty="0">
                <a:solidFill>
                  <a:srgbClr val="C51A0C"/>
                </a:solidFill>
              </a:rPr>
              <a:t>Do multiple tenants’ instances run on the same VM?</a:t>
            </a:r>
            <a:br>
              <a:rPr lang="en-US" sz="2800" dirty="0">
                <a:solidFill>
                  <a:srgbClr val="C51A0C"/>
                </a:solidFill>
              </a:rPr>
            </a:br>
            <a:endParaRPr lang="en-US" dirty="0"/>
          </a:p>
        </p:txBody>
      </p:sp>
      <p:sp>
        <p:nvSpPr>
          <p:cNvPr id="12" name="Rectangle 11"/>
          <p:cNvSpPr/>
          <p:nvPr/>
        </p:nvSpPr>
        <p:spPr>
          <a:xfrm>
            <a:off x="838200" y="2868189"/>
            <a:ext cx="7596604" cy="338554"/>
          </a:xfrm>
          <a:prstGeom prst="rect">
            <a:avLst/>
          </a:prstGeom>
        </p:spPr>
        <p:txBody>
          <a:bodyPr wrap="square">
            <a:spAutoFit/>
          </a:bodyPr>
          <a:lstStyle/>
          <a:p>
            <a:r>
              <a:rPr lang="en-US" sz="1600" b="1" dirty="0"/>
              <a:t>AWS</a:t>
            </a:r>
            <a:r>
              <a:rPr lang="en-US" sz="1600" dirty="0"/>
              <a:t>:  No </a:t>
            </a:r>
            <a:r>
              <a:rPr lang="en-US" sz="1600" dirty="0" smtClean="0">
                <a:sym typeface="Wingdings"/>
              </a:rPr>
              <a:t> VM only hosts functions from single tenant</a:t>
            </a:r>
            <a:endParaRPr lang="en-US" sz="1600" dirty="0"/>
          </a:p>
        </p:txBody>
      </p:sp>
      <p:grpSp>
        <p:nvGrpSpPr>
          <p:cNvPr id="53" name="Group 52"/>
          <p:cNvGrpSpPr/>
          <p:nvPr/>
        </p:nvGrpSpPr>
        <p:grpSpPr>
          <a:xfrm>
            <a:off x="1170746" y="689694"/>
            <a:ext cx="3144191" cy="1997994"/>
            <a:chOff x="1160574" y="742920"/>
            <a:chExt cx="3144191" cy="1997994"/>
          </a:xfrm>
        </p:grpSpPr>
        <p:sp>
          <p:nvSpPr>
            <p:cNvPr id="5" name="TextBox 4"/>
            <p:cNvSpPr txBox="1"/>
            <p:nvPr/>
          </p:nvSpPr>
          <p:spPr>
            <a:xfrm>
              <a:off x="2439966" y="742920"/>
              <a:ext cx="618824" cy="369332"/>
            </a:xfrm>
            <a:prstGeom prst="rect">
              <a:avLst/>
            </a:prstGeom>
            <a:noFill/>
          </p:spPr>
          <p:txBody>
            <a:bodyPr wrap="none" rtlCol="0">
              <a:spAutoFit/>
            </a:bodyPr>
            <a:lstStyle/>
            <a:p>
              <a:r>
                <a:rPr lang="en-US" dirty="0"/>
                <a:t>AWS</a:t>
              </a:r>
            </a:p>
          </p:txBody>
        </p:sp>
        <p:grpSp>
          <p:nvGrpSpPr>
            <p:cNvPr id="13" name="Group 12"/>
            <p:cNvGrpSpPr/>
            <p:nvPr/>
          </p:nvGrpSpPr>
          <p:grpSpPr>
            <a:xfrm>
              <a:off x="1160574" y="1155828"/>
              <a:ext cx="1640499" cy="1577033"/>
              <a:chOff x="5128535" y="2609851"/>
              <a:chExt cx="1526907" cy="1990676"/>
            </a:xfrm>
            <a:solidFill>
              <a:schemeClr val="bg1"/>
            </a:solidFill>
          </p:grpSpPr>
          <p:sp>
            <p:nvSpPr>
              <p:cNvPr id="14" name="Rounded Rectangle 13"/>
              <p:cNvSpPr/>
              <p:nvPr/>
            </p:nvSpPr>
            <p:spPr>
              <a:xfrm>
                <a:off x="5128535" y="2609851"/>
                <a:ext cx="1526907" cy="1990676"/>
              </a:xfrm>
              <a:prstGeom prst="round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671657" y="2653722"/>
                <a:ext cx="578963" cy="388504"/>
              </a:xfrm>
              <a:prstGeom prst="rect">
                <a:avLst/>
              </a:prstGeom>
              <a:grpFill/>
            </p:spPr>
            <p:txBody>
              <a:bodyPr wrap="none" rtlCol="0">
                <a:spAutoFit/>
              </a:bodyPr>
              <a:lstStyle/>
              <a:p>
                <a:r>
                  <a:rPr lang="en-US" altLang="zh-CN" sz="1400" dirty="0"/>
                  <a:t>VM1</a:t>
                </a:r>
                <a:endParaRPr lang="en-US" sz="1400" dirty="0"/>
              </a:p>
            </p:txBody>
          </p:sp>
        </p:grpSp>
        <p:grpSp>
          <p:nvGrpSpPr>
            <p:cNvPr id="17" name="Group 16"/>
            <p:cNvGrpSpPr/>
            <p:nvPr/>
          </p:nvGrpSpPr>
          <p:grpSpPr>
            <a:xfrm>
              <a:off x="1213117" y="1457978"/>
              <a:ext cx="709131" cy="783646"/>
              <a:chOff x="4131489" y="3620795"/>
              <a:chExt cx="665396" cy="639408"/>
            </a:xfrm>
          </p:grpSpPr>
          <p:sp>
            <p:nvSpPr>
              <p:cNvPr id="18" name="Rectangle 17"/>
              <p:cNvSpPr/>
              <p:nvPr/>
            </p:nvSpPr>
            <p:spPr>
              <a:xfrm>
                <a:off x="4131489" y="3620795"/>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24" descr="mage result for code icon"/>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253410" y="3858235"/>
                <a:ext cx="400165" cy="36145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Group 22"/>
            <p:cNvGrpSpPr/>
            <p:nvPr/>
          </p:nvGrpSpPr>
          <p:grpSpPr>
            <a:xfrm>
              <a:off x="2900348" y="1163881"/>
              <a:ext cx="1404417" cy="1577033"/>
              <a:chOff x="5128535" y="2609851"/>
              <a:chExt cx="1526907" cy="1990676"/>
            </a:xfrm>
            <a:solidFill>
              <a:schemeClr val="bg1"/>
            </a:solidFill>
          </p:grpSpPr>
          <p:sp>
            <p:nvSpPr>
              <p:cNvPr id="24" name="Rounded Rectangle 23"/>
              <p:cNvSpPr/>
              <p:nvPr/>
            </p:nvSpPr>
            <p:spPr>
              <a:xfrm>
                <a:off x="5128535" y="2609851"/>
                <a:ext cx="1526907" cy="1990676"/>
              </a:xfrm>
              <a:prstGeom prst="round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671657" y="2653722"/>
                <a:ext cx="578963" cy="388504"/>
              </a:xfrm>
              <a:prstGeom prst="rect">
                <a:avLst/>
              </a:prstGeom>
              <a:grpFill/>
            </p:spPr>
            <p:txBody>
              <a:bodyPr wrap="none" rtlCol="0">
                <a:spAutoFit/>
              </a:bodyPr>
              <a:lstStyle/>
              <a:p>
                <a:r>
                  <a:rPr lang="en-US" altLang="zh-CN" sz="1400" dirty="0"/>
                  <a:t>VM2</a:t>
                </a:r>
                <a:endParaRPr lang="en-US" sz="1400" dirty="0"/>
              </a:p>
            </p:txBody>
          </p:sp>
        </p:grpSp>
        <p:sp>
          <p:nvSpPr>
            <p:cNvPr id="10" name="TextBox 9"/>
            <p:cNvSpPr txBox="1"/>
            <p:nvPr/>
          </p:nvSpPr>
          <p:spPr>
            <a:xfrm>
              <a:off x="1175425" y="1405610"/>
              <a:ext cx="767646" cy="461665"/>
            </a:xfrm>
            <a:prstGeom prst="rect">
              <a:avLst/>
            </a:prstGeom>
            <a:noFill/>
          </p:spPr>
          <p:txBody>
            <a:bodyPr wrap="none" rtlCol="0">
              <a:spAutoFit/>
            </a:bodyPr>
            <a:lstStyle/>
            <a:p>
              <a:r>
                <a:rPr lang="en-US" sz="1200" dirty="0"/>
                <a:t>Tenant A </a:t>
              </a:r>
            </a:p>
            <a:p>
              <a:r>
                <a:rPr lang="en-US" sz="1200" dirty="0"/>
                <a:t>    func1</a:t>
              </a:r>
            </a:p>
          </p:txBody>
        </p:sp>
        <p:grpSp>
          <p:nvGrpSpPr>
            <p:cNvPr id="26" name="Group 25"/>
            <p:cNvGrpSpPr/>
            <p:nvPr/>
          </p:nvGrpSpPr>
          <p:grpSpPr>
            <a:xfrm>
              <a:off x="2027918" y="1851264"/>
              <a:ext cx="709131" cy="793398"/>
              <a:chOff x="4131489" y="3581527"/>
              <a:chExt cx="665396" cy="647365"/>
            </a:xfrm>
          </p:grpSpPr>
          <p:sp>
            <p:nvSpPr>
              <p:cNvPr id="27" name="Rectangle 26"/>
              <p:cNvSpPr/>
              <p:nvPr/>
            </p:nvSpPr>
            <p:spPr>
              <a:xfrm>
                <a:off x="4131489" y="3581527"/>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4" descr="mage result for code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273206" y="3830133"/>
                <a:ext cx="441463" cy="398759"/>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p:cNvSpPr txBox="1"/>
            <p:nvPr/>
          </p:nvSpPr>
          <p:spPr>
            <a:xfrm>
              <a:off x="2021523" y="1813416"/>
              <a:ext cx="767646" cy="461665"/>
            </a:xfrm>
            <a:prstGeom prst="rect">
              <a:avLst/>
            </a:prstGeom>
            <a:noFill/>
          </p:spPr>
          <p:txBody>
            <a:bodyPr wrap="none" rtlCol="0">
              <a:spAutoFit/>
            </a:bodyPr>
            <a:lstStyle/>
            <a:p>
              <a:r>
                <a:rPr lang="en-US" sz="1200" dirty="0"/>
                <a:t>Tenant A </a:t>
              </a:r>
            </a:p>
            <a:p>
              <a:r>
                <a:rPr lang="en-US" sz="1200" dirty="0"/>
                <a:t>    func2</a:t>
              </a:r>
            </a:p>
          </p:txBody>
        </p:sp>
        <p:grpSp>
          <p:nvGrpSpPr>
            <p:cNvPr id="30" name="Group 29"/>
            <p:cNvGrpSpPr/>
            <p:nvPr/>
          </p:nvGrpSpPr>
          <p:grpSpPr>
            <a:xfrm>
              <a:off x="3226964" y="1673944"/>
              <a:ext cx="709131" cy="799484"/>
              <a:chOff x="4131489" y="3581527"/>
              <a:chExt cx="665396" cy="652331"/>
            </a:xfrm>
          </p:grpSpPr>
          <p:sp>
            <p:nvSpPr>
              <p:cNvPr id="31" name="Rectangle 30"/>
              <p:cNvSpPr/>
              <p:nvPr/>
            </p:nvSpPr>
            <p:spPr>
              <a:xfrm>
                <a:off x="4131489" y="3581527"/>
                <a:ext cx="665396" cy="639408"/>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24" descr="mage result for code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273997" y="3851517"/>
                <a:ext cx="423286" cy="382341"/>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TextBox 32"/>
            <p:cNvSpPr txBox="1"/>
            <p:nvPr/>
          </p:nvSpPr>
          <p:spPr>
            <a:xfrm>
              <a:off x="3220569" y="1636096"/>
              <a:ext cx="761234" cy="461665"/>
            </a:xfrm>
            <a:prstGeom prst="rect">
              <a:avLst/>
            </a:prstGeom>
            <a:noFill/>
          </p:spPr>
          <p:txBody>
            <a:bodyPr wrap="none" rtlCol="0">
              <a:spAutoFit/>
            </a:bodyPr>
            <a:lstStyle/>
            <a:p>
              <a:r>
                <a:rPr lang="en-US" sz="1200" dirty="0"/>
                <a:t>Tenant B </a:t>
              </a:r>
            </a:p>
            <a:p>
              <a:r>
                <a:rPr lang="en-US" sz="1200" dirty="0"/>
                <a:t>    func3</a:t>
              </a:r>
            </a:p>
          </p:txBody>
        </p:sp>
      </p:grpSp>
      <p:grpSp>
        <p:nvGrpSpPr>
          <p:cNvPr id="54" name="Group 53"/>
          <p:cNvGrpSpPr/>
          <p:nvPr/>
        </p:nvGrpSpPr>
        <p:grpSpPr>
          <a:xfrm>
            <a:off x="5017186" y="697747"/>
            <a:ext cx="2691553" cy="1989941"/>
            <a:chOff x="5306553" y="742920"/>
            <a:chExt cx="2691553" cy="1989941"/>
          </a:xfrm>
        </p:grpSpPr>
        <p:sp>
          <p:nvSpPr>
            <p:cNvPr id="9" name="TextBox 8"/>
            <p:cNvSpPr txBox="1"/>
            <p:nvPr/>
          </p:nvSpPr>
          <p:spPr>
            <a:xfrm>
              <a:off x="6227180" y="742920"/>
              <a:ext cx="722570" cy="369332"/>
            </a:xfrm>
            <a:prstGeom prst="rect">
              <a:avLst/>
            </a:prstGeom>
            <a:noFill/>
          </p:spPr>
          <p:txBody>
            <a:bodyPr wrap="none" rtlCol="0">
              <a:spAutoFit/>
            </a:bodyPr>
            <a:lstStyle/>
            <a:p>
              <a:r>
                <a:rPr lang="en-US" dirty="0"/>
                <a:t>Azure</a:t>
              </a:r>
            </a:p>
          </p:txBody>
        </p:sp>
        <p:grpSp>
          <p:nvGrpSpPr>
            <p:cNvPr id="34" name="Group 33"/>
            <p:cNvGrpSpPr/>
            <p:nvPr/>
          </p:nvGrpSpPr>
          <p:grpSpPr>
            <a:xfrm>
              <a:off x="5306553" y="1155828"/>
              <a:ext cx="2691553" cy="1577033"/>
              <a:chOff x="5128535" y="2609851"/>
              <a:chExt cx="1526907" cy="1990676"/>
            </a:xfrm>
            <a:solidFill>
              <a:schemeClr val="bg1"/>
            </a:solidFill>
          </p:grpSpPr>
          <p:sp>
            <p:nvSpPr>
              <p:cNvPr id="35" name="Rounded Rectangle 34"/>
              <p:cNvSpPr/>
              <p:nvPr/>
            </p:nvSpPr>
            <p:spPr>
              <a:xfrm>
                <a:off x="5128535" y="2609851"/>
                <a:ext cx="1526907" cy="1990676"/>
              </a:xfrm>
              <a:prstGeom prst="roundRect">
                <a:avLst/>
              </a:prstGeom>
              <a:grp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5770342" y="2645277"/>
                <a:ext cx="309917" cy="388504"/>
              </a:xfrm>
              <a:prstGeom prst="rect">
                <a:avLst/>
              </a:prstGeom>
              <a:grpFill/>
            </p:spPr>
            <p:txBody>
              <a:bodyPr wrap="square" rtlCol="0">
                <a:spAutoFit/>
              </a:bodyPr>
              <a:lstStyle/>
              <a:p>
                <a:r>
                  <a:rPr lang="en-US" altLang="zh-CN" sz="1400" dirty="0"/>
                  <a:t>VM1</a:t>
                </a:r>
                <a:endParaRPr lang="en-US" sz="1400" dirty="0"/>
              </a:p>
            </p:txBody>
          </p:sp>
        </p:grpSp>
        <p:sp>
          <p:nvSpPr>
            <p:cNvPr id="38" name="Rectangle 37"/>
            <p:cNvSpPr/>
            <p:nvPr/>
          </p:nvSpPr>
          <p:spPr>
            <a:xfrm>
              <a:off x="5505019" y="1513332"/>
              <a:ext cx="1115700" cy="1102714"/>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24" descr="mage result for code icon"/>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505951" y="2089229"/>
              <a:ext cx="556918" cy="51739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690343" y="1521719"/>
              <a:ext cx="773791" cy="276999"/>
            </a:xfrm>
            <a:prstGeom prst="rect">
              <a:avLst/>
            </a:prstGeom>
            <a:noFill/>
          </p:spPr>
          <p:txBody>
            <a:bodyPr wrap="square" rtlCol="0">
              <a:spAutoFit/>
            </a:bodyPr>
            <a:lstStyle/>
            <a:p>
              <a:r>
                <a:rPr lang="en-US" sz="1200" dirty="0"/>
                <a:t>Tenant </a:t>
              </a:r>
              <a:r>
                <a:rPr lang="en-US" sz="1200"/>
                <a:t>A </a:t>
              </a:r>
              <a:endParaRPr lang="en-US" sz="1200" dirty="0"/>
            </a:p>
          </p:txBody>
        </p:sp>
        <p:sp>
          <p:nvSpPr>
            <p:cNvPr id="41" name="TextBox 40"/>
            <p:cNvSpPr txBox="1"/>
            <p:nvPr/>
          </p:nvSpPr>
          <p:spPr>
            <a:xfrm>
              <a:off x="5494650" y="1894209"/>
              <a:ext cx="582588" cy="276999"/>
            </a:xfrm>
            <a:prstGeom prst="rect">
              <a:avLst/>
            </a:prstGeom>
            <a:noFill/>
          </p:spPr>
          <p:txBody>
            <a:bodyPr wrap="square" rtlCol="0">
              <a:spAutoFit/>
            </a:bodyPr>
            <a:lstStyle/>
            <a:p>
              <a:r>
                <a:rPr lang="en-US" sz="1200"/>
                <a:t>func1</a:t>
              </a:r>
              <a:endParaRPr lang="en-US" sz="1200" dirty="0"/>
            </a:p>
          </p:txBody>
        </p:sp>
        <p:pic>
          <p:nvPicPr>
            <p:cNvPr id="42" name="Picture 24" descr="mage result for code icon"/>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047954" y="2079811"/>
              <a:ext cx="556918" cy="51739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048683" y="1886312"/>
              <a:ext cx="582588" cy="276999"/>
            </a:xfrm>
            <a:prstGeom prst="rect">
              <a:avLst/>
            </a:prstGeom>
            <a:noFill/>
          </p:spPr>
          <p:txBody>
            <a:bodyPr wrap="square" rtlCol="0">
              <a:spAutoFit/>
            </a:bodyPr>
            <a:lstStyle/>
            <a:p>
              <a:r>
                <a:rPr lang="en-US" sz="1200" dirty="0"/>
                <a:t>func2</a:t>
              </a:r>
            </a:p>
          </p:txBody>
        </p:sp>
        <p:sp>
          <p:nvSpPr>
            <p:cNvPr id="44" name="Rectangle 43"/>
            <p:cNvSpPr/>
            <p:nvPr/>
          </p:nvSpPr>
          <p:spPr>
            <a:xfrm>
              <a:off x="6711050" y="1503914"/>
              <a:ext cx="1115700" cy="1102714"/>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6923098" y="1535246"/>
              <a:ext cx="773791" cy="276999"/>
            </a:xfrm>
            <a:prstGeom prst="rect">
              <a:avLst/>
            </a:prstGeom>
            <a:noFill/>
          </p:spPr>
          <p:txBody>
            <a:bodyPr wrap="square" rtlCol="0">
              <a:spAutoFit/>
            </a:bodyPr>
            <a:lstStyle/>
            <a:p>
              <a:r>
                <a:rPr lang="en-US" sz="1200" dirty="0"/>
                <a:t>Tenant B </a:t>
              </a:r>
            </a:p>
          </p:txBody>
        </p:sp>
        <p:pic>
          <p:nvPicPr>
            <p:cNvPr id="47" name="Picture 24" descr="mage result for code icon"/>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7027391" y="1872716"/>
              <a:ext cx="556918" cy="51739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4" descr="mage result for code icon"/>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974594" y="1949027"/>
              <a:ext cx="556918" cy="517399"/>
            </a:xfrm>
            <a:prstGeom prst="rect">
              <a:avLst/>
            </a:prstGeom>
            <a:noFill/>
            <a:extLst>
              <a:ext uri="{909E8E84-426E-40DD-AFC4-6F175D3DCCD1}">
                <a14:hiddenFill xmlns:a14="http://schemas.microsoft.com/office/drawing/2010/main">
                  <a:solidFill>
                    <a:srgbClr val="FFFFFF"/>
                  </a:solidFill>
                </a14:hiddenFill>
              </a:ext>
            </a:extLst>
          </p:spPr>
        </p:pic>
      </p:grpSp>
      <p:sp>
        <p:nvSpPr>
          <p:cNvPr id="51" name="Rectangle 50"/>
          <p:cNvSpPr/>
          <p:nvPr/>
        </p:nvSpPr>
        <p:spPr>
          <a:xfrm>
            <a:off x="838200" y="3161859"/>
            <a:ext cx="7391400" cy="830997"/>
          </a:xfrm>
          <a:prstGeom prst="rect">
            <a:avLst/>
          </a:prstGeom>
        </p:spPr>
        <p:txBody>
          <a:bodyPr wrap="square">
            <a:spAutoFit/>
          </a:bodyPr>
          <a:lstStyle/>
          <a:p>
            <a:r>
              <a:rPr lang="en-US" sz="1600" b="1" dirty="0"/>
              <a:t>Azure</a:t>
            </a:r>
            <a:r>
              <a:rPr lang="en-US" sz="1600" dirty="0"/>
              <a:t>: </a:t>
            </a:r>
          </a:p>
          <a:p>
            <a:pPr marL="557213" lvl="1" indent="-214313">
              <a:buFont typeface="Arial" charset="0"/>
              <a:buChar char="•"/>
            </a:pPr>
            <a:r>
              <a:rPr lang="en-US" sz="1600" dirty="0"/>
              <a:t>2017: Yes </a:t>
            </a:r>
            <a:r>
              <a:rPr lang="en-US" sz="1600" dirty="0">
                <a:sym typeface="Wingdings"/>
              </a:rPr>
              <a:t></a:t>
            </a:r>
            <a:r>
              <a:rPr lang="en-US" sz="1600" dirty="0"/>
              <a:t> </a:t>
            </a:r>
            <a:r>
              <a:rPr lang="en-US" sz="1600" dirty="0" smtClean="0"/>
              <a:t>VM hosts functions from multiple tenants</a:t>
            </a:r>
          </a:p>
          <a:p>
            <a:pPr marL="557213" lvl="1" indent="-214313">
              <a:buFont typeface="Arial" charset="0"/>
              <a:buChar char="•"/>
            </a:pPr>
            <a:r>
              <a:rPr lang="en-US" sz="1600" dirty="0" smtClean="0">
                <a:solidFill>
                  <a:srgbClr val="C00000"/>
                </a:solidFill>
              </a:rPr>
              <a:t>2018: No. </a:t>
            </a:r>
            <a:r>
              <a:rPr lang="en-US" sz="1600" dirty="0" smtClean="0"/>
              <a:t>But other platforms still do this: </a:t>
            </a:r>
            <a:r>
              <a:rPr lang="en-US" sz="1600" b="1" dirty="0" err="1" smtClean="0"/>
              <a:t>Spotinst</a:t>
            </a:r>
            <a:r>
              <a:rPr lang="en-US" sz="1600" b="1" dirty="0"/>
              <a:t>, </a:t>
            </a:r>
            <a:r>
              <a:rPr lang="en-US" sz="1600" b="1" dirty="0" err="1"/>
              <a:t>stdlib</a:t>
            </a:r>
            <a:r>
              <a:rPr lang="en-US" sz="1600" b="1" dirty="0"/>
              <a:t>, </a:t>
            </a:r>
            <a:r>
              <a:rPr lang="en-US" sz="1600" b="1" dirty="0" err="1" smtClean="0"/>
              <a:t>webtask.io</a:t>
            </a:r>
            <a:endParaRPr lang="en-US" sz="1600" b="1" dirty="0"/>
          </a:p>
        </p:txBody>
      </p:sp>
      <p:sp>
        <p:nvSpPr>
          <p:cNvPr id="52" name="Rectangle 51"/>
          <p:cNvSpPr/>
          <p:nvPr/>
        </p:nvSpPr>
        <p:spPr>
          <a:xfrm>
            <a:off x="838200" y="3936946"/>
            <a:ext cx="1690847" cy="338554"/>
          </a:xfrm>
          <a:prstGeom prst="rect">
            <a:avLst/>
          </a:prstGeom>
        </p:spPr>
        <p:txBody>
          <a:bodyPr wrap="none">
            <a:spAutoFit/>
          </a:bodyPr>
          <a:lstStyle/>
          <a:p>
            <a:r>
              <a:rPr lang="en-US" sz="1600" b="1"/>
              <a:t>Google</a:t>
            </a:r>
            <a:r>
              <a:rPr lang="en-US" sz="1600"/>
              <a:t>: Unknown</a:t>
            </a:r>
            <a:endParaRPr lang="en-US" sz="1600" dirty="0"/>
          </a:p>
        </p:txBody>
      </p:sp>
      <p:sp>
        <p:nvSpPr>
          <p:cNvPr id="55" name="TextBox 54"/>
          <p:cNvSpPr txBox="1"/>
          <p:nvPr/>
        </p:nvSpPr>
        <p:spPr>
          <a:xfrm>
            <a:off x="1779691" y="4181991"/>
            <a:ext cx="5781967" cy="830997"/>
          </a:xfrm>
          <a:prstGeom prst="rect">
            <a:avLst/>
          </a:prstGeom>
          <a:noFill/>
        </p:spPr>
        <p:txBody>
          <a:bodyPr wrap="none" rtlCol="0">
            <a:spAutoFit/>
          </a:bodyPr>
          <a:lstStyle/>
          <a:p>
            <a:pPr algn="ctr"/>
            <a:r>
              <a:rPr lang="en-US" sz="2400" b="1" dirty="0">
                <a:solidFill>
                  <a:srgbClr val="C00000"/>
                </a:solidFill>
              </a:rPr>
              <a:t>Cross-tenant VM sharing make applications </a:t>
            </a:r>
          </a:p>
          <a:p>
            <a:pPr algn="ctr"/>
            <a:r>
              <a:rPr lang="en-US" sz="2400" b="1" dirty="0">
                <a:solidFill>
                  <a:srgbClr val="C00000"/>
                </a:solidFill>
              </a:rPr>
              <a:t>vulnerable to </a:t>
            </a:r>
            <a:r>
              <a:rPr lang="en-US" sz="2400" b="1" dirty="0" smtClean="0">
                <a:solidFill>
                  <a:srgbClr val="C00000"/>
                </a:solidFill>
              </a:rPr>
              <a:t>side-channel attacks</a:t>
            </a:r>
            <a:endParaRPr lang="en-US" sz="2400" b="1" dirty="0">
              <a:solidFill>
                <a:srgbClr val="C00000"/>
              </a:solidFill>
            </a:endParaRPr>
          </a:p>
        </p:txBody>
      </p:sp>
    </p:spTree>
    <p:extLst>
      <p:ext uri="{BB962C8B-B14F-4D97-AF65-F5344CB8AC3E}">
        <p14:creationId xmlns:p14="http://schemas.microsoft.com/office/powerpoint/2010/main" val="11466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2" grpId="0"/>
      <p:bldP spid="55"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16</a:t>
            </a:fld>
            <a:endParaRPr lang="en-US"/>
          </a:p>
        </p:txBody>
      </p:sp>
      <p:sp>
        <p:nvSpPr>
          <p:cNvPr id="2" name="Title 1"/>
          <p:cNvSpPr>
            <a:spLocks noGrp="1"/>
          </p:cNvSpPr>
          <p:nvPr>
            <p:ph type="title"/>
          </p:nvPr>
        </p:nvSpPr>
        <p:spPr/>
        <p:txBody>
          <a:bodyPr/>
          <a:lstStyle/>
          <a:p>
            <a:r>
              <a:rPr lang="en-US" dirty="0"/>
              <a:t>Do VMs have the same configurations?</a:t>
            </a:r>
            <a:br>
              <a:rPr lang="en-US" dirty="0"/>
            </a:br>
            <a:endParaRPr lang="en-US" dirty="0"/>
          </a:p>
        </p:txBody>
      </p:sp>
      <p:sp>
        <p:nvSpPr>
          <p:cNvPr id="6" name="TextBox 5"/>
          <p:cNvSpPr txBox="1"/>
          <p:nvPr/>
        </p:nvSpPr>
        <p:spPr>
          <a:xfrm>
            <a:off x="770970" y="758971"/>
            <a:ext cx="7953930" cy="338554"/>
          </a:xfrm>
          <a:prstGeom prst="rect">
            <a:avLst/>
          </a:prstGeom>
          <a:noFill/>
        </p:spPr>
        <p:txBody>
          <a:bodyPr wrap="square" rtlCol="0">
            <a:spAutoFit/>
          </a:bodyPr>
          <a:lstStyle/>
          <a:p>
            <a:r>
              <a:rPr lang="en-US" sz="1600" dirty="0" smtClean="0"/>
              <a:t>Methodology</a:t>
            </a:r>
            <a:r>
              <a:rPr lang="en-US" sz="1600" dirty="0"/>
              <a:t>: Examine </a:t>
            </a:r>
            <a:r>
              <a:rPr lang="en-US" sz="1600" dirty="0" err="1"/>
              <a:t>procfs</a:t>
            </a:r>
            <a:r>
              <a:rPr lang="en-US" sz="1600" dirty="0"/>
              <a:t> and </a:t>
            </a:r>
            <a:r>
              <a:rPr lang="en-US" sz="1600" dirty="0" err="1"/>
              <a:t>env</a:t>
            </a:r>
            <a:r>
              <a:rPr lang="en-US" sz="1600" dirty="0"/>
              <a:t> variables of the host VMs of 50 K </a:t>
            </a:r>
            <a:r>
              <a:rPr lang="en-US" sz="1600" dirty="0" smtClean="0"/>
              <a:t>function </a:t>
            </a:r>
            <a:r>
              <a:rPr lang="en-US" sz="1600" dirty="0"/>
              <a:t>instances</a:t>
            </a:r>
          </a:p>
        </p:txBody>
      </p:sp>
      <p:sp>
        <p:nvSpPr>
          <p:cNvPr id="19" name="TextBox 18"/>
          <p:cNvSpPr txBox="1"/>
          <p:nvPr/>
        </p:nvSpPr>
        <p:spPr>
          <a:xfrm>
            <a:off x="770970" y="1121715"/>
            <a:ext cx="5010795" cy="933589"/>
          </a:xfrm>
          <a:prstGeom prst="rect">
            <a:avLst/>
          </a:prstGeom>
          <a:noFill/>
        </p:spPr>
        <p:txBody>
          <a:bodyPr wrap="none" rtlCol="0">
            <a:spAutoFit/>
          </a:bodyPr>
          <a:lstStyle/>
          <a:p>
            <a:pPr>
              <a:spcBef>
                <a:spcPts val="400"/>
              </a:spcBef>
            </a:pPr>
            <a:r>
              <a:rPr lang="en-US" sz="1600" b="1" dirty="0"/>
              <a:t>AWS</a:t>
            </a:r>
            <a:r>
              <a:rPr lang="en-US" sz="1600" dirty="0"/>
              <a:t>: 5 CPU configurations (1 or 2 </a:t>
            </a:r>
            <a:r>
              <a:rPr lang="en-US" sz="1600" dirty="0" err="1"/>
              <a:t>vCPUs</a:t>
            </a:r>
            <a:r>
              <a:rPr lang="en-US" sz="1600" dirty="0"/>
              <a:t>, 4 CPU models)</a:t>
            </a:r>
          </a:p>
          <a:p>
            <a:pPr>
              <a:spcBef>
                <a:spcPts val="400"/>
              </a:spcBef>
            </a:pPr>
            <a:r>
              <a:rPr lang="en-US" sz="1600" b="1" dirty="0" smtClean="0"/>
              <a:t>Azure</a:t>
            </a:r>
            <a:r>
              <a:rPr lang="en-US" sz="1600" dirty="0"/>
              <a:t>: 9 configurations ( 1 or 2 or 4 </a:t>
            </a:r>
            <a:r>
              <a:rPr lang="en-US" sz="1600" dirty="0" err="1"/>
              <a:t>vCPUs</a:t>
            </a:r>
            <a:r>
              <a:rPr lang="en-US" sz="1600" dirty="0"/>
              <a:t>, 4 CPU models</a:t>
            </a:r>
            <a:r>
              <a:rPr lang="en-US" sz="1600" dirty="0" smtClean="0"/>
              <a:t>)</a:t>
            </a:r>
          </a:p>
          <a:p>
            <a:pPr>
              <a:spcBef>
                <a:spcPts val="400"/>
              </a:spcBef>
            </a:pPr>
            <a:r>
              <a:rPr lang="en-US" sz="1600" b="1" dirty="0"/>
              <a:t>Google</a:t>
            </a:r>
            <a:r>
              <a:rPr lang="en-US" sz="1600" dirty="0"/>
              <a:t>: 4 configurations (4 CPU models</a:t>
            </a:r>
            <a:r>
              <a:rPr lang="en-US" sz="1600" dirty="0" smtClean="0"/>
              <a:t>)</a:t>
            </a:r>
            <a:endParaRPr lang="en-US" sz="1600" dirty="0"/>
          </a:p>
        </p:txBody>
      </p:sp>
      <p:grpSp>
        <p:nvGrpSpPr>
          <p:cNvPr id="29" name="Group 28"/>
          <p:cNvGrpSpPr/>
          <p:nvPr/>
        </p:nvGrpSpPr>
        <p:grpSpPr>
          <a:xfrm>
            <a:off x="1043951" y="2206325"/>
            <a:ext cx="2409980" cy="2117016"/>
            <a:chOff x="1718874" y="3285784"/>
            <a:chExt cx="2720868" cy="2553468"/>
          </a:xfrm>
        </p:grpSpPr>
        <p:graphicFrame>
          <p:nvGraphicFramePr>
            <p:cNvPr id="30" name="Chart 29"/>
            <p:cNvGraphicFramePr/>
            <p:nvPr>
              <p:extLst>
                <p:ext uri="{D42A27DB-BD31-4B8C-83A1-F6EECF244321}">
                  <p14:modId xmlns:p14="http://schemas.microsoft.com/office/powerpoint/2010/main" val="893134885"/>
                </p:ext>
              </p:extLst>
            </p:nvPr>
          </p:nvGraphicFramePr>
          <p:xfrm>
            <a:off x="1718874" y="3470454"/>
            <a:ext cx="2720868" cy="2368798"/>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p:cNvSpPr txBox="1"/>
            <p:nvPr/>
          </p:nvSpPr>
          <p:spPr>
            <a:xfrm>
              <a:off x="2946787" y="3285784"/>
              <a:ext cx="53091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AWS</a:t>
              </a:r>
            </a:p>
          </p:txBody>
        </p:sp>
      </p:grpSp>
      <p:grpSp>
        <p:nvGrpSpPr>
          <p:cNvPr id="37" name="Group 36"/>
          <p:cNvGrpSpPr/>
          <p:nvPr/>
        </p:nvGrpSpPr>
        <p:grpSpPr>
          <a:xfrm>
            <a:off x="5916724" y="2184394"/>
            <a:ext cx="2102247" cy="2138947"/>
            <a:chOff x="5880073" y="3543315"/>
            <a:chExt cx="3029595" cy="2809376"/>
          </a:xfrm>
        </p:grpSpPr>
        <p:graphicFrame>
          <p:nvGraphicFramePr>
            <p:cNvPr id="38" name="Chart 37"/>
            <p:cNvGraphicFramePr/>
            <p:nvPr>
              <p:extLst>
                <p:ext uri="{D42A27DB-BD31-4B8C-83A1-F6EECF244321}">
                  <p14:modId xmlns:p14="http://schemas.microsoft.com/office/powerpoint/2010/main" val="303721391"/>
                </p:ext>
              </p:extLst>
            </p:nvPr>
          </p:nvGraphicFramePr>
          <p:xfrm>
            <a:off x="5880073" y="3736850"/>
            <a:ext cx="3029595" cy="2615841"/>
          </p:xfrm>
          <a:graphic>
            <a:graphicData uri="http://schemas.openxmlformats.org/drawingml/2006/chart">
              <c:chart xmlns:c="http://schemas.openxmlformats.org/drawingml/2006/chart" xmlns:r="http://schemas.openxmlformats.org/officeDocument/2006/relationships" r:id="rId4"/>
            </a:graphicData>
          </a:graphic>
        </p:graphicFrame>
        <p:sp>
          <p:nvSpPr>
            <p:cNvPr id="39" name="TextBox 38"/>
            <p:cNvSpPr txBox="1"/>
            <p:nvPr/>
          </p:nvSpPr>
          <p:spPr>
            <a:xfrm>
              <a:off x="7005713" y="3543315"/>
              <a:ext cx="907259" cy="35498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Google</a:t>
              </a:r>
            </a:p>
          </p:txBody>
        </p:sp>
        <p:sp>
          <p:nvSpPr>
            <p:cNvPr id="40" name="TextBox 39"/>
            <p:cNvSpPr txBox="1"/>
            <p:nvPr/>
          </p:nvSpPr>
          <p:spPr>
            <a:xfrm>
              <a:off x="7774210" y="3825065"/>
              <a:ext cx="637482" cy="46166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solidFill>
                  <a:effectLst/>
                  <a:uLnTx/>
                  <a:uFillTx/>
                </a:rPr>
                <a:t>model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rPr>
                <a:t>version</a:t>
              </a:r>
            </a:p>
          </p:txBody>
        </p:sp>
        <p:cxnSp>
          <p:nvCxnSpPr>
            <p:cNvPr id="41" name="Straight Arrow Connector 40"/>
            <p:cNvCxnSpPr/>
            <p:nvPr/>
          </p:nvCxnSpPr>
          <p:spPr>
            <a:xfrm>
              <a:off x="7459342" y="4077325"/>
              <a:ext cx="684768" cy="299803"/>
            </a:xfrm>
            <a:prstGeom prst="straightConnector1">
              <a:avLst/>
            </a:prstGeom>
            <a:noFill/>
            <a:ln w="6350" cap="flat" cmpd="sng" algn="ctr">
              <a:solidFill>
                <a:schemeClr val="accent4"/>
              </a:solidFill>
              <a:prstDash val="sysDot"/>
              <a:miter lim="800000"/>
              <a:tailEnd type="triangle"/>
            </a:ln>
            <a:effectLst/>
          </p:spPr>
        </p:cxnSp>
      </p:grpSp>
      <p:grpSp>
        <p:nvGrpSpPr>
          <p:cNvPr id="45" name="Group 44"/>
          <p:cNvGrpSpPr/>
          <p:nvPr/>
        </p:nvGrpSpPr>
        <p:grpSpPr>
          <a:xfrm>
            <a:off x="3146198" y="2067737"/>
            <a:ext cx="2898768" cy="2535467"/>
            <a:chOff x="2899033" y="3578195"/>
            <a:chExt cx="3579417" cy="2774488"/>
          </a:xfrm>
        </p:grpSpPr>
        <p:graphicFrame>
          <p:nvGraphicFramePr>
            <p:cNvPr id="46" name="Chart 45"/>
            <p:cNvGraphicFramePr/>
            <p:nvPr>
              <p:extLst>
                <p:ext uri="{D42A27DB-BD31-4B8C-83A1-F6EECF244321}">
                  <p14:modId xmlns:p14="http://schemas.microsoft.com/office/powerpoint/2010/main" val="1194325927"/>
                </p:ext>
              </p:extLst>
            </p:nvPr>
          </p:nvGraphicFramePr>
          <p:xfrm>
            <a:off x="2899033" y="3736846"/>
            <a:ext cx="3579417" cy="2615837"/>
          </p:xfrm>
          <a:graphic>
            <a:graphicData uri="http://schemas.openxmlformats.org/drawingml/2006/chart">
              <c:chart xmlns:c="http://schemas.openxmlformats.org/drawingml/2006/chart" xmlns:r="http://schemas.openxmlformats.org/officeDocument/2006/relationships" r:id="rId5"/>
            </a:graphicData>
          </a:graphic>
        </p:graphicFrame>
        <p:sp>
          <p:nvSpPr>
            <p:cNvPr id="47" name="TextBox 46"/>
            <p:cNvSpPr txBox="1"/>
            <p:nvPr/>
          </p:nvSpPr>
          <p:spPr>
            <a:xfrm>
              <a:off x="4335407" y="3578195"/>
              <a:ext cx="606257"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rPr>
                <a:t>Azure</a:t>
              </a:r>
              <a:endParaRPr kumimoji="0" lang="en-US" sz="1800" b="0" i="0" u="none" strike="noStrike" kern="0" cap="none" spc="0" normalizeH="0" baseline="0" noProof="0" dirty="0">
                <a:ln>
                  <a:noFill/>
                </a:ln>
                <a:solidFill>
                  <a:prstClr val="black"/>
                </a:solidFill>
                <a:effectLst/>
                <a:uLnTx/>
                <a:uFillTx/>
              </a:endParaRPr>
            </a:p>
          </p:txBody>
        </p:sp>
      </p:grpSp>
      <p:sp>
        <p:nvSpPr>
          <p:cNvPr id="18" name="TextBox 17"/>
          <p:cNvSpPr txBox="1"/>
          <p:nvPr/>
        </p:nvSpPr>
        <p:spPr>
          <a:xfrm>
            <a:off x="1675237" y="4361763"/>
            <a:ext cx="5759370" cy="830997"/>
          </a:xfrm>
          <a:prstGeom prst="rect">
            <a:avLst/>
          </a:prstGeom>
          <a:noFill/>
        </p:spPr>
        <p:txBody>
          <a:bodyPr wrap="square" rtlCol="0">
            <a:spAutoFit/>
          </a:bodyPr>
          <a:lstStyle/>
          <a:p>
            <a:pPr algn="ctr"/>
            <a:r>
              <a:rPr lang="en-US" altLang="zh-CN" sz="2400" b="1" dirty="0">
                <a:solidFill>
                  <a:srgbClr val="C00000"/>
                </a:solidFill>
              </a:rPr>
              <a:t>Different types of VMs could result in </a:t>
            </a:r>
            <a:r>
              <a:rPr lang="en-US" altLang="zh-CN" sz="2400" b="1" dirty="0">
                <a:solidFill>
                  <a:srgbClr val="C00000"/>
                </a:solidFill>
                <a:sym typeface="Wingdings"/>
              </a:rPr>
              <a:t> </a:t>
            </a:r>
            <a:r>
              <a:rPr lang="en-US" altLang="zh-CN" sz="2400" b="1" dirty="0">
                <a:solidFill>
                  <a:srgbClr val="C00000"/>
                </a:solidFill>
              </a:rPr>
              <a:t>different </a:t>
            </a:r>
            <a:r>
              <a:rPr lang="en-US" altLang="zh-CN" sz="2400" b="1" dirty="0" smtClean="0">
                <a:solidFill>
                  <a:srgbClr val="C00000"/>
                </a:solidFill>
              </a:rPr>
              <a:t>instance </a:t>
            </a:r>
            <a:r>
              <a:rPr lang="en-US" altLang="zh-CN" sz="2400" b="1" dirty="0">
                <a:solidFill>
                  <a:srgbClr val="C00000"/>
                </a:solidFill>
              </a:rPr>
              <a:t>performance  </a:t>
            </a:r>
            <a:endParaRPr lang="en-US" sz="2400" b="1" dirty="0">
              <a:solidFill>
                <a:srgbClr val="C00000"/>
              </a:solidFill>
            </a:endParaRPr>
          </a:p>
        </p:txBody>
      </p:sp>
    </p:spTree>
    <p:extLst>
      <p:ext uri="{BB962C8B-B14F-4D97-AF65-F5344CB8AC3E}">
        <p14:creationId xmlns:p14="http://schemas.microsoft.com/office/powerpoint/2010/main" val="687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17</a:t>
            </a:fld>
            <a:endParaRPr lang="en-US"/>
          </a:p>
        </p:txBody>
      </p:sp>
      <p:sp>
        <p:nvSpPr>
          <p:cNvPr id="3" name="Title 2"/>
          <p:cNvSpPr>
            <a:spLocks noGrp="1"/>
          </p:cNvSpPr>
          <p:nvPr>
            <p:ph type="title"/>
          </p:nvPr>
        </p:nvSpPr>
        <p:spPr>
          <a:xfrm>
            <a:off x="1366259" y="215184"/>
            <a:ext cx="6659133" cy="535531"/>
          </a:xfrm>
        </p:spPr>
        <p:txBody>
          <a:bodyPr/>
          <a:lstStyle/>
          <a:p>
            <a:pPr algn="ctr"/>
            <a:r>
              <a:rPr lang="en-US" b="1"/>
              <a:t>Highlighted results</a:t>
            </a:r>
            <a:endParaRPr lang="en-US" dirty="0"/>
          </a:p>
        </p:txBody>
      </p:sp>
      <p:sp>
        <p:nvSpPr>
          <p:cNvPr id="2" name="TextBox 1"/>
          <p:cNvSpPr txBox="1"/>
          <p:nvPr/>
        </p:nvSpPr>
        <p:spPr>
          <a:xfrm>
            <a:off x="1788581" y="909756"/>
            <a:ext cx="5669494" cy="3539430"/>
          </a:xfrm>
          <a:prstGeom prst="rect">
            <a:avLst/>
          </a:prstGeom>
          <a:noFill/>
        </p:spPr>
        <p:txBody>
          <a:bodyPr wrap="square" rtlCol="0">
            <a:spAutoFit/>
          </a:bodyPr>
          <a:lstStyle/>
          <a:p>
            <a:pPr marL="214313" indent="-214313">
              <a:buFont typeface="Arial" charset="0"/>
              <a:buChar char="•"/>
            </a:pPr>
            <a:r>
              <a:rPr lang="en-US" sz="3200" dirty="0" err="1"/>
              <a:t>Serverless</a:t>
            </a:r>
            <a:r>
              <a:rPr lang="en-US" sz="3200" dirty="0"/>
              <a:t> architectures</a:t>
            </a:r>
          </a:p>
          <a:p>
            <a:pPr marL="214313" indent="-214313">
              <a:buFont typeface="Arial" charset="0"/>
              <a:buChar char="•"/>
            </a:pPr>
            <a:endParaRPr lang="en-US" sz="3200" dirty="0"/>
          </a:p>
          <a:p>
            <a:pPr marL="214313" indent="-214313">
              <a:buFont typeface="Arial" charset="0"/>
              <a:buChar char="•"/>
            </a:pPr>
            <a:r>
              <a:rPr lang="en-US" sz="3200" b="1" dirty="0">
                <a:solidFill>
                  <a:schemeClr val="accent1"/>
                </a:solidFill>
              </a:rPr>
              <a:t>Resource scheduling</a:t>
            </a:r>
          </a:p>
          <a:p>
            <a:pPr marL="214313" indent="-214313">
              <a:buFont typeface="Arial" charset="0"/>
              <a:buChar char="•"/>
            </a:pPr>
            <a:endParaRPr lang="en-US" sz="3200" dirty="0"/>
          </a:p>
          <a:p>
            <a:pPr marL="214313" indent="-214313">
              <a:buFont typeface="Arial" charset="0"/>
              <a:buChar char="•"/>
            </a:pPr>
            <a:r>
              <a:rPr lang="en-US" sz="3200" dirty="0"/>
              <a:t>Performance isolation</a:t>
            </a:r>
          </a:p>
          <a:p>
            <a:pPr marL="214313" indent="-214313">
              <a:buFont typeface="Arial" charset="0"/>
              <a:buChar char="•"/>
            </a:pPr>
            <a:endParaRPr lang="en-US" sz="3200" dirty="0"/>
          </a:p>
          <a:p>
            <a:pPr marL="214313" indent="-214313">
              <a:buFont typeface="Arial" charset="0"/>
              <a:buChar char="•"/>
            </a:pPr>
            <a:r>
              <a:rPr lang="en-US" sz="3200" dirty="0" smtClean="0"/>
              <a:t>Bugs</a:t>
            </a:r>
            <a:endParaRPr lang="en-US" sz="3200" dirty="0"/>
          </a:p>
        </p:txBody>
      </p:sp>
    </p:spTree>
    <p:extLst>
      <p:ext uri="{BB962C8B-B14F-4D97-AF65-F5344CB8AC3E}">
        <p14:creationId xmlns:p14="http://schemas.microsoft.com/office/powerpoint/2010/main" val="1107428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18</a:t>
            </a:fld>
            <a:endParaRPr lang="en-US"/>
          </a:p>
        </p:txBody>
      </p:sp>
      <p:sp>
        <p:nvSpPr>
          <p:cNvPr id="2" name="Title 1"/>
          <p:cNvSpPr>
            <a:spLocks noGrp="1"/>
          </p:cNvSpPr>
          <p:nvPr>
            <p:ph type="title"/>
          </p:nvPr>
        </p:nvSpPr>
        <p:spPr/>
        <p:txBody>
          <a:bodyPr/>
          <a:lstStyle/>
          <a:p>
            <a:r>
              <a:rPr lang="en-US" sz="2500" dirty="0"/>
              <a:t>Can </a:t>
            </a:r>
            <a:r>
              <a:rPr lang="en-US" sz="2500"/>
              <a:t>the </a:t>
            </a:r>
            <a:r>
              <a:rPr lang="en-US" sz="2500" smtClean="0"/>
              <a:t>platforms </a:t>
            </a:r>
            <a:r>
              <a:rPr lang="en-US" sz="2500" dirty="0"/>
              <a:t>effectively handle </a:t>
            </a:r>
            <a:r>
              <a:rPr lang="en-US" sz="2500"/>
              <a:t>concurrent requests?</a:t>
            </a:r>
            <a:endParaRPr lang="en-US" sz="2500" dirty="0"/>
          </a:p>
        </p:txBody>
      </p:sp>
      <p:sp>
        <p:nvSpPr>
          <p:cNvPr id="6" name="TextBox 5"/>
          <p:cNvSpPr txBox="1"/>
          <p:nvPr/>
        </p:nvSpPr>
        <p:spPr>
          <a:xfrm>
            <a:off x="842454" y="3780827"/>
            <a:ext cx="7585474" cy="738664"/>
          </a:xfrm>
          <a:prstGeom prst="rect">
            <a:avLst/>
          </a:prstGeom>
          <a:noFill/>
        </p:spPr>
        <p:txBody>
          <a:bodyPr wrap="none" rtlCol="0">
            <a:spAutoFit/>
          </a:bodyPr>
          <a:lstStyle/>
          <a:p>
            <a:pPr>
              <a:lnSpc>
                <a:spcPct val="150000"/>
              </a:lnSpc>
            </a:pPr>
            <a:r>
              <a:rPr lang="en-US" sz="2800" b="1" dirty="0">
                <a:solidFill>
                  <a:srgbClr val="C00000"/>
                </a:solidFill>
              </a:rPr>
              <a:t>Azure/Google: </a:t>
            </a:r>
            <a:r>
              <a:rPr lang="en-US" sz="2800" b="1" dirty="0" smtClean="0">
                <a:solidFill>
                  <a:srgbClr val="C00000"/>
                </a:solidFill>
              </a:rPr>
              <a:t>Don’t deliver </a:t>
            </a:r>
            <a:r>
              <a:rPr lang="en-US" sz="2800" b="1" dirty="0">
                <a:solidFill>
                  <a:srgbClr val="C00000"/>
                </a:solidFill>
              </a:rPr>
              <a:t>promised scalability  </a:t>
            </a:r>
          </a:p>
        </p:txBody>
      </p:sp>
      <p:sp>
        <p:nvSpPr>
          <p:cNvPr id="9" name="TextBox 8"/>
          <p:cNvSpPr txBox="1"/>
          <p:nvPr/>
        </p:nvSpPr>
        <p:spPr>
          <a:xfrm>
            <a:off x="717773" y="714282"/>
            <a:ext cx="7834837" cy="646331"/>
          </a:xfrm>
          <a:prstGeom prst="rect">
            <a:avLst/>
          </a:prstGeom>
          <a:noFill/>
        </p:spPr>
        <p:txBody>
          <a:bodyPr wrap="none" rtlCol="0">
            <a:spAutoFit/>
          </a:bodyPr>
          <a:lstStyle/>
          <a:p>
            <a:r>
              <a:rPr lang="en-US" dirty="0" smtClean="0"/>
              <a:t>Methodology</a:t>
            </a:r>
            <a:r>
              <a:rPr lang="en-US" dirty="0"/>
              <a:t>: </a:t>
            </a:r>
            <a:r>
              <a:rPr lang="en-US" dirty="0" smtClean="0"/>
              <a:t>send N concurrent requests  and examine the number of instances </a:t>
            </a:r>
          </a:p>
          <a:p>
            <a:r>
              <a:rPr lang="en-US" dirty="0" smtClean="0"/>
              <a:t>running concurrently </a:t>
            </a:r>
            <a:endParaRPr lang="en-US" dirty="0"/>
          </a:p>
        </p:txBody>
      </p:sp>
      <p:grpSp>
        <p:nvGrpSpPr>
          <p:cNvPr id="48" name="Group 47"/>
          <p:cNvGrpSpPr/>
          <p:nvPr/>
        </p:nvGrpSpPr>
        <p:grpSpPr>
          <a:xfrm>
            <a:off x="2849975" y="1536320"/>
            <a:ext cx="3611008" cy="2290887"/>
            <a:chOff x="3037333" y="1756376"/>
            <a:chExt cx="3804566" cy="2518908"/>
          </a:xfrm>
        </p:grpSpPr>
        <p:cxnSp>
          <p:nvCxnSpPr>
            <p:cNvPr id="10" name="Straight Arrow Connector 9"/>
            <p:cNvCxnSpPr/>
            <p:nvPr/>
          </p:nvCxnSpPr>
          <p:spPr>
            <a:xfrm>
              <a:off x="3393049" y="3994173"/>
              <a:ext cx="279118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376863" y="2041182"/>
              <a:ext cx="16186" cy="195431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691866" y="1962158"/>
              <a:ext cx="1888814" cy="1768331"/>
            </a:xfrm>
            <a:prstGeom prst="straightConnector1">
              <a:avLst/>
            </a:prstGeom>
            <a:ln w="31750">
              <a:solidFill>
                <a:srgbClr val="FFC000"/>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746987" y="2948989"/>
              <a:ext cx="1856693" cy="779250"/>
            </a:xfrm>
            <a:prstGeom prst="straightConnector1">
              <a:avLst/>
            </a:prstGeom>
            <a:ln w="31750">
              <a:solidFill>
                <a:srgbClr val="597F30"/>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691866" y="3594114"/>
              <a:ext cx="1880025" cy="134128"/>
            </a:xfrm>
            <a:prstGeom prst="straightConnector1">
              <a:avLst/>
            </a:prstGeom>
            <a:ln w="31750">
              <a:solidFill>
                <a:srgbClr val="0070C0"/>
              </a:solidFill>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5642617" y="1869167"/>
              <a:ext cx="18272" cy="2206248"/>
            </a:xfrm>
            <a:prstGeom prst="straightConnector1">
              <a:avLst/>
            </a:prstGeom>
            <a:ln w="22225">
              <a:solidFill>
                <a:schemeClr val="tx1"/>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13807" y="3936270"/>
              <a:ext cx="316167" cy="338411"/>
            </a:xfrm>
            <a:prstGeom prst="rect">
              <a:avLst/>
            </a:prstGeom>
            <a:noFill/>
          </p:spPr>
          <p:txBody>
            <a:bodyPr wrap="none" rtlCol="0">
              <a:spAutoFit/>
            </a:bodyPr>
            <a:lstStyle/>
            <a:p>
              <a:r>
                <a:rPr lang="en-US" altLang="zh-CN" sz="1400" dirty="0" smtClean="0"/>
                <a:t>N</a:t>
              </a:r>
              <a:endParaRPr lang="en-US" sz="1400" dirty="0"/>
            </a:p>
          </p:txBody>
        </p:sp>
        <p:sp>
          <p:nvSpPr>
            <p:cNvPr id="43" name="TextBox 42"/>
            <p:cNvSpPr txBox="1"/>
            <p:nvPr/>
          </p:nvSpPr>
          <p:spPr>
            <a:xfrm>
              <a:off x="5932377" y="3970714"/>
              <a:ext cx="909522" cy="304570"/>
            </a:xfrm>
            <a:prstGeom prst="rect">
              <a:avLst/>
            </a:prstGeom>
            <a:noFill/>
          </p:spPr>
          <p:txBody>
            <a:bodyPr wrap="none" rtlCol="0">
              <a:spAutoFit/>
            </a:bodyPr>
            <a:lstStyle/>
            <a:p>
              <a:r>
                <a:rPr lang="en-US" altLang="zh-CN" sz="1200" dirty="0" smtClean="0"/>
                <a:t># Requests</a:t>
              </a:r>
              <a:endParaRPr lang="en-US" sz="1200" dirty="0"/>
            </a:p>
          </p:txBody>
        </p:sp>
        <p:sp>
          <p:nvSpPr>
            <p:cNvPr id="44" name="TextBox 43"/>
            <p:cNvSpPr txBox="1"/>
            <p:nvPr/>
          </p:nvSpPr>
          <p:spPr>
            <a:xfrm rot="16200000">
              <a:off x="2712654" y="2458729"/>
              <a:ext cx="941205" cy="291847"/>
            </a:xfrm>
            <a:prstGeom prst="rect">
              <a:avLst/>
            </a:prstGeom>
            <a:noFill/>
          </p:spPr>
          <p:txBody>
            <a:bodyPr wrap="none" rtlCol="0">
              <a:spAutoFit/>
            </a:bodyPr>
            <a:lstStyle/>
            <a:p>
              <a:r>
                <a:rPr lang="en-US" altLang="zh-CN" sz="1200" dirty="0" smtClean="0"/>
                <a:t># Instance </a:t>
              </a:r>
              <a:endParaRPr lang="en-US" sz="1200" dirty="0"/>
            </a:p>
          </p:txBody>
        </p:sp>
        <p:sp>
          <p:nvSpPr>
            <p:cNvPr id="45" name="TextBox 44"/>
            <p:cNvSpPr txBox="1"/>
            <p:nvPr/>
          </p:nvSpPr>
          <p:spPr>
            <a:xfrm>
              <a:off x="5580680" y="1756376"/>
              <a:ext cx="765760" cy="338411"/>
            </a:xfrm>
            <a:prstGeom prst="rect">
              <a:avLst/>
            </a:prstGeom>
            <a:noFill/>
          </p:spPr>
          <p:txBody>
            <a:bodyPr wrap="none" rtlCol="0">
              <a:spAutoFit/>
            </a:bodyPr>
            <a:lstStyle/>
            <a:p>
              <a:r>
                <a:rPr lang="en-US" sz="1400" dirty="0" smtClean="0"/>
                <a:t>AWS: N</a:t>
              </a:r>
              <a:endParaRPr lang="en-US" sz="1400" dirty="0"/>
            </a:p>
          </p:txBody>
        </p:sp>
        <p:sp>
          <p:nvSpPr>
            <p:cNvPr id="46" name="TextBox 45"/>
            <p:cNvSpPr txBox="1"/>
            <p:nvPr/>
          </p:nvSpPr>
          <p:spPr>
            <a:xfrm>
              <a:off x="5580679" y="2793654"/>
              <a:ext cx="1251833" cy="338411"/>
            </a:xfrm>
            <a:prstGeom prst="rect">
              <a:avLst/>
            </a:prstGeom>
            <a:noFill/>
          </p:spPr>
          <p:txBody>
            <a:bodyPr wrap="none" rtlCol="0">
              <a:spAutoFit/>
            </a:bodyPr>
            <a:lstStyle/>
            <a:p>
              <a:r>
                <a:rPr lang="en-US" sz="1400" dirty="0" smtClean="0"/>
                <a:t>Google: N / 2</a:t>
              </a:r>
              <a:endParaRPr lang="en-US" sz="1400" dirty="0"/>
            </a:p>
          </p:txBody>
        </p:sp>
        <p:sp>
          <p:nvSpPr>
            <p:cNvPr id="47" name="TextBox 46"/>
            <p:cNvSpPr txBox="1"/>
            <p:nvPr/>
          </p:nvSpPr>
          <p:spPr>
            <a:xfrm>
              <a:off x="5603680" y="3403509"/>
              <a:ext cx="921006" cy="338411"/>
            </a:xfrm>
            <a:prstGeom prst="rect">
              <a:avLst/>
            </a:prstGeom>
            <a:noFill/>
          </p:spPr>
          <p:txBody>
            <a:bodyPr wrap="none" rtlCol="0">
              <a:spAutoFit/>
            </a:bodyPr>
            <a:lstStyle/>
            <a:p>
              <a:r>
                <a:rPr lang="en-US" sz="1400" dirty="0" smtClean="0"/>
                <a:t>Azure: 10</a:t>
              </a:r>
              <a:endParaRPr lang="en-US" sz="1400" dirty="0"/>
            </a:p>
          </p:txBody>
        </p:sp>
      </p:grpSp>
    </p:spTree>
    <p:extLst>
      <p:ext uri="{BB962C8B-B14F-4D97-AF65-F5344CB8AC3E}">
        <p14:creationId xmlns:p14="http://schemas.microsoft.com/office/powerpoint/2010/main" val="156864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19</a:t>
            </a:fld>
            <a:endParaRPr lang="en-US"/>
          </a:p>
        </p:txBody>
      </p:sp>
      <p:sp>
        <p:nvSpPr>
          <p:cNvPr id="2" name="Title 1"/>
          <p:cNvSpPr>
            <a:spLocks noGrp="1"/>
          </p:cNvSpPr>
          <p:nvPr>
            <p:ph type="title"/>
          </p:nvPr>
        </p:nvSpPr>
        <p:spPr/>
        <p:txBody>
          <a:bodyPr/>
          <a:lstStyle/>
          <a:p>
            <a:r>
              <a:rPr lang="en-US" sz="3200" dirty="0"/>
              <a:t>How long does it take to launch an instance</a:t>
            </a:r>
            <a:r>
              <a:rPr lang="en-US" altLang="zh-CN" sz="3200" dirty="0"/>
              <a:t>?</a:t>
            </a:r>
            <a:endParaRPr lang="en-US" sz="3200" dirty="0"/>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524878" y="1461279"/>
            <a:ext cx="3829050" cy="2670184"/>
          </a:xfrm>
          <a:prstGeom prst="rect">
            <a:avLst/>
          </a:prstGeom>
        </p:spPr>
      </p:pic>
      <p:sp>
        <p:nvSpPr>
          <p:cNvPr id="10" name="TextBox 9"/>
          <p:cNvSpPr txBox="1"/>
          <p:nvPr/>
        </p:nvSpPr>
        <p:spPr>
          <a:xfrm>
            <a:off x="838200" y="1422159"/>
            <a:ext cx="3004595" cy="2585323"/>
          </a:xfrm>
          <a:prstGeom prst="rect">
            <a:avLst/>
          </a:prstGeom>
          <a:noFill/>
        </p:spPr>
        <p:txBody>
          <a:bodyPr wrap="square" rtlCol="0">
            <a:spAutoFit/>
          </a:bodyPr>
          <a:lstStyle/>
          <a:p>
            <a:r>
              <a:rPr lang="en-US" altLang="zh-CN" b="1" dirty="0"/>
              <a:t>AWS</a:t>
            </a:r>
            <a:r>
              <a:rPr lang="en-US" altLang="zh-CN" dirty="0"/>
              <a:t>:</a:t>
            </a:r>
            <a:r>
              <a:rPr lang="zh-CN" altLang="en-US" dirty="0"/>
              <a:t> </a:t>
            </a:r>
            <a:r>
              <a:rPr lang="en-US" altLang="zh-CN" dirty="0"/>
              <a:t>	160</a:t>
            </a:r>
            <a:r>
              <a:rPr lang="zh-CN" altLang="en-US" dirty="0"/>
              <a:t> </a:t>
            </a:r>
            <a:r>
              <a:rPr lang="en-US" altLang="zh-CN" dirty="0" err="1"/>
              <a:t>ms</a:t>
            </a:r>
            <a:endParaRPr lang="en-US" altLang="zh-CN" dirty="0"/>
          </a:p>
          <a:p>
            <a:endParaRPr lang="en-US" altLang="zh-CN" dirty="0" smtClean="0"/>
          </a:p>
          <a:p>
            <a:endParaRPr lang="en-US" altLang="zh-CN" dirty="0"/>
          </a:p>
          <a:p>
            <a:r>
              <a:rPr lang="en-US" b="1" dirty="0" smtClean="0"/>
              <a:t>Google</a:t>
            </a:r>
            <a:r>
              <a:rPr lang="en-US" dirty="0"/>
              <a:t>:  	500 </a:t>
            </a:r>
            <a:r>
              <a:rPr lang="en-US" dirty="0" err="1" smtClean="0"/>
              <a:t>ms</a:t>
            </a:r>
            <a:r>
              <a:rPr lang="en-US" dirty="0" smtClean="0"/>
              <a:t> (</a:t>
            </a:r>
            <a:r>
              <a:rPr lang="en-US" dirty="0"/>
              <a:t>2017) </a:t>
            </a:r>
          </a:p>
          <a:p>
            <a:r>
              <a:rPr lang="en-US" dirty="0">
                <a:sym typeface="Wingdings"/>
              </a:rPr>
              <a:t>		 </a:t>
            </a:r>
            <a:r>
              <a:rPr lang="en-US" dirty="0"/>
              <a:t>2000 </a:t>
            </a:r>
            <a:r>
              <a:rPr lang="en-US" dirty="0" err="1"/>
              <a:t>ms</a:t>
            </a:r>
            <a:r>
              <a:rPr lang="en-US" dirty="0"/>
              <a:t> (2018</a:t>
            </a:r>
            <a:r>
              <a:rPr lang="en-US" dirty="0" smtClean="0"/>
              <a:t>)</a:t>
            </a:r>
          </a:p>
          <a:p>
            <a:endParaRPr lang="en-US" b="1" dirty="0" smtClean="0"/>
          </a:p>
          <a:p>
            <a:endParaRPr lang="en-US" b="1" dirty="0" smtClean="0"/>
          </a:p>
          <a:p>
            <a:r>
              <a:rPr lang="en-US" b="1" dirty="0" smtClean="0"/>
              <a:t>Azure</a:t>
            </a:r>
            <a:r>
              <a:rPr lang="en-US" dirty="0"/>
              <a:t>: 	3600 </a:t>
            </a:r>
            <a:r>
              <a:rPr lang="en-US" dirty="0" err="1"/>
              <a:t>ms</a:t>
            </a:r>
            <a:r>
              <a:rPr lang="en-US" dirty="0"/>
              <a:t> (2017) </a:t>
            </a:r>
          </a:p>
          <a:p>
            <a:r>
              <a:rPr lang="en-US" dirty="0"/>
              <a:t>		</a:t>
            </a:r>
            <a:r>
              <a:rPr lang="en-US" dirty="0">
                <a:sym typeface="Wingdings"/>
              </a:rPr>
              <a:t> </a:t>
            </a:r>
            <a:r>
              <a:rPr lang="en-US" dirty="0"/>
              <a:t> 300 </a:t>
            </a:r>
            <a:r>
              <a:rPr lang="en-US" dirty="0" err="1"/>
              <a:t>ms</a:t>
            </a:r>
            <a:r>
              <a:rPr lang="en-US" dirty="0"/>
              <a:t> (2018</a:t>
            </a:r>
            <a:r>
              <a:rPr lang="en-US" dirty="0" smtClean="0"/>
              <a:t>)</a:t>
            </a:r>
            <a:endParaRPr lang="en-US" dirty="0"/>
          </a:p>
        </p:txBody>
      </p:sp>
      <p:sp>
        <p:nvSpPr>
          <p:cNvPr id="12" name="TextBox 11"/>
          <p:cNvSpPr txBox="1"/>
          <p:nvPr/>
        </p:nvSpPr>
        <p:spPr>
          <a:xfrm>
            <a:off x="1822986" y="4366069"/>
            <a:ext cx="5381473" cy="523220"/>
          </a:xfrm>
          <a:prstGeom prst="rect">
            <a:avLst/>
          </a:prstGeom>
          <a:noFill/>
        </p:spPr>
        <p:txBody>
          <a:bodyPr wrap="none" rtlCol="0">
            <a:spAutoFit/>
          </a:bodyPr>
          <a:lstStyle/>
          <a:p>
            <a:r>
              <a:rPr lang="en-US" sz="2800" b="1" dirty="0" err="1" smtClean="0">
                <a:solidFill>
                  <a:srgbClr val="C00000"/>
                </a:solidFill>
              </a:rPr>
              <a:t>Coldstart</a:t>
            </a:r>
            <a:r>
              <a:rPr lang="en-US" sz="2800" b="1" dirty="0" smtClean="0">
                <a:solidFill>
                  <a:srgbClr val="C00000"/>
                </a:solidFill>
              </a:rPr>
              <a:t> might affect tail latencies</a:t>
            </a:r>
            <a:endParaRPr lang="en-US" sz="2800" b="1" dirty="0">
              <a:solidFill>
                <a:srgbClr val="C00000"/>
              </a:solidFill>
            </a:endParaRPr>
          </a:p>
        </p:txBody>
      </p:sp>
      <p:sp>
        <p:nvSpPr>
          <p:cNvPr id="13" name="TextBox 12"/>
          <p:cNvSpPr txBox="1"/>
          <p:nvPr/>
        </p:nvSpPr>
        <p:spPr>
          <a:xfrm>
            <a:off x="4572000" y="843784"/>
            <a:ext cx="3790950" cy="584775"/>
          </a:xfrm>
          <a:prstGeom prst="rect">
            <a:avLst/>
          </a:prstGeom>
          <a:noFill/>
        </p:spPr>
        <p:txBody>
          <a:bodyPr wrap="square" rtlCol="0">
            <a:spAutoFit/>
          </a:bodyPr>
          <a:lstStyle/>
          <a:p>
            <a:pPr algn="ctr"/>
            <a:r>
              <a:rPr lang="en-US" sz="1600" dirty="0" smtClean="0"/>
              <a:t>Median </a:t>
            </a:r>
            <a:r>
              <a:rPr lang="en-US" sz="1600" dirty="0" err="1"/>
              <a:t>c</a:t>
            </a:r>
            <a:r>
              <a:rPr lang="en-US" sz="1600" dirty="0" err="1" smtClean="0"/>
              <a:t>oldstart</a:t>
            </a:r>
            <a:r>
              <a:rPr lang="en-US" sz="1600" dirty="0" smtClean="0"/>
              <a:t> latency per hour over </a:t>
            </a:r>
          </a:p>
          <a:p>
            <a:pPr algn="ctr"/>
            <a:r>
              <a:rPr lang="en-US" sz="1600" dirty="0" smtClean="0"/>
              <a:t>7 </a:t>
            </a:r>
            <a:r>
              <a:rPr lang="en-US" sz="1600" dirty="0"/>
              <a:t>days (2017)</a:t>
            </a:r>
          </a:p>
        </p:txBody>
      </p:sp>
      <p:sp>
        <p:nvSpPr>
          <p:cNvPr id="3" name="TextBox 2"/>
          <p:cNvSpPr txBox="1"/>
          <p:nvPr/>
        </p:nvSpPr>
        <p:spPr>
          <a:xfrm rot="16200000">
            <a:off x="4383427" y="1733152"/>
            <a:ext cx="336952" cy="246221"/>
          </a:xfrm>
          <a:prstGeom prst="rect">
            <a:avLst/>
          </a:prstGeom>
          <a:noFill/>
        </p:spPr>
        <p:txBody>
          <a:bodyPr wrap="none" rtlCol="0">
            <a:spAutoFit/>
          </a:bodyPr>
          <a:lstStyle/>
          <a:p>
            <a:r>
              <a:rPr lang="en-US" sz="1000" dirty="0" err="1" smtClean="0"/>
              <a:t>ms</a:t>
            </a:r>
            <a:endParaRPr lang="en-US" sz="1000" dirty="0"/>
          </a:p>
        </p:txBody>
      </p:sp>
      <p:sp>
        <p:nvSpPr>
          <p:cNvPr id="11" name="TextBox 10"/>
          <p:cNvSpPr txBox="1"/>
          <p:nvPr/>
        </p:nvSpPr>
        <p:spPr>
          <a:xfrm rot="16200000">
            <a:off x="4383428" y="2573490"/>
            <a:ext cx="336952" cy="246221"/>
          </a:xfrm>
          <a:prstGeom prst="rect">
            <a:avLst/>
          </a:prstGeom>
          <a:noFill/>
        </p:spPr>
        <p:txBody>
          <a:bodyPr wrap="none" rtlCol="0">
            <a:spAutoFit/>
          </a:bodyPr>
          <a:lstStyle/>
          <a:p>
            <a:r>
              <a:rPr lang="en-US" sz="1000" smtClean="0"/>
              <a:t>ms</a:t>
            </a:r>
            <a:endParaRPr lang="en-US" sz="1000" dirty="0"/>
          </a:p>
        </p:txBody>
      </p:sp>
      <p:sp>
        <p:nvSpPr>
          <p:cNvPr id="14" name="TextBox 13"/>
          <p:cNvSpPr txBox="1"/>
          <p:nvPr/>
        </p:nvSpPr>
        <p:spPr>
          <a:xfrm rot="16200000">
            <a:off x="4383818" y="3418435"/>
            <a:ext cx="336952" cy="246221"/>
          </a:xfrm>
          <a:prstGeom prst="rect">
            <a:avLst/>
          </a:prstGeom>
          <a:noFill/>
        </p:spPr>
        <p:txBody>
          <a:bodyPr wrap="none" rtlCol="0">
            <a:spAutoFit/>
          </a:bodyPr>
          <a:lstStyle/>
          <a:p>
            <a:r>
              <a:rPr lang="en-US" sz="1000" smtClean="0"/>
              <a:t>ms</a:t>
            </a:r>
            <a:endParaRPr lang="en-US" sz="1000" dirty="0"/>
          </a:p>
        </p:txBody>
      </p:sp>
      <p:sp>
        <p:nvSpPr>
          <p:cNvPr id="15" name="TextBox 14"/>
          <p:cNvSpPr txBox="1"/>
          <p:nvPr/>
        </p:nvSpPr>
        <p:spPr>
          <a:xfrm>
            <a:off x="724413" y="851099"/>
            <a:ext cx="3744423" cy="338554"/>
          </a:xfrm>
          <a:prstGeom prst="rect">
            <a:avLst/>
          </a:prstGeom>
          <a:noFill/>
        </p:spPr>
        <p:txBody>
          <a:bodyPr wrap="none" rtlCol="0">
            <a:spAutoFit/>
          </a:bodyPr>
          <a:lstStyle/>
          <a:p>
            <a:pPr algn="ctr"/>
            <a:r>
              <a:rPr lang="en-US" sz="1600" dirty="0" smtClean="0"/>
              <a:t>Median </a:t>
            </a:r>
            <a:r>
              <a:rPr lang="en-US" sz="1600" dirty="0" err="1"/>
              <a:t>c</a:t>
            </a:r>
            <a:r>
              <a:rPr lang="en-US" sz="1600" dirty="0" err="1" smtClean="0"/>
              <a:t>oldstart</a:t>
            </a:r>
            <a:r>
              <a:rPr lang="en-US" sz="1600" dirty="0" smtClean="0"/>
              <a:t> latency of 1000 instances</a:t>
            </a:r>
            <a:endParaRPr lang="en-US" sz="1600" dirty="0"/>
          </a:p>
        </p:txBody>
      </p:sp>
      <p:sp>
        <p:nvSpPr>
          <p:cNvPr id="16" name="Rectangle 15"/>
          <p:cNvSpPr/>
          <p:nvPr/>
        </p:nvSpPr>
        <p:spPr>
          <a:xfrm>
            <a:off x="801630" y="805980"/>
            <a:ext cx="3591066" cy="356353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476750" y="805979"/>
            <a:ext cx="3886200" cy="3563531"/>
          </a:xfrm>
          <a:prstGeom prst="rect">
            <a:avLst/>
          </a:prstGeom>
          <a:noFill/>
          <a:ln w="1905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587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itle 74"/>
          <p:cNvSpPr>
            <a:spLocks noGrp="1"/>
          </p:cNvSpPr>
          <p:nvPr>
            <p:ph type="title"/>
          </p:nvPr>
        </p:nvSpPr>
        <p:spPr/>
        <p:txBody>
          <a:bodyPr/>
          <a:lstStyle/>
          <a:p>
            <a:r>
              <a:rPr lang="en-US" dirty="0"/>
              <a:t>P</a:t>
            </a:r>
            <a:r>
              <a:rPr lang="en-US" b="1" dirty="0"/>
              <a:t>roviders do </a:t>
            </a:r>
            <a:r>
              <a:rPr lang="en-US" dirty="0"/>
              <a:t>more, tenant do less </a:t>
            </a:r>
            <a:endParaRPr lang="en-US" b="1" dirty="0"/>
          </a:p>
        </p:txBody>
      </p:sp>
      <p:sp>
        <p:nvSpPr>
          <p:cNvPr id="30" name="TextBox 29"/>
          <p:cNvSpPr txBox="1"/>
          <p:nvPr/>
        </p:nvSpPr>
        <p:spPr>
          <a:xfrm>
            <a:off x="4357805" y="2190159"/>
            <a:ext cx="304892" cy="300082"/>
          </a:xfrm>
          <a:prstGeom prst="rect">
            <a:avLst/>
          </a:prstGeom>
          <a:noFill/>
        </p:spPr>
        <p:txBody>
          <a:bodyPr wrap="none" rtlCol="0">
            <a:spAutoFit/>
          </a:bodyPr>
          <a:lstStyle/>
          <a:p>
            <a:r>
              <a:rPr lang="mr-IN" sz="1350">
                <a:solidFill>
                  <a:schemeClr val="bg1"/>
                </a:solidFill>
              </a:rPr>
              <a:t>…</a:t>
            </a:r>
            <a:endParaRPr lang="en-US" sz="1350" dirty="0">
              <a:solidFill>
                <a:schemeClr val="bg1"/>
              </a:solidFill>
            </a:endParaRPr>
          </a:p>
        </p:txBody>
      </p:sp>
      <p:grpSp>
        <p:nvGrpSpPr>
          <p:cNvPr id="3" name="Group 2"/>
          <p:cNvGrpSpPr/>
          <p:nvPr/>
        </p:nvGrpSpPr>
        <p:grpSpPr>
          <a:xfrm>
            <a:off x="5885104" y="839300"/>
            <a:ext cx="2007424" cy="2985223"/>
            <a:chOff x="5781601" y="859831"/>
            <a:chExt cx="2007424" cy="2985223"/>
          </a:xfrm>
        </p:grpSpPr>
        <p:grpSp>
          <p:nvGrpSpPr>
            <p:cNvPr id="20" name="Group 19"/>
            <p:cNvGrpSpPr/>
            <p:nvPr/>
          </p:nvGrpSpPr>
          <p:grpSpPr>
            <a:xfrm>
              <a:off x="5781601" y="3341947"/>
              <a:ext cx="2007424" cy="503107"/>
              <a:chOff x="647700" y="4721901"/>
              <a:chExt cx="2473378" cy="670809"/>
            </a:xfrm>
            <a:solidFill>
              <a:schemeClr val="accent5">
                <a:lumMod val="50000"/>
              </a:schemeClr>
            </a:solidFill>
          </p:grpSpPr>
          <p:sp>
            <p:nvSpPr>
              <p:cNvPr id="21" name="Rounded Rectangle 20"/>
              <p:cNvSpPr/>
              <p:nvPr/>
            </p:nvSpPr>
            <p:spPr>
              <a:xfrm>
                <a:off x="647700" y="4721901"/>
                <a:ext cx="2473378" cy="670809"/>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TextBox 21"/>
              <p:cNvSpPr txBox="1"/>
              <p:nvPr/>
            </p:nvSpPr>
            <p:spPr>
              <a:xfrm>
                <a:off x="986579" y="4872640"/>
                <a:ext cx="1860338" cy="400109"/>
              </a:xfrm>
              <a:prstGeom prst="rect">
                <a:avLst/>
              </a:prstGeom>
              <a:grpFill/>
            </p:spPr>
            <p:txBody>
              <a:bodyPr wrap="none" rtlCol="0">
                <a:spAutoFit/>
              </a:bodyPr>
              <a:lstStyle/>
              <a:p>
                <a:r>
                  <a:rPr lang="en-US" sz="1350" dirty="0">
                    <a:solidFill>
                      <a:schemeClr val="bg1"/>
                    </a:solidFill>
                  </a:rPr>
                  <a:t>Physical Machine</a:t>
                </a:r>
              </a:p>
            </p:txBody>
          </p:sp>
        </p:grpSp>
        <p:grpSp>
          <p:nvGrpSpPr>
            <p:cNvPr id="23" name="Group 22"/>
            <p:cNvGrpSpPr/>
            <p:nvPr/>
          </p:nvGrpSpPr>
          <p:grpSpPr>
            <a:xfrm>
              <a:off x="5781601" y="2696587"/>
              <a:ext cx="2007424" cy="503107"/>
              <a:chOff x="647700" y="3861421"/>
              <a:chExt cx="2473378" cy="670809"/>
            </a:xfrm>
            <a:solidFill>
              <a:schemeClr val="accent5">
                <a:lumMod val="50000"/>
              </a:schemeClr>
            </a:solidFill>
          </p:grpSpPr>
          <p:sp>
            <p:nvSpPr>
              <p:cNvPr id="24" name="Rounded Rectangle 23"/>
              <p:cNvSpPr/>
              <p:nvPr/>
            </p:nvSpPr>
            <p:spPr>
              <a:xfrm>
                <a:off x="647700" y="3861421"/>
                <a:ext cx="2473378" cy="670809"/>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p:cNvSpPr txBox="1"/>
              <p:nvPr/>
            </p:nvSpPr>
            <p:spPr>
              <a:xfrm>
                <a:off x="1627748" y="4012160"/>
                <a:ext cx="573235" cy="400109"/>
              </a:xfrm>
              <a:prstGeom prst="rect">
                <a:avLst/>
              </a:prstGeom>
              <a:grpFill/>
            </p:spPr>
            <p:txBody>
              <a:bodyPr wrap="none" rtlCol="0">
                <a:spAutoFit/>
              </a:bodyPr>
              <a:lstStyle/>
              <a:p>
                <a:r>
                  <a:rPr lang="en-US" sz="1350" dirty="0">
                    <a:solidFill>
                      <a:schemeClr val="bg1"/>
                    </a:solidFill>
                  </a:rPr>
                  <a:t>VM</a:t>
                </a:r>
              </a:p>
            </p:txBody>
          </p:sp>
        </p:grpSp>
        <p:grpSp>
          <p:nvGrpSpPr>
            <p:cNvPr id="40" name="Group 39"/>
            <p:cNvGrpSpPr/>
            <p:nvPr/>
          </p:nvGrpSpPr>
          <p:grpSpPr>
            <a:xfrm>
              <a:off x="5781601" y="1500704"/>
              <a:ext cx="2007424" cy="1124323"/>
              <a:chOff x="317916" y="1967684"/>
              <a:chExt cx="2473378" cy="1499097"/>
            </a:xfrm>
            <a:solidFill>
              <a:srgbClr val="72A43D"/>
            </a:solidFill>
          </p:grpSpPr>
          <p:grpSp>
            <p:nvGrpSpPr>
              <p:cNvPr id="41" name="Group 40"/>
              <p:cNvGrpSpPr/>
              <p:nvPr/>
            </p:nvGrpSpPr>
            <p:grpSpPr>
              <a:xfrm>
                <a:off x="317916" y="1967684"/>
                <a:ext cx="2473378" cy="1499097"/>
                <a:chOff x="317916" y="1967684"/>
                <a:chExt cx="2473378" cy="1499097"/>
              </a:xfrm>
              <a:grpFill/>
            </p:grpSpPr>
            <p:sp>
              <p:nvSpPr>
                <p:cNvPr id="43" name="Rounded Rectangle 42"/>
                <p:cNvSpPr/>
                <p:nvPr/>
              </p:nvSpPr>
              <p:spPr>
                <a:xfrm>
                  <a:off x="317916" y="1967684"/>
                  <a:ext cx="2473378" cy="149909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TextBox 43"/>
                <p:cNvSpPr txBox="1"/>
                <p:nvPr/>
              </p:nvSpPr>
              <p:spPr>
                <a:xfrm>
                  <a:off x="1382922" y="2933308"/>
                  <a:ext cx="406523" cy="400109"/>
                </a:xfrm>
                <a:prstGeom prst="rect">
                  <a:avLst/>
                </a:prstGeom>
                <a:grpFill/>
              </p:spPr>
              <p:txBody>
                <a:bodyPr wrap="none" rtlCol="0">
                  <a:spAutoFit/>
                </a:bodyPr>
                <a:lstStyle/>
                <a:p>
                  <a:r>
                    <a:rPr lang="mr-IN" sz="1350">
                      <a:solidFill>
                        <a:schemeClr val="bg1"/>
                      </a:solidFill>
                    </a:rPr>
                    <a:t>…</a:t>
                  </a:r>
                  <a:endParaRPr lang="en-US" sz="1350" dirty="0">
                    <a:solidFill>
                      <a:schemeClr val="bg1"/>
                    </a:solidFill>
                  </a:endParaRPr>
                </a:p>
              </p:txBody>
            </p:sp>
            <p:grpSp>
              <p:nvGrpSpPr>
                <p:cNvPr id="45" name="Group 44"/>
                <p:cNvGrpSpPr/>
                <p:nvPr/>
              </p:nvGrpSpPr>
              <p:grpSpPr>
                <a:xfrm>
                  <a:off x="414075" y="2447954"/>
                  <a:ext cx="2281060" cy="406114"/>
                  <a:chOff x="447337" y="2444108"/>
                  <a:chExt cx="2281060" cy="406114"/>
                </a:xfrm>
                <a:grpFill/>
              </p:grpSpPr>
              <p:sp>
                <p:nvSpPr>
                  <p:cNvPr id="46" name="Rounded Rectangle 45"/>
                  <p:cNvSpPr/>
                  <p:nvPr/>
                </p:nvSpPr>
                <p:spPr>
                  <a:xfrm>
                    <a:off x="447337" y="2444109"/>
                    <a:ext cx="664922" cy="389032"/>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Server</a:t>
                    </a:r>
                  </a:p>
                </p:txBody>
              </p:sp>
              <p:sp>
                <p:nvSpPr>
                  <p:cNvPr id="47" name="Rounded Rectangle 46"/>
                  <p:cNvSpPr/>
                  <p:nvPr/>
                </p:nvSpPr>
                <p:spPr>
                  <a:xfrm>
                    <a:off x="1241679" y="2444109"/>
                    <a:ext cx="692375" cy="4061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Scaling</a:t>
                    </a:r>
                    <a:endParaRPr lang="en-US" sz="900" dirty="0"/>
                  </a:p>
                </p:txBody>
              </p:sp>
              <p:sp>
                <p:nvSpPr>
                  <p:cNvPr id="48" name="Rounded Rectangle 47"/>
                  <p:cNvSpPr/>
                  <p:nvPr/>
                </p:nvSpPr>
                <p:spPr>
                  <a:xfrm>
                    <a:off x="2036022" y="2444108"/>
                    <a:ext cx="692375" cy="406113"/>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Uptime</a:t>
                    </a:r>
                  </a:p>
                </p:txBody>
              </p:sp>
            </p:grpSp>
          </p:grpSp>
          <p:sp>
            <p:nvSpPr>
              <p:cNvPr id="42" name="TextBox 41"/>
              <p:cNvSpPr txBox="1"/>
              <p:nvPr/>
            </p:nvSpPr>
            <p:spPr>
              <a:xfrm>
                <a:off x="1302490" y="2022589"/>
                <a:ext cx="618117" cy="400109"/>
              </a:xfrm>
              <a:prstGeom prst="rect">
                <a:avLst/>
              </a:prstGeom>
              <a:grpFill/>
            </p:spPr>
            <p:txBody>
              <a:bodyPr wrap="none" rtlCol="0">
                <a:spAutoFit/>
              </a:bodyPr>
              <a:lstStyle/>
              <a:p>
                <a:r>
                  <a:rPr lang="en-US" sz="1350">
                    <a:solidFill>
                      <a:schemeClr val="bg1"/>
                    </a:solidFill>
                  </a:rPr>
                  <a:t>APP</a:t>
                </a:r>
                <a:endParaRPr lang="en-US" sz="1350" dirty="0">
                  <a:solidFill>
                    <a:schemeClr val="bg1"/>
                  </a:solidFill>
                </a:endParaRPr>
              </a:p>
            </p:txBody>
          </p:sp>
        </p:grpSp>
        <p:sp>
          <p:nvSpPr>
            <p:cNvPr id="51" name="TextBox 50"/>
            <p:cNvSpPr txBox="1"/>
            <p:nvPr/>
          </p:nvSpPr>
          <p:spPr>
            <a:xfrm>
              <a:off x="6162975" y="859831"/>
              <a:ext cx="1268039" cy="707886"/>
            </a:xfrm>
            <a:prstGeom prst="rect">
              <a:avLst/>
            </a:prstGeom>
            <a:noFill/>
          </p:spPr>
          <p:txBody>
            <a:bodyPr wrap="none" rtlCol="0">
              <a:spAutoFit/>
            </a:bodyPr>
            <a:lstStyle/>
            <a:p>
              <a:pPr algn="ctr"/>
              <a:r>
                <a:rPr lang="en-US" sz="2000" b="1" dirty="0" err="1"/>
                <a:t>Serverless</a:t>
              </a:r>
              <a:endParaRPr lang="en-US" sz="2000" b="1" dirty="0"/>
            </a:p>
            <a:p>
              <a:pPr algn="ctr"/>
              <a:r>
                <a:rPr lang="en-US" sz="2000" b="1" dirty="0"/>
                <a:t>(</a:t>
              </a:r>
              <a:r>
                <a:rPr lang="en-US" sz="2000" b="1" dirty="0" err="1"/>
                <a:t>FaaS</a:t>
              </a:r>
              <a:r>
                <a:rPr lang="en-US" sz="2000" b="1" dirty="0"/>
                <a:t>)</a:t>
              </a:r>
            </a:p>
          </p:txBody>
        </p:sp>
      </p:grpSp>
      <p:grpSp>
        <p:nvGrpSpPr>
          <p:cNvPr id="12" name="Group 11"/>
          <p:cNvGrpSpPr/>
          <p:nvPr/>
        </p:nvGrpSpPr>
        <p:grpSpPr>
          <a:xfrm>
            <a:off x="2622809" y="4072979"/>
            <a:ext cx="4266007" cy="337876"/>
            <a:chOff x="2622809" y="4072979"/>
            <a:chExt cx="4266007" cy="337876"/>
          </a:xfrm>
        </p:grpSpPr>
        <p:sp>
          <p:nvSpPr>
            <p:cNvPr id="52" name="Rectangle 51"/>
            <p:cNvSpPr/>
            <p:nvPr/>
          </p:nvSpPr>
          <p:spPr>
            <a:xfrm>
              <a:off x="2622809" y="4072979"/>
              <a:ext cx="726636" cy="314794"/>
            </a:xfrm>
            <a:prstGeom prst="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Rectangle 52"/>
            <p:cNvSpPr/>
            <p:nvPr/>
          </p:nvSpPr>
          <p:spPr>
            <a:xfrm>
              <a:off x="5046017" y="4072979"/>
              <a:ext cx="726636" cy="314794"/>
            </a:xfrm>
            <a:prstGeom prst="rect">
              <a:avLst/>
            </a:prstGeom>
            <a:solidFill>
              <a:srgbClr val="72A43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TextBox 53"/>
            <p:cNvSpPr txBox="1"/>
            <p:nvPr/>
          </p:nvSpPr>
          <p:spPr>
            <a:xfrm>
              <a:off x="3396254" y="4110773"/>
              <a:ext cx="1374800" cy="300082"/>
            </a:xfrm>
            <a:prstGeom prst="rect">
              <a:avLst/>
            </a:prstGeom>
            <a:noFill/>
          </p:spPr>
          <p:txBody>
            <a:bodyPr wrap="none" rtlCol="0">
              <a:spAutoFit/>
            </a:bodyPr>
            <a:lstStyle/>
            <a:p>
              <a:r>
                <a:rPr lang="en-US" sz="1350" dirty="0"/>
                <a:t>Non-controllable</a:t>
              </a:r>
            </a:p>
          </p:txBody>
        </p:sp>
        <p:sp>
          <p:nvSpPr>
            <p:cNvPr id="55" name="TextBox 54"/>
            <p:cNvSpPr txBox="1"/>
            <p:nvPr/>
          </p:nvSpPr>
          <p:spPr>
            <a:xfrm>
              <a:off x="5841222" y="4095462"/>
              <a:ext cx="1047594" cy="300082"/>
            </a:xfrm>
            <a:prstGeom prst="rect">
              <a:avLst/>
            </a:prstGeom>
            <a:noFill/>
          </p:spPr>
          <p:txBody>
            <a:bodyPr wrap="none" rtlCol="0">
              <a:spAutoFit/>
            </a:bodyPr>
            <a:lstStyle/>
            <a:p>
              <a:r>
                <a:rPr lang="en-US" sz="1350" dirty="0"/>
                <a:t>Controllable</a:t>
              </a:r>
            </a:p>
          </p:txBody>
        </p:sp>
      </p:grpSp>
      <p:grpSp>
        <p:nvGrpSpPr>
          <p:cNvPr id="2" name="Group 1"/>
          <p:cNvGrpSpPr/>
          <p:nvPr/>
        </p:nvGrpSpPr>
        <p:grpSpPr>
          <a:xfrm>
            <a:off x="3523538" y="993188"/>
            <a:ext cx="2007424" cy="2828030"/>
            <a:chOff x="3471831" y="1016592"/>
            <a:chExt cx="2007424" cy="2828030"/>
          </a:xfrm>
        </p:grpSpPr>
        <p:grpSp>
          <p:nvGrpSpPr>
            <p:cNvPr id="13" name="Group 12"/>
            <p:cNvGrpSpPr/>
            <p:nvPr/>
          </p:nvGrpSpPr>
          <p:grpSpPr>
            <a:xfrm>
              <a:off x="3471831" y="3341515"/>
              <a:ext cx="2007423" cy="503107"/>
              <a:chOff x="647700" y="4721901"/>
              <a:chExt cx="2473378" cy="670809"/>
            </a:xfrm>
            <a:solidFill>
              <a:schemeClr val="accent5">
                <a:lumMod val="50000"/>
              </a:schemeClr>
            </a:solidFill>
          </p:grpSpPr>
          <p:sp>
            <p:nvSpPr>
              <p:cNvPr id="14" name="Rounded Rectangle 13"/>
              <p:cNvSpPr/>
              <p:nvPr/>
            </p:nvSpPr>
            <p:spPr>
              <a:xfrm>
                <a:off x="647700" y="4721901"/>
                <a:ext cx="2473378" cy="670809"/>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TextBox 14"/>
              <p:cNvSpPr txBox="1"/>
              <p:nvPr/>
            </p:nvSpPr>
            <p:spPr>
              <a:xfrm>
                <a:off x="986579" y="4872640"/>
                <a:ext cx="1860338" cy="400109"/>
              </a:xfrm>
              <a:prstGeom prst="rect">
                <a:avLst/>
              </a:prstGeom>
              <a:grpFill/>
            </p:spPr>
            <p:txBody>
              <a:bodyPr wrap="none" rtlCol="0">
                <a:spAutoFit/>
              </a:bodyPr>
              <a:lstStyle/>
              <a:p>
                <a:r>
                  <a:rPr lang="en-US" sz="1350" dirty="0">
                    <a:solidFill>
                      <a:schemeClr val="bg1"/>
                    </a:solidFill>
                  </a:rPr>
                  <a:t>Physical Machine</a:t>
                </a:r>
              </a:p>
            </p:txBody>
          </p:sp>
        </p:grpSp>
        <p:grpSp>
          <p:nvGrpSpPr>
            <p:cNvPr id="17" name="Group 16"/>
            <p:cNvGrpSpPr/>
            <p:nvPr/>
          </p:nvGrpSpPr>
          <p:grpSpPr>
            <a:xfrm>
              <a:off x="3471831" y="2696155"/>
              <a:ext cx="2007423" cy="503107"/>
              <a:chOff x="647700" y="3861421"/>
              <a:chExt cx="2473378" cy="670809"/>
            </a:xfrm>
            <a:solidFill>
              <a:schemeClr val="accent5">
                <a:lumMod val="50000"/>
              </a:schemeClr>
            </a:solidFill>
          </p:grpSpPr>
          <p:sp>
            <p:nvSpPr>
              <p:cNvPr id="18" name="Rounded Rectangle 17"/>
              <p:cNvSpPr/>
              <p:nvPr/>
            </p:nvSpPr>
            <p:spPr>
              <a:xfrm>
                <a:off x="647700" y="3861421"/>
                <a:ext cx="2473378" cy="670809"/>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p:cNvSpPr txBox="1"/>
              <p:nvPr/>
            </p:nvSpPr>
            <p:spPr>
              <a:xfrm>
                <a:off x="1627748" y="4012160"/>
                <a:ext cx="573235" cy="400109"/>
              </a:xfrm>
              <a:prstGeom prst="rect">
                <a:avLst/>
              </a:prstGeom>
              <a:grpFill/>
            </p:spPr>
            <p:txBody>
              <a:bodyPr wrap="none" rtlCol="0">
                <a:spAutoFit/>
              </a:bodyPr>
              <a:lstStyle/>
              <a:p>
                <a:r>
                  <a:rPr lang="en-US" sz="1350" dirty="0">
                    <a:solidFill>
                      <a:schemeClr val="bg1"/>
                    </a:solidFill>
                  </a:rPr>
                  <a:t>VM</a:t>
                </a:r>
              </a:p>
            </p:txBody>
          </p:sp>
        </p:grpSp>
        <p:sp>
          <p:nvSpPr>
            <p:cNvPr id="50" name="TextBox 49"/>
            <p:cNvSpPr txBox="1"/>
            <p:nvPr/>
          </p:nvSpPr>
          <p:spPr>
            <a:xfrm>
              <a:off x="4194573" y="1016592"/>
              <a:ext cx="691151" cy="400110"/>
            </a:xfrm>
            <a:prstGeom prst="rect">
              <a:avLst/>
            </a:prstGeom>
            <a:noFill/>
          </p:spPr>
          <p:txBody>
            <a:bodyPr wrap="none" rtlCol="0">
              <a:spAutoFit/>
            </a:bodyPr>
            <a:lstStyle/>
            <a:p>
              <a:r>
                <a:rPr lang="en-US" sz="2000" b="1" dirty="0" err="1"/>
                <a:t>PaaS</a:t>
              </a:r>
              <a:endParaRPr lang="en-US" sz="2000" b="1" dirty="0"/>
            </a:p>
          </p:txBody>
        </p:sp>
        <p:grpSp>
          <p:nvGrpSpPr>
            <p:cNvPr id="56" name="Group 55"/>
            <p:cNvGrpSpPr/>
            <p:nvPr/>
          </p:nvGrpSpPr>
          <p:grpSpPr>
            <a:xfrm>
              <a:off x="3471831" y="1457653"/>
              <a:ext cx="2007424" cy="1124323"/>
              <a:chOff x="317916" y="1967684"/>
              <a:chExt cx="2473378" cy="1499097"/>
            </a:xfrm>
            <a:solidFill>
              <a:srgbClr val="72A43D"/>
            </a:solidFill>
          </p:grpSpPr>
          <p:grpSp>
            <p:nvGrpSpPr>
              <p:cNvPr id="57" name="Group 56"/>
              <p:cNvGrpSpPr/>
              <p:nvPr/>
            </p:nvGrpSpPr>
            <p:grpSpPr>
              <a:xfrm>
                <a:off x="317916" y="1967684"/>
                <a:ext cx="2473378" cy="1499097"/>
                <a:chOff x="317916" y="1967684"/>
                <a:chExt cx="2473378" cy="1499097"/>
              </a:xfrm>
              <a:grpFill/>
            </p:grpSpPr>
            <p:sp>
              <p:nvSpPr>
                <p:cNvPr id="59" name="Rounded Rectangle 58"/>
                <p:cNvSpPr/>
                <p:nvPr/>
              </p:nvSpPr>
              <p:spPr>
                <a:xfrm>
                  <a:off x="317916" y="1967684"/>
                  <a:ext cx="2473378" cy="149909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TextBox 59"/>
                <p:cNvSpPr txBox="1"/>
                <p:nvPr/>
              </p:nvSpPr>
              <p:spPr>
                <a:xfrm>
                  <a:off x="1382922" y="2933308"/>
                  <a:ext cx="406523" cy="400109"/>
                </a:xfrm>
                <a:prstGeom prst="rect">
                  <a:avLst/>
                </a:prstGeom>
                <a:grpFill/>
              </p:spPr>
              <p:txBody>
                <a:bodyPr wrap="none" rtlCol="0">
                  <a:spAutoFit/>
                </a:bodyPr>
                <a:lstStyle/>
                <a:p>
                  <a:r>
                    <a:rPr lang="mr-IN" sz="1350">
                      <a:solidFill>
                        <a:schemeClr val="bg1"/>
                      </a:solidFill>
                    </a:rPr>
                    <a:t>…</a:t>
                  </a:r>
                  <a:endParaRPr lang="en-US" sz="1350" dirty="0">
                    <a:solidFill>
                      <a:schemeClr val="bg1"/>
                    </a:solidFill>
                  </a:endParaRPr>
                </a:p>
              </p:txBody>
            </p:sp>
            <p:grpSp>
              <p:nvGrpSpPr>
                <p:cNvPr id="61" name="Group 60"/>
                <p:cNvGrpSpPr/>
                <p:nvPr/>
              </p:nvGrpSpPr>
              <p:grpSpPr>
                <a:xfrm>
                  <a:off x="414075" y="2447954"/>
                  <a:ext cx="2281060" cy="406114"/>
                  <a:chOff x="447337" y="2444108"/>
                  <a:chExt cx="2281060" cy="406114"/>
                </a:xfrm>
                <a:grpFill/>
              </p:grpSpPr>
              <p:sp>
                <p:nvSpPr>
                  <p:cNvPr id="62" name="Rounded Rectangle 61"/>
                  <p:cNvSpPr/>
                  <p:nvPr/>
                </p:nvSpPr>
                <p:spPr>
                  <a:xfrm>
                    <a:off x="447337" y="2444109"/>
                    <a:ext cx="664922" cy="389032"/>
                  </a:xfrm>
                  <a:prstGeom prst="roundRect">
                    <a:avLst/>
                  </a:prstGeom>
                  <a:solidFill>
                    <a:schemeClr val="accent5">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Server</a:t>
                    </a:r>
                  </a:p>
                </p:txBody>
              </p:sp>
              <p:sp>
                <p:nvSpPr>
                  <p:cNvPr id="63" name="Rounded Rectangle 62"/>
                  <p:cNvSpPr/>
                  <p:nvPr/>
                </p:nvSpPr>
                <p:spPr>
                  <a:xfrm>
                    <a:off x="1241679" y="2444109"/>
                    <a:ext cx="692375" cy="4061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Scaling</a:t>
                    </a:r>
                    <a:endParaRPr lang="en-US" sz="900" dirty="0"/>
                  </a:p>
                </p:txBody>
              </p:sp>
              <p:sp>
                <p:nvSpPr>
                  <p:cNvPr id="64" name="Rounded Rectangle 63"/>
                  <p:cNvSpPr/>
                  <p:nvPr/>
                </p:nvSpPr>
                <p:spPr>
                  <a:xfrm>
                    <a:off x="2036022" y="2444108"/>
                    <a:ext cx="692375" cy="4061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Uptime</a:t>
                    </a:r>
                  </a:p>
                </p:txBody>
              </p:sp>
            </p:grpSp>
          </p:grpSp>
          <p:sp>
            <p:nvSpPr>
              <p:cNvPr id="58" name="TextBox 57"/>
              <p:cNvSpPr txBox="1"/>
              <p:nvPr/>
            </p:nvSpPr>
            <p:spPr>
              <a:xfrm>
                <a:off x="1302490" y="2022589"/>
                <a:ext cx="618117" cy="400109"/>
              </a:xfrm>
              <a:prstGeom prst="rect">
                <a:avLst/>
              </a:prstGeom>
              <a:grpFill/>
            </p:spPr>
            <p:txBody>
              <a:bodyPr wrap="none" rtlCol="0">
                <a:spAutoFit/>
              </a:bodyPr>
              <a:lstStyle/>
              <a:p>
                <a:r>
                  <a:rPr lang="en-US" sz="1350">
                    <a:solidFill>
                      <a:schemeClr val="bg1"/>
                    </a:solidFill>
                  </a:rPr>
                  <a:t>APP</a:t>
                </a:r>
                <a:endParaRPr lang="en-US" sz="1350" dirty="0">
                  <a:solidFill>
                    <a:schemeClr val="bg1"/>
                  </a:solidFill>
                </a:endParaRPr>
              </a:p>
            </p:txBody>
          </p:sp>
        </p:grpSp>
      </p:grpSp>
      <p:grpSp>
        <p:nvGrpSpPr>
          <p:cNvPr id="4" name="Group 3"/>
          <p:cNvGrpSpPr/>
          <p:nvPr/>
        </p:nvGrpSpPr>
        <p:grpSpPr>
          <a:xfrm>
            <a:off x="1038718" y="1000095"/>
            <a:ext cx="2007424" cy="2820809"/>
            <a:chOff x="1038718" y="1000095"/>
            <a:chExt cx="2007424" cy="2820809"/>
          </a:xfrm>
        </p:grpSpPr>
        <p:grpSp>
          <p:nvGrpSpPr>
            <p:cNvPr id="5" name="Group 4"/>
            <p:cNvGrpSpPr/>
            <p:nvPr/>
          </p:nvGrpSpPr>
          <p:grpSpPr>
            <a:xfrm>
              <a:off x="1046166" y="3317797"/>
              <a:ext cx="1999976" cy="503107"/>
              <a:chOff x="647700" y="4721901"/>
              <a:chExt cx="2473378" cy="670809"/>
            </a:xfrm>
            <a:solidFill>
              <a:schemeClr val="accent5">
                <a:lumMod val="50000"/>
              </a:schemeClr>
            </a:solidFill>
          </p:grpSpPr>
          <p:sp>
            <p:nvSpPr>
              <p:cNvPr id="6" name="Rounded Rectangle 5"/>
              <p:cNvSpPr/>
              <p:nvPr/>
            </p:nvSpPr>
            <p:spPr>
              <a:xfrm>
                <a:off x="647700" y="4721901"/>
                <a:ext cx="2473378" cy="670809"/>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986579" y="4872640"/>
                <a:ext cx="1860338" cy="400109"/>
              </a:xfrm>
              <a:prstGeom prst="rect">
                <a:avLst/>
              </a:prstGeom>
              <a:grpFill/>
            </p:spPr>
            <p:txBody>
              <a:bodyPr wrap="none" rtlCol="0">
                <a:spAutoFit/>
              </a:bodyPr>
              <a:lstStyle/>
              <a:p>
                <a:r>
                  <a:rPr lang="en-US" sz="1350" dirty="0">
                    <a:solidFill>
                      <a:schemeClr val="bg1"/>
                    </a:solidFill>
                  </a:rPr>
                  <a:t>Physical Machine</a:t>
                </a:r>
              </a:p>
            </p:txBody>
          </p:sp>
        </p:grpSp>
        <p:sp>
          <p:nvSpPr>
            <p:cNvPr id="8" name="TextBox 7"/>
            <p:cNvSpPr txBox="1"/>
            <p:nvPr/>
          </p:nvSpPr>
          <p:spPr>
            <a:xfrm>
              <a:off x="1995673" y="1474808"/>
              <a:ext cx="463588" cy="300082"/>
            </a:xfrm>
            <a:prstGeom prst="rect">
              <a:avLst/>
            </a:prstGeom>
            <a:noFill/>
          </p:spPr>
          <p:txBody>
            <a:bodyPr wrap="none" rtlCol="0">
              <a:spAutoFit/>
            </a:bodyPr>
            <a:lstStyle/>
            <a:p>
              <a:r>
                <a:rPr lang="en-US" sz="1350">
                  <a:solidFill>
                    <a:schemeClr val="bg1"/>
                  </a:solidFill>
                </a:rPr>
                <a:t>APP</a:t>
              </a:r>
              <a:endParaRPr lang="en-US" sz="1350" dirty="0">
                <a:solidFill>
                  <a:schemeClr val="bg1"/>
                </a:solidFill>
              </a:endParaRPr>
            </a:p>
          </p:txBody>
        </p:sp>
        <p:grpSp>
          <p:nvGrpSpPr>
            <p:cNvPr id="9" name="Group 8"/>
            <p:cNvGrpSpPr/>
            <p:nvPr/>
          </p:nvGrpSpPr>
          <p:grpSpPr>
            <a:xfrm>
              <a:off x="1055016" y="2673886"/>
              <a:ext cx="1991126" cy="503107"/>
              <a:chOff x="647700" y="3861421"/>
              <a:chExt cx="2473378" cy="670809"/>
            </a:xfrm>
            <a:solidFill>
              <a:srgbClr val="72A43D"/>
            </a:solidFill>
          </p:grpSpPr>
          <p:sp>
            <p:nvSpPr>
              <p:cNvPr id="10" name="Rounded Rectangle 9"/>
              <p:cNvSpPr/>
              <p:nvPr/>
            </p:nvSpPr>
            <p:spPr>
              <a:xfrm>
                <a:off x="647700" y="3861421"/>
                <a:ext cx="2473378" cy="670809"/>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1627748" y="4012160"/>
                <a:ext cx="573235" cy="400109"/>
              </a:xfrm>
              <a:prstGeom prst="rect">
                <a:avLst/>
              </a:prstGeom>
              <a:grpFill/>
            </p:spPr>
            <p:txBody>
              <a:bodyPr wrap="none" rtlCol="0">
                <a:spAutoFit/>
              </a:bodyPr>
              <a:lstStyle/>
              <a:p>
                <a:r>
                  <a:rPr lang="en-US" sz="1350" dirty="0">
                    <a:solidFill>
                      <a:schemeClr val="bg1"/>
                    </a:solidFill>
                  </a:rPr>
                  <a:t>VM</a:t>
                </a:r>
              </a:p>
            </p:txBody>
          </p:sp>
        </p:grpSp>
        <p:sp>
          <p:nvSpPr>
            <p:cNvPr id="49" name="TextBox 48"/>
            <p:cNvSpPr txBox="1"/>
            <p:nvPr/>
          </p:nvSpPr>
          <p:spPr>
            <a:xfrm>
              <a:off x="1710783" y="1000095"/>
              <a:ext cx="628698" cy="400110"/>
            </a:xfrm>
            <a:prstGeom prst="rect">
              <a:avLst/>
            </a:prstGeom>
            <a:noFill/>
          </p:spPr>
          <p:txBody>
            <a:bodyPr wrap="none" rtlCol="0">
              <a:spAutoFit/>
            </a:bodyPr>
            <a:lstStyle/>
            <a:p>
              <a:r>
                <a:rPr lang="en-US" sz="2000" b="1" dirty="0" err="1"/>
                <a:t>IaaS</a:t>
              </a:r>
              <a:endParaRPr lang="en-US" sz="2000" b="1" dirty="0"/>
            </a:p>
          </p:txBody>
        </p:sp>
        <p:grpSp>
          <p:nvGrpSpPr>
            <p:cNvPr id="65" name="Group 64"/>
            <p:cNvGrpSpPr/>
            <p:nvPr/>
          </p:nvGrpSpPr>
          <p:grpSpPr>
            <a:xfrm>
              <a:off x="1038718" y="1436509"/>
              <a:ext cx="2007424" cy="1124323"/>
              <a:chOff x="317916" y="1967684"/>
              <a:chExt cx="2473378" cy="1499097"/>
            </a:xfrm>
            <a:solidFill>
              <a:srgbClr val="72A43D"/>
            </a:solidFill>
          </p:grpSpPr>
          <p:grpSp>
            <p:nvGrpSpPr>
              <p:cNvPr id="66" name="Group 65"/>
              <p:cNvGrpSpPr/>
              <p:nvPr/>
            </p:nvGrpSpPr>
            <p:grpSpPr>
              <a:xfrm>
                <a:off x="317916" y="1967684"/>
                <a:ext cx="2473378" cy="1499097"/>
                <a:chOff x="317916" y="1967684"/>
                <a:chExt cx="2473378" cy="1499097"/>
              </a:xfrm>
              <a:grpFill/>
            </p:grpSpPr>
            <p:sp>
              <p:nvSpPr>
                <p:cNvPr id="68" name="Rounded Rectangle 67"/>
                <p:cNvSpPr/>
                <p:nvPr/>
              </p:nvSpPr>
              <p:spPr>
                <a:xfrm>
                  <a:off x="317916" y="1967684"/>
                  <a:ext cx="2473378" cy="149909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TextBox 68"/>
                <p:cNvSpPr txBox="1"/>
                <p:nvPr/>
              </p:nvSpPr>
              <p:spPr>
                <a:xfrm>
                  <a:off x="1382922" y="2933308"/>
                  <a:ext cx="406523" cy="400109"/>
                </a:xfrm>
                <a:prstGeom prst="rect">
                  <a:avLst/>
                </a:prstGeom>
                <a:grpFill/>
              </p:spPr>
              <p:txBody>
                <a:bodyPr wrap="none" rtlCol="0">
                  <a:spAutoFit/>
                </a:bodyPr>
                <a:lstStyle/>
                <a:p>
                  <a:r>
                    <a:rPr lang="mr-IN" sz="1350">
                      <a:solidFill>
                        <a:schemeClr val="bg1"/>
                      </a:solidFill>
                    </a:rPr>
                    <a:t>…</a:t>
                  </a:r>
                  <a:endParaRPr lang="en-US" sz="1350" dirty="0">
                    <a:solidFill>
                      <a:schemeClr val="bg1"/>
                    </a:solidFill>
                  </a:endParaRPr>
                </a:p>
              </p:txBody>
            </p:sp>
            <p:grpSp>
              <p:nvGrpSpPr>
                <p:cNvPr id="70" name="Group 69"/>
                <p:cNvGrpSpPr/>
                <p:nvPr/>
              </p:nvGrpSpPr>
              <p:grpSpPr>
                <a:xfrm>
                  <a:off x="414075" y="2447954"/>
                  <a:ext cx="2281060" cy="406114"/>
                  <a:chOff x="447337" y="2444108"/>
                  <a:chExt cx="2281060" cy="406114"/>
                </a:xfrm>
                <a:grpFill/>
              </p:grpSpPr>
              <p:sp>
                <p:nvSpPr>
                  <p:cNvPr id="71" name="Rounded Rectangle 70"/>
                  <p:cNvSpPr/>
                  <p:nvPr/>
                </p:nvSpPr>
                <p:spPr>
                  <a:xfrm>
                    <a:off x="447337" y="2444109"/>
                    <a:ext cx="664922" cy="389032"/>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Server</a:t>
                    </a:r>
                  </a:p>
                </p:txBody>
              </p:sp>
              <p:sp>
                <p:nvSpPr>
                  <p:cNvPr id="72" name="Rounded Rectangle 71"/>
                  <p:cNvSpPr/>
                  <p:nvPr/>
                </p:nvSpPr>
                <p:spPr>
                  <a:xfrm>
                    <a:off x="1241679" y="2444109"/>
                    <a:ext cx="692375" cy="4061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Scaling</a:t>
                    </a:r>
                    <a:endParaRPr lang="en-US" sz="900" dirty="0"/>
                  </a:p>
                </p:txBody>
              </p:sp>
              <p:sp>
                <p:nvSpPr>
                  <p:cNvPr id="73" name="Rounded Rectangle 72"/>
                  <p:cNvSpPr/>
                  <p:nvPr/>
                </p:nvSpPr>
                <p:spPr>
                  <a:xfrm>
                    <a:off x="2036022" y="2444108"/>
                    <a:ext cx="692375" cy="406113"/>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Uptime</a:t>
                    </a:r>
                  </a:p>
                </p:txBody>
              </p:sp>
            </p:grpSp>
          </p:grpSp>
          <p:sp>
            <p:nvSpPr>
              <p:cNvPr id="67" name="TextBox 66"/>
              <p:cNvSpPr txBox="1"/>
              <p:nvPr/>
            </p:nvSpPr>
            <p:spPr>
              <a:xfrm>
                <a:off x="1302490" y="2022589"/>
                <a:ext cx="618117" cy="400109"/>
              </a:xfrm>
              <a:prstGeom prst="rect">
                <a:avLst/>
              </a:prstGeom>
              <a:grpFill/>
            </p:spPr>
            <p:txBody>
              <a:bodyPr wrap="none" rtlCol="0">
                <a:spAutoFit/>
              </a:bodyPr>
              <a:lstStyle/>
              <a:p>
                <a:r>
                  <a:rPr lang="en-US" sz="1350">
                    <a:solidFill>
                      <a:schemeClr val="bg1"/>
                    </a:solidFill>
                  </a:rPr>
                  <a:t>APP</a:t>
                </a:r>
                <a:endParaRPr lang="en-US" sz="1350" dirty="0">
                  <a:solidFill>
                    <a:schemeClr val="bg1"/>
                  </a:solidFill>
                </a:endParaRPr>
              </a:p>
            </p:txBody>
          </p:sp>
        </p:grpSp>
      </p:grpSp>
    </p:spTree>
    <p:extLst>
      <p:ext uri="{BB962C8B-B14F-4D97-AF65-F5344CB8AC3E}">
        <p14:creationId xmlns:p14="http://schemas.microsoft.com/office/powerpoint/2010/main" val="386657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20</a:t>
            </a:fld>
            <a:endParaRPr lang="en-US"/>
          </a:p>
        </p:txBody>
      </p:sp>
      <p:sp>
        <p:nvSpPr>
          <p:cNvPr id="3" name="Title 2"/>
          <p:cNvSpPr>
            <a:spLocks noGrp="1"/>
          </p:cNvSpPr>
          <p:nvPr>
            <p:ph type="title"/>
          </p:nvPr>
        </p:nvSpPr>
        <p:spPr>
          <a:xfrm>
            <a:off x="1366259" y="215184"/>
            <a:ext cx="6659133" cy="535531"/>
          </a:xfrm>
        </p:spPr>
        <p:txBody>
          <a:bodyPr/>
          <a:lstStyle/>
          <a:p>
            <a:pPr algn="ctr"/>
            <a:r>
              <a:rPr lang="en-US" b="1"/>
              <a:t>Highlighted results</a:t>
            </a:r>
            <a:endParaRPr lang="en-US" dirty="0"/>
          </a:p>
        </p:txBody>
      </p:sp>
      <p:sp>
        <p:nvSpPr>
          <p:cNvPr id="2" name="TextBox 1"/>
          <p:cNvSpPr txBox="1"/>
          <p:nvPr/>
        </p:nvSpPr>
        <p:spPr>
          <a:xfrm>
            <a:off x="1788581" y="909756"/>
            <a:ext cx="5669494" cy="3539430"/>
          </a:xfrm>
          <a:prstGeom prst="rect">
            <a:avLst/>
          </a:prstGeom>
          <a:noFill/>
        </p:spPr>
        <p:txBody>
          <a:bodyPr wrap="square" rtlCol="0">
            <a:spAutoFit/>
          </a:bodyPr>
          <a:lstStyle/>
          <a:p>
            <a:pPr marL="214313" indent="-214313">
              <a:buFont typeface="Arial" charset="0"/>
              <a:buChar char="•"/>
            </a:pPr>
            <a:r>
              <a:rPr lang="en-US" sz="3200" dirty="0" err="1"/>
              <a:t>Serverless</a:t>
            </a:r>
            <a:r>
              <a:rPr lang="en-US" sz="3200" dirty="0"/>
              <a:t> architectures</a:t>
            </a:r>
          </a:p>
          <a:p>
            <a:pPr marL="214313" indent="-214313">
              <a:buFont typeface="Arial" charset="0"/>
              <a:buChar char="•"/>
            </a:pPr>
            <a:endParaRPr lang="en-US" sz="3200" dirty="0"/>
          </a:p>
          <a:p>
            <a:pPr marL="214313" indent="-214313">
              <a:buFont typeface="Arial" charset="0"/>
              <a:buChar char="•"/>
            </a:pPr>
            <a:r>
              <a:rPr lang="en-US" sz="3200" dirty="0"/>
              <a:t>Resource scheduling</a:t>
            </a:r>
          </a:p>
          <a:p>
            <a:pPr marL="214313" indent="-214313">
              <a:buFont typeface="Arial" charset="0"/>
              <a:buChar char="•"/>
            </a:pPr>
            <a:endParaRPr lang="en-US" sz="3200" dirty="0"/>
          </a:p>
          <a:p>
            <a:pPr marL="214313" indent="-214313">
              <a:buFont typeface="Arial" charset="0"/>
              <a:buChar char="•"/>
            </a:pPr>
            <a:r>
              <a:rPr lang="en-US" sz="3200" b="1" dirty="0">
                <a:solidFill>
                  <a:schemeClr val="accent1"/>
                </a:solidFill>
              </a:rPr>
              <a:t>Performance isolation</a:t>
            </a:r>
          </a:p>
          <a:p>
            <a:pPr marL="214313" indent="-214313">
              <a:buFont typeface="Arial" charset="0"/>
              <a:buChar char="•"/>
            </a:pPr>
            <a:endParaRPr lang="en-US" sz="3200" dirty="0"/>
          </a:p>
          <a:p>
            <a:pPr marL="214313" indent="-214313">
              <a:buFont typeface="Arial" charset="0"/>
              <a:buChar char="•"/>
            </a:pPr>
            <a:r>
              <a:rPr lang="en-US" sz="3200" dirty="0" smtClean="0"/>
              <a:t>Bugs</a:t>
            </a:r>
            <a:endParaRPr lang="en-US" sz="3200" dirty="0"/>
          </a:p>
        </p:txBody>
      </p:sp>
    </p:spTree>
    <p:extLst>
      <p:ext uri="{BB962C8B-B14F-4D97-AF65-F5344CB8AC3E}">
        <p14:creationId xmlns:p14="http://schemas.microsoft.com/office/powerpoint/2010/main" val="17655197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21</a:t>
            </a:fld>
            <a:endParaRPr lang="en-US"/>
          </a:p>
        </p:txBody>
      </p:sp>
      <p:sp>
        <p:nvSpPr>
          <p:cNvPr id="3" name="Title 2"/>
          <p:cNvSpPr>
            <a:spLocks noGrp="1"/>
          </p:cNvSpPr>
          <p:nvPr>
            <p:ph type="title"/>
          </p:nvPr>
        </p:nvSpPr>
        <p:spPr/>
        <p:txBody>
          <a:bodyPr/>
          <a:lstStyle/>
          <a:p>
            <a:r>
              <a:rPr lang="en-US" dirty="0" smtClean="0"/>
              <a:t>What can affect performance?</a:t>
            </a:r>
            <a:r>
              <a:rPr lang="en-US" dirty="0"/>
              <a:t/>
            </a:r>
            <a:br>
              <a:rPr lang="en-US" dirty="0"/>
            </a:br>
            <a:endParaRPr lang="en-US" dirty="0"/>
          </a:p>
        </p:txBody>
      </p:sp>
      <p:sp>
        <p:nvSpPr>
          <p:cNvPr id="15" name="TextBox 14"/>
          <p:cNvSpPr txBox="1"/>
          <p:nvPr/>
        </p:nvSpPr>
        <p:spPr>
          <a:xfrm>
            <a:off x="797859" y="892630"/>
            <a:ext cx="7877735" cy="1269578"/>
          </a:xfrm>
          <a:prstGeom prst="rect">
            <a:avLst/>
          </a:prstGeom>
          <a:noFill/>
        </p:spPr>
        <p:txBody>
          <a:bodyPr wrap="square" rtlCol="0">
            <a:spAutoFit/>
          </a:bodyPr>
          <a:lstStyle/>
          <a:p>
            <a:pPr marL="285750" indent="-285750">
              <a:lnSpc>
                <a:spcPct val="150000"/>
              </a:lnSpc>
              <a:buFont typeface="Arial" charset="0"/>
              <a:buChar char="•"/>
            </a:pPr>
            <a:r>
              <a:rPr lang="en-US" sz="1700" b="1" dirty="0"/>
              <a:t>CPU </a:t>
            </a:r>
            <a:r>
              <a:rPr lang="en-US" sz="1700" b="1" dirty="0" smtClean="0"/>
              <a:t>share</a:t>
            </a:r>
            <a:r>
              <a:rPr lang="en-US" sz="1700" dirty="0" smtClean="0"/>
              <a:t>: </a:t>
            </a:r>
            <a:r>
              <a:rPr lang="en-US" sz="1700" dirty="0"/>
              <a:t>fraction of 1000-ms time period for which the instance can use </a:t>
            </a:r>
            <a:r>
              <a:rPr lang="en-US" sz="1700" dirty="0" smtClean="0"/>
              <a:t>CPU</a:t>
            </a:r>
          </a:p>
          <a:p>
            <a:pPr marL="285750" indent="-285750">
              <a:lnSpc>
                <a:spcPct val="150000"/>
              </a:lnSpc>
              <a:buFont typeface="Arial" charset="0"/>
              <a:buChar char="•"/>
            </a:pPr>
            <a:r>
              <a:rPr lang="en-US" sz="1700" b="1" dirty="0" smtClean="0"/>
              <a:t>IO throughput</a:t>
            </a:r>
            <a:r>
              <a:rPr lang="en-US" sz="1700" dirty="0" smtClean="0"/>
              <a:t>: </a:t>
            </a:r>
            <a:r>
              <a:rPr lang="en-US" sz="1700" dirty="0"/>
              <a:t>Write 512 KB of data to the local disk 1,000 times (via </a:t>
            </a:r>
            <a:r>
              <a:rPr lang="en-US" sz="1700" dirty="0" err="1"/>
              <a:t>dd</a:t>
            </a:r>
            <a:r>
              <a:rPr lang="en-US" sz="1700" dirty="0"/>
              <a:t> or </a:t>
            </a:r>
            <a:r>
              <a:rPr lang="en-US" sz="1700" dirty="0" smtClean="0"/>
              <a:t>scripts)</a:t>
            </a:r>
          </a:p>
          <a:p>
            <a:pPr marL="285750" indent="-285750">
              <a:lnSpc>
                <a:spcPct val="150000"/>
              </a:lnSpc>
              <a:buFont typeface="Arial" charset="0"/>
              <a:buChar char="•"/>
            </a:pPr>
            <a:r>
              <a:rPr lang="en-US" sz="1700" b="1" dirty="0" smtClean="0"/>
              <a:t>Network throughput</a:t>
            </a:r>
            <a:r>
              <a:rPr lang="en-US" sz="1700" dirty="0" smtClean="0"/>
              <a:t>: </a:t>
            </a:r>
            <a:r>
              <a:rPr lang="en-US" sz="1700" dirty="0"/>
              <a:t>Use iperf3 to run the throughput test for 10 </a:t>
            </a:r>
            <a:r>
              <a:rPr lang="en-US" sz="1700" dirty="0" smtClean="0"/>
              <a:t>seconds</a:t>
            </a:r>
            <a:endParaRPr lang="en-US" sz="1700" dirty="0"/>
          </a:p>
        </p:txBody>
      </p:sp>
      <p:graphicFrame>
        <p:nvGraphicFramePr>
          <p:cNvPr id="12" name="Table 11"/>
          <p:cNvGraphicFramePr>
            <a:graphicFrameLocks noGrp="1"/>
          </p:cNvGraphicFramePr>
          <p:nvPr>
            <p:extLst>
              <p:ext uri="{D42A27DB-BD31-4B8C-83A1-F6EECF244321}">
                <p14:modId xmlns:p14="http://schemas.microsoft.com/office/powerpoint/2010/main" val="1802548811"/>
              </p:ext>
            </p:extLst>
          </p:nvPr>
        </p:nvGraphicFramePr>
        <p:xfrm>
          <a:off x="989383" y="2858095"/>
          <a:ext cx="7165229" cy="1105040"/>
        </p:xfrm>
        <a:graphic>
          <a:graphicData uri="http://schemas.openxmlformats.org/drawingml/2006/table">
            <a:tbl>
              <a:tblPr firstRow="1" bandRow="1">
                <a:tableStyleId>{00A15C55-8517-42AA-B614-E9B94910E393}</a:tableStyleId>
              </a:tblPr>
              <a:tblGrid>
                <a:gridCol w="1985682">
                  <a:extLst>
                    <a:ext uri="{9D8B030D-6E8A-4147-A177-3AD203B41FA5}">
                      <a16:colId xmlns="" xmlns:a16="http://schemas.microsoft.com/office/drawing/2014/main" val="20000"/>
                    </a:ext>
                  </a:extLst>
                </a:gridCol>
                <a:gridCol w="1663141">
                  <a:extLst>
                    <a:ext uri="{9D8B030D-6E8A-4147-A177-3AD203B41FA5}">
                      <a16:colId xmlns="" xmlns:a16="http://schemas.microsoft.com/office/drawing/2014/main" val="20001"/>
                    </a:ext>
                  </a:extLst>
                </a:gridCol>
                <a:gridCol w="1707776">
                  <a:extLst>
                    <a:ext uri="{9D8B030D-6E8A-4147-A177-3AD203B41FA5}">
                      <a16:colId xmlns="" xmlns:a16="http://schemas.microsoft.com/office/drawing/2014/main" val="20002"/>
                    </a:ext>
                  </a:extLst>
                </a:gridCol>
                <a:gridCol w="1808630">
                  <a:extLst>
                    <a:ext uri="{9D8B030D-6E8A-4147-A177-3AD203B41FA5}">
                      <a16:colId xmlns="" xmlns:a16="http://schemas.microsoft.com/office/drawing/2014/main" val="20003"/>
                    </a:ext>
                  </a:extLst>
                </a:gridCol>
              </a:tblGrid>
              <a:tr h="402474">
                <a:tc>
                  <a:txBody>
                    <a:bodyPr/>
                    <a:lstStyle/>
                    <a:p>
                      <a:endParaRPr lang="en-US" sz="1800" dirty="0"/>
                    </a:p>
                  </a:txBody>
                  <a:tcPr marL="68580" marR="68580" marT="34290" marB="34290"/>
                </a:tc>
                <a:tc>
                  <a:txBody>
                    <a:bodyPr/>
                    <a:lstStyle/>
                    <a:p>
                      <a:pPr algn="ctr"/>
                      <a:r>
                        <a:rPr lang="en-US" sz="1800" dirty="0">
                          <a:solidFill>
                            <a:schemeClr val="tx1"/>
                          </a:solidFill>
                        </a:rPr>
                        <a:t>AWS</a:t>
                      </a:r>
                    </a:p>
                  </a:txBody>
                  <a:tcPr marL="68580" marR="68580" marT="34290" marB="34290"/>
                </a:tc>
                <a:tc>
                  <a:txBody>
                    <a:bodyPr/>
                    <a:lstStyle/>
                    <a:p>
                      <a:pPr algn="ctr"/>
                      <a:r>
                        <a:rPr lang="en-US" sz="1800" dirty="0">
                          <a:solidFill>
                            <a:schemeClr val="tx1"/>
                          </a:solidFill>
                        </a:rPr>
                        <a:t>Azure</a:t>
                      </a:r>
                    </a:p>
                  </a:txBody>
                  <a:tcPr marL="68580" marR="68580" marT="34290" marB="34290"/>
                </a:tc>
                <a:tc>
                  <a:txBody>
                    <a:bodyPr/>
                    <a:lstStyle/>
                    <a:p>
                      <a:pPr algn="ctr"/>
                      <a:r>
                        <a:rPr lang="en-US" sz="1800" dirty="0">
                          <a:solidFill>
                            <a:schemeClr val="tx1"/>
                          </a:solidFill>
                        </a:rPr>
                        <a:t>Google</a:t>
                      </a:r>
                    </a:p>
                  </a:txBody>
                  <a:tcPr marL="68580" marR="68580" marT="34290" marB="34290"/>
                </a:tc>
                <a:extLst>
                  <a:ext uri="{0D108BD9-81ED-4DB2-BD59-A6C34878D82A}">
                    <a16:rowId xmlns="" xmlns:a16="http://schemas.microsoft.com/office/drawing/2014/main" val="10000"/>
                  </a:ext>
                </a:extLst>
              </a:tr>
              <a:tr h="351283">
                <a:tc>
                  <a:txBody>
                    <a:bodyPr/>
                    <a:lstStyle/>
                    <a:p>
                      <a:pPr algn="l"/>
                      <a:r>
                        <a:rPr lang="en-US" sz="1800" dirty="0" err="1"/>
                        <a:t>Coresidency</a:t>
                      </a:r>
                      <a:endParaRPr lang="en-US" sz="1800" dirty="0"/>
                    </a:p>
                  </a:txBody>
                  <a:tcPr marL="68580" marR="68580" marT="34290" marB="34290"/>
                </a:tc>
                <a:tc>
                  <a:txBody>
                    <a:bodyPr/>
                    <a:lstStyle/>
                    <a:p>
                      <a:pPr algn="ctr"/>
                      <a:r>
                        <a:rPr lang="en-US" sz="1800" b="1" dirty="0" smtClean="0"/>
                        <a:t>Yes</a:t>
                      </a:r>
                      <a:endParaRPr lang="en-US" sz="1800" b="1" dirty="0"/>
                    </a:p>
                  </a:txBody>
                  <a:tcPr marL="68580" marR="68580" marT="34290" marB="34290"/>
                </a:tc>
                <a:tc>
                  <a:txBody>
                    <a:bodyPr/>
                    <a:lstStyle/>
                    <a:p>
                      <a:pPr algn="ctr"/>
                      <a:r>
                        <a:rPr lang="en-US" sz="1800" b="1" dirty="0" smtClean="0"/>
                        <a:t>Yes</a:t>
                      </a:r>
                      <a:endParaRPr lang="en-US" sz="1800" b="1" dirty="0"/>
                    </a:p>
                  </a:txBody>
                  <a:tcPr marL="68580" marR="68580" marT="34290" marB="34290"/>
                </a:tc>
                <a:tc>
                  <a:txBody>
                    <a:bodyPr/>
                    <a:lstStyle/>
                    <a:p>
                      <a:pPr algn="ctr"/>
                      <a:r>
                        <a:rPr lang="en-US" sz="1800" b="0" dirty="0" smtClean="0"/>
                        <a:t>Unknown</a:t>
                      </a:r>
                      <a:endParaRPr lang="en-US" sz="1800" b="0" dirty="0"/>
                    </a:p>
                  </a:txBody>
                  <a:tcPr marL="68580" marR="68580" marT="34290" marB="34290"/>
                </a:tc>
              </a:tr>
              <a:tr h="35128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a:t>VM</a:t>
                      </a:r>
                      <a:r>
                        <a:rPr lang="en-US" sz="1800" baseline="0" dirty="0"/>
                        <a:t> configuration</a:t>
                      </a:r>
                      <a:endParaRPr lang="en-US" sz="1800" dirty="0"/>
                    </a:p>
                  </a:txBody>
                  <a:tcPr marL="68580" marR="68580" marT="34290" marB="34290"/>
                </a:tc>
                <a:tc>
                  <a:txBody>
                    <a:bodyPr/>
                    <a:lstStyle/>
                    <a:p>
                      <a:pPr algn="ctr"/>
                      <a:r>
                        <a:rPr lang="en-US" sz="1800" dirty="0" smtClean="0"/>
                        <a:t>No</a:t>
                      </a:r>
                      <a:endParaRPr lang="en-US" sz="1800" dirty="0"/>
                    </a:p>
                  </a:txBody>
                  <a:tcPr marL="68580" marR="68580" marT="34290" marB="34290"/>
                </a:tc>
                <a:tc>
                  <a:txBody>
                    <a:bodyPr/>
                    <a:lstStyle/>
                    <a:p>
                      <a:pPr algn="ctr"/>
                      <a:r>
                        <a:rPr lang="en-US" sz="1800" dirty="0" smtClean="0"/>
                        <a:t>Yes</a:t>
                      </a:r>
                      <a:endParaRPr lang="en-US" sz="1800" dirty="0"/>
                    </a:p>
                  </a:txBody>
                  <a:tcPr marL="68580" marR="68580" marT="34290" marB="34290"/>
                </a:tc>
                <a:tc>
                  <a:txBody>
                    <a:bodyPr/>
                    <a:lstStyle/>
                    <a:p>
                      <a:pPr algn="ctr"/>
                      <a:r>
                        <a:rPr lang="en-US" sz="1800" dirty="0" smtClean="0"/>
                        <a:t>No</a:t>
                      </a:r>
                      <a:endParaRPr lang="en-US" sz="1800" dirty="0"/>
                    </a:p>
                  </a:txBody>
                  <a:tcPr marL="68580" marR="68580" marT="34290" marB="34290"/>
                </a:tc>
              </a:tr>
            </a:tbl>
          </a:graphicData>
        </a:graphic>
      </p:graphicFrame>
      <p:sp>
        <p:nvSpPr>
          <p:cNvPr id="14" name="TextBox 13"/>
          <p:cNvSpPr txBox="1"/>
          <p:nvPr/>
        </p:nvSpPr>
        <p:spPr>
          <a:xfrm>
            <a:off x="797859" y="2366566"/>
            <a:ext cx="3055965" cy="369332"/>
          </a:xfrm>
          <a:prstGeom prst="rect">
            <a:avLst/>
          </a:prstGeom>
          <a:noFill/>
        </p:spPr>
        <p:txBody>
          <a:bodyPr wrap="none" rtlCol="0">
            <a:spAutoFit/>
          </a:bodyPr>
          <a:lstStyle/>
          <a:p>
            <a:r>
              <a:rPr lang="en-US" dirty="0"/>
              <a:t>Factors affecting </a:t>
            </a:r>
            <a:r>
              <a:rPr lang="en-US" dirty="0" smtClean="0"/>
              <a:t>performance:</a:t>
            </a:r>
            <a:endParaRPr lang="en-US" dirty="0"/>
          </a:p>
        </p:txBody>
      </p:sp>
      <p:sp>
        <p:nvSpPr>
          <p:cNvPr id="16" name="Rectangle 15"/>
          <p:cNvSpPr/>
          <p:nvPr/>
        </p:nvSpPr>
        <p:spPr>
          <a:xfrm>
            <a:off x="989382" y="3250663"/>
            <a:ext cx="7165229" cy="3497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41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22</a:t>
            </a:fld>
            <a:endParaRPr lang="en-US"/>
          </a:p>
        </p:txBody>
      </p:sp>
      <p:sp>
        <p:nvSpPr>
          <p:cNvPr id="6" name="Title 5"/>
          <p:cNvSpPr>
            <a:spLocks noGrp="1"/>
          </p:cNvSpPr>
          <p:nvPr>
            <p:ph type="title"/>
          </p:nvPr>
        </p:nvSpPr>
        <p:spPr/>
        <p:txBody>
          <a:bodyPr/>
          <a:lstStyle/>
          <a:p>
            <a:r>
              <a:rPr lang="en-US" dirty="0" smtClean="0"/>
              <a:t>How instances are placed on VMs</a:t>
            </a:r>
            <a:endParaRPr lang="en-US" dirty="0"/>
          </a:p>
        </p:txBody>
      </p:sp>
      <p:sp>
        <p:nvSpPr>
          <p:cNvPr id="2" name="TextBox 1"/>
          <p:cNvSpPr txBox="1"/>
          <p:nvPr/>
        </p:nvSpPr>
        <p:spPr>
          <a:xfrm>
            <a:off x="740823" y="634620"/>
            <a:ext cx="7111220" cy="1338828"/>
          </a:xfrm>
          <a:prstGeom prst="rect">
            <a:avLst/>
          </a:prstGeom>
          <a:noFill/>
        </p:spPr>
        <p:txBody>
          <a:bodyPr wrap="square" rtlCol="0">
            <a:spAutoFit/>
          </a:bodyPr>
          <a:lstStyle/>
          <a:p>
            <a:pPr>
              <a:lnSpc>
                <a:spcPct val="150000"/>
              </a:lnSpc>
            </a:pPr>
            <a:r>
              <a:rPr lang="en-US" b="1" dirty="0"/>
              <a:t>AWS</a:t>
            </a:r>
            <a:r>
              <a:rPr lang="en-US" dirty="0"/>
              <a:t>: </a:t>
            </a:r>
            <a:r>
              <a:rPr lang="is-IS" dirty="0"/>
              <a:t>Bin-packing; use at most </a:t>
            </a:r>
            <a:r>
              <a:rPr lang="is-IS" b="1" dirty="0">
                <a:solidFill>
                  <a:srgbClr val="C00000"/>
                </a:solidFill>
              </a:rPr>
              <a:t>3328</a:t>
            </a:r>
            <a:r>
              <a:rPr lang="is-IS" dirty="0"/>
              <a:t> MB VM memory</a:t>
            </a:r>
            <a:endParaRPr lang="en-US" dirty="0"/>
          </a:p>
          <a:p>
            <a:pPr>
              <a:lnSpc>
                <a:spcPct val="150000"/>
              </a:lnSpc>
            </a:pPr>
            <a:r>
              <a:rPr lang="en-US" b="1" dirty="0"/>
              <a:t>Azure</a:t>
            </a:r>
            <a:r>
              <a:rPr lang="en-US" dirty="0"/>
              <a:t>: </a:t>
            </a:r>
            <a:r>
              <a:rPr lang="en-US" dirty="0" smtClean="0"/>
              <a:t>Random</a:t>
            </a:r>
            <a:endParaRPr lang="en-US" dirty="0"/>
          </a:p>
          <a:p>
            <a:pPr>
              <a:lnSpc>
                <a:spcPct val="150000"/>
              </a:lnSpc>
            </a:pPr>
            <a:r>
              <a:rPr lang="en-US" b="1" dirty="0"/>
              <a:t>Google</a:t>
            </a:r>
            <a:r>
              <a:rPr lang="en-US" dirty="0"/>
              <a:t>: Unknown</a:t>
            </a:r>
          </a:p>
        </p:txBody>
      </p:sp>
      <p:sp>
        <p:nvSpPr>
          <p:cNvPr id="14" name="Rectangle 13"/>
          <p:cNvSpPr/>
          <p:nvPr/>
        </p:nvSpPr>
        <p:spPr>
          <a:xfrm>
            <a:off x="6237201" y="3089432"/>
            <a:ext cx="1899098" cy="830997"/>
          </a:xfrm>
          <a:prstGeom prst="rect">
            <a:avLst/>
          </a:prstGeom>
        </p:spPr>
        <p:txBody>
          <a:bodyPr wrap="square">
            <a:spAutoFit/>
          </a:bodyPr>
          <a:lstStyle/>
          <a:p>
            <a:r>
              <a:rPr lang="is-IS" sz="1600" b="1" dirty="0">
                <a:solidFill>
                  <a:srgbClr val="C00000"/>
                </a:solidFill>
              </a:rPr>
              <a:t>AWS Lambda VM </a:t>
            </a:r>
          </a:p>
          <a:p>
            <a:r>
              <a:rPr lang="is-IS" sz="1600" b="1" dirty="0">
                <a:solidFill>
                  <a:srgbClr val="C00000"/>
                </a:solidFill>
              </a:rPr>
              <a:t>memory </a:t>
            </a:r>
            <a:r>
              <a:rPr lang="en-US" sz="1600" b="1" dirty="0">
                <a:solidFill>
                  <a:srgbClr val="C00000"/>
                </a:solidFill>
              </a:rPr>
              <a:t>utilization</a:t>
            </a:r>
            <a:r>
              <a:rPr lang="is-IS" sz="1600" b="1" dirty="0">
                <a:solidFill>
                  <a:srgbClr val="C00000"/>
                </a:solidFill>
              </a:rPr>
              <a:t>: 85-100%</a:t>
            </a:r>
          </a:p>
        </p:txBody>
      </p:sp>
      <p:sp>
        <p:nvSpPr>
          <p:cNvPr id="8" name="Rectangle 7"/>
          <p:cNvSpPr/>
          <p:nvPr/>
        </p:nvSpPr>
        <p:spPr>
          <a:xfrm>
            <a:off x="1179258" y="4541296"/>
            <a:ext cx="7336092" cy="400110"/>
          </a:xfrm>
          <a:prstGeom prst="rect">
            <a:avLst/>
          </a:prstGeom>
        </p:spPr>
        <p:txBody>
          <a:bodyPr wrap="square">
            <a:spAutoFit/>
          </a:bodyPr>
          <a:lstStyle/>
          <a:p>
            <a:pPr defTabSz="914400">
              <a:defRPr/>
            </a:pPr>
            <a:r>
              <a:rPr lang="en-US" sz="2000" b="1" dirty="0" smtClean="0">
                <a:solidFill>
                  <a:srgbClr val="C00000"/>
                </a:solidFill>
              </a:rPr>
              <a:t>AWS: </a:t>
            </a:r>
            <a:r>
              <a:rPr lang="en-US" sz="2000" b="1" smtClean="0">
                <a:solidFill>
                  <a:srgbClr val="C00000"/>
                </a:solidFill>
              </a:rPr>
              <a:t>Easy for instances </a:t>
            </a:r>
            <a:r>
              <a:rPr lang="en-US" sz="2000" b="1" dirty="0" smtClean="0">
                <a:solidFill>
                  <a:srgbClr val="C00000"/>
                </a:solidFill>
              </a:rPr>
              <a:t>from the same </a:t>
            </a:r>
            <a:r>
              <a:rPr lang="en-US" sz="2000" b="1" smtClean="0">
                <a:solidFill>
                  <a:srgbClr val="C00000"/>
                </a:solidFill>
              </a:rPr>
              <a:t>tenant to </a:t>
            </a:r>
            <a:r>
              <a:rPr lang="en-US" sz="2000" b="1" dirty="0" smtClean="0">
                <a:solidFill>
                  <a:srgbClr val="C00000"/>
                </a:solidFill>
              </a:rPr>
              <a:t>be </a:t>
            </a:r>
            <a:r>
              <a:rPr lang="en-US" sz="2000" b="1" dirty="0" err="1" smtClean="0">
                <a:solidFill>
                  <a:srgbClr val="C00000"/>
                </a:solidFill>
              </a:rPr>
              <a:t>coresident</a:t>
            </a:r>
            <a:endParaRPr lang="en-US" sz="2000" b="1" dirty="0">
              <a:solidFill>
                <a:srgbClr val="C00000"/>
              </a:solidFill>
            </a:endParaRPr>
          </a:p>
        </p:txBody>
      </p:sp>
      <p:sp>
        <p:nvSpPr>
          <p:cNvPr id="5" name="TextBox 4"/>
          <p:cNvSpPr txBox="1"/>
          <p:nvPr/>
        </p:nvSpPr>
        <p:spPr>
          <a:xfrm>
            <a:off x="6237201" y="2010772"/>
            <a:ext cx="2117503" cy="954107"/>
          </a:xfrm>
          <a:prstGeom prst="rect">
            <a:avLst/>
          </a:prstGeom>
          <a:noFill/>
        </p:spPr>
        <p:txBody>
          <a:bodyPr wrap="none" rtlCol="0">
            <a:spAutoFit/>
          </a:bodyPr>
          <a:lstStyle/>
          <a:p>
            <a:r>
              <a:rPr lang="en-US" sz="1400" dirty="0" smtClean="0"/>
              <a:t>25 * 128 MB </a:t>
            </a:r>
            <a:r>
              <a:rPr lang="en-US" sz="1400" dirty="0" err="1" smtClean="0"/>
              <a:t>insts</a:t>
            </a:r>
            <a:r>
              <a:rPr lang="en-US" sz="1400" dirty="0" smtClean="0"/>
              <a:t>: 1 VM</a:t>
            </a:r>
          </a:p>
          <a:p>
            <a:r>
              <a:rPr lang="en-US" sz="1400" dirty="0" smtClean="0"/>
              <a:t>50 * 128 MB </a:t>
            </a:r>
            <a:r>
              <a:rPr lang="en-US" sz="1400" dirty="0" err="1" smtClean="0"/>
              <a:t>insts</a:t>
            </a:r>
            <a:r>
              <a:rPr lang="en-US" sz="1400" dirty="0" smtClean="0"/>
              <a:t>: 2 VMs</a:t>
            </a:r>
          </a:p>
          <a:p>
            <a:r>
              <a:rPr lang="mr-IN" sz="1400" dirty="0" smtClean="0"/>
              <a:t>…</a:t>
            </a:r>
            <a:endParaRPr lang="en-US" sz="1400" dirty="0" smtClean="0"/>
          </a:p>
          <a:p>
            <a:r>
              <a:rPr lang="en-US" sz="1400" dirty="0" smtClean="0"/>
              <a:t>200 * 128 MB </a:t>
            </a:r>
            <a:r>
              <a:rPr lang="en-US" sz="1400" dirty="0" err="1" smtClean="0"/>
              <a:t>insts</a:t>
            </a:r>
            <a:r>
              <a:rPr lang="en-US" sz="1400" dirty="0" smtClean="0"/>
              <a:t>: 8 VMs</a:t>
            </a:r>
            <a:endParaRPr lang="en-US" sz="1400" dirty="0"/>
          </a:p>
        </p:txBody>
      </p:sp>
      <p:graphicFrame>
        <p:nvGraphicFramePr>
          <p:cNvPr id="10" name="Chart 9"/>
          <p:cNvGraphicFramePr/>
          <p:nvPr>
            <p:extLst>
              <p:ext uri="{D42A27DB-BD31-4B8C-83A1-F6EECF244321}">
                <p14:modId xmlns:p14="http://schemas.microsoft.com/office/powerpoint/2010/main" val="422813199"/>
              </p:ext>
            </p:extLst>
          </p:nvPr>
        </p:nvGraphicFramePr>
        <p:xfrm>
          <a:off x="2440227" y="1758233"/>
          <a:ext cx="3796974" cy="29208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371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23</a:t>
            </a:fld>
            <a:endParaRPr lang="en-US"/>
          </a:p>
        </p:txBody>
      </p:sp>
      <p:sp>
        <p:nvSpPr>
          <p:cNvPr id="10" name="TextBox 9"/>
          <p:cNvSpPr txBox="1"/>
          <p:nvPr/>
        </p:nvSpPr>
        <p:spPr>
          <a:xfrm>
            <a:off x="657797" y="3797165"/>
            <a:ext cx="6638420" cy="300082"/>
          </a:xfrm>
          <a:prstGeom prst="rect">
            <a:avLst/>
          </a:prstGeom>
          <a:noFill/>
        </p:spPr>
        <p:txBody>
          <a:bodyPr wrap="none" rtlCol="0">
            <a:spAutoFit/>
          </a:bodyPr>
          <a:lstStyle/>
          <a:p>
            <a:r>
              <a:rPr lang="en-US" sz="1350" dirty="0"/>
              <a:t>(Estimated based </a:t>
            </a:r>
            <a:r>
              <a:rPr lang="en-US" sz="1350" dirty="0" smtClean="0"/>
              <a:t>on </a:t>
            </a:r>
            <a:r>
              <a:rPr lang="en-US" sz="1350" dirty="0"/>
              <a:t>the median performance across </a:t>
            </a:r>
            <a:r>
              <a:rPr lang="en-US" sz="1350" dirty="0" err="1"/>
              <a:t>coresident</a:t>
            </a:r>
            <a:r>
              <a:rPr lang="en-US" sz="1350" dirty="0"/>
              <a:t> instances, over 50 rounds) </a:t>
            </a:r>
          </a:p>
        </p:txBody>
      </p:sp>
      <p:graphicFrame>
        <p:nvGraphicFramePr>
          <p:cNvPr id="5" name="Chart 4"/>
          <p:cNvGraphicFramePr/>
          <p:nvPr>
            <p:extLst>
              <p:ext uri="{D42A27DB-BD31-4B8C-83A1-F6EECF244321}">
                <p14:modId xmlns:p14="http://schemas.microsoft.com/office/powerpoint/2010/main" val="1499189650"/>
              </p:ext>
            </p:extLst>
          </p:nvPr>
        </p:nvGraphicFramePr>
        <p:xfrm>
          <a:off x="4655847" y="877586"/>
          <a:ext cx="3441539" cy="3116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432296226"/>
              </p:ext>
            </p:extLst>
          </p:nvPr>
        </p:nvGraphicFramePr>
        <p:xfrm>
          <a:off x="838200" y="877586"/>
          <a:ext cx="3939251" cy="3106180"/>
        </p:xfrm>
        <a:graphic>
          <a:graphicData uri="http://schemas.openxmlformats.org/drawingml/2006/chart">
            <c:chart xmlns:c="http://schemas.openxmlformats.org/drawingml/2006/chart" xmlns:r="http://schemas.openxmlformats.org/officeDocument/2006/relationships" r:id="rId4"/>
          </a:graphicData>
        </a:graphic>
      </p:graphicFrame>
      <p:grpSp>
        <p:nvGrpSpPr>
          <p:cNvPr id="20" name="Group 19"/>
          <p:cNvGrpSpPr/>
          <p:nvPr/>
        </p:nvGrpSpPr>
        <p:grpSpPr>
          <a:xfrm>
            <a:off x="5180458" y="1530548"/>
            <a:ext cx="2685558" cy="1627202"/>
            <a:chOff x="1259037" y="1788716"/>
            <a:chExt cx="2685558" cy="1627202"/>
          </a:xfrm>
        </p:grpSpPr>
        <p:sp>
          <p:nvSpPr>
            <p:cNvPr id="11" name="TextBox 10"/>
            <p:cNvSpPr txBox="1"/>
            <p:nvPr/>
          </p:nvSpPr>
          <p:spPr>
            <a:xfrm>
              <a:off x="1259037" y="1788716"/>
              <a:ext cx="574196" cy="307777"/>
            </a:xfrm>
            <a:prstGeom prst="rect">
              <a:avLst/>
            </a:prstGeom>
            <a:noFill/>
          </p:spPr>
          <p:txBody>
            <a:bodyPr wrap="none" rtlCol="0">
              <a:spAutoFit/>
            </a:bodyPr>
            <a:lstStyle/>
            <a:p>
              <a:r>
                <a:rPr lang="en-US" sz="1400" dirty="0"/>
                <a:t>same</a:t>
              </a:r>
            </a:p>
          </p:txBody>
        </p:sp>
        <p:sp>
          <p:nvSpPr>
            <p:cNvPr id="14" name="TextBox 13"/>
            <p:cNvSpPr txBox="1"/>
            <p:nvPr/>
          </p:nvSpPr>
          <p:spPr>
            <a:xfrm>
              <a:off x="2382315" y="2830580"/>
              <a:ext cx="533558" cy="307777"/>
            </a:xfrm>
            <a:prstGeom prst="rect">
              <a:avLst/>
            </a:prstGeom>
            <a:noFill/>
          </p:spPr>
          <p:txBody>
            <a:bodyPr wrap="square" rtlCol="0">
              <a:spAutoFit/>
            </a:bodyPr>
            <a:lstStyle/>
            <a:p>
              <a:r>
                <a:rPr lang="en-US" sz="1400" b="1" dirty="0">
                  <a:solidFill>
                    <a:srgbClr val="C00000"/>
                  </a:solidFill>
                </a:rPr>
                <a:t>4x -</a:t>
              </a:r>
            </a:p>
          </p:txBody>
        </p:sp>
        <p:sp>
          <p:nvSpPr>
            <p:cNvPr id="15" name="TextBox 14"/>
            <p:cNvSpPr txBox="1"/>
            <p:nvPr/>
          </p:nvSpPr>
          <p:spPr>
            <a:xfrm>
              <a:off x="3404409" y="3108141"/>
              <a:ext cx="540186" cy="307777"/>
            </a:xfrm>
            <a:prstGeom prst="rect">
              <a:avLst/>
            </a:prstGeom>
            <a:noFill/>
          </p:spPr>
          <p:txBody>
            <a:bodyPr wrap="square" rtlCol="0">
              <a:spAutoFit/>
            </a:bodyPr>
            <a:lstStyle/>
            <a:p>
              <a:r>
                <a:rPr lang="en-US" sz="1400" b="1" dirty="0">
                  <a:solidFill>
                    <a:srgbClr val="C00000"/>
                  </a:solidFill>
                </a:rPr>
                <a:t>19x -</a:t>
              </a:r>
            </a:p>
          </p:txBody>
        </p:sp>
      </p:grpSp>
      <p:grpSp>
        <p:nvGrpSpPr>
          <p:cNvPr id="21" name="Group 20"/>
          <p:cNvGrpSpPr/>
          <p:nvPr/>
        </p:nvGrpSpPr>
        <p:grpSpPr>
          <a:xfrm>
            <a:off x="1560805" y="2493322"/>
            <a:ext cx="2865470" cy="582618"/>
            <a:chOff x="4967611" y="2709628"/>
            <a:chExt cx="2865470" cy="582618"/>
          </a:xfrm>
        </p:grpSpPr>
        <p:sp>
          <p:nvSpPr>
            <p:cNvPr id="16" name="TextBox 15"/>
            <p:cNvSpPr txBox="1"/>
            <p:nvPr/>
          </p:nvSpPr>
          <p:spPr>
            <a:xfrm>
              <a:off x="4967611" y="2709628"/>
              <a:ext cx="452368" cy="307777"/>
            </a:xfrm>
            <a:prstGeom prst="rect">
              <a:avLst/>
            </a:prstGeom>
            <a:noFill/>
          </p:spPr>
          <p:txBody>
            <a:bodyPr wrap="none" rtlCol="0">
              <a:spAutoFit/>
            </a:bodyPr>
            <a:lstStyle/>
            <a:p>
              <a:r>
                <a:rPr lang="en-US" sz="1400" b="1" dirty="0">
                  <a:solidFill>
                    <a:srgbClr val="C00000"/>
                  </a:solidFill>
                </a:rPr>
                <a:t>3x -</a:t>
              </a:r>
            </a:p>
          </p:txBody>
        </p:sp>
        <p:sp>
          <p:nvSpPr>
            <p:cNvPr id="17" name="TextBox 16"/>
            <p:cNvSpPr txBox="1"/>
            <p:nvPr/>
          </p:nvSpPr>
          <p:spPr>
            <a:xfrm>
              <a:off x="6174162" y="2917057"/>
              <a:ext cx="452368" cy="307777"/>
            </a:xfrm>
            <a:prstGeom prst="rect">
              <a:avLst/>
            </a:prstGeom>
            <a:noFill/>
          </p:spPr>
          <p:txBody>
            <a:bodyPr wrap="none" rtlCol="0">
              <a:spAutoFit/>
            </a:bodyPr>
            <a:lstStyle/>
            <a:p>
              <a:r>
                <a:rPr lang="en-US" sz="1400" b="1" dirty="0">
                  <a:solidFill>
                    <a:srgbClr val="C00000"/>
                  </a:solidFill>
                </a:rPr>
                <a:t>5x -</a:t>
              </a:r>
            </a:p>
          </p:txBody>
        </p:sp>
        <p:sp>
          <p:nvSpPr>
            <p:cNvPr id="18" name="TextBox 17"/>
            <p:cNvSpPr txBox="1"/>
            <p:nvPr/>
          </p:nvSpPr>
          <p:spPr>
            <a:xfrm>
              <a:off x="7380713" y="2984469"/>
              <a:ext cx="452368" cy="307777"/>
            </a:xfrm>
            <a:prstGeom prst="rect">
              <a:avLst/>
            </a:prstGeom>
            <a:noFill/>
          </p:spPr>
          <p:txBody>
            <a:bodyPr wrap="none" rtlCol="0">
              <a:spAutoFit/>
            </a:bodyPr>
            <a:lstStyle/>
            <a:p>
              <a:r>
                <a:rPr lang="en-US" sz="1400" b="1" dirty="0">
                  <a:solidFill>
                    <a:srgbClr val="C00000"/>
                  </a:solidFill>
                </a:rPr>
                <a:t>6x -</a:t>
              </a:r>
            </a:p>
          </p:txBody>
        </p:sp>
      </p:grpSp>
      <p:sp>
        <p:nvSpPr>
          <p:cNvPr id="6" name="Title 5"/>
          <p:cNvSpPr>
            <a:spLocks noGrp="1"/>
          </p:cNvSpPr>
          <p:nvPr>
            <p:ph type="title"/>
          </p:nvPr>
        </p:nvSpPr>
        <p:spPr>
          <a:xfrm>
            <a:off x="-2" y="149049"/>
            <a:ext cx="9144000" cy="373547"/>
          </a:xfrm>
        </p:spPr>
        <p:txBody>
          <a:bodyPr/>
          <a:lstStyle/>
          <a:p>
            <a:r>
              <a:rPr lang="en-US" sz="2800" dirty="0" err="1" smtClean="0"/>
              <a:t>Coresident</a:t>
            </a:r>
            <a:r>
              <a:rPr lang="en-US" sz="2800" dirty="0" smtClean="0"/>
              <a:t> instances </a:t>
            </a:r>
            <a:r>
              <a:rPr lang="en-US" sz="2800" dirty="0"/>
              <a:t>contend for VM resources</a:t>
            </a:r>
          </a:p>
        </p:txBody>
      </p:sp>
      <p:sp>
        <p:nvSpPr>
          <p:cNvPr id="19" name="Rectangle 18"/>
          <p:cNvSpPr/>
          <p:nvPr/>
        </p:nvSpPr>
        <p:spPr>
          <a:xfrm>
            <a:off x="984739" y="4126399"/>
            <a:ext cx="6931200" cy="830997"/>
          </a:xfrm>
          <a:prstGeom prst="rect">
            <a:avLst/>
          </a:prstGeom>
        </p:spPr>
        <p:txBody>
          <a:bodyPr wrap="square">
            <a:spAutoFit/>
          </a:bodyPr>
          <a:lstStyle/>
          <a:p>
            <a:pPr algn="ctr"/>
            <a:r>
              <a:rPr lang="en-US" sz="2400" b="1" dirty="0" smtClean="0">
                <a:solidFill>
                  <a:srgbClr val="C00000"/>
                </a:solidFill>
              </a:rPr>
              <a:t>Resources </a:t>
            </a:r>
            <a:r>
              <a:rPr lang="en-US" sz="2400" b="1" dirty="0">
                <a:solidFill>
                  <a:srgbClr val="C00000"/>
                </a:solidFill>
              </a:rPr>
              <a:t>are allocated per </a:t>
            </a:r>
            <a:r>
              <a:rPr lang="en-US" sz="2400" b="1" dirty="0" smtClean="0">
                <a:solidFill>
                  <a:srgbClr val="C00000"/>
                </a:solidFill>
              </a:rPr>
              <a:t>VM</a:t>
            </a:r>
          </a:p>
          <a:p>
            <a:pPr algn="ctr"/>
            <a:r>
              <a:rPr lang="en-US" sz="2400" b="1" dirty="0">
                <a:solidFill>
                  <a:srgbClr val="C00000"/>
                </a:solidFill>
              </a:rPr>
              <a:t>M</a:t>
            </a:r>
            <a:r>
              <a:rPr lang="en-US" sz="2400" b="1" dirty="0" smtClean="0">
                <a:solidFill>
                  <a:srgbClr val="C00000"/>
                </a:solidFill>
              </a:rPr>
              <a:t>ore </a:t>
            </a:r>
            <a:r>
              <a:rPr lang="en-US" sz="2400" b="1" dirty="0">
                <a:solidFill>
                  <a:srgbClr val="C00000"/>
                </a:solidFill>
              </a:rPr>
              <a:t>co-residency decreases resources per </a:t>
            </a:r>
            <a:r>
              <a:rPr lang="en-US" sz="2400" b="1" dirty="0" smtClean="0">
                <a:solidFill>
                  <a:srgbClr val="C00000"/>
                </a:solidFill>
              </a:rPr>
              <a:t>function</a:t>
            </a:r>
            <a:endParaRPr lang="en-US" sz="2400" b="1" dirty="0">
              <a:solidFill>
                <a:srgbClr val="C00000"/>
              </a:solidFill>
            </a:endParaRPr>
          </a:p>
        </p:txBody>
      </p:sp>
    </p:spTree>
    <p:extLst>
      <p:ext uri="{BB962C8B-B14F-4D97-AF65-F5344CB8AC3E}">
        <p14:creationId xmlns:p14="http://schemas.microsoft.com/office/powerpoint/2010/main" val="196122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graphicEl>
                                              <a:chart seriesIdx="1" categoryIdx="-4" bldStep="series"/>
                                            </p:graphic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Graphic spid="8" grpId="0">
        <p:bldSub>
          <a:bldChart bld="series"/>
        </p:bldSub>
      </p:bldGraphic>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24</a:t>
            </a:fld>
            <a:endParaRPr lang="en-US"/>
          </a:p>
        </p:txBody>
      </p:sp>
      <p:sp>
        <p:nvSpPr>
          <p:cNvPr id="10" name="TextBox 9"/>
          <p:cNvSpPr txBox="1"/>
          <p:nvPr/>
        </p:nvSpPr>
        <p:spPr>
          <a:xfrm>
            <a:off x="657797" y="3761069"/>
            <a:ext cx="6638420" cy="300082"/>
          </a:xfrm>
          <a:prstGeom prst="rect">
            <a:avLst/>
          </a:prstGeom>
          <a:noFill/>
        </p:spPr>
        <p:txBody>
          <a:bodyPr wrap="none" rtlCol="0">
            <a:spAutoFit/>
          </a:bodyPr>
          <a:lstStyle/>
          <a:p>
            <a:r>
              <a:rPr lang="en-US" sz="1350" dirty="0"/>
              <a:t>(Estimated based </a:t>
            </a:r>
            <a:r>
              <a:rPr lang="en-US" sz="1350" dirty="0" smtClean="0"/>
              <a:t>on </a:t>
            </a:r>
            <a:r>
              <a:rPr lang="en-US" sz="1350" dirty="0"/>
              <a:t>the median performance across </a:t>
            </a:r>
            <a:r>
              <a:rPr lang="en-US" sz="1350" dirty="0" err="1"/>
              <a:t>coresident</a:t>
            </a:r>
            <a:r>
              <a:rPr lang="en-US" sz="1350" dirty="0"/>
              <a:t> instances, over 50 rounds) </a:t>
            </a:r>
          </a:p>
        </p:txBody>
      </p:sp>
      <p:graphicFrame>
        <p:nvGraphicFramePr>
          <p:cNvPr id="5" name="Chart 4"/>
          <p:cNvGraphicFramePr/>
          <p:nvPr>
            <p:extLst>
              <p:ext uri="{D42A27DB-BD31-4B8C-83A1-F6EECF244321}">
                <p14:modId xmlns:p14="http://schemas.microsoft.com/office/powerpoint/2010/main" val="1952400021"/>
              </p:ext>
            </p:extLst>
          </p:nvPr>
        </p:nvGraphicFramePr>
        <p:xfrm>
          <a:off x="4655847" y="877586"/>
          <a:ext cx="3441539" cy="31169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p:nvPr>
            <p:extLst>
              <p:ext uri="{D42A27DB-BD31-4B8C-83A1-F6EECF244321}">
                <p14:modId xmlns:p14="http://schemas.microsoft.com/office/powerpoint/2010/main" val="432296226"/>
              </p:ext>
            </p:extLst>
          </p:nvPr>
        </p:nvGraphicFramePr>
        <p:xfrm>
          <a:off x="838200" y="877586"/>
          <a:ext cx="3939251" cy="3106180"/>
        </p:xfrm>
        <a:graphic>
          <a:graphicData uri="http://schemas.openxmlformats.org/drawingml/2006/chart">
            <c:chart xmlns:c="http://schemas.openxmlformats.org/drawingml/2006/chart" xmlns:r="http://schemas.openxmlformats.org/officeDocument/2006/relationships" r:id="rId4"/>
          </a:graphicData>
        </a:graphic>
      </p:graphicFrame>
      <p:grpSp>
        <p:nvGrpSpPr>
          <p:cNvPr id="20" name="Group 19"/>
          <p:cNvGrpSpPr/>
          <p:nvPr/>
        </p:nvGrpSpPr>
        <p:grpSpPr>
          <a:xfrm>
            <a:off x="5180458" y="1530548"/>
            <a:ext cx="2685558" cy="1627202"/>
            <a:chOff x="1259037" y="1788716"/>
            <a:chExt cx="2685558" cy="1627202"/>
          </a:xfrm>
        </p:grpSpPr>
        <p:sp>
          <p:nvSpPr>
            <p:cNvPr id="11" name="TextBox 10"/>
            <p:cNvSpPr txBox="1"/>
            <p:nvPr/>
          </p:nvSpPr>
          <p:spPr>
            <a:xfrm>
              <a:off x="1259037" y="1788716"/>
              <a:ext cx="574196" cy="307777"/>
            </a:xfrm>
            <a:prstGeom prst="rect">
              <a:avLst/>
            </a:prstGeom>
            <a:noFill/>
          </p:spPr>
          <p:txBody>
            <a:bodyPr wrap="none" rtlCol="0">
              <a:spAutoFit/>
            </a:bodyPr>
            <a:lstStyle/>
            <a:p>
              <a:r>
                <a:rPr lang="en-US" sz="1400" dirty="0"/>
                <a:t>same</a:t>
              </a:r>
            </a:p>
          </p:txBody>
        </p:sp>
        <p:sp>
          <p:nvSpPr>
            <p:cNvPr id="14" name="TextBox 13"/>
            <p:cNvSpPr txBox="1"/>
            <p:nvPr/>
          </p:nvSpPr>
          <p:spPr>
            <a:xfrm>
              <a:off x="2382315" y="2830580"/>
              <a:ext cx="533558" cy="307777"/>
            </a:xfrm>
            <a:prstGeom prst="rect">
              <a:avLst/>
            </a:prstGeom>
            <a:noFill/>
          </p:spPr>
          <p:txBody>
            <a:bodyPr wrap="square" rtlCol="0">
              <a:spAutoFit/>
            </a:bodyPr>
            <a:lstStyle/>
            <a:p>
              <a:r>
                <a:rPr lang="en-US" sz="1400" b="1" dirty="0">
                  <a:solidFill>
                    <a:srgbClr val="C00000"/>
                  </a:solidFill>
                </a:rPr>
                <a:t>4x -</a:t>
              </a:r>
            </a:p>
          </p:txBody>
        </p:sp>
        <p:sp>
          <p:nvSpPr>
            <p:cNvPr id="15" name="TextBox 14"/>
            <p:cNvSpPr txBox="1"/>
            <p:nvPr/>
          </p:nvSpPr>
          <p:spPr>
            <a:xfrm>
              <a:off x="3404409" y="3108141"/>
              <a:ext cx="540186" cy="307777"/>
            </a:xfrm>
            <a:prstGeom prst="rect">
              <a:avLst/>
            </a:prstGeom>
            <a:noFill/>
          </p:spPr>
          <p:txBody>
            <a:bodyPr wrap="square" rtlCol="0">
              <a:spAutoFit/>
            </a:bodyPr>
            <a:lstStyle/>
            <a:p>
              <a:r>
                <a:rPr lang="en-US" sz="1400" b="1" dirty="0">
                  <a:solidFill>
                    <a:srgbClr val="C00000"/>
                  </a:solidFill>
                </a:rPr>
                <a:t>19x -</a:t>
              </a:r>
            </a:p>
          </p:txBody>
        </p:sp>
      </p:grpSp>
      <p:grpSp>
        <p:nvGrpSpPr>
          <p:cNvPr id="21" name="Group 20"/>
          <p:cNvGrpSpPr/>
          <p:nvPr/>
        </p:nvGrpSpPr>
        <p:grpSpPr>
          <a:xfrm>
            <a:off x="1560805" y="2493322"/>
            <a:ext cx="2865470" cy="582618"/>
            <a:chOff x="4967611" y="2709628"/>
            <a:chExt cx="2865470" cy="582618"/>
          </a:xfrm>
        </p:grpSpPr>
        <p:sp>
          <p:nvSpPr>
            <p:cNvPr id="16" name="TextBox 15"/>
            <p:cNvSpPr txBox="1"/>
            <p:nvPr/>
          </p:nvSpPr>
          <p:spPr>
            <a:xfrm>
              <a:off x="4967611" y="2709628"/>
              <a:ext cx="452368" cy="307777"/>
            </a:xfrm>
            <a:prstGeom prst="rect">
              <a:avLst/>
            </a:prstGeom>
            <a:noFill/>
          </p:spPr>
          <p:txBody>
            <a:bodyPr wrap="none" rtlCol="0">
              <a:spAutoFit/>
            </a:bodyPr>
            <a:lstStyle/>
            <a:p>
              <a:r>
                <a:rPr lang="en-US" sz="1400" b="1" dirty="0">
                  <a:solidFill>
                    <a:srgbClr val="C00000"/>
                  </a:solidFill>
                </a:rPr>
                <a:t>3x -</a:t>
              </a:r>
            </a:p>
          </p:txBody>
        </p:sp>
        <p:sp>
          <p:nvSpPr>
            <p:cNvPr id="17" name="TextBox 16"/>
            <p:cNvSpPr txBox="1"/>
            <p:nvPr/>
          </p:nvSpPr>
          <p:spPr>
            <a:xfrm>
              <a:off x="6174162" y="2917057"/>
              <a:ext cx="452368" cy="307777"/>
            </a:xfrm>
            <a:prstGeom prst="rect">
              <a:avLst/>
            </a:prstGeom>
            <a:noFill/>
          </p:spPr>
          <p:txBody>
            <a:bodyPr wrap="none" rtlCol="0">
              <a:spAutoFit/>
            </a:bodyPr>
            <a:lstStyle/>
            <a:p>
              <a:r>
                <a:rPr lang="en-US" sz="1400" b="1" dirty="0">
                  <a:solidFill>
                    <a:srgbClr val="C00000"/>
                  </a:solidFill>
                </a:rPr>
                <a:t>5x -</a:t>
              </a:r>
            </a:p>
          </p:txBody>
        </p:sp>
        <p:sp>
          <p:nvSpPr>
            <p:cNvPr id="18" name="TextBox 17"/>
            <p:cNvSpPr txBox="1"/>
            <p:nvPr/>
          </p:nvSpPr>
          <p:spPr>
            <a:xfrm>
              <a:off x="7380713" y="2984469"/>
              <a:ext cx="452368" cy="307777"/>
            </a:xfrm>
            <a:prstGeom prst="rect">
              <a:avLst/>
            </a:prstGeom>
            <a:noFill/>
          </p:spPr>
          <p:txBody>
            <a:bodyPr wrap="none" rtlCol="0">
              <a:spAutoFit/>
            </a:bodyPr>
            <a:lstStyle/>
            <a:p>
              <a:r>
                <a:rPr lang="en-US" sz="1400" b="1" dirty="0">
                  <a:solidFill>
                    <a:srgbClr val="C00000"/>
                  </a:solidFill>
                </a:rPr>
                <a:t>6x -</a:t>
              </a:r>
            </a:p>
          </p:txBody>
        </p:sp>
      </p:grpSp>
      <p:sp>
        <p:nvSpPr>
          <p:cNvPr id="6" name="Title 5"/>
          <p:cNvSpPr>
            <a:spLocks noGrp="1"/>
          </p:cNvSpPr>
          <p:nvPr>
            <p:ph type="title"/>
          </p:nvPr>
        </p:nvSpPr>
        <p:spPr>
          <a:xfrm>
            <a:off x="-2" y="149049"/>
            <a:ext cx="9144000" cy="373547"/>
          </a:xfrm>
        </p:spPr>
        <p:txBody>
          <a:bodyPr/>
          <a:lstStyle/>
          <a:p>
            <a:r>
              <a:rPr lang="en-US" sz="2800" dirty="0" err="1" smtClean="0"/>
              <a:t>Coresident</a:t>
            </a:r>
            <a:r>
              <a:rPr lang="en-US" sz="2800" dirty="0" smtClean="0"/>
              <a:t> instances </a:t>
            </a:r>
            <a:r>
              <a:rPr lang="en-US" sz="2800" dirty="0"/>
              <a:t>contend for VM resources</a:t>
            </a:r>
          </a:p>
        </p:txBody>
      </p:sp>
      <p:sp>
        <p:nvSpPr>
          <p:cNvPr id="19" name="Rectangle 18"/>
          <p:cNvSpPr/>
          <p:nvPr/>
        </p:nvSpPr>
        <p:spPr>
          <a:xfrm>
            <a:off x="984739" y="4126399"/>
            <a:ext cx="6931200" cy="830997"/>
          </a:xfrm>
          <a:prstGeom prst="rect">
            <a:avLst/>
          </a:prstGeom>
        </p:spPr>
        <p:txBody>
          <a:bodyPr wrap="square">
            <a:spAutoFit/>
          </a:bodyPr>
          <a:lstStyle/>
          <a:p>
            <a:pPr algn="ctr"/>
            <a:r>
              <a:rPr lang="en-US" sz="2400" b="1" dirty="0" smtClean="0">
                <a:solidFill>
                  <a:srgbClr val="C00000"/>
                </a:solidFill>
              </a:rPr>
              <a:t>Resources </a:t>
            </a:r>
            <a:r>
              <a:rPr lang="en-US" sz="2400" b="1" dirty="0">
                <a:solidFill>
                  <a:srgbClr val="C00000"/>
                </a:solidFill>
              </a:rPr>
              <a:t>are allocated per </a:t>
            </a:r>
            <a:r>
              <a:rPr lang="en-US" sz="2400" b="1" dirty="0" smtClean="0">
                <a:solidFill>
                  <a:srgbClr val="C00000"/>
                </a:solidFill>
              </a:rPr>
              <a:t>VM</a:t>
            </a:r>
          </a:p>
          <a:p>
            <a:pPr algn="ctr"/>
            <a:r>
              <a:rPr lang="en-US" sz="2400" b="1" dirty="0">
                <a:solidFill>
                  <a:srgbClr val="C00000"/>
                </a:solidFill>
              </a:rPr>
              <a:t>M</a:t>
            </a:r>
            <a:r>
              <a:rPr lang="en-US" sz="2400" b="1" dirty="0" smtClean="0">
                <a:solidFill>
                  <a:srgbClr val="C00000"/>
                </a:solidFill>
              </a:rPr>
              <a:t>ore </a:t>
            </a:r>
            <a:r>
              <a:rPr lang="en-US" sz="2400" b="1" dirty="0">
                <a:solidFill>
                  <a:srgbClr val="C00000"/>
                </a:solidFill>
              </a:rPr>
              <a:t>co-residency decreases resources per </a:t>
            </a:r>
            <a:r>
              <a:rPr lang="en-US" sz="2400" b="1" dirty="0" smtClean="0">
                <a:solidFill>
                  <a:srgbClr val="C00000"/>
                </a:solidFill>
              </a:rPr>
              <a:t>function</a:t>
            </a:r>
            <a:endParaRPr lang="en-US" sz="2400" b="1" dirty="0">
              <a:solidFill>
                <a:srgbClr val="C00000"/>
              </a:solidFill>
            </a:endParaRPr>
          </a:p>
        </p:txBody>
      </p:sp>
      <p:sp>
        <p:nvSpPr>
          <p:cNvPr id="2" name="Oval 1"/>
          <p:cNvSpPr/>
          <p:nvPr/>
        </p:nvSpPr>
        <p:spPr>
          <a:xfrm>
            <a:off x="4655847" y="1263330"/>
            <a:ext cx="1436123" cy="842211"/>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519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25</a:t>
            </a:fld>
            <a:endParaRPr lang="en-US"/>
          </a:p>
        </p:txBody>
      </p:sp>
      <p:sp>
        <p:nvSpPr>
          <p:cNvPr id="3" name="Title 2"/>
          <p:cNvSpPr>
            <a:spLocks noGrp="1"/>
          </p:cNvSpPr>
          <p:nvPr>
            <p:ph type="title"/>
          </p:nvPr>
        </p:nvSpPr>
        <p:spPr>
          <a:xfrm>
            <a:off x="-2" y="161081"/>
            <a:ext cx="9144000" cy="373547"/>
          </a:xfrm>
        </p:spPr>
        <p:txBody>
          <a:bodyPr/>
          <a:lstStyle/>
          <a:p>
            <a:r>
              <a:rPr lang="en-US" sz="2800" dirty="0" smtClean="0"/>
              <a:t>AWS/Google: </a:t>
            </a:r>
            <a:r>
              <a:rPr lang="en-US" sz="2800" dirty="0"/>
              <a:t>CPU share is proportional to memory </a:t>
            </a:r>
            <a:br>
              <a:rPr lang="en-US" sz="2800" dirty="0"/>
            </a:br>
            <a:endParaRPr lang="en-US" sz="2800" dirty="0"/>
          </a:p>
        </p:txBody>
      </p:sp>
      <p:sp>
        <p:nvSpPr>
          <p:cNvPr id="12" name="TextBox 11"/>
          <p:cNvSpPr txBox="1"/>
          <p:nvPr/>
        </p:nvSpPr>
        <p:spPr>
          <a:xfrm>
            <a:off x="2521963" y="3737807"/>
            <a:ext cx="571760" cy="338554"/>
          </a:xfrm>
          <a:prstGeom prst="rect">
            <a:avLst/>
          </a:prstGeom>
          <a:noFill/>
        </p:spPr>
        <p:txBody>
          <a:bodyPr wrap="none" rtlCol="0">
            <a:spAutoFit/>
          </a:bodyPr>
          <a:lstStyle/>
          <a:p>
            <a:r>
              <a:rPr lang="en-US" sz="1600" dirty="0"/>
              <a:t>AWS</a:t>
            </a:r>
          </a:p>
        </p:txBody>
      </p:sp>
      <p:sp>
        <p:nvSpPr>
          <p:cNvPr id="13" name="TextBox 12"/>
          <p:cNvSpPr txBox="1"/>
          <p:nvPr/>
        </p:nvSpPr>
        <p:spPr>
          <a:xfrm>
            <a:off x="6163674" y="3737807"/>
            <a:ext cx="777777" cy="338554"/>
          </a:xfrm>
          <a:prstGeom prst="rect">
            <a:avLst/>
          </a:prstGeom>
          <a:noFill/>
        </p:spPr>
        <p:txBody>
          <a:bodyPr wrap="none" rtlCol="0">
            <a:spAutoFit/>
          </a:bodyPr>
          <a:lstStyle/>
          <a:p>
            <a:r>
              <a:rPr lang="en-US" sz="1600" dirty="0"/>
              <a:t>Google</a:t>
            </a:r>
          </a:p>
        </p:txBody>
      </p:sp>
      <p:sp>
        <p:nvSpPr>
          <p:cNvPr id="14" name="Rectangle 13"/>
          <p:cNvSpPr/>
          <p:nvPr/>
        </p:nvSpPr>
        <p:spPr>
          <a:xfrm>
            <a:off x="1204000" y="4209895"/>
            <a:ext cx="6816677" cy="461665"/>
          </a:xfrm>
          <a:prstGeom prst="rect">
            <a:avLst/>
          </a:prstGeom>
        </p:spPr>
        <p:txBody>
          <a:bodyPr wrap="square">
            <a:spAutoFit/>
          </a:bodyPr>
          <a:lstStyle/>
          <a:p>
            <a:pPr defTabSz="914400">
              <a:defRPr/>
            </a:pPr>
            <a:r>
              <a:rPr lang="en-US" sz="2400" b="1" dirty="0">
                <a:solidFill>
                  <a:srgbClr val="C00000"/>
                </a:solidFill>
              </a:rPr>
              <a:t>M</a:t>
            </a:r>
            <a:r>
              <a:rPr lang="en-US" sz="2400" b="1" dirty="0" smtClean="0">
                <a:solidFill>
                  <a:srgbClr val="C00000"/>
                </a:solidFill>
              </a:rPr>
              <a:t>ore memory --&gt; More CPU --&gt; </a:t>
            </a:r>
            <a:r>
              <a:rPr lang="en-US" sz="2400" b="1" smtClean="0">
                <a:solidFill>
                  <a:srgbClr val="C00000"/>
                </a:solidFill>
              </a:rPr>
              <a:t>Better performance</a:t>
            </a:r>
            <a:endParaRPr lang="en-US" sz="2400" b="1" dirty="0">
              <a:solidFill>
                <a:srgbClr val="C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53968" y="1592237"/>
            <a:ext cx="2902262" cy="221627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884676" y="1608485"/>
            <a:ext cx="2839873" cy="2202892"/>
          </a:xfrm>
          <a:prstGeom prst="rect">
            <a:avLst/>
          </a:prstGeom>
        </p:spPr>
      </p:pic>
      <p:sp>
        <p:nvSpPr>
          <p:cNvPr id="5" name="TextBox 4"/>
          <p:cNvSpPr txBox="1"/>
          <p:nvPr/>
        </p:nvSpPr>
        <p:spPr>
          <a:xfrm>
            <a:off x="838200" y="763869"/>
            <a:ext cx="6065956" cy="584775"/>
          </a:xfrm>
          <a:prstGeom prst="rect">
            <a:avLst/>
          </a:prstGeom>
          <a:noFill/>
        </p:spPr>
        <p:txBody>
          <a:bodyPr wrap="none" rtlCol="0">
            <a:spAutoFit/>
          </a:bodyPr>
          <a:lstStyle/>
          <a:p>
            <a:r>
              <a:rPr lang="en-US" sz="1600" b="1" dirty="0" smtClean="0"/>
              <a:t>AWS</a:t>
            </a:r>
            <a:r>
              <a:rPr lang="en-US" sz="1600" dirty="0" smtClean="0"/>
              <a:t>:  Functions of 128 MB memory </a:t>
            </a:r>
            <a:r>
              <a:rPr lang="en-US" sz="1600" dirty="0"/>
              <a:t>can </a:t>
            </a:r>
            <a:r>
              <a:rPr lang="en-US" sz="1600" dirty="0" smtClean="0"/>
              <a:t>use </a:t>
            </a:r>
            <a:r>
              <a:rPr lang="en-US" sz="1600" dirty="0"/>
              <a:t>CPU for 80 </a:t>
            </a:r>
            <a:r>
              <a:rPr lang="en-US" sz="1600" dirty="0" err="1" smtClean="0"/>
              <a:t>ms</a:t>
            </a:r>
            <a:r>
              <a:rPr lang="en-US" sz="1600" dirty="0" smtClean="0"/>
              <a:t> in 1000 </a:t>
            </a:r>
            <a:r>
              <a:rPr lang="en-US" sz="1600" dirty="0" err="1" smtClean="0"/>
              <a:t>ms</a:t>
            </a:r>
            <a:endParaRPr lang="en-US" sz="1600" dirty="0" smtClean="0"/>
          </a:p>
          <a:p>
            <a:r>
              <a:rPr lang="en-US" sz="1600" dirty="0" smtClean="0"/>
              <a:t>	  Functions </a:t>
            </a:r>
            <a:r>
              <a:rPr lang="en-US" sz="1600" dirty="0"/>
              <a:t>of </a:t>
            </a:r>
            <a:r>
              <a:rPr lang="en-US" sz="1600" dirty="0" smtClean="0"/>
              <a:t>1.5 GB </a:t>
            </a:r>
            <a:r>
              <a:rPr lang="en-US" sz="1600" dirty="0"/>
              <a:t>memory </a:t>
            </a:r>
            <a:r>
              <a:rPr lang="en-US" sz="1600" dirty="0" smtClean="0"/>
              <a:t>can use CPU for </a:t>
            </a:r>
            <a:r>
              <a:rPr lang="en-US" sz="1600" dirty="0"/>
              <a:t>900 </a:t>
            </a:r>
            <a:r>
              <a:rPr lang="en-US" sz="1600" dirty="0" err="1" smtClean="0"/>
              <a:t>ms</a:t>
            </a:r>
            <a:r>
              <a:rPr lang="en-US" sz="1600" dirty="0" smtClean="0"/>
              <a:t> in 1000 </a:t>
            </a:r>
            <a:r>
              <a:rPr lang="en-US" sz="1600" dirty="0" err="1" smtClean="0"/>
              <a:t>ms</a:t>
            </a:r>
            <a:endParaRPr lang="en-US" sz="1600" dirty="0"/>
          </a:p>
        </p:txBody>
      </p:sp>
    </p:spTree>
    <p:extLst>
      <p:ext uri="{BB962C8B-B14F-4D97-AF65-F5344CB8AC3E}">
        <p14:creationId xmlns:p14="http://schemas.microsoft.com/office/powerpoint/2010/main" val="194703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089988452"/>
              </p:ext>
            </p:extLst>
          </p:nvPr>
        </p:nvGraphicFramePr>
        <p:xfrm>
          <a:off x="989383" y="2858095"/>
          <a:ext cx="7165229" cy="1105040"/>
        </p:xfrm>
        <a:graphic>
          <a:graphicData uri="http://schemas.openxmlformats.org/drawingml/2006/table">
            <a:tbl>
              <a:tblPr firstRow="1" bandRow="1">
                <a:tableStyleId>{00A15C55-8517-42AA-B614-E9B94910E393}</a:tableStyleId>
              </a:tblPr>
              <a:tblGrid>
                <a:gridCol w="1985682">
                  <a:extLst>
                    <a:ext uri="{9D8B030D-6E8A-4147-A177-3AD203B41FA5}">
                      <a16:colId xmlns="" xmlns:a16="http://schemas.microsoft.com/office/drawing/2014/main" val="20000"/>
                    </a:ext>
                  </a:extLst>
                </a:gridCol>
                <a:gridCol w="1663141">
                  <a:extLst>
                    <a:ext uri="{9D8B030D-6E8A-4147-A177-3AD203B41FA5}">
                      <a16:colId xmlns="" xmlns:a16="http://schemas.microsoft.com/office/drawing/2014/main" val="20001"/>
                    </a:ext>
                  </a:extLst>
                </a:gridCol>
                <a:gridCol w="1707776">
                  <a:extLst>
                    <a:ext uri="{9D8B030D-6E8A-4147-A177-3AD203B41FA5}">
                      <a16:colId xmlns="" xmlns:a16="http://schemas.microsoft.com/office/drawing/2014/main" val="20002"/>
                    </a:ext>
                  </a:extLst>
                </a:gridCol>
                <a:gridCol w="1808630">
                  <a:extLst>
                    <a:ext uri="{9D8B030D-6E8A-4147-A177-3AD203B41FA5}">
                      <a16:colId xmlns="" xmlns:a16="http://schemas.microsoft.com/office/drawing/2014/main" val="20003"/>
                    </a:ext>
                  </a:extLst>
                </a:gridCol>
              </a:tblGrid>
              <a:tr h="402474">
                <a:tc>
                  <a:txBody>
                    <a:bodyPr/>
                    <a:lstStyle/>
                    <a:p>
                      <a:endParaRPr lang="en-US" sz="1800" dirty="0"/>
                    </a:p>
                  </a:txBody>
                  <a:tcPr marL="68580" marR="68580" marT="34290" marB="34290"/>
                </a:tc>
                <a:tc>
                  <a:txBody>
                    <a:bodyPr/>
                    <a:lstStyle/>
                    <a:p>
                      <a:pPr algn="ctr"/>
                      <a:r>
                        <a:rPr lang="en-US" sz="1800" dirty="0">
                          <a:solidFill>
                            <a:schemeClr val="tx1"/>
                          </a:solidFill>
                        </a:rPr>
                        <a:t>AWS</a:t>
                      </a:r>
                    </a:p>
                  </a:txBody>
                  <a:tcPr marL="68580" marR="68580" marT="34290" marB="34290"/>
                </a:tc>
                <a:tc>
                  <a:txBody>
                    <a:bodyPr/>
                    <a:lstStyle/>
                    <a:p>
                      <a:pPr algn="ctr"/>
                      <a:r>
                        <a:rPr lang="en-US" sz="1800" dirty="0">
                          <a:solidFill>
                            <a:schemeClr val="tx1"/>
                          </a:solidFill>
                        </a:rPr>
                        <a:t>Azure</a:t>
                      </a:r>
                    </a:p>
                  </a:txBody>
                  <a:tcPr marL="68580" marR="68580" marT="34290" marB="34290"/>
                </a:tc>
                <a:tc>
                  <a:txBody>
                    <a:bodyPr/>
                    <a:lstStyle/>
                    <a:p>
                      <a:pPr algn="ctr"/>
                      <a:r>
                        <a:rPr lang="en-US" sz="1800" dirty="0">
                          <a:solidFill>
                            <a:schemeClr val="tx1"/>
                          </a:solidFill>
                        </a:rPr>
                        <a:t>Google</a:t>
                      </a:r>
                    </a:p>
                  </a:txBody>
                  <a:tcPr marL="68580" marR="68580" marT="34290" marB="34290"/>
                </a:tc>
                <a:extLst>
                  <a:ext uri="{0D108BD9-81ED-4DB2-BD59-A6C34878D82A}">
                    <a16:rowId xmlns="" xmlns:a16="http://schemas.microsoft.com/office/drawing/2014/main" val="10000"/>
                  </a:ext>
                </a:extLst>
              </a:tr>
              <a:tr h="351283">
                <a:tc>
                  <a:txBody>
                    <a:bodyPr/>
                    <a:lstStyle/>
                    <a:p>
                      <a:pPr algn="l"/>
                      <a:r>
                        <a:rPr lang="en-US" sz="1800" dirty="0" err="1"/>
                        <a:t>Coresidency</a:t>
                      </a:r>
                      <a:endParaRPr lang="en-US" sz="1800" dirty="0"/>
                    </a:p>
                  </a:txBody>
                  <a:tcPr marL="68580" marR="68580" marT="34290" marB="34290"/>
                </a:tc>
                <a:tc>
                  <a:txBody>
                    <a:bodyPr/>
                    <a:lstStyle/>
                    <a:p>
                      <a:pPr algn="ctr"/>
                      <a:r>
                        <a:rPr lang="en-US" sz="1800" dirty="0" smtClean="0"/>
                        <a:t>Yes</a:t>
                      </a:r>
                      <a:endParaRPr lang="en-US" sz="1800" dirty="0"/>
                    </a:p>
                  </a:txBody>
                  <a:tcPr marL="68580" marR="68580" marT="34290" marB="34290"/>
                </a:tc>
                <a:tc>
                  <a:txBody>
                    <a:bodyPr/>
                    <a:lstStyle/>
                    <a:p>
                      <a:pPr algn="ctr"/>
                      <a:r>
                        <a:rPr lang="en-US" sz="1800" dirty="0" smtClean="0"/>
                        <a:t>Yes</a:t>
                      </a:r>
                      <a:endParaRPr lang="en-US" sz="1800" dirty="0"/>
                    </a:p>
                  </a:txBody>
                  <a:tcPr marL="68580" marR="68580" marT="34290" marB="34290"/>
                </a:tc>
                <a:tc>
                  <a:txBody>
                    <a:bodyPr/>
                    <a:lstStyle/>
                    <a:p>
                      <a:pPr algn="ctr"/>
                      <a:r>
                        <a:rPr lang="en-US" sz="1800" dirty="0" smtClean="0"/>
                        <a:t>Unknown</a:t>
                      </a:r>
                      <a:endParaRPr lang="en-US" sz="1800" dirty="0"/>
                    </a:p>
                  </a:txBody>
                  <a:tcPr marL="68580" marR="68580" marT="34290" marB="34290"/>
                </a:tc>
              </a:tr>
              <a:tr h="351283">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800" dirty="0"/>
                        <a:t>VM</a:t>
                      </a:r>
                      <a:r>
                        <a:rPr lang="en-US" sz="1800" baseline="0" dirty="0"/>
                        <a:t> configuration</a:t>
                      </a:r>
                      <a:endParaRPr lang="en-US" sz="1800" dirty="0"/>
                    </a:p>
                  </a:txBody>
                  <a:tcPr marL="68580" marR="68580" marT="34290" marB="34290"/>
                </a:tc>
                <a:tc>
                  <a:txBody>
                    <a:bodyPr/>
                    <a:lstStyle/>
                    <a:p>
                      <a:pPr algn="ctr"/>
                      <a:r>
                        <a:rPr lang="en-US" sz="1800" b="0" dirty="0" smtClean="0"/>
                        <a:t>No</a:t>
                      </a:r>
                      <a:endParaRPr lang="en-US" sz="1800" b="0" dirty="0"/>
                    </a:p>
                  </a:txBody>
                  <a:tcPr marL="68580" marR="68580" marT="34290" marB="34290"/>
                </a:tc>
                <a:tc>
                  <a:txBody>
                    <a:bodyPr/>
                    <a:lstStyle/>
                    <a:p>
                      <a:pPr algn="ctr"/>
                      <a:r>
                        <a:rPr lang="en-US" sz="1800" b="1" dirty="0" smtClean="0"/>
                        <a:t>Yes</a:t>
                      </a:r>
                      <a:endParaRPr lang="en-US" sz="1800" b="1" dirty="0"/>
                    </a:p>
                  </a:txBody>
                  <a:tcPr marL="68580" marR="68580" marT="34290" marB="34290"/>
                </a:tc>
                <a:tc>
                  <a:txBody>
                    <a:bodyPr/>
                    <a:lstStyle/>
                    <a:p>
                      <a:pPr algn="ctr"/>
                      <a:r>
                        <a:rPr lang="en-US" sz="1800" b="0" dirty="0" smtClean="0"/>
                        <a:t>No</a:t>
                      </a:r>
                      <a:endParaRPr lang="en-US" sz="1800" b="0" dirty="0"/>
                    </a:p>
                  </a:txBody>
                  <a:tcPr marL="68580" marR="68580" marT="34290" marB="34290"/>
                </a:tc>
              </a:tr>
            </a:tbl>
          </a:graphicData>
        </a:graphic>
      </p:graphicFrame>
      <p:sp>
        <p:nvSpPr>
          <p:cNvPr id="4" name="Slide Number Placeholder 3"/>
          <p:cNvSpPr>
            <a:spLocks noGrp="1"/>
          </p:cNvSpPr>
          <p:nvPr>
            <p:ph type="sldNum" sz="quarter" idx="12"/>
          </p:nvPr>
        </p:nvSpPr>
        <p:spPr/>
        <p:txBody>
          <a:bodyPr/>
          <a:lstStyle/>
          <a:p>
            <a:fld id="{7788AB0C-407B-47F8-BA5E-EF063E2B1E11}" type="slidenum">
              <a:rPr lang="en-US" smtClean="0"/>
              <a:pPr/>
              <a:t>26</a:t>
            </a:fld>
            <a:endParaRPr lang="en-US"/>
          </a:p>
        </p:txBody>
      </p:sp>
      <p:sp>
        <p:nvSpPr>
          <p:cNvPr id="3" name="Title 2"/>
          <p:cNvSpPr>
            <a:spLocks noGrp="1"/>
          </p:cNvSpPr>
          <p:nvPr>
            <p:ph type="title"/>
          </p:nvPr>
        </p:nvSpPr>
        <p:spPr/>
        <p:txBody>
          <a:bodyPr/>
          <a:lstStyle/>
          <a:p>
            <a:r>
              <a:rPr lang="en-US" dirty="0" smtClean="0"/>
              <a:t>What can affect performance?</a:t>
            </a:r>
            <a:r>
              <a:rPr lang="en-US" dirty="0"/>
              <a:t/>
            </a:r>
            <a:br>
              <a:rPr lang="en-US" dirty="0"/>
            </a:br>
            <a:endParaRPr lang="en-US" dirty="0"/>
          </a:p>
        </p:txBody>
      </p:sp>
      <p:sp>
        <p:nvSpPr>
          <p:cNvPr id="15" name="TextBox 14"/>
          <p:cNvSpPr txBox="1"/>
          <p:nvPr/>
        </p:nvSpPr>
        <p:spPr>
          <a:xfrm>
            <a:off x="797859" y="892630"/>
            <a:ext cx="7877735" cy="1269578"/>
          </a:xfrm>
          <a:prstGeom prst="rect">
            <a:avLst/>
          </a:prstGeom>
          <a:noFill/>
        </p:spPr>
        <p:txBody>
          <a:bodyPr wrap="square" rtlCol="0">
            <a:spAutoFit/>
          </a:bodyPr>
          <a:lstStyle/>
          <a:p>
            <a:pPr marL="285750" indent="-285750">
              <a:lnSpc>
                <a:spcPct val="150000"/>
              </a:lnSpc>
              <a:buFont typeface="Arial" charset="0"/>
              <a:buChar char="•"/>
            </a:pPr>
            <a:r>
              <a:rPr lang="en-US" sz="1700" b="1" dirty="0"/>
              <a:t>CPU </a:t>
            </a:r>
            <a:r>
              <a:rPr lang="en-US" sz="1700" b="1" dirty="0" smtClean="0"/>
              <a:t>share</a:t>
            </a:r>
            <a:r>
              <a:rPr lang="en-US" sz="1700" dirty="0" smtClean="0"/>
              <a:t>: </a:t>
            </a:r>
            <a:r>
              <a:rPr lang="en-US" sz="1700" dirty="0"/>
              <a:t>fraction of 1000-ms time period for which the instance can use </a:t>
            </a:r>
            <a:r>
              <a:rPr lang="en-US" sz="1700" dirty="0" smtClean="0"/>
              <a:t>CPU</a:t>
            </a:r>
          </a:p>
          <a:p>
            <a:pPr marL="285750" indent="-285750">
              <a:lnSpc>
                <a:spcPct val="150000"/>
              </a:lnSpc>
              <a:buFont typeface="Arial" charset="0"/>
              <a:buChar char="•"/>
            </a:pPr>
            <a:r>
              <a:rPr lang="en-US" sz="1700" b="1" dirty="0" smtClean="0"/>
              <a:t>IO throughput</a:t>
            </a:r>
            <a:r>
              <a:rPr lang="en-US" sz="1700" dirty="0" smtClean="0"/>
              <a:t>: </a:t>
            </a:r>
            <a:r>
              <a:rPr lang="en-US" sz="1700" dirty="0"/>
              <a:t>Write 512 KB of data to the local disk 1,000 times (via </a:t>
            </a:r>
            <a:r>
              <a:rPr lang="en-US" sz="1700" dirty="0" err="1"/>
              <a:t>dd</a:t>
            </a:r>
            <a:r>
              <a:rPr lang="en-US" sz="1700" dirty="0"/>
              <a:t> or </a:t>
            </a:r>
            <a:r>
              <a:rPr lang="en-US" sz="1700" dirty="0" smtClean="0"/>
              <a:t>scripts)</a:t>
            </a:r>
          </a:p>
          <a:p>
            <a:pPr marL="285750" indent="-285750">
              <a:lnSpc>
                <a:spcPct val="150000"/>
              </a:lnSpc>
              <a:buFont typeface="Arial" charset="0"/>
              <a:buChar char="•"/>
            </a:pPr>
            <a:r>
              <a:rPr lang="en-US" sz="1700" b="1" dirty="0" smtClean="0"/>
              <a:t>Network throughput</a:t>
            </a:r>
            <a:r>
              <a:rPr lang="en-US" sz="1700" dirty="0" smtClean="0"/>
              <a:t>: </a:t>
            </a:r>
            <a:r>
              <a:rPr lang="en-US" sz="1700" dirty="0"/>
              <a:t>Use iperf3 to run the throughput test for 10 </a:t>
            </a:r>
            <a:r>
              <a:rPr lang="en-US" sz="1700" dirty="0" smtClean="0"/>
              <a:t>seconds</a:t>
            </a:r>
            <a:endParaRPr lang="en-US" sz="1700" dirty="0"/>
          </a:p>
        </p:txBody>
      </p:sp>
      <p:sp>
        <p:nvSpPr>
          <p:cNvPr id="14" name="TextBox 13"/>
          <p:cNvSpPr txBox="1"/>
          <p:nvPr/>
        </p:nvSpPr>
        <p:spPr>
          <a:xfrm>
            <a:off x="797859" y="2366566"/>
            <a:ext cx="3055965" cy="369332"/>
          </a:xfrm>
          <a:prstGeom prst="rect">
            <a:avLst/>
          </a:prstGeom>
          <a:noFill/>
        </p:spPr>
        <p:txBody>
          <a:bodyPr wrap="none" rtlCol="0">
            <a:spAutoFit/>
          </a:bodyPr>
          <a:lstStyle/>
          <a:p>
            <a:r>
              <a:rPr lang="en-US" dirty="0"/>
              <a:t>Factors affecting </a:t>
            </a:r>
            <a:r>
              <a:rPr lang="en-US" dirty="0" smtClean="0"/>
              <a:t>performance:</a:t>
            </a:r>
            <a:endParaRPr lang="en-US" dirty="0"/>
          </a:p>
        </p:txBody>
      </p:sp>
      <p:sp>
        <p:nvSpPr>
          <p:cNvPr id="16" name="Rectangle 15"/>
          <p:cNvSpPr/>
          <p:nvPr/>
        </p:nvSpPr>
        <p:spPr>
          <a:xfrm>
            <a:off x="989382" y="3586838"/>
            <a:ext cx="7165229" cy="3497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92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27</a:t>
            </a:fld>
            <a:endParaRPr lang="en-US"/>
          </a:p>
        </p:txBody>
      </p:sp>
      <p:sp>
        <p:nvSpPr>
          <p:cNvPr id="3" name="Title 2"/>
          <p:cNvSpPr>
            <a:spLocks noGrp="1"/>
          </p:cNvSpPr>
          <p:nvPr>
            <p:ph type="title"/>
          </p:nvPr>
        </p:nvSpPr>
        <p:spPr>
          <a:xfrm>
            <a:off x="-2" y="149049"/>
            <a:ext cx="9144000" cy="373547"/>
          </a:xfrm>
        </p:spPr>
        <p:txBody>
          <a:bodyPr/>
          <a:lstStyle/>
          <a:p>
            <a:r>
              <a:rPr lang="en-US" sz="2800" dirty="0" smtClean="0"/>
              <a:t>Azure: VM </a:t>
            </a:r>
            <a:r>
              <a:rPr lang="en-US" sz="2800" dirty="0"/>
              <a:t>configurations </a:t>
            </a:r>
            <a:r>
              <a:rPr lang="en-US" sz="2800" dirty="0" smtClean="0"/>
              <a:t>affect </a:t>
            </a:r>
            <a:r>
              <a:rPr lang="en-US" sz="2800" dirty="0"/>
              <a:t>performance </a:t>
            </a:r>
            <a:br>
              <a:rPr lang="en-US" sz="2800" dirty="0"/>
            </a:br>
            <a:endParaRPr lang="en-US" sz="2800" dirty="0"/>
          </a:p>
        </p:txBody>
      </p:sp>
      <p:graphicFrame>
        <p:nvGraphicFramePr>
          <p:cNvPr id="2" name="Chart 1"/>
          <p:cNvGraphicFramePr/>
          <p:nvPr>
            <p:extLst>
              <p:ext uri="{D42A27DB-BD31-4B8C-83A1-F6EECF244321}">
                <p14:modId xmlns:p14="http://schemas.microsoft.com/office/powerpoint/2010/main" val="2054590389"/>
              </p:ext>
            </p:extLst>
          </p:nvPr>
        </p:nvGraphicFramePr>
        <p:xfrm>
          <a:off x="765362" y="1529352"/>
          <a:ext cx="4451684" cy="248093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765362" y="799948"/>
            <a:ext cx="7905750" cy="369332"/>
          </a:xfrm>
          <a:prstGeom prst="rect">
            <a:avLst/>
          </a:prstGeom>
          <a:noFill/>
        </p:spPr>
        <p:txBody>
          <a:bodyPr wrap="square" rtlCol="0">
            <a:spAutoFit/>
          </a:bodyPr>
          <a:lstStyle/>
          <a:p>
            <a:r>
              <a:rPr lang="en-US" b="1" dirty="0"/>
              <a:t>Azure</a:t>
            </a:r>
            <a:r>
              <a:rPr lang="en-US" dirty="0" smtClean="0"/>
              <a:t>:</a:t>
            </a:r>
            <a:endParaRPr lang="en-US" dirty="0"/>
          </a:p>
        </p:txBody>
      </p:sp>
      <p:sp>
        <p:nvSpPr>
          <p:cNvPr id="11" name="Rectangle 10"/>
          <p:cNvSpPr/>
          <p:nvPr/>
        </p:nvSpPr>
        <p:spPr>
          <a:xfrm>
            <a:off x="1896033" y="4078280"/>
            <a:ext cx="6079752" cy="954107"/>
          </a:xfrm>
          <a:prstGeom prst="rect">
            <a:avLst/>
          </a:prstGeom>
        </p:spPr>
        <p:txBody>
          <a:bodyPr wrap="square">
            <a:spAutoFit/>
          </a:bodyPr>
          <a:lstStyle/>
          <a:p>
            <a:r>
              <a:rPr lang="en-US" sz="2800" b="1" dirty="0">
                <a:solidFill>
                  <a:srgbClr val="C00000"/>
                </a:solidFill>
              </a:rPr>
              <a:t>Same function + fewer </a:t>
            </a:r>
            <a:r>
              <a:rPr lang="en-US" sz="2800" b="1">
                <a:solidFill>
                  <a:srgbClr val="C00000"/>
                </a:solidFill>
              </a:rPr>
              <a:t>resources  </a:t>
            </a:r>
            <a:endParaRPr lang="en-US" sz="2800" b="1" smtClean="0">
              <a:solidFill>
                <a:srgbClr val="C00000"/>
              </a:solidFill>
            </a:endParaRPr>
          </a:p>
          <a:p>
            <a:r>
              <a:rPr lang="en-US" sz="2800" b="1" dirty="0" smtClean="0">
                <a:solidFill>
                  <a:srgbClr val="C00000"/>
                </a:solidFill>
              </a:rPr>
              <a:t>= </a:t>
            </a:r>
            <a:r>
              <a:rPr lang="en-US" sz="2800" b="1" dirty="0">
                <a:solidFill>
                  <a:srgbClr val="C00000"/>
                </a:solidFill>
              </a:rPr>
              <a:t>longer running time  = more money </a:t>
            </a:r>
          </a:p>
        </p:txBody>
      </p:sp>
      <p:sp>
        <p:nvSpPr>
          <p:cNvPr id="5" name="Rectangle 4"/>
          <p:cNvSpPr/>
          <p:nvPr/>
        </p:nvSpPr>
        <p:spPr>
          <a:xfrm>
            <a:off x="4817498" y="2162115"/>
            <a:ext cx="3853614" cy="923330"/>
          </a:xfrm>
          <a:prstGeom prst="rect">
            <a:avLst/>
          </a:prstGeom>
        </p:spPr>
        <p:txBody>
          <a:bodyPr wrap="square">
            <a:spAutoFit/>
          </a:bodyPr>
          <a:lstStyle/>
          <a:p>
            <a:r>
              <a:rPr lang="en-US" dirty="0"/>
              <a:t>4-vCPU VMs </a:t>
            </a:r>
            <a:r>
              <a:rPr lang="en-US"/>
              <a:t>get </a:t>
            </a:r>
            <a:r>
              <a:rPr lang="en-US" b="1" smtClean="0">
                <a:solidFill>
                  <a:srgbClr val="C00000"/>
                </a:solidFill>
              </a:rPr>
              <a:t>1.5x</a:t>
            </a:r>
            <a:r>
              <a:rPr lang="en-US" smtClean="0"/>
              <a:t> </a:t>
            </a:r>
            <a:r>
              <a:rPr lang="en-US" dirty="0"/>
              <a:t>IO throughput,  </a:t>
            </a:r>
            <a:endParaRPr lang="en-US" dirty="0" smtClean="0"/>
          </a:p>
          <a:p>
            <a:r>
              <a:rPr lang="en-US" b="1" dirty="0" smtClean="0">
                <a:solidFill>
                  <a:srgbClr val="C00000"/>
                </a:solidFill>
              </a:rPr>
              <a:t>2x</a:t>
            </a:r>
            <a:r>
              <a:rPr lang="en-US" dirty="0" smtClean="0"/>
              <a:t> </a:t>
            </a:r>
            <a:r>
              <a:rPr lang="en-US" dirty="0"/>
              <a:t>network </a:t>
            </a:r>
            <a:r>
              <a:rPr lang="en-US" dirty="0" smtClean="0"/>
              <a:t>throughput, </a:t>
            </a:r>
          </a:p>
          <a:p>
            <a:r>
              <a:rPr lang="en-US" dirty="0" smtClean="0"/>
              <a:t>and </a:t>
            </a:r>
            <a:r>
              <a:rPr lang="en-US" dirty="0"/>
              <a:t>more CPU than other types of VMs </a:t>
            </a:r>
          </a:p>
        </p:txBody>
      </p:sp>
      <p:sp>
        <p:nvSpPr>
          <p:cNvPr id="6" name="TextBox 5"/>
          <p:cNvSpPr txBox="1"/>
          <p:nvPr/>
        </p:nvSpPr>
        <p:spPr>
          <a:xfrm>
            <a:off x="1896033" y="1552603"/>
            <a:ext cx="823880" cy="276999"/>
          </a:xfrm>
          <a:prstGeom prst="rect">
            <a:avLst/>
          </a:prstGeom>
          <a:noFill/>
        </p:spPr>
        <p:txBody>
          <a:bodyPr wrap="none" rtlCol="0">
            <a:spAutoFit/>
          </a:bodyPr>
          <a:lstStyle/>
          <a:p>
            <a:r>
              <a:rPr lang="en-US" sz="1200" dirty="0" smtClean="0">
                <a:solidFill>
                  <a:schemeClr val="tx2">
                    <a:lumMod val="75000"/>
                  </a:schemeClr>
                </a:solidFill>
              </a:rPr>
              <a:t>CPU share</a:t>
            </a:r>
            <a:endParaRPr lang="en-US" sz="1200" dirty="0">
              <a:solidFill>
                <a:schemeClr val="tx2">
                  <a:lumMod val="75000"/>
                </a:schemeClr>
              </a:solidFill>
            </a:endParaRPr>
          </a:p>
        </p:txBody>
      </p:sp>
    </p:spTree>
    <p:extLst>
      <p:ext uri="{BB962C8B-B14F-4D97-AF65-F5344CB8AC3E}">
        <p14:creationId xmlns:p14="http://schemas.microsoft.com/office/powerpoint/2010/main" val="122848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Chart bld="series"/>
        </p:bldSub>
      </p:bldGraphic>
      <p:bldP spid="11"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28</a:t>
            </a:fld>
            <a:endParaRPr lang="en-US"/>
          </a:p>
        </p:txBody>
      </p:sp>
      <p:sp>
        <p:nvSpPr>
          <p:cNvPr id="3" name="Title 2"/>
          <p:cNvSpPr>
            <a:spLocks noGrp="1"/>
          </p:cNvSpPr>
          <p:nvPr>
            <p:ph type="title"/>
          </p:nvPr>
        </p:nvSpPr>
        <p:spPr>
          <a:xfrm>
            <a:off x="1366259" y="215184"/>
            <a:ext cx="6659133" cy="535531"/>
          </a:xfrm>
        </p:spPr>
        <p:txBody>
          <a:bodyPr/>
          <a:lstStyle/>
          <a:p>
            <a:pPr algn="ctr"/>
            <a:r>
              <a:rPr lang="en-US" b="1" dirty="0"/>
              <a:t>Highlighted results</a:t>
            </a:r>
            <a:endParaRPr lang="en-US" dirty="0"/>
          </a:p>
        </p:txBody>
      </p:sp>
      <p:sp>
        <p:nvSpPr>
          <p:cNvPr id="2" name="TextBox 1"/>
          <p:cNvSpPr txBox="1"/>
          <p:nvPr/>
        </p:nvSpPr>
        <p:spPr>
          <a:xfrm>
            <a:off x="1788581" y="909756"/>
            <a:ext cx="5669494" cy="3539430"/>
          </a:xfrm>
          <a:prstGeom prst="rect">
            <a:avLst/>
          </a:prstGeom>
          <a:noFill/>
        </p:spPr>
        <p:txBody>
          <a:bodyPr wrap="square" rtlCol="0">
            <a:spAutoFit/>
          </a:bodyPr>
          <a:lstStyle/>
          <a:p>
            <a:pPr marL="214313" indent="-214313">
              <a:buFont typeface="Arial" charset="0"/>
              <a:buChar char="•"/>
            </a:pPr>
            <a:r>
              <a:rPr lang="en-US" sz="3200" dirty="0" err="1"/>
              <a:t>Serverless</a:t>
            </a:r>
            <a:r>
              <a:rPr lang="en-US" sz="3200" dirty="0"/>
              <a:t> architectures</a:t>
            </a:r>
          </a:p>
          <a:p>
            <a:pPr marL="214313" indent="-214313">
              <a:buFont typeface="Arial" charset="0"/>
              <a:buChar char="•"/>
            </a:pPr>
            <a:endParaRPr lang="en-US" sz="3200" dirty="0"/>
          </a:p>
          <a:p>
            <a:pPr marL="214313" indent="-214313">
              <a:buFont typeface="Arial" charset="0"/>
              <a:buChar char="•"/>
            </a:pPr>
            <a:r>
              <a:rPr lang="en-US" sz="3200" dirty="0"/>
              <a:t>Resource scheduling</a:t>
            </a:r>
          </a:p>
          <a:p>
            <a:pPr marL="214313" indent="-214313">
              <a:buFont typeface="Arial" charset="0"/>
              <a:buChar char="•"/>
            </a:pPr>
            <a:endParaRPr lang="en-US" sz="3200" dirty="0"/>
          </a:p>
          <a:p>
            <a:pPr marL="214313" indent="-214313">
              <a:buFont typeface="Arial" charset="0"/>
              <a:buChar char="•"/>
            </a:pPr>
            <a:r>
              <a:rPr lang="en-US" sz="3200" dirty="0"/>
              <a:t>Performance isolation</a:t>
            </a:r>
          </a:p>
          <a:p>
            <a:pPr marL="214313" indent="-214313">
              <a:buFont typeface="Arial" charset="0"/>
              <a:buChar char="•"/>
            </a:pPr>
            <a:endParaRPr lang="en-US" sz="3200" dirty="0"/>
          </a:p>
          <a:p>
            <a:pPr marL="214313" indent="-214313">
              <a:buFont typeface="Arial" charset="0"/>
              <a:buChar char="•"/>
            </a:pPr>
            <a:r>
              <a:rPr lang="en-US" sz="3200" b="1" dirty="0" smtClean="0">
                <a:solidFill>
                  <a:srgbClr val="C00000"/>
                </a:solidFill>
              </a:rPr>
              <a:t>Bugs</a:t>
            </a:r>
            <a:endParaRPr lang="en-US" sz="3200" b="1" dirty="0">
              <a:solidFill>
                <a:srgbClr val="C00000"/>
              </a:solidFill>
            </a:endParaRPr>
          </a:p>
        </p:txBody>
      </p:sp>
    </p:spTree>
    <p:extLst>
      <p:ext uri="{BB962C8B-B14F-4D97-AF65-F5344CB8AC3E}">
        <p14:creationId xmlns:p14="http://schemas.microsoft.com/office/powerpoint/2010/main" val="913802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29</a:t>
            </a:fld>
            <a:endParaRPr lang="en-US"/>
          </a:p>
        </p:txBody>
      </p:sp>
      <p:sp>
        <p:nvSpPr>
          <p:cNvPr id="2" name="Title 1"/>
          <p:cNvSpPr>
            <a:spLocks noGrp="1"/>
          </p:cNvSpPr>
          <p:nvPr>
            <p:ph type="title"/>
          </p:nvPr>
        </p:nvSpPr>
        <p:spPr/>
        <p:txBody>
          <a:bodyPr/>
          <a:lstStyle/>
          <a:p>
            <a:r>
              <a:rPr lang="en-US" sz="3200" dirty="0"/>
              <a:t>Can AWS propagate function updates correctly?</a:t>
            </a:r>
            <a:br>
              <a:rPr lang="en-US" sz="3200" dirty="0"/>
            </a:br>
            <a:endParaRPr lang="en-US" sz="3200" dirty="0"/>
          </a:p>
        </p:txBody>
      </p:sp>
      <p:pic>
        <p:nvPicPr>
          <p:cNvPr id="16" name="Picture 2" descr="mage result for user icon"/>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571463" y="2378143"/>
            <a:ext cx="752354" cy="75235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4" descr="mage result for code icon"/>
          <p:cNvPicPr>
            <a:picLocks noChangeAspect="1" noChangeArrowheads="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083582" y="2408795"/>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a:xfrm>
            <a:off x="3173036" y="1513859"/>
            <a:ext cx="2372520" cy="210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187623" y="1169544"/>
            <a:ext cx="1875835" cy="307777"/>
          </a:xfrm>
          <a:prstGeom prst="rect">
            <a:avLst/>
          </a:prstGeom>
          <a:noFill/>
        </p:spPr>
        <p:txBody>
          <a:bodyPr wrap="none" rtlCol="0">
            <a:spAutoFit/>
          </a:bodyPr>
          <a:lstStyle/>
          <a:p>
            <a:r>
              <a:rPr lang="en-US" sz="1400" dirty="0" smtClean="0"/>
              <a:t>50 </a:t>
            </a:r>
            <a:r>
              <a:rPr lang="en-US" sz="1400" dirty="0"/>
              <a:t>concurrent requests</a:t>
            </a:r>
          </a:p>
        </p:txBody>
      </p:sp>
      <p:cxnSp>
        <p:nvCxnSpPr>
          <p:cNvPr id="26" name="Straight Arrow Connector 25"/>
          <p:cNvCxnSpPr/>
          <p:nvPr/>
        </p:nvCxnSpPr>
        <p:spPr>
          <a:xfrm>
            <a:off x="3187623" y="1739282"/>
            <a:ext cx="2372520" cy="2101"/>
          </a:xfrm>
          <a:prstGeom prst="straightConnector1">
            <a:avLst/>
          </a:prstGeom>
          <a:ln w="34925">
            <a:solidFill>
              <a:schemeClr val="tx1"/>
            </a:solidFill>
            <a:prstDash val="solid"/>
            <a:headEnd type="triangle" w="sm" len="med"/>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954153" y="1739918"/>
            <a:ext cx="1221938" cy="307777"/>
          </a:xfrm>
          <a:prstGeom prst="rect">
            <a:avLst/>
          </a:prstGeom>
          <a:noFill/>
        </p:spPr>
        <p:txBody>
          <a:bodyPr wrap="none" rtlCol="0">
            <a:spAutoFit/>
          </a:bodyPr>
          <a:lstStyle/>
          <a:p>
            <a:r>
              <a:rPr lang="en-US" sz="1400" b="1" dirty="0" smtClean="0"/>
              <a:t>Instance </a:t>
            </a:r>
            <a:r>
              <a:rPr lang="en-US" sz="1400" b="1" dirty="0"/>
              <a:t>set A</a:t>
            </a:r>
          </a:p>
        </p:txBody>
      </p:sp>
      <p:cxnSp>
        <p:nvCxnSpPr>
          <p:cNvPr id="39" name="Straight Arrow Connector 38"/>
          <p:cNvCxnSpPr/>
          <p:nvPr/>
        </p:nvCxnSpPr>
        <p:spPr>
          <a:xfrm>
            <a:off x="3187623" y="3102935"/>
            <a:ext cx="2372520" cy="210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770540" y="2175070"/>
            <a:ext cx="1856342" cy="954107"/>
          </a:xfrm>
          <a:prstGeom prst="rect">
            <a:avLst/>
          </a:prstGeom>
          <a:noFill/>
        </p:spPr>
        <p:txBody>
          <a:bodyPr wrap="none" rtlCol="0">
            <a:spAutoFit/>
          </a:bodyPr>
          <a:lstStyle/>
          <a:p>
            <a:r>
              <a:rPr lang="en-US" sz="1400" dirty="0"/>
              <a:t>Memory</a:t>
            </a:r>
          </a:p>
          <a:p>
            <a:r>
              <a:rPr lang="en-US" sz="1400" dirty="0"/>
              <a:t>IAM roles </a:t>
            </a:r>
          </a:p>
          <a:p>
            <a:r>
              <a:rPr lang="en-US" sz="1400" dirty="0"/>
              <a:t>Environment variable </a:t>
            </a:r>
          </a:p>
          <a:p>
            <a:r>
              <a:rPr lang="en-US" sz="1400" dirty="0"/>
              <a:t>Function code</a:t>
            </a:r>
          </a:p>
        </p:txBody>
      </p:sp>
      <p:sp>
        <p:nvSpPr>
          <p:cNvPr id="6" name="TextBox 5"/>
          <p:cNvSpPr txBox="1"/>
          <p:nvPr/>
        </p:nvSpPr>
        <p:spPr>
          <a:xfrm>
            <a:off x="3102701" y="2337826"/>
            <a:ext cx="723083" cy="523220"/>
          </a:xfrm>
          <a:prstGeom prst="rect">
            <a:avLst/>
          </a:prstGeom>
          <a:noFill/>
        </p:spPr>
        <p:txBody>
          <a:bodyPr wrap="none" rtlCol="0">
            <a:spAutoFit/>
          </a:bodyPr>
          <a:lstStyle/>
          <a:p>
            <a:r>
              <a:rPr lang="en-US" sz="1400" dirty="0"/>
              <a:t>Update</a:t>
            </a:r>
          </a:p>
          <a:p>
            <a:r>
              <a:rPr lang="en-US" sz="1400" dirty="0"/>
              <a:t>1 </a:t>
            </a:r>
            <a:r>
              <a:rPr lang="en-US" sz="1400" dirty="0" smtClean="0"/>
              <a:t>of:</a:t>
            </a:r>
            <a:endParaRPr lang="en-US" sz="1400" dirty="0"/>
          </a:p>
        </p:txBody>
      </p:sp>
      <p:pic>
        <p:nvPicPr>
          <p:cNvPr id="43" name="Picture 24" descr="mage result for code icon"/>
          <p:cNvPicPr>
            <a:picLocks noChangeAspect="1" noChangeArrowheads="1"/>
          </p:cNvPicPr>
          <p:nvPr/>
        </p:nvPicPr>
        <p:blipFill>
          <a:blip r:embed="rId4"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736783" y="2366246"/>
            <a:ext cx="787353" cy="685671"/>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4" descr="mage result for code icon"/>
          <p:cNvPicPr>
            <a:picLocks noChangeAspect="1" noChangeArrowheads="1"/>
          </p:cNvPicPr>
          <p:nvPr/>
        </p:nvPicPr>
        <p:blipFill>
          <a:blip r:embed="rId4"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736783" y="3588213"/>
            <a:ext cx="787353" cy="68567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4" descr="mage result for code icon"/>
          <p:cNvPicPr>
            <a:picLocks noChangeAspect="1" noChangeArrowheads="1"/>
          </p:cNvPicPr>
          <p:nvPr/>
        </p:nvPicPr>
        <p:blipFill>
          <a:blip r:embed="rId4"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736782" y="1291495"/>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46" name="Straight Arrow Connector 45"/>
          <p:cNvCxnSpPr/>
          <p:nvPr/>
        </p:nvCxnSpPr>
        <p:spPr>
          <a:xfrm>
            <a:off x="6442923" y="2677633"/>
            <a:ext cx="721872" cy="0"/>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158449" y="3838854"/>
            <a:ext cx="2372520" cy="210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173036" y="3494539"/>
            <a:ext cx="1875835" cy="307777"/>
          </a:xfrm>
          <a:prstGeom prst="rect">
            <a:avLst/>
          </a:prstGeom>
          <a:noFill/>
        </p:spPr>
        <p:txBody>
          <a:bodyPr wrap="none" rtlCol="0">
            <a:spAutoFit/>
          </a:bodyPr>
          <a:lstStyle/>
          <a:p>
            <a:r>
              <a:rPr lang="en-US" sz="1400" dirty="0" smtClean="0"/>
              <a:t>50 </a:t>
            </a:r>
            <a:r>
              <a:rPr lang="en-US" sz="1400" dirty="0"/>
              <a:t>concurrent requests</a:t>
            </a:r>
          </a:p>
        </p:txBody>
      </p:sp>
      <p:cxnSp>
        <p:nvCxnSpPr>
          <p:cNvPr id="49" name="Straight Arrow Connector 48"/>
          <p:cNvCxnSpPr/>
          <p:nvPr/>
        </p:nvCxnSpPr>
        <p:spPr>
          <a:xfrm>
            <a:off x="3173036" y="4064277"/>
            <a:ext cx="2372520" cy="2101"/>
          </a:xfrm>
          <a:prstGeom prst="straightConnector1">
            <a:avLst/>
          </a:prstGeom>
          <a:ln w="34925">
            <a:solidFill>
              <a:schemeClr val="tx1"/>
            </a:solidFill>
            <a:prstDash val="solid"/>
            <a:headEnd type="triangle" w="sm" len="med"/>
            <a:tailEnd type="non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2620769" y="1476059"/>
            <a:ext cx="367496" cy="369332"/>
            <a:chOff x="8090704" y="1927966"/>
            <a:chExt cx="367496" cy="369332"/>
          </a:xfrm>
        </p:grpSpPr>
        <p:sp>
          <p:nvSpPr>
            <p:cNvPr id="8" name="Oval 7"/>
            <p:cNvSpPr/>
            <p:nvPr/>
          </p:nvSpPr>
          <p:spPr>
            <a:xfrm>
              <a:off x="8090704" y="1929802"/>
              <a:ext cx="367496" cy="36749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137004" y="1927966"/>
              <a:ext cx="301686" cy="369332"/>
            </a:xfrm>
            <a:prstGeom prst="rect">
              <a:avLst/>
            </a:prstGeom>
            <a:noFill/>
          </p:spPr>
          <p:txBody>
            <a:bodyPr wrap="none" rtlCol="0">
              <a:spAutoFit/>
            </a:bodyPr>
            <a:lstStyle/>
            <a:p>
              <a:r>
                <a:rPr lang="en-US" dirty="0"/>
                <a:t>1</a:t>
              </a:r>
            </a:p>
          </p:txBody>
        </p:sp>
      </p:grpSp>
      <p:grpSp>
        <p:nvGrpSpPr>
          <p:cNvPr id="53" name="Group 52"/>
          <p:cNvGrpSpPr/>
          <p:nvPr/>
        </p:nvGrpSpPr>
        <p:grpSpPr>
          <a:xfrm>
            <a:off x="2620769" y="2576489"/>
            <a:ext cx="367496" cy="369332"/>
            <a:chOff x="8090704" y="1927966"/>
            <a:chExt cx="367496" cy="369332"/>
          </a:xfrm>
        </p:grpSpPr>
        <p:sp>
          <p:nvSpPr>
            <p:cNvPr id="54" name="Oval 53"/>
            <p:cNvSpPr/>
            <p:nvPr/>
          </p:nvSpPr>
          <p:spPr>
            <a:xfrm>
              <a:off x="8090704" y="1929802"/>
              <a:ext cx="367496" cy="36749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37004" y="1927966"/>
              <a:ext cx="301686" cy="369332"/>
            </a:xfrm>
            <a:prstGeom prst="rect">
              <a:avLst/>
            </a:prstGeom>
            <a:noFill/>
          </p:spPr>
          <p:txBody>
            <a:bodyPr wrap="none" rtlCol="0">
              <a:spAutoFit/>
            </a:bodyPr>
            <a:lstStyle/>
            <a:p>
              <a:r>
                <a:rPr lang="en-US" dirty="0"/>
                <a:t>2</a:t>
              </a:r>
            </a:p>
          </p:txBody>
        </p:sp>
      </p:grpSp>
      <p:grpSp>
        <p:nvGrpSpPr>
          <p:cNvPr id="56" name="Group 55"/>
          <p:cNvGrpSpPr/>
          <p:nvPr/>
        </p:nvGrpSpPr>
        <p:grpSpPr>
          <a:xfrm>
            <a:off x="2620769" y="3668672"/>
            <a:ext cx="367496" cy="369332"/>
            <a:chOff x="8090704" y="1927966"/>
            <a:chExt cx="367496" cy="369332"/>
          </a:xfrm>
        </p:grpSpPr>
        <p:sp>
          <p:nvSpPr>
            <p:cNvPr id="57" name="Oval 56"/>
            <p:cNvSpPr/>
            <p:nvPr/>
          </p:nvSpPr>
          <p:spPr>
            <a:xfrm>
              <a:off x="8090704" y="1929802"/>
              <a:ext cx="367496" cy="36749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8137004" y="1927966"/>
              <a:ext cx="301686" cy="369332"/>
            </a:xfrm>
            <a:prstGeom prst="rect">
              <a:avLst/>
            </a:prstGeom>
            <a:noFill/>
          </p:spPr>
          <p:txBody>
            <a:bodyPr wrap="none" rtlCol="0">
              <a:spAutoFit/>
            </a:bodyPr>
            <a:lstStyle/>
            <a:p>
              <a:r>
                <a:rPr lang="en-US" dirty="0"/>
                <a:t>3</a:t>
              </a:r>
            </a:p>
          </p:txBody>
        </p:sp>
      </p:grpSp>
      <p:sp>
        <p:nvSpPr>
          <p:cNvPr id="59" name="TextBox 58"/>
          <p:cNvSpPr txBox="1"/>
          <p:nvPr/>
        </p:nvSpPr>
        <p:spPr>
          <a:xfrm>
            <a:off x="1947640" y="4416739"/>
            <a:ext cx="5051896" cy="369332"/>
          </a:xfrm>
          <a:prstGeom prst="rect">
            <a:avLst/>
          </a:prstGeom>
          <a:noFill/>
        </p:spPr>
        <p:txBody>
          <a:bodyPr wrap="none" rtlCol="0">
            <a:spAutoFit/>
          </a:bodyPr>
          <a:lstStyle/>
          <a:p>
            <a:r>
              <a:rPr lang="en-US" dirty="0"/>
              <a:t>Did any instances in set B run </a:t>
            </a:r>
            <a:r>
              <a:rPr lang="en-US" dirty="0" err="1" smtClean="0"/>
              <a:t>func</a:t>
            </a:r>
            <a:r>
              <a:rPr lang="en-US" dirty="0" smtClean="0"/>
              <a:t> instead of </a:t>
            </a:r>
            <a:r>
              <a:rPr lang="en-US" dirty="0" err="1" smtClean="0"/>
              <a:t>func</a:t>
            </a:r>
            <a:r>
              <a:rPr lang="en-US" dirty="0" smtClean="0"/>
              <a:t>’? </a:t>
            </a:r>
            <a:endParaRPr lang="en-US" dirty="0"/>
          </a:p>
        </p:txBody>
      </p:sp>
      <p:sp>
        <p:nvSpPr>
          <p:cNvPr id="60" name="TextBox 59"/>
          <p:cNvSpPr txBox="1"/>
          <p:nvPr/>
        </p:nvSpPr>
        <p:spPr>
          <a:xfrm>
            <a:off x="5836756" y="1064731"/>
            <a:ext cx="503664" cy="307777"/>
          </a:xfrm>
          <a:prstGeom prst="rect">
            <a:avLst/>
          </a:prstGeom>
          <a:noFill/>
        </p:spPr>
        <p:txBody>
          <a:bodyPr wrap="none" rtlCol="0">
            <a:spAutoFit/>
          </a:bodyPr>
          <a:lstStyle/>
          <a:p>
            <a:r>
              <a:rPr lang="en-US" sz="1400"/>
              <a:t>func</a:t>
            </a:r>
            <a:endParaRPr lang="en-US" sz="1400" dirty="0"/>
          </a:p>
        </p:txBody>
      </p:sp>
      <p:sp>
        <p:nvSpPr>
          <p:cNvPr id="67" name="TextBox 66"/>
          <p:cNvSpPr txBox="1"/>
          <p:nvPr/>
        </p:nvSpPr>
        <p:spPr>
          <a:xfrm>
            <a:off x="5856794" y="2175070"/>
            <a:ext cx="503664" cy="307777"/>
          </a:xfrm>
          <a:prstGeom prst="rect">
            <a:avLst/>
          </a:prstGeom>
          <a:noFill/>
        </p:spPr>
        <p:txBody>
          <a:bodyPr wrap="none" rtlCol="0">
            <a:spAutoFit/>
          </a:bodyPr>
          <a:lstStyle/>
          <a:p>
            <a:r>
              <a:rPr lang="en-US" sz="1400"/>
              <a:t>func</a:t>
            </a:r>
            <a:endParaRPr lang="en-US" sz="1400" dirty="0"/>
          </a:p>
        </p:txBody>
      </p:sp>
      <p:sp>
        <p:nvSpPr>
          <p:cNvPr id="68" name="TextBox 67"/>
          <p:cNvSpPr txBox="1"/>
          <p:nvPr/>
        </p:nvSpPr>
        <p:spPr>
          <a:xfrm>
            <a:off x="7164795" y="2183937"/>
            <a:ext cx="543739" cy="307777"/>
          </a:xfrm>
          <a:prstGeom prst="rect">
            <a:avLst/>
          </a:prstGeom>
          <a:noFill/>
        </p:spPr>
        <p:txBody>
          <a:bodyPr wrap="none" rtlCol="0">
            <a:spAutoFit/>
          </a:bodyPr>
          <a:lstStyle/>
          <a:p>
            <a:r>
              <a:rPr lang="en-US" sz="1400" dirty="0" err="1"/>
              <a:t>func</a:t>
            </a:r>
            <a:r>
              <a:rPr lang="en-US" sz="1400" dirty="0"/>
              <a:t>’</a:t>
            </a:r>
          </a:p>
        </p:txBody>
      </p:sp>
      <p:sp>
        <p:nvSpPr>
          <p:cNvPr id="69" name="TextBox 68"/>
          <p:cNvSpPr txBox="1"/>
          <p:nvPr/>
        </p:nvSpPr>
        <p:spPr>
          <a:xfrm>
            <a:off x="5836756" y="3373503"/>
            <a:ext cx="543739" cy="307777"/>
          </a:xfrm>
          <a:prstGeom prst="rect">
            <a:avLst/>
          </a:prstGeom>
          <a:noFill/>
        </p:spPr>
        <p:txBody>
          <a:bodyPr wrap="none" rtlCol="0">
            <a:spAutoFit/>
          </a:bodyPr>
          <a:lstStyle/>
          <a:p>
            <a:r>
              <a:rPr lang="en-US" sz="1400" dirty="0" err="1"/>
              <a:t>func</a:t>
            </a:r>
            <a:r>
              <a:rPr lang="en-US" sz="1400"/>
              <a:t>’</a:t>
            </a:r>
            <a:endParaRPr lang="en-US" sz="1400" dirty="0"/>
          </a:p>
        </p:txBody>
      </p:sp>
      <p:sp>
        <p:nvSpPr>
          <p:cNvPr id="70" name="TextBox 69"/>
          <p:cNvSpPr txBox="1"/>
          <p:nvPr/>
        </p:nvSpPr>
        <p:spPr>
          <a:xfrm>
            <a:off x="3919974" y="4082844"/>
            <a:ext cx="1213922" cy="307777"/>
          </a:xfrm>
          <a:prstGeom prst="rect">
            <a:avLst/>
          </a:prstGeom>
          <a:noFill/>
        </p:spPr>
        <p:txBody>
          <a:bodyPr wrap="none" rtlCol="0">
            <a:spAutoFit/>
          </a:bodyPr>
          <a:lstStyle/>
          <a:p>
            <a:r>
              <a:rPr lang="en-US" sz="1400" b="1" dirty="0" smtClean="0"/>
              <a:t>Instance </a:t>
            </a:r>
            <a:r>
              <a:rPr lang="en-US" sz="1400" b="1" dirty="0"/>
              <a:t>set B</a:t>
            </a:r>
          </a:p>
        </p:txBody>
      </p:sp>
      <p:sp>
        <p:nvSpPr>
          <p:cNvPr id="7" name="TextBox 6"/>
          <p:cNvSpPr txBox="1"/>
          <p:nvPr/>
        </p:nvSpPr>
        <p:spPr>
          <a:xfrm>
            <a:off x="838200" y="800212"/>
            <a:ext cx="1510798" cy="369332"/>
          </a:xfrm>
          <a:prstGeom prst="rect">
            <a:avLst/>
          </a:prstGeom>
          <a:noFill/>
        </p:spPr>
        <p:txBody>
          <a:bodyPr wrap="none" rtlCol="0">
            <a:spAutoFit/>
          </a:bodyPr>
          <a:lstStyle/>
          <a:p>
            <a:r>
              <a:rPr lang="en-US" dirty="0" smtClean="0"/>
              <a:t>Methodology</a:t>
            </a:r>
            <a:r>
              <a:rPr lang="en-US" dirty="0"/>
              <a:t>:</a:t>
            </a:r>
          </a:p>
        </p:txBody>
      </p:sp>
    </p:spTree>
    <p:extLst>
      <p:ext uri="{BB962C8B-B14F-4D97-AF65-F5344CB8AC3E}">
        <p14:creationId xmlns:p14="http://schemas.microsoft.com/office/powerpoint/2010/main" val="207119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3</a:t>
            </a:fld>
            <a:endParaRPr lang="en-US"/>
          </a:p>
        </p:txBody>
      </p:sp>
      <p:sp>
        <p:nvSpPr>
          <p:cNvPr id="8" name="Title 7"/>
          <p:cNvSpPr>
            <a:spLocks noGrp="1"/>
          </p:cNvSpPr>
          <p:nvPr>
            <p:ph type="title"/>
          </p:nvPr>
        </p:nvSpPr>
        <p:spPr/>
        <p:txBody>
          <a:bodyPr/>
          <a:lstStyle/>
          <a:p>
            <a:r>
              <a:rPr lang="en-US" dirty="0"/>
              <a:t>Benefits of </a:t>
            </a:r>
            <a:r>
              <a:rPr lang="en-US" dirty="0" err="1"/>
              <a:t>serverless</a:t>
            </a:r>
            <a:endParaRPr lang="en-US" dirty="0"/>
          </a:p>
        </p:txBody>
      </p:sp>
      <p:pic>
        <p:nvPicPr>
          <p:cNvPr id="9" name="Picture 4" descr="mage result for cloud png"/>
          <p:cNvPicPr>
            <a:picLocks noChangeAspect="1" noChangeArrowheads="1"/>
          </p:cNvPicPr>
          <p:nvPr/>
        </p:nvPicPr>
        <p:blipFill>
          <a:blip r:embed="rId3">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a:ext>
            </a:extLst>
          </a:blip>
          <a:srcRect/>
          <a:stretch>
            <a:fillRect/>
          </a:stretch>
        </p:blipFill>
        <p:spPr bwMode="auto">
          <a:xfrm>
            <a:off x="5278056" y="1603218"/>
            <a:ext cx="2462529" cy="1908948"/>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578441" y="1873544"/>
            <a:ext cx="1038447" cy="1276001"/>
            <a:chOff x="2061504" y="794385"/>
            <a:chExt cx="1038447" cy="1276001"/>
          </a:xfrm>
        </p:grpSpPr>
        <p:pic>
          <p:nvPicPr>
            <p:cNvPr id="11"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061504" y="1031939"/>
              <a:ext cx="1038447" cy="103844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2137646" y="794385"/>
              <a:ext cx="947914" cy="307777"/>
            </a:xfrm>
            <a:prstGeom prst="rect">
              <a:avLst/>
            </a:prstGeom>
            <a:noFill/>
          </p:spPr>
          <p:txBody>
            <a:bodyPr wrap="square" rtlCol="0">
              <a:spAutoFit/>
            </a:bodyPr>
            <a:lstStyle/>
            <a:p>
              <a:pPr algn="ctr"/>
              <a:r>
                <a:rPr lang="en-US" altLang="zh-CN" sz="1400" dirty="0" smtClean="0"/>
                <a:t>Function</a:t>
              </a:r>
              <a:endParaRPr lang="en-US" sz="1400" dirty="0"/>
            </a:p>
          </p:txBody>
        </p:sp>
      </p:grpSp>
      <p:grpSp>
        <p:nvGrpSpPr>
          <p:cNvPr id="13" name="Group 12"/>
          <p:cNvGrpSpPr/>
          <p:nvPr/>
        </p:nvGrpSpPr>
        <p:grpSpPr>
          <a:xfrm>
            <a:off x="1778271" y="1965619"/>
            <a:ext cx="783468" cy="1060131"/>
            <a:chOff x="2754193" y="3980980"/>
            <a:chExt cx="783468" cy="1060131"/>
          </a:xfrm>
        </p:grpSpPr>
        <p:pic>
          <p:nvPicPr>
            <p:cNvPr id="14" name="Picture 2" descr="mage result for user icon"/>
            <p:cNvPicPr>
              <a:picLocks noChangeAspect="1" noChangeArrowheads="1"/>
            </p:cNvPicPr>
            <p:nvPr/>
          </p:nvPicPr>
          <p:blipFill>
            <a:blip r:embed="rId6" cstate="screen">
              <a:duotone>
                <a:prstClr val="black"/>
                <a:schemeClr val="accent3">
                  <a:tint val="45000"/>
                  <a:satMod val="400000"/>
                </a:schemeClr>
              </a:duotone>
              <a:extLst>
                <a:ext uri="{28A0092B-C50C-407E-A947-70E740481C1C}">
                  <a14:useLocalDpi xmlns:a14="http://schemas.microsoft.com/office/drawing/2010/main"/>
                </a:ext>
              </a:extLst>
            </a:blip>
            <a:srcRect/>
            <a:stretch>
              <a:fillRect/>
            </a:stretch>
          </p:blipFill>
          <p:spPr bwMode="auto">
            <a:xfrm>
              <a:off x="2754193" y="4288757"/>
              <a:ext cx="752354" cy="75235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789443" y="3980980"/>
              <a:ext cx="748218" cy="338554"/>
            </a:xfrm>
            <a:prstGeom prst="rect">
              <a:avLst/>
            </a:prstGeom>
            <a:noFill/>
          </p:spPr>
          <p:txBody>
            <a:bodyPr wrap="none" rtlCol="0">
              <a:spAutoFit/>
            </a:bodyPr>
            <a:lstStyle/>
            <a:p>
              <a:r>
                <a:rPr lang="en-US" altLang="zh-CN" sz="1600"/>
                <a:t>Tenant</a:t>
              </a:r>
              <a:endParaRPr lang="en-US" sz="1600"/>
            </a:p>
          </p:txBody>
        </p:sp>
      </p:grpSp>
      <p:sp>
        <p:nvSpPr>
          <p:cNvPr id="16" name="TextBox 15"/>
          <p:cNvSpPr txBox="1"/>
          <p:nvPr/>
        </p:nvSpPr>
        <p:spPr>
          <a:xfrm>
            <a:off x="5566167" y="1627065"/>
            <a:ext cx="1783565" cy="338554"/>
          </a:xfrm>
          <a:prstGeom prst="rect">
            <a:avLst/>
          </a:prstGeom>
          <a:noFill/>
        </p:spPr>
        <p:txBody>
          <a:bodyPr wrap="none" rtlCol="0">
            <a:spAutoFit/>
          </a:bodyPr>
          <a:lstStyle/>
          <a:p>
            <a:r>
              <a:rPr lang="en-US" altLang="zh-CN" sz="1600" dirty="0" err="1"/>
              <a:t>Serverless</a:t>
            </a:r>
            <a:r>
              <a:rPr lang="zh-CN" altLang="en-US" sz="1600" dirty="0"/>
              <a:t> </a:t>
            </a:r>
            <a:r>
              <a:rPr lang="en-US" altLang="zh-CN" sz="1600" dirty="0"/>
              <a:t>provider</a:t>
            </a:r>
            <a:endParaRPr lang="en-US" sz="1600" dirty="0"/>
          </a:p>
        </p:txBody>
      </p:sp>
      <p:sp>
        <p:nvSpPr>
          <p:cNvPr id="17" name="Rectangle 16"/>
          <p:cNvSpPr/>
          <p:nvPr/>
        </p:nvSpPr>
        <p:spPr>
          <a:xfrm>
            <a:off x="736870" y="800799"/>
            <a:ext cx="7335496" cy="400110"/>
          </a:xfrm>
          <a:prstGeom prst="rect">
            <a:avLst/>
          </a:prstGeom>
        </p:spPr>
        <p:txBody>
          <a:bodyPr wrap="square">
            <a:spAutoFit/>
          </a:bodyPr>
          <a:lstStyle/>
          <a:p>
            <a:r>
              <a:rPr lang="en-US" sz="2000" dirty="0"/>
              <a:t>Function: Standalone, small application dedicated to </a:t>
            </a:r>
            <a:r>
              <a:rPr lang="en-US" sz="2000" dirty="0" smtClean="0"/>
              <a:t>specific </a:t>
            </a:r>
            <a:r>
              <a:rPr lang="en-US" sz="2000" dirty="0"/>
              <a:t>tasks</a:t>
            </a:r>
          </a:p>
        </p:txBody>
      </p:sp>
      <p:grpSp>
        <p:nvGrpSpPr>
          <p:cNvPr id="18" name="Group 17"/>
          <p:cNvGrpSpPr/>
          <p:nvPr/>
        </p:nvGrpSpPr>
        <p:grpSpPr>
          <a:xfrm>
            <a:off x="6061704" y="2164758"/>
            <a:ext cx="947914" cy="910141"/>
            <a:chOff x="1933891" y="814487"/>
            <a:chExt cx="947914" cy="910141"/>
          </a:xfrm>
        </p:grpSpPr>
        <p:pic>
          <p:nvPicPr>
            <p:cNvPr id="19"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061504" y="1031939"/>
              <a:ext cx="692689" cy="69268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933891" y="814487"/>
              <a:ext cx="947914" cy="307777"/>
            </a:xfrm>
            <a:prstGeom prst="rect">
              <a:avLst/>
            </a:prstGeom>
            <a:noFill/>
          </p:spPr>
          <p:txBody>
            <a:bodyPr wrap="square" rtlCol="0">
              <a:spAutoFit/>
            </a:bodyPr>
            <a:lstStyle/>
            <a:p>
              <a:pPr algn="ctr"/>
              <a:r>
                <a:rPr lang="en-US" altLang="zh-CN" sz="1400" dirty="0" smtClean="0"/>
                <a:t>Function</a:t>
              </a:r>
              <a:endParaRPr lang="en-US" sz="1400" dirty="0"/>
            </a:p>
          </p:txBody>
        </p:sp>
      </p:grpSp>
      <p:cxnSp>
        <p:nvCxnSpPr>
          <p:cNvPr id="21" name="Straight Arrow Connector 20"/>
          <p:cNvCxnSpPr/>
          <p:nvPr/>
        </p:nvCxnSpPr>
        <p:spPr>
          <a:xfrm>
            <a:off x="3793772" y="2609850"/>
            <a:ext cx="1356672" cy="210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97394" y="2273396"/>
            <a:ext cx="768737" cy="338554"/>
          </a:xfrm>
          <a:prstGeom prst="rect">
            <a:avLst/>
          </a:prstGeom>
          <a:noFill/>
        </p:spPr>
        <p:txBody>
          <a:bodyPr wrap="none" rtlCol="0">
            <a:spAutoFit/>
          </a:bodyPr>
          <a:lstStyle/>
          <a:p>
            <a:r>
              <a:rPr lang="en-US" altLang="zh-CN" sz="1600"/>
              <a:t>Deploy</a:t>
            </a:r>
            <a:endParaRPr lang="en-US" sz="1600"/>
          </a:p>
        </p:txBody>
      </p:sp>
      <p:sp>
        <p:nvSpPr>
          <p:cNvPr id="23" name="Rectangle 22"/>
          <p:cNvSpPr/>
          <p:nvPr/>
        </p:nvSpPr>
        <p:spPr>
          <a:xfrm>
            <a:off x="740695" y="3713114"/>
            <a:ext cx="3914776" cy="923330"/>
          </a:xfrm>
          <a:prstGeom prst="rect">
            <a:avLst/>
          </a:prstGeom>
        </p:spPr>
        <p:txBody>
          <a:bodyPr wrap="square">
            <a:spAutoFit/>
          </a:bodyPr>
          <a:lstStyle/>
          <a:p>
            <a:pPr marL="285750" indent="-285750">
              <a:buFont typeface="Arial" charset="0"/>
              <a:buChar char="•"/>
            </a:pPr>
            <a:r>
              <a:rPr lang="en-US" dirty="0" smtClean="0"/>
              <a:t>Minimal configuration</a:t>
            </a:r>
          </a:p>
          <a:p>
            <a:pPr marL="285750" indent="-285750">
              <a:buFont typeface="Arial" charset="0"/>
              <a:buChar char="•"/>
            </a:pPr>
            <a:r>
              <a:rPr lang="en-US" dirty="0" smtClean="0"/>
              <a:t>No efforts on </a:t>
            </a:r>
            <a:r>
              <a:rPr lang="en-US" dirty="0"/>
              <a:t>server management </a:t>
            </a:r>
            <a:endParaRPr lang="en-US" dirty="0" smtClean="0"/>
          </a:p>
          <a:p>
            <a:pPr marL="285750" indent="-285750">
              <a:buFont typeface="Arial" charset="0"/>
              <a:buChar char="•"/>
            </a:pPr>
            <a:r>
              <a:rPr lang="en-US" dirty="0" smtClean="0"/>
              <a:t>Low cost</a:t>
            </a:r>
            <a:endParaRPr lang="en-US" dirty="0"/>
          </a:p>
        </p:txBody>
      </p:sp>
    </p:spTree>
    <p:extLst>
      <p:ext uri="{BB962C8B-B14F-4D97-AF65-F5344CB8AC3E}">
        <p14:creationId xmlns:p14="http://schemas.microsoft.com/office/powerpoint/2010/main" val="14452677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30</a:t>
            </a:fld>
            <a:endParaRPr lang="en-US"/>
          </a:p>
        </p:txBody>
      </p:sp>
      <p:sp>
        <p:nvSpPr>
          <p:cNvPr id="2" name="Title 1"/>
          <p:cNvSpPr>
            <a:spLocks noGrp="1"/>
          </p:cNvSpPr>
          <p:nvPr>
            <p:ph type="title"/>
          </p:nvPr>
        </p:nvSpPr>
        <p:spPr/>
        <p:txBody>
          <a:bodyPr/>
          <a:lstStyle/>
          <a:p>
            <a:r>
              <a:rPr lang="en-US" dirty="0" smtClean="0"/>
              <a:t>AWS: Inconsistent </a:t>
            </a:r>
            <a:r>
              <a:rPr lang="en-US" dirty="0"/>
              <a:t>function usage</a:t>
            </a:r>
            <a:br>
              <a:rPr lang="en-US" dirty="0"/>
            </a:br>
            <a:endParaRPr lang="en-US" dirty="0"/>
          </a:p>
        </p:txBody>
      </p:sp>
      <p:sp>
        <p:nvSpPr>
          <p:cNvPr id="9" name="TextBox 8"/>
          <p:cNvSpPr txBox="1"/>
          <p:nvPr/>
        </p:nvSpPr>
        <p:spPr>
          <a:xfrm>
            <a:off x="635313" y="2861484"/>
            <a:ext cx="8380071" cy="553998"/>
          </a:xfrm>
          <a:prstGeom prst="rect">
            <a:avLst/>
          </a:prstGeom>
          <a:noFill/>
        </p:spPr>
        <p:txBody>
          <a:bodyPr wrap="square" rtlCol="0">
            <a:spAutoFit/>
          </a:bodyPr>
          <a:lstStyle/>
          <a:p>
            <a:pPr>
              <a:lnSpc>
                <a:spcPct val="150000"/>
              </a:lnSpc>
            </a:pPr>
            <a:r>
              <a:rPr lang="en-US" sz="2000" dirty="0"/>
              <a:t>3.8% (out of 20K) </a:t>
            </a:r>
            <a:r>
              <a:rPr lang="en-US" sz="2000" dirty="0" smtClean="0"/>
              <a:t>ran </a:t>
            </a:r>
            <a:r>
              <a:rPr lang="en-US" sz="2000" dirty="0"/>
              <a:t>an </a:t>
            </a:r>
            <a:r>
              <a:rPr lang="en-US" sz="2000" dirty="0" smtClean="0"/>
              <a:t>inconsistent or outdated function</a:t>
            </a:r>
            <a:endParaRPr lang="en-US" sz="2000" dirty="0"/>
          </a:p>
        </p:txBody>
      </p:sp>
      <p:grpSp>
        <p:nvGrpSpPr>
          <p:cNvPr id="156" name="Group 155"/>
          <p:cNvGrpSpPr/>
          <p:nvPr/>
        </p:nvGrpSpPr>
        <p:grpSpPr>
          <a:xfrm>
            <a:off x="484437" y="899664"/>
            <a:ext cx="3984122" cy="1659297"/>
            <a:chOff x="733349" y="2646677"/>
            <a:chExt cx="3984122" cy="1659297"/>
          </a:xfrm>
        </p:grpSpPr>
        <p:cxnSp>
          <p:nvCxnSpPr>
            <p:cNvPr id="10" name="Straight Arrow Connector 9"/>
            <p:cNvCxnSpPr/>
            <p:nvPr/>
          </p:nvCxnSpPr>
          <p:spPr>
            <a:xfrm flipV="1">
              <a:off x="1354940" y="3075948"/>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180701" y="2662893"/>
              <a:ext cx="787353" cy="760612"/>
              <a:chOff x="2368119" y="3070048"/>
              <a:chExt cx="787353" cy="760612"/>
            </a:xfrm>
          </p:grpSpPr>
          <p:pic>
            <p:nvPicPr>
              <p:cNvPr id="7"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81743" y="2646677"/>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p:nvPr/>
          </p:nvCxnSpPr>
          <p:spPr>
            <a:xfrm>
              <a:off x="2611823" y="3101687"/>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281328" y="3714287"/>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95" name="Picture 94" descr="mage result for user icon"/>
            <p:cNvPicPr>
              <a:picLocks noChangeAspect="1" noChangeArrowheads="1"/>
            </p:cNvPicPr>
            <p:nvPr/>
          </p:nvPicPr>
          <p:blipFill>
            <a:blip r:embed="rId4" cstate="screen">
              <a:duotone>
                <a:schemeClr val="accent1">
                  <a:shade val="45000"/>
                  <a:satMod val="135000"/>
                </a:schemeClr>
                <a:prstClr val="white"/>
              </a:duotone>
              <a:extLst>
                <a:ext uri="{BEBA8EAE-BF5A-486C-A8C5-ECC9F3942E4B}">
                  <a14:imgProps xmlns:a14="http://schemas.microsoft.com/office/drawing/2010/main">
                    <a14:imgLayer r:embed="rId5">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733349" y="3356840"/>
              <a:ext cx="568828" cy="568828"/>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p:nvPr/>
          </p:nvCxnSpPr>
          <p:spPr>
            <a:xfrm flipV="1">
              <a:off x="1301557" y="2971836"/>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1380572" y="3186035"/>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flipV="1">
              <a:off x="1288886" y="3819392"/>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flipV="1">
              <a:off x="1283777" y="3938056"/>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3930118" y="3282202"/>
              <a:ext cx="787353" cy="760612"/>
              <a:chOff x="2368119" y="3070048"/>
              <a:chExt cx="787353" cy="760612"/>
            </a:xfrm>
          </p:grpSpPr>
          <p:pic>
            <p:nvPicPr>
              <p:cNvPr id="128"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3122861" y="3545362"/>
              <a:ext cx="787353" cy="760612"/>
              <a:chOff x="2368119" y="3070048"/>
              <a:chExt cx="787353" cy="760612"/>
            </a:xfrm>
          </p:grpSpPr>
          <p:pic>
            <p:nvPicPr>
              <p:cNvPr id="131"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32" name="Rectangle 131"/>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3" name="Straight Arrow Connector 132"/>
            <p:cNvCxnSpPr/>
            <p:nvPr/>
          </p:nvCxnSpPr>
          <p:spPr>
            <a:xfrm>
              <a:off x="2643918" y="2955443"/>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2559952" y="3217430"/>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692458" y="905941"/>
            <a:ext cx="3984122" cy="1659297"/>
            <a:chOff x="733349" y="2646677"/>
            <a:chExt cx="3984122" cy="1659297"/>
          </a:xfrm>
        </p:grpSpPr>
        <p:cxnSp>
          <p:nvCxnSpPr>
            <p:cNvPr id="158" name="Straight Arrow Connector 157"/>
            <p:cNvCxnSpPr/>
            <p:nvPr/>
          </p:nvCxnSpPr>
          <p:spPr>
            <a:xfrm flipV="1">
              <a:off x="1354940" y="3075948"/>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59" name="Group 158"/>
            <p:cNvGrpSpPr/>
            <p:nvPr/>
          </p:nvGrpSpPr>
          <p:grpSpPr>
            <a:xfrm>
              <a:off x="3180701" y="2662893"/>
              <a:ext cx="787353" cy="760612"/>
              <a:chOff x="2368119" y="3070048"/>
              <a:chExt cx="787353" cy="760612"/>
            </a:xfrm>
          </p:grpSpPr>
          <p:pic>
            <p:nvPicPr>
              <p:cNvPr id="176"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0"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81743" y="2646677"/>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161" name="Straight Arrow Connector 160"/>
            <p:cNvCxnSpPr/>
            <p:nvPr/>
          </p:nvCxnSpPr>
          <p:spPr>
            <a:xfrm>
              <a:off x="2611823" y="3101687"/>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flipV="1">
              <a:off x="1281328" y="3714287"/>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63" name="Picture 162" descr="mage result for user icon"/>
            <p:cNvPicPr>
              <a:picLocks noChangeAspect="1" noChangeArrowheads="1"/>
            </p:cNvPicPr>
            <p:nvPr/>
          </p:nvPicPr>
          <p:blipFill>
            <a:blip r:embed="rId4" cstate="screen">
              <a:duotone>
                <a:schemeClr val="accent1">
                  <a:shade val="45000"/>
                  <a:satMod val="135000"/>
                </a:schemeClr>
                <a:prstClr val="white"/>
              </a:duotone>
              <a:extLst>
                <a:ext uri="{BEBA8EAE-BF5A-486C-A8C5-ECC9F3942E4B}">
                  <a14:imgProps xmlns:a14="http://schemas.microsoft.com/office/drawing/2010/main">
                    <a14:imgLayer r:embed="rId5">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733349" y="3356840"/>
              <a:ext cx="568828" cy="568828"/>
            </a:xfrm>
            <a:prstGeom prst="rect">
              <a:avLst/>
            </a:prstGeom>
            <a:noFill/>
            <a:extLst>
              <a:ext uri="{909E8E84-426E-40DD-AFC4-6F175D3DCCD1}">
                <a14:hiddenFill xmlns:a14="http://schemas.microsoft.com/office/drawing/2010/main">
                  <a:solidFill>
                    <a:srgbClr val="FFFFFF"/>
                  </a:solidFill>
                </a14:hiddenFill>
              </a:ext>
            </a:extLst>
          </p:spPr>
        </p:pic>
        <p:cxnSp>
          <p:nvCxnSpPr>
            <p:cNvPr id="164" name="Straight Arrow Connector 163"/>
            <p:cNvCxnSpPr/>
            <p:nvPr/>
          </p:nvCxnSpPr>
          <p:spPr>
            <a:xfrm flipV="1">
              <a:off x="1301557" y="2971836"/>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1380572" y="3186035"/>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flipV="1">
              <a:off x="1288886" y="3819392"/>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flipV="1">
              <a:off x="1283777" y="3938056"/>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3930118" y="3282202"/>
              <a:ext cx="787353" cy="760612"/>
              <a:chOff x="2368119" y="3070048"/>
              <a:chExt cx="787353" cy="760612"/>
            </a:xfrm>
          </p:grpSpPr>
          <p:pic>
            <p:nvPicPr>
              <p:cNvPr id="174"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3122861" y="3545362"/>
              <a:ext cx="787353" cy="760612"/>
              <a:chOff x="2368119" y="3070048"/>
              <a:chExt cx="787353" cy="760612"/>
            </a:xfrm>
          </p:grpSpPr>
          <p:pic>
            <p:nvPicPr>
              <p:cNvPr id="172"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0" name="Straight Arrow Connector 169"/>
            <p:cNvCxnSpPr/>
            <p:nvPr/>
          </p:nvCxnSpPr>
          <p:spPr>
            <a:xfrm>
              <a:off x="2643918" y="2955443"/>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2559952" y="3217430"/>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60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31</a:t>
            </a:fld>
            <a:endParaRPr lang="en-US"/>
          </a:p>
        </p:txBody>
      </p:sp>
      <p:sp>
        <p:nvSpPr>
          <p:cNvPr id="2" name="Title 1"/>
          <p:cNvSpPr>
            <a:spLocks noGrp="1"/>
          </p:cNvSpPr>
          <p:nvPr>
            <p:ph type="title"/>
          </p:nvPr>
        </p:nvSpPr>
        <p:spPr/>
        <p:txBody>
          <a:bodyPr/>
          <a:lstStyle/>
          <a:p>
            <a:r>
              <a:rPr lang="en-US" dirty="0" smtClean="0"/>
              <a:t>AWS: Inconsistent </a:t>
            </a:r>
            <a:r>
              <a:rPr lang="en-US" dirty="0"/>
              <a:t>function usage</a:t>
            </a:r>
            <a:br>
              <a:rPr lang="en-US" dirty="0"/>
            </a:br>
            <a:endParaRPr lang="en-US" dirty="0"/>
          </a:p>
        </p:txBody>
      </p:sp>
      <p:sp>
        <p:nvSpPr>
          <p:cNvPr id="9" name="TextBox 8"/>
          <p:cNvSpPr txBox="1"/>
          <p:nvPr/>
        </p:nvSpPr>
        <p:spPr>
          <a:xfrm>
            <a:off x="635313" y="2861484"/>
            <a:ext cx="8380071" cy="1015663"/>
          </a:xfrm>
          <a:prstGeom prst="rect">
            <a:avLst/>
          </a:prstGeom>
          <a:noFill/>
        </p:spPr>
        <p:txBody>
          <a:bodyPr wrap="square" rtlCol="0">
            <a:spAutoFit/>
          </a:bodyPr>
          <a:lstStyle/>
          <a:p>
            <a:pPr>
              <a:lnSpc>
                <a:spcPct val="150000"/>
              </a:lnSpc>
            </a:pPr>
            <a:r>
              <a:rPr lang="en-US" sz="2000" dirty="0"/>
              <a:t>3.8% (out of 20K) </a:t>
            </a:r>
            <a:r>
              <a:rPr lang="en-US" sz="2000" dirty="0" smtClean="0"/>
              <a:t>ran </a:t>
            </a:r>
            <a:r>
              <a:rPr lang="en-US" sz="2000" dirty="0"/>
              <a:t>an </a:t>
            </a:r>
            <a:r>
              <a:rPr lang="en-US" sz="2000" dirty="0" smtClean="0"/>
              <a:t>inconsistent or outdated </a:t>
            </a:r>
            <a:r>
              <a:rPr lang="en-US" sz="2000" dirty="0"/>
              <a:t>function</a:t>
            </a:r>
          </a:p>
          <a:p>
            <a:pPr marL="600075" lvl="1" indent="-257175">
              <a:lnSpc>
                <a:spcPct val="150000"/>
              </a:lnSpc>
              <a:buFont typeface="Arial" charset="0"/>
              <a:buChar char="•"/>
            </a:pPr>
            <a:r>
              <a:rPr lang="en-US" sz="2000" dirty="0"/>
              <a:t>Case 1:  New instances ran outdated functions (0.1</a:t>
            </a:r>
            <a:r>
              <a:rPr lang="en-US" sz="2000" dirty="0" smtClean="0"/>
              <a:t>%)</a:t>
            </a:r>
            <a:endParaRPr lang="en-US" sz="2000" dirty="0"/>
          </a:p>
        </p:txBody>
      </p:sp>
      <p:grpSp>
        <p:nvGrpSpPr>
          <p:cNvPr id="156" name="Group 155"/>
          <p:cNvGrpSpPr/>
          <p:nvPr/>
        </p:nvGrpSpPr>
        <p:grpSpPr>
          <a:xfrm>
            <a:off x="484437" y="899664"/>
            <a:ext cx="3984122" cy="1659297"/>
            <a:chOff x="733349" y="2646677"/>
            <a:chExt cx="3984122" cy="1659297"/>
          </a:xfrm>
        </p:grpSpPr>
        <p:cxnSp>
          <p:nvCxnSpPr>
            <p:cNvPr id="10" name="Straight Arrow Connector 9"/>
            <p:cNvCxnSpPr/>
            <p:nvPr/>
          </p:nvCxnSpPr>
          <p:spPr>
            <a:xfrm flipV="1">
              <a:off x="1354940" y="3075948"/>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180701" y="2662893"/>
              <a:ext cx="787353" cy="760612"/>
              <a:chOff x="2368119" y="3070048"/>
              <a:chExt cx="787353" cy="760612"/>
            </a:xfrm>
          </p:grpSpPr>
          <p:pic>
            <p:nvPicPr>
              <p:cNvPr id="7"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81743" y="2646677"/>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p:nvPr/>
          </p:nvCxnSpPr>
          <p:spPr>
            <a:xfrm>
              <a:off x="2611823" y="3101687"/>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281328" y="3714287"/>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95" name="Picture 94" descr="mage result for user icon"/>
            <p:cNvPicPr>
              <a:picLocks noChangeAspect="1" noChangeArrowheads="1"/>
            </p:cNvPicPr>
            <p:nvPr/>
          </p:nvPicPr>
          <p:blipFill>
            <a:blip r:embed="rId4" cstate="screen">
              <a:duotone>
                <a:schemeClr val="accent1">
                  <a:shade val="45000"/>
                  <a:satMod val="135000"/>
                </a:schemeClr>
                <a:prstClr val="white"/>
              </a:duotone>
              <a:extLst>
                <a:ext uri="{BEBA8EAE-BF5A-486C-A8C5-ECC9F3942E4B}">
                  <a14:imgProps xmlns:a14="http://schemas.microsoft.com/office/drawing/2010/main">
                    <a14:imgLayer r:embed="rId5">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733349" y="3356840"/>
              <a:ext cx="568828" cy="568828"/>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p:nvPr/>
          </p:nvCxnSpPr>
          <p:spPr>
            <a:xfrm flipV="1">
              <a:off x="1301557" y="2971836"/>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1380572" y="3186035"/>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flipV="1">
              <a:off x="1288886" y="3819392"/>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flipV="1">
              <a:off x="1283777" y="3938056"/>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3930118" y="3282202"/>
              <a:ext cx="787353" cy="760612"/>
              <a:chOff x="2368119" y="3070048"/>
              <a:chExt cx="787353" cy="760612"/>
            </a:xfrm>
          </p:grpSpPr>
          <p:pic>
            <p:nvPicPr>
              <p:cNvPr id="128"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3122861" y="3545362"/>
              <a:ext cx="787353" cy="760612"/>
              <a:chOff x="2368119" y="3070048"/>
              <a:chExt cx="787353" cy="760612"/>
            </a:xfrm>
          </p:grpSpPr>
          <p:pic>
            <p:nvPicPr>
              <p:cNvPr id="131"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32" name="Rectangle 131"/>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3" name="Straight Arrow Connector 132"/>
            <p:cNvCxnSpPr/>
            <p:nvPr/>
          </p:nvCxnSpPr>
          <p:spPr>
            <a:xfrm>
              <a:off x="2643918" y="2955443"/>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2559952" y="3217430"/>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692458" y="905941"/>
            <a:ext cx="3984122" cy="1659297"/>
            <a:chOff x="733349" y="2646677"/>
            <a:chExt cx="3984122" cy="1659297"/>
          </a:xfrm>
        </p:grpSpPr>
        <p:cxnSp>
          <p:nvCxnSpPr>
            <p:cNvPr id="158" name="Straight Arrow Connector 157"/>
            <p:cNvCxnSpPr/>
            <p:nvPr/>
          </p:nvCxnSpPr>
          <p:spPr>
            <a:xfrm flipV="1">
              <a:off x="1354940" y="3075948"/>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59" name="Group 158"/>
            <p:cNvGrpSpPr/>
            <p:nvPr/>
          </p:nvGrpSpPr>
          <p:grpSpPr>
            <a:xfrm>
              <a:off x="3180701" y="2662893"/>
              <a:ext cx="787353" cy="760612"/>
              <a:chOff x="2368119" y="3070048"/>
              <a:chExt cx="787353" cy="760612"/>
            </a:xfrm>
          </p:grpSpPr>
          <p:pic>
            <p:nvPicPr>
              <p:cNvPr id="176"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0"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81743" y="2646677"/>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161" name="Straight Arrow Connector 160"/>
            <p:cNvCxnSpPr/>
            <p:nvPr/>
          </p:nvCxnSpPr>
          <p:spPr>
            <a:xfrm>
              <a:off x="2611823" y="3101687"/>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flipV="1">
              <a:off x="1281328" y="3714287"/>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63" name="Picture 162" descr="mage result for user icon"/>
            <p:cNvPicPr>
              <a:picLocks noChangeAspect="1" noChangeArrowheads="1"/>
            </p:cNvPicPr>
            <p:nvPr/>
          </p:nvPicPr>
          <p:blipFill>
            <a:blip r:embed="rId4" cstate="screen">
              <a:duotone>
                <a:schemeClr val="accent1">
                  <a:shade val="45000"/>
                  <a:satMod val="135000"/>
                </a:schemeClr>
                <a:prstClr val="white"/>
              </a:duotone>
              <a:extLst>
                <a:ext uri="{BEBA8EAE-BF5A-486C-A8C5-ECC9F3942E4B}">
                  <a14:imgProps xmlns:a14="http://schemas.microsoft.com/office/drawing/2010/main">
                    <a14:imgLayer r:embed="rId5">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733349" y="3356840"/>
              <a:ext cx="568828" cy="568828"/>
            </a:xfrm>
            <a:prstGeom prst="rect">
              <a:avLst/>
            </a:prstGeom>
            <a:noFill/>
            <a:extLst>
              <a:ext uri="{909E8E84-426E-40DD-AFC4-6F175D3DCCD1}">
                <a14:hiddenFill xmlns:a14="http://schemas.microsoft.com/office/drawing/2010/main">
                  <a:solidFill>
                    <a:srgbClr val="FFFFFF"/>
                  </a:solidFill>
                </a14:hiddenFill>
              </a:ext>
            </a:extLst>
          </p:spPr>
        </p:pic>
        <p:cxnSp>
          <p:nvCxnSpPr>
            <p:cNvPr id="164" name="Straight Arrow Connector 163"/>
            <p:cNvCxnSpPr/>
            <p:nvPr/>
          </p:nvCxnSpPr>
          <p:spPr>
            <a:xfrm flipV="1">
              <a:off x="1301557" y="2971836"/>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1380572" y="3186035"/>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flipV="1">
              <a:off x="1288886" y="3819392"/>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flipV="1">
              <a:off x="1283777" y="3938056"/>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3930118" y="3282202"/>
              <a:ext cx="787353" cy="760612"/>
              <a:chOff x="2368119" y="3070048"/>
              <a:chExt cx="787353" cy="760612"/>
            </a:xfrm>
          </p:grpSpPr>
          <p:pic>
            <p:nvPicPr>
              <p:cNvPr id="174"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3122861" y="3545362"/>
              <a:ext cx="787353" cy="760612"/>
              <a:chOff x="2368119" y="3070048"/>
              <a:chExt cx="787353" cy="760612"/>
            </a:xfrm>
          </p:grpSpPr>
          <p:pic>
            <p:nvPicPr>
              <p:cNvPr id="172"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0" name="Straight Arrow Connector 169"/>
            <p:cNvCxnSpPr/>
            <p:nvPr/>
          </p:nvCxnSpPr>
          <p:spPr>
            <a:xfrm>
              <a:off x="2643918" y="2955443"/>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2559952" y="3217430"/>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9014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32</a:t>
            </a:fld>
            <a:endParaRPr lang="en-US"/>
          </a:p>
        </p:txBody>
      </p:sp>
      <p:sp>
        <p:nvSpPr>
          <p:cNvPr id="2" name="Title 1"/>
          <p:cNvSpPr>
            <a:spLocks noGrp="1"/>
          </p:cNvSpPr>
          <p:nvPr>
            <p:ph type="title"/>
          </p:nvPr>
        </p:nvSpPr>
        <p:spPr/>
        <p:txBody>
          <a:bodyPr/>
          <a:lstStyle/>
          <a:p>
            <a:r>
              <a:rPr lang="en-US" dirty="0" smtClean="0"/>
              <a:t>AWS: Inconsistent </a:t>
            </a:r>
            <a:r>
              <a:rPr lang="en-US" dirty="0"/>
              <a:t>function usage</a:t>
            </a:r>
            <a:br>
              <a:rPr lang="en-US" dirty="0"/>
            </a:br>
            <a:endParaRPr lang="en-US" dirty="0"/>
          </a:p>
        </p:txBody>
      </p:sp>
      <p:sp>
        <p:nvSpPr>
          <p:cNvPr id="9" name="TextBox 8"/>
          <p:cNvSpPr txBox="1"/>
          <p:nvPr/>
        </p:nvSpPr>
        <p:spPr>
          <a:xfrm>
            <a:off x="635313" y="2861484"/>
            <a:ext cx="8380071" cy="1477328"/>
          </a:xfrm>
          <a:prstGeom prst="rect">
            <a:avLst/>
          </a:prstGeom>
          <a:noFill/>
        </p:spPr>
        <p:txBody>
          <a:bodyPr wrap="square" rtlCol="0">
            <a:spAutoFit/>
          </a:bodyPr>
          <a:lstStyle/>
          <a:p>
            <a:pPr>
              <a:lnSpc>
                <a:spcPct val="150000"/>
              </a:lnSpc>
            </a:pPr>
            <a:r>
              <a:rPr lang="en-US" sz="2000" dirty="0"/>
              <a:t>3.8% (out of 20K) </a:t>
            </a:r>
            <a:r>
              <a:rPr lang="en-US" sz="2000" dirty="0" smtClean="0"/>
              <a:t>ran </a:t>
            </a:r>
            <a:r>
              <a:rPr lang="en-US" sz="2000" dirty="0"/>
              <a:t>an </a:t>
            </a:r>
            <a:r>
              <a:rPr lang="en-US" sz="2000" dirty="0" smtClean="0"/>
              <a:t>inconsistent or outdated </a:t>
            </a:r>
            <a:r>
              <a:rPr lang="en-US" sz="2000" dirty="0"/>
              <a:t>function</a:t>
            </a:r>
          </a:p>
          <a:p>
            <a:pPr marL="600075" lvl="1" indent="-257175">
              <a:lnSpc>
                <a:spcPct val="150000"/>
              </a:lnSpc>
              <a:buFont typeface="Arial" charset="0"/>
              <a:buChar char="•"/>
            </a:pPr>
            <a:r>
              <a:rPr lang="en-US" sz="2000" dirty="0"/>
              <a:t>Case 1:  New instances ran outdated functions (0.1%)</a:t>
            </a:r>
          </a:p>
          <a:p>
            <a:pPr marL="600075" lvl="1" indent="-257175">
              <a:lnSpc>
                <a:spcPct val="150000"/>
              </a:lnSpc>
              <a:buFont typeface="Arial" charset="0"/>
              <a:buChar char="•"/>
            </a:pPr>
            <a:r>
              <a:rPr lang="en-US" sz="2000" dirty="0"/>
              <a:t>Case 2:  Requests handled by the instances for outdated functions (3.7%)</a:t>
            </a:r>
          </a:p>
        </p:txBody>
      </p:sp>
      <p:grpSp>
        <p:nvGrpSpPr>
          <p:cNvPr id="156" name="Group 155"/>
          <p:cNvGrpSpPr/>
          <p:nvPr/>
        </p:nvGrpSpPr>
        <p:grpSpPr>
          <a:xfrm>
            <a:off x="484437" y="899664"/>
            <a:ext cx="3984122" cy="1659297"/>
            <a:chOff x="733349" y="2646677"/>
            <a:chExt cx="3984122" cy="1659297"/>
          </a:xfrm>
        </p:grpSpPr>
        <p:cxnSp>
          <p:nvCxnSpPr>
            <p:cNvPr id="10" name="Straight Arrow Connector 9"/>
            <p:cNvCxnSpPr/>
            <p:nvPr/>
          </p:nvCxnSpPr>
          <p:spPr>
            <a:xfrm flipV="1">
              <a:off x="1354940" y="3075948"/>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180701" y="2662893"/>
              <a:ext cx="787353" cy="760612"/>
              <a:chOff x="2368119" y="3070048"/>
              <a:chExt cx="787353" cy="760612"/>
            </a:xfrm>
          </p:grpSpPr>
          <p:pic>
            <p:nvPicPr>
              <p:cNvPr id="7"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81743" y="2646677"/>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p:nvPr/>
          </p:nvCxnSpPr>
          <p:spPr>
            <a:xfrm>
              <a:off x="2611823" y="3101687"/>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281328" y="3714287"/>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95" name="Picture 94" descr="mage result for user icon"/>
            <p:cNvPicPr>
              <a:picLocks noChangeAspect="1" noChangeArrowheads="1"/>
            </p:cNvPicPr>
            <p:nvPr/>
          </p:nvPicPr>
          <p:blipFill>
            <a:blip r:embed="rId4" cstate="screen">
              <a:duotone>
                <a:schemeClr val="accent1">
                  <a:shade val="45000"/>
                  <a:satMod val="135000"/>
                </a:schemeClr>
                <a:prstClr val="white"/>
              </a:duotone>
              <a:extLst>
                <a:ext uri="{BEBA8EAE-BF5A-486C-A8C5-ECC9F3942E4B}">
                  <a14:imgProps xmlns:a14="http://schemas.microsoft.com/office/drawing/2010/main">
                    <a14:imgLayer r:embed="rId5">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733349" y="3356840"/>
              <a:ext cx="568828" cy="568828"/>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p:nvPr/>
          </p:nvCxnSpPr>
          <p:spPr>
            <a:xfrm flipV="1">
              <a:off x="1301557" y="2971836"/>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1380572" y="3186035"/>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flipV="1">
              <a:off x="1288886" y="3819392"/>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flipV="1">
              <a:off x="1283777" y="3938056"/>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3930118" y="3282202"/>
              <a:ext cx="787353" cy="760612"/>
              <a:chOff x="2368119" y="3070048"/>
              <a:chExt cx="787353" cy="760612"/>
            </a:xfrm>
          </p:grpSpPr>
          <p:pic>
            <p:nvPicPr>
              <p:cNvPr id="128"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3122861" y="3545362"/>
              <a:ext cx="787353" cy="760612"/>
              <a:chOff x="2368119" y="3070048"/>
              <a:chExt cx="787353" cy="760612"/>
            </a:xfrm>
          </p:grpSpPr>
          <p:pic>
            <p:nvPicPr>
              <p:cNvPr id="131"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32" name="Rectangle 131"/>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3" name="Straight Arrow Connector 132"/>
            <p:cNvCxnSpPr/>
            <p:nvPr/>
          </p:nvCxnSpPr>
          <p:spPr>
            <a:xfrm>
              <a:off x="2643918" y="2955443"/>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2559952" y="3217430"/>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692458" y="905941"/>
            <a:ext cx="3984122" cy="1659297"/>
            <a:chOff x="733349" y="2646677"/>
            <a:chExt cx="3984122" cy="1659297"/>
          </a:xfrm>
        </p:grpSpPr>
        <p:cxnSp>
          <p:nvCxnSpPr>
            <p:cNvPr id="158" name="Straight Arrow Connector 157"/>
            <p:cNvCxnSpPr/>
            <p:nvPr/>
          </p:nvCxnSpPr>
          <p:spPr>
            <a:xfrm flipV="1">
              <a:off x="1354940" y="3075948"/>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59" name="Group 158"/>
            <p:cNvGrpSpPr/>
            <p:nvPr/>
          </p:nvGrpSpPr>
          <p:grpSpPr>
            <a:xfrm>
              <a:off x="3180701" y="2662893"/>
              <a:ext cx="787353" cy="760612"/>
              <a:chOff x="2368119" y="3070048"/>
              <a:chExt cx="787353" cy="760612"/>
            </a:xfrm>
          </p:grpSpPr>
          <p:pic>
            <p:nvPicPr>
              <p:cNvPr id="176"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0"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81743" y="2646677"/>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161" name="Straight Arrow Connector 160"/>
            <p:cNvCxnSpPr/>
            <p:nvPr/>
          </p:nvCxnSpPr>
          <p:spPr>
            <a:xfrm>
              <a:off x="2611823" y="3101687"/>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flipV="1">
              <a:off x="1281328" y="3714287"/>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63" name="Picture 162" descr="mage result for user icon"/>
            <p:cNvPicPr>
              <a:picLocks noChangeAspect="1" noChangeArrowheads="1"/>
            </p:cNvPicPr>
            <p:nvPr/>
          </p:nvPicPr>
          <p:blipFill>
            <a:blip r:embed="rId4" cstate="screen">
              <a:duotone>
                <a:schemeClr val="accent1">
                  <a:shade val="45000"/>
                  <a:satMod val="135000"/>
                </a:schemeClr>
                <a:prstClr val="white"/>
              </a:duotone>
              <a:extLst>
                <a:ext uri="{BEBA8EAE-BF5A-486C-A8C5-ECC9F3942E4B}">
                  <a14:imgProps xmlns:a14="http://schemas.microsoft.com/office/drawing/2010/main">
                    <a14:imgLayer r:embed="rId5">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733349" y="3356840"/>
              <a:ext cx="568828" cy="568828"/>
            </a:xfrm>
            <a:prstGeom prst="rect">
              <a:avLst/>
            </a:prstGeom>
            <a:noFill/>
            <a:extLst>
              <a:ext uri="{909E8E84-426E-40DD-AFC4-6F175D3DCCD1}">
                <a14:hiddenFill xmlns:a14="http://schemas.microsoft.com/office/drawing/2010/main">
                  <a:solidFill>
                    <a:srgbClr val="FFFFFF"/>
                  </a:solidFill>
                </a14:hiddenFill>
              </a:ext>
            </a:extLst>
          </p:spPr>
        </p:pic>
        <p:cxnSp>
          <p:nvCxnSpPr>
            <p:cNvPr id="164" name="Straight Arrow Connector 163"/>
            <p:cNvCxnSpPr/>
            <p:nvPr/>
          </p:nvCxnSpPr>
          <p:spPr>
            <a:xfrm flipV="1">
              <a:off x="1301557" y="2971836"/>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1380572" y="3186035"/>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flipV="1">
              <a:off x="1288886" y="3819392"/>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flipV="1">
              <a:off x="1283777" y="3938056"/>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3930118" y="3282202"/>
              <a:ext cx="787353" cy="760612"/>
              <a:chOff x="2368119" y="3070048"/>
              <a:chExt cx="787353" cy="760612"/>
            </a:xfrm>
          </p:grpSpPr>
          <p:pic>
            <p:nvPicPr>
              <p:cNvPr id="174"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3122861" y="3545362"/>
              <a:ext cx="787353" cy="760612"/>
              <a:chOff x="2368119" y="3070048"/>
              <a:chExt cx="787353" cy="760612"/>
            </a:xfrm>
          </p:grpSpPr>
          <p:pic>
            <p:nvPicPr>
              <p:cNvPr id="172"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0" name="Straight Arrow Connector 169"/>
            <p:cNvCxnSpPr/>
            <p:nvPr/>
          </p:nvCxnSpPr>
          <p:spPr>
            <a:xfrm>
              <a:off x="2643918" y="2955443"/>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2559952" y="3217430"/>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4961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33</a:t>
            </a:fld>
            <a:endParaRPr lang="en-US"/>
          </a:p>
        </p:txBody>
      </p:sp>
      <p:sp>
        <p:nvSpPr>
          <p:cNvPr id="2" name="Title 1"/>
          <p:cNvSpPr>
            <a:spLocks noGrp="1"/>
          </p:cNvSpPr>
          <p:nvPr>
            <p:ph type="title"/>
          </p:nvPr>
        </p:nvSpPr>
        <p:spPr/>
        <p:txBody>
          <a:bodyPr/>
          <a:lstStyle/>
          <a:p>
            <a:r>
              <a:rPr lang="en-US" dirty="0" smtClean="0"/>
              <a:t>AWS: Inconsistent </a:t>
            </a:r>
            <a:r>
              <a:rPr lang="en-US" dirty="0"/>
              <a:t>function usage</a:t>
            </a:r>
            <a:br>
              <a:rPr lang="en-US" dirty="0"/>
            </a:br>
            <a:endParaRPr lang="en-US" dirty="0"/>
          </a:p>
        </p:txBody>
      </p:sp>
      <p:sp>
        <p:nvSpPr>
          <p:cNvPr id="9" name="TextBox 8"/>
          <p:cNvSpPr txBox="1"/>
          <p:nvPr/>
        </p:nvSpPr>
        <p:spPr>
          <a:xfrm>
            <a:off x="635313" y="2861484"/>
            <a:ext cx="8380071" cy="1477328"/>
          </a:xfrm>
          <a:prstGeom prst="rect">
            <a:avLst/>
          </a:prstGeom>
          <a:noFill/>
        </p:spPr>
        <p:txBody>
          <a:bodyPr wrap="square" rtlCol="0">
            <a:spAutoFit/>
          </a:bodyPr>
          <a:lstStyle/>
          <a:p>
            <a:pPr>
              <a:lnSpc>
                <a:spcPct val="150000"/>
              </a:lnSpc>
            </a:pPr>
            <a:r>
              <a:rPr lang="en-US" sz="2000" dirty="0"/>
              <a:t>3.8% (out of 20K) </a:t>
            </a:r>
            <a:r>
              <a:rPr lang="en-US" sz="2000" dirty="0" smtClean="0"/>
              <a:t>ran </a:t>
            </a:r>
            <a:r>
              <a:rPr lang="en-US" sz="2000" dirty="0"/>
              <a:t>an </a:t>
            </a:r>
            <a:r>
              <a:rPr lang="en-US" sz="2000" dirty="0" smtClean="0"/>
              <a:t>inconsistent or outdated </a:t>
            </a:r>
            <a:r>
              <a:rPr lang="en-US" sz="2000" dirty="0"/>
              <a:t>function</a:t>
            </a:r>
          </a:p>
          <a:p>
            <a:pPr marL="600075" lvl="1" indent="-257175">
              <a:lnSpc>
                <a:spcPct val="150000"/>
              </a:lnSpc>
              <a:buFont typeface="Arial" charset="0"/>
              <a:buChar char="•"/>
            </a:pPr>
            <a:r>
              <a:rPr lang="en-US" sz="2000" dirty="0"/>
              <a:t>Case 1:  New instances ran outdated functions (0.1%)</a:t>
            </a:r>
          </a:p>
          <a:p>
            <a:pPr marL="600075" lvl="1" indent="-257175">
              <a:lnSpc>
                <a:spcPct val="150000"/>
              </a:lnSpc>
              <a:buFont typeface="Arial" charset="0"/>
              <a:buChar char="•"/>
            </a:pPr>
            <a:r>
              <a:rPr lang="en-US" sz="2000" dirty="0"/>
              <a:t>Case 2:  Requests handled by the instances for outdated functions (3.7%)</a:t>
            </a:r>
          </a:p>
        </p:txBody>
      </p:sp>
      <p:grpSp>
        <p:nvGrpSpPr>
          <p:cNvPr id="156" name="Group 155"/>
          <p:cNvGrpSpPr/>
          <p:nvPr/>
        </p:nvGrpSpPr>
        <p:grpSpPr>
          <a:xfrm>
            <a:off x="484437" y="899664"/>
            <a:ext cx="3984122" cy="1659297"/>
            <a:chOff x="733349" y="2646677"/>
            <a:chExt cx="3984122" cy="1659297"/>
          </a:xfrm>
        </p:grpSpPr>
        <p:cxnSp>
          <p:nvCxnSpPr>
            <p:cNvPr id="10" name="Straight Arrow Connector 9"/>
            <p:cNvCxnSpPr/>
            <p:nvPr/>
          </p:nvCxnSpPr>
          <p:spPr>
            <a:xfrm flipV="1">
              <a:off x="1354940" y="3075948"/>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180701" y="2662893"/>
              <a:ext cx="787353" cy="760612"/>
              <a:chOff x="2368119" y="3070048"/>
              <a:chExt cx="787353" cy="760612"/>
            </a:xfrm>
          </p:grpSpPr>
          <p:pic>
            <p:nvPicPr>
              <p:cNvPr id="7"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81743" y="2646677"/>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Straight Arrow Connector 33"/>
            <p:cNvCxnSpPr/>
            <p:nvPr/>
          </p:nvCxnSpPr>
          <p:spPr>
            <a:xfrm>
              <a:off x="2611823" y="3101687"/>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281328" y="3714287"/>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95" name="Picture 94" descr="mage result for user icon"/>
            <p:cNvPicPr>
              <a:picLocks noChangeAspect="1" noChangeArrowheads="1"/>
            </p:cNvPicPr>
            <p:nvPr/>
          </p:nvPicPr>
          <p:blipFill>
            <a:blip r:embed="rId4" cstate="screen">
              <a:duotone>
                <a:schemeClr val="accent1">
                  <a:shade val="45000"/>
                  <a:satMod val="135000"/>
                </a:schemeClr>
                <a:prstClr val="white"/>
              </a:duotone>
              <a:extLst>
                <a:ext uri="{BEBA8EAE-BF5A-486C-A8C5-ECC9F3942E4B}">
                  <a14:imgProps xmlns:a14="http://schemas.microsoft.com/office/drawing/2010/main">
                    <a14:imgLayer r:embed="rId5">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733349" y="3356840"/>
              <a:ext cx="568828" cy="568828"/>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p:nvPr/>
          </p:nvCxnSpPr>
          <p:spPr>
            <a:xfrm flipV="1">
              <a:off x="1301557" y="2971836"/>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1380572" y="3186035"/>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H="1" flipV="1">
              <a:off x="1288886" y="3819392"/>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H="1" flipV="1">
              <a:off x="1283777" y="3938056"/>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3930118" y="3282202"/>
              <a:ext cx="787353" cy="760612"/>
              <a:chOff x="2368119" y="3070048"/>
              <a:chExt cx="787353" cy="760612"/>
            </a:xfrm>
          </p:grpSpPr>
          <p:pic>
            <p:nvPicPr>
              <p:cNvPr id="128"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29" name="Rectangle 128"/>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3122861" y="3545362"/>
              <a:ext cx="787353" cy="760612"/>
              <a:chOff x="2368119" y="3070048"/>
              <a:chExt cx="787353" cy="760612"/>
            </a:xfrm>
          </p:grpSpPr>
          <p:pic>
            <p:nvPicPr>
              <p:cNvPr id="131"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32" name="Rectangle 131"/>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3" name="Straight Arrow Connector 132"/>
            <p:cNvCxnSpPr/>
            <p:nvPr/>
          </p:nvCxnSpPr>
          <p:spPr>
            <a:xfrm>
              <a:off x="2643918" y="2955443"/>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a:off x="2559952" y="3217430"/>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692458" y="905941"/>
            <a:ext cx="3984122" cy="1659297"/>
            <a:chOff x="733349" y="2646677"/>
            <a:chExt cx="3984122" cy="1659297"/>
          </a:xfrm>
        </p:grpSpPr>
        <p:cxnSp>
          <p:nvCxnSpPr>
            <p:cNvPr id="158" name="Straight Arrow Connector 157"/>
            <p:cNvCxnSpPr/>
            <p:nvPr/>
          </p:nvCxnSpPr>
          <p:spPr>
            <a:xfrm flipV="1">
              <a:off x="1354940" y="3075948"/>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59" name="Group 158"/>
            <p:cNvGrpSpPr/>
            <p:nvPr/>
          </p:nvGrpSpPr>
          <p:grpSpPr>
            <a:xfrm>
              <a:off x="3180701" y="2662893"/>
              <a:ext cx="787353" cy="760612"/>
              <a:chOff x="2368119" y="3070048"/>
              <a:chExt cx="787353" cy="760612"/>
            </a:xfrm>
          </p:grpSpPr>
          <p:pic>
            <p:nvPicPr>
              <p:cNvPr id="176"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7" name="Rectangle 176"/>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0" name="Picture 24" descr="mage result for code icon"/>
            <p:cNvPicPr>
              <a:picLocks noChangeAspect="1" noChangeArrowheads="1"/>
            </p:cNvPicPr>
            <p:nvPr/>
          </p:nvPicPr>
          <p:blipFill>
            <a:blip r:embed="rId3"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881743" y="2646677"/>
              <a:ext cx="787353" cy="685671"/>
            </a:xfrm>
            <a:prstGeom prst="rect">
              <a:avLst/>
            </a:prstGeom>
            <a:noFill/>
            <a:extLst>
              <a:ext uri="{909E8E84-426E-40DD-AFC4-6F175D3DCCD1}">
                <a14:hiddenFill xmlns:a14="http://schemas.microsoft.com/office/drawing/2010/main">
                  <a:solidFill>
                    <a:srgbClr val="FFFFFF"/>
                  </a:solidFill>
                </a14:hiddenFill>
              </a:ext>
            </a:extLst>
          </p:spPr>
        </p:pic>
        <p:cxnSp>
          <p:nvCxnSpPr>
            <p:cNvPr id="161" name="Straight Arrow Connector 160"/>
            <p:cNvCxnSpPr/>
            <p:nvPr/>
          </p:nvCxnSpPr>
          <p:spPr>
            <a:xfrm>
              <a:off x="2611823" y="3101687"/>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H="1" flipV="1">
              <a:off x="1281328" y="3714287"/>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63" name="Picture 162" descr="mage result for user icon"/>
            <p:cNvPicPr>
              <a:picLocks noChangeAspect="1" noChangeArrowheads="1"/>
            </p:cNvPicPr>
            <p:nvPr/>
          </p:nvPicPr>
          <p:blipFill>
            <a:blip r:embed="rId4" cstate="screen">
              <a:duotone>
                <a:schemeClr val="accent1">
                  <a:shade val="45000"/>
                  <a:satMod val="135000"/>
                </a:schemeClr>
                <a:prstClr val="white"/>
              </a:duotone>
              <a:extLst>
                <a:ext uri="{BEBA8EAE-BF5A-486C-A8C5-ECC9F3942E4B}">
                  <a14:imgProps xmlns:a14="http://schemas.microsoft.com/office/drawing/2010/main">
                    <a14:imgLayer r:embed="rId5">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733349" y="3356840"/>
              <a:ext cx="568828" cy="568828"/>
            </a:xfrm>
            <a:prstGeom prst="rect">
              <a:avLst/>
            </a:prstGeom>
            <a:noFill/>
            <a:extLst>
              <a:ext uri="{909E8E84-426E-40DD-AFC4-6F175D3DCCD1}">
                <a14:hiddenFill xmlns:a14="http://schemas.microsoft.com/office/drawing/2010/main">
                  <a:solidFill>
                    <a:srgbClr val="FFFFFF"/>
                  </a:solidFill>
                </a14:hiddenFill>
              </a:ext>
            </a:extLst>
          </p:spPr>
        </p:pic>
        <p:cxnSp>
          <p:nvCxnSpPr>
            <p:cNvPr id="164" name="Straight Arrow Connector 163"/>
            <p:cNvCxnSpPr/>
            <p:nvPr/>
          </p:nvCxnSpPr>
          <p:spPr>
            <a:xfrm flipV="1">
              <a:off x="1301557" y="2971836"/>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flipV="1">
              <a:off x="1380572" y="3186035"/>
              <a:ext cx="602872" cy="412509"/>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p:nvPr/>
          </p:nvCxnSpPr>
          <p:spPr>
            <a:xfrm flipH="1" flipV="1">
              <a:off x="1288886" y="3819392"/>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flipV="1">
              <a:off x="1283777" y="3938056"/>
              <a:ext cx="1831800"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68" name="Group 167"/>
            <p:cNvGrpSpPr/>
            <p:nvPr/>
          </p:nvGrpSpPr>
          <p:grpSpPr>
            <a:xfrm>
              <a:off x="3930118" y="3282202"/>
              <a:ext cx="787353" cy="760612"/>
              <a:chOff x="2368119" y="3070048"/>
              <a:chExt cx="787353" cy="760612"/>
            </a:xfrm>
          </p:grpSpPr>
          <p:pic>
            <p:nvPicPr>
              <p:cNvPr id="174"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5" name="Rectangle 174"/>
              <p:cNvSpPr/>
              <p:nvPr/>
            </p:nvSpPr>
            <p:spPr>
              <a:xfrm>
                <a:off x="2413666" y="3070048"/>
                <a:ext cx="696261" cy="76061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9" name="Group 168"/>
            <p:cNvGrpSpPr/>
            <p:nvPr/>
          </p:nvGrpSpPr>
          <p:grpSpPr>
            <a:xfrm>
              <a:off x="3122861" y="3545362"/>
              <a:ext cx="787353" cy="760612"/>
              <a:chOff x="2368119" y="3070048"/>
              <a:chExt cx="787353" cy="760612"/>
            </a:xfrm>
          </p:grpSpPr>
          <p:pic>
            <p:nvPicPr>
              <p:cNvPr id="172" name="Picture 24" descr="mage result for code icon"/>
              <p:cNvPicPr>
                <a:picLocks noChangeAspect="1" noChangeArrowheads="1"/>
              </p:cNvPicPr>
              <p:nvPr/>
            </p:nvPicPr>
            <p:blipFill>
              <a:blip r:embed="rId3" cstate="screen">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368119" y="3135261"/>
                <a:ext cx="787353" cy="685671"/>
              </a:xfrm>
              <a:prstGeom prst="rect">
                <a:avLst/>
              </a:prstGeom>
              <a:noFill/>
              <a:extLst>
                <a:ext uri="{909E8E84-426E-40DD-AFC4-6F175D3DCCD1}">
                  <a14:hiddenFill xmlns:a14="http://schemas.microsoft.com/office/drawing/2010/main">
                    <a:solidFill>
                      <a:srgbClr val="FFFFFF"/>
                    </a:solidFill>
                  </a14:hiddenFill>
                </a:ext>
              </a:extLst>
            </p:spPr>
          </p:pic>
          <p:sp>
            <p:nvSpPr>
              <p:cNvPr id="173" name="Rectangle 172"/>
              <p:cNvSpPr/>
              <p:nvPr/>
            </p:nvSpPr>
            <p:spPr>
              <a:xfrm>
                <a:off x="2413666" y="3070048"/>
                <a:ext cx="696261" cy="760612"/>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0" name="Straight Arrow Connector 169"/>
            <p:cNvCxnSpPr/>
            <p:nvPr/>
          </p:nvCxnSpPr>
          <p:spPr>
            <a:xfrm>
              <a:off x="2643918" y="2955443"/>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2559952" y="3217430"/>
              <a:ext cx="545650" cy="265173"/>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47" name="Rectangle 46"/>
          <p:cNvSpPr/>
          <p:nvPr/>
        </p:nvSpPr>
        <p:spPr>
          <a:xfrm>
            <a:off x="2488000" y="4396693"/>
            <a:ext cx="4168000" cy="461665"/>
          </a:xfrm>
          <a:prstGeom prst="rect">
            <a:avLst/>
          </a:prstGeom>
        </p:spPr>
        <p:txBody>
          <a:bodyPr wrap="none">
            <a:spAutoFit/>
          </a:bodyPr>
          <a:lstStyle/>
          <a:p>
            <a:r>
              <a:rPr lang="en-US" sz="2400" b="1" dirty="0">
                <a:solidFill>
                  <a:srgbClr val="C00000"/>
                </a:solidFill>
              </a:rPr>
              <a:t>Inconsistent responses </a:t>
            </a:r>
            <a:r>
              <a:rPr lang="en-US" sz="2400" b="1">
                <a:solidFill>
                  <a:srgbClr val="C00000"/>
                </a:solidFill>
              </a:rPr>
              <a:t>to </a:t>
            </a:r>
            <a:r>
              <a:rPr lang="en-US" sz="2400" b="1" smtClean="0">
                <a:solidFill>
                  <a:srgbClr val="C00000"/>
                </a:solidFill>
              </a:rPr>
              <a:t>users</a:t>
            </a:r>
            <a:endParaRPr lang="en-US" sz="2400" b="1" dirty="0">
              <a:solidFill>
                <a:srgbClr val="C00000"/>
              </a:solidFill>
            </a:endParaRPr>
          </a:p>
        </p:txBody>
      </p:sp>
    </p:spTree>
    <p:extLst>
      <p:ext uri="{BB962C8B-B14F-4D97-AF65-F5344CB8AC3E}">
        <p14:creationId xmlns:p14="http://schemas.microsoft.com/office/powerpoint/2010/main" val="1552863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34</a:t>
            </a:fld>
            <a:endParaRPr lang="en-US"/>
          </a:p>
        </p:txBody>
      </p:sp>
      <p:sp>
        <p:nvSpPr>
          <p:cNvPr id="3" name="Title 2"/>
          <p:cNvSpPr>
            <a:spLocks noGrp="1"/>
          </p:cNvSpPr>
          <p:nvPr>
            <p:ph type="title"/>
          </p:nvPr>
        </p:nvSpPr>
        <p:spPr/>
        <p:txBody>
          <a:bodyPr/>
          <a:lstStyle/>
          <a:p>
            <a:r>
              <a:rPr lang="en-US" dirty="0" smtClean="0"/>
              <a:t>Google: </a:t>
            </a:r>
            <a:r>
              <a:rPr lang="en-US" dirty="0"/>
              <a:t>S</a:t>
            </a:r>
            <a:r>
              <a:rPr lang="en-US" dirty="0" smtClean="0"/>
              <a:t>tealthy </a:t>
            </a:r>
            <a:r>
              <a:rPr lang="en-US" dirty="0"/>
              <a:t>background process</a:t>
            </a:r>
            <a:br>
              <a:rPr lang="en-US" dirty="0"/>
            </a:br>
            <a:endParaRPr lang="en-US" dirty="0"/>
          </a:p>
        </p:txBody>
      </p:sp>
      <p:sp>
        <p:nvSpPr>
          <p:cNvPr id="8" name="TextBox 7"/>
          <p:cNvSpPr txBox="1"/>
          <p:nvPr/>
        </p:nvSpPr>
        <p:spPr>
          <a:xfrm>
            <a:off x="757257" y="790213"/>
            <a:ext cx="6815138" cy="369332"/>
          </a:xfrm>
          <a:prstGeom prst="rect">
            <a:avLst/>
          </a:prstGeom>
          <a:noFill/>
        </p:spPr>
        <p:txBody>
          <a:bodyPr wrap="square" rtlCol="0">
            <a:spAutoFit/>
          </a:bodyPr>
          <a:lstStyle/>
          <a:p>
            <a:r>
              <a:rPr lang="en-US" altLang="zh-CN" dirty="0"/>
              <a:t>Processes can run after function invocation concluded</a:t>
            </a:r>
          </a:p>
        </p:txBody>
      </p:sp>
      <p:grpSp>
        <p:nvGrpSpPr>
          <p:cNvPr id="10" name="Group 9"/>
          <p:cNvGrpSpPr/>
          <p:nvPr/>
        </p:nvGrpSpPr>
        <p:grpSpPr>
          <a:xfrm>
            <a:off x="1589287" y="1240195"/>
            <a:ext cx="6716513" cy="2179937"/>
            <a:chOff x="1623896" y="1576492"/>
            <a:chExt cx="6716513" cy="2179937"/>
          </a:xfrm>
        </p:grpSpPr>
        <p:sp>
          <p:nvSpPr>
            <p:cNvPr id="2" name="Rectangle 1"/>
            <p:cNvSpPr/>
            <p:nvPr/>
          </p:nvSpPr>
          <p:spPr>
            <a:xfrm>
              <a:off x="1623896" y="2371434"/>
              <a:ext cx="5915025" cy="1384995"/>
            </a:xfrm>
            <a:prstGeom prst="rect">
              <a:avLst/>
            </a:prstGeom>
            <a:noFill/>
            <a:ln w="41275">
              <a:solidFill>
                <a:schemeClr val="accent1"/>
              </a:solidFill>
            </a:ln>
          </p:spPr>
          <p:txBody>
            <a:bodyPr wrap="square">
              <a:spAutoFit/>
            </a:bodyPr>
            <a:lstStyle/>
            <a:p>
              <a:r>
                <a:rPr lang="en-US" sz="1400" dirty="0" err="1"/>
                <a:t>exports.handler</a:t>
              </a:r>
              <a:r>
                <a:rPr lang="en-US" sz="1400" dirty="0"/>
                <a:t> = </a:t>
              </a:r>
              <a:r>
                <a:rPr lang="en-US" sz="1400" dirty="0">
                  <a:solidFill>
                    <a:srgbClr val="5D2292"/>
                  </a:solidFill>
                </a:rPr>
                <a:t>function</a:t>
              </a:r>
              <a:r>
                <a:rPr lang="en-US" sz="1400" dirty="0">
                  <a:solidFill>
                    <a:srgbClr val="92D050"/>
                  </a:solidFill>
                </a:rPr>
                <a:t> </a:t>
              </a:r>
              <a:r>
                <a:rPr lang="en-US" sz="1400" dirty="0"/>
                <a:t>handler(</a:t>
              </a:r>
              <a:r>
                <a:rPr lang="en-US" sz="1400" dirty="0" err="1">
                  <a:solidFill>
                    <a:srgbClr val="0070C0"/>
                  </a:solidFill>
                </a:rPr>
                <a:t>req</a:t>
              </a:r>
              <a:r>
                <a:rPr lang="en-US" sz="1400" dirty="0"/>
                <a:t>,</a:t>
              </a:r>
              <a:r>
                <a:rPr lang="en-US" sz="1400" dirty="0">
                  <a:solidFill>
                    <a:srgbClr val="0070C0"/>
                  </a:solidFill>
                </a:rPr>
                <a:t> res</a:t>
              </a:r>
              <a:r>
                <a:rPr lang="en-US" sz="1400" dirty="0"/>
                <a:t>) {</a:t>
              </a:r>
            </a:p>
            <a:p>
              <a:r>
                <a:rPr lang="en-US" sz="1400" dirty="0"/>
                <a:t>	 	</a:t>
              </a:r>
              <a:r>
                <a:rPr lang="en-US" sz="1400" dirty="0">
                  <a:solidFill>
                    <a:srgbClr val="C00000"/>
                  </a:solidFill>
                </a:rPr>
                <a:t>// run </a:t>
              </a:r>
              <a:r>
                <a:rPr lang="en-US" sz="1400" b="1" dirty="0">
                  <a:solidFill>
                    <a:srgbClr val="C00000"/>
                  </a:solidFill>
                </a:rPr>
                <a:t>asynchronous</a:t>
              </a:r>
              <a:r>
                <a:rPr lang="en-US" sz="1400" dirty="0">
                  <a:solidFill>
                    <a:srgbClr val="C00000"/>
                  </a:solidFill>
                </a:rPr>
                <a:t> task here.</a:t>
              </a:r>
            </a:p>
            <a:p>
              <a:r>
                <a:rPr lang="en-US" sz="1400" dirty="0"/>
                <a:t>line A: 	</a:t>
              </a:r>
              <a:r>
                <a:rPr lang="en-US" sz="1400" dirty="0" err="1"/>
                <a:t>user_task</a:t>
              </a:r>
              <a:r>
                <a:rPr lang="en-US" sz="1400" dirty="0"/>
                <a:t>();</a:t>
              </a:r>
            </a:p>
            <a:p>
              <a:r>
                <a:rPr lang="en-US" sz="1400" dirty="0"/>
                <a:t>		</a:t>
              </a:r>
              <a:r>
                <a:rPr lang="en-US" sz="1400" dirty="0">
                  <a:solidFill>
                    <a:srgbClr val="C00000"/>
                  </a:solidFill>
                </a:rPr>
                <a:t>// send back results</a:t>
              </a:r>
              <a:r>
                <a:rPr lang="en-US" sz="1400" dirty="0">
                  <a:solidFill>
                    <a:schemeClr val="accent2">
                      <a:lumMod val="75000"/>
                    </a:schemeClr>
                  </a:solidFill>
                </a:rPr>
                <a:t>.</a:t>
              </a:r>
            </a:p>
            <a:p>
              <a:r>
                <a:rPr lang="en-US" sz="1400" dirty="0"/>
                <a:t>line B:	</a:t>
              </a:r>
              <a:r>
                <a:rPr lang="en-US" sz="1400" dirty="0" smtClean="0"/>
                <a:t>	</a:t>
              </a:r>
              <a:r>
                <a:rPr lang="en-US" sz="1400" dirty="0" err="1" smtClean="0">
                  <a:solidFill>
                    <a:srgbClr val="0070C0"/>
                  </a:solidFill>
                </a:rPr>
                <a:t>res</a:t>
              </a:r>
              <a:r>
                <a:rPr lang="en-US" sz="1400" dirty="0" err="1" smtClean="0"/>
                <a:t>.status</a:t>
              </a:r>
              <a:r>
                <a:rPr lang="en-US" sz="1400" dirty="0" smtClean="0"/>
                <a:t>(</a:t>
              </a:r>
              <a:r>
                <a:rPr lang="en-US" sz="1400" dirty="0" err="1" smtClean="0"/>
                <a:t>http_code</a:t>
              </a:r>
              <a:r>
                <a:rPr lang="en-US" sz="1400" dirty="0"/>
                <a:t>).send(</a:t>
              </a:r>
              <a:r>
                <a:rPr lang="en-US" sz="1400" dirty="0" err="1"/>
                <a:t>user_data</a:t>
              </a:r>
              <a:r>
                <a:rPr lang="en-US" sz="1400" dirty="0"/>
                <a:t>); </a:t>
              </a:r>
            </a:p>
            <a:p>
              <a:r>
                <a:rPr lang="en-US" sz="1400" dirty="0"/>
                <a:t>}</a:t>
              </a:r>
            </a:p>
          </p:txBody>
        </p:sp>
        <p:cxnSp>
          <p:nvCxnSpPr>
            <p:cNvPr id="11" name="Straight Arrow Connector 10"/>
            <p:cNvCxnSpPr/>
            <p:nvPr/>
          </p:nvCxnSpPr>
          <p:spPr>
            <a:xfrm flipV="1">
              <a:off x="4763020" y="2067199"/>
              <a:ext cx="1219409" cy="858840"/>
            </a:xfrm>
            <a:prstGeom prst="straightConnector1">
              <a:avLst/>
            </a:prstGeom>
            <a:ln w="34925">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82429" y="1576492"/>
              <a:ext cx="2357980" cy="830997"/>
            </a:xfrm>
            <a:prstGeom prst="rect">
              <a:avLst/>
            </a:prstGeom>
            <a:noFill/>
          </p:spPr>
          <p:txBody>
            <a:bodyPr wrap="square" rtlCol="0">
              <a:spAutoFit/>
            </a:bodyPr>
            <a:lstStyle/>
            <a:p>
              <a:r>
                <a:rPr lang="en-US" sz="1600" dirty="0" err="1"/>
                <a:t>Nodejs</a:t>
              </a:r>
              <a:r>
                <a:rPr lang="en-US" sz="1600" dirty="0"/>
                <a:t> will execute line B without waiting for </a:t>
              </a:r>
              <a:r>
                <a:rPr lang="en-US" sz="1600" dirty="0" err="1" smtClean="0"/>
                <a:t>user_task</a:t>
              </a:r>
              <a:r>
                <a:rPr lang="en-US" sz="1600" dirty="0" smtClean="0"/>
                <a:t> </a:t>
              </a:r>
              <a:r>
                <a:rPr lang="en-US" sz="1600" dirty="0"/>
                <a:t>returns</a:t>
              </a:r>
            </a:p>
          </p:txBody>
        </p:sp>
      </p:grpSp>
      <p:sp>
        <p:nvSpPr>
          <p:cNvPr id="9" name="Rectangle 8"/>
          <p:cNvSpPr/>
          <p:nvPr/>
        </p:nvSpPr>
        <p:spPr>
          <a:xfrm>
            <a:off x="709497" y="3938682"/>
            <a:ext cx="4572000" cy="646331"/>
          </a:xfrm>
          <a:prstGeom prst="rect">
            <a:avLst/>
          </a:prstGeom>
        </p:spPr>
        <p:txBody>
          <a:bodyPr>
            <a:spAutoFit/>
          </a:bodyPr>
          <a:lstStyle/>
          <a:p>
            <a:pPr marL="214313" indent="-214313">
              <a:buFont typeface="Arial" charset="0"/>
              <a:buChar char="•"/>
            </a:pPr>
            <a:r>
              <a:rPr lang="en-US" dirty="0"/>
              <a:t>Processes can stay alive for to 21 hours</a:t>
            </a:r>
          </a:p>
          <a:p>
            <a:pPr marL="214313" indent="-214313">
              <a:buFont typeface="Arial" charset="0"/>
              <a:buChar char="•"/>
            </a:pPr>
            <a:r>
              <a:rPr lang="en-US" dirty="0"/>
              <a:t>No billing </a:t>
            </a:r>
            <a:r>
              <a:rPr lang="en-US" dirty="0">
                <a:sym typeface="Wingdings"/>
              </a:rPr>
              <a:t> </a:t>
            </a:r>
            <a:r>
              <a:rPr lang="en-US" b="1" dirty="0">
                <a:solidFill>
                  <a:srgbClr val="C00000"/>
                </a:solidFill>
                <a:sym typeface="Wingdings"/>
              </a:rPr>
              <a:t>Use extra resources for free!</a:t>
            </a:r>
            <a:endParaRPr lang="en-US" b="1" dirty="0">
              <a:solidFill>
                <a:srgbClr val="C00000"/>
              </a:solidFill>
            </a:endParaRPr>
          </a:p>
        </p:txBody>
      </p:sp>
      <p:sp>
        <p:nvSpPr>
          <p:cNvPr id="5" name="TextBox 4"/>
          <p:cNvSpPr txBox="1"/>
          <p:nvPr/>
        </p:nvSpPr>
        <p:spPr>
          <a:xfrm>
            <a:off x="755098" y="1361570"/>
            <a:ext cx="1001043" cy="369332"/>
          </a:xfrm>
          <a:prstGeom prst="rect">
            <a:avLst/>
          </a:prstGeom>
          <a:noFill/>
        </p:spPr>
        <p:txBody>
          <a:bodyPr wrap="none" rtlCol="0">
            <a:spAutoFit/>
          </a:bodyPr>
          <a:lstStyle/>
          <a:p>
            <a:r>
              <a:rPr lang="en-US" smtClean="0"/>
              <a:t>Method:</a:t>
            </a:r>
            <a:endParaRPr lang="en-US"/>
          </a:p>
        </p:txBody>
      </p:sp>
    </p:spTree>
    <p:extLst>
      <p:ext uri="{BB962C8B-B14F-4D97-AF65-F5344CB8AC3E}">
        <p14:creationId xmlns:p14="http://schemas.microsoft.com/office/powerpoint/2010/main" val="9806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35</a:t>
            </a:fld>
            <a:endParaRPr lang="en-US"/>
          </a:p>
        </p:txBody>
      </p:sp>
      <p:sp>
        <p:nvSpPr>
          <p:cNvPr id="3" name="Title 2"/>
          <p:cNvSpPr>
            <a:spLocks noGrp="1"/>
          </p:cNvSpPr>
          <p:nvPr>
            <p:ph type="title"/>
          </p:nvPr>
        </p:nvSpPr>
        <p:spPr/>
        <p:txBody>
          <a:bodyPr/>
          <a:lstStyle/>
          <a:p>
            <a:r>
              <a:rPr lang="en-US" dirty="0" smtClean="0"/>
              <a:t>Google: Stealthy </a:t>
            </a:r>
            <a:r>
              <a:rPr lang="en-US" dirty="0"/>
              <a:t>background process</a:t>
            </a:r>
            <a:br>
              <a:rPr lang="en-US" dirty="0"/>
            </a:br>
            <a:endParaRPr lang="en-US" dirty="0"/>
          </a:p>
        </p:txBody>
      </p:sp>
      <p:sp>
        <p:nvSpPr>
          <p:cNvPr id="8" name="TextBox 7"/>
          <p:cNvSpPr txBox="1"/>
          <p:nvPr/>
        </p:nvSpPr>
        <p:spPr>
          <a:xfrm>
            <a:off x="757257" y="790213"/>
            <a:ext cx="6815138" cy="369332"/>
          </a:xfrm>
          <a:prstGeom prst="rect">
            <a:avLst/>
          </a:prstGeom>
          <a:noFill/>
        </p:spPr>
        <p:txBody>
          <a:bodyPr wrap="square" rtlCol="0">
            <a:spAutoFit/>
          </a:bodyPr>
          <a:lstStyle/>
          <a:p>
            <a:r>
              <a:rPr lang="en-US" altLang="zh-CN" dirty="0"/>
              <a:t>Processes can run after function invocation concluded</a:t>
            </a:r>
          </a:p>
        </p:txBody>
      </p:sp>
      <p:grpSp>
        <p:nvGrpSpPr>
          <p:cNvPr id="10" name="Group 9"/>
          <p:cNvGrpSpPr/>
          <p:nvPr/>
        </p:nvGrpSpPr>
        <p:grpSpPr>
          <a:xfrm>
            <a:off x="1589287" y="1240195"/>
            <a:ext cx="6716513" cy="2179937"/>
            <a:chOff x="1623896" y="1576492"/>
            <a:chExt cx="6716513" cy="2179937"/>
          </a:xfrm>
        </p:grpSpPr>
        <p:sp>
          <p:nvSpPr>
            <p:cNvPr id="2" name="Rectangle 1"/>
            <p:cNvSpPr/>
            <p:nvPr/>
          </p:nvSpPr>
          <p:spPr>
            <a:xfrm>
              <a:off x="1623896" y="2371434"/>
              <a:ext cx="5915025" cy="1384995"/>
            </a:xfrm>
            <a:prstGeom prst="rect">
              <a:avLst/>
            </a:prstGeom>
            <a:noFill/>
            <a:ln w="41275">
              <a:solidFill>
                <a:schemeClr val="accent1"/>
              </a:solidFill>
            </a:ln>
          </p:spPr>
          <p:txBody>
            <a:bodyPr wrap="square">
              <a:spAutoFit/>
            </a:bodyPr>
            <a:lstStyle/>
            <a:p>
              <a:r>
                <a:rPr lang="en-US" sz="1400" dirty="0" err="1"/>
                <a:t>exports.handler</a:t>
              </a:r>
              <a:r>
                <a:rPr lang="en-US" sz="1400" dirty="0"/>
                <a:t> = </a:t>
              </a:r>
              <a:r>
                <a:rPr lang="en-US" sz="1400" dirty="0">
                  <a:solidFill>
                    <a:srgbClr val="5D2292"/>
                  </a:solidFill>
                </a:rPr>
                <a:t>function</a:t>
              </a:r>
              <a:r>
                <a:rPr lang="en-US" sz="1400" dirty="0">
                  <a:solidFill>
                    <a:srgbClr val="92D050"/>
                  </a:solidFill>
                </a:rPr>
                <a:t> </a:t>
              </a:r>
              <a:r>
                <a:rPr lang="en-US" sz="1400" dirty="0"/>
                <a:t>handler(</a:t>
              </a:r>
              <a:r>
                <a:rPr lang="en-US" sz="1400" dirty="0" err="1">
                  <a:solidFill>
                    <a:srgbClr val="0070C0"/>
                  </a:solidFill>
                </a:rPr>
                <a:t>req</a:t>
              </a:r>
              <a:r>
                <a:rPr lang="en-US" sz="1400" dirty="0"/>
                <a:t>,</a:t>
              </a:r>
              <a:r>
                <a:rPr lang="en-US" sz="1400" dirty="0">
                  <a:solidFill>
                    <a:srgbClr val="0070C0"/>
                  </a:solidFill>
                </a:rPr>
                <a:t> res</a:t>
              </a:r>
              <a:r>
                <a:rPr lang="en-US" sz="1400" dirty="0"/>
                <a:t>) {</a:t>
              </a:r>
            </a:p>
            <a:p>
              <a:r>
                <a:rPr lang="en-US" sz="1400" dirty="0"/>
                <a:t>	 	</a:t>
              </a:r>
              <a:r>
                <a:rPr lang="en-US" sz="1400" dirty="0">
                  <a:solidFill>
                    <a:srgbClr val="C00000"/>
                  </a:solidFill>
                </a:rPr>
                <a:t>// run </a:t>
              </a:r>
              <a:r>
                <a:rPr lang="en-US" sz="1400" b="1" dirty="0">
                  <a:solidFill>
                    <a:srgbClr val="C00000"/>
                  </a:solidFill>
                </a:rPr>
                <a:t>asynchronous</a:t>
              </a:r>
              <a:r>
                <a:rPr lang="en-US" sz="1400" dirty="0">
                  <a:solidFill>
                    <a:srgbClr val="C00000"/>
                  </a:solidFill>
                </a:rPr>
                <a:t> task here.</a:t>
              </a:r>
            </a:p>
            <a:p>
              <a:r>
                <a:rPr lang="en-US" sz="1400" dirty="0"/>
                <a:t>line A: 	</a:t>
              </a:r>
              <a:r>
                <a:rPr lang="en-US" sz="1400" dirty="0" err="1"/>
                <a:t>user_task</a:t>
              </a:r>
              <a:r>
                <a:rPr lang="en-US" sz="1400" dirty="0"/>
                <a:t>();</a:t>
              </a:r>
            </a:p>
            <a:p>
              <a:r>
                <a:rPr lang="en-US" sz="1400" dirty="0"/>
                <a:t>		</a:t>
              </a:r>
              <a:r>
                <a:rPr lang="en-US" sz="1400" dirty="0">
                  <a:solidFill>
                    <a:srgbClr val="C00000"/>
                  </a:solidFill>
                </a:rPr>
                <a:t>// send back results</a:t>
              </a:r>
              <a:r>
                <a:rPr lang="en-US" sz="1400" dirty="0">
                  <a:solidFill>
                    <a:schemeClr val="accent2">
                      <a:lumMod val="75000"/>
                    </a:schemeClr>
                  </a:solidFill>
                </a:rPr>
                <a:t>.</a:t>
              </a:r>
            </a:p>
            <a:p>
              <a:r>
                <a:rPr lang="en-US" sz="1400" dirty="0"/>
                <a:t>line B:	</a:t>
              </a:r>
              <a:r>
                <a:rPr lang="en-US" sz="1400" dirty="0" smtClean="0"/>
                <a:t>	</a:t>
              </a:r>
              <a:r>
                <a:rPr lang="en-US" sz="1400" dirty="0" err="1" smtClean="0">
                  <a:solidFill>
                    <a:srgbClr val="0070C0"/>
                  </a:solidFill>
                </a:rPr>
                <a:t>res</a:t>
              </a:r>
              <a:r>
                <a:rPr lang="en-US" sz="1400" dirty="0" err="1" smtClean="0"/>
                <a:t>.status</a:t>
              </a:r>
              <a:r>
                <a:rPr lang="en-US" sz="1400" dirty="0" smtClean="0"/>
                <a:t>(</a:t>
              </a:r>
              <a:r>
                <a:rPr lang="en-US" sz="1400" dirty="0" err="1" smtClean="0"/>
                <a:t>http_code</a:t>
              </a:r>
              <a:r>
                <a:rPr lang="en-US" sz="1400" dirty="0"/>
                <a:t>).send(</a:t>
              </a:r>
              <a:r>
                <a:rPr lang="en-US" sz="1400" dirty="0" err="1"/>
                <a:t>user_data</a:t>
              </a:r>
              <a:r>
                <a:rPr lang="en-US" sz="1400" dirty="0"/>
                <a:t>); </a:t>
              </a:r>
            </a:p>
            <a:p>
              <a:r>
                <a:rPr lang="en-US" sz="1400" dirty="0"/>
                <a:t>}</a:t>
              </a:r>
            </a:p>
          </p:txBody>
        </p:sp>
        <p:cxnSp>
          <p:nvCxnSpPr>
            <p:cNvPr id="11" name="Straight Arrow Connector 10"/>
            <p:cNvCxnSpPr/>
            <p:nvPr/>
          </p:nvCxnSpPr>
          <p:spPr>
            <a:xfrm flipV="1">
              <a:off x="4763020" y="2067199"/>
              <a:ext cx="1219409" cy="858840"/>
            </a:xfrm>
            <a:prstGeom prst="straightConnector1">
              <a:avLst/>
            </a:prstGeom>
            <a:ln w="34925">
              <a:solidFill>
                <a:srgbClr val="FFC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82429" y="1576492"/>
              <a:ext cx="2357980" cy="830997"/>
            </a:xfrm>
            <a:prstGeom prst="rect">
              <a:avLst/>
            </a:prstGeom>
            <a:noFill/>
          </p:spPr>
          <p:txBody>
            <a:bodyPr wrap="square" rtlCol="0">
              <a:spAutoFit/>
            </a:bodyPr>
            <a:lstStyle/>
            <a:p>
              <a:r>
                <a:rPr lang="en-US" sz="1600" dirty="0" err="1"/>
                <a:t>Nodejs</a:t>
              </a:r>
              <a:r>
                <a:rPr lang="en-US" sz="1600" dirty="0"/>
                <a:t> will execute line B without waiting for </a:t>
              </a:r>
              <a:r>
                <a:rPr lang="en-US" sz="1600" dirty="0" err="1" smtClean="0"/>
                <a:t>user_task</a:t>
              </a:r>
              <a:r>
                <a:rPr lang="en-US" sz="1600" dirty="0" smtClean="0"/>
                <a:t> </a:t>
              </a:r>
              <a:r>
                <a:rPr lang="en-US" sz="1600" dirty="0"/>
                <a:t>returns</a:t>
              </a:r>
            </a:p>
          </p:txBody>
        </p:sp>
      </p:grpSp>
      <p:sp>
        <p:nvSpPr>
          <p:cNvPr id="5" name="TextBox 4"/>
          <p:cNvSpPr txBox="1"/>
          <p:nvPr/>
        </p:nvSpPr>
        <p:spPr>
          <a:xfrm>
            <a:off x="755098" y="1361570"/>
            <a:ext cx="1001043" cy="369332"/>
          </a:xfrm>
          <a:prstGeom prst="rect">
            <a:avLst/>
          </a:prstGeom>
          <a:noFill/>
        </p:spPr>
        <p:txBody>
          <a:bodyPr wrap="none" rtlCol="0">
            <a:spAutoFit/>
          </a:bodyPr>
          <a:lstStyle/>
          <a:p>
            <a:r>
              <a:rPr lang="en-US" smtClean="0"/>
              <a:t>Method:</a:t>
            </a:r>
            <a:endParaRPr lang="en-US"/>
          </a:p>
        </p:txBody>
      </p:sp>
      <p:sp>
        <p:nvSpPr>
          <p:cNvPr id="13" name="Rectangle 12"/>
          <p:cNvSpPr/>
          <p:nvPr/>
        </p:nvSpPr>
        <p:spPr>
          <a:xfrm>
            <a:off x="850567" y="3806823"/>
            <a:ext cx="7442862" cy="830997"/>
          </a:xfrm>
          <a:prstGeom prst="rect">
            <a:avLst/>
          </a:prstGeom>
        </p:spPr>
        <p:txBody>
          <a:bodyPr wrap="square">
            <a:spAutoFit/>
          </a:bodyPr>
          <a:lstStyle/>
          <a:p>
            <a:pPr algn="ctr" defTabSz="914400">
              <a:defRPr/>
            </a:pPr>
            <a:r>
              <a:rPr lang="en-US" sz="2400" b="1" dirty="0">
                <a:solidFill>
                  <a:srgbClr val="C00000"/>
                </a:solidFill>
              </a:rPr>
              <a:t>Google should monitor the resource usage of </a:t>
            </a:r>
            <a:r>
              <a:rPr lang="en-US" sz="2400" b="1">
                <a:solidFill>
                  <a:srgbClr val="C00000"/>
                </a:solidFill>
              </a:rPr>
              <a:t>the entire </a:t>
            </a:r>
            <a:r>
              <a:rPr lang="en-US" sz="2400" b="1" dirty="0">
                <a:solidFill>
                  <a:srgbClr val="C00000"/>
                </a:solidFill>
              </a:rPr>
              <a:t>function instance rather than the </a:t>
            </a:r>
            <a:r>
              <a:rPr lang="en-US" sz="2400" b="1" dirty="0" err="1">
                <a:solidFill>
                  <a:srgbClr val="C00000"/>
                </a:solidFill>
              </a:rPr>
              <a:t>Nodejs</a:t>
            </a:r>
            <a:r>
              <a:rPr lang="en-US" sz="2400" b="1" dirty="0">
                <a:solidFill>
                  <a:srgbClr val="C00000"/>
                </a:solidFill>
              </a:rPr>
              <a:t> processes </a:t>
            </a:r>
          </a:p>
        </p:txBody>
      </p:sp>
    </p:spTree>
    <p:extLst>
      <p:ext uri="{BB962C8B-B14F-4D97-AF65-F5344CB8AC3E}">
        <p14:creationId xmlns:p14="http://schemas.microsoft.com/office/powerpoint/2010/main" val="13374008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36</a:t>
            </a:fld>
            <a:endParaRPr lang="en-US"/>
          </a:p>
        </p:txBody>
      </p:sp>
      <p:sp>
        <p:nvSpPr>
          <p:cNvPr id="2" name="Title 1"/>
          <p:cNvSpPr>
            <a:spLocks noGrp="1"/>
          </p:cNvSpPr>
          <p:nvPr>
            <p:ph type="title"/>
          </p:nvPr>
        </p:nvSpPr>
        <p:spPr/>
        <p:txBody>
          <a:bodyPr/>
          <a:lstStyle/>
          <a:p>
            <a:r>
              <a:rPr lang="en-US" dirty="0" smtClean="0"/>
              <a:t>Summary</a:t>
            </a:r>
            <a:endParaRPr lang="en-US" dirty="0"/>
          </a:p>
        </p:txBody>
      </p:sp>
      <p:sp>
        <p:nvSpPr>
          <p:cNvPr id="5" name="TextBox 4"/>
          <p:cNvSpPr txBox="1"/>
          <p:nvPr/>
        </p:nvSpPr>
        <p:spPr>
          <a:xfrm>
            <a:off x="4382918" y="11244"/>
            <a:ext cx="263214" cy="507831"/>
          </a:xfrm>
          <a:prstGeom prst="rect">
            <a:avLst/>
          </a:prstGeom>
          <a:noFill/>
        </p:spPr>
        <p:txBody>
          <a:bodyPr wrap="none" rtlCol="0">
            <a:spAutoFit/>
          </a:bodyPr>
          <a:lstStyle/>
          <a:p>
            <a:pPr algn="just"/>
            <a:r>
              <a:rPr lang="en-US" sz="2700" b="1" dirty="0"/>
              <a:t> </a:t>
            </a:r>
          </a:p>
        </p:txBody>
      </p:sp>
      <p:sp>
        <p:nvSpPr>
          <p:cNvPr id="3" name="TextBox 2"/>
          <p:cNvSpPr txBox="1"/>
          <p:nvPr/>
        </p:nvSpPr>
        <p:spPr>
          <a:xfrm>
            <a:off x="807037" y="729972"/>
            <a:ext cx="7678189" cy="4062651"/>
          </a:xfrm>
          <a:prstGeom prst="rect">
            <a:avLst/>
          </a:prstGeom>
          <a:noFill/>
        </p:spPr>
        <p:txBody>
          <a:bodyPr wrap="square" rtlCol="0">
            <a:spAutoFit/>
          </a:bodyPr>
          <a:lstStyle/>
          <a:p>
            <a:pPr marL="214313" indent="-214313">
              <a:buFont typeface="Arial" charset="0"/>
              <a:buChar char="•"/>
            </a:pPr>
            <a:r>
              <a:rPr lang="en-US" sz="2400" dirty="0"/>
              <a:t>In-depth </a:t>
            </a:r>
            <a:r>
              <a:rPr lang="en-US" sz="2400" dirty="0" smtClean="0"/>
              <a:t>measurement study that discover various issues in three </a:t>
            </a:r>
            <a:r>
              <a:rPr lang="en-US" sz="2400" dirty="0" err="1" smtClean="0"/>
              <a:t>serverless</a:t>
            </a:r>
            <a:r>
              <a:rPr lang="en-US" sz="2400" dirty="0" smtClean="0"/>
              <a:t> </a:t>
            </a:r>
            <a:r>
              <a:rPr lang="en-US" sz="2400" dirty="0"/>
              <a:t>computing </a:t>
            </a:r>
            <a:r>
              <a:rPr lang="en-US" sz="2400" dirty="0" smtClean="0"/>
              <a:t>platforms</a:t>
            </a:r>
          </a:p>
          <a:p>
            <a:pPr marL="800100" lvl="1" indent="-342900">
              <a:buFont typeface="Courier New" charset="0"/>
              <a:buChar char="o"/>
            </a:pPr>
            <a:r>
              <a:rPr lang="en-US" sz="2200" dirty="0" smtClean="0"/>
              <a:t>Unpredictable performance </a:t>
            </a:r>
          </a:p>
          <a:p>
            <a:pPr marL="800100" lvl="1" indent="-342900">
              <a:buFont typeface="Courier New" charset="0"/>
              <a:buChar char="o"/>
            </a:pPr>
            <a:r>
              <a:rPr lang="en-US" sz="2200" dirty="0" smtClean="0"/>
              <a:t>Bad performance isolation</a:t>
            </a:r>
          </a:p>
          <a:p>
            <a:pPr marL="800100" lvl="1" indent="-342900">
              <a:buFont typeface="Courier New" charset="0"/>
              <a:buChar char="o"/>
            </a:pPr>
            <a:r>
              <a:rPr lang="en-US" sz="2200" dirty="0" smtClean="0"/>
              <a:t>Consistency issues</a:t>
            </a:r>
            <a:endParaRPr lang="en-US" sz="2200" dirty="0"/>
          </a:p>
          <a:p>
            <a:pPr marL="214313" indent="-214313">
              <a:buFont typeface="Arial" charset="0"/>
              <a:buChar char="•"/>
            </a:pPr>
            <a:endParaRPr lang="en-US" sz="2400" dirty="0"/>
          </a:p>
          <a:p>
            <a:pPr marL="257175" indent="-257175">
              <a:buFont typeface="Arial" charset="0"/>
              <a:buChar char="•"/>
            </a:pPr>
            <a:r>
              <a:rPr lang="en-US" sz="2400" dirty="0"/>
              <a:t>P</a:t>
            </a:r>
            <a:r>
              <a:rPr lang="en-US" sz="2400" dirty="0" smtClean="0"/>
              <a:t>erformance </a:t>
            </a:r>
            <a:r>
              <a:rPr lang="en-US" sz="2400" dirty="0"/>
              <a:t>baselines and design considerations for future design of </a:t>
            </a:r>
            <a:r>
              <a:rPr lang="en-US" sz="2400" dirty="0" err="1"/>
              <a:t>serverless</a:t>
            </a:r>
            <a:r>
              <a:rPr lang="en-US" sz="2400" dirty="0"/>
              <a:t> </a:t>
            </a:r>
            <a:r>
              <a:rPr lang="en-US" sz="2400" dirty="0" smtClean="0"/>
              <a:t>platforms</a:t>
            </a:r>
          </a:p>
          <a:p>
            <a:pPr marL="257175" indent="-257175">
              <a:buFont typeface="Arial" charset="0"/>
              <a:buChar char="•"/>
            </a:pPr>
            <a:endParaRPr lang="en-US" sz="2400" dirty="0"/>
          </a:p>
          <a:p>
            <a:pPr marL="214313" indent="-214313">
              <a:buFont typeface="Arial" charset="0"/>
              <a:buChar char="•"/>
            </a:pPr>
            <a:r>
              <a:rPr lang="en-US" sz="2400" dirty="0"/>
              <a:t>Responsible disclosure</a:t>
            </a:r>
          </a:p>
          <a:p>
            <a:pPr marL="214313" indent="-214313">
              <a:buFont typeface="Arial" charset="0"/>
              <a:buChar char="•"/>
            </a:pPr>
            <a:endParaRPr lang="en-US" sz="2400" dirty="0"/>
          </a:p>
        </p:txBody>
      </p:sp>
    </p:spTree>
    <p:extLst>
      <p:ext uri="{BB962C8B-B14F-4D97-AF65-F5344CB8AC3E}">
        <p14:creationId xmlns:p14="http://schemas.microsoft.com/office/powerpoint/2010/main" val="1538642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4</a:t>
            </a:fld>
            <a:endParaRPr lang="en-US"/>
          </a:p>
        </p:txBody>
      </p:sp>
      <p:sp>
        <p:nvSpPr>
          <p:cNvPr id="5" name="Title 4"/>
          <p:cNvSpPr>
            <a:spLocks noGrp="1"/>
          </p:cNvSpPr>
          <p:nvPr>
            <p:ph type="title"/>
          </p:nvPr>
        </p:nvSpPr>
        <p:spPr/>
        <p:txBody>
          <a:bodyPr>
            <a:normAutofit fontScale="90000"/>
          </a:bodyPr>
          <a:lstStyle/>
          <a:p>
            <a:r>
              <a:rPr lang="en-US" dirty="0" err="1"/>
              <a:t>Serverless</a:t>
            </a:r>
            <a:r>
              <a:rPr lang="en-US" dirty="0"/>
              <a:t> ecosystem </a:t>
            </a:r>
            <a:r>
              <a:rPr lang="en-US" b="1" dirty="0"/>
              <a:t/>
            </a:r>
            <a:br>
              <a:rPr lang="en-US" b="1" dirty="0"/>
            </a:br>
            <a:r>
              <a:rPr lang="en-US" b="1" dirty="0"/>
              <a:t/>
            </a:r>
            <a:br>
              <a:rPr lang="en-US" b="1" dirty="0"/>
            </a:br>
            <a:endParaRPr lang="en-US" dirty="0"/>
          </a:p>
        </p:txBody>
      </p:sp>
      <p:sp>
        <p:nvSpPr>
          <p:cNvPr id="3" name="TextBox 2"/>
          <p:cNvSpPr txBox="1"/>
          <p:nvPr/>
        </p:nvSpPr>
        <p:spPr>
          <a:xfrm>
            <a:off x="1547736" y="4627186"/>
            <a:ext cx="6059608" cy="276999"/>
          </a:xfrm>
          <a:prstGeom prst="rect">
            <a:avLst/>
          </a:prstGeom>
          <a:noFill/>
        </p:spPr>
        <p:txBody>
          <a:bodyPr wrap="none" rtlCol="0">
            <a:spAutoFit/>
          </a:bodyPr>
          <a:lstStyle/>
          <a:p>
            <a:r>
              <a:rPr lang="en-US" sz="1200" b="1" dirty="0"/>
              <a:t>Source: </a:t>
            </a:r>
            <a:r>
              <a:rPr lang="en-US" sz="1200" dirty="0"/>
              <a:t>https://</a:t>
            </a:r>
            <a:r>
              <a:rPr lang="en-US" sz="1200" dirty="0" err="1"/>
              <a:t>venturebeat.com</a:t>
            </a:r>
            <a:r>
              <a:rPr lang="en-US" sz="1200" dirty="0"/>
              <a:t>/2017/10/22/the-big-opportunities-in-</a:t>
            </a:r>
            <a:r>
              <a:rPr lang="en-US" sz="1200" dirty="0" err="1"/>
              <a:t>serverless</a:t>
            </a:r>
            <a:r>
              <a:rPr lang="en-US" sz="1200" dirty="0"/>
              <a:t>-computing/</a:t>
            </a:r>
          </a:p>
        </p:txBody>
      </p:sp>
      <p:pic>
        <p:nvPicPr>
          <p:cNvPr id="1026" name="Picture 2" descr="mage result for the state of serverless"/>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64676" y="629192"/>
            <a:ext cx="5532359" cy="3997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520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5</a:t>
            </a:fld>
            <a:endParaRPr lang="en-US"/>
          </a:p>
        </p:txBody>
      </p:sp>
      <p:sp>
        <p:nvSpPr>
          <p:cNvPr id="8" name="Title 7"/>
          <p:cNvSpPr>
            <a:spLocks noGrp="1"/>
          </p:cNvSpPr>
          <p:nvPr>
            <p:ph type="title"/>
          </p:nvPr>
        </p:nvSpPr>
        <p:spPr/>
        <p:txBody>
          <a:bodyPr/>
          <a:lstStyle/>
          <a:p>
            <a:r>
              <a:rPr lang="en-US" dirty="0" smtClean="0"/>
              <a:t>Lots of questions about </a:t>
            </a:r>
            <a:r>
              <a:rPr lang="en-US" dirty="0" err="1" smtClean="0"/>
              <a:t>serverless</a:t>
            </a:r>
            <a:endParaRPr lang="en-US" dirty="0"/>
          </a:p>
        </p:txBody>
      </p:sp>
      <p:sp>
        <p:nvSpPr>
          <p:cNvPr id="2" name="TextBox 1"/>
          <p:cNvSpPr txBox="1"/>
          <p:nvPr/>
        </p:nvSpPr>
        <p:spPr>
          <a:xfrm>
            <a:off x="730595" y="1085850"/>
            <a:ext cx="4920053" cy="2677656"/>
          </a:xfrm>
          <a:prstGeom prst="rect">
            <a:avLst/>
          </a:prstGeom>
          <a:noFill/>
        </p:spPr>
        <p:txBody>
          <a:bodyPr wrap="square" rtlCol="0">
            <a:spAutoFit/>
          </a:bodyPr>
          <a:lstStyle/>
          <a:p>
            <a:pPr marL="257175" indent="-257175">
              <a:buFont typeface="Arial" charset="0"/>
              <a:buChar char="•"/>
            </a:pPr>
            <a:r>
              <a:rPr lang="en-US" sz="2000" dirty="0" smtClean="0"/>
              <a:t>Are applications resistant to </a:t>
            </a:r>
            <a:r>
              <a:rPr lang="en-US" sz="2000" dirty="0" err="1" smtClean="0"/>
              <a:t>DDos</a:t>
            </a:r>
            <a:r>
              <a:rPr lang="en-US" sz="2000" dirty="0" smtClean="0"/>
              <a:t> attacks  in </a:t>
            </a:r>
            <a:r>
              <a:rPr lang="en-US" sz="2000" dirty="0" err="1" smtClean="0"/>
              <a:t>serverless</a:t>
            </a:r>
            <a:r>
              <a:rPr lang="en-US" sz="2000" dirty="0" smtClean="0"/>
              <a:t>? </a:t>
            </a:r>
          </a:p>
          <a:p>
            <a:pPr marL="257175" indent="-257175">
              <a:buFont typeface="Arial" charset="0"/>
              <a:buChar char="•"/>
            </a:pPr>
            <a:endParaRPr lang="en-US" sz="2000" dirty="0" smtClean="0"/>
          </a:p>
          <a:p>
            <a:pPr marL="257175" indent="-257175">
              <a:buFont typeface="Arial" charset="0"/>
              <a:buChar char="•"/>
            </a:pPr>
            <a:r>
              <a:rPr lang="en-US" sz="2000" dirty="0" smtClean="0"/>
              <a:t>Are functions secure in </a:t>
            </a:r>
            <a:r>
              <a:rPr lang="en-US" sz="2000" dirty="0" err="1" smtClean="0"/>
              <a:t>serverless</a:t>
            </a:r>
            <a:r>
              <a:rPr lang="en-US" sz="2000" dirty="0" smtClean="0"/>
              <a:t>? </a:t>
            </a:r>
          </a:p>
          <a:p>
            <a:pPr marL="257175" indent="-257175">
              <a:buFont typeface="Arial" charset="0"/>
              <a:buChar char="•"/>
            </a:pPr>
            <a:endParaRPr lang="en-US" sz="2000" dirty="0" smtClean="0"/>
          </a:p>
          <a:p>
            <a:pPr marL="257175" indent="-257175">
              <a:buFont typeface="Arial" charset="0"/>
              <a:buChar char="•"/>
            </a:pPr>
            <a:r>
              <a:rPr lang="en-US" sz="2000" dirty="0" smtClean="0"/>
              <a:t>Can </a:t>
            </a:r>
            <a:r>
              <a:rPr lang="en-US" sz="2000" dirty="0" err="1" smtClean="0"/>
              <a:t>serverless</a:t>
            </a:r>
            <a:r>
              <a:rPr lang="en-US" sz="2000" dirty="0" smtClean="0"/>
              <a:t> providers deliver guaranteed performance?</a:t>
            </a:r>
            <a:endParaRPr lang="en-US" sz="2000" dirty="0"/>
          </a:p>
          <a:p>
            <a:r>
              <a:rPr lang="mr-IN" sz="2800" dirty="0" smtClean="0"/>
              <a:t>…</a:t>
            </a:r>
            <a:r>
              <a:rPr lang="en-US" sz="2800" dirty="0" smtClean="0"/>
              <a:t> </a:t>
            </a:r>
          </a:p>
        </p:txBody>
      </p:sp>
      <p:pic>
        <p:nvPicPr>
          <p:cNvPr id="3" name="Picture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75186" y="1085850"/>
            <a:ext cx="3367623" cy="2619032"/>
          </a:xfrm>
          <a:prstGeom prst="rect">
            <a:avLst/>
          </a:prstGeom>
        </p:spPr>
      </p:pic>
      <p:sp>
        <p:nvSpPr>
          <p:cNvPr id="7" name="TextBox 6"/>
          <p:cNvSpPr txBox="1"/>
          <p:nvPr/>
        </p:nvSpPr>
        <p:spPr>
          <a:xfrm>
            <a:off x="978504" y="3939768"/>
            <a:ext cx="7002443" cy="830997"/>
          </a:xfrm>
          <a:prstGeom prst="rect">
            <a:avLst/>
          </a:prstGeom>
          <a:noFill/>
        </p:spPr>
        <p:txBody>
          <a:bodyPr wrap="square" rtlCol="0">
            <a:spAutoFit/>
          </a:bodyPr>
          <a:lstStyle/>
          <a:p>
            <a:pPr algn="ctr"/>
            <a:r>
              <a:rPr lang="en-US" sz="2400" b="1" dirty="0" smtClean="0">
                <a:solidFill>
                  <a:srgbClr val="C00000"/>
                </a:solidFill>
              </a:rPr>
              <a:t>We </a:t>
            </a:r>
            <a:r>
              <a:rPr lang="en-US" sz="2400" b="1" dirty="0">
                <a:solidFill>
                  <a:srgbClr val="C00000"/>
                </a:solidFill>
              </a:rPr>
              <a:t>need better methodology and more </a:t>
            </a:r>
            <a:r>
              <a:rPr lang="en-US" sz="2400" b="1" dirty="0" smtClean="0">
                <a:solidFill>
                  <a:srgbClr val="C00000"/>
                </a:solidFill>
              </a:rPr>
              <a:t>systematic </a:t>
            </a:r>
            <a:r>
              <a:rPr lang="en-US" sz="2400" b="1" dirty="0">
                <a:solidFill>
                  <a:srgbClr val="C00000"/>
                </a:solidFill>
              </a:rPr>
              <a:t>measurement </a:t>
            </a:r>
            <a:r>
              <a:rPr lang="en-US" sz="2400" b="1" dirty="0" smtClean="0">
                <a:solidFill>
                  <a:srgbClr val="C00000"/>
                </a:solidFill>
              </a:rPr>
              <a:t>to answer these questions </a:t>
            </a:r>
            <a:endParaRPr lang="en-US" sz="2400" b="1" dirty="0">
              <a:solidFill>
                <a:srgbClr val="C00000"/>
              </a:solidFill>
            </a:endParaRPr>
          </a:p>
        </p:txBody>
      </p:sp>
    </p:spTree>
    <p:extLst>
      <p:ext uri="{BB962C8B-B14F-4D97-AF65-F5344CB8AC3E}">
        <p14:creationId xmlns:p14="http://schemas.microsoft.com/office/powerpoint/2010/main" val="21562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6</a:t>
            </a:fld>
            <a:endParaRPr lang="en-US"/>
          </a:p>
        </p:txBody>
      </p:sp>
      <p:sp>
        <p:nvSpPr>
          <p:cNvPr id="8" name="Title 7"/>
          <p:cNvSpPr>
            <a:spLocks noGrp="1"/>
          </p:cNvSpPr>
          <p:nvPr>
            <p:ph type="title"/>
          </p:nvPr>
        </p:nvSpPr>
        <p:spPr/>
        <p:txBody>
          <a:bodyPr/>
          <a:lstStyle/>
          <a:p>
            <a:r>
              <a:rPr lang="en-US" dirty="0"/>
              <a:t>Contributions</a:t>
            </a:r>
          </a:p>
        </p:txBody>
      </p:sp>
      <p:sp>
        <p:nvSpPr>
          <p:cNvPr id="9" name="TextBox 8"/>
          <p:cNvSpPr txBox="1"/>
          <p:nvPr/>
        </p:nvSpPr>
        <p:spPr>
          <a:xfrm>
            <a:off x="709871" y="742295"/>
            <a:ext cx="7724254" cy="3939540"/>
          </a:xfrm>
          <a:prstGeom prst="rect">
            <a:avLst/>
          </a:prstGeom>
          <a:noFill/>
        </p:spPr>
        <p:txBody>
          <a:bodyPr wrap="square" rtlCol="0">
            <a:spAutoFit/>
          </a:bodyPr>
          <a:lstStyle/>
          <a:p>
            <a:pPr marL="257175" indent="-257175">
              <a:buFont typeface="Arial" charset="0"/>
              <a:buChar char="•"/>
            </a:pPr>
            <a:r>
              <a:rPr lang="en-US" sz="2400" dirty="0"/>
              <a:t>In-depth study of resource management and performance isolation </a:t>
            </a:r>
            <a:r>
              <a:rPr lang="en-US" sz="2400" dirty="0" smtClean="0"/>
              <a:t>in</a:t>
            </a:r>
            <a:endParaRPr lang="en-US" sz="2400" dirty="0"/>
          </a:p>
          <a:p>
            <a:pPr marL="257175" indent="-257175">
              <a:buFont typeface="Arial" charset="0"/>
              <a:buChar char="•"/>
            </a:pPr>
            <a:endParaRPr lang="en-US" sz="2000" dirty="0"/>
          </a:p>
          <a:p>
            <a:pPr marL="257175" indent="-257175">
              <a:buFont typeface="Arial" charset="0"/>
              <a:buChar char="•"/>
            </a:pPr>
            <a:endParaRPr lang="en-US" sz="2000" dirty="0" smtClean="0"/>
          </a:p>
          <a:p>
            <a:pPr marL="257175" indent="-257175">
              <a:buFont typeface="Arial" charset="0"/>
              <a:buChar char="•"/>
            </a:pPr>
            <a:endParaRPr lang="en-US" sz="2000" dirty="0"/>
          </a:p>
          <a:p>
            <a:pPr marL="214313" indent="-214313">
              <a:buFont typeface="Arial" charset="0"/>
              <a:buChar char="•"/>
            </a:pPr>
            <a:r>
              <a:rPr lang="en-US" sz="2400" dirty="0"/>
              <a:t>Identify opportunities </a:t>
            </a:r>
            <a:r>
              <a:rPr lang="en-US" sz="2400" dirty="0" smtClean="0"/>
              <a:t>to improve </a:t>
            </a:r>
            <a:r>
              <a:rPr lang="en-US" sz="2400" dirty="0" err="1" smtClean="0"/>
              <a:t>serverless</a:t>
            </a:r>
            <a:r>
              <a:rPr lang="en-US" sz="2400" dirty="0" smtClean="0"/>
              <a:t> platforms </a:t>
            </a:r>
            <a:endParaRPr lang="en-US" sz="2400" dirty="0"/>
          </a:p>
          <a:p>
            <a:pPr marL="800100" lvl="1" indent="-342900">
              <a:buFont typeface="Courier New" charset="0"/>
              <a:buChar char="o"/>
            </a:pPr>
            <a:r>
              <a:rPr lang="en-US" dirty="0" smtClean="0"/>
              <a:t>AWS: </a:t>
            </a:r>
            <a:r>
              <a:rPr lang="en-US" dirty="0"/>
              <a:t>Bad performance </a:t>
            </a:r>
            <a:r>
              <a:rPr lang="en-US" dirty="0" smtClean="0"/>
              <a:t>isolation, function consistency issue, </a:t>
            </a:r>
            <a:r>
              <a:rPr lang="mr-IN" dirty="0" smtClean="0"/>
              <a:t>…</a:t>
            </a:r>
            <a:endParaRPr lang="en-US" dirty="0" smtClean="0"/>
          </a:p>
          <a:p>
            <a:pPr marL="800100" lvl="1" indent="-342900">
              <a:buFont typeface="Courier New" charset="0"/>
              <a:buChar char="o"/>
            </a:pPr>
            <a:r>
              <a:rPr lang="en-US" dirty="0" smtClean="0"/>
              <a:t>Azure: Unpredictable performance, tenant isolation issues, </a:t>
            </a:r>
            <a:r>
              <a:rPr lang="mr-IN" dirty="0" smtClean="0"/>
              <a:t>…</a:t>
            </a:r>
            <a:endParaRPr lang="en-US" dirty="0" smtClean="0"/>
          </a:p>
          <a:p>
            <a:pPr marL="800100" lvl="1" indent="-342900">
              <a:buFont typeface="Courier New" charset="0"/>
              <a:buChar char="o"/>
            </a:pPr>
            <a:r>
              <a:rPr lang="en-US" dirty="0" smtClean="0"/>
              <a:t>Google: </a:t>
            </a:r>
            <a:r>
              <a:rPr lang="en-US" dirty="0"/>
              <a:t>Resource </a:t>
            </a:r>
            <a:r>
              <a:rPr lang="en-US" dirty="0" smtClean="0"/>
              <a:t>accounting bug, </a:t>
            </a:r>
            <a:r>
              <a:rPr lang="mr-IN" sz="2000" dirty="0" smtClean="0"/>
              <a:t>…</a:t>
            </a:r>
            <a:r>
              <a:rPr lang="en-US" sz="2000" dirty="0" smtClean="0"/>
              <a:t> </a:t>
            </a:r>
          </a:p>
          <a:p>
            <a:pPr marL="800100" lvl="1" indent="-342900">
              <a:buFont typeface="Courier New" charset="0"/>
              <a:buChar char="o"/>
            </a:pPr>
            <a:endParaRPr lang="en-US" sz="2000" dirty="0"/>
          </a:p>
          <a:p>
            <a:pPr marL="257175" indent="-257175">
              <a:buFont typeface="Arial" charset="0"/>
              <a:buChar char="•"/>
            </a:pPr>
            <a:r>
              <a:rPr lang="en-US" sz="2400" dirty="0"/>
              <a:t>Open-source measurement </a:t>
            </a:r>
            <a:r>
              <a:rPr lang="en-US" sz="2400" dirty="0" smtClean="0"/>
              <a:t>tool</a:t>
            </a:r>
          </a:p>
          <a:p>
            <a:r>
              <a:rPr lang="en-US" dirty="0" smtClean="0"/>
              <a:t>(https</a:t>
            </a:r>
            <a:r>
              <a:rPr lang="en-US" dirty="0"/>
              <a:t>://</a:t>
            </a:r>
            <a:r>
              <a:rPr lang="en-US" dirty="0" err="1" smtClean="0"/>
              <a:t>github.com</a:t>
            </a:r>
            <a:r>
              <a:rPr lang="en-US" dirty="0" smtClean="0"/>
              <a:t>/liangw89/</a:t>
            </a:r>
            <a:r>
              <a:rPr lang="en-US" dirty="0" err="1" smtClean="0"/>
              <a:t>faas_measure</a:t>
            </a:r>
            <a:r>
              <a:rPr lang="en-US" dirty="0" smtClean="0"/>
              <a:t>)</a:t>
            </a:r>
            <a:endParaRPr lang="en-US" sz="2000" dirty="0"/>
          </a:p>
        </p:txBody>
      </p:sp>
      <p:grpSp>
        <p:nvGrpSpPr>
          <p:cNvPr id="10" name="Group 9"/>
          <p:cNvGrpSpPr/>
          <p:nvPr/>
        </p:nvGrpSpPr>
        <p:grpSpPr>
          <a:xfrm>
            <a:off x="3612129" y="1267427"/>
            <a:ext cx="1188146" cy="1055988"/>
            <a:chOff x="3542668" y="2195533"/>
            <a:chExt cx="3266709" cy="2669003"/>
          </a:xfrm>
        </p:grpSpPr>
        <p:pic>
          <p:nvPicPr>
            <p:cNvPr id="11" name="Picture 4" descr="mage result for azure functions logo"/>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4152398" y="2195533"/>
              <a:ext cx="2087693" cy="22860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542668" y="4242214"/>
              <a:ext cx="3266709" cy="622322"/>
            </a:xfrm>
            <a:prstGeom prst="rect">
              <a:avLst/>
            </a:prstGeom>
            <a:noFill/>
          </p:spPr>
          <p:txBody>
            <a:bodyPr wrap="none" rtlCol="0">
              <a:spAutoFit/>
            </a:bodyPr>
            <a:lstStyle/>
            <a:p>
              <a:r>
                <a:rPr lang="en-US" sz="1000" b="1" dirty="0">
                  <a:latin typeface="Arial" charset="0"/>
                  <a:ea typeface="Arial" charset="0"/>
                  <a:cs typeface="Arial" charset="0"/>
                </a:rPr>
                <a:t>Azure Functions</a:t>
              </a:r>
            </a:p>
          </p:txBody>
        </p:sp>
      </p:grpSp>
      <p:grpSp>
        <p:nvGrpSpPr>
          <p:cNvPr id="13" name="Group 12"/>
          <p:cNvGrpSpPr/>
          <p:nvPr/>
        </p:nvGrpSpPr>
        <p:grpSpPr>
          <a:xfrm>
            <a:off x="4950626" y="1390783"/>
            <a:ext cx="1672253" cy="932632"/>
            <a:chOff x="5860896" y="2438051"/>
            <a:chExt cx="3922549" cy="2274506"/>
          </a:xfrm>
        </p:grpSpPr>
        <p:pic>
          <p:nvPicPr>
            <p:cNvPr id="14" name="Picture 2" descr="mage result for google cloud function logo"/>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877023" y="2438051"/>
              <a:ext cx="1905001" cy="190499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5860896" y="4112072"/>
              <a:ext cx="3922549" cy="600485"/>
            </a:xfrm>
            <a:prstGeom prst="rect">
              <a:avLst/>
            </a:prstGeom>
            <a:noFill/>
          </p:spPr>
          <p:txBody>
            <a:bodyPr wrap="none" rtlCol="0">
              <a:spAutoFit/>
            </a:bodyPr>
            <a:lstStyle/>
            <a:p>
              <a:r>
                <a:rPr lang="en-US" sz="1000" b="1" dirty="0">
                  <a:latin typeface="Arial" charset="0"/>
                  <a:ea typeface="Arial" charset="0"/>
                  <a:cs typeface="Arial" charset="0"/>
                </a:rPr>
                <a:t>Google Cloud Functions</a:t>
              </a:r>
            </a:p>
          </p:txBody>
        </p:sp>
      </p:grpSp>
      <p:grpSp>
        <p:nvGrpSpPr>
          <p:cNvPr id="16" name="Group 15"/>
          <p:cNvGrpSpPr/>
          <p:nvPr/>
        </p:nvGrpSpPr>
        <p:grpSpPr>
          <a:xfrm>
            <a:off x="2261137" y="1449075"/>
            <a:ext cx="1010213" cy="874340"/>
            <a:chOff x="388752" y="1940967"/>
            <a:chExt cx="2993773" cy="2784226"/>
          </a:xfrm>
        </p:grpSpPr>
        <p:sp>
          <p:nvSpPr>
            <p:cNvPr id="17" name="TextBox 16"/>
            <p:cNvSpPr txBox="1"/>
            <p:nvPr/>
          </p:nvSpPr>
          <p:spPr>
            <a:xfrm>
              <a:off x="388752" y="3941133"/>
              <a:ext cx="2993773" cy="784060"/>
            </a:xfrm>
            <a:prstGeom prst="rect">
              <a:avLst/>
            </a:prstGeom>
            <a:noFill/>
          </p:spPr>
          <p:txBody>
            <a:bodyPr wrap="none" rtlCol="0">
              <a:spAutoFit/>
            </a:bodyPr>
            <a:lstStyle/>
            <a:p>
              <a:r>
                <a:rPr lang="en-US" sz="1000" b="1" dirty="0">
                  <a:latin typeface="Arial" charset="0"/>
                  <a:ea typeface="Arial" charset="0"/>
                  <a:cs typeface="Arial" charset="0"/>
                </a:rPr>
                <a:t>AWS Lambda</a:t>
              </a:r>
            </a:p>
          </p:txBody>
        </p:sp>
        <p:pic>
          <p:nvPicPr>
            <p:cNvPr id="18" name="Picture 17" descr="mage result for aws lambda png"/>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918891" y="1940967"/>
              <a:ext cx="1933492" cy="200016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4317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7</a:t>
            </a:fld>
            <a:endParaRPr lang="en-US"/>
          </a:p>
        </p:txBody>
      </p:sp>
      <p:sp>
        <p:nvSpPr>
          <p:cNvPr id="3" name="Title 2"/>
          <p:cNvSpPr>
            <a:spLocks noGrp="1"/>
          </p:cNvSpPr>
          <p:nvPr>
            <p:ph type="title"/>
          </p:nvPr>
        </p:nvSpPr>
        <p:spPr>
          <a:xfrm>
            <a:off x="1280533" y="0"/>
            <a:ext cx="6659133" cy="646331"/>
          </a:xfrm>
        </p:spPr>
        <p:txBody>
          <a:bodyPr/>
          <a:lstStyle/>
          <a:p>
            <a:pPr algn="ctr"/>
            <a:r>
              <a:rPr lang="en-US" sz="4000" b="1" dirty="0" smtClean="0"/>
              <a:t>Overview</a:t>
            </a:r>
            <a:endParaRPr lang="en-US" sz="4000" dirty="0"/>
          </a:p>
        </p:txBody>
      </p:sp>
      <p:sp>
        <p:nvSpPr>
          <p:cNvPr id="2" name="TextBox 1"/>
          <p:cNvSpPr txBox="1"/>
          <p:nvPr/>
        </p:nvSpPr>
        <p:spPr>
          <a:xfrm>
            <a:off x="921419" y="679051"/>
            <a:ext cx="5536531" cy="3754874"/>
          </a:xfrm>
          <a:prstGeom prst="rect">
            <a:avLst/>
          </a:prstGeom>
          <a:noFill/>
        </p:spPr>
        <p:txBody>
          <a:bodyPr wrap="square" rtlCol="0">
            <a:spAutoFit/>
          </a:bodyPr>
          <a:lstStyle/>
          <a:p>
            <a:pPr marL="214313" indent="-214313">
              <a:buFont typeface="Arial" charset="0"/>
              <a:buChar char="•"/>
            </a:pPr>
            <a:r>
              <a:rPr lang="en-US" sz="2800" dirty="0" smtClean="0"/>
              <a:t>Background</a:t>
            </a:r>
          </a:p>
          <a:p>
            <a:pPr marL="214313" indent="-214313">
              <a:buFont typeface="Arial" charset="0"/>
              <a:buChar char="•"/>
            </a:pPr>
            <a:endParaRPr lang="en-US" sz="2000" dirty="0" smtClean="0"/>
          </a:p>
          <a:p>
            <a:pPr marL="214313" indent="-214313">
              <a:buFont typeface="Arial" charset="0"/>
              <a:buChar char="•"/>
            </a:pPr>
            <a:r>
              <a:rPr lang="en-US" sz="2800" dirty="0" smtClean="0"/>
              <a:t>Methodology</a:t>
            </a:r>
            <a:endParaRPr lang="en-US" sz="2800" dirty="0"/>
          </a:p>
          <a:p>
            <a:pPr marL="214313" indent="-214313">
              <a:buFont typeface="Arial" charset="0"/>
              <a:buChar char="•"/>
            </a:pPr>
            <a:endParaRPr lang="en-US" sz="2000" dirty="0"/>
          </a:p>
          <a:p>
            <a:pPr marL="214313" indent="-214313">
              <a:buFont typeface="Arial" charset="0"/>
              <a:buChar char="•"/>
            </a:pPr>
            <a:r>
              <a:rPr lang="en-US" sz="2800" dirty="0"/>
              <a:t>Highlighted </a:t>
            </a:r>
            <a:r>
              <a:rPr lang="en-US" sz="2800" dirty="0" smtClean="0"/>
              <a:t>results</a:t>
            </a:r>
            <a:endParaRPr lang="en-US" sz="2000" dirty="0"/>
          </a:p>
          <a:p>
            <a:pPr marL="742950" lvl="1" indent="-285750">
              <a:buFont typeface="Courier New" charset="0"/>
              <a:buChar char="o"/>
            </a:pPr>
            <a:r>
              <a:rPr lang="en-US" sz="2400" dirty="0" err="1"/>
              <a:t>Serverless</a:t>
            </a:r>
            <a:r>
              <a:rPr lang="en-US" sz="2400" dirty="0"/>
              <a:t> </a:t>
            </a:r>
            <a:r>
              <a:rPr lang="en-US" sz="2400" dirty="0" smtClean="0"/>
              <a:t>architectures </a:t>
            </a:r>
            <a:endParaRPr lang="en-US" dirty="0"/>
          </a:p>
          <a:p>
            <a:pPr marL="742950" lvl="1" indent="-285750">
              <a:buFont typeface="Courier New" charset="0"/>
              <a:buChar char="o"/>
            </a:pPr>
            <a:r>
              <a:rPr lang="en-US" sz="2400" dirty="0"/>
              <a:t>Resource </a:t>
            </a:r>
            <a:r>
              <a:rPr lang="en-US" sz="2400" dirty="0" smtClean="0"/>
              <a:t>scheduling</a:t>
            </a:r>
            <a:endParaRPr lang="en-US" dirty="0" smtClean="0"/>
          </a:p>
          <a:p>
            <a:pPr marL="742950" lvl="1" indent="-285750">
              <a:buFont typeface="Courier New" charset="0"/>
              <a:buChar char="o"/>
            </a:pPr>
            <a:r>
              <a:rPr lang="en-US" sz="2400" dirty="0" smtClean="0"/>
              <a:t>Performance isolation</a:t>
            </a:r>
            <a:endParaRPr lang="en-US" dirty="0"/>
          </a:p>
          <a:p>
            <a:pPr marL="742950" lvl="1" indent="-285750">
              <a:buFont typeface="Courier New" charset="0"/>
              <a:buChar char="o"/>
            </a:pPr>
            <a:r>
              <a:rPr lang="en-US" sz="2400" dirty="0" smtClean="0"/>
              <a:t>Bugs</a:t>
            </a:r>
          </a:p>
          <a:p>
            <a:pPr lvl="1"/>
            <a:r>
              <a:rPr lang="en-US" dirty="0"/>
              <a:t>	</a:t>
            </a:r>
          </a:p>
        </p:txBody>
      </p:sp>
    </p:spTree>
    <p:extLst>
      <p:ext uri="{BB962C8B-B14F-4D97-AF65-F5344CB8AC3E}">
        <p14:creationId xmlns:p14="http://schemas.microsoft.com/office/powerpoint/2010/main" val="1899765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788AB0C-407B-47F8-BA5E-EF063E2B1E11}" type="slidenum">
              <a:rPr lang="en-US" smtClean="0"/>
              <a:pPr/>
              <a:t>8</a:t>
            </a:fld>
            <a:endParaRPr lang="en-US"/>
          </a:p>
        </p:txBody>
      </p:sp>
      <p:sp>
        <p:nvSpPr>
          <p:cNvPr id="3" name="Title 2"/>
          <p:cNvSpPr>
            <a:spLocks noGrp="1"/>
          </p:cNvSpPr>
          <p:nvPr>
            <p:ph type="title"/>
          </p:nvPr>
        </p:nvSpPr>
        <p:spPr/>
        <p:txBody>
          <a:bodyPr/>
          <a:lstStyle/>
          <a:p>
            <a:r>
              <a:rPr lang="en-US" dirty="0" smtClean="0"/>
              <a:t>How </a:t>
            </a:r>
            <a:r>
              <a:rPr lang="en-US" dirty="0" err="1" smtClean="0"/>
              <a:t>s</a:t>
            </a:r>
            <a:r>
              <a:rPr lang="en-US" b="1" dirty="0" err="1" smtClean="0"/>
              <a:t>erverless</a:t>
            </a:r>
            <a:r>
              <a:rPr lang="en-US" b="1" dirty="0" smtClean="0"/>
              <a:t> works</a:t>
            </a:r>
            <a:endParaRPr lang="en-US" b="1" dirty="0"/>
          </a:p>
        </p:txBody>
      </p:sp>
      <p:pic>
        <p:nvPicPr>
          <p:cNvPr id="1028" name="Picture 4" descr="mage result for cloud png"/>
          <p:cNvPicPr>
            <a:picLocks noChangeAspect="1" noChangeArrowheads="1"/>
          </p:cNvPicPr>
          <p:nvPr/>
        </p:nvPicPr>
        <p:blipFill>
          <a:blip r:embed="rId3">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a:ext>
            </a:extLst>
          </a:blip>
          <a:srcRect/>
          <a:stretch>
            <a:fillRect/>
          </a:stretch>
        </p:blipFill>
        <p:spPr bwMode="auto">
          <a:xfrm>
            <a:off x="5278056" y="1603218"/>
            <a:ext cx="2462529" cy="190894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03085" y="1644070"/>
            <a:ext cx="1783565" cy="338554"/>
          </a:xfrm>
          <a:prstGeom prst="rect">
            <a:avLst/>
          </a:prstGeom>
          <a:noFill/>
        </p:spPr>
        <p:txBody>
          <a:bodyPr wrap="none" rtlCol="0">
            <a:spAutoFit/>
          </a:bodyPr>
          <a:lstStyle/>
          <a:p>
            <a:r>
              <a:rPr lang="en-US" altLang="zh-CN" sz="1600" dirty="0" err="1"/>
              <a:t>Serverless</a:t>
            </a:r>
            <a:r>
              <a:rPr lang="zh-CN" altLang="en-US" sz="1600" dirty="0"/>
              <a:t> </a:t>
            </a:r>
            <a:r>
              <a:rPr lang="en-US" altLang="zh-CN" sz="1600" dirty="0"/>
              <a:t>provider</a:t>
            </a:r>
            <a:endParaRPr lang="en-US" sz="1600" dirty="0"/>
          </a:p>
        </p:txBody>
      </p:sp>
      <p:grpSp>
        <p:nvGrpSpPr>
          <p:cNvPr id="31" name="Group 30"/>
          <p:cNvGrpSpPr/>
          <p:nvPr/>
        </p:nvGrpSpPr>
        <p:grpSpPr>
          <a:xfrm>
            <a:off x="6061704" y="2164758"/>
            <a:ext cx="947914" cy="910141"/>
            <a:chOff x="1933891" y="814487"/>
            <a:chExt cx="947914" cy="910141"/>
          </a:xfrm>
        </p:grpSpPr>
        <p:pic>
          <p:nvPicPr>
            <p:cNvPr id="32"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061504" y="1031939"/>
              <a:ext cx="692689" cy="69268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933891" y="814487"/>
              <a:ext cx="947914" cy="307777"/>
            </a:xfrm>
            <a:prstGeom prst="rect">
              <a:avLst/>
            </a:prstGeom>
            <a:noFill/>
          </p:spPr>
          <p:txBody>
            <a:bodyPr wrap="square" rtlCol="0">
              <a:spAutoFit/>
            </a:bodyPr>
            <a:lstStyle/>
            <a:p>
              <a:pPr algn="ctr"/>
              <a:r>
                <a:rPr lang="en-US" altLang="zh-CN" sz="1400"/>
                <a:t>Function</a:t>
              </a:r>
              <a:endParaRPr lang="en-US" sz="1400" dirty="0"/>
            </a:p>
          </p:txBody>
        </p:sp>
      </p:grpSp>
      <p:cxnSp>
        <p:nvCxnSpPr>
          <p:cNvPr id="9" name="Straight Arrow Connector 8"/>
          <p:cNvCxnSpPr/>
          <p:nvPr/>
        </p:nvCxnSpPr>
        <p:spPr>
          <a:xfrm flipV="1">
            <a:off x="2536010" y="2472536"/>
            <a:ext cx="2667115" cy="1"/>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1783656" y="1962255"/>
            <a:ext cx="752354" cy="1061254"/>
            <a:chOff x="1894007" y="3619803"/>
            <a:chExt cx="752354" cy="1061254"/>
          </a:xfrm>
        </p:grpSpPr>
        <p:pic>
          <p:nvPicPr>
            <p:cNvPr id="21" name="Picture 20" descr="mage result for user icon"/>
            <p:cNvPicPr>
              <a:picLocks noChangeAspect="1" noChangeArrowheads="1"/>
            </p:cNvPicPr>
            <p:nvPr/>
          </p:nvPicPr>
          <p:blipFill>
            <a:blip r:embed="rId6" cstate="screen">
              <a:duotone>
                <a:schemeClr val="accent1">
                  <a:shade val="45000"/>
                  <a:satMod val="135000"/>
                </a:schemeClr>
                <a:prstClr val="white"/>
              </a:duotone>
              <a:extLst>
                <a:ext uri="{BEBA8EAE-BF5A-486C-A8C5-ECC9F3942E4B}">
                  <a14:imgProps xmlns:a14="http://schemas.microsoft.com/office/drawing/2010/main">
                    <a14:imgLayer r:embed="rId7">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1894007" y="3928703"/>
              <a:ext cx="752354" cy="75235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984689" y="3619803"/>
              <a:ext cx="570990" cy="338554"/>
            </a:xfrm>
            <a:prstGeom prst="rect">
              <a:avLst/>
            </a:prstGeom>
            <a:noFill/>
          </p:spPr>
          <p:txBody>
            <a:bodyPr wrap="none" rtlCol="0">
              <a:spAutoFit/>
            </a:bodyPr>
            <a:lstStyle/>
            <a:p>
              <a:r>
                <a:rPr lang="en-US" altLang="zh-CN" sz="1600"/>
                <a:t>User</a:t>
              </a:r>
              <a:endParaRPr lang="en-US" sz="1600"/>
            </a:p>
          </p:txBody>
        </p:sp>
      </p:grpSp>
      <p:sp>
        <p:nvSpPr>
          <p:cNvPr id="7" name="TextBox 6"/>
          <p:cNvSpPr txBox="1"/>
          <p:nvPr/>
        </p:nvSpPr>
        <p:spPr>
          <a:xfrm>
            <a:off x="3512895" y="2058975"/>
            <a:ext cx="860235" cy="338554"/>
          </a:xfrm>
          <a:prstGeom prst="rect">
            <a:avLst/>
          </a:prstGeom>
          <a:noFill/>
        </p:spPr>
        <p:txBody>
          <a:bodyPr wrap="none" rtlCol="0">
            <a:spAutoFit/>
          </a:bodyPr>
          <a:lstStyle/>
          <a:p>
            <a:r>
              <a:rPr lang="en-US" altLang="zh-CN" sz="1600" dirty="0"/>
              <a:t>Request</a:t>
            </a:r>
            <a:endParaRPr lang="en-US" sz="1600" dirty="0"/>
          </a:p>
        </p:txBody>
      </p:sp>
      <p:cxnSp>
        <p:nvCxnSpPr>
          <p:cNvPr id="24" name="Straight Arrow Connector 23"/>
          <p:cNvCxnSpPr/>
          <p:nvPr/>
        </p:nvCxnSpPr>
        <p:spPr>
          <a:xfrm flipH="1">
            <a:off x="5330738" y="3147093"/>
            <a:ext cx="1127214" cy="217450"/>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676218" y="2870567"/>
            <a:ext cx="1654520" cy="1896700"/>
            <a:chOff x="5128535" y="2604349"/>
            <a:chExt cx="1526907" cy="1996178"/>
          </a:xfrm>
        </p:grpSpPr>
        <p:sp>
          <p:nvSpPr>
            <p:cNvPr id="36" name="Rounded Rectangle 35"/>
            <p:cNvSpPr/>
            <p:nvPr/>
          </p:nvSpPr>
          <p:spPr>
            <a:xfrm>
              <a:off x="5128535" y="2609851"/>
              <a:ext cx="1526907" cy="1990676"/>
            </a:xfrm>
            <a:prstGeom prst="roundRect">
              <a:avLst/>
            </a:prstGeom>
            <a:solidFill>
              <a:schemeClr val="bg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694082" y="2604349"/>
              <a:ext cx="441146" cy="307777"/>
            </a:xfrm>
            <a:prstGeom prst="rect">
              <a:avLst/>
            </a:prstGeom>
            <a:noFill/>
          </p:spPr>
          <p:txBody>
            <a:bodyPr wrap="none" rtlCol="0">
              <a:spAutoFit/>
            </a:bodyPr>
            <a:lstStyle/>
            <a:p>
              <a:r>
                <a:rPr lang="en-US" altLang="zh-CN" sz="1400"/>
                <a:t>VM</a:t>
              </a:r>
              <a:endParaRPr lang="en-US" sz="1400"/>
            </a:p>
          </p:txBody>
        </p:sp>
      </p:grpSp>
      <p:grpSp>
        <p:nvGrpSpPr>
          <p:cNvPr id="26" name="Group 25"/>
          <p:cNvGrpSpPr/>
          <p:nvPr/>
        </p:nvGrpSpPr>
        <p:grpSpPr>
          <a:xfrm>
            <a:off x="4007479" y="3299376"/>
            <a:ext cx="1050657" cy="921559"/>
            <a:chOff x="4007479" y="3299376"/>
            <a:chExt cx="1050657" cy="921559"/>
          </a:xfrm>
        </p:grpSpPr>
        <p:sp>
          <p:nvSpPr>
            <p:cNvPr id="28" name="Rectangle 27"/>
            <p:cNvSpPr/>
            <p:nvPr/>
          </p:nvSpPr>
          <p:spPr>
            <a:xfrm>
              <a:off x="4007479" y="3319241"/>
              <a:ext cx="1050657" cy="901694"/>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p:cNvGrpSpPr/>
            <p:nvPr/>
          </p:nvGrpSpPr>
          <p:grpSpPr>
            <a:xfrm>
              <a:off x="4131488" y="3543066"/>
              <a:ext cx="793099" cy="677869"/>
              <a:chOff x="1933891" y="827677"/>
              <a:chExt cx="947914" cy="896951"/>
            </a:xfrm>
          </p:grpSpPr>
          <p:pic>
            <p:nvPicPr>
              <p:cNvPr id="30" name="Picture 24" descr="mage result for code icon"/>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061504" y="1031939"/>
                <a:ext cx="692689" cy="69268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933891" y="827677"/>
                <a:ext cx="947914" cy="366523"/>
              </a:xfrm>
              <a:prstGeom prst="rect">
                <a:avLst/>
              </a:prstGeom>
              <a:noFill/>
            </p:spPr>
            <p:txBody>
              <a:bodyPr wrap="square" rtlCol="0">
                <a:spAutoFit/>
              </a:bodyPr>
              <a:lstStyle/>
              <a:p>
                <a:pPr algn="ctr"/>
                <a:r>
                  <a:rPr lang="en-US" sz="1200" dirty="0" smtClean="0"/>
                  <a:t>Function</a:t>
                </a:r>
                <a:endParaRPr lang="en-US" sz="1200" dirty="0"/>
              </a:p>
            </p:txBody>
          </p:sp>
        </p:grpSp>
        <p:sp>
          <p:nvSpPr>
            <p:cNvPr id="38" name="TextBox 37"/>
            <p:cNvSpPr txBox="1"/>
            <p:nvPr/>
          </p:nvSpPr>
          <p:spPr>
            <a:xfrm>
              <a:off x="4113687" y="3299376"/>
              <a:ext cx="902235" cy="307777"/>
            </a:xfrm>
            <a:prstGeom prst="rect">
              <a:avLst/>
            </a:prstGeom>
            <a:noFill/>
          </p:spPr>
          <p:txBody>
            <a:bodyPr wrap="none" rtlCol="0">
              <a:spAutoFit/>
            </a:bodyPr>
            <a:lstStyle/>
            <a:p>
              <a:r>
                <a:rPr lang="en-US" altLang="zh-CN" sz="1400"/>
                <a:t>Container</a:t>
              </a:r>
              <a:endParaRPr lang="en-US" sz="1400"/>
            </a:p>
          </p:txBody>
        </p:sp>
      </p:grpSp>
      <p:cxnSp>
        <p:nvCxnSpPr>
          <p:cNvPr id="39" name="Straight Arrow Connector 38"/>
          <p:cNvCxnSpPr/>
          <p:nvPr/>
        </p:nvCxnSpPr>
        <p:spPr>
          <a:xfrm flipH="1" flipV="1">
            <a:off x="2345484" y="3030322"/>
            <a:ext cx="1661995" cy="789743"/>
          </a:xfrm>
          <a:prstGeom prst="straightConnector1">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05165" y="3400756"/>
            <a:ext cx="982705" cy="338554"/>
          </a:xfrm>
          <a:prstGeom prst="rect">
            <a:avLst/>
          </a:prstGeom>
          <a:noFill/>
        </p:spPr>
        <p:txBody>
          <a:bodyPr wrap="none" rtlCol="0">
            <a:spAutoFit/>
          </a:bodyPr>
          <a:lstStyle/>
          <a:p>
            <a:r>
              <a:rPr lang="en-US" altLang="zh-CN" sz="1600" dirty="0"/>
              <a:t>Response</a:t>
            </a:r>
            <a:endParaRPr lang="en-US" sz="1600" dirty="0"/>
          </a:p>
        </p:txBody>
      </p:sp>
      <p:sp>
        <p:nvSpPr>
          <p:cNvPr id="17" name="Rectangle 16"/>
          <p:cNvSpPr/>
          <p:nvPr/>
        </p:nvSpPr>
        <p:spPr>
          <a:xfrm>
            <a:off x="756940" y="811929"/>
            <a:ext cx="7706320" cy="707886"/>
          </a:xfrm>
          <a:prstGeom prst="rect">
            <a:avLst/>
          </a:prstGeom>
        </p:spPr>
        <p:txBody>
          <a:bodyPr wrap="square">
            <a:spAutoFit/>
          </a:bodyPr>
          <a:lstStyle/>
          <a:p>
            <a:r>
              <a:rPr lang="en-US" altLang="zh-CN" sz="2000" dirty="0"/>
              <a:t>A</a:t>
            </a:r>
            <a:r>
              <a:rPr lang="zh-CN" altLang="en-US" sz="2000" dirty="0"/>
              <a:t> </a:t>
            </a:r>
            <a:r>
              <a:rPr lang="en-US" altLang="zh-CN" sz="2000" dirty="0"/>
              <a:t>function</a:t>
            </a:r>
            <a:r>
              <a:rPr lang="zh-CN" altLang="en-US" sz="2000" dirty="0"/>
              <a:t> </a:t>
            </a:r>
            <a:r>
              <a:rPr lang="en-US" altLang="zh-CN" sz="2000" dirty="0"/>
              <a:t>r</a:t>
            </a:r>
            <a:r>
              <a:rPr lang="en-US" sz="2000" dirty="0"/>
              <a:t>uns in a container (</a:t>
            </a:r>
            <a:r>
              <a:rPr lang="en-US" sz="2000" b="1" dirty="0">
                <a:solidFill>
                  <a:srgbClr val="C00000"/>
                </a:solidFill>
              </a:rPr>
              <a:t>function instance</a:t>
            </a:r>
            <a:r>
              <a:rPr lang="en-US" sz="2000" dirty="0"/>
              <a:t>)</a:t>
            </a:r>
            <a:r>
              <a:rPr lang="zh-CN" altLang="en-US" sz="2000" dirty="0"/>
              <a:t> </a:t>
            </a:r>
            <a:r>
              <a:rPr lang="en-US" altLang="zh-CN" sz="2000" dirty="0"/>
              <a:t>launched by the provider</a:t>
            </a:r>
            <a:r>
              <a:rPr lang="en-US" sz="2000" dirty="0"/>
              <a:t> with limited CPU/memory/execution time</a:t>
            </a:r>
          </a:p>
        </p:txBody>
      </p:sp>
      <p:sp>
        <p:nvSpPr>
          <p:cNvPr id="42" name="TextBox 41"/>
          <p:cNvSpPr txBox="1"/>
          <p:nvPr/>
        </p:nvSpPr>
        <p:spPr>
          <a:xfrm>
            <a:off x="5722190" y="3275205"/>
            <a:ext cx="777777" cy="338554"/>
          </a:xfrm>
          <a:prstGeom prst="rect">
            <a:avLst/>
          </a:prstGeom>
          <a:noFill/>
        </p:spPr>
        <p:txBody>
          <a:bodyPr wrap="none" rtlCol="0">
            <a:spAutoFit/>
          </a:bodyPr>
          <a:lstStyle/>
          <a:p>
            <a:r>
              <a:rPr lang="en-US" sz="1600" dirty="0"/>
              <a:t>Launch</a:t>
            </a:r>
          </a:p>
        </p:txBody>
      </p:sp>
    </p:spTree>
    <p:extLst>
      <p:ext uri="{BB962C8B-B14F-4D97-AF65-F5344CB8AC3E}">
        <p14:creationId xmlns:p14="http://schemas.microsoft.com/office/powerpoint/2010/main" val="470211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46"/>
          <p:cNvGrpSpPr/>
          <p:nvPr/>
        </p:nvGrpSpPr>
        <p:grpSpPr>
          <a:xfrm>
            <a:off x="3676218" y="2870567"/>
            <a:ext cx="1654520" cy="1896700"/>
            <a:chOff x="5128535" y="2604349"/>
            <a:chExt cx="1526907" cy="1996178"/>
          </a:xfrm>
        </p:grpSpPr>
        <p:sp>
          <p:nvSpPr>
            <p:cNvPr id="48" name="Rounded Rectangle 47"/>
            <p:cNvSpPr/>
            <p:nvPr/>
          </p:nvSpPr>
          <p:spPr>
            <a:xfrm>
              <a:off x="5128535" y="2609851"/>
              <a:ext cx="1526907" cy="1990676"/>
            </a:xfrm>
            <a:prstGeom prst="roundRect">
              <a:avLst/>
            </a:prstGeom>
            <a:solidFill>
              <a:schemeClr val="bg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5694082" y="2604349"/>
              <a:ext cx="441146" cy="307777"/>
            </a:xfrm>
            <a:prstGeom prst="rect">
              <a:avLst/>
            </a:prstGeom>
            <a:noFill/>
          </p:spPr>
          <p:txBody>
            <a:bodyPr wrap="none" rtlCol="0">
              <a:spAutoFit/>
            </a:bodyPr>
            <a:lstStyle/>
            <a:p>
              <a:r>
                <a:rPr lang="en-US" altLang="zh-CN" sz="1400"/>
                <a:t>VM</a:t>
              </a:r>
              <a:endParaRPr lang="en-US" sz="1400"/>
            </a:p>
          </p:txBody>
        </p:sp>
      </p:grpSp>
      <p:sp>
        <p:nvSpPr>
          <p:cNvPr id="4" name="Slide Number Placeholder 3"/>
          <p:cNvSpPr>
            <a:spLocks noGrp="1"/>
          </p:cNvSpPr>
          <p:nvPr>
            <p:ph type="sldNum" sz="quarter" idx="12"/>
          </p:nvPr>
        </p:nvSpPr>
        <p:spPr/>
        <p:txBody>
          <a:bodyPr/>
          <a:lstStyle/>
          <a:p>
            <a:fld id="{7788AB0C-407B-47F8-BA5E-EF063E2B1E11}" type="slidenum">
              <a:rPr lang="en-US" smtClean="0"/>
              <a:pPr/>
              <a:t>9</a:t>
            </a:fld>
            <a:endParaRPr lang="en-US"/>
          </a:p>
        </p:txBody>
      </p:sp>
      <p:sp>
        <p:nvSpPr>
          <p:cNvPr id="3" name="Title 2"/>
          <p:cNvSpPr>
            <a:spLocks noGrp="1"/>
          </p:cNvSpPr>
          <p:nvPr>
            <p:ph type="title"/>
          </p:nvPr>
        </p:nvSpPr>
        <p:spPr/>
        <p:txBody>
          <a:bodyPr/>
          <a:lstStyle/>
          <a:p>
            <a:r>
              <a:rPr lang="en-US" dirty="0" smtClean="0"/>
              <a:t>How </a:t>
            </a:r>
            <a:r>
              <a:rPr lang="en-US" dirty="0" err="1" smtClean="0"/>
              <a:t>s</a:t>
            </a:r>
            <a:r>
              <a:rPr lang="en-US" b="1" dirty="0" err="1" smtClean="0"/>
              <a:t>erverless</a:t>
            </a:r>
            <a:r>
              <a:rPr lang="en-US" b="1" dirty="0" smtClean="0"/>
              <a:t> works</a:t>
            </a:r>
            <a:endParaRPr lang="en-US" b="1" dirty="0"/>
          </a:p>
        </p:txBody>
      </p:sp>
      <p:pic>
        <p:nvPicPr>
          <p:cNvPr id="1028" name="Picture 4" descr="mage result for cloud png"/>
          <p:cNvPicPr>
            <a:picLocks noChangeAspect="1" noChangeArrowheads="1"/>
          </p:cNvPicPr>
          <p:nvPr/>
        </p:nvPicPr>
        <p:blipFill>
          <a:blip r:embed="rId3">
            <a:extLst>
              <a:ext uri="{BEBA8EAE-BF5A-486C-A8C5-ECC9F3942E4B}">
                <a14:imgProps xmlns:a14="http://schemas.microsoft.com/office/drawing/2010/main">
                  <a14:imgLayer r:embed="rId4">
                    <a14:imgEffect>
                      <a14:artisticMarker/>
                    </a14:imgEffect>
                  </a14:imgLayer>
                </a14:imgProps>
              </a:ext>
              <a:ext uri="{28A0092B-C50C-407E-A947-70E740481C1C}">
                <a14:useLocalDpi xmlns:a14="http://schemas.microsoft.com/office/drawing/2010/main"/>
              </a:ext>
            </a:extLst>
          </a:blip>
          <a:srcRect/>
          <a:stretch>
            <a:fillRect/>
          </a:stretch>
        </p:blipFill>
        <p:spPr bwMode="auto">
          <a:xfrm>
            <a:off x="5278056" y="1603218"/>
            <a:ext cx="2462529" cy="190894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703085" y="1644070"/>
            <a:ext cx="1783565" cy="338554"/>
          </a:xfrm>
          <a:prstGeom prst="rect">
            <a:avLst/>
          </a:prstGeom>
          <a:noFill/>
        </p:spPr>
        <p:txBody>
          <a:bodyPr wrap="none" rtlCol="0">
            <a:spAutoFit/>
          </a:bodyPr>
          <a:lstStyle/>
          <a:p>
            <a:r>
              <a:rPr lang="en-US" altLang="zh-CN" sz="1600" dirty="0" err="1"/>
              <a:t>Serverless</a:t>
            </a:r>
            <a:r>
              <a:rPr lang="zh-CN" altLang="en-US" sz="1600" dirty="0"/>
              <a:t> </a:t>
            </a:r>
            <a:r>
              <a:rPr lang="en-US" altLang="zh-CN" sz="1600" dirty="0"/>
              <a:t>provider</a:t>
            </a:r>
            <a:endParaRPr lang="en-US" sz="1600" dirty="0"/>
          </a:p>
        </p:txBody>
      </p:sp>
      <p:grpSp>
        <p:nvGrpSpPr>
          <p:cNvPr id="31" name="Group 30"/>
          <p:cNvGrpSpPr/>
          <p:nvPr/>
        </p:nvGrpSpPr>
        <p:grpSpPr>
          <a:xfrm>
            <a:off x="6061704" y="2164758"/>
            <a:ext cx="947914" cy="910141"/>
            <a:chOff x="1933891" y="814487"/>
            <a:chExt cx="947914" cy="910141"/>
          </a:xfrm>
        </p:grpSpPr>
        <p:pic>
          <p:nvPicPr>
            <p:cNvPr id="32" name="Picture 24" descr="mage result for code icon"/>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2061504" y="1031939"/>
              <a:ext cx="692689" cy="69268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933891" y="814487"/>
              <a:ext cx="947914" cy="307777"/>
            </a:xfrm>
            <a:prstGeom prst="rect">
              <a:avLst/>
            </a:prstGeom>
            <a:noFill/>
          </p:spPr>
          <p:txBody>
            <a:bodyPr wrap="square" rtlCol="0">
              <a:spAutoFit/>
            </a:bodyPr>
            <a:lstStyle/>
            <a:p>
              <a:pPr algn="ctr"/>
              <a:r>
                <a:rPr lang="en-US" altLang="zh-CN" sz="1400" smtClean="0"/>
                <a:t>Function</a:t>
              </a:r>
              <a:endParaRPr lang="en-US" sz="1400" dirty="0"/>
            </a:p>
          </p:txBody>
        </p:sp>
      </p:grpSp>
      <p:grpSp>
        <p:nvGrpSpPr>
          <p:cNvPr id="20" name="Group 19"/>
          <p:cNvGrpSpPr/>
          <p:nvPr/>
        </p:nvGrpSpPr>
        <p:grpSpPr>
          <a:xfrm>
            <a:off x="1783656" y="1962255"/>
            <a:ext cx="752354" cy="1061254"/>
            <a:chOff x="1894007" y="3619803"/>
            <a:chExt cx="752354" cy="1061254"/>
          </a:xfrm>
        </p:grpSpPr>
        <p:pic>
          <p:nvPicPr>
            <p:cNvPr id="21" name="Picture 20" descr="mage result for user icon"/>
            <p:cNvPicPr>
              <a:picLocks noChangeAspect="1" noChangeArrowheads="1"/>
            </p:cNvPicPr>
            <p:nvPr/>
          </p:nvPicPr>
          <p:blipFill>
            <a:blip r:embed="rId6" cstate="screen">
              <a:duotone>
                <a:schemeClr val="accent1">
                  <a:shade val="45000"/>
                  <a:satMod val="135000"/>
                </a:schemeClr>
                <a:prstClr val="white"/>
              </a:duotone>
              <a:extLst>
                <a:ext uri="{BEBA8EAE-BF5A-486C-A8C5-ECC9F3942E4B}">
                  <a14:imgProps xmlns:a14="http://schemas.microsoft.com/office/drawing/2010/main">
                    <a14:imgLayer r:embed="rId7">
                      <a14:imgEffect>
                        <a14:saturation sat="339000"/>
                      </a14:imgEffect>
                    </a14:imgLayer>
                  </a14:imgProps>
                </a:ext>
                <a:ext uri="{28A0092B-C50C-407E-A947-70E740481C1C}">
                  <a14:useLocalDpi xmlns:a14="http://schemas.microsoft.com/office/drawing/2010/main"/>
                </a:ext>
              </a:extLst>
            </a:blip>
            <a:srcRect/>
            <a:stretch>
              <a:fillRect/>
            </a:stretch>
          </p:blipFill>
          <p:spPr bwMode="auto">
            <a:xfrm>
              <a:off x="1894007" y="3928703"/>
              <a:ext cx="752354" cy="75235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984689" y="3619803"/>
              <a:ext cx="570990" cy="338554"/>
            </a:xfrm>
            <a:prstGeom prst="rect">
              <a:avLst/>
            </a:prstGeom>
            <a:noFill/>
          </p:spPr>
          <p:txBody>
            <a:bodyPr wrap="none" rtlCol="0">
              <a:spAutoFit/>
            </a:bodyPr>
            <a:lstStyle/>
            <a:p>
              <a:r>
                <a:rPr lang="en-US" altLang="zh-CN" sz="1600"/>
                <a:t>User</a:t>
              </a:r>
              <a:endParaRPr lang="en-US" sz="1600"/>
            </a:p>
          </p:txBody>
        </p:sp>
      </p:grpSp>
      <p:grpSp>
        <p:nvGrpSpPr>
          <p:cNvPr id="29" name="Group 28"/>
          <p:cNvGrpSpPr/>
          <p:nvPr/>
        </p:nvGrpSpPr>
        <p:grpSpPr>
          <a:xfrm>
            <a:off x="4131488" y="3543066"/>
            <a:ext cx="793099" cy="677869"/>
            <a:chOff x="1933891" y="827677"/>
            <a:chExt cx="947914" cy="896951"/>
          </a:xfrm>
        </p:grpSpPr>
        <p:pic>
          <p:nvPicPr>
            <p:cNvPr id="30" name="Picture 24" descr="mage result for code icon"/>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2061504" y="1031939"/>
              <a:ext cx="692689" cy="692689"/>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p:cNvSpPr txBox="1"/>
            <p:nvPr/>
          </p:nvSpPr>
          <p:spPr>
            <a:xfrm>
              <a:off x="1933891" y="827677"/>
              <a:ext cx="947914" cy="366523"/>
            </a:xfrm>
            <a:prstGeom prst="rect">
              <a:avLst/>
            </a:prstGeom>
            <a:noFill/>
          </p:spPr>
          <p:txBody>
            <a:bodyPr wrap="square" rtlCol="0">
              <a:spAutoFit/>
            </a:bodyPr>
            <a:lstStyle/>
            <a:p>
              <a:pPr algn="ctr"/>
              <a:r>
                <a:rPr lang="en-US" altLang="zh-CN" sz="1200" smtClean="0"/>
                <a:t>Function</a:t>
              </a:r>
              <a:endParaRPr lang="en-US" sz="1200" dirty="0"/>
            </a:p>
          </p:txBody>
        </p:sp>
      </p:grpSp>
      <p:sp>
        <p:nvSpPr>
          <p:cNvPr id="38" name="TextBox 37"/>
          <p:cNvSpPr txBox="1"/>
          <p:nvPr/>
        </p:nvSpPr>
        <p:spPr>
          <a:xfrm>
            <a:off x="4113687" y="3299376"/>
            <a:ext cx="902235" cy="307777"/>
          </a:xfrm>
          <a:prstGeom prst="rect">
            <a:avLst/>
          </a:prstGeom>
          <a:noFill/>
        </p:spPr>
        <p:txBody>
          <a:bodyPr wrap="none" rtlCol="0">
            <a:spAutoFit/>
          </a:bodyPr>
          <a:lstStyle/>
          <a:p>
            <a:r>
              <a:rPr lang="en-US" altLang="zh-CN" sz="1400"/>
              <a:t>Container</a:t>
            </a:r>
            <a:endParaRPr lang="en-US" sz="1400"/>
          </a:p>
        </p:txBody>
      </p:sp>
      <p:sp>
        <p:nvSpPr>
          <p:cNvPr id="17" name="Rectangle 16"/>
          <p:cNvSpPr/>
          <p:nvPr/>
        </p:nvSpPr>
        <p:spPr>
          <a:xfrm>
            <a:off x="756940" y="800797"/>
            <a:ext cx="7706320" cy="400110"/>
          </a:xfrm>
          <a:prstGeom prst="rect">
            <a:avLst/>
          </a:prstGeom>
        </p:spPr>
        <p:txBody>
          <a:bodyPr wrap="square">
            <a:spAutoFit/>
          </a:bodyPr>
          <a:lstStyle/>
          <a:p>
            <a:r>
              <a:rPr lang="en-US" sz="2000" dirty="0"/>
              <a:t>The function instance will be frozen after returning from invocation</a:t>
            </a:r>
          </a:p>
        </p:txBody>
      </p:sp>
      <p:pic>
        <p:nvPicPr>
          <p:cNvPr id="5122" name="Picture 2" descr="mage result for pause sign png"/>
          <p:cNvPicPr>
            <a:picLocks noChangeAspect="1" noChangeArrowheads="1"/>
          </p:cNvPicPr>
          <p:nvPr/>
        </p:nvPicPr>
        <p:blipFill rotWithShape="1">
          <a:blip r:embed="rId9" cstate="screen">
            <a:extLst>
              <a:ext uri="{28A0092B-C50C-407E-A947-70E740481C1C}">
                <a14:useLocalDpi xmlns:a14="http://schemas.microsoft.com/office/drawing/2010/main"/>
              </a:ext>
            </a:extLst>
          </a:blip>
          <a:srcRect/>
          <a:stretch/>
        </p:blipFill>
        <p:spPr bwMode="auto">
          <a:xfrm>
            <a:off x="4055322" y="3319241"/>
            <a:ext cx="923584" cy="96771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5734126" y="3247674"/>
            <a:ext cx="674095" cy="338554"/>
          </a:xfrm>
          <a:prstGeom prst="rect">
            <a:avLst/>
          </a:prstGeom>
          <a:noFill/>
        </p:spPr>
        <p:txBody>
          <a:bodyPr wrap="none" rtlCol="0">
            <a:spAutoFit/>
          </a:bodyPr>
          <a:lstStyle/>
          <a:p>
            <a:r>
              <a:rPr lang="en-US" sz="1600" dirty="0"/>
              <a:t>Pause</a:t>
            </a:r>
          </a:p>
        </p:txBody>
      </p:sp>
      <p:cxnSp>
        <p:nvCxnSpPr>
          <p:cNvPr id="46" name="Straight Arrow Connector 45"/>
          <p:cNvCxnSpPr/>
          <p:nvPr/>
        </p:nvCxnSpPr>
        <p:spPr>
          <a:xfrm flipH="1">
            <a:off x="3177848" y="3925106"/>
            <a:ext cx="410469" cy="0"/>
          </a:xfrm>
          <a:prstGeom prst="straightConnector1">
            <a:avLst/>
          </a:prstGeom>
          <a:ln w="76200">
            <a:solidFill>
              <a:srgbClr val="C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19155" y="3512166"/>
            <a:ext cx="2435248" cy="1077218"/>
          </a:xfrm>
          <a:prstGeom prst="rect">
            <a:avLst/>
          </a:prstGeom>
          <a:noFill/>
        </p:spPr>
        <p:txBody>
          <a:bodyPr wrap="square" rtlCol="0">
            <a:spAutoFit/>
          </a:bodyPr>
          <a:lstStyle/>
          <a:p>
            <a:r>
              <a:rPr lang="en-US" sz="1600" dirty="0" smtClean="0"/>
              <a:t>New </a:t>
            </a:r>
            <a:r>
              <a:rPr lang="en-US" sz="1600" dirty="0"/>
              <a:t>requests</a:t>
            </a:r>
            <a:r>
              <a:rPr lang="en-US" sz="1600"/>
              <a:t>: </a:t>
            </a:r>
            <a:r>
              <a:rPr lang="en-US" sz="1600" smtClean="0"/>
              <a:t> Reactivated</a:t>
            </a:r>
          </a:p>
          <a:p>
            <a:endParaRPr lang="en-US" sz="1600" dirty="0" smtClean="0"/>
          </a:p>
          <a:p>
            <a:r>
              <a:rPr lang="en-US" sz="1600" dirty="0" smtClean="0"/>
              <a:t>Tenants don’t need to pay while instances are paused</a:t>
            </a:r>
          </a:p>
        </p:txBody>
      </p:sp>
      <p:sp>
        <p:nvSpPr>
          <p:cNvPr id="28" name="Rectangle 27"/>
          <p:cNvSpPr/>
          <p:nvPr/>
        </p:nvSpPr>
        <p:spPr>
          <a:xfrm>
            <a:off x="4007479" y="3319241"/>
            <a:ext cx="1050657" cy="901694"/>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H="1">
            <a:off x="5330738" y="3147093"/>
            <a:ext cx="1127214" cy="217450"/>
          </a:xfrm>
          <a:prstGeom prst="straightConnector1">
            <a:avLst/>
          </a:prstGeom>
          <a:ln w="3492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211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Custom 11">
      <a:dk1>
        <a:srgbClr val="000000"/>
      </a:dk1>
      <a:lt1>
        <a:srgbClr val="FFFFFF"/>
      </a:lt1>
      <a:dk2>
        <a:srgbClr val="7F7F7F"/>
      </a:dk2>
      <a:lt2>
        <a:srgbClr val="E7E6E6"/>
      </a:lt2>
      <a:accent1>
        <a:srgbClr val="C51A0C"/>
      </a:accent1>
      <a:accent2>
        <a:srgbClr val="E1E4E2"/>
      </a:accent2>
      <a:accent3>
        <a:srgbClr val="A5A5A5"/>
      </a:accent3>
      <a:accent4>
        <a:srgbClr val="FFC000"/>
      </a:accent4>
      <a:accent5>
        <a:srgbClr val="4DA6FF"/>
      </a:accent5>
      <a:accent6>
        <a:srgbClr val="4D79FE"/>
      </a:accent6>
      <a:hlink>
        <a:srgbClr val="73B8FE"/>
      </a:hlink>
      <a:folHlink>
        <a:srgbClr val="A8150D"/>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16x9" id="{79348DAE-4CE5-724E-9443-A9F96825D2C4}" vid="{6C38DE91-4E84-CE4C-A82B-D9D3AE76B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8801</TotalTime>
  <Words>2780</Words>
  <Application>Microsoft Macintosh PowerPoint</Application>
  <PresentationFormat>On-screen Show (16:9)</PresentationFormat>
  <Paragraphs>576</Paragraphs>
  <Slides>36</Slides>
  <Notes>36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Calibri</vt:lpstr>
      <vt:lpstr>Calibri Light</vt:lpstr>
      <vt:lpstr>Courier New</vt:lpstr>
      <vt:lpstr>DengXian</vt:lpstr>
      <vt:lpstr>DengXian Light</vt:lpstr>
      <vt:lpstr>Mangal</vt:lpstr>
      <vt:lpstr>Wingdings</vt:lpstr>
      <vt:lpstr>Arial</vt:lpstr>
      <vt:lpstr>1_Custom Design</vt:lpstr>
      <vt:lpstr>Peeking Behind the Curtains of Serverless Platforms</vt:lpstr>
      <vt:lpstr>Providers do more, tenant do less </vt:lpstr>
      <vt:lpstr>Benefits of serverless</vt:lpstr>
      <vt:lpstr>Serverless ecosystem   </vt:lpstr>
      <vt:lpstr>Lots of questions about serverless</vt:lpstr>
      <vt:lpstr>Contributions</vt:lpstr>
      <vt:lpstr>Overview</vt:lpstr>
      <vt:lpstr>How serverless works</vt:lpstr>
      <vt:lpstr>How serverless works</vt:lpstr>
      <vt:lpstr>How serverless works</vt:lpstr>
      <vt:lpstr>Methodology</vt:lpstr>
      <vt:lpstr>Tool 1: Map requests to instances</vt:lpstr>
      <vt:lpstr>Tool 2: Map instances to VMs</vt:lpstr>
      <vt:lpstr>Highlighted results</vt:lpstr>
      <vt:lpstr>Do multiple tenants’ instances run on the same VM? </vt:lpstr>
      <vt:lpstr>Do VMs have the same configurations? </vt:lpstr>
      <vt:lpstr>Highlighted results</vt:lpstr>
      <vt:lpstr>Can the platforms effectively handle concurrent requests?</vt:lpstr>
      <vt:lpstr>How long does it take to launch an instance?</vt:lpstr>
      <vt:lpstr>Highlighted results</vt:lpstr>
      <vt:lpstr>What can affect performance? </vt:lpstr>
      <vt:lpstr>How instances are placed on VMs</vt:lpstr>
      <vt:lpstr>Coresident instances contend for VM resources</vt:lpstr>
      <vt:lpstr>Coresident instances contend for VM resources</vt:lpstr>
      <vt:lpstr>AWS/Google: CPU share is proportional to memory  </vt:lpstr>
      <vt:lpstr>What can affect performance? </vt:lpstr>
      <vt:lpstr>Azure: VM configurations affect performance  </vt:lpstr>
      <vt:lpstr>Highlighted results</vt:lpstr>
      <vt:lpstr>Can AWS propagate function updates correctly? </vt:lpstr>
      <vt:lpstr>AWS: Inconsistent function usage </vt:lpstr>
      <vt:lpstr>AWS: Inconsistent function usage </vt:lpstr>
      <vt:lpstr>AWS: Inconsistent function usage </vt:lpstr>
      <vt:lpstr>AWS: Inconsistent function usage </vt:lpstr>
      <vt:lpstr>Google: Stealthy background process </vt:lpstr>
      <vt:lpstr>Google: Stealthy background process </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Jinger Schroeder</dc:creator>
  <cp:lastModifiedBy>Microsoft Office User</cp:lastModifiedBy>
  <cp:revision>937</cp:revision>
  <cp:lastPrinted>2017-11-16T20:03:18Z</cp:lastPrinted>
  <dcterms:created xsi:type="dcterms:W3CDTF">2017-11-15T16:03:59Z</dcterms:created>
  <dcterms:modified xsi:type="dcterms:W3CDTF">2018-09-13T02:55:28Z</dcterms:modified>
</cp:coreProperties>
</file>