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3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9" r:id="rId1"/>
    <p:sldMasterId id="2147483792" r:id="rId2"/>
    <p:sldMasterId id="2147483805" r:id="rId3"/>
  </p:sldMasterIdLst>
  <p:notesMasterIdLst>
    <p:notesMasterId r:id="rId39"/>
  </p:notesMasterIdLst>
  <p:sldIdLst>
    <p:sldId id="256" r:id="rId4"/>
    <p:sldId id="287" r:id="rId5"/>
    <p:sldId id="300" r:id="rId6"/>
    <p:sldId id="305" r:id="rId7"/>
    <p:sldId id="320" r:id="rId8"/>
    <p:sldId id="318" r:id="rId9"/>
    <p:sldId id="301" r:id="rId10"/>
    <p:sldId id="308" r:id="rId11"/>
    <p:sldId id="309" r:id="rId12"/>
    <p:sldId id="295" r:id="rId13"/>
    <p:sldId id="303" r:id="rId14"/>
    <p:sldId id="325" r:id="rId15"/>
    <p:sldId id="331" r:id="rId16"/>
    <p:sldId id="261" r:id="rId17"/>
    <p:sldId id="260" r:id="rId18"/>
    <p:sldId id="327" r:id="rId19"/>
    <p:sldId id="294" r:id="rId20"/>
    <p:sldId id="258" r:id="rId21"/>
    <p:sldId id="310" r:id="rId22"/>
    <p:sldId id="311" r:id="rId23"/>
    <p:sldId id="328" r:id="rId24"/>
    <p:sldId id="291" r:id="rId25"/>
    <p:sldId id="265" r:id="rId26"/>
    <p:sldId id="264" r:id="rId27"/>
    <p:sldId id="317" r:id="rId28"/>
    <p:sldId id="263" r:id="rId29"/>
    <p:sldId id="321" r:id="rId30"/>
    <p:sldId id="326" r:id="rId31"/>
    <p:sldId id="283" r:id="rId32"/>
    <p:sldId id="279" r:id="rId33"/>
    <p:sldId id="278" r:id="rId34"/>
    <p:sldId id="329" r:id="rId35"/>
    <p:sldId id="280" r:id="rId36"/>
    <p:sldId id="276" r:id="rId37"/>
    <p:sldId id="299" r:id="rId38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40" userDrawn="1">
          <p15:clr>
            <a:srgbClr val="A4A3A4"/>
          </p15:clr>
        </p15:guide>
        <p15:guide id="2" pos="346" userDrawn="1">
          <p15:clr>
            <a:srgbClr val="A4A3A4"/>
          </p15:clr>
        </p15:guide>
        <p15:guide id="3" pos="3952" userDrawn="1">
          <p15:clr>
            <a:srgbClr val="A4A3A4"/>
          </p15:clr>
        </p15:guide>
        <p15:guide id="4" orient="horz" pos="826" userDrawn="1">
          <p15:clr>
            <a:srgbClr val="A4A3A4"/>
          </p15:clr>
        </p15:guide>
        <p15:guide id="5" orient="horz" pos="2731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Wang" initials="L" lastIdx="2" clrIdx="0">
    <p:extLst>
      <p:ext uri="{19B8F6BF-5375-455C-9EA6-DF929625EA0E}">
        <p15:presenceInfo xmlns:p15="http://schemas.microsoft.com/office/powerpoint/2012/main" xmlns="" userId="Liang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00C"/>
    <a:srgbClr val="1F4E79"/>
    <a:srgbClr val="265F92"/>
    <a:srgbClr val="2B6CA7"/>
    <a:srgbClr val="112B43"/>
    <a:srgbClr val="404040"/>
    <a:srgbClr val="C7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82013F7-37B0-455E-9C7E-BE918EC2C57D}">
  <a:tblStyle styleId="{782013F7-37B0-455E-9C7E-BE918EC2C5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194A5E8-F8AB-4406-9EE2-F6C41600127E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 autoAdjust="0"/>
    <p:restoredTop sz="62931" autoAdjust="0"/>
  </p:normalViewPr>
  <p:slideViewPr>
    <p:cSldViewPr snapToGrid="0">
      <p:cViewPr varScale="1">
        <p:scale>
          <a:sx n="57" d="100"/>
          <a:sy n="57" d="100"/>
        </p:scale>
        <p:origin x="-2656" y="-104"/>
      </p:cViewPr>
      <p:guideLst>
        <p:guide orient="horz" pos="3140"/>
        <p:guide orient="horz" pos="2200"/>
        <p:guide orient="horz" pos="2731"/>
        <p:guide pos="346"/>
        <p:guide pos="3952"/>
        <p:guide pos="216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662990793291"/>
          <c:y val="0.0115075881818592"/>
          <c:w val="0.602618240026206"/>
          <c:h val="0.90059638610583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FP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Malformed</c:v>
                </c:pt>
                <c:pt idx="1">
                  <c:v>Partial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2565.0</c:v>
                </c:pt>
                <c:pt idx="1">
                  <c:v>913.0</c:v>
                </c:pt>
                <c:pt idx="2">
                  <c:v>1190.0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04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0"/>
          <c:y val="0.282637316421285"/>
          <c:w val="0.295255059713896"/>
          <c:h val="0.4024717920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74608630810901"/>
          <c:y val="0.0769788722292152"/>
          <c:w val="0.773707642361589"/>
          <c:h val="0.887097654063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FP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-0.142141572306824"/>
                  <c:y val="0.238295151716424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893658921270717"/>
                      <c:h val="0.14830359304779683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517762858151566"/>
                  <c:y val="-0.006622475105428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75403534959385"/>
                  <c:y val="-0.205826359778747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8922036309019"/>
                      <c:h val="0.13562291458805226"/>
                    </c:manualLayout>
                  </c15:layout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(Sheet1!$A$2:$A$4,Sheet1!$A$6)</c:f>
              <c:strCache>
                <c:ptCount val="4"/>
                <c:pt idx="0">
                  <c:v>SSL/TLS</c:v>
                </c:pt>
                <c:pt idx="1">
                  <c:v>HTTP</c:v>
                </c:pt>
                <c:pt idx="2">
                  <c:v>RTMP</c:v>
                </c:pt>
                <c:pt idx="3">
                  <c:v>Unknown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</c:strRef>
          </c:cat>
          <c:val>
            <c:numRef>
              <c:f>(Sheet1!$B$2:$B$4,Sheet1!$B$6)</c:f>
              <c:numCache>
                <c:formatCode>General</c:formatCode>
                <c:ptCount val="4"/>
                <c:pt idx="0">
                  <c:v>18939.0</c:v>
                </c:pt>
                <c:pt idx="1">
                  <c:v>9873.0</c:v>
                </c:pt>
                <c:pt idx="2">
                  <c:v>1275.0</c:v>
                </c:pt>
                <c:pt idx="3">
                  <c:v>5546.0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15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924904764383"/>
          <c:y val="0.0731746733314196"/>
          <c:w val="0.672754696451119"/>
          <c:h val="0.6797467758422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HTTP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obfs3</c:v>
                </c:pt>
                <c:pt idx="1">
                  <c:v>FTE</c:v>
                </c:pt>
                <c:pt idx="2">
                  <c:v>obfs4</c:v>
                </c:pt>
                <c:pt idx="3">
                  <c:v>meekA</c:v>
                </c:pt>
                <c:pt idx="4">
                  <c:v>meekG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Sheet1!$B$1:$G$1</c15:sqref>
                  </c15:fullRef>
                </c:ext>
              </c:extLst>
            </c:strRef>
          </c:cat>
          <c:val>
            <c:numRef>
              <c:f>Sheet1!$B$2:$F$2</c:f>
              <c:numCache>
                <c:formatCode>#,##0</c:formatCode>
                <c:ptCount val="5"/>
                <c:pt idx="0">
                  <c:v>20415.0</c:v>
                </c:pt>
                <c:pt idx="1">
                  <c:v>43680.0</c:v>
                </c:pt>
                <c:pt idx="2">
                  <c:v>11267.0</c:v>
                </c:pt>
                <c:pt idx="3">
                  <c:v>1414.0</c:v>
                </c:pt>
                <c:pt idx="4" formatCode="General">
                  <c:v>0.0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Sheet1!$B$2:$G$2</c15:sqref>
                  </c15:fullRef>
                </c:ext>
              </c:extLst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SSL/TLS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obfs3</c:v>
                </c:pt>
                <c:pt idx="1">
                  <c:v>FTE</c:v>
                </c:pt>
                <c:pt idx="2">
                  <c:v>obfs4</c:v>
                </c:pt>
                <c:pt idx="3">
                  <c:v>meekA</c:v>
                </c:pt>
                <c:pt idx="4">
                  <c:v>meekG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Sheet1!$B$1:$G$1</c15:sqref>
                  </c15:fullRef>
                </c:ext>
              </c:extLst>
            </c:strRef>
          </c:cat>
          <c:val>
            <c:numRef>
              <c:f>Sheet1!$B$3:$F$3</c:f>
              <c:numCache>
                <c:formatCode>#,##0</c:formatCode>
                <c:ptCount val="5"/>
                <c:pt idx="0">
                  <c:v>30482.0</c:v>
                </c:pt>
                <c:pt idx="1">
                  <c:v>3784.0</c:v>
                </c:pt>
                <c:pt idx="2">
                  <c:v>23388.0</c:v>
                </c:pt>
                <c:pt idx="3">
                  <c:v>1727.0</c:v>
                </c:pt>
                <c:pt idx="4" formatCode="General">
                  <c:v>391.0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Sheet1!$B$3:$G$3</c15:sqref>
                  </c15:fullRef>
                </c:ext>
              </c:extLst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SMTP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obfs3</c:v>
                </c:pt>
                <c:pt idx="1">
                  <c:v>FTE</c:v>
                </c:pt>
                <c:pt idx="2">
                  <c:v>obfs4</c:v>
                </c:pt>
                <c:pt idx="3">
                  <c:v>meekA</c:v>
                </c:pt>
                <c:pt idx="4">
                  <c:v>meekG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Sheet1!$B$1:$G$1</c15:sqref>
                  </c15:fullRef>
                </c:ext>
              </c:extLst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198.0</c:v>
                </c:pt>
                <c:pt idx="1">
                  <c:v>73.0</c:v>
                </c:pt>
                <c:pt idx="2">
                  <c:v>13.0</c:v>
                </c:pt>
                <c:pt idx="3">
                  <c:v>0.0</c:v>
                </c:pt>
                <c:pt idx="4">
                  <c:v>0.0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Sheet1!$B$4:$G$4</c15:sqref>
                  </c15:fullRef>
                </c:ext>
              </c:extLst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SSH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obfs3</c:v>
                </c:pt>
                <c:pt idx="1">
                  <c:v>FTE</c:v>
                </c:pt>
                <c:pt idx="2">
                  <c:v>obfs4</c:v>
                </c:pt>
                <c:pt idx="3">
                  <c:v>meekA</c:v>
                </c:pt>
                <c:pt idx="4">
                  <c:v>meekG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Sheet1!$B$1:$G$1</c15:sqref>
                  </c15:fullRef>
                </c:ext>
              </c:extLst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33.0</c:v>
                </c:pt>
                <c:pt idx="1">
                  <c:v>33.0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Sheet1!$B$5:$G$5</c15:sqref>
                  </c15:fullRef>
                </c:ext>
              </c:extLst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obfs3</c:v>
                </c:pt>
                <c:pt idx="1">
                  <c:v>FTE</c:v>
                </c:pt>
                <c:pt idx="2">
                  <c:v>obfs4</c:v>
                </c:pt>
                <c:pt idx="3">
                  <c:v>meekA</c:v>
                </c:pt>
                <c:pt idx="4">
                  <c:v>meekG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Sheet1!$B$1:$G$1</c15:sqref>
                  </c15:fullRef>
                </c:ext>
              </c:extLst>
            </c:strRef>
          </c:cat>
          <c:val>
            <c:numRef>
              <c:f>Sheet1!$B$6:$F$6</c:f>
              <c:numCache>
                <c:formatCode>#,##0</c:formatCode>
                <c:ptCount val="5"/>
                <c:pt idx="0">
                  <c:v>3593.0</c:v>
                </c:pt>
                <c:pt idx="1">
                  <c:v>2156.0</c:v>
                </c:pt>
                <c:pt idx="2">
                  <c:v>6540.0</c:v>
                </c:pt>
                <c:pt idx="3" formatCode="General">
                  <c:v>735.0</c:v>
                </c:pt>
                <c:pt idx="4" formatCode="General">
                  <c:v>451.0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067598168"/>
        <c:axId val="-2067601928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Sheet1!$B$1:$G$1</c15:sqref>
                        </c15:fullRef>
                        <c15:formulaRef>
                          <c15:sqref>Sheet1!$B$1:$F$1</c15:sqref>
                        </c15:formulaRef>
                      </c:ext>
                    </c:extLst>
                    <c:strCache>
                      <c:ptCount val="5"/>
                      <c:pt idx="0">
                        <c:v>obfs3</c:v>
                      </c:pt>
                      <c:pt idx="1">
                        <c:v>FTE</c:v>
                      </c:pt>
                      <c:pt idx="2">
                        <c:v>obfs4</c:v>
                      </c:pt>
                      <c:pt idx="3">
                        <c:v>meekA</c:v>
                      </c:pt>
                      <c:pt idx="4">
                        <c:v>meekG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Sheet1!$B$7:$G$7</c15:sqref>
                        </c15:fullRef>
                        <c15:formulaRef>
                          <c15:sqref>Sheet1!$B$7:$F$7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3.8999999999999998E-3</c:v>
                      </c:pt>
                      <c:pt idx="1">
                        <c:v>3.5500000000000002E-3</c:v>
                      </c:pt>
                      <c:pt idx="2">
                        <c:v>2.9399999999999999E-3</c:v>
                      </c:pt>
                      <c:pt idx="3">
                        <c:v>2.0000000000000001E-4</c:v>
                      </c:pt>
                      <c:pt idx="4">
                        <c:v>6.0000000000000002E-5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6"/>
          <c:order val="5"/>
          <c:tx>
            <c:v>Total</c:v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639340016129464"/>
                  <c:y val="-0.681793824846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57904424219593"/>
                  <c:y val="-0.6240929881784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505288571024677"/>
                  <c:y val="-0.52635948997127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565583854033447"/>
                  <c:y val="-0.12111217723745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5898573560356"/>
                  <c:y val="-0.100536703930685"/>
                </c:manualLayout>
              </c:layout>
              <c:numFmt formatCode="0.000%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85200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85200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obfs3</c:v>
              </c:pt>
              <c:pt idx="1">
                <c:v>FTE</c:v>
              </c:pt>
              <c:pt idx="2">
                <c:v>obfs4</c:v>
              </c:pt>
              <c:pt idx="3">
                <c:v>meekA</c:v>
              </c:pt>
              <c:pt idx="4">
                <c:v>meekG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Sheet1!$B$7:$F$7</c:f>
              <c:numCache>
                <c:formatCode>General</c:formatCode>
                <c:ptCount val="5"/>
                <c:pt idx="0">
                  <c:v>0.0039</c:v>
                </c:pt>
                <c:pt idx="1">
                  <c:v>0.00355</c:v>
                </c:pt>
                <c:pt idx="2">
                  <c:v>0.00294</c:v>
                </c:pt>
                <c:pt idx="3">
                  <c:v>0.0002</c:v>
                </c:pt>
                <c:pt idx="4">
                  <c:v>6.0E-5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7598168"/>
        <c:axId val="-2067601928"/>
      </c:lineChart>
      <c:catAx>
        <c:axId val="-2067598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7601928"/>
        <c:crosses val="autoZero"/>
        <c:auto val="1"/>
        <c:lblAlgn val="ctr"/>
        <c:lblOffset val="100"/>
        <c:noMultiLvlLbl val="0"/>
      </c:catAx>
      <c:valAx>
        <c:axId val="-2067601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-2067598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212085409951453"/>
          <c:y val="0.133648229881501"/>
          <c:w val="0.222076445508827"/>
          <c:h val="0.544951996464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2670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28105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99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236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34272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2708843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altLang="zh-CN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1648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948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794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2250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11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0884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72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84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9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0406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8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762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981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91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altLang="zh-CN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222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843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4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89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169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678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46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482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076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450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07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altLang="zh-CN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1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75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altLang="zh-CN" sz="11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72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03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3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3398"/>
            <a:ext cx="5143500" cy="17907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B750-1C0D-41F7-9B5D-06ADFB08DFEF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660F-A620-4122-84F5-DD4EE902E8F7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9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0272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0272"/>
            <a:ext cx="4350544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4EA-586E-4587-A812-06B077F5E368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33776" y="445026"/>
            <a:ext cx="639044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639044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80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3398"/>
            <a:ext cx="5143500" cy="17907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138C-0BE9-4363-A424-989BB2718D5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6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3F0-7536-47F8-AAD7-C275D615AC5B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9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4317"/>
            <a:ext cx="5915025" cy="2138406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14475"/>
            <a:ext cx="5915025" cy="1125140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AFB-740B-4C74-971F-7277DEBF4FBB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6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57CF-DA7E-40DC-8E35-AB9218D3223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0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261388"/>
            <a:ext cx="2900363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1880663"/>
            <a:ext cx="2900363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1388"/>
            <a:ext cx="291465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80663"/>
            <a:ext cx="2914651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A3CD-00A6-49B3-BF1C-510726F82B9D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13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01F2-2189-4F80-999E-721DCF6EEB3D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F0BF-150E-454B-A81B-8BF090A34265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9A2-1499-4DE6-B7F1-4A65B1C406B7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40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48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49"/>
            <a:ext cx="2211705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5DB-BBE0-464D-835C-7747754CA9C2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03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5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50"/>
            <a:ext cx="2211705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4172-301D-4581-A0C5-221DA20FAA51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5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55EF-4DFC-48B0-A125-B77F67883A50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0272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0272"/>
            <a:ext cx="4350544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299-9ACB-4A41-9F5A-3A42FF97598F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28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33776" y="445026"/>
            <a:ext cx="639044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639044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0834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3398"/>
            <a:ext cx="5143500" cy="17907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69C8-E79D-484A-BB75-F3B42A6A76E4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0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B51-08F2-46A4-ABED-E43AD8BA4041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9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4317"/>
            <a:ext cx="5915025" cy="2138406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14475"/>
            <a:ext cx="5915025" cy="1125140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5D6-EDC1-49D0-91A1-CD14377B315C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3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D98A-A147-4BCC-AA96-932D76C82A5F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1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261388"/>
            <a:ext cx="2900363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1880663"/>
            <a:ext cx="2900363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1388"/>
            <a:ext cx="291465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80663"/>
            <a:ext cx="2914651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318-BA12-476D-9281-8DBC4C083060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4317"/>
            <a:ext cx="5915025" cy="2138406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14475"/>
            <a:ext cx="5915025" cy="1125140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9A93-914E-445A-A3C5-B703C54EBF7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67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A0B9-9D75-4A53-A9B0-BB08C182E536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8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3742-8D5F-40F0-9592-F732C713F73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46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48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49"/>
            <a:ext cx="2211705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7671-34C8-4E50-B1FF-C44812BD6C04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81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5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50"/>
            <a:ext cx="2211705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50C9-CA46-4322-AD02-15A0B9793A1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3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FCCB-4DEA-41EF-ACA1-3D3490D35664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27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0272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0272"/>
            <a:ext cx="4350544" cy="435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782C-3728-4754-8769-FCE644D61900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8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33776" y="445026"/>
            <a:ext cx="639044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639044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7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71600"/>
            <a:ext cx="2914650" cy="32635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EAEB-54BC-4271-8705-B04C388B3B14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261388"/>
            <a:ext cx="2900363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1880663"/>
            <a:ext cx="2900363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1388"/>
            <a:ext cx="291465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80663"/>
            <a:ext cx="2914651" cy="2760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F3B7-C332-4DCB-9BBA-B308CF6D51C9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1E6-495F-4652-89C8-053753FCC9A2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DC1-B8D1-4D4F-9877-C28AA371A5AF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7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48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49"/>
            <a:ext cx="2211705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64F2-EFC1-410A-AAC7-D73539BCDBB1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42900"/>
            <a:ext cx="2211705" cy="120015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742950"/>
            <a:ext cx="3471863" cy="36576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1543050"/>
            <a:ext cx="2211705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8FA-5018-48CE-91E7-F674EA86CDF0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3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3000">
              <a:schemeClr val="bg1">
                <a:tint val="98000"/>
                <a:shade val="90000"/>
                <a:satMod val="130000"/>
                <a:lumMod val="103000"/>
                <a:alpha val="97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274320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371600"/>
            <a:ext cx="5915025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67E6AA-3821-4EB4-912B-B8482ACC8678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3000">
              <a:schemeClr val="bg1">
                <a:tint val="98000"/>
                <a:shade val="90000"/>
                <a:satMod val="130000"/>
                <a:lumMod val="103000"/>
                <a:alpha val="97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274320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371600"/>
            <a:ext cx="5915025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ED347D-E9FB-42A6-AF3A-B46C56F1A78A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3000">
              <a:schemeClr val="bg1">
                <a:tint val="98000"/>
                <a:shade val="90000"/>
                <a:satMod val="130000"/>
                <a:lumMod val="103000"/>
                <a:alpha val="97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274320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1371600"/>
            <a:ext cx="5915025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337B55-5D8A-4548-905D-4BE2C64AA5F1}" type="datetime1">
              <a:rPr lang="en-US" altLang="zh-CN" smtClean="0"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6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2.emf"/><Relationship Id="rId6" Type="http://schemas.openxmlformats.org/officeDocument/2006/relationships/image" Target="../media/image23.png"/><Relationship Id="rId7" Type="http://schemas.microsoft.com/office/2007/relationships/hdphoto" Target="../media/hdphoto1.wdp"/><Relationship Id="rId8" Type="http://schemas.openxmlformats.org/officeDocument/2006/relationships/image" Target="../media/image24.emf"/><Relationship Id="rId9" Type="http://schemas.openxmlformats.org/officeDocument/2006/relationships/image" Target="../media/image20.png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10.png"/><Relationship Id="rId9" Type="http://schemas.openxmlformats.org/officeDocument/2006/relationships/image" Target="../media/image31.png"/><Relationship Id="rId10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600" b="1" dirty="0">
                <a:solidFill>
                  <a:srgbClr val="8520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Seeing through Network-Protocol Obfuscation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95453" y="2844356"/>
            <a:ext cx="6472238" cy="517113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400" dirty="0"/>
              <a:t>Liang Wang</a:t>
            </a:r>
            <a:r>
              <a:rPr lang="en" sz="1400" baseline="30000" dirty="0"/>
              <a:t>1</a:t>
            </a:r>
            <a:r>
              <a:rPr lang="en" sz="1400" dirty="0"/>
              <a:t>, Kevin P. Dyer</a:t>
            </a:r>
            <a:r>
              <a:rPr lang="en" sz="1400" baseline="30000" dirty="0"/>
              <a:t>2</a:t>
            </a:r>
            <a:r>
              <a:rPr lang="en" sz="1400" dirty="0"/>
              <a:t>, Aditya Akella</a:t>
            </a:r>
            <a:r>
              <a:rPr lang="en" sz="1400" baseline="30000" dirty="0"/>
              <a:t>1</a:t>
            </a:r>
            <a:r>
              <a:rPr lang="en" sz="1400" dirty="0"/>
              <a:t>, </a:t>
            </a:r>
          </a:p>
          <a:p>
            <a:pPr>
              <a:spcBef>
                <a:spcPts val="0"/>
              </a:spcBef>
            </a:pPr>
            <a:r>
              <a:rPr lang="en" sz="1400" dirty="0"/>
              <a:t>Thomas Ristenpart</a:t>
            </a:r>
            <a:r>
              <a:rPr lang="en" sz="1400" baseline="30000" dirty="0"/>
              <a:t>3</a:t>
            </a:r>
            <a:r>
              <a:rPr lang="en" sz="1400" dirty="0"/>
              <a:t>, Thomas Shrimpton</a:t>
            </a:r>
            <a:r>
              <a:rPr lang="en" sz="1400" baseline="30000" dirty="0"/>
              <a:t>4</a:t>
            </a:r>
          </a:p>
          <a:p>
            <a:pPr algn="l">
              <a:spcBef>
                <a:spcPts val="0"/>
              </a:spcBef>
            </a:pPr>
            <a:endParaRPr sz="1100" baseline="30000" dirty="0"/>
          </a:p>
          <a:p>
            <a:pPr algn="l">
              <a:spcBef>
                <a:spcPts val="0"/>
              </a:spcBef>
            </a:pPr>
            <a:r>
              <a:rPr lang="zh-CN" altLang="en-US" sz="1100" baseline="30000" dirty="0"/>
              <a:t>           </a:t>
            </a:r>
            <a:r>
              <a:rPr lang="en" sz="1100" baseline="30000" dirty="0"/>
              <a:t>1</a:t>
            </a:r>
            <a:r>
              <a:rPr lang="en" sz="1100" dirty="0"/>
              <a:t> University of Wisconsin-Madison, </a:t>
            </a:r>
            <a:r>
              <a:rPr lang="en" sz="1100" baseline="30000" dirty="0"/>
              <a:t>2</a:t>
            </a:r>
            <a:r>
              <a:rPr lang="en" sz="1100" dirty="0"/>
              <a:t> Portland State University, </a:t>
            </a:r>
            <a:r>
              <a:rPr lang="en" sz="1100" baseline="30000" dirty="0"/>
              <a:t>3 </a:t>
            </a:r>
            <a:r>
              <a:rPr lang="en" sz="1100" dirty="0"/>
              <a:t>Cornell Tech, </a:t>
            </a:r>
            <a:r>
              <a:rPr lang="en" sz="1100" baseline="30000" dirty="0"/>
              <a:t>4</a:t>
            </a:r>
            <a:r>
              <a:rPr lang="en" sz="1100" dirty="0"/>
              <a:t> University of Florida</a:t>
            </a:r>
          </a:p>
        </p:txBody>
      </p:sp>
    </p:spTree>
  </p:cSld>
  <p:clrMapOvr>
    <a:masterClrMapping/>
  </p:clrMapOvr>
  <p:transition xmlns:p14="http://schemas.microsoft.com/office/powerpoint/2010/main" spd="slow" advTm="128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704811"/>
            <a:ext cx="6469004" cy="54077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257175" lvl="1" indent="0">
              <a:buNone/>
            </a:pPr>
            <a:r>
              <a:rPr lang="en" sz="1500" dirty="0" smtClean="0">
                <a:solidFill>
                  <a:srgbClr val="000000"/>
                </a:solidFill>
              </a:rPr>
              <a:t>Some </a:t>
            </a:r>
            <a:r>
              <a:rPr lang="en-US" sz="1500" dirty="0">
                <a:solidFill>
                  <a:srgbClr val="000000"/>
                </a:solidFill>
              </a:rPr>
              <a:t>obfuscators </a:t>
            </a:r>
            <a:r>
              <a:rPr lang="en" sz="1500" dirty="0" smtClean="0">
                <a:solidFill>
                  <a:srgbClr val="000000"/>
                </a:solidFill>
              </a:rPr>
              <a:t>such as </a:t>
            </a:r>
            <a:r>
              <a:rPr lang="en" sz="1500" b="1" dirty="0" smtClean="0">
                <a:solidFill>
                  <a:srgbClr val="000000"/>
                </a:solidFill>
              </a:rPr>
              <a:t>obfsproxy3</a:t>
            </a:r>
            <a:r>
              <a:rPr lang="en-US" sz="1500" dirty="0" smtClean="0">
                <a:solidFill>
                  <a:srgbClr val="000000"/>
                </a:solidFill>
              </a:rPr>
              <a:t>, </a:t>
            </a:r>
            <a:r>
              <a:rPr lang="en" sz="1500" b="1" dirty="0">
                <a:solidFill>
                  <a:srgbClr val="000000"/>
                </a:solidFill>
              </a:rPr>
              <a:t>o</a:t>
            </a:r>
            <a:r>
              <a:rPr lang="en" sz="1500" b="1" dirty="0" smtClean="0">
                <a:solidFill>
                  <a:srgbClr val="000000"/>
                </a:solidFill>
              </a:rPr>
              <a:t>bfsproxy</a:t>
            </a:r>
            <a:r>
              <a:rPr lang="en-US" sz="1500" b="1" dirty="0" smtClean="0">
                <a:solidFill>
                  <a:srgbClr val="000000"/>
                </a:solidFill>
              </a:rPr>
              <a:t>4</a:t>
            </a:r>
            <a:r>
              <a:rPr lang="en-US" sz="1500" dirty="0" smtClean="0">
                <a:solidFill>
                  <a:srgbClr val="000000"/>
                </a:solidFill>
              </a:rPr>
              <a:t>, </a:t>
            </a:r>
            <a:r>
              <a:rPr lang="en" altLang="zh-CN" sz="1500" b="1" dirty="0" smtClean="0">
                <a:solidFill>
                  <a:srgbClr val="000000"/>
                </a:solidFill>
              </a:rPr>
              <a:t>FTE</a:t>
            </a:r>
            <a:r>
              <a:rPr lang="en" altLang="zh-CN" sz="1500" dirty="0" smtClean="0">
                <a:solidFill>
                  <a:srgbClr val="000000"/>
                </a:solidFill>
              </a:rPr>
              <a:t> and </a:t>
            </a:r>
            <a:r>
              <a:rPr lang="en" sz="1500" b="1" dirty="0" smtClean="0">
                <a:solidFill>
                  <a:srgbClr val="000000"/>
                </a:solidFill>
              </a:rPr>
              <a:t>meek</a:t>
            </a:r>
            <a:r>
              <a:rPr lang="en" sz="1500" dirty="0" smtClean="0">
                <a:solidFill>
                  <a:srgbClr val="000000"/>
                </a:solidFill>
              </a:rPr>
              <a:t> are </a:t>
            </a:r>
            <a:r>
              <a:rPr lang="en-US" sz="1500" dirty="0"/>
              <a:t>d</a:t>
            </a:r>
            <a:r>
              <a:rPr lang="en-US" altLang="zh-CN" sz="1500" dirty="0" smtClean="0"/>
              <a:t>eployed </a:t>
            </a:r>
            <a:r>
              <a:rPr lang="en-US" altLang="zh-CN" sz="1500" dirty="0"/>
              <a:t>in the </a:t>
            </a:r>
            <a:r>
              <a:rPr lang="en-US" altLang="zh-CN" sz="1500" dirty="0" smtClean="0"/>
              <a:t>Tor </a:t>
            </a:r>
            <a:r>
              <a:rPr lang="en-US" altLang="zh-CN" sz="1500" dirty="0"/>
              <a:t>Browser Bundle </a:t>
            </a:r>
            <a:r>
              <a:rPr lang="en-US" altLang="zh-CN" sz="1500" dirty="0" smtClean="0"/>
              <a:t>as Tor Pluggable Transport (PT) and </a:t>
            </a:r>
            <a:r>
              <a:rPr lang="en-US" altLang="zh-CN" sz="1500" dirty="0"/>
              <a:t>in </a:t>
            </a:r>
            <a:r>
              <a:rPr lang="en-US" altLang="zh-CN" sz="1500" dirty="0" smtClean="0"/>
              <a:t>use</a:t>
            </a:r>
            <a:endParaRPr lang="en-US" altLang="zh-CN" sz="1500" dirty="0"/>
          </a:p>
          <a:p>
            <a:pPr lvl="0">
              <a:lnSpc>
                <a:spcPct val="120000"/>
              </a:lnSpc>
              <a:buNone/>
            </a:pPr>
            <a:endParaRPr lang="en-US" sz="15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21" y="1419225"/>
            <a:ext cx="4527368" cy="27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4824679" y="2307279"/>
            <a:ext cx="1258487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10K+ users /day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10</a:t>
            </a:fld>
            <a:endParaRPr lang="en" sz="1050" b="1"/>
          </a:p>
        </p:txBody>
      </p:sp>
      <p:sp>
        <p:nvSpPr>
          <p:cNvPr id="9" name="矩形 8"/>
          <p:cNvSpPr/>
          <p:nvPr/>
        </p:nvSpPr>
        <p:spPr>
          <a:xfrm>
            <a:off x="1437388" y="110831"/>
            <a:ext cx="4028667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Network protocol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obfuscation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5077" y="4208614"/>
            <a:ext cx="5886455" cy="5921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 w="0"/>
                <a:solidFill>
                  <a:schemeClr val="tx1"/>
                </a:solidFill>
                <a:latin typeface="+mj-lt"/>
              </a:rPr>
              <a:t>Can censors detect the obfuscators reliably?</a:t>
            </a:r>
            <a:endParaRPr lang="zh-CN" altLang="en-US" sz="2400" b="1" dirty="0">
              <a:ln w="0"/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994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5433"/>
              </p:ext>
            </p:extLst>
          </p:nvPr>
        </p:nvGraphicFramePr>
        <p:xfrm>
          <a:off x="481972" y="810915"/>
          <a:ext cx="5872370" cy="20307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8487"/>
                <a:gridCol w="841103"/>
                <a:gridCol w="877567"/>
                <a:gridCol w="1568918"/>
                <a:gridCol w="1636295"/>
              </a:tblGrid>
              <a:tr h="216865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Name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Type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Used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in Tor?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altLang="zh-CN" sz="1100" dirty="0" smtClean="0">
                          <a:latin typeface="+mj-lt"/>
                        </a:rPr>
                        <a:t> Attack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Source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Obfsproxy3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</a:t>
                      </a:r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4 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meek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Tunneling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FTE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Dyer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zh-CN" sz="1100" dirty="0" smtClean="0">
                          <a:latin typeface="+mj-lt"/>
                        </a:rPr>
                        <a:t>et al., 2013 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SkypeMorph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attacks, traffic analysis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  <a:p>
                      <a:r>
                        <a:rPr lang="en-US" altLang="zh-CN" sz="1100" dirty="0" smtClean="0">
                          <a:latin typeface="+mj-lt"/>
                        </a:rPr>
                        <a:t>J. Geddes et al., 2013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Stegotorus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 smtClean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13384" y="66352"/>
            <a:ext cx="68804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400" b="1" kern="1200" dirty="0">
                <a:solidFill>
                  <a:schemeClr val="tx1"/>
                </a:solidFill>
                <a:latin typeface="+mj-lt"/>
              </a:rPr>
              <a:t>Proposed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Attacks 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against Tor </a:t>
            </a:r>
            <a:r>
              <a:rPr lang="en-US" altLang="zh-CN" sz="2400" b="1" dirty="0">
                <a:latin typeface="+mj-lt"/>
              </a:rPr>
              <a:t>Pluggable Transports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336" y="2884301"/>
            <a:ext cx="6157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+mj-lt"/>
              </a:rPr>
              <a:t>Semantics-based attacks</a:t>
            </a:r>
            <a:r>
              <a:rPr lang="en-US" altLang="zh-CN" sz="1200" dirty="0">
                <a:latin typeface="+mj-lt"/>
              </a:rPr>
              <a:t>: looking for the deviations of a target system from expected behaviors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10" name="Picture 2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37" y="4062083"/>
            <a:ext cx="513134" cy="5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62"/>
          <p:cNvCxnSpPr/>
          <p:nvPr/>
        </p:nvCxnSpPr>
        <p:spPr>
          <a:xfrm>
            <a:off x="3599856" y="4194288"/>
            <a:ext cx="1218404" cy="206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6"/>
          <p:cNvCxnSpPr/>
          <p:nvPr/>
        </p:nvCxnSpPr>
        <p:spPr>
          <a:xfrm flipH="1">
            <a:off x="3614595" y="4404496"/>
            <a:ext cx="1163646" cy="667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65"/>
          <p:cNvSpPr txBox="1"/>
          <p:nvPr/>
        </p:nvSpPr>
        <p:spPr>
          <a:xfrm>
            <a:off x="4797260" y="4700138"/>
            <a:ext cx="9717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smtClean="0"/>
              <a:t>FTE </a:t>
            </a:r>
            <a:r>
              <a:rPr lang="en-US" sz="1350" dirty="0" smtClean="0">
                <a:latin typeface="+mj-lt"/>
              </a:rPr>
              <a:t>bridge</a:t>
            </a:r>
            <a:endParaRPr lang="en-US" sz="1350" dirty="0">
              <a:latin typeface="+mj-lt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2872084" y="4738394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Censors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4048319" y="3215557"/>
            <a:ext cx="2306024" cy="536858"/>
          </a:xfrm>
          <a:prstGeom prst="wedgeRoundRectCallout">
            <a:avLst>
              <a:gd name="adj1" fmla="val -88156"/>
              <a:gd name="adj2" fmla="val 11169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+mj-lt"/>
              </a:rPr>
              <a:t>V</a:t>
            </a:r>
            <a:r>
              <a:rPr lang="en-US" altLang="zh-CN" sz="1350" dirty="0" smtClean="0">
                <a:latin typeface="+mj-lt"/>
              </a:rPr>
              <a:t>alue in </a:t>
            </a:r>
            <a:r>
              <a:rPr lang="en-US" altLang="zh-CN" sz="1350" i="1" dirty="0" smtClean="0">
                <a:latin typeface="+mj-lt"/>
              </a:rPr>
              <a:t>Content-length  </a:t>
            </a:r>
            <a:r>
              <a:rPr lang="en-US" altLang="zh-CN" sz="1350" dirty="0" smtClean="0">
                <a:latin typeface="+mj-lt"/>
              </a:rPr>
              <a:t>field ≠ real content length. </a:t>
            </a:r>
          </a:p>
          <a:p>
            <a:pPr algn="ctr"/>
            <a:r>
              <a:rPr lang="en-US" altLang="zh-CN" sz="1350" dirty="0" smtClean="0">
                <a:solidFill>
                  <a:schemeClr val="bg1"/>
                </a:solidFill>
                <a:latin typeface="+mj-lt"/>
              </a:rPr>
              <a:t>Blacklist </a:t>
            </a:r>
            <a:r>
              <a:rPr lang="en-US" altLang="zh-CN" sz="1350" dirty="0">
                <a:latin typeface="+mj-lt"/>
              </a:rPr>
              <a:t>it! </a:t>
            </a:r>
            <a:endParaRPr lang="zh-CN" altLang="en-US" sz="1350" dirty="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11</a:t>
            </a:fld>
            <a:endParaRPr lang="en" sz="1050" b="1"/>
          </a:p>
        </p:txBody>
      </p:sp>
      <p:sp>
        <p:nvSpPr>
          <p:cNvPr id="15" name="TextBox 65"/>
          <p:cNvSpPr txBox="1"/>
          <p:nvPr/>
        </p:nvSpPr>
        <p:spPr>
          <a:xfrm>
            <a:off x="971623" y="471513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smtClean="0"/>
              <a:t>FTE</a:t>
            </a:r>
            <a:endParaRPr lang="en-US" sz="1350" dirty="0">
              <a:latin typeface="+mj-lt"/>
            </a:endParaRPr>
          </a:p>
        </p:txBody>
      </p:sp>
      <p:cxnSp>
        <p:nvCxnSpPr>
          <p:cNvPr id="17" name="Straight Arrow Connector 62"/>
          <p:cNvCxnSpPr/>
          <p:nvPr/>
        </p:nvCxnSpPr>
        <p:spPr>
          <a:xfrm>
            <a:off x="1794323" y="4189344"/>
            <a:ext cx="1218404" cy="206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6"/>
          <p:cNvCxnSpPr/>
          <p:nvPr/>
        </p:nvCxnSpPr>
        <p:spPr>
          <a:xfrm flipH="1">
            <a:off x="1809062" y="4399552"/>
            <a:ext cx="1163646" cy="667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842123" y="3744381"/>
            <a:ext cx="1103358" cy="889925"/>
            <a:chOff x="2199924" y="1949640"/>
            <a:chExt cx="1160159" cy="753832"/>
          </a:xfrm>
        </p:grpSpPr>
        <p:pic>
          <p:nvPicPr>
            <p:cNvPr id="25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423" y="1949640"/>
              <a:ext cx="893660" cy="75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emoticon, happy, like, outline, smile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24" y="2195910"/>
              <a:ext cx="591047" cy="48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4695982" y="3865083"/>
            <a:ext cx="1089098" cy="912725"/>
            <a:chOff x="7826309" y="2037728"/>
            <a:chExt cx="1441770" cy="1219201"/>
          </a:xfrm>
        </p:grpSpPr>
        <p:pic>
          <p:nvPicPr>
            <p:cNvPr id="22" name="Picture 8" descr="blue, browser, earth, global, globe, international, internet, planet, world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03772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omput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182923"/>
              <a:ext cx="782072" cy="942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09" y="2404998"/>
              <a:ext cx="832170" cy="81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50522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8" grpId="0"/>
      <p:bldP spid="19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7644"/>
              </p:ext>
            </p:extLst>
          </p:nvPr>
        </p:nvGraphicFramePr>
        <p:xfrm>
          <a:off x="481972" y="810915"/>
          <a:ext cx="5872370" cy="20307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8487"/>
                <a:gridCol w="841103"/>
                <a:gridCol w="877567"/>
                <a:gridCol w="1568918"/>
                <a:gridCol w="1636295"/>
              </a:tblGrid>
              <a:tr h="216865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Name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Type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Used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in Tor?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altLang="zh-CN" sz="1100" dirty="0" smtClean="0">
                          <a:latin typeface="+mj-lt"/>
                        </a:rPr>
                        <a:t> Attack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Source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Obfsproxy3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</a:t>
                      </a:r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4 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meek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Tunneling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FTE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Dyer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zh-CN" sz="1100" dirty="0" smtClean="0">
                          <a:latin typeface="+mj-lt"/>
                        </a:rPr>
                        <a:t>et al., 2013 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SkypeMorph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attacks, traffic analysis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  <a:p>
                      <a:r>
                        <a:rPr lang="en-US" altLang="zh-CN" sz="1100" dirty="0" smtClean="0">
                          <a:latin typeface="+mj-lt"/>
                        </a:rPr>
                        <a:t>J. Geddes et al., 2013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Stegotorus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 smtClean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13384" y="66352"/>
            <a:ext cx="68804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400" b="1" kern="1200" dirty="0">
                <a:solidFill>
                  <a:schemeClr val="tx1"/>
                </a:solidFill>
                <a:latin typeface="+mj-lt"/>
              </a:rPr>
              <a:t>Proposed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Attacks 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against Tor </a:t>
            </a:r>
            <a:r>
              <a:rPr lang="en-US" altLang="zh-CN" sz="2400" b="1" dirty="0">
                <a:latin typeface="+mj-lt"/>
              </a:rPr>
              <a:t>Pluggable Transports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12</a:t>
            </a:fld>
            <a:endParaRPr lang="en" sz="1050" b="1"/>
          </a:p>
        </p:txBody>
      </p:sp>
      <p:sp>
        <p:nvSpPr>
          <p:cNvPr id="28" name="矩形 4"/>
          <p:cNvSpPr/>
          <p:nvPr/>
        </p:nvSpPr>
        <p:spPr>
          <a:xfrm>
            <a:off x="265866" y="3171646"/>
            <a:ext cx="6683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+mj-lt"/>
              </a:rPr>
              <a:t>Proposed attacks </a:t>
            </a:r>
            <a:r>
              <a:rPr lang="en-US" altLang="zh-CN" sz="1800" dirty="0">
                <a:latin typeface="+mj-lt"/>
              </a:rPr>
              <a:t>have not been evaluated in terms of false </a:t>
            </a:r>
            <a:r>
              <a:rPr lang="en-US" altLang="zh-CN" sz="1800" dirty="0" smtClean="0">
                <a:latin typeface="+mj-lt"/>
              </a:rPr>
              <a:t>positives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No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attacks against obfsproxy3, obfsproxy4 and meek!</a:t>
            </a:r>
          </a:p>
          <a:p>
            <a:pPr marL="214313" lvl="1" indent="-214313">
              <a:buFont typeface="Arial" panose="020B0604020202020204" pitchFamily="34" charset="0"/>
              <a:buChar char="•"/>
            </a:pPr>
            <a:endParaRPr lang="en-US" altLang="zh-C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4840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6681" y="166654"/>
            <a:ext cx="6390449" cy="460409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-US" sz="3200" b="1" dirty="0" smtClean="0"/>
              <a:t>Our contributions</a:t>
            </a:r>
            <a:endParaRPr lang="en" sz="3200" b="1" dirty="0"/>
          </a:p>
        </p:txBody>
      </p:sp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2555178"/>
            <a:ext cx="6210193" cy="1439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New attacks against deployed Tor PTs that achieve: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-- High </a:t>
            </a:r>
            <a:r>
              <a:rPr lang="en-US" altLang="zh-CN" sz="1800" dirty="0" smtClean="0">
                <a:latin typeface="+mj-lt"/>
              </a:rPr>
              <a:t>true-positive rates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+mj-lt"/>
              </a:rPr>
              <a:t>-- False-positive rates &lt;= 0.2%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13</a:t>
            </a:fld>
            <a:endParaRPr lang="en" sz="1050" b="1"/>
          </a:p>
        </p:txBody>
      </p:sp>
      <p:sp>
        <p:nvSpPr>
          <p:cNvPr id="6" name="矩形 5"/>
          <p:cNvSpPr/>
          <p:nvPr/>
        </p:nvSpPr>
        <p:spPr>
          <a:xfrm>
            <a:off x="-7048" y="914176"/>
            <a:ext cx="6143535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Analysis of false-positive 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rates </a:t>
            </a: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of attacks on 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terabytes of network </a:t>
            </a: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traces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-- Old attacks: Semantics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based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+mj-lt"/>
                <a:cs typeface="Arial" panose="020B0604020202020204" pitchFamily="34" charset="0"/>
              </a:rPr>
              <a:t>-- New attacks: </a:t>
            </a:r>
            <a:r>
              <a:rPr lang="en-US" altLang="zh-CN" sz="18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Entropy-based</a:t>
            </a:r>
            <a:r>
              <a:rPr lang="en-US" altLang="zh-CN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, ML-based</a:t>
            </a: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89178"/>
              </p:ext>
            </p:extLst>
          </p:nvPr>
        </p:nvGraphicFramePr>
        <p:xfrm>
          <a:off x="3752725" y="3095301"/>
          <a:ext cx="2556000" cy="16916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6886"/>
                <a:gridCol w="541416"/>
                <a:gridCol w="717698"/>
              </a:tblGrid>
              <a:tr h="220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Obfuscator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TPR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FPR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Obfsproxy3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0.2%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Obfsproxy4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100%</a:t>
                      </a:r>
                      <a:endParaRPr lang="en-US" altLang="zh-C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0.2%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100%</a:t>
                      </a:r>
                      <a:endParaRPr lang="en-US" altLang="zh-C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0.003%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meek-amazon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98%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0.02%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meek-</a:t>
                      </a:r>
                      <a:r>
                        <a:rPr lang="en-US" sz="1400" dirty="0" err="1" smtClean="0"/>
                        <a:t>google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98%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0.006%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0637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云形 48"/>
          <p:cNvSpPr/>
          <p:nvPr/>
        </p:nvSpPr>
        <p:spPr>
          <a:xfrm>
            <a:off x="4236324" y="2141066"/>
            <a:ext cx="1545209" cy="933994"/>
          </a:xfrm>
          <a:prstGeom prst="cloud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0" name="圆角矩形 39"/>
          <p:cNvSpPr/>
          <p:nvPr/>
        </p:nvSpPr>
        <p:spPr>
          <a:xfrm>
            <a:off x="559828" y="4381903"/>
            <a:ext cx="5738344" cy="5921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50" b="1" dirty="0">
                <a:ln w="0"/>
                <a:solidFill>
                  <a:schemeClr val="tx1"/>
                </a:solidFill>
                <a:latin typeface="+mj-lt"/>
              </a:rPr>
              <a:t>15,000 traces of each of obfsproxy3, obfsproxy4, FTE, meek-google, </a:t>
            </a:r>
            <a:r>
              <a:rPr lang="en-US" altLang="zh-CN" sz="1950" b="1" dirty="0" smtClean="0">
                <a:ln w="0"/>
                <a:solidFill>
                  <a:schemeClr val="tx1"/>
                </a:solidFill>
                <a:latin typeface="+mj-lt"/>
              </a:rPr>
              <a:t>meek-amazon</a:t>
            </a:r>
            <a:endParaRPr lang="zh-CN" altLang="en-US" sz="1950" b="1" dirty="0">
              <a:ln w="0"/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37938" y="1793949"/>
            <a:ext cx="1405902" cy="359096"/>
            <a:chOff x="913392" y="1428929"/>
            <a:chExt cx="1874537" cy="478794"/>
          </a:xfrm>
        </p:grpSpPr>
        <p:pic>
          <p:nvPicPr>
            <p:cNvPr id="1026" name="Picture 2" descr="http://buxp.org/images/alexa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92" y="1428929"/>
              <a:ext cx="462779" cy="44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/>
            <p:cNvSpPr txBox="1"/>
            <p:nvPr/>
          </p:nvSpPr>
          <p:spPr>
            <a:xfrm>
              <a:off x="1321287" y="1497354"/>
              <a:ext cx="146664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Alexa top 5K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51" name="Shape 89"/>
          <p:cNvSpPr txBox="1"/>
          <p:nvPr/>
        </p:nvSpPr>
        <p:spPr>
          <a:xfrm>
            <a:off x="194954" y="824150"/>
            <a:ext cx="6193722" cy="24287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>
              <a:lnSpc>
                <a:spcPct val="115000"/>
              </a:lnSpc>
              <a:spcAft>
                <a:spcPts val="1600"/>
              </a:spcAft>
              <a:defRPr sz="1800">
                <a:solidFill>
                  <a:schemeClr val="dk2"/>
                </a:solidFill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+mj-lt"/>
              </a:rPr>
              <a:t>Tor Dataset:</a:t>
            </a:r>
            <a:endParaRPr lang="en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0936" y="1180156"/>
            <a:ext cx="1772319" cy="963598"/>
            <a:chOff x="624672" y="1141499"/>
            <a:chExt cx="1874318" cy="1036725"/>
          </a:xfrm>
        </p:grpSpPr>
        <p:sp>
          <p:nvSpPr>
            <p:cNvPr id="4" name="云形 3"/>
            <p:cNvSpPr/>
            <p:nvPr/>
          </p:nvSpPr>
          <p:spPr>
            <a:xfrm>
              <a:off x="624672" y="1141499"/>
              <a:ext cx="1874318" cy="1036725"/>
            </a:xfrm>
            <a:prstGeom prst="cloud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3" name="Shape 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883" y="1311275"/>
              <a:ext cx="536951" cy="4662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" name="组合 14"/>
            <p:cNvGrpSpPr/>
            <p:nvPr/>
          </p:nvGrpSpPr>
          <p:grpSpPr>
            <a:xfrm>
              <a:off x="1261787" y="1408390"/>
              <a:ext cx="1049694" cy="704379"/>
              <a:chOff x="1165308" y="3357905"/>
              <a:chExt cx="1293886" cy="87937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165308" y="3357905"/>
                <a:ext cx="657460" cy="709760"/>
                <a:chOff x="1397155" y="3213490"/>
                <a:chExt cx="827645" cy="827646"/>
              </a:xfrm>
            </p:grpSpPr>
            <p:pic>
              <p:nvPicPr>
                <p:cNvPr id="1030" name="Picture 6" descr="computer, desktop, device, hardware, monitor, pc, server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7155" y="3213490"/>
                  <a:ext cx="827645" cy="827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https://upload.wikimedia.org/wikipedia/commons/7/73/Tor_logo-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4925" y="3356828"/>
                  <a:ext cx="411934" cy="4102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7" name="Shape 1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513970" y="3578141"/>
                <a:ext cx="945224" cy="6591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5" name="Shape 75"/>
          <p:cNvSpPr txBox="1">
            <a:spLocks/>
          </p:cNvSpPr>
          <p:nvPr/>
        </p:nvSpPr>
        <p:spPr>
          <a:xfrm>
            <a:off x="249295" y="123387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altLang="zh-CN" sz="2400" b="1" dirty="0"/>
              <a:t>Synthetic</a:t>
            </a:r>
            <a:r>
              <a:rPr lang="en-US" altLang="zh-CN" sz="2400" dirty="0"/>
              <a:t> </a:t>
            </a:r>
            <a:r>
              <a:rPr lang="en" sz="2400" b="1" dirty="0" smtClean="0"/>
              <a:t>dataset</a:t>
            </a:r>
            <a:r>
              <a:rPr lang="en-US" sz="2400" b="1" dirty="0" smtClean="0"/>
              <a:t> for TPR</a:t>
            </a:r>
            <a:endParaRPr lang="e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14</a:t>
            </a:fld>
            <a:endParaRPr lang="en" sz="1050" b="1"/>
          </a:p>
        </p:txBody>
      </p:sp>
      <p:grpSp>
        <p:nvGrpSpPr>
          <p:cNvPr id="7" name="组合 6"/>
          <p:cNvGrpSpPr/>
          <p:nvPr/>
        </p:nvGrpSpPr>
        <p:grpSpPr>
          <a:xfrm>
            <a:off x="919846" y="3297336"/>
            <a:ext cx="1737232" cy="1001294"/>
            <a:chOff x="2199351" y="2112769"/>
            <a:chExt cx="1847654" cy="1036725"/>
          </a:xfrm>
        </p:grpSpPr>
        <p:sp>
          <p:nvSpPr>
            <p:cNvPr id="52" name="云形 51"/>
            <p:cNvSpPr/>
            <p:nvPr/>
          </p:nvSpPr>
          <p:spPr>
            <a:xfrm>
              <a:off x="2199351" y="2112769"/>
              <a:ext cx="1847654" cy="1036725"/>
            </a:xfrm>
            <a:prstGeom prst="cloud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27796" y="2411421"/>
              <a:ext cx="883309" cy="568518"/>
              <a:chOff x="1122971" y="3299348"/>
              <a:chExt cx="1177745" cy="75802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1122971" y="3299348"/>
                <a:ext cx="711172" cy="758024"/>
                <a:chOff x="1397155" y="3213490"/>
                <a:chExt cx="827645" cy="827646"/>
              </a:xfrm>
            </p:grpSpPr>
            <p:pic>
              <p:nvPicPr>
                <p:cNvPr id="77" name="Picture 6" descr="computer, desktop, device, hardware, monitor, pc, server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7155" y="3213490"/>
                  <a:ext cx="827645" cy="827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2" descr="https://upload.wikimedia.org/wikipedia/commons/7/73/Tor_logo-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4925" y="3356828"/>
                  <a:ext cx="411934" cy="4102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9" name="Shape 9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869782" y="3632384"/>
                <a:ext cx="430934" cy="404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Shape 9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77438" y="2322260"/>
              <a:ext cx="576491" cy="1267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" name="直接连接符 8"/>
          <p:cNvCxnSpPr>
            <a:stCxn id="4" idx="0"/>
            <a:endCxn id="49" idx="2"/>
          </p:cNvCxnSpPr>
          <p:nvPr/>
        </p:nvCxnSpPr>
        <p:spPr>
          <a:xfrm>
            <a:off x="2691778" y="1661955"/>
            <a:ext cx="1549339" cy="9461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49" idx="2"/>
          </p:cNvCxnSpPr>
          <p:nvPr/>
        </p:nvCxnSpPr>
        <p:spPr>
          <a:xfrm>
            <a:off x="2572259" y="2589051"/>
            <a:ext cx="1668858" cy="1901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9" idx="2"/>
          </p:cNvCxnSpPr>
          <p:nvPr/>
        </p:nvCxnSpPr>
        <p:spPr>
          <a:xfrm flipV="1">
            <a:off x="2640192" y="2608063"/>
            <a:ext cx="1600925" cy="107175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561181" y="2454256"/>
            <a:ext cx="831562" cy="28469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+mj-lt"/>
              </a:rPr>
              <a:t>Internet</a:t>
            </a:r>
            <a:endParaRPr lang="zh-CN" altLang="en-US" b="1" dirty="0">
              <a:ln w="12700" cmpd="sng">
                <a:noFill/>
                <a:prstDash val="solid"/>
              </a:ln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22350" y="1263983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+mj-lt"/>
              </a:rPr>
              <a:t>Campus network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653240" y="2368377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+mj-lt"/>
              </a:rPr>
              <a:t>Home network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47040" y="342974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+mj-lt"/>
              </a:rPr>
              <a:t>Home network</a:t>
            </a:r>
            <a:endParaRPr lang="zh-CN" altLang="en-US" sz="1000" b="1" dirty="0">
              <a:latin typeface="+mj-lt"/>
            </a:endParaRPr>
          </a:p>
        </p:txBody>
      </p:sp>
      <p:pic>
        <p:nvPicPr>
          <p:cNvPr id="84" name="Picture 2" descr="glass, magnifyi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33" y="1763124"/>
            <a:ext cx="377188" cy="3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glass, magnifyi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18" y="2850822"/>
            <a:ext cx="377188" cy="3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glass, magnifying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92" y="3913719"/>
            <a:ext cx="377188" cy="3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920936" y="2234213"/>
            <a:ext cx="1743688" cy="1019680"/>
            <a:chOff x="565688" y="2214515"/>
            <a:chExt cx="1847654" cy="1036725"/>
          </a:xfrm>
        </p:grpSpPr>
        <p:sp>
          <p:nvSpPr>
            <p:cNvPr id="47" name="云形 46"/>
            <p:cNvSpPr/>
            <p:nvPr/>
          </p:nvSpPr>
          <p:spPr>
            <a:xfrm>
              <a:off x="565688" y="2214515"/>
              <a:ext cx="1847654" cy="1036725"/>
            </a:xfrm>
            <a:prstGeom prst="cloud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Shape 9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7883" y="2418006"/>
              <a:ext cx="576492" cy="1267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" name="组合 58"/>
            <p:cNvGrpSpPr/>
            <p:nvPr/>
          </p:nvGrpSpPr>
          <p:grpSpPr>
            <a:xfrm>
              <a:off x="1170102" y="2474080"/>
              <a:ext cx="1049694" cy="704379"/>
              <a:chOff x="1165308" y="3357905"/>
              <a:chExt cx="1293886" cy="879374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165308" y="3357905"/>
                <a:ext cx="657461" cy="709760"/>
                <a:chOff x="1397154" y="3213490"/>
                <a:chExt cx="827646" cy="827646"/>
              </a:xfrm>
            </p:grpSpPr>
            <p:pic>
              <p:nvPicPr>
                <p:cNvPr id="63" name="Picture 6" descr="computer, desktop, device, hardware, monitor, pc, server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7154" y="3213490"/>
                  <a:ext cx="827646" cy="827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https://upload.wikimedia.org/wikipedia/commons/7/73/Tor_logo-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4925" y="3356828"/>
                  <a:ext cx="411934" cy="4102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2" name="Shape 1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513970" y="3578141"/>
                <a:ext cx="945224" cy="6591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/>
          <p:cNvCxnSpPr>
            <a:endCxn id="35" idx="1"/>
          </p:cNvCxnSpPr>
          <p:nvPr/>
        </p:nvCxnSpPr>
        <p:spPr>
          <a:xfrm flipV="1">
            <a:off x="2529136" y="2551315"/>
            <a:ext cx="1958594" cy="96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570187" y="3511550"/>
            <a:ext cx="858813" cy="11113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2" idx="0"/>
            <a:endCxn id="28" idx="2"/>
          </p:cNvCxnSpPr>
          <p:nvPr/>
        </p:nvCxnSpPr>
        <p:spPr>
          <a:xfrm flipV="1">
            <a:off x="2568518" y="1619934"/>
            <a:ext cx="1911697" cy="2098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98347" y="198682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-US" altLang="zh-CN" sz="2400" b="1" dirty="0">
                <a:ln w="0"/>
              </a:rPr>
              <a:t>Real network traces from UW-</a:t>
            </a:r>
            <a:r>
              <a:rPr lang="en-US" altLang="zh-CN" sz="2400" b="1" dirty="0" smtClean="0">
                <a:ln w="0"/>
              </a:rPr>
              <a:t>Madison for FPR</a:t>
            </a:r>
            <a:endParaRPr lang="zh-CN" altLang="en-US" sz="2400" b="1" dirty="0">
              <a:ln w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76197" y="1292086"/>
            <a:ext cx="1295303" cy="655696"/>
            <a:chOff x="5009783" y="2657475"/>
            <a:chExt cx="1915951" cy="1124448"/>
          </a:xfrm>
        </p:grpSpPr>
        <p:sp>
          <p:nvSpPr>
            <p:cNvPr id="28" name="云形 27"/>
            <p:cNvSpPr/>
            <p:nvPr/>
          </p:nvSpPr>
          <p:spPr>
            <a:xfrm>
              <a:off x="5009783" y="2657475"/>
              <a:ext cx="1915951" cy="1124448"/>
            </a:xfrm>
            <a:prstGeom prst="cloud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171948" y="2937157"/>
              <a:ext cx="1578462" cy="435439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00" b="1" dirty="0">
                  <a:ln w="12700" cmpd="sng">
                    <a:noFill/>
                    <a:prstDash val="solid"/>
                  </a:ln>
                  <a:solidFill>
                    <a:srgbClr val="002060"/>
                  </a:solidFill>
                  <a:latin typeface="+mj-lt"/>
                </a:rPr>
                <a:t>Internet</a:t>
              </a:r>
              <a:endParaRPr lang="zh-CN" altLang="en-US" sz="1200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+mj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52893" y="2198823"/>
            <a:ext cx="1329159" cy="585705"/>
            <a:chOff x="2603556" y="2265004"/>
            <a:chExt cx="1329159" cy="585705"/>
          </a:xfrm>
        </p:grpSpPr>
        <p:grpSp>
          <p:nvGrpSpPr>
            <p:cNvPr id="8" name="组合 7"/>
            <p:cNvGrpSpPr/>
            <p:nvPr/>
          </p:nvGrpSpPr>
          <p:grpSpPr>
            <a:xfrm>
              <a:off x="2603556" y="2265004"/>
              <a:ext cx="727877" cy="565581"/>
              <a:chOff x="5191852" y="1906986"/>
              <a:chExt cx="1019030" cy="1019030"/>
            </a:xfrm>
          </p:grpSpPr>
          <p:pic>
            <p:nvPicPr>
              <p:cNvPr id="2050" name="Picture 2" descr="http://berryweblabs.com/Themes/Motro/Content/Images/parallax/cloud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852" y="1906986"/>
                <a:ext cx="1019030" cy="1019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矩形 34"/>
              <p:cNvSpPr/>
              <p:nvPr/>
            </p:nvSpPr>
            <p:spPr>
              <a:xfrm>
                <a:off x="5240624" y="2313340"/>
                <a:ext cx="921486" cy="457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altLang="zh-CN" sz="1200" b="1" dirty="0">
                    <a:ln w="12700" cmpd="sng">
                      <a:noFill/>
                      <a:prstDash val="solid"/>
                    </a:ln>
                    <a:solidFill>
                      <a:schemeClr val="accent2"/>
                    </a:solidFill>
                    <a:latin typeface="+mj-lt"/>
                  </a:rPr>
                  <a:t>AWS</a:t>
                </a:r>
                <a:endParaRPr lang="zh-CN" altLang="en-US" sz="1200" b="1" dirty="0">
                  <a:ln w="12700" cmpd="sng">
                    <a:noFill/>
                    <a:prstDash val="solid"/>
                  </a:ln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4838" y="2285128"/>
              <a:ext cx="727877" cy="565581"/>
              <a:chOff x="7566700" y="2603274"/>
              <a:chExt cx="1019030" cy="1019030"/>
            </a:xfrm>
          </p:grpSpPr>
          <p:pic>
            <p:nvPicPr>
              <p:cNvPr id="34" name="Picture 2" descr="http://berryweblabs.com/Themes/Motro/Content/Images/parallax/cloud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00" y="2603274"/>
                <a:ext cx="1019030" cy="1019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矩形 36"/>
              <p:cNvSpPr/>
              <p:nvPr/>
            </p:nvSpPr>
            <p:spPr>
              <a:xfrm>
                <a:off x="7664244" y="2967029"/>
                <a:ext cx="921486" cy="457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altLang="zh-CN" sz="1200" b="1" dirty="0">
                    <a:ln w="12700" cmpd="sng">
                      <a:noFill/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Azure</a:t>
                </a:r>
                <a:endParaRPr lang="zh-CN" altLang="en-US" sz="1200" b="1" dirty="0">
                  <a:ln w="12700" cmpd="sng">
                    <a:noFill/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15</a:t>
            </a:fld>
            <a:endParaRPr lang="en" sz="1050" b="1"/>
          </a:p>
        </p:txBody>
      </p:sp>
      <p:sp>
        <p:nvSpPr>
          <p:cNvPr id="36" name="Shape 89"/>
          <p:cNvSpPr txBox="1"/>
          <p:nvPr/>
        </p:nvSpPr>
        <p:spPr>
          <a:xfrm>
            <a:off x="194954" y="824150"/>
            <a:ext cx="6193722" cy="24287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>
              <a:lnSpc>
                <a:spcPct val="115000"/>
              </a:lnSpc>
              <a:spcAft>
                <a:spcPts val="1600"/>
              </a:spcAft>
              <a:defRPr sz="1800">
                <a:solidFill>
                  <a:schemeClr val="dk2"/>
                </a:solidFill>
              </a:defRPr>
            </a:lvl1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Campus Dataset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:</a:t>
            </a:r>
            <a:endParaRPr lang="en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77288" y="1202535"/>
            <a:ext cx="1592557" cy="876767"/>
            <a:chOff x="506188" y="1173484"/>
            <a:chExt cx="1874318" cy="1036725"/>
          </a:xfrm>
        </p:grpSpPr>
        <p:sp>
          <p:nvSpPr>
            <p:cNvPr id="42" name="云形 41"/>
            <p:cNvSpPr/>
            <p:nvPr/>
          </p:nvSpPr>
          <p:spPr>
            <a:xfrm>
              <a:off x="506188" y="1173484"/>
              <a:ext cx="1874318" cy="1036725"/>
            </a:xfrm>
            <a:prstGeom prst="cloud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Shape 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4581" y="1586299"/>
              <a:ext cx="536951" cy="4662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组合 59"/>
          <p:cNvGrpSpPr/>
          <p:nvPr/>
        </p:nvGrpSpPr>
        <p:grpSpPr>
          <a:xfrm>
            <a:off x="948404" y="2230215"/>
            <a:ext cx="1592557" cy="876767"/>
            <a:chOff x="506188" y="1173484"/>
            <a:chExt cx="1874318" cy="1036725"/>
          </a:xfrm>
        </p:grpSpPr>
        <p:sp>
          <p:nvSpPr>
            <p:cNvPr id="61" name="云形 60"/>
            <p:cNvSpPr/>
            <p:nvPr/>
          </p:nvSpPr>
          <p:spPr>
            <a:xfrm>
              <a:off x="506188" y="1173484"/>
              <a:ext cx="1874318" cy="1036725"/>
            </a:xfrm>
            <a:prstGeom prst="cloud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Shape 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4870" y="1579506"/>
              <a:ext cx="536951" cy="4662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组合 62"/>
          <p:cNvGrpSpPr/>
          <p:nvPr/>
        </p:nvGrpSpPr>
        <p:grpSpPr>
          <a:xfrm>
            <a:off x="998375" y="3207801"/>
            <a:ext cx="1592557" cy="876767"/>
            <a:chOff x="506188" y="1173484"/>
            <a:chExt cx="1874318" cy="1036725"/>
          </a:xfrm>
        </p:grpSpPr>
        <p:sp>
          <p:nvSpPr>
            <p:cNvPr id="64" name="云形 63"/>
            <p:cNvSpPr/>
            <p:nvPr/>
          </p:nvSpPr>
          <p:spPr>
            <a:xfrm>
              <a:off x="506188" y="1173484"/>
              <a:ext cx="1874318" cy="1036725"/>
            </a:xfrm>
            <a:prstGeom prst="cloud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Shape 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4870" y="1611477"/>
              <a:ext cx="536951" cy="4662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文本框 65"/>
          <p:cNvSpPr txBox="1"/>
          <p:nvPr/>
        </p:nvSpPr>
        <p:spPr>
          <a:xfrm>
            <a:off x="1249631" y="132693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j-lt"/>
              </a:rPr>
              <a:t>Office network</a:t>
            </a:r>
            <a:endParaRPr lang="zh-CN" altLang="en-US" sz="1200" b="1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659" y="1536781"/>
            <a:ext cx="406220" cy="496027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129245" y="233634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j-lt"/>
              </a:rPr>
              <a:t>Campus networks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78137" y="3315756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+mj-lt"/>
              </a:rPr>
              <a:t>Campus networks</a:t>
            </a:r>
            <a:endParaRPr lang="zh-CN" altLang="en-US" sz="1200" b="1" dirty="0">
              <a:latin typeface="+mj-lt"/>
            </a:endParaRPr>
          </a:p>
        </p:txBody>
      </p:sp>
      <p:pic>
        <p:nvPicPr>
          <p:cNvPr id="4098" name="Picture 2" descr="http://www.yugatech.com/wp-content/uploads/2014/10/wifi-logo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8371">
            <a:off x="2789150" y="3225796"/>
            <a:ext cx="248873" cy="2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直接连接符 97"/>
          <p:cNvCxnSpPr>
            <a:endCxn id="70" idx="2"/>
          </p:cNvCxnSpPr>
          <p:nvPr/>
        </p:nvCxnSpPr>
        <p:spPr>
          <a:xfrm flipV="1">
            <a:off x="3429000" y="3510647"/>
            <a:ext cx="1046766" cy="9182"/>
          </a:xfrm>
          <a:prstGeom prst="line">
            <a:avLst/>
          </a:prstGeom>
          <a:ln w="381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253" y="1502107"/>
            <a:ext cx="592212" cy="390827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055" y="2334594"/>
            <a:ext cx="592212" cy="390827"/>
          </a:xfrm>
          <a:prstGeom prst="rect">
            <a:avLst/>
          </a:prstGeom>
        </p:spPr>
      </p:pic>
      <p:pic>
        <p:nvPicPr>
          <p:cNvPr id="106" name="Picture 2" descr="glass, magnifyin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23" y="1616767"/>
            <a:ext cx="377188" cy="3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glass, magnifying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455" y="2463768"/>
            <a:ext cx="377188" cy="3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组合 68"/>
          <p:cNvGrpSpPr/>
          <p:nvPr/>
        </p:nvGrpSpPr>
        <p:grpSpPr>
          <a:xfrm>
            <a:off x="4471748" y="3182799"/>
            <a:ext cx="1295303" cy="655696"/>
            <a:chOff x="5009783" y="2743220"/>
            <a:chExt cx="1915951" cy="1124448"/>
          </a:xfrm>
        </p:grpSpPr>
        <p:sp>
          <p:nvSpPr>
            <p:cNvPr id="70" name="云形 69"/>
            <p:cNvSpPr/>
            <p:nvPr/>
          </p:nvSpPr>
          <p:spPr>
            <a:xfrm>
              <a:off x="5009783" y="2743220"/>
              <a:ext cx="1915951" cy="1124448"/>
            </a:xfrm>
            <a:prstGeom prst="cloud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142762" y="2969201"/>
              <a:ext cx="1578462" cy="435439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00" b="1" dirty="0">
                  <a:ln w="12700" cmpd="sng">
                    <a:noFill/>
                    <a:prstDash val="solid"/>
                  </a:ln>
                  <a:solidFill>
                    <a:srgbClr val="002060"/>
                  </a:solidFill>
                  <a:latin typeface="+mj-lt"/>
                </a:rPr>
                <a:t>Internet</a:t>
              </a:r>
              <a:endParaRPr lang="zh-CN" altLang="en-US" sz="1200" b="1" dirty="0">
                <a:ln w="12700" cmpd="sng">
                  <a:noFill/>
                  <a:prstDash val="solid"/>
                </a:ln>
                <a:solidFill>
                  <a:srgbClr val="002060"/>
                </a:solidFill>
                <a:latin typeface="+mj-lt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3061544" y="126797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+mj-lt"/>
              </a:rPr>
              <a:t>Border router</a:t>
            </a:r>
            <a:endParaRPr lang="zh-CN" altLang="en-US" sz="1000" b="1" dirty="0">
              <a:latin typeface="+mj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049948" y="212190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latin typeface="+mj-lt"/>
              </a:rPr>
              <a:t>Border router</a:t>
            </a:r>
            <a:endParaRPr lang="zh-CN" altLang="en-US" sz="1000" b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15655" y="3149349"/>
            <a:ext cx="846707" cy="746627"/>
            <a:chOff x="2851859" y="3098101"/>
            <a:chExt cx="846707" cy="746627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5900" y="3320292"/>
              <a:ext cx="625282" cy="281411"/>
            </a:xfrm>
            <a:prstGeom prst="rect">
              <a:avLst/>
            </a:prstGeom>
          </p:spPr>
        </p:pic>
        <p:pic>
          <p:nvPicPr>
            <p:cNvPr id="109" name="Picture 2" descr="glass, magnifying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432" y="3467540"/>
              <a:ext cx="377188" cy="377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文本框 125"/>
            <p:cNvSpPr txBox="1"/>
            <p:nvPr/>
          </p:nvSpPr>
          <p:spPr>
            <a:xfrm>
              <a:off x="2851859" y="3098101"/>
              <a:ext cx="846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latin typeface="+mj-lt"/>
                </a:rPr>
                <a:t>Access point</a:t>
              </a:r>
              <a:endParaRPr lang="zh-CN" altLang="en-US" sz="1000" b="1" dirty="0">
                <a:latin typeface="+mj-lt"/>
              </a:endParaRPr>
            </a:p>
          </p:txBody>
        </p:sp>
      </p:grpSp>
      <p:sp>
        <p:nvSpPr>
          <p:cNvPr id="129" name="圆角矩形 128"/>
          <p:cNvSpPr/>
          <p:nvPr/>
        </p:nvSpPr>
        <p:spPr>
          <a:xfrm>
            <a:off x="559828" y="4381903"/>
            <a:ext cx="5738344" cy="5921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n w="0"/>
                <a:solidFill>
                  <a:schemeClr val="tx1"/>
                </a:solidFill>
              </a:rPr>
              <a:t>Networks contains 320K hosts</a:t>
            </a:r>
          </a:p>
          <a:p>
            <a:pPr algn="ctr"/>
            <a:r>
              <a:rPr lang="en-US" altLang="zh-CN" sz="2000" b="1" dirty="0">
                <a:ln w="0"/>
                <a:solidFill>
                  <a:schemeClr val="tx1"/>
                </a:solidFill>
              </a:rPr>
              <a:t>A total of 14M TCP flows</a:t>
            </a:r>
            <a:endParaRPr lang="zh-CN" altLang="en-US" sz="2000" b="1" dirty="0">
              <a:ln w="0"/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99122"/>
              </p:ext>
            </p:extLst>
          </p:nvPr>
        </p:nvGraphicFramePr>
        <p:xfrm>
          <a:off x="481973" y="1667739"/>
          <a:ext cx="5872370" cy="20307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8487"/>
                <a:gridCol w="841103"/>
                <a:gridCol w="877567"/>
                <a:gridCol w="1568918"/>
                <a:gridCol w="1636295"/>
              </a:tblGrid>
              <a:tr h="216865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Name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Type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Used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in Tor?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altLang="zh-CN" sz="1100" dirty="0" smtClean="0">
                          <a:latin typeface="+mj-lt"/>
                        </a:rPr>
                        <a:t> Attack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latin typeface="+mj-lt"/>
                        </a:rPr>
                        <a:t>Source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Obfsproxy3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Obfsproxy</a:t>
                      </a:r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4 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Randomizer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meek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Tunneling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NONE</a:t>
                      </a:r>
                      <a:endParaRPr lang="zh-CN" altLang="en-US" sz="1100" b="1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effectLst/>
                          <a:latin typeface="+mj-lt"/>
                        </a:rPr>
                        <a:t>FTE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Yes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Dyer</a:t>
                      </a:r>
                      <a:r>
                        <a:rPr lang="en-US" altLang="zh-CN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zh-CN" sz="1100" dirty="0" smtClean="0">
                          <a:latin typeface="+mj-lt"/>
                        </a:rPr>
                        <a:t>et al., 2013 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SkypeMorph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 smtClean="0">
                          <a:latin typeface="+mj-lt"/>
                        </a:rPr>
                        <a:t>Semantics-based attacks, traffic analysis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  <a:p>
                      <a:r>
                        <a:rPr lang="en-US" altLang="zh-CN" sz="1100" dirty="0" smtClean="0">
                          <a:latin typeface="+mj-lt"/>
                        </a:rPr>
                        <a:t>J. Geddes et al., 2013</a:t>
                      </a:r>
                      <a:endParaRPr lang="zh-CN" altLang="en-US" sz="1100" i="0" u="none" dirty="0">
                        <a:latin typeface="+mj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" altLang="zh-CN" sz="1100" u="none" dirty="0" smtClean="0">
                          <a:effectLst/>
                          <a:latin typeface="+mj-lt"/>
                        </a:rPr>
                        <a:t>Stegotorus</a:t>
                      </a:r>
                      <a:endParaRPr lang="zh-CN" altLang="en-US" sz="1100" b="1" u="none" dirty="0">
                        <a:effectLst/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altLang="zh-CN" sz="1100" dirty="0" smtClean="0">
                          <a:latin typeface="+mj-lt"/>
                        </a:rPr>
                        <a:t>Mimicry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lt"/>
                        </a:rPr>
                        <a:t>No</a:t>
                      </a:r>
                      <a:endParaRPr lang="zh-CN" altLang="en-US" sz="1100" dirty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dirty="0" smtClean="0">
                          <a:latin typeface="+mj-lt"/>
                        </a:rPr>
                        <a:t>Semantics-based attacks</a:t>
                      </a:r>
                      <a:endParaRPr lang="zh-CN" altLang="en-US" sz="1100" i="0" u="none" dirty="0" smtClean="0"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+mj-lt"/>
                        </a:rPr>
                        <a:t>Houmansadr</a:t>
                      </a:r>
                      <a:r>
                        <a:rPr lang="en-US" altLang="zh-CN" sz="1100" dirty="0" smtClean="0">
                          <a:latin typeface="+mj-lt"/>
                        </a:rPr>
                        <a:t> et al., 2013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13384" y="66352"/>
            <a:ext cx="688041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400" b="1" kern="1200" dirty="0">
                <a:solidFill>
                  <a:schemeClr val="tx1"/>
                </a:solidFill>
                <a:latin typeface="+mj-lt"/>
              </a:rPr>
              <a:t>Proposed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Attacks 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against Tor </a:t>
            </a:r>
            <a:r>
              <a:rPr lang="en-US" altLang="zh-CN" sz="2400" b="1" dirty="0">
                <a:latin typeface="+mj-lt"/>
              </a:rPr>
              <a:t>Pluggable Transports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16</a:t>
            </a:fld>
            <a:endParaRPr lang="en" sz="1050" b="1"/>
          </a:p>
        </p:txBody>
      </p:sp>
      <p:sp>
        <p:nvSpPr>
          <p:cNvPr id="7" name="矩形 6"/>
          <p:cNvSpPr/>
          <p:nvPr/>
        </p:nvSpPr>
        <p:spPr>
          <a:xfrm flipV="1">
            <a:off x="485483" y="2765191"/>
            <a:ext cx="5845613" cy="894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418454" y="1221871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j-lt"/>
              </a:rPr>
              <a:t>What are the false-positive rates of the proposed attacks?</a:t>
            </a:r>
            <a:endParaRPr lang="zh-CN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76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2"/>
          <p:cNvSpPr txBox="1">
            <a:spLocks/>
          </p:cNvSpPr>
          <p:nvPr/>
        </p:nvSpPr>
        <p:spPr>
          <a:xfrm>
            <a:off x="332601" y="724161"/>
            <a:ext cx="6108265" cy="65147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DPI test: </a:t>
            </a: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alue in </a:t>
            </a:r>
            <a:r>
              <a:rPr lang="en-US" altLang="zh-CN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Content-Length</a:t>
            </a:r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 </a:t>
            </a:r>
          </a:p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≠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content length </a:t>
            </a:r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altLang="zh-CN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Block it. 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083526" y="3629650"/>
            <a:ext cx="934286" cy="743234"/>
          </a:xfrm>
          <a:custGeom>
            <a:avLst/>
            <a:gdLst>
              <a:gd name="connsiteX0" fmla="*/ 0 w 934286"/>
              <a:gd name="connsiteY0" fmla="*/ 371617 h 743234"/>
              <a:gd name="connsiteX1" fmla="*/ 467143 w 934286"/>
              <a:gd name="connsiteY1" fmla="*/ 0 h 743234"/>
              <a:gd name="connsiteX2" fmla="*/ 934286 w 934286"/>
              <a:gd name="connsiteY2" fmla="*/ 371617 h 743234"/>
              <a:gd name="connsiteX3" fmla="*/ 467143 w 934286"/>
              <a:gd name="connsiteY3" fmla="*/ 743234 h 743234"/>
              <a:gd name="connsiteX4" fmla="*/ 0 w 934286"/>
              <a:gd name="connsiteY4" fmla="*/ 371617 h 7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286" h="743234">
                <a:moveTo>
                  <a:pt x="0" y="371617"/>
                </a:moveTo>
                <a:cubicBezTo>
                  <a:pt x="0" y="166379"/>
                  <a:pt x="209147" y="0"/>
                  <a:pt x="467143" y="0"/>
                </a:cubicBezTo>
                <a:cubicBezTo>
                  <a:pt x="725139" y="0"/>
                  <a:pt x="934286" y="166379"/>
                  <a:pt x="934286" y="371617"/>
                </a:cubicBezTo>
                <a:cubicBezTo>
                  <a:pt x="934286" y="576855"/>
                  <a:pt x="725139" y="743234"/>
                  <a:pt x="467143" y="743234"/>
                </a:cubicBezTo>
                <a:cubicBezTo>
                  <a:pt x="209147" y="743234"/>
                  <a:pt x="0" y="576855"/>
                  <a:pt x="0" y="37161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713" tIns="117734" rIns="145713" bIns="11773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kern="1200" dirty="0" smtClean="0">
                <a:solidFill>
                  <a:schemeClr val="tx1"/>
                </a:solidFill>
              </a:rPr>
              <a:t>Causes?</a:t>
            </a:r>
            <a:endParaRPr lang="zh-CN" altLang="en-US" sz="1400" b="1" kern="12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7383" y="2281207"/>
            <a:ext cx="5262734" cy="2087268"/>
            <a:chOff x="907383" y="2009101"/>
            <a:chExt cx="5262734" cy="2087268"/>
          </a:xfrm>
        </p:grpSpPr>
        <p:sp>
          <p:nvSpPr>
            <p:cNvPr id="7" name="任意多边形 6"/>
            <p:cNvSpPr/>
            <p:nvPr/>
          </p:nvSpPr>
          <p:spPr>
            <a:xfrm rot="5399978">
              <a:off x="3343588" y="3135117"/>
              <a:ext cx="414156" cy="30696"/>
            </a:xfrm>
            <a:custGeom>
              <a:avLst/>
              <a:gdLst>
                <a:gd name="connsiteX0" fmla="*/ 0 w 414156"/>
                <a:gd name="connsiteY0" fmla="*/ 15347 h 30695"/>
                <a:gd name="connsiteX1" fmla="*/ 414156 w 414156"/>
                <a:gd name="connsiteY1" fmla="*/ 15347 h 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156" h="30695">
                  <a:moveTo>
                    <a:pt x="414156" y="15348"/>
                  </a:moveTo>
                  <a:lnTo>
                    <a:pt x="0" y="15348"/>
                  </a:lnTo>
                </a:path>
              </a:pathLst>
            </a:custGeom>
            <a:noFill/>
            <a:ln w="381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424" tIns="4995" rIns="209424" bIns="499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kern="1200">
                <a:solidFill>
                  <a:schemeClr val="tx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878036" y="2009101"/>
              <a:ext cx="1345250" cy="934286"/>
            </a:xfrm>
            <a:custGeom>
              <a:avLst/>
              <a:gdLst>
                <a:gd name="connsiteX0" fmla="*/ 0 w 1345250"/>
                <a:gd name="connsiteY0" fmla="*/ 467143 h 934286"/>
                <a:gd name="connsiteX1" fmla="*/ 672625 w 1345250"/>
                <a:gd name="connsiteY1" fmla="*/ 0 h 934286"/>
                <a:gd name="connsiteX2" fmla="*/ 1345250 w 1345250"/>
                <a:gd name="connsiteY2" fmla="*/ 467143 h 934286"/>
                <a:gd name="connsiteX3" fmla="*/ 672625 w 1345250"/>
                <a:gd name="connsiteY3" fmla="*/ 934286 h 934286"/>
                <a:gd name="connsiteX4" fmla="*/ 0 w 1345250"/>
                <a:gd name="connsiteY4" fmla="*/ 467143 h 93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250" h="934286">
                  <a:moveTo>
                    <a:pt x="0" y="467143"/>
                  </a:moveTo>
                  <a:cubicBezTo>
                    <a:pt x="0" y="209147"/>
                    <a:pt x="301144" y="0"/>
                    <a:pt x="672625" y="0"/>
                  </a:cubicBezTo>
                  <a:cubicBezTo>
                    <a:pt x="1044106" y="0"/>
                    <a:pt x="1345250" y="209147"/>
                    <a:pt x="1345250" y="467143"/>
                  </a:cubicBezTo>
                  <a:cubicBezTo>
                    <a:pt x="1345250" y="725139"/>
                    <a:pt x="1044106" y="934286"/>
                    <a:pt x="672625" y="934286"/>
                  </a:cubicBezTo>
                  <a:cubicBezTo>
                    <a:pt x="301144" y="934286"/>
                    <a:pt x="0" y="725139"/>
                    <a:pt x="0" y="467143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7" tIns="145713" rIns="205897" bIns="14571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kern="1200" dirty="0">
                  <a:solidFill>
                    <a:schemeClr val="tx1"/>
                  </a:solidFill>
                </a:rPr>
                <a:t>Web browser bugs</a:t>
              </a:r>
              <a:endParaRPr lang="zh-CN" alt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9247241">
              <a:off x="3768753" y="3144477"/>
              <a:ext cx="959353" cy="30695"/>
            </a:xfrm>
            <a:custGeom>
              <a:avLst/>
              <a:gdLst>
                <a:gd name="connsiteX0" fmla="*/ 0 w 959353"/>
                <a:gd name="connsiteY0" fmla="*/ 15347 h 30695"/>
                <a:gd name="connsiteX1" fmla="*/ 959353 w 959353"/>
                <a:gd name="connsiteY1" fmla="*/ 15347 h 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353" h="30695">
                  <a:moveTo>
                    <a:pt x="0" y="15347"/>
                  </a:moveTo>
                  <a:lnTo>
                    <a:pt x="959353" y="15347"/>
                  </a:lnTo>
                </a:path>
              </a:pathLst>
            </a:custGeom>
            <a:noFill/>
            <a:ln w="381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8392" tIns="-8636" rIns="468393" bIns="-863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kern="120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75318" y="3129071"/>
              <a:ext cx="1294799" cy="934286"/>
            </a:xfrm>
            <a:custGeom>
              <a:avLst/>
              <a:gdLst>
                <a:gd name="connsiteX0" fmla="*/ 0 w 1294799"/>
                <a:gd name="connsiteY0" fmla="*/ 467143 h 934286"/>
                <a:gd name="connsiteX1" fmla="*/ 647400 w 1294799"/>
                <a:gd name="connsiteY1" fmla="*/ 0 h 934286"/>
                <a:gd name="connsiteX2" fmla="*/ 1294800 w 1294799"/>
                <a:gd name="connsiteY2" fmla="*/ 467143 h 934286"/>
                <a:gd name="connsiteX3" fmla="*/ 647400 w 1294799"/>
                <a:gd name="connsiteY3" fmla="*/ 934286 h 934286"/>
                <a:gd name="connsiteX4" fmla="*/ 0 w 1294799"/>
                <a:gd name="connsiteY4" fmla="*/ 467143 h 93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799" h="934286">
                  <a:moveTo>
                    <a:pt x="0" y="467143"/>
                  </a:moveTo>
                  <a:cubicBezTo>
                    <a:pt x="0" y="209147"/>
                    <a:pt x="289851" y="0"/>
                    <a:pt x="647400" y="0"/>
                  </a:cubicBezTo>
                  <a:cubicBezTo>
                    <a:pt x="1004949" y="0"/>
                    <a:pt x="1294800" y="209147"/>
                    <a:pt x="1294800" y="467143"/>
                  </a:cubicBezTo>
                  <a:cubicBezTo>
                    <a:pt x="1294800" y="725139"/>
                    <a:pt x="1004949" y="934286"/>
                    <a:pt x="647400" y="934286"/>
                  </a:cubicBezTo>
                  <a:cubicBezTo>
                    <a:pt x="289851" y="934286"/>
                    <a:pt x="0" y="725139"/>
                    <a:pt x="0" y="467143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2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509" tIns="145713" rIns="198509" bIns="14571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kern="1200" dirty="0">
                  <a:solidFill>
                    <a:schemeClr val="tx1"/>
                  </a:solidFill>
                </a:rPr>
                <a:t>Transfer-Encoding fields</a:t>
              </a:r>
              <a:endParaRPr lang="zh-CN" alt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1336052">
              <a:off x="4014352" y="3644411"/>
              <a:ext cx="876897" cy="30695"/>
            </a:xfrm>
            <a:custGeom>
              <a:avLst/>
              <a:gdLst>
                <a:gd name="connsiteX0" fmla="*/ 0 w 876897"/>
                <a:gd name="connsiteY0" fmla="*/ 15347 h 30695"/>
                <a:gd name="connsiteX1" fmla="*/ 876897 w 876897"/>
                <a:gd name="connsiteY1" fmla="*/ 15347 h 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897" h="30695">
                  <a:moveTo>
                    <a:pt x="0" y="15347"/>
                  </a:moveTo>
                  <a:lnTo>
                    <a:pt x="876897" y="15347"/>
                  </a:lnTo>
                </a:path>
              </a:pathLst>
            </a:custGeom>
            <a:noFill/>
            <a:ln w="381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9225" tIns="-6575" rIns="429227" bIns="-657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kern="1200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52800" y="2086647"/>
              <a:ext cx="1274833" cy="934286"/>
            </a:xfrm>
            <a:custGeom>
              <a:avLst/>
              <a:gdLst>
                <a:gd name="connsiteX0" fmla="*/ 0 w 1274833"/>
                <a:gd name="connsiteY0" fmla="*/ 467143 h 934286"/>
                <a:gd name="connsiteX1" fmla="*/ 637417 w 1274833"/>
                <a:gd name="connsiteY1" fmla="*/ 0 h 934286"/>
                <a:gd name="connsiteX2" fmla="*/ 1274834 w 1274833"/>
                <a:gd name="connsiteY2" fmla="*/ 467143 h 934286"/>
                <a:gd name="connsiteX3" fmla="*/ 637417 w 1274833"/>
                <a:gd name="connsiteY3" fmla="*/ 934286 h 934286"/>
                <a:gd name="connsiteX4" fmla="*/ 0 w 1274833"/>
                <a:gd name="connsiteY4" fmla="*/ 467143 h 93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833" h="934286">
                  <a:moveTo>
                    <a:pt x="0" y="467143"/>
                  </a:moveTo>
                  <a:cubicBezTo>
                    <a:pt x="0" y="209147"/>
                    <a:pt x="285381" y="0"/>
                    <a:pt x="637417" y="0"/>
                  </a:cubicBezTo>
                  <a:cubicBezTo>
                    <a:pt x="989453" y="0"/>
                    <a:pt x="1274834" y="209147"/>
                    <a:pt x="1274834" y="467143"/>
                  </a:cubicBezTo>
                  <a:cubicBezTo>
                    <a:pt x="1274834" y="725139"/>
                    <a:pt x="989453" y="934286"/>
                    <a:pt x="637417" y="934286"/>
                  </a:cubicBezTo>
                  <a:cubicBezTo>
                    <a:pt x="285381" y="934286"/>
                    <a:pt x="0" y="725139"/>
                    <a:pt x="0" y="467143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2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585" tIns="145713" rIns="195585" bIns="14571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chemeClr val="tx1"/>
                  </a:solidFill>
                </a:rPr>
                <a:t>Non-ASCII characters </a:t>
              </a:r>
              <a:endParaRPr lang="zh-CN" altLang="en-US" sz="1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73928">
              <a:off x="2244545" y="3668953"/>
              <a:ext cx="840462" cy="30696"/>
            </a:xfrm>
            <a:custGeom>
              <a:avLst/>
              <a:gdLst>
                <a:gd name="connsiteX0" fmla="*/ 0 w 840462"/>
                <a:gd name="connsiteY0" fmla="*/ 15347 h 30695"/>
                <a:gd name="connsiteX1" fmla="*/ 840462 w 840462"/>
                <a:gd name="connsiteY1" fmla="*/ 15347 h 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0462" h="30695">
                  <a:moveTo>
                    <a:pt x="840462" y="15348"/>
                  </a:moveTo>
                  <a:lnTo>
                    <a:pt x="0" y="15348"/>
                  </a:lnTo>
                </a:path>
              </a:pathLst>
            </a:custGeom>
            <a:noFill/>
            <a:ln w="381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1920" tIns="-5664" rIns="411918" bIns="-566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kern="1200">
                <a:solidFill>
                  <a:schemeClr val="tx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07383" y="3162083"/>
              <a:ext cx="1339458" cy="934286"/>
            </a:xfrm>
            <a:custGeom>
              <a:avLst/>
              <a:gdLst>
                <a:gd name="connsiteX0" fmla="*/ 0 w 1339458"/>
                <a:gd name="connsiteY0" fmla="*/ 467143 h 934286"/>
                <a:gd name="connsiteX1" fmla="*/ 669729 w 1339458"/>
                <a:gd name="connsiteY1" fmla="*/ 0 h 934286"/>
                <a:gd name="connsiteX2" fmla="*/ 1339458 w 1339458"/>
                <a:gd name="connsiteY2" fmla="*/ 467143 h 934286"/>
                <a:gd name="connsiteX3" fmla="*/ 669729 w 1339458"/>
                <a:gd name="connsiteY3" fmla="*/ 934286 h 934286"/>
                <a:gd name="connsiteX4" fmla="*/ 0 w 1339458"/>
                <a:gd name="connsiteY4" fmla="*/ 467143 h 93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458" h="934286">
                  <a:moveTo>
                    <a:pt x="0" y="467143"/>
                  </a:moveTo>
                  <a:cubicBezTo>
                    <a:pt x="0" y="209147"/>
                    <a:pt x="299848" y="0"/>
                    <a:pt x="669729" y="0"/>
                  </a:cubicBezTo>
                  <a:cubicBezTo>
                    <a:pt x="1039610" y="0"/>
                    <a:pt x="1339458" y="209147"/>
                    <a:pt x="1339458" y="467143"/>
                  </a:cubicBezTo>
                  <a:cubicBezTo>
                    <a:pt x="1339458" y="725139"/>
                    <a:pt x="1039610" y="934286"/>
                    <a:pt x="669729" y="934286"/>
                  </a:cubicBezTo>
                  <a:cubicBezTo>
                    <a:pt x="299848" y="934286"/>
                    <a:pt x="0" y="725139"/>
                    <a:pt x="0" y="467143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2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049" tIns="145713" rIns="205049" bIns="14571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chemeClr val="tx1"/>
                  </a:solidFill>
                </a:rPr>
                <a:t>Web application bugs</a:t>
              </a:r>
              <a:endParaRPr lang="zh-CN" altLang="en-US" sz="1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210486">
              <a:off x="2276721" y="3147990"/>
              <a:ext cx="1037477" cy="30696"/>
            </a:xfrm>
            <a:custGeom>
              <a:avLst/>
              <a:gdLst>
                <a:gd name="connsiteX0" fmla="*/ 0 w 1037477"/>
                <a:gd name="connsiteY0" fmla="*/ 15347 h 30695"/>
                <a:gd name="connsiteX1" fmla="*/ 1037477 w 1037477"/>
                <a:gd name="connsiteY1" fmla="*/ 15347 h 3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7477" h="30695">
                  <a:moveTo>
                    <a:pt x="1037477" y="15348"/>
                  </a:moveTo>
                  <a:lnTo>
                    <a:pt x="0" y="15348"/>
                  </a:lnTo>
                </a:path>
              </a:pathLst>
            </a:custGeom>
            <a:noFill/>
            <a:ln w="381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5501" tIns="-10588" rIns="505502" bIns="-105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kern="1200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239712" y="2040661"/>
              <a:ext cx="1361591" cy="934286"/>
            </a:xfrm>
            <a:custGeom>
              <a:avLst/>
              <a:gdLst>
                <a:gd name="connsiteX0" fmla="*/ 0 w 1361591"/>
                <a:gd name="connsiteY0" fmla="*/ 467143 h 934286"/>
                <a:gd name="connsiteX1" fmla="*/ 680796 w 1361591"/>
                <a:gd name="connsiteY1" fmla="*/ 0 h 934286"/>
                <a:gd name="connsiteX2" fmla="*/ 1361592 w 1361591"/>
                <a:gd name="connsiteY2" fmla="*/ 467143 h 934286"/>
                <a:gd name="connsiteX3" fmla="*/ 680796 w 1361591"/>
                <a:gd name="connsiteY3" fmla="*/ 934286 h 934286"/>
                <a:gd name="connsiteX4" fmla="*/ 0 w 1361591"/>
                <a:gd name="connsiteY4" fmla="*/ 467143 h 93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591" h="934286">
                  <a:moveTo>
                    <a:pt x="0" y="467143"/>
                  </a:moveTo>
                  <a:cubicBezTo>
                    <a:pt x="0" y="209147"/>
                    <a:pt x="304803" y="0"/>
                    <a:pt x="680796" y="0"/>
                  </a:cubicBezTo>
                  <a:cubicBezTo>
                    <a:pt x="1056789" y="0"/>
                    <a:pt x="1361592" y="209147"/>
                    <a:pt x="1361592" y="467143"/>
                  </a:cubicBezTo>
                  <a:cubicBezTo>
                    <a:pt x="1361592" y="725139"/>
                    <a:pt x="1056789" y="934286"/>
                    <a:pt x="680796" y="934286"/>
                  </a:cubicBezTo>
                  <a:cubicBezTo>
                    <a:pt x="304803" y="934286"/>
                    <a:pt x="0" y="725139"/>
                    <a:pt x="0" y="467143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90" tIns="145713" rIns="208290" bIns="145713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chemeClr val="tx1"/>
                  </a:solidFill>
                </a:rPr>
                <a:t>Early terminated connection</a:t>
              </a:r>
            </a:p>
          </p:txBody>
        </p:sp>
      </p:grpSp>
      <p:sp>
        <p:nvSpPr>
          <p:cNvPr id="10" name="Shape 142"/>
          <p:cNvSpPr txBox="1">
            <a:spLocks/>
          </p:cNvSpPr>
          <p:nvPr/>
        </p:nvSpPr>
        <p:spPr>
          <a:xfrm>
            <a:off x="33120" y="177524"/>
            <a:ext cx="6526985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/>
            <a:r>
              <a:rPr lang="en-US" altLang="zh-CN" sz="2400" b="1" dirty="0"/>
              <a:t>Semantics-based attack against FTE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17</a:t>
            </a:fld>
            <a:endParaRPr lang="en" sz="1050" b="1"/>
          </a:p>
        </p:txBody>
      </p:sp>
      <p:sp>
        <p:nvSpPr>
          <p:cNvPr id="5" name="TextBox 4"/>
          <p:cNvSpPr txBox="1"/>
          <p:nvPr/>
        </p:nvSpPr>
        <p:spPr>
          <a:xfrm>
            <a:off x="266999" y="1455646"/>
            <a:ext cx="6293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00C"/>
                </a:solidFill>
                <a:latin typeface="+mj-lt"/>
              </a:rPr>
              <a:t>FPR = 1.4%: </a:t>
            </a:r>
            <a:r>
              <a:rPr lang="en-US" altLang="zh-CN" sz="1600" dirty="0" smtClean="0">
                <a:latin typeface="+mj-lt"/>
              </a:rPr>
              <a:t>1.4</a:t>
            </a:r>
            <a:r>
              <a:rPr lang="en-US" altLang="zh-CN" sz="1600" dirty="0">
                <a:latin typeface="+mj-lt"/>
              </a:rPr>
              <a:t>% of HTTP messages from campus dataset have incorrect </a:t>
            </a:r>
            <a:r>
              <a:rPr lang="en-US" altLang="zh-CN" sz="1600" i="1" dirty="0">
                <a:latin typeface="+mj-lt"/>
              </a:rPr>
              <a:t>Content-Length</a:t>
            </a:r>
            <a:r>
              <a:rPr lang="en-US" altLang="zh-CN" sz="1600" dirty="0">
                <a:latin typeface="+mj-lt"/>
              </a:rPr>
              <a:t> fields   </a:t>
            </a:r>
            <a:endParaRPr lang="zh-CN" altLang="en-US" sz="1800" dirty="0">
              <a:latin typeface="+mj-lt"/>
            </a:endParaRPr>
          </a:p>
          <a:p>
            <a:r>
              <a:rPr lang="en-US" sz="1800" b="1" dirty="0" smtClean="0">
                <a:solidFill>
                  <a:srgbClr val="85200C"/>
                </a:solidFill>
                <a:latin typeface="+mj-lt"/>
              </a:rPr>
              <a:t> </a:t>
            </a:r>
            <a:endParaRPr lang="en-US" sz="1800" b="1" dirty="0">
              <a:solidFill>
                <a:srgbClr val="85200C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7641" y="4751606"/>
            <a:ext cx="61027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i="1" dirty="0">
                <a:latin typeface="+mj-lt"/>
              </a:rPr>
              <a:t>Dyer, Kevin P., et al. "Protocol misidentification made easy with format-transforming encryption." CCS 2013.</a:t>
            </a:r>
            <a:endParaRPr lang="en-US" altLang="zh-CN" sz="1050" i="1" dirty="0">
              <a:latin typeface="+mj-lt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43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47" name="Shape 142"/>
          <p:cNvSpPr txBox="1">
            <a:spLocks/>
          </p:cNvSpPr>
          <p:nvPr/>
        </p:nvSpPr>
        <p:spPr>
          <a:xfrm>
            <a:off x="296863" y="948679"/>
            <a:ext cx="6057480" cy="374657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DPI test: a PDF has incorrect </a:t>
            </a:r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xref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it 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2488989" y="3258611"/>
            <a:ext cx="613316" cy="99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57" name="组合 56"/>
          <p:cNvGrpSpPr/>
          <p:nvPr/>
        </p:nvGrpSpPr>
        <p:grpSpPr>
          <a:xfrm>
            <a:off x="3036803" y="2168242"/>
            <a:ext cx="3660381" cy="2423938"/>
            <a:chOff x="4158056" y="1059644"/>
            <a:chExt cx="4880508" cy="3231917"/>
          </a:xfrm>
        </p:grpSpPr>
        <p:grpSp>
          <p:nvGrpSpPr>
            <p:cNvPr id="59" name="Group 82"/>
            <p:cNvGrpSpPr/>
            <p:nvPr/>
          </p:nvGrpSpPr>
          <p:grpSpPr>
            <a:xfrm>
              <a:off x="4158056" y="1407188"/>
              <a:ext cx="4880508" cy="2884373"/>
              <a:chOff x="1023772" y="982597"/>
              <a:chExt cx="7114316" cy="4017793"/>
            </a:xfrm>
          </p:grpSpPr>
          <p:pic>
            <p:nvPicPr>
              <p:cNvPr id="62" name="Picture 74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512488" y="1520860"/>
                <a:ext cx="1625600" cy="1625600"/>
              </a:xfrm>
              <a:prstGeom prst="rect">
                <a:avLst/>
              </a:prstGeom>
            </p:spPr>
          </p:pic>
          <p:cxnSp>
            <p:nvCxnSpPr>
              <p:cNvPr id="63" name="Straight Arrow Connector 9"/>
              <p:cNvCxnSpPr/>
              <p:nvPr/>
            </p:nvCxnSpPr>
            <p:spPr>
              <a:xfrm>
                <a:off x="4319932" y="1390462"/>
                <a:ext cx="2169271" cy="2502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12"/>
              <p:cNvCxnSpPr/>
              <p:nvPr/>
            </p:nvCxnSpPr>
            <p:spPr>
              <a:xfrm>
                <a:off x="4301391" y="1659283"/>
                <a:ext cx="2178542" cy="2502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13"/>
              <p:cNvCxnSpPr/>
              <p:nvPr/>
            </p:nvCxnSpPr>
            <p:spPr>
              <a:xfrm>
                <a:off x="4292120" y="1955912"/>
                <a:ext cx="2187813" cy="2502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18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23772" y="2159841"/>
                <a:ext cx="862079" cy="862079"/>
              </a:xfrm>
              <a:prstGeom prst="rect">
                <a:avLst/>
              </a:prstGeom>
            </p:spPr>
          </p:pic>
          <p:cxnSp>
            <p:nvCxnSpPr>
              <p:cNvPr id="68" name="Straight Connector 23"/>
              <p:cNvCxnSpPr/>
              <p:nvPr/>
            </p:nvCxnSpPr>
            <p:spPr>
              <a:xfrm>
                <a:off x="4301411" y="982597"/>
                <a:ext cx="9270" cy="3615166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26"/>
              <p:cNvCxnSpPr/>
              <p:nvPr/>
            </p:nvCxnSpPr>
            <p:spPr>
              <a:xfrm>
                <a:off x="6474739" y="1070110"/>
                <a:ext cx="9270" cy="3615166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28"/>
              <p:cNvSpPr txBox="1"/>
              <p:nvPr/>
            </p:nvSpPr>
            <p:spPr>
              <a:xfrm rot="336374">
                <a:off x="4256447" y="1144603"/>
                <a:ext cx="1910483" cy="4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+mj-lt"/>
                  </a:rPr>
                  <a:t>Get 1-1023 bytes</a:t>
                </a:r>
              </a:p>
            </p:txBody>
          </p:sp>
          <p:sp>
            <p:nvSpPr>
              <p:cNvPr id="71" name="TextBox 31"/>
              <p:cNvSpPr txBox="1"/>
              <p:nvPr/>
            </p:nvSpPr>
            <p:spPr>
              <a:xfrm rot="336374">
                <a:off x="4232667" y="1482396"/>
                <a:ext cx="2246969" cy="4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+mj-lt"/>
                  </a:rPr>
                  <a:t>Get 1024-2047 bytes</a:t>
                </a:r>
              </a:p>
            </p:txBody>
          </p:sp>
          <p:sp>
            <p:nvSpPr>
              <p:cNvPr id="72" name="TextBox 32"/>
              <p:cNvSpPr txBox="1"/>
              <p:nvPr/>
            </p:nvSpPr>
            <p:spPr>
              <a:xfrm rot="336374">
                <a:off x="4235553" y="1769750"/>
                <a:ext cx="2296818" cy="42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+mj-lt"/>
                  </a:rPr>
                  <a:t>Get 2048- 3072 bytes</a:t>
                </a:r>
              </a:p>
            </p:txBody>
          </p:sp>
          <p:cxnSp>
            <p:nvCxnSpPr>
              <p:cNvPr id="73" name="Straight Arrow Connector 33"/>
              <p:cNvCxnSpPr/>
              <p:nvPr/>
            </p:nvCxnSpPr>
            <p:spPr>
              <a:xfrm flipH="1">
                <a:off x="4292141" y="2762371"/>
                <a:ext cx="2169251" cy="3522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6"/>
              <p:cNvCxnSpPr/>
              <p:nvPr/>
            </p:nvCxnSpPr>
            <p:spPr>
              <a:xfrm flipH="1">
                <a:off x="4277676" y="3142427"/>
                <a:ext cx="2174446" cy="347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37"/>
              <p:cNvCxnSpPr/>
              <p:nvPr/>
            </p:nvCxnSpPr>
            <p:spPr>
              <a:xfrm flipH="1">
                <a:off x="4324027" y="3476135"/>
                <a:ext cx="2137365" cy="3377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066310" y="2966939"/>
                <a:ext cx="564814" cy="564814"/>
              </a:xfrm>
              <a:prstGeom prst="rect">
                <a:avLst/>
              </a:prstGeom>
            </p:spPr>
          </p:pic>
          <p:pic>
            <p:nvPicPr>
              <p:cNvPr id="84" name="Picture 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617332" y="3286192"/>
                <a:ext cx="564814" cy="564814"/>
              </a:xfrm>
              <a:prstGeom prst="rect">
                <a:avLst/>
              </a:prstGeom>
            </p:spPr>
          </p:pic>
          <p:pic>
            <p:nvPicPr>
              <p:cNvPr id="85" name="Picture 4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597599" y="2665125"/>
                <a:ext cx="564814" cy="564814"/>
              </a:xfrm>
              <a:prstGeom prst="rect">
                <a:avLst/>
              </a:prstGeom>
            </p:spPr>
          </p:pic>
          <p:pic>
            <p:nvPicPr>
              <p:cNvPr id="86" name="Picture 45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969368" y="2753151"/>
                <a:ext cx="860890" cy="860890"/>
              </a:xfrm>
              <a:prstGeom prst="rect">
                <a:avLst/>
              </a:prstGeom>
            </p:spPr>
          </p:pic>
          <p:cxnSp>
            <p:nvCxnSpPr>
              <p:cNvPr id="87" name="Straight Arrow Connector 41"/>
              <p:cNvCxnSpPr/>
              <p:nvPr/>
            </p:nvCxnSpPr>
            <p:spPr>
              <a:xfrm flipH="1" flipV="1">
                <a:off x="3300217" y="2845798"/>
                <a:ext cx="991924" cy="7693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9"/>
              <p:cNvSpPr txBox="1"/>
              <p:nvPr/>
            </p:nvSpPr>
            <p:spPr>
              <a:xfrm rot="2270223">
                <a:off x="2682152" y="3216214"/>
                <a:ext cx="1985257" cy="48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reconstruction</a:t>
                </a:r>
              </a:p>
            </p:txBody>
          </p:sp>
          <p:pic>
            <p:nvPicPr>
              <p:cNvPr id="89" name="Picture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5321" y="2113495"/>
                <a:ext cx="846654" cy="820196"/>
              </a:xfrm>
              <a:prstGeom prst="rect">
                <a:avLst/>
              </a:prstGeom>
            </p:spPr>
          </p:pic>
          <p:cxnSp>
            <p:nvCxnSpPr>
              <p:cNvPr id="90" name="Straight Arrow Connector 53"/>
              <p:cNvCxnSpPr/>
              <p:nvPr/>
            </p:nvCxnSpPr>
            <p:spPr>
              <a:xfrm flipH="1" flipV="1">
                <a:off x="1789157" y="2734562"/>
                <a:ext cx="90849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57"/>
              <p:cNvCxnSpPr/>
              <p:nvPr/>
            </p:nvCxnSpPr>
            <p:spPr>
              <a:xfrm flipV="1">
                <a:off x="3447423" y="1640743"/>
                <a:ext cx="872528" cy="6014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60"/>
              <p:cNvCxnSpPr/>
              <p:nvPr/>
            </p:nvCxnSpPr>
            <p:spPr>
              <a:xfrm flipV="1">
                <a:off x="1699410" y="2326697"/>
                <a:ext cx="979697" cy="21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66"/>
              <p:cNvSpPr txBox="1"/>
              <p:nvPr/>
            </p:nvSpPr>
            <p:spPr>
              <a:xfrm>
                <a:off x="1248149" y="1883164"/>
                <a:ext cx="1598924" cy="48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View a PDF</a:t>
                </a:r>
              </a:p>
            </p:txBody>
          </p:sp>
          <p:sp>
            <p:nvSpPr>
              <p:cNvPr id="94" name="TextBox 73"/>
              <p:cNvSpPr txBox="1"/>
              <p:nvPr/>
            </p:nvSpPr>
            <p:spPr>
              <a:xfrm rot="19524873">
                <a:off x="2805522" y="1232747"/>
                <a:ext cx="1701740" cy="800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Multiple </a:t>
                </a:r>
              </a:p>
              <a:p>
                <a:r>
                  <a:rPr lang="en-US" sz="1050" dirty="0">
                    <a:latin typeface="+mj-lt"/>
                  </a:rPr>
                  <a:t>connections</a:t>
                </a:r>
              </a:p>
            </p:txBody>
          </p:sp>
          <p:pic>
            <p:nvPicPr>
              <p:cNvPr id="95" name="Picture 4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989805" y="1970415"/>
                <a:ext cx="860890" cy="860890"/>
              </a:xfrm>
              <a:prstGeom prst="rect">
                <a:avLst/>
              </a:prstGeom>
            </p:spPr>
          </p:pic>
          <p:cxnSp>
            <p:nvCxnSpPr>
              <p:cNvPr id="96" name="Straight Arrow Connector 77"/>
              <p:cNvCxnSpPr/>
              <p:nvPr/>
            </p:nvCxnSpPr>
            <p:spPr>
              <a:xfrm flipV="1">
                <a:off x="5235473" y="3680053"/>
                <a:ext cx="20792" cy="5076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81"/>
              <p:cNvGrpSpPr/>
              <p:nvPr/>
            </p:nvGrpSpPr>
            <p:grpSpPr>
              <a:xfrm>
                <a:off x="4824601" y="3991172"/>
                <a:ext cx="1158421" cy="1009218"/>
                <a:chOff x="4824601" y="3991172"/>
                <a:chExt cx="1158421" cy="1009218"/>
              </a:xfrm>
            </p:grpSpPr>
            <p:pic>
              <p:nvPicPr>
                <p:cNvPr id="98" name="Picture 7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24601" y="4069380"/>
                  <a:ext cx="931010" cy="931010"/>
                </a:xfrm>
                <a:prstGeom prst="rect">
                  <a:avLst/>
                </a:prstGeom>
              </p:spPr>
            </p:pic>
            <p:pic>
              <p:nvPicPr>
                <p:cNvPr id="99" name="Picture 80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9697" y="3991172"/>
                  <a:ext cx="643325" cy="643325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矩形 59"/>
            <p:cNvSpPr/>
            <p:nvPr/>
          </p:nvSpPr>
          <p:spPr>
            <a:xfrm>
              <a:off x="4791516" y="1059644"/>
              <a:ext cx="378992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j-lt"/>
                </a:rPr>
                <a:t>HTTP range requests or byte-serving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100" name="Shape 142"/>
          <p:cNvSpPr txBox="1">
            <a:spLocks/>
          </p:cNvSpPr>
          <p:nvPr/>
        </p:nvSpPr>
        <p:spPr>
          <a:xfrm>
            <a:off x="156167" y="178403"/>
            <a:ext cx="6526985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/>
            <a:r>
              <a:rPr lang="en-US" altLang="zh-CN" sz="2400" b="1" dirty="0"/>
              <a:t>Semantics-based attack against </a:t>
            </a:r>
            <a:r>
              <a:rPr lang="en-US" altLang="zh-CN" sz="2400" b="1" dirty="0" err="1"/>
              <a:t>Stegotorus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18</a:t>
            </a:fld>
            <a:endParaRPr lang="en" sz="1050" b="1"/>
          </a:p>
        </p:txBody>
      </p:sp>
      <p:grpSp>
        <p:nvGrpSpPr>
          <p:cNvPr id="6" name="组合 5"/>
          <p:cNvGrpSpPr/>
          <p:nvPr/>
        </p:nvGrpSpPr>
        <p:grpSpPr>
          <a:xfrm>
            <a:off x="87985" y="2168242"/>
            <a:ext cx="2761500" cy="2235848"/>
            <a:chOff x="290478" y="1811372"/>
            <a:chExt cx="2761500" cy="2235848"/>
          </a:xfrm>
        </p:grpSpPr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1337694899"/>
                </p:ext>
              </p:extLst>
            </p:nvPr>
          </p:nvGraphicFramePr>
          <p:xfrm>
            <a:off x="290478" y="2078446"/>
            <a:ext cx="2744671" cy="1968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597460" y="1811372"/>
              <a:ext cx="2454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j-lt"/>
                </a:rPr>
                <a:t>A breakdown of false positives 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974934" y="448425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censor</a:t>
            </a:r>
            <a:endParaRPr lang="zh-CN" altLang="en-US" sz="12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2424" y="1374759"/>
            <a:ext cx="612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00C"/>
                </a:solidFill>
                <a:latin typeface="+mj-lt"/>
              </a:rPr>
              <a:t>FPR = 43%: </a:t>
            </a:r>
            <a:r>
              <a:rPr lang="en-US" altLang="zh-CN" sz="1600" dirty="0" smtClean="0">
                <a:latin typeface="+mj-lt"/>
              </a:rPr>
              <a:t>43</a:t>
            </a:r>
            <a:r>
              <a:rPr lang="en-US" altLang="zh-CN" sz="1600" dirty="0">
                <a:latin typeface="+mj-lt"/>
              </a:rPr>
              <a:t>% of the 10,847 PDFs from campus datasets have incorrect </a:t>
            </a:r>
            <a:r>
              <a:rPr lang="en-US" altLang="zh-CN" sz="1600" b="1" dirty="0" err="1">
                <a:latin typeface="+mj-lt"/>
              </a:rPr>
              <a:t>xref</a:t>
            </a:r>
            <a:r>
              <a:rPr lang="en-US" altLang="zh-CN" sz="1600" dirty="0">
                <a:latin typeface="+mj-lt"/>
              </a:rPr>
              <a:t> </a:t>
            </a:r>
            <a:r>
              <a:rPr lang="en-US" altLang="zh-CN" sz="1600" dirty="0" smtClean="0">
                <a:latin typeface="+mj-lt"/>
              </a:rPr>
              <a:t>tables</a:t>
            </a:r>
            <a:endParaRPr lang="zh-CN" altLang="en-US" sz="1600" dirty="0"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2424" y="4734839"/>
            <a:ext cx="62750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i="1" dirty="0" err="1">
                <a:latin typeface="+mj-lt"/>
              </a:rPr>
              <a:t>Houmansadr</a:t>
            </a:r>
            <a:r>
              <a:rPr lang="en-US" altLang="zh-CN" sz="1050" i="1" dirty="0">
                <a:latin typeface="+mj-lt"/>
              </a:rPr>
              <a:t>, </a:t>
            </a:r>
            <a:r>
              <a:rPr lang="en-US" altLang="zh-CN" sz="1050" i="1" dirty="0" smtClean="0">
                <a:latin typeface="+mj-lt"/>
              </a:rPr>
              <a:t>Amir, et al. "</a:t>
            </a:r>
            <a:r>
              <a:rPr lang="en-US" altLang="zh-CN" sz="1050" i="1" dirty="0">
                <a:latin typeface="+mj-lt"/>
              </a:rPr>
              <a:t>The parrot is dead: Observing unobservable network communications." </a:t>
            </a:r>
            <a:r>
              <a:rPr lang="en-US" altLang="zh-CN" sz="1050" i="1" dirty="0" smtClean="0">
                <a:latin typeface="+mj-lt"/>
              </a:rPr>
              <a:t>IEEE SP 2013.</a:t>
            </a:r>
            <a:endParaRPr lang="en-US" altLang="zh-CN" sz="1050" i="1" dirty="0">
              <a:latin typeface="+mj-lt"/>
              <a:cs typeface="Optima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6" name="圆角矩形 5"/>
          <p:cNvSpPr/>
          <p:nvPr/>
        </p:nvSpPr>
        <p:spPr>
          <a:xfrm>
            <a:off x="295830" y="1861029"/>
            <a:ext cx="6264275" cy="64536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n w="0"/>
                <a:solidFill>
                  <a:schemeClr val="tx1"/>
                </a:solidFill>
                <a:latin typeface="+mj-lt"/>
              </a:rPr>
              <a:t>We develop new attacks!</a:t>
            </a:r>
            <a:endParaRPr lang="zh-CN" altLang="en-US" sz="40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350" y="1026803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Semantics-based attacks may be hard to </a:t>
            </a:r>
            <a:r>
              <a:rPr lang="en-US" altLang="zh-CN" sz="2000" dirty="0" smtClean="0">
                <a:latin typeface="+mj-lt"/>
              </a:rPr>
              <a:t>deploy, so…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19</a:t>
            </a:fld>
            <a:endParaRPr lang="en" sz="1050" b="1"/>
          </a:p>
        </p:txBody>
      </p:sp>
      <p:sp>
        <p:nvSpPr>
          <p:cNvPr id="4" name="文本框 3"/>
          <p:cNvSpPr txBox="1"/>
          <p:nvPr/>
        </p:nvSpPr>
        <p:spPr>
          <a:xfrm>
            <a:off x="295830" y="2691853"/>
            <a:ext cx="2941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High true-positive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Low false-positive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j-lt"/>
              </a:rPr>
              <a:t>Good performance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7718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923675" y="738293"/>
            <a:ext cx="5158778" cy="3166613"/>
            <a:chOff x="330200" y="1865757"/>
            <a:chExt cx="12256614" cy="6287643"/>
          </a:xfrm>
        </p:grpSpPr>
        <p:pic>
          <p:nvPicPr>
            <p:cNvPr id="19" name="Picture 2" descr="Internet_Censorship_World_Ma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" y="1865757"/>
              <a:ext cx="12256614" cy="628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censorship-map-legend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614" y="6056758"/>
              <a:ext cx="25146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58059" y="180185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-US" altLang="zh-CN" sz="2400" b="1" dirty="0">
                <a:cs typeface="Avenir Next Regular" charset="0"/>
              </a:rPr>
              <a:t>Current Estimates of Internet Censorship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1453096" y="3904906"/>
            <a:ext cx="5010650" cy="72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FF00FF"/>
                </a:solidFill>
                <a:latin typeface="+mj-lt"/>
                <a:cs typeface="Optima" charset="0"/>
              </a:rPr>
              <a:t>Magenta</a:t>
            </a:r>
            <a:r>
              <a:rPr lang="en-US" sz="1400" dirty="0">
                <a:latin typeface="+mj-lt"/>
                <a:cs typeface="Optima" charset="0"/>
              </a:rPr>
              <a:t>-colored countries are </a:t>
            </a:r>
            <a:r>
              <a:rPr lang="ja-JP" altLang="en-US" sz="1600" dirty="0">
                <a:latin typeface="+mj-lt"/>
                <a:cs typeface="Optima" charset="0"/>
              </a:rPr>
              <a:t>“</a:t>
            </a:r>
            <a:r>
              <a:rPr lang="en-US" sz="1600" b="1" dirty="0">
                <a:latin typeface="+mj-lt"/>
                <a:cs typeface="Optima" charset="0"/>
              </a:rPr>
              <a:t>internet black holes</a:t>
            </a:r>
            <a:r>
              <a:rPr lang="ja-JP" altLang="en-US" sz="1600" dirty="0">
                <a:latin typeface="+mj-lt"/>
                <a:cs typeface="Optima" charset="0"/>
              </a:rPr>
              <a:t>”</a:t>
            </a:r>
            <a:r>
              <a:rPr lang="en-US" sz="1400" dirty="0">
                <a:latin typeface="+mj-lt"/>
                <a:cs typeface="Optima" charset="0"/>
              </a:rPr>
              <a:t>:</a:t>
            </a:r>
          </a:p>
          <a:p>
            <a:pPr algn="l" eaLnBrk="1"/>
            <a:r>
              <a:rPr lang="en-US" sz="1400" dirty="0">
                <a:latin typeface="+mj-lt"/>
                <a:cs typeface="Optima" charset="0"/>
              </a:rPr>
              <a:t>have heavy censorship of political, social, and news sites,</a:t>
            </a:r>
          </a:p>
          <a:p>
            <a:pPr algn="l" eaLnBrk="1"/>
            <a:r>
              <a:rPr lang="en-US" sz="1400" dirty="0">
                <a:latin typeface="+mj-lt"/>
                <a:cs typeface="Optima" charset="0"/>
              </a:rPr>
              <a:t>internet tools, etc.</a:t>
            </a: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50158" y="4758726"/>
            <a:ext cx="6274467" cy="20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000" i="1" dirty="0">
                <a:solidFill>
                  <a:schemeClr val="tx1"/>
                </a:solidFill>
                <a:latin typeface="+mj-lt"/>
                <a:cs typeface="Optima" charset="0"/>
              </a:rPr>
              <a:t>Figure source: </a:t>
            </a:r>
            <a:r>
              <a:rPr lang="en-US" sz="1000" i="1" dirty="0" err="1">
                <a:solidFill>
                  <a:schemeClr val="tx1"/>
                </a:solidFill>
                <a:latin typeface="+mj-lt"/>
                <a:cs typeface="Optima" charset="0"/>
              </a:rPr>
              <a:t>OpenNet</a:t>
            </a:r>
            <a:r>
              <a:rPr lang="en-US" sz="1000" i="1" dirty="0">
                <a:solidFill>
                  <a:schemeClr val="tx1"/>
                </a:solidFill>
                <a:latin typeface="+mj-lt"/>
                <a:cs typeface="Optima" charset="0"/>
              </a:rPr>
              <a:t> Initiative (ONI), Reporters Without Borders (via </a:t>
            </a:r>
            <a:r>
              <a:rPr lang="en-US" sz="1000" i="1" dirty="0" err="1">
                <a:solidFill>
                  <a:schemeClr val="tx1"/>
                </a:solidFill>
                <a:latin typeface="+mj-lt"/>
                <a:cs typeface="Optima" charset="0"/>
              </a:rPr>
              <a:t>wikipedia</a:t>
            </a:r>
            <a:r>
              <a:rPr lang="en-US" sz="1000" i="1" dirty="0">
                <a:solidFill>
                  <a:schemeClr val="tx1"/>
                </a:solidFill>
                <a:latin typeface="+mj-lt"/>
                <a:cs typeface="Optima" charset="0"/>
              </a:rPr>
              <a:t>; updated Jan 6, 2014)</a:t>
            </a:r>
          </a:p>
        </p:txBody>
      </p:sp>
      <p:pic>
        <p:nvPicPr>
          <p:cNvPr id="24" name="Picture 4" descr="cry, emoticon, face, sa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67" y="1515490"/>
            <a:ext cx="556297" cy="5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050" b="1" smtClean="0"/>
              <a:pPr/>
              <a:t>2</a:t>
            </a:fld>
            <a:endParaRPr lang="en" sz="1050" b="1" dirty="0"/>
          </a:p>
        </p:txBody>
      </p:sp>
    </p:spTree>
    <p:extLst>
      <p:ext uri="{BB962C8B-B14F-4D97-AF65-F5344CB8AC3E}">
        <p14:creationId xmlns:p14="http://schemas.microsoft.com/office/powerpoint/2010/main" val="41636223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76647"/>
              </p:ext>
            </p:extLst>
          </p:nvPr>
        </p:nvGraphicFramePr>
        <p:xfrm>
          <a:off x="826347" y="1307251"/>
          <a:ext cx="5289973" cy="25688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22749"/>
                <a:gridCol w="2004422"/>
                <a:gridCol w="882380"/>
                <a:gridCol w="980422"/>
              </a:tblGrid>
              <a:tr h="3342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Obfuscator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Attack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Obfsproxy4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FTE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r>
                        <a:rPr lang="en-US" sz="1600" baseline="0" dirty="0" smtClean="0"/>
                        <a:t> 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0.003%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meek-amazon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</a:t>
                      </a:r>
                      <a:r>
                        <a:rPr lang="en-US" sz="1600" dirty="0" err="1" smtClean="0"/>
                        <a:t>google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20</a:t>
            </a:fld>
            <a:endParaRPr lang="en" sz="1050" b="1"/>
          </a:p>
        </p:txBody>
      </p:sp>
      <p:sp>
        <p:nvSpPr>
          <p:cNvPr id="4" name="矩形 3"/>
          <p:cNvSpPr/>
          <p:nvPr/>
        </p:nvSpPr>
        <p:spPr>
          <a:xfrm>
            <a:off x="1639852" y="111229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22222"/>
                </a:solidFill>
                <a:latin typeface="+mj-lt"/>
              </a:rPr>
              <a:t>Overview of </a:t>
            </a:r>
            <a:r>
              <a:rPr lang="en-US" altLang="zh-CN" sz="2800" b="1" dirty="0" smtClean="0">
                <a:solidFill>
                  <a:srgbClr val="222222"/>
                </a:solidFill>
                <a:latin typeface="+mj-lt"/>
              </a:rPr>
              <a:t>new attacks</a:t>
            </a:r>
            <a:r>
              <a:rPr lang="en-US" altLang="zh-CN" sz="2800" b="1" dirty="0" smtClean="0">
                <a:latin typeface="+mj-lt"/>
              </a:rPr>
              <a:t> </a:t>
            </a:r>
            <a:endParaRPr lang="zh-CN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5368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/>
          </p:nvPr>
        </p:nvGraphicFramePr>
        <p:xfrm>
          <a:off x="826347" y="1307251"/>
          <a:ext cx="5289973" cy="25688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22749"/>
                <a:gridCol w="2004422"/>
                <a:gridCol w="882380"/>
                <a:gridCol w="980422"/>
              </a:tblGrid>
              <a:tr h="3342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Obfuscator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Attack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Obfsproxy4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FTE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r>
                        <a:rPr lang="en-US" sz="1600" baseline="0" dirty="0" smtClean="0"/>
                        <a:t> 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0.003%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meek-amazon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</a:t>
                      </a:r>
                      <a:r>
                        <a:rPr lang="en-US" sz="1600" dirty="0" err="1" smtClean="0"/>
                        <a:t>google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21</a:t>
            </a:fld>
            <a:endParaRPr lang="en" sz="1050" b="1"/>
          </a:p>
        </p:txBody>
      </p:sp>
      <p:sp>
        <p:nvSpPr>
          <p:cNvPr id="4" name="矩形 3"/>
          <p:cNvSpPr/>
          <p:nvPr/>
        </p:nvSpPr>
        <p:spPr>
          <a:xfrm>
            <a:off x="1639852" y="111229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22222"/>
                </a:solidFill>
                <a:latin typeface="+mj-lt"/>
              </a:rPr>
              <a:t>Overview of </a:t>
            </a:r>
            <a:r>
              <a:rPr lang="en-US" altLang="zh-CN" sz="2800" b="1" dirty="0" smtClean="0">
                <a:solidFill>
                  <a:srgbClr val="222222"/>
                </a:solidFill>
                <a:latin typeface="+mj-lt"/>
              </a:rPr>
              <a:t>new attacks</a:t>
            </a:r>
            <a:r>
              <a:rPr lang="en-US" altLang="zh-CN" sz="2800" b="1" dirty="0" smtClean="0">
                <a:latin typeface="+mj-lt"/>
              </a:rPr>
              <a:t> 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835071" y="1632437"/>
            <a:ext cx="5276427" cy="1335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1564769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60350" y="1463416"/>
            <a:ext cx="2801612" cy="1783506"/>
          </a:xfrm>
          <a:prstGeom prst="roundRect">
            <a:avLst/>
          </a:prstGeom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3797661" y="1452311"/>
            <a:ext cx="2719186" cy="17890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3928502" y="1511839"/>
            <a:ext cx="22078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</a:rPr>
              <a:t>Obfsproxy3/4: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</a:rPr>
              <a:t>encrypted,  a random string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750" y="1500365"/>
            <a:ext cx="238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alibri" panose="020F0502020204030204" pitchFamily="34" charset="0"/>
              </a:rPr>
              <a:t>Conventional encryption protocols (</a:t>
            </a:r>
            <a:r>
              <a:rPr lang="en-US" altLang="zh-CN" sz="1200" b="1" dirty="0" err="1">
                <a:latin typeface="Calibri" panose="020F0502020204030204" pitchFamily="34" charset="0"/>
              </a:rPr>
              <a:t>e.g</a:t>
            </a:r>
            <a:r>
              <a:rPr lang="en-US" altLang="zh-CN" sz="1200" b="1" dirty="0">
                <a:latin typeface="Calibri" panose="020F0502020204030204" pitchFamily="34" charset="0"/>
              </a:rPr>
              <a:t>, TLS): </a:t>
            </a:r>
            <a:r>
              <a:rPr lang="en-US" altLang="zh-CN" sz="1200" dirty="0">
                <a:latin typeface="Calibri" panose="020F0502020204030204" pitchFamily="34" charset="0"/>
              </a:rPr>
              <a:t>plaintext + random bytes</a:t>
            </a:r>
          </a:p>
        </p:txBody>
      </p:sp>
      <p:sp>
        <p:nvSpPr>
          <p:cNvPr id="21" name="Shape 75"/>
          <p:cNvSpPr txBox="1">
            <a:spLocks/>
          </p:cNvSpPr>
          <p:nvPr/>
        </p:nvSpPr>
        <p:spPr>
          <a:xfrm>
            <a:off x="171915" y="74556"/>
            <a:ext cx="6390449" cy="513789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2700" b="1" dirty="0"/>
              <a:t>Entropy-based attacks</a:t>
            </a:r>
            <a:endParaRPr lang="en" sz="27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46" y="1998992"/>
            <a:ext cx="2128175" cy="10952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5" y="2011160"/>
            <a:ext cx="2428571" cy="114285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3968346" y="3615557"/>
            <a:ext cx="2259199" cy="898691"/>
          </a:xfrm>
          <a:prstGeom prst="wedgeEllipseCallout">
            <a:avLst>
              <a:gd name="adj1" fmla="val 31525"/>
              <a:gd name="adj2" fmla="val -10884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22</a:t>
            </a:fld>
            <a:endParaRPr lang="en" sz="1050" b="1"/>
          </a:p>
        </p:txBody>
      </p:sp>
      <p:sp>
        <p:nvSpPr>
          <p:cNvPr id="14" name="矩形 13"/>
          <p:cNvSpPr/>
          <p:nvPr/>
        </p:nvSpPr>
        <p:spPr>
          <a:xfrm>
            <a:off x="3095837" y="2102560"/>
            <a:ext cx="7617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</a:t>
            </a:r>
            <a:endParaRPr lang="zh-CN" altLang="en-US" sz="2800" b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225" y="959134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</a:rPr>
              <a:t>Inspect the handshake message (the first message sent)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1134" y="3772514"/>
            <a:ext cx="2145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Length of handshake message: &gt;= 146 bytes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8879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748" y="1036256"/>
            <a:ext cx="4920258" cy="194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+mj-lt"/>
              </a:rPr>
              <a:t>Possible tests </a:t>
            </a:r>
          </a:p>
          <a:p>
            <a:pPr marL="214313" lvl="4" indent="-214313">
              <a:lnSpc>
                <a:spcPct val="150000"/>
              </a:lnSpc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Shannon entropy</a:t>
            </a:r>
          </a:p>
          <a:p>
            <a:pPr marL="214313" lvl="4" indent="-214313">
              <a:lnSpc>
                <a:spcPct val="150000"/>
              </a:lnSpc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Kolmogorov-Smirnov two sample test (KS-2) on blocks</a:t>
            </a:r>
          </a:p>
          <a:p>
            <a:pPr marL="214313" lvl="4" indent="-214313">
              <a:lnSpc>
                <a:spcPct val="150000"/>
              </a:lnSpc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KS-2 test on bytes </a:t>
            </a:r>
          </a:p>
          <a:p>
            <a:pPr marL="214313" lvl="4" indent="-214313">
              <a:lnSpc>
                <a:spcPct val="150000"/>
              </a:lnSpc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Sequential probability ratio test (SPRT)  </a:t>
            </a:r>
          </a:p>
        </p:txBody>
      </p:sp>
      <p:sp>
        <p:nvSpPr>
          <p:cNvPr id="6" name="矩形 5"/>
          <p:cNvSpPr/>
          <p:nvPr/>
        </p:nvSpPr>
        <p:spPr>
          <a:xfrm>
            <a:off x="496702" y="3150186"/>
            <a:ext cx="586459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00"/>
                </a:solidFill>
              </a:rPr>
              <a:t>Winner = KS-2 test on 8-byte blocks + payload length check</a:t>
            </a:r>
            <a:endParaRPr lang="zh-CN" altLang="en-US" sz="1800" b="1" i="1" dirty="0">
              <a:solidFill>
                <a:srgbClr val="000000"/>
              </a:solidFill>
            </a:endParaRPr>
          </a:p>
        </p:txBody>
      </p:sp>
      <p:sp>
        <p:nvSpPr>
          <p:cNvPr id="7" name="Shape 75"/>
          <p:cNvSpPr txBox="1">
            <a:spLocks/>
          </p:cNvSpPr>
          <p:nvPr/>
        </p:nvSpPr>
        <p:spPr>
          <a:xfrm>
            <a:off x="134176" y="181135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2400" b="1" dirty="0"/>
              <a:t>Entropy-based attack for Obfsproxy3/4</a:t>
            </a:r>
            <a:endParaRPr lang="e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23</a:t>
            </a:fld>
            <a:endParaRPr lang="en" sz="1050" b="1"/>
          </a:p>
        </p:txBody>
      </p:sp>
      <p:sp>
        <p:nvSpPr>
          <p:cNvPr id="4" name="矩形 3"/>
          <p:cNvSpPr/>
          <p:nvPr/>
        </p:nvSpPr>
        <p:spPr>
          <a:xfrm>
            <a:off x="296863" y="3867549"/>
            <a:ext cx="6227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j-lt"/>
              </a:rPr>
              <a:t>White, Andrew M., et al. "Clear and Present Data: Opaque Traffic and its Security Implications for the Future." </a:t>
            </a:r>
            <a:r>
              <a:rPr lang="en-US" altLang="zh-CN" sz="1200" i="1" dirty="0" smtClean="0">
                <a:solidFill>
                  <a:srgbClr val="222222"/>
                </a:solidFill>
                <a:latin typeface="+mj-lt"/>
              </a:rPr>
              <a:t>NDSS 2013</a:t>
            </a:r>
          </a:p>
          <a:p>
            <a:r>
              <a:rPr lang="en-US" altLang="zh-CN" sz="1200" i="1" dirty="0" err="1">
                <a:latin typeface="+mj-lt"/>
              </a:rPr>
              <a:t>Everspaugh</a:t>
            </a:r>
            <a:r>
              <a:rPr lang="en-US" altLang="zh-CN" sz="1200" i="1" dirty="0">
                <a:latin typeface="+mj-lt"/>
              </a:rPr>
              <a:t>, Adam, et al. "Not-so-random numbers in virtualized Linux and the Whirlwind RNG." </a:t>
            </a:r>
            <a:r>
              <a:rPr lang="en-US" altLang="zh-CN" sz="1200" i="1" dirty="0" smtClean="0">
                <a:latin typeface="+mj-lt"/>
              </a:rPr>
              <a:t>IEEE SP 2014</a:t>
            </a:r>
            <a:r>
              <a:rPr lang="en-US" altLang="zh-CN" sz="1200" i="1" dirty="0">
                <a:latin typeface="+mj-lt"/>
              </a:rPr>
              <a:t>.</a:t>
            </a:r>
            <a:endParaRPr lang="en-US" altLang="zh-CN" sz="1200" i="1" dirty="0" smtClean="0">
              <a:solidFill>
                <a:srgbClr val="222222"/>
              </a:solidFill>
              <a:latin typeface="+mj-lt"/>
            </a:endParaRPr>
          </a:p>
          <a:p>
            <a:endParaRPr lang="zh-CN" altLang="en-US" sz="1200" i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>
            <a:off x="3391201" y="3347634"/>
            <a:ext cx="40965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9280" y="989426"/>
            <a:ext cx="5845063" cy="646331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DPI test: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</a:t>
            </a:r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essage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length &gt;= 146  + </a:t>
            </a:r>
            <a:endParaRPr lang="en-US" altLang="zh-CN" sz="18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Pass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KS-2 test on 8-byte blocks </a:t>
            </a:r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 Block it</a:t>
            </a:r>
            <a:endParaRPr lang="en-US" altLang="zh-CN" sz="18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133" y="1614414"/>
            <a:ext cx="6592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n w="0"/>
                <a:solidFill>
                  <a:srgbClr val="85200C"/>
                </a:solidFill>
                <a:latin typeface="+mj-lt"/>
              </a:rPr>
              <a:t>FPR = 0. 2%: </a:t>
            </a:r>
            <a:r>
              <a:rPr lang="en-US" altLang="zh-CN" sz="2000" dirty="0" smtClean="0">
                <a:ln w="0"/>
                <a:solidFill>
                  <a:schemeClr val="tx1"/>
                </a:solidFill>
                <a:latin typeface="+mj-lt"/>
              </a:rPr>
              <a:t>36 K (0.2%) </a:t>
            </a:r>
            <a:r>
              <a:rPr lang="en-US" altLang="zh-CN" sz="2000" dirty="0">
                <a:ln w="0"/>
                <a:solidFill>
                  <a:schemeClr val="tx1"/>
                </a:solidFill>
                <a:latin typeface="+mj-lt"/>
              </a:rPr>
              <a:t>false positives out of </a:t>
            </a:r>
            <a:r>
              <a:rPr lang="en-US" altLang="zh-CN" sz="2000" b="1" dirty="0">
                <a:ln w="0"/>
                <a:solidFill>
                  <a:schemeClr val="tx1"/>
                </a:solidFill>
                <a:latin typeface="+mj-lt"/>
              </a:rPr>
              <a:t>14 M </a:t>
            </a:r>
            <a:r>
              <a:rPr lang="en-US" altLang="zh-CN" sz="2000" dirty="0">
                <a:ln w="0"/>
                <a:solidFill>
                  <a:schemeClr val="tx1"/>
                </a:solidFill>
                <a:latin typeface="+mj-lt"/>
              </a:rPr>
              <a:t>flows</a:t>
            </a:r>
            <a:endParaRPr lang="zh-CN" altLang="en-US" sz="2000" dirty="0">
              <a:ln w="0"/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14850555"/>
              </p:ext>
            </p:extLst>
          </p:nvPr>
        </p:nvGraphicFramePr>
        <p:xfrm>
          <a:off x="-140017" y="1967154"/>
          <a:ext cx="4056104" cy="271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729706" y="2157013"/>
            <a:ext cx="2508534" cy="2239011"/>
            <a:chOff x="4166587" y="2157013"/>
            <a:chExt cx="2099976" cy="2239011"/>
          </a:xfrm>
        </p:grpSpPr>
        <p:sp>
          <p:nvSpPr>
            <p:cNvPr id="10" name="矩形 9"/>
            <p:cNvSpPr/>
            <p:nvPr/>
          </p:nvSpPr>
          <p:spPr>
            <a:xfrm>
              <a:off x="4330967" y="2157013"/>
              <a:ext cx="18549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222222"/>
                  </a:solidFill>
                  <a:latin typeface="+mj-lt"/>
                </a:rPr>
                <a:t>Real Time Messaging Protocol </a:t>
              </a:r>
              <a:endParaRPr lang="zh-CN" altLang="en-US" sz="1050" dirty="0">
                <a:latin typeface="+mj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66587" y="2429247"/>
              <a:ext cx="2099976" cy="1966777"/>
              <a:chOff x="5672489" y="2433364"/>
              <a:chExt cx="2443384" cy="1593449"/>
            </a:xfrm>
          </p:grpSpPr>
          <p:pic>
            <p:nvPicPr>
              <p:cNvPr id="1026" name="Picture 2" descr="https://upload.wikimedia.org/wikipedia/commons/thumb/7/7d/RTMPHandshake.png/223px-RTMPHandshake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123"/>
              <a:stretch/>
            </p:blipFill>
            <p:spPr bwMode="auto">
              <a:xfrm>
                <a:off x="5672489" y="2433364"/>
                <a:ext cx="2443384" cy="1593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圆角矩形 12"/>
              <p:cNvSpPr/>
              <p:nvPr/>
            </p:nvSpPr>
            <p:spPr>
              <a:xfrm>
                <a:off x="5755271" y="2909754"/>
                <a:ext cx="2290133" cy="733894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24</a:t>
            </a:fld>
            <a:endParaRPr lang="en" sz="1050" b="1"/>
          </a:p>
        </p:txBody>
      </p:sp>
      <p:sp>
        <p:nvSpPr>
          <p:cNvPr id="14" name="Shape 75"/>
          <p:cNvSpPr txBox="1">
            <a:spLocks/>
          </p:cNvSpPr>
          <p:nvPr/>
        </p:nvSpPr>
        <p:spPr>
          <a:xfrm>
            <a:off x="134176" y="181135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2400" b="1" dirty="0"/>
              <a:t>Entropy-based attack for Obfsproxy3/4</a:t>
            </a:r>
            <a:endParaRPr lang="en" sz="24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4225" y="1457087"/>
            <a:ext cx="2801612" cy="1783506"/>
          </a:xfrm>
          <a:prstGeom prst="roundRect">
            <a:avLst/>
          </a:prstGeom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3780119" y="1446196"/>
            <a:ext cx="2719186" cy="17890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294225" y="959134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</a:rPr>
              <a:t>Inspect the handshake message (the first message sent)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Shape 75"/>
          <p:cNvSpPr txBox="1">
            <a:spLocks/>
          </p:cNvSpPr>
          <p:nvPr/>
        </p:nvSpPr>
        <p:spPr>
          <a:xfrm>
            <a:off x="171915" y="74556"/>
            <a:ext cx="6390449" cy="513789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2700" b="1" dirty="0"/>
              <a:t>Entropy-based attacks</a:t>
            </a:r>
            <a:endParaRPr lang="en" sz="27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25</a:t>
            </a:fld>
            <a:endParaRPr lang="en" sz="1050" b="1"/>
          </a:p>
        </p:txBody>
      </p:sp>
      <p:sp>
        <p:nvSpPr>
          <p:cNvPr id="14" name="TextBox 19"/>
          <p:cNvSpPr txBox="1"/>
          <p:nvPr/>
        </p:nvSpPr>
        <p:spPr>
          <a:xfrm>
            <a:off x="503658" y="1557723"/>
            <a:ext cx="238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alibri" panose="020F0502020204030204" pitchFamily="34" charset="0"/>
              </a:rPr>
              <a:t>HTTP</a:t>
            </a:r>
            <a:endParaRPr lang="en-US" altLang="zh-CN" sz="1200" dirty="0">
              <a:latin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2339" y="1896461"/>
            <a:ext cx="244911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+mj-lt"/>
              </a:rPr>
              <a:t>GET </a:t>
            </a:r>
            <a:r>
              <a:rPr lang="zh-CN" altLang="en-US" sz="105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zh-CN" sz="1050" dirty="0">
                <a:solidFill>
                  <a:srgbClr val="FF0000"/>
                </a:solidFill>
                <a:latin typeface="+mj-lt"/>
              </a:rPr>
              <a:t>docs/pluggable-</a:t>
            </a:r>
            <a:r>
              <a:rPr lang="en-US" altLang="zh-CN" sz="1050" dirty="0" err="1">
                <a:solidFill>
                  <a:srgbClr val="FF0000"/>
                </a:solidFill>
                <a:latin typeface="+mj-lt"/>
              </a:rPr>
              <a:t>transports.html.en</a:t>
            </a:r>
            <a:endParaRPr lang="zh-CN" altLang="en-US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860" y="2223468"/>
            <a:ext cx="244911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+mj-lt"/>
              </a:rPr>
              <a:t>GET </a:t>
            </a:r>
            <a:r>
              <a:rPr lang="zh-CN" altLang="en-US" sz="105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zh-CN" sz="1050" dirty="0">
                <a:solidFill>
                  <a:srgbClr val="FF0000"/>
                </a:solidFill>
                <a:latin typeface="+mj-lt"/>
              </a:rPr>
              <a:t>ccs/CCS2015/</a:t>
            </a:r>
            <a:endParaRPr lang="zh-CN" altLang="en-US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2338" y="2548819"/>
            <a:ext cx="244911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+mj-lt"/>
              </a:rPr>
              <a:t>GET </a:t>
            </a:r>
            <a:r>
              <a:rPr lang="zh-CN" altLang="en-US" sz="1050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zh-CN" sz="1050" dirty="0">
                <a:solidFill>
                  <a:srgbClr val="FF0000"/>
                </a:solidFill>
                <a:latin typeface="+mj-lt"/>
              </a:rPr>
              <a:t>download</a:t>
            </a:r>
            <a:endParaRPr lang="zh-CN" altLang="en-US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339" y="2877862"/>
            <a:ext cx="244911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+mj-lt"/>
              </a:rPr>
              <a:t>……</a:t>
            </a:r>
            <a:endParaRPr lang="zh-CN" altLang="en-US" sz="10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Rectangle 7"/>
          <p:cNvSpPr/>
          <p:nvPr/>
        </p:nvSpPr>
        <p:spPr>
          <a:xfrm>
            <a:off x="3964598" y="1469446"/>
            <a:ext cx="25600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latin typeface="Calibri" panose="020F0502020204030204" pitchFamily="34" charset="0"/>
              </a:rPr>
              <a:t>FTE</a:t>
            </a:r>
            <a:r>
              <a:rPr lang="en-US" altLang="zh-CN" sz="1300" dirty="0">
                <a:latin typeface="Calibri" panose="020F0502020204030204" pitchFamily="34" charset="0"/>
              </a:rPr>
              <a:t>: the URI is an encrypted and encoded message, more random than ordinary URIs</a:t>
            </a:r>
          </a:p>
        </p:txBody>
      </p:sp>
      <p:sp>
        <p:nvSpPr>
          <p:cNvPr id="26" name="矩形 25"/>
          <p:cNvSpPr/>
          <p:nvPr/>
        </p:nvSpPr>
        <p:spPr>
          <a:xfrm>
            <a:off x="3964598" y="2104371"/>
            <a:ext cx="230940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+mn-lt"/>
              </a:rPr>
              <a:t>GET </a:t>
            </a:r>
            <a:r>
              <a:rPr lang="zh-CN" altLang="en-US" sz="8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800" dirty="0">
                <a:solidFill>
                  <a:srgbClr val="FF0000"/>
                </a:solidFill>
                <a:latin typeface="+mn-lt"/>
              </a:rPr>
              <a:t>GPk9Rtx58CWMO.H07vbaCA2JlmfpXfbwpIQHpRWfQGKvTjx4Q/kBlYNOY4YCR5fua/sq.2SONRQ8VC6ID9R0pcmsRbuXHlkil.d0b.sspZbb0Int87a8bwUVsZXD7KA9UU.AVz8cesOIyjIHOHhQWyyLzZ2hMtsrMH62LlzWrSi3VMIqAV1JdOQZX.Y.k1YAPL.pjXg8czoI.YPFrfZRVVmEz/</a:t>
            </a:r>
            <a:r>
              <a:rPr lang="zh-CN" altLang="en-US" sz="800" dirty="0" smtClean="0">
                <a:solidFill>
                  <a:srgbClr val="FF0000"/>
                </a:solidFill>
                <a:latin typeface="+mn-lt"/>
              </a:rPr>
              <a:t>lx8ZM5MyFveEY5I</a:t>
            </a:r>
            <a:endParaRPr lang="en-US" altLang="zh-CN" sz="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4167055" y="3552805"/>
            <a:ext cx="1945314" cy="792813"/>
          </a:xfrm>
          <a:prstGeom prst="wedgeEllipseCallout">
            <a:avLst>
              <a:gd name="adj1" fmla="val 38607"/>
              <a:gd name="adj2" fmla="val -10183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Length of URI = 234 bytes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837" y="2102560"/>
            <a:ext cx="7617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</a:t>
            </a:r>
            <a:endParaRPr lang="zh-CN" altLang="en-US" sz="2800" b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8879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257" y="1780713"/>
            <a:ext cx="6027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rgbClr val="85200C"/>
                </a:solidFill>
                <a:latin typeface="+mj-lt"/>
              </a:rPr>
              <a:t>FPR = 0. </a:t>
            </a:r>
            <a:r>
              <a:rPr lang="en-US" altLang="zh-CN" sz="2000" b="1" dirty="0" smtClean="0">
                <a:ln w="0"/>
                <a:solidFill>
                  <a:srgbClr val="85200C"/>
                </a:solidFill>
                <a:latin typeface="+mj-lt"/>
              </a:rPr>
              <a:t>003%: </a:t>
            </a:r>
            <a:r>
              <a:rPr lang="en-US" altLang="zh-CN" sz="1800" dirty="0" smtClean="0">
                <a:ln w="0"/>
                <a:latin typeface="+mj-lt"/>
              </a:rPr>
              <a:t>264 </a:t>
            </a:r>
            <a:r>
              <a:rPr lang="en-US" altLang="zh-CN" sz="1800" dirty="0">
                <a:ln w="0"/>
                <a:latin typeface="+mj-lt"/>
              </a:rPr>
              <a:t>(</a:t>
            </a:r>
            <a:r>
              <a:rPr lang="en-US" altLang="zh-CN" sz="1800" dirty="0">
                <a:ln w="0"/>
                <a:solidFill>
                  <a:schemeClr val="tx1"/>
                </a:solidFill>
                <a:latin typeface="+mj-lt"/>
              </a:rPr>
              <a:t>0.003%) false positives out of </a:t>
            </a:r>
            <a:r>
              <a:rPr lang="en-US" altLang="zh-CN" sz="1800" b="1" dirty="0">
                <a:ln w="0"/>
                <a:solidFill>
                  <a:schemeClr val="tx1"/>
                </a:solidFill>
                <a:latin typeface="+mj-lt"/>
              </a:rPr>
              <a:t>10 M</a:t>
            </a:r>
            <a:r>
              <a:rPr lang="en-US" altLang="zh-CN" sz="1800" b="1" dirty="0">
                <a:ln w="0"/>
                <a:solidFill>
                  <a:srgbClr val="85200C"/>
                </a:solidFill>
                <a:latin typeface="+mj-lt"/>
              </a:rPr>
              <a:t> </a:t>
            </a:r>
            <a:r>
              <a:rPr lang="en-US" altLang="zh-CN" sz="1800" dirty="0">
                <a:ln w="0"/>
                <a:solidFill>
                  <a:schemeClr val="tx1"/>
                </a:solidFill>
                <a:latin typeface="+mj-lt"/>
              </a:rPr>
              <a:t>URIs</a:t>
            </a:r>
            <a:endParaRPr lang="zh-CN" altLang="en-US" sz="180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43"/>
          <a:stretch/>
        </p:blipFill>
        <p:spPr>
          <a:xfrm>
            <a:off x="698501" y="2329749"/>
            <a:ext cx="5144434" cy="207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529388" y="1040289"/>
            <a:ext cx="5824955" cy="707886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DPI test: URI </a:t>
            </a:r>
            <a:r>
              <a:rPr lang="en-US" altLang="zh-CN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= 234  + </a:t>
            </a:r>
            <a:endParaRPr lang="en-US" altLang="zh-CN" sz="2000" b="1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 </a:t>
            </a:r>
            <a:r>
              <a:rPr lang="en-US" altLang="zh-CN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Shannon entropy &gt; </a:t>
            </a:r>
            <a:r>
              <a:rPr lang="en-US" altLang="zh-CN" sz="2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</a:t>
            </a:r>
            <a:r>
              <a:rPr lang="en-US" altLang="zh-CN" sz="2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 Block it</a:t>
            </a:r>
            <a:endParaRPr lang="zh-CN" altLang="en-US" sz="2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3392" y="2700841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Only use length: </a:t>
            </a:r>
          </a:p>
          <a:p>
            <a:r>
              <a:rPr lang="en-US" altLang="zh-CN" sz="1100" dirty="0">
                <a:latin typeface="+mj-lt"/>
              </a:rPr>
              <a:t>FPR = 15%</a:t>
            </a:r>
            <a:endParaRPr lang="zh-CN" altLang="en-US" sz="1100" dirty="0"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58432" y="2683090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Only use entropy:</a:t>
            </a:r>
          </a:p>
          <a:p>
            <a:r>
              <a:rPr lang="en-US" altLang="zh-CN" sz="1100" dirty="0">
                <a:latin typeface="+mj-lt"/>
              </a:rPr>
              <a:t>FPR = 0.5%</a:t>
            </a:r>
            <a:endParaRPr lang="zh-CN" altLang="en-US" sz="1100" dirty="0">
              <a:latin typeface="+mj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26</a:t>
            </a:fld>
            <a:endParaRPr lang="en" sz="1050" b="1"/>
          </a:p>
        </p:txBody>
      </p:sp>
      <p:sp>
        <p:nvSpPr>
          <p:cNvPr id="10" name="Shape 75"/>
          <p:cNvSpPr txBox="1">
            <a:spLocks/>
          </p:cNvSpPr>
          <p:nvPr/>
        </p:nvSpPr>
        <p:spPr>
          <a:xfrm>
            <a:off x="169656" y="145004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n-US" sz="2400" b="1" dirty="0"/>
              <a:t>Entropy-based attack for </a:t>
            </a:r>
            <a:r>
              <a:rPr lang="en-US" sz="2400" b="1" dirty="0" smtClean="0"/>
              <a:t>FTE</a:t>
            </a:r>
            <a:endParaRPr lang="e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5316" y="4504813"/>
            <a:ext cx="527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CDF of  length and entropy distribution of the 10M URIs from the campus dataset 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/>
          </p:nvPr>
        </p:nvGraphicFramePr>
        <p:xfrm>
          <a:off x="826347" y="1307251"/>
          <a:ext cx="5289973" cy="25688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22749"/>
                <a:gridCol w="2004422"/>
                <a:gridCol w="882380"/>
                <a:gridCol w="980422"/>
              </a:tblGrid>
              <a:tr h="3342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Obfuscator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Attack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FPR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Obfsproxy4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FTE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URI</a:t>
                      </a:r>
                      <a:r>
                        <a:rPr lang="en-US" sz="1600" baseline="0" dirty="0" smtClean="0"/>
                        <a:t> entropy + length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en-US" altLang="zh-C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0.003%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meek-amazon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46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meek-</a:t>
                      </a:r>
                      <a:r>
                        <a:rPr lang="en-US" sz="1600" dirty="0" err="1" smtClean="0"/>
                        <a:t>google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tree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0.006%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27</a:t>
            </a:fld>
            <a:endParaRPr lang="en" sz="1050" b="1"/>
          </a:p>
        </p:txBody>
      </p:sp>
      <p:sp>
        <p:nvSpPr>
          <p:cNvPr id="4" name="矩形 3"/>
          <p:cNvSpPr/>
          <p:nvPr/>
        </p:nvSpPr>
        <p:spPr>
          <a:xfrm>
            <a:off x="1639852" y="111229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22222"/>
                </a:solidFill>
                <a:latin typeface="+mj-lt"/>
              </a:rPr>
              <a:t>Overview of </a:t>
            </a:r>
            <a:r>
              <a:rPr lang="en-US" altLang="zh-CN" sz="2800" b="1" dirty="0" smtClean="0">
                <a:solidFill>
                  <a:srgbClr val="222222"/>
                </a:solidFill>
                <a:latin typeface="+mj-lt"/>
              </a:rPr>
              <a:t>new attacks</a:t>
            </a:r>
            <a:r>
              <a:rPr lang="en-US" altLang="zh-CN" sz="2800" b="1" dirty="0" smtClean="0">
                <a:latin typeface="+mj-lt"/>
              </a:rPr>
              <a:t> 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819573" y="2966667"/>
            <a:ext cx="5276427" cy="894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pic>
        <p:nvPicPr>
          <p:cNvPr id="7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41" y="3113704"/>
            <a:ext cx="573404" cy="6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62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grpSp>
        <p:nvGrpSpPr>
          <p:cNvPr id="5139" name="组合 5138"/>
          <p:cNvGrpSpPr/>
          <p:nvPr/>
        </p:nvGrpSpPr>
        <p:grpSpPr>
          <a:xfrm>
            <a:off x="743450" y="630989"/>
            <a:ext cx="5176903" cy="3340455"/>
            <a:chOff x="697029" y="357309"/>
            <a:chExt cx="5362808" cy="4339002"/>
          </a:xfrm>
        </p:grpSpPr>
        <p:grpSp>
          <p:nvGrpSpPr>
            <p:cNvPr id="8" name="组合 7"/>
            <p:cNvGrpSpPr/>
            <p:nvPr/>
          </p:nvGrpSpPr>
          <p:grpSpPr>
            <a:xfrm>
              <a:off x="974844" y="642787"/>
              <a:ext cx="833869" cy="691219"/>
              <a:chOff x="2318134" y="1949640"/>
              <a:chExt cx="1041949" cy="753832"/>
            </a:xfrm>
          </p:grpSpPr>
          <p:pic>
            <p:nvPicPr>
              <p:cNvPr id="9" name="Picture 2" descr="https://upload.wikimedia.org/wikipedia/commons/7/73/Tor_logo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423" y="1949640"/>
                <a:ext cx="893660" cy="753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emoticon, happy, like, outline, smil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8134" y="2195911"/>
                <a:ext cx="472837" cy="485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" name="Straight Arrow Connector 62"/>
            <p:cNvCxnSpPr/>
            <p:nvPr/>
          </p:nvCxnSpPr>
          <p:spPr>
            <a:xfrm>
              <a:off x="1281285" y="1419720"/>
              <a:ext cx="2063763" cy="1091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6"/>
            <p:cNvCxnSpPr/>
            <p:nvPr/>
          </p:nvCxnSpPr>
          <p:spPr>
            <a:xfrm flipH="1">
              <a:off x="1241850" y="1609103"/>
              <a:ext cx="2103199" cy="2139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3012452" y="663873"/>
              <a:ext cx="729009" cy="637757"/>
              <a:chOff x="7826309" y="2037728"/>
              <a:chExt cx="1336177" cy="1186504"/>
            </a:xfrm>
          </p:grpSpPr>
          <p:pic>
            <p:nvPicPr>
              <p:cNvPr id="36" name="Picture 8" descr="blue, browser, earth, global, globe, international, internet, planet, world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8879" y="2037728"/>
                <a:ext cx="1113607" cy="111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computer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8879" y="2182923"/>
                <a:ext cx="782072" cy="942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commons/7/73/Tor_logo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6309" y="2404998"/>
                <a:ext cx="832170" cy="819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2866862" y="384025"/>
              <a:ext cx="1139482" cy="35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</a:t>
              </a:r>
              <a:r>
                <a:rPr lang="en-US" altLang="zh-CN" dirty="0" smtClean="0">
                  <a:latin typeface="+mj-lt"/>
                </a:rPr>
                <a:t>eek-server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7029" y="357309"/>
              <a:ext cx="1084683" cy="35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j-lt"/>
                </a:rPr>
                <a:t>meek-client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41" name="Straight Arrow Connector 66"/>
            <p:cNvCxnSpPr/>
            <p:nvPr/>
          </p:nvCxnSpPr>
          <p:spPr>
            <a:xfrm flipH="1">
              <a:off x="3466479" y="3150171"/>
              <a:ext cx="209832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5018041" y="642787"/>
              <a:ext cx="1041796" cy="605859"/>
              <a:chOff x="4802137" y="925859"/>
              <a:chExt cx="1545209" cy="933994"/>
            </a:xfrm>
          </p:grpSpPr>
          <p:sp>
            <p:nvSpPr>
              <p:cNvPr id="48" name="云形 47"/>
              <p:cNvSpPr/>
              <p:nvPr/>
            </p:nvSpPr>
            <p:spPr>
              <a:xfrm>
                <a:off x="4802137" y="925859"/>
                <a:ext cx="1545209" cy="933994"/>
              </a:xfrm>
              <a:prstGeom prst="cloud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901747" y="1102566"/>
                <a:ext cx="1219932" cy="51034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altLang="zh-CN" b="1" dirty="0">
                    <a:ln w="12700" cmpd="sng">
                      <a:noFill/>
                      <a:prstDash val="solid"/>
                    </a:ln>
                    <a:solidFill>
                      <a:srgbClr val="002060"/>
                    </a:solidFill>
                    <a:latin typeface="+mj-lt"/>
                  </a:rPr>
                  <a:t>Internet</a:t>
                </a:r>
                <a:endParaRPr lang="zh-CN" altLang="en-US" b="1" dirty="0">
                  <a:ln w="12700" cmpd="sng">
                    <a:noFill/>
                    <a:prstDash val="solid"/>
                  </a:ln>
                  <a:solidFill>
                    <a:srgbClr val="002060"/>
                  </a:solidFill>
                  <a:latin typeface="+mj-lt"/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1281285" y="1318234"/>
              <a:ext cx="0" cy="33780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2"/>
            <p:cNvCxnSpPr/>
            <p:nvPr/>
          </p:nvCxnSpPr>
          <p:spPr>
            <a:xfrm>
              <a:off x="3405763" y="1298119"/>
              <a:ext cx="0" cy="33780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2"/>
            <p:cNvCxnSpPr/>
            <p:nvPr/>
          </p:nvCxnSpPr>
          <p:spPr>
            <a:xfrm>
              <a:off x="5564804" y="1311275"/>
              <a:ext cx="0" cy="33780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 rot="21294866">
              <a:off x="1318911" y="1493119"/>
              <a:ext cx="1931363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  <a:latin typeface="+mj-lt"/>
                </a:rPr>
                <a:t>ACK</a:t>
              </a:r>
              <a:r>
                <a:rPr lang="en-US" altLang="zh-CN" sz="1100" dirty="0" smtClean="0">
                  <a:latin typeface="+mj-lt"/>
                </a:rPr>
                <a:t> + response: No!</a:t>
              </a:r>
              <a:endParaRPr lang="zh-CN" altLang="en-US" sz="1100" dirty="0">
                <a:latin typeface="+mj-lt"/>
              </a:endParaRPr>
            </a:p>
          </p:txBody>
        </p:sp>
        <p:cxnSp>
          <p:nvCxnSpPr>
            <p:cNvPr id="74" name="Straight Arrow Connector 62"/>
            <p:cNvCxnSpPr/>
            <p:nvPr/>
          </p:nvCxnSpPr>
          <p:spPr>
            <a:xfrm>
              <a:off x="1320721" y="2139402"/>
              <a:ext cx="2024327" cy="15089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 rot="271042">
              <a:off x="1619232" y="1932136"/>
              <a:ext cx="1310826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j-lt"/>
                </a:rPr>
                <a:t>Any data received?</a:t>
              </a:r>
              <a:endParaRPr lang="zh-CN" altLang="en-US" sz="1100" dirty="0">
                <a:latin typeface="+mj-lt"/>
              </a:endParaRPr>
            </a:p>
          </p:txBody>
        </p:sp>
        <p:cxnSp>
          <p:nvCxnSpPr>
            <p:cNvPr id="78" name="Straight Arrow Connector 66"/>
            <p:cNvCxnSpPr/>
            <p:nvPr/>
          </p:nvCxnSpPr>
          <p:spPr>
            <a:xfrm flipH="1">
              <a:off x="1281285" y="2372719"/>
              <a:ext cx="2103199" cy="2139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 rot="271042">
              <a:off x="1640359" y="1220905"/>
              <a:ext cx="1409238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j-lt"/>
                </a:rPr>
                <a:t>Any data received?</a:t>
              </a:r>
              <a:endParaRPr lang="zh-CN" altLang="en-US" sz="1100" dirty="0">
                <a:latin typeface="+mj-lt"/>
              </a:endParaRPr>
            </a:p>
          </p:txBody>
        </p:sp>
        <p:cxnSp>
          <p:nvCxnSpPr>
            <p:cNvPr id="84" name="Straight Arrow Connector 62"/>
            <p:cNvCxnSpPr/>
            <p:nvPr/>
          </p:nvCxnSpPr>
          <p:spPr>
            <a:xfrm>
              <a:off x="1342000" y="2780403"/>
              <a:ext cx="2024327" cy="15089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 rot="271042">
              <a:off x="1641401" y="2598506"/>
              <a:ext cx="1310826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j-lt"/>
                </a:rPr>
                <a:t>Any data received?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281078" y="2821176"/>
              <a:ext cx="665008" cy="32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j-lt"/>
                </a:rPr>
                <a:t>Data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88" name="Straight Arrow Connector 66"/>
            <p:cNvCxnSpPr/>
            <p:nvPr/>
          </p:nvCxnSpPr>
          <p:spPr>
            <a:xfrm flipH="1">
              <a:off x="1261566" y="3254816"/>
              <a:ext cx="2103199" cy="2139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 rot="21294866">
              <a:off x="1408005" y="3119136"/>
              <a:ext cx="1581561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  <a:latin typeface="+mj-lt"/>
                </a:rPr>
                <a:t>ACK</a:t>
              </a:r>
              <a:r>
                <a:rPr lang="en-US" altLang="zh-CN" sz="1100" dirty="0">
                  <a:latin typeface="+mj-lt"/>
                </a:rPr>
                <a:t> + response: </a:t>
              </a:r>
              <a:r>
                <a:rPr lang="en-US" altLang="zh-CN" sz="1100" dirty="0" smtClean="0">
                  <a:latin typeface="+mj-lt"/>
                </a:rPr>
                <a:t>Yes!</a:t>
              </a:r>
              <a:endParaRPr lang="zh-CN" altLang="en-US" sz="1100" dirty="0">
                <a:latin typeface="+mj-lt"/>
              </a:endParaRPr>
            </a:p>
          </p:txBody>
        </p:sp>
        <p:cxnSp>
          <p:nvCxnSpPr>
            <p:cNvPr id="91" name="Straight Arrow Connector 62"/>
            <p:cNvCxnSpPr/>
            <p:nvPr/>
          </p:nvCxnSpPr>
          <p:spPr>
            <a:xfrm>
              <a:off x="1294448" y="3908861"/>
              <a:ext cx="2063763" cy="1091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 rot="271042">
              <a:off x="1672941" y="3703935"/>
              <a:ext cx="1409238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j-lt"/>
                </a:rPr>
                <a:t>Any data received?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5129" name="文本框 5128"/>
            <p:cNvSpPr txBox="1"/>
            <p:nvPr/>
          </p:nvSpPr>
          <p:spPr>
            <a:xfrm>
              <a:off x="1974945" y="4018017"/>
              <a:ext cx="555503" cy="436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>
                  <a:latin typeface="+mj-lt"/>
                </a:rPr>
                <a:t>……</a:t>
              </a:r>
              <a:endParaRPr lang="zh-CN" altLang="en-US" sz="1800" dirty="0">
                <a:latin typeface="+mj-lt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 rot="21294866">
              <a:off x="1307918" y="2230130"/>
              <a:ext cx="1931363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  <a:latin typeface="+mj-lt"/>
                </a:rPr>
                <a:t>ACK</a:t>
              </a:r>
              <a:r>
                <a:rPr lang="en-US" altLang="zh-CN" sz="1100" dirty="0" smtClean="0">
                  <a:latin typeface="+mj-lt"/>
                </a:rPr>
                <a:t> + response: No!</a:t>
              </a:r>
              <a:endParaRPr lang="zh-CN" altLang="en-US" sz="1100" dirty="0">
                <a:latin typeface="+mj-lt"/>
              </a:endParaRPr>
            </a:p>
          </p:txBody>
        </p:sp>
        <p:cxnSp>
          <p:nvCxnSpPr>
            <p:cNvPr id="107" name="Straight Arrow Connector 66"/>
            <p:cNvCxnSpPr/>
            <p:nvPr/>
          </p:nvCxnSpPr>
          <p:spPr>
            <a:xfrm flipH="1">
              <a:off x="1281284" y="3449696"/>
              <a:ext cx="2103199" cy="2139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 rot="21065383">
              <a:off x="2049263" y="3324152"/>
              <a:ext cx="488372" cy="30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j-lt"/>
                </a:rPr>
                <a:t>Data</a:t>
              </a:r>
              <a:endParaRPr lang="zh-CN" altLang="en-US" sz="1100" dirty="0">
                <a:latin typeface="+mj-lt"/>
              </a:endParaRPr>
            </a:p>
          </p:txBody>
        </p:sp>
      </p:grpSp>
      <p:grpSp>
        <p:nvGrpSpPr>
          <p:cNvPr id="5142" name="组合 5141"/>
          <p:cNvGrpSpPr/>
          <p:nvPr/>
        </p:nvGrpSpPr>
        <p:grpSpPr>
          <a:xfrm>
            <a:off x="1733882" y="3775813"/>
            <a:ext cx="2204164" cy="652646"/>
            <a:chOff x="1728353" y="3954127"/>
            <a:chExt cx="2489451" cy="802015"/>
          </a:xfrm>
        </p:grpSpPr>
        <p:pic>
          <p:nvPicPr>
            <p:cNvPr id="111" name="Picture 7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8353" y="4137571"/>
              <a:ext cx="591095" cy="618571"/>
            </a:xfrm>
            <a:prstGeom prst="rect">
              <a:avLst/>
            </a:prstGeom>
          </p:spPr>
        </p:pic>
        <p:sp>
          <p:nvSpPr>
            <p:cNvPr id="5140" name="文本框 5139"/>
            <p:cNvSpPr txBox="1"/>
            <p:nvPr/>
          </p:nvSpPr>
          <p:spPr>
            <a:xfrm>
              <a:off x="2268231" y="4375689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See lots of TCP ACKs</a:t>
              </a:r>
              <a:endParaRPr lang="zh-CN" altLang="en-US" dirty="0"/>
            </a:p>
          </p:txBody>
        </p:sp>
        <p:sp>
          <p:nvSpPr>
            <p:cNvPr id="5141" name="上箭头 5140"/>
            <p:cNvSpPr/>
            <p:nvPr/>
          </p:nvSpPr>
          <p:spPr>
            <a:xfrm>
              <a:off x="2140335" y="3954127"/>
              <a:ext cx="228783" cy="3811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Shape 142"/>
          <p:cNvSpPr txBox="1">
            <a:spLocks noGrp="1"/>
          </p:cNvSpPr>
          <p:nvPr>
            <p:ph type="title"/>
          </p:nvPr>
        </p:nvSpPr>
        <p:spPr>
          <a:xfrm>
            <a:off x="192832" y="197539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" b="1" dirty="0" smtClean="0"/>
              <a:t>Meek client will </a:t>
            </a:r>
            <a:r>
              <a:rPr lang="en-US" b="1" dirty="0" smtClean="0"/>
              <a:t>poll meek server </a:t>
            </a:r>
            <a:r>
              <a:rPr lang="en-US" altLang="zh-CN" b="1" dirty="0"/>
              <a:t>periodically </a:t>
            </a:r>
            <a:endParaRPr lang="en" b="1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646969" y="43948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censor</a:t>
            </a:r>
            <a:endParaRPr lang="zh-CN" altLang="en-US" dirty="0">
              <a:latin typeface="+mj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2147" y="695700"/>
            <a:ext cx="975308" cy="595308"/>
            <a:chOff x="2233061" y="2941356"/>
            <a:chExt cx="1722921" cy="1300480"/>
          </a:xfrm>
        </p:grpSpPr>
        <p:sp>
          <p:nvSpPr>
            <p:cNvPr id="45" name="圆角矩形 44"/>
            <p:cNvSpPr/>
            <p:nvPr/>
          </p:nvSpPr>
          <p:spPr>
            <a:xfrm>
              <a:off x="2233061" y="2958899"/>
              <a:ext cx="1722921" cy="12829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445279" y="3223895"/>
              <a:ext cx="1327824" cy="91949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66550" y="3221741"/>
              <a:ext cx="717003" cy="47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latin typeface="+mj-lt"/>
                </a:rPr>
                <a:t>HTTP</a:t>
              </a:r>
              <a:endParaRPr lang="zh-CN" altLang="en-US" sz="400" b="1" dirty="0">
                <a:latin typeface="+mj-lt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704699" y="3531191"/>
              <a:ext cx="955125" cy="5297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chemeClr val="tx1"/>
                  </a:solidFill>
                </a:rPr>
                <a:t>Tor</a:t>
              </a:r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06798" y="2941356"/>
              <a:ext cx="578249" cy="470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latin typeface="+mj-lt"/>
                </a:rPr>
                <a:t>TLS</a:t>
              </a:r>
              <a:endParaRPr lang="zh-CN" altLang="en-US" sz="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9275" y="4732435"/>
            <a:ext cx="5882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+mj-lt"/>
              </a:rPr>
              <a:t>Tor project. Tor meek. https://trac.torproject. org/projects/tor/wiki/doc/meek, 2015.</a:t>
            </a:r>
            <a:endParaRPr lang="zh-CN" altLang="en-US" sz="11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564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92832" y="197539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-US" b="1" dirty="0" smtClean="0"/>
              <a:t>Traffic analysis via ML</a:t>
            </a:r>
            <a:endParaRPr lang="en" b="1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94453" y="835110"/>
            <a:ext cx="6390449" cy="248211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 sz="1800" b="1" dirty="0">
                <a:latin typeface="Calibri" panose="020F0502020204030204" pitchFamily="34" charset="0"/>
              </a:rPr>
              <a:t>How many packets of a flow are used for feature extractions? </a:t>
            </a:r>
          </a:p>
          <a:p>
            <a:pPr lvl="1">
              <a:lnSpc>
                <a:spcPct val="150000"/>
              </a:lnSpc>
            </a:pPr>
            <a:r>
              <a:rPr lang="en-US" sz="1600" i="1" u="sng" dirty="0" smtClean="0">
                <a:latin typeface="Calibri" panose="020F0502020204030204" pitchFamily="34" charset="0"/>
              </a:rPr>
              <a:t>T</a:t>
            </a:r>
            <a:r>
              <a:rPr lang="en-US" altLang="zh-CN" sz="1600" i="1" u="sng" dirty="0" smtClean="0">
                <a:latin typeface="Calibri" panose="020F0502020204030204" pitchFamily="34" charset="0"/>
              </a:rPr>
              <a:t>ime-based </a:t>
            </a:r>
            <a:r>
              <a:rPr lang="en-US" altLang="zh-CN" sz="1600" i="1" dirty="0" smtClean="0">
                <a:latin typeface="Calibri" panose="020F0502020204030204" pitchFamily="34" charset="0"/>
              </a:rPr>
              <a:t>or </a:t>
            </a:r>
            <a:r>
              <a:rPr lang="en-US" sz="1600" i="1" u="sng" dirty="0" smtClean="0">
                <a:latin typeface="Calibri" panose="020F0502020204030204" pitchFamily="34" charset="0"/>
              </a:rPr>
              <a:t>P</a:t>
            </a:r>
            <a:r>
              <a:rPr lang="en-US" altLang="zh-CN" sz="1600" i="1" u="sng" dirty="0" smtClean="0">
                <a:latin typeface="Calibri" panose="020F0502020204030204" pitchFamily="34" charset="0"/>
              </a:rPr>
              <a:t>acket-count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" sz="1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dirty="0">
                <a:latin typeface="Calibri" panose="020F0502020204030204" pitchFamily="34" charset="0"/>
              </a:rPr>
              <a:t>What features are used? </a:t>
            </a:r>
          </a:p>
          <a:p>
            <a:pPr lvl="1">
              <a:lnSpc>
                <a:spcPct val="150000"/>
              </a:lnSpc>
            </a:pPr>
            <a:r>
              <a:rPr lang="en-US" sz="1600" i="1" u="sng" dirty="0" smtClean="0">
                <a:latin typeface="Calibri" panose="020F0502020204030204" pitchFamily="34" charset="0"/>
              </a:rPr>
              <a:t>Timing-based</a:t>
            </a:r>
            <a:r>
              <a:rPr lang="en-US" sz="1600" i="1" dirty="0" smtClean="0">
                <a:latin typeface="Calibri" panose="020F0502020204030204" pitchFamily="34" charset="0"/>
              </a:rPr>
              <a:t>, </a:t>
            </a:r>
            <a:r>
              <a:rPr lang="en-US" altLang="zh-CN" sz="1600" i="1" u="sng" dirty="0" smtClean="0">
                <a:latin typeface="Calibri" panose="020F0502020204030204" pitchFamily="34" charset="0"/>
              </a:rPr>
              <a:t>Entropy-based</a:t>
            </a:r>
            <a:r>
              <a:rPr lang="en-US" altLang="zh-CN" sz="1600" i="1" dirty="0" smtClean="0">
                <a:latin typeface="Calibri" panose="020F0502020204030204" pitchFamily="34" charset="0"/>
              </a:rPr>
              <a:t>, or </a:t>
            </a:r>
            <a:r>
              <a:rPr lang="en-US" altLang="zh-CN" sz="1600" i="1" u="sng" dirty="0" smtClean="0">
                <a:latin typeface="Calibri" panose="020F0502020204030204" pitchFamily="34" charset="0"/>
              </a:rPr>
              <a:t>Packet-header</a:t>
            </a:r>
            <a:endParaRPr lang="en-US" sz="1600" i="1" u="sng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anose="020F0502020204030204" pitchFamily="34" charset="0"/>
              </a:rPr>
              <a:t>What </a:t>
            </a:r>
            <a:r>
              <a:rPr lang="en-US" altLang="zh-CN" sz="1800" b="1" dirty="0" smtClean="0"/>
              <a:t>classification algorithm is used?</a:t>
            </a:r>
            <a:endParaRPr lang="en-US" altLang="zh-CN" sz="1800" b="1" dirty="0"/>
          </a:p>
          <a:p>
            <a:pPr lvl="1">
              <a:lnSpc>
                <a:spcPct val="150000"/>
              </a:lnSpc>
            </a:pPr>
            <a:r>
              <a:rPr lang="en-US" altLang="zh-CN" sz="1600" i="1" u="sng" dirty="0" smtClean="0"/>
              <a:t>KNN</a:t>
            </a:r>
            <a:r>
              <a:rPr lang="en-US" altLang="zh-CN" sz="1600" i="1" dirty="0" smtClean="0"/>
              <a:t>, </a:t>
            </a:r>
            <a:r>
              <a:rPr lang="en-US" altLang="zh-CN" sz="1600" i="1" u="sng" dirty="0" smtClean="0"/>
              <a:t>Naive </a:t>
            </a:r>
            <a:r>
              <a:rPr lang="en-US" altLang="zh-CN" sz="1600" i="1" u="sng" dirty="0"/>
              <a:t>Bayes</a:t>
            </a:r>
            <a:r>
              <a:rPr lang="en-US" altLang="zh-CN" sz="1600" i="1" dirty="0"/>
              <a:t>, or </a:t>
            </a:r>
            <a:r>
              <a:rPr lang="en-US" altLang="zh-CN" sz="1600" i="1" u="sng" dirty="0"/>
              <a:t>CART</a:t>
            </a:r>
            <a:r>
              <a:rPr lang="en-US" altLang="zh-CN" sz="1600" i="1" dirty="0" smtClean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8111" y="4051912"/>
            <a:ext cx="5859890" cy="57052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 total of about 1.3K possible combinations</a:t>
            </a:r>
            <a:endParaRPr lang="zh-CN" altLang="en-US" sz="24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29</a:t>
            </a:fld>
            <a:endParaRPr lang="en" sz="1050" b="1"/>
          </a:p>
        </p:txBody>
      </p:sp>
    </p:spTree>
    <p:extLst>
      <p:ext uri="{BB962C8B-B14F-4D97-AF65-F5344CB8AC3E}">
        <p14:creationId xmlns:p14="http://schemas.microsoft.com/office/powerpoint/2010/main" val="22360379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237613" y="779482"/>
            <a:ext cx="6528254" cy="2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20000"/>
              </a:lnSpc>
            </a:pPr>
            <a:r>
              <a:rPr lang="en" altLang="zh-CN" sz="1800" b="1" dirty="0">
                <a:latin typeface="+mj-lt"/>
              </a:rPr>
              <a:t>Tor </a:t>
            </a:r>
            <a:r>
              <a:rPr lang="en-US" altLang="zh-CN" sz="1800" b="1" dirty="0">
                <a:latin typeface="+mj-lt"/>
              </a:rPr>
              <a:t>-- the most popular l</a:t>
            </a:r>
            <a:r>
              <a:rPr lang="en" altLang="zh-CN" sz="1800" b="1" dirty="0">
                <a:latin typeface="+mj-lt"/>
              </a:rPr>
              <a:t>ow-latency, anonymous</a:t>
            </a:r>
            <a:r>
              <a:rPr lang="en-US" altLang="zh-CN" sz="1800" b="1" dirty="0">
                <a:latin typeface="+mj-lt"/>
              </a:rPr>
              <a:t> network</a:t>
            </a:r>
            <a:endParaRPr lang="en-US" altLang="zh-CN" sz="1800" b="1" dirty="0">
              <a:solidFill>
                <a:srgbClr val="85200C"/>
              </a:solidFill>
              <a:latin typeface="+mj-lt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787176" y="109268"/>
            <a:ext cx="5640488" cy="51779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sz="2400" b="1" dirty="0"/>
              <a:t>How to bypass censorship</a:t>
            </a:r>
            <a:endParaRPr lang="en" sz="2400" b="1" dirty="0"/>
          </a:p>
          <a:p>
            <a:pPr marL="257175" lvl="1" indent="0" algn="ctr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37613" y="4088047"/>
            <a:ext cx="6386595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85200C"/>
                </a:solidFill>
                <a:latin typeface="+mj-lt"/>
              </a:rPr>
              <a:t>However, Tor can be detected, and is blocked in some countries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5" y="1273386"/>
            <a:ext cx="4709765" cy="2705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矩形 37"/>
          <p:cNvSpPr/>
          <p:nvPr/>
        </p:nvSpPr>
        <p:spPr>
          <a:xfrm>
            <a:off x="5159615" y="1273386"/>
            <a:ext cx="119472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1800" dirty="0"/>
              <a:t>About 2M users/day!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</a:t>
            </a:fld>
            <a:endParaRPr lang="en" sz="1050" b="1"/>
          </a:p>
        </p:txBody>
      </p:sp>
    </p:spTree>
    <p:extLst>
      <p:ext uri="{BB962C8B-B14F-4D97-AF65-F5344CB8AC3E}">
        <p14:creationId xmlns:p14="http://schemas.microsoft.com/office/powerpoint/2010/main" val="7815755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2562" y="1499814"/>
            <a:ext cx="5756638" cy="7150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n w="0"/>
                <a:solidFill>
                  <a:schemeClr val="tx1"/>
                </a:solidFill>
              </a:rPr>
              <a:t>Winner = Decision tree + </a:t>
            </a:r>
            <a:r>
              <a:rPr lang="en-US" altLang="zh-CN" sz="1800" b="1" dirty="0" smtClean="0">
                <a:ln w="0"/>
                <a:solidFill>
                  <a:schemeClr val="tx1"/>
                </a:solidFill>
              </a:rPr>
              <a:t>features based on entropy and packet header</a:t>
            </a:r>
            <a:r>
              <a:rPr lang="zh-CN" altLang="en-US" sz="1800" b="1" dirty="0" smtClean="0">
                <a:ln w="0"/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ln w="0"/>
                <a:solidFill>
                  <a:schemeClr val="tx1"/>
                </a:solidFill>
              </a:rPr>
              <a:t>+ first 30 </a:t>
            </a:r>
            <a:r>
              <a:rPr lang="en-US" altLang="zh-CN" sz="1800" b="1" dirty="0">
                <a:ln w="0"/>
                <a:solidFill>
                  <a:schemeClr val="tx1"/>
                </a:solidFill>
              </a:rPr>
              <a:t>packets for feature extraction</a:t>
            </a:r>
          </a:p>
        </p:txBody>
      </p:sp>
      <p:sp>
        <p:nvSpPr>
          <p:cNvPr id="10" name="Shape 142"/>
          <p:cNvSpPr txBox="1">
            <a:spLocks/>
          </p:cNvSpPr>
          <p:nvPr/>
        </p:nvSpPr>
        <p:spPr>
          <a:xfrm>
            <a:off x="260350" y="197539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algn="ctr"/>
            <a:r>
              <a:rPr lang="en" altLang="zh-CN" sz="2400" b="1" dirty="0"/>
              <a:t>P</a:t>
            </a:r>
            <a:r>
              <a:rPr lang="en" altLang="zh-CN" sz="2400" b="1" dirty="0" smtClean="0"/>
              <a:t>erformance of </a:t>
            </a:r>
            <a:r>
              <a:rPr lang="en" sz="2400" b="1" dirty="0" smtClean="0"/>
              <a:t>ML attacks on </a:t>
            </a:r>
            <a:r>
              <a:rPr lang="en" sz="2400" b="1" dirty="0"/>
              <a:t>Tor datasets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1932" y="2671477"/>
            <a:ext cx="2459276" cy="88024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altLang="zh-CN" sz="1600" b="1" dirty="0">
                <a:solidFill>
                  <a:schemeClr val="tx1"/>
                </a:solidFill>
              </a:rPr>
              <a:t>Average TPR: 97.6%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032985" y="2671619"/>
            <a:ext cx="2259773" cy="88010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altLang="zh-CN" sz="1600" b="1" dirty="0">
                <a:solidFill>
                  <a:schemeClr val="tx1"/>
                </a:solidFill>
              </a:rPr>
              <a:t>Decision tree complexity: 6 – 13 comparisons</a:t>
            </a:r>
          </a:p>
        </p:txBody>
      </p:sp>
      <p:cxnSp>
        <p:nvCxnSpPr>
          <p:cNvPr id="17" name="肘形连接符 16"/>
          <p:cNvCxnSpPr>
            <a:endCxn id="13" idx="0"/>
          </p:cNvCxnSpPr>
          <p:nvPr/>
        </p:nvCxnSpPr>
        <p:spPr>
          <a:xfrm rot="5400000">
            <a:off x="2392939" y="1643535"/>
            <a:ext cx="456574" cy="15993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5" idx="0"/>
          </p:cNvCxnSpPr>
          <p:nvPr/>
        </p:nvCxnSpPr>
        <p:spPr>
          <a:xfrm>
            <a:off x="3420881" y="2454442"/>
            <a:ext cx="1741991" cy="2171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30</a:t>
            </a:fld>
            <a:endParaRPr lang="en" sz="1050" b="1"/>
          </a:p>
        </p:txBody>
      </p:sp>
    </p:spTree>
    <p:extLst>
      <p:ext uri="{BB962C8B-B14F-4D97-AF65-F5344CB8AC3E}">
        <p14:creationId xmlns:p14="http://schemas.microsoft.com/office/powerpoint/2010/main" val="631576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913" y="956405"/>
            <a:ext cx="5817430" cy="646331"/>
          </a:xfrm>
          <a:prstGeom prst="rect">
            <a:avLst/>
          </a:prstGeom>
          <a:solidFill>
            <a:srgbClr val="85200C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+ features based on entropy </a:t>
            </a:r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packet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r>
              <a:rPr lang="zh-CN" altLang="en-US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en-US" altLang="zh-CN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30 </a:t>
            </a:r>
            <a:r>
              <a:rPr lang="en-US" altLang="zh-CN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packets for feature extraction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68546062"/>
              </p:ext>
            </p:extLst>
          </p:nvPr>
        </p:nvGraphicFramePr>
        <p:xfrm>
          <a:off x="536913" y="2057460"/>
          <a:ext cx="5418666" cy="246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hape 142"/>
          <p:cNvSpPr txBox="1">
            <a:spLocks noGrp="1"/>
          </p:cNvSpPr>
          <p:nvPr>
            <p:ph type="title"/>
          </p:nvPr>
        </p:nvSpPr>
        <p:spPr>
          <a:xfrm>
            <a:off x="169656" y="197539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" sz="2400" b="1" dirty="0" smtClean="0"/>
              <a:t>False positives of </a:t>
            </a:r>
            <a:r>
              <a:rPr lang="en" altLang="zh-CN" sz="2400" b="1" dirty="0"/>
              <a:t>ML </a:t>
            </a:r>
            <a:r>
              <a:rPr lang="en" altLang="zh-CN" sz="2400" b="1" dirty="0" smtClean="0"/>
              <a:t>attacks</a:t>
            </a:r>
            <a:r>
              <a:rPr lang="en" sz="2400" b="1" dirty="0" smtClean="0"/>
              <a:t> on campus datasets</a:t>
            </a:r>
            <a:endParaRPr lang="e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31</a:t>
            </a:fld>
            <a:endParaRPr lang="en" sz="1050" b="1"/>
          </a:p>
        </p:txBody>
      </p:sp>
      <p:sp>
        <p:nvSpPr>
          <p:cNvPr id="12" name="矩形 11"/>
          <p:cNvSpPr/>
          <p:nvPr/>
        </p:nvSpPr>
        <p:spPr>
          <a:xfrm>
            <a:off x="521793" y="1690922"/>
            <a:ext cx="587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lt"/>
              </a:rPr>
              <a:t>False-positive rate (out of </a:t>
            </a:r>
            <a:r>
              <a:rPr lang="en-US" altLang="zh-CN" sz="1800" b="1" dirty="0" smtClean="0">
                <a:latin typeface="+mj-lt"/>
              </a:rPr>
              <a:t>14 M </a:t>
            </a:r>
            <a:r>
              <a:rPr lang="en-US" altLang="zh-CN" sz="1800" dirty="0" smtClean="0">
                <a:latin typeface="+mj-lt"/>
              </a:rPr>
              <a:t>TCP flows) for each target:</a:t>
            </a:r>
            <a:endParaRPr lang="zh-CN" alt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" y="4263106"/>
            <a:ext cx="6508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+mj-lt"/>
              </a:rPr>
              <a:t>The </a:t>
            </a:r>
            <a:r>
              <a:rPr lang="en-US" altLang="zh-CN" sz="1800" i="1" dirty="0" smtClean="0">
                <a:latin typeface="+mj-lt"/>
              </a:rPr>
              <a:t>aggregated</a:t>
            </a:r>
            <a:r>
              <a:rPr lang="en-US" altLang="zh-CN" sz="1800" dirty="0">
                <a:latin typeface="+mj-lt"/>
              </a:rPr>
              <a:t> </a:t>
            </a:r>
            <a:r>
              <a:rPr lang="en-US" altLang="zh-CN" sz="1800" dirty="0" smtClean="0">
                <a:latin typeface="+mj-lt"/>
              </a:rPr>
              <a:t> false-positive rate across all targets is </a:t>
            </a:r>
            <a:r>
              <a:rPr lang="en-US" altLang="zh-CN" sz="2000" b="1" dirty="0">
                <a:solidFill>
                  <a:srgbClr val="85200C"/>
                </a:solidFill>
                <a:latin typeface="+mj-lt"/>
              </a:rPr>
              <a:t>0.98</a:t>
            </a:r>
            <a:r>
              <a:rPr lang="en-US" altLang="zh-CN" sz="2000" b="1" dirty="0" smtClean="0">
                <a:solidFill>
                  <a:srgbClr val="85200C"/>
                </a:solidFill>
                <a:latin typeface="+mj-lt"/>
              </a:rPr>
              <a:t>%</a:t>
            </a:r>
            <a:endParaRPr lang="zh-CN" altLang="en-US" sz="1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3766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513" y="167402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Challenge and future work</a:t>
            </a:r>
            <a:endParaRPr lang="en-US" sz="2800" b="1" dirty="0"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84959" y="741692"/>
            <a:ext cx="1592423" cy="9475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ML-based attacks</a:t>
            </a:r>
            <a:r>
              <a:rPr lang="en-US" altLang="zh-CN" sz="1600" b="1" dirty="0">
                <a:solidFill>
                  <a:schemeClr val="tx1"/>
                </a:solidFill>
              </a:rPr>
              <a:t>: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Portability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67938" y="1888557"/>
            <a:ext cx="1592423" cy="945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How to reduce FPs?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84800" y="3038617"/>
            <a:ext cx="1734175" cy="11341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Sufficient</a:t>
            </a:r>
            <a:br>
              <a:rPr lang="en-US" altLang="zh-CN" sz="1600" b="1" dirty="0" smtClean="0">
                <a:solidFill>
                  <a:schemeClr val="tx1"/>
                </a:solidFill>
              </a:rPr>
            </a:br>
            <a:r>
              <a:rPr lang="en-US" altLang="zh-CN" sz="1600" b="1" i="1" dirty="0" smtClean="0">
                <a:solidFill>
                  <a:schemeClr val="tx1"/>
                </a:solidFill>
              </a:rPr>
              <a:t>low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FPRs for censors?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5" idx="7"/>
            <a:endCxn id="6" idx="2"/>
          </p:cNvCxnSpPr>
          <p:nvPr/>
        </p:nvCxnSpPr>
        <p:spPr>
          <a:xfrm flipV="1">
            <a:off x="2068605" y="1215481"/>
            <a:ext cx="1516354" cy="82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56013" y="2340075"/>
            <a:ext cx="1723333" cy="47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55660" y="2650233"/>
            <a:ext cx="1429140" cy="81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33875" y="2860279"/>
            <a:ext cx="471961" cy="931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510513" y="3780312"/>
            <a:ext cx="1592423" cy="93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76310" y="1886555"/>
            <a:ext cx="1314002" cy="1089419"/>
            <a:chOff x="976310" y="1886552"/>
            <a:chExt cx="1418917" cy="1374944"/>
          </a:xfrm>
        </p:grpSpPr>
        <p:sp>
          <p:nvSpPr>
            <p:cNvPr id="5" name="椭圆 4"/>
            <p:cNvSpPr/>
            <p:nvPr/>
          </p:nvSpPr>
          <p:spPr>
            <a:xfrm>
              <a:off x="976310" y="1886552"/>
              <a:ext cx="1381879" cy="1294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latin typeface="+mj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9513" y="2212703"/>
              <a:ext cx="1355714" cy="10487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+mj-lt"/>
                </a:rPr>
                <a:t>Challenge &amp; </a:t>
              </a:r>
              <a:endParaRPr lang="en-US" altLang="zh-CN" sz="1600" b="1" dirty="0" smtClean="0">
                <a:latin typeface="+mj-lt"/>
              </a:endParaRPr>
            </a:p>
            <a:p>
              <a:r>
                <a:rPr lang="en-US" altLang="zh-CN" sz="1600" b="1" dirty="0" smtClean="0">
                  <a:latin typeface="+mj-lt"/>
                </a:rPr>
                <a:t>future </a:t>
              </a:r>
              <a:r>
                <a:rPr lang="en-US" altLang="zh-CN" sz="1600" b="1" dirty="0">
                  <a:latin typeface="+mj-lt"/>
                </a:rPr>
                <a:t>work</a:t>
              </a:r>
            </a:p>
            <a:p>
              <a:endParaRPr lang="zh-CN" alt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92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/>
          <p:nvPr/>
        </p:nvCxnSpPr>
        <p:spPr>
          <a:xfrm>
            <a:off x="3728830" y="2535154"/>
            <a:ext cx="732865" cy="4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737874" y="2239814"/>
            <a:ext cx="1293146" cy="2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 40"/>
          <p:cNvSpPr/>
          <p:nvPr/>
        </p:nvSpPr>
        <p:spPr>
          <a:xfrm>
            <a:off x="238756" y="779240"/>
            <a:ext cx="652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lt"/>
              </a:rPr>
              <a:t>Censors could use a two-stage detection pipeline </a:t>
            </a:r>
            <a:r>
              <a:rPr lang="en-US" altLang="zh-CN" sz="1800" dirty="0" smtClean="0">
                <a:latin typeface="+mj-lt"/>
              </a:rPr>
              <a:t>(</a:t>
            </a:r>
            <a:r>
              <a:rPr lang="en-US" altLang="zh-CN" sz="1800" dirty="0">
                <a:latin typeface="+mj-lt"/>
              </a:rPr>
              <a:t>as the </a:t>
            </a:r>
            <a:r>
              <a:rPr lang="en-US" altLang="zh-CN" sz="1800" i="1" dirty="0">
                <a:latin typeface="+mj-lt"/>
              </a:rPr>
              <a:t>Great Firewall of China</a:t>
            </a:r>
            <a:r>
              <a:rPr lang="en-US" altLang="zh-CN" sz="1800" dirty="0">
                <a:latin typeface="+mj-lt"/>
              </a:rPr>
              <a:t>) </a:t>
            </a:r>
            <a:r>
              <a:rPr lang="en-US" altLang="zh-CN" sz="1800" dirty="0" smtClean="0">
                <a:latin typeface="+mj-lt"/>
              </a:rPr>
              <a:t>to </a:t>
            </a:r>
            <a:r>
              <a:rPr lang="en-US" altLang="zh-CN" sz="1800" dirty="0">
                <a:latin typeface="+mj-lt"/>
              </a:rPr>
              <a:t>reduce </a:t>
            </a:r>
            <a:r>
              <a:rPr lang="en-US" altLang="zh-CN" sz="1800" dirty="0" smtClean="0">
                <a:latin typeface="+mj-lt"/>
              </a:rPr>
              <a:t>false </a:t>
            </a:r>
            <a:r>
              <a:rPr lang="en-US" altLang="zh-CN" sz="1800" dirty="0">
                <a:latin typeface="+mj-lt"/>
              </a:rPr>
              <a:t>positives</a:t>
            </a:r>
          </a:p>
        </p:txBody>
      </p:sp>
      <p:sp>
        <p:nvSpPr>
          <p:cNvPr id="43" name="Shape 142"/>
          <p:cNvSpPr txBox="1">
            <a:spLocks noGrp="1"/>
          </p:cNvSpPr>
          <p:nvPr>
            <p:ph type="title"/>
          </p:nvPr>
        </p:nvSpPr>
        <p:spPr>
          <a:xfrm>
            <a:off x="238756" y="198961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lvl="0" algn="ctr"/>
            <a:r>
              <a:rPr lang="en-US" altLang="zh-CN" sz="2400" b="1" dirty="0"/>
              <a:t>Are the false positives too many for censors?</a:t>
            </a:r>
            <a:endParaRPr lang="en" sz="2400" b="1" dirty="0"/>
          </a:p>
        </p:txBody>
      </p:sp>
      <p:pic>
        <p:nvPicPr>
          <p:cNvPr id="2054" name="Picture 6" descr="denied, metroui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97" y="2431862"/>
            <a:ext cx="329028" cy="3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roved, metroui, securit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97" y="2079098"/>
            <a:ext cx="343637" cy="3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2690529" y="1839496"/>
            <a:ext cx="1047345" cy="995221"/>
            <a:chOff x="3159421" y="871908"/>
            <a:chExt cx="1157028" cy="1147061"/>
          </a:xfrm>
        </p:grpSpPr>
        <p:pic>
          <p:nvPicPr>
            <p:cNvPr id="2050" name="Picture 2" descr="https://cdn2.iconfinder.com/data/icons/metro-uinvert-dock/256/Windows_Firewal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421" y="871908"/>
              <a:ext cx="1157028" cy="114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esktop, device, pc, serv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264" y="1318436"/>
              <a:ext cx="457684" cy="63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2996633" y="3566846"/>
            <a:ext cx="1220520" cy="822275"/>
            <a:chOff x="2578537" y="2279288"/>
            <a:chExt cx="1152534" cy="812772"/>
          </a:xfrm>
        </p:grpSpPr>
        <p:pic>
          <p:nvPicPr>
            <p:cNvPr id="2062" name="Picture 14" descr="cloud network, communication, connection, connections, network, network disk, network router, network switch, router, switch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694" y="2279288"/>
              <a:ext cx="585377" cy="62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cloud network, communication, connection, connections, network, network disk, network router, network switch, router, switch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537" y="2462410"/>
              <a:ext cx="585377" cy="62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4856296" y="1772723"/>
            <a:ext cx="1208204" cy="1028704"/>
            <a:chOff x="1114582" y="1073904"/>
            <a:chExt cx="1047669" cy="941933"/>
          </a:xfrm>
        </p:grpSpPr>
        <p:sp>
          <p:nvSpPr>
            <p:cNvPr id="37" name="矩形 36"/>
            <p:cNvSpPr/>
            <p:nvPr/>
          </p:nvSpPr>
          <p:spPr>
            <a:xfrm>
              <a:off x="1114582" y="1073904"/>
              <a:ext cx="1047669" cy="288861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600" b="1" dirty="0">
                  <a:ln w="0"/>
                  <a:solidFill>
                    <a:schemeClr val="tx1"/>
                  </a:solidFill>
                  <a:latin typeface="+mj-lt"/>
                </a:rPr>
                <a:t>IP = B</a:t>
              </a:r>
              <a:endParaRPr lang="zh-CN" altLang="en-US" sz="1600" b="1" dirty="0">
                <a:ln w="0"/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8" name="Picture 6" descr="computer, desktop, device, hardware, monitor, pc, server icon"/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921" y="1257814"/>
              <a:ext cx="711172" cy="75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矩形 39"/>
          <p:cNvSpPr/>
          <p:nvPr/>
        </p:nvSpPr>
        <p:spPr>
          <a:xfrm>
            <a:off x="515498" y="3072906"/>
            <a:ext cx="2052233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latin typeface="+mj-lt"/>
              </a:rPr>
              <a:t>Could not make a decision: 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latin typeface="+mj-lt"/>
              </a:rPr>
              <a:t>submit B to slow path </a:t>
            </a:r>
            <a:endParaRPr lang="zh-CN" altLang="en-US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4957" y="153949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Fast path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0209" y="3212744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Slow path</a:t>
            </a:r>
            <a:endParaRPr lang="zh-CN" altLang="en-US" sz="1600" b="1" dirty="0">
              <a:latin typeface="+mj-lt"/>
            </a:endParaRPr>
          </a:p>
        </p:txBody>
      </p:sp>
      <p:cxnSp>
        <p:nvCxnSpPr>
          <p:cNvPr id="30" name="肘形连接符 29"/>
          <p:cNvCxnSpPr>
            <a:endCxn id="33" idx="1"/>
          </p:cNvCxnSpPr>
          <p:nvPr/>
        </p:nvCxnSpPr>
        <p:spPr>
          <a:xfrm rot="16200000" flipH="1">
            <a:off x="2111723" y="3185705"/>
            <a:ext cx="1429384" cy="3404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62" idx="3"/>
          </p:cNvCxnSpPr>
          <p:nvPr/>
        </p:nvCxnSpPr>
        <p:spPr>
          <a:xfrm>
            <a:off x="4217153" y="3885352"/>
            <a:ext cx="5557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772911" y="3369943"/>
            <a:ext cx="1209935" cy="27707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latin typeface="+mj-lt"/>
              </a:rPr>
              <a:t>Active probe</a:t>
            </a:r>
            <a:endParaRPr lang="zh-CN" altLang="en-US" sz="12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782998" y="3712105"/>
            <a:ext cx="1198118" cy="27707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latin typeface="+mj-lt"/>
              </a:rPr>
              <a:t>Traffic analysis</a:t>
            </a:r>
            <a:endParaRPr lang="zh-CN" altLang="en-US" sz="12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786744" y="4074744"/>
            <a:ext cx="1194372" cy="27707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latin typeface="+mj-lt"/>
              </a:rPr>
              <a:t>….</a:t>
            </a:r>
            <a:endParaRPr lang="zh-CN" altLang="en-US" sz="20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861596" y="2890075"/>
            <a:ext cx="1123901" cy="27707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latin typeface="+mj-lt"/>
              </a:rPr>
              <a:t>Blacklist B</a:t>
            </a:r>
            <a:endParaRPr lang="zh-CN" altLang="en-US" sz="12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83294" y="4375368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More accurate attacks</a:t>
            </a:r>
            <a:endParaRPr lang="zh-CN" altLang="en-US" sz="1600" b="1" dirty="0">
              <a:latin typeface="+mj-lt"/>
            </a:endParaRPr>
          </a:p>
        </p:txBody>
      </p:sp>
      <p:cxnSp>
        <p:nvCxnSpPr>
          <p:cNvPr id="41" name="肘形连接符 29"/>
          <p:cNvCxnSpPr>
            <a:stCxn id="34" idx="0"/>
            <a:endCxn id="54" idx="3"/>
          </p:cNvCxnSpPr>
          <p:nvPr/>
        </p:nvCxnSpPr>
        <p:spPr>
          <a:xfrm rot="16200000" flipV="1">
            <a:off x="5011022" y="3003086"/>
            <a:ext cx="341332" cy="3923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肘形连接符 29"/>
          <p:cNvCxnSpPr>
            <a:stCxn id="54" idx="1"/>
          </p:cNvCxnSpPr>
          <p:nvPr/>
        </p:nvCxnSpPr>
        <p:spPr>
          <a:xfrm rot="10800000">
            <a:off x="3600562" y="2698255"/>
            <a:ext cx="261034" cy="330356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33</a:t>
            </a:fld>
            <a:endParaRPr lang="en" sz="1050" b="1"/>
          </a:p>
        </p:txBody>
      </p:sp>
      <p:grpSp>
        <p:nvGrpSpPr>
          <p:cNvPr id="39" name="组合 38"/>
          <p:cNvGrpSpPr/>
          <p:nvPr/>
        </p:nvGrpSpPr>
        <p:grpSpPr>
          <a:xfrm>
            <a:off x="758504" y="1785164"/>
            <a:ext cx="1208204" cy="1028704"/>
            <a:chOff x="1114582" y="1073904"/>
            <a:chExt cx="1047669" cy="941933"/>
          </a:xfrm>
        </p:grpSpPr>
        <p:sp>
          <p:nvSpPr>
            <p:cNvPr id="46" name="矩形 45"/>
            <p:cNvSpPr/>
            <p:nvPr/>
          </p:nvSpPr>
          <p:spPr>
            <a:xfrm>
              <a:off x="1114582" y="1073904"/>
              <a:ext cx="1047669" cy="288861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600" b="1" dirty="0">
                  <a:ln w="0"/>
                  <a:solidFill>
                    <a:schemeClr val="tx1"/>
                  </a:solidFill>
                  <a:latin typeface="+mj-lt"/>
                </a:rPr>
                <a:t>IP = </a:t>
              </a:r>
              <a:r>
                <a:rPr lang="en-US" altLang="zh-CN" sz="1600" b="1" dirty="0" smtClean="0">
                  <a:ln w="0"/>
                  <a:solidFill>
                    <a:schemeClr val="tx1"/>
                  </a:solidFill>
                  <a:latin typeface="+mj-lt"/>
                </a:rPr>
                <a:t>A</a:t>
              </a:r>
              <a:endParaRPr lang="zh-CN" altLang="en-US" sz="1600" b="1" dirty="0">
                <a:ln w="0"/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47" name="Picture 6" descr="computer, desktop, device, hardware, monitor, pc, server icon"/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921" y="1257814"/>
              <a:ext cx="711172" cy="75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直接箭头连接符 47"/>
          <p:cNvCxnSpPr>
            <a:stCxn id="47" idx="3"/>
          </p:cNvCxnSpPr>
          <p:nvPr/>
        </p:nvCxnSpPr>
        <p:spPr>
          <a:xfrm>
            <a:off x="1791234" y="2399942"/>
            <a:ext cx="776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椭圆形标注 4"/>
          <p:cNvSpPr/>
          <p:nvPr/>
        </p:nvSpPr>
        <p:spPr>
          <a:xfrm>
            <a:off x="4094201" y="1383562"/>
            <a:ext cx="1272765" cy="506041"/>
          </a:xfrm>
          <a:prstGeom prst="wedgeEllipseCallout">
            <a:avLst>
              <a:gd name="adj1" fmla="val -83694"/>
              <a:gd name="adj2" fmla="val 266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Run our tests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34" grpId="0" animBg="1"/>
      <p:bldP spid="51" grpId="0" animBg="1"/>
      <p:bldP spid="52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33776" y="1507294"/>
            <a:ext cx="6390449" cy="106042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  <a:p>
            <a:pPr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 idx="4294967295"/>
          </p:nvPr>
        </p:nvSpPr>
        <p:spPr>
          <a:xfrm>
            <a:off x="460134" y="4430201"/>
            <a:ext cx="5757333" cy="42981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b="1" dirty="0">
                <a:solidFill>
                  <a:srgbClr val="85200C"/>
                </a:solidFill>
              </a:rPr>
              <a:t>Questions?</a:t>
            </a:r>
          </a:p>
        </p:txBody>
      </p:sp>
      <p:sp>
        <p:nvSpPr>
          <p:cNvPr id="6" name="Shape 62"/>
          <p:cNvSpPr txBox="1">
            <a:spLocks noGrp="1"/>
          </p:cNvSpPr>
          <p:nvPr>
            <p:ph type="title"/>
          </p:nvPr>
        </p:nvSpPr>
        <p:spPr>
          <a:xfrm>
            <a:off x="81574" y="197539"/>
            <a:ext cx="6390449" cy="429524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algn="ctr"/>
            <a:r>
              <a:rPr lang="en-US" sz="3000" b="1" dirty="0"/>
              <a:t>Conclusion</a:t>
            </a:r>
            <a:endParaRPr lang="en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5738" y="921531"/>
            <a:ext cx="630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Obfuscators used in Tor  </a:t>
            </a:r>
            <a:r>
              <a:rPr lang="en-US" sz="1800" dirty="0">
                <a:latin typeface="+mj-lt"/>
              </a:rPr>
              <a:t>can be </a:t>
            </a:r>
            <a:r>
              <a:rPr lang="en-US" sz="1800" dirty="0" smtClean="0">
                <a:latin typeface="+mj-lt"/>
              </a:rPr>
              <a:t>detected by DPI-based censors </a:t>
            </a:r>
            <a:r>
              <a:rPr lang="en-US" sz="1800" dirty="0">
                <a:latin typeface="+mj-lt"/>
              </a:rPr>
              <a:t>reliably with high TPRs and low FPRs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15" y="3574476"/>
            <a:ext cx="7058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n w="0"/>
                <a:latin typeface="+mj-lt"/>
              </a:rPr>
              <a:t>First false-positive rate analysis of DPI-based Tor-obfuscator attacks</a:t>
            </a:r>
            <a:endParaRPr lang="en-US" altLang="zh-CN" sz="1800" dirty="0">
              <a:ln w="0"/>
              <a:latin typeface="+mj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34</a:t>
            </a:fld>
            <a:endParaRPr lang="en" sz="1050" b="1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14526"/>
              </p:ext>
            </p:extLst>
          </p:nvPr>
        </p:nvGraphicFramePr>
        <p:xfrm>
          <a:off x="1182878" y="1646625"/>
          <a:ext cx="4492244" cy="18479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08198"/>
                <a:gridCol w="1702155"/>
                <a:gridCol w="749317"/>
                <a:gridCol w="832574"/>
              </a:tblGrid>
              <a:tr h="249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Obfuscator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Attack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TPR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FPR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132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Obfsproxy3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entropy +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132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Obfsproxy4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entropy +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en-US" altLang="zh-C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132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r>
                        <a:rPr lang="en-US" sz="1400" baseline="0" dirty="0" smtClean="0"/>
                        <a:t> entropy + length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en-US" altLang="zh-C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0.003%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132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meek-amazon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</a:t>
                      </a:r>
                      <a:r>
                        <a:rPr lang="en-US" sz="1400" baseline="0" dirty="0" smtClean="0"/>
                        <a:t> tree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3132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meek-</a:t>
                      </a:r>
                      <a:r>
                        <a:rPr lang="en-US" sz="1400" dirty="0" err="1" smtClean="0"/>
                        <a:t>google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Rectangle 2"/>
          <p:cNvSpPr/>
          <p:nvPr/>
        </p:nvSpPr>
        <p:spPr>
          <a:xfrm>
            <a:off x="47515" y="3885831"/>
            <a:ext cx="7058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lt"/>
              </a:rPr>
              <a:t>Open questions</a:t>
            </a:r>
            <a:r>
              <a:rPr lang="en-US" altLang="zh-CN" sz="1800" dirty="0">
                <a:latin typeface="+mj-lt"/>
              </a:rPr>
              <a:t>: portability of </a:t>
            </a:r>
            <a:r>
              <a:rPr lang="en-US" altLang="zh-CN" sz="1800" dirty="0" smtClean="0">
                <a:latin typeface="+mj-lt"/>
              </a:rPr>
              <a:t>ML attacks, lower FPs?</a:t>
            </a:r>
            <a:endParaRPr lang="en-US" altLang="zh-CN" sz="1800" dirty="0">
              <a:ln w="0"/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8" name="矩形 7"/>
          <p:cNvSpPr/>
          <p:nvPr/>
        </p:nvSpPr>
        <p:spPr>
          <a:xfrm>
            <a:off x="-453545" y="-362804"/>
            <a:ext cx="7695170" cy="550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35</a:t>
            </a:fld>
            <a:endParaRPr lang="en" sz="1050" b="1"/>
          </a:p>
        </p:txBody>
      </p:sp>
    </p:spTree>
    <p:extLst>
      <p:ext uri="{BB962C8B-B14F-4D97-AF65-F5344CB8AC3E}">
        <p14:creationId xmlns:p14="http://schemas.microsoft.com/office/powerpoint/2010/main" val="41629975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pSp>
        <p:nvGrpSpPr>
          <p:cNvPr id="4" name="组合 3"/>
          <p:cNvGrpSpPr/>
          <p:nvPr/>
        </p:nvGrpSpPr>
        <p:grpSpPr>
          <a:xfrm>
            <a:off x="661576" y="2078823"/>
            <a:ext cx="928472" cy="691219"/>
            <a:chOff x="2199924" y="1949640"/>
            <a:chExt cx="1160159" cy="753832"/>
          </a:xfrm>
        </p:grpSpPr>
        <p:pic>
          <p:nvPicPr>
            <p:cNvPr id="12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423" y="1949640"/>
              <a:ext cx="893660" cy="75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emoticon, happy, like, outline, smil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24" y="2195910"/>
              <a:ext cx="591047" cy="48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62"/>
          <p:cNvCxnSpPr/>
          <p:nvPr/>
        </p:nvCxnSpPr>
        <p:spPr>
          <a:xfrm>
            <a:off x="1474001" y="2395898"/>
            <a:ext cx="1396180" cy="23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6"/>
          <p:cNvCxnSpPr/>
          <p:nvPr/>
        </p:nvCxnSpPr>
        <p:spPr>
          <a:xfrm flipH="1">
            <a:off x="1492185" y="2627333"/>
            <a:ext cx="1333433" cy="75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28" y="2185604"/>
            <a:ext cx="588005" cy="6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3493310" y="3160949"/>
            <a:ext cx="2808852" cy="134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What censors can see: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source address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destination address/port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application-level protocols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keywords in payloads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…</a:t>
            </a:r>
          </a:p>
        </p:txBody>
      </p:sp>
      <p:cxnSp>
        <p:nvCxnSpPr>
          <p:cNvPr id="33" name="Straight Arrow Connector 62"/>
          <p:cNvCxnSpPr/>
          <p:nvPr/>
        </p:nvCxnSpPr>
        <p:spPr>
          <a:xfrm>
            <a:off x="3661490" y="2383342"/>
            <a:ext cx="1396180" cy="23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6"/>
          <p:cNvCxnSpPr/>
          <p:nvPr/>
        </p:nvCxnSpPr>
        <p:spPr>
          <a:xfrm flipH="1">
            <a:off x="3678380" y="2619822"/>
            <a:ext cx="1333433" cy="75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>
          <a:xfrm>
            <a:off x="5078796" y="2798453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Tor </a:t>
            </a:r>
            <a:r>
              <a:rPr lang="en-US" sz="1350" dirty="0" smtClean="0">
                <a:latin typeface="+mj-lt"/>
              </a:rPr>
              <a:t>relay</a:t>
            </a:r>
            <a:endParaRPr lang="en-US" sz="1350" dirty="0"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57669" y="1973277"/>
            <a:ext cx="1089098" cy="912725"/>
            <a:chOff x="7826309" y="2037728"/>
            <a:chExt cx="1441770" cy="1219201"/>
          </a:xfrm>
        </p:grpSpPr>
        <p:pic>
          <p:nvPicPr>
            <p:cNvPr id="37" name="Picture 8" descr="blue, browser, earth, global, globe, international, internet, planet, world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03772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omput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182923"/>
              <a:ext cx="782072" cy="942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09" y="2404998"/>
              <a:ext cx="832170" cy="81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矩形 39"/>
          <p:cNvSpPr/>
          <p:nvPr/>
        </p:nvSpPr>
        <p:spPr>
          <a:xfrm>
            <a:off x="3493310" y="3409539"/>
            <a:ext cx="2808852" cy="4134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541867" y="3148825"/>
            <a:ext cx="2808852" cy="9104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What censors can do:</a:t>
            </a:r>
          </a:p>
          <a:p>
            <a:pPr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IP filtering</a:t>
            </a:r>
          </a:p>
          <a:p>
            <a:pPr eaLnBrk="1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 Deep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packet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inspection</a:t>
            </a:r>
          </a:p>
          <a:p>
            <a:pPr eaLnBrk="1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Active probing</a:t>
            </a:r>
            <a:endParaRPr lang="en-US" altLang="zh-CN" sz="1400" dirty="0">
              <a:solidFill>
                <a:schemeClr val="bg1"/>
              </a:solidFill>
              <a:latin typeface="+mj-lt"/>
              <a:cs typeface="Optima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1055" y="3362240"/>
            <a:ext cx="2808852" cy="2292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65"/>
          <p:cNvSpPr txBox="1"/>
          <p:nvPr/>
        </p:nvSpPr>
        <p:spPr>
          <a:xfrm>
            <a:off x="2942637" y="2781008"/>
            <a:ext cx="6751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+mj-lt"/>
              </a:rPr>
              <a:t>Censor</a:t>
            </a:r>
            <a:endParaRPr lang="en-US" sz="1350" dirty="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4</a:t>
            </a:fld>
            <a:endParaRPr lang="en" sz="1050" b="1"/>
          </a:p>
        </p:txBody>
      </p:sp>
      <p:sp>
        <p:nvSpPr>
          <p:cNvPr id="26" name="Shape 63"/>
          <p:cNvSpPr txBox="1">
            <a:spLocks/>
          </p:cNvSpPr>
          <p:nvPr/>
        </p:nvSpPr>
        <p:spPr>
          <a:xfrm>
            <a:off x="650072" y="116189"/>
            <a:ext cx="5640488" cy="51779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 sz="2400" b="1" smtClean="0"/>
              <a:t>Approaches to blocking Tor</a:t>
            </a:r>
            <a:endParaRPr lang="en-US" sz="2400" b="1" dirty="0"/>
          </a:p>
        </p:txBody>
      </p:sp>
      <p:sp>
        <p:nvSpPr>
          <p:cNvPr id="25" name="圆角矩形标注 24"/>
          <p:cNvSpPr/>
          <p:nvPr/>
        </p:nvSpPr>
        <p:spPr>
          <a:xfrm>
            <a:off x="3914602" y="1412133"/>
            <a:ext cx="1981545" cy="552306"/>
          </a:xfrm>
          <a:prstGeom prst="wedgeRoundRectCallout">
            <a:avLst>
              <a:gd name="adj1" fmla="val -71328"/>
              <a:gd name="adj2" fmla="val 10017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Destination IP is in blacklist. </a:t>
            </a:r>
            <a:r>
              <a:rPr lang="en-US" altLang="zh-CN" sz="1350" dirty="0">
                <a:solidFill>
                  <a:schemeClr val="bg1"/>
                </a:solidFill>
              </a:rPr>
              <a:t>Drop </a:t>
            </a:r>
            <a:r>
              <a:rPr lang="en-US" altLang="zh-CN" sz="1350" dirty="0"/>
              <a:t>it! </a:t>
            </a:r>
            <a:endParaRPr lang="zh-CN" altLang="en-US" sz="1350" dirty="0"/>
          </a:p>
        </p:txBody>
      </p:sp>
      <p:sp>
        <p:nvSpPr>
          <p:cNvPr id="24" name="TextBox 65"/>
          <p:cNvSpPr txBox="1"/>
          <p:nvPr/>
        </p:nvSpPr>
        <p:spPr>
          <a:xfrm>
            <a:off x="579030" y="2777005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Tor </a:t>
            </a:r>
            <a:r>
              <a:rPr lang="en-US" sz="1350" dirty="0" smtClean="0">
                <a:latin typeface="+mj-lt"/>
              </a:rPr>
              <a:t>client</a:t>
            </a:r>
            <a:endParaRPr lang="en-US" sz="13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697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 animBg="1"/>
      <p:bldP spid="42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grpSp>
        <p:nvGrpSpPr>
          <p:cNvPr id="4" name="组合 3"/>
          <p:cNvGrpSpPr/>
          <p:nvPr/>
        </p:nvGrpSpPr>
        <p:grpSpPr>
          <a:xfrm>
            <a:off x="661576" y="2078823"/>
            <a:ext cx="928472" cy="691219"/>
            <a:chOff x="2199924" y="1949640"/>
            <a:chExt cx="1160159" cy="753832"/>
          </a:xfrm>
        </p:grpSpPr>
        <p:pic>
          <p:nvPicPr>
            <p:cNvPr id="12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423" y="1949640"/>
              <a:ext cx="893660" cy="75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emoticon, happy, like, outline, smil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24" y="2195910"/>
              <a:ext cx="591047" cy="48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62"/>
          <p:cNvCxnSpPr/>
          <p:nvPr/>
        </p:nvCxnSpPr>
        <p:spPr>
          <a:xfrm>
            <a:off x="1474001" y="2395898"/>
            <a:ext cx="1396180" cy="23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6"/>
          <p:cNvCxnSpPr/>
          <p:nvPr/>
        </p:nvCxnSpPr>
        <p:spPr>
          <a:xfrm flipH="1">
            <a:off x="1492185" y="2627333"/>
            <a:ext cx="1333433" cy="75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28" y="2185604"/>
            <a:ext cx="588005" cy="6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3493310" y="3160949"/>
            <a:ext cx="2808852" cy="134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What censors can see: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source address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destination address/port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application-level protocols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keywords in payloads</a:t>
            </a:r>
          </a:p>
          <a:p>
            <a:pPr algn="l"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…</a:t>
            </a:r>
          </a:p>
        </p:txBody>
      </p:sp>
      <p:cxnSp>
        <p:nvCxnSpPr>
          <p:cNvPr id="33" name="Straight Arrow Connector 62"/>
          <p:cNvCxnSpPr/>
          <p:nvPr/>
        </p:nvCxnSpPr>
        <p:spPr>
          <a:xfrm>
            <a:off x="3661490" y="2383342"/>
            <a:ext cx="1396180" cy="23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6"/>
          <p:cNvCxnSpPr/>
          <p:nvPr/>
        </p:nvCxnSpPr>
        <p:spPr>
          <a:xfrm flipH="1">
            <a:off x="3678380" y="2619822"/>
            <a:ext cx="1333433" cy="751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65"/>
          <p:cNvSpPr txBox="1"/>
          <p:nvPr/>
        </p:nvSpPr>
        <p:spPr>
          <a:xfrm>
            <a:off x="5078796" y="2798453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Tor </a:t>
            </a:r>
            <a:r>
              <a:rPr lang="en-US" sz="1350" dirty="0" smtClean="0">
                <a:latin typeface="+mj-lt"/>
              </a:rPr>
              <a:t>relay</a:t>
            </a:r>
            <a:endParaRPr lang="en-US" sz="1350" dirty="0"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57669" y="1973277"/>
            <a:ext cx="1089098" cy="912725"/>
            <a:chOff x="7826309" y="2037728"/>
            <a:chExt cx="1441770" cy="1219201"/>
          </a:xfrm>
        </p:grpSpPr>
        <p:pic>
          <p:nvPicPr>
            <p:cNvPr id="37" name="Picture 8" descr="blue, browser, earth, global, globe, international, internet, planet, world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03772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omput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879" y="2182923"/>
              <a:ext cx="782072" cy="942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upload.wikimedia.org/wikipedia/commons/7/73/Tor_logo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09" y="2404998"/>
              <a:ext cx="832170" cy="81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矩形 39"/>
          <p:cNvSpPr/>
          <p:nvPr/>
        </p:nvSpPr>
        <p:spPr>
          <a:xfrm>
            <a:off x="3493310" y="3852548"/>
            <a:ext cx="2808852" cy="4134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541867" y="3148825"/>
            <a:ext cx="2808852" cy="9104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8218" tIns="24110" rIns="48218" bIns="24110">
            <a:spAutoFit/>
          </a:bodyPr>
          <a:lstStyle>
            <a:lvl1pPr eaLnBrk="0">
              <a:defRPr sz="4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Helvetica Neue Light" charset="0"/>
                <a:sym typeface="Helvetica Neue Light" charset="0"/>
              </a:defRPr>
            </a:lvl1pPr>
            <a:lvl2pPr marL="37931725" indent="-37474525"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eaLnBrk="0"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 eaLnBrk="1"/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What censors can do:</a:t>
            </a:r>
          </a:p>
          <a:p>
            <a:pPr eaLnBrk="1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cs typeface="Optima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IP filtering</a:t>
            </a:r>
          </a:p>
          <a:p>
            <a:pPr eaLnBrk="1">
              <a:buFont typeface="Arial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 Deep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packet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inspection</a:t>
            </a:r>
          </a:p>
          <a:p>
            <a:pPr eaLnBrk="1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j-lt"/>
                <a:cs typeface="Optima" charset="0"/>
              </a:rPr>
              <a:t> Active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Optima" charset="0"/>
              </a:rPr>
              <a:t>probing</a:t>
            </a:r>
            <a:endParaRPr lang="en-US" altLang="zh-CN" sz="1400" dirty="0">
              <a:solidFill>
                <a:schemeClr val="bg1"/>
              </a:solidFill>
              <a:latin typeface="+mj-lt"/>
              <a:cs typeface="Optima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1867" y="3602067"/>
            <a:ext cx="2808852" cy="2292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5</a:t>
            </a:fld>
            <a:endParaRPr lang="en" sz="1050" b="1"/>
          </a:p>
        </p:txBody>
      </p:sp>
      <p:sp>
        <p:nvSpPr>
          <p:cNvPr id="26" name="Shape 63"/>
          <p:cNvSpPr txBox="1">
            <a:spLocks/>
          </p:cNvSpPr>
          <p:nvPr/>
        </p:nvSpPr>
        <p:spPr>
          <a:xfrm>
            <a:off x="650072" y="116189"/>
            <a:ext cx="5640488" cy="51779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ts val="0"/>
              </a:spcBef>
              <a:buFont typeface="Wingdings 2" pitchFamily="18" charset="2"/>
              <a:buChar char="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Font typeface="Wingdings 2" pitchFamily="18" charset="2"/>
              <a:buNone/>
            </a:pPr>
            <a:r>
              <a:rPr lang="en-US" altLang="zh-CN" sz="2400" b="1" smtClean="0"/>
              <a:t>Approaches to blocking Tor</a:t>
            </a:r>
            <a:endParaRPr lang="en-US" sz="2400" b="1" dirty="0"/>
          </a:p>
        </p:txBody>
      </p:sp>
      <p:sp>
        <p:nvSpPr>
          <p:cNvPr id="19" name="圆角矩形标注 18"/>
          <p:cNvSpPr/>
          <p:nvPr/>
        </p:nvSpPr>
        <p:spPr>
          <a:xfrm>
            <a:off x="3914602" y="1412133"/>
            <a:ext cx="1981545" cy="552306"/>
          </a:xfrm>
          <a:prstGeom prst="wedgeRoundRectCallout">
            <a:avLst>
              <a:gd name="adj1" fmla="val -71328"/>
              <a:gd name="adj2" fmla="val 10017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Match its known Tor cipher suites fingerprint. </a:t>
            </a:r>
          </a:p>
          <a:p>
            <a:pPr algn="ctr"/>
            <a:r>
              <a:rPr lang="en-US" altLang="zh-CN" sz="1350" dirty="0">
                <a:solidFill>
                  <a:schemeClr val="bg1"/>
                </a:solidFill>
              </a:rPr>
              <a:t>Drop </a:t>
            </a:r>
            <a:r>
              <a:rPr lang="en-US" altLang="zh-CN" sz="1350" dirty="0"/>
              <a:t>it! </a:t>
            </a:r>
            <a:endParaRPr lang="zh-CN" altLang="en-US" sz="1350" dirty="0"/>
          </a:p>
        </p:txBody>
      </p:sp>
      <p:sp>
        <p:nvSpPr>
          <p:cNvPr id="25" name="TextBox 65"/>
          <p:cNvSpPr txBox="1"/>
          <p:nvPr/>
        </p:nvSpPr>
        <p:spPr>
          <a:xfrm>
            <a:off x="579030" y="2777005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Tor </a:t>
            </a:r>
            <a:r>
              <a:rPr lang="en-US" sz="1350" dirty="0" smtClean="0">
                <a:latin typeface="+mj-lt"/>
              </a:rPr>
              <a:t>client</a:t>
            </a:r>
            <a:endParaRPr lang="en-US" sz="1350" dirty="0">
              <a:latin typeface="+mj-lt"/>
            </a:endParaRPr>
          </a:p>
        </p:txBody>
      </p:sp>
      <p:sp>
        <p:nvSpPr>
          <p:cNvPr id="28" name="TextBox 65"/>
          <p:cNvSpPr txBox="1"/>
          <p:nvPr/>
        </p:nvSpPr>
        <p:spPr>
          <a:xfrm>
            <a:off x="2942637" y="2781008"/>
            <a:ext cx="6751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latin typeface="+mj-lt"/>
              </a:rPr>
              <a:t>Censor</a:t>
            </a:r>
            <a:endParaRPr lang="en-US" sz="1350" dirty="0">
              <a:latin typeface="+mj-lt"/>
            </a:endParaRPr>
          </a:p>
        </p:txBody>
      </p:sp>
      <p:sp>
        <p:nvSpPr>
          <p:cNvPr id="29" name="文本框 4"/>
          <p:cNvSpPr txBox="1"/>
          <p:nvPr/>
        </p:nvSpPr>
        <p:spPr>
          <a:xfrm>
            <a:off x="185738" y="1166247"/>
            <a:ext cx="3801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800" dirty="0">
                <a:latin typeface="+mj-lt"/>
              </a:rPr>
              <a:t>Cipher Suites (24 suites)</a:t>
            </a:r>
            <a:r>
              <a:rPr lang="zh-CN" altLang="zh-CN" sz="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0"/>
            <a:r>
              <a:rPr lang="zh-CN" altLang="zh-CN" sz="800" dirty="0" smtClean="0">
                <a:latin typeface="+mj-lt"/>
              </a:rPr>
              <a:t>Cipher </a:t>
            </a:r>
            <a:r>
              <a:rPr lang="zh-CN" altLang="zh-CN" sz="800" dirty="0">
                <a:latin typeface="+mj-lt"/>
              </a:rPr>
              <a:t>Suite: TLS_ECDHE_ECDSA_WITH_AES_128_GCM_SHA256 (0xc02b)</a:t>
            </a:r>
            <a:r>
              <a:rPr lang="zh-CN" altLang="zh-CN" sz="8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zh-CN" sz="800" dirty="0" smtClean="0">
              <a:latin typeface="+mj-lt"/>
            </a:endParaRPr>
          </a:p>
          <a:p>
            <a:r>
              <a:rPr lang="zh-CN" altLang="zh-CN" sz="800" dirty="0">
                <a:latin typeface="+mj-lt"/>
              </a:rPr>
              <a:t>Cipher Suite: TLS_ECDHE_RSA_WITH_AES_128_GCM_SHA256 (</a:t>
            </a:r>
            <a:r>
              <a:rPr lang="zh-CN" altLang="zh-CN" sz="800" dirty="0" smtClean="0">
                <a:latin typeface="+mj-lt"/>
              </a:rPr>
              <a:t>0xc02f</a:t>
            </a:r>
            <a:r>
              <a:rPr lang="en-US" altLang="zh-CN" sz="800" dirty="0" smtClean="0">
                <a:latin typeface="+mj-lt"/>
              </a:rPr>
              <a:t>)</a:t>
            </a:r>
          </a:p>
          <a:p>
            <a:pPr lvl="0"/>
            <a:r>
              <a:rPr lang="zh-CN" altLang="zh-CN" sz="800" dirty="0">
                <a:latin typeface="+mj-lt"/>
              </a:rPr>
              <a:t>Cipher Suite: TLS_ECDHE_ECDSA_WITH_AES_256_CBC_SHA (0xc00a)</a:t>
            </a:r>
            <a:r>
              <a:rPr lang="zh-CN" altLang="zh-CN" sz="8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zh-CN" sz="800" dirty="0" smtClean="0">
              <a:solidFill>
                <a:schemeClr val="tx1"/>
              </a:solidFill>
              <a:latin typeface="+mj-lt"/>
            </a:endParaRPr>
          </a:p>
          <a:p>
            <a:r>
              <a:rPr lang="zh-CN" altLang="zh-CN" sz="800" dirty="0">
                <a:latin typeface="+mj-lt"/>
              </a:rPr>
              <a:t>Cipher Suite: TLS_ECDHE_ECDSA_WITH_AES_128_CBC_SHA (0xc009)</a:t>
            </a:r>
            <a:r>
              <a:rPr lang="zh-CN" altLang="zh-CN" sz="8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zh-CN" sz="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……</a:t>
            </a:r>
            <a:endParaRPr lang="zh-CN" altLang="zh-CN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702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887616" y="3246173"/>
            <a:ext cx="3878251" cy="1686925"/>
            <a:chOff x="1741339" y="3260460"/>
            <a:chExt cx="3878251" cy="1686925"/>
          </a:xfrm>
        </p:grpSpPr>
        <p:sp>
          <p:nvSpPr>
            <p:cNvPr id="26" name="圆角矩形 25"/>
            <p:cNvSpPr/>
            <p:nvPr/>
          </p:nvSpPr>
          <p:spPr>
            <a:xfrm>
              <a:off x="1741339" y="3260460"/>
              <a:ext cx="3812583" cy="16869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41339" y="3690465"/>
              <a:ext cx="387825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Prevent censors </a:t>
              </a:r>
              <a:r>
                <a:rPr lang="en-US" altLang="zh-CN" dirty="0">
                  <a:solidFill>
                    <a:schemeClr val="bg1"/>
                  </a:solidFill>
                  <a:latin typeface="+mj-lt"/>
                </a:rPr>
                <a:t>from recognizing the </a:t>
              </a:r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protocol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Cause censors to </a:t>
              </a:r>
              <a:r>
                <a:rPr lang="en-US" altLang="zh-CN" dirty="0">
                  <a:solidFill>
                    <a:schemeClr val="bg1"/>
                  </a:solidFill>
                  <a:latin typeface="+mj-lt"/>
                </a:rPr>
                <a:t>misidentify flows of a censored  </a:t>
              </a:r>
              <a:r>
                <a:rPr lang="en-US" altLang="zh-CN" dirty="0" smtClean="0">
                  <a:solidFill>
                    <a:schemeClr val="bg1"/>
                  </a:solidFill>
                  <a:latin typeface="+mj-lt"/>
                </a:rPr>
                <a:t>protocol as a “benign” protocol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161138" y="3347747"/>
              <a:ext cx="3346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b="1" dirty="0" smtClean="0">
                  <a:solidFill>
                    <a:schemeClr val="bg1"/>
                  </a:solidFill>
                  <a:latin typeface="+mj-lt"/>
                </a:rPr>
                <a:t>Network Protocol Obfuscation</a:t>
              </a:r>
              <a:endParaRPr lang="zh-CN" altLang="en-US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33130" y="4329351"/>
              <a:ext cx="3429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Types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: </a:t>
              </a:r>
              <a:r>
                <a:rPr lang="en-US" altLang="zh-CN" sz="1600" b="1" i="1" dirty="0">
                  <a:solidFill>
                    <a:srgbClr val="FFC000"/>
                  </a:solidFill>
                  <a:latin typeface="+mj-lt"/>
                </a:rPr>
                <a:t>Randomizer, Protocol mimicry, Tunneling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795568" y="894781"/>
            <a:ext cx="2871627" cy="211033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6</a:t>
            </a:fld>
            <a:endParaRPr lang="en" sz="1050" b="1"/>
          </a:p>
        </p:txBody>
      </p:sp>
      <p:grpSp>
        <p:nvGrpSpPr>
          <p:cNvPr id="12" name="组合 11"/>
          <p:cNvGrpSpPr/>
          <p:nvPr/>
        </p:nvGrpSpPr>
        <p:grpSpPr>
          <a:xfrm>
            <a:off x="246569" y="901608"/>
            <a:ext cx="2871627" cy="2110333"/>
            <a:chOff x="260350" y="683419"/>
            <a:chExt cx="2871627" cy="4059062"/>
          </a:xfrm>
          <a:solidFill>
            <a:schemeClr val="accent2">
              <a:lumMod val="75000"/>
            </a:schemeClr>
          </a:solidFill>
        </p:grpSpPr>
        <p:sp>
          <p:nvSpPr>
            <p:cNvPr id="9" name="圆角矩形 8"/>
            <p:cNvSpPr/>
            <p:nvPr/>
          </p:nvSpPr>
          <p:spPr>
            <a:xfrm>
              <a:off x="260350" y="683419"/>
              <a:ext cx="2871627" cy="40590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88" y="822052"/>
              <a:ext cx="769490" cy="115398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矩形 3"/>
          <p:cNvSpPr/>
          <p:nvPr/>
        </p:nvSpPr>
        <p:spPr>
          <a:xfrm>
            <a:off x="1359557" y="1095093"/>
            <a:ext cx="138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Censors</a:t>
            </a:r>
            <a:endParaRPr lang="zh-CN" alt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18113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ensorship vs. </a:t>
            </a:r>
            <a:r>
              <a:rPr lang="en-US" altLang="zh-CN" sz="2400" b="1" dirty="0" smtClean="0">
                <a:ln w="0"/>
                <a:solidFill>
                  <a:schemeClr val="tx1"/>
                </a:solidFill>
                <a:latin typeface="+mj-lt"/>
              </a:rPr>
              <a:t>censorship circumvention</a:t>
            </a:r>
            <a:endParaRPr lang="en-US" altLang="zh-CN" sz="2400" b="1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607" y="2016065"/>
            <a:ext cx="26645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bg1"/>
                </a:solidFill>
                <a:latin typeface="+mj-lt"/>
              </a:rPr>
              <a:t>HIGH </a:t>
            </a:r>
            <a:r>
              <a:rPr lang="en-US" altLang="zh-CN" sz="1600" dirty="0" smtClean="0">
                <a:ln w="0"/>
                <a:solidFill>
                  <a:schemeClr val="bg1"/>
                </a:solidFill>
                <a:latin typeface="+mj-lt"/>
              </a:rPr>
              <a:t>true-positive rate (TPR)</a:t>
            </a: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ln w="0"/>
                <a:solidFill>
                  <a:schemeClr val="bg1"/>
                </a:solidFill>
                <a:latin typeface="+mj-lt"/>
              </a:rPr>
              <a:t>LOW</a:t>
            </a:r>
            <a:r>
              <a:rPr lang="en-US" altLang="zh-CN" sz="1600" b="1" dirty="0" smtClean="0">
                <a:ln w="0"/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dirty="0" smtClean="0">
                <a:ln w="0"/>
                <a:solidFill>
                  <a:schemeClr val="bg1"/>
                </a:solidFill>
                <a:latin typeface="+mj-lt"/>
              </a:rPr>
              <a:t>false-positive rate (FPR)</a:t>
            </a:r>
            <a:endParaRPr lang="en-US" altLang="zh-CN" sz="1600" dirty="0">
              <a:ln w="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561" y="1666825"/>
            <a:ext cx="2711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n w="0"/>
                <a:solidFill>
                  <a:schemeClr val="bg1"/>
                </a:solidFill>
                <a:latin typeface="+mj-lt"/>
              </a:rPr>
              <a:t>Identity the traffic from </a:t>
            </a:r>
            <a:r>
              <a:rPr lang="en-US" altLang="zh-CN" sz="1200" dirty="0">
                <a:ln w="0"/>
                <a:solidFill>
                  <a:schemeClr val="bg1"/>
                </a:solidFill>
                <a:latin typeface="+mj-lt"/>
              </a:rPr>
              <a:t>Censorship Circumvention</a:t>
            </a:r>
            <a:r>
              <a:rPr lang="en-US" altLang="zh-CN" sz="1200" dirty="0" smtClean="0">
                <a:ln w="0"/>
                <a:solidFill>
                  <a:schemeClr val="bg1"/>
                </a:solidFill>
                <a:latin typeface="+mj-lt"/>
              </a:rPr>
              <a:t> tools: </a:t>
            </a:r>
          </a:p>
        </p:txBody>
      </p:sp>
      <p:sp>
        <p:nvSpPr>
          <p:cNvPr id="16" name="矩形 15"/>
          <p:cNvSpPr/>
          <p:nvPr/>
        </p:nvSpPr>
        <p:spPr>
          <a:xfrm>
            <a:off x="4020463" y="2054281"/>
            <a:ext cx="22076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ln w="0"/>
                <a:solidFill>
                  <a:schemeClr val="bg1"/>
                </a:solidFill>
                <a:latin typeface="+mj-lt"/>
              </a:rPr>
              <a:t>LOW</a:t>
            </a:r>
            <a:r>
              <a:rPr lang="en-US" altLang="zh-CN" sz="1600" b="1" dirty="0" smtClean="0">
                <a:ln w="0"/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dirty="0" smtClean="0">
                <a:ln w="0"/>
                <a:solidFill>
                  <a:schemeClr val="bg1"/>
                </a:solidFill>
                <a:latin typeface="+mj-lt"/>
              </a:rPr>
              <a:t>true-positive rate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chemeClr val="bg1"/>
                </a:solidFill>
                <a:latin typeface="+mj-lt"/>
              </a:rPr>
              <a:t>HIGH </a:t>
            </a:r>
            <a:r>
              <a:rPr lang="en-US" altLang="zh-CN" sz="1600" dirty="0" smtClean="0">
                <a:ln w="0"/>
                <a:solidFill>
                  <a:schemeClr val="bg1"/>
                </a:solidFill>
                <a:latin typeface="+mj-lt"/>
              </a:rPr>
              <a:t>false-positive rate</a:t>
            </a:r>
            <a:endParaRPr lang="en-US" altLang="zh-CN" sz="1600" dirty="0">
              <a:ln w="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6122" y="969353"/>
            <a:ext cx="205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n w="0"/>
                <a:solidFill>
                  <a:schemeClr val="bg1"/>
                </a:solidFill>
                <a:latin typeface="+mj-lt"/>
              </a:rPr>
              <a:t>Censorship Circumvention tools </a:t>
            </a:r>
          </a:p>
        </p:txBody>
      </p:sp>
      <p:pic>
        <p:nvPicPr>
          <p:cNvPr id="19" name="Picture 2" descr="https://upload.wikimedia.org/wikipedia/commons/7/73/Tor_logo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95" y="829329"/>
            <a:ext cx="785059" cy="7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3768512" y="1690448"/>
            <a:ext cx="2711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n w="0"/>
                <a:solidFill>
                  <a:schemeClr val="bg1"/>
                </a:solidFill>
                <a:latin typeface="+mj-lt"/>
              </a:rPr>
              <a:t>Prevent censors from identifying its traffic effectively: </a:t>
            </a:r>
          </a:p>
        </p:txBody>
      </p:sp>
      <p:sp>
        <p:nvSpPr>
          <p:cNvPr id="25" name="右箭头 24"/>
          <p:cNvSpPr/>
          <p:nvPr/>
        </p:nvSpPr>
        <p:spPr>
          <a:xfrm rot="5400000">
            <a:off x="4391717" y="3042519"/>
            <a:ext cx="433500" cy="3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72514" y="1731191"/>
            <a:ext cx="7617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</a:t>
            </a:r>
            <a:endParaRPr lang="zh-CN" altLang="en-US" sz="2800" b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61448"/>
              </p:ext>
            </p:extLst>
          </p:nvPr>
        </p:nvGraphicFramePr>
        <p:xfrm>
          <a:off x="319060" y="3108503"/>
          <a:ext cx="2502888" cy="7914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08463"/>
                <a:gridCol w="798896"/>
                <a:gridCol w="795529"/>
              </a:tblGrid>
              <a:tr h="486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/>
                        <a:t>Censored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/>
                        <a:t>Not</a:t>
                      </a:r>
                      <a:r>
                        <a:rPr lang="en-US" altLang="zh-CN" sz="1200" baseline="0" dirty="0" smtClean="0"/>
                        <a:t> censored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Censored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/>
                        <a:t>TP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 smtClean="0"/>
                        <a:t>FP</a:t>
                      </a:r>
                      <a:endParaRPr lang="zh-CN" altLang="en-US" sz="1400" b="1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60791" y="3093093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chemeClr val="bg1"/>
                </a:solidFill>
                <a:latin typeface="+mj-lt"/>
              </a:rPr>
              <a:t>protocol</a:t>
            </a:r>
            <a:endParaRPr lang="zh-CN" altLang="en-US" sz="9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8454" y="3225371"/>
            <a:ext cx="59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+mj-lt"/>
              </a:rPr>
              <a:t>Censor </a:t>
            </a: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+mj-lt"/>
              </a:rPr>
              <a:t>label</a:t>
            </a:r>
            <a:endParaRPr lang="zh-CN" altLang="en-US" sz="1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4160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4" name="矩形 3"/>
          <p:cNvSpPr/>
          <p:nvPr/>
        </p:nvSpPr>
        <p:spPr>
          <a:xfrm>
            <a:off x="1437388" y="110831"/>
            <a:ext cx="4028667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Network protocol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obfuscation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154" y="979076"/>
            <a:ext cx="632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800" b="1" dirty="0">
                <a:latin typeface="+mj-lt"/>
              </a:rPr>
              <a:t>Randomizer</a:t>
            </a:r>
            <a:r>
              <a:rPr lang="en" altLang="zh-CN" sz="1800" dirty="0">
                <a:latin typeface="+mj-lt"/>
              </a:rPr>
              <a:t>: Dust, Obfsproxy3</a:t>
            </a:r>
            <a:r>
              <a:rPr lang="en-US" altLang="zh-CN" sz="1800" dirty="0">
                <a:latin typeface="+mj-lt"/>
              </a:rPr>
              <a:t>, </a:t>
            </a:r>
            <a:r>
              <a:rPr lang="en" altLang="zh-CN" sz="1800" dirty="0">
                <a:latin typeface="+mj-lt"/>
              </a:rPr>
              <a:t>Obfsproxy</a:t>
            </a:r>
            <a:r>
              <a:rPr lang="en-US" altLang="zh-CN" sz="1800" dirty="0">
                <a:latin typeface="+mj-lt"/>
              </a:rPr>
              <a:t>4 – “Look like nothing” </a:t>
            </a:r>
            <a:endParaRPr lang="zh-CN" altLang="en-US" sz="1800" dirty="0"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0409" y="1916144"/>
            <a:ext cx="4498676" cy="1143841"/>
            <a:chOff x="1000409" y="1916144"/>
            <a:chExt cx="4498676" cy="1143841"/>
          </a:xfrm>
        </p:grpSpPr>
        <p:grpSp>
          <p:nvGrpSpPr>
            <p:cNvPr id="10" name="组合 9"/>
            <p:cNvGrpSpPr/>
            <p:nvPr/>
          </p:nvGrpSpPr>
          <p:grpSpPr>
            <a:xfrm>
              <a:off x="1012182" y="1916144"/>
              <a:ext cx="1103358" cy="889925"/>
              <a:chOff x="2199924" y="1949640"/>
              <a:chExt cx="1160159" cy="753832"/>
            </a:xfrm>
          </p:grpSpPr>
          <p:pic>
            <p:nvPicPr>
              <p:cNvPr id="11" name="Picture 2" descr="https://upload.wikimedia.org/wikipedia/commons/7/73/Tor_logo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423" y="1949640"/>
                <a:ext cx="893660" cy="753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emoticon, happy, like, outline, smil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9924" y="2195910"/>
                <a:ext cx="591047" cy="485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" name="Straight Arrow Connector 62"/>
            <p:cNvCxnSpPr/>
            <p:nvPr/>
          </p:nvCxnSpPr>
          <p:spPr>
            <a:xfrm>
              <a:off x="2165630" y="2253111"/>
              <a:ext cx="2030767" cy="10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66"/>
            <p:cNvCxnSpPr/>
            <p:nvPr/>
          </p:nvCxnSpPr>
          <p:spPr>
            <a:xfrm flipH="1">
              <a:off x="2142748" y="2580570"/>
              <a:ext cx="2030767" cy="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 descr="cloud computing, data center, datacenter, hosting, server, server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54" y="1931448"/>
              <a:ext cx="736310" cy="85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65"/>
            <p:cNvSpPr txBox="1"/>
            <p:nvPr/>
          </p:nvSpPr>
          <p:spPr>
            <a:xfrm>
              <a:off x="4094533" y="2759359"/>
              <a:ext cx="14045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Network monitor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409" y="2806069"/>
              <a:ext cx="8739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sz="1050" dirty="0"/>
                <a:t>Obfsproxy3</a:t>
              </a:r>
              <a:endParaRPr lang="zh-CN" altLang="en-US" sz="1050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57" b="35349"/>
          <a:stretch/>
        </p:blipFill>
        <p:spPr>
          <a:xfrm>
            <a:off x="1441183" y="3077199"/>
            <a:ext cx="3778236" cy="114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60349" y="4370573"/>
            <a:ext cx="6382746" cy="47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218" tIns="24110" rIns="48218" bIns="24110">
            <a:spAutoFit/>
          </a:bodyPr>
          <a:lstStyle/>
          <a:p>
            <a:pPr>
              <a:spcBef>
                <a:spcPts val="791"/>
              </a:spcBef>
            </a:pPr>
            <a:r>
              <a:rPr lang="sv-SE" altLang="zh-CN" i="1" dirty="0">
                <a:latin typeface="+mj-lt"/>
              </a:rPr>
              <a:t>Wiley, Brandon. "Dust: A blocking-resistant internet transport protocol." 2014-03-26], http://blanu. net/Dust. pdf (2011).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7</a:t>
            </a:fld>
            <a:endParaRPr lang="en" sz="1050" b="1"/>
          </a:p>
        </p:txBody>
      </p:sp>
      <p:sp>
        <p:nvSpPr>
          <p:cNvPr id="17" name="圆角矩形标注 16"/>
          <p:cNvSpPr/>
          <p:nvPr/>
        </p:nvSpPr>
        <p:spPr>
          <a:xfrm>
            <a:off x="4913861" y="1408177"/>
            <a:ext cx="1729234" cy="490946"/>
          </a:xfrm>
          <a:prstGeom prst="wedgeRoundRectCallout">
            <a:avLst>
              <a:gd name="adj1" fmla="val -55784"/>
              <a:gd name="adj2" fmla="val 100176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+mj-lt"/>
              </a:rPr>
              <a:t>Don’t know what it is. Let it go</a:t>
            </a:r>
            <a:endParaRPr lang="zh-CN" altLang="en-US" sz="13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5923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60349" y="4360666"/>
            <a:ext cx="6236704" cy="55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218" tIns="24110" rIns="48218" bIns="24110">
            <a:spAutoFit/>
          </a:bodyPr>
          <a:lstStyle/>
          <a:p>
            <a:r>
              <a:rPr lang="en-US" altLang="zh-CN" sz="1100" i="1" dirty="0">
                <a:latin typeface="+mj-lt"/>
              </a:rPr>
              <a:t>Weinberg, Zachary, et al. "</a:t>
            </a:r>
            <a:r>
              <a:rPr lang="en-US" altLang="zh-CN" sz="1100" i="1" dirty="0" err="1">
                <a:latin typeface="+mj-lt"/>
              </a:rPr>
              <a:t>StegoTorus</a:t>
            </a:r>
            <a:r>
              <a:rPr lang="en-US" altLang="zh-CN" sz="1100" i="1" dirty="0">
                <a:latin typeface="+mj-lt"/>
              </a:rPr>
              <a:t>: a camouflage proxy for the Tor anonymity system." </a:t>
            </a:r>
            <a:r>
              <a:rPr lang="en-US" altLang="zh-CN" sz="1100" i="1" dirty="0" smtClean="0">
                <a:latin typeface="+mj-lt"/>
              </a:rPr>
              <a:t>CCS 2012 </a:t>
            </a:r>
          </a:p>
          <a:p>
            <a:r>
              <a:rPr lang="en-US" altLang="zh-CN" sz="1100" i="1" dirty="0" err="1">
                <a:latin typeface="+mj-lt"/>
              </a:rPr>
              <a:t>Mohajeri</a:t>
            </a:r>
            <a:r>
              <a:rPr lang="en-US" altLang="zh-CN" sz="1100" i="1" dirty="0">
                <a:latin typeface="+mj-lt"/>
              </a:rPr>
              <a:t> </a:t>
            </a:r>
            <a:r>
              <a:rPr lang="en-US" altLang="zh-CN" sz="1100" i="1" dirty="0" err="1">
                <a:latin typeface="+mj-lt"/>
              </a:rPr>
              <a:t>Moghaddam</a:t>
            </a:r>
            <a:r>
              <a:rPr lang="en-US" altLang="zh-CN" sz="1100" i="1" dirty="0">
                <a:latin typeface="+mj-lt"/>
              </a:rPr>
              <a:t>, </a:t>
            </a:r>
            <a:r>
              <a:rPr lang="en-US" altLang="zh-CN" sz="1100" i="1" dirty="0" err="1">
                <a:latin typeface="+mj-lt"/>
              </a:rPr>
              <a:t>Hooman</a:t>
            </a:r>
            <a:r>
              <a:rPr lang="en-US" altLang="zh-CN" sz="1100" i="1" dirty="0">
                <a:latin typeface="+mj-lt"/>
              </a:rPr>
              <a:t>, et al. "</a:t>
            </a:r>
            <a:r>
              <a:rPr lang="en-US" altLang="zh-CN" sz="1100" i="1" dirty="0" err="1">
                <a:latin typeface="+mj-lt"/>
              </a:rPr>
              <a:t>Skypemorph</a:t>
            </a:r>
            <a:r>
              <a:rPr lang="en-US" altLang="zh-CN" sz="1100" i="1" dirty="0">
                <a:latin typeface="+mj-lt"/>
              </a:rPr>
              <a:t>: Protocol obfuscation for tor bridges." </a:t>
            </a:r>
            <a:r>
              <a:rPr lang="en-US" altLang="zh-CN" sz="1100" i="1" dirty="0" smtClean="0">
                <a:latin typeface="+mj-lt"/>
              </a:rPr>
              <a:t>CCS 2012</a:t>
            </a:r>
          </a:p>
          <a:p>
            <a:r>
              <a:rPr lang="en-US" altLang="zh-CN" sz="1100" i="1" dirty="0">
                <a:latin typeface="+mj-lt"/>
              </a:rPr>
              <a:t>Dyer, Kevin P., et al. "Protocol misidentification made easy with format-transforming encryption." </a:t>
            </a:r>
            <a:r>
              <a:rPr lang="en-US" altLang="zh-CN" sz="1100" i="1" dirty="0" smtClean="0">
                <a:latin typeface="+mj-lt"/>
              </a:rPr>
              <a:t>CCS</a:t>
            </a:r>
            <a:r>
              <a:rPr lang="en-US" altLang="zh-CN" sz="1100" i="1" dirty="0">
                <a:latin typeface="+mj-lt"/>
              </a:rPr>
              <a:t> </a:t>
            </a:r>
            <a:r>
              <a:rPr lang="en-US" altLang="zh-CN" sz="1100" i="1" dirty="0" smtClean="0">
                <a:latin typeface="+mj-lt"/>
              </a:rPr>
              <a:t>2013</a:t>
            </a:r>
            <a:r>
              <a:rPr lang="en-US" altLang="zh-CN" sz="1100" i="1" dirty="0">
                <a:latin typeface="+mj-lt"/>
              </a:rPr>
              <a:t>.</a:t>
            </a:r>
            <a:endParaRPr lang="en-US" sz="1100" i="1" dirty="0">
              <a:latin typeface="+mj-lt"/>
              <a:cs typeface="Optima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8</a:t>
            </a:fld>
            <a:endParaRPr lang="en" sz="1050" b="1" dirty="0"/>
          </a:p>
        </p:txBody>
      </p:sp>
      <p:sp>
        <p:nvSpPr>
          <p:cNvPr id="20" name="矩形 19"/>
          <p:cNvSpPr/>
          <p:nvPr/>
        </p:nvSpPr>
        <p:spPr>
          <a:xfrm>
            <a:off x="1437388" y="110831"/>
            <a:ext cx="4028667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Network protocol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obfuscation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154" y="979076"/>
            <a:ext cx="534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800" b="1" dirty="0">
                <a:latin typeface="+mj-lt"/>
              </a:rPr>
              <a:t>Protocol </a:t>
            </a:r>
            <a:r>
              <a:rPr lang="en" altLang="zh-CN" sz="1800" b="1" dirty="0" smtClean="0">
                <a:latin typeface="+mj-lt"/>
              </a:rPr>
              <a:t>Mimicry</a:t>
            </a:r>
            <a:r>
              <a:rPr lang="en" altLang="zh-CN" sz="1800" dirty="0" smtClean="0">
                <a:latin typeface="+mj-lt"/>
              </a:rPr>
              <a:t>: </a:t>
            </a:r>
            <a:r>
              <a:rPr lang="en" altLang="zh-CN" sz="1800" dirty="0">
                <a:latin typeface="+mj-lt"/>
              </a:rPr>
              <a:t>SkypeMorph, Stegotorus, FTE</a:t>
            </a:r>
            <a:r>
              <a:rPr lang="en-US" altLang="zh-CN" sz="1800" dirty="0">
                <a:latin typeface="+mj-lt"/>
              </a:rPr>
              <a:t> proxy</a:t>
            </a:r>
            <a:r>
              <a:rPr lang="en" altLang="zh-CN" sz="1800" dirty="0">
                <a:latin typeface="+mj-lt"/>
              </a:rPr>
              <a:t> </a:t>
            </a:r>
            <a:endParaRPr lang="zh-CN" altLang="en-US" sz="180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12182" y="1916144"/>
            <a:ext cx="4486903" cy="1143841"/>
            <a:chOff x="1012182" y="1916144"/>
            <a:chExt cx="4486903" cy="1143841"/>
          </a:xfrm>
        </p:grpSpPr>
        <p:grpSp>
          <p:nvGrpSpPr>
            <p:cNvPr id="22" name="组合 21"/>
            <p:cNvGrpSpPr/>
            <p:nvPr/>
          </p:nvGrpSpPr>
          <p:grpSpPr>
            <a:xfrm>
              <a:off x="1012182" y="1916144"/>
              <a:ext cx="1103358" cy="889925"/>
              <a:chOff x="2199924" y="1949640"/>
              <a:chExt cx="1160159" cy="753832"/>
            </a:xfrm>
          </p:grpSpPr>
          <p:pic>
            <p:nvPicPr>
              <p:cNvPr id="29" name="Picture 2" descr="https://upload.wikimedia.org/wikipedia/commons/7/73/Tor_logo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423" y="1949640"/>
                <a:ext cx="893660" cy="753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emoticon, happy, like, outline, smil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9924" y="2195910"/>
                <a:ext cx="591047" cy="485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3" name="Straight Arrow Connector 62"/>
            <p:cNvCxnSpPr/>
            <p:nvPr/>
          </p:nvCxnSpPr>
          <p:spPr>
            <a:xfrm>
              <a:off x="2165630" y="2253111"/>
              <a:ext cx="2030767" cy="10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66"/>
            <p:cNvCxnSpPr/>
            <p:nvPr/>
          </p:nvCxnSpPr>
          <p:spPr>
            <a:xfrm flipH="1">
              <a:off x="2142748" y="2580570"/>
              <a:ext cx="2030767" cy="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cloud computing, data center, datacenter, hosting, server, server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54" y="1931448"/>
              <a:ext cx="736310" cy="85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65"/>
            <p:cNvSpPr txBox="1"/>
            <p:nvPr/>
          </p:nvSpPr>
          <p:spPr>
            <a:xfrm>
              <a:off x="4094533" y="2759359"/>
              <a:ext cx="14045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Network monitor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212168" y="2806069"/>
              <a:ext cx="43794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sz="1050" dirty="0" smtClean="0"/>
                <a:t>FTE</a:t>
              </a:r>
              <a:endParaRPr lang="zh-CN" altLang="en-US" sz="1050" dirty="0"/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4905375" y="1419225"/>
            <a:ext cx="1727200" cy="468313"/>
          </a:xfrm>
          <a:prstGeom prst="wedgeRoundRectCallout">
            <a:avLst>
              <a:gd name="adj1" fmla="val -54669"/>
              <a:gd name="adj2" fmla="val 104287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+mj-lt"/>
              </a:rPr>
              <a:t>It’s just HTTP. </a:t>
            </a:r>
            <a:endParaRPr lang="en-US" altLang="zh-CN" sz="1350" dirty="0" smtClean="0">
              <a:latin typeface="+mj-lt"/>
            </a:endParaRPr>
          </a:p>
          <a:p>
            <a:pPr algn="ctr"/>
            <a:r>
              <a:rPr lang="en-US" altLang="zh-CN" sz="1350" dirty="0" smtClean="0">
                <a:latin typeface="+mj-lt"/>
              </a:rPr>
              <a:t>Let </a:t>
            </a:r>
            <a:r>
              <a:rPr lang="en-US" altLang="zh-CN" sz="1350" dirty="0">
                <a:latin typeface="+mj-lt"/>
              </a:rPr>
              <a:t>it go</a:t>
            </a:r>
            <a:endParaRPr lang="zh-CN" altLang="en-US" sz="1350" dirty="0">
              <a:latin typeface="+mj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15" y="3178941"/>
            <a:ext cx="3627195" cy="68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1435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iconarchive.com/download/i32176/tpdkdesign.net/refresh-cl/System-Security-Firewall-ON.ico"/>
          <p:cNvSpPr>
            <a:spLocks noChangeAspect="1" noChangeArrowheads="1"/>
          </p:cNvSpPr>
          <p:nvPr/>
        </p:nvSpPr>
        <p:spPr bwMode="auto">
          <a:xfrm>
            <a:off x="116681" y="-230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sp>
        <p:nvSpPr>
          <p:cNvPr id="3" name="圆角矩形 2"/>
          <p:cNvSpPr/>
          <p:nvPr/>
        </p:nvSpPr>
        <p:spPr>
          <a:xfrm>
            <a:off x="2233061" y="2958899"/>
            <a:ext cx="1722921" cy="1282937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5" name="文本框 4"/>
          <p:cNvSpPr txBox="1"/>
          <p:nvPr/>
        </p:nvSpPr>
        <p:spPr>
          <a:xfrm>
            <a:off x="2306797" y="294135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j-lt"/>
              </a:rPr>
              <a:t>TLS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45279" y="3223895"/>
            <a:ext cx="1327824" cy="9194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2466550" y="3221741"/>
            <a:ext cx="5982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+mj-lt"/>
              </a:rPr>
              <a:t>HTTP</a:t>
            </a:r>
            <a:endParaRPr lang="zh-CN" altLang="en-US" sz="1050" b="1" dirty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z="1050" b="1"/>
              <a:pPr/>
              <a:t>9</a:t>
            </a:fld>
            <a:endParaRPr lang="en" sz="1050" b="1"/>
          </a:p>
        </p:txBody>
      </p:sp>
      <p:sp>
        <p:nvSpPr>
          <p:cNvPr id="8" name="矩形 7"/>
          <p:cNvSpPr/>
          <p:nvPr/>
        </p:nvSpPr>
        <p:spPr>
          <a:xfrm>
            <a:off x="381444" y="4612896"/>
            <a:ext cx="5972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 err="1">
                <a:solidFill>
                  <a:srgbClr val="222222"/>
                </a:solidFill>
                <a:latin typeface="+mj-lt"/>
              </a:rPr>
              <a:t>Fifield</a:t>
            </a:r>
            <a:r>
              <a:rPr lang="en-US" altLang="zh-CN" sz="1200" i="1" dirty="0">
                <a:solidFill>
                  <a:srgbClr val="222222"/>
                </a:solidFill>
                <a:latin typeface="+mj-lt"/>
              </a:rPr>
              <a:t>, David, et al. "Blocking-resistant communication through domain fronting." </a:t>
            </a:r>
            <a:r>
              <a:rPr lang="en-US" altLang="zh-CN" sz="1200" i="1" dirty="0" smtClean="0">
                <a:solidFill>
                  <a:srgbClr val="222222"/>
                </a:solidFill>
                <a:latin typeface="+mj-lt"/>
              </a:rPr>
              <a:t>PETS 2015</a:t>
            </a:r>
            <a:endParaRPr lang="zh-CN" altLang="en-US" sz="1200" i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37388" y="110831"/>
            <a:ext cx="4028667" cy="505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Network protocol </a:t>
            </a:r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obfuscation</a:t>
            </a:r>
            <a:endParaRPr lang="en-US" altLang="zh-C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154" y="979076"/>
            <a:ext cx="607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800" b="1" dirty="0" smtClean="0">
                <a:latin typeface="+mj-lt"/>
              </a:rPr>
              <a:t>Tunneling</a:t>
            </a:r>
            <a:r>
              <a:rPr lang="en" altLang="zh-CN" sz="1800" dirty="0" smtClean="0">
                <a:latin typeface="+mj-lt"/>
              </a:rPr>
              <a:t>: </a:t>
            </a:r>
            <a:r>
              <a:rPr lang="en-US" altLang="zh-CN" sz="1800" dirty="0" smtClean="0">
                <a:latin typeface="+mj-lt"/>
              </a:rPr>
              <a:t>meek – leverage genuine TLS connection and Cloud</a:t>
            </a:r>
            <a:endParaRPr lang="zh-CN" altLang="en-US" sz="1800" dirty="0">
              <a:latin typeface="+mj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2182" y="1916144"/>
            <a:ext cx="4486903" cy="1143841"/>
            <a:chOff x="1012182" y="1916144"/>
            <a:chExt cx="4486903" cy="1143841"/>
          </a:xfrm>
        </p:grpSpPr>
        <p:grpSp>
          <p:nvGrpSpPr>
            <p:cNvPr id="23" name="组合 22"/>
            <p:cNvGrpSpPr/>
            <p:nvPr/>
          </p:nvGrpSpPr>
          <p:grpSpPr>
            <a:xfrm>
              <a:off x="1012182" y="1916144"/>
              <a:ext cx="1103358" cy="889925"/>
              <a:chOff x="2199924" y="1949640"/>
              <a:chExt cx="1160159" cy="753832"/>
            </a:xfrm>
          </p:grpSpPr>
          <p:pic>
            <p:nvPicPr>
              <p:cNvPr id="30" name="Picture 2" descr="https://upload.wikimedia.org/wikipedia/commons/7/73/Tor_logo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6423" y="1949640"/>
                <a:ext cx="893660" cy="753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emoticon, happy, like, outline, smil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9924" y="2195910"/>
                <a:ext cx="591047" cy="485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4" name="Straight Arrow Connector 62"/>
            <p:cNvCxnSpPr/>
            <p:nvPr/>
          </p:nvCxnSpPr>
          <p:spPr>
            <a:xfrm>
              <a:off x="2165630" y="2253111"/>
              <a:ext cx="2030767" cy="10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6"/>
            <p:cNvCxnSpPr/>
            <p:nvPr/>
          </p:nvCxnSpPr>
          <p:spPr>
            <a:xfrm flipH="1">
              <a:off x="2142748" y="2580570"/>
              <a:ext cx="2030767" cy="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" descr="cloud computing, data center, datacenter, hosting, server, servers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54" y="1931448"/>
              <a:ext cx="736310" cy="85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65"/>
            <p:cNvSpPr txBox="1"/>
            <p:nvPr/>
          </p:nvSpPr>
          <p:spPr>
            <a:xfrm>
              <a:off x="4094533" y="2759359"/>
              <a:ext cx="14045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Network monitor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65946" y="2806069"/>
              <a:ext cx="51488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sz="1050" dirty="0" smtClean="0"/>
                <a:t>meek</a:t>
              </a:r>
              <a:endParaRPr lang="zh-CN" altLang="en-US" sz="1050" dirty="0"/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4905375" y="1417301"/>
            <a:ext cx="1729234" cy="470237"/>
          </a:xfrm>
          <a:prstGeom prst="wedgeRoundRectCallout">
            <a:avLst>
              <a:gd name="adj1" fmla="val -54671"/>
              <a:gd name="adj2" fmla="val 106317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It’s just TLS</a:t>
            </a:r>
            <a:r>
              <a:rPr lang="en-US" altLang="zh-CN" sz="1350" dirty="0">
                <a:latin typeface="+mj-lt"/>
              </a:rPr>
              <a:t>. </a:t>
            </a:r>
            <a:endParaRPr lang="en-US" altLang="zh-CN" sz="1350" dirty="0" smtClean="0">
              <a:latin typeface="+mj-lt"/>
            </a:endParaRPr>
          </a:p>
          <a:p>
            <a:pPr algn="ctr"/>
            <a:r>
              <a:rPr lang="en-US" altLang="zh-CN" sz="1350" dirty="0" smtClean="0">
                <a:latin typeface="+mj-lt"/>
              </a:rPr>
              <a:t>Let </a:t>
            </a:r>
            <a:r>
              <a:rPr lang="en-US" altLang="zh-CN" sz="1350" dirty="0">
                <a:latin typeface="+mj-lt"/>
              </a:rPr>
              <a:t>it go</a:t>
            </a:r>
            <a:endParaRPr lang="zh-CN" altLang="en-US" sz="1350" dirty="0"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04699" y="3531191"/>
            <a:ext cx="955125" cy="529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Tor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191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4182</TotalTime>
  <Words>2162</Words>
  <Application>Microsoft Macintosh PowerPoint</Application>
  <PresentationFormat>Custom</PresentationFormat>
  <Paragraphs>539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HDOfficeLightV0</vt:lpstr>
      <vt:lpstr>1_HDOfficeLightV0</vt:lpstr>
      <vt:lpstr>2_HDOfficeLightV0</vt:lpstr>
      <vt:lpstr>Seeing through Network-Protocol Obfuscation</vt:lpstr>
      <vt:lpstr>Current Estimates of Internet Censorship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contributions</vt:lpstr>
      <vt:lpstr>PowerPoint Presentation</vt:lpstr>
      <vt:lpstr>Real network traces from UW-Madison for FPR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Meek client will poll meek server periodically </vt:lpstr>
      <vt:lpstr>Traffic analysis via ML</vt:lpstr>
      <vt:lpstr>PowerPoint Presentation</vt:lpstr>
      <vt:lpstr>False positives of ML attacks on campus datasets</vt:lpstr>
      <vt:lpstr>PowerPoint Presentation</vt:lpstr>
      <vt:lpstr>Are the false positives too many for censors?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through Network-Protocol Obfuscation</dc:title>
  <dc:creator>LiangWang</dc:creator>
  <cp:lastModifiedBy>Liang Wang</cp:lastModifiedBy>
  <cp:revision>2920</cp:revision>
  <dcterms:modified xsi:type="dcterms:W3CDTF">2015-10-13T17:24:09Z</dcterms:modified>
</cp:coreProperties>
</file>