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rawings/drawing4.xml" ContentType="application/vnd.openxmlformats-officedocument.drawingml.chartshap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rawings/drawing2.xml" ContentType="application/vnd.openxmlformats-officedocument.drawingml.chartshape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Default Extension="xlsx" ContentType="application/vnd.openxmlformats-officedocument.spreadsheetml.sheet"/>
  <Override PartName="/ppt/notesSlides/notesSlide7.xml" ContentType="application/vnd.openxmlformats-officedocument.presentationml.notesSlide+xml"/>
  <Override PartName="/ppt/charts/chart5.xml" ContentType="application/vnd.openxmlformats-officedocument.drawingml.chart+xml"/>
  <Override PartName="/ppt/drawings/drawing7.xml" ContentType="application/vnd.openxmlformats-officedocument.drawingml.chartshape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drawings/drawing5.xml" ContentType="application/vnd.openxmlformats-officedocument.drawingml.chartshapes+xml"/>
  <Override PartName="/ppt/drawings/drawing6.xml" ContentType="application/vnd.openxmlformats-officedocument.drawingml.chartshape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rawings/drawing3.xml" ContentType="application/vnd.openxmlformats-officedocument.drawingml.chartshap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Default Extension="gif" ContentType="image/gif"/>
  <Override PartName="/ppt/charts/chart6.xml" ContentType="application/vnd.openxmlformats-officedocument.drawingml.chart+xml"/>
  <Override PartName="/ppt/notesSlides/notesSlide8.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drawings/drawing8.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55" r:id="rId3"/>
    <p:sldId id="356" r:id="rId4"/>
    <p:sldId id="348" r:id="rId5"/>
    <p:sldId id="357" r:id="rId6"/>
    <p:sldId id="361" r:id="rId7"/>
    <p:sldId id="349" r:id="rId8"/>
    <p:sldId id="362" r:id="rId9"/>
    <p:sldId id="315" r:id="rId10"/>
    <p:sldId id="345" r:id="rId11"/>
    <p:sldId id="351" r:id="rId12"/>
    <p:sldId id="363" r:id="rId13"/>
    <p:sldId id="366" r:id="rId14"/>
    <p:sldId id="318" r:id="rId15"/>
    <p:sldId id="320" r:id="rId16"/>
    <p:sldId id="353" r:id="rId17"/>
    <p:sldId id="354" r:id="rId18"/>
    <p:sldId id="339" r:id="rId19"/>
    <p:sldId id="340" r:id="rId20"/>
    <p:sldId id="323" r:id="rId21"/>
    <p:sldId id="326" r:id="rId22"/>
    <p:sldId id="327" r:id="rId23"/>
    <p:sldId id="364" r:id="rId24"/>
    <p:sldId id="367" r:id="rId25"/>
    <p:sldId id="334" r:id="rId26"/>
    <p:sldId id="328" r:id="rId27"/>
    <p:sldId id="331"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FFF00"/>
    <a:srgbClr val="CB3D3A"/>
    <a:srgbClr val="DA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6" autoAdjust="0"/>
    <p:restoredTop sz="82258" autoAdjust="0"/>
  </p:normalViewPr>
  <p:slideViewPr>
    <p:cSldViewPr>
      <p:cViewPr>
        <p:scale>
          <a:sx n="70" d="100"/>
          <a:sy n="70" d="100"/>
        </p:scale>
        <p:origin x="-123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hn.Keqiang\AppData\Roaming\Microsoft\Excel\Book1%20(version%201).xlsb"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John.Keqiang\AppData\Roaming\Microsoft\Excel\Book1%20(version%201).xlsb"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oleObject" Target="file:///C:\Users\John.Keqiang\AppData\Roaming\Microsoft\Excel\Book1%20(version%201).xlsb"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oleObject" Target="file:///C:\Users\John.Keqiang\AppData\Roaming\Microsoft\Excel\Book1%20(version%201).xlsb"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ohn.Keqiang\AppData\Roaming\Microsoft\Excel\Book1%20(version%201).xlsb"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Office_Excel_Worksheet1.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Office_Excel_Worksheet2.xlsx"/></Relationships>
</file>

<file path=ppt/charts/_rels/chart5.xml.rels><?xml version="1.0" encoding="UTF-8" standalone="yes"?>
<Relationships xmlns="http://schemas.openxmlformats.org/package/2006/relationships"><Relationship Id="rId1" Type="http://schemas.openxmlformats.org/officeDocument/2006/relationships/oleObject" Target="file:///C:\Users\John.Keqiang\AppData\Roaming\Microsoft\Excel\Book1%20(version%201).xlsb"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Office_Excel_Worksheet3.xlsx"/></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John.Keqiang\AppData\Roaming\Microsoft\Excel\Book1%20(version%201).xlsb"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John.Keqiang\AppData\Roaming\Microsoft\Excel\Book1%20(version%201).xlsb"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John.Keqiang\AppData\Roaming\Microsoft\Excel\Book1%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9.8876954239415726E-2"/>
          <c:y val="0.16779946389680089"/>
          <c:w val="0.24899349537829576"/>
          <c:h val="0.48739152286815218"/>
        </c:manualLayout>
      </c:layout>
      <c:pieChart>
        <c:varyColors val="1"/>
        <c:ser>
          <c:idx val="0"/>
          <c:order val="0"/>
          <c:dPt>
            <c:idx val="0"/>
            <c:spPr>
              <a:solidFill>
                <a:schemeClr val="accent4"/>
              </a:solidFill>
            </c:spPr>
          </c:dPt>
          <c:dLbls>
            <c:dLbl>
              <c:idx val="0"/>
              <c:layout>
                <c:manualLayout>
                  <c:x val="6.8300667579596144E-2"/>
                  <c:y val="-2.4822695035461001E-2"/>
                </c:manualLayout>
              </c:layout>
              <c:tx>
                <c:rich>
                  <a:bodyPr/>
                  <a:lstStyle/>
                  <a:p>
                    <a:r>
                      <a:rPr lang="en-US" sz="2800" b="1"/>
                      <a:t>4</a:t>
                    </a:r>
                    <a:r>
                      <a:rPr lang="en-US"/>
                      <a:t>0,333</a:t>
                    </a:r>
                  </a:p>
                </c:rich>
              </c:tx>
              <c:dLblPos val="bestFit"/>
              <c:showVal val="1"/>
            </c:dLbl>
            <c:dLbl>
              <c:idx val="1"/>
              <c:layout>
                <c:manualLayout>
                  <c:x val="0.15682856898322495"/>
                  <c:y val="4.2495951303959403E-2"/>
                </c:manualLayout>
              </c:layout>
              <c:tx>
                <c:rich>
                  <a:bodyPr/>
                  <a:lstStyle/>
                  <a:p>
                    <a:r>
                      <a:rPr lang="en-US" sz="2800" b="1" dirty="0" smtClean="0"/>
                      <a:t>9</a:t>
                    </a:r>
                    <a:r>
                      <a:rPr lang="en-US" dirty="0" smtClean="0"/>
                      <a:t>59,667</a:t>
                    </a:r>
                    <a:endParaRPr lang="en-US" dirty="0"/>
                  </a:p>
                </c:rich>
              </c:tx>
              <c:showVal val="1"/>
            </c:dLbl>
            <c:txPr>
              <a:bodyPr/>
              <a:lstStyle/>
              <a:p>
                <a:pPr>
                  <a:defRPr sz="2800" b="1"/>
                </a:pPr>
                <a:endParaRPr lang="en-US"/>
              </a:p>
            </c:txPr>
            <c:showVal val="1"/>
            <c:showLeaderLines val="1"/>
          </c:dLbls>
          <c:cat>
            <c:strRef>
              <c:f>Sheet1!$B$23:$B$24</c:f>
              <c:strCache>
                <c:ptCount val="2"/>
                <c:pt idx="0">
                  <c:v>cloud-using domains</c:v>
                </c:pt>
                <c:pt idx="1">
                  <c:v>total domains</c:v>
                </c:pt>
              </c:strCache>
            </c:strRef>
          </c:cat>
          <c:val>
            <c:numRef>
              <c:f>Sheet1!$C$23:$C$24</c:f>
              <c:numCache>
                <c:formatCode>General</c:formatCode>
                <c:ptCount val="2"/>
                <c:pt idx="0">
                  <c:v>40333</c:v>
                </c:pt>
                <c:pt idx="1">
                  <c:v>959667</c:v>
                </c:pt>
              </c:numCache>
            </c:numRef>
          </c:val>
        </c:ser>
        <c:dLbls>
          <c:showVal val="1"/>
        </c:dLbls>
        <c:firstSliceAng val="0"/>
      </c:pieChart>
    </c:plotArea>
    <c:plotVisOnly val="1"/>
    <c:dispBlanksAs val="zero"/>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0.25"/>
          <c:y val="0.21788203557888619"/>
          <c:w val="0.3685897435897445"/>
          <c:h val="0.5989583333333337"/>
        </c:manualLayout>
      </c:layout>
      <c:pieChart>
        <c:varyColors val="1"/>
        <c:ser>
          <c:idx val="0"/>
          <c:order val="0"/>
          <c:dLbls>
            <c:dLbl>
              <c:idx val="0"/>
              <c:layout>
                <c:manualLayout>
                  <c:x val="0.13125025237229992"/>
                  <c:y val="-2.2604799400075048E-2"/>
                </c:manualLayout>
              </c:layout>
              <c:dLblPos val="bestFit"/>
              <c:showVal val="1"/>
            </c:dLbl>
            <c:dLbl>
              <c:idx val="1"/>
              <c:layout>
                <c:manualLayout>
                  <c:x val="0.32371794871794923"/>
                  <c:y val="-3.2804274465691848E-2"/>
                </c:manualLayout>
              </c:layout>
              <c:dLblPos val="bestFit"/>
              <c:showVal val="1"/>
            </c:dLbl>
            <c:delete val="1"/>
            <c:txPr>
              <a:bodyPr/>
              <a:lstStyle/>
              <a:p>
                <a:pPr>
                  <a:defRPr sz="2800" b="1"/>
                </a:pPr>
                <a:endParaRPr lang="en-US"/>
              </a:p>
            </c:txPr>
            <c:dLblPos val="bestFit"/>
          </c:dLbls>
          <c:cat>
            <c:strRef>
              <c:f>Sheet1!$C$179:$C$180</c:f>
              <c:strCache>
                <c:ptCount val="2"/>
                <c:pt idx="0">
                  <c:v>one region</c:v>
                </c:pt>
                <c:pt idx="1">
                  <c:v>&gt;= two regions</c:v>
                </c:pt>
              </c:strCache>
            </c:strRef>
          </c:cat>
          <c:val>
            <c:numRef>
              <c:f>Sheet1!$D$179:$D$180</c:f>
              <c:numCache>
                <c:formatCode>0%</c:formatCode>
                <c:ptCount val="2"/>
                <c:pt idx="0">
                  <c:v>0.92</c:v>
                </c:pt>
                <c:pt idx="1">
                  <c:v>8.0000000000000043E-2</c:v>
                </c:pt>
              </c:numCache>
            </c:numRef>
          </c:val>
        </c:ser>
        <c:firstSliceAng val="0"/>
      </c:pieChart>
    </c:plotArea>
    <c:plotVisOnly val="1"/>
    <c:dispBlanksAs val="zero"/>
  </c:chart>
  <c:txPr>
    <a:bodyPr/>
    <a:lstStyle/>
    <a:p>
      <a:pPr>
        <a:defRPr sz="1800"/>
      </a:pPr>
      <a:endParaRPr lang="en-US"/>
    </a:p>
  </c:txPr>
  <c:externalData r:id="rId1"/>
  <c:userShapes r:id="rId2"/>
</c:chartSpace>
</file>

<file path=ppt/charts/chart11.xml><?xml version="1.0" encoding="utf-8"?>
<c:chartSpace xmlns:c="http://schemas.openxmlformats.org/drawingml/2006/chart" xmlns:a="http://schemas.openxmlformats.org/drawingml/2006/main" xmlns:r="http://schemas.openxmlformats.org/officeDocument/2006/relationships">
  <c:lang val="en-US"/>
  <c:style val="10"/>
  <c:chart>
    <c:plotArea>
      <c:layout>
        <c:manualLayout>
          <c:layoutTarget val="inner"/>
          <c:xMode val="edge"/>
          <c:yMode val="edge"/>
          <c:x val="0.26047195489452707"/>
          <c:y val="0.26657248726262261"/>
          <c:w val="0.34325386410032077"/>
          <c:h val="0.59792608585217077"/>
        </c:manualLayout>
      </c:layout>
      <c:pieChart>
        <c:varyColors val="1"/>
        <c:ser>
          <c:idx val="0"/>
          <c:order val="0"/>
          <c:dLbls>
            <c:dLbl>
              <c:idx val="0"/>
              <c:layout>
                <c:manualLayout>
                  <c:x val="0.18657917760279971"/>
                  <c:y val="0"/>
                </c:manualLayout>
              </c:layout>
              <c:showVal val="1"/>
            </c:dLbl>
            <c:dLbl>
              <c:idx val="1"/>
              <c:layout>
                <c:manualLayout>
                  <c:x val="0.23879751142218344"/>
                  <c:y val="-9.4086021505376555E-3"/>
                </c:manualLayout>
              </c:layout>
              <c:showVal val="1"/>
            </c:dLbl>
            <c:txPr>
              <a:bodyPr/>
              <a:lstStyle/>
              <a:p>
                <a:pPr>
                  <a:defRPr sz="2800" b="1"/>
                </a:pPr>
                <a:endParaRPr lang="en-US"/>
              </a:p>
            </c:txPr>
            <c:showVal val="1"/>
            <c:showLeaderLines val="1"/>
          </c:dLbls>
          <c:cat>
            <c:strRef>
              <c:f>Sheet1!$C$172:$C$173</c:f>
              <c:strCache>
                <c:ptCount val="2"/>
                <c:pt idx="0">
                  <c:v>one region</c:v>
                </c:pt>
                <c:pt idx="1">
                  <c:v>&gt;= two regions</c:v>
                </c:pt>
              </c:strCache>
            </c:strRef>
          </c:cat>
          <c:val>
            <c:numRef>
              <c:f>Sheet1!$D$172:$D$173</c:f>
              <c:numCache>
                <c:formatCode>0%</c:formatCode>
                <c:ptCount val="2"/>
                <c:pt idx="0">
                  <c:v>0.97000000000000064</c:v>
                </c:pt>
                <c:pt idx="1">
                  <c:v>3.0000000000000002E-2</c:v>
                </c:pt>
              </c:numCache>
            </c:numRef>
          </c:val>
        </c:ser>
        <c:firstSliceAng val="0"/>
      </c:pieChart>
    </c:plotArea>
    <c:plotVisOnly val="1"/>
    <c:dispBlanksAs val="zero"/>
  </c:chart>
  <c:txPr>
    <a:bodyPr/>
    <a:lstStyle/>
    <a:p>
      <a:pPr>
        <a:defRPr sz="1800"/>
      </a:pPr>
      <a:endParaRPr lang="en-US"/>
    </a:p>
  </c:txPr>
  <c:externalData r:id="rId1"/>
  <c:userShapes r:id="rId2"/>
</c:chartSpace>
</file>

<file path=ppt/charts/chart12.xml><?xml version="1.0" encoding="utf-8"?>
<c:chartSpace xmlns:c="http://schemas.openxmlformats.org/drawingml/2006/chart" xmlns:a="http://schemas.openxmlformats.org/drawingml/2006/main" xmlns:r="http://schemas.openxmlformats.org/officeDocument/2006/relationships">
  <c:lang val="en-US"/>
  <c:style val="10"/>
  <c:chart>
    <c:plotArea>
      <c:layout>
        <c:manualLayout>
          <c:layoutTarget val="inner"/>
          <c:xMode val="edge"/>
          <c:yMode val="edge"/>
          <c:x val="0.21647574053243365"/>
          <c:y val="0.17741233595800537"/>
          <c:w val="0.30912275965504321"/>
          <c:h val="0.5409648293963254"/>
        </c:manualLayout>
      </c:layout>
      <c:pieChart>
        <c:varyColors val="1"/>
        <c:ser>
          <c:idx val="0"/>
          <c:order val="0"/>
          <c:dPt>
            <c:idx val="0"/>
            <c:spPr>
              <a:solidFill>
                <a:schemeClr val="accent4"/>
              </a:solidFill>
            </c:spPr>
          </c:dPt>
          <c:dPt>
            <c:idx val="2"/>
            <c:spPr>
              <a:solidFill>
                <a:schemeClr val="accent6"/>
              </a:solidFill>
            </c:spPr>
          </c:dPt>
          <c:dLbls>
            <c:dLbl>
              <c:idx val="0"/>
              <c:layout>
                <c:manualLayout>
                  <c:x val="5.9047619047619064E-2"/>
                  <c:y val="-6.666666666666668E-3"/>
                </c:manualLayout>
              </c:layout>
              <c:tx>
                <c:rich>
                  <a:bodyPr/>
                  <a:lstStyle/>
                  <a:p>
                    <a:r>
                      <a:rPr lang="en-US" sz="2800" b="1" smtClean="0"/>
                      <a:t>3</a:t>
                    </a:r>
                    <a:r>
                      <a:rPr lang="en-US" smtClean="0"/>
                      <a:t>3.2%</a:t>
                    </a:r>
                    <a:endParaRPr lang="en-US"/>
                  </a:p>
                </c:rich>
              </c:tx>
              <c:dLblPos val="bestFit"/>
              <c:showVal val="1"/>
            </c:dLbl>
            <c:dLbl>
              <c:idx val="1"/>
              <c:layout>
                <c:manualLayout>
                  <c:x val="-0.11047619047619055"/>
                  <c:y val="-9.0000000000000024E-2"/>
                </c:manualLayout>
              </c:layout>
              <c:tx>
                <c:rich>
                  <a:bodyPr/>
                  <a:lstStyle/>
                  <a:p>
                    <a:r>
                      <a:rPr lang="en-US" sz="2800" b="1" dirty="0" smtClean="0"/>
                      <a:t>4</a:t>
                    </a:r>
                    <a:r>
                      <a:rPr lang="en-US" dirty="0" smtClean="0"/>
                      <a:t>4.5%</a:t>
                    </a:r>
                    <a:endParaRPr lang="en-US" dirty="0"/>
                  </a:p>
                </c:rich>
              </c:tx>
              <c:dLblPos val="bestFit"/>
              <c:showVal val="1"/>
            </c:dLbl>
            <c:dLbl>
              <c:idx val="2"/>
              <c:layout>
                <c:manualLayout>
                  <c:x val="-6.0952380952380966E-2"/>
                  <c:y val="3.0000000000000002E-2"/>
                </c:manualLayout>
              </c:layout>
              <c:tx>
                <c:rich>
                  <a:bodyPr/>
                  <a:lstStyle/>
                  <a:p>
                    <a:r>
                      <a:rPr lang="en-US" sz="2800" b="1" dirty="0" smtClean="0"/>
                      <a:t>2</a:t>
                    </a:r>
                    <a:r>
                      <a:rPr lang="en-US" dirty="0" smtClean="0"/>
                      <a:t>2.3%</a:t>
                    </a:r>
                    <a:endParaRPr lang="en-US" dirty="0"/>
                  </a:p>
                </c:rich>
              </c:tx>
              <c:dLblPos val="bestFit"/>
              <c:showVal val="1"/>
            </c:dLbl>
            <c:txPr>
              <a:bodyPr/>
              <a:lstStyle/>
              <a:p>
                <a:pPr>
                  <a:defRPr sz="2800" b="1"/>
                </a:pPr>
                <a:endParaRPr lang="en-US"/>
              </a:p>
            </c:txPr>
            <c:dLblPos val="outEnd"/>
            <c:showVal val="1"/>
            <c:showLeaderLines val="1"/>
          </c:dLbls>
          <c:cat>
            <c:strRef>
              <c:f>Sheet1!$C$202:$C$204</c:f>
              <c:strCache>
                <c:ptCount val="3"/>
                <c:pt idx="0">
                  <c:v>One zone</c:v>
                </c:pt>
                <c:pt idx="1">
                  <c:v>two zones</c:v>
                </c:pt>
                <c:pt idx="2">
                  <c:v>&gt;= three zones</c:v>
                </c:pt>
              </c:strCache>
            </c:strRef>
          </c:cat>
          <c:val>
            <c:numRef>
              <c:f>Sheet1!$D$202:$D$204</c:f>
              <c:numCache>
                <c:formatCode>0.00%</c:formatCode>
                <c:ptCount val="3"/>
                <c:pt idx="0">
                  <c:v>0.33200000000000091</c:v>
                </c:pt>
                <c:pt idx="1">
                  <c:v>0.44500000000000001</c:v>
                </c:pt>
                <c:pt idx="2">
                  <c:v>0.223</c:v>
                </c:pt>
              </c:numCache>
            </c:numRef>
          </c:val>
        </c:ser>
        <c:dLbls>
          <c:showVal val="1"/>
        </c:dLbls>
        <c:firstSliceAng val="0"/>
      </c:pieChart>
    </c:plotArea>
    <c:plotVisOnly val="1"/>
    <c:dispBlanksAs val="zero"/>
  </c:chart>
  <c:txPr>
    <a:bodyPr/>
    <a:lstStyle/>
    <a:p>
      <a:pPr>
        <a:defRPr sz="1800"/>
      </a:pPr>
      <a:endParaRPr lang="en-US"/>
    </a:p>
  </c:txPr>
  <c:externalData r:id="rId1"/>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0.19476025795166421"/>
          <c:y val="0.16203084500867118"/>
          <c:w val="0.22488239740918356"/>
          <c:h val="0.4771278653663294"/>
        </c:manualLayout>
      </c:layout>
      <c:pieChart>
        <c:varyColors val="1"/>
        <c:ser>
          <c:idx val="0"/>
          <c:order val="0"/>
          <c:dPt>
            <c:idx val="0"/>
            <c:spPr>
              <a:solidFill>
                <a:srgbClr val="FFC000"/>
              </a:solidFill>
            </c:spPr>
          </c:dPt>
          <c:dPt>
            <c:idx val="1"/>
            <c:spPr>
              <a:solidFill>
                <a:schemeClr val="accent1"/>
              </a:solidFill>
            </c:spPr>
          </c:dPt>
          <c:dPt>
            <c:idx val="2"/>
            <c:spPr>
              <a:solidFill>
                <a:schemeClr val="tx1"/>
              </a:solidFill>
            </c:spPr>
          </c:dPt>
          <c:dLbls>
            <c:dLbl>
              <c:idx val="0"/>
              <c:layout>
                <c:manualLayout>
                  <c:x val="0.1199423541083785"/>
                  <c:y val="-0.11608578919750405"/>
                </c:manualLayout>
              </c:layout>
              <c:tx>
                <c:rich>
                  <a:bodyPr/>
                  <a:lstStyle/>
                  <a:p>
                    <a:r>
                      <a:rPr lang="en-US" dirty="0" smtClean="0"/>
                      <a:t>94.2%</a:t>
                    </a:r>
                    <a:endParaRPr lang="en-US" dirty="0"/>
                  </a:p>
                </c:rich>
              </c:tx>
              <c:showVal val="1"/>
            </c:dLbl>
            <c:dLbl>
              <c:idx val="1"/>
              <c:layout>
                <c:manualLayout>
                  <c:x val="-0.11559956134205375"/>
                  <c:y val="4.9581390024265239E-2"/>
                </c:manualLayout>
              </c:layout>
              <c:tx>
                <c:rich>
                  <a:bodyPr/>
                  <a:lstStyle/>
                  <a:p>
                    <a:r>
                      <a:rPr lang="en-US" dirty="0" smtClean="0"/>
                      <a:t>5.1%</a:t>
                    </a:r>
                    <a:endParaRPr lang="en-US" dirty="0"/>
                  </a:p>
                </c:rich>
              </c:tx>
              <c:showVal val="1"/>
            </c:dLbl>
            <c:dLbl>
              <c:idx val="2"/>
              <c:layout>
                <c:manualLayout>
                  <c:x val="0.16398414300113467"/>
                  <c:y val="3.5536221442983976E-2"/>
                </c:manualLayout>
              </c:layout>
              <c:tx>
                <c:rich>
                  <a:bodyPr/>
                  <a:lstStyle/>
                  <a:p>
                    <a:r>
                      <a:rPr lang="en-US" dirty="0" smtClean="0"/>
                      <a:t>0.7%</a:t>
                    </a:r>
                    <a:endParaRPr lang="en-US" dirty="0"/>
                  </a:p>
                </c:rich>
              </c:tx>
              <c:showVal val="1"/>
            </c:dLbl>
            <c:txPr>
              <a:bodyPr/>
              <a:lstStyle/>
              <a:p>
                <a:pPr>
                  <a:defRPr sz="2800" b="1"/>
                </a:pPr>
                <a:endParaRPr lang="en-US"/>
              </a:p>
            </c:txPr>
            <c:showVal val="1"/>
            <c:showLeaderLines val="1"/>
          </c:dLbls>
          <c:cat>
            <c:strRef>
              <c:f>Sheet1!$B$30:$B$32</c:f>
              <c:strCache>
                <c:ptCount val="3"/>
                <c:pt idx="0">
                  <c:v>EC2</c:v>
                </c:pt>
                <c:pt idx="1">
                  <c:v>Azure</c:v>
                </c:pt>
                <c:pt idx="2">
                  <c:v>overlap </c:v>
                </c:pt>
              </c:strCache>
            </c:strRef>
          </c:cat>
          <c:val>
            <c:numRef>
              <c:f>Sheet1!$C$30:$C$32</c:f>
              <c:numCache>
                <c:formatCode>0.00%</c:formatCode>
                <c:ptCount val="3"/>
                <c:pt idx="0">
                  <c:v>0.94199999999999995</c:v>
                </c:pt>
                <c:pt idx="1">
                  <c:v>5.1000000000000004E-2</c:v>
                </c:pt>
                <c:pt idx="2">
                  <c:v>7.0000000000000114E-3</c:v>
                </c:pt>
              </c:numCache>
            </c:numRef>
          </c:val>
        </c:ser>
        <c:firstSliceAng val="0"/>
      </c:pieChart>
    </c:plotArea>
    <c:plotVisOnly val="1"/>
    <c:dispBlanksAs val="zero"/>
  </c:chart>
  <c:txPr>
    <a:bodyPr/>
    <a:lstStyle/>
    <a:p>
      <a:pPr>
        <a:defRPr sz="1800"/>
      </a:pPr>
      <a:endParaRPr lang="en-US"/>
    </a:p>
  </c:txPr>
  <c:externalData r:id="rId1"/>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10"/>
  <c:chart>
    <c:autoTitleDeleted val="1"/>
    <c:plotArea>
      <c:layout>
        <c:manualLayout>
          <c:layoutTarget val="inner"/>
          <c:xMode val="edge"/>
          <c:yMode val="edge"/>
          <c:x val="0.27975083351067631"/>
          <c:y val="0.30864425600646067"/>
          <c:w val="0.24292491310207862"/>
          <c:h val="0.46093445050137927"/>
        </c:manualLayout>
      </c:layout>
      <c:pieChart>
        <c:varyColors val="1"/>
        <c:ser>
          <c:idx val="0"/>
          <c:order val="0"/>
          <c:tx>
            <c:strRef>
              <c:f>Sheet1!$B$1</c:f>
              <c:strCache>
                <c:ptCount val="1"/>
                <c:pt idx="0">
                  <c:v>Column1</c:v>
                </c:pt>
              </c:strCache>
            </c:strRef>
          </c:tx>
          <c:dPt>
            <c:idx val="0"/>
            <c:spPr>
              <a:solidFill>
                <a:schemeClr val="accent1"/>
              </a:solidFill>
            </c:spPr>
          </c:dPt>
          <c:dPt>
            <c:idx val="1"/>
            <c:spPr>
              <a:solidFill>
                <a:srgbClr val="FFC000"/>
              </a:solidFill>
            </c:spPr>
          </c:dPt>
          <c:dLbls>
            <c:dLbl>
              <c:idx val="0"/>
              <c:layout>
                <c:manualLayout>
                  <c:x val="9.5324182450166703E-2"/>
                  <c:y val="0.10079413150279297"/>
                </c:manualLayout>
              </c:layout>
              <c:tx>
                <c:rich>
                  <a:bodyPr/>
                  <a:lstStyle/>
                  <a:p>
                    <a:pPr>
                      <a:defRPr sz="2800" b="1"/>
                    </a:pPr>
                    <a:r>
                      <a:rPr lang="en-US" sz="2800" b="1" dirty="0" smtClean="0"/>
                      <a:t>18.3%</a:t>
                    </a:r>
                    <a:endParaRPr lang="en-US" sz="2800" b="1" dirty="0"/>
                  </a:p>
                </c:rich>
              </c:tx>
              <c:spPr/>
              <c:dLblPos val="bestFit"/>
              <c:showVal val="1"/>
            </c:dLbl>
            <c:dLbl>
              <c:idx val="1"/>
              <c:layout>
                <c:manualLayout>
                  <c:x val="-9.0889550968291127E-2"/>
                  <c:y val="-0.19961538461538475"/>
                </c:manualLayout>
              </c:layout>
              <c:tx>
                <c:rich>
                  <a:bodyPr/>
                  <a:lstStyle/>
                  <a:p>
                    <a:pPr>
                      <a:defRPr sz="2800" b="1"/>
                    </a:pPr>
                    <a:r>
                      <a:rPr lang="en-US" sz="2800" b="1" dirty="0" smtClean="0"/>
                      <a:t>81.7%</a:t>
                    </a:r>
                    <a:endParaRPr lang="en-US" sz="2800" b="1" dirty="0"/>
                  </a:p>
                </c:rich>
              </c:tx>
              <c:spPr/>
              <c:dLblPos val="bestFit"/>
              <c:showVal val="1"/>
            </c:dLbl>
            <c:dLblPos val="bestFit"/>
            <c:showVal val="1"/>
            <c:showLeaderLines val="1"/>
          </c:dLbls>
          <c:cat>
            <c:strRef>
              <c:f>Sheet1!$A$2:$A$3</c:f>
              <c:strCache>
                <c:ptCount val="2"/>
                <c:pt idx="0">
                  <c:v>Azure</c:v>
                </c:pt>
                <c:pt idx="1">
                  <c:v>EC2</c:v>
                </c:pt>
              </c:strCache>
            </c:strRef>
          </c:cat>
          <c:val>
            <c:numRef>
              <c:f>Sheet1!$B$2:$B$3</c:f>
              <c:numCache>
                <c:formatCode>General</c:formatCode>
                <c:ptCount val="2"/>
                <c:pt idx="0">
                  <c:v>18.2</c:v>
                </c:pt>
                <c:pt idx="1">
                  <c:v>81.7</c:v>
                </c:pt>
              </c:numCache>
            </c:numRef>
          </c:val>
        </c:ser>
        <c:firstSliceAng val="0"/>
      </c:pieChart>
    </c:plotArea>
    <c:plotVisOnly val="1"/>
  </c:chart>
  <c:txPr>
    <a:bodyPr/>
    <a:lstStyle/>
    <a:p>
      <a:pPr>
        <a:defRPr sz="1800"/>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10"/>
  <c:chart>
    <c:autoTitleDeleted val="1"/>
    <c:plotArea>
      <c:layout>
        <c:manualLayout>
          <c:layoutTarget val="inner"/>
          <c:xMode val="edge"/>
          <c:yMode val="edge"/>
          <c:x val="0.27975083351067631"/>
          <c:y val="0.33428528164748755"/>
          <c:w val="0.24292491310207881"/>
          <c:h val="0.46093445050137899"/>
        </c:manualLayout>
      </c:layout>
      <c:pieChart>
        <c:varyColors val="1"/>
        <c:ser>
          <c:idx val="0"/>
          <c:order val="0"/>
          <c:tx>
            <c:strRef>
              <c:f>Sheet1!$B$1</c:f>
              <c:strCache>
                <c:ptCount val="1"/>
                <c:pt idx="0">
                  <c:v>Column1</c:v>
                </c:pt>
              </c:strCache>
            </c:strRef>
          </c:tx>
          <c:dPt>
            <c:idx val="0"/>
            <c:spPr>
              <a:solidFill>
                <a:schemeClr val="accent6"/>
              </a:solidFill>
            </c:spPr>
          </c:dPt>
          <c:dPt>
            <c:idx val="1"/>
            <c:spPr>
              <a:solidFill>
                <a:schemeClr val="accent2"/>
              </a:solidFill>
            </c:spPr>
          </c:dPt>
          <c:dLbls>
            <c:dLbl>
              <c:idx val="0"/>
              <c:layout>
                <c:manualLayout>
                  <c:x val="6.154022132368589E-2"/>
                  <c:y val="5.3785247997846487E-2"/>
                </c:manualLayout>
              </c:layout>
              <c:tx>
                <c:rich>
                  <a:bodyPr/>
                  <a:lstStyle/>
                  <a:p>
                    <a:pPr>
                      <a:defRPr sz="2800" b="1"/>
                    </a:pPr>
                    <a:r>
                      <a:rPr lang="en-US" sz="2800" b="1" dirty="0" smtClean="0"/>
                      <a:t>24.2%</a:t>
                    </a:r>
                    <a:endParaRPr lang="en-US" sz="2800" b="1" dirty="0"/>
                  </a:p>
                </c:rich>
              </c:tx>
              <c:spPr/>
              <c:dLblPos val="bestFit"/>
              <c:showVal val="1"/>
            </c:dLbl>
            <c:dLbl>
              <c:idx val="1"/>
              <c:layout>
                <c:manualLayout>
                  <c:x val="-6.6114776193516384E-2"/>
                  <c:y val="-0.16542667743455131"/>
                </c:manualLayout>
              </c:layout>
              <c:tx>
                <c:rich>
                  <a:bodyPr/>
                  <a:lstStyle/>
                  <a:p>
                    <a:pPr>
                      <a:defRPr sz="2800" b="1"/>
                    </a:pPr>
                    <a:r>
                      <a:rPr lang="en-US" sz="2800" b="1" dirty="0" smtClean="0"/>
                      <a:t>73.0%</a:t>
                    </a:r>
                    <a:endParaRPr lang="en-US" sz="2800" b="1" dirty="0"/>
                  </a:p>
                </c:rich>
              </c:tx>
              <c:spPr/>
              <c:dLblPos val="bestFit"/>
              <c:showVal val="1"/>
            </c:dLbl>
            <c:dLbl>
              <c:idx val="2"/>
              <c:layout>
                <c:manualLayout>
                  <c:x val="-0.21852149393487988"/>
                  <c:y val="9.0319335083114613E-2"/>
                </c:manualLayout>
              </c:layout>
              <c:tx>
                <c:rich>
                  <a:bodyPr/>
                  <a:lstStyle/>
                  <a:p>
                    <a:pPr>
                      <a:defRPr sz="2800" b="1"/>
                    </a:pPr>
                    <a:r>
                      <a:rPr lang="en-US" sz="2800" b="1" dirty="0" smtClean="0"/>
                      <a:t>0.1%</a:t>
                    </a:r>
                    <a:endParaRPr lang="en-US" sz="2800" b="1" dirty="0"/>
                  </a:p>
                </c:rich>
              </c:tx>
              <c:spPr/>
              <c:dLblPos val="bestFit"/>
              <c:showVal val="1"/>
            </c:dLbl>
            <c:dLbl>
              <c:idx val="3"/>
              <c:layout>
                <c:manualLayout>
                  <c:x val="-5.5723912889267257E-2"/>
                  <c:y val="-0.11376674069587461"/>
                </c:manualLayout>
              </c:layout>
              <c:tx>
                <c:rich>
                  <a:bodyPr/>
                  <a:lstStyle/>
                  <a:p>
                    <a:pPr>
                      <a:defRPr sz="2800" b="1"/>
                    </a:pPr>
                    <a:r>
                      <a:rPr lang="en-US" sz="2800" b="1" smtClean="0"/>
                      <a:t>2.4%</a:t>
                    </a:r>
                    <a:endParaRPr lang="en-US" sz="2800" b="1"/>
                  </a:p>
                </c:rich>
              </c:tx>
              <c:spPr/>
              <c:dLblPos val="bestFit"/>
              <c:showVal val="1"/>
            </c:dLbl>
            <c:dLbl>
              <c:idx val="4"/>
              <c:layout>
                <c:manualLayout>
                  <c:x val="0.10543147478186854"/>
                  <c:y val="-0.11136247392152913"/>
                </c:manualLayout>
              </c:layout>
              <c:tx>
                <c:rich>
                  <a:bodyPr/>
                  <a:lstStyle/>
                  <a:p>
                    <a:pPr>
                      <a:defRPr sz="2800" b="1"/>
                    </a:pPr>
                    <a:r>
                      <a:rPr lang="en-US" sz="2800" b="1" smtClean="0"/>
                      <a:t>0.3%</a:t>
                    </a:r>
                    <a:endParaRPr lang="en-US" sz="2800" b="1" dirty="0"/>
                  </a:p>
                </c:rich>
              </c:tx>
              <c:spPr/>
              <c:dLblPos val="bestFit"/>
              <c:showVal val="1"/>
            </c:dLbl>
            <c:dLblPos val="bestFit"/>
            <c:showVal val="1"/>
            <c:showLeaderLines val="1"/>
          </c:dLbls>
          <c:cat>
            <c:strRef>
              <c:f>Sheet1!$A$2:$A$6</c:f>
              <c:strCache>
                <c:ptCount val="5"/>
                <c:pt idx="0">
                  <c:v>HTTP (TCP)</c:v>
                </c:pt>
                <c:pt idx="1">
                  <c:v>HTTPS (TCP)</c:v>
                </c:pt>
                <c:pt idx="2">
                  <c:v>DNS (UDP)</c:v>
                </c:pt>
                <c:pt idx="3">
                  <c:v>Other (TCP)</c:v>
                </c:pt>
                <c:pt idx="4">
                  <c:v>Other (UDP)</c:v>
                </c:pt>
              </c:strCache>
            </c:strRef>
          </c:cat>
          <c:val>
            <c:numRef>
              <c:f>Sheet1!$B$2:$B$6</c:f>
              <c:numCache>
                <c:formatCode>General</c:formatCode>
                <c:ptCount val="5"/>
                <c:pt idx="0">
                  <c:v>24.2</c:v>
                </c:pt>
                <c:pt idx="1">
                  <c:v>73</c:v>
                </c:pt>
                <c:pt idx="2">
                  <c:v>0.1</c:v>
                </c:pt>
                <c:pt idx="3">
                  <c:v>2.4</c:v>
                </c:pt>
                <c:pt idx="4">
                  <c:v>0.30000000000000032</c:v>
                </c:pt>
              </c:numCache>
            </c:numRef>
          </c:val>
        </c:ser>
        <c:firstSliceAng val="0"/>
      </c:pieChart>
    </c:plotArea>
    <c:plotVisOnly val="1"/>
  </c:chart>
  <c:txPr>
    <a:bodyPr/>
    <a:lstStyle/>
    <a:p>
      <a:pPr>
        <a:defRPr sz="1800"/>
      </a:pPr>
      <a:endParaRPr lang="en-US"/>
    </a:p>
  </c:txPr>
  <c:externalData r:id="rId1"/>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40161373578302711"/>
          <c:y val="5.0925925925925923E-2"/>
          <c:w val="0.53513626421697258"/>
          <c:h val="0.79013888888888884"/>
        </c:manualLayout>
      </c:layout>
      <c:barChart>
        <c:barDir val="bar"/>
        <c:grouping val="clustered"/>
        <c:ser>
          <c:idx val="0"/>
          <c:order val="0"/>
          <c:spPr>
            <a:solidFill>
              <a:srgbClr val="FFC000"/>
            </a:solidFill>
          </c:spPr>
          <c:dLbls>
            <c:txPr>
              <a:bodyPr/>
              <a:lstStyle/>
              <a:p>
                <a:pPr>
                  <a:defRPr sz="2400" b="1" baseline="0"/>
                </a:pPr>
                <a:endParaRPr lang="en-US"/>
              </a:p>
            </c:txPr>
            <c:showVal val="1"/>
          </c:dLbls>
          <c:cat>
            <c:strRef>
              <c:f>Sheet1!$C$95:$C$97</c:f>
              <c:strCache>
                <c:ptCount val="3"/>
                <c:pt idx="0">
                  <c:v>VM front end</c:v>
                </c:pt>
                <c:pt idx="1">
                  <c:v>LB front end</c:v>
                </c:pt>
                <c:pt idx="2">
                  <c:v>PaaS front end</c:v>
                </c:pt>
              </c:strCache>
            </c:strRef>
          </c:cat>
          <c:val>
            <c:numRef>
              <c:f>Sheet1!$D$95:$D$97</c:f>
              <c:numCache>
                <c:formatCode>0%</c:formatCode>
                <c:ptCount val="3"/>
                <c:pt idx="0">
                  <c:v>0.72000000000000064</c:v>
                </c:pt>
                <c:pt idx="1">
                  <c:v>4.0000000000000022E-2</c:v>
                </c:pt>
                <c:pt idx="2">
                  <c:v>8.0000000000000043E-2</c:v>
                </c:pt>
              </c:numCache>
            </c:numRef>
          </c:val>
        </c:ser>
        <c:axId val="74137984"/>
        <c:axId val="74140288"/>
      </c:barChart>
      <c:catAx>
        <c:axId val="74137984"/>
        <c:scaling>
          <c:orientation val="minMax"/>
        </c:scaling>
        <c:axPos val="l"/>
        <c:tickLblPos val="nextTo"/>
        <c:txPr>
          <a:bodyPr/>
          <a:lstStyle/>
          <a:p>
            <a:pPr>
              <a:defRPr sz="2000" b="1" baseline="0"/>
            </a:pPr>
            <a:endParaRPr lang="en-US"/>
          </a:p>
        </c:txPr>
        <c:crossAx val="74140288"/>
        <c:crosses val="autoZero"/>
        <c:auto val="1"/>
        <c:lblAlgn val="ctr"/>
        <c:lblOffset val="100"/>
      </c:catAx>
      <c:valAx>
        <c:axId val="74140288"/>
        <c:scaling>
          <c:orientation val="minMax"/>
        </c:scaling>
        <c:axPos val="b"/>
        <c:majorGridlines/>
        <c:numFmt formatCode="0%" sourceLinked="1"/>
        <c:tickLblPos val="nextTo"/>
        <c:crossAx val="74137984"/>
        <c:crosses val="autoZero"/>
        <c:crossBetween val="between"/>
      </c:valAx>
    </c:plotArea>
    <c:plotVisOnly val="1"/>
    <c:dispBlanksAs val="gap"/>
  </c:chart>
  <c:txPr>
    <a:bodyPr/>
    <a:lstStyle/>
    <a:p>
      <a:pPr>
        <a:defRPr sz="1500" baseline="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style val="10"/>
  <c:chart>
    <c:autoTitleDeleted val="1"/>
    <c:plotArea>
      <c:layout>
        <c:manualLayout>
          <c:layoutTarget val="inner"/>
          <c:xMode val="edge"/>
          <c:yMode val="edge"/>
          <c:x val="0.27975083351067631"/>
          <c:y val="0.30864425600646067"/>
          <c:w val="0.24292491310207873"/>
          <c:h val="0.46093445050137916"/>
        </c:manualLayout>
      </c:layout>
      <c:pieChart>
        <c:varyColors val="1"/>
        <c:ser>
          <c:idx val="0"/>
          <c:order val="0"/>
          <c:tx>
            <c:strRef>
              <c:f>Sheet1!$B$1</c:f>
              <c:strCache>
                <c:ptCount val="1"/>
                <c:pt idx="0">
                  <c:v>Column1</c:v>
                </c:pt>
              </c:strCache>
            </c:strRef>
          </c:tx>
          <c:dPt>
            <c:idx val="0"/>
            <c:spPr>
              <a:solidFill>
                <a:schemeClr val="accent6"/>
              </a:solidFill>
            </c:spPr>
          </c:dPt>
          <c:dPt>
            <c:idx val="1"/>
            <c:spPr>
              <a:solidFill>
                <a:schemeClr val="accent2"/>
              </a:solidFill>
            </c:spPr>
          </c:dPt>
          <c:dPt>
            <c:idx val="2"/>
            <c:spPr>
              <a:solidFill>
                <a:schemeClr val="accent1"/>
              </a:solidFill>
            </c:spPr>
          </c:dPt>
          <c:dLbls>
            <c:dLbl>
              <c:idx val="0"/>
              <c:layout>
                <c:manualLayout>
                  <c:x val="3.901787614386041E-2"/>
                  <c:y val="-4.8778518069856662E-2"/>
                </c:manualLayout>
              </c:layout>
              <c:tx>
                <c:rich>
                  <a:bodyPr/>
                  <a:lstStyle/>
                  <a:p>
                    <a:pPr>
                      <a:defRPr sz="2800" b="1"/>
                    </a:pPr>
                    <a:r>
                      <a:rPr lang="en-US" sz="2800" b="1" dirty="0" smtClean="0"/>
                      <a:t>50%</a:t>
                    </a:r>
                    <a:endParaRPr lang="en-US" sz="2800" b="1" dirty="0"/>
                  </a:p>
                </c:rich>
              </c:tx>
              <c:spPr/>
              <c:dLblPos val="bestFit"/>
              <c:showVal val="1"/>
            </c:dLbl>
            <c:dLbl>
              <c:idx val="1"/>
              <c:layout>
                <c:manualLayout>
                  <c:x val="-4.1340178761438605E-2"/>
                  <c:y val="-7.1410256410256404E-2"/>
                </c:manualLayout>
              </c:layout>
              <c:tx>
                <c:rich>
                  <a:bodyPr/>
                  <a:lstStyle/>
                  <a:p>
                    <a:pPr>
                      <a:defRPr sz="2800" b="1"/>
                    </a:pPr>
                    <a:r>
                      <a:rPr lang="en-US" sz="2800" b="1" dirty="0" smtClean="0"/>
                      <a:t>35%</a:t>
                    </a:r>
                    <a:endParaRPr lang="en-US" sz="2800" b="1" dirty="0"/>
                  </a:p>
                </c:rich>
              </c:tx>
              <c:spPr/>
              <c:dLblPos val="bestFit"/>
              <c:showVal val="1"/>
            </c:dLbl>
            <c:dLbl>
              <c:idx val="2"/>
              <c:layout>
                <c:manualLayout>
                  <c:x val="-9.5369404837908664E-2"/>
                  <c:y val="8.8681270610404497E-2"/>
                </c:manualLayout>
              </c:layout>
              <c:tx>
                <c:rich>
                  <a:bodyPr/>
                  <a:lstStyle/>
                  <a:p>
                    <a:pPr>
                      <a:defRPr sz="2800" b="1"/>
                    </a:pPr>
                    <a:r>
                      <a:rPr lang="en-US" smtClean="0"/>
                      <a:t>15%</a:t>
                    </a:r>
                    <a:endParaRPr lang="en-US" dirty="0"/>
                  </a:p>
                </c:rich>
              </c:tx>
              <c:spPr/>
              <c:dLblPos val="bestFit"/>
              <c:showVal val="1"/>
            </c:dLbl>
            <c:dLblPos val="bestFit"/>
            <c:showVal val="1"/>
            <c:showLeaderLines val="1"/>
          </c:dLbls>
          <c:cat>
            <c:strRef>
              <c:f>Sheet1!$A$2:$A$4</c:f>
              <c:strCache>
                <c:ptCount val="3"/>
                <c:pt idx="0">
                  <c:v>1 VM</c:v>
                </c:pt>
                <c:pt idx="1">
                  <c:v>2 VM</c:v>
                </c:pt>
                <c:pt idx="2">
                  <c:v>3+ VM</c:v>
                </c:pt>
              </c:strCache>
            </c:strRef>
          </c:cat>
          <c:val>
            <c:numRef>
              <c:f>Sheet1!$B$2:$B$4</c:f>
              <c:numCache>
                <c:formatCode>General</c:formatCode>
                <c:ptCount val="3"/>
                <c:pt idx="0">
                  <c:v>50</c:v>
                </c:pt>
                <c:pt idx="1">
                  <c:v>35</c:v>
                </c:pt>
                <c:pt idx="2">
                  <c:v>15</c:v>
                </c:pt>
              </c:numCache>
            </c:numRef>
          </c:val>
        </c:ser>
        <c:firstSliceAng val="0"/>
      </c:pieChart>
    </c:plotArea>
    <c:plotVisOnly val="1"/>
  </c:chart>
  <c:txPr>
    <a:bodyPr/>
    <a:lstStyle/>
    <a:p>
      <a:pPr>
        <a:defRPr sz="1800"/>
      </a:pPr>
      <a:endParaRPr lang="en-US"/>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0.18472222222222257"/>
          <c:y val="0.19212962962962915"/>
          <c:w val="0.28333333333333333"/>
          <c:h val="0.47222222222222232"/>
        </c:manualLayout>
      </c:layout>
      <c:pieChart>
        <c:varyColors val="1"/>
        <c:ser>
          <c:idx val="0"/>
          <c:order val="0"/>
          <c:dPt>
            <c:idx val="0"/>
            <c:spPr>
              <a:solidFill>
                <a:schemeClr val="accent4"/>
              </a:solidFill>
            </c:spPr>
          </c:dPt>
          <c:dPt>
            <c:idx val="1"/>
            <c:spPr>
              <a:solidFill>
                <a:schemeClr val="accent3">
                  <a:lumMod val="50000"/>
                </a:schemeClr>
              </a:solidFill>
            </c:spPr>
          </c:dPt>
          <c:dLbls>
            <c:dLbl>
              <c:idx val="0"/>
              <c:layout>
                <c:manualLayout>
                  <c:x val="0.21241054243219623"/>
                  <c:y val="-0.12102179935841362"/>
                </c:manualLayout>
              </c:layout>
              <c:showVal val="1"/>
            </c:dLbl>
            <c:dLbl>
              <c:idx val="1"/>
              <c:layout>
                <c:manualLayout>
                  <c:x val="0.24489457567804018"/>
                  <c:y val="1.388852435112279E-2"/>
                </c:manualLayout>
              </c:layout>
              <c:showVal val="1"/>
            </c:dLbl>
            <c:txPr>
              <a:bodyPr/>
              <a:lstStyle/>
              <a:p>
                <a:pPr>
                  <a:defRPr sz="2800" b="1"/>
                </a:pPr>
                <a:endParaRPr lang="en-US"/>
              </a:p>
            </c:txPr>
            <c:showVal val="1"/>
            <c:showLeaderLines val="1"/>
          </c:dLbls>
          <c:cat>
            <c:strRef>
              <c:f>Sheet1!$C$113:$C$114</c:f>
              <c:strCache>
                <c:ptCount val="2"/>
                <c:pt idx="0">
                  <c:v>Heroku</c:v>
                </c:pt>
                <c:pt idx="1">
                  <c:v>Elasticbeanstalk</c:v>
                </c:pt>
              </c:strCache>
            </c:strRef>
          </c:cat>
          <c:val>
            <c:numRef>
              <c:f>Sheet1!$D$113:$D$114</c:f>
              <c:numCache>
                <c:formatCode>0%</c:formatCode>
                <c:ptCount val="2"/>
                <c:pt idx="0">
                  <c:v>0.97000000000000064</c:v>
                </c:pt>
                <c:pt idx="1">
                  <c:v>3.0000000000000002E-2</c:v>
                </c:pt>
              </c:numCache>
            </c:numRef>
          </c:val>
        </c:ser>
        <c:firstSliceAng val="0"/>
      </c:pieChart>
    </c:plotArea>
    <c:plotVisOnly val="1"/>
    <c:dispBlanksAs val="zero"/>
  </c:chart>
  <c:txPr>
    <a:bodyPr/>
    <a:lstStyle/>
    <a:p>
      <a:pPr>
        <a:defRPr sz="1800"/>
      </a:pPr>
      <a:endParaRPr lang="en-US"/>
    </a:p>
  </c:txPr>
  <c:externalData r:id="rId1"/>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0.15696746240053375"/>
          <c:y val="9.9537037037037202E-2"/>
          <c:w val="0.4417989417989418"/>
          <c:h val="0.77314814814814936"/>
        </c:manualLayout>
      </c:layout>
      <c:pieChart>
        <c:varyColors val="1"/>
        <c:ser>
          <c:idx val="0"/>
          <c:order val="0"/>
          <c:dLbls>
            <c:dLbl>
              <c:idx val="0"/>
              <c:layout/>
              <c:dLblPos val="outEnd"/>
              <c:showVal val="1"/>
            </c:dLbl>
            <c:dLbl>
              <c:idx val="1"/>
              <c:layout/>
              <c:dLblPos val="outEnd"/>
              <c:showVal val="1"/>
            </c:dLbl>
            <c:dLbl>
              <c:idx val="2"/>
              <c:layout/>
              <c:dLblPos val="outEnd"/>
              <c:showVal val="1"/>
            </c:dLbl>
            <c:delete val="1"/>
            <c:txPr>
              <a:bodyPr/>
              <a:lstStyle/>
              <a:p>
                <a:pPr>
                  <a:defRPr b="1"/>
                </a:pPr>
                <a:endParaRPr lang="en-US"/>
              </a:p>
            </c:txPr>
            <c:dLblPos val="outEnd"/>
          </c:dLbls>
          <c:cat>
            <c:strRef>
              <c:f>Sheet1!$C$127:$C$134</c:f>
              <c:strCache>
                <c:ptCount val="8"/>
                <c:pt idx="0">
                  <c:v>Virginia</c:v>
                </c:pt>
                <c:pt idx="1">
                  <c:v>Ireland</c:v>
                </c:pt>
                <c:pt idx="2">
                  <c:v>California</c:v>
                </c:pt>
                <c:pt idx="3">
                  <c:v>Oregon</c:v>
                </c:pt>
                <c:pt idx="4">
                  <c:v>Singapore</c:v>
                </c:pt>
                <c:pt idx="5">
                  <c:v>Tokyo</c:v>
                </c:pt>
                <c:pt idx="6">
                  <c:v>Sao Paulo</c:v>
                </c:pt>
                <c:pt idx="7">
                  <c:v>Sydney</c:v>
                </c:pt>
              </c:strCache>
            </c:strRef>
          </c:cat>
          <c:val>
            <c:numRef>
              <c:f>Sheet1!$D$127:$D$134</c:f>
              <c:numCache>
                <c:formatCode>#,##0</c:formatCode>
                <c:ptCount val="8"/>
                <c:pt idx="0">
                  <c:v>521681</c:v>
                </c:pt>
                <c:pt idx="1">
                  <c:v>116366</c:v>
                </c:pt>
                <c:pt idx="2">
                  <c:v>40548</c:v>
                </c:pt>
                <c:pt idx="3">
                  <c:v>15635</c:v>
                </c:pt>
                <c:pt idx="4">
                  <c:v>20871</c:v>
                </c:pt>
                <c:pt idx="5">
                  <c:v>16965</c:v>
                </c:pt>
                <c:pt idx="6">
                  <c:v>14866</c:v>
                </c:pt>
                <c:pt idx="7" formatCode="General">
                  <c:v>554</c:v>
                </c:pt>
              </c:numCache>
            </c:numRef>
          </c:val>
        </c:ser>
        <c:firstSliceAng val="0"/>
      </c:pieChart>
    </c:plotArea>
    <c:legend>
      <c:legendPos val="r"/>
      <c:layout/>
    </c:legend>
    <c:plotVisOnly val="1"/>
    <c:dispBlanksAs val="zero"/>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10"/>
  <c:chart>
    <c:plotArea>
      <c:layout>
        <c:manualLayout>
          <c:layoutTarget val="inner"/>
          <c:xMode val="edge"/>
          <c:yMode val="edge"/>
          <c:x val="0.10659003732663511"/>
          <c:y val="0.14291797662807226"/>
          <c:w val="0.41813407439864636"/>
          <c:h val="0.67797586821550915"/>
        </c:manualLayout>
      </c:layout>
      <c:pieChart>
        <c:varyColors val="1"/>
        <c:ser>
          <c:idx val="0"/>
          <c:order val="0"/>
          <c:dLbls>
            <c:dLbl>
              <c:idx val="0"/>
              <c:layout/>
              <c:dLblPos val="outEnd"/>
              <c:showVal val="1"/>
            </c:dLbl>
            <c:dLbl>
              <c:idx val="1"/>
              <c:layout/>
              <c:dLblPos val="outEnd"/>
              <c:showVal val="1"/>
            </c:dLbl>
            <c:dLbl>
              <c:idx val="2"/>
              <c:layout/>
              <c:dLblPos val="outEnd"/>
              <c:showVal val="1"/>
            </c:dLbl>
            <c:dLbl>
              <c:idx val="3"/>
              <c:layout/>
              <c:dLblPos val="outEnd"/>
              <c:showVal val="1"/>
            </c:dLbl>
            <c:dLbl>
              <c:idx val="4"/>
              <c:layout/>
              <c:dLblPos val="outEnd"/>
              <c:showVal val="1"/>
            </c:dLbl>
            <c:dLbl>
              <c:idx val="5"/>
              <c:layout/>
              <c:dLblPos val="outEnd"/>
              <c:showVal val="1"/>
            </c:dLbl>
            <c:dLbl>
              <c:idx val="6"/>
              <c:layout/>
              <c:dLblPos val="outEnd"/>
              <c:showVal val="1"/>
            </c:dLbl>
            <c:dLbl>
              <c:idx val="7"/>
              <c:layout/>
              <c:dLblPos val="outEnd"/>
              <c:showVal val="1"/>
            </c:dLbl>
            <c:delete val="1"/>
            <c:txPr>
              <a:bodyPr/>
              <a:lstStyle/>
              <a:p>
                <a:pPr>
                  <a:defRPr b="1"/>
                </a:pPr>
                <a:endParaRPr lang="en-US"/>
              </a:p>
            </c:txPr>
            <c:dLblPos val="outEnd"/>
          </c:dLbls>
          <c:cat>
            <c:strRef>
              <c:f>Sheet1!$C$146:$C$153</c:f>
              <c:strCache>
                <c:ptCount val="8"/>
                <c:pt idx="0">
                  <c:v>Virginia</c:v>
                </c:pt>
                <c:pt idx="1">
                  <c:v>California</c:v>
                </c:pt>
                <c:pt idx="2">
                  <c:v>Illinois</c:v>
                </c:pt>
                <c:pt idx="3">
                  <c:v>Texas</c:v>
                </c:pt>
                <c:pt idx="4">
                  <c:v>Ireland</c:v>
                </c:pt>
                <c:pt idx="5">
                  <c:v>Netherlands</c:v>
                </c:pt>
                <c:pt idx="6">
                  <c:v>Singapore</c:v>
                </c:pt>
                <c:pt idx="7">
                  <c:v>Hong Kong</c:v>
                </c:pt>
              </c:strCache>
            </c:strRef>
          </c:cat>
          <c:val>
            <c:numRef>
              <c:f>Sheet1!$D$146:$D$153</c:f>
              <c:numCache>
                <c:formatCode>General</c:formatCode>
                <c:ptCount val="8"/>
                <c:pt idx="0">
                  <c:v>862</c:v>
                </c:pt>
                <c:pt idx="1">
                  <c:v>558</c:v>
                </c:pt>
                <c:pt idx="2" formatCode="#,##0">
                  <c:v>2071</c:v>
                </c:pt>
                <c:pt idx="3" formatCode="#,##0">
                  <c:v>1395</c:v>
                </c:pt>
                <c:pt idx="4" formatCode="#,##0">
                  <c:v>1035</c:v>
                </c:pt>
                <c:pt idx="5" formatCode="#,##0">
                  <c:v>1205</c:v>
                </c:pt>
                <c:pt idx="6">
                  <c:v>632</c:v>
                </c:pt>
                <c:pt idx="7">
                  <c:v>502</c:v>
                </c:pt>
              </c:numCache>
            </c:numRef>
          </c:val>
        </c:ser>
        <c:dLbls>
          <c:showVal val="1"/>
        </c:dLbls>
        <c:firstSliceAng val="0"/>
      </c:pieChart>
    </c:plotArea>
    <c:legend>
      <c:legendPos val="r"/>
      <c:layout>
        <c:manualLayout>
          <c:xMode val="edge"/>
          <c:yMode val="edge"/>
          <c:x val="0.67099195591098826"/>
          <c:y val="2.1428277436369946E-2"/>
          <c:w val="0.2868505817690753"/>
          <c:h val="0.8928089055213092"/>
        </c:manualLayout>
      </c:layout>
    </c:legend>
    <c:plotVisOnly val="1"/>
    <c:dispBlanksAs val="zero"/>
  </c:chart>
  <c:txPr>
    <a:bodyPr/>
    <a:lstStyle/>
    <a:p>
      <a:pPr>
        <a:defRPr sz="1800"/>
      </a:pPr>
      <a:endParaRPr lang="en-US"/>
    </a:p>
  </c:txPr>
  <c:externalData r:id="rId1"/>
</c:chartSpace>
</file>

<file path=ppt/drawings/_rels/drawing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drawing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2.png"/></Relationships>
</file>

<file path=ppt/drawings/_rels/drawing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image" Target="../media/image47.png"/></Relationships>
</file>

<file path=ppt/drawings/drawing1.xml><?xml version="1.0" encoding="utf-8"?>
<c:userShapes xmlns:c="http://schemas.openxmlformats.org/drawingml/2006/chart">
  <cdr:relSizeAnchor xmlns:cdr="http://schemas.openxmlformats.org/drawingml/2006/chartDrawing">
    <cdr:from>
      <cdr:x>0.07534</cdr:x>
      <cdr:y>0.18269</cdr:y>
    </cdr:from>
    <cdr:to>
      <cdr:x>0.19844</cdr:x>
      <cdr:y>0.30869</cdr:y>
    </cdr:to>
    <cdr:pic>
      <cdr:nvPicPr>
        <cdr:cNvPr id="2" name="Picture 1" descr="windowsazure-logo.png"/>
        <cdr:cNvPicPr>
          <a:picLocks xmlns:a="http://schemas.openxmlformats.org/drawingml/2006/main" noChangeAspect="1"/>
        </cdr:cNvPicPr>
      </cdr:nvPicPr>
      <cdr:blipFill>
        <a:blip xmlns:a="http://schemas.openxmlformats.org/drawingml/2006/main" xmlns:r="http://schemas.openxmlformats.org/officeDocument/2006/relationships" r:embed="rId1" cstate="print"/>
        <a:stretch xmlns:a="http://schemas.openxmlformats.org/drawingml/2006/main">
          <a:fillRect/>
        </a:stretch>
      </cdr:blipFill>
      <cdr:spPr>
        <a:xfrm xmlns:a="http://schemas.openxmlformats.org/drawingml/2006/main">
          <a:off x="533400" y="609614"/>
          <a:ext cx="871511" cy="420432"/>
        </a:xfrm>
        <a:prstGeom xmlns:a="http://schemas.openxmlformats.org/drawingml/2006/main" prst="rect">
          <a:avLst/>
        </a:prstGeom>
      </cdr:spPr>
    </cdr:pic>
  </cdr:relSizeAnchor>
  <cdr:relSizeAnchor xmlns:cdr="http://schemas.openxmlformats.org/drawingml/2006/chartDrawing">
    <cdr:from>
      <cdr:x>0.41976</cdr:x>
      <cdr:y>0.15985</cdr:y>
    </cdr:from>
    <cdr:to>
      <cdr:x>0.52871</cdr:x>
      <cdr:y>0.2982</cdr:y>
    </cdr:to>
    <cdr:sp macro="" textlink="">
      <cdr:nvSpPr>
        <cdr:cNvPr id="3" name="TextBox 38"/>
        <cdr:cNvSpPr txBox="1"/>
      </cdr:nvSpPr>
      <cdr:spPr>
        <a:xfrm xmlns:a="http://schemas.openxmlformats.org/drawingml/2006/main">
          <a:off x="2971800" y="533400"/>
          <a:ext cx="771365"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r>
            <a:rPr lang="en-US" sz="2400" i="1" dirty="0" smtClean="0"/>
            <a:t>Both</a:t>
          </a:r>
          <a:endParaRPr lang="en-US" sz="2400" i="1" dirty="0"/>
        </a:p>
      </cdr:txBody>
    </cdr:sp>
  </cdr:relSizeAnchor>
  <cdr:relSizeAnchor xmlns:cdr="http://schemas.openxmlformats.org/drawingml/2006/chartDrawing">
    <cdr:from>
      <cdr:x>0.43052</cdr:x>
      <cdr:y>0.4423</cdr:y>
    </cdr:from>
    <cdr:to>
      <cdr:x>0.5657</cdr:x>
      <cdr:y>0.54806</cdr:y>
    </cdr:to>
    <cdr:pic>
      <cdr:nvPicPr>
        <cdr:cNvPr id="4" name="Picture 3" descr="aws_logo.png"/>
        <cdr:cNvPicPr>
          <a:picLocks xmlns:a="http://schemas.openxmlformats.org/drawingml/2006/main" noChangeAspect="1"/>
        </cdr:cNvPicPr>
      </cdr:nvPicPr>
      <cdr:blipFill>
        <a:blip xmlns:a="http://schemas.openxmlformats.org/drawingml/2006/main" xmlns:r="http://schemas.openxmlformats.org/officeDocument/2006/relationships" r:embed="rId2" cstate="print"/>
        <a:stretch xmlns:a="http://schemas.openxmlformats.org/drawingml/2006/main">
          <a:fillRect/>
        </a:stretch>
      </cdr:blipFill>
      <cdr:spPr>
        <a:xfrm xmlns:a="http://schemas.openxmlformats.org/drawingml/2006/main">
          <a:off x="3047999" y="1475900"/>
          <a:ext cx="957029" cy="352909"/>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0.05405</cdr:x>
      <cdr:y>0.41026</cdr:y>
    </cdr:from>
    <cdr:to>
      <cdr:x>0.24324</cdr:x>
      <cdr:y>0.54264</cdr:y>
    </cdr:to>
    <cdr:pic>
      <cdr:nvPicPr>
        <cdr:cNvPr id="2" name="Picture 1" descr="aws_logo.png"/>
        <cdr:cNvPicPr>
          <a:picLocks xmlns:a="http://schemas.openxmlformats.org/drawingml/2006/main" noChangeAspect="1"/>
        </cdr:cNvPicPr>
      </cdr:nvPicPr>
      <cdr:blipFill>
        <a:blip xmlns:a="http://schemas.openxmlformats.org/drawingml/2006/main" xmlns:r="http://schemas.openxmlformats.org/officeDocument/2006/relationships" r:embed="rId1" cstate="print"/>
        <a:stretch xmlns:a="http://schemas.openxmlformats.org/drawingml/2006/main">
          <a:fillRect/>
        </a:stretch>
      </cdr:blipFill>
      <cdr:spPr>
        <a:xfrm xmlns:a="http://schemas.openxmlformats.org/drawingml/2006/main">
          <a:off x="304800" y="1219200"/>
          <a:ext cx="1066805" cy="393406"/>
        </a:xfrm>
        <a:prstGeom xmlns:a="http://schemas.openxmlformats.org/drawingml/2006/main" prst="rect">
          <a:avLst/>
        </a:prstGeom>
      </cdr:spPr>
    </cdr:pic>
  </cdr:relSizeAnchor>
  <cdr:relSizeAnchor xmlns:cdr="http://schemas.openxmlformats.org/drawingml/2006/chartDrawing">
    <cdr:from>
      <cdr:x>0.56757</cdr:x>
      <cdr:y>0.41026</cdr:y>
    </cdr:from>
    <cdr:to>
      <cdr:x>0.73662</cdr:x>
      <cdr:y>0.56501</cdr:y>
    </cdr:to>
    <cdr:pic>
      <cdr:nvPicPr>
        <cdr:cNvPr id="3" name="Picture 2" descr="windowsazure-logo.png"/>
        <cdr:cNvPicPr>
          <a:picLocks xmlns:a="http://schemas.openxmlformats.org/drawingml/2006/main" noChangeAspect="1"/>
        </cdr:cNvPicPr>
      </cdr:nvPicPr>
      <cdr:blipFill>
        <a:blip xmlns:a="http://schemas.openxmlformats.org/drawingml/2006/main" xmlns:r="http://schemas.openxmlformats.org/officeDocument/2006/relationships" r:embed="rId2" cstate="print"/>
        <a:stretch xmlns:a="http://schemas.openxmlformats.org/drawingml/2006/main">
          <a:fillRect/>
        </a:stretch>
      </cdr:blipFill>
      <cdr:spPr>
        <a:xfrm xmlns:a="http://schemas.openxmlformats.org/drawingml/2006/main">
          <a:off x="3200400" y="1219200"/>
          <a:ext cx="953239" cy="459886"/>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0.13514</cdr:x>
      <cdr:y>0.15385</cdr:y>
    </cdr:from>
    <cdr:to>
      <cdr:x>0.38057</cdr:x>
      <cdr:y>0.28849</cdr:y>
    </cdr:to>
    <cdr:sp macro="" textlink="">
      <cdr:nvSpPr>
        <cdr:cNvPr id="4" name="TextBox 19"/>
        <cdr:cNvSpPr txBox="1"/>
      </cdr:nvSpPr>
      <cdr:spPr>
        <a:xfrm xmlns:a="http://schemas.openxmlformats.org/drawingml/2006/main">
          <a:off x="762000" y="457200"/>
          <a:ext cx="1383931" cy="40012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r"/>
          <a:r>
            <a:rPr lang="en-US" sz="2000" i="1" dirty="0" smtClean="0"/>
            <a:t>Other (TCP)</a:t>
          </a:r>
          <a:endParaRPr lang="en-US" sz="2000" i="1" dirty="0"/>
        </a:p>
      </cdr:txBody>
    </cdr:sp>
  </cdr:relSizeAnchor>
  <cdr:relSizeAnchor xmlns:cdr="http://schemas.openxmlformats.org/drawingml/2006/chartDrawing">
    <cdr:from>
      <cdr:x>0.41892</cdr:x>
      <cdr:y>0.15385</cdr:y>
    </cdr:from>
    <cdr:to>
      <cdr:x>0.67625</cdr:x>
      <cdr:y>0.28849</cdr:y>
    </cdr:to>
    <cdr:sp macro="" textlink="">
      <cdr:nvSpPr>
        <cdr:cNvPr id="5" name="TextBox 19"/>
        <cdr:cNvSpPr txBox="1"/>
      </cdr:nvSpPr>
      <cdr:spPr>
        <a:xfrm xmlns:a="http://schemas.openxmlformats.org/drawingml/2006/main">
          <a:off x="2362200" y="457200"/>
          <a:ext cx="1451032" cy="40012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000" i="1" dirty="0" smtClean="0"/>
            <a:t>Other (UDP)</a:t>
          </a:r>
          <a:endParaRPr lang="en-US" sz="2000" i="1" dirty="0"/>
        </a:p>
      </cdr:txBody>
    </cdr:sp>
  </cdr:relSizeAnchor>
  <cdr:relSizeAnchor xmlns:cdr="http://schemas.openxmlformats.org/drawingml/2006/chartDrawing">
    <cdr:from>
      <cdr:x>0.04054</cdr:x>
      <cdr:y>0.35897</cdr:y>
    </cdr:from>
    <cdr:to>
      <cdr:x>0.26973</cdr:x>
      <cdr:y>0.49361</cdr:y>
    </cdr:to>
    <cdr:sp macro="" textlink="">
      <cdr:nvSpPr>
        <cdr:cNvPr id="6" name="TextBox 19"/>
        <cdr:cNvSpPr txBox="1"/>
      </cdr:nvSpPr>
      <cdr:spPr>
        <a:xfrm xmlns:a="http://schemas.openxmlformats.org/drawingml/2006/main">
          <a:off x="228600" y="1066800"/>
          <a:ext cx="1292357" cy="40012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l"/>
          <a:r>
            <a:rPr lang="en-US" sz="2000" i="1" dirty="0" smtClean="0"/>
            <a:t>DNS (UDP)</a:t>
          </a:r>
          <a:endParaRPr lang="en-US" sz="2000" i="1" dirty="0"/>
        </a:p>
      </cdr:txBody>
    </cdr:sp>
  </cdr:relSizeAnchor>
  <cdr:relSizeAnchor xmlns:cdr="http://schemas.openxmlformats.org/drawingml/2006/chartDrawing">
    <cdr:from>
      <cdr:x>0.01351</cdr:x>
      <cdr:y>0.69231</cdr:y>
    </cdr:from>
    <cdr:to>
      <cdr:x>0.27085</cdr:x>
      <cdr:y>0.82695</cdr:y>
    </cdr:to>
    <cdr:sp macro="" textlink="">
      <cdr:nvSpPr>
        <cdr:cNvPr id="7" name="TextBox 19"/>
        <cdr:cNvSpPr txBox="1"/>
      </cdr:nvSpPr>
      <cdr:spPr>
        <a:xfrm xmlns:a="http://schemas.openxmlformats.org/drawingml/2006/main">
          <a:off x="76200" y="2057400"/>
          <a:ext cx="1451089" cy="40012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l"/>
          <a:r>
            <a:rPr lang="en-US" sz="2000" i="1" dirty="0" smtClean="0"/>
            <a:t>HTTPS (TCP)</a:t>
          </a:r>
          <a:endParaRPr lang="en-US" sz="2000" i="1" dirty="0"/>
        </a:p>
      </cdr:txBody>
    </cdr:sp>
  </cdr:relSizeAnchor>
  <cdr:relSizeAnchor xmlns:cdr="http://schemas.openxmlformats.org/drawingml/2006/chartDrawing">
    <cdr:from>
      <cdr:x>0.54054</cdr:x>
      <cdr:y>0.38462</cdr:y>
    </cdr:from>
    <cdr:to>
      <cdr:x>0.7774</cdr:x>
      <cdr:y>0.51925</cdr:y>
    </cdr:to>
    <cdr:sp macro="" textlink="">
      <cdr:nvSpPr>
        <cdr:cNvPr id="8" name="TextBox 19"/>
        <cdr:cNvSpPr txBox="1"/>
      </cdr:nvSpPr>
      <cdr:spPr>
        <a:xfrm xmlns:a="http://schemas.openxmlformats.org/drawingml/2006/main">
          <a:off x="3048000" y="1143000"/>
          <a:ext cx="1335606" cy="400093"/>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l"/>
          <a:r>
            <a:rPr lang="en-US" sz="2000" i="1" dirty="0" smtClean="0"/>
            <a:t>HTTP (TCP)</a:t>
          </a:r>
          <a:endParaRPr lang="en-US" sz="2000" i="1" dirty="0"/>
        </a:p>
      </cdr:txBody>
    </cdr:sp>
  </cdr:relSizeAnchor>
</c:userShapes>
</file>

<file path=ppt/drawings/drawing4.xml><?xml version="1.0" encoding="utf-8"?>
<c:userShapes xmlns:c="http://schemas.openxmlformats.org/drawingml/2006/chart">
  <cdr:relSizeAnchor xmlns:cdr="http://schemas.openxmlformats.org/drawingml/2006/chartDrawing">
    <cdr:from>
      <cdr:x>0.56757</cdr:x>
      <cdr:y>0.51282</cdr:y>
    </cdr:from>
    <cdr:to>
      <cdr:x>0.69839</cdr:x>
      <cdr:y>0.64746</cdr:y>
    </cdr:to>
    <cdr:sp macro="" textlink="">
      <cdr:nvSpPr>
        <cdr:cNvPr id="4" name="TextBox 19"/>
        <cdr:cNvSpPr txBox="1"/>
      </cdr:nvSpPr>
      <cdr:spPr>
        <a:xfrm xmlns:a="http://schemas.openxmlformats.org/drawingml/2006/main">
          <a:off x="3200400" y="1524000"/>
          <a:ext cx="737702"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l"/>
          <a:r>
            <a:rPr lang="en-US" sz="2000" i="1" dirty="0" smtClean="0"/>
            <a:t>1 VM</a:t>
          </a:r>
          <a:endParaRPr lang="en-US" sz="2000" i="1" dirty="0"/>
        </a:p>
      </cdr:txBody>
    </cdr:sp>
  </cdr:relSizeAnchor>
  <cdr:relSizeAnchor xmlns:cdr="http://schemas.openxmlformats.org/drawingml/2006/chartDrawing">
    <cdr:from>
      <cdr:x>0.09459</cdr:x>
      <cdr:y>0.64103</cdr:y>
    </cdr:from>
    <cdr:to>
      <cdr:x>0.24305</cdr:x>
      <cdr:y>0.77566</cdr:y>
    </cdr:to>
    <cdr:sp macro="" textlink="">
      <cdr:nvSpPr>
        <cdr:cNvPr id="5" name="TextBox 19"/>
        <cdr:cNvSpPr txBox="1"/>
      </cdr:nvSpPr>
      <cdr:spPr>
        <a:xfrm xmlns:a="http://schemas.openxmlformats.org/drawingml/2006/main">
          <a:off x="533400" y="1905000"/>
          <a:ext cx="837089"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r"/>
          <a:r>
            <a:rPr lang="en-US" sz="2000" i="1" dirty="0" smtClean="0"/>
            <a:t>2 VMs</a:t>
          </a:r>
          <a:endParaRPr lang="en-US" sz="2000" i="1" dirty="0"/>
        </a:p>
      </cdr:txBody>
    </cdr:sp>
  </cdr:relSizeAnchor>
  <cdr:relSizeAnchor xmlns:cdr="http://schemas.openxmlformats.org/drawingml/2006/chartDrawing">
    <cdr:from>
      <cdr:x>0.08108</cdr:x>
      <cdr:y>0.35897</cdr:y>
    </cdr:from>
    <cdr:to>
      <cdr:x>0.25228</cdr:x>
      <cdr:y>0.49361</cdr:y>
    </cdr:to>
    <cdr:sp macro="" textlink="">
      <cdr:nvSpPr>
        <cdr:cNvPr id="6" name="TextBox 19"/>
        <cdr:cNvSpPr txBox="1"/>
      </cdr:nvSpPr>
      <cdr:spPr>
        <a:xfrm xmlns:a="http://schemas.openxmlformats.org/drawingml/2006/main">
          <a:off x="457200" y="1066800"/>
          <a:ext cx="965329"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gn="r"/>
          <a:r>
            <a:rPr lang="en-US" sz="2000" i="1" dirty="0" smtClean="0"/>
            <a:t>3+ VMs</a:t>
          </a:r>
          <a:endParaRPr lang="en-US" sz="2000" i="1" dirty="0"/>
        </a:p>
      </cdr:txBody>
    </cdr:sp>
  </cdr:relSizeAnchor>
</c:userShapes>
</file>

<file path=ppt/drawings/drawing5.xml><?xml version="1.0" encoding="utf-8"?>
<c:userShapes xmlns:c="http://schemas.openxmlformats.org/drawingml/2006/chart">
  <cdr:relSizeAnchor xmlns:cdr="http://schemas.openxmlformats.org/drawingml/2006/chartDrawing">
    <cdr:from>
      <cdr:x>0.48333</cdr:x>
      <cdr:y>0.16667</cdr:y>
    </cdr:from>
    <cdr:to>
      <cdr:x>0.58333</cdr:x>
      <cdr:y>0.33334</cdr:y>
    </cdr:to>
    <cdr:pic>
      <cdr:nvPicPr>
        <cdr:cNvPr id="2" name="Picture 1" descr="Elastic-Beanstalk.png"/>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 xmlns:p="http://schemas.openxmlformats.org/presentationml/2006/main" xmlns:a14="http://schemas.microsoft.com/office/drawing/2010/main" xmlns:lc="http://schemas.openxmlformats.org/drawingml/2006/lockedCanvas" val="0"/>
            </a:ext>
          </a:extLst>
        </a:blip>
        <a:stretch xmlns:a="http://schemas.openxmlformats.org/drawingml/2006/main">
          <a:fillRect/>
        </a:stretch>
      </cdr:blipFill>
      <cdr:spPr>
        <a:xfrm xmlns:a="http://schemas.openxmlformats.org/drawingml/2006/main">
          <a:off x="2209800" y="457200"/>
          <a:ext cx="457200" cy="457215"/>
        </a:xfrm>
        <a:prstGeom xmlns:a="http://schemas.openxmlformats.org/drawingml/2006/main" prst="rect">
          <a:avLst/>
        </a:prstGeom>
      </cdr:spPr>
    </cdr:pic>
  </cdr:relSizeAnchor>
  <cdr:relSizeAnchor xmlns:cdr="http://schemas.openxmlformats.org/drawingml/2006/chartDrawing">
    <cdr:from>
      <cdr:x>0.56667</cdr:x>
      <cdr:y>0.16667</cdr:y>
    </cdr:from>
    <cdr:to>
      <cdr:x>0.88142</cdr:x>
      <cdr:y>0.39667</cdr:y>
    </cdr:to>
    <cdr:sp macro="" textlink="">
      <cdr:nvSpPr>
        <cdr:cNvPr id="3" name="TextBox 18"/>
        <cdr:cNvSpPr txBox="1"/>
      </cdr:nvSpPr>
      <cdr:spPr>
        <a:xfrm xmlns:a="http://schemas.openxmlformats.org/drawingml/2006/main">
          <a:off x="2590800" y="457201"/>
          <a:ext cx="1439048" cy="63094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pPr>
            <a:lnSpc>
              <a:spcPts val="2100"/>
            </a:lnSpc>
          </a:pPr>
          <a:r>
            <a:rPr lang="en-US" sz="2400" b="1" i="1" dirty="0" smtClean="0">
              <a:solidFill>
                <a:srgbClr val="9BBB59">
                  <a:lumMod val="50000"/>
                </a:srgbClr>
              </a:solidFill>
            </a:rPr>
            <a:t>Elastic </a:t>
          </a:r>
          <a:br>
            <a:rPr lang="en-US" sz="2400" b="1" i="1" dirty="0" smtClean="0">
              <a:solidFill>
                <a:srgbClr val="9BBB59">
                  <a:lumMod val="50000"/>
                </a:srgbClr>
              </a:solidFill>
            </a:rPr>
          </a:br>
          <a:r>
            <a:rPr lang="en-US" sz="2400" b="1" i="1" dirty="0" smtClean="0">
              <a:solidFill>
                <a:srgbClr val="9BBB59">
                  <a:lumMod val="50000"/>
                </a:srgbClr>
              </a:solidFill>
            </a:rPr>
            <a:t>Beanstalk</a:t>
          </a:r>
          <a:endParaRPr lang="en-US" sz="2400" b="1" i="1" dirty="0">
            <a:solidFill>
              <a:srgbClr val="9BBB59">
                <a:lumMod val="50000"/>
              </a:srgbClr>
            </a:solidFill>
          </a:endParaRPr>
        </a:p>
      </cdr:txBody>
    </cdr:sp>
  </cdr:relSizeAnchor>
  <cdr:relSizeAnchor xmlns:cdr="http://schemas.openxmlformats.org/drawingml/2006/chartDrawing">
    <cdr:from>
      <cdr:x>0.48333</cdr:x>
      <cdr:y>0.38889</cdr:y>
    </cdr:from>
    <cdr:to>
      <cdr:x>0.84584</cdr:x>
      <cdr:y>0.59028</cdr:y>
    </cdr:to>
    <cdr:pic>
      <cdr:nvPicPr>
        <cdr:cNvPr id="4" name="Picture 3" descr="heroku-logo-light-300x100.png"/>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2209800" y="1066800"/>
          <a:ext cx="1657380" cy="552457"/>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0.57692</cdr:x>
      <cdr:y>0.62857</cdr:y>
    </cdr:from>
    <cdr:to>
      <cdr:x>0.88204</cdr:x>
      <cdr:y>0.80167</cdr:y>
    </cdr:to>
    <cdr:sp macro="" textlink="">
      <cdr:nvSpPr>
        <cdr:cNvPr id="3" name="TextBox 32"/>
        <cdr:cNvSpPr txBox="1"/>
      </cdr:nvSpPr>
      <cdr:spPr>
        <a:xfrm xmlns:a="http://schemas.openxmlformats.org/drawingml/2006/main">
          <a:off x="2286000" y="1676400"/>
          <a:ext cx="1208985"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smtClean="0"/>
            <a:t>1 region</a:t>
          </a:r>
          <a:endParaRPr lang="en-US" sz="2400" i="1" dirty="0"/>
        </a:p>
      </cdr:txBody>
    </cdr:sp>
  </cdr:relSizeAnchor>
  <cdr:relSizeAnchor xmlns:cdr="http://schemas.openxmlformats.org/drawingml/2006/chartDrawing">
    <cdr:from>
      <cdr:x>0.57692</cdr:x>
      <cdr:y>0.17143</cdr:y>
    </cdr:from>
    <cdr:to>
      <cdr:x>0.95122</cdr:x>
      <cdr:y>0.34453</cdr:y>
    </cdr:to>
    <cdr:sp macro="" textlink="">
      <cdr:nvSpPr>
        <cdr:cNvPr id="4" name="TextBox 32"/>
        <cdr:cNvSpPr txBox="1"/>
      </cdr:nvSpPr>
      <cdr:spPr>
        <a:xfrm xmlns:a="http://schemas.openxmlformats.org/drawingml/2006/main">
          <a:off x="2286000" y="457200"/>
          <a:ext cx="1483098"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smtClean="0"/>
            <a:t>2+ regions</a:t>
          </a:r>
          <a:endParaRPr lang="en-US" sz="2400" i="1" dirty="0"/>
        </a:p>
      </cdr:txBody>
    </cdr:sp>
  </cdr:relSizeAnchor>
</c:userShapes>
</file>

<file path=ppt/drawings/drawing7.xml><?xml version="1.0" encoding="utf-8"?>
<c:userShapes xmlns:c="http://schemas.openxmlformats.org/drawingml/2006/chart">
  <cdr:relSizeAnchor xmlns:cdr="http://schemas.openxmlformats.org/drawingml/2006/chartDrawing">
    <cdr:from>
      <cdr:x>0.55804</cdr:x>
      <cdr:y>0.67647</cdr:y>
    </cdr:from>
    <cdr:to>
      <cdr:x>0.85185</cdr:x>
      <cdr:y>0.85466</cdr:y>
    </cdr:to>
    <cdr:sp macro="" textlink="">
      <cdr:nvSpPr>
        <cdr:cNvPr id="6" name="TextBox 32"/>
        <cdr:cNvSpPr txBox="1"/>
      </cdr:nvSpPr>
      <cdr:spPr>
        <a:xfrm xmlns:a="http://schemas.openxmlformats.org/drawingml/2006/main">
          <a:off x="2296215" y="1752600"/>
          <a:ext cx="1208985"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r>
            <a:rPr lang="en-US" sz="2400" i="1" dirty="0" smtClean="0"/>
            <a:t>1 region</a:t>
          </a:r>
          <a:endParaRPr lang="en-US" sz="2400" i="1" dirty="0"/>
        </a:p>
      </cdr:txBody>
    </cdr:sp>
  </cdr:relSizeAnchor>
  <cdr:relSizeAnchor xmlns:cdr="http://schemas.openxmlformats.org/drawingml/2006/chartDrawing">
    <cdr:from>
      <cdr:x>0.55556</cdr:x>
      <cdr:y>0.23529</cdr:y>
    </cdr:from>
    <cdr:to>
      <cdr:x>0.91599</cdr:x>
      <cdr:y>0.41349</cdr:y>
    </cdr:to>
    <cdr:sp macro="" textlink="">
      <cdr:nvSpPr>
        <cdr:cNvPr id="7" name="TextBox 32"/>
        <cdr:cNvSpPr txBox="1"/>
      </cdr:nvSpPr>
      <cdr:spPr>
        <a:xfrm xmlns:a="http://schemas.openxmlformats.org/drawingml/2006/main">
          <a:off x="2286000" y="609600"/>
          <a:ext cx="1483098"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smtClean="0"/>
            <a:t>2+ regions</a:t>
          </a:r>
          <a:endParaRPr lang="en-US" sz="2400" i="1" dirty="0"/>
        </a:p>
      </cdr:txBody>
    </cdr:sp>
  </cdr:relSizeAnchor>
</c:userShapes>
</file>

<file path=ppt/drawings/drawing8.xml><?xml version="1.0" encoding="utf-8"?>
<c:userShapes xmlns:c="http://schemas.openxmlformats.org/drawingml/2006/chart">
  <cdr:relSizeAnchor xmlns:cdr="http://schemas.openxmlformats.org/drawingml/2006/chartDrawing">
    <cdr:from>
      <cdr:x>0.56</cdr:x>
      <cdr:y>0.32</cdr:y>
    </cdr:from>
    <cdr:to>
      <cdr:x>0.71206</cdr:x>
      <cdr:y>0.44117</cdr:y>
    </cdr:to>
    <cdr:sp macro="" textlink="">
      <cdr:nvSpPr>
        <cdr:cNvPr id="2" name="TextBox 32"/>
        <cdr:cNvSpPr txBox="1"/>
      </cdr:nvSpPr>
      <cdr:spPr>
        <a:xfrm xmlns:a="http://schemas.openxmlformats.org/drawingml/2006/main">
          <a:off x="3733800" y="1219200"/>
          <a:ext cx="1013860" cy="46165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xmlns:a="http://schemas.openxmlformats.org/drawingml/2006/main">
          <a:r>
            <a:rPr lang="en-US" sz="2400" i="1" dirty="0" smtClean="0"/>
            <a:t>1 Zone</a:t>
          </a:r>
          <a:endParaRPr lang="en-US" sz="2400" i="1" dirty="0"/>
        </a:p>
      </cdr:txBody>
    </cdr:sp>
  </cdr:relSizeAnchor>
  <cdr:relSizeAnchor xmlns:cdr="http://schemas.openxmlformats.org/drawingml/2006/chartDrawing">
    <cdr:from>
      <cdr:x>0.04571</cdr:x>
      <cdr:y>0.72</cdr:y>
    </cdr:from>
    <cdr:to>
      <cdr:x>0.21646</cdr:x>
      <cdr:y>0.84117</cdr:y>
    </cdr:to>
    <cdr:sp macro="" textlink="">
      <cdr:nvSpPr>
        <cdr:cNvPr id="3" name="TextBox 32"/>
        <cdr:cNvSpPr txBox="1"/>
      </cdr:nvSpPr>
      <cdr:spPr>
        <a:xfrm xmlns:a="http://schemas.openxmlformats.org/drawingml/2006/main">
          <a:off x="304800" y="2743200"/>
          <a:ext cx="1138476" cy="46165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smtClean="0"/>
            <a:t>2 Zones</a:t>
          </a:r>
          <a:endParaRPr lang="en-US" sz="2400" i="1" dirty="0"/>
        </a:p>
      </cdr:txBody>
    </cdr:sp>
  </cdr:relSizeAnchor>
  <cdr:relSizeAnchor xmlns:cdr="http://schemas.openxmlformats.org/drawingml/2006/chartDrawing">
    <cdr:from>
      <cdr:x>0.04571</cdr:x>
      <cdr:y>0.24</cdr:y>
    </cdr:from>
    <cdr:to>
      <cdr:x>0.23954</cdr:x>
      <cdr:y>0.36117</cdr:y>
    </cdr:to>
    <cdr:sp macro="" textlink="">
      <cdr:nvSpPr>
        <cdr:cNvPr id="4" name="TextBox 32"/>
        <cdr:cNvSpPr txBox="1"/>
      </cdr:nvSpPr>
      <cdr:spPr>
        <a:xfrm xmlns:a="http://schemas.openxmlformats.org/drawingml/2006/main">
          <a:off x="304800" y="914400"/>
          <a:ext cx="1292362" cy="461658"/>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smtClean="0"/>
            <a:t>3+ Zones</a:t>
          </a:r>
          <a:endParaRPr lang="en-US" sz="2400" i="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259D244-8502-4A78-9C32-45A517176537}" type="datetimeFigureOut">
              <a:rPr lang="en-US" smtClean="0"/>
              <a:pPr/>
              <a:t>10/23/2013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6CE6889-28EC-4356-973F-6C4E7CE2B245}" type="slidenum">
              <a:rPr lang="en-US" smtClean="0"/>
              <a:pPr/>
              <a:t>‹#›</a:t>
            </a:fld>
            <a:endParaRPr lang="en-US"/>
          </a:p>
        </p:txBody>
      </p:sp>
    </p:spTree>
    <p:extLst>
      <p:ext uri="{BB962C8B-B14F-4D97-AF65-F5344CB8AC3E}">
        <p14:creationId xmlns="" xmlns:p14="http://schemas.microsoft.com/office/powerpoint/2010/main" val="99974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527709D-7F77-4273-BBE4-3778A919784B}" type="datetimeFigureOut">
              <a:rPr lang="en-US" smtClean="0"/>
              <a:pPr/>
              <a:t>10/23/2013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8387752-B772-4AE4-A586-5A800EE7C847}" type="slidenum">
              <a:rPr lang="en-US" smtClean="0"/>
              <a:pPr/>
              <a:t>‹#›</a:t>
            </a:fld>
            <a:endParaRPr lang="en-US"/>
          </a:p>
        </p:txBody>
      </p:sp>
    </p:spTree>
    <p:extLst>
      <p:ext uri="{BB962C8B-B14F-4D97-AF65-F5344CB8AC3E}">
        <p14:creationId xmlns="" xmlns:p14="http://schemas.microsoft.com/office/powerpoint/2010/main" val="314351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found that the majority of EC2-using subdomains only use one or two zones.</a:t>
            </a:r>
          </a:p>
          <a:p>
            <a:r>
              <a:rPr lang="en-US" dirty="0" smtClean="0"/>
              <a:t>And, the subdomains using a give EC2 region</a:t>
            </a:r>
            <a:r>
              <a:rPr lang="en-US" baseline="0" dirty="0" smtClean="0"/>
              <a:t> are not evenly spread across the availability zones of that region.</a:t>
            </a:r>
          </a:p>
          <a:p>
            <a:endParaRPr lang="en-US" baseline="0" dirty="0" smtClean="0"/>
          </a:p>
          <a:p>
            <a:r>
              <a:rPr lang="en-US" baseline="0" dirty="0" smtClean="0"/>
              <a:t>Combined our findings on region usage, we find that current Web service deployment posture is quite vulnerable to single zone failures!</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22</a:t>
            </a:fld>
            <a:endParaRPr lang="en-US"/>
          </a:p>
        </p:txBody>
      </p:sp>
    </p:spTree>
    <p:extLst>
      <p:ext uri="{BB962C8B-B14F-4D97-AF65-F5344CB8AC3E}">
        <p14:creationId xmlns="" xmlns:p14="http://schemas.microsoft.com/office/powerpoint/2010/main" val="3743102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summarize the main findings of our work here:</a:t>
            </a:r>
          </a:p>
          <a:p>
            <a:r>
              <a:rPr lang="en-US" baseline="0" dirty="0" smtClean="0"/>
              <a:t>1)</a:t>
            </a:r>
          </a:p>
          <a:p>
            <a:r>
              <a:rPr lang="en-US" baseline="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3)</a:t>
            </a:r>
            <a:r>
              <a:rPr lang="en-US" i="1" dirty="0" smtClean="0"/>
              <a:t> A considerable large fraction of Web services are not optimally deployed near their customers, a large fraction of client traffic needs to travel further than necessary.</a:t>
            </a:r>
          </a:p>
          <a:p>
            <a:endParaRPr lang="en-US" baseline="0" dirty="0" smtClean="0"/>
          </a:p>
          <a:p>
            <a:r>
              <a:rPr lang="en-US" baseline="0" dirty="0" smtClean="0"/>
              <a:t>4)</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25</a:t>
            </a:fld>
            <a:endParaRPr lang="en-US"/>
          </a:p>
        </p:txBody>
      </p:sp>
    </p:spTree>
    <p:extLst>
      <p:ext uri="{BB962C8B-B14F-4D97-AF65-F5344CB8AC3E}">
        <p14:creationId xmlns="" xmlns:p14="http://schemas.microsoft.com/office/powerpoint/2010/main" val="40532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6</a:t>
            </a:r>
            <a:r>
              <a:rPr lang="en-US" baseline="30000" dirty="0" smtClean="0"/>
              <a:t>th</a:t>
            </a:r>
            <a:r>
              <a:rPr lang="en-US" baseline="0" dirty="0" smtClean="0"/>
              <a:t> question we tried to answer is </a:t>
            </a:r>
            <a:r>
              <a:rPr lang="en-US" dirty="0" smtClean="0"/>
              <a:t>Web service deployment vs. customer location.</a:t>
            </a:r>
            <a:r>
              <a:rPr lang="en-US" baseline="0" dirty="0" smtClean="0"/>
              <a:t> In other words, we want to know this interesting question—Are the cloud-using web services deployed near their customers?</a:t>
            </a:r>
          </a:p>
          <a:p>
            <a:endParaRPr lang="en-US" baseline="0" dirty="0" smtClean="0"/>
          </a:p>
          <a:p>
            <a:pPr rtl="0"/>
            <a:r>
              <a:rPr lang="en-US" baseline="0" dirty="0" smtClean="0"/>
              <a:t>To answer this question, we first use </a:t>
            </a:r>
            <a:r>
              <a:rPr lang="en-US" baseline="0" dirty="0" err="1" smtClean="0"/>
              <a:t>Alexa</a:t>
            </a:r>
            <a:r>
              <a:rPr lang="en-US" baseline="0" dirty="0" smtClean="0"/>
              <a:t> web information service to identify a domain’s “customer country”. For example, </a:t>
            </a:r>
            <a:r>
              <a:rPr lang="en-US" baseline="0" dirty="0" err="1" smtClean="0"/>
              <a:t>Alexa</a:t>
            </a:r>
            <a:r>
              <a:rPr lang="en-US" baseline="0" dirty="0" smtClean="0"/>
              <a:t> reported that </a:t>
            </a:r>
            <a:r>
              <a:rPr lang="en-US" sz="1200" kern="1200" dirty="0" smtClean="0">
                <a:solidFill>
                  <a:schemeClr val="tx1"/>
                </a:solidFill>
                <a:effectLst/>
                <a:latin typeface="+mn-lt"/>
                <a:ea typeface="+mn-ea"/>
                <a:cs typeface="+mn-cs"/>
              </a:rPr>
              <a:t>47% of clients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accessing pinterest.com are from the United States, 10.4% from India, 3.2% from the United Kingdom, 3.1% from Canada, and 2.1%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from Brazil. In this example, US is “</a:t>
            </a:r>
            <a:r>
              <a:rPr lang="en-US" sz="1200" kern="1200" dirty="0" err="1" smtClean="0">
                <a:solidFill>
                  <a:schemeClr val="tx1"/>
                </a:solidFill>
                <a:effectLst/>
                <a:latin typeface="+mn-lt"/>
                <a:ea typeface="+mn-ea"/>
                <a:cs typeface="+mn-cs"/>
              </a:rPr>
              <a:t>pinterest.com”’s</a:t>
            </a:r>
            <a:r>
              <a:rPr lang="en-US" sz="1200" kern="1200" dirty="0" smtClean="0">
                <a:solidFill>
                  <a:schemeClr val="tx1"/>
                </a:solidFill>
                <a:effectLst/>
                <a:latin typeface="+mn-lt"/>
                <a:ea typeface="+mn-ea"/>
                <a:cs typeface="+mn-cs"/>
              </a:rPr>
              <a:t> customer country. Because </a:t>
            </a:r>
            <a:r>
              <a:rPr lang="en-US" sz="1200" kern="1200" dirty="0" err="1" smtClean="0">
                <a:solidFill>
                  <a:schemeClr val="tx1"/>
                </a:solidFill>
                <a:effectLst/>
                <a:latin typeface="+mn-lt"/>
                <a:ea typeface="+mn-ea"/>
                <a:cs typeface="+mn-cs"/>
              </a:rPr>
              <a:t>Alexa</a:t>
            </a:r>
            <a:r>
              <a:rPr lang="en-US" sz="1200" kern="1200" dirty="0" smtClean="0">
                <a:solidFill>
                  <a:schemeClr val="tx1"/>
                </a:solidFill>
                <a:effectLst/>
                <a:latin typeface="+mn-lt"/>
                <a:ea typeface="+mn-ea"/>
                <a:cs typeface="+mn-cs"/>
              </a:rPr>
              <a:t> does not report subdomain’s customer country</a:t>
            </a:r>
            <a:r>
              <a:rPr lang="en-US" sz="1200" kern="1200" baseline="0" dirty="0" smtClean="0">
                <a:solidFill>
                  <a:schemeClr val="tx1"/>
                </a:solidFill>
                <a:effectLst/>
                <a:latin typeface="+mn-lt"/>
                <a:ea typeface="+mn-ea"/>
                <a:cs typeface="+mn-cs"/>
              </a:rPr>
              <a:t>, so we assume that </a:t>
            </a:r>
            <a:r>
              <a:rPr lang="en-US" dirty="0" smtClean="0"/>
              <a:t>the subdomain’s customer country equals to its domain’s customer country.</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Finally, we compare </a:t>
            </a:r>
            <a:r>
              <a:rPr lang="en-US" dirty="0" smtClean="0"/>
              <a:t>subdomain customer country and its deployment location.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26</a:t>
            </a:fld>
            <a:endParaRPr lang="en-US"/>
          </a:p>
        </p:txBody>
      </p:sp>
    </p:spTree>
    <p:extLst>
      <p:ext uri="{BB962C8B-B14F-4D97-AF65-F5344CB8AC3E}">
        <p14:creationId xmlns="" xmlns:p14="http://schemas.microsoft.com/office/powerpoint/2010/main" val="3124064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found that </a:t>
            </a:r>
            <a:r>
              <a:rPr lang="en-US" sz="1200" dirty="0" smtClean="0"/>
              <a:t>Performance among different regions vary greatly while performance among different region of the same region is almost the same. Throughput and latency is mainly affected by distance.</a:t>
            </a:r>
          </a:p>
          <a:p>
            <a:endParaRPr lang="en-US" dirty="0" smtClean="0"/>
          </a:p>
          <a:p>
            <a:r>
              <a:rPr lang="en-US" dirty="0" smtClean="0"/>
              <a:t>Recall</a:t>
            </a:r>
            <a:r>
              <a:rPr lang="en-US" baseline="0" dirty="0" smtClean="0"/>
              <a:t> our observations on Web service deployment versus its customer location. We argue that the tenant need to rethinking their region selection!</a:t>
            </a:r>
          </a:p>
          <a:p>
            <a:endParaRPr lang="en-US" baseline="0" dirty="0" smtClean="0"/>
          </a:p>
          <a:p>
            <a:r>
              <a:rPr lang="en-US" baseline="0" dirty="0" smtClean="0"/>
              <a:t>Other issues affect region selection 1)cost 2)region built time</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27</a:t>
            </a:fld>
            <a:endParaRPr lang="en-US"/>
          </a:p>
        </p:txBody>
      </p:sp>
    </p:spTree>
    <p:extLst>
      <p:ext uri="{BB962C8B-B14F-4D97-AF65-F5344CB8AC3E}">
        <p14:creationId xmlns="" xmlns:p14="http://schemas.microsoft.com/office/powerpoint/2010/main" val="303826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Alexa</a:t>
            </a:r>
            <a:r>
              <a:rPr lang="en-US" dirty="0" smtClean="0"/>
              <a:t> </a:t>
            </a:r>
            <a:r>
              <a:rPr lang="en-US" dirty="0" err="1" smtClean="0"/>
              <a:t>subdomain</a:t>
            </a:r>
            <a:r>
              <a:rPr lang="en-US" dirty="0" smtClean="0"/>
              <a:t> DNS records, 34 million DNS records</a:t>
            </a:r>
          </a:p>
          <a:p>
            <a:r>
              <a:rPr lang="en-US" dirty="0" err="1" smtClean="0"/>
              <a:t>Univeristy</a:t>
            </a:r>
            <a:r>
              <a:rPr lang="en-US" dirty="0" smtClean="0"/>
              <a:t> dataset , 1 week worth packet trace</a:t>
            </a:r>
            <a:r>
              <a:rPr lang="en-US" baseline="0" dirty="0" smtClean="0"/>
              <a:t> . Captured at the our campus network </a:t>
            </a:r>
            <a:r>
              <a:rPr lang="en-US" baseline="0" dirty="0" err="1" smtClean="0"/>
              <a:t>borader</a:t>
            </a:r>
            <a:endParaRPr lang="en-US" baseline="0" dirty="0" smtClean="0"/>
          </a:p>
          <a:p>
            <a:r>
              <a:rPr lang="en-US" baseline="0" dirty="0" err="1" smtClean="0"/>
              <a:t>Alexa</a:t>
            </a:r>
            <a:r>
              <a:rPr lang="en-US" baseline="0" dirty="0" smtClean="0"/>
              <a:t> web service info: customer location, page view etc</a:t>
            </a:r>
          </a:p>
          <a:p>
            <a:r>
              <a:rPr lang="en-US" baseline="0" dirty="0" smtClean="0"/>
              <a:t>EC2 sampling instances: self-run instances in EC2, about 5000 instances setup, record instance type, private/public </a:t>
            </a:r>
            <a:r>
              <a:rPr lang="en-US" baseline="0" dirty="0" err="1" smtClean="0"/>
              <a:t>Ips</a:t>
            </a:r>
            <a:r>
              <a:rPr lang="en-US" baseline="0" dirty="0" smtClean="0"/>
              <a:t> and AMI info.</a:t>
            </a:r>
          </a:p>
          <a:p>
            <a:r>
              <a:rPr lang="en-US" baseline="0" dirty="0" smtClean="0"/>
              <a:t>Wide area network performance measurement. Measurement data from worldwide locations to cloud for several days. </a:t>
            </a:r>
          </a:p>
          <a:p>
            <a:endParaRPr lang="en-US" baseline="0" dirty="0" smtClean="0"/>
          </a:p>
          <a:p>
            <a:r>
              <a:rPr lang="en-US" baseline="0" dirty="0" smtClean="0"/>
              <a:t>More info about measurement methodology and details later. We will talk about how we get the dataset and how we use these datasets later, combined with the questions we will be investigating</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first interesting question we try to answer is: what fraction of the web services are hosted in public clouds currently? </a:t>
            </a:r>
          </a:p>
          <a:p>
            <a:endParaRPr lang="en-US" baseline="0" dirty="0" smtClean="0"/>
          </a:p>
          <a:p>
            <a:r>
              <a:rPr lang="en-US" baseline="0" dirty="0" smtClean="0"/>
              <a:t>We took the following steps to answer this question:</a:t>
            </a:r>
          </a:p>
          <a:p>
            <a:r>
              <a:rPr lang="en-US" baseline="0" dirty="0" smtClean="0"/>
              <a:t>1)Get the top 1M websites ranked by </a:t>
            </a:r>
            <a:r>
              <a:rPr lang="en-US" baseline="0" dirty="0" err="1" smtClean="0"/>
              <a:t>Alexa</a:t>
            </a:r>
            <a:r>
              <a:rPr lang="en-US" baseline="0" dirty="0" smtClean="0"/>
              <a:t>. As you know, </a:t>
            </a:r>
            <a:r>
              <a:rPr lang="en-US" baseline="0" dirty="0" err="1" smtClean="0"/>
              <a:t>Alexa</a:t>
            </a:r>
            <a:r>
              <a:rPr lang="en-US" baseline="0" dirty="0" smtClean="0"/>
              <a:t> is a very popular website ranking service provider.</a:t>
            </a:r>
          </a:p>
          <a:p>
            <a:r>
              <a:rPr lang="en-US" baseline="0" dirty="0" smtClean="0"/>
              <a:t>2)We use zone transfer and brute-force subdomain discovery tools (Knock and </a:t>
            </a:r>
            <a:r>
              <a:rPr lang="en-US" baseline="0" dirty="0" err="1" smtClean="0"/>
              <a:t>DNSmap</a:t>
            </a:r>
            <a:r>
              <a:rPr lang="en-US" baseline="0" dirty="0" smtClean="0"/>
              <a:t>) to find the subdomains for each websites.</a:t>
            </a:r>
          </a:p>
          <a:p>
            <a:pPr rtl="0"/>
            <a:r>
              <a:rPr lang="en-US" baseline="0" dirty="0" smtClean="0"/>
              <a:t>3)We perform globally distributed DNS lookups to get the IP address associated with each subdomain.  Please note that d</a:t>
            </a:r>
            <a:r>
              <a:rPr lang="en-US" sz="1200" kern="1200" dirty="0" smtClean="0">
                <a:solidFill>
                  <a:schemeClr val="tx1"/>
                </a:solidFill>
                <a:effectLst/>
                <a:latin typeface="+mn-lt"/>
                <a:ea typeface="+mn-ea"/>
                <a:cs typeface="+mn-cs"/>
              </a:rPr>
              <a:t>istributed DNS queries help ensure that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gather a comprehensive set of DNS records for each cloud-using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subdomain and capture any geo-location-specific cloud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usage.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 figure shows our DNS lookup </a:t>
            </a:r>
            <a:r>
              <a:rPr lang="en-US" sz="1200" kern="1200" dirty="0" err="1" smtClean="0">
                <a:solidFill>
                  <a:schemeClr val="tx1"/>
                </a:solidFill>
                <a:effectLst/>
                <a:latin typeface="+mn-lt"/>
                <a:ea typeface="+mn-ea"/>
                <a:cs typeface="+mn-cs"/>
              </a:rPr>
              <a:t>testbed</a:t>
            </a:r>
            <a:r>
              <a:rPr lang="en-US" sz="1200" kern="1200" dirty="0" smtClean="0">
                <a:solidFill>
                  <a:schemeClr val="tx1"/>
                </a:solidFill>
                <a:effectLst/>
                <a:latin typeface="+mn-lt"/>
                <a:ea typeface="+mn-ea"/>
                <a:cs typeface="+mn-cs"/>
              </a:rPr>
              <a:t>. It is implemented on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Planetlab</a:t>
            </a:r>
            <a:r>
              <a:rPr lang="en-US" sz="1200" kern="1200" baseline="0" dirty="0" smtClean="0">
                <a:solidFill>
                  <a:schemeClr val="tx1"/>
                </a:solidFill>
                <a:effectLst/>
                <a:latin typeface="+mn-lt"/>
                <a:ea typeface="+mn-ea"/>
                <a:cs typeface="+mn-cs"/>
              </a:rPr>
              <a:t>.</a:t>
            </a:r>
          </a:p>
          <a:p>
            <a:pPr rtl="0"/>
            <a:r>
              <a:rPr lang="en-US" sz="1200" kern="1200" baseline="0" dirty="0" smtClean="0">
                <a:solidFill>
                  <a:schemeClr val="tx1"/>
                </a:solidFill>
                <a:effectLst/>
                <a:latin typeface="+mn-lt"/>
                <a:ea typeface="+mn-ea"/>
                <a:cs typeface="+mn-cs"/>
              </a:rPr>
              <a:t>Finally, we got about </a:t>
            </a:r>
            <a:r>
              <a:rPr lang="en-US" baseline="0" dirty="0" smtClean="0"/>
              <a:t>34 millions DNS records.</a:t>
            </a:r>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4)Identify the EC2 and/or</a:t>
            </a:r>
            <a:r>
              <a:rPr lang="en-US" sz="1200" kern="1200" baseline="0" dirty="0" smtClean="0">
                <a:solidFill>
                  <a:schemeClr val="tx1"/>
                </a:solidFill>
                <a:effectLst/>
                <a:latin typeface="+mn-lt"/>
                <a:ea typeface="+mn-ea"/>
                <a:cs typeface="+mn-cs"/>
              </a:rPr>
              <a:t> Azure-using domains/subdomains. If the subdomain’s IP address is within the IP address blocks published by AWS EC2 and Windows Azure, we say that this subdomain is hosted in EC2 and/or Azure. If any of the subdomains of a domain is using EC2 and/or Azure, then we say this domain is EC2 and/or Azure-using domain.</a:t>
            </a:r>
          </a:p>
          <a:p>
            <a:pPr rtl="0"/>
            <a:endParaRPr lang="en-US" sz="1200" kern="1200" baseline="0" dirty="0" smtClean="0">
              <a:solidFill>
                <a:schemeClr val="tx1"/>
              </a:solidFill>
              <a:effectLst/>
              <a:latin typeface="+mn-lt"/>
              <a:ea typeface="+mn-ea"/>
              <a:cs typeface="+mn-cs"/>
            </a:endParaRPr>
          </a:p>
          <a:p>
            <a:pPr rtl="0"/>
            <a:r>
              <a:rPr lang="en-US" sz="1200" kern="1200" baseline="0" dirty="0" smtClean="0">
                <a:solidFill>
                  <a:schemeClr val="tx1"/>
                </a:solidFill>
                <a:effectLst/>
                <a:latin typeface="+mn-lt"/>
                <a:ea typeface="+mn-ea"/>
                <a:cs typeface="+mn-cs"/>
              </a:rPr>
              <a:t>To the end, we identify that about 4% of the </a:t>
            </a:r>
            <a:r>
              <a:rPr lang="en-US" sz="1200" kern="1200" baseline="0" dirty="0" err="1" smtClean="0">
                <a:solidFill>
                  <a:schemeClr val="tx1"/>
                </a:solidFill>
                <a:effectLst/>
                <a:latin typeface="+mn-lt"/>
                <a:ea typeface="+mn-ea"/>
                <a:cs typeface="+mn-cs"/>
              </a:rPr>
              <a:t>Alexa</a:t>
            </a:r>
            <a:r>
              <a:rPr lang="en-US" sz="1200" kern="1200" baseline="0" dirty="0" smtClean="0">
                <a:solidFill>
                  <a:schemeClr val="tx1"/>
                </a:solidFill>
                <a:effectLst/>
                <a:latin typeface="+mn-lt"/>
                <a:ea typeface="+mn-ea"/>
                <a:cs typeface="+mn-cs"/>
              </a:rPr>
              <a:t> 1M websites are using EC2 or Azure.</a:t>
            </a:r>
          </a:p>
          <a:p>
            <a:pPr rtl="0"/>
            <a:r>
              <a:rPr lang="en-US" sz="1200" kern="1200" baseline="0" dirty="0" smtClean="0">
                <a:solidFill>
                  <a:schemeClr val="tx1"/>
                </a:solidFill>
                <a:effectLst/>
                <a:latin typeface="+mn-lt"/>
                <a:ea typeface="+mn-ea"/>
                <a:cs typeface="+mn-cs"/>
              </a:rPr>
              <a:t>Interestingly, the majority of the cloud-using domains are in AWS EC2, while a considerable small fraction are hosted in Windows Azure.</a:t>
            </a:r>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9</a:t>
            </a:fld>
            <a:endParaRPr lang="en-US"/>
          </a:p>
        </p:txBody>
      </p:sp>
    </p:spTree>
    <p:extLst>
      <p:ext uri="{BB962C8B-B14F-4D97-AF65-F5344CB8AC3E}">
        <p14:creationId xmlns="" xmlns:p14="http://schemas.microsoft.com/office/powerpoint/2010/main" val="267095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baseline="0" dirty="0" smtClean="0"/>
              <a:t>3)</a:t>
            </a:r>
            <a:r>
              <a:rPr lang="en-US" dirty="0" smtClean="0"/>
              <a:t> We also</a:t>
            </a:r>
            <a:r>
              <a:rPr lang="en-US" baseline="0" dirty="0" smtClean="0"/>
              <a:t> identify the high traffic volume domains in EC2 and Azure. We find that the top traffic contributors in EC2 are more diverse than those in Azure. EC2 top traffic contributors include: </a:t>
            </a:r>
            <a:r>
              <a:rPr lang="en-US" baseline="0" dirty="0" err="1" smtClean="0"/>
              <a:t>dropbox</a:t>
            </a:r>
            <a:r>
              <a:rPr lang="en-US" baseline="0" dirty="0" smtClean="0"/>
              <a:t> (storage), </a:t>
            </a:r>
            <a:r>
              <a:rPr lang="en-US" baseline="0" dirty="0" err="1" smtClean="0"/>
              <a:t>netflix</a:t>
            </a:r>
            <a:r>
              <a:rPr lang="en-US" baseline="0" dirty="0" smtClean="0"/>
              <a:t> (video ), </a:t>
            </a:r>
            <a:r>
              <a:rPr lang="en-US" baseline="0" dirty="0" err="1" smtClean="0"/>
              <a:t>truste</a:t>
            </a:r>
            <a:r>
              <a:rPr lang="en-US" baseline="0" dirty="0" smtClean="0"/>
              <a:t> (advertising), </a:t>
            </a:r>
            <a:r>
              <a:rPr lang="en-US" baseline="0" dirty="0" err="1" smtClean="0"/>
              <a:t>pinterest</a:t>
            </a:r>
            <a:r>
              <a:rPr lang="en-US" baseline="0" dirty="0" smtClean="0"/>
              <a:t> (social networking), </a:t>
            </a:r>
            <a:r>
              <a:rPr lang="en-US" baseline="0" dirty="0" err="1" smtClean="0"/>
              <a:t>zynga</a:t>
            </a:r>
            <a:r>
              <a:rPr lang="en-US" baseline="0" dirty="0" smtClean="0"/>
              <a:t> (gaming) and </a:t>
            </a:r>
            <a:r>
              <a:rPr lang="en-US" baseline="0" dirty="0" err="1" smtClean="0"/>
              <a:t>instagram</a:t>
            </a:r>
            <a:r>
              <a:rPr lang="en-US" baseline="0" dirty="0" smtClean="0"/>
              <a:t> (photo </a:t>
            </a:r>
            <a:r>
              <a:rPr lang="en-US" baseline="0" dirty="0" err="1" smtClean="0"/>
              <a:t>shaing</a:t>
            </a:r>
            <a:r>
              <a:rPr lang="en-US" baseline="0" dirty="0" smtClean="0"/>
              <a:t>) etc. </a:t>
            </a:r>
          </a:p>
          <a:p>
            <a:pPr marL="0" indent="0">
              <a:buNone/>
            </a:pPr>
            <a:r>
              <a:rPr lang="en-US" baseline="0" dirty="0" smtClean="0"/>
              <a:t>On the other hand, Azure top traffic contributors are usually Microsoft-related servicers or products such as MSN. Please note that “</a:t>
            </a:r>
            <a:r>
              <a:rPr lang="en-US" baseline="0" dirty="0" err="1" smtClean="0"/>
              <a:t>atdmt</a:t>
            </a:r>
            <a:r>
              <a:rPr lang="en-US" baseline="0" dirty="0" smtClean="0"/>
              <a:t>” is Microsoft cookie service and “</a:t>
            </a:r>
            <a:r>
              <a:rPr lang="en-US" baseline="0" dirty="0" err="1" smtClean="0"/>
              <a:t>msecnd</a:t>
            </a:r>
            <a:r>
              <a:rPr lang="en-US" baseline="0" dirty="0" smtClean="0"/>
              <a:t>” is Microsoft’s Content Distribution Network.</a:t>
            </a:r>
            <a:endParaRPr lang="en-US" dirty="0" smtClean="0"/>
          </a:p>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rtl="0"/>
            <a:r>
              <a:rPr lang="en-US" sz="1200" kern="1200" dirty="0" smtClean="0">
                <a:solidFill>
                  <a:schemeClr val="tx1"/>
                </a:solidFill>
                <a:effectLst/>
                <a:latin typeface="+mn-lt"/>
                <a:ea typeface="+mn-ea"/>
                <a:cs typeface="+mn-cs"/>
              </a:rPr>
              <a:t>We now proceed to uncover the deployment posture of the cloud tenants.</a:t>
            </a:r>
          </a:p>
          <a:p>
            <a:pPr rtl="0"/>
            <a:endParaRPr lang="en-US" sz="1200" kern="1200" dirty="0" smtClean="0">
              <a:solidFill>
                <a:schemeClr val="tx1"/>
              </a:solidFill>
              <a:effectLst/>
              <a:latin typeface="+mn-lt"/>
              <a:ea typeface="+mn-ea"/>
              <a:cs typeface="+mn-cs"/>
            </a:endParaRPr>
          </a:p>
          <a:p>
            <a:pPr rtl="0"/>
            <a:r>
              <a:rPr lang="en-US" sz="1200" kern="1200" dirty="0" err="1" smtClean="0">
                <a:solidFill>
                  <a:schemeClr val="tx1"/>
                </a:solidFill>
                <a:effectLst/>
                <a:latin typeface="+mn-lt"/>
                <a:ea typeface="+mn-ea"/>
                <a:cs typeface="+mn-cs"/>
              </a:rPr>
              <a:t>IaaS</a:t>
            </a:r>
            <a:r>
              <a:rPr lang="en-US" sz="1200" kern="1200" baseline="0" dirty="0" smtClean="0">
                <a:solidFill>
                  <a:schemeClr val="tx1"/>
                </a:solidFill>
                <a:effectLst/>
                <a:latin typeface="+mn-lt"/>
                <a:ea typeface="+mn-ea"/>
                <a:cs typeface="+mn-cs"/>
              </a:rPr>
              <a:t> usually offers the tenant a handful of features to enhance the performance and availability of their services.</a:t>
            </a:r>
          </a:p>
          <a:p>
            <a:pPr rtl="0"/>
            <a:r>
              <a:rPr lang="en-US" sz="1200" kern="1200" baseline="0" dirty="0" smtClean="0">
                <a:solidFill>
                  <a:schemeClr val="tx1"/>
                </a:solidFill>
                <a:effectLst/>
                <a:latin typeface="+mn-lt"/>
                <a:ea typeface="+mn-ea"/>
                <a:cs typeface="+mn-cs"/>
              </a:rPr>
              <a:t>Beside Virtual Machine, they (or by third parties) offer </a:t>
            </a:r>
            <a:r>
              <a:rPr lang="en-US" sz="1200" kern="1200" baseline="0" dirty="0" err="1" smtClean="0">
                <a:solidFill>
                  <a:schemeClr val="tx1"/>
                </a:solidFill>
                <a:effectLst/>
                <a:latin typeface="+mn-lt"/>
                <a:ea typeface="+mn-ea"/>
                <a:cs typeface="+mn-cs"/>
              </a:rPr>
              <a:t>PaaS</a:t>
            </a:r>
            <a:r>
              <a:rPr lang="en-US" sz="1200" kern="1200" baseline="0" dirty="0" smtClean="0">
                <a:solidFill>
                  <a:schemeClr val="tx1"/>
                </a:solidFill>
                <a:effectLst/>
                <a:latin typeface="+mn-lt"/>
                <a:ea typeface="+mn-ea"/>
                <a:cs typeface="+mn-cs"/>
              </a:rPr>
              <a:t> (platform as a service), </a:t>
            </a:r>
          </a:p>
          <a:p>
            <a:pPr rtl="0"/>
            <a:r>
              <a:rPr lang="en-US" sz="1200" kern="1200" baseline="0" dirty="0" smtClean="0">
                <a:solidFill>
                  <a:schemeClr val="tx1"/>
                </a:solidFill>
                <a:effectLst/>
                <a:latin typeface="+mn-lt"/>
                <a:ea typeface="+mn-ea"/>
                <a:cs typeface="+mn-cs"/>
              </a:rPr>
              <a:t>Load balancer and CDN (Content distribution network) etc.</a:t>
            </a:r>
          </a:p>
          <a:p>
            <a:pPr rtl="0"/>
            <a:endParaRPr lang="en-US" sz="1200" kern="1200" baseline="0" dirty="0" smtClean="0">
              <a:solidFill>
                <a:schemeClr val="tx1"/>
              </a:solidFill>
              <a:effectLst/>
              <a:latin typeface="+mn-lt"/>
              <a:ea typeface="+mn-ea"/>
              <a:cs typeface="+mn-cs"/>
            </a:endParaRPr>
          </a:p>
          <a:p>
            <a:pPr rtl="0"/>
            <a:r>
              <a:rPr lang="en-US" sz="1200" kern="1200" baseline="0" dirty="0" smtClean="0">
                <a:solidFill>
                  <a:schemeClr val="tx1"/>
                </a:solidFill>
                <a:effectLst/>
                <a:latin typeface="+mn-lt"/>
                <a:ea typeface="+mn-ea"/>
                <a:cs typeface="+mn-cs"/>
              </a:rPr>
              <a:t>In the figure shown in this slide, </a:t>
            </a:r>
            <a:r>
              <a:rPr lang="en-US" sz="1200" kern="1200" dirty="0" smtClean="0">
                <a:solidFill>
                  <a:schemeClr val="tx1"/>
                </a:solidFill>
                <a:effectLst/>
                <a:latin typeface="+mn-lt"/>
                <a:ea typeface="+mn-ea"/>
                <a:cs typeface="+mn-cs"/>
              </a:rPr>
              <a:t>we illustrate the steps involved in a client accessing an EC2-hosted web service that is using one or more of the aforementioned features. When a client wants to access a web service,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first performs a DNS lookup of the service’s domain name.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response may contain an IP address associated with a VM (P1), a load balancer (P2), or a platform-as-a-service (P3). </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With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P2, the client request is subsequently directed to a VM. Tenants using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P1–P3</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may also rely on additional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VMs or systems (dashed lines) to handle a client’s request; 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additional components may or may not be in the same region 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availability zone (indicated by the gray boxes). An object returned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a client (e.g., a web page) may sometimes require the client to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obtain additional objects (e.g., a video) from a content-distribution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network (P4).</a:t>
            </a:r>
          </a:p>
          <a:p>
            <a:pPr rtl="0"/>
            <a:endParaRPr lang="en-US" sz="1200" kern="1200" dirty="0" smtClean="0">
              <a:solidFill>
                <a:schemeClr val="tx1"/>
              </a:solidFill>
              <a:effectLst/>
              <a:latin typeface="+mn-lt"/>
              <a:ea typeface="+mn-ea"/>
              <a:cs typeface="+mn-cs"/>
            </a:endParaRPr>
          </a:p>
          <a:p>
            <a:pPr rtl="0"/>
            <a:r>
              <a:rPr lang="en-US" sz="1200" kern="1200" dirty="0" smtClean="0">
                <a:solidFill>
                  <a:schemeClr val="tx1"/>
                </a:solidFill>
                <a:effectLst/>
                <a:latin typeface="+mn-lt"/>
                <a:ea typeface="+mn-ea"/>
                <a:cs typeface="+mn-cs"/>
              </a:rPr>
              <a:t>We focus on studying the front end portions of web service deployments within the above four deployment patterns (indicated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by the thicker lines in Figure). These portions are encountered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within the initial few steps of a client making a request.</a:t>
            </a:r>
          </a:p>
          <a:p>
            <a:pPr rtl="0"/>
            <a:endParaRPr lang="en-US" sz="1200" kern="1200" dirty="0" smtClean="0">
              <a:solidFill>
                <a:schemeClr val="tx1"/>
              </a:solidFill>
              <a:effectLst/>
              <a:latin typeface="+mn-lt"/>
              <a:ea typeface="+mn-ea"/>
              <a:cs typeface="+mn-cs"/>
            </a:endParaRPr>
          </a:p>
          <a:p>
            <a:pPr rt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14</a:t>
            </a:fld>
            <a:endParaRPr lang="en-US"/>
          </a:p>
        </p:txBody>
      </p:sp>
    </p:spTree>
    <p:extLst>
      <p:ext uri="{BB962C8B-B14F-4D97-AF65-F5344CB8AC3E}">
        <p14:creationId xmlns="" xmlns:p14="http://schemas.microsoft.com/office/powerpoint/2010/main" val="383499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major observations for Q3 are listed</a:t>
            </a:r>
            <a:r>
              <a:rPr lang="en-US" baseline="0" dirty="0" smtClean="0"/>
              <a:t> here: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estimate that, currently, 72% EC2-using subdomain uses VM front end</a:t>
            </a:r>
            <a:r>
              <a:rPr lang="en-US" altLang="zh-CN" sz="1200" b="1" i="1" dirty="0" smtClean="0"/>
              <a:t>4%</a:t>
            </a:r>
            <a:r>
              <a:rPr lang="en-US" altLang="zh-CN" sz="1200" dirty="0" smtClean="0"/>
              <a:t> of EC2-using subdomain use ELB front</a:t>
            </a:r>
            <a:r>
              <a:rPr lang="en-US" altLang="zh-CN" sz="1200" baseline="0" dirty="0" smtClean="0"/>
              <a:t> end</a:t>
            </a:r>
            <a:r>
              <a:rPr lang="en-US" altLang="zh-CN" sz="1200" dirty="0" smtClean="0"/>
              <a:t>; </a:t>
            </a:r>
            <a:r>
              <a:rPr lang="en-US" altLang="zh-CN" sz="1200" b="1" i="1" dirty="0" smtClean="0"/>
              <a:t>8%</a:t>
            </a:r>
            <a:r>
              <a:rPr lang="en-US" altLang="zh-CN" sz="1200" dirty="0" smtClean="0"/>
              <a:t> use </a:t>
            </a:r>
            <a:r>
              <a:rPr lang="en-US" altLang="zh-CN" sz="1200" dirty="0" err="1" smtClean="0"/>
              <a:t>PaaS</a:t>
            </a:r>
            <a:r>
              <a:rPr lang="en-US" altLang="zh-CN" sz="1200" dirty="0" smtClean="0"/>
              <a:t> front end; </a:t>
            </a:r>
            <a:r>
              <a:rPr lang="en-US" altLang="zh-CN" sz="1200" b="1" i="1" dirty="0" smtClean="0"/>
              <a:t>~1%</a:t>
            </a:r>
            <a:r>
              <a:rPr lang="en-US" altLang="zh-CN" sz="1200" dirty="0" smtClean="0"/>
              <a:t> use CDN (</a:t>
            </a:r>
            <a:r>
              <a:rPr lang="en-US" altLang="zh-CN" sz="1200" dirty="0" err="1" smtClean="0"/>
              <a:t>CloudFront</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Among</a:t>
            </a:r>
            <a:r>
              <a:rPr lang="en-US" altLang="zh-CN" sz="1200" baseline="0" dirty="0" smtClean="0"/>
              <a:t> the subdomains leverages </a:t>
            </a:r>
            <a:r>
              <a:rPr lang="en-US" altLang="zh-CN" sz="1200" baseline="0" dirty="0" err="1" smtClean="0"/>
              <a:t>PaaS</a:t>
            </a:r>
            <a:r>
              <a:rPr lang="en-US" altLang="zh-CN" sz="1200" baseline="0" dirty="0" smtClean="0"/>
              <a:t> front end, 97% of them use </a:t>
            </a:r>
            <a:r>
              <a:rPr lang="en-US" altLang="zh-CN" sz="1200" baseline="0" dirty="0" err="1" smtClean="0"/>
              <a:t>heroku</a:t>
            </a:r>
            <a:r>
              <a:rPr lang="en-US" altLang="zh-CN" sz="1200" baseline="0" dirty="0" smtClean="0"/>
              <a:t> and only 3% uses </a:t>
            </a:r>
            <a:r>
              <a:rPr lang="en-US" altLang="zh-CN" sz="1200" baseline="0" dirty="0" err="1" smtClean="0"/>
              <a:t>Elasticbanstalk</a:t>
            </a: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For the subdomains that leverage Load Balancer, we found that ~</a:t>
            </a:r>
            <a:r>
              <a:rPr lang="en-US" sz="1200" dirty="0" smtClean="0">
                <a:solidFill>
                  <a:srgbClr val="C00000"/>
                </a:solidFill>
                <a:latin typeface="Times New Roman"/>
              </a:rPr>
              <a:t>4% of the physical ELB instances are shared by 10 or more subdomains.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C00000"/>
              </a:solidFill>
              <a:effectLst/>
              <a:latin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C00000"/>
                </a:solidFill>
                <a:effectLst/>
                <a:latin typeface="Times New Roman"/>
              </a:rPr>
              <a:t>72%</a:t>
            </a:r>
            <a:r>
              <a:rPr lang="en-US" sz="1200" baseline="0" dirty="0" smtClean="0">
                <a:solidFill>
                  <a:srgbClr val="C00000"/>
                </a:solidFill>
                <a:effectLst/>
                <a:latin typeface="Times New Roman"/>
              </a:rPr>
              <a:t> of the subdomains make use VM front end, but, about 10% of the domains </a:t>
            </a:r>
            <a:r>
              <a:rPr lang="en-US" sz="1200" dirty="0" smtClean="0">
                <a:solidFill>
                  <a:srgbClr val="C00000"/>
                </a:solidFill>
                <a:latin typeface="Times New Roman"/>
              </a:rPr>
              <a:t>which use front end VMs in EC2 use 3 or more front end VMs in total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C00000"/>
              </a:solidFill>
              <a:effectLst/>
              <a:latin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---------------------------------------backup-----------------------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 We also found that only 5% of the cloud-based web services’ DNS name servers are hosted within VMs in the cloud. </a:t>
            </a:r>
            <a:r>
              <a:rPr lang="en-US" sz="1200" dirty="0" smtClean="0"/>
              <a:t>The majority of DNS servers used by cloud-using subdomains reside outside of EC2 or Azure. </a:t>
            </a: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The usage of Load Balancer and DNS name server follow a long-tailed distribution. The majority of the subdomains just use a few.</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For example, more than 80% of the subdomains use just about 3 name servers. </a:t>
            </a:r>
          </a:p>
        </p:txBody>
      </p:sp>
      <p:sp>
        <p:nvSpPr>
          <p:cNvPr id="4" name="Slide Number Placeholder 3"/>
          <p:cNvSpPr>
            <a:spLocks noGrp="1"/>
          </p:cNvSpPr>
          <p:nvPr>
            <p:ph type="sldNum" sz="quarter" idx="10"/>
          </p:nvPr>
        </p:nvSpPr>
        <p:spPr/>
        <p:txBody>
          <a:bodyPr/>
          <a:lstStyle/>
          <a:p>
            <a:fld id="{18387752-B772-4AE4-A586-5A800EE7C847}" type="slidenum">
              <a:rPr lang="en-US" smtClean="0"/>
              <a:pPr/>
              <a:t>15</a:t>
            </a:fld>
            <a:endParaRPr lang="en-US"/>
          </a:p>
        </p:txBody>
      </p:sp>
    </p:spTree>
    <p:extLst>
      <p:ext uri="{BB962C8B-B14F-4D97-AF65-F5344CB8AC3E}">
        <p14:creationId xmlns="" xmlns:p14="http://schemas.microsoft.com/office/powerpoint/2010/main" val="2163103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calculate how many</a:t>
            </a:r>
            <a:r>
              <a:rPr lang="en-US" baseline="0" dirty="0" smtClean="0"/>
              <a:t> regions are being used by each subdomains. Surprisingly, we find that </a:t>
            </a:r>
          </a:p>
          <a:p>
            <a:r>
              <a:rPr lang="en-US" baseline="0" dirty="0" smtClean="0"/>
              <a:t>Over 97% of EC2-using and 92% of Azure-using subdomains exclusively use one region.</a:t>
            </a:r>
          </a:p>
          <a:p>
            <a:r>
              <a:rPr lang="en-US" baseline="0" dirty="0" smtClean="0"/>
              <a:t>We also exam the top ranked domains. Even them just use quite limited number of regions (Table 10 in the paper, not shown here for brevity).</a:t>
            </a:r>
          </a:p>
          <a:p>
            <a:endParaRPr lang="en-US" baseline="0" dirty="0" smtClean="0"/>
          </a:p>
          <a:p>
            <a:r>
              <a:rPr lang="en-US" baseline="0" dirty="0" smtClean="0"/>
              <a:t>Current deployment posture makes Web services vulnerable to single region failure caused by Hurricane etc. We estimate that EC2 US East region failure can take down about 61% of the EC2-based domains!</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20</a:t>
            </a:fld>
            <a:endParaRPr lang="en-US"/>
          </a:p>
        </p:txBody>
      </p:sp>
    </p:spTree>
    <p:extLst>
      <p:ext uri="{BB962C8B-B14F-4D97-AF65-F5344CB8AC3E}">
        <p14:creationId xmlns="" xmlns:p14="http://schemas.microsoft.com/office/powerpoint/2010/main" val="299831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To answer this</a:t>
            </a:r>
            <a:r>
              <a:rPr lang="en-US" baseline="0" dirty="0" smtClean="0"/>
              <a:t> question, we gradually came up with three solutions. </a:t>
            </a:r>
          </a:p>
          <a:p>
            <a:r>
              <a:rPr lang="en-US" baseline="0" dirty="0" smtClean="0"/>
              <a:t>The first one is latency based approach. The basic idea is to first set up probing instances in each EC2 zone. There are 20 zones when we conducted our experiments. We performed DNS lookup within each EC2 region to get the private IP address for each subdomain’s public IP. </a:t>
            </a:r>
          </a:p>
          <a:p>
            <a:r>
              <a:rPr lang="en-US" baseline="0" dirty="0" smtClean="0"/>
              <a:t>For example, suppose a subdomain “movie.abc.com” has only one public IP address: A.B.C.D. We judge which region the IP is hosted by checking it against the published IP address blocks for each region. Here we assume A.B.C.D is in US East region.</a:t>
            </a:r>
          </a:p>
          <a:p>
            <a:r>
              <a:rPr lang="en-US" baseline="0" dirty="0" smtClean="0"/>
              <a:t>Then we can construct this subdomain’s EC2-formating domain name by obeying some naming rules. Then we conduct DNS lookup in US east region to get A.B.C.D’s private IP address.</a:t>
            </a:r>
          </a:p>
          <a:p>
            <a:r>
              <a:rPr lang="en-US" baseline="0" dirty="0" smtClean="0"/>
              <a:t>Finally, we measure the RTT between the probing instances and the target private IP. We found that lowest RTT implies that the target private IP is hosted in the same zone as the probing instance.</a:t>
            </a:r>
          </a:p>
          <a:p>
            <a:endParaRPr lang="en-US" baseline="0" dirty="0" smtClean="0"/>
          </a:p>
          <a:p>
            <a:r>
              <a:rPr lang="en-US" baseline="0" dirty="0" smtClean="0"/>
              <a:t>The second approach is IP address approximation method. The basic idea is that the IP addresses (private IP address) within the same /16 IP block tend to be in the same zone. So we first set up sampling instances (5096 instances in total) and compare the private IP address with the instance’s IP we run. In this way, we can tell which zone a particular private IP is because we know in which zone our own instance is!</a:t>
            </a:r>
          </a:p>
          <a:p>
            <a:endParaRPr lang="en-US" baseline="0" dirty="0" smtClean="0"/>
          </a:p>
          <a:p>
            <a:r>
              <a:rPr lang="en-US" baseline="0" dirty="0" smtClean="0"/>
              <a:t>The third approach is a combined method. In other words, if we can judge the zone assignment based on IP approximation, then it is down. Otherwise, we use latency based approach. The reason is that the IP approximation method has better accuracy but lower coverage. On other hand, latency based method has higher coverage but lower accuracy.</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21</a:t>
            </a:fld>
            <a:endParaRPr lang="en-US"/>
          </a:p>
        </p:txBody>
      </p:sp>
    </p:spTree>
    <p:extLst>
      <p:ext uri="{BB962C8B-B14F-4D97-AF65-F5344CB8AC3E}">
        <p14:creationId xmlns="" xmlns:p14="http://schemas.microsoft.com/office/powerpoint/2010/main" val="1657700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D90493-2373-4FE5-87FF-2FB8A2BD0B30}" type="datetime1">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46B54-9CFE-416D-9588-33508BA7B37F}" type="datetime1">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1E2E8-EC20-4777-8A8F-E476DE6D5FD6}" type="datetime1">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0D496-B5C8-4E20-9955-7836E0BF659C}" type="datetime1">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856D4-B913-46AD-8DE4-E68A55DE2659}" type="datetime1">
              <a:rPr lang="en-US" smtClean="0"/>
              <a:pPr/>
              <a:t>10/23/2013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1D832-8B30-4F40-AF4A-6B5D3A97C78E}" type="datetime1">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1E5454-83A9-456D-A7F1-16D56266B941}" type="datetime1">
              <a:rPr lang="en-US" smtClean="0"/>
              <a:pPr/>
              <a:t>10/23/2013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7A34B-4AC2-4C3A-95A0-69D21C0E1444}" type="datetime1">
              <a:rPr lang="en-US" smtClean="0"/>
              <a:pPr/>
              <a:t>10/23/2013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0B7EB-D078-4F0D-848F-B40546015E1A}" type="datetime1">
              <a:rPr lang="en-US" smtClean="0"/>
              <a:pPr/>
              <a:t>10/23/2013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5157B-4571-4510-BE15-3D5F227B93FD}" type="datetime1">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49BED-A25B-4814-9412-69E3EC60C81C}" type="datetime1">
              <a:rPr lang="en-US" smtClean="0"/>
              <a:pPr/>
              <a:t>10/23/2013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19532-8DB1-4AB4-9D4B-5883AD645DC2}" type="datetime1">
              <a:rPr lang="en-US" smtClean="0"/>
              <a:pPr/>
              <a:t>10/23/2013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8AB0C-407B-47F8-BA5E-EF063E2B1E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rgbClr val="C00000"/>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gif"/><Relationship Id="rId13" Type="http://schemas.openxmlformats.org/officeDocument/2006/relationships/image" Target="../media/image41.png"/><Relationship Id="rId3" Type="http://schemas.openxmlformats.org/officeDocument/2006/relationships/chart" Target="../charts/chart3.xml"/><Relationship Id="rId7" Type="http://schemas.openxmlformats.org/officeDocument/2006/relationships/image" Target="../media/image9.jpeg"/><Relationship Id="rId12"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39.png"/><Relationship Id="rId5" Type="http://schemas.openxmlformats.org/officeDocument/2006/relationships/image" Target="../media/image7.jpeg"/><Relationship Id="rId10" Type="http://schemas.openxmlformats.org/officeDocument/2006/relationships/image" Target="../media/image3.png"/><Relationship Id="rId4" Type="http://schemas.openxmlformats.org/officeDocument/2006/relationships/image" Target="../media/image36.png"/><Relationship Id="rId9" Type="http://schemas.openxmlformats.org/officeDocument/2006/relationships/image" Target="../media/image38.jpe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chart" Target="../charts/chart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29.png"/><Relationship Id="rId4" Type="http://schemas.openxmlformats.org/officeDocument/2006/relationships/image" Target="../media/image43.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hart" Target="../charts/chart5.xm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wdp"/><Relationship Id="rId7" Type="http://schemas.openxmlformats.org/officeDocument/2006/relationships/image" Target="../media/image2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8.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53.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image" Target="../media/image30.jpe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55.png"/><Relationship Id="rId3" Type="http://schemas.openxmlformats.org/officeDocument/2006/relationships/image" Target="../media/image30.jpeg"/><Relationship Id="rId7" Type="http://schemas.openxmlformats.org/officeDocument/2006/relationships/image" Target="../media/image3.png"/><Relationship Id="rId12" Type="http://schemas.openxmlformats.org/officeDocument/2006/relationships/image" Target="../media/image35.jpeg"/><Relationship Id="rId17" Type="http://schemas.openxmlformats.org/officeDocument/2006/relationships/image" Target="../media/image58.jpeg"/><Relationship Id="rId2" Type="http://schemas.openxmlformats.org/officeDocument/2006/relationships/notesSlide" Target="../notesSlides/notesSlide8.xml"/><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chart" Target="../charts/chart11.xml"/><Relationship Id="rId11" Type="http://schemas.openxmlformats.org/officeDocument/2006/relationships/image" Target="../media/image34.jpeg"/><Relationship Id="rId5" Type="http://schemas.openxmlformats.org/officeDocument/2006/relationships/image" Target="../media/image5.png"/><Relationship Id="rId15" Type="http://schemas.openxmlformats.org/officeDocument/2006/relationships/image" Target="../media/image56.gif"/><Relationship Id="rId10" Type="http://schemas.openxmlformats.org/officeDocument/2006/relationships/image" Target="../media/image33.jpeg"/><Relationship Id="rId4" Type="http://schemas.openxmlformats.org/officeDocument/2006/relationships/chart" Target="../charts/chart10.xml"/><Relationship Id="rId9" Type="http://schemas.openxmlformats.org/officeDocument/2006/relationships/image" Target="../media/image8.jpe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chart" Target="../charts/chart12.xml"/><Relationship Id="rId7"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60.png"/><Relationship Id="rId10" Type="http://schemas.openxmlformats.org/officeDocument/2006/relationships/image" Target="../media/image35.jpeg"/><Relationship Id="rId4" Type="http://schemas.openxmlformats.org/officeDocument/2006/relationships/image" Target="../media/image30.jpeg"/><Relationship Id="rId9" Type="http://schemas.openxmlformats.org/officeDocument/2006/relationships/image" Target="../media/image3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chart" Target="../charts/chart1.xml"/><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chart" Target="../charts/chart2.xml"/><Relationship Id="rId10" Type="http://schemas.openxmlformats.org/officeDocument/2006/relationships/image" Target="../media/image35.jpeg"/><Relationship Id="rId4" Type="http://schemas.openxmlformats.org/officeDocument/2006/relationships/image" Target="../media/image30.jpeg"/><Relationship Id="rId9"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305051"/>
          </a:xfrm>
        </p:spPr>
        <p:txBody>
          <a:bodyPr>
            <a:normAutofit/>
          </a:bodyPr>
          <a:lstStyle/>
          <a:p>
            <a:r>
              <a:rPr lang="en-US" sz="3600" b="1" dirty="0" smtClean="0"/>
              <a:t>Next Stop, the Cloud: </a:t>
            </a:r>
            <a:br>
              <a:rPr lang="en-US" sz="3600" b="1" dirty="0" smtClean="0"/>
            </a:br>
            <a:r>
              <a:rPr lang="en-US" sz="3600" b="1" dirty="0" smtClean="0"/>
              <a:t>Understanding Modern Web Service Deployment in EC2 and Azure</a:t>
            </a:r>
            <a:endParaRPr lang="en-US" sz="3600" b="1" dirty="0"/>
          </a:p>
        </p:txBody>
      </p:sp>
      <p:sp>
        <p:nvSpPr>
          <p:cNvPr id="3" name="Subtitle 2"/>
          <p:cNvSpPr>
            <a:spLocks noGrp="1"/>
          </p:cNvSpPr>
          <p:nvPr>
            <p:ph type="subTitle" idx="1"/>
          </p:nvPr>
        </p:nvSpPr>
        <p:spPr>
          <a:xfrm>
            <a:off x="457200" y="3810000"/>
            <a:ext cx="8229600" cy="2133600"/>
          </a:xfrm>
        </p:spPr>
        <p:txBody>
          <a:bodyPr>
            <a:normAutofit/>
          </a:bodyPr>
          <a:lstStyle/>
          <a:p>
            <a:r>
              <a:rPr lang="en-US" dirty="0" err="1" smtClean="0">
                <a:solidFill>
                  <a:schemeClr val="tx1"/>
                </a:solidFill>
              </a:rPr>
              <a:t>Keqiang</a:t>
            </a:r>
            <a:r>
              <a:rPr lang="en-US" dirty="0" smtClean="0">
                <a:solidFill>
                  <a:schemeClr val="tx1"/>
                </a:solidFill>
              </a:rPr>
              <a:t> He, Alexis Fisher, Liang Wang, </a:t>
            </a:r>
            <a:br>
              <a:rPr lang="en-US" dirty="0" smtClean="0">
                <a:solidFill>
                  <a:schemeClr val="tx1"/>
                </a:solidFill>
              </a:rPr>
            </a:br>
            <a:r>
              <a:rPr lang="en-US" u="sng" dirty="0" smtClean="0">
                <a:solidFill>
                  <a:schemeClr val="tx1"/>
                </a:solidFill>
              </a:rPr>
              <a:t>Aaron </a:t>
            </a:r>
            <a:r>
              <a:rPr lang="en-US" u="sng" dirty="0" err="1" smtClean="0">
                <a:solidFill>
                  <a:schemeClr val="tx1"/>
                </a:solidFill>
              </a:rPr>
              <a:t>Gember</a:t>
            </a:r>
            <a:r>
              <a:rPr lang="en-US" dirty="0" smtClean="0">
                <a:solidFill>
                  <a:schemeClr val="tx1"/>
                </a:solidFill>
              </a:rPr>
              <a:t>, </a:t>
            </a:r>
            <a:r>
              <a:rPr lang="en-US" dirty="0" err="1" smtClean="0">
                <a:solidFill>
                  <a:schemeClr val="tx1"/>
                </a:solidFill>
              </a:rPr>
              <a:t>Aditya</a:t>
            </a:r>
            <a:r>
              <a:rPr lang="en-US" dirty="0" smtClean="0">
                <a:solidFill>
                  <a:schemeClr val="tx1"/>
                </a:solidFill>
              </a:rPr>
              <a:t> </a:t>
            </a:r>
            <a:r>
              <a:rPr lang="en-US" dirty="0" err="1" smtClean="0">
                <a:solidFill>
                  <a:schemeClr val="tx1"/>
                </a:solidFill>
              </a:rPr>
              <a:t>Akella</a:t>
            </a:r>
            <a:r>
              <a:rPr lang="en-US" dirty="0" smtClean="0">
                <a:solidFill>
                  <a:schemeClr val="tx1"/>
                </a:solidFill>
              </a:rPr>
              <a:t>, Thomas </a:t>
            </a:r>
            <a:r>
              <a:rPr lang="en-US" dirty="0" err="1" smtClean="0">
                <a:solidFill>
                  <a:schemeClr val="tx1"/>
                </a:solidFill>
              </a:rPr>
              <a:t>Ristenpart</a:t>
            </a:r>
            <a:endParaRPr lang="en-US" dirty="0" smtClean="0">
              <a:solidFill>
                <a:schemeClr val="tx1"/>
              </a:solidFill>
            </a:endParaRPr>
          </a:p>
          <a:p>
            <a:r>
              <a:rPr lang="en-US" i="1" dirty="0" smtClean="0">
                <a:solidFill>
                  <a:schemeClr val="tx1"/>
                </a:solidFill>
              </a:rPr>
              <a:t>University of Wisconsin-Madison</a:t>
            </a:r>
          </a:p>
        </p:txBody>
      </p:sp>
      <p:sp>
        <p:nvSpPr>
          <p:cNvPr id="4" name="Slide Number Placeholder 3"/>
          <p:cNvSpPr>
            <a:spLocks noGrp="1"/>
          </p:cNvSpPr>
          <p:nvPr>
            <p:ph type="sldNum" sz="quarter" idx="12"/>
          </p:nvPr>
        </p:nvSpPr>
        <p:spPr/>
        <p:txBody>
          <a:bodyPr/>
          <a:lstStyle/>
          <a:p>
            <a:fld id="{7788AB0C-407B-47F8-BA5E-EF063E2B1E1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Content Placeholder 11"/>
          <p:cNvGraphicFramePr>
            <a:graphicFrameLocks noGrp="1"/>
          </p:cNvGraphicFramePr>
          <p:nvPr>
            <p:ph idx="1"/>
          </p:nvPr>
        </p:nvGraphicFramePr>
        <p:xfrm>
          <a:off x="2286000" y="1371600"/>
          <a:ext cx="56388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70" name="TextBox 16"/>
          <p:cNvSpPr txBox="1"/>
          <p:nvPr/>
        </p:nvSpPr>
        <p:spPr>
          <a:xfrm>
            <a:off x="2971800" y="1676400"/>
            <a:ext cx="3429000"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sz="2800" b="1" dirty="0" smtClean="0"/>
              <a:t>Traffic Volume (Bytes)</a:t>
            </a:r>
            <a:endParaRPr lang="en-US" sz="2800" b="1" dirty="0"/>
          </a:p>
        </p:txBody>
      </p:sp>
      <p:sp>
        <p:nvSpPr>
          <p:cNvPr id="2" name="Title 1"/>
          <p:cNvSpPr>
            <a:spLocks noGrp="1"/>
          </p:cNvSpPr>
          <p:nvPr>
            <p:ph type="title"/>
          </p:nvPr>
        </p:nvSpPr>
        <p:spPr>
          <a:xfrm>
            <a:off x="0" y="274638"/>
            <a:ext cx="9124950" cy="1325562"/>
          </a:xfrm>
        </p:spPr>
        <p:txBody>
          <a:bodyPr>
            <a:noAutofit/>
          </a:bodyPr>
          <a:lstStyle/>
          <a:p>
            <a:r>
              <a:rPr lang="en-US" sz="4000" i="1" dirty="0" smtClean="0"/>
              <a:t>Which (locally) popular </a:t>
            </a:r>
            <a:br>
              <a:rPr lang="en-US" sz="4000" i="1" dirty="0" smtClean="0"/>
            </a:br>
            <a:r>
              <a:rPr lang="en-US" sz="4000" i="1" dirty="0" smtClean="0"/>
              <a:t>web services use the cloud?</a:t>
            </a:r>
            <a:endParaRPr lang="en-US" sz="4000" i="1"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10</a:t>
            </a:fld>
            <a:endParaRPr lang="en-US"/>
          </a:p>
        </p:txBody>
      </p:sp>
      <p:pic>
        <p:nvPicPr>
          <p:cNvPr id="41" name="Picture 40" descr="uwlogo_web_sm_ctr_wht.png"/>
          <p:cNvPicPr>
            <a:picLocks noChangeAspect="1"/>
          </p:cNvPicPr>
          <p:nvPr/>
        </p:nvPicPr>
        <p:blipFill>
          <a:blip r:embed="rId4" cstate="print"/>
          <a:srcRect l="33779" r="34429" b="34645"/>
          <a:stretch>
            <a:fillRect/>
          </a:stretch>
        </p:blipFill>
        <p:spPr>
          <a:xfrm>
            <a:off x="8659092" y="152400"/>
            <a:ext cx="332508" cy="457200"/>
          </a:xfrm>
          <a:prstGeom prst="rect">
            <a:avLst/>
          </a:prstGeom>
        </p:spPr>
      </p:pic>
      <p:grpSp>
        <p:nvGrpSpPr>
          <p:cNvPr id="42" name="Group 30"/>
          <p:cNvGrpSpPr/>
          <p:nvPr/>
        </p:nvGrpSpPr>
        <p:grpSpPr>
          <a:xfrm>
            <a:off x="4800600" y="8001000"/>
            <a:ext cx="9144000" cy="5257800"/>
            <a:chOff x="0" y="1600200"/>
            <a:chExt cx="9144000" cy="5257800"/>
          </a:xfrm>
        </p:grpSpPr>
        <p:sp>
          <p:nvSpPr>
            <p:cNvPr id="44" name="Rectangle 43"/>
            <p:cNvSpPr/>
            <p:nvPr/>
          </p:nvSpPr>
          <p:spPr>
            <a:xfrm>
              <a:off x="0" y="1600200"/>
              <a:ext cx="9144000" cy="52578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33400" y="2667000"/>
              <a:ext cx="8153400" cy="2590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Cloud availability and performance</a:t>
              </a:r>
              <a:br>
                <a:rPr lang="en-US" sz="3600" b="1" dirty="0" smtClean="0"/>
              </a:br>
              <a:r>
                <a:rPr lang="en-US" sz="3600" b="1" dirty="0" smtClean="0"/>
                <a:t>affects a substantial fraction </a:t>
              </a:r>
              <a:br>
                <a:rPr lang="en-US" sz="3600" b="1" dirty="0" smtClean="0"/>
              </a:br>
              <a:r>
                <a:rPr lang="en-US" sz="3600" b="1" dirty="0" smtClean="0"/>
                <a:t>of popular web services</a:t>
              </a:r>
            </a:p>
          </p:txBody>
        </p:sp>
      </p:grpSp>
      <p:grpSp>
        <p:nvGrpSpPr>
          <p:cNvPr id="90" name="Group 89"/>
          <p:cNvGrpSpPr/>
          <p:nvPr/>
        </p:nvGrpSpPr>
        <p:grpSpPr>
          <a:xfrm>
            <a:off x="381000" y="3429000"/>
            <a:ext cx="4267200" cy="2971800"/>
            <a:chOff x="381000" y="3429000"/>
            <a:chExt cx="4267200" cy="2971800"/>
          </a:xfrm>
        </p:grpSpPr>
        <p:grpSp>
          <p:nvGrpSpPr>
            <p:cNvPr id="79" name="Group 78"/>
            <p:cNvGrpSpPr/>
            <p:nvPr/>
          </p:nvGrpSpPr>
          <p:grpSpPr>
            <a:xfrm>
              <a:off x="381000" y="4038600"/>
              <a:ext cx="4267200" cy="2362200"/>
              <a:chOff x="381000" y="3962400"/>
              <a:chExt cx="4267200" cy="2362200"/>
            </a:xfrm>
          </p:grpSpPr>
          <p:sp>
            <p:nvSpPr>
              <p:cNvPr id="78" name="Rounded Rectangle 77"/>
              <p:cNvSpPr/>
              <p:nvPr/>
            </p:nvSpPr>
            <p:spPr>
              <a:xfrm>
                <a:off x="914400" y="3962400"/>
                <a:ext cx="3733800" cy="2362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7" name="Group 66"/>
              <p:cNvGrpSpPr/>
              <p:nvPr/>
            </p:nvGrpSpPr>
            <p:grpSpPr>
              <a:xfrm>
                <a:off x="381000" y="4054257"/>
                <a:ext cx="4187204" cy="2246769"/>
                <a:chOff x="689596" y="1828800"/>
                <a:chExt cx="4187204" cy="2246769"/>
              </a:xfrm>
            </p:grpSpPr>
            <p:grpSp>
              <p:nvGrpSpPr>
                <p:cNvPr id="40" name="Group 39"/>
                <p:cNvGrpSpPr/>
                <p:nvPr/>
              </p:nvGrpSpPr>
              <p:grpSpPr>
                <a:xfrm>
                  <a:off x="689596" y="1828800"/>
                  <a:ext cx="3850482" cy="2246769"/>
                  <a:chOff x="645318" y="2286000"/>
                  <a:chExt cx="3850482" cy="2246769"/>
                </a:xfrm>
              </p:grpSpPr>
              <p:grpSp>
                <p:nvGrpSpPr>
                  <p:cNvPr id="31" name="Group 30"/>
                  <p:cNvGrpSpPr/>
                  <p:nvPr/>
                </p:nvGrpSpPr>
                <p:grpSpPr>
                  <a:xfrm>
                    <a:off x="1295400" y="2286000"/>
                    <a:ext cx="3200400" cy="2246769"/>
                    <a:chOff x="457200" y="2286000"/>
                    <a:chExt cx="3200400" cy="2246769"/>
                  </a:xfrm>
                </p:grpSpPr>
                <p:sp>
                  <p:nvSpPr>
                    <p:cNvPr id="7" name="TextBox 6"/>
                    <p:cNvSpPr txBox="1"/>
                    <p:nvPr/>
                  </p:nvSpPr>
                  <p:spPr>
                    <a:xfrm>
                      <a:off x="457200" y="2286000"/>
                      <a:ext cx="3200400" cy="2246769"/>
                    </a:xfrm>
                    <a:prstGeom prst="rect">
                      <a:avLst/>
                    </a:prstGeom>
                    <a:noFill/>
                  </p:spPr>
                  <p:txBody>
                    <a:bodyPr wrap="square" rtlCol="0">
                      <a:spAutoFit/>
                    </a:bodyPr>
                    <a:lstStyle/>
                    <a:p>
                      <a:pPr marL="342900" indent="-342900">
                        <a:buFont typeface="+mj-lt"/>
                        <a:buAutoNum type="arabicPeriod"/>
                      </a:pPr>
                      <a:r>
                        <a:rPr lang="en-US" sz="2800" dirty="0" smtClean="0"/>
                        <a:t> </a:t>
                      </a:r>
                    </a:p>
                    <a:p>
                      <a:pPr marL="342900" indent="-342900">
                        <a:buFont typeface="+mj-lt"/>
                        <a:buAutoNum type="arabicPeriod"/>
                      </a:pPr>
                      <a:r>
                        <a:rPr lang="en-US" sz="2800" dirty="0" smtClean="0"/>
                        <a:t> </a:t>
                      </a:r>
                    </a:p>
                    <a:p>
                      <a:pPr marL="342900" indent="-342900">
                        <a:buFont typeface="+mj-lt"/>
                        <a:buAutoNum type="arabicPeriod"/>
                      </a:pPr>
                      <a:r>
                        <a:rPr lang="en-US" sz="2800" dirty="0" smtClean="0"/>
                        <a:t> </a:t>
                      </a:r>
                    </a:p>
                    <a:p>
                      <a:pPr marL="342900" indent="-342900">
                        <a:buFont typeface="+mj-lt"/>
                        <a:buAutoNum type="arabicPeriod"/>
                      </a:pPr>
                      <a:r>
                        <a:rPr lang="en-US" sz="2800" dirty="0" smtClean="0"/>
                        <a:t> </a:t>
                      </a:r>
                    </a:p>
                    <a:p>
                      <a:pPr marL="342900" indent="-342900">
                        <a:buFont typeface="+mj-lt"/>
                        <a:buAutoNum type="arabicPeriod"/>
                      </a:pPr>
                      <a:r>
                        <a:rPr lang="en-US" sz="2800" dirty="0" smtClean="0"/>
                        <a:t>   </a:t>
                      </a:r>
                      <a:endParaRPr lang="en-US" sz="2800" dirty="0"/>
                    </a:p>
                  </p:txBody>
                </p:sp>
                <p:pic>
                  <p:nvPicPr>
                    <p:cNvPr id="8" name="Picture 20" descr="https://encrypted-tbn2.gstatic.com/images?q=tbn:ANd9GcRUiXNjGuA8r3ZT_epkSHF_eVymLVwzKHjMegl1IhytRYDdVtFoNhxxo2E"/>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126777" y="2362200"/>
                      <a:ext cx="1303020"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18" descr="https://encrypted-tbn0.gstatic.com/images?q=tbn:ANd9GcTVfuMnL_upmPWC9E0xocwVVV-q7XqkaCrTEjkxTui6o0bXNee0w7uUFyVn"/>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126777" y="2778635"/>
                      <a:ext cx="747178"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24" descr="http://t3.gstatic.com/images?q=tbn:ANd9GcTCbunNh-fmQ-dyeFEtJiwtQsL7D_40AGnjKn-jbBEoTpGcUTdqHw4ZCkyr"/>
                    <p:cNvPicPr>
                      <a:picLocks noChangeAspect="1" noChangeArrowheads="1"/>
                    </p:cNvPicPr>
                    <p:nvPr/>
                  </p:nvPicPr>
                  <p:blipFill>
                    <a:blip r:embed="rId7" cstate="print">
                      <a:extLst>
                        <a:ext uri="{28A0092B-C50C-407E-A947-70E740481C1C}">
                          <a14:useLocalDpi xmlns="" xmlns:a14="http://schemas.microsoft.com/office/drawing/2010/main" val="0"/>
                        </a:ext>
                      </a:extLst>
                    </a:blip>
                    <a:srcRect l="9053" t="20858" r="9474" b="16569"/>
                    <a:stretch>
                      <a:fillRect/>
                    </a:stretch>
                  </p:blipFill>
                  <p:spPr bwMode="auto">
                    <a:xfrm>
                      <a:off x="1126777" y="4114800"/>
                      <a:ext cx="1042416"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truste-logo.gif"/>
                    <p:cNvPicPr>
                      <a:picLocks noChangeAspect="1"/>
                    </p:cNvPicPr>
                    <p:nvPr/>
                  </p:nvPicPr>
                  <p:blipFill>
                    <a:blip r:embed="rId8" cstate="print"/>
                    <a:stretch>
                      <a:fillRect/>
                    </a:stretch>
                  </p:blipFill>
                  <p:spPr>
                    <a:xfrm>
                      <a:off x="1126777" y="3200399"/>
                      <a:ext cx="1489166" cy="347472"/>
                    </a:xfrm>
                    <a:prstGeom prst="rect">
                      <a:avLst/>
                    </a:prstGeom>
                  </p:spPr>
                </p:pic>
                <p:pic>
                  <p:nvPicPr>
                    <p:cNvPr id="14" name="Picture 13" descr="site-header-logo-jpg.jpg"/>
                    <p:cNvPicPr>
                      <a:picLocks noChangeAspect="1"/>
                    </p:cNvPicPr>
                    <p:nvPr/>
                  </p:nvPicPr>
                  <p:blipFill>
                    <a:blip r:embed="rId9" cstate="print"/>
                    <a:stretch>
                      <a:fillRect/>
                    </a:stretch>
                  </p:blipFill>
                  <p:spPr>
                    <a:xfrm>
                      <a:off x="1126777" y="3657600"/>
                      <a:ext cx="2073623" cy="347472"/>
                    </a:xfrm>
                    <a:prstGeom prst="rect">
                      <a:avLst/>
                    </a:prstGeom>
                  </p:spPr>
                </p:pic>
              </p:grpSp>
              <p:pic>
                <p:nvPicPr>
                  <p:cNvPr id="33" name="Picture 32" descr="aws_logo.png"/>
                  <p:cNvPicPr>
                    <a:picLocks noChangeAspect="1"/>
                  </p:cNvPicPr>
                  <p:nvPr/>
                </p:nvPicPr>
                <p:blipFill>
                  <a:blip r:embed="rId10" cstate="print"/>
                  <a:stretch>
                    <a:fillRect/>
                  </a:stretch>
                </p:blipFill>
                <p:spPr>
                  <a:xfrm rot="16200000">
                    <a:off x="284559" y="3240702"/>
                    <a:ext cx="1143000" cy="421481"/>
                  </a:xfrm>
                  <a:prstGeom prst="rect">
                    <a:avLst/>
                  </a:prstGeom>
                </p:spPr>
              </p:pic>
            </p:grpSp>
            <p:sp>
              <p:nvSpPr>
                <p:cNvPr id="46" name="TextBox 45"/>
                <p:cNvSpPr txBox="1"/>
                <p:nvPr/>
              </p:nvSpPr>
              <p:spPr>
                <a:xfrm>
                  <a:off x="4118259" y="1905000"/>
                  <a:ext cx="758541" cy="369332"/>
                </a:xfrm>
                <a:prstGeom prst="rect">
                  <a:avLst/>
                </a:prstGeom>
                <a:noFill/>
              </p:spPr>
              <p:txBody>
                <a:bodyPr wrap="none" rtlCol="0">
                  <a:spAutoFit/>
                </a:bodyPr>
                <a:lstStyle/>
                <a:p>
                  <a:pPr algn="r"/>
                  <a:r>
                    <a:rPr lang="en-US" i="1" dirty="0" smtClean="0"/>
                    <a:t>68.2%</a:t>
                  </a:r>
                  <a:endParaRPr lang="en-US" i="1" dirty="0"/>
                </a:p>
              </p:txBody>
            </p:sp>
            <p:sp>
              <p:nvSpPr>
                <p:cNvPr id="47" name="TextBox 46"/>
                <p:cNvSpPr txBox="1"/>
                <p:nvPr/>
              </p:nvSpPr>
              <p:spPr>
                <a:xfrm>
                  <a:off x="4228866" y="2286000"/>
                  <a:ext cx="647934" cy="369332"/>
                </a:xfrm>
                <a:prstGeom prst="rect">
                  <a:avLst/>
                </a:prstGeom>
                <a:noFill/>
              </p:spPr>
              <p:txBody>
                <a:bodyPr wrap="none" rtlCol="0">
                  <a:spAutoFit/>
                </a:bodyPr>
                <a:lstStyle/>
                <a:p>
                  <a:pPr algn="r"/>
                  <a:r>
                    <a:rPr lang="en-US" i="1" dirty="0" smtClean="0"/>
                    <a:t>1.7%</a:t>
                  </a:r>
                  <a:endParaRPr lang="en-US" i="1" dirty="0"/>
                </a:p>
              </p:txBody>
            </p:sp>
            <p:sp>
              <p:nvSpPr>
                <p:cNvPr id="48" name="TextBox 47"/>
                <p:cNvSpPr txBox="1"/>
                <p:nvPr/>
              </p:nvSpPr>
              <p:spPr>
                <a:xfrm>
                  <a:off x="4228866" y="2743200"/>
                  <a:ext cx="647934" cy="369332"/>
                </a:xfrm>
                <a:prstGeom prst="rect">
                  <a:avLst/>
                </a:prstGeom>
                <a:noFill/>
              </p:spPr>
              <p:txBody>
                <a:bodyPr wrap="none" rtlCol="0">
                  <a:spAutoFit/>
                </a:bodyPr>
                <a:lstStyle/>
                <a:p>
                  <a:pPr algn="r"/>
                  <a:r>
                    <a:rPr lang="en-US" i="1" dirty="0" smtClean="0"/>
                    <a:t>1.1%</a:t>
                  </a:r>
                  <a:endParaRPr lang="en-US" i="1" dirty="0"/>
                </a:p>
              </p:txBody>
            </p:sp>
            <p:sp>
              <p:nvSpPr>
                <p:cNvPr id="49" name="TextBox 48"/>
                <p:cNvSpPr txBox="1"/>
                <p:nvPr/>
              </p:nvSpPr>
              <p:spPr>
                <a:xfrm>
                  <a:off x="4228866" y="3200400"/>
                  <a:ext cx="647934" cy="369332"/>
                </a:xfrm>
                <a:prstGeom prst="rect">
                  <a:avLst/>
                </a:prstGeom>
                <a:noFill/>
              </p:spPr>
              <p:txBody>
                <a:bodyPr wrap="none" rtlCol="0">
                  <a:spAutoFit/>
                </a:bodyPr>
                <a:lstStyle/>
                <a:p>
                  <a:r>
                    <a:rPr lang="en-US" i="1" dirty="0" smtClean="0"/>
                    <a:t>0.7%</a:t>
                  </a:r>
                  <a:endParaRPr lang="en-US" i="1" dirty="0"/>
                </a:p>
              </p:txBody>
            </p:sp>
            <p:sp>
              <p:nvSpPr>
                <p:cNvPr id="50" name="TextBox 49"/>
                <p:cNvSpPr txBox="1"/>
                <p:nvPr/>
              </p:nvSpPr>
              <p:spPr>
                <a:xfrm>
                  <a:off x="4235278" y="3657600"/>
                  <a:ext cx="641522" cy="369332"/>
                </a:xfrm>
                <a:prstGeom prst="rect">
                  <a:avLst/>
                </a:prstGeom>
                <a:noFill/>
              </p:spPr>
              <p:txBody>
                <a:bodyPr wrap="none" rtlCol="0">
                  <a:spAutoFit/>
                </a:bodyPr>
                <a:lstStyle/>
                <a:p>
                  <a:pPr algn="r"/>
                  <a:r>
                    <a:rPr lang="en-US" i="1" dirty="0" smtClean="0"/>
                    <a:t>0.6%</a:t>
                  </a:r>
                  <a:endParaRPr lang="en-US" i="1" dirty="0"/>
                </a:p>
              </p:txBody>
            </p:sp>
          </p:grpSp>
        </p:grpSp>
        <p:cxnSp>
          <p:nvCxnSpPr>
            <p:cNvPr id="71" name="Straight Arrow Connector 70"/>
            <p:cNvCxnSpPr/>
            <p:nvPr/>
          </p:nvCxnSpPr>
          <p:spPr>
            <a:xfrm flipH="1">
              <a:off x="4191000" y="3429000"/>
              <a:ext cx="304800" cy="5334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grpSp>
        <p:nvGrpSpPr>
          <p:cNvPr id="89" name="Group 88"/>
          <p:cNvGrpSpPr/>
          <p:nvPr/>
        </p:nvGrpSpPr>
        <p:grpSpPr>
          <a:xfrm>
            <a:off x="4876800" y="2667000"/>
            <a:ext cx="3798092" cy="3733800"/>
            <a:chOff x="4876800" y="2667000"/>
            <a:chExt cx="3798092" cy="3733800"/>
          </a:xfrm>
        </p:grpSpPr>
        <p:grpSp>
          <p:nvGrpSpPr>
            <p:cNvPr id="81" name="Group 80"/>
            <p:cNvGrpSpPr/>
            <p:nvPr/>
          </p:nvGrpSpPr>
          <p:grpSpPr>
            <a:xfrm>
              <a:off x="4876800" y="4038600"/>
              <a:ext cx="3798092" cy="2362200"/>
              <a:chOff x="5117308" y="3962400"/>
              <a:chExt cx="3798092" cy="2362200"/>
            </a:xfrm>
          </p:grpSpPr>
          <p:sp>
            <p:nvSpPr>
              <p:cNvPr id="80" name="Rounded Rectangle 79"/>
              <p:cNvSpPr/>
              <p:nvPr/>
            </p:nvSpPr>
            <p:spPr>
              <a:xfrm>
                <a:off x="5867400" y="3962400"/>
                <a:ext cx="3048000" cy="2362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6" name="Group 65"/>
              <p:cNvGrpSpPr/>
              <p:nvPr/>
            </p:nvGrpSpPr>
            <p:grpSpPr>
              <a:xfrm>
                <a:off x="5117308" y="4054257"/>
                <a:ext cx="3660052" cy="2246769"/>
                <a:chOff x="5211070" y="1828800"/>
                <a:chExt cx="3660052" cy="2246769"/>
              </a:xfrm>
            </p:grpSpPr>
            <p:grpSp>
              <p:nvGrpSpPr>
                <p:cNvPr id="39" name="Group 38"/>
                <p:cNvGrpSpPr/>
                <p:nvPr/>
              </p:nvGrpSpPr>
              <p:grpSpPr>
                <a:xfrm>
                  <a:off x="5211070" y="1828800"/>
                  <a:ext cx="3323330" cy="2246769"/>
                  <a:chOff x="4601470" y="2286000"/>
                  <a:chExt cx="3323330" cy="2246769"/>
                </a:xfrm>
              </p:grpSpPr>
              <p:grpSp>
                <p:nvGrpSpPr>
                  <p:cNvPr id="32" name="Group 31"/>
                  <p:cNvGrpSpPr/>
                  <p:nvPr/>
                </p:nvGrpSpPr>
                <p:grpSpPr>
                  <a:xfrm>
                    <a:off x="5486400" y="2286000"/>
                    <a:ext cx="2438400" cy="2246769"/>
                    <a:chOff x="4724400" y="2286000"/>
                    <a:chExt cx="2438400" cy="2246769"/>
                  </a:xfrm>
                </p:grpSpPr>
                <p:sp>
                  <p:nvSpPr>
                    <p:cNvPr id="21" name="TextBox 20"/>
                    <p:cNvSpPr txBox="1"/>
                    <p:nvPr/>
                  </p:nvSpPr>
                  <p:spPr>
                    <a:xfrm>
                      <a:off x="4724400" y="2286000"/>
                      <a:ext cx="2438400" cy="2246769"/>
                    </a:xfrm>
                    <a:prstGeom prst="rect">
                      <a:avLst/>
                    </a:prstGeom>
                    <a:noFill/>
                  </p:spPr>
                  <p:txBody>
                    <a:bodyPr wrap="square" rtlCol="0">
                      <a:spAutoFit/>
                    </a:bodyPr>
                    <a:lstStyle/>
                    <a:p>
                      <a:pPr marL="342900" indent="-342900">
                        <a:buFont typeface="+mj-lt"/>
                        <a:buAutoNum type="arabicPeriod"/>
                      </a:pPr>
                      <a:r>
                        <a:rPr lang="en-US" sz="2800" dirty="0" smtClean="0"/>
                        <a:t> </a:t>
                      </a:r>
                    </a:p>
                    <a:p>
                      <a:pPr marL="342900" indent="-342900">
                        <a:buFont typeface="+mj-lt"/>
                        <a:buAutoNum type="arabicPeriod"/>
                      </a:pPr>
                      <a:r>
                        <a:rPr lang="en-US" sz="2800" dirty="0" smtClean="0"/>
                        <a:t> </a:t>
                      </a:r>
                    </a:p>
                    <a:p>
                      <a:pPr marL="342900" indent="-342900">
                        <a:buFont typeface="+mj-lt"/>
                        <a:buAutoNum type="arabicPeriod"/>
                      </a:pPr>
                      <a:r>
                        <a:rPr lang="en-US" sz="2800" dirty="0" smtClean="0"/>
                        <a:t> </a:t>
                      </a:r>
                    </a:p>
                    <a:p>
                      <a:pPr marL="342900" indent="-342900">
                        <a:buFont typeface="+mj-lt"/>
                        <a:buAutoNum type="arabicPeriod"/>
                      </a:pPr>
                      <a:r>
                        <a:rPr lang="en-US" sz="2800" dirty="0" smtClean="0"/>
                        <a:t> </a:t>
                      </a:r>
                    </a:p>
                    <a:p>
                      <a:pPr marL="342900" indent="-342900">
                        <a:buFont typeface="+mj-lt"/>
                        <a:buAutoNum type="arabicPeriod"/>
                      </a:pPr>
                      <a:r>
                        <a:rPr lang="en-US" sz="2800" dirty="0" smtClean="0"/>
                        <a:t>  </a:t>
                      </a:r>
                    </a:p>
                  </p:txBody>
                </p:sp>
                <p:pic>
                  <p:nvPicPr>
                    <p:cNvPr id="20" name="Picture 19" descr="MSN_logo_2009.png"/>
                    <p:cNvPicPr>
                      <a:picLocks noChangeAspect="1"/>
                    </p:cNvPicPr>
                    <p:nvPr/>
                  </p:nvPicPr>
                  <p:blipFill>
                    <a:blip r:embed="rId11" cstate="print"/>
                    <a:stretch>
                      <a:fillRect/>
                    </a:stretch>
                  </p:blipFill>
                  <p:spPr>
                    <a:xfrm>
                      <a:off x="5410200" y="2743200"/>
                      <a:ext cx="779653" cy="347472"/>
                    </a:xfrm>
                    <a:prstGeom prst="rect">
                      <a:avLst/>
                    </a:prstGeom>
                  </p:spPr>
                </p:pic>
                <p:pic>
                  <p:nvPicPr>
                    <p:cNvPr id="22" name="Picture 21" descr="MSFT_logo_png.png"/>
                    <p:cNvPicPr>
                      <a:picLocks noChangeAspect="1"/>
                    </p:cNvPicPr>
                    <p:nvPr/>
                  </p:nvPicPr>
                  <p:blipFill>
                    <a:blip r:embed="rId12" cstate="print"/>
                    <a:srcRect l="9447" t="24060" r="8254" b="24060"/>
                    <a:stretch>
                      <a:fillRect/>
                    </a:stretch>
                  </p:blipFill>
                  <p:spPr>
                    <a:xfrm>
                      <a:off x="5410200" y="3614928"/>
                      <a:ext cx="1498473" cy="347472"/>
                    </a:xfrm>
                    <a:prstGeom prst="rect">
                      <a:avLst/>
                    </a:prstGeom>
                  </p:spPr>
                </p:pic>
                <p:sp>
                  <p:nvSpPr>
                    <p:cNvPr id="23" name="TextBox 22"/>
                    <p:cNvSpPr txBox="1"/>
                    <p:nvPr/>
                  </p:nvSpPr>
                  <p:spPr>
                    <a:xfrm>
                      <a:off x="5306730" y="2362200"/>
                      <a:ext cx="1425390" cy="369332"/>
                    </a:xfrm>
                    <a:prstGeom prst="rect">
                      <a:avLst/>
                    </a:prstGeom>
                    <a:noFill/>
                  </p:spPr>
                  <p:txBody>
                    <a:bodyPr wrap="none" rtlCol="0">
                      <a:spAutoFit/>
                    </a:bodyPr>
                    <a:lstStyle/>
                    <a:p>
                      <a:r>
                        <a:rPr lang="en-US" dirty="0" smtClean="0">
                          <a:latin typeface="Courier New" pitchFamily="49" charset="0"/>
                          <a:cs typeface="Courier New" pitchFamily="49" charset="0"/>
                        </a:rPr>
                        <a:t>atdmt.com</a:t>
                      </a:r>
                      <a:endParaRPr lang="en-US" dirty="0">
                        <a:latin typeface="Courier New" pitchFamily="49" charset="0"/>
                        <a:cs typeface="Courier New" pitchFamily="49" charset="0"/>
                      </a:endParaRPr>
                    </a:p>
                  </p:txBody>
                </p:sp>
                <p:sp>
                  <p:nvSpPr>
                    <p:cNvPr id="24" name="TextBox 23"/>
                    <p:cNvSpPr txBox="1"/>
                    <p:nvPr/>
                  </p:nvSpPr>
                  <p:spPr>
                    <a:xfrm>
                      <a:off x="5334000" y="4076642"/>
                      <a:ext cx="1425390" cy="369332"/>
                    </a:xfrm>
                    <a:prstGeom prst="rect">
                      <a:avLst/>
                    </a:prstGeom>
                    <a:noFill/>
                  </p:spPr>
                  <p:txBody>
                    <a:bodyPr wrap="none" rtlCol="0">
                      <a:spAutoFit/>
                    </a:bodyPr>
                    <a:lstStyle/>
                    <a:p>
                      <a:r>
                        <a:rPr lang="en-US" dirty="0" smtClean="0">
                          <a:latin typeface="Courier New" pitchFamily="49" charset="0"/>
                          <a:cs typeface="Courier New" pitchFamily="49" charset="0"/>
                        </a:rPr>
                        <a:t>s-msn.com</a:t>
                      </a:r>
                      <a:endParaRPr lang="en-US" dirty="0">
                        <a:latin typeface="Courier New" pitchFamily="49" charset="0"/>
                        <a:cs typeface="Courier New" pitchFamily="49" charset="0"/>
                      </a:endParaRPr>
                    </a:p>
                  </p:txBody>
                </p:sp>
                <p:sp>
                  <p:nvSpPr>
                    <p:cNvPr id="30" name="TextBox 29"/>
                    <p:cNvSpPr txBox="1"/>
                    <p:nvPr/>
                  </p:nvSpPr>
                  <p:spPr>
                    <a:xfrm>
                      <a:off x="5327953" y="3181290"/>
                      <a:ext cx="1563248" cy="369332"/>
                    </a:xfrm>
                    <a:prstGeom prst="rect">
                      <a:avLst/>
                    </a:prstGeom>
                    <a:noFill/>
                  </p:spPr>
                  <p:txBody>
                    <a:bodyPr wrap="none" rtlCol="0">
                      <a:spAutoFit/>
                    </a:bodyPr>
                    <a:lstStyle/>
                    <a:p>
                      <a:r>
                        <a:rPr lang="en-US" dirty="0" smtClean="0">
                          <a:latin typeface="Courier New" pitchFamily="49" charset="0"/>
                          <a:cs typeface="Courier New" pitchFamily="49" charset="0"/>
                        </a:rPr>
                        <a:t>msecnd.net</a:t>
                      </a:r>
                      <a:endParaRPr lang="en-US" dirty="0">
                        <a:latin typeface="Courier New" pitchFamily="49" charset="0"/>
                        <a:cs typeface="Courier New" pitchFamily="49" charset="0"/>
                      </a:endParaRPr>
                    </a:p>
                  </p:txBody>
                </p:sp>
              </p:grpSp>
              <p:pic>
                <p:nvPicPr>
                  <p:cNvPr id="35" name="Picture 34" descr="windowsazure-logo.png"/>
                  <p:cNvPicPr>
                    <a:picLocks noChangeAspect="1"/>
                  </p:cNvPicPr>
                  <p:nvPr/>
                </p:nvPicPr>
                <p:blipFill>
                  <a:blip r:embed="rId13" cstate="print"/>
                  <a:stretch>
                    <a:fillRect/>
                  </a:stretch>
                </p:blipFill>
                <p:spPr>
                  <a:xfrm rot="16200000">
                    <a:off x="4249390" y="3079624"/>
                    <a:ext cx="1360490" cy="656330"/>
                  </a:xfrm>
                  <a:prstGeom prst="rect">
                    <a:avLst/>
                  </a:prstGeom>
                </p:spPr>
              </p:pic>
            </p:grpSp>
            <p:sp>
              <p:nvSpPr>
                <p:cNvPr id="56" name="TextBox 55"/>
                <p:cNvSpPr txBox="1"/>
                <p:nvPr/>
              </p:nvSpPr>
              <p:spPr>
                <a:xfrm>
                  <a:off x="8229600" y="1905000"/>
                  <a:ext cx="641522" cy="369332"/>
                </a:xfrm>
                <a:prstGeom prst="rect">
                  <a:avLst/>
                </a:prstGeom>
                <a:noFill/>
              </p:spPr>
              <p:txBody>
                <a:bodyPr wrap="none" rtlCol="0">
                  <a:spAutoFit/>
                </a:bodyPr>
                <a:lstStyle/>
                <a:p>
                  <a:pPr algn="r"/>
                  <a:r>
                    <a:rPr lang="en-US" i="1" dirty="0" smtClean="0"/>
                    <a:t>3.1%</a:t>
                  </a:r>
                  <a:endParaRPr lang="en-US" i="1" dirty="0"/>
                </a:p>
              </p:txBody>
            </p:sp>
            <p:sp>
              <p:nvSpPr>
                <p:cNvPr id="57" name="TextBox 56"/>
                <p:cNvSpPr txBox="1"/>
                <p:nvPr/>
              </p:nvSpPr>
              <p:spPr>
                <a:xfrm>
                  <a:off x="8229600" y="2300288"/>
                  <a:ext cx="641522" cy="369332"/>
                </a:xfrm>
                <a:prstGeom prst="rect">
                  <a:avLst/>
                </a:prstGeom>
                <a:noFill/>
              </p:spPr>
              <p:txBody>
                <a:bodyPr wrap="none" rtlCol="0">
                  <a:spAutoFit/>
                </a:bodyPr>
                <a:lstStyle/>
                <a:p>
                  <a:pPr algn="r"/>
                  <a:r>
                    <a:rPr lang="en-US" i="1" dirty="0" smtClean="0"/>
                    <a:t>2.4%</a:t>
                  </a:r>
                  <a:endParaRPr lang="en-US" i="1" dirty="0"/>
                </a:p>
              </p:txBody>
            </p:sp>
            <p:sp>
              <p:nvSpPr>
                <p:cNvPr id="58" name="TextBox 57"/>
                <p:cNvSpPr txBox="1"/>
                <p:nvPr/>
              </p:nvSpPr>
              <p:spPr>
                <a:xfrm>
                  <a:off x="8229600" y="2695576"/>
                  <a:ext cx="641522" cy="369332"/>
                </a:xfrm>
                <a:prstGeom prst="rect">
                  <a:avLst/>
                </a:prstGeom>
                <a:noFill/>
              </p:spPr>
              <p:txBody>
                <a:bodyPr wrap="none" rtlCol="0">
                  <a:spAutoFit/>
                </a:bodyPr>
                <a:lstStyle/>
                <a:p>
                  <a:pPr algn="r"/>
                  <a:r>
                    <a:rPr lang="en-US" i="1" dirty="0" smtClean="0"/>
                    <a:t>2.3%</a:t>
                  </a:r>
                  <a:endParaRPr lang="en-US" i="1" dirty="0"/>
                </a:p>
              </p:txBody>
            </p:sp>
            <p:sp>
              <p:nvSpPr>
                <p:cNvPr id="59" name="TextBox 58"/>
                <p:cNvSpPr txBox="1"/>
                <p:nvPr/>
              </p:nvSpPr>
              <p:spPr>
                <a:xfrm>
                  <a:off x="8229600" y="3135868"/>
                  <a:ext cx="641522" cy="369332"/>
                </a:xfrm>
                <a:prstGeom prst="rect">
                  <a:avLst/>
                </a:prstGeom>
                <a:noFill/>
              </p:spPr>
              <p:txBody>
                <a:bodyPr wrap="none" rtlCol="0">
                  <a:spAutoFit/>
                </a:bodyPr>
                <a:lstStyle/>
                <a:p>
                  <a:pPr algn="r"/>
                  <a:r>
                    <a:rPr lang="en-US" i="1" dirty="0" smtClean="0"/>
                    <a:t>1.5%</a:t>
                  </a:r>
                  <a:endParaRPr lang="en-US" i="1" dirty="0"/>
                </a:p>
              </p:txBody>
            </p:sp>
            <p:sp>
              <p:nvSpPr>
                <p:cNvPr id="60" name="TextBox 59"/>
                <p:cNvSpPr txBox="1"/>
                <p:nvPr/>
              </p:nvSpPr>
              <p:spPr>
                <a:xfrm>
                  <a:off x="8229600" y="3590928"/>
                  <a:ext cx="641522" cy="369332"/>
                </a:xfrm>
                <a:prstGeom prst="rect">
                  <a:avLst/>
                </a:prstGeom>
                <a:noFill/>
              </p:spPr>
              <p:txBody>
                <a:bodyPr wrap="none" rtlCol="0">
                  <a:spAutoFit/>
                </a:bodyPr>
                <a:lstStyle/>
                <a:p>
                  <a:pPr algn="r"/>
                  <a:r>
                    <a:rPr lang="en-US" i="1" dirty="0" smtClean="0"/>
                    <a:t>1.4%</a:t>
                  </a:r>
                  <a:endParaRPr lang="en-US" i="1" dirty="0"/>
                </a:p>
              </p:txBody>
            </p:sp>
          </p:grpSp>
        </p:grpSp>
        <p:cxnSp>
          <p:nvCxnSpPr>
            <p:cNvPr id="83" name="Straight Arrow Connector 82"/>
            <p:cNvCxnSpPr/>
            <p:nvPr/>
          </p:nvCxnSpPr>
          <p:spPr>
            <a:xfrm>
              <a:off x="4876800" y="2667000"/>
              <a:ext cx="838200" cy="13716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325562"/>
          </a:xfrm>
        </p:spPr>
        <p:txBody>
          <a:bodyPr>
            <a:normAutofit fontScale="90000"/>
          </a:bodyPr>
          <a:lstStyle/>
          <a:p>
            <a:r>
              <a:rPr lang="en-US" i="1" dirty="0" smtClean="0"/>
              <a:t>What type of content is served by</a:t>
            </a:r>
            <a:br>
              <a:rPr lang="en-US" i="1" dirty="0" smtClean="0"/>
            </a:br>
            <a:r>
              <a:rPr lang="en-US" i="1" dirty="0" smtClean="0"/>
              <a:t>(locally) popular web services?</a:t>
            </a:r>
            <a:endParaRPr lang="en-US" i="1"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11</a:t>
            </a:fld>
            <a:endParaRPr lang="en-US"/>
          </a:p>
        </p:txBody>
      </p:sp>
      <p:graphicFrame>
        <p:nvGraphicFramePr>
          <p:cNvPr id="30" name="Content Placeholder 11"/>
          <p:cNvGraphicFramePr>
            <a:graphicFrameLocks/>
          </p:cNvGraphicFramePr>
          <p:nvPr/>
        </p:nvGraphicFramePr>
        <p:xfrm>
          <a:off x="304800" y="1600200"/>
          <a:ext cx="5638800" cy="2971800"/>
        </p:xfrm>
        <a:graphic>
          <a:graphicData uri="http://schemas.openxmlformats.org/drawingml/2006/chart">
            <c:chart xmlns:c="http://schemas.openxmlformats.org/drawingml/2006/chart" xmlns:r="http://schemas.openxmlformats.org/officeDocument/2006/relationships" r:id="rId2"/>
          </a:graphicData>
        </a:graphic>
      </p:graphicFrame>
      <p:grpSp>
        <p:nvGrpSpPr>
          <p:cNvPr id="64" name="Group 63"/>
          <p:cNvGrpSpPr/>
          <p:nvPr/>
        </p:nvGrpSpPr>
        <p:grpSpPr>
          <a:xfrm>
            <a:off x="3124200" y="3048000"/>
            <a:ext cx="5791200" cy="3200400"/>
            <a:chOff x="3124200" y="3048000"/>
            <a:chExt cx="5791200" cy="3200400"/>
          </a:xfrm>
        </p:grpSpPr>
        <p:grpSp>
          <p:nvGrpSpPr>
            <p:cNvPr id="52" name="Group 51"/>
            <p:cNvGrpSpPr/>
            <p:nvPr/>
          </p:nvGrpSpPr>
          <p:grpSpPr>
            <a:xfrm>
              <a:off x="4724400" y="3048000"/>
              <a:ext cx="4191000" cy="3200400"/>
              <a:chOff x="4419600" y="3276600"/>
              <a:chExt cx="4191000" cy="3200400"/>
            </a:xfrm>
          </p:grpSpPr>
          <p:sp>
            <p:nvSpPr>
              <p:cNvPr id="50" name="Rounded Rectangle 49"/>
              <p:cNvSpPr/>
              <p:nvPr/>
            </p:nvSpPr>
            <p:spPr>
              <a:xfrm>
                <a:off x="4419600" y="3276600"/>
                <a:ext cx="4191000" cy="32004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9" name="Group 38"/>
              <p:cNvGrpSpPr/>
              <p:nvPr/>
            </p:nvGrpSpPr>
            <p:grpSpPr>
              <a:xfrm>
                <a:off x="4572000" y="3790890"/>
                <a:ext cx="3962400" cy="2587943"/>
                <a:chOff x="152400" y="3395602"/>
                <a:chExt cx="3962400" cy="2587943"/>
              </a:xfrm>
            </p:grpSpPr>
            <p:sp>
              <p:nvSpPr>
                <p:cNvPr id="23" name="TextBox 22"/>
                <p:cNvSpPr txBox="1"/>
                <p:nvPr/>
              </p:nvSpPr>
              <p:spPr>
                <a:xfrm>
                  <a:off x="152400" y="3429000"/>
                  <a:ext cx="3962400" cy="2554545"/>
                </a:xfrm>
                <a:prstGeom prst="rect">
                  <a:avLst/>
                </a:prstGeom>
                <a:noFill/>
              </p:spPr>
              <p:txBody>
                <a:bodyPr wrap="square" rtlCol="0">
                  <a:spAutoFit/>
                </a:bodyPr>
                <a:lstStyle/>
                <a:p>
                  <a:pPr marL="342900" indent="-342900">
                    <a:spcAft>
                      <a:spcPts val="1200"/>
                    </a:spcAft>
                    <a:buFont typeface="+mj-lt"/>
                    <a:buAutoNum type="arabicPeriod"/>
                  </a:pPr>
                  <a:r>
                    <a:rPr lang="en-US" sz="2400" dirty="0" smtClean="0"/>
                    <a:t>       text/html </a:t>
                  </a:r>
                </a:p>
                <a:p>
                  <a:pPr marL="342900" indent="-342900">
                    <a:spcAft>
                      <a:spcPts val="1200"/>
                    </a:spcAft>
                    <a:buFont typeface="+mj-lt"/>
                    <a:buAutoNum type="arabicPeriod"/>
                  </a:pPr>
                  <a:r>
                    <a:rPr lang="en-US" sz="2400" dirty="0" smtClean="0"/>
                    <a:t>       text/plain</a:t>
                  </a:r>
                </a:p>
                <a:p>
                  <a:pPr marL="342900" indent="-342900">
                    <a:spcAft>
                      <a:spcPts val="1200"/>
                    </a:spcAft>
                    <a:buFont typeface="+mj-lt"/>
                    <a:buAutoNum type="arabicPeriod"/>
                  </a:pPr>
                  <a:r>
                    <a:rPr lang="en-US" sz="2400" dirty="0" smtClean="0"/>
                    <a:t>       image/jpeg </a:t>
                  </a:r>
                </a:p>
                <a:p>
                  <a:pPr marL="342900" indent="-342900">
                    <a:spcAft>
                      <a:spcPts val="1200"/>
                    </a:spcAft>
                    <a:buFont typeface="+mj-lt"/>
                    <a:buAutoNum type="arabicPeriod"/>
                  </a:pPr>
                  <a:r>
                    <a:rPr lang="en-US" sz="2400" dirty="0" smtClean="0"/>
                    <a:t>       app/flash</a:t>
                  </a:r>
                </a:p>
                <a:p>
                  <a:pPr marL="342900" indent="-342900">
                    <a:spcAft>
                      <a:spcPts val="1200"/>
                    </a:spcAft>
                    <a:buFont typeface="+mj-lt"/>
                    <a:buAutoNum type="arabicPeriod"/>
                  </a:pPr>
                  <a:r>
                    <a:rPr lang="en-US" sz="2400" dirty="0" smtClean="0"/>
                    <a:t>       app/octet-stream</a:t>
                  </a:r>
                </a:p>
              </p:txBody>
            </p:sp>
            <p:sp>
              <p:nvSpPr>
                <p:cNvPr id="10" name="TextBox 9"/>
                <p:cNvSpPr txBox="1"/>
                <p:nvPr/>
              </p:nvSpPr>
              <p:spPr>
                <a:xfrm>
                  <a:off x="3124200" y="3395602"/>
                  <a:ext cx="821059" cy="400110"/>
                </a:xfrm>
                <a:prstGeom prst="rect">
                  <a:avLst/>
                </a:prstGeom>
                <a:noFill/>
              </p:spPr>
              <p:txBody>
                <a:bodyPr wrap="none" rtlCol="0">
                  <a:spAutoFit/>
                </a:bodyPr>
                <a:lstStyle/>
                <a:p>
                  <a:pPr algn="r"/>
                  <a:r>
                    <a:rPr lang="en-US" sz="2000" i="1" dirty="0" smtClean="0"/>
                    <a:t>24.1%</a:t>
                  </a:r>
                  <a:endParaRPr lang="en-US" sz="2000" i="1" dirty="0"/>
                </a:p>
              </p:txBody>
            </p:sp>
            <p:sp>
              <p:nvSpPr>
                <p:cNvPr id="11" name="TextBox 10"/>
                <p:cNvSpPr txBox="1"/>
                <p:nvPr/>
              </p:nvSpPr>
              <p:spPr>
                <a:xfrm>
                  <a:off x="3124200" y="3909892"/>
                  <a:ext cx="821059" cy="400110"/>
                </a:xfrm>
                <a:prstGeom prst="rect">
                  <a:avLst/>
                </a:prstGeom>
                <a:noFill/>
              </p:spPr>
              <p:txBody>
                <a:bodyPr wrap="none" rtlCol="0">
                  <a:spAutoFit/>
                </a:bodyPr>
                <a:lstStyle/>
                <a:p>
                  <a:pPr algn="r"/>
                  <a:r>
                    <a:rPr lang="en-US" sz="2000" i="1" dirty="0" smtClean="0"/>
                    <a:t>23.4%</a:t>
                  </a:r>
                  <a:endParaRPr lang="en-US" sz="2000" i="1" dirty="0"/>
                </a:p>
              </p:txBody>
            </p:sp>
            <p:sp>
              <p:nvSpPr>
                <p:cNvPr id="12" name="TextBox 11"/>
                <p:cNvSpPr txBox="1"/>
                <p:nvPr/>
              </p:nvSpPr>
              <p:spPr>
                <a:xfrm>
                  <a:off x="3124200" y="4462402"/>
                  <a:ext cx="821059" cy="400110"/>
                </a:xfrm>
                <a:prstGeom prst="rect">
                  <a:avLst/>
                </a:prstGeom>
                <a:noFill/>
              </p:spPr>
              <p:txBody>
                <a:bodyPr wrap="none" rtlCol="0">
                  <a:spAutoFit/>
                </a:bodyPr>
                <a:lstStyle/>
                <a:p>
                  <a:pPr algn="r"/>
                  <a:r>
                    <a:rPr lang="en-US" sz="2000" i="1" dirty="0" smtClean="0"/>
                    <a:t>10.6%</a:t>
                  </a:r>
                  <a:endParaRPr lang="en-US" sz="2000" i="1" dirty="0"/>
                </a:p>
              </p:txBody>
            </p:sp>
            <p:sp>
              <p:nvSpPr>
                <p:cNvPr id="13" name="TextBox 12"/>
                <p:cNvSpPr txBox="1"/>
                <p:nvPr/>
              </p:nvSpPr>
              <p:spPr>
                <a:xfrm>
                  <a:off x="3297325" y="4995802"/>
                  <a:ext cx="691215" cy="400110"/>
                </a:xfrm>
                <a:prstGeom prst="rect">
                  <a:avLst/>
                </a:prstGeom>
                <a:noFill/>
              </p:spPr>
              <p:txBody>
                <a:bodyPr wrap="none" rtlCol="0">
                  <a:spAutoFit/>
                </a:bodyPr>
                <a:lstStyle/>
                <a:p>
                  <a:r>
                    <a:rPr lang="en-US" sz="2000" i="1" dirty="0" smtClean="0"/>
                    <a:t>8.7%</a:t>
                  </a:r>
                  <a:endParaRPr lang="en-US" sz="2000" i="1" dirty="0"/>
                </a:p>
              </p:txBody>
            </p:sp>
            <p:sp>
              <p:nvSpPr>
                <p:cNvPr id="14" name="TextBox 13"/>
                <p:cNvSpPr txBox="1"/>
                <p:nvPr/>
              </p:nvSpPr>
              <p:spPr>
                <a:xfrm>
                  <a:off x="3254044" y="5529202"/>
                  <a:ext cx="691215" cy="400110"/>
                </a:xfrm>
                <a:prstGeom prst="rect">
                  <a:avLst/>
                </a:prstGeom>
                <a:noFill/>
              </p:spPr>
              <p:txBody>
                <a:bodyPr wrap="none" rtlCol="0">
                  <a:spAutoFit/>
                </a:bodyPr>
                <a:lstStyle/>
                <a:p>
                  <a:pPr algn="r"/>
                  <a:r>
                    <a:rPr lang="en-US" sz="2000" i="1" dirty="0" smtClean="0"/>
                    <a:t>7.8%</a:t>
                  </a:r>
                  <a:endParaRPr lang="en-US" sz="2000" i="1" dirty="0"/>
                </a:p>
              </p:txBody>
            </p:sp>
            <p:pic>
              <p:nvPicPr>
                <p:cNvPr id="34" name="Picture 33" descr="text-html.png"/>
                <p:cNvPicPr>
                  <a:picLocks noChangeAspect="1"/>
                </p:cNvPicPr>
                <p:nvPr/>
              </p:nvPicPr>
              <p:blipFill>
                <a:blip r:embed="rId3" cstate="print"/>
                <a:stretch>
                  <a:fillRect/>
                </a:stretch>
              </p:blipFill>
              <p:spPr>
                <a:xfrm>
                  <a:off x="537564" y="3414712"/>
                  <a:ext cx="457200" cy="457200"/>
                </a:xfrm>
                <a:prstGeom prst="rect">
                  <a:avLst/>
                </a:prstGeom>
              </p:spPr>
            </p:pic>
            <p:pic>
              <p:nvPicPr>
                <p:cNvPr id="35" name="Picture 34" descr="text-x-generic.png"/>
                <p:cNvPicPr>
                  <a:picLocks noChangeAspect="1"/>
                </p:cNvPicPr>
                <p:nvPr/>
              </p:nvPicPr>
              <p:blipFill>
                <a:blip r:embed="rId4" cstate="print"/>
                <a:stretch>
                  <a:fillRect/>
                </a:stretch>
              </p:blipFill>
              <p:spPr>
                <a:xfrm>
                  <a:off x="533400" y="3962400"/>
                  <a:ext cx="457200" cy="457200"/>
                </a:xfrm>
                <a:prstGeom prst="rect">
                  <a:avLst/>
                </a:prstGeom>
              </p:spPr>
            </p:pic>
            <p:pic>
              <p:nvPicPr>
                <p:cNvPr id="36" name="Picture 35" descr="gnome-mime-image.png"/>
                <p:cNvPicPr>
                  <a:picLocks noChangeAspect="1"/>
                </p:cNvPicPr>
                <p:nvPr/>
              </p:nvPicPr>
              <p:blipFill>
                <a:blip r:embed="rId5" cstate="print"/>
                <a:stretch>
                  <a:fillRect/>
                </a:stretch>
              </p:blipFill>
              <p:spPr>
                <a:xfrm>
                  <a:off x="568035" y="4538664"/>
                  <a:ext cx="381000" cy="381000"/>
                </a:xfrm>
                <a:prstGeom prst="rect">
                  <a:avLst/>
                </a:prstGeom>
              </p:spPr>
            </p:pic>
            <p:pic>
              <p:nvPicPr>
                <p:cNvPr id="37" name="Picture 36" descr="applications-other-3.png"/>
                <p:cNvPicPr>
                  <a:picLocks noChangeAspect="1"/>
                </p:cNvPicPr>
                <p:nvPr/>
              </p:nvPicPr>
              <p:blipFill>
                <a:blip r:embed="rId6" cstate="print"/>
                <a:stretch>
                  <a:fillRect/>
                </a:stretch>
              </p:blipFill>
              <p:spPr>
                <a:xfrm>
                  <a:off x="568035" y="5010152"/>
                  <a:ext cx="457200" cy="457200"/>
                </a:xfrm>
                <a:prstGeom prst="rect">
                  <a:avLst/>
                </a:prstGeom>
              </p:spPr>
            </p:pic>
            <p:pic>
              <p:nvPicPr>
                <p:cNvPr id="38" name="Picture 37" descr="application-x-executable.png"/>
                <p:cNvPicPr>
                  <a:picLocks noChangeAspect="1"/>
                </p:cNvPicPr>
                <p:nvPr/>
              </p:nvPicPr>
              <p:blipFill>
                <a:blip r:embed="rId7" cstate="print"/>
                <a:stretch>
                  <a:fillRect/>
                </a:stretch>
              </p:blipFill>
              <p:spPr>
                <a:xfrm>
                  <a:off x="568036" y="5486400"/>
                  <a:ext cx="457199" cy="457199"/>
                </a:xfrm>
                <a:prstGeom prst="rect">
                  <a:avLst/>
                </a:prstGeom>
              </p:spPr>
            </p:pic>
          </p:grpSp>
          <p:sp>
            <p:nvSpPr>
              <p:cNvPr id="51" name="TextBox 16"/>
              <p:cNvSpPr txBox="1"/>
              <p:nvPr/>
            </p:nvSpPr>
            <p:spPr>
              <a:xfrm>
                <a:off x="4419600" y="3276600"/>
                <a:ext cx="4191000"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t>HTTP Content Type</a:t>
                </a:r>
                <a:endParaRPr lang="en-US" sz="2800" b="1" dirty="0"/>
              </a:p>
            </p:txBody>
          </p:sp>
        </p:grpSp>
        <p:cxnSp>
          <p:nvCxnSpPr>
            <p:cNvPr id="53" name="Straight Arrow Connector 52"/>
            <p:cNvCxnSpPr/>
            <p:nvPr/>
          </p:nvCxnSpPr>
          <p:spPr>
            <a:xfrm>
              <a:off x="3124200" y="3124200"/>
              <a:ext cx="1524000" cy="5334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grpSp>
        <p:nvGrpSpPr>
          <p:cNvPr id="65" name="Group 64"/>
          <p:cNvGrpSpPr/>
          <p:nvPr/>
        </p:nvGrpSpPr>
        <p:grpSpPr>
          <a:xfrm>
            <a:off x="533400" y="3124200"/>
            <a:ext cx="3810000" cy="3505200"/>
            <a:chOff x="533400" y="3048000"/>
            <a:chExt cx="3810000" cy="3505200"/>
          </a:xfrm>
        </p:grpSpPr>
        <p:grpSp>
          <p:nvGrpSpPr>
            <p:cNvPr id="49" name="Group 48"/>
            <p:cNvGrpSpPr/>
            <p:nvPr/>
          </p:nvGrpSpPr>
          <p:grpSpPr>
            <a:xfrm>
              <a:off x="533400" y="4191000"/>
              <a:ext cx="3810000" cy="2362200"/>
              <a:chOff x="533400" y="4191000"/>
              <a:chExt cx="3810000" cy="2362200"/>
            </a:xfrm>
          </p:grpSpPr>
          <p:sp>
            <p:nvSpPr>
              <p:cNvPr id="32" name="Rounded Rectangle 31"/>
              <p:cNvSpPr/>
              <p:nvPr/>
            </p:nvSpPr>
            <p:spPr>
              <a:xfrm>
                <a:off x="685800" y="4191000"/>
                <a:ext cx="3429000" cy="2362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7" name="Group 26"/>
              <p:cNvGrpSpPr/>
              <p:nvPr/>
            </p:nvGrpSpPr>
            <p:grpSpPr>
              <a:xfrm>
                <a:off x="533400" y="4191000"/>
                <a:ext cx="3810000" cy="2362200"/>
                <a:chOff x="9601200" y="471488"/>
                <a:chExt cx="3810000" cy="2362200"/>
              </a:xfrm>
            </p:grpSpPr>
            <p:sp>
              <p:nvSpPr>
                <p:cNvPr id="20" name="TextBox 16"/>
                <p:cNvSpPr txBox="1"/>
                <p:nvPr/>
              </p:nvSpPr>
              <p:spPr>
                <a:xfrm>
                  <a:off x="9601200" y="471488"/>
                  <a:ext cx="3733800" cy="95410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t>Top 100 cloud-using domains account for</a:t>
                  </a:r>
                  <a:endParaRPr lang="en-US" sz="2800" dirty="0"/>
                </a:p>
              </p:txBody>
            </p:sp>
            <p:grpSp>
              <p:nvGrpSpPr>
                <p:cNvPr id="21" name="Group 20"/>
                <p:cNvGrpSpPr/>
                <p:nvPr/>
              </p:nvGrpSpPr>
              <p:grpSpPr>
                <a:xfrm>
                  <a:off x="9677400" y="1385888"/>
                  <a:ext cx="3733800" cy="863855"/>
                  <a:chOff x="5181600" y="2565381"/>
                  <a:chExt cx="3733800" cy="863855"/>
                </a:xfrm>
              </p:grpSpPr>
              <p:sp>
                <p:nvSpPr>
                  <p:cNvPr id="22" name="TextBox 16"/>
                  <p:cNvSpPr txBox="1"/>
                  <p:nvPr/>
                </p:nvSpPr>
                <p:spPr>
                  <a:xfrm>
                    <a:off x="5181600" y="2565381"/>
                    <a:ext cx="3733800"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smtClean="0"/>
                      <a:t>≈80%         ≈100%</a:t>
                    </a:r>
                    <a:endParaRPr lang="en-US" sz="2800" b="1" dirty="0"/>
                  </a:p>
                </p:txBody>
              </p:sp>
              <p:pic>
                <p:nvPicPr>
                  <p:cNvPr id="24" name="Picture 23" descr="aws_logo.png"/>
                  <p:cNvPicPr>
                    <a:picLocks noChangeAspect="1"/>
                  </p:cNvPicPr>
                  <p:nvPr/>
                </p:nvPicPr>
                <p:blipFill>
                  <a:blip r:embed="rId8" cstate="print"/>
                  <a:stretch>
                    <a:fillRect/>
                  </a:stretch>
                </p:blipFill>
                <p:spPr>
                  <a:xfrm>
                    <a:off x="5764424" y="3040436"/>
                    <a:ext cx="864976" cy="363145"/>
                  </a:xfrm>
                  <a:prstGeom prst="rect">
                    <a:avLst/>
                  </a:prstGeom>
                </p:spPr>
              </p:pic>
              <p:pic>
                <p:nvPicPr>
                  <p:cNvPr id="25" name="Picture 24" descr="windowsazure-logo.png"/>
                  <p:cNvPicPr>
                    <a:picLocks noChangeAspect="1"/>
                  </p:cNvPicPr>
                  <p:nvPr/>
                </p:nvPicPr>
                <p:blipFill>
                  <a:blip r:embed="rId9" cstate="print"/>
                  <a:stretch>
                    <a:fillRect/>
                  </a:stretch>
                </p:blipFill>
                <p:spPr>
                  <a:xfrm>
                    <a:off x="7391400" y="3004726"/>
                    <a:ext cx="772897" cy="424510"/>
                  </a:xfrm>
                  <a:prstGeom prst="rect">
                    <a:avLst/>
                  </a:prstGeom>
                </p:spPr>
              </p:pic>
            </p:grpSp>
            <p:sp>
              <p:nvSpPr>
                <p:cNvPr id="26" name="TextBox 16"/>
                <p:cNvSpPr txBox="1"/>
                <p:nvPr/>
              </p:nvSpPr>
              <p:spPr>
                <a:xfrm>
                  <a:off x="9601200" y="2310468"/>
                  <a:ext cx="3733800" cy="523220"/>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smtClean="0"/>
                    <a:t>of HTTP flows</a:t>
                  </a:r>
                  <a:endParaRPr lang="en-US" sz="2800" dirty="0"/>
                </a:p>
              </p:txBody>
            </p:sp>
          </p:grpSp>
        </p:grpSp>
        <p:cxnSp>
          <p:nvCxnSpPr>
            <p:cNvPr id="57" name="Straight Arrow Connector 56"/>
            <p:cNvCxnSpPr/>
            <p:nvPr/>
          </p:nvCxnSpPr>
          <p:spPr>
            <a:xfrm>
              <a:off x="2895600" y="3048000"/>
              <a:ext cx="0" cy="10668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pic>
        <p:nvPicPr>
          <p:cNvPr id="66" name="Picture 65" descr="http://www.uc.wisc.edu/brand/templates-and-downloads/downloads/print/UWCrest_4c.png"/>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8610600" y="152400"/>
            <a:ext cx="388342" cy="570687"/>
          </a:xfrm>
          <a:prstGeom prst="rect">
            <a:avLst/>
          </a:prstGeom>
          <a:noFill/>
          <a:extLst>
            <a:ext uri="{909E8E84-426E-40DD-AFC4-6F175D3DCCD1}">
              <a14:hiddenFill xmlns="" xmlns:a14="http://schemas.microsoft.com/office/drawing/2010/main">
                <a:solidFill>
                  <a:srgbClr val="FFFFFF"/>
                </a:solidFill>
              </a14:hiddenFill>
            </a:ext>
          </a:extLst>
        </p:spPr>
      </p:pic>
      <p:grpSp>
        <p:nvGrpSpPr>
          <p:cNvPr id="42" name="Group 30"/>
          <p:cNvGrpSpPr/>
          <p:nvPr/>
        </p:nvGrpSpPr>
        <p:grpSpPr>
          <a:xfrm>
            <a:off x="0" y="1524000"/>
            <a:ext cx="9144000" cy="5334000"/>
            <a:chOff x="0" y="1524000"/>
            <a:chExt cx="9144000" cy="5334000"/>
          </a:xfrm>
        </p:grpSpPr>
        <p:sp>
          <p:nvSpPr>
            <p:cNvPr id="43" name="Rectangle 42"/>
            <p:cNvSpPr/>
            <p:nvPr/>
          </p:nvSpPr>
          <p:spPr>
            <a:xfrm>
              <a:off x="0" y="1524000"/>
              <a:ext cx="9144000" cy="533400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914400" y="2971800"/>
              <a:ext cx="7315200" cy="2438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Compression could be employed </a:t>
              </a:r>
              <a:br>
                <a:rPr lang="en-US" sz="3600" b="1" dirty="0" smtClean="0"/>
              </a:br>
              <a:r>
                <a:rPr lang="en-US" sz="3600" b="1" dirty="0" smtClean="0"/>
                <a:t>to save WAN bandwidth </a:t>
              </a:r>
              <a:br>
                <a:rPr lang="en-US" sz="3600" b="1" dirty="0" smtClean="0"/>
              </a:br>
              <a:r>
                <a:rPr lang="en-US" sz="3600" b="1" dirty="0" smtClean="0"/>
                <a:t>and improve delivery latency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Fundamental questions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a:pPr>
            <a:r>
              <a:rPr lang="en-US" b="1" i="1" dirty="0" smtClean="0"/>
              <a:t>Who is using public </a:t>
            </a:r>
            <a:r>
              <a:rPr lang="en-US" b="1" i="1" dirty="0" err="1" smtClean="0"/>
              <a:t>IaaS</a:t>
            </a:r>
            <a:r>
              <a:rPr lang="en-US" b="1" i="1" dirty="0" smtClean="0"/>
              <a:t> clouds?</a:t>
            </a:r>
          </a:p>
          <a:p>
            <a:pPr lvl="1">
              <a:buSzPct val="80000"/>
              <a:buFont typeface="Calibri" pitchFamily="34" charset="0"/>
              <a:buChar char="→"/>
            </a:pPr>
            <a:r>
              <a:rPr lang="en-US" dirty="0" smtClean="0"/>
              <a:t>Traffic patterns; network design/traffic engineering</a:t>
            </a:r>
          </a:p>
          <a:p>
            <a:pPr marL="514350" indent="-514350">
              <a:spcBef>
                <a:spcPts val="2400"/>
              </a:spcBef>
              <a:buFont typeface="+mj-lt"/>
              <a:buAutoNum type="arabicPeriod"/>
            </a:pPr>
            <a:r>
              <a:rPr lang="en-US" b="1" i="1" dirty="0" smtClean="0"/>
              <a:t>How are these services using the cloud?</a:t>
            </a:r>
          </a:p>
          <a:p>
            <a:pPr lvl="1">
              <a:buSzPct val="80000"/>
              <a:buFont typeface="Calibri" pitchFamily="34" charset="0"/>
              <a:buChar char="→"/>
            </a:pPr>
            <a:r>
              <a:rPr lang="en-US" dirty="0" smtClean="0"/>
              <a:t> Impact of failures; ways to improve availability</a:t>
            </a:r>
          </a:p>
          <a:p>
            <a:pPr lvl="1">
              <a:buSzPct val="80000"/>
              <a:buFont typeface="Calibri" pitchFamily="34" charset="0"/>
              <a:buChar char="→"/>
            </a:pPr>
            <a:r>
              <a:rPr lang="en-US" dirty="0" smtClean="0"/>
              <a:t> Design of new systems/services</a:t>
            </a:r>
          </a:p>
          <a:p>
            <a:pPr marL="514350" indent="-514350">
              <a:spcBef>
                <a:spcPts val="2400"/>
              </a:spcBef>
              <a:buFont typeface="+mj-lt"/>
              <a:buAutoNum type="arabicPeriod"/>
            </a:pPr>
            <a:r>
              <a:rPr lang="en-US" b="1" i="1" dirty="0" smtClean="0"/>
              <a:t>How can quality of experience be improved?</a:t>
            </a:r>
          </a:p>
          <a:p>
            <a:pPr lvl="1">
              <a:buSzPct val="80000"/>
              <a:buFont typeface="Calibri" pitchFamily="34" charset="0"/>
              <a:buChar char="→"/>
            </a:pPr>
            <a:r>
              <a:rPr lang="en-US" dirty="0" smtClean="0"/>
              <a:t> Deployment design (e.g., ideal region/zone usage)</a:t>
            </a:r>
          </a:p>
        </p:txBody>
      </p:sp>
      <p:sp>
        <p:nvSpPr>
          <p:cNvPr id="4" name="Slide Number Placeholder 3"/>
          <p:cNvSpPr>
            <a:spLocks noGrp="1"/>
          </p:cNvSpPr>
          <p:nvPr>
            <p:ph type="sldNum" sz="quarter" idx="12"/>
          </p:nvPr>
        </p:nvSpPr>
        <p:spPr/>
        <p:txBody>
          <a:bodyPr/>
          <a:lstStyle/>
          <a:p>
            <a:fld id="{7788AB0C-407B-47F8-BA5E-EF063E2B1E11}" type="slidenum">
              <a:rPr lang="en-US" smtClean="0"/>
              <a:pPr/>
              <a:t>12</a:t>
            </a:fld>
            <a:endParaRPr lang="en-US"/>
          </a:p>
        </p:txBody>
      </p:sp>
      <p:sp>
        <p:nvSpPr>
          <p:cNvPr id="5" name="Rectangle 4"/>
          <p:cNvSpPr/>
          <p:nvPr/>
        </p:nvSpPr>
        <p:spPr>
          <a:xfrm>
            <a:off x="0" y="4724400"/>
            <a:ext cx="9144000" cy="12954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524000"/>
            <a:ext cx="9144000" cy="12954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26"/>
          <p:cNvGrpSpPr/>
          <p:nvPr/>
        </p:nvGrpSpPr>
        <p:grpSpPr>
          <a:xfrm>
            <a:off x="4495799" y="1295400"/>
            <a:ext cx="2133600" cy="4648200"/>
            <a:chOff x="4495799" y="1295400"/>
            <a:chExt cx="2133600" cy="4648200"/>
          </a:xfrm>
        </p:grpSpPr>
        <p:sp>
          <p:nvSpPr>
            <p:cNvPr id="289" name="Cloud 288"/>
            <p:cNvSpPr/>
            <p:nvPr/>
          </p:nvSpPr>
          <p:spPr>
            <a:xfrm rot="10800000">
              <a:off x="4572000" y="4648200"/>
              <a:ext cx="2057399" cy="12954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0" name="Cloud 289"/>
            <p:cNvSpPr/>
            <p:nvPr/>
          </p:nvSpPr>
          <p:spPr>
            <a:xfrm rot="10800000">
              <a:off x="4495799" y="1295400"/>
              <a:ext cx="2057399" cy="12954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 name="Cloud 4"/>
          <p:cNvSpPr/>
          <p:nvPr/>
        </p:nvSpPr>
        <p:spPr>
          <a:xfrm rot="10800000">
            <a:off x="3733800" y="1828800"/>
            <a:ext cx="4648200" cy="33528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descr="aws_logo.png"/>
          <p:cNvPicPr>
            <a:picLocks noChangeAspect="1"/>
          </p:cNvPicPr>
          <p:nvPr/>
        </p:nvPicPr>
        <p:blipFill>
          <a:blip r:embed="rId2" cstate="print"/>
          <a:stretch>
            <a:fillRect/>
          </a:stretch>
        </p:blipFill>
        <p:spPr>
          <a:xfrm>
            <a:off x="5486400" y="2286000"/>
            <a:ext cx="1447800" cy="533877"/>
          </a:xfrm>
          <a:prstGeom prst="rect">
            <a:avLst/>
          </a:prstGeom>
        </p:spPr>
      </p:pic>
      <p:pic>
        <p:nvPicPr>
          <p:cNvPr id="37" name="Picture 36" descr="monitor-and-user3.png"/>
          <p:cNvPicPr>
            <a:picLocks noChangeAspect="1"/>
          </p:cNvPicPr>
          <p:nvPr/>
        </p:nvPicPr>
        <p:blipFill>
          <a:blip r:embed="rId3" cstate="print"/>
          <a:stretch>
            <a:fillRect/>
          </a:stretch>
        </p:blipFill>
        <p:spPr>
          <a:xfrm>
            <a:off x="1295400" y="2724150"/>
            <a:ext cx="1162050" cy="1162050"/>
          </a:xfrm>
          <a:prstGeom prst="rect">
            <a:avLst/>
          </a:prstGeom>
        </p:spPr>
      </p:pic>
      <p:grpSp>
        <p:nvGrpSpPr>
          <p:cNvPr id="7" name="Group 63"/>
          <p:cNvGrpSpPr/>
          <p:nvPr/>
        </p:nvGrpSpPr>
        <p:grpSpPr>
          <a:xfrm>
            <a:off x="2457450" y="2209800"/>
            <a:ext cx="2190750" cy="1095375"/>
            <a:chOff x="2457450" y="2209800"/>
            <a:chExt cx="2190750" cy="1095375"/>
          </a:xfrm>
        </p:grpSpPr>
        <p:sp>
          <p:nvSpPr>
            <p:cNvPr id="39" name="Rounded Rectangle 38"/>
            <p:cNvSpPr/>
            <p:nvPr/>
          </p:nvSpPr>
          <p:spPr>
            <a:xfrm>
              <a:off x="3657600" y="2209800"/>
              <a:ext cx="990600" cy="685800"/>
            </a:xfrm>
            <a:prstGeom prst="round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smtClean="0"/>
                <a:t>DNS</a:t>
              </a:r>
              <a:br>
                <a:rPr lang="en-US" sz="2000" b="1" dirty="0" smtClean="0"/>
              </a:br>
              <a:r>
                <a:rPr lang="en-US" sz="2000" b="1" dirty="0" smtClean="0"/>
                <a:t>Server</a:t>
              </a:r>
              <a:endParaRPr lang="en-US" sz="2000" b="1" dirty="0"/>
            </a:p>
          </p:txBody>
        </p:sp>
        <p:cxnSp>
          <p:nvCxnSpPr>
            <p:cNvPr id="42" name="Straight Arrow Connector 41"/>
            <p:cNvCxnSpPr>
              <a:stCxn id="37" idx="3"/>
              <a:endCxn id="39" idx="1"/>
            </p:cNvCxnSpPr>
            <p:nvPr/>
          </p:nvCxnSpPr>
          <p:spPr>
            <a:xfrm flipV="1">
              <a:off x="2457450" y="2552700"/>
              <a:ext cx="1200150" cy="752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0" name="Group 416"/>
          <p:cNvGrpSpPr/>
          <p:nvPr/>
        </p:nvGrpSpPr>
        <p:grpSpPr>
          <a:xfrm>
            <a:off x="1981200" y="3305175"/>
            <a:ext cx="2209800" cy="2790825"/>
            <a:chOff x="1981200" y="3305175"/>
            <a:chExt cx="2209800" cy="2790825"/>
          </a:xfrm>
        </p:grpSpPr>
        <p:sp>
          <p:nvSpPr>
            <p:cNvPr id="415" name="Cloud 414"/>
            <p:cNvSpPr/>
            <p:nvPr/>
          </p:nvSpPr>
          <p:spPr>
            <a:xfrm>
              <a:off x="1981200" y="5105400"/>
              <a:ext cx="1295400" cy="990600"/>
            </a:xfrm>
            <a:prstGeom prst="cloud">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4" name="Cloud 413"/>
            <p:cNvSpPr/>
            <p:nvPr/>
          </p:nvSpPr>
          <p:spPr>
            <a:xfrm>
              <a:off x="2895600" y="5105400"/>
              <a:ext cx="1295400" cy="990600"/>
            </a:xfrm>
            <a:prstGeom prst="cloud">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Cloud 30"/>
            <p:cNvSpPr/>
            <p:nvPr/>
          </p:nvSpPr>
          <p:spPr>
            <a:xfrm>
              <a:off x="2362200" y="4648200"/>
              <a:ext cx="1295400" cy="990600"/>
            </a:xfrm>
            <a:prstGeom prst="cloud">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TextBox 31"/>
            <p:cNvSpPr txBox="1"/>
            <p:nvPr/>
          </p:nvSpPr>
          <p:spPr>
            <a:xfrm>
              <a:off x="2590800" y="4878439"/>
              <a:ext cx="838691" cy="523220"/>
            </a:xfrm>
            <a:prstGeom prst="rect">
              <a:avLst/>
            </a:prstGeom>
            <a:noFill/>
          </p:spPr>
          <p:txBody>
            <a:bodyPr wrap="none" rtlCol="0">
              <a:spAutoFit/>
            </a:bodyPr>
            <a:lstStyle/>
            <a:p>
              <a:r>
                <a:rPr lang="en-US" sz="2800" b="1" dirty="0" smtClean="0"/>
                <a:t>CDN</a:t>
              </a:r>
              <a:endParaRPr lang="en-US" sz="2800" b="1" dirty="0"/>
            </a:p>
          </p:txBody>
        </p:sp>
        <p:cxnSp>
          <p:nvCxnSpPr>
            <p:cNvPr id="67" name="Straight Arrow Connector 66"/>
            <p:cNvCxnSpPr>
              <a:stCxn id="37" idx="3"/>
              <a:endCxn id="31" idx="3"/>
            </p:cNvCxnSpPr>
            <p:nvPr/>
          </p:nvCxnSpPr>
          <p:spPr>
            <a:xfrm>
              <a:off x="2457450" y="3305175"/>
              <a:ext cx="552450" cy="1399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3" name="Group 429"/>
          <p:cNvGrpSpPr/>
          <p:nvPr/>
        </p:nvGrpSpPr>
        <p:grpSpPr>
          <a:xfrm>
            <a:off x="6400800" y="3124200"/>
            <a:ext cx="990600" cy="1219200"/>
            <a:chOff x="6400800" y="3124200"/>
            <a:chExt cx="990600" cy="1219200"/>
          </a:xfrm>
        </p:grpSpPr>
        <p:sp>
          <p:nvSpPr>
            <p:cNvPr id="12" name="Flowchart: Magnetic Disk 11"/>
            <p:cNvSpPr/>
            <p:nvPr/>
          </p:nvSpPr>
          <p:spPr>
            <a:xfrm>
              <a:off x="6837218" y="3810000"/>
              <a:ext cx="554182" cy="53340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9" name="Straight Arrow Connector 18"/>
            <p:cNvCxnSpPr>
              <a:stCxn id="8" idx="3"/>
              <a:endCxn id="419" idx="1"/>
            </p:cNvCxnSpPr>
            <p:nvPr/>
          </p:nvCxnSpPr>
          <p:spPr>
            <a:xfrm>
              <a:off x="6400800" y="33909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9" name="Rounded Rectangle 418"/>
            <p:cNvSpPr/>
            <p:nvPr/>
          </p:nvSpPr>
          <p:spPr>
            <a:xfrm>
              <a:off x="6781800" y="3124200"/>
              <a:ext cx="609600" cy="533400"/>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VM</a:t>
              </a:r>
              <a:endParaRPr lang="en-US" sz="2000" b="1" dirty="0"/>
            </a:p>
          </p:txBody>
        </p:sp>
        <p:cxnSp>
          <p:nvCxnSpPr>
            <p:cNvPr id="427" name="Straight Arrow Connector 426"/>
            <p:cNvCxnSpPr>
              <a:stCxn id="8" idx="3"/>
              <a:endCxn id="12" idx="2"/>
            </p:cNvCxnSpPr>
            <p:nvPr/>
          </p:nvCxnSpPr>
          <p:spPr>
            <a:xfrm>
              <a:off x="6400800" y="3390900"/>
              <a:ext cx="436418"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dirty="0" err="1" smtClean="0"/>
              <a:t>IaaS</a:t>
            </a:r>
            <a:r>
              <a:rPr lang="en-US" dirty="0" smtClean="0"/>
              <a:t> cloud environments</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13</a:t>
            </a:fld>
            <a:endParaRPr lang="en-US"/>
          </a:p>
        </p:txBody>
      </p:sp>
      <p:grpSp>
        <p:nvGrpSpPr>
          <p:cNvPr id="14" name="Group 57"/>
          <p:cNvGrpSpPr/>
          <p:nvPr/>
        </p:nvGrpSpPr>
        <p:grpSpPr>
          <a:xfrm>
            <a:off x="5257800" y="3390900"/>
            <a:ext cx="457200" cy="838200"/>
            <a:chOff x="5257800" y="3390900"/>
            <a:chExt cx="457200" cy="838200"/>
          </a:xfrm>
        </p:grpSpPr>
        <p:cxnSp>
          <p:nvCxnSpPr>
            <p:cNvPr id="55" name="Straight Arrow Connector 54"/>
            <p:cNvCxnSpPr/>
            <p:nvPr/>
          </p:nvCxnSpPr>
          <p:spPr>
            <a:xfrm flipV="1">
              <a:off x="5257800" y="3390900"/>
              <a:ext cx="4572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a:off x="5257800" y="3848100"/>
              <a:ext cx="4572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5" name="Group 65"/>
          <p:cNvGrpSpPr/>
          <p:nvPr/>
        </p:nvGrpSpPr>
        <p:grpSpPr>
          <a:xfrm>
            <a:off x="4343400" y="3505200"/>
            <a:ext cx="2057400" cy="1066800"/>
            <a:chOff x="4343400" y="3505200"/>
            <a:chExt cx="2057400" cy="1066800"/>
          </a:xfrm>
        </p:grpSpPr>
        <p:sp>
          <p:nvSpPr>
            <p:cNvPr id="11" name="Rounded Rectangle 10"/>
            <p:cNvSpPr/>
            <p:nvPr/>
          </p:nvSpPr>
          <p:spPr>
            <a:xfrm>
              <a:off x="5715000" y="3886200"/>
              <a:ext cx="685800" cy="685800"/>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VM</a:t>
              </a:r>
              <a:endParaRPr lang="en-US" sz="2000" b="1" dirty="0"/>
            </a:p>
          </p:txBody>
        </p:sp>
        <p:sp>
          <p:nvSpPr>
            <p:cNvPr id="9" name="Rounded Rectangle 8"/>
            <p:cNvSpPr/>
            <p:nvPr/>
          </p:nvSpPr>
          <p:spPr>
            <a:xfrm>
              <a:off x="4343400" y="3505200"/>
              <a:ext cx="914400" cy="685800"/>
            </a:xfrm>
            <a:prstGeom prst="roundRect">
              <a:avLst/>
            </a:prstGeom>
            <a:ln w="28575"/>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t>LB</a:t>
              </a:r>
              <a:br>
                <a:rPr lang="en-US" sz="2000" b="1" dirty="0" smtClean="0"/>
              </a:br>
              <a:r>
                <a:rPr lang="en-US" sz="2000" b="1" dirty="0" smtClean="0"/>
                <a:t>Proxy</a:t>
              </a:r>
              <a:endParaRPr lang="en-US" sz="2000" b="1" dirty="0"/>
            </a:p>
          </p:txBody>
        </p:sp>
      </p:grpSp>
      <p:grpSp>
        <p:nvGrpSpPr>
          <p:cNvPr id="16" name="Group 98"/>
          <p:cNvGrpSpPr/>
          <p:nvPr/>
        </p:nvGrpSpPr>
        <p:grpSpPr>
          <a:xfrm>
            <a:off x="1881250" y="2133600"/>
            <a:ext cx="5674425" cy="4038600"/>
            <a:chOff x="1881250" y="2133600"/>
            <a:chExt cx="5674425" cy="4038600"/>
          </a:xfrm>
        </p:grpSpPr>
        <p:grpSp>
          <p:nvGrpSpPr>
            <p:cNvPr id="17" name="Group 85"/>
            <p:cNvGrpSpPr/>
            <p:nvPr/>
          </p:nvGrpSpPr>
          <p:grpSpPr>
            <a:xfrm>
              <a:off x="1881250" y="2133600"/>
              <a:ext cx="5674425" cy="4038600"/>
              <a:chOff x="1881250" y="2133600"/>
              <a:chExt cx="5674425" cy="4038600"/>
            </a:xfrm>
          </p:grpSpPr>
          <p:grpSp>
            <p:nvGrpSpPr>
              <p:cNvPr id="18" name="Group 50"/>
              <p:cNvGrpSpPr/>
              <p:nvPr/>
            </p:nvGrpSpPr>
            <p:grpSpPr>
              <a:xfrm>
                <a:off x="1881250" y="2133600"/>
                <a:ext cx="5674425" cy="4038600"/>
                <a:chOff x="1881250" y="2133600"/>
                <a:chExt cx="5674425" cy="4038600"/>
              </a:xfrm>
            </p:grpSpPr>
            <p:sp>
              <p:nvSpPr>
                <p:cNvPr id="34" name="Rectangle 33"/>
                <p:cNvSpPr/>
                <p:nvPr/>
              </p:nvSpPr>
              <p:spPr>
                <a:xfrm>
                  <a:off x="2438400" y="2514600"/>
                  <a:ext cx="1143000" cy="2286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81250" y="4800600"/>
                  <a:ext cx="2362200" cy="13716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581400" y="2133600"/>
                  <a:ext cx="1143000" cy="8382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412675" y="2971800"/>
                  <a:ext cx="1143000" cy="1524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5715000" y="3845625"/>
                <a:ext cx="785750" cy="914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p:cNvSpPr/>
            <p:nvPr/>
          </p:nvSpPr>
          <p:spPr>
            <a:xfrm>
              <a:off x="5269675" y="3429000"/>
              <a:ext cx="457200" cy="1295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p:nvPr/>
        </p:nvSpPr>
        <p:spPr>
          <a:xfrm>
            <a:off x="4343400" y="4267200"/>
            <a:ext cx="914400" cy="685800"/>
          </a:xfrm>
          <a:prstGeom prst="round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smtClean="0"/>
              <a:t>PaaS</a:t>
            </a:r>
            <a:r>
              <a:rPr lang="en-US" sz="2000" b="1" dirty="0" smtClean="0"/>
              <a:t/>
            </a:r>
            <a:br>
              <a:rPr lang="en-US" sz="2000" b="1" dirty="0" smtClean="0"/>
            </a:br>
            <a:r>
              <a:rPr lang="en-US" sz="2000" b="1" dirty="0" smtClean="0"/>
              <a:t>Node</a:t>
            </a:r>
          </a:p>
        </p:txBody>
      </p:sp>
      <p:sp>
        <p:nvSpPr>
          <p:cNvPr id="8" name="Rounded Rectangle 7"/>
          <p:cNvSpPr/>
          <p:nvPr/>
        </p:nvSpPr>
        <p:spPr>
          <a:xfrm>
            <a:off x="5715000" y="3048000"/>
            <a:ext cx="685800" cy="685800"/>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VM</a:t>
            </a:r>
            <a:endParaRPr lang="en-US" sz="2000" b="1" dirty="0"/>
          </a:p>
        </p:txBody>
      </p:sp>
      <p:cxnSp>
        <p:nvCxnSpPr>
          <p:cNvPr id="82" name="Straight Arrow Connector 81"/>
          <p:cNvCxnSpPr>
            <a:endCxn id="33" idx="1"/>
          </p:cNvCxnSpPr>
          <p:nvPr/>
        </p:nvCxnSpPr>
        <p:spPr>
          <a:xfrm>
            <a:off x="2438400" y="3276600"/>
            <a:ext cx="1905000" cy="1333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2457450" y="3305175"/>
            <a:ext cx="1885950" cy="542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37" idx="3"/>
            <a:endCxn id="8" idx="1"/>
          </p:cNvCxnSpPr>
          <p:nvPr/>
        </p:nvCxnSpPr>
        <p:spPr>
          <a:xfrm>
            <a:off x="2457450" y="3305175"/>
            <a:ext cx="3257550" cy="857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3" name="Rounded Rectangle 412"/>
          <p:cNvSpPr/>
          <p:nvPr/>
        </p:nvSpPr>
        <p:spPr>
          <a:xfrm>
            <a:off x="4343400" y="3048000"/>
            <a:ext cx="3048000" cy="1524000"/>
          </a:xfrm>
          <a:prstGeom prst="roundRect">
            <a:avLst/>
          </a:prstGeom>
          <a:gradFill>
            <a:gsLst>
              <a:gs pos="0">
                <a:schemeClr val="accent6">
                  <a:tint val="50000"/>
                  <a:satMod val="300000"/>
                  <a:alpha val="25000"/>
                </a:schemeClr>
              </a:gs>
              <a:gs pos="35000">
                <a:schemeClr val="accent6">
                  <a:tint val="37000"/>
                  <a:satMod val="300000"/>
                  <a:alpha val="25000"/>
                </a:schemeClr>
              </a:gs>
              <a:gs pos="100000">
                <a:schemeClr val="accent6">
                  <a:tint val="15000"/>
                  <a:satMod val="350000"/>
                  <a:alpha val="25000"/>
                </a:schemeClr>
              </a:gs>
            </a:gsLst>
          </a:gradFill>
          <a:ln w="28575"/>
        </p:spPr>
        <p:style>
          <a:lnRef idx="1">
            <a:schemeClr val="accent6"/>
          </a:lnRef>
          <a:fillRef idx="2">
            <a:schemeClr val="accent6"/>
          </a:fillRef>
          <a:effectRef idx="1">
            <a:schemeClr val="accent6"/>
          </a:effectRef>
          <a:fontRef idx="minor">
            <a:schemeClr val="dk1"/>
          </a:fontRef>
        </p:style>
        <p:txBody>
          <a:bodyPr bIns="0" rtlCol="0" anchor="b" anchorCtr="0"/>
          <a:lstStyle/>
          <a:p>
            <a:r>
              <a:rPr lang="en-US" sz="2000" b="1" dirty="0" err="1" smtClean="0"/>
              <a:t>PaaS</a:t>
            </a:r>
            <a:endParaRPr 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xit" presetSubtype="0" fill="hold" grpId="1" nodeType="withEffect">
                                  <p:stCondLst>
                                    <p:cond delay="0"/>
                                  </p:stCondLst>
                                  <p:iterate type="lt">
                                    <p:tmAbs val="0"/>
                                  </p:iterate>
                                  <p:childTnLst>
                                    <p:set>
                                      <p:cBhvr>
                                        <p:cTn id="8" dur="1" fill="hold">
                                          <p:stCondLst>
                                            <p:cond delay="0"/>
                                          </p:stCondLst>
                                        </p:cTn>
                                        <p:tgtEl>
                                          <p:spTgt spid="41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5334000" y="1600200"/>
            <a:ext cx="1981200" cy="990600"/>
            <a:chOff x="5334000" y="1600200"/>
            <a:chExt cx="1981200" cy="990600"/>
          </a:xfrm>
        </p:grpSpPr>
        <p:sp>
          <p:nvSpPr>
            <p:cNvPr id="64" name="Rectangle 63"/>
            <p:cNvSpPr/>
            <p:nvPr/>
          </p:nvSpPr>
          <p:spPr>
            <a:xfrm>
              <a:off x="5334000" y="1600200"/>
              <a:ext cx="19812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3" name="Straight Arrow Connector 72"/>
            <p:cNvCxnSpPr>
              <a:stCxn id="75" idx="3"/>
            </p:cNvCxnSpPr>
            <p:nvPr/>
          </p:nvCxnSpPr>
          <p:spPr>
            <a:xfrm>
              <a:off x="6096000" y="2095500"/>
              <a:ext cx="768096" cy="0"/>
            </a:xfrm>
            <a:prstGeom prst="straightConnector1">
              <a:avLst/>
            </a:prstGeom>
            <a:ln w="12700">
              <a:prstDash val="dash"/>
              <a:tailEnd type="arrow"/>
            </a:ln>
          </p:spPr>
          <p:style>
            <a:lnRef idx="3">
              <a:schemeClr val="dk1"/>
            </a:lnRef>
            <a:fillRef idx="0">
              <a:schemeClr val="dk1"/>
            </a:fillRef>
            <a:effectRef idx="2">
              <a:schemeClr val="dk1"/>
            </a:effectRef>
            <a:fontRef idx="minor">
              <a:schemeClr val="tx1"/>
            </a:fontRef>
          </p:style>
        </p:cxnSp>
        <p:sp>
          <p:nvSpPr>
            <p:cNvPr id="75" name="Rounded Rectangle 74"/>
            <p:cNvSpPr/>
            <p:nvPr/>
          </p:nvSpPr>
          <p:spPr>
            <a:xfrm>
              <a:off x="5486400" y="1752600"/>
              <a:ext cx="609600" cy="685800"/>
            </a:xfrm>
            <a:prstGeom prst="roundRect">
              <a:avLst/>
            </a:prstGeom>
            <a:ln w="762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VM</a:t>
              </a:r>
              <a:endParaRPr lang="en-US" b="1" dirty="0"/>
            </a:p>
          </p:txBody>
        </p:sp>
        <p:sp>
          <p:nvSpPr>
            <p:cNvPr id="55" name="TextBox 54"/>
            <p:cNvSpPr txBox="1"/>
            <p:nvPr/>
          </p:nvSpPr>
          <p:spPr>
            <a:xfrm>
              <a:off x="6858000" y="1752600"/>
              <a:ext cx="307456" cy="677108"/>
            </a:xfrm>
            <a:prstGeom prst="rect">
              <a:avLst/>
            </a:prstGeom>
            <a:noFill/>
          </p:spPr>
          <p:txBody>
            <a:bodyPr wrap="none" lIns="45720" tIns="0" rIns="0" bIns="0" rtlCol="0">
              <a:spAutoFit/>
            </a:bodyPr>
            <a:lstStyle/>
            <a:p>
              <a:r>
                <a:rPr lang="en-US" sz="4400" b="1" dirty="0" smtClean="0"/>
                <a:t>?</a:t>
              </a:r>
              <a:endParaRPr lang="en-US" sz="4400" b="1" dirty="0"/>
            </a:p>
          </p:txBody>
        </p:sp>
      </p:grpSp>
      <p:grpSp>
        <p:nvGrpSpPr>
          <p:cNvPr id="54" name="Group 53"/>
          <p:cNvGrpSpPr/>
          <p:nvPr/>
        </p:nvGrpSpPr>
        <p:grpSpPr>
          <a:xfrm>
            <a:off x="5334000" y="3048000"/>
            <a:ext cx="2971800" cy="1600200"/>
            <a:chOff x="5334000" y="3048000"/>
            <a:chExt cx="2971800" cy="1600200"/>
          </a:xfrm>
        </p:grpSpPr>
        <p:sp>
          <p:nvSpPr>
            <p:cNvPr id="89" name="Rectangle 88"/>
            <p:cNvSpPr/>
            <p:nvPr/>
          </p:nvSpPr>
          <p:spPr>
            <a:xfrm>
              <a:off x="5334000" y="3048000"/>
              <a:ext cx="2971800" cy="1600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7" name="Straight Arrow Connector 96"/>
            <p:cNvCxnSpPr>
              <a:stCxn id="140" idx="3"/>
              <a:endCxn id="98" idx="1"/>
            </p:cNvCxnSpPr>
            <p:nvPr/>
          </p:nvCxnSpPr>
          <p:spPr>
            <a:xfrm>
              <a:off x="6400800" y="3848100"/>
              <a:ext cx="381000" cy="381000"/>
            </a:xfrm>
            <a:prstGeom prst="straightConnector1">
              <a:avLst/>
            </a:prstGeom>
            <a:ln w="12700">
              <a:prstDash val="solid"/>
              <a:tailEnd type="arrow"/>
            </a:ln>
          </p:spPr>
          <p:style>
            <a:lnRef idx="3">
              <a:schemeClr val="dk1"/>
            </a:lnRef>
            <a:fillRef idx="0">
              <a:schemeClr val="dk1"/>
            </a:fillRef>
            <a:effectRef idx="2">
              <a:schemeClr val="dk1"/>
            </a:effectRef>
            <a:fontRef idx="minor">
              <a:schemeClr val="tx1"/>
            </a:fontRef>
          </p:style>
        </p:cxnSp>
        <p:sp>
          <p:nvSpPr>
            <p:cNvPr id="98" name="Rounded Rectangle 97"/>
            <p:cNvSpPr/>
            <p:nvPr/>
          </p:nvSpPr>
          <p:spPr>
            <a:xfrm>
              <a:off x="6781800" y="3886200"/>
              <a:ext cx="609600" cy="685800"/>
            </a:xfrm>
            <a:prstGeom prst="round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VM</a:t>
              </a:r>
              <a:endParaRPr lang="en-US" b="1" dirty="0"/>
            </a:p>
          </p:txBody>
        </p:sp>
        <p:sp>
          <p:nvSpPr>
            <p:cNvPr id="108" name="Rounded Rectangle 107"/>
            <p:cNvSpPr/>
            <p:nvPr/>
          </p:nvSpPr>
          <p:spPr>
            <a:xfrm>
              <a:off x="6781800" y="3124200"/>
              <a:ext cx="609600" cy="685800"/>
            </a:xfrm>
            <a:prstGeom prst="roundRect">
              <a:avLst/>
            </a:prstGeom>
            <a:ln w="127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VM</a:t>
              </a:r>
              <a:endParaRPr lang="en-US" b="1" dirty="0"/>
            </a:p>
          </p:txBody>
        </p:sp>
        <p:cxnSp>
          <p:nvCxnSpPr>
            <p:cNvPr id="116" name="Straight Arrow Connector 115"/>
            <p:cNvCxnSpPr>
              <a:stCxn id="140" idx="3"/>
              <a:endCxn id="108" idx="1"/>
            </p:cNvCxnSpPr>
            <p:nvPr/>
          </p:nvCxnSpPr>
          <p:spPr>
            <a:xfrm flipV="1">
              <a:off x="6400800" y="3467100"/>
              <a:ext cx="381000" cy="381000"/>
            </a:xfrm>
            <a:prstGeom prst="straightConnector1">
              <a:avLst/>
            </a:prstGeom>
            <a:ln w="12700">
              <a:prstDash val="solid"/>
              <a:tailEnd type="arrow"/>
            </a:ln>
          </p:spPr>
          <p:style>
            <a:lnRef idx="3">
              <a:schemeClr val="dk1"/>
            </a:lnRef>
            <a:fillRef idx="0">
              <a:schemeClr val="dk1"/>
            </a:fillRef>
            <a:effectRef idx="2">
              <a:schemeClr val="dk1"/>
            </a:effectRef>
            <a:fontRef idx="minor">
              <a:schemeClr val="tx1"/>
            </a:fontRef>
          </p:style>
        </p:cxnSp>
        <p:cxnSp>
          <p:nvCxnSpPr>
            <p:cNvPr id="138" name="Straight Arrow Connector 137"/>
            <p:cNvCxnSpPr>
              <a:stCxn id="108" idx="3"/>
            </p:cNvCxnSpPr>
            <p:nvPr/>
          </p:nvCxnSpPr>
          <p:spPr>
            <a:xfrm>
              <a:off x="7391400" y="3467100"/>
              <a:ext cx="381000" cy="190500"/>
            </a:xfrm>
            <a:prstGeom prst="straightConnector1">
              <a:avLst/>
            </a:prstGeom>
            <a:ln w="12700">
              <a:prstDash val="dash"/>
              <a:tailEnd type="arrow"/>
            </a:ln>
          </p:spPr>
          <p:style>
            <a:lnRef idx="3">
              <a:schemeClr val="dk1"/>
            </a:lnRef>
            <a:fillRef idx="0">
              <a:schemeClr val="dk1"/>
            </a:fillRef>
            <a:effectRef idx="2">
              <a:schemeClr val="dk1"/>
            </a:effectRef>
            <a:fontRef idx="minor">
              <a:schemeClr val="tx1"/>
            </a:fontRef>
          </p:style>
        </p:cxnSp>
        <p:sp>
          <p:nvSpPr>
            <p:cNvPr id="140" name="Rounded Rectangle 139"/>
            <p:cNvSpPr/>
            <p:nvPr/>
          </p:nvSpPr>
          <p:spPr>
            <a:xfrm>
              <a:off x="5486400" y="3505200"/>
              <a:ext cx="914400" cy="685800"/>
            </a:xfrm>
            <a:prstGeom prst="roundRect">
              <a:avLst/>
            </a:prstGeom>
            <a:ln w="76200"/>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LB</a:t>
              </a:r>
              <a:br>
                <a:rPr lang="en-US" b="1" dirty="0" smtClean="0"/>
              </a:br>
              <a:r>
                <a:rPr lang="en-US" b="1" dirty="0" smtClean="0"/>
                <a:t>Proxy</a:t>
              </a:r>
              <a:endParaRPr lang="en-US" b="1" dirty="0"/>
            </a:p>
          </p:txBody>
        </p:sp>
        <p:cxnSp>
          <p:nvCxnSpPr>
            <p:cNvPr id="141" name="Straight Arrow Connector 140"/>
            <p:cNvCxnSpPr>
              <a:stCxn id="98" idx="3"/>
            </p:cNvCxnSpPr>
            <p:nvPr/>
          </p:nvCxnSpPr>
          <p:spPr>
            <a:xfrm flipV="1">
              <a:off x="7391400" y="3962400"/>
              <a:ext cx="381000" cy="266700"/>
            </a:xfrm>
            <a:prstGeom prst="straightConnector1">
              <a:avLst/>
            </a:prstGeom>
            <a:ln w="12700">
              <a:prstDash val="dash"/>
              <a:tailEnd type="arrow"/>
            </a:ln>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7848600" y="3505200"/>
              <a:ext cx="307456" cy="677108"/>
            </a:xfrm>
            <a:prstGeom prst="rect">
              <a:avLst/>
            </a:prstGeom>
            <a:noFill/>
          </p:spPr>
          <p:txBody>
            <a:bodyPr wrap="none" lIns="45720" tIns="0" rIns="0" bIns="0" rtlCol="0">
              <a:spAutoFit/>
            </a:bodyPr>
            <a:lstStyle/>
            <a:p>
              <a:r>
                <a:rPr lang="en-US" sz="4400" b="1" dirty="0" smtClean="0"/>
                <a:t>?</a:t>
              </a:r>
              <a:endParaRPr lang="en-US" sz="4400" b="1" dirty="0"/>
            </a:p>
          </p:txBody>
        </p:sp>
      </p:grpSp>
      <p:sp>
        <p:nvSpPr>
          <p:cNvPr id="2" name="Title 1"/>
          <p:cNvSpPr>
            <a:spLocks noGrp="1"/>
          </p:cNvSpPr>
          <p:nvPr>
            <p:ph type="title"/>
          </p:nvPr>
        </p:nvSpPr>
        <p:spPr/>
        <p:txBody>
          <a:bodyPr>
            <a:normAutofit/>
          </a:bodyPr>
          <a:lstStyle/>
          <a:p>
            <a:r>
              <a:rPr lang="en-US" sz="4000" i="1" dirty="0" smtClean="0"/>
              <a:t>Which front ends are used?</a:t>
            </a:r>
            <a:endParaRPr lang="en-US" sz="4000" i="1"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14</a:t>
            </a:fld>
            <a:endParaRPr lang="en-US" dirty="0"/>
          </a:p>
        </p:txBody>
      </p:sp>
      <p:pic>
        <p:nvPicPr>
          <p:cNvPr id="60" name="Picture 59" descr="monitor-and-user3.png"/>
          <p:cNvPicPr>
            <a:picLocks noChangeAspect="1"/>
          </p:cNvPicPr>
          <p:nvPr/>
        </p:nvPicPr>
        <p:blipFill>
          <a:blip r:embed="rId3" cstate="print"/>
          <a:stretch>
            <a:fillRect/>
          </a:stretch>
        </p:blipFill>
        <p:spPr>
          <a:xfrm>
            <a:off x="3257550" y="1524000"/>
            <a:ext cx="1162050" cy="1162050"/>
          </a:xfrm>
          <a:prstGeom prst="rect">
            <a:avLst/>
          </a:prstGeom>
        </p:spPr>
      </p:pic>
      <p:graphicFrame>
        <p:nvGraphicFramePr>
          <p:cNvPr id="67" name="Table 66"/>
          <p:cNvGraphicFramePr>
            <a:graphicFrameLocks noGrp="1"/>
          </p:cNvGraphicFramePr>
          <p:nvPr/>
        </p:nvGraphicFramePr>
        <p:xfrm>
          <a:off x="1657350" y="2926080"/>
          <a:ext cx="2209800" cy="289560"/>
        </p:xfrm>
        <a:graphic>
          <a:graphicData uri="http://schemas.openxmlformats.org/drawingml/2006/table">
            <a:tbl>
              <a:tblPr firstRow="1" bandRow="1">
                <a:tableStyleId>{5940675A-B579-460E-94D1-54222C63F5DA}</a:tableStyleId>
              </a:tblPr>
              <a:tblGrid>
                <a:gridCol w="1066800"/>
                <a:gridCol w="228600"/>
                <a:gridCol w="914400"/>
              </a:tblGrid>
              <a:tr h="228600">
                <a:tc>
                  <a:txBody>
                    <a:bodyPr/>
                    <a:lstStyle/>
                    <a:p>
                      <a:pPr algn="ctr"/>
                      <a:r>
                        <a:rPr lang="en-US" sz="1300" i="0" dirty="0" smtClean="0"/>
                        <a:t>sub.abc.com</a:t>
                      </a:r>
                      <a:endParaRPr lang="en-US" sz="1300" i="0" dirty="0"/>
                    </a:p>
                  </a:txBody>
                  <a:tcPr marL="45720" marR="45720">
                    <a:solidFill>
                      <a:schemeClr val="bg1"/>
                    </a:solidFill>
                  </a:tcPr>
                </a:tc>
                <a:tc>
                  <a:txBody>
                    <a:bodyPr/>
                    <a:lstStyle/>
                    <a:p>
                      <a:pPr algn="ctr"/>
                      <a:r>
                        <a:rPr lang="en-US" sz="1300" i="0" dirty="0" smtClean="0"/>
                        <a:t>A</a:t>
                      </a:r>
                      <a:endParaRPr lang="en-US" sz="1300" i="0" dirty="0"/>
                    </a:p>
                  </a:txBody>
                  <a:tcPr marL="45720" marR="45720">
                    <a:solidFill>
                      <a:schemeClr val="bg1"/>
                    </a:solidFill>
                  </a:tcPr>
                </a:tc>
                <a:tc>
                  <a:txBody>
                    <a:bodyPr/>
                    <a:lstStyle/>
                    <a:p>
                      <a:pPr algn="ctr"/>
                      <a:r>
                        <a:rPr lang="en-US" sz="1300" i="0" dirty="0" smtClean="0"/>
                        <a:t>72.44.32.1</a:t>
                      </a:r>
                      <a:endParaRPr lang="en-US" sz="1300" i="0" dirty="0"/>
                    </a:p>
                  </a:txBody>
                  <a:tcPr marL="45720" marR="45720">
                    <a:solidFill>
                      <a:schemeClr val="bg1"/>
                    </a:solidFill>
                  </a:tcPr>
                </a:tc>
              </a:tr>
            </a:tbl>
          </a:graphicData>
        </a:graphic>
      </p:graphicFrame>
      <p:graphicFrame>
        <p:nvGraphicFramePr>
          <p:cNvPr id="92" name="Table 91"/>
          <p:cNvGraphicFramePr>
            <a:graphicFrameLocks noGrp="1"/>
          </p:cNvGraphicFramePr>
          <p:nvPr/>
        </p:nvGraphicFramePr>
        <p:xfrm>
          <a:off x="1009650" y="3429000"/>
          <a:ext cx="3505200" cy="579120"/>
        </p:xfrm>
        <a:graphic>
          <a:graphicData uri="http://schemas.openxmlformats.org/drawingml/2006/table">
            <a:tbl>
              <a:tblPr firstRow="1" bandRow="1">
                <a:tableStyleId>{5940675A-B579-460E-94D1-54222C63F5DA}</a:tableStyleId>
              </a:tblPr>
              <a:tblGrid>
                <a:gridCol w="1371600"/>
                <a:gridCol w="761999"/>
                <a:gridCol w="1371601"/>
              </a:tblGrid>
              <a:tr h="228600">
                <a:tc>
                  <a:txBody>
                    <a:bodyPr/>
                    <a:lstStyle/>
                    <a:p>
                      <a:pPr algn="ctr"/>
                      <a:r>
                        <a:rPr lang="en-US" sz="1300" i="0" dirty="0" smtClean="0"/>
                        <a:t>sub.abc.com</a:t>
                      </a:r>
                      <a:endParaRPr lang="en-US" sz="1300" i="0" dirty="0"/>
                    </a:p>
                  </a:txBody>
                  <a:tcPr marL="45720" marR="45720">
                    <a:solidFill>
                      <a:schemeClr val="bg1"/>
                    </a:solidFill>
                  </a:tcPr>
                </a:tc>
                <a:tc>
                  <a:txBody>
                    <a:bodyPr/>
                    <a:lstStyle/>
                    <a:p>
                      <a:pPr algn="ctr"/>
                      <a:r>
                        <a:rPr lang="en-US" sz="1300" i="0" dirty="0" smtClean="0"/>
                        <a:t>CNAME</a:t>
                      </a:r>
                      <a:endParaRPr lang="en-US" sz="1300" i="0" dirty="0"/>
                    </a:p>
                  </a:txBody>
                  <a:tcPr marL="45720" marR="45720">
                    <a:solidFill>
                      <a:schemeClr val="bg1"/>
                    </a:solidFill>
                  </a:tcPr>
                </a:tc>
                <a:tc>
                  <a:txBody>
                    <a:bodyPr/>
                    <a:lstStyle/>
                    <a:p>
                      <a:pPr algn="ctr"/>
                      <a:r>
                        <a:rPr lang="en-US" sz="1300" i="0" dirty="0" smtClean="0"/>
                        <a:t>abc.elb.aws.com</a:t>
                      </a:r>
                      <a:endParaRPr lang="en-US" sz="1300" i="0" dirty="0"/>
                    </a:p>
                  </a:txBody>
                  <a:tcPr marL="45720" marR="45720">
                    <a:solidFill>
                      <a:schemeClr val="bg1"/>
                    </a:solidFill>
                  </a:tcPr>
                </a:tc>
              </a:tr>
              <a:tr h="228600">
                <a:tc>
                  <a:txBody>
                    <a:bodyPr/>
                    <a:lstStyle/>
                    <a:p>
                      <a:pPr algn="ctr"/>
                      <a:r>
                        <a:rPr lang="en-US" sz="1300" i="0" dirty="0" smtClean="0"/>
                        <a:t>abc.elb.aws.com</a:t>
                      </a:r>
                      <a:endParaRPr lang="en-US" sz="1300" i="0" dirty="0"/>
                    </a:p>
                  </a:txBody>
                  <a:tcPr marL="45720" marR="45720">
                    <a:solidFill>
                      <a:schemeClr val="bg1"/>
                    </a:solidFill>
                  </a:tcPr>
                </a:tc>
                <a:tc>
                  <a:txBody>
                    <a:bodyPr/>
                    <a:lstStyle/>
                    <a:p>
                      <a:pPr algn="ctr"/>
                      <a:r>
                        <a:rPr lang="en-US" sz="1300" i="0" dirty="0" smtClean="0"/>
                        <a:t>A</a:t>
                      </a:r>
                      <a:endParaRPr lang="en-US" sz="1300" i="0" dirty="0"/>
                    </a:p>
                  </a:txBody>
                  <a:tcPr marL="45720" marR="45720">
                    <a:solidFill>
                      <a:schemeClr val="bg1"/>
                    </a:solidFill>
                  </a:tcPr>
                </a:tc>
                <a:tc>
                  <a:txBody>
                    <a:bodyPr/>
                    <a:lstStyle/>
                    <a:p>
                      <a:pPr algn="ctr"/>
                      <a:r>
                        <a:rPr lang="en-US" sz="1300" i="0" dirty="0" smtClean="0"/>
                        <a:t>72.44.42.1</a:t>
                      </a:r>
                      <a:endParaRPr lang="en-US" sz="1300" i="0" dirty="0"/>
                    </a:p>
                  </a:txBody>
                  <a:tcPr marL="45720" marR="45720">
                    <a:solidFill>
                      <a:schemeClr val="bg1"/>
                    </a:solidFill>
                  </a:tcPr>
                </a:tc>
              </a:tr>
            </a:tbl>
          </a:graphicData>
        </a:graphic>
      </p:graphicFrame>
      <p:graphicFrame>
        <p:nvGraphicFramePr>
          <p:cNvPr id="151" name="Table 150"/>
          <p:cNvGraphicFramePr>
            <a:graphicFrameLocks noGrp="1"/>
          </p:cNvGraphicFramePr>
          <p:nvPr/>
        </p:nvGraphicFramePr>
        <p:xfrm>
          <a:off x="1009650" y="4297680"/>
          <a:ext cx="3505200" cy="579120"/>
        </p:xfrm>
        <a:graphic>
          <a:graphicData uri="http://schemas.openxmlformats.org/drawingml/2006/table">
            <a:tbl>
              <a:tblPr firstRow="1" bandRow="1">
                <a:tableStyleId>{5940675A-B579-460E-94D1-54222C63F5DA}</a:tableStyleId>
              </a:tblPr>
              <a:tblGrid>
                <a:gridCol w="1359159"/>
                <a:gridCol w="715347"/>
                <a:gridCol w="1430694"/>
              </a:tblGrid>
              <a:tr h="228600">
                <a:tc>
                  <a:txBody>
                    <a:bodyPr/>
                    <a:lstStyle/>
                    <a:p>
                      <a:pPr algn="ctr"/>
                      <a:r>
                        <a:rPr lang="en-US" sz="1300" i="0" dirty="0" smtClean="0"/>
                        <a:t>sub.abc.com</a:t>
                      </a:r>
                      <a:endParaRPr lang="en-US" sz="1300" i="0" dirty="0"/>
                    </a:p>
                  </a:txBody>
                  <a:tcPr marL="45720" marR="45720">
                    <a:solidFill>
                      <a:schemeClr val="bg1"/>
                    </a:solidFill>
                  </a:tcPr>
                </a:tc>
                <a:tc>
                  <a:txBody>
                    <a:bodyPr/>
                    <a:lstStyle/>
                    <a:p>
                      <a:pPr algn="ctr"/>
                      <a:r>
                        <a:rPr lang="en-US" sz="1300" i="0" dirty="0" smtClean="0"/>
                        <a:t>CNAME</a:t>
                      </a:r>
                      <a:endParaRPr lang="en-US" sz="1300" i="0" dirty="0"/>
                    </a:p>
                  </a:txBody>
                  <a:tcPr marL="45720" marR="45720">
                    <a:solidFill>
                      <a:schemeClr val="bg1"/>
                    </a:solidFill>
                  </a:tcPr>
                </a:tc>
                <a:tc>
                  <a:txBody>
                    <a:bodyPr/>
                    <a:lstStyle/>
                    <a:p>
                      <a:pPr algn="ctr"/>
                      <a:r>
                        <a:rPr lang="en-US" sz="1300" i="0" dirty="0" smtClean="0"/>
                        <a:t> proxy.heroku.com</a:t>
                      </a:r>
                      <a:endParaRPr lang="en-US" sz="1300" i="0" dirty="0"/>
                    </a:p>
                  </a:txBody>
                  <a:tcPr marL="45720" marR="45720">
                    <a:solidFill>
                      <a:schemeClr val="bg1"/>
                    </a:solidFill>
                  </a:tcPr>
                </a:tc>
              </a:tr>
              <a:tr h="228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i="0" dirty="0" smtClean="0"/>
                        <a:t> proxy.heroku.com</a:t>
                      </a:r>
                    </a:p>
                  </a:txBody>
                  <a:tcPr marL="45720" marR="45720">
                    <a:solidFill>
                      <a:schemeClr val="bg1"/>
                    </a:solidFill>
                  </a:tcPr>
                </a:tc>
                <a:tc>
                  <a:txBody>
                    <a:bodyPr/>
                    <a:lstStyle/>
                    <a:p>
                      <a:pPr algn="ctr"/>
                      <a:r>
                        <a:rPr lang="en-US" sz="1300" i="0" dirty="0" smtClean="0"/>
                        <a:t>A</a:t>
                      </a:r>
                      <a:endParaRPr lang="en-US" sz="1300" i="0" dirty="0"/>
                    </a:p>
                  </a:txBody>
                  <a:tcPr marL="45720" marR="45720">
                    <a:solidFill>
                      <a:schemeClr val="bg1"/>
                    </a:solidFill>
                  </a:tcPr>
                </a:tc>
                <a:tc>
                  <a:txBody>
                    <a:bodyPr/>
                    <a:lstStyle/>
                    <a:p>
                      <a:pPr algn="ctr"/>
                      <a:r>
                        <a:rPr lang="en-US" sz="1300" i="0" dirty="0" smtClean="0"/>
                        <a:t>72.44.62.1</a:t>
                      </a:r>
                      <a:endParaRPr lang="en-US" sz="1300" i="0" dirty="0"/>
                    </a:p>
                  </a:txBody>
                  <a:tcPr marL="45720" marR="45720">
                    <a:solidFill>
                      <a:schemeClr val="bg1"/>
                    </a:solidFill>
                  </a:tcPr>
                </a:tc>
              </a:tr>
            </a:tbl>
          </a:graphicData>
        </a:graphic>
      </p:graphicFrame>
      <p:grpSp>
        <p:nvGrpSpPr>
          <p:cNvPr id="160" name="Group 159"/>
          <p:cNvGrpSpPr/>
          <p:nvPr/>
        </p:nvGrpSpPr>
        <p:grpSpPr>
          <a:xfrm>
            <a:off x="5334000" y="5105400"/>
            <a:ext cx="2209800" cy="990600"/>
            <a:chOff x="5181600" y="4648200"/>
            <a:chExt cx="2209800" cy="990600"/>
          </a:xfrm>
        </p:grpSpPr>
        <p:sp>
          <p:nvSpPr>
            <p:cNvPr id="148" name="Rectangle 147"/>
            <p:cNvSpPr/>
            <p:nvPr/>
          </p:nvSpPr>
          <p:spPr>
            <a:xfrm>
              <a:off x="5181600" y="4648200"/>
              <a:ext cx="2209800" cy="990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56" name="Straight Arrow Connector 155"/>
            <p:cNvCxnSpPr>
              <a:stCxn id="159" idx="3"/>
              <a:endCxn id="157" idx="1"/>
            </p:cNvCxnSpPr>
            <p:nvPr/>
          </p:nvCxnSpPr>
          <p:spPr>
            <a:xfrm flipV="1">
              <a:off x="6163876" y="5139154"/>
              <a:ext cx="767668" cy="4346"/>
            </a:xfrm>
            <a:prstGeom prst="straightConnector1">
              <a:avLst/>
            </a:prstGeom>
            <a:ln w="12700">
              <a:prstDash val="dash"/>
              <a:tailEnd type="arrow"/>
            </a:ln>
          </p:spPr>
          <p:style>
            <a:lnRef idx="3">
              <a:schemeClr val="dk1"/>
            </a:lnRef>
            <a:fillRef idx="0">
              <a:schemeClr val="dk1"/>
            </a:fillRef>
            <a:effectRef idx="2">
              <a:schemeClr val="dk1"/>
            </a:effectRef>
            <a:fontRef idx="minor">
              <a:schemeClr val="tx1"/>
            </a:fontRef>
          </p:style>
        </p:cxnSp>
        <p:sp>
          <p:nvSpPr>
            <p:cNvPr id="157" name="TextBox 156"/>
            <p:cNvSpPr txBox="1"/>
            <p:nvPr/>
          </p:nvSpPr>
          <p:spPr>
            <a:xfrm>
              <a:off x="6931544" y="4800600"/>
              <a:ext cx="307456" cy="677108"/>
            </a:xfrm>
            <a:prstGeom prst="rect">
              <a:avLst/>
            </a:prstGeom>
            <a:noFill/>
          </p:spPr>
          <p:txBody>
            <a:bodyPr wrap="none" lIns="45720" tIns="0" rIns="0" bIns="0" rtlCol="0">
              <a:spAutoFit/>
            </a:bodyPr>
            <a:lstStyle/>
            <a:p>
              <a:r>
                <a:rPr lang="en-US" sz="4400" b="1" dirty="0" smtClean="0"/>
                <a:t>?</a:t>
              </a:r>
              <a:endParaRPr lang="en-US" sz="4400" b="1" dirty="0"/>
            </a:p>
          </p:txBody>
        </p:sp>
        <p:sp>
          <p:nvSpPr>
            <p:cNvPr id="159" name="Rounded Rectangle 158"/>
            <p:cNvSpPr/>
            <p:nvPr/>
          </p:nvSpPr>
          <p:spPr>
            <a:xfrm>
              <a:off x="5334000" y="4800600"/>
              <a:ext cx="829876" cy="685800"/>
            </a:xfrm>
            <a:prstGeom prst="roundRect">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t>PaaS</a:t>
              </a:r>
              <a:r>
                <a:rPr lang="en-US" b="1" dirty="0" smtClean="0"/>
                <a:t/>
              </a:r>
              <a:br>
                <a:rPr lang="en-US" b="1" dirty="0" smtClean="0"/>
              </a:br>
              <a:r>
                <a:rPr lang="en-US" b="1" dirty="0" smtClean="0"/>
                <a:t>Node</a:t>
              </a:r>
              <a:endParaRPr lang="en-US" b="1" dirty="0"/>
            </a:p>
          </p:txBody>
        </p:sp>
      </p:grpSp>
      <p:grpSp>
        <p:nvGrpSpPr>
          <p:cNvPr id="189" name="Group 188"/>
          <p:cNvGrpSpPr/>
          <p:nvPr/>
        </p:nvGrpSpPr>
        <p:grpSpPr>
          <a:xfrm>
            <a:off x="1047750" y="1847850"/>
            <a:ext cx="2209800" cy="685800"/>
            <a:chOff x="304800" y="1905000"/>
            <a:chExt cx="2209800" cy="685800"/>
          </a:xfrm>
        </p:grpSpPr>
        <p:sp>
          <p:nvSpPr>
            <p:cNvPr id="66" name="Rounded Rectangle 65"/>
            <p:cNvSpPr/>
            <p:nvPr/>
          </p:nvSpPr>
          <p:spPr>
            <a:xfrm>
              <a:off x="304800" y="1905000"/>
              <a:ext cx="990600" cy="685800"/>
            </a:xfrm>
            <a:prstGeom prst="roundRect">
              <a:avLst/>
            </a:prstGeom>
            <a:ln w="76200"/>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DNS</a:t>
              </a:r>
              <a:br>
                <a:rPr lang="en-US" b="1" dirty="0" smtClean="0"/>
              </a:br>
              <a:r>
                <a:rPr lang="en-US" b="1" dirty="0" smtClean="0"/>
                <a:t>Server</a:t>
              </a:r>
              <a:endParaRPr lang="en-US" b="1" dirty="0"/>
            </a:p>
          </p:txBody>
        </p:sp>
        <p:cxnSp>
          <p:nvCxnSpPr>
            <p:cNvPr id="76" name="Straight Arrow Connector 75"/>
            <p:cNvCxnSpPr/>
            <p:nvPr/>
          </p:nvCxnSpPr>
          <p:spPr>
            <a:xfrm flipH="1">
              <a:off x="1371600" y="2133600"/>
              <a:ext cx="1066800" cy="0"/>
            </a:xfrm>
            <a:prstGeom prst="straightConnector1">
              <a:avLst/>
            </a:prstGeom>
            <a:ln w="76200">
              <a:prstDash val="solid"/>
              <a:tailEnd type="triangle"/>
            </a:ln>
          </p:spPr>
          <p:style>
            <a:lnRef idx="3">
              <a:schemeClr val="dk1"/>
            </a:lnRef>
            <a:fillRef idx="0">
              <a:schemeClr val="dk1"/>
            </a:fillRef>
            <a:effectRef idx="2">
              <a:schemeClr val="dk1"/>
            </a:effectRef>
            <a:fontRef idx="minor">
              <a:schemeClr val="tx1"/>
            </a:fontRef>
          </p:style>
        </p:cxnSp>
        <p:cxnSp>
          <p:nvCxnSpPr>
            <p:cNvPr id="167" name="Straight Arrow Connector 166"/>
            <p:cNvCxnSpPr/>
            <p:nvPr/>
          </p:nvCxnSpPr>
          <p:spPr>
            <a:xfrm>
              <a:off x="1371600" y="2362200"/>
              <a:ext cx="1143000" cy="0"/>
            </a:xfrm>
            <a:prstGeom prst="straightConnector1">
              <a:avLst/>
            </a:prstGeom>
            <a:ln w="76200">
              <a:prstDash val="solid"/>
              <a:tailEnd type="triangle"/>
            </a:ln>
          </p:spPr>
          <p:style>
            <a:lnRef idx="3">
              <a:schemeClr val="dk1"/>
            </a:lnRef>
            <a:fillRef idx="0">
              <a:schemeClr val="dk1"/>
            </a:fillRef>
            <a:effectRef idx="2">
              <a:schemeClr val="dk1"/>
            </a:effectRef>
            <a:fontRef idx="minor">
              <a:schemeClr val="tx1"/>
            </a:fontRef>
          </p:style>
        </p:cxnSp>
      </p:grpSp>
      <p:cxnSp>
        <p:nvCxnSpPr>
          <p:cNvPr id="175" name="Straight Arrow Connector 174"/>
          <p:cNvCxnSpPr>
            <a:endCxn id="75" idx="1"/>
          </p:cNvCxnSpPr>
          <p:nvPr/>
        </p:nvCxnSpPr>
        <p:spPr>
          <a:xfrm flipV="1">
            <a:off x="3810000" y="2095500"/>
            <a:ext cx="1676400" cy="952500"/>
          </a:xfrm>
          <a:prstGeom prst="straightConnector1">
            <a:avLst/>
          </a:prstGeom>
          <a:ln w="38100">
            <a:prstDash val="solid"/>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78" name="Straight Arrow Connector 177"/>
          <p:cNvCxnSpPr>
            <a:endCxn id="140" idx="1"/>
          </p:cNvCxnSpPr>
          <p:nvPr/>
        </p:nvCxnSpPr>
        <p:spPr>
          <a:xfrm flipV="1">
            <a:off x="4419600" y="3848100"/>
            <a:ext cx="1066800" cy="38100"/>
          </a:xfrm>
          <a:prstGeom prst="straightConnector1">
            <a:avLst/>
          </a:prstGeom>
          <a:ln w="38100">
            <a:prstDash val="solid"/>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4" name="Straight Arrow Connector 183"/>
          <p:cNvCxnSpPr>
            <a:endCxn id="159" idx="1"/>
          </p:cNvCxnSpPr>
          <p:nvPr/>
        </p:nvCxnSpPr>
        <p:spPr>
          <a:xfrm>
            <a:off x="4419600" y="4724400"/>
            <a:ext cx="1066800" cy="876300"/>
          </a:xfrm>
          <a:prstGeom prst="straightConnector1">
            <a:avLst/>
          </a:prstGeom>
          <a:ln w="38100">
            <a:prstDash val="solid"/>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48" name="Group 47"/>
          <p:cNvGrpSpPr/>
          <p:nvPr/>
        </p:nvGrpSpPr>
        <p:grpSpPr>
          <a:xfrm>
            <a:off x="0" y="1371600"/>
            <a:ext cx="9144000" cy="4953000"/>
            <a:chOff x="0" y="1371600"/>
            <a:chExt cx="9144000" cy="4953000"/>
          </a:xfrm>
        </p:grpSpPr>
        <p:grpSp>
          <p:nvGrpSpPr>
            <p:cNvPr id="195" name="Group 194"/>
            <p:cNvGrpSpPr/>
            <p:nvPr/>
          </p:nvGrpSpPr>
          <p:grpSpPr>
            <a:xfrm>
              <a:off x="0" y="1371600"/>
              <a:ext cx="9144000" cy="4953000"/>
              <a:chOff x="0" y="1371600"/>
              <a:chExt cx="9144000" cy="4953000"/>
            </a:xfrm>
          </p:grpSpPr>
          <p:sp>
            <p:nvSpPr>
              <p:cNvPr id="194" name="Rectangle 193"/>
              <p:cNvSpPr/>
              <p:nvPr/>
            </p:nvSpPr>
            <p:spPr>
              <a:xfrm>
                <a:off x="0" y="1371600"/>
                <a:ext cx="9144000" cy="4953000"/>
              </a:xfrm>
              <a:prstGeom prst="rect">
                <a:avLst/>
              </a:prstGeom>
              <a:solidFill>
                <a:srgbClr val="FFFFFF">
                  <a:alpha val="75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93" name="Group 192"/>
              <p:cNvGrpSpPr/>
              <p:nvPr/>
            </p:nvGrpSpPr>
            <p:grpSpPr>
              <a:xfrm>
                <a:off x="5486400" y="1752600"/>
                <a:ext cx="914400" cy="4191000"/>
                <a:chOff x="5486400" y="1752600"/>
                <a:chExt cx="914400" cy="4191000"/>
              </a:xfrm>
            </p:grpSpPr>
            <p:sp>
              <p:nvSpPr>
                <p:cNvPr id="190" name="Rounded Rectangle 189"/>
                <p:cNvSpPr/>
                <p:nvPr/>
              </p:nvSpPr>
              <p:spPr>
                <a:xfrm>
                  <a:off x="5486400" y="1752600"/>
                  <a:ext cx="609600" cy="685800"/>
                </a:xfrm>
                <a:prstGeom prst="roundRect">
                  <a:avLst/>
                </a:prstGeom>
                <a:ln w="76200"/>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VM</a:t>
                  </a:r>
                  <a:endParaRPr lang="en-US" b="1" dirty="0"/>
                </a:p>
              </p:txBody>
            </p:sp>
            <p:sp>
              <p:nvSpPr>
                <p:cNvPr id="191" name="Rounded Rectangle 190"/>
                <p:cNvSpPr/>
                <p:nvPr/>
              </p:nvSpPr>
              <p:spPr>
                <a:xfrm>
                  <a:off x="5486400" y="3505200"/>
                  <a:ext cx="914400" cy="685800"/>
                </a:xfrm>
                <a:prstGeom prst="roundRect">
                  <a:avLst/>
                </a:prstGeom>
                <a:ln w="76200"/>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t>LB</a:t>
                  </a:r>
                  <a:br>
                    <a:rPr lang="en-US" b="1" dirty="0" smtClean="0"/>
                  </a:br>
                  <a:r>
                    <a:rPr lang="en-US" b="1" dirty="0" smtClean="0"/>
                    <a:t>Proxy</a:t>
                  </a:r>
                  <a:endParaRPr lang="en-US" b="1" dirty="0"/>
                </a:p>
              </p:txBody>
            </p:sp>
            <p:sp>
              <p:nvSpPr>
                <p:cNvPr id="192" name="Rounded Rectangle 191"/>
                <p:cNvSpPr/>
                <p:nvPr/>
              </p:nvSpPr>
              <p:spPr>
                <a:xfrm>
                  <a:off x="5486400" y="5257800"/>
                  <a:ext cx="829876" cy="685800"/>
                </a:xfrm>
                <a:prstGeom prst="roundRect">
                  <a:avLst/>
                </a:prstGeom>
                <a:ln w="762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err="1" smtClean="0"/>
                    <a:t>PaaS</a:t>
                  </a:r>
                  <a:r>
                    <a:rPr lang="en-US" b="1" dirty="0" smtClean="0"/>
                    <a:t/>
                  </a:r>
                  <a:br>
                    <a:rPr lang="en-US" b="1" dirty="0" smtClean="0"/>
                  </a:br>
                  <a:r>
                    <a:rPr lang="en-US" b="1" dirty="0" smtClean="0"/>
                    <a:t>Node</a:t>
                  </a:r>
                  <a:endParaRPr lang="en-US" b="1" dirty="0"/>
                </a:p>
              </p:txBody>
            </p:sp>
          </p:grpSp>
        </p:grpSp>
        <p:grpSp>
          <p:nvGrpSpPr>
            <p:cNvPr id="41" name="Group 40"/>
            <p:cNvGrpSpPr/>
            <p:nvPr/>
          </p:nvGrpSpPr>
          <p:grpSpPr>
            <a:xfrm>
              <a:off x="2113956" y="4981527"/>
              <a:ext cx="2229444" cy="773705"/>
              <a:chOff x="2799756" y="1323927"/>
              <a:chExt cx="2229444" cy="773705"/>
            </a:xfrm>
          </p:grpSpPr>
          <p:sp>
            <p:nvSpPr>
              <p:cNvPr id="42" name="Right Arrow 41"/>
              <p:cNvSpPr/>
              <p:nvPr/>
            </p:nvSpPr>
            <p:spPr>
              <a:xfrm rot="20700000">
                <a:off x="2971800" y="1869032"/>
                <a:ext cx="20574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p:cNvSpPr txBox="1"/>
              <p:nvPr/>
            </p:nvSpPr>
            <p:spPr>
              <a:xfrm rot="20700000">
                <a:off x="2799756" y="1323927"/>
                <a:ext cx="2057399" cy="707886"/>
              </a:xfrm>
              <a:prstGeom prst="rect">
                <a:avLst/>
              </a:prstGeom>
              <a:noFill/>
            </p:spPr>
            <p:txBody>
              <a:bodyPr wrap="square" rtlCol="0">
                <a:spAutoFit/>
              </a:bodyPr>
              <a:lstStyle/>
              <a:p>
                <a:r>
                  <a:rPr lang="en-US" sz="2000" b="1" i="1" dirty="0" smtClean="0"/>
                  <a:t>String matching </a:t>
                </a:r>
                <a:br>
                  <a:rPr lang="en-US" sz="2000" b="1" i="1" dirty="0" smtClean="0"/>
                </a:br>
                <a:r>
                  <a:rPr lang="en-US" sz="2000" b="1" i="1" dirty="0" smtClean="0"/>
                  <a:t>on CNAME</a:t>
                </a:r>
                <a:endParaRPr lang="en-US" sz="2000" b="1" i="1" dirty="0"/>
              </a:p>
            </p:txBody>
          </p:sp>
        </p:grpSp>
        <p:grpSp>
          <p:nvGrpSpPr>
            <p:cNvPr id="45" name="Group 44"/>
            <p:cNvGrpSpPr/>
            <p:nvPr/>
          </p:nvGrpSpPr>
          <p:grpSpPr>
            <a:xfrm>
              <a:off x="990600" y="5125759"/>
              <a:ext cx="1066801" cy="1122641"/>
              <a:chOff x="8229600" y="2215513"/>
              <a:chExt cx="1066801" cy="1122641"/>
            </a:xfrm>
            <a:effectLst>
              <a:outerShdw blurRad="63500" sx="102000" sy="102000" algn="ctr" rotWithShape="0">
                <a:prstClr val="black">
                  <a:alpha val="40000"/>
                </a:prstClr>
              </a:outerShdw>
            </a:effectLst>
          </p:grpSpPr>
          <p:sp>
            <p:nvSpPr>
              <p:cNvPr id="46" name="Flowchart: Magnetic Disk 45"/>
              <p:cNvSpPr/>
              <p:nvPr/>
            </p:nvSpPr>
            <p:spPr>
              <a:xfrm>
                <a:off x="8229600" y="2275819"/>
                <a:ext cx="1066800" cy="1062335"/>
              </a:xfrm>
              <a:prstGeom prst="flowChartMagneticDisk">
                <a:avLst/>
              </a:prstGeom>
              <a:gradFill flip="none" rotWithShape="1">
                <a:gsLst>
                  <a:gs pos="0">
                    <a:schemeClr val="tx2"/>
                  </a:gs>
                  <a:gs pos="50000">
                    <a:schemeClr val="tx2">
                      <a:lumMod val="60000"/>
                      <a:lumOff val="40000"/>
                    </a:schemeClr>
                  </a:gs>
                  <a:gs pos="100000">
                    <a:schemeClr val="tx2"/>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47" name="TextBox 46"/>
              <p:cNvSpPr txBox="1"/>
              <p:nvPr/>
            </p:nvSpPr>
            <p:spPr>
              <a:xfrm>
                <a:off x="8230173" y="2215513"/>
                <a:ext cx="1066228" cy="1107996"/>
              </a:xfrm>
              <a:prstGeom prst="rect">
                <a:avLst/>
              </a:prstGeom>
              <a:noFill/>
            </p:spPr>
            <p:txBody>
              <a:bodyPr wrap="square" lIns="0" rIns="0" rtlCol="0">
                <a:spAutoFit/>
              </a:bodyPr>
              <a:lstStyle/>
              <a:p>
                <a:pPr algn="ctr"/>
                <a:r>
                  <a:rPr lang="en-US" sz="2200" dirty="0" smtClean="0">
                    <a:solidFill>
                      <a:schemeClr val="bg1"/>
                    </a:solidFill>
                  </a:rPr>
                  <a:t/>
                </a:r>
                <a:br>
                  <a:rPr lang="en-US" sz="2200" dirty="0" smtClean="0">
                    <a:solidFill>
                      <a:schemeClr val="bg1"/>
                    </a:solidFill>
                  </a:rPr>
                </a:br>
                <a:r>
                  <a:rPr lang="en-US" sz="2200" dirty="0" smtClean="0">
                    <a:solidFill>
                      <a:schemeClr val="bg1"/>
                    </a:solidFill>
                  </a:rPr>
                  <a:t>DNS </a:t>
                </a:r>
                <a:br>
                  <a:rPr lang="en-US" sz="2200" dirty="0" smtClean="0">
                    <a:solidFill>
                      <a:schemeClr val="bg1"/>
                    </a:solidFill>
                  </a:rPr>
                </a:br>
                <a:r>
                  <a:rPr lang="en-US" sz="2200" dirty="0" smtClean="0">
                    <a:solidFill>
                      <a:schemeClr val="bg1"/>
                    </a:solidFill>
                  </a:rPr>
                  <a:t>records</a:t>
                </a:r>
                <a:endParaRPr lang="en-US" sz="2200" dirty="0">
                  <a:solidFill>
                    <a:schemeClr val="bg1"/>
                  </a:solidFill>
                </a:endParaRPr>
              </a:p>
            </p:txBody>
          </p:sp>
        </p:grpSp>
      </p:grpSp>
    </p:spTree>
    <p:extLst>
      <p:ext uri="{BB962C8B-B14F-4D97-AF65-F5344CB8AC3E}">
        <p14:creationId xmlns="" xmlns:p14="http://schemas.microsoft.com/office/powerpoint/2010/main" val="16854251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Chart 33"/>
          <p:cNvGraphicFramePr>
            <a:graphicFrameLocks/>
          </p:cNvGraphicFramePr>
          <p:nvPr>
            <p:extLst>
              <p:ext uri="{D42A27DB-BD31-4B8C-83A1-F6EECF244321}">
                <p14:modId xmlns="" xmlns:p14="http://schemas.microsoft.com/office/powerpoint/2010/main" val="3337574959"/>
              </p:ext>
            </p:extLst>
          </p:nvPr>
        </p:nvGraphicFramePr>
        <p:xfrm>
          <a:off x="381000" y="1524000"/>
          <a:ext cx="457200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50" name="Group 49"/>
          <p:cNvGrpSpPr/>
          <p:nvPr/>
        </p:nvGrpSpPr>
        <p:grpSpPr>
          <a:xfrm>
            <a:off x="457200" y="3733800"/>
            <a:ext cx="3810000" cy="2590800"/>
            <a:chOff x="457200" y="3733800"/>
            <a:chExt cx="3810000" cy="2590800"/>
          </a:xfrm>
        </p:grpSpPr>
        <p:cxnSp>
          <p:nvCxnSpPr>
            <p:cNvPr id="12" name="Straight Arrow Connector 11"/>
            <p:cNvCxnSpPr/>
            <p:nvPr/>
          </p:nvCxnSpPr>
          <p:spPr>
            <a:xfrm flipH="1">
              <a:off x="3810000" y="3733800"/>
              <a:ext cx="457200" cy="7620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8" name="Rounded Rectangle 37"/>
            <p:cNvSpPr/>
            <p:nvPr/>
          </p:nvSpPr>
          <p:spPr>
            <a:xfrm>
              <a:off x="457200" y="4572000"/>
              <a:ext cx="3581400" cy="17526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aphicFrame>
        <p:nvGraphicFramePr>
          <p:cNvPr id="41" name="Content Placeholder 11"/>
          <p:cNvGraphicFramePr>
            <a:graphicFrameLocks noGrp="1"/>
          </p:cNvGraphicFramePr>
          <p:nvPr>
            <p:ph idx="1"/>
          </p:nvPr>
        </p:nvGraphicFramePr>
        <p:xfrm>
          <a:off x="0" y="3886200"/>
          <a:ext cx="5638800" cy="2971800"/>
        </p:xfrm>
        <a:graphic>
          <a:graphicData uri="http://schemas.openxmlformats.org/drawingml/2006/chart">
            <c:chart xmlns:c="http://schemas.openxmlformats.org/drawingml/2006/chart" xmlns:r="http://schemas.openxmlformats.org/officeDocument/2006/relationships" r:id="rId4"/>
          </a:graphicData>
        </a:graphic>
      </p:graphicFrame>
      <p:grpSp>
        <p:nvGrpSpPr>
          <p:cNvPr id="27" name="Group 26"/>
          <p:cNvGrpSpPr/>
          <p:nvPr/>
        </p:nvGrpSpPr>
        <p:grpSpPr>
          <a:xfrm>
            <a:off x="3048000" y="1676400"/>
            <a:ext cx="6172200" cy="2743200"/>
            <a:chOff x="2971800" y="1295400"/>
            <a:chExt cx="6172200" cy="2743200"/>
          </a:xfrm>
        </p:grpSpPr>
        <p:sp>
          <p:nvSpPr>
            <p:cNvPr id="28" name="Rounded Rectangle 27"/>
            <p:cNvSpPr/>
            <p:nvPr/>
          </p:nvSpPr>
          <p:spPr>
            <a:xfrm>
              <a:off x="5257800" y="1371600"/>
              <a:ext cx="3352800" cy="1981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30" name="Chart 29"/>
            <p:cNvGraphicFramePr>
              <a:graphicFrameLocks/>
            </p:cNvGraphicFramePr>
            <p:nvPr>
              <p:extLst>
                <p:ext uri="{D42A27DB-BD31-4B8C-83A1-F6EECF244321}">
                  <p14:modId xmlns="" xmlns:p14="http://schemas.microsoft.com/office/powerpoint/2010/main" val="1179961952"/>
                </p:ext>
              </p:extLst>
            </p:nvPr>
          </p:nvGraphicFramePr>
          <p:xfrm>
            <a:off x="4572000" y="1295400"/>
            <a:ext cx="4572000" cy="2743200"/>
          </p:xfrm>
          <a:graphic>
            <a:graphicData uri="http://schemas.openxmlformats.org/drawingml/2006/chart">
              <c:chart xmlns:c="http://schemas.openxmlformats.org/drawingml/2006/chart" xmlns:r="http://schemas.openxmlformats.org/officeDocument/2006/relationships" r:id="rId5"/>
            </a:graphicData>
          </a:graphic>
        </p:graphicFrame>
        <p:cxnSp>
          <p:nvCxnSpPr>
            <p:cNvPr id="29" name="Straight Arrow Connector 28"/>
            <p:cNvCxnSpPr/>
            <p:nvPr/>
          </p:nvCxnSpPr>
          <p:spPr>
            <a:xfrm>
              <a:off x="2971800" y="1676400"/>
              <a:ext cx="2209800" cy="3048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sp>
        <p:nvSpPr>
          <p:cNvPr id="2" name="Title 1"/>
          <p:cNvSpPr>
            <a:spLocks noGrp="1"/>
          </p:cNvSpPr>
          <p:nvPr>
            <p:ph type="title"/>
          </p:nvPr>
        </p:nvSpPr>
        <p:spPr>
          <a:xfrm>
            <a:off x="0" y="274638"/>
            <a:ext cx="9144000" cy="1143000"/>
          </a:xfrm>
        </p:spPr>
        <p:txBody>
          <a:bodyPr>
            <a:normAutofit/>
          </a:bodyPr>
          <a:lstStyle/>
          <a:p>
            <a:r>
              <a:rPr lang="en-US" sz="4000" i="1" dirty="0" smtClean="0"/>
              <a:t>Which front ends are used?</a:t>
            </a:r>
            <a:endParaRPr lang="en-US" sz="4000" i="1" dirty="0"/>
          </a:p>
        </p:txBody>
      </p:sp>
      <p:pic>
        <p:nvPicPr>
          <p:cNvPr id="18" name="Picture 17" descr="Alexa_logo-1024x394.jpg"/>
          <p:cNvPicPr>
            <a:picLocks noChangeAspect="1"/>
          </p:cNvPicPr>
          <p:nvPr/>
        </p:nvPicPr>
        <p:blipFill>
          <a:blip r:embed="rId6" cstate="print"/>
          <a:srcRect l="9167" t="24010" r="70833" b="24010"/>
          <a:stretch>
            <a:fillRect/>
          </a:stretch>
        </p:blipFill>
        <p:spPr>
          <a:xfrm>
            <a:off x="8534400" y="152400"/>
            <a:ext cx="457200" cy="457200"/>
          </a:xfrm>
          <a:prstGeom prst="rect">
            <a:avLst/>
          </a:prstGeom>
        </p:spPr>
      </p:pic>
      <p:pic>
        <p:nvPicPr>
          <p:cNvPr id="37" name="Picture 36" descr="aws_logo.png"/>
          <p:cNvPicPr>
            <a:picLocks noChangeAspect="1"/>
          </p:cNvPicPr>
          <p:nvPr/>
        </p:nvPicPr>
        <p:blipFill>
          <a:blip r:embed="rId7" cstate="print"/>
          <a:stretch>
            <a:fillRect/>
          </a:stretch>
        </p:blipFill>
        <p:spPr>
          <a:xfrm>
            <a:off x="304800" y="1143000"/>
            <a:ext cx="1600200" cy="590074"/>
          </a:xfrm>
          <a:prstGeom prst="rect">
            <a:avLst/>
          </a:prstGeom>
        </p:spPr>
      </p:pic>
      <p:grpSp>
        <p:nvGrpSpPr>
          <p:cNvPr id="66" name="Group 65"/>
          <p:cNvGrpSpPr/>
          <p:nvPr/>
        </p:nvGrpSpPr>
        <p:grpSpPr>
          <a:xfrm>
            <a:off x="838200" y="2743200"/>
            <a:ext cx="7924801" cy="3581400"/>
            <a:chOff x="914400" y="2819400"/>
            <a:chExt cx="7924801" cy="3581400"/>
          </a:xfrm>
        </p:grpSpPr>
        <p:sp>
          <p:nvSpPr>
            <p:cNvPr id="31" name="Rounded Rectangle 30"/>
            <p:cNvSpPr/>
            <p:nvPr/>
          </p:nvSpPr>
          <p:spPr>
            <a:xfrm>
              <a:off x="4724400" y="4495800"/>
              <a:ext cx="4114800" cy="19050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TextBox 31"/>
            <p:cNvSpPr txBox="1"/>
            <p:nvPr/>
          </p:nvSpPr>
          <p:spPr>
            <a:xfrm>
              <a:off x="4724400" y="4648200"/>
              <a:ext cx="4114801" cy="1569660"/>
            </a:xfrm>
            <a:prstGeom prst="rect">
              <a:avLst/>
            </a:prstGeom>
            <a:noFill/>
          </p:spPr>
          <p:txBody>
            <a:bodyPr wrap="square" rtlCol="0">
              <a:spAutoFit/>
            </a:bodyPr>
            <a:lstStyle/>
            <a:p>
              <a:pPr marL="457200" indent="-457200"/>
              <a:r>
                <a:rPr lang="en-US" sz="2400" b="1" i="1" dirty="0" smtClean="0"/>
                <a:t>≈60% of ELB-using </a:t>
              </a:r>
              <a:r>
                <a:rPr lang="en-US" sz="2400" b="1" i="1" dirty="0" err="1" smtClean="0"/>
                <a:t>subdomains</a:t>
              </a:r>
              <a:r>
                <a:rPr lang="en-US" sz="2400" b="1" i="1" dirty="0" smtClean="0"/>
                <a:t> </a:t>
              </a:r>
              <a:br>
                <a:rPr lang="en-US" sz="2400" b="1" i="1" dirty="0" smtClean="0"/>
              </a:br>
              <a:r>
                <a:rPr lang="en-US" sz="2400" b="1" i="1" dirty="0" smtClean="0"/>
                <a:t>resolve to 2+ ELB IPs</a:t>
              </a:r>
            </a:p>
            <a:p>
              <a:pPr marL="457200" indent="-457200"/>
              <a:r>
                <a:rPr lang="en-US" sz="2400" b="1" i="1" dirty="0" smtClean="0"/>
                <a:t>≈4% of ELB IPs are shared</a:t>
              </a:r>
              <a:br>
                <a:rPr lang="en-US" sz="2400" b="1" i="1" dirty="0" smtClean="0"/>
              </a:br>
              <a:r>
                <a:rPr lang="en-US" sz="2400" b="1" i="1" dirty="0" smtClean="0"/>
                <a:t>by 10+ </a:t>
              </a:r>
              <a:r>
                <a:rPr lang="en-US" sz="2400" b="1" i="1" dirty="0" err="1" smtClean="0"/>
                <a:t>subdomains</a:t>
              </a:r>
              <a:endParaRPr lang="en-US" sz="2400" b="1" i="1" dirty="0"/>
            </a:p>
          </p:txBody>
        </p:sp>
        <p:sp>
          <p:nvSpPr>
            <p:cNvPr id="52" name="Arc 51"/>
            <p:cNvSpPr/>
            <p:nvPr/>
          </p:nvSpPr>
          <p:spPr>
            <a:xfrm>
              <a:off x="914400" y="2819400"/>
              <a:ext cx="4419600" cy="3048000"/>
            </a:xfrm>
            <a:prstGeom prst="arc">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65" name="Picture 64" descr="Amazon-Elastic-Load-Balacing.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8031480" y="5105400"/>
              <a:ext cx="731520" cy="731520"/>
            </a:xfrm>
            <a:prstGeom prst="rect">
              <a:avLst/>
            </a:prstGeom>
          </p:spPr>
        </p:pic>
      </p:grpSp>
      <p:sp>
        <p:nvSpPr>
          <p:cNvPr id="53" name="Slide Number Placeholder 3"/>
          <p:cNvSpPr>
            <a:spLocks noGrp="1"/>
          </p:cNvSpPr>
          <p:nvPr>
            <p:ph type="sldNum" sz="quarter" idx="12"/>
          </p:nvPr>
        </p:nvSpPr>
        <p:spPr>
          <a:xfrm>
            <a:off x="6553200" y="6356350"/>
            <a:ext cx="2133600" cy="365125"/>
          </a:xfrm>
        </p:spPr>
        <p:txBody>
          <a:bodyPr/>
          <a:lstStyle/>
          <a:p>
            <a:fld id="{7788AB0C-407B-47F8-BA5E-EF063E2B1E11}" type="slidenum">
              <a:rPr lang="en-US" smtClean="0"/>
              <a:pPr/>
              <a:t>15</a:t>
            </a:fld>
            <a:endParaRPr lang="en-US" dirty="0"/>
          </a:p>
        </p:txBody>
      </p:sp>
      <p:grpSp>
        <p:nvGrpSpPr>
          <p:cNvPr id="68" name="Group 67"/>
          <p:cNvGrpSpPr/>
          <p:nvPr/>
        </p:nvGrpSpPr>
        <p:grpSpPr>
          <a:xfrm>
            <a:off x="0" y="1066800"/>
            <a:ext cx="9144000" cy="5638800"/>
            <a:chOff x="0" y="1143000"/>
            <a:chExt cx="9144000" cy="5638800"/>
          </a:xfrm>
        </p:grpSpPr>
        <p:sp>
          <p:nvSpPr>
            <p:cNvPr id="69" name="Rectangle 68"/>
            <p:cNvSpPr/>
            <p:nvPr/>
          </p:nvSpPr>
          <p:spPr>
            <a:xfrm>
              <a:off x="0" y="1143000"/>
              <a:ext cx="9144000" cy="56388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676400" y="2971800"/>
              <a:ext cx="6019800"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There is limited uptake </a:t>
              </a:r>
              <a:br>
                <a:rPr lang="en-US" sz="3600" b="1" dirty="0" smtClean="0"/>
              </a:br>
              <a:r>
                <a:rPr lang="en-US" sz="3600" b="1" dirty="0" smtClean="0"/>
                <a:t>of value-added features</a:t>
              </a:r>
            </a:p>
          </p:txBody>
        </p:sp>
      </p:grpSp>
    </p:spTree>
    <p:extLst>
      <p:ext uri="{BB962C8B-B14F-4D97-AF65-F5344CB8AC3E}">
        <p14:creationId xmlns="" xmlns:p14="http://schemas.microsoft.com/office/powerpoint/2010/main" val="246670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smtClean="0"/>
              <a:t>Which front ends are used?</a:t>
            </a:r>
            <a:endParaRPr lang="en-US" sz="4000" i="1"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16</a:t>
            </a:fld>
            <a:endParaRPr lang="en-US"/>
          </a:p>
        </p:txBody>
      </p:sp>
      <p:pic>
        <p:nvPicPr>
          <p:cNvPr id="5" name="Picture 4" descr="Alexa_logo-1024x394.jpg"/>
          <p:cNvPicPr>
            <a:picLocks noChangeAspect="1"/>
          </p:cNvPicPr>
          <p:nvPr/>
        </p:nvPicPr>
        <p:blipFill>
          <a:blip r:embed="rId2" cstate="print"/>
          <a:srcRect l="9167" t="24010" r="70833" b="24010"/>
          <a:stretch>
            <a:fillRect/>
          </a:stretch>
        </p:blipFill>
        <p:spPr>
          <a:xfrm>
            <a:off x="8534400" y="152400"/>
            <a:ext cx="457200" cy="457200"/>
          </a:xfrm>
          <a:prstGeom prst="rect">
            <a:avLst/>
          </a:prstGeom>
        </p:spPr>
      </p:pic>
      <p:grpSp>
        <p:nvGrpSpPr>
          <p:cNvPr id="62" name="Group 61"/>
          <p:cNvGrpSpPr/>
          <p:nvPr/>
        </p:nvGrpSpPr>
        <p:grpSpPr>
          <a:xfrm>
            <a:off x="2667000" y="2438400"/>
            <a:ext cx="3733800" cy="2246769"/>
            <a:chOff x="-1066800" y="2133600"/>
            <a:chExt cx="3733800" cy="2246769"/>
          </a:xfrm>
        </p:grpSpPr>
        <p:grpSp>
          <p:nvGrpSpPr>
            <p:cNvPr id="42" name="Group 26"/>
            <p:cNvGrpSpPr/>
            <p:nvPr/>
          </p:nvGrpSpPr>
          <p:grpSpPr>
            <a:xfrm>
              <a:off x="-1066800" y="2133600"/>
              <a:ext cx="2229121" cy="2246769"/>
              <a:chOff x="3810000" y="4343400"/>
              <a:chExt cx="2229121" cy="2246769"/>
            </a:xfrm>
          </p:grpSpPr>
          <p:sp>
            <p:nvSpPr>
              <p:cNvPr id="43" name="TextBox 42"/>
              <p:cNvSpPr txBox="1"/>
              <p:nvPr/>
            </p:nvSpPr>
            <p:spPr>
              <a:xfrm>
                <a:off x="3810000" y="4343400"/>
                <a:ext cx="733424" cy="2246769"/>
              </a:xfrm>
              <a:prstGeom prst="rect">
                <a:avLst/>
              </a:prstGeom>
              <a:noFill/>
            </p:spPr>
            <p:txBody>
              <a:bodyPr wrap="square" rtlCol="0">
                <a:spAutoFit/>
              </a:bodyPr>
              <a:lstStyle/>
              <a:p>
                <a:pPr marL="514350" indent="-514350"/>
                <a:r>
                  <a:rPr lang="en-US" sz="2800" dirty="0" smtClean="0"/>
                  <a:t>9. </a:t>
                </a:r>
              </a:p>
              <a:p>
                <a:pPr marL="342900" indent="-342900"/>
                <a:r>
                  <a:rPr lang="en-US" sz="2800" dirty="0" smtClean="0"/>
                  <a:t>13.</a:t>
                </a:r>
              </a:p>
              <a:p>
                <a:pPr marL="342900" indent="-342900"/>
                <a:r>
                  <a:rPr lang="en-US" sz="2800" dirty="0" smtClean="0"/>
                  <a:t>29.</a:t>
                </a:r>
              </a:p>
              <a:p>
                <a:pPr marL="342900" indent="-342900"/>
                <a:r>
                  <a:rPr lang="en-US" sz="2800" dirty="0" smtClean="0"/>
                  <a:t>35.</a:t>
                </a:r>
              </a:p>
              <a:p>
                <a:pPr marL="342900" indent="-342900"/>
                <a:r>
                  <a:rPr lang="en-US" sz="2800" dirty="0" smtClean="0"/>
                  <a:t>36.</a:t>
                </a:r>
              </a:p>
            </p:txBody>
          </p:sp>
          <p:pic>
            <p:nvPicPr>
              <p:cNvPr id="44" name="Picture 24" descr="http://t3.gstatic.com/images?q=tbn:ANd9GcTCbunNh-fmQ-dyeFEtJiwtQsL7D_40AGnjKn-jbBEoTpGcUTdqHw4ZCkyr"/>
              <p:cNvPicPr>
                <a:picLocks noChangeAspect="1" noChangeArrowheads="1"/>
              </p:cNvPicPr>
              <p:nvPr/>
            </p:nvPicPr>
            <p:blipFill>
              <a:blip r:embed="rId3" cstate="print">
                <a:extLst>
                  <a:ext uri="{28A0092B-C50C-407E-A947-70E740481C1C}">
                    <a14:useLocalDpi xmlns="" xmlns:a14="http://schemas.microsoft.com/office/drawing/2010/main" val="0"/>
                  </a:ext>
                </a:extLst>
              </a:blip>
              <a:srcRect l="9053" t="20858" r="9474" b="16569"/>
              <a:stretch>
                <a:fillRect/>
              </a:stretch>
            </p:blipFill>
            <p:spPr bwMode="auto">
              <a:xfrm>
                <a:off x="4467224" y="5748528"/>
                <a:ext cx="1042416"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22" descr="https://encrypted-tbn3.gstatic.com/images?q=tbn:ANd9GcREUgZfdDrpUu5bgzWRfb3JFsDUvK9czPUGGb3W7a8DGZoD57WpytdRVUs"/>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67224" y="4849090"/>
                <a:ext cx="1263534"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46" name="Picture 45" descr="amazon-logo.jpeg"/>
              <p:cNvPicPr>
                <a:picLocks noChangeAspect="1"/>
              </p:cNvPicPr>
              <p:nvPr/>
            </p:nvPicPr>
            <p:blipFill>
              <a:blip r:embed="rId5" cstate="print"/>
              <a:srcRect l="3156" t="34659" r="2159" b="29545"/>
              <a:stretch>
                <a:fillRect/>
              </a:stretch>
            </p:blipFill>
            <p:spPr>
              <a:xfrm>
                <a:off x="4467224" y="4468090"/>
                <a:ext cx="1571897" cy="347472"/>
              </a:xfrm>
              <a:prstGeom prst="rect">
                <a:avLst/>
              </a:prstGeom>
            </p:spPr>
          </p:pic>
          <p:pic>
            <p:nvPicPr>
              <p:cNvPr id="47" name="Picture 46" descr="fc2_logo.jpg"/>
              <p:cNvPicPr>
                <a:picLocks noChangeAspect="1"/>
              </p:cNvPicPr>
              <p:nvPr/>
            </p:nvPicPr>
            <p:blipFill>
              <a:blip r:embed="rId6" cstate="print"/>
              <a:srcRect l="8000" t="13636" r="9500" b="24546"/>
              <a:stretch>
                <a:fillRect/>
              </a:stretch>
            </p:blipFill>
            <p:spPr>
              <a:xfrm>
                <a:off x="4467224" y="6129528"/>
                <a:ext cx="1124174" cy="347472"/>
              </a:xfrm>
              <a:prstGeom prst="rect">
                <a:avLst/>
              </a:prstGeom>
            </p:spPr>
          </p:pic>
          <p:pic>
            <p:nvPicPr>
              <p:cNvPr id="51" name="Picture 50" descr="163-neteasy.jpg"/>
              <p:cNvPicPr>
                <a:picLocks noChangeAspect="1"/>
              </p:cNvPicPr>
              <p:nvPr/>
            </p:nvPicPr>
            <p:blipFill>
              <a:blip r:embed="rId7" cstate="print"/>
              <a:srcRect l="16129" t="30980" r="14919" b="36167"/>
              <a:stretch>
                <a:fillRect/>
              </a:stretch>
            </p:blipFill>
            <p:spPr>
              <a:xfrm>
                <a:off x="4495800" y="5257800"/>
                <a:ext cx="1042416" cy="347472"/>
              </a:xfrm>
              <a:prstGeom prst="rect">
                <a:avLst/>
              </a:prstGeom>
            </p:spPr>
          </p:pic>
        </p:grpSp>
        <p:sp>
          <p:nvSpPr>
            <p:cNvPr id="54" name="Rounded Rectangle 53"/>
            <p:cNvSpPr/>
            <p:nvPr/>
          </p:nvSpPr>
          <p:spPr>
            <a:xfrm>
              <a:off x="1292352" y="4013200"/>
              <a:ext cx="612648" cy="301752"/>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t>VM</a:t>
              </a:r>
              <a:endParaRPr lang="en-US" sz="1400" b="1" dirty="0"/>
            </a:p>
          </p:txBody>
        </p:sp>
        <p:sp>
          <p:nvSpPr>
            <p:cNvPr id="55" name="Rounded Rectangle 54"/>
            <p:cNvSpPr/>
            <p:nvPr/>
          </p:nvSpPr>
          <p:spPr>
            <a:xfrm>
              <a:off x="2054352" y="4013200"/>
              <a:ext cx="612648" cy="301752"/>
            </a:xfrm>
            <a:prstGeom prst="roundRect">
              <a:avLst/>
            </a:prstGeom>
            <a:ln w="28575"/>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t>LB</a:t>
              </a:r>
              <a:endParaRPr lang="en-US" sz="1400" b="1" dirty="0"/>
            </a:p>
          </p:txBody>
        </p:sp>
        <p:sp>
          <p:nvSpPr>
            <p:cNvPr id="56" name="Rounded Rectangle 55"/>
            <p:cNvSpPr/>
            <p:nvPr/>
          </p:nvSpPr>
          <p:spPr>
            <a:xfrm>
              <a:off x="1295400" y="2670176"/>
              <a:ext cx="612648" cy="301752"/>
            </a:xfrm>
            <a:prstGeom prst="roundRect">
              <a:avLst/>
            </a:prstGeom>
            <a:ln w="28575"/>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t>LB</a:t>
              </a:r>
              <a:endParaRPr lang="en-US" sz="1400" b="1" dirty="0"/>
            </a:p>
          </p:txBody>
        </p:sp>
        <p:sp>
          <p:nvSpPr>
            <p:cNvPr id="57" name="Rounded Rectangle 56"/>
            <p:cNvSpPr/>
            <p:nvPr/>
          </p:nvSpPr>
          <p:spPr>
            <a:xfrm>
              <a:off x="2057400" y="2670176"/>
              <a:ext cx="609600" cy="304800"/>
            </a:xfrm>
            <a:prstGeom prst="roundRect">
              <a:avLst/>
            </a:prstGeom>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err="1" smtClean="0"/>
                <a:t>PaaS</a:t>
              </a:r>
              <a:endParaRPr lang="en-US" sz="1400" b="1" dirty="0"/>
            </a:p>
          </p:txBody>
        </p:sp>
        <p:sp>
          <p:nvSpPr>
            <p:cNvPr id="58" name="Rounded Rectangle 57"/>
            <p:cNvSpPr/>
            <p:nvPr/>
          </p:nvSpPr>
          <p:spPr>
            <a:xfrm>
              <a:off x="1292352" y="3576640"/>
              <a:ext cx="612648" cy="301752"/>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dirty="0" smtClean="0"/>
                <a:t>VM</a:t>
              </a:r>
              <a:endParaRPr lang="en-US" sz="1400" b="1" dirty="0"/>
            </a:p>
          </p:txBody>
        </p:sp>
        <p:sp>
          <p:nvSpPr>
            <p:cNvPr id="59" name="Rounded Rectangle 58"/>
            <p:cNvSpPr/>
            <p:nvPr/>
          </p:nvSpPr>
          <p:spPr>
            <a:xfrm>
              <a:off x="1295400" y="2209800"/>
              <a:ext cx="612648" cy="301752"/>
            </a:xfrm>
            <a:prstGeom prst="roundRect">
              <a:avLst/>
            </a:prstGeom>
            <a:ln w="28575"/>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t>LB</a:t>
              </a:r>
              <a:endParaRPr lang="en-US" sz="1400" b="1" dirty="0"/>
            </a:p>
          </p:txBody>
        </p:sp>
        <p:sp>
          <p:nvSpPr>
            <p:cNvPr id="60" name="Rounded Rectangle 59"/>
            <p:cNvSpPr/>
            <p:nvPr/>
          </p:nvSpPr>
          <p:spPr>
            <a:xfrm>
              <a:off x="2057400" y="2209800"/>
              <a:ext cx="609600" cy="304800"/>
            </a:xfrm>
            <a:prstGeom prst="roundRect">
              <a:avLst/>
            </a:prstGeom>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err="1" smtClean="0"/>
                <a:t>PaaS</a:t>
              </a:r>
              <a:endParaRPr lang="en-US" sz="1400" b="1" dirty="0"/>
            </a:p>
          </p:txBody>
        </p:sp>
        <p:sp>
          <p:nvSpPr>
            <p:cNvPr id="61" name="Rounded Rectangle 60"/>
            <p:cNvSpPr/>
            <p:nvPr/>
          </p:nvSpPr>
          <p:spPr>
            <a:xfrm>
              <a:off x="1295400" y="3124200"/>
              <a:ext cx="612648" cy="301752"/>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t>CDN</a:t>
              </a:r>
              <a:endParaRPr lang="en-US" sz="1400" b="1" dirty="0"/>
            </a:p>
          </p:txBody>
        </p:sp>
      </p:grpSp>
      <p:grpSp>
        <p:nvGrpSpPr>
          <p:cNvPr id="164" name="Group 163"/>
          <p:cNvGrpSpPr/>
          <p:nvPr/>
        </p:nvGrpSpPr>
        <p:grpSpPr>
          <a:xfrm>
            <a:off x="0" y="1524000"/>
            <a:ext cx="9144000" cy="4343400"/>
            <a:chOff x="0" y="1905000"/>
            <a:chExt cx="9144000" cy="4343400"/>
          </a:xfrm>
        </p:grpSpPr>
        <p:sp>
          <p:nvSpPr>
            <p:cNvPr id="165" name="Rectangle 164"/>
            <p:cNvSpPr/>
            <p:nvPr/>
          </p:nvSpPr>
          <p:spPr>
            <a:xfrm>
              <a:off x="0" y="1905000"/>
              <a:ext cx="9144000" cy="43434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1066800" y="2895600"/>
              <a:ext cx="7239000" cy="2438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Failures of value-added features</a:t>
              </a:r>
              <a:br>
                <a:rPr lang="en-US" sz="3600" b="1" dirty="0" smtClean="0"/>
              </a:br>
              <a:r>
                <a:rPr lang="en-US" sz="3600" b="1" dirty="0" smtClean="0"/>
                <a:t>will impact the most popular </a:t>
              </a:r>
              <a:br>
                <a:rPr lang="en-US" sz="3600" b="1" dirty="0" smtClean="0"/>
              </a:br>
              <a:r>
                <a:rPr lang="en-US" sz="3600" b="1" dirty="0" smtClean="0"/>
                <a:t>EC2-using </a:t>
              </a:r>
              <a:r>
                <a:rPr lang="en-US" sz="3600" b="1" dirty="0" err="1" smtClean="0"/>
                <a:t>subdomains</a:t>
              </a:r>
              <a:endParaRPr lang="en-US" sz="3600" b="1" dirty="0" smtClean="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smtClean="0"/>
              <a:t>Which locations are used?</a:t>
            </a:r>
            <a:endParaRPr lang="en-US" sz="4000" i="1"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17</a:t>
            </a:fld>
            <a:endParaRPr lang="en-US"/>
          </a:p>
        </p:txBody>
      </p:sp>
      <p:pic>
        <p:nvPicPr>
          <p:cNvPr id="5" name="Picture 4" descr="http://www.vectortemplates.com/raster/maps-world-map-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50000"/>
                    </a14:imgEffect>
                  </a14:imgLayer>
                </a14:imgProps>
              </a:ext>
              <a:ext uri="{28A0092B-C50C-407E-A947-70E740481C1C}">
                <a14:useLocalDpi xmlns="" xmlns:a14="http://schemas.microsoft.com/office/drawing/2010/main" val="0"/>
              </a:ext>
            </a:extLst>
          </a:blip>
          <a:srcRect/>
          <a:stretch>
            <a:fillRect/>
          </a:stretch>
        </p:blipFill>
        <p:spPr bwMode="auto">
          <a:xfrm>
            <a:off x="609600" y="1295400"/>
            <a:ext cx="7882409" cy="4191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621280" y="2697480"/>
            <a:ext cx="731520" cy="731520"/>
          </a:xfrm>
          <a:prstGeom prst="rect">
            <a:avLst/>
          </a:prstGeom>
        </p:spPr>
      </p:pic>
      <p:pic>
        <p:nvPicPr>
          <p:cNvPr id="8" name="Picture 7"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447800" y="2545080"/>
            <a:ext cx="731520" cy="731520"/>
          </a:xfrm>
          <a:prstGeom prst="rect">
            <a:avLst/>
          </a:prstGeom>
        </p:spPr>
      </p:pic>
      <p:pic>
        <p:nvPicPr>
          <p:cNvPr id="9" name="Picture 8"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447800" y="3002280"/>
            <a:ext cx="731520" cy="731520"/>
          </a:xfrm>
          <a:prstGeom prst="rect">
            <a:avLst/>
          </a:prstGeom>
        </p:spPr>
      </p:pic>
      <p:pic>
        <p:nvPicPr>
          <p:cNvPr id="10" name="Picture 9"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124200" y="3886200"/>
            <a:ext cx="731520" cy="731520"/>
          </a:xfrm>
          <a:prstGeom prst="rect">
            <a:avLst/>
          </a:prstGeom>
        </p:spPr>
      </p:pic>
      <p:pic>
        <p:nvPicPr>
          <p:cNvPr id="11" name="Picture 10"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162800" y="4267200"/>
            <a:ext cx="731520" cy="731520"/>
          </a:xfrm>
          <a:prstGeom prst="rect">
            <a:avLst/>
          </a:prstGeom>
        </p:spPr>
      </p:pic>
      <p:pic>
        <p:nvPicPr>
          <p:cNvPr id="12" name="Picture 11"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781800" y="2590800"/>
            <a:ext cx="731520" cy="731520"/>
          </a:xfrm>
          <a:prstGeom prst="rect">
            <a:avLst/>
          </a:prstGeom>
        </p:spPr>
      </p:pic>
      <p:pic>
        <p:nvPicPr>
          <p:cNvPr id="13" name="Picture 12"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553200" y="3429000"/>
            <a:ext cx="731520" cy="731520"/>
          </a:xfrm>
          <a:prstGeom prst="rect">
            <a:avLst/>
          </a:prstGeom>
        </p:spPr>
      </p:pic>
      <p:pic>
        <p:nvPicPr>
          <p:cNvPr id="14" name="Picture 13"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992880" y="2209800"/>
            <a:ext cx="731520" cy="731520"/>
          </a:xfrm>
          <a:prstGeom prst="rect">
            <a:avLst/>
          </a:prstGeom>
        </p:spPr>
      </p:pic>
      <p:sp>
        <p:nvSpPr>
          <p:cNvPr id="30" name="Cloud 29"/>
          <p:cNvSpPr/>
          <p:nvPr/>
        </p:nvSpPr>
        <p:spPr>
          <a:xfrm>
            <a:off x="2209800" y="2438400"/>
            <a:ext cx="1752600" cy="1219200"/>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grpSp>
        <p:nvGrpSpPr>
          <p:cNvPr id="31" name="Group 30"/>
          <p:cNvGrpSpPr/>
          <p:nvPr/>
        </p:nvGrpSpPr>
        <p:grpSpPr>
          <a:xfrm>
            <a:off x="2362200" y="2514600"/>
            <a:ext cx="1447800" cy="1032164"/>
            <a:chOff x="4267200" y="3657600"/>
            <a:chExt cx="1447800" cy="1032164"/>
          </a:xfrm>
        </p:grpSpPr>
        <p:sp>
          <p:nvSpPr>
            <p:cNvPr id="32" name="Cloud 31"/>
            <p:cNvSpPr/>
            <p:nvPr/>
          </p:nvSpPr>
          <p:spPr>
            <a:xfrm>
              <a:off x="4267200" y="3810000"/>
              <a:ext cx="685800" cy="498764"/>
            </a:xfrm>
            <a:prstGeom prst="cloud">
              <a:avLst/>
            </a:prstGeom>
            <a:solidFill>
              <a:srgbClr val="FFFF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3" name="Cloud 32"/>
            <p:cNvSpPr/>
            <p:nvPr/>
          </p:nvSpPr>
          <p:spPr>
            <a:xfrm>
              <a:off x="5029200" y="3657600"/>
              <a:ext cx="685800" cy="498764"/>
            </a:xfrm>
            <a:prstGeom prst="cloud">
              <a:avLst/>
            </a:prstGeom>
            <a:solidFill>
              <a:srgbClr val="FFFF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4" name="Cloud 33"/>
            <p:cNvSpPr/>
            <p:nvPr/>
          </p:nvSpPr>
          <p:spPr>
            <a:xfrm>
              <a:off x="4724400" y="4191000"/>
              <a:ext cx="685800" cy="498764"/>
            </a:xfrm>
            <a:prstGeom prst="cloud">
              <a:avLst/>
            </a:prstGeom>
            <a:solidFill>
              <a:srgbClr val="FFFF00"/>
            </a:solidFill>
            <a:ln>
              <a:solidFill>
                <a:srgbClr val="FFC000"/>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41" name="Group 40"/>
          <p:cNvGrpSpPr/>
          <p:nvPr/>
        </p:nvGrpSpPr>
        <p:grpSpPr>
          <a:xfrm>
            <a:off x="381000" y="4876800"/>
            <a:ext cx="3944054" cy="1524000"/>
            <a:chOff x="381000" y="4876800"/>
            <a:chExt cx="3944054" cy="1524000"/>
          </a:xfrm>
        </p:grpSpPr>
        <p:grpSp>
          <p:nvGrpSpPr>
            <p:cNvPr id="19" name="Group 18"/>
            <p:cNvGrpSpPr/>
            <p:nvPr/>
          </p:nvGrpSpPr>
          <p:grpSpPr>
            <a:xfrm>
              <a:off x="381000" y="5257800"/>
              <a:ext cx="1066801" cy="1107996"/>
              <a:chOff x="7543800" y="2576154"/>
              <a:chExt cx="1066801" cy="1107996"/>
            </a:xfrm>
            <a:effectLst>
              <a:outerShdw blurRad="63500" sx="102000" sy="102000" algn="ctr" rotWithShape="0">
                <a:prstClr val="black">
                  <a:alpha val="40000"/>
                </a:prstClr>
              </a:outerShdw>
            </a:effectLst>
          </p:grpSpPr>
          <p:sp>
            <p:nvSpPr>
              <p:cNvPr id="20" name="Flowchart: Magnetic Disk 19"/>
              <p:cNvSpPr/>
              <p:nvPr/>
            </p:nvSpPr>
            <p:spPr>
              <a:xfrm>
                <a:off x="7543800" y="2595264"/>
                <a:ext cx="1066800" cy="1062335"/>
              </a:xfrm>
              <a:prstGeom prst="flowChartMagneticDisk">
                <a:avLst/>
              </a:prstGeom>
              <a:gradFill flip="none" rotWithShape="1">
                <a:gsLst>
                  <a:gs pos="0">
                    <a:schemeClr val="tx2"/>
                  </a:gs>
                  <a:gs pos="50000">
                    <a:schemeClr val="tx2">
                      <a:lumMod val="60000"/>
                      <a:lumOff val="40000"/>
                    </a:schemeClr>
                  </a:gs>
                  <a:gs pos="100000">
                    <a:schemeClr val="tx2"/>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1" name="TextBox 20"/>
              <p:cNvSpPr txBox="1"/>
              <p:nvPr/>
            </p:nvSpPr>
            <p:spPr>
              <a:xfrm>
                <a:off x="7544373" y="2576154"/>
                <a:ext cx="1066228" cy="1107996"/>
              </a:xfrm>
              <a:prstGeom prst="rect">
                <a:avLst/>
              </a:prstGeom>
              <a:noFill/>
            </p:spPr>
            <p:txBody>
              <a:bodyPr wrap="square" lIns="0" rIns="0" rtlCol="0">
                <a:spAutoFit/>
              </a:bodyPr>
              <a:lstStyle/>
              <a:p>
                <a:pPr algn="ctr"/>
                <a:r>
                  <a:rPr lang="en-US" sz="2200" dirty="0" smtClean="0">
                    <a:solidFill>
                      <a:schemeClr val="bg1"/>
                    </a:solidFill>
                  </a:rPr>
                  <a:t/>
                </a:r>
                <a:br>
                  <a:rPr lang="en-US" sz="2200" dirty="0" smtClean="0">
                    <a:solidFill>
                      <a:schemeClr val="bg1"/>
                    </a:solidFill>
                  </a:rPr>
                </a:br>
                <a:r>
                  <a:rPr lang="en-US" sz="2200" dirty="0" smtClean="0">
                    <a:solidFill>
                      <a:schemeClr val="bg1"/>
                    </a:solidFill>
                  </a:rPr>
                  <a:t>DNS </a:t>
                </a:r>
                <a:br>
                  <a:rPr lang="en-US" sz="2200" dirty="0" smtClean="0">
                    <a:solidFill>
                      <a:schemeClr val="bg1"/>
                    </a:solidFill>
                  </a:rPr>
                </a:br>
                <a:r>
                  <a:rPr lang="en-US" sz="2200" dirty="0" smtClean="0">
                    <a:solidFill>
                      <a:schemeClr val="bg1"/>
                    </a:solidFill>
                  </a:rPr>
                  <a:t>records</a:t>
                </a:r>
                <a:endParaRPr lang="en-US" sz="2200" dirty="0">
                  <a:solidFill>
                    <a:schemeClr val="bg1"/>
                  </a:solidFill>
                </a:endParaRPr>
              </a:p>
            </p:txBody>
          </p:sp>
        </p:grpSp>
        <p:sp>
          <p:nvSpPr>
            <p:cNvPr id="38" name="Right Arrow 37"/>
            <p:cNvSpPr/>
            <p:nvPr/>
          </p:nvSpPr>
          <p:spPr>
            <a:xfrm rot="20700000">
              <a:off x="1589321" y="5374993"/>
              <a:ext cx="2707948" cy="2724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TextBox 38"/>
            <p:cNvSpPr txBox="1"/>
            <p:nvPr/>
          </p:nvSpPr>
          <p:spPr>
            <a:xfrm rot="20700000">
              <a:off x="2343854" y="5448588"/>
              <a:ext cx="1981200" cy="707886"/>
            </a:xfrm>
            <a:prstGeom prst="rect">
              <a:avLst/>
            </a:prstGeom>
            <a:noFill/>
          </p:spPr>
          <p:txBody>
            <a:bodyPr wrap="square" rtlCol="0">
              <a:spAutoFit/>
            </a:bodyPr>
            <a:lstStyle/>
            <a:p>
              <a:r>
                <a:rPr lang="en-US" sz="2000" b="1" i="1" dirty="0" smtClean="0"/>
                <a:t>Match IP against </a:t>
              </a:r>
              <a:br>
                <a:rPr lang="en-US" sz="2000" b="1" i="1" dirty="0" smtClean="0"/>
              </a:br>
              <a:r>
                <a:rPr lang="en-US" sz="2000" b="1" i="1" dirty="0" smtClean="0"/>
                <a:t>region ranges</a:t>
              </a:r>
              <a:endParaRPr lang="en-US" sz="2000" b="1" i="1" dirty="0"/>
            </a:p>
          </p:txBody>
        </p:sp>
        <p:grpSp>
          <p:nvGrpSpPr>
            <p:cNvPr id="40" name="Group 39"/>
            <p:cNvGrpSpPr/>
            <p:nvPr/>
          </p:nvGrpSpPr>
          <p:grpSpPr>
            <a:xfrm>
              <a:off x="1371600" y="4876800"/>
              <a:ext cx="1477865" cy="1524000"/>
              <a:chOff x="3352800" y="4648200"/>
              <a:chExt cx="1828800" cy="1885890"/>
            </a:xfrm>
          </p:grpSpPr>
          <p:pic>
            <p:nvPicPr>
              <p:cNvPr id="37" name="Picture 2" descr="https://cdn1.iconfinder.com/data/icons/PLASTICXP/business/png/400/filter_data.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352800" y="4705290"/>
                <a:ext cx="1828800" cy="18288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4" name="Group 42"/>
              <p:cNvGrpSpPr/>
              <p:nvPr/>
            </p:nvGrpSpPr>
            <p:grpSpPr>
              <a:xfrm>
                <a:off x="3664669" y="4648200"/>
                <a:ext cx="1039439" cy="1039439"/>
                <a:chOff x="4114800" y="2667000"/>
                <a:chExt cx="1219200" cy="1219200"/>
              </a:xfrm>
            </p:grpSpPr>
            <p:grpSp>
              <p:nvGrpSpPr>
                <p:cNvPr id="25" name="Group 39"/>
                <p:cNvGrpSpPr/>
                <p:nvPr/>
              </p:nvGrpSpPr>
              <p:grpSpPr>
                <a:xfrm>
                  <a:off x="4114800" y="2667000"/>
                  <a:ext cx="1005836" cy="1005836"/>
                  <a:chOff x="4114800" y="2667000"/>
                  <a:chExt cx="1005836" cy="1005836"/>
                </a:xfrm>
              </p:grpSpPr>
              <p:pic>
                <p:nvPicPr>
                  <p:cNvPr id="29" name="Picture 28" descr="text-html.png"/>
                  <p:cNvPicPr>
                    <a:picLocks noChangeAspect="1"/>
                  </p:cNvPicPr>
                  <p:nvPr/>
                </p:nvPicPr>
                <p:blipFill>
                  <a:blip r:embed="rId6" cstate="print"/>
                  <a:stretch>
                    <a:fillRect/>
                  </a:stretch>
                </p:blipFill>
                <p:spPr>
                  <a:xfrm>
                    <a:off x="4114800" y="2667000"/>
                    <a:ext cx="1005836" cy="1005836"/>
                  </a:xfrm>
                  <a:prstGeom prst="rect">
                    <a:avLst/>
                  </a:prstGeom>
                </p:spPr>
              </p:pic>
              <p:pic>
                <p:nvPicPr>
                  <p:cNvPr id="35" name="Picture 34" descr="aws_logo.png"/>
                  <p:cNvPicPr>
                    <a:picLocks noChangeAspect="1"/>
                  </p:cNvPicPr>
                  <p:nvPr/>
                </p:nvPicPr>
                <p:blipFill>
                  <a:blip r:embed="rId7" cstate="print"/>
                  <a:stretch>
                    <a:fillRect/>
                  </a:stretch>
                </p:blipFill>
                <p:spPr>
                  <a:xfrm>
                    <a:off x="4281055" y="2770910"/>
                    <a:ext cx="685800" cy="252888"/>
                  </a:xfrm>
                  <a:prstGeom prst="rect">
                    <a:avLst/>
                  </a:prstGeom>
                </p:spPr>
              </p:pic>
            </p:grpSp>
            <p:grpSp>
              <p:nvGrpSpPr>
                <p:cNvPr id="26" name="Group 41"/>
                <p:cNvGrpSpPr/>
                <p:nvPr/>
              </p:nvGrpSpPr>
              <p:grpSpPr>
                <a:xfrm>
                  <a:off x="4328164" y="2880364"/>
                  <a:ext cx="1005836" cy="1005836"/>
                  <a:chOff x="6248400" y="2971800"/>
                  <a:chExt cx="1005836" cy="1005836"/>
                </a:xfrm>
              </p:grpSpPr>
              <p:pic>
                <p:nvPicPr>
                  <p:cNvPr id="27" name="Picture 26" descr="text-html.png"/>
                  <p:cNvPicPr>
                    <a:picLocks noChangeAspect="1"/>
                  </p:cNvPicPr>
                  <p:nvPr/>
                </p:nvPicPr>
                <p:blipFill>
                  <a:blip r:embed="rId6" cstate="print"/>
                  <a:stretch>
                    <a:fillRect/>
                  </a:stretch>
                </p:blipFill>
                <p:spPr>
                  <a:xfrm>
                    <a:off x="6248400" y="2971800"/>
                    <a:ext cx="1005836" cy="1005836"/>
                  </a:xfrm>
                  <a:prstGeom prst="rect">
                    <a:avLst/>
                  </a:prstGeom>
                </p:spPr>
              </p:pic>
              <p:pic>
                <p:nvPicPr>
                  <p:cNvPr id="28" name="Picture 27" descr="windowsazure-logo.png"/>
                  <p:cNvPicPr>
                    <a:picLocks noChangeAspect="1"/>
                  </p:cNvPicPr>
                  <p:nvPr/>
                </p:nvPicPr>
                <p:blipFill>
                  <a:blip r:embed="rId8" cstate="print"/>
                  <a:stretch>
                    <a:fillRect/>
                  </a:stretch>
                </p:blipFill>
                <p:spPr>
                  <a:xfrm>
                    <a:off x="6454787" y="3048000"/>
                    <a:ext cx="631813" cy="304800"/>
                  </a:xfrm>
                  <a:prstGeom prst="rect">
                    <a:avLst/>
                  </a:prstGeom>
                </p:spPr>
              </p:pic>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p:cTn id="48" dur="500" fill="hold"/>
                                        <p:tgtEl>
                                          <p:spTgt spid="30"/>
                                        </p:tgtEl>
                                        <p:attrNameLst>
                                          <p:attrName>ppt_w</p:attrName>
                                        </p:attrNameLst>
                                      </p:cBhvr>
                                      <p:tavLst>
                                        <p:tav tm="0">
                                          <p:val>
                                            <p:fltVal val="0"/>
                                          </p:val>
                                        </p:tav>
                                        <p:tav tm="100000">
                                          <p:val>
                                            <p:strVal val="#ppt_w"/>
                                          </p:val>
                                        </p:tav>
                                      </p:tavLst>
                                    </p:anim>
                                    <p:anim calcmode="lin" valueType="num">
                                      <p:cBhvr>
                                        <p:cTn id="49"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381000" y="2952213"/>
            <a:ext cx="6629400" cy="3524788"/>
            <a:chOff x="9906000" y="2133600"/>
            <a:chExt cx="7882409" cy="4191000"/>
          </a:xfrm>
        </p:grpSpPr>
        <p:pic>
          <p:nvPicPr>
            <p:cNvPr id="18" name="Picture 17" descr="http://www.vectortemplates.com/raster/maps-world-map-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50000"/>
                      </a14:imgEffect>
                    </a14:imgLayer>
                  </a14:imgProps>
                </a:ext>
                <a:ext uri="{28A0092B-C50C-407E-A947-70E740481C1C}">
                  <a14:useLocalDpi xmlns="" xmlns:a14="http://schemas.microsoft.com/office/drawing/2010/main" val="0"/>
                </a:ext>
              </a:extLst>
            </a:blip>
            <a:srcRect/>
            <a:stretch>
              <a:fillRect/>
            </a:stretch>
          </p:blipFill>
          <p:spPr bwMode="auto">
            <a:xfrm>
              <a:off x="9906000" y="2133600"/>
              <a:ext cx="7882409" cy="4191000"/>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18"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1917680" y="3535680"/>
              <a:ext cx="731520" cy="731520"/>
            </a:xfrm>
            <a:prstGeom prst="rect">
              <a:avLst/>
            </a:prstGeom>
          </p:spPr>
        </p:pic>
        <p:pic>
          <p:nvPicPr>
            <p:cNvPr id="20" name="Picture 19"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744200" y="3383280"/>
              <a:ext cx="731520" cy="731520"/>
            </a:xfrm>
            <a:prstGeom prst="rect">
              <a:avLst/>
            </a:prstGeom>
          </p:spPr>
        </p:pic>
        <p:pic>
          <p:nvPicPr>
            <p:cNvPr id="21" name="Picture 20"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744200" y="3840480"/>
              <a:ext cx="731520" cy="731520"/>
            </a:xfrm>
            <a:prstGeom prst="rect">
              <a:avLst/>
            </a:prstGeom>
          </p:spPr>
        </p:pic>
        <p:pic>
          <p:nvPicPr>
            <p:cNvPr id="22" name="Picture 21"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2420600" y="4724400"/>
              <a:ext cx="731520" cy="731520"/>
            </a:xfrm>
            <a:prstGeom prst="rect">
              <a:avLst/>
            </a:prstGeom>
          </p:spPr>
        </p:pic>
        <p:pic>
          <p:nvPicPr>
            <p:cNvPr id="23" name="Picture 22"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6459200" y="5105400"/>
              <a:ext cx="731520" cy="731520"/>
            </a:xfrm>
            <a:prstGeom prst="rect">
              <a:avLst/>
            </a:prstGeom>
          </p:spPr>
        </p:pic>
        <p:pic>
          <p:nvPicPr>
            <p:cNvPr id="24" name="Picture 23"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6078200" y="3429000"/>
              <a:ext cx="731520" cy="731520"/>
            </a:xfrm>
            <a:prstGeom prst="rect">
              <a:avLst/>
            </a:prstGeom>
          </p:spPr>
        </p:pic>
        <p:pic>
          <p:nvPicPr>
            <p:cNvPr id="25" name="Picture 24"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5849600" y="4267200"/>
              <a:ext cx="731520" cy="731520"/>
            </a:xfrm>
            <a:prstGeom prst="rect">
              <a:avLst/>
            </a:prstGeom>
          </p:spPr>
        </p:pic>
        <p:pic>
          <p:nvPicPr>
            <p:cNvPr id="27" name="Picture 26" descr="AWS-Cloud.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3289280" y="3048000"/>
              <a:ext cx="731520" cy="731520"/>
            </a:xfrm>
            <a:prstGeom prst="rect">
              <a:avLst/>
            </a:prstGeom>
          </p:spPr>
        </p:pic>
      </p:grpSp>
      <p:sp>
        <p:nvSpPr>
          <p:cNvPr id="2" name="Title 1"/>
          <p:cNvSpPr>
            <a:spLocks noGrp="1"/>
          </p:cNvSpPr>
          <p:nvPr>
            <p:ph type="title"/>
          </p:nvPr>
        </p:nvSpPr>
        <p:spPr>
          <a:xfrm>
            <a:off x="0" y="274638"/>
            <a:ext cx="9144000" cy="1143000"/>
          </a:xfrm>
        </p:spPr>
        <p:txBody>
          <a:bodyPr>
            <a:normAutofit fontScale="90000"/>
          </a:bodyPr>
          <a:lstStyle/>
          <a:p>
            <a:r>
              <a:rPr lang="en-US" i="1" dirty="0" smtClean="0"/>
              <a:t>How many and which regions are used?</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18</a:t>
            </a:fld>
            <a:endParaRPr lang="en-US"/>
          </a:p>
        </p:txBody>
      </p:sp>
      <p:pic>
        <p:nvPicPr>
          <p:cNvPr id="2054" name="Picture 6" descr="http://i1-news.softpedia-static.com/images/news-700/Amazon-AWS-Cloud-Adds-Support-for-JavaScript-via-Node-js.png?1354723158"/>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219200" y="1600200"/>
            <a:ext cx="2133600" cy="1172307"/>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3" descr="Alexa_logo-1024x394.jpg"/>
          <p:cNvPicPr>
            <a:picLocks noChangeAspect="1"/>
          </p:cNvPicPr>
          <p:nvPr/>
        </p:nvPicPr>
        <p:blipFill>
          <a:blip r:embed="rId6" cstate="print"/>
          <a:srcRect l="9167" t="24010" r="70833" b="24010"/>
          <a:stretch>
            <a:fillRect/>
          </a:stretch>
        </p:blipFill>
        <p:spPr>
          <a:xfrm>
            <a:off x="8534400" y="152400"/>
            <a:ext cx="457200" cy="457200"/>
          </a:xfrm>
          <a:prstGeom prst="rect">
            <a:avLst/>
          </a:prstGeom>
        </p:spPr>
      </p:pic>
      <p:graphicFrame>
        <p:nvGraphicFramePr>
          <p:cNvPr id="35" name="Chart 34"/>
          <p:cNvGraphicFramePr>
            <a:graphicFrameLocks/>
          </p:cNvGraphicFramePr>
          <p:nvPr>
            <p:extLst>
              <p:ext uri="{D42A27DB-BD31-4B8C-83A1-F6EECF244321}">
                <p14:modId xmlns="" xmlns:p14="http://schemas.microsoft.com/office/powerpoint/2010/main" val="2901464868"/>
              </p:ext>
            </p:extLst>
          </p:nvPr>
        </p:nvGraphicFramePr>
        <p:xfrm>
          <a:off x="3657600" y="1295400"/>
          <a:ext cx="5334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 xmlns:p14="http://schemas.microsoft.com/office/powerpoint/2010/main" val="1820623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81000" y="2952213"/>
            <a:ext cx="6629400" cy="3524788"/>
            <a:chOff x="381000" y="2952213"/>
            <a:chExt cx="6629400" cy="3524788"/>
          </a:xfrm>
        </p:grpSpPr>
        <p:pic>
          <p:nvPicPr>
            <p:cNvPr id="16" name="Picture 15" descr="http://www.vectortemplates.com/raster/maps-world-map-02.pn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50000"/>
                      </a14:imgEffect>
                    </a14:imgLayer>
                  </a14:imgProps>
                </a:ext>
                <a:ext uri="{28A0092B-C50C-407E-A947-70E740481C1C}">
                  <a14:useLocalDpi xmlns="" xmlns:a14="http://schemas.microsoft.com/office/drawing/2010/main" val="0"/>
                </a:ext>
              </a:extLst>
            </a:blip>
            <a:srcRect/>
            <a:stretch>
              <a:fillRect/>
            </a:stretch>
          </p:blipFill>
          <p:spPr bwMode="auto">
            <a:xfrm>
              <a:off x="381000" y="2952213"/>
              <a:ext cx="6629400" cy="3524788"/>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16" descr="windowsazure-logo.png"/>
            <p:cNvPicPr>
              <a:picLocks noChangeAspect="1"/>
            </p:cNvPicPr>
            <p:nvPr/>
          </p:nvPicPr>
          <p:blipFill>
            <a:blip r:embed="rId4" cstate="print"/>
            <a:srcRect l="26667" t="10270" r="36667" b="25817"/>
            <a:stretch>
              <a:fillRect/>
            </a:stretch>
          </p:blipFill>
          <p:spPr>
            <a:xfrm>
              <a:off x="1756719" y="4114800"/>
              <a:ext cx="453081" cy="381000"/>
            </a:xfrm>
            <a:prstGeom prst="rect">
              <a:avLst/>
            </a:prstGeom>
          </p:spPr>
        </p:pic>
        <p:pic>
          <p:nvPicPr>
            <p:cNvPr id="20" name="Picture 19" descr="windowsazure-logo.png"/>
            <p:cNvPicPr>
              <a:picLocks noChangeAspect="1"/>
            </p:cNvPicPr>
            <p:nvPr/>
          </p:nvPicPr>
          <p:blipFill>
            <a:blip r:embed="rId4" cstate="print"/>
            <a:srcRect l="26667" t="10270" r="36667" b="25817"/>
            <a:stretch>
              <a:fillRect/>
            </a:stretch>
          </p:blipFill>
          <p:spPr>
            <a:xfrm>
              <a:off x="1676400" y="4495800"/>
              <a:ext cx="453081" cy="381000"/>
            </a:xfrm>
            <a:prstGeom prst="rect">
              <a:avLst/>
            </a:prstGeom>
          </p:spPr>
        </p:pic>
        <p:pic>
          <p:nvPicPr>
            <p:cNvPr id="21" name="Picture 20" descr="windowsazure-logo.png"/>
            <p:cNvPicPr>
              <a:picLocks noChangeAspect="1"/>
            </p:cNvPicPr>
            <p:nvPr/>
          </p:nvPicPr>
          <p:blipFill>
            <a:blip r:embed="rId4" cstate="print"/>
            <a:srcRect l="26667" t="10270" r="36667" b="25817"/>
            <a:stretch>
              <a:fillRect/>
            </a:stretch>
          </p:blipFill>
          <p:spPr>
            <a:xfrm>
              <a:off x="2137719" y="4267200"/>
              <a:ext cx="453081" cy="381000"/>
            </a:xfrm>
            <a:prstGeom prst="rect">
              <a:avLst/>
            </a:prstGeom>
          </p:spPr>
        </p:pic>
        <p:pic>
          <p:nvPicPr>
            <p:cNvPr id="22" name="Picture 21" descr="windowsazure-logo.png"/>
            <p:cNvPicPr>
              <a:picLocks noChangeAspect="1"/>
            </p:cNvPicPr>
            <p:nvPr/>
          </p:nvPicPr>
          <p:blipFill>
            <a:blip r:embed="rId4" cstate="print"/>
            <a:srcRect l="26667" t="10270" r="36667" b="25817"/>
            <a:stretch>
              <a:fillRect/>
            </a:stretch>
          </p:blipFill>
          <p:spPr>
            <a:xfrm>
              <a:off x="1295400" y="4267200"/>
              <a:ext cx="453081" cy="381000"/>
            </a:xfrm>
            <a:prstGeom prst="rect">
              <a:avLst/>
            </a:prstGeom>
          </p:spPr>
        </p:pic>
        <p:pic>
          <p:nvPicPr>
            <p:cNvPr id="23" name="Picture 22" descr="windowsazure-logo.png"/>
            <p:cNvPicPr>
              <a:picLocks noChangeAspect="1"/>
            </p:cNvPicPr>
            <p:nvPr/>
          </p:nvPicPr>
          <p:blipFill>
            <a:blip r:embed="rId4" cstate="print"/>
            <a:srcRect l="26667" t="10270" r="36667" b="25817"/>
            <a:stretch>
              <a:fillRect/>
            </a:stretch>
          </p:blipFill>
          <p:spPr>
            <a:xfrm>
              <a:off x="3124200" y="4114800"/>
              <a:ext cx="453081" cy="381000"/>
            </a:xfrm>
            <a:prstGeom prst="rect">
              <a:avLst/>
            </a:prstGeom>
          </p:spPr>
        </p:pic>
        <p:pic>
          <p:nvPicPr>
            <p:cNvPr id="24" name="Picture 23" descr="windowsazure-logo.png"/>
            <p:cNvPicPr>
              <a:picLocks noChangeAspect="1"/>
            </p:cNvPicPr>
            <p:nvPr/>
          </p:nvPicPr>
          <p:blipFill>
            <a:blip r:embed="rId4" cstate="print"/>
            <a:srcRect l="26667" t="10270" r="36667" b="25817"/>
            <a:stretch>
              <a:fillRect/>
            </a:stretch>
          </p:blipFill>
          <p:spPr>
            <a:xfrm>
              <a:off x="3581400" y="3962400"/>
              <a:ext cx="453081" cy="381000"/>
            </a:xfrm>
            <a:prstGeom prst="rect">
              <a:avLst/>
            </a:prstGeom>
          </p:spPr>
        </p:pic>
        <p:pic>
          <p:nvPicPr>
            <p:cNvPr id="25" name="Picture 24" descr="windowsazure-logo.png"/>
            <p:cNvPicPr>
              <a:picLocks noChangeAspect="1"/>
            </p:cNvPicPr>
            <p:nvPr/>
          </p:nvPicPr>
          <p:blipFill>
            <a:blip r:embed="rId4" cstate="print"/>
            <a:srcRect l="26667" t="10270" r="36667" b="25817"/>
            <a:stretch>
              <a:fillRect/>
            </a:stretch>
          </p:blipFill>
          <p:spPr>
            <a:xfrm>
              <a:off x="4953000" y="4724400"/>
              <a:ext cx="453081" cy="381000"/>
            </a:xfrm>
            <a:prstGeom prst="rect">
              <a:avLst/>
            </a:prstGeom>
          </p:spPr>
        </p:pic>
        <p:pic>
          <p:nvPicPr>
            <p:cNvPr id="26" name="Picture 25" descr="windowsazure-logo.png"/>
            <p:cNvPicPr>
              <a:picLocks noChangeAspect="1"/>
            </p:cNvPicPr>
            <p:nvPr/>
          </p:nvPicPr>
          <p:blipFill>
            <a:blip r:embed="rId4" cstate="print"/>
            <a:srcRect l="26667" t="10270" r="36667" b="25817"/>
            <a:stretch>
              <a:fillRect/>
            </a:stretch>
          </p:blipFill>
          <p:spPr>
            <a:xfrm>
              <a:off x="5410200" y="4724400"/>
              <a:ext cx="453081" cy="381000"/>
            </a:xfrm>
            <a:prstGeom prst="rect">
              <a:avLst/>
            </a:prstGeom>
          </p:spPr>
        </p:pic>
      </p:grpSp>
      <p:sp>
        <p:nvSpPr>
          <p:cNvPr id="2" name="Title 1"/>
          <p:cNvSpPr>
            <a:spLocks noGrp="1"/>
          </p:cNvSpPr>
          <p:nvPr>
            <p:ph type="title"/>
          </p:nvPr>
        </p:nvSpPr>
        <p:spPr>
          <a:xfrm>
            <a:off x="0" y="274638"/>
            <a:ext cx="9144000" cy="1143000"/>
          </a:xfrm>
        </p:spPr>
        <p:txBody>
          <a:bodyPr>
            <a:normAutofit fontScale="90000"/>
          </a:bodyPr>
          <a:lstStyle/>
          <a:p>
            <a:r>
              <a:rPr lang="en-US" i="1" dirty="0" smtClean="0"/>
              <a:t>How many and which regions are used?</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19</a:t>
            </a:fld>
            <a:endParaRPr lang="en-US"/>
          </a:p>
        </p:txBody>
      </p:sp>
      <p:pic>
        <p:nvPicPr>
          <p:cNvPr id="41" name="Picture 40" descr="Alexa_logo-1024x394.jpg"/>
          <p:cNvPicPr>
            <a:picLocks noChangeAspect="1"/>
          </p:cNvPicPr>
          <p:nvPr/>
        </p:nvPicPr>
        <p:blipFill>
          <a:blip r:embed="rId5" cstate="print"/>
          <a:srcRect l="9167" t="24010" r="70833" b="24010"/>
          <a:stretch>
            <a:fillRect/>
          </a:stretch>
        </p:blipFill>
        <p:spPr>
          <a:xfrm>
            <a:off x="8534400" y="152400"/>
            <a:ext cx="457200" cy="457200"/>
          </a:xfrm>
          <a:prstGeom prst="rect">
            <a:avLst/>
          </a:prstGeom>
        </p:spPr>
      </p:pic>
      <p:graphicFrame>
        <p:nvGraphicFramePr>
          <p:cNvPr id="42" name="Chart 41"/>
          <p:cNvGraphicFramePr>
            <a:graphicFrameLocks/>
          </p:cNvGraphicFramePr>
          <p:nvPr>
            <p:extLst>
              <p:ext uri="{D42A27DB-BD31-4B8C-83A1-F6EECF244321}">
                <p14:modId xmlns="" xmlns:p14="http://schemas.microsoft.com/office/powerpoint/2010/main" val="1027950866"/>
              </p:ext>
            </p:extLst>
          </p:nvPr>
        </p:nvGraphicFramePr>
        <p:xfrm>
          <a:off x="4022724" y="1143000"/>
          <a:ext cx="5121276" cy="3158490"/>
        </p:xfrm>
        <a:graphic>
          <a:graphicData uri="http://schemas.openxmlformats.org/drawingml/2006/chart">
            <c:chart xmlns:c="http://schemas.openxmlformats.org/drawingml/2006/chart" xmlns:r="http://schemas.openxmlformats.org/officeDocument/2006/relationships" r:id="rId6"/>
          </a:graphicData>
        </a:graphic>
      </p:graphicFrame>
      <p:pic>
        <p:nvPicPr>
          <p:cNvPr id="51" name="Picture 50" descr="windowsazure-logo.png"/>
          <p:cNvPicPr>
            <a:picLocks noChangeAspect="1"/>
          </p:cNvPicPr>
          <p:nvPr/>
        </p:nvPicPr>
        <p:blipFill>
          <a:blip r:embed="rId7" cstate="print"/>
          <a:stretch>
            <a:fillRect/>
          </a:stretch>
        </p:blipFill>
        <p:spPr>
          <a:xfrm>
            <a:off x="1295400" y="1600200"/>
            <a:ext cx="2211343" cy="1066800"/>
          </a:xfrm>
          <a:prstGeom prst="rect">
            <a:avLst/>
          </a:prstGeom>
        </p:spPr>
      </p:pic>
    </p:spTree>
    <p:extLst>
      <p:ext uri="{BB962C8B-B14F-4D97-AF65-F5344CB8AC3E}">
        <p14:creationId xmlns="" xmlns:p14="http://schemas.microsoft.com/office/powerpoint/2010/main" val="255979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p:cNvGrpSpPr/>
          <p:nvPr/>
        </p:nvGrpSpPr>
        <p:grpSpPr>
          <a:xfrm>
            <a:off x="1143000" y="1371600"/>
            <a:ext cx="7061602" cy="4648200"/>
            <a:chOff x="1143000" y="1371600"/>
            <a:chExt cx="7061602" cy="4648200"/>
          </a:xfrm>
        </p:grpSpPr>
        <p:grpSp>
          <p:nvGrpSpPr>
            <p:cNvPr id="99" name="Group 98"/>
            <p:cNvGrpSpPr/>
            <p:nvPr/>
          </p:nvGrpSpPr>
          <p:grpSpPr>
            <a:xfrm>
              <a:off x="2514600" y="1371600"/>
              <a:ext cx="4419600" cy="4648200"/>
              <a:chOff x="2514600" y="1371600"/>
              <a:chExt cx="4419600" cy="4648200"/>
            </a:xfrm>
          </p:grpSpPr>
          <p:grpSp>
            <p:nvGrpSpPr>
              <p:cNvPr id="15" name="Group 14"/>
              <p:cNvGrpSpPr/>
              <p:nvPr/>
            </p:nvGrpSpPr>
            <p:grpSpPr>
              <a:xfrm>
                <a:off x="3124200" y="2819400"/>
                <a:ext cx="990600" cy="609600"/>
                <a:chOff x="1143000" y="2667000"/>
                <a:chExt cx="990600" cy="609600"/>
              </a:xfrm>
            </p:grpSpPr>
            <p:sp>
              <p:nvSpPr>
                <p:cNvPr id="7" name="Rounded Rectangle 6"/>
                <p:cNvSpPr/>
                <p:nvPr/>
              </p:nvSpPr>
              <p:spPr>
                <a:xfrm>
                  <a:off x="11430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1" name="Content Placeholder 8" descr="server.png"/>
                <p:cNvPicPr>
                  <a:picLocks noChangeAspect="1"/>
                </p:cNvPicPr>
                <p:nvPr/>
              </p:nvPicPr>
              <p:blipFill>
                <a:blip r:embed="rId3" cstate="print"/>
                <a:stretch>
                  <a:fillRect/>
                </a:stretch>
              </p:blipFill>
              <p:spPr>
                <a:xfrm>
                  <a:off x="1600200" y="2743200"/>
                  <a:ext cx="533400" cy="533400"/>
                </a:xfrm>
                <a:prstGeom prst="rect">
                  <a:avLst/>
                </a:prstGeom>
              </p:spPr>
            </p:pic>
            <p:pic>
              <p:nvPicPr>
                <p:cNvPr id="12" name="Content Placeholder 8" descr="server.png"/>
                <p:cNvPicPr>
                  <a:picLocks noChangeAspect="1"/>
                </p:cNvPicPr>
                <p:nvPr/>
              </p:nvPicPr>
              <p:blipFill>
                <a:blip r:embed="rId3" cstate="print"/>
                <a:stretch>
                  <a:fillRect/>
                </a:stretch>
              </p:blipFill>
              <p:spPr>
                <a:xfrm>
                  <a:off x="1371600" y="2743200"/>
                  <a:ext cx="533400" cy="533400"/>
                </a:xfrm>
                <a:prstGeom prst="rect">
                  <a:avLst/>
                </a:prstGeom>
              </p:spPr>
            </p:pic>
            <p:pic>
              <p:nvPicPr>
                <p:cNvPr id="14" name="Content Placeholder 8" descr="server.png"/>
                <p:cNvPicPr>
                  <a:picLocks noChangeAspect="1"/>
                </p:cNvPicPr>
                <p:nvPr/>
              </p:nvPicPr>
              <p:blipFill>
                <a:blip r:embed="rId3" cstate="print"/>
                <a:stretch>
                  <a:fillRect/>
                </a:stretch>
              </p:blipFill>
              <p:spPr>
                <a:xfrm>
                  <a:off x="1143000" y="2743200"/>
                  <a:ext cx="533400" cy="533400"/>
                </a:xfrm>
                <a:prstGeom prst="rect">
                  <a:avLst/>
                </a:prstGeom>
              </p:spPr>
            </p:pic>
          </p:grpSp>
          <p:grpSp>
            <p:nvGrpSpPr>
              <p:cNvPr id="16" name="Group 15"/>
              <p:cNvGrpSpPr/>
              <p:nvPr/>
            </p:nvGrpSpPr>
            <p:grpSpPr>
              <a:xfrm>
                <a:off x="2667000" y="3886200"/>
                <a:ext cx="990600" cy="609600"/>
                <a:chOff x="-152400" y="2743200"/>
                <a:chExt cx="990600" cy="609600"/>
              </a:xfrm>
            </p:grpSpPr>
            <p:sp>
              <p:nvSpPr>
                <p:cNvPr id="17" name="Rounded Rectangle 16"/>
                <p:cNvSpPr/>
                <p:nvPr/>
              </p:nvSpPr>
              <p:spPr>
                <a:xfrm>
                  <a:off x="-152400" y="27432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18" name="Content Placeholder 8" descr="server.png"/>
                <p:cNvPicPr>
                  <a:picLocks noChangeAspect="1"/>
                </p:cNvPicPr>
                <p:nvPr/>
              </p:nvPicPr>
              <p:blipFill>
                <a:blip r:embed="rId3" cstate="print"/>
                <a:stretch>
                  <a:fillRect/>
                </a:stretch>
              </p:blipFill>
              <p:spPr>
                <a:xfrm>
                  <a:off x="304800" y="2819400"/>
                  <a:ext cx="533400" cy="533400"/>
                </a:xfrm>
                <a:prstGeom prst="rect">
                  <a:avLst/>
                </a:prstGeom>
              </p:spPr>
            </p:pic>
            <p:pic>
              <p:nvPicPr>
                <p:cNvPr id="19" name="Content Placeholder 8" descr="server.png"/>
                <p:cNvPicPr>
                  <a:picLocks noChangeAspect="1"/>
                </p:cNvPicPr>
                <p:nvPr/>
              </p:nvPicPr>
              <p:blipFill>
                <a:blip r:embed="rId3" cstate="print"/>
                <a:stretch>
                  <a:fillRect/>
                </a:stretch>
              </p:blipFill>
              <p:spPr>
                <a:xfrm>
                  <a:off x="76200" y="2819400"/>
                  <a:ext cx="533400" cy="533400"/>
                </a:xfrm>
                <a:prstGeom prst="rect">
                  <a:avLst/>
                </a:prstGeom>
              </p:spPr>
            </p:pic>
            <p:pic>
              <p:nvPicPr>
                <p:cNvPr id="20" name="Content Placeholder 8" descr="server.png"/>
                <p:cNvPicPr>
                  <a:picLocks noChangeAspect="1"/>
                </p:cNvPicPr>
                <p:nvPr/>
              </p:nvPicPr>
              <p:blipFill>
                <a:blip r:embed="rId3" cstate="print"/>
                <a:stretch>
                  <a:fillRect/>
                </a:stretch>
              </p:blipFill>
              <p:spPr>
                <a:xfrm>
                  <a:off x="-152400" y="2819400"/>
                  <a:ext cx="533400" cy="533400"/>
                </a:xfrm>
                <a:prstGeom prst="rect">
                  <a:avLst/>
                </a:prstGeom>
              </p:spPr>
            </p:pic>
          </p:grpSp>
          <p:grpSp>
            <p:nvGrpSpPr>
              <p:cNvPr id="21" name="Group 20"/>
              <p:cNvGrpSpPr/>
              <p:nvPr/>
            </p:nvGrpSpPr>
            <p:grpSpPr>
              <a:xfrm>
                <a:off x="3124200" y="1676400"/>
                <a:ext cx="990600" cy="609600"/>
                <a:chOff x="304800" y="2667000"/>
                <a:chExt cx="990600" cy="609600"/>
              </a:xfrm>
            </p:grpSpPr>
            <p:sp>
              <p:nvSpPr>
                <p:cNvPr id="22" name="Rounded Rectangle 21"/>
                <p:cNvSpPr/>
                <p:nvPr/>
              </p:nvSpPr>
              <p:spPr>
                <a:xfrm>
                  <a:off x="3048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3"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24"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pic>
              <p:nvPicPr>
                <p:cNvPr id="25" name="Content Placeholder 8" descr="server.png"/>
                <p:cNvPicPr>
                  <a:picLocks noChangeAspect="1"/>
                </p:cNvPicPr>
                <p:nvPr/>
              </p:nvPicPr>
              <p:blipFill>
                <a:blip r:embed="rId3" cstate="print"/>
                <a:stretch>
                  <a:fillRect/>
                </a:stretch>
              </p:blipFill>
              <p:spPr>
                <a:xfrm>
                  <a:off x="304800" y="2743200"/>
                  <a:ext cx="533400" cy="533400"/>
                </a:xfrm>
                <a:prstGeom prst="rect">
                  <a:avLst/>
                </a:prstGeom>
              </p:spPr>
            </p:pic>
          </p:grpSp>
          <p:grpSp>
            <p:nvGrpSpPr>
              <p:cNvPr id="26" name="Group 25"/>
              <p:cNvGrpSpPr/>
              <p:nvPr/>
            </p:nvGrpSpPr>
            <p:grpSpPr>
              <a:xfrm>
                <a:off x="5257800" y="1371600"/>
                <a:ext cx="990600" cy="609600"/>
                <a:chOff x="533400" y="2667000"/>
                <a:chExt cx="990600" cy="609600"/>
              </a:xfrm>
            </p:grpSpPr>
            <p:sp>
              <p:nvSpPr>
                <p:cNvPr id="27" name="Rounded Rectangle 26"/>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8"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29"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30"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grpSp>
            <p:nvGrpSpPr>
              <p:cNvPr id="31" name="Group 30"/>
              <p:cNvGrpSpPr/>
              <p:nvPr/>
            </p:nvGrpSpPr>
            <p:grpSpPr>
              <a:xfrm>
                <a:off x="4572000" y="3352800"/>
                <a:ext cx="990600" cy="609600"/>
                <a:chOff x="533400" y="2667000"/>
                <a:chExt cx="990600" cy="609600"/>
              </a:xfrm>
            </p:grpSpPr>
            <p:sp>
              <p:nvSpPr>
                <p:cNvPr id="32" name="Rounded Rectangle 31"/>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3"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34"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35"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grpSp>
            <p:nvGrpSpPr>
              <p:cNvPr id="36" name="Group 35"/>
              <p:cNvGrpSpPr/>
              <p:nvPr/>
            </p:nvGrpSpPr>
            <p:grpSpPr>
              <a:xfrm>
                <a:off x="5943600" y="2438400"/>
                <a:ext cx="990600" cy="609600"/>
                <a:chOff x="533400" y="2667000"/>
                <a:chExt cx="990600" cy="609600"/>
              </a:xfrm>
            </p:grpSpPr>
            <p:sp>
              <p:nvSpPr>
                <p:cNvPr id="37" name="Rounded Rectangle 36"/>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38"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39"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40"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pic>
            <p:nvPicPr>
              <p:cNvPr id="45" name="Picture 44" descr="applications-internet-3.png"/>
              <p:cNvPicPr>
                <a:picLocks noChangeAspect="1"/>
              </p:cNvPicPr>
              <p:nvPr/>
            </p:nvPicPr>
            <p:blipFill>
              <a:blip r:embed="rId4" cstate="print">
                <a:duotone>
                  <a:prstClr val="black"/>
                  <a:schemeClr val="accent1">
                    <a:tint val="45000"/>
                    <a:satMod val="400000"/>
                  </a:schemeClr>
                </a:duotone>
              </a:blip>
              <a:stretch>
                <a:fillRect/>
              </a:stretch>
            </p:blipFill>
            <p:spPr>
              <a:xfrm>
                <a:off x="6294129" y="2514600"/>
                <a:ext cx="487671" cy="487671"/>
              </a:xfrm>
              <a:prstGeom prst="rect">
                <a:avLst/>
              </a:prstGeom>
            </p:spPr>
          </p:pic>
          <p:pic>
            <p:nvPicPr>
              <p:cNvPr id="47" name="Picture 46" descr="applications-internet-3.png"/>
              <p:cNvPicPr>
                <a:picLocks noChangeAspect="1"/>
              </p:cNvPicPr>
              <p:nvPr/>
            </p:nvPicPr>
            <p:blipFill>
              <a:blip r:embed="rId4" cstate="print">
                <a:duotone>
                  <a:prstClr val="black"/>
                  <a:schemeClr val="accent6">
                    <a:tint val="45000"/>
                    <a:satMod val="400000"/>
                  </a:schemeClr>
                </a:duotone>
              </a:blip>
              <a:stretch>
                <a:fillRect/>
              </a:stretch>
            </p:blipFill>
            <p:spPr>
              <a:xfrm>
                <a:off x="5608329" y="1447800"/>
                <a:ext cx="487671" cy="487671"/>
              </a:xfrm>
              <a:prstGeom prst="rect">
                <a:avLst/>
              </a:prstGeom>
            </p:spPr>
          </p:pic>
          <p:pic>
            <p:nvPicPr>
              <p:cNvPr id="48" name="Picture 47" descr="applications-internet-3.png"/>
              <p:cNvPicPr>
                <a:picLocks noChangeAspect="1"/>
              </p:cNvPicPr>
              <p:nvPr/>
            </p:nvPicPr>
            <p:blipFill>
              <a:blip r:embed="rId4" cstate="print">
                <a:duotone>
                  <a:prstClr val="black"/>
                  <a:schemeClr val="accent5">
                    <a:tint val="45000"/>
                    <a:satMod val="400000"/>
                  </a:schemeClr>
                </a:duotone>
              </a:blip>
              <a:stretch>
                <a:fillRect/>
              </a:stretch>
            </p:blipFill>
            <p:spPr>
              <a:xfrm>
                <a:off x="3429000" y="1752600"/>
                <a:ext cx="487671" cy="487671"/>
              </a:xfrm>
              <a:prstGeom prst="rect">
                <a:avLst/>
              </a:prstGeom>
            </p:spPr>
          </p:pic>
          <p:pic>
            <p:nvPicPr>
              <p:cNvPr id="49" name="Picture 48" descr="applications-internet-3.png"/>
              <p:cNvPicPr>
                <a:picLocks noChangeAspect="1"/>
              </p:cNvPicPr>
              <p:nvPr/>
            </p:nvPicPr>
            <p:blipFill>
              <a:blip r:embed="rId4" cstate="print">
                <a:duotone>
                  <a:prstClr val="black"/>
                  <a:schemeClr val="accent3">
                    <a:tint val="45000"/>
                    <a:satMod val="400000"/>
                  </a:schemeClr>
                </a:duotone>
              </a:blip>
              <a:stretch>
                <a:fillRect/>
              </a:stretch>
            </p:blipFill>
            <p:spPr>
              <a:xfrm>
                <a:off x="3429000" y="2865129"/>
                <a:ext cx="487671" cy="487671"/>
              </a:xfrm>
              <a:prstGeom prst="rect">
                <a:avLst/>
              </a:prstGeom>
            </p:spPr>
          </p:pic>
          <p:pic>
            <p:nvPicPr>
              <p:cNvPr id="50" name="Picture 49" descr="applications-internet-3.png"/>
              <p:cNvPicPr>
                <a:picLocks noChangeAspect="1"/>
              </p:cNvPicPr>
              <p:nvPr/>
            </p:nvPicPr>
            <p:blipFill>
              <a:blip r:embed="rId4" cstate="print">
                <a:duotone>
                  <a:prstClr val="black"/>
                  <a:schemeClr val="accent4">
                    <a:tint val="45000"/>
                    <a:satMod val="400000"/>
                  </a:schemeClr>
                </a:duotone>
              </a:blip>
              <a:stretch>
                <a:fillRect/>
              </a:stretch>
            </p:blipFill>
            <p:spPr>
              <a:xfrm>
                <a:off x="2971800" y="3931929"/>
                <a:ext cx="487671" cy="487671"/>
              </a:xfrm>
              <a:prstGeom prst="rect">
                <a:avLst/>
              </a:prstGeom>
            </p:spPr>
          </p:pic>
          <p:grpSp>
            <p:nvGrpSpPr>
              <p:cNvPr id="68" name="Group 67"/>
              <p:cNvGrpSpPr/>
              <p:nvPr/>
            </p:nvGrpSpPr>
            <p:grpSpPr>
              <a:xfrm>
                <a:off x="5334000" y="5410200"/>
                <a:ext cx="990600" cy="609600"/>
                <a:chOff x="533400" y="2667000"/>
                <a:chExt cx="990600" cy="609600"/>
              </a:xfrm>
            </p:grpSpPr>
            <p:sp>
              <p:nvSpPr>
                <p:cNvPr id="69" name="Rounded Rectangle 68"/>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0"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71"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72"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grpSp>
            <p:nvGrpSpPr>
              <p:cNvPr id="73" name="Group 72"/>
              <p:cNvGrpSpPr/>
              <p:nvPr/>
            </p:nvGrpSpPr>
            <p:grpSpPr>
              <a:xfrm>
                <a:off x="2514600" y="5257800"/>
                <a:ext cx="990600" cy="609600"/>
                <a:chOff x="533400" y="2667000"/>
                <a:chExt cx="990600" cy="609600"/>
              </a:xfrm>
            </p:grpSpPr>
            <p:sp>
              <p:nvSpPr>
                <p:cNvPr id="74" name="Rounded Rectangle 73"/>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75"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76"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77"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grpSp>
            <p:nvGrpSpPr>
              <p:cNvPr id="78" name="Group 77"/>
              <p:cNvGrpSpPr/>
              <p:nvPr/>
            </p:nvGrpSpPr>
            <p:grpSpPr>
              <a:xfrm>
                <a:off x="5257800" y="4267200"/>
                <a:ext cx="990600" cy="609600"/>
                <a:chOff x="533400" y="2667000"/>
                <a:chExt cx="990600" cy="609600"/>
              </a:xfrm>
            </p:grpSpPr>
            <p:sp>
              <p:nvSpPr>
                <p:cNvPr id="79" name="Rounded Rectangle 78"/>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0"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81"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82"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grpSp>
            <p:nvGrpSpPr>
              <p:cNvPr id="83" name="Group 82"/>
              <p:cNvGrpSpPr/>
              <p:nvPr/>
            </p:nvGrpSpPr>
            <p:grpSpPr>
              <a:xfrm>
                <a:off x="4038600" y="4724400"/>
                <a:ext cx="990600" cy="609600"/>
                <a:chOff x="533400" y="2667000"/>
                <a:chExt cx="990600" cy="609600"/>
              </a:xfrm>
            </p:grpSpPr>
            <p:sp>
              <p:nvSpPr>
                <p:cNvPr id="84" name="Rounded Rectangle 83"/>
                <p:cNvSpPr/>
                <p:nvPr/>
              </p:nvSpPr>
              <p:spPr>
                <a:xfrm>
                  <a:off x="5334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5"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86"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pic>
              <p:nvPicPr>
                <p:cNvPr id="87" name="Content Placeholder 8" descr="server.png"/>
                <p:cNvPicPr>
                  <a:picLocks noChangeAspect="1"/>
                </p:cNvPicPr>
                <p:nvPr/>
              </p:nvPicPr>
              <p:blipFill>
                <a:blip r:embed="rId3" cstate="print"/>
                <a:stretch>
                  <a:fillRect/>
                </a:stretch>
              </p:blipFill>
              <p:spPr>
                <a:xfrm>
                  <a:off x="533400" y="2743200"/>
                  <a:ext cx="533400" cy="533400"/>
                </a:xfrm>
                <a:prstGeom prst="rect">
                  <a:avLst/>
                </a:prstGeom>
              </p:spPr>
            </p:pic>
          </p:grpSp>
          <p:grpSp>
            <p:nvGrpSpPr>
              <p:cNvPr id="88" name="Group 87"/>
              <p:cNvGrpSpPr/>
              <p:nvPr/>
            </p:nvGrpSpPr>
            <p:grpSpPr>
              <a:xfrm>
                <a:off x="4419600" y="2362200"/>
                <a:ext cx="990600" cy="609600"/>
                <a:chOff x="762000" y="2667000"/>
                <a:chExt cx="990600" cy="609600"/>
              </a:xfrm>
            </p:grpSpPr>
            <p:sp>
              <p:nvSpPr>
                <p:cNvPr id="89" name="Rounded Rectangle 88"/>
                <p:cNvSpPr/>
                <p:nvPr/>
              </p:nvSpPr>
              <p:spPr>
                <a:xfrm>
                  <a:off x="762000" y="2667000"/>
                  <a:ext cx="990600" cy="6096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90" name="Content Placeholder 8" descr="server.png"/>
                <p:cNvPicPr>
                  <a:picLocks noChangeAspect="1"/>
                </p:cNvPicPr>
                <p:nvPr/>
              </p:nvPicPr>
              <p:blipFill>
                <a:blip r:embed="rId3" cstate="print"/>
                <a:stretch>
                  <a:fillRect/>
                </a:stretch>
              </p:blipFill>
              <p:spPr>
                <a:xfrm>
                  <a:off x="1219200" y="2743200"/>
                  <a:ext cx="533400" cy="533400"/>
                </a:xfrm>
                <a:prstGeom prst="rect">
                  <a:avLst/>
                </a:prstGeom>
              </p:spPr>
            </p:pic>
            <p:pic>
              <p:nvPicPr>
                <p:cNvPr id="91" name="Content Placeholder 8" descr="server.png"/>
                <p:cNvPicPr>
                  <a:picLocks noChangeAspect="1"/>
                </p:cNvPicPr>
                <p:nvPr/>
              </p:nvPicPr>
              <p:blipFill>
                <a:blip r:embed="rId3" cstate="print"/>
                <a:stretch>
                  <a:fillRect/>
                </a:stretch>
              </p:blipFill>
              <p:spPr>
                <a:xfrm>
                  <a:off x="990600" y="2743200"/>
                  <a:ext cx="533400" cy="533400"/>
                </a:xfrm>
                <a:prstGeom prst="rect">
                  <a:avLst/>
                </a:prstGeom>
              </p:spPr>
            </p:pic>
            <p:pic>
              <p:nvPicPr>
                <p:cNvPr id="92" name="Content Placeholder 8" descr="server.png"/>
                <p:cNvPicPr>
                  <a:picLocks noChangeAspect="1"/>
                </p:cNvPicPr>
                <p:nvPr/>
              </p:nvPicPr>
              <p:blipFill>
                <a:blip r:embed="rId3" cstate="print"/>
                <a:stretch>
                  <a:fillRect/>
                </a:stretch>
              </p:blipFill>
              <p:spPr>
                <a:xfrm>
                  <a:off x="762000" y="2743200"/>
                  <a:ext cx="533400" cy="533400"/>
                </a:xfrm>
                <a:prstGeom prst="rect">
                  <a:avLst/>
                </a:prstGeom>
              </p:spPr>
            </p:pic>
          </p:grpSp>
          <p:pic>
            <p:nvPicPr>
              <p:cNvPr id="93" name="Picture 92" descr="applications-internet-3.png"/>
              <p:cNvPicPr>
                <a:picLocks noChangeAspect="1"/>
              </p:cNvPicPr>
              <p:nvPr/>
            </p:nvPicPr>
            <p:blipFill>
              <a:blip r:embed="rId4" cstate="print">
                <a:duotone>
                  <a:prstClr val="black"/>
                  <a:schemeClr val="accent5">
                    <a:tint val="45000"/>
                    <a:satMod val="400000"/>
                  </a:schemeClr>
                </a:duotone>
              </a:blip>
              <a:stretch>
                <a:fillRect/>
              </a:stretch>
            </p:blipFill>
            <p:spPr>
              <a:xfrm>
                <a:off x="4876800" y="3429000"/>
                <a:ext cx="487671" cy="487671"/>
              </a:xfrm>
              <a:prstGeom prst="rect">
                <a:avLst/>
              </a:prstGeom>
            </p:spPr>
          </p:pic>
          <p:pic>
            <p:nvPicPr>
              <p:cNvPr id="94" name="Picture 93" descr="applications-internet-3.png"/>
              <p:cNvPicPr>
                <a:picLocks noChangeAspect="1"/>
              </p:cNvPicPr>
              <p:nvPr/>
            </p:nvPicPr>
            <p:blipFill>
              <a:blip r:embed="rId4" cstate="print">
                <a:duotone>
                  <a:prstClr val="black"/>
                  <a:schemeClr val="accent6">
                    <a:tint val="45000"/>
                    <a:satMod val="400000"/>
                  </a:schemeClr>
                </a:duotone>
              </a:blip>
              <a:stretch>
                <a:fillRect/>
              </a:stretch>
            </p:blipFill>
            <p:spPr>
              <a:xfrm>
                <a:off x="5562600" y="4343400"/>
                <a:ext cx="487671" cy="487671"/>
              </a:xfrm>
              <a:prstGeom prst="rect">
                <a:avLst/>
              </a:prstGeom>
            </p:spPr>
          </p:pic>
          <p:pic>
            <p:nvPicPr>
              <p:cNvPr id="95" name="Picture 94" descr="applications-internet-3.png"/>
              <p:cNvPicPr>
                <a:picLocks noChangeAspect="1"/>
              </p:cNvPicPr>
              <p:nvPr/>
            </p:nvPicPr>
            <p:blipFill>
              <a:blip r:embed="rId4" cstate="print">
                <a:duotone>
                  <a:prstClr val="black"/>
                  <a:schemeClr val="accent3">
                    <a:tint val="45000"/>
                    <a:satMod val="400000"/>
                  </a:schemeClr>
                </a:duotone>
              </a:blip>
              <a:stretch>
                <a:fillRect/>
              </a:stretch>
            </p:blipFill>
            <p:spPr>
              <a:xfrm>
                <a:off x="4343400" y="4800600"/>
                <a:ext cx="487671" cy="487671"/>
              </a:xfrm>
              <a:prstGeom prst="rect">
                <a:avLst/>
              </a:prstGeom>
            </p:spPr>
          </p:pic>
          <p:pic>
            <p:nvPicPr>
              <p:cNvPr id="96" name="Picture 95" descr="applications-internet-3.png"/>
              <p:cNvPicPr>
                <a:picLocks noChangeAspect="1"/>
              </p:cNvPicPr>
              <p:nvPr/>
            </p:nvPicPr>
            <p:blipFill>
              <a:blip r:embed="rId4" cstate="print">
                <a:duotone>
                  <a:prstClr val="black"/>
                  <a:schemeClr val="accent2">
                    <a:tint val="45000"/>
                    <a:satMod val="400000"/>
                  </a:schemeClr>
                </a:duotone>
              </a:blip>
              <a:stretch>
                <a:fillRect/>
              </a:stretch>
            </p:blipFill>
            <p:spPr>
              <a:xfrm>
                <a:off x="4724400" y="2438400"/>
                <a:ext cx="487671" cy="487671"/>
              </a:xfrm>
              <a:prstGeom prst="rect">
                <a:avLst/>
              </a:prstGeom>
            </p:spPr>
          </p:pic>
          <p:pic>
            <p:nvPicPr>
              <p:cNvPr id="97" name="Picture 96" descr="applications-internet-3.png"/>
              <p:cNvPicPr>
                <a:picLocks noChangeAspect="1"/>
              </p:cNvPicPr>
              <p:nvPr/>
            </p:nvPicPr>
            <p:blipFill>
              <a:blip r:embed="rId4" cstate="print">
                <a:duotone>
                  <a:prstClr val="black"/>
                  <a:schemeClr val="accent1">
                    <a:tint val="45000"/>
                    <a:satMod val="400000"/>
                  </a:schemeClr>
                </a:duotone>
              </a:blip>
              <a:stretch>
                <a:fillRect/>
              </a:stretch>
            </p:blipFill>
            <p:spPr>
              <a:xfrm>
                <a:off x="5638800" y="5486400"/>
                <a:ext cx="487671" cy="487671"/>
              </a:xfrm>
              <a:prstGeom prst="rect">
                <a:avLst/>
              </a:prstGeom>
            </p:spPr>
          </p:pic>
          <p:pic>
            <p:nvPicPr>
              <p:cNvPr id="98" name="Picture 97" descr="applications-internet-3.png"/>
              <p:cNvPicPr>
                <a:picLocks noChangeAspect="1"/>
              </p:cNvPicPr>
              <p:nvPr/>
            </p:nvPicPr>
            <p:blipFill>
              <a:blip r:embed="rId4" cstate="print">
                <a:duotone>
                  <a:prstClr val="black"/>
                  <a:schemeClr val="accent2">
                    <a:tint val="45000"/>
                    <a:satMod val="400000"/>
                  </a:schemeClr>
                </a:duotone>
              </a:blip>
              <a:stretch>
                <a:fillRect/>
              </a:stretch>
            </p:blipFill>
            <p:spPr>
              <a:xfrm>
                <a:off x="2819400" y="5334000"/>
                <a:ext cx="487671" cy="487671"/>
              </a:xfrm>
              <a:prstGeom prst="rect">
                <a:avLst/>
              </a:prstGeom>
            </p:spPr>
          </p:pic>
        </p:grpSp>
        <p:sp>
          <p:nvSpPr>
            <p:cNvPr id="100" name="TextBox 99"/>
            <p:cNvSpPr txBox="1"/>
            <p:nvPr/>
          </p:nvSpPr>
          <p:spPr>
            <a:xfrm>
              <a:off x="1143000" y="2057400"/>
              <a:ext cx="1973938" cy="954107"/>
            </a:xfrm>
            <a:prstGeom prst="rect">
              <a:avLst/>
            </a:prstGeom>
            <a:noFill/>
          </p:spPr>
          <p:txBody>
            <a:bodyPr wrap="none" rtlCol="0">
              <a:spAutoFit/>
            </a:bodyPr>
            <a:lstStyle/>
            <a:p>
              <a:pPr algn="r"/>
              <a:r>
                <a:rPr lang="en-US" sz="2800" b="1" dirty="0" smtClean="0"/>
                <a:t>Private</a:t>
              </a:r>
              <a:br>
                <a:rPr lang="en-US" sz="2800" b="1" dirty="0" smtClean="0"/>
              </a:br>
              <a:r>
                <a:rPr lang="en-US" sz="2800" b="1" dirty="0" smtClean="0"/>
                <a:t>Datacenters</a:t>
              </a:r>
              <a:endParaRPr lang="en-US" sz="2800" b="1" dirty="0"/>
            </a:p>
          </p:txBody>
        </p:sp>
        <p:sp>
          <p:nvSpPr>
            <p:cNvPr id="101" name="TextBox 100"/>
            <p:cNvSpPr txBox="1"/>
            <p:nvPr/>
          </p:nvSpPr>
          <p:spPr>
            <a:xfrm>
              <a:off x="6324600" y="4648200"/>
              <a:ext cx="1880002" cy="954107"/>
            </a:xfrm>
            <a:prstGeom prst="rect">
              <a:avLst/>
            </a:prstGeom>
            <a:noFill/>
          </p:spPr>
          <p:txBody>
            <a:bodyPr wrap="none" rtlCol="0">
              <a:spAutoFit/>
            </a:bodyPr>
            <a:lstStyle/>
            <a:p>
              <a:r>
                <a:rPr lang="en-US" sz="2800" b="1" dirty="0" smtClean="0"/>
                <a:t>Co-location</a:t>
              </a:r>
            </a:p>
            <a:p>
              <a:r>
                <a:rPr lang="en-US" sz="2800" b="1" dirty="0" smtClean="0"/>
                <a:t>Centers</a:t>
              </a:r>
              <a:endParaRPr lang="en-US" sz="2800" b="1" dirty="0"/>
            </a:p>
          </p:txBody>
        </p:sp>
      </p:grpSp>
      <p:grpSp>
        <p:nvGrpSpPr>
          <p:cNvPr id="53" name="Group 52"/>
          <p:cNvGrpSpPr/>
          <p:nvPr/>
        </p:nvGrpSpPr>
        <p:grpSpPr>
          <a:xfrm>
            <a:off x="2514600" y="1371600"/>
            <a:ext cx="4267200" cy="3276600"/>
            <a:chOff x="381000" y="1371600"/>
            <a:chExt cx="4267200" cy="3276600"/>
          </a:xfrm>
        </p:grpSpPr>
        <p:sp>
          <p:nvSpPr>
            <p:cNvPr id="54" name="Cloud 53"/>
            <p:cNvSpPr/>
            <p:nvPr/>
          </p:nvSpPr>
          <p:spPr>
            <a:xfrm>
              <a:off x="381000" y="1371600"/>
              <a:ext cx="4267200" cy="32766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5" name="Picture 54" descr="aws_logo.png"/>
            <p:cNvPicPr>
              <a:picLocks noChangeAspect="1"/>
            </p:cNvPicPr>
            <p:nvPr/>
          </p:nvPicPr>
          <p:blipFill>
            <a:blip r:embed="rId5" cstate="print"/>
            <a:stretch>
              <a:fillRect/>
            </a:stretch>
          </p:blipFill>
          <p:spPr>
            <a:xfrm>
              <a:off x="1524000" y="1747837"/>
              <a:ext cx="2286000" cy="842963"/>
            </a:xfrm>
            <a:prstGeom prst="rect">
              <a:avLst/>
            </a:prstGeom>
          </p:spPr>
        </p:pic>
      </p:grpSp>
      <p:grpSp>
        <p:nvGrpSpPr>
          <p:cNvPr id="60" name="Group 59"/>
          <p:cNvGrpSpPr/>
          <p:nvPr/>
        </p:nvGrpSpPr>
        <p:grpSpPr>
          <a:xfrm>
            <a:off x="4724400" y="4114800"/>
            <a:ext cx="1973429" cy="1828799"/>
            <a:chOff x="2971973" y="4228245"/>
            <a:chExt cx="2187841" cy="2027497"/>
          </a:xfrm>
        </p:grpSpPr>
        <p:sp>
          <p:nvSpPr>
            <p:cNvPr id="61" name="Cloud 60"/>
            <p:cNvSpPr/>
            <p:nvPr/>
          </p:nvSpPr>
          <p:spPr>
            <a:xfrm rot="5788765">
              <a:off x="3052145" y="4148073"/>
              <a:ext cx="2027497" cy="2187841"/>
            </a:xfrm>
            <a:prstGeom prst="cloud">
              <a:avLst/>
            </a:prstGeom>
            <a:ln>
              <a:solidFill>
                <a:srgbClr val="C00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2" name="Picture 61" descr="rackspace_logo_2-300x267.jpg"/>
            <p:cNvPicPr>
              <a:picLocks noChangeAspect="1"/>
            </p:cNvPicPr>
            <p:nvPr/>
          </p:nvPicPr>
          <p:blipFill>
            <a:blip r:embed="rId6" cstate="print"/>
            <a:stretch>
              <a:fillRect/>
            </a:stretch>
          </p:blipFill>
          <p:spPr>
            <a:xfrm>
              <a:off x="3404151" y="4537482"/>
              <a:ext cx="1369887" cy="1219200"/>
            </a:xfrm>
            <a:prstGeom prst="rect">
              <a:avLst/>
            </a:prstGeom>
          </p:spPr>
        </p:pic>
      </p:grpSp>
      <p:grpSp>
        <p:nvGrpSpPr>
          <p:cNvPr id="57" name="Group 56"/>
          <p:cNvGrpSpPr/>
          <p:nvPr/>
        </p:nvGrpSpPr>
        <p:grpSpPr>
          <a:xfrm>
            <a:off x="2514600" y="4114800"/>
            <a:ext cx="2514600" cy="2133600"/>
            <a:chOff x="381000" y="4114800"/>
            <a:chExt cx="2514600" cy="2133600"/>
          </a:xfrm>
        </p:grpSpPr>
        <p:sp>
          <p:nvSpPr>
            <p:cNvPr id="58" name="Cloud 57"/>
            <p:cNvSpPr/>
            <p:nvPr/>
          </p:nvSpPr>
          <p:spPr>
            <a:xfrm>
              <a:off x="381000" y="4114800"/>
              <a:ext cx="2514600" cy="2133600"/>
            </a:xfrm>
            <a:prstGeom prst="cloud">
              <a:avLst/>
            </a:prstGeom>
            <a:ln>
              <a:solidFill>
                <a:schemeClr val="accent5"/>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9" name="Picture 58" descr="windowsazure-logo.png"/>
            <p:cNvPicPr>
              <a:picLocks noChangeAspect="1"/>
            </p:cNvPicPr>
            <p:nvPr/>
          </p:nvPicPr>
          <p:blipFill>
            <a:blip r:embed="rId7" cstate="print"/>
            <a:stretch>
              <a:fillRect/>
            </a:stretch>
          </p:blipFill>
          <p:spPr>
            <a:xfrm>
              <a:off x="762000" y="4412307"/>
              <a:ext cx="1752600" cy="845493"/>
            </a:xfrm>
            <a:prstGeom prst="rect">
              <a:avLst/>
            </a:prstGeom>
          </p:spPr>
        </p:pic>
      </p:grpSp>
      <p:pic>
        <p:nvPicPr>
          <p:cNvPr id="63" name="Picture 18" descr="https://encrypted-tbn0.gstatic.com/images?q=tbn:ANd9GcTVfuMnL_upmPWC9E0xocwVVV-q7XqkaCrTEjkxTui6o0bXNee0w7uUFyVn"/>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183467" y="3352800"/>
            <a:ext cx="1083733" cy="503986"/>
          </a:xfrm>
          <a:prstGeom prst="rect">
            <a:avLst/>
          </a:prstGeom>
          <a:noFill/>
          <a:extLst>
            <a:ext uri="{909E8E84-426E-40DD-AFC4-6F175D3DCCD1}">
              <a14:hiddenFill xmlns="" xmlns:a14="http://schemas.microsoft.com/office/drawing/2010/main">
                <a:solidFill>
                  <a:srgbClr val="FFFFFF"/>
                </a:solidFill>
              </a14:hiddenFill>
            </a:ext>
          </a:extLst>
        </p:spPr>
      </p:pic>
      <p:pic>
        <p:nvPicPr>
          <p:cNvPr id="64" name="Picture 20" descr="https://encrypted-tbn2.gstatic.com/images?q=tbn:ANd9GcRUiXNjGuA8r3ZT_epkSHF_eVymLVwzKHjMegl1IhytRYDdVtFoNhxxo2E"/>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2971800" y="2743200"/>
            <a:ext cx="1524000" cy="406400"/>
          </a:xfrm>
          <a:prstGeom prst="rect">
            <a:avLst/>
          </a:prstGeom>
          <a:noFill/>
          <a:extLst>
            <a:ext uri="{909E8E84-426E-40DD-AFC4-6F175D3DCCD1}">
              <a14:hiddenFill xmlns="" xmlns:a14="http://schemas.microsoft.com/office/drawing/2010/main">
                <a:solidFill>
                  <a:srgbClr val="FFFFFF"/>
                </a:solidFill>
              </a14:hiddenFill>
            </a:ext>
          </a:extLst>
        </p:spPr>
      </p:pic>
      <p:pic>
        <p:nvPicPr>
          <p:cNvPr id="65" name="Picture 22" descr="https://encrypted-tbn3.gstatic.com/images?q=tbn:ANd9GcREUgZfdDrpUu5bgzWRfb3JFsDUvK9czPUGGb3W7a8DGZoD57WpytdRVUs"/>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4495800" y="3352800"/>
            <a:ext cx="1477818" cy="406400"/>
          </a:xfrm>
          <a:prstGeom prst="rect">
            <a:avLst/>
          </a:prstGeom>
          <a:noFill/>
          <a:extLst>
            <a:ext uri="{909E8E84-426E-40DD-AFC4-6F175D3DCCD1}">
              <a14:hiddenFill xmlns="" xmlns:a14="http://schemas.microsoft.com/office/drawing/2010/main">
                <a:solidFill>
                  <a:srgbClr val="FFFFFF"/>
                </a:solidFill>
              </a14:hiddenFill>
            </a:ext>
          </a:extLst>
        </p:spPr>
      </p:pic>
      <p:pic>
        <p:nvPicPr>
          <p:cNvPr id="66" name="Picture 24" descr="http://t3.gstatic.com/images?q=tbn:ANd9GcTCbunNh-fmQ-dyeFEtJiwtQsL7D_40AGnjKn-jbBEoTpGcUTdqHw4ZCkyr"/>
          <p:cNvPicPr>
            <a:picLocks noChangeAspect="1" noChangeArrowheads="1"/>
          </p:cNvPicPr>
          <p:nvPr/>
        </p:nvPicPr>
        <p:blipFill>
          <a:blip r:embed="rId11" cstate="print">
            <a:extLst>
              <a:ext uri="{28A0092B-C50C-407E-A947-70E740481C1C}">
                <a14:useLocalDpi xmlns="" xmlns:a14="http://schemas.microsoft.com/office/drawing/2010/main" val="0"/>
              </a:ext>
            </a:extLst>
          </a:blip>
          <a:srcRect l="9053" t="20858" r="9474" b="16569"/>
          <a:stretch>
            <a:fillRect/>
          </a:stretch>
        </p:blipFill>
        <p:spPr bwMode="auto">
          <a:xfrm>
            <a:off x="4648200" y="2819400"/>
            <a:ext cx="1219200" cy="406400"/>
          </a:xfrm>
          <a:prstGeom prst="rect">
            <a:avLst/>
          </a:prstGeom>
          <a:noFill/>
          <a:extLst>
            <a:ext uri="{909E8E84-426E-40DD-AFC4-6F175D3DCCD1}">
              <a14:hiddenFill xmlns="" xmlns:a14="http://schemas.microsoft.com/office/drawing/2010/main">
                <a:solidFill>
                  <a:srgbClr val="FFFFFF"/>
                </a:solidFill>
              </a14:hiddenFill>
            </a:ext>
          </a:extLst>
        </p:spPr>
      </p:pic>
      <p:pic>
        <p:nvPicPr>
          <p:cNvPr id="67" name="Picture 28" descr="https://encrypted-tbn2.gstatic.com/images?q=tbn:ANd9GcS9oZTUhbg7LSAbKzTiUdOeRVhpIX2DY-_Q1RyKqXV-3AYAAhDDxXrB-8gG"/>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3200400" y="5410200"/>
            <a:ext cx="1143000" cy="45270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Move to </a:t>
            </a:r>
            <a:r>
              <a:rPr lang="en-US" dirty="0" err="1" smtClean="0"/>
              <a:t>IaaS</a:t>
            </a:r>
            <a:r>
              <a:rPr lang="en-US" dirty="0" smtClean="0"/>
              <a:t> clouds</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p:cTn id="6" dur="500"/>
                                        <p:tgtEl>
                                          <p:spTgt spid="102"/>
                                        </p:tgtEl>
                                        <p:attrNameLst>
                                          <p:attrName>ppt_w</p:attrName>
                                        </p:attrNameLst>
                                      </p:cBhvr>
                                      <p:tavLst>
                                        <p:tav tm="0">
                                          <p:val>
                                            <p:strVal val="ppt_w"/>
                                          </p:val>
                                        </p:tav>
                                        <p:tav tm="100000">
                                          <p:val>
                                            <p:fltVal val="0"/>
                                          </p:val>
                                        </p:tav>
                                      </p:tavLst>
                                    </p:anim>
                                    <p:anim calcmode="lin" valueType="num">
                                      <p:cBhvr>
                                        <p:cTn id="7" dur="500"/>
                                        <p:tgtEl>
                                          <p:spTgt spid="102"/>
                                        </p:tgtEl>
                                        <p:attrNameLst>
                                          <p:attrName>ppt_h</p:attrName>
                                        </p:attrNameLst>
                                      </p:cBhvr>
                                      <p:tavLst>
                                        <p:tav tm="0">
                                          <p:val>
                                            <p:strVal val="ppt_h"/>
                                          </p:val>
                                        </p:tav>
                                        <p:tav tm="100000">
                                          <p:val>
                                            <p:fltVal val="0"/>
                                          </p:val>
                                        </p:tav>
                                      </p:tavLst>
                                    </p:anim>
                                    <p:set>
                                      <p:cBhvr>
                                        <p:cTn id="8" dur="1" fill="hold">
                                          <p:stCondLst>
                                            <p:cond delay="499"/>
                                          </p:stCondLst>
                                        </p:cTn>
                                        <p:tgtEl>
                                          <p:spTgt spid="102"/>
                                        </p:tgtEl>
                                        <p:attrNameLst>
                                          <p:attrName>style.visibility</p:attrName>
                                        </p:attrNameLst>
                                      </p:cBhvr>
                                      <p:to>
                                        <p:strVal val="hidden"/>
                                      </p:to>
                                    </p:set>
                                  </p:childTnLst>
                                </p:cTn>
                              </p:par>
                              <p:par>
                                <p:cTn id="9" presetID="23" presetClass="entr" presetSubtype="16"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fltVal val="0"/>
                                          </p:val>
                                        </p:tav>
                                        <p:tav tm="100000">
                                          <p:val>
                                            <p:strVal val="#ppt_w"/>
                                          </p:val>
                                        </p:tav>
                                      </p:tavLst>
                                    </p:anim>
                                    <p:anim calcmode="lin" valueType="num">
                                      <p:cBhvr>
                                        <p:cTn id="12" dur="500" fill="hold"/>
                                        <p:tgtEl>
                                          <p:spTgt spid="53"/>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200"/>
                                  </p:stCondLst>
                                  <p:childTnLst>
                                    <p:set>
                                      <p:cBhvr>
                                        <p:cTn id="14" dur="1" fill="hold">
                                          <p:stCondLst>
                                            <p:cond delay="0"/>
                                          </p:stCondLst>
                                        </p:cTn>
                                        <p:tgtEl>
                                          <p:spTgt spid="57"/>
                                        </p:tgtEl>
                                        <p:attrNameLst>
                                          <p:attrName>style.visibility</p:attrName>
                                        </p:attrNameLst>
                                      </p:cBhvr>
                                      <p:to>
                                        <p:strVal val="visible"/>
                                      </p:to>
                                    </p:set>
                                    <p:anim calcmode="lin" valueType="num">
                                      <p:cBhvr>
                                        <p:cTn id="15" dur="500" fill="hold"/>
                                        <p:tgtEl>
                                          <p:spTgt spid="57"/>
                                        </p:tgtEl>
                                        <p:attrNameLst>
                                          <p:attrName>ppt_w</p:attrName>
                                        </p:attrNameLst>
                                      </p:cBhvr>
                                      <p:tavLst>
                                        <p:tav tm="0">
                                          <p:val>
                                            <p:fltVal val="0"/>
                                          </p:val>
                                        </p:tav>
                                        <p:tav tm="100000">
                                          <p:val>
                                            <p:strVal val="#ppt_w"/>
                                          </p:val>
                                        </p:tav>
                                      </p:tavLst>
                                    </p:anim>
                                    <p:anim calcmode="lin" valueType="num">
                                      <p:cBhvr>
                                        <p:cTn id="16" dur="500" fill="hold"/>
                                        <p:tgtEl>
                                          <p:spTgt spid="57"/>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40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childTnLst>
                                </p:cTn>
                              </p:par>
                              <p:par>
                                <p:cTn id="27" presetID="23" presetClass="entr" presetSubtype="16" fill="hold" nodeType="withEffect">
                                  <p:stCondLst>
                                    <p:cond delay="20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childTnLst>
                                </p:cTn>
                              </p:par>
                              <p:par>
                                <p:cTn id="31" presetID="23" presetClass="entr" presetSubtype="16" fill="hold" nodeType="withEffect">
                                  <p:stCondLst>
                                    <p:cond delay="400"/>
                                  </p:stCondLst>
                                  <p:childTnLst>
                                    <p:set>
                                      <p:cBhvr>
                                        <p:cTn id="32" dur="1" fill="hold">
                                          <p:stCondLst>
                                            <p:cond delay="0"/>
                                          </p:stCondLst>
                                        </p:cTn>
                                        <p:tgtEl>
                                          <p:spTgt spid="63"/>
                                        </p:tgtEl>
                                        <p:attrNameLst>
                                          <p:attrName>style.visibility</p:attrName>
                                        </p:attrNameLst>
                                      </p:cBhvr>
                                      <p:to>
                                        <p:strVal val="visible"/>
                                      </p:to>
                                    </p:set>
                                    <p:anim calcmode="lin" valueType="num">
                                      <p:cBhvr>
                                        <p:cTn id="33" dur="500" fill="hold"/>
                                        <p:tgtEl>
                                          <p:spTgt spid="63"/>
                                        </p:tgtEl>
                                        <p:attrNameLst>
                                          <p:attrName>ppt_w</p:attrName>
                                        </p:attrNameLst>
                                      </p:cBhvr>
                                      <p:tavLst>
                                        <p:tav tm="0">
                                          <p:val>
                                            <p:fltVal val="0"/>
                                          </p:val>
                                        </p:tav>
                                        <p:tav tm="100000">
                                          <p:val>
                                            <p:strVal val="#ppt_w"/>
                                          </p:val>
                                        </p:tav>
                                      </p:tavLst>
                                    </p:anim>
                                    <p:anim calcmode="lin" valueType="num">
                                      <p:cBhvr>
                                        <p:cTn id="34" dur="500" fill="hold"/>
                                        <p:tgtEl>
                                          <p:spTgt spid="63"/>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600"/>
                                  </p:stCondLst>
                                  <p:childTnLst>
                                    <p:set>
                                      <p:cBhvr>
                                        <p:cTn id="36" dur="1" fill="hold">
                                          <p:stCondLst>
                                            <p:cond delay="0"/>
                                          </p:stCondLst>
                                        </p:cTn>
                                        <p:tgtEl>
                                          <p:spTgt spid="65"/>
                                        </p:tgtEl>
                                        <p:attrNameLst>
                                          <p:attrName>style.visibility</p:attrName>
                                        </p:attrNameLst>
                                      </p:cBhvr>
                                      <p:to>
                                        <p:strVal val="visible"/>
                                      </p:to>
                                    </p:set>
                                    <p:anim calcmode="lin" valueType="num">
                                      <p:cBhvr>
                                        <p:cTn id="37" dur="500" fill="hold"/>
                                        <p:tgtEl>
                                          <p:spTgt spid="65"/>
                                        </p:tgtEl>
                                        <p:attrNameLst>
                                          <p:attrName>ppt_w</p:attrName>
                                        </p:attrNameLst>
                                      </p:cBhvr>
                                      <p:tavLst>
                                        <p:tav tm="0">
                                          <p:val>
                                            <p:fltVal val="0"/>
                                          </p:val>
                                        </p:tav>
                                        <p:tav tm="100000">
                                          <p:val>
                                            <p:strVal val="#ppt_w"/>
                                          </p:val>
                                        </p:tav>
                                      </p:tavLst>
                                    </p:anim>
                                    <p:anim calcmode="lin" valueType="num">
                                      <p:cBhvr>
                                        <p:cTn id="38" dur="500" fill="hold"/>
                                        <p:tgtEl>
                                          <p:spTgt spid="65"/>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800"/>
                                  </p:stCondLst>
                                  <p:childTnLst>
                                    <p:set>
                                      <p:cBhvr>
                                        <p:cTn id="40" dur="1" fill="hold">
                                          <p:stCondLst>
                                            <p:cond delay="0"/>
                                          </p:stCondLst>
                                        </p:cTn>
                                        <p:tgtEl>
                                          <p:spTgt spid="67"/>
                                        </p:tgtEl>
                                        <p:attrNameLst>
                                          <p:attrName>style.visibility</p:attrName>
                                        </p:attrNameLst>
                                      </p:cBhvr>
                                      <p:to>
                                        <p:strVal val="visible"/>
                                      </p:to>
                                    </p:set>
                                    <p:anim calcmode="lin" valueType="num">
                                      <p:cBhvr>
                                        <p:cTn id="41" dur="500" fill="hold"/>
                                        <p:tgtEl>
                                          <p:spTgt spid="67"/>
                                        </p:tgtEl>
                                        <p:attrNameLst>
                                          <p:attrName>ppt_w</p:attrName>
                                        </p:attrNameLst>
                                      </p:cBhvr>
                                      <p:tavLst>
                                        <p:tav tm="0">
                                          <p:val>
                                            <p:fltVal val="0"/>
                                          </p:val>
                                        </p:tav>
                                        <p:tav tm="100000">
                                          <p:val>
                                            <p:strVal val="#ppt_w"/>
                                          </p:val>
                                        </p:tav>
                                      </p:tavLst>
                                    </p:anim>
                                    <p:anim calcmode="lin" valueType="num">
                                      <p:cBhvr>
                                        <p:cTn id="42" dur="500" fill="hold"/>
                                        <p:tgtEl>
                                          <p:spTgt spid="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i="1" dirty="0" smtClean="0"/>
              <a:t>How many and which regions are used?</a:t>
            </a:r>
            <a:endParaRPr lang="en-US" dirty="0"/>
          </a:p>
        </p:txBody>
      </p:sp>
      <p:pic>
        <p:nvPicPr>
          <p:cNvPr id="15" name="Picture 14" descr="Alexa_logo-1024x394.jpg"/>
          <p:cNvPicPr>
            <a:picLocks noChangeAspect="1"/>
          </p:cNvPicPr>
          <p:nvPr/>
        </p:nvPicPr>
        <p:blipFill>
          <a:blip r:embed="rId3" cstate="print"/>
          <a:srcRect l="9167" t="24010" r="70833" b="24010"/>
          <a:stretch>
            <a:fillRect/>
          </a:stretch>
        </p:blipFill>
        <p:spPr>
          <a:xfrm>
            <a:off x="8534400" y="152400"/>
            <a:ext cx="457200" cy="457200"/>
          </a:xfrm>
          <a:prstGeom prst="rect">
            <a:avLst/>
          </a:prstGeom>
        </p:spPr>
      </p:pic>
      <p:grpSp>
        <p:nvGrpSpPr>
          <p:cNvPr id="22" name="Group 21"/>
          <p:cNvGrpSpPr/>
          <p:nvPr/>
        </p:nvGrpSpPr>
        <p:grpSpPr>
          <a:xfrm>
            <a:off x="4191000" y="1295400"/>
            <a:ext cx="4267200" cy="2667000"/>
            <a:chOff x="4114800" y="1371600"/>
            <a:chExt cx="4267200" cy="2667000"/>
          </a:xfrm>
        </p:grpSpPr>
        <p:graphicFrame>
          <p:nvGraphicFramePr>
            <p:cNvPr id="12" name="Chart 11"/>
            <p:cNvGraphicFramePr>
              <a:graphicFrameLocks/>
            </p:cNvGraphicFramePr>
            <p:nvPr>
              <p:extLst>
                <p:ext uri="{D42A27DB-BD31-4B8C-83A1-F6EECF244321}">
                  <p14:modId xmlns="" xmlns:p14="http://schemas.microsoft.com/office/powerpoint/2010/main" val="3811765926"/>
                </p:ext>
              </p:extLst>
            </p:nvPr>
          </p:nvGraphicFramePr>
          <p:xfrm>
            <a:off x="4114800" y="1371600"/>
            <a:ext cx="3962400" cy="2667000"/>
          </p:xfrm>
          <a:graphic>
            <a:graphicData uri="http://schemas.openxmlformats.org/drawingml/2006/chart">
              <c:chart xmlns:c="http://schemas.openxmlformats.org/drawingml/2006/chart" xmlns:r="http://schemas.openxmlformats.org/officeDocument/2006/relationships" r:id="rId4"/>
            </a:graphicData>
          </a:graphic>
        </p:graphicFrame>
        <p:pic>
          <p:nvPicPr>
            <p:cNvPr id="20" name="Picture 19" descr="windowsazure-logo.png"/>
            <p:cNvPicPr>
              <a:picLocks noChangeAspect="1"/>
            </p:cNvPicPr>
            <p:nvPr/>
          </p:nvPicPr>
          <p:blipFill>
            <a:blip r:embed="rId5" cstate="print"/>
            <a:stretch>
              <a:fillRect/>
            </a:stretch>
          </p:blipFill>
          <p:spPr>
            <a:xfrm>
              <a:off x="6934200" y="2362200"/>
              <a:ext cx="1447800" cy="622619"/>
            </a:xfrm>
            <a:prstGeom prst="rect">
              <a:avLst/>
            </a:prstGeom>
          </p:spPr>
        </p:pic>
      </p:grpSp>
      <p:grpSp>
        <p:nvGrpSpPr>
          <p:cNvPr id="23" name="Group 22"/>
          <p:cNvGrpSpPr/>
          <p:nvPr/>
        </p:nvGrpSpPr>
        <p:grpSpPr>
          <a:xfrm>
            <a:off x="0" y="1219200"/>
            <a:ext cx="4572000" cy="2590800"/>
            <a:chOff x="-381000" y="1219200"/>
            <a:chExt cx="4572000" cy="2590800"/>
          </a:xfrm>
        </p:grpSpPr>
        <p:graphicFrame>
          <p:nvGraphicFramePr>
            <p:cNvPr id="11" name="Chart 10"/>
            <p:cNvGraphicFramePr>
              <a:graphicFrameLocks/>
            </p:cNvGraphicFramePr>
            <p:nvPr>
              <p:extLst>
                <p:ext uri="{D42A27DB-BD31-4B8C-83A1-F6EECF244321}">
                  <p14:modId xmlns="" xmlns:p14="http://schemas.microsoft.com/office/powerpoint/2010/main" val="1334706049"/>
                </p:ext>
              </p:extLst>
            </p:nvPr>
          </p:nvGraphicFramePr>
          <p:xfrm>
            <a:off x="-381000" y="1219200"/>
            <a:ext cx="4114800" cy="2590800"/>
          </p:xfrm>
          <a:graphic>
            <a:graphicData uri="http://schemas.openxmlformats.org/drawingml/2006/chart">
              <c:chart xmlns:c="http://schemas.openxmlformats.org/drawingml/2006/chart" xmlns:r="http://schemas.openxmlformats.org/officeDocument/2006/relationships" r:id="rId6"/>
            </a:graphicData>
          </a:graphic>
        </p:graphicFrame>
        <p:pic>
          <p:nvPicPr>
            <p:cNvPr id="21" name="Picture 20" descr="aws_logo.png"/>
            <p:cNvPicPr>
              <a:picLocks noChangeAspect="1"/>
            </p:cNvPicPr>
            <p:nvPr/>
          </p:nvPicPr>
          <p:blipFill>
            <a:blip r:embed="rId7" cstate="print"/>
            <a:stretch>
              <a:fillRect/>
            </a:stretch>
          </p:blipFill>
          <p:spPr>
            <a:xfrm>
              <a:off x="2590800" y="2362200"/>
              <a:ext cx="1600200" cy="535844"/>
            </a:xfrm>
            <a:prstGeom prst="rect">
              <a:avLst/>
            </a:prstGeom>
          </p:spPr>
        </p:pic>
      </p:grpSp>
      <p:grpSp>
        <p:nvGrpSpPr>
          <p:cNvPr id="18" name="Group 27"/>
          <p:cNvGrpSpPr/>
          <p:nvPr/>
        </p:nvGrpSpPr>
        <p:grpSpPr>
          <a:xfrm>
            <a:off x="990600" y="4114800"/>
            <a:ext cx="2971800" cy="2362200"/>
            <a:chOff x="3657600" y="4267200"/>
            <a:chExt cx="2971800" cy="2362200"/>
          </a:xfrm>
        </p:grpSpPr>
        <p:sp>
          <p:nvSpPr>
            <p:cNvPr id="29" name="Rounded Rectangle 28"/>
            <p:cNvSpPr/>
            <p:nvPr/>
          </p:nvSpPr>
          <p:spPr>
            <a:xfrm>
              <a:off x="3657600" y="4267200"/>
              <a:ext cx="2971800" cy="2362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0" name="Group 26"/>
            <p:cNvGrpSpPr/>
            <p:nvPr/>
          </p:nvGrpSpPr>
          <p:grpSpPr>
            <a:xfrm>
              <a:off x="3810000" y="4343400"/>
              <a:ext cx="2587686" cy="2246769"/>
              <a:chOff x="3810000" y="4343400"/>
              <a:chExt cx="2587686" cy="2246769"/>
            </a:xfrm>
          </p:grpSpPr>
          <p:sp>
            <p:nvSpPr>
              <p:cNvPr id="31" name="TextBox 30"/>
              <p:cNvSpPr txBox="1"/>
              <p:nvPr/>
            </p:nvSpPr>
            <p:spPr>
              <a:xfrm>
                <a:off x="3810000" y="4343400"/>
                <a:ext cx="733424" cy="2246769"/>
              </a:xfrm>
              <a:prstGeom prst="rect">
                <a:avLst/>
              </a:prstGeom>
              <a:noFill/>
            </p:spPr>
            <p:txBody>
              <a:bodyPr wrap="square" rtlCol="0">
                <a:spAutoFit/>
              </a:bodyPr>
              <a:lstStyle/>
              <a:p>
                <a:pPr marL="514350" indent="-514350"/>
                <a:r>
                  <a:rPr lang="en-US" sz="2800" dirty="0" smtClean="0"/>
                  <a:t>9. </a:t>
                </a:r>
              </a:p>
              <a:p>
                <a:pPr marL="342900" indent="-342900"/>
                <a:r>
                  <a:rPr lang="en-US" sz="2800" dirty="0" smtClean="0"/>
                  <a:t>13.</a:t>
                </a:r>
              </a:p>
              <a:p>
                <a:pPr marL="342900" indent="-342900"/>
                <a:r>
                  <a:rPr lang="en-US" sz="2800" dirty="0" smtClean="0"/>
                  <a:t>29.</a:t>
                </a:r>
              </a:p>
              <a:p>
                <a:pPr marL="342900" indent="-342900"/>
                <a:r>
                  <a:rPr lang="en-US" sz="2800" dirty="0" smtClean="0"/>
                  <a:t>35.</a:t>
                </a:r>
              </a:p>
              <a:p>
                <a:pPr marL="342900" indent="-342900"/>
                <a:r>
                  <a:rPr lang="en-US" sz="2800" dirty="0" smtClean="0"/>
                  <a:t>36.</a:t>
                </a:r>
              </a:p>
            </p:txBody>
          </p:sp>
          <p:pic>
            <p:nvPicPr>
              <p:cNvPr id="32" name="Picture 24" descr="http://t3.gstatic.com/images?q=tbn:ANd9GcTCbunNh-fmQ-dyeFEtJiwtQsL7D_40AGnjKn-jbBEoTpGcUTdqHw4ZCkyr"/>
              <p:cNvPicPr>
                <a:picLocks noChangeAspect="1" noChangeArrowheads="1"/>
              </p:cNvPicPr>
              <p:nvPr/>
            </p:nvPicPr>
            <p:blipFill>
              <a:blip r:embed="rId8" cstate="print">
                <a:extLst>
                  <a:ext uri="{28A0092B-C50C-407E-A947-70E740481C1C}">
                    <a14:useLocalDpi xmlns="" xmlns:a14="http://schemas.microsoft.com/office/drawing/2010/main" val="0"/>
                  </a:ext>
                </a:extLst>
              </a:blip>
              <a:srcRect l="9053" t="20858" r="9474" b="16569"/>
              <a:stretch>
                <a:fillRect/>
              </a:stretch>
            </p:blipFill>
            <p:spPr bwMode="auto">
              <a:xfrm>
                <a:off x="4467224" y="5748528"/>
                <a:ext cx="1042416"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22" descr="https://encrypted-tbn3.gstatic.com/images?q=tbn:ANd9GcREUgZfdDrpUu5bgzWRfb3JFsDUvK9czPUGGb3W7a8DGZoD57WpytdRVUs"/>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467224" y="4849090"/>
                <a:ext cx="1263534"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3" descr="amazon-logo.jpeg"/>
              <p:cNvPicPr>
                <a:picLocks noChangeAspect="1"/>
              </p:cNvPicPr>
              <p:nvPr/>
            </p:nvPicPr>
            <p:blipFill>
              <a:blip r:embed="rId10" cstate="print"/>
              <a:srcRect l="3156" t="34659" r="2159" b="29545"/>
              <a:stretch>
                <a:fillRect/>
              </a:stretch>
            </p:blipFill>
            <p:spPr>
              <a:xfrm>
                <a:off x="4467224" y="4468090"/>
                <a:ext cx="1571897" cy="347472"/>
              </a:xfrm>
              <a:prstGeom prst="rect">
                <a:avLst/>
              </a:prstGeom>
            </p:spPr>
          </p:pic>
          <p:pic>
            <p:nvPicPr>
              <p:cNvPr id="35" name="Picture 34" descr="fc2_logo.jpg"/>
              <p:cNvPicPr>
                <a:picLocks noChangeAspect="1"/>
              </p:cNvPicPr>
              <p:nvPr/>
            </p:nvPicPr>
            <p:blipFill>
              <a:blip r:embed="rId11" cstate="print"/>
              <a:srcRect l="8000" t="13636" r="9500" b="24546"/>
              <a:stretch>
                <a:fillRect/>
              </a:stretch>
            </p:blipFill>
            <p:spPr>
              <a:xfrm>
                <a:off x="4467224" y="6129528"/>
                <a:ext cx="1124174" cy="347472"/>
              </a:xfrm>
              <a:prstGeom prst="rect">
                <a:avLst/>
              </a:prstGeom>
            </p:spPr>
          </p:pic>
          <p:sp>
            <p:nvSpPr>
              <p:cNvPr id="36" name="TextBox 35"/>
              <p:cNvSpPr txBox="1"/>
              <p:nvPr/>
            </p:nvSpPr>
            <p:spPr>
              <a:xfrm>
                <a:off x="6096001" y="4343400"/>
                <a:ext cx="301685" cy="369332"/>
              </a:xfrm>
              <a:prstGeom prst="rect">
                <a:avLst/>
              </a:prstGeom>
              <a:noFill/>
            </p:spPr>
            <p:txBody>
              <a:bodyPr wrap="none" rtlCol="0">
                <a:spAutoFit/>
              </a:bodyPr>
              <a:lstStyle/>
              <a:p>
                <a:pPr algn="r"/>
                <a:r>
                  <a:rPr lang="en-US" b="1" i="1" dirty="0" smtClean="0"/>
                  <a:t>1</a:t>
                </a:r>
                <a:endParaRPr lang="en-US" b="1" i="1" dirty="0"/>
              </a:p>
            </p:txBody>
          </p:sp>
          <p:sp>
            <p:nvSpPr>
              <p:cNvPr id="37" name="TextBox 36"/>
              <p:cNvSpPr txBox="1"/>
              <p:nvPr/>
            </p:nvSpPr>
            <p:spPr>
              <a:xfrm>
                <a:off x="6096000" y="4812268"/>
                <a:ext cx="301686" cy="369332"/>
              </a:xfrm>
              <a:prstGeom prst="rect">
                <a:avLst/>
              </a:prstGeom>
              <a:noFill/>
            </p:spPr>
            <p:txBody>
              <a:bodyPr wrap="none" rtlCol="0">
                <a:spAutoFit/>
              </a:bodyPr>
              <a:lstStyle/>
              <a:p>
                <a:pPr algn="r"/>
                <a:r>
                  <a:rPr lang="en-US" b="1" i="1" dirty="0" smtClean="0"/>
                  <a:t>2</a:t>
                </a:r>
                <a:endParaRPr lang="en-US" b="1" i="1" dirty="0"/>
              </a:p>
            </p:txBody>
          </p:sp>
          <p:sp>
            <p:nvSpPr>
              <p:cNvPr id="38" name="TextBox 37"/>
              <p:cNvSpPr txBox="1"/>
              <p:nvPr/>
            </p:nvSpPr>
            <p:spPr>
              <a:xfrm>
                <a:off x="6096001" y="5257800"/>
                <a:ext cx="301685" cy="369332"/>
              </a:xfrm>
              <a:prstGeom prst="rect">
                <a:avLst/>
              </a:prstGeom>
              <a:noFill/>
            </p:spPr>
            <p:txBody>
              <a:bodyPr wrap="none" rtlCol="0">
                <a:spAutoFit/>
              </a:bodyPr>
              <a:lstStyle/>
              <a:p>
                <a:pPr algn="r"/>
                <a:r>
                  <a:rPr lang="en-US" b="1" i="1" dirty="0" smtClean="0"/>
                  <a:t>1</a:t>
                </a:r>
                <a:endParaRPr lang="en-US" b="1" i="1" dirty="0"/>
              </a:p>
            </p:txBody>
          </p:sp>
          <p:pic>
            <p:nvPicPr>
              <p:cNvPr id="39" name="Picture 38" descr="163-neteasy.jpg"/>
              <p:cNvPicPr>
                <a:picLocks noChangeAspect="1"/>
              </p:cNvPicPr>
              <p:nvPr/>
            </p:nvPicPr>
            <p:blipFill>
              <a:blip r:embed="rId12" cstate="print"/>
              <a:srcRect l="16129" t="30980" r="14919" b="36167"/>
              <a:stretch>
                <a:fillRect/>
              </a:stretch>
            </p:blipFill>
            <p:spPr>
              <a:xfrm>
                <a:off x="4495800" y="5257800"/>
                <a:ext cx="1042416" cy="347472"/>
              </a:xfrm>
              <a:prstGeom prst="rect">
                <a:avLst/>
              </a:prstGeom>
            </p:spPr>
          </p:pic>
          <p:sp>
            <p:nvSpPr>
              <p:cNvPr id="40" name="TextBox 39"/>
              <p:cNvSpPr txBox="1"/>
              <p:nvPr/>
            </p:nvSpPr>
            <p:spPr>
              <a:xfrm>
                <a:off x="6096000" y="5715000"/>
                <a:ext cx="301686" cy="369332"/>
              </a:xfrm>
              <a:prstGeom prst="rect">
                <a:avLst/>
              </a:prstGeom>
              <a:noFill/>
            </p:spPr>
            <p:txBody>
              <a:bodyPr wrap="none" rtlCol="0">
                <a:spAutoFit/>
              </a:bodyPr>
              <a:lstStyle/>
              <a:p>
                <a:pPr algn="r"/>
                <a:r>
                  <a:rPr lang="en-US" b="1" i="1" dirty="0" smtClean="0"/>
                  <a:t>1</a:t>
                </a:r>
                <a:endParaRPr lang="en-US" b="1" i="1" dirty="0"/>
              </a:p>
            </p:txBody>
          </p:sp>
          <p:sp>
            <p:nvSpPr>
              <p:cNvPr id="41" name="TextBox 40"/>
              <p:cNvSpPr txBox="1"/>
              <p:nvPr/>
            </p:nvSpPr>
            <p:spPr>
              <a:xfrm>
                <a:off x="6096000" y="6183868"/>
                <a:ext cx="301686" cy="369332"/>
              </a:xfrm>
              <a:prstGeom prst="rect">
                <a:avLst/>
              </a:prstGeom>
              <a:noFill/>
            </p:spPr>
            <p:txBody>
              <a:bodyPr wrap="none" rtlCol="0">
                <a:spAutoFit/>
              </a:bodyPr>
              <a:lstStyle/>
              <a:p>
                <a:pPr algn="r"/>
                <a:r>
                  <a:rPr lang="en-US" b="1" i="1" dirty="0" smtClean="0"/>
                  <a:t>2</a:t>
                </a:r>
                <a:endParaRPr lang="en-US" b="1" i="1" dirty="0"/>
              </a:p>
            </p:txBody>
          </p:sp>
        </p:grpSp>
      </p:grpSp>
      <p:grpSp>
        <p:nvGrpSpPr>
          <p:cNvPr id="62" name="Group 61"/>
          <p:cNvGrpSpPr/>
          <p:nvPr/>
        </p:nvGrpSpPr>
        <p:grpSpPr>
          <a:xfrm>
            <a:off x="5257800" y="4114800"/>
            <a:ext cx="2971800" cy="1981200"/>
            <a:chOff x="5105400" y="4114800"/>
            <a:chExt cx="2971800" cy="1981200"/>
          </a:xfrm>
        </p:grpSpPr>
        <p:sp>
          <p:nvSpPr>
            <p:cNvPr id="44" name="Rounded Rectangle 43"/>
            <p:cNvSpPr/>
            <p:nvPr/>
          </p:nvSpPr>
          <p:spPr>
            <a:xfrm>
              <a:off x="5105400" y="4114800"/>
              <a:ext cx="2971800" cy="1981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TextBox 45"/>
            <p:cNvSpPr txBox="1"/>
            <p:nvPr/>
          </p:nvSpPr>
          <p:spPr>
            <a:xfrm>
              <a:off x="5257800" y="4191000"/>
              <a:ext cx="733424" cy="1815882"/>
            </a:xfrm>
            <a:prstGeom prst="rect">
              <a:avLst/>
            </a:prstGeom>
            <a:noFill/>
          </p:spPr>
          <p:txBody>
            <a:bodyPr wrap="square" rtlCol="0">
              <a:spAutoFit/>
            </a:bodyPr>
            <a:lstStyle/>
            <a:p>
              <a:pPr marL="514350" indent="-514350"/>
              <a:r>
                <a:rPr lang="en-US" sz="2800" dirty="0" smtClean="0"/>
                <a:t>7. </a:t>
              </a:r>
            </a:p>
            <a:p>
              <a:pPr marL="342900" indent="-342900"/>
              <a:r>
                <a:rPr lang="en-US" sz="2800" dirty="0" smtClean="0"/>
                <a:t>18.</a:t>
              </a:r>
            </a:p>
            <a:p>
              <a:pPr marL="342900" indent="-342900"/>
              <a:r>
                <a:rPr lang="en-US" sz="2800" dirty="0" smtClean="0"/>
                <a:t>20.</a:t>
              </a:r>
            </a:p>
            <a:p>
              <a:pPr marL="342900" indent="-342900"/>
              <a:r>
                <a:rPr lang="en-US" sz="2800" dirty="0" smtClean="0"/>
                <a:t>31.</a:t>
              </a:r>
            </a:p>
          </p:txBody>
        </p:sp>
        <p:sp>
          <p:nvSpPr>
            <p:cNvPr id="51" name="TextBox 50"/>
            <p:cNvSpPr txBox="1"/>
            <p:nvPr/>
          </p:nvSpPr>
          <p:spPr>
            <a:xfrm>
              <a:off x="7543800" y="4191000"/>
              <a:ext cx="301686" cy="369332"/>
            </a:xfrm>
            <a:prstGeom prst="rect">
              <a:avLst/>
            </a:prstGeom>
            <a:noFill/>
          </p:spPr>
          <p:txBody>
            <a:bodyPr wrap="none" rtlCol="0">
              <a:spAutoFit/>
            </a:bodyPr>
            <a:lstStyle/>
            <a:p>
              <a:pPr algn="r"/>
              <a:r>
                <a:rPr lang="en-US" b="1" i="1" dirty="0" smtClean="0"/>
                <a:t>3</a:t>
              </a:r>
              <a:endParaRPr lang="en-US" b="1" i="1" dirty="0"/>
            </a:p>
          </p:txBody>
        </p:sp>
        <p:sp>
          <p:nvSpPr>
            <p:cNvPr id="52" name="TextBox 51"/>
            <p:cNvSpPr txBox="1"/>
            <p:nvPr/>
          </p:nvSpPr>
          <p:spPr>
            <a:xfrm>
              <a:off x="7543800" y="4659868"/>
              <a:ext cx="301686" cy="369332"/>
            </a:xfrm>
            <a:prstGeom prst="rect">
              <a:avLst/>
            </a:prstGeom>
            <a:noFill/>
          </p:spPr>
          <p:txBody>
            <a:bodyPr wrap="none" rtlCol="0">
              <a:spAutoFit/>
            </a:bodyPr>
            <a:lstStyle/>
            <a:p>
              <a:pPr algn="r"/>
              <a:r>
                <a:rPr lang="en-US" b="1" i="1" dirty="0" smtClean="0"/>
                <a:t>5</a:t>
              </a:r>
              <a:endParaRPr lang="en-US" b="1" i="1" dirty="0"/>
            </a:p>
          </p:txBody>
        </p:sp>
        <p:sp>
          <p:nvSpPr>
            <p:cNvPr id="53" name="TextBox 52"/>
            <p:cNvSpPr txBox="1"/>
            <p:nvPr/>
          </p:nvSpPr>
          <p:spPr>
            <a:xfrm>
              <a:off x="7543801" y="5105400"/>
              <a:ext cx="301685" cy="369332"/>
            </a:xfrm>
            <a:prstGeom prst="rect">
              <a:avLst/>
            </a:prstGeom>
            <a:noFill/>
          </p:spPr>
          <p:txBody>
            <a:bodyPr wrap="none" rtlCol="0">
              <a:spAutoFit/>
            </a:bodyPr>
            <a:lstStyle/>
            <a:p>
              <a:pPr algn="r"/>
              <a:r>
                <a:rPr lang="en-US" b="1" i="1" dirty="0" smtClean="0"/>
                <a:t>1</a:t>
              </a:r>
              <a:endParaRPr lang="en-US" b="1" i="1" dirty="0"/>
            </a:p>
          </p:txBody>
        </p:sp>
        <p:sp>
          <p:nvSpPr>
            <p:cNvPr id="55" name="TextBox 54"/>
            <p:cNvSpPr txBox="1"/>
            <p:nvPr/>
          </p:nvSpPr>
          <p:spPr>
            <a:xfrm>
              <a:off x="7543800" y="5562600"/>
              <a:ext cx="301686" cy="369332"/>
            </a:xfrm>
            <a:prstGeom prst="rect">
              <a:avLst/>
            </a:prstGeom>
            <a:noFill/>
          </p:spPr>
          <p:txBody>
            <a:bodyPr wrap="none" rtlCol="0">
              <a:spAutoFit/>
            </a:bodyPr>
            <a:lstStyle/>
            <a:p>
              <a:pPr algn="r"/>
              <a:r>
                <a:rPr lang="en-US" b="1" i="1" dirty="0" smtClean="0"/>
                <a:t>5</a:t>
              </a:r>
              <a:endParaRPr lang="en-US" b="1" i="1" dirty="0"/>
            </a:p>
          </p:txBody>
        </p:sp>
        <p:pic>
          <p:nvPicPr>
            <p:cNvPr id="58" name="Picture 57" descr="logo_mail.png"/>
            <p:cNvPicPr>
              <a:picLocks noChangeAspect="1"/>
            </p:cNvPicPr>
            <p:nvPr/>
          </p:nvPicPr>
          <p:blipFill>
            <a:blip r:embed="rId13" cstate="print"/>
            <a:stretch>
              <a:fillRect/>
            </a:stretch>
          </p:blipFill>
          <p:spPr>
            <a:xfrm>
              <a:off x="5867400" y="4267200"/>
              <a:ext cx="1334292" cy="347472"/>
            </a:xfrm>
            <a:prstGeom prst="rect">
              <a:avLst/>
            </a:prstGeom>
          </p:spPr>
        </p:pic>
        <p:pic>
          <p:nvPicPr>
            <p:cNvPr id="59" name="Picture 58" descr="MSN_logo_2009.png"/>
            <p:cNvPicPr>
              <a:picLocks noChangeAspect="1"/>
            </p:cNvPicPr>
            <p:nvPr/>
          </p:nvPicPr>
          <p:blipFill>
            <a:blip r:embed="rId14" cstate="print"/>
            <a:stretch>
              <a:fillRect/>
            </a:stretch>
          </p:blipFill>
          <p:spPr>
            <a:xfrm>
              <a:off x="5867400" y="4648200"/>
              <a:ext cx="779653" cy="347472"/>
            </a:xfrm>
            <a:prstGeom prst="rect">
              <a:avLst/>
            </a:prstGeom>
          </p:spPr>
        </p:pic>
        <p:pic>
          <p:nvPicPr>
            <p:cNvPr id="60" name="Picture 59" descr="bing-logo-AT.gif"/>
            <p:cNvPicPr>
              <a:picLocks noChangeAspect="1"/>
            </p:cNvPicPr>
            <p:nvPr/>
          </p:nvPicPr>
          <p:blipFill>
            <a:blip r:embed="rId15" cstate="print"/>
            <a:stretch>
              <a:fillRect/>
            </a:stretch>
          </p:blipFill>
          <p:spPr>
            <a:xfrm>
              <a:off x="5867400" y="5138928"/>
              <a:ext cx="989273" cy="347472"/>
            </a:xfrm>
            <a:prstGeom prst="rect">
              <a:avLst/>
            </a:prstGeom>
          </p:spPr>
        </p:pic>
        <p:pic>
          <p:nvPicPr>
            <p:cNvPr id="61" name="Picture 60" descr="MSFT_logo_png.png"/>
            <p:cNvPicPr>
              <a:picLocks noChangeAspect="1"/>
            </p:cNvPicPr>
            <p:nvPr/>
          </p:nvPicPr>
          <p:blipFill>
            <a:blip r:embed="rId16" cstate="print"/>
            <a:srcRect l="10218" t="22222" r="9061" b="22222"/>
            <a:stretch>
              <a:fillRect/>
            </a:stretch>
          </p:blipFill>
          <p:spPr>
            <a:xfrm>
              <a:off x="5867400" y="5562600"/>
              <a:ext cx="1372514" cy="347472"/>
            </a:xfrm>
            <a:prstGeom prst="rect">
              <a:avLst/>
            </a:prstGeom>
          </p:spPr>
        </p:pic>
      </p:grpSp>
      <p:grpSp>
        <p:nvGrpSpPr>
          <p:cNvPr id="68" name="Group 67"/>
          <p:cNvGrpSpPr/>
          <p:nvPr/>
        </p:nvGrpSpPr>
        <p:grpSpPr>
          <a:xfrm>
            <a:off x="0" y="1371600"/>
            <a:ext cx="9144000" cy="5486400"/>
            <a:chOff x="7848600" y="3276600"/>
            <a:chExt cx="9144000" cy="5486400"/>
          </a:xfrm>
        </p:grpSpPr>
        <p:grpSp>
          <p:nvGrpSpPr>
            <p:cNvPr id="69" name="Group 7"/>
            <p:cNvGrpSpPr/>
            <p:nvPr/>
          </p:nvGrpSpPr>
          <p:grpSpPr>
            <a:xfrm>
              <a:off x="7848600" y="3276600"/>
              <a:ext cx="9144000" cy="5486400"/>
              <a:chOff x="0" y="1371600"/>
              <a:chExt cx="9144000" cy="5486400"/>
            </a:xfrm>
          </p:grpSpPr>
          <p:sp>
            <p:nvSpPr>
              <p:cNvPr id="71" name="Rectangle 70"/>
              <p:cNvSpPr/>
              <p:nvPr/>
            </p:nvSpPr>
            <p:spPr>
              <a:xfrm>
                <a:off x="0" y="1371600"/>
                <a:ext cx="9144000" cy="548640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533400" y="2895600"/>
                <a:ext cx="8153400" cy="2286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marL="234950"/>
                <a:r>
                  <a:rPr lang="en-US" sz="3600" b="1" dirty="0" smtClean="0"/>
                  <a:t>Single region failures can </a:t>
                </a:r>
                <a:br>
                  <a:rPr lang="en-US" sz="3600" b="1" dirty="0" smtClean="0"/>
                </a:br>
                <a:r>
                  <a:rPr lang="en-US" sz="3600" b="1" dirty="0" smtClean="0"/>
                  <a:t>take down a large fraction</a:t>
                </a:r>
                <a:br>
                  <a:rPr lang="en-US" sz="3600" b="1" dirty="0" smtClean="0"/>
                </a:br>
                <a:r>
                  <a:rPr lang="en-US" sz="3600" b="1" dirty="0" smtClean="0"/>
                  <a:t>of cloud-using </a:t>
                </a:r>
                <a:r>
                  <a:rPr lang="en-US" sz="3600" b="1" dirty="0" err="1" smtClean="0"/>
                  <a:t>subdomains</a:t>
                </a:r>
                <a:endParaRPr lang="en-US" sz="3600" b="1" dirty="0" smtClean="0"/>
              </a:p>
            </p:txBody>
          </p:sp>
        </p:grpSp>
        <p:pic>
          <p:nvPicPr>
            <p:cNvPr id="70" name="Picture 3" descr="http://i.huffpost.com/gen/269081/thumbs/s-REDDIT-IS-DOWN-large300.jpg"/>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14325600" y="5334000"/>
              <a:ext cx="1828800" cy="1335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418864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325562"/>
          </a:xfrm>
        </p:spPr>
        <p:txBody>
          <a:bodyPr>
            <a:normAutofit fontScale="90000"/>
          </a:bodyPr>
          <a:lstStyle/>
          <a:p>
            <a:r>
              <a:rPr lang="en-US" i="1" dirty="0" smtClean="0"/>
              <a:t>How many and which </a:t>
            </a:r>
            <a:br>
              <a:rPr lang="en-US" i="1" dirty="0" smtClean="0"/>
            </a:br>
            <a:r>
              <a:rPr lang="en-US" i="1" dirty="0" smtClean="0"/>
              <a:t>availability zones are used?</a:t>
            </a:r>
            <a:endParaRPr lang="en-US" i="1" dirty="0"/>
          </a:p>
        </p:txBody>
      </p:sp>
      <p:sp>
        <p:nvSpPr>
          <p:cNvPr id="3" name="Content Placeholder 2"/>
          <p:cNvSpPr>
            <a:spLocks noGrp="1"/>
          </p:cNvSpPr>
          <p:nvPr>
            <p:ph idx="1"/>
          </p:nvPr>
        </p:nvSpPr>
        <p:spPr/>
        <p:txBody>
          <a:bodyPr>
            <a:normAutofit/>
          </a:bodyPr>
          <a:lstStyle/>
          <a:p>
            <a:r>
              <a:rPr lang="en-US" dirty="0" smtClean="0"/>
              <a:t>Latency measurements</a:t>
            </a:r>
          </a:p>
          <a:p>
            <a:pPr lvl="1"/>
            <a:r>
              <a:rPr lang="en-US" dirty="0" smtClean="0"/>
              <a:t>Low  latency =&gt; instances are in same zone</a:t>
            </a:r>
          </a:p>
          <a:p>
            <a:pPr lvl="1"/>
            <a:r>
              <a:rPr lang="en-US" dirty="0" smtClean="0"/>
              <a:t>High coverage, low accuracy (noisy)</a:t>
            </a:r>
          </a:p>
          <a:p>
            <a:r>
              <a:rPr lang="en-US" dirty="0" smtClean="0"/>
              <a:t>IP address correlation</a:t>
            </a:r>
          </a:p>
          <a:p>
            <a:pPr lvl="1"/>
            <a:r>
              <a:rPr lang="en-US" dirty="0" smtClean="0"/>
              <a:t>IPs are in the same /16 </a:t>
            </a:r>
            <a:br>
              <a:rPr lang="en-US" dirty="0" smtClean="0"/>
            </a:br>
            <a:r>
              <a:rPr lang="en-US" dirty="0" smtClean="0"/>
              <a:t>subnet =&gt; instances </a:t>
            </a:r>
            <a:br>
              <a:rPr lang="en-US" dirty="0" smtClean="0"/>
            </a:br>
            <a:r>
              <a:rPr lang="en-US" dirty="0" smtClean="0"/>
              <a:t>are in the same zone</a:t>
            </a:r>
          </a:p>
          <a:p>
            <a:pPr lvl="1"/>
            <a:r>
              <a:rPr lang="en-US" dirty="0" smtClean="0"/>
              <a:t>Higher accuracy, </a:t>
            </a:r>
            <a:br>
              <a:rPr lang="en-US" dirty="0" smtClean="0"/>
            </a:br>
            <a:r>
              <a:rPr lang="en-US" dirty="0" smtClean="0"/>
              <a:t>low coverage</a:t>
            </a:r>
          </a:p>
        </p:txBody>
      </p:sp>
      <p:sp>
        <p:nvSpPr>
          <p:cNvPr id="4" name="Slide Number Placeholder 3"/>
          <p:cNvSpPr>
            <a:spLocks noGrp="1"/>
          </p:cNvSpPr>
          <p:nvPr>
            <p:ph type="sldNum" sz="quarter" idx="12"/>
          </p:nvPr>
        </p:nvSpPr>
        <p:spPr/>
        <p:txBody>
          <a:bodyPr/>
          <a:lstStyle/>
          <a:p>
            <a:fld id="{7788AB0C-407B-47F8-BA5E-EF063E2B1E11}" type="slidenum">
              <a:rPr lang="en-US" smtClean="0"/>
              <a:pPr/>
              <a:t>21</a:t>
            </a:fld>
            <a:endParaRPr lang="en-US"/>
          </a:p>
        </p:txBody>
      </p:sp>
      <p:pic>
        <p:nvPicPr>
          <p:cNvPr id="1741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48200" y="3149082"/>
            <a:ext cx="4495800" cy="33030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descr="Alexa_logo-1024x394.jpg"/>
          <p:cNvPicPr>
            <a:picLocks noChangeAspect="1"/>
          </p:cNvPicPr>
          <p:nvPr/>
        </p:nvPicPr>
        <p:blipFill>
          <a:blip r:embed="rId4" cstate="print"/>
          <a:srcRect l="9167" t="24010" r="70833" b="24010"/>
          <a:stretch>
            <a:fillRect/>
          </a:stretch>
        </p:blipFill>
        <p:spPr>
          <a:xfrm>
            <a:off x="8534400" y="152400"/>
            <a:ext cx="457200" cy="457200"/>
          </a:xfrm>
          <a:prstGeom prst="rect">
            <a:avLst/>
          </a:prstGeom>
        </p:spPr>
      </p:pic>
    </p:spTree>
    <p:extLst>
      <p:ext uri="{BB962C8B-B14F-4D97-AF65-F5344CB8AC3E}">
        <p14:creationId xmlns="" xmlns:p14="http://schemas.microsoft.com/office/powerpoint/2010/main" val="67649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325562"/>
          </a:xfrm>
        </p:spPr>
        <p:txBody>
          <a:bodyPr>
            <a:normAutofit fontScale="90000"/>
          </a:bodyPr>
          <a:lstStyle/>
          <a:p>
            <a:r>
              <a:rPr lang="en-US" i="1" dirty="0" smtClean="0"/>
              <a:t>How many and which </a:t>
            </a:r>
            <a:br>
              <a:rPr lang="en-US" i="1" dirty="0" smtClean="0"/>
            </a:br>
            <a:r>
              <a:rPr lang="en-US" i="1" dirty="0" smtClean="0"/>
              <a:t>availability zones are used?</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22</a:t>
            </a:fld>
            <a:endParaRPr lang="en-US"/>
          </a:p>
        </p:txBody>
      </p:sp>
      <p:graphicFrame>
        <p:nvGraphicFramePr>
          <p:cNvPr id="7" name="Chart 6"/>
          <p:cNvGraphicFramePr>
            <a:graphicFrameLocks/>
          </p:cNvGraphicFramePr>
          <p:nvPr>
            <p:extLst>
              <p:ext uri="{D42A27DB-BD31-4B8C-83A1-F6EECF244321}">
                <p14:modId xmlns="" xmlns:p14="http://schemas.microsoft.com/office/powerpoint/2010/main" val="3404546378"/>
              </p:ext>
            </p:extLst>
          </p:nvPr>
        </p:nvGraphicFramePr>
        <p:xfrm>
          <a:off x="457200" y="1447800"/>
          <a:ext cx="6667500" cy="3810000"/>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descr="Alexa_logo-1024x394.jpg"/>
          <p:cNvPicPr>
            <a:picLocks noChangeAspect="1"/>
          </p:cNvPicPr>
          <p:nvPr/>
        </p:nvPicPr>
        <p:blipFill>
          <a:blip r:embed="rId4" cstate="print"/>
          <a:srcRect l="9167" t="24010" r="70833" b="24010"/>
          <a:stretch>
            <a:fillRect/>
          </a:stretch>
        </p:blipFill>
        <p:spPr>
          <a:xfrm>
            <a:off x="8534400" y="152400"/>
            <a:ext cx="457200" cy="457200"/>
          </a:xfrm>
          <a:prstGeom prst="rect">
            <a:avLst/>
          </a:prstGeom>
        </p:spPr>
      </p:pic>
      <p:pic>
        <p:nvPicPr>
          <p:cNvPr id="9" name="Picture 8" descr="aws_logo.png"/>
          <p:cNvPicPr>
            <a:picLocks noChangeAspect="1"/>
          </p:cNvPicPr>
          <p:nvPr/>
        </p:nvPicPr>
        <p:blipFill>
          <a:blip r:embed="rId5" cstate="print"/>
          <a:stretch>
            <a:fillRect/>
          </a:stretch>
        </p:blipFill>
        <p:spPr>
          <a:xfrm>
            <a:off x="3962400" y="3505200"/>
            <a:ext cx="1295400" cy="477679"/>
          </a:xfrm>
          <a:prstGeom prst="rect">
            <a:avLst/>
          </a:prstGeom>
        </p:spPr>
      </p:pic>
      <p:grpSp>
        <p:nvGrpSpPr>
          <p:cNvPr id="28" name="Group 27"/>
          <p:cNvGrpSpPr/>
          <p:nvPr/>
        </p:nvGrpSpPr>
        <p:grpSpPr>
          <a:xfrm>
            <a:off x="5181600" y="4191000"/>
            <a:ext cx="2971800" cy="2362200"/>
            <a:chOff x="5181600" y="4191000"/>
            <a:chExt cx="2971800" cy="2362200"/>
          </a:xfrm>
        </p:grpSpPr>
        <p:sp>
          <p:nvSpPr>
            <p:cNvPr id="14" name="Rounded Rectangle 13"/>
            <p:cNvSpPr/>
            <p:nvPr/>
          </p:nvSpPr>
          <p:spPr>
            <a:xfrm>
              <a:off x="5181600" y="4191000"/>
              <a:ext cx="2971800" cy="2362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 name="Group 26"/>
            <p:cNvGrpSpPr/>
            <p:nvPr/>
          </p:nvGrpSpPr>
          <p:grpSpPr>
            <a:xfrm>
              <a:off x="5334000" y="4267200"/>
              <a:ext cx="2587686" cy="2246769"/>
              <a:chOff x="3810000" y="4343400"/>
              <a:chExt cx="2587686" cy="2246769"/>
            </a:xfrm>
          </p:grpSpPr>
          <p:sp>
            <p:nvSpPr>
              <p:cNvPr id="17" name="TextBox 16"/>
              <p:cNvSpPr txBox="1"/>
              <p:nvPr/>
            </p:nvSpPr>
            <p:spPr>
              <a:xfrm>
                <a:off x="3810000" y="4343400"/>
                <a:ext cx="733424" cy="2246769"/>
              </a:xfrm>
              <a:prstGeom prst="rect">
                <a:avLst/>
              </a:prstGeom>
              <a:noFill/>
            </p:spPr>
            <p:txBody>
              <a:bodyPr wrap="square" rtlCol="0">
                <a:spAutoFit/>
              </a:bodyPr>
              <a:lstStyle/>
              <a:p>
                <a:pPr marL="514350" indent="-514350"/>
                <a:r>
                  <a:rPr lang="en-US" sz="2800" dirty="0" smtClean="0"/>
                  <a:t>9. </a:t>
                </a:r>
              </a:p>
              <a:p>
                <a:pPr marL="342900" indent="-342900"/>
                <a:r>
                  <a:rPr lang="en-US" sz="2800" dirty="0" smtClean="0"/>
                  <a:t>13.</a:t>
                </a:r>
              </a:p>
              <a:p>
                <a:pPr marL="342900" indent="-342900"/>
                <a:r>
                  <a:rPr lang="en-US" sz="2800" dirty="0" smtClean="0"/>
                  <a:t>29.</a:t>
                </a:r>
              </a:p>
              <a:p>
                <a:pPr marL="342900" indent="-342900"/>
                <a:r>
                  <a:rPr lang="en-US" sz="2800" dirty="0" smtClean="0"/>
                  <a:t>35.</a:t>
                </a:r>
              </a:p>
              <a:p>
                <a:pPr marL="342900" indent="-342900"/>
                <a:r>
                  <a:rPr lang="en-US" sz="2800" dirty="0" smtClean="0"/>
                  <a:t>36.</a:t>
                </a:r>
              </a:p>
            </p:txBody>
          </p:sp>
          <p:pic>
            <p:nvPicPr>
              <p:cNvPr id="18" name="Picture 24" descr="http://t3.gstatic.com/images?q=tbn:ANd9GcTCbunNh-fmQ-dyeFEtJiwtQsL7D_40AGnjKn-jbBEoTpGcUTdqHw4ZCkyr"/>
              <p:cNvPicPr>
                <a:picLocks noChangeAspect="1" noChangeArrowheads="1"/>
              </p:cNvPicPr>
              <p:nvPr/>
            </p:nvPicPr>
            <p:blipFill>
              <a:blip r:embed="rId6" cstate="print">
                <a:extLst>
                  <a:ext uri="{28A0092B-C50C-407E-A947-70E740481C1C}">
                    <a14:useLocalDpi xmlns="" xmlns:a14="http://schemas.microsoft.com/office/drawing/2010/main" val="0"/>
                  </a:ext>
                </a:extLst>
              </a:blip>
              <a:srcRect l="9053" t="20858" r="9474" b="16569"/>
              <a:stretch>
                <a:fillRect/>
              </a:stretch>
            </p:blipFill>
            <p:spPr bwMode="auto">
              <a:xfrm>
                <a:off x="4467224" y="5748528"/>
                <a:ext cx="1042416"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2" descr="https://encrypted-tbn3.gstatic.com/images?q=tbn:ANd9GcREUgZfdDrpUu5bgzWRfb3JFsDUvK9czPUGGb3W7a8DGZoD57WpytdRVUs"/>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467224" y="4849090"/>
                <a:ext cx="1263534"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19" descr="amazon-logo.jpeg"/>
              <p:cNvPicPr>
                <a:picLocks noChangeAspect="1"/>
              </p:cNvPicPr>
              <p:nvPr/>
            </p:nvPicPr>
            <p:blipFill>
              <a:blip r:embed="rId8" cstate="print"/>
              <a:srcRect l="3156" t="34659" r="2159" b="29545"/>
              <a:stretch>
                <a:fillRect/>
              </a:stretch>
            </p:blipFill>
            <p:spPr>
              <a:xfrm>
                <a:off x="4467224" y="4468090"/>
                <a:ext cx="1571897" cy="347472"/>
              </a:xfrm>
              <a:prstGeom prst="rect">
                <a:avLst/>
              </a:prstGeom>
            </p:spPr>
          </p:pic>
          <p:pic>
            <p:nvPicPr>
              <p:cNvPr id="21" name="Picture 20" descr="fc2_logo.jpg"/>
              <p:cNvPicPr>
                <a:picLocks noChangeAspect="1"/>
              </p:cNvPicPr>
              <p:nvPr/>
            </p:nvPicPr>
            <p:blipFill>
              <a:blip r:embed="rId9" cstate="print"/>
              <a:srcRect l="8000" t="13636" r="9500" b="24546"/>
              <a:stretch>
                <a:fillRect/>
              </a:stretch>
            </p:blipFill>
            <p:spPr>
              <a:xfrm>
                <a:off x="4467224" y="6129528"/>
                <a:ext cx="1124174" cy="347472"/>
              </a:xfrm>
              <a:prstGeom prst="rect">
                <a:avLst/>
              </a:prstGeom>
            </p:spPr>
          </p:pic>
          <p:sp>
            <p:nvSpPr>
              <p:cNvPr id="22" name="TextBox 21"/>
              <p:cNvSpPr txBox="1"/>
              <p:nvPr/>
            </p:nvSpPr>
            <p:spPr>
              <a:xfrm>
                <a:off x="6096000" y="4343400"/>
                <a:ext cx="301686" cy="369332"/>
              </a:xfrm>
              <a:prstGeom prst="rect">
                <a:avLst/>
              </a:prstGeom>
              <a:noFill/>
            </p:spPr>
            <p:txBody>
              <a:bodyPr wrap="none" rtlCol="0">
                <a:spAutoFit/>
              </a:bodyPr>
              <a:lstStyle/>
              <a:p>
                <a:pPr algn="r"/>
                <a:r>
                  <a:rPr lang="en-US" b="1" i="1" dirty="0" smtClean="0"/>
                  <a:t>4</a:t>
                </a:r>
                <a:endParaRPr lang="en-US" b="1" i="1" dirty="0"/>
              </a:p>
            </p:txBody>
          </p:sp>
          <p:sp>
            <p:nvSpPr>
              <p:cNvPr id="23" name="TextBox 22"/>
              <p:cNvSpPr txBox="1"/>
              <p:nvPr/>
            </p:nvSpPr>
            <p:spPr>
              <a:xfrm>
                <a:off x="6096000" y="4812268"/>
                <a:ext cx="301686" cy="369332"/>
              </a:xfrm>
              <a:prstGeom prst="rect">
                <a:avLst/>
              </a:prstGeom>
              <a:noFill/>
            </p:spPr>
            <p:txBody>
              <a:bodyPr wrap="none" rtlCol="0">
                <a:spAutoFit/>
              </a:bodyPr>
              <a:lstStyle/>
              <a:p>
                <a:pPr algn="r"/>
                <a:r>
                  <a:rPr lang="en-US" b="1" i="1" dirty="0" smtClean="0"/>
                  <a:t>5</a:t>
                </a:r>
                <a:endParaRPr lang="en-US" b="1" i="1" dirty="0"/>
              </a:p>
            </p:txBody>
          </p:sp>
          <p:sp>
            <p:nvSpPr>
              <p:cNvPr id="24" name="TextBox 23"/>
              <p:cNvSpPr txBox="1"/>
              <p:nvPr/>
            </p:nvSpPr>
            <p:spPr>
              <a:xfrm>
                <a:off x="6096001" y="5257800"/>
                <a:ext cx="301685" cy="369332"/>
              </a:xfrm>
              <a:prstGeom prst="rect">
                <a:avLst/>
              </a:prstGeom>
              <a:noFill/>
            </p:spPr>
            <p:txBody>
              <a:bodyPr wrap="none" rtlCol="0">
                <a:spAutoFit/>
              </a:bodyPr>
              <a:lstStyle/>
              <a:p>
                <a:pPr algn="r"/>
                <a:r>
                  <a:rPr lang="en-US" b="1" i="1" dirty="0" smtClean="0"/>
                  <a:t>1</a:t>
                </a:r>
                <a:endParaRPr lang="en-US" b="1" i="1" dirty="0"/>
              </a:p>
            </p:txBody>
          </p:sp>
          <p:pic>
            <p:nvPicPr>
              <p:cNvPr id="25" name="Picture 24" descr="163-neteasy.jpg"/>
              <p:cNvPicPr>
                <a:picLocks noChangeAspect="1"/>
              </p:cNvPicPr>
              <p:nvPr/>
            </p:nvPicPr>
            <p:blipFill>
              <a:blip r:embed="rId10" cstate="print"/>
              <a:srcRect l="16129" t="30980" r="14919" b="36167"/>
              <a:stretch>
                <a:fillRect/>
              </a:stretch>
            </p:blipFill>
            <p:spPr>
              <a:xfrm>
                <a:off x="4495800" y="5257800"/>
                <a:ext cx="1042416" cy="347472"/>
              </a:xfrm>
              <a:prstGeom prst="rect">
                <a:avLst/>
              </a:prstGeom>
            </p:spPr>
          </p:pic>
          <p:sp>
            <p:nvSpPr>
              <p:cNvPr id="26" name="TextBox 25"/>
              <p:cNvSpPr txBox="1"/>
              <p:nvPr/>
            </p:nvSpPr>
            <p:spPr>
              <a:xfrm>
                <a:off x="6096000" y="5715000"/>
                <a:ext cx="301686" cy="369332"/>
              </a:xfrm>
              <a:prstGeom prst="rect">
                <a:avLst/>
              </a:prstGeom>
              <a:noFill/>
            </p:spPr>
            <p:txBody>
              <a:bodyPr wrap="none" rtlCol="0">
                <a:spAutoFit/>
              </a:bodyPr>
              <a:lstStyle/>
              <a:p>
                <a:pPr algn="r"/>
                <a:r>
                  <a:rPr lang="en-US" b="1" i="1" dirty="0" smtClean="0"/>
                  <a:t>3</a:t>
                </a:r>
                <a:endParaRPr lang="en-US" b="1" i="1" dirty="0"/>
              </a:p>
            </p:txBody>
          </p:sp>
          <p:sp>
            <p:nvSpPr>
              <p:cNvPr id="27" name="TextBox 26"/>
              <p:cNvSpPr txBox="1"/>
              <p:nvPr/>
            </p:nvSpPr>
            <p:spPr>
              <a:xfrm>
                <a:off x="6096000" y="6183868"/>
                <a:ext cx="301686" cy="369332"/>
              </a:xfrm>
              <a:prstGeom prst="rect">
                <a:avLst/>
              </a:prstGeom>
              <a:noFill/>
            </p:spPr>
            <p:txBody>
              <a:bodyPr wrap="none" rtlCol="0">
                <a:spAutoFit/>
              </a:bodyPr>
              <a:lstStyle/>
              <a:p>
                <a:pPr algn="r"/>
                <a:r>
                  <a:rPr lang="en-US" b="1" i="1" dirty="0" smtClean="0"/>
                  <a:t>5</a:t>
                </a:r>
                <a:endParaRPr lang="en-US" b="1" i="1" dirty="0"/>
              </a:p>
            </p:txBody>
          </p:sp>
        </p:grpSp>
      </p:grpSp>
      <p:grpSp>
        <p:nvGrpSpPr>
          <p:cNvPr id="11" name="Group 7"/>
          <p:cNvGrpSpPr/>
          <p:nvPr/>
        </p:nvGrpSpPr>
        <p:grpSpPr>
          <a:xfrm>
            <a:off x="0" y="1676400"/>
            <a:ext cx="9144000" cy="5181600"/>
            <a:chOff x="0" y="1676400"/>
            <a:chExt cx="9144000" cy="5181600"/>
          </a:xfrm>
        </p:grpSpPr>
        <p:sp>
          <p:nvSpPr>
            <p:cNvPr id="12" name="Rectangle 11"/>
            <p:cNvSpPr/>
            <p:nvPr/>
          </p:nvSpPr>
          <p:spPr>
            <a:xfrm>
              <a:off x="0" y="1676400"/>
              <a:ext cx="9144000" cy="518160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19200" y="2667000"/>
              <a:ext cx="6705600" cy="2438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Single zone failures can take </a:t>
              </a:r>
              <a:br>
                <a:rPr lang="en-US" sz="3600" b="1" dirty="0" smtClean="0"/>
              </a:br>
              <a:r>
                <a:rPr lang="en-US" sz="3600" b="1" dirty="0" smtClean="0"/>
                <a:t>down 16% of </a:t>
              </a:r>
              <a:r>
                <a:rPr lang="en-US" sz="3600" b="1" dirty="0" err="1" smtClean="0"/>
                <a:t>subdomains</a:t>
              </a:r>
              <a:r>
                <a:rPr lang="en-US" sz="3600" b="1" dirty="0" smtClean="0"/>
                <a:t/>
              </a:r>
              <a:br>
                <a:rPr lang="en-US" sz="3600" b="1" dirty="0" smtClean="0"/>
              </a:br>
              <a:r>
                <a:rPr lang="en-US" sz="3600" b="1" dirty="0" smtClean="0"/>
                <a:t>and cripple many others</a:t>
              </a:r>
            </a:p>
          </p:txBody>
        </p:sp>
      </p:grpSp>
    </p:spTree>
    <p:extLst>
      <p:ext uri="{BB962C8B-B14F-4D97-AF65-F5344CB8AC3E}">
        <p14:creationId xmlns="" xmlns:p14="http://schemas.microsoft.com/office/powerpoint/2010/main" val="210127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Fundamental questions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a:pPr>
            <a:r>
              <a:rPr lang="en-US" b="1" i="1" dirty="0" smtClean="0"/>
              <a:t>Who is using public </a:t>
            </a:r>
            <a:r>
              <a:rPr lang="en-US" b="1" i="1" dirty="0" err="1" smtClean="0"/>
              <a:t>IaaS</a:t>
            </a:r>
            <a:r>
              <a:rPr lang="en-US" b="1" i="1" dirty="0" smtClean="0"/>
              <a:t> clouds?</a:t>
            </a:r>
          </a:p>
          <a:p>
            <a:pPr lvl="1">
              <a:buSzPct val="80000"/>
              <a:buFont typeface="Calibri" pitchFamily="34" charset="0"/>
              <a:buChar char="→"/>
            </a:pPr>
            <a:r>
              <a:rPr lang="en-US" dirty="0" smtClean="0"/>
              <a:t>Traffic patterns; network design/traffic engineering</a:t>
            </a:r>
          </a:p>
          <a:p>
            <a:pPr marL="514350" indent="-514350">
              <a:spcBef>
                <a:spcPts val="2400"/>
              </a:spcBef>
              <a:buFont typeface="+mj-lt"/>
              <a:buAutoNum type="arabicPeriod"/>
            </a:pPr>
            <a:r>
              <a:rPr lang="en-US" b="1" i="1" dirty="0" smtClean="0"/>
              <a:t>How are these services using the cloud?</a:t>
            </a:r>
          </a:p>
          <a:p>
            <a:pPr lvl="1">
              <a:buSzPct val="80000"/>
              <a:buFont typeface="Calibri" pitchFamily="34" charset="0"/>
              <a:buChar char="→"/>
            </a:pPr>
            <a:r>
              <a:rPr lang="en-US" dirty="0" smtClean="0"/>
              <a:t> Impact of failures; ways to improve availability</a:t>
            </a:r>
          </a:p>
          <a:p>
            <a:pPr lvl="1">
              <a:buSzPct val="80000"/>
              <a:buFont typeface="Calibri" pitchFamily="34" charset="0"/>
              <a:buChar char="→"/>
            </a:pPr>
            <a:r>
              <a:rPr lang="en-US" dirty="0" smtClean="0"/>
              <a:t> Design of new systems/services</a:t>
            </a:r>
          </a:p>
          <a:p>
            <a:pPr marL="514350" indent="-514350">
              <a:spcBef>
                <a:spcPts val="2400"/>
              </a:spcBef>
              <a:buFont typeface="+mj-lt"/>
              <a:buAutoNum type="arabicPeriod"/>
            </a:pPr>
            <a:r>
              <a:rPr lang="en-US" b="1" i="1" dirty="0" smtClean="0"/>
              <a:t>How can quality of experience be improved?</a:t>
            </a:r>
          </a:p>
          <a:p>
            <a:pPr lvl="1">
              <a:buSzPct val="80000"/>
              <a:buFont typeface="Calibri" pitchFamily="34" charset="0"/>
              <a:buChar char="→"/>
            </a:pPr>
            <a:r>
              <a:rPr lang="en-US" dirty="0" smtClean="0"/>
              <a:t> Deployment design (e.g., ideal region/zone usage)</a:t>
            </a:r>
          </a:p>
        </p:txBody>
      </p:sp>
      <p:sp>
        <p:nvSpPr>
          <p:cNvPr id="4" name="Slide Number Placeholder 3"/>
          <p:cNvSpPr>
            <a:spLocks noGrp="1"/>
          </p:cNvSpPr>
          <p:nvPr>
            <p:ph type="sldNum" sz="quarter" idx="12"/>
          </p:nvPr>
        </p:nvSpPr>
        <p:spPr/>
        <p:txBody>
          <a:bodyPr/>
          <a:lstStyle/>
          <a:p>
            <a:fld id="{7788AB0C-407B-47F8-BA5E-EF063E2B1E11}" type="slidenum">
              <a:rPr lang="en-US" smtClean="0"/>
              <a:pPr/>
              <a:t>23</a:t>
            </a:fld>
            <a:endParaRPr lang="en-US"/>
          </a:p>
        </p:txBody>
      </p:sp>
      <p:sp>
        <p:nvSpPr>
          <p:cNvPr id="6" name="Rectangle 5"/>
          <p:cNvSpPr/>
          <p:nvPr/>
        </p:nvSpPr>
        <p:spPr>
          <a:xfrm>
            <a:off x="0" y="1524000"/>
            <a:ext cx="9144000" cy="29718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7"/>
          <p:cNvGrpSpPr/>
          <p:nvPr/>
        </p:nvGrpSpPr>
        <p:grpSpPr>
          <a:xfrm>
            <a:off x="0" y="1676400"/>
            <a:ext cx="9144000" cy="5181600"/>
            <a:chOff x="0" y="1676400"/>
            <a:chExt cx="9144000" cy="5181600"/>
          </a:xfrm>
        </p:grpSpPr>
        <p:sp>
          <p:nvSpPr>
            <p:cNvPr id="8" name="Rectangle 7"/>
            <p:cNvSpPr/>
            <p:nvPr/>
          </p:nvSpPr>
          <p:spPr>
            <a:xfrm>
              <a:off x="0" y="1676400"/>
              <a:ext cx="9144000" cy="518160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2895600"/>
              <a:ext cx="7467600" cy="1752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Many popular web services are not deployed optimally for their users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smtClean="0"/>
              <a:t>measurements</a:t>
            </a:r>
            <a:endParaRPr lang="en-US" dirty="0"/>
          </a:p>
        </p:txBody>
      </p:sp>
      <p:sp>
        <p:nvSpPr>
          <p:cNvPr id="3" name="Content Placeholder 2"/>
          <p:cNvSpPr>
            <a:spLocks noGrp="1"/>
          </p:cNvSpPr>
          <p:nvPr>
            <p:ph idx="1"/>
          </p:nvPr>
        </p:nvSpPr>
        <p:spPr/>
        <p:txBody>
          <a:bodyPr/>
          <a:lstStyle/>
          <a:p>
            <a:r>
              <a:rPr lang="en-US" dirty="0" smtClean="0"/>
              <a:t>Use </a:t>
            </a:r>
            <a:r>
              <a:rPr lang="en-US" dirty="0" smtClean="0"/>
              <a:t>of other clouds (e.g.,	</a:t>
            </a:r>
            <a:r>
              <a:rPr lang="en-US" dirty="0" err="1" smtClean="0"/>
              <a:t>Rackspace</a:t>
            </a:r>
            <a:r>
              <a:rPr lang="en-US" dirty="0" smtClean="0"/>
              <a:t>)</a:t>
            </a:r>
          </a:p>
          <a:p>
            <a:r>
              <a:rPr lang="en-US" dirty="0" smtClean="0"/>
              <a:t>Use of </a:t>
            </a:r>
            <a:r>
              <a:rPr lang="en-US" dirty="0" smtClean="0"/>
              <a:t>other EC2 </a:t>
            </a:r>
            <a:r>
              <a:rPr lang="en-US" dirty="0" smtClean="0"/>
              <a:t>and Azure features</a:t>
            </a:r>
          </a:p>
          <a:p>
            <a:r>
              <a:rPr lang="en-US" dirty="0" smtClean="0"/>
              <a:t>Back end </a:t>
            </a:r>
            <a:r>
              <a:rPr lang="en-US" dirty="0" smtClean="0"/>
              <a:t>deployments</a:t>
            </a:r>
            <a:endParaRPr lang="en-US" dirty="0" smtClean="0"/>
          </a:p>
          <a:p>
            <a:r>
              <a:rPr lang="en-US" dirty="0" smtClean="0"/>
              <a:t>Packet captures from other vantage points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Systematic method for studying </a:t>
            </a:r>
            <a:r>
              <a:rPr lang="en-US" dirty="0" err="1" smtClean="0"/>
              <a:t>IaaS</a:t>
            </a:r>
            <a:r>
              <a:rPr lang="en-US" dirty="0" smtClean="0"/>
              <a:t> cloud use</a:t>
            </a:r>
          </a:p>
          <a:p>
            <a:r>
              <a:rPr lang="en-US" dirty="0" smtClean="0"/>
              <a:t>4% of popular web services use  EC2/Azure</a:t>
            </a:r>
          </a:p>
          <a:p>
            <a:r>
              <a:rPr lang="en-US" dirty="0" smtClean="0"/>
              <a:t>VMs </a:t>
            </a:r>
            <a:r>
              <a:rPr lang="en-US" dirty="0" smtClean="0"/>
              <a:t>are the most popular EC2 front end, but value-added features are used by top domains</a:t>
            </a:r>
          </a:p>
          <a:p>
            <a:r>
              <a:rPr lang="en-US" dirty="0" smtClean="0"/>
              <a:t>Limited region and zone use (and diversity) makes web services vulnerable to failures</a:t>
            </a:r>
          </a:p>
        </p:txBody>
      </p:sp>
      <p:sp>
        <p:nvSpPr>
          <p:cNvPr id="4" name="Slide Number Placeholder 3"/>
          <p:cNvSpPr>
            <a:spLocks noGrp="1"/>
          </p:cNvSpPr>
          <p:nvPr>
            <p:ph type="sldNum" sz="quarter" idx="12"/>
          </p:nvPr>
        </p:nvSpPr>
        <p:spPr/>
        <p:txBody>
          <a:bodyPr/>
          <a:lstStyle/>
          <a:p>
            <a:fld id="{7788AB0C-407B-47F8-BA5E-EF063E2B1E11}" type="slidenum">
              <a:rPr lang="en-US" smtClean="0"/>
              <a:pPr/>
              <a:t>25</a:t>
            </a:fld>
            <a:endParaRPr lang="en-US"/>
          </a:p>
        </p:txBody>
      </p:sp>
    </p:spTree>
    <p:extLst>
      <p:ext uri="{BB962C8B-B14F-4D97-AF65-F5344CB8AC3E}">
        <p14:creationId xmlns="" xmlns:p14="http://schemas.microsoft.com/office/powerpoint/2010/main" val="29887022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4000" i="1" dirty="0" smtClean="0"/>
              <a:t>Are web services deployed near users?</a:t>
            </a:r>
            <a:endParaRPr lang="en-US" sz="4000" i="1" dirty="0"/>
          </a:p>
        </p:txBody>
      </p:sp>
      <p:sp>
        <p:nvSpPr>
          <p:cNvPr id="3" name="Content Placeholder 2"/>
          <p:cNvSpPr>
            <a:spLocks noGrp="1"/>
          </p:cNvSpPr>
          <p:nvPr>
            <p:ph idx="1"/>
          </p:nvPr>
        </p:nvSpPr>
        <p:spPr/>
        <p:txBody>
          <a:bodyPr>
            <a:normAutofit/>
          </a:bodyPr>
          <a:lstStyle/>
          <a:p>
            <a:r>
              <a:rPr lang="en-US" dirty="0" smtClean="0"/>
              <a:t>Compare a domain’s </a:t>
            </a:r>
            <a:r>
              <a:rPr lang="en-US" i="1" dirty="0" smtClean="0"/>
              <a:t>customer country</a:t>
            </a:r>
            <a:r>
              <a:rPr lang="en-US" dirty="0" smtClean="0"/>
              <a:t> (according to </a:t>
            </a:r>
            <a:r>
              <a:rPr lang="en-US" dirty="0" err="1" smtClean="0"/>
              <a:t>Alexa</a:t>
            </a:r>
            <a:r>
              <a:rPr lang="en-US" dirty="0" smtClean="0"/>
              <a:t>) and region usage</a:t>
            </a:r>
          </a:p>
          <a:p>
            <a:pPr>
              <a:buNone/>
            </a:pPr>
            <a:endParaRPr lang="en-US" dirty="0" smtClean="0"/>
          </a:p>
          <a:p>
            <a:r>
              <a:rPr lang="en-US" b="1" i="1" dirty="0" smtClean="0"/>
              <a:t>47%</a:t>
            </a:r>
            <a:r>
              <a:rPr lang="en-US" dirty="0" smtClean="0"/>
              <a:t> of </a:t>
            </a:r>
            <a:r>
              <a:rPr lang="en-US" dirty="0" err="1" smtClean="0"/>
              <a:t>subdomains</a:t>
            </a:r>
            <a:r>
              <a:rPr lang="en-US" dirty="0" smtClean="0"/>
              <a:t> are not deployed </a:t>
            </a:r>
            <a:br>
              <a:rPr lang="en-US" dirty="0" smtClean="0"/>
            </a:br>
            <a:r>
              <a:rPr lang="en-US" dirty="0" smtClean="0"/>
              <a:t>in the same country as users</a:t>
            </a:r>
          </a:p>
          <a:p>
            <a:r>
              <a:rPr lang="en-US" b="1" i="1" dirty="0" smtClean="0"/>
              <a:t>32% </a:t>
            </a:r>
            <a:r>
              <a:rPr lang="en-US" dirty="0" err="1" smtClean="0"/>
              <a:t>subdomains</a:t>
            </a:r>
            <a:r>
              <a:rPr lang="en-US" dirty="0" smtClean="0"/>
              <a:t> are not deployed </a:t>
            </a:r>
            <a:br>
              <a:rPr lang="en-US" dirty="0" smtClean="0"/>
            </a:br>
            <a:r>
              <a:rPr lang="en-US" dirty="0" smtClean="0"/>
              <a:t>on the same continent as users</a:t>
            </a:r>
          </a:p>
          <a:p>
            <a:endParaRPr lang="en-US" dirty="0" smtClean="0"/>
          </a:p>
        </p:txBody>
      </p:sp>
      <p:sp>
        <p:nvSpPr>
          <p:cNvPr id="4" name="Slide Number Placeholder 3"/>
          <p:cNvSpPr>
            <a:spLocks noGrp="1"/>
          </p:cNvSpPr>
          <p:nvPr>
            <p:ph type="sldNum" sz="quarter" idx="12"/>
          </p:nvPr>
        </p:nvSpPr>
        <p:spPr/>
        <p:txBody>
          <a:bodyPr/>
          <a:lstStyle/>
          <a:p>
            <a:fld id="{7788AB0C-407B-47F8-BA5E-EF063E2B1E11}" type="slidenum">
              <a:rPr lang="en-US" smtClean="0"/>
              <a:pPr/>
              <a:t>26</a:t>
            </a:fld>
            <a:endParaRPr lang="en-US"/>
          </a:p>
        </p:txBody>
      </p:sp>
      <p:pic>
        <p:nvPicPr>
          <p:cNvPr id="8" name="Picture 7" descr="Alexa_logo-1024x394.jpg"/>
          <p:cNvPicPr>
            <a:picLocks noChangeAspect="1"/>
          </p:cNvPicPr>
          <p:nvPr/>
        </p:nvPicPr>
        <p:blipFill>
          <a:blip r:embed="rId3" cstate="print"/>
          <a:srcRect l="9167" t="24010" r="70833" b="24010"/>
          <a:stretch>
            <a:fillRect/>
          </a:stretch>
        </p:blipFill>
        <p:spPr>
          <a:xfrm>
            <a:off x="8534400" y="152400"/>
            <a:ext cx="457200" cy="457200"/>
          </a:xfrm>
          <a:prstGeom prst="rect">
            <a:avLst/>
          </a:prstGeom>
        </p:spPr>
      </p:pic>
      <p:pic>
        <p:nvPicPr>
          <p:cNvPr id="9" name="Picture 8" descr="http://www.vectortemplates.com/raster/maps-world-map-02.png"/>
          <p:cNvPicPr>
            <a:picLocks noChangeAspect="1" noChangeArrowheads="1"/>
          </p:cNvPicPr>
          <p:nvPr/>
        </p:nvPicPr>
        <p:blipFill>
          <a:blip r:embed="rId4" cstate="print">
            <a:extLst>
              <a:ext uri="{BEBA8EAE-BF5A-486C-A8C5-ECC9F3942E4B}">
                <a14:imgProps xmlns="" xmlns:a14="http://schemas.microsoft.com/office/drawing/2010/main">
                  <a14:imgLayer r:embed="rId5">
                    <a14:imgEffect>
                      <a14:brightnessContrast bright="50000"/>
                    </a14:imgEffect>
                  </a14:imgLayer>
                </a14:imgProps>
              </a:ext>
              <a:ext uri="{28A0092B-C50C-407E-A947-70E740481C1C}">
                <a14:useLocalDpi xmlns="" xmlns:a14="http://schemas.microsoft.com/office/drawing/2010/main" val="0"/>
              </a:ext>
            </a:extLst>
          </a:blip>
          <a:srcRect/>
          <a:stretch>
            <a:fillRect/>
          </a:stretch>
        </p:blipFill>
        <p:spPr bwMode="auto">
          <a:xfrm>
            <a:off x="7315200" y="1752600"/>
            <a:ext cx="1613321" cy="85778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908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27</a:t>
            </a:fld>
            <a:endParaRPr lang="en-US"/>
          </a:p>
        </p:txBody>
      </p:sp>
      <p:pic>
        <p:nvPicPr>
          <p:cNvPr id="1229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8161" y="2406647"/>
            <a:ext cx="7005239" cy="3384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Oval 4"/>
          <p:cNvSpPr/>
          <p:nvPr/>
        </p:nvSpPr>
        <p:spPr>
          <a:xfrm>
            <a:off x="6858000" y="3429000"/>
            <a:ext cx="457200" cy="1447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274638"/>
            <a:ext cx="9144000" cy="1325562"/>
          </a:xfrm>
        </p:spPr>
        <p:txBody>
          <a:bodyPr>
            <a:normAutofit fontScale="90000"/>
          </a:bodyPr>
          <a:lstStyle/>
          <a:p>
            <a:r>
              <a:rPr lang="en-US" i="1" dirty="0" smtClean="0"/>
              <a:t>What is the user perceived network performance for different regions/zones?</a:t>
            </a:r>
            <a:endParaRPr lang="en-US" dirty="0"/>
          </a:p>
        </p:txBody>
      </p:sp>
      <p:grpSp>
        <p:nvGrpSpPr>
          <p:cNvPr id="9" name="Group 7"/>
          <p:cNvGrpSpPr/>
          <p:nvPr/>
        </p:nvGrpSpPr>
        <p:grpSpPr>
          <a:xfrm>
            <a:off x="0" y="1600200"/>
            <a:ext cx="9144000" cy="5257800"/>
            <a:chOff x="0" y="1600200"/>
            <a:chExt cx="9144000" cy="5257800"/>
          </a:xfrm>
        </p:grpSpPr>
        <p:sp>
          <p:nvSpPr>
            <p:cNvPr id="10" name="Rectangle 9"/>
            <p:cNvSpPr/>
            <p:nvPr/>
          </p:nvSpPr>
          <p:spPr>
            <a:xfrm>
              <a:off x="0" y="1600200"/>
              <a:ext cx="9144000" cy="525780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76400" y="3124200"/>
              <a:ext cx="6019800" cy="1981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Regions should be selected </a:t>
              </a:r>
              <a:br>
                <a:rPr lang="en-US" sz="3600" b="1" dirty="0" smtClean="0"/>
              </a:br>
              <a:r>
                <a:rPr lang="en-US" sz="3600" b="1" dirty="0" smtClean="0"/>
                <a:t>based on users’ locations</a:t>
              </a:r>
            </a:p>
          </p:txBody>
        </p:sp>
      </p:grpSp>
    </p:spTree>
    <p:extLst>
      <p:ext uri="{BB962C8B-B14F-4D97-AF65-F5344CB8AC3E}">
        <p14:creationId xmlns="" xmlns:p14="http://schemas.microsoft.com/office/powerpoint/2010/main" val="215089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Incomplete view of cloud use</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3</a:t>
            </a:fld>
            <a:endParaRPr lang="en-US"/>
          </a:p>
        </p:txBody>
      </p:sp>
      <p:grpSp>
        <p:nvGrpSpPr>
          <p:cNvPr id="9" name="Group 8"/>
          <p:cNvGrpSpPr/>
          <p:nvPr/>
        </p:nvGrpSpPr>
        <p:grpSpPr>
          <a:xfrm>
            <a:off x="609600" y="1524000"/>
            <a:ext cx="2819400" cy="3157105"/>
            <a:chOff x="695569" y="2000738"/>
            <a:chExt cx="3180862" cy="3561862"/>
          </a:xfrm>
        </p:grpSpPr>
        <p:sp>
          <p:nvSpPr>
            <p:cNvPr id="8" name="Rectangle 7"/>
            <p:cNvSpPr/>
            <p:nvPr/>
          </p:nvSpPr>
          <p:spPr>
            <a:xfrm>
              <a:off x="695569" y="2000738"/>
              <a:ext cx="3180862" cy="3561862"/>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Content Placeholder 5" descr="deepfield_infographic.png"/>
            <p:cNvPicPr>
              <a:picLocks noChangeAspect="1"/>
            </p:cNvPicPr>
            <p:nvPr/>
          </p:nvPicPr>
          <p:blipFill>
            <a:blip r:embed="rId2" cstate="print"/>
            <a:srcRect b="32727"/>
            <a:stretch>
              <a:fillRect/>
            </a:stretch>
          </p:blipFill>
          <p:spPr>
            <a:xfrm>
              <a:off x="762000" y="2667000"/>
              <a:ext cx="3067204" cy="2819400"/>
            </a:xfrm>
            <a:prstGeom prst="rect">
              <a:avLst/>
            </a:prstGeom>
            <a:ln>
              <a:noFill/>
            </a:ln>
            <a:effectLst>
              <a:outerShdw blurRad="50800" dist="38100" dir="2700000" algn="tl" rotWithShape="0">
                <a:prstClr val="black">
                  <a:alpha val="40000"/>
                </a:prstClr>
              </a:outerShdw>
            </a:effectLst>
          </p:spPr>
        </p:pic>
        <p:pic>
          <p:nvPicPr>
            <p:cNvPr id="7" name="Picture 6" descr="deepfield_logo.png"/>
            <p:cNvPicPr>
              <a:picLocks noChangeAspect="1"/>
            </p:cNvPicPr>
            <p:nvPr/>
          </p:nvPicPr>
          <p:blipFill>
            <a:blip r:embed="rId3" cstate="print"/>
            <a:stretch>
              <a:fillRect/>
            </a:stretch>
          </p:blipFill>
          <p:spPr>
            <a:xfrm>
              <a:off x="1122484" y="2086707"/>
              <a:ext cx="2324101" cy="533400"/>
            </a:xfrm>
            <a:prstGeom prst="rect">
              <a:avLst/>
            </a:prstGeom>
            <a:ln>
              <a:noFill/>
            </a:ln>
          </p:spPr>
        </p:pic>
      </p:grpSp>
      <p:pic>
        <p:nvPicPr>
          <p:cNvPr id="10" name="Picture 4"/>
          <p:cNvPicPr>
            <a:picLocks noChangeAspect="1" noChangeArrowheads="1"/>
          </p:cNvPicPr>
          <p:nvPr/>
        </p:nvPicPr>
        <p:blipFill>
          <a:blip r:embed="rId4" cstate="print"/>
          <a:srcRect l="586" t="13043" r="43938" b="50525"/>
          <a:stretch>
            <a:fillRect/>
          </a:stretch>
        </p:blipFill>
        <p:spPr bwMode="auto">
          <a:xfrm>
            <a:off x="4038600" y="1600200"/>
            <a:ext cx="4737652" cy="1676400"/>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1" name="Picture 3"/>
          <p:cNvPicPr>
            <a:picLocks noChangeAspect="1" noChangeArrowheads="1"/>
          </p:cNvPicPr>
          <p:nvPr/>
        </p:nvPicPr>
        <p:blipFill>
          <a:blip r:embed="rId5" cstate="print"/>
          <a:srcRect l="16199" t="15217" r="42671" b="46413"/>
          <a:stretch>
            <a:fillRect/>
          </a:stretch>
        </p:blipFill>
        <p:spPr bwMode="auto">
          <a:xfrm>
            <a:off x="4495800" y="2819400"/>
            <a:ext cx="3657600" cy="1838457"/>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7" name="TextBox 16"/>
          <p:cNvSpPr txBox="1"/>
          <p:nvPr/>
        </p:nvSpPr>
        <p:spPr>
          <a:xfrm>
            <a:off x="609600" y="5105400"/>
            <a:ext cx="7543800" cy="369332"/>
          </a:xfrm>
          <a:prstGeom prst="rect">
            <a:avLst/>
          </a:prstGeom>
          <a:noFill/>
        </p:spPr>
        <p:txBody>
          <a:bodyPr wrap="square" rtlCol="0">
            <a:spAutoFit/>
          </a:bodyPr>
          <a:lstStyle/>
          <a:p>
            <a:endParaRPr lang="en-US" dirty="0"/>
          </a:p>
        </p:txBody>
      </p:sp>
      <p:sp>
        <p:nvSpPr>
          <p:cNvPr id="18" name="TextBox 17"/>
          <p:cNvSpPr txBox="1"/>
          <p:nvPr/>
        </p:nvSpPr>
        <p:spPr>
          <a:xfrm>
            <a:off x="457200" y="5029200"/>
            <a:ext cx="8229600" cy="1077218"/>
          </a:xfrm>
          <a:prstGeom prst="rect">
            <a:avLst/>
          </a:prstGeom>
          <a:noFill/>
        </p:spPr>
        <p:txBody>
          <a:bodyPr wrap="square" rtlCol="0">
            <a:spAutoFit/>
          </a:bodyPr>
          <a:lstStyle/>
          <a:p>
            <a:pPr algn="ctr"/>
            <a:r>
              <a:rPr lang="en-US" sz="3200" b="1" i="1" dirty="0" smtClean="0"/>
              <a:t>Want a global, in-depth understanding </a:t>
            </a:r>
            <a:br>
              <a:rPr lang="en-US" sz="3200" b="1" i="1" dirty="0" smtClean="0"/>
            </a:br>
            <a:r>
              <a:rPr lang="en-US" sz="3200" b="1" i="1" dirty="0" smtClean="0"/>
              <a:t>of </a:t>
            </a:r>
            <a:r>
              <a:rPr lang="en-US" sz="3200" b="1" i="1" dirty="0" err="1" smtClean="0"/>
              <a:t>IaaS</a:t>
            </a:r>
            <a:r>
              <a:rPr lang="en-US" sz="3200" b="1" i="1" dirty="0" smtClean="0"/>
              <a:t> cloud usage patterns</a:t>
            </a:r>
            <a:endParaRPr lang="en-US" sz="32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Fundamental questions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a:pPr>
            <a:r>
              <a:rPr lang="en-US" b="1" i="1" dirty="0" smtClean="0"/>
              <a:t>Who is using public </a:t>
            </a:r>
            <a:r>
              <a:rPr lang="en-US" b="1" i="1" dirty="0" err="1" smtClean="0"/>
              <a:t>IaaS</a:t>
            </a:r>
            <a:r>
              <a:rPr lang="en-US" b="1" i="1" dirty="0" smtClean="0"/>
              <a:t> clouds?</a:t>
            </a:r>
          </a:p>
          <a:p>
            <a:pPr lvl="1">
              <a:buSzPct val="80000"/>
              <a:buFont typeface="Calibri" pitchFamily="34" charset="0"/>
              <a:buChar char="→"/>
            </a:pPr>
            <a:r>
              <a:rPr lang="en-US" dirty="0" smtClean="0"/>
              <a:t>Traffic patterns; network design/traffic engineering</a:t>
            </a:r>
          </a:p>
          <a:p>
            <a:pPr marL="514350" indent="-514350">
              <a:spcBef>
                <a:spcPts val="2400"/>
              </a:spcBef>
              <a:buFont typeface="+mj-lt"/>
              <a:buAutoNum type="arabicPeriod"/>
            </a:pPr>
            <a:r>
              <a:rPr lang="en-US" b="1" i="1" dirty="0" smtClean="0"/>
              <a:t>How are these services using the cloud?</a:t>
            </a:r>
          </a:p>
          <a:p>
            <a:pPr lvl="1">
              <a:buSzPct val="80000"/>
              <a:buFont typeface="Calibri" pitchFamily="34" charset="0"/>
              <a:buChar char="→"/>
            </a:pPr>
            <a:r>
              <a:rPr lang="en-US" dirty="0" smtClean="0"/>
              <a:t> Impact of failures; ways to improve availability</a:t>
            </a:r>
          </a:p>
          <a:p>
            <a:pPr lvl="1">
              <a:buSzPct val="80000"/>
              <a:buFont typeface="Calibri" pitchFamily="34" charset="0"/>
              <a:buChar char="→"/>
            </a:pPr>
            <a:r>
              <a:rPr lang="en-US" dirty="0" smtClean="0"/>
              <a:t> Design of new systems/services</a:t>
            </a:r>
          </a:p>
          <a:p>
            <a:pPr marL="514350" indent="-514350">
              <a:spcBef>
                <a:spcPts val="2400"/>
              </a:spcBef>
              <a:buFont typeface="+mj-lt"/>
              <a:buAutoNum type="arabicPeriod"/>
            </a:pPr>
            <a:r>
              <a:rPr lang="en-US" b="1" i="1" dirty="0" smtClean="0"/>
              <a:t>How can quality of experience be improved?</a:t>
            </a:r>
          </a:p>
          <a:p>
            <a:pPr lvl="1">
              <a:buSzPct val="80000"/>
              <a:buFont typeface="Calibri" pitchFamily="34" charset="0"/>
              <a:buChar char="→"/>
            </a:pPr>
            <a:r>
              <a:rPr lang="en-US" dirty="0" smtClean="0"/>
              <a:t> Deployment design (e.g., ideal region/zone usage)</a:t>
            </a:r>
          </a:p>
        </p:txBody>
      </p:sp>
      <p:sp>
        <p:nvSpPr>
          <p:cNvPr id="4" name="Slide Number Placeholder 3"/>
          <p:cNvSpPr>
            <a:spLocks noGrp="1"/>
          </p:cNvSpPr>
          <p:nvPr>
            <p:ph type="sldNum" sz="quarter" idx="12"/>
          </p:nvPr>
        </p:nvSpPr>
        <p:spPr/>
        <p:txBody>
          <a:bodyPr/>
          <a:lstStyle/>
          <a:p>
            <a:fld id="{7788AB0C-407B-47F8-BA5E-EF063E2B1E11}"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800600"/>
          </a:xfrm>
        </p:spPr>
        <p:txBody>
          <a:bodyPr>
            <a:normAutofit/>
          </a:bodyPr>
          <a:lstStyle/>
          <a:p>
            <a:r>
              <a:rPr lang="en-US" sz="3600" b="1" dirty="0" smtClean="0"/>
              <a:t>First</a:t>
            </a:r>
            <a:r>
              <a:rPr lang="en-US" sz="3600" dirty="0" smtClean="0"/>
              <a:t> in-depth empirical study </a:t>
            </a:r>
            <a:br>
              <a:rPr lang="en-US" sz="3600" dirty="0" smtClean="0"/>
            </a:br>
            <a:r>
              <a:rPr lang="en-US" sz="3600" dirty="0" smtClean="0"/>
              <a:t>examining </a:t>
            </a:r>
            <a:r>
              <a:rPr lang="en-US" sz="3600" b="1" dirty="0" err="1" smtClean="0"/>
              <a:t>IaaS</a:t>
            </a:r>
            <a:r>
              <a:rPr lang="en-US" sz="3600" b="1" dirty="0" smtClean="0"/>
              <a:t> cloud usage patterns </a:t>
            </a:r>
            <a:r>
              <a:rPr lang="en-US" sz="3600" dirty="0" smtClean="0"/>
              <a:t/>
            </a:r>
            <a:br>
              <a:rPr lang="en-US" sz="3600" dirty="0" smtClean="0"/>
            </a:br>
            <a:r>
              <a:rPr lang="en-US" sz="3600" dirty="0" smtClean="0"/>
              <a:t>and identifying ways tenants could </a:t>
            </a:r>
            <a:r>
              <a:rPr lang="en-US" sz="3600" i="1" dirty="0" smtClean="0"/>
              <a:t/>
            </a:r>
            <a:br>
              <a:rPr lang="en-US" sz="3600" i="1" dirty="0" smtClean="0"/>
            </a:br>
            <a:r>
              <a:rPr lang="en-US" sz="3600" b="1" dirty="0" smtClean="0"/>
              <a:t>better leverage </a:t>
            </a:r>
            <a:r>
              <a:rPr lang="en-US" sz="3600" b="1" dirty="0" err="1" smtClean="0"/>
              <a:t>IaaS</a:t>
            </a:r>
            <a:r>
              <a:rPr lang="en-US" sz="3600" b="1" dirty="0" smtClean="0"/>
              <a:t> clouds</a:t>
            </a:r>
            <a:endParaRPr lang="en-US" sz="3600" b="1"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5</a:t>
            </a:fld>
            <a:endParaRPr lang="en-US"/>
          </a:p>
        </p:txBody>
      </p:sp>
      <p:pic>
        <p:nvPicPr>
          <p:cNvPr id="7" name="Picture 6" descr="cloud.png"/>
          <p:cNvPicPr>
            <a:picLocks noChangeAspect="1"/>
          </p:cNvPicPr>
          <p:nvPr/>
        </p:nvPicPr>
        <p:blipFill>
          <a:blip r:embed="rId2" cstate="print"/>
          <a:stretch>
            <a:fillRect/>
          </a:stretch>
        </p:blipFill>
        <p:spPr>
          <a:xfrm>
            <a:off x="2514600" y="762000"/>
            <a:ext cx="4129602" cy="2057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 name="Group 326"/>
          <p:cNvGrpSpPr/>
          <p:nvPr/>
        </p:nvGrpSpPr>
        <p:grpSpPr>
          <a:xfrm>
            <a:off x="4495799" y="1295400"/>
            <a:ext cx="2133600" cy="4648200"/>
            <a:chOff x="4495799" y="1295400"/>
            <a:chExt cx="2133600" cy="4648200"/>
          </a:xfrm>
        </p:grpSpPr>
        <p:sp>
          <p:nvSpPr>
            <p:cNvPr id="289" name="Cloud 288"/>
            <p:cNvSpPr/>
            <p:nvPr/>
          </p:nvSpPr>
          <p:spPr>
            <a:xfrm rot="10800000">
              <a:off x="4572000" y="4648200"/>
              <a:ext cx="2057399" cy="12954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90" name="Cloud 289"/>
            <p:cNvSpPr/>
            <p:nvPr/>
          </p:nvSpPr>
          <p:spPr>
            <a:xfrm rot="10800000">
              <a:off x="4495799" y="1295400"/>
              <a:ext cx="2057399" cy="12954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5" name="Cloud 4"/>
          <p:cNvSpPr/>
          <p:nvPr/>
        </p:nvSpPr>
        <p:spPr>
          <a:xfrm rot="10800000">
            <a:off x="3733800" y="1828800"/>
            <a:ext cx="4648200" cy="33528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descr="aws_logo.png"/>
          <p:cNvPicPr>
            <a:picLocks noChangeAspect="1"/>
          </p:cNvPicPr>
          <p:nvPr/>
        </p:nvPicPr>
        <p:blipFill>
          <a:blip r:embed="rId2" cstate="print"/>
          <a:stretch>
            <a:fillRect/>
          </a:stretch>
        </p:blipFill>
        <p:spPr>
          <a:xfrm>
            <a:off x="5486400" y="2286000"/>
            <a:ext cx="1447800" cy="533877"/>
          </a:xfrm>
          <a:prstGeom prst="rect">
            <a:avLst/>
          </a:prstGeom>
        </p:spPr>
      </p:pic>
      <p:pic>
        <p:nvPicPr>
          <p:cNvPr id="37" name="Picture 36" descr="monitor-and-user3.png"/>
          <p:cNvPicPr>
            <a:picLocks noChangeAspect="1"/>
          </p:cNvPicPr>
          <p:nvPr/>
        </p:nvPicPr>
        <p:blipFill>
          <a:blip r:embed="rId3" cstate="print"/>
          <a:stretch>
            <a:fillRect/>
          </a:stretch>
        </p:blipFill>
        <p:spPr>
          <a:xfrm>
            <a:off x="1295400" y="2724150"/>
            <a:ext cx="1162050" cy="1162050"/>
          </a:xfrm>
          <a:prstGeom prst="rect">
            <a:avLst/>
          </a:prstGeom>
        </p:spPr>
      </p:pic>
      <p:grpSp>
        <p:nvGrpSpPr>
          <p:cNvPr id="64" name="Group 63"/>
          <p:cNvGrpSpPr/>
          <p:nvPr/>
        </p:nvGrpSpPr>
        <p:grpSpPr>
          <a:xfrm>
            <a:off x="2457450" y="2209800"/>
            <a:ext cx="2190750" cy="1095375"/>
            <a:chOff x="2457450" y="2209800"/>
            <a:chExt cx="2190750" cy="1095375"/>
          </a:xfrm>
        </p:grpSpPr>
        <p:sp>
          <p:nvSpPr>
            <p:cNvPr id="39" name="Rounded Rectangle 38"/>
            <p:cNvSpPr/>
            <p:nvPr/>
          </p:nvSpPr>
          <p:spPr>
            <a:xfrm>
              <a:off x="3657600" y="2209800"/>
              <a:ext cx="990600" cy="685800"/>
            </a:xfrm>
            <a:prstGeom prst="roundRect">
              <a:avLst/>
            </a:prstGeom>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smtClean="0"/>
                <a:t>DNS</a:t>
              </a:r>
              <a:br>
                <a:rPr lang="en-US" sz="2000" b="1" dirty="0" smtClean="0"/>
              </a:br>
              <a:r>
                <a:rPr lang="en-US" sz="2000" b="1" dirty="0" smtClean="0"/>
                <a:t>Server</a:t>
              </a:r>
              <a:endParaRPr lang="en-US" sz="2000" b="1" dirty="0"/>
            </a:p>
          </p:txBody>
        </p:sp>
        <p:cxnSp>
          <p:nvCxnSpPr>
            <p:cNvPr id="42" name="Straight Arrow Connector 41"/>
            <p:cNvCxnSpPr>
              <a:stCxn id="37" idx="3"/>
              <a:endCxn id="39" idx="1"/>
            </p:cNvCxnSpPr>
            <p:nvPr/>
          </p:nvCxnSpPr>
          <p:spPr>
            <a:xfrm flipV="1">
              <a:off x="2457450" y="2552700"/>
              <a:ext cx="1200150" cy="752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17" name="Group 416"/>
          <p:cNvGrpSpPr/>
          <p:nvPr/>
        </p:nvGrpSpPr>
        <p:grpSpPr>
          <a:xfrm>
            <a:off x="1981200" y="3305175"/>
            <a:ext cx="2209800" cy="2790825"/>
            <a:chOff x="1981200" y="3305175"/>
            <a:chExt cx="2209800" cy="2790825"/>
          </a:xfrm>
        </p:grpSpPr>
        <p:sp>
          <p:nvSpPr>
            <p:cNvPr id="415" name="Cloud 414"/>
            <p:cNvSpPr/>
            <p:nvPr/>
          </p:nvSpPr>
          <p:spPr>
            <a:xfrm>
              <a:off x="1981200" y="5105400"/>
              <a:ext cx="1295400" cy="990600"/>
            </a:xfrm>
            <a:prstGeom prst="cloud">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14" name="Cloud 413"/>
            <p:cNvSpPr/>
            <p:nvPr/>
          </p:nvSpPr>
          <p:spPr>
            <a:xfrm>
              <a:off x="2895600" y="5105400"/>
              <a:ext cx="1295400" cy="990600"/>
            </a:xfrm>
            <a:prstGeom prst="cloud">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1" name="Cloud 30"/>
            <p:cNvSpPr/>
            <p:nvPr/>
          </p:nvSpPr>
          <p:spPr>
            <a:xfrm>
              <a:off x="2362200" y="4648200"/>
              <a:ext cx="1295400" cy="990600"/>
            </a:xfrm>
            <a:prstGeom prst="cloud">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2" name="TextBox 31"/>
            <p:cNvSpPr txBox="1"/>
            <p:nvPr/>
          </p:nvSpPr>
          <p:spPr>
            <a:xfrm>
              <a:off x="2590800" y="4878439"/>
              <a:ext cx="838691" cy="523220"/>
            </a:xfrm>
            <a:prstGeom prst="rect">
              <a:avLst/>
            </a:prstGeom>
            <a:noFill/>
          </p:spPr>
          <p:txBody>
            <a:bodyPr wrap="none" rtlCol="0">
              <a:spAutoFit/>
            </a:bodyPr>
            <a:lstStyle/>
            <a:p>
              <a:r>
                <a:rPr lang="en-US" sz="2800" b="1" dirty="0" smtClean="0"/>
                <a:t>CDN</a:t>
              </a:r>
              <a:endParaRPr lang="en-US" sz="2800" b="1" dirty="0"/>
            </a:p>
          </p:txBody>
        </p:sp>
        <p:cxnSp>
          <p:nvCxnSpPr>
            <p:cNvPr id="67" name="Straight Arrow Connector 66"/>
            <p:cNvCxnSpPr>
              <a:stCxn id="37" idx="3"/>
              <a:endCxn id="31" idx="3"/>
            </p:cNvCxnSpPr>
            <p:nvPr/>
          </p:nvCxnSpPr>
          <p:spPr>
            <a:xfrm>
              <a:off x="2457450" y="3305175"/>
              <a:ext cx="552450" cy="1399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30" name="Group 429"/>
          <p:cNvGrpSpPr/>
          <p:nvPr/>
        </p:nvGrpSpPr>
        <p:grpSpPr>
          <a:xfrm>
            <a:off x="6400800" y="3124200"/>
            <a:ext cx="990600" cy="1219200"/>
            <a:chOff x="6400800" y="3124200"/>
            <a:chExt cx="990600" cy="1219200"/>
          </a:xfrm>
        </p:grpSpPr>
        <p:sp>
          <p:nvSpPr>
            <p:cNvPr id="12" name="Flowchart: Magnetic Disk 11"/>
            <p:cNvSpPr/>
            <p:nvPr/>
          </p:nvSpPr>
          <p:spPr>
            <a:xfrm>
              <a:off x="6837218" y="3810000"/>
              <a:ext cx="554182" cy="533400"/>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9" name="Straight Arrow Connector 18"/>
            <p:cNvCxnSpPr>
              <a:stCxn id="8" idx="3"/>
              <a:endCxn id="419" idx="1"/>
            </p:cNvCxnSpPr>
            <p:nvPr/>
          </p:nvCxnSpPr>
          <p:spPr>
            <a:xfrm>
              <a:off x="6400800" y="33909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9" name="Rounded Rectangle 418"/>
            <p:cNvSpPr/>
            <p:nvPr/>
          </p:nvSpPr>
          <p:spPr>
            <a:xfrm>
              <a:off x="6781800" y="3124200"/>
              <a:ext cx="609600" cy="533400"/>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VM</a:t>
              </a:r>
              <a:endParaRPr lang="en-US" sz="2000" b="1" dirty="0"/>
            </a:p>
          </p:txBody>
        </p:sp>
        <p:cxnSp>
          <p:nvCxnSpPr>
            <p:cNvPr id="427" name="Straight Arrow Connector 426"/>
            <p:cNvCxnSpPr>
              <a:stCxn id="8" idx="3"/>
              <a:endCxn id="12" idx="2"/>
            </p:cNvCxnSpPr>
            <p:nvPr/>
          </p:nvCxnSpPr>
          <p:spPr>
            <a:xfrm>
              <a:off x="6400800" y="3390900"/>
              <a:ext cx="436418" cy="685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2" name="Title 1"/>
          <p:cNvSpPr>
            <a:spLocks noGrp="1"/>
          </p:cNvSpPr>
          <p:nvPr>
            <p:ph type="title"/>
          </p:nvPr>
        </p:nvSpPr>
        <p:spPr/>
        <p:txBody>
          <a:bodyPr/>
          <a:lstStyle/>
          <a:p>
            <a:r>
              <a:rPr lang="en-US" dirty="0" err="1" smtClean="0"/>
              <a:t>IaaS</a:t>
            </a:r>
            <a:r>
              <a:rPr lang="en-US" dirty="0" smtClean="0"/>
              <a:t> cloud environments</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6</a:t>
            </a:fld>
            <a:endParaRPr lang="en-US"/>
          </a:p>
        </p:txBody>
      </p:sp>
      <p:grpSp>
        <p:nvGrpSpPr>
          <p:cNvPr id="58" name="Group 57"/>
          <p:cNvGrpSpPr/>
          <p:nvPr/>
        </p:nvGrpSpPr>
        <p:grpSpPr>
          <a:xfrm>
            <a:off x="5257800" y="3390900"/>
            <a:ext cx="457200" cy="838200"/>
            <a:chOff x="5257800" y="3390900"/>
            <a:chExt cx="457200" cy="838200"/>
          </a:xfrm>
        </p:grpSpPr>
        <p:cxnSp>
          <p:nvCxnSpPr>
            <p:cNvPr id="55" name="Straight Arrow Connector 54"/>
            <p:cNvCxnSpPr/>
            <p:nvPr/>
          </p:nvCxnSpPr>
          <p:spPr>
            <a:xfrm flipV="1">
              <a:off x="5257800" y="3390900"/>
              <a:ext cx="4572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p:nvPr/>
          </p:nvCxnSpPr>
          <p:spPr>
            <a:xfrm>
              <a:off x="5257800" y="3848100"/>
              <a:ext cx="457200" cy="381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66" name="Group 65"/>
          <p:cNvGrpSpPr/>
          <p:nvPr/>
        </p:nvGrpSpPr>
        <p:grpSpPr>
          <a:xfrm>
            <a:off x="4343400" y="3505200"/>
            <a:ext cx="2057400" cy="1066800"/>
            <a:chOff x="4343400" y="3505200"/>
            <a:chExt cx="2057400" cy="1066800"/>
          </a:xfrm>
        </p:grpSpPr>
        <p:sp>
          <p:nvSpPr>
            <p:cNvPr id="11" name="Rounded Rectangle 10"/>
            <p:cNvSpPr/>
            <p:nvPr/>
          </p:nvSpPr>
          <p:spPr>
            <a:xfrm>
              <a:off x="5715000" y="3886200"/>
              <a:ext cx="685800" cy="685800"/>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VM</a:t>
              </a:r>
              <a:endParaRPr lang="en-US" sz="2000" b="1" dirty="0"/>
            </a:p>
          </p:txBody>
        </p:sp>
        <p:sp>
          <p:nvSpPr>
            <p:cNvPr id="9" name="Rounded Rectangle 8"/>
            <p:cNvSpPr/>
            <p:nvPr/>
          </p:nvSpPr>
          <p:spPr>
            <a:xfrm>
              <a:off x="4343400" y="3505200"/>
              <a:ext cx="914400" cy="685800"/>
            </a:xfrm>
            <a:prstGeom prst="roundRect">
              <a:avLst/>
            </a:prstGeom>
            <a:ln w="28575"/>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smtClean="0"/>
                <a:t>LB</a:t>
              </a:r>
              <a:br>
                <a:rPr lang="en-US" sz="2000" b="1" dirty="0" smtClean="0"/>
              </a:br>
              <a:r>
                <a:rPr lang="en-US" sz="2000" b="1" dirty="0" smtClean="0"/>
                <a:t>Proxy</a:t>
              </a:r>
              <a:endParaRPr lang="en-US" sz="2000" b="1" dirty="0"/>
            </a:p>
          </p:txBody>
        </p:sp>
      </p:grpSp>
      <p:grpSp>
        <p:nvGrpSpPr>
          <p:cNvPr id="99" name="Group 98"/>
          <p:cNvGrpSpPr/>
          <p:nvPr/>
        </p:nvGrpSpPr>
        <p:grpSpPr>
          <a:xfrm>
            <a:off x="1881250" y="2133600"/>
            <a:ext cx="5674425" cy="4038600"/>
            <a:chOff x="1881250" y="2133600"/>
            <a:chExt cx="5674425" cy="4038600"/>
          </a:xfrm>
        </p:grpSpPr>
        <p:grpSp>
          <p:nvGrpSpPr>
            <p:cNvPr id="86" name="Group 85"/>
            <p:cNvGrpSpPr/>
            <p:nvPr/>
          </p:nvGrpSpPr>
          <p:grpSpPr>
            <a:xfrm>
              <a:off x="1881250" y="2133600"/>
              <a:ext cx="5674425" cy="4038600"/>
              <a:chOff x="1881250" y="2133600"/>
              <a:chExt cx="5674425" cy="4038600"/>
            </a:xfrm>
          </p:grpSpPr>
          <p:grpSp>
            <p:nvGrpSpPr>
              <p:cNvPr id="51" name="Group 50"/>
              <p:cNvGrpSpPr/>
              <p:nvPr/>
            </p:nvGrpSpPr>
            <p:grpSpPr>
              <a:xfrm>
                <a:off x="1881250" y="2133600"/>
                <a:ext cx="5674425" cy="4038600"/>
                <a:chOff x="1881250" y="2133600"/>
                <a:chExt cx="5674425" cy="4038600"/>
              </a:xfrm>
            </p:grpSpPr>
            <p:sp>
              <p:nvSpPr>
                <p:cNvPr id="34" name="Rectangle 33"/>
                <p:cNvSpPr/>
                <p:nvPr/>
              </p:nvSpPr>
              <p:spPr>
                <a:xfrm>
                  <a:off x="2438400" y="2514600"/>
                  <a:ext cx="1143000" cy="2286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81250" y="4800600"/>
                  <a:ext cx="2362200" cy="13716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581400" y="2133600"/>
                  <a:ext cx="1143000" cy="8382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412675" y="2971800"/>
                  <a:ext cx="1143000" cy="1524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5715000" y="3845625"/>
                <a:ext cx="785750" cy="914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p:cNvSpPr/>
            <p:nvPr/>
          </p:nvSpPr>
          <p:spPr>
            <a:xfrm>
              <a:off x="5269675" y="3429000"/>
              <a:ext cx="457200" cy="12954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ounded Rectangle 32"/>
          <p:cNvSpPr/>
          <p:nvPr/>
        </p:nvSpPr>
        <p:spPr>
          <a:xfrm>
            <a:off x="4343400" y="4267200"/>
            <a:ext cx="914400" cy="685800"/>
          </a:xfrm>
          <a:prstGeom prst="roundRect">
            <a:avLst/>
          </a:prstGeom>
          <a:gradFill>
            <a:gsLst>
              <a:gs pos="0">
                <a:schemeClr val="accent6">
                  <a:tint val="50000"/>
                  <a:satMod val="300000"/>
                </a:schemeClr>
              </a:gs>
              <a:gs pos="35000">
                <a:schemeClr val="accent6">
                  <a:tint val="37000"/>
                  <a:satMod val="300000"/>
                </a:schemeClr>
              </a:gs>
              <a:gs pos="100000">
                <a:schemeClr val="accent6">
                  <a:tint val="15000"/>
                  <a:satMod val="350000"/>
                </a:schemeClr>
              </a:gs>
            </a:gsLst>
          </a:gradFill>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err="1" smtClean="0"/>
              <a:t>PaaS</a:t>
            </a:r>
            <a:r>
              <a:rPr lang="en-US" sz="2000" b="1" dirty="0" smtClean="0"/>
              <a:t/>
            </a:r>
            <a:br>
              <a:rPr lang="en-US" sz="2000" b="1" dirty="0" smtClean="0"/>
            </a:br>
            <a:r>
              <a:rPr lang="en-US" sz="2000" b="1" dirty="0" smtClean="0"/>
              <a:t>Node</a:t>
            </a:r>
          </a:p>
        </p:txBody>
      </p:sp>
      <p:sp>
        <p:nvSpPr>
          <p:cNvPr id="8" name="Rounded Rectangle 7"/>
          <p:cNvSpPr/>
          <p:nvPr/>
        </p:nvSpPr>
        <p:spPr>
          <a:xfrm>
            <a:off x="5715000" y="3048000"/>
            <a:ext cx="685800" cy="685800"/>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smtClean="0"/>
              <a:t>VM</a:t>
            </a:r>
            <a:endParaRPr lang="en-US" sz="2000" b="1" dirty="0"/>
          </a:p>
        </p:txBody>
      </p:sp>
      <p:cxnSp>
        <p:nvCxnSpPr>
          <p:cNvPr id="82" name="Straight Arrow Connector 81"/>
          <p:cNvCxnSpPr>
            <a:endCxn id="33" idx="1"/>
          </p:cNvCxnSpPr>
          <p:nvPr/>
        </p:nvCxnSpPr>
        <p:spPr>
          <a:xfrm>
            <a:off x="2438400" y="3276600"/>
            <a:ext cx="1905000" cy="1333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a:xfrm>
            <a:off x="2457450" y="3305175"/>
            <a:ext cx="1885950" cy="542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37" idx="3"/>
            <a:endCxn id="8" idx="1"/>
          </p:cNvCxnSpPr>
          <p:nvPr/>
        </p:nvCxnSpPr>
        <p:spPr>
          <a:xfrm>
            <a:off x="2457450" y="3305175"/>
            <a:ext cx="3257550" cy="857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13" name="Rounded Rectangle 412"/>
          <p:cNvSpPr/>
          <p:nvPr/>
        </p:nvSpPr>
        <p:spPr>
          <a:xfrm>
            <a:off x="4343400" y="3048000"/>
            <a:ext cx="3048000" cy="1524000"/>
          </a:xfrm>
          <a:prstGeom prst="roundRect">
            <a:avLst/>
          </a:prstGeom>
          <a:gradFill>
            <a:gsLst>
              <a:gs pos="0">
                <a:schemeClr val="accent6">
                  <a:tint val="50000"/>
                  <a:satMod val="300000"/>
                  <a:alpha val="75000"/>
                </a:schemeClr>
              </a:gs>
              <a:gs pos="35000">
                <a:schemeClr val="accent6">
                  <a:tint val="37000"/>
                  <a:satMod val="300000"/>
                  <a:alpha val="75000"/>
                </a:schemeClr>
              </a:gs>
              <a:gs pos="100000">
                <a:schemeClr val="accent6">
                  <a:tint val="15000"/>
                  <a:satMod val="350000"/>
                  <a:alpha val="75000"/>
                </a:schemeClr>
              </a:gs>
            </a:gsLst>
          </a:gradFill>
          <a:ln w="28575"/>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smtClean="0"/>
              <a:t>Platform-as-a-Service (</a:t>
            </a:r>
            <a:r>
              <a:rPr lang="en-US" sz="2000" b="1" dirty="0" err="1" smtClean="0"/>
              <a:t>PaaS</a:t>
            </a:r>
            <a:r>
              <a:rPr lang="en-US" sz="2000" b="1"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0"/>
                                  </p:iterate>
                                  <p:childTnLst>
                                    <p:set>
                                      <p:cBhvr>
                                        <p:cTn id="30" dur="1" fill="hold">
                                          <p:stCondLst>
                                            <p:cond delay="0"/>
                                          </p:stCondLst>
                                        </p:cTn>
                                        <p:tgtEl>
                                          <p:spTgt spid="4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xit" presetSubtype="0" fill="hold" grpId="1" nodeType="withEffect">
                                  <p:stCondLst>
                                    <p:cond delay="0"/>
                                  </p:stCondLst>
                                  <p:iterate type="lt">
                                    <p:tmAbs val="0"/>
                                  </p:iterate>
                                  <p:childTnLst>
                                    <p:set>
                                      <p:cBhvr>
                                        <p:cTn id="44" dur="1" fill="hold">
                                          <p:stCondLst>
                                            <p:cond delay="0"/>
                                          </p:stCondLst>
                                        </p:cTn>
                                        <p:tgtEl>
                                          <p:spTgt spid="41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animBg="1"/>
      <p:bldP spid="8" grpId="0" animBg="1"/>
      <p:bldP spid="413" grpId="0" animBg="1"/>
      <p:bldP spid="4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Datasets</a:t>
            </a:r>
            <a:endParaRPr lang="en-US" dirty="0"/>
          </a:p>
        </p:txBody>
      </p:sp>
      <p:sp>
        <p:nvSpPr>
          <p:cNvPr id="3" name="Content Placeholder 2"/>
          <p:cNvSpPr>
            <a:spLocks noGrp="1"/>
          </p:cNvSpPr>
          <p:nvPr>
            <p:ph idx="1"/>
          </p:nvPr>
        </p:nvSpPr>
        <p:spPr>
          <a:xfrm>
            <a:off x="457200" y="1295400"/>
            <a:ext cx="8229600" cy="4953000"/>
          </a:xfrm>
        </p:spPr>
        <p:txBody>
          <a:bodyPr/>
          <a:lstStyle/>
          <a:p>
            <a:r>
              <a:rPr lang="en-US" dirty="0" smtClean="0"/>
              <a:t>University packet capture</a:t>
            </a:r>
          </a:p>
          <a:p>
            <a:pPr lvl="1"/>
            <a:r>
              <a:rPr lang="en-US" dirty="0" smtClean="0"/>
              <a:t>Deep, but possibly atypical, perspective</a:t>
            </a:r>
          </a:p>
          <a:p>
            <a:endParaRPr lang="en-US" sz="3600" dirty="0" smtClean="0"/>
          </a:p>
          <a:p>
            <a:endParaRPr lang="en-US" sz="3600" dirty="0" smtClean="0"/>
          </a:p>
          <a:p>
            <a:r>
              <a:rPr lang="en-US" dirty="0" err="1" smtClean="0"/>
              <a:t>Alexa</a:t>
            </a:r>
            <a:r>
              <a:rPr lang="en-US" dirty="0" smtClean="0"/>
              <a:t> </a:t>
            </a:r>
            <a:r>
              <a:rPr lang="en-US" dirty="0" err="1" smtClean="0"/>
              <a:t>subdomains</a:t>
            </a:r>
            <a:r>
              <a:rPr lang="en-US" dirty="0" smtClean="0"/>
              <a:t> DNS records</a:t>
            </a:r>
          </a:p>
          <a:p>
            <a:pPr lvl="1"/>
            <a:r>
              <a:rPr lang="en-US" dirty="0" smtClean="0"/>
              <a:t>Broad, high-level perspective</a:t>
            </a:r>
            <a:endParaRPr lang="en-US" dirty="0"/>
          </a:p>
        </p:txBody>
      </p:sp>
      <p:sp>
        <p:nvSpPr>
          <p:cNvPr id="4" name="Slide Number Placeholder 3"/>
          <p:cNvSpPr>
            <a:spLocks noGrp="1"/>
          </p:cNvSpPr>
          <p:nvPr>
            <p:ph type="sldNum" sz="quarter" idx="12"/>
          </p:nvPr>
        </p:nvSpPr>
        <p:spPr/>
        <p:txBody>
          <a:bodyPr/>
          <a:lstStyle/>
          <a:p>
            <a:fld id="{7788AB0C-407B-47F8-BA5E-EF063E2B1E11}" type="slidenum">
              <a:rPr lang="en-US" smtClean="0"/>
              <a:pPr/>
              <a:t>7</a:t>
            </a:fld>
            <a:endParaRPr lang="en-US"/>
          </a:p>
        </p:txBody>
      </p:sp>
      <p:grpSp>
        <p:nvGrpSpPr>
          <p:cNvPr id="8" name="Group 7"/>
          <p:cNvGrpSpPr/>
          <p:nvPr/>
        </p:nvGrpSpPr>
        <p:grpSpPr>
          <a:xfrm>
            <a:off x="923158" y="4895671"/>
            <a:ext cx="896399" cy="1157883"/>
            <a:chOff x="846959" y="2362200"/>
            <a:chExt cx="896399" cy="1157883"/>
          </a:xfrm>
        </p:grpSpPr>
        <p:pic>
          <p:nvPicPr>
            <p:cNvPr id="9" name="Picture 2" descr="http://sheposts.com/images/various/5297192775_3c1597ed59_m.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56337" y="2362200"/>
              <a:ext cx="720063" cy="54004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Box 9"/>
            <p:cNvSpPr txBox="1"/>
            <p:nvPr/>
          </p:nvSpPr>
          <p:spPr>
            <a:xfrm>
              <a:off x="846959" y="2812197"/>
              <a:ext cx="896399" cy="707886"/>
            </a:xfrm>
            <a:prstGeom prst="rect">
              <a:avLst/>
            </a:prstGeom>
            <a:noFill/>
          </p:spPr>
          <p:txBody>
            <a:bodyPr wrap="none" rtlCol="0">
              <a:spAutoFit/>
            </a:bodyPr>
            <a:lstStyle/>
            <a:p>
              <a:pPr algn="ctr"/>
              <a:r>
                <a:rPr lang="en-US" sz="2000" dirty="0" smtClean="0"/>
                <a:t>Top 1 </a:t>
              </a:r>
              <a:br>
                <a:rPr lang="en-US" sz="2000" dirty="0" smtClean="0"/>
              </a:br>
              <a:r>
                <a:rPr lang="en-US" sz="2000" dirty="0" smtClean="0"/>
                <a:t>million</a:t>
              </a:r>
              <a:endParaRPr lang="en-US" sz="2000" dirty="0"/>
            </a:p>
          </p:txBody>
        </p:sp>
      </p:grpSp>
      <p:grpSp>
        <p:nvGrpSpPr>
          <p:cNvPr id="16" name="Group 15"/>
          <p:cNvGrpSpPr/>
          <p:nvPr/>
        </p:nvGrpSpPr>
        <p:grpSpPr>
          <a:xfrm>
            <a:off x="3574872" y="4876800"/>
            <a:ext cx="1465465" cy="1238310"/>
            <a:chOff x="3651073" y="4876800"/>
            <a:chExt cx="1465465" cy="1238310"/>
          </a:xfrm>
        </p:grpSpPr>
        <p:pic>
          <p:nvPicPr>
            <p:cNvPr id="7" name="Picture 6" descr="org_chart.png"/>
            <p:cNvPicPr>
              <a:picLocks noChangeAspect="1"/>
            </p:cNvPicPr>
            <p:nvPr/>
          </p:nvPicPr>
          <p:blipFill>
            <a:blip r:embed="rId4" cstate="print"/>
            <a:stretch>
              <a:fillRect/>
            </a:stretch>
          </p:blipFill>
          <p:spPr>
            <a:xfrm>
              <a:off x="3886200" y="4876800"/>
              <a:ext cx="990600" cy="990600"/>
            </a:xfrm>
            <a:prstGeom prst="rect">
              <a:avLst/>
            </a:prstGeom>
          </p:spPr>
        </p:pic>
        <p:sp>
          <p:nvSpPr>
            <p:cNvPr id="15" name="TextBox 14"/>
            <p:cNvSpPr txBox="1"/>
            <p:nvPr/>
          </p:nvSpPr>
          <p:spPr>
            <a:xfrm>
              <a:off x="3651073" y="5715000"/>
              <a:ext cx="1465465" cy="400110"/>
            </a:xfrm>
            <a:prstGeom prst="rect">
              <a:avLst/>
            </a:prstGeom>
            <a:noFill/>
          </p:spPr>
          <p:txBody>
            <a:bodyPr wrap="none" rtlCol="0">
              <a:spAutoFit/>
            </a:bodyPr>
            <a:lstStyle/>
            <a:p>
              <a:pPr algn="ctr"/>
              <a:r>
                <a:rPr lang="en-US" sz="2000" dirty="0" err="1" smtClean="0"/>
                <a:t>Subdomains</a:t>
              </a:r>
              <a:endParaRPr lang="en-US" sz="2000" dirty="0"/>
            </a:p>
          </p:txBody>
        </p:sp>
      </p:grpSp>
      <p:grpSp>
        <p:nvGrpSpPr>
          <p:cNvPr id="23" name="Group 22"/>
          <p:cNvGrpSpPr/>
          <p:nvPr/>
        </p:nvGrpSpPr>
        <p:grpSpPr>
          <a:xfrm>
            <a:off x="5105399" y="4876800"/>
            <a:ext cx="2438400" cy="1219200"/>
            <a:chOff x="4724400" y="4876800"/>
            <a:chExt cx="2438400" cy="1219200"/>
          </a:xfrm>
        </p:grpSpPr>
        <p:grpSp>
          <p:nvGrpSpPr>
            <p:cNvPr id="17" name="Group 16"/>
            <p:cNvGrpSpPr/>
            <p:nvPr/>
          </p:nvGrpSpPr>
          <p:grpSpPr>
            <a:xfrm>
              <a:off x="4724400" y="4876800"/>
              <a:ext cx="2438400" cy="1066800"/>
              <a:chOff x="4419600" y="2514600"/>
              <a:chExt cx="2438400" cy="1066800"/>
            </a:xfrm>
          </p:grpSpPr>
          <p:sp>
            <p:nvSpPr>
              <p:cNvPr id="18" name="Right Arrow 17"/>
              <p:cNvSpPr/>
              <p:nvPr/>
            </p:nvSpPr>
            <p:spPr>
              <a:xfrm>
                <a:off x="4419600" y="2971800"/>
                <a:ext cx="24384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724400" y="2514600"/>
                <a:ext cx="1830974" cy="1066800"/>
              </a:xfrm>
              <a:prstGeom prst="rect">
                <a:avLst/>
              </a:prstGeom>
              <a:noFill/>
              <a:ln>
                <a:noFill/>
              </a:ln>
              <a:effectLst>
                <a:outerShdw blurRad="63500" sx="102000" sy="102000" algn="ctr" rotWithShape="0">
                  <a:prstClr val="black">
                    <a:alpha val="40000"/>
                  </a:prstClr>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pic>
          <p:nvPicPr>
            <p:cNvPr id="22" name="Picture 21" descr="PlanetLab_logo1.jpg"/>
            <p:cNvPicPr>
              <a:picLocks noChangeAspect="1"/>
            </p:cNvPicPr>
            <p:nvPr/>
          </p:nvPicPr>
          <p:blipFill>
            <a:blip r:embed="rId6" cstate="print"/>
            <a:stretch>
              <a:fillRect/>
            </a:stretch>
          </p:blipFill>
          <p:spPr>
            <a:xfrm>
              <a:off x="5358468" y="5486400"/>
              <a:ext cx="1118532" cy="609600"/>
            </a:xfrm>
            <a:prstGeom prst="rect">
              <a:avLst/>
            </a:prstGeom>
            <a:ln w="57150">
              <a:solidFill>
                <a:schemeClr val="bg1"/>
              </a:solidFill>
            </a:ln>
            <a:effectLst>
              <a:outerShdw blurRad="63500" sx="102000" sy="102000" algn="ctr" rotWithShape="0">
                <a:prstClr val="black">
                  <a:alpha val="40000"/>
                </a:prstClr>
              </a:outerShdw>
            </a:effectLst>
          </p:spPr>
        </p:pic>
      </p:grpSp>
      <p:grpSp>
        <p:nvGrpSpPr>
          <p:cNvPr id="25" name="Group 24"/>
          <p:cNvGrpSpPr/>
          <p:nvPr/>
        </p:nvGrpSpPr>
        <p:grpSpPr>
          <a:xfrm>
            <a:off x="1904999" y="5014555"/>
            <a:ext cx="1752600" cy="843320"/>
            <a:chOff x="1524000" y="5014555"/>
            <a:chExt cx="1752600" cy="843320"/>
          </a:xfrm>
        </p:grpSpPr>
        <p:sp>
          <p:nvSpPr>
            <p:cNvPr id="12" name="Right Arrow 11"/>
            <p:cNvSpPr/>
            <p:nvPr/>
          </p:nvSpPr>
          <p:spPr>
            <a:xfrm>
              <a:off x="1600200" y="5338465"/>
              <a:ext cx="16764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13" name="TextBox 12"/>
            <p:cNvSpPr txBox="1"/>
            <p:nvPr/>
          </p:nvSpPr>
          <p:spPr>
            <a:xfrm>
              <a:off x="1524000" y="5014555"/>
              <a:ext cx="1752600" cy="400110"/>
            </a:xfrm>
            <a:prstGeom prst="rect">
              <a:avLst/>
            </a:prstGeom>
            <a:noFill/>
          </p:spPr>
          <p:txBody>
            <a:bodyPr wrap="square" rtlCol="0">
              <a:spAutoFit/>
            </a:bodyPr>
            <a:lstStyle/>
            <a:p>
              <a:pPr algn="ctr"/>
              <a:r>
                <a:rPr lang="en-US" sz="2000" i="1" dirty="0" smtClean="0"/>
                <a:t>Zone transfer</a:t>
              </a:r>
              <a:endParaRPr lang="en-US" sz="2000" i="1" dirty="0"/>
            </a:p>
          </p:txBody>
        </p:sp>
        <p:pic>
          <p:nvPicPr>
            <p:cNvPr id="24" name="Picture 23" descr="dnsmap_logo.png"/>
            <p:cNvPicPr>
              <a:picLocks noChangeAspect="1"/>
            </p:cNvPicPr>
            <p:nvPr/>
          </p:nvPicPr>
          <p:blipFill>
            <a:blip r:embed="rId7" cstate="print"/>
            <a:stretch>
              <a:fillRect/>
            </a:stretch>
          </p:blipFill>
          <p:spPr>
            <a:xfrm>
              <a:off x="1600200" y="5562600"/>
              <a:ext cx="1457325" cy="295275"/>
            </a:xfrm>
            <a:prstGeom prst="rect">
              <a:avLst/>
            </a:prstGeom>
          </p:spPr>
        </p:pic>
      </p:grpSp>
      <p:grpSp>
        <p:nvGrpSpPr>
          <p:cNvPr id="26" name="Group 25"/>
          <p:cNvGrpSpPr/>
          <p:nvPr/>
        </p:nvGrpSpPr>
        <p:grpSpPr>
          <a:xfrm>
            <a:off x="7696199" y="4957464"/>
            <a:ext cx="1066801" cy="1066801"/>
            <a:chOff x="7543800" y="2595264"/>
            <a:chExt cx="1066801" cy="1066801"/>
          </a:xfrm>
          <a:effectLst>
            <a:outerShdw blurRad="63500" sx="102000" sy="102000" algn="ctr" rotWithShape="0">
              <a:prstClr val="black">
                <a:alpha val="40000"/>
              </a:prstClr>
            </a:outerShdw>
          </a:effectLst>
        </p:grpSpPr>
        <p:sp>
          <p:nvSpPr>
            <p:cNvPr id="27" name="Flowchart: Magnetic Disk 26"/>
            <p:cNvSpPr/>
            <p:nvPr/>
          </p:nvSpPr>
          <p:spPr>
            <a:xfrm>
              <a:off x="7543800" y="2595264"/>
              <a:ext cx="1066800" cy="1062335"/>
            </a:xfrm>
            <a:prstGeom prst="flowChartMagneticDisk">
              <a:avLst/>
            </a:prstGeom>
            <a:gradFill flip="none" rotWithShape="1">
              <a:gsLst>
                <a:gs pos="0">
                  <a:schemeClr val="tx2"/>
                </a:gs>
                <a:gs pos="50000">
                  <a:schemeClr val="tx2">
                    <a:lumMod val="60000"/>
                    <a:lumOff val="40000"/>
                  </a:schemeClr>
                </a:gs>
                <a:gs pos="100000">
                  <a:schemeClr val="tx2"/>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p>
          </p:txBody>
        </p:sp>
        <p:sp>
          <p:nvSpPr>
            <p:cNvPr id="28" name="TextBox 27"/>
            <p:cNvSpPr txBox="1"/>
            <p:nvPr/>
          </p:nvSpPr>
          <p:spPr>
            <a:xfrm>
              <a:off x="7544373" y="2892624"/>
              <a:ext cx="1066228" cy="769441"/>
            </a:xfrm>
            <a:prstGeom prst="rect">
              <a:avLst/>
            </a:prstGeom>
            <a:noFill/>
          </p:spPr>
          <p:txBody>
            <a:bodyPr wrap="square" lIns="0" rIns="0" rtlCol="0">
              <a:spAutoFit/>
            </a:bodyPr>
            <a:lstStyle/>
            <a:p>
              <a:pPr algn="ctr"/>
              <a:r>
                <a:rPr lang="en-US" sz="2200" dirty="0" smtClean="0">
                  <a:solidFill>
                    <a:schemeClr val="bg1"/>
                  </a:solidFill>
                </a:rPr>
                <a:t>DNS </a:t>
              </a:r>
              <a:br>
                <a:rPr lang="en-US" sz="2200" dirty="0" smtClean="0">
                  <a:solidFill>
                    <a:schemeClr val="bg1"/>
                  </a:solidFill>
                </a:rPr>
              </a:br>
              <a:r>
                <a:rPr lang="en-US" sz="2200" dirty="0" smtClean="0">
                  <a:solidFill>
                    <a:schemeClr val="bg1"/>
                  </a:solidFill>
                </a:rPr>
                <a:t>records</a:t>
              </a:r>
              <a:endParaRPr lang="en-US" sz="2200" dirty="0">
                <a:solidFill>
                  <a:schemeClr val="bg1"/>
                </a:solidFill>
              </a:endParaRPr>
            </a:p>
          </p:txBody>
        </p:sp>
      </p:grpSp>
      <p:grpSp>
        <p:nvGrpSpPr>
          <p:cNvPr id="49" name="Group 48"/>
          <p:cNvGrpSpPr/>
          <p:nvPr/>
        </p:nvGrpSpPr>
        <p:grpSpPr>
          <a:xfrm>
            <a:off x="3022090" y="2590800"/>
            <a:ext cx="1828801" cy="508397"/>
            <a:chOff x="1828799" y="2667000"/>
            <a:chExt cx="1828801" cy="508397"/>
          </a:xfrm>
        </p:grpSpPr>
        <p:pic>
          <p:nvPicPr>
            <p:cNvPr id="32" name="Picture 31" descr="tcpdump_logo.png"/>
            <p:cNvPicPr>
              <a:picLocks noChangeAspect="1"/>
            </p:cNvPicPr>
            <p:nvPr/>
          </p:nvPicPr>
          <p:blipFill>
            <a:blip r:embed="rId8" cstate="print"/>
            <a:srcRect r="54509" b="14234"/>
            <a:stretch>
              <a:fillRect/>
            </a:stretch>
          </p:blipFill>
          <p:spPr>
            <a:xfrm>
              <a:off x="1828799" y="2667000"/>
              <a:ext cx="1752601" cy="355997"/>
            </a:xfrm>
            <a:prstGeom prst="rect">
              <a:avLst/>
            </a:prstGeom>
          </p:spPr>
        </p:pic>
        <p:sp>
          <p:nvSpPr>
            <p:cNvPr id="45" name="Right Arrow 44"/>
            <p:cNvSpPr/>
            <p:nvPr/>
          </p:nvSpPr>
          <p:spPr>
            <a:xfrm>
              <a:off x="1828800" y="2946797"/>
              <a:ext cx="18288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Group 51"/>
          <p:cNvGrpSpPr/>
          <p:nvPr/>
        </p:nvGrpSpPr>
        <p:grpSpPr>
          <a:xfrm>
            <a:off x="4644744" y="2438400"/>
            <a:ext cx="1659685" cy="1143000"/>
            <a:chOff x="3706365" y="2514600"/>
            <a:chExt cx="1659685" cy="1143000"/>
          </a:xfrm>
        </p:grpSpPr>
        <p:pic>
          <p:nvPicPr>
            <p:cNvPr id="50" name="Picture 49" descr="drive-harddisk-5.png"/>
            <p:cNvPicPr>
              <a:picLocks noChangeAspect="1"/>
            </p:cNvPicPr>
            <p:nvPr/>
          </p:nvPicPr>
          <p:blipFill>
            <a:blip r:embed="rId9" cstate="print"/>
            <a:stretch>
              <a:fillRect/>
            </a:stretch>
          </p:blipFill>
          <p:spPr>
            <a:xfrm>
              <a:off x="4038600" y="2514600"/>
              <a:ext cx="914400" cy="914400"/>
            </a:xfrm>
            <a:prstGeom prst="rect">
              <a:avLst/>
            </a:prstGeom>
          </p:spPr>
        </p:pic>
        <p:sp>
          <p:nvSpPr>
            <p:cNvPr id="51" name="TextBox 50"/>
            <p:cNvSpPr txBox="1"/>
            <p:nvPr/>
          </p:nvSpPr>
          <p:spPr>
            <a:xfrm>
              <a:off x="3706365" y="3257490"/>
              <a:ext cx="1659685" cy="400110"/>
            </a:xfrm>
            <a:prstGeom prst="rect">
              <a:avLst/>
            </a:prstGeom>
            <a:noFill/>
          </p:spPr>
          <p:txBody>
            <a:bodyPr wrap="none" rtlCol="0">
              <a:spAutoFit/>
            </a:bodyPr>
            <a:lstStyle/>
            <a:p>
              <a:pPr algn="ctr"/>
              <a:r>
                <a:rPr lang="en-US" sz="2000" dirty="0" smtClean="0"/>
                <a:t>1.4TB Capture</a:t>
              </a:r>
              <a:endParaRPr lang="en-US" sz="2000" dirty="0"/>
            </a:p>
          </p:txBody>
        </p:sp>
      </p:grpSp>
      <p:grpSp>
        <p:nvGrpSpPr>
          <p:cNvPr id="54" name="Group 53"/>
          <p:cNvGrpSpPr/>
          <p:nvPr/>
        </p:nvGrpSpPr>
        <p:grpSpPr>
          <a:xfrm>
            <a:off x="937330" y="2362200"/>
            <a:ext cx="1779961" cy="685800"/>
            <a:chOff x="1165930" y="2438400"/>
            <a:chExt cx="1779961" cy="685800"/>
          </a:xfrm>
        </p:grpSpPr>
        <p:grpSp>
          <p:nvGrpSpPr>
            <p:cNvPr id="43" name="Group 42"/>
            <p:cNvGrpSpPr/>
            <p:nvPr/>
          </p:nvGrpSpPr>
          <p:grpSpPr>
            <a:xfrm>
              <a:off x="2260091" y="2438400"/>
              <a:ext cx="685800" cy="685800"/>
              <a:chOff x="4114800" y="2667000"/>
              <a:chExt cx="1219200" cy="1219200"/>
            </a:xfrm>
          </p:grpSpPr>
          <p:grpSp>
            <p:nvGrpSpPr>
              <p:cNvPr id="40" name="Group 39"/>
              <p:cNvGrpSpPr/>
              <p:nvPr/>
            </p:nvGrpSpPr>
            <p:grpSpPr>
              <a:xfrm>
                <a:off x="4114800" y="2667000"/>
                <a:ext cx="1005836" cy="1005836"/>
                <a:chOff x="4114800" y="2667000"/>
                <a:chExt cx="1005836" cy="1005836"/>
              </a:xfrm>
            </p:grpSpPr>
            <p:pic>
              <p:nvPicPr>
                <p:cNvPr id="37" name="Picture 36" descr="text-html.png"/>
                <p:cNvPicPr>
                  <a:picLocks noChangeAspect="1"/>
                </p:cNvPicPr>
                <p:nvPr/>
              </p:nvPicPr>
              <p:blipFill>
                <a:blip r:embed="rId10" cstate="print"/>
                <a:stretch>
                  <a:fillRect/>
                </a:stretch>
              </p:blipFill>
              <p:spPr>
                <a:xfrm>
                  <a:off x="4114800" y="2667000"/>
                  <a:ext cx="1005836" cy="1005836"/>
                </a:xfrm>
                <a:prstGeom prst="rect">
                  <a:avLst/>
                </a:prstGeom>
              </p:spPr>
            </p:pic>
            <p:pic>
              <p:nvPicPr>
                <p:cNvPr id="39" name="Picture 38" descr="aws_logo.png"/>
                <p:cNvPicPr>
                  <a:picLocks noChangeAspect="1"/>
                </p:cNvPicPr>
                <p:nvPr/>
              </p:nvPicPr>
              <p:blipFill>
                <a:blip r:embed="rId11" cstate="print"/>
                <a:stretch>
                  <a:fillRect/>
                </a:stretch>
              </p:blipFill>
              <p:spPr>
                <a:xfrm>
                  <a:off x="4281055" y="2770910"/>
                  <a:ext cx="685800" cy="252888"/>
                </a:xfrm>
                <a:prstGeom prst="rect">
                  <a:avLst/>
                </a:prstGeom>
              </p:spPr>
            </p:pic>
          </p:grpSp>
          <p:grpSp>
            <p:nvGrpSpPr>
              <p:cNvPr id="42" name="Group 41"/>
              <p:cNvGrpSpPr/>
              <p:nvPr/>
            </p:nvGrpSpPr>
            <p:grpSpPr>
              <a:xfrm>
                <a:off x="4328164" y="2880364"/>
                <a:ext cx="1005836" cy="1005836"/>
                <a:chOff x="6248400" y="2971800"/>
                <a:chExt cx="1005836" cy="1005836"/>
              </a:xfrm>
            </p:grpSpPr>
            <p:pic>
              <p:nvPicPr>
                <p:cNvPr id="38" name="Picture 37" descr="text-html.png"/>
                <p:cNvPicPr>
                  <a:picLocks noChangeAspect="1"/>
                </p:cNvPicPr>
                <p:nvPr/>
              </p:nvPicPr>
              <p:blipFill>
                <a:blip r:embed="rId10" cstate="print"/>
                <a:stretch>
                  <a:fillRect/>
                </a:stretch>
              </p:blipFill>
              <p:spPr>
                <a:xfrm>
                  <a:off x="6248400" y="2971800"/>
                  <a:ext cx="1005836" cy="1005836"/>
                </a:xfrm>
                <a:prstGeom prst="rect">
                  <a:avLst/>
                </a:prstGeom>
              </p:spPr>
            </p:pic>
            <p:pic>
              <p:nvPicPr>
                <p:cNvPr id="41" name="Picture 40" descr="windowsazure-logo.png"/>
                <p:cNvPicPr>
                  <a:picLocks noChangeAspect="1"/>
                </p:cNvPicPr>
                <p:nvPr/>
              </p:nvPicPr>
              <p:blipFill>
                <a:blip r:embed="rId12" cstate="print"/>
                <a:stretch>
                  <a:fillRect/>
                </a:stretch>
              </p:blipFill>
              <p:spPr>
                <a:xfrm>
                  <a:off x="6454787" y="3048000"/>
                  <a:ext cx="631813" cy="304800"/>
                </a:xfrm>
                <a:prstGeom prst="rect">
                  <a:avLst/>
                </a:prstGeom>
              </p:spPr>
            </p:pic>
          </p:grpSp>
        </p:grpSp>
        <p:sp>
          <p:nvSpPr>
            <p:cNvPr id="53" name="TextBox 52"/>
            <p:cNvSpPr txBox="1"/>
            <p:nvPr/>
          </p:nvSpPr>
          <p:spPr>
            <a:xfrm>
              <a:off x="1165930" y="2514600"/>
              <a:ext cx="1184427" cy="400110"/>
            </a:xfrm>
            <a:prstGeom prst="rect">
              <a:avLst/>
            </a:prstGeom>
            <a:noFill/>
          </p:spPr>
          <p:txBody>
            <a:bodyPr wrap="none" rtlCol="0">
              <a:spAutoFit/>
            </a:bodyPr>
            <a:lstStyle/>
            <a:p>
              <a:pPr algn="r"/>
              <a:r>
                <a:rPr lang="en-US" sz="2000" dirty="0" smtClean="0"/>
                <a:t>IP Ranges</a:t>
              </a:r>
              <a:endParaRPr lang="en-US" sz="2000" dirty="0"/>
            </a:p>
          </p:txBody>
        </p:sp>
      </p:grpSp>
      <p:grpSp>
        <p:nvGrpSpPr>
          <p:cNvPr id="63" name="Group 62"/>
          <p:cNvGrpSpPr/>
          <p:nvPr/>
        </p:nvGrpSpPr>
        <p:grpSpPr>
          <a:xfrm>
            <a:off x="6096000" y="2438400"/>
            <a:ext cx="1447800" cy="990600"/>
            <a:chOff x="6019800" y="2590800"/>
            <a:chExt cx="1447800" cy="990600"/>
          </a:xfrm>
        </p:grpSpPr>
        <p:sp>
          <p:nvSpPr>
            <p:cNvPr id="61" name="Right Arrow 60"/>
            <p:cNvSpPr/>
            <p:nvPr/>
          </p:nvSpPr>
          <p:spPr>
            <a:xfrm>
              <a:off x="6019800" y="2971800"/>
              <a:ext cx="14478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2" name="Picture 8" descr="http://www.bro.org/images/bro-eyes.png"/>
            <p:cNvPicPr>
              <a:picLocks noChangeAspect="1" noChangeArrowheads="1"/>
            </p:cNvPicPr>
            <p:nvPr/>
          </p:nvPicPr>
          <p:blipFill>
            <a:blip r:embed="rId13" cstate="print">
              <a:extLst>
                <a:ext uri="{28A0092B-C50C-407E-A947-70E740481C1C}">
                  <a14:useLocalDpi xmlns="" xmlns:a14="http://schemas.microsoft.com/office/drawing/2010/main" val="0"/>
                </a:ext>
              </a:extLst>
            </a:blip>
            <a:srcRect/>
            <a:stretch>
              <a:fillRect/>
            </a:stretch>
          </p:blipFill>
          <p:spPr bwMode="auto">
            <a:xfrm>
              <a:off x="6172200" y="2590800"/>
              <a:ext cx="1035177" cy="99060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64" name="Group 63"/>
          <p:cNvGrpSpPr/>
          <p:nvPr/>
        </p:nvGrpSpPr>
        <p:grpSpPr>
          <a:xfrm>
            <a:off x="7696199" y="2362200"/>
            <a:ext cx="1066801" cy="1066801"/>
            <a:chOff x="7543800" y="2595264"/>
            <a:chExt cx="1066801" cy="1066801"/>
          </a:xfrm>
          <a:effectLst>
            <a:outerShdw blurRad="63500" sx="102000" sy="102000" algn="ctr" rotWithShape="0">
              <a:prstClr val="black">
                <a:alpha val="40000"/>
              </a:prstClr>
            </a:outerShdw>
          </a:effectLst>
        </p:grpSpPr>
        <p:sp>
          <p:nvSpPr>
            <p:cNvPr id="65" name="Flowchart: Magnetic Disk 64"/>
            <p:cNvSpPr/>
            <p:nvPr/>
          </p:nvSpPr>
          <p:spPr>
            <a:xfrm>
              <a:off x="7543800" y="2595264"/>
              <a:ext cx="1066800" cy="1062335"/>
            </a:xfrm>
            <a:prstGeom prst="flowChartMagneticDisk">
              <a:avLst/>
            </a:prstGeom>
            <a:gradFill flip="none" rotWithShape="1">
              <a:gsLst>
                <a:gs pos="0">
                  <a:schemeClr val="accent2">
                    <a:lumMod val="75000"/>
                  </a:schemeClr>
                </a:gs>
                <a:gs pos="50000">
                  <a:schemeClr val="accent2"/>
                </a:gs>
                <a:gs pos="100000">
                  <a:schemeClr val="accent2">
                    <a:lumMod val="75000"/>
                  </a:schemeClr>
                </a:gs>
              </a:gsLst>
              <a:lin ang="2700000" scaled="1"/>
              <a:tileRect/>
            </a:gra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i="1" dirty="0"/>
            </a:p>
          </p:txBody>
        </p:sp>
        <p:sp>
          <p:nvSpPr>
            <p:cNvPr id="66" name="TextBox 65"/>
            <p:cNvSpPr txBox="1"/>
            <p:nvPr/>
          </p:nvSpPr>
          <p:spPr>
            <a:xfrm>
              <a:off x="7544373" y="2892624"/>
              <a:ext cx="1066228" cy="769441"/>
            </a:xfrm>
            <a:prstGeom prst="rect">
              <a:avLst/>
            </a:prstGeom>
            <a:noFill/>
          </p:spPr>
          <p:txBody>
            <a:bodyPr wrap="square" lIns="0" rIns="0" rtlCol="0">
              <a:spAutoFit/>
            </a:bodyPr>
            <a:lstStyle/>
            <a:p>
              <a:pPr algn="ctr"/>
              <a:r>
                <a:rPr lang="en-US" sz="2200" dirty="0" smtClean="0">
                  <a:solidFill>
                    <a:schemeClr val="bg1"/>
                  </a:solidFill>
                </a:rPr>
                <a:t>Conn</a:t>
              </a:r>
              <a:br>
                <a:rPr lang="en-US" sz="2200" dirty="0" smtClean="0">
                  <a:solidFill>
                    <a:schemeClr val="bg1"/>
                  </a:solidFill>
                </a:rPr>
              </a:br>
              <a:r>
                <a:rPr lang="en-US" sz="2200" dirty="0" smtClean="0">
                  <a:solidFill>
                    <a:schemeClr val="bg1"/>
                  </a:solidFill>
                </a:rPr>
                <a:t>records</a:t>
              </a:r>
              <a:endParaRPr lang="en-US" sz="2200" dirty="0">
                <a:solidFill>
                  <a:schemeClr val="bg1"/>
                </a:solidFill>
              </a:endParaRPr>
            </a:p>
          </p:txBody>
        </p:sp>
      </p:grpSp>
      <p:grpSp>
        <p:nvGrpSpPr>
          <p:cNvPr id="68" name="Group 67"/>
          <p:cNvGrpSpPr/>
          <p:nvPr/>
        </p:nvGrpSpPr>
        <p:grpSpPr>
          <a:xfrm>
            <a:off x="1060500" y="2895600"/>
            <a:ext cx="1781830" cy="723087"/>
            <a:chOff x="885170" y="2971800"/>
            <a:chExt cx="1781830" cy="723087"/>
          </a:xfrm>
        </p:grpSpPr>
        <p:grpSp>
          <p:nvGrpSpPr>
            <p:cNvPr id="56" name="Group 55"/>
            <p:cNvGrpSpPr/>
            <p:nvPr/>
          </p:nvGrpSpPr>
          <p:grpSpPr>
            <a:xfrm>
              <a:off x="885170" y="2971800"/>
              <a:ext cx="1781830" cy="707886"/>
              <a:chOff x="1342370" y="2971800"/>
              <a:chExt cx="1781830" cy="707886"/>
            </a:xfrm>
          </p:grpSpPr>
          <p:pic>
            <p:nvPicPr>
              <p:cNvPr id="48" name="Picture 47" descr="cisco_router.png"/>
              <p:cNvPicPr>
                <a:picLocks noChangeAspect="1"/>
              </p:cNvPicPr>
              <p:nvPr/>
            </p:nvPicPr>
            <p:blipFill>
              <a:blip r:embed="rId14" cstate="print"/>
              <a:stretch>
                <a:fillRect/>
              </a:stretch>
            </p:blipFill>
            <p:spPr>
              <a:xfrm>
                <a:off x="2349500" y="3200400"/>
                <a:ext cx="774700" cy="457200"/>
              </a:xfrm>
              <a:prstGeom prst="rect">
                <a:avLst/>
              </a:prstGeom>
            </p:spPr>
          </p:pic>
          <p:sp>
            <p:nvSpPr>
              <p:cNvPr id="55" name="TextBox 54"/>
              <p:cNvSpPr txBox="1"/>
              <p:nvPr/>
            </p:nvSpPr>
            <p:spPr>
              <a:xfrm>
                <a:off x="1342370" y="2971800"/>
                <a:ext cx="1019830" cy="707886"/>
              </a:xfrm>
              <a:prstGeom prst="rect">
                <a:avLst/>
              </a:prstGeom>
              <a:noFill/>
            </p:spPr>
            <p:txBody>
              <a:bodyPr wrap="none" rtlCol="0">
                <a:spAutoFit/>
              </a:bodyPr>
              <a:lstStyle/>
              <a:p>
                <a:pPr algn="r"/>
                <a:r>
                  <a:rPr lang="en-US" sz="2000" dirty="0" smtClean="0"/>
                  <a:t>Campus</a:t>
                </a:r>
                <a:br>
                  <a:rPr lang="en-US" sz="2000" dirty="0" smtClean="0"/>
                </a:br>
                <a:r>
                  <a:rPr lang="en-US" sz="2000" dirty="0" smtClean="0"/>
                  <a:t>Traffic</a:t>
                </a:r>
                <a:endParaRPr lang="en-US" sz="2000" dirty="0"/>
              </a:p>
            </p:txBody>
          </p:sp>
        </p:grpSp>
        <p:pic>
          <p:nvPicPr>
            <p:cNvPr id="67" name="Picture 66" descr="http://www.uc.wisc.edu/brand/templates-and-downloads/downloads/print/UWCrest_4c.png"/>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2057400" y="3124200"/>
              <a:ext cx="388342" cy="570687"/>
            </a:xfrm>
            <a:prstGeom prst="rect">
              <a:avLst/>
            </a:prstGeom>
            <a:noFill/>
            <a:extLst>
              <a:ext uri="{909E8E84-426E-40DD-AFC4-6F175D3DCCD1}">
                <a14:hiddenFill xmlns=""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Fundamental questions</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marL="514350" indent="-514350">
              <a:buFont typeface="+mj-lt"/>
              <a:buAutoNum type="arabicPeriod"/>
            </a:pPr>
            <a:r>
              <a:rPr lang="en-US" b="1" i="1" dirty="0" smtClean="0"/>
              <a:t>Who is using public </a:t>
            </a:r>
            <a:r>
              <a:rPr lang="en-US" b="1" i="1" dirty="0" err="1" smtClean="0"/>
              <a:t>IaaS</a:t>
            </a:r>
            <a:r>
              <a:rPr lang="en-US" b="1" i="1" dirty="0" smtClean="0"/>
              <a:t> clouds?</a:t>
            </a:r>
          </a:p>
          <a:p>
            <a:pPr lvl="1">
              <a:buSzPct val="80000"/>
              <a:buFont typeface="Calibri" pitchFamily="34" charset="0"/>
              <a:buChar char="→"/>
            </a:pPr>
            <a:r>
              <a:rPr lang="en-US" dirty="0" smtClean="0"/>
              <a:t>Traffic patterns; network design/traffic engineering</a:t>
            </a:r>
          </a:p>
          <a:p>
            <a:pPr marL="514350" indent="-514350">
              <a:spcBef>
                <a:spcPts val="2400"/>
              </a:spcBef>
              <a:buFont typeface="+mj-lt"/>
              <a:buAutoNum type="arabicPeriod"/>
            </a:pPr>
            <a:r>
              <a:rPr lang="en-US" b="1" i="1" dirty="0" smtClean="0"/>
              <a:t>How are these services using the cloud?</a:t>
            </a:r>
          </a:p>
          <a:p>
            <a:pPr lvl="1">
              <a:buSzPct val="80000"/>
              <a:buFont typeface="Calibri" pitchFamily="34" charset="0"/>
              <a:buChar char="→"/>
            </a:pPr>
            <a:r>
              <a:rPr lang="en-US" dirty="0" smtClean="0"/>
              <a:t> Impact of failures; ways to improve availability</a:t>
            </a:r>
          </a:p>
          <a:p>
            <a:pPr lvl="1">
              <a:buSzPct val="80000"/>
              <a:buFont typeface="Calibri" pitchFamily="34" charset="0"/>
              <a:buChar char="→"/>
            </a:pPr>
            <a:r>
              <a:rPr lang="en-US" dirty="0" smtClean="0"/>
              <a:t> Design of new systems/services</a:t>
            </a:r>
          </a:p>
          <a:p>
            <a:pPr marL="514350" indent="-514350">
              <a:spcBef>
                <a:spcPts val="2400"/>
              </a:spcBef>
              <a:buFont typeface="+mj-lt"/>
              <a:buAutoNum type="arabicPeriod"/>
            </a:pPr>
            <a:r>
              <a:rPr lang="en-US" b="1" i="1" dirty="0" smtClean="0"/>
              <a:t>How can quality of experience be improved?</a:t>
            </a:r>
          </a:p>
          <a:p>
            <a:pPr lvl="1">
              <a:buSzPct val="80000"/>
              <a:buFont typeface="Calibri" pitchFamily="34" charset="0"/>
              <a:buChar char="→"/>
            </a:pPr>
            <a:r>
              <a:rPr lang="en-US" dirty="0" smtClean="0"/>
              <a:t> Deployment design (e.g., ideal region/zone usage)</a:t>
            </a:r>
          </a:p>
        </p:txBody>
      </p:sp>
      <p:sp>
        <p:nvSpPr>
          <p:cNvPr id="4" name="Slide Number Placeholder 3"/>
          <p:cNvSpPr>
            <a:spLocks noGrp="1"/>
          </p:cNvSpPr>
          <p:nvPr>
            <p:ph type="sldNum" sz="quarter" idx="12"/>
          </p:nvPr>
        </p:nvSpPr>
        <p:spPr/>
        <p:txBody>
          <a:bodyPr/>
          <a:lstStyle/>
          <a:p>
            <a:fld id="{7788AB0C-407B-47F8-BA5E-EF063E2B1E11}" type="slidenum">
              <a:rPr lang="en-US" smtClean="0"/>
              <a:pPr/>
              <a:t>8</a:t>
            </a:fld>
            <a:endParaRPr lang="en-US"/>
          </a:p>
        </p:txBody>
      </p:sp>
      <p:sp>
        <p:nvSpPr>
          <p:cNvPr id="5" name="Rectangle 4"/>
          <p:cNvSpPr/>
          <p:nvPr/>
        </p:nvSpPr>
        <p:spPr>
          <a:xfrm>
            <a:off x="0" y="2819400"/>
            <a:ext cx="9144000" cy="3200400"/>
          </a:xfrm>
          <a:prstGeom prst="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04800" y="2590800"/>
            <a:ext cx="7010400" cy="3581400"/>
            <a:chOff x="0" y="3505200"/>
            <a:chExt cx="7010400" cy="3581400"/>
          </a:xfrm>
        </p:grpSpPr>
        <p:graphicFrame>
          <p:nvGraphicFramePr>
            <p:cNvPr id="23" name="Chart 22"/>
            <p:cNvGraphicFramePr>
              <a:graphicFrameLocks/>
            </p:cNvGraphicFramePr>
            <p:nvPr>
              <p:extLst>
                <p:ext uri="{D42A27DB-BD31-4B8C-83A1-F6EECF244321}">
                  <p14:modId xmlns="" xmlns:p14="http://schemas.microsoft.com/office/powerpoint/2010/main" val="4096165040"/>
                </p:ext>
              </p:extLst>
            </p:nvPr>
          </p:nvGraphicFramePr>
          <p:xfrm>
            <a:off x="0" y="3505200"/>
            <a:ext cx="70104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a:off x="1752600" y="3805535"/>
              <a:ext cx="2844048" cy="461665"/>
            </a:xfrm>
            <a:prstGeom prst="rect">
              <a:avLst/>
            </a:prstGeom>
            <a:noFill/>
          </p:spPr>
          <p:txBody>
            <a:bodyPr wrap="none" rtlCol="0">
              <a:spAutoFit/>
            </a:bodyPr>
            <a:lstStyle/>
            <a:p>
              <a:r>
                <a:rPr lang="en-US" sz="2400" i="1" dirty="0" smtClean="0"/>
                <a:t>Cloud-using domains</a:t>
              </a:r>
              <a:endParaRPr lang="en-US" sz="2400" i="1" dirty="0"/>
            </a:p>
          </p:txBody>
        </p:sp>
        <p:sp>
          <p:nvSpPr>
            <p:cNvPr id="34" name="TextBox 33"/>
            <p:cNvSpPr txBox="1"/>
            <p:nvPr/>
          </p:nvSpPr>
          <p:spPr>
            <a:xfrm>
              <a:off x="1600200" y="5786735"/>
              <a:ext cx="3430747" cy="461665"/>
            </a:xfrm>
            <a:prstGeom prst="rect">
              <a:avLst/>
            </a:prstGeom>
            <a:noFill/>
          </p:spPr>
          <p:txBody>
            <a:bodyPr wrap="none" rtlCol="0">
              <a:spAutoFit/>
            </a:bodyPr>
            <a:lstStyle/>
            <a:p>
              <a:r>
                <a:rPr lang="en-US" sz="2400" i="1" dirty="0" smtClean="0"/>
                <a:t>Non-cloud-using domains</a:t>
              </a:r>
              <a:endParaRPr lang="en-US" sz="2400" i="1" dirty="0"/>
            </a:p>
          </p:txBody>
        </p:sp>
      </p:grpSp>
      <p:sp>
        <p:nvSpPr>
          <p:cNvPr id="2" name="Title 1"/>
          <p:cNvSpPr>
            <a:spLocks noGrp="1"/>
          </p:cNvSpPr>
          <p:nvPr>
            <p:ph type="title"/>
          </p:nvPr>
        </p:nvSpPr>
        <p:spPr>
          <a:xfrm>
            <a:off x="0" y="274638"/>
            <a:ext cx="9144000" cy="1325562"/>
          </a:xfrm>
        </p:spPr>
        <p:txBody>
          <a:bodyPr>
            <a:normAutofit fontScale="90000"/>
          </a:bodyPr>
          <a:lstStyle/>
          <a:p>
            <a:r>
              <a:rPr lang="en-US" i="1" dirty="0" smtClean="0"/>
              <a:t>How many popular web </a:t>
            </a:r>
            <a:br>
              <a:rPr lang="en-US" i="1" dirty="0" smtClean="0"/>
            </a:br>
            <a:r>
              <a:rPr lang="en-US" i="1" dirty="0" smtClean="0"/>
              <a:t>services use the cloud?</a:t>
            </a:r>
            <a:endParaRPr lang="en-US" i="1" dirty="0"/>
          </a:p>
        </p:txBody>
      </p:sp>
      <p:sp>
        <p:nvSpPr>
          <p:cNvPr id="16" name="AutoShape 10" descr="data:image/jpeg;base64,/9j/4AAQSkZJRgABAQAAAQABAAD/2wCEAAkGBxQQEhUUEhQQFRUXFBcWDxUUFBIUFBQUFBQXFhUUFBQYHCggGBolHBQWITEhJSkrLi4uFx8zODMsNygtLisBCgoKDg0OGxAQGy0kICQsLCwuLyw0LDQsLy8sLCwsLCwsLCwsLC4sLCwsLCwsLCwsLCwsLCwsLCwsLCwsLDQsLP/AABEIAMIBAwMBIgACEQEDEQH/xAAbAAEAAQUBAAAAAAAAAAAAAAAAAQIDBAUGB//EAEIQAAEDAQUDCAYJAwQDAQAAAAEAAhEDBAUSITFBUZEGEyIyYXGB0RVCU2KhwQcUFiNScpKx8IKiskPC4fGDk9Iz/8QAGgEBAAIDAQAAAAAAAAAAAAAAAAMEAQIFBv/EACwRAAICAQMDBAEDBQEAAAAAAAABAgMRBCExEhRRBRNBUpEiMmEVgbHB8XH/2gAMAwEAAhEDEQA/APcERFqAiIgCIiAIiIAiIgCIiAIiIAiIgCIiAIiIAiKUBCKFKAIiIAiIgCIiAIiIAiIgChIRASoUwkICEUwkICEUwkICJRTCQgIRTCs2mtgGkknJAXUXIVuX9kaSOdaYMS2nWePBwEHvVs/SLZPxu8KFb5qdaa18Rf4J1pbnxB/g7NFwj/pKs405491GP8nLe8neUbLa3FTJIxYXhzcL2OiQCJjMbliensgsyi0jE9NbWuqUWkb5FIUqEhKVgXjetOg1zqjmta3rve4NaPErYFeafTA0/VmxOVpblvxU3xI8VrN9MWyfTVK62NbeMs31b6QbE3/Xon8nOVDwY0rDq/SXZB1XVXfloVR/nhXlV2XY6s2TzrYc+cNMuJDaD6oABIGZpuHeVuLNydLqcBloJqVaOF7g1r6dKpRdULc2kBwcwsJEdYTkIUCtsfGDsWaDSVvEpSb/ALHZv+k2iDlTtRG1wZREDfGOT4LuLvtPONkEEEAtIylrhIMLwi1cka7sDgzmsTZfTq1mk03Y3NjEYJloa7TLEvYeRLXNstFjy0ubRY1xa4OBLBhkOGui3qnNtqRV1+m09dcZUvnk6BFUohTHKIRTCQgIRTCQgChTCQgCJCICUREAREQBElW6lUN1KAuIqGPB0MqtAEREAWsv0/dOj8L478BWzWFebJbnpMHxBCynhmY7NHgV12B1RzWnG0FpM4XEw1hdDRGZOGB81trvuZhqMlteo11RrQA0tDJaXF1UuYCWyCNGzBzR/Ju1scWiyPdhPRcMTmnDo5rjUWU24bU6S6yVi4xjJNA4tueN5J8SV6O27q3U0ljyeot1HXvGxJY8mk9FuFHnMNSMFBzHHJrjVZNQTtIdl2bV2n0Uy3nwfaUjqDscNi0buSVr9WytH5vqfyK6/kHctWyh5rim11R9PCxgZIDMWbiwRPSO/IKvq71Khxck2VtZqYy07i5JvKO9ClQEK4Z58Fcfy+sr30KnNio57XU3tbTMPIBAdhyMnCXGNsLsFj2iyNeZzB0lpiRuOwrDWVg3rm4SUl8HidCz16mlnvHw+tDYRJ6bRoSPEraWe4XvHTsdsO7E6hhjuqVCf+16sLC3bjP9TvksL6sBXgyWkCAS4jNp7d7VGqUvkvz9SlLiKX5OC+yb9W2egw76ho4vEtld5ybshpUmMJDsLA1zmiGl0ycI3SStmLIweoz9IV0Bbxgo8FW7UztSUvglERbFcIiIAiIgCIiAIiIAiIgIKt1K4brruGZWPb6paMp0Jy1MDRcbbL4L+iDM+qww3ecTj8Z3KvfqI0r9RYo00ruOEdHbr8a2QMzubBPidAubt1/vxZODfdbDj/UXa/BYbKbqkF5wsgucGwBzbXFrjzk5kYSYjQdqtVq7GDAA1xzDgwdAVGmW1A4yTIMa6Arl3aq6ayn0o6dGnqhLGOpnaXBeIqta7TFk8fheNf53LeArgeS9V/OOa7IObIAEQ5h14H4BdzZquJoPge8ZH4hdTSWu2pSfJzdXT7VriuC8iiUlWCsSqXtkQVMpKAxvqDNx/U7zWBfNla1nREdaYJ9m5bWpVA1K1d718TPH/a4LIM/6mz8DeAVTKLW9UNHcAFhtqEgSdgRYBZv638ywu1wgQAYxOcYAlc/Q5WOHWZ+mpPwcE5VVdAZgv2R6re/tWjoU2OcATlnkZbORIAPfG1QWTkpYRwfUdTqY3qNMsL/Z1tHlYw642/mZPxYSthQv6k/R9P8AVhPB0Lh22Exq4kNBIaWkSWucc9JAw9GRqe5Yzg4ajiFo7px5Kz9W1VGFbFP/AMPU6NoDtJ8ViWgRXaewfDGPmsfk0DzVOdebbPiFkW/KrTP8ye3zVpcHpIS6oqXk2KIiG5DnQqGVgdCCtTf15Nosc93VZs2ueeq0fz9lyt28p6hdLi13uQGFv5HDXxlSwpnNNpFW7V1VSUJPdnocqVqbtvdlUZGTtByeO9u3vC2jHgjIyo2mnhliMlJZTKkSUWDYIiIAiIgCIiAs2qnib26jvXnVsa2y1MLWFziCW4upgfIwgDM5ZL0orWW27w8zhkaiDBE6gKtqdP7qWNmuGWtLqPak88Pk4UUa9cwQ5rT6gkD9OZPittY7hDYDzBIya3Ooe7cPguls13kbmDczNx73+XFUWuzCk5r2CM8+0xGZ2yJHBQ16CC3m8sms9QljFawiixXXhHRApjaetUPe4yB8VnGKTAGjTIbfE71kU3AiRmCJCs27q+IV5JRWEig5OTyzXVL0Pb4AfNWH3qfe4gfsFqyRte3irjajA3NzIODEZOIw8YhhnSJ2LzH9S1c5NLEcZ8GUkZT70cdnFzirllvEnsIInMwQTuK1Ve0MygjTOCCP2AH/AAosVSXmJ6pnTeIUuh1WqlqFGyWYhnTkysS8B0f6h5LLYJ0S3UQ2mSc82/5hekNSmysJa2AeqP2Cv/V3diWO0NFKm4loGBuZIA0CpN8UPbUv1tWUmzVyiuWaa9rkdV1nIktLYdrqC3wHBaOtyec3QtHeHM8wu3p3nRdk2rSPc5qi9HDmnaZjD+vo/NaSqT3ZVt0tNz6nz/BwYud4mQTP4cJBHbnJVsXe6Q1vOtJyyL2x2wZC7azWEc20wM5d2gOJI+EKDZh28TCi9lEEvS6n8mZdlMNblpoO4AD5Ki9Rmw94/Z3+1XLE6OjwVF8DotPvH4scFMdJLBnqxaquBpPcB3kwPiVdYch3KKtMOBBEg6oZPOOWtqqc61rerTbidtxOfq5w3AZT2uWvslmbUYHOY1uI6nEMRdDaLaLgcIJccznGciAvQLxukPHSGMDQjKq3uO0dn7ri725LFsuonE0GSBILXbyz1Xdo+Cv02xcVDhnE1elmrHa11L/Bisq1KMFx5wNLgXtlrmlmEEgnrN+8bn2rpLq5RyJccTdr26j87dvfl4rk23hUZi51vPNc0Nh8BremHHIDMkt0Op1lZF12MWis003uHSxV2nJzWz0hlqDpHapZVqUW5/kqU3zhNRq+fhnqNmrYp8PjtCvqxZKcDcT/AABX1zD0wREWAEREAREQBRClUudGqAmFbr0sTSN44bitfed9U6Al7g0HqzJLvysGZ71XYrwFTCQWuY8dBw37vgfEQs4eMmM/BXdlTVh1By45jwP7hZNqbLDH8jNYVsGB4eNDrwz4gf2hbEOkLBk5avdoJJByJnrRE9itG5gMyQBtJkgd5IXWkgZ8Vor1vpmFzGS+QRI6o8dvgqP9Hosk30mll0K1mTNey7wc2wRsIbr4q/Ru8tmBqIkwAOC1tK86jGhoLYE+rJzJO/tVylfdVpzwO8I+Ku1elxracYlZ6+o66zUsIz1jMrl77v8ANSadKMG1+10H1RsGWqyLRfwqUajeq8sIHjkYO3Kdy5wBX6KcNuRW1erylGt7P5LeHSc4ECc4G4ToFMKtIVpJnOckuSjDKuMqOaIDnASDEnDIMg4dEhSAjj5Mxn8pnVXJfofhpvAa6AGkdV0bBOh7Fs69KMx4rg4XZ3DbeepdLNzei/tyyPiFS1FKiuqJ1dHqnN9E+S4CrlvOKmD7zf8AKD+6oe2DCprn7p43Q7gQfkqp0DNshljfyj9gryx7Ceg3ujgSFflAW7TUwtJ4DeToFr7HYgQXkuDnaOGR7yNs9uyFVV+9fhHVGv7HjpxWwc4NEnIAfALAOfvG5g4yWwT67BIPY9n871duG5adCcLdTLzEYiNABsaM8hlmtg23jKRE6AuEnwO1ZLK4PfuORWzm8dOSNUwUuvG5cAUqJUrUkCIiAIiIAiK1aQS0xrCyCxbLe2m0lxaANSSA0d5+S4q/eWgAPNkNaNatQQP/AB0zqe08FzfL+9alO1GmZdIa6hixc0xjhBdhbJJxNdMCcu4LXC7qVImraqtOsSQym2qzCxtRv3jqNQAVBSx0yxwMYgJENcVcrpjFKUt88IrTtbbjH4FW117US5hNOcP39oFTE8vLg3CA04W/du6RyGHYtryCvcWeubFUql5qPfnmRStLdWBx/FhP9TRvXK26/wB5eBRdADQx3Ra8VgyObe5lVrjiADRJk9EHokkLoOSnI6rUeytVDmDGKmOpPOPdixE02a4ifWdvnNWLIr22p7L4IIN9a6d2evMPO0yDAdoexwzB/YqzdVpkOYcizYfwnyII8Ar1jokOc52UgADukye3P4LW3zQLH425YgWu7ZGY8YB/pXMjHqeC7bNVwcn8GLe9vNUlo6g3et2nsWpqBZL1j1V2K4KMcI8tZbK2zqkY5CiFWVACR5N7P2lBCiFccFTCzPk1q4KQ1SAqgFJC3WyI5ZbKYU4UCrATKkg04MtgLoOSbodUGyGn/JaIq7ZqxbIGhAnPIkTAPZnKrXRcouKL+mnGM1OXCOovC3MbnPjvjcNq1lS9cQc0NMOBBMgGDtGq1lVxObjJ2kqz9aA0z/ZRx0sVzuS2eoTksw2Oisd7FgAwyMzOLPMzuWRWvlpb0JxHKI0nbO3zhcuKpdrw2LKolbz0kcbbFev1K6L/AFbo62wUMDc9Tm7s3DwVF4vyDfxHP8ozPyHisa6raT0XGfwnf2HtVi9y5zqjRIcaRFE6ah0kHfMcAubZFwzk7tN8bYdUTib0vGtUqOqhralLSmBmQxuhyzE5u26rIs9/uo4Q/nKUiWtrNJY4ZdUnZmNI1Whq3ZWsxGHHAiQMTXQNjmbR2tWRSv8AkOFVuLFzhqFmRc+p0BLNCGszznNq4SnJSbcmn/Jz1NqTbeDtrHykEDEDG9hxt4ajwlbqx3qyoJaWkbSDp3g5heZWqlRkfV3hjpMDGDjp5BpLg8y4kE5hpgwRkug5E0qjn1Oc9xgOQmZc7TIwA3irdGqm7Pblv/Jaqvm59DO9ClQ1SugXAiIgCghSi2BxX0gcnn2ilis8Cs0HmjAlzTm+kHHQmJB3jtXnV2clLTa3N511Uhgw9MvimNrXVHjI5CQ0E5Dcvd6tMOEFWm2QDMyd2LOO5T16iUI4X/CGdMZPLOQuTkjSsbMbGMc8Z43jIdrW6mNZJncQuqu6HNDo6Wj5MkOGond8oWWWrWNPMVIPVd/0OBy7iFDKcpPLZJGKisI2ZC1t+M+7B3OBPjI+a2JcsW116ZaQ4yCIMSsweJJml8PcrcfKOWerLwr1QQSJncd6tFdiLTWUeTlFwlh8oxyFAVZCpha8MsvdEwqIVwIWqRrKIIT6XhlLUKYUwrXL4N+mLeckBVwsepbGN24j7vnosV9uc7SGjszPE/JZjsjE31vCM97wNSB/Nyx322OqPE+Sw5lRKjjuyWaxHBeNQu1JP82BXGlWWqtpWy3kav8ATDBl0isyiVr6bll0nqTkrs2tndu8F0lOHtBIBkTmuVovXUWIRTbO4Lm6qOMHX9JbzJfBYt9lYGOJGQBJBGIZbgVzlr5LU7Q3FgdTdpLSHZjWRtC6K9ak4WDUmT/SRH9xbwKzaNLC0AbBCoTqhPaSOxKEZbSR5hauR7xkIduLSP7mPiPBdryVusWak1kyQOk7PN7s3ETs0A7At0+iHagFVMZGijq00K5ZiaV0Qg8oqREVgmCIiAIiIAiIgIla6+A0sIOp6vft8IWwK5y32jG8nYMm9wUlVfWynrdR7NeVy+Cl1qfhDS8mABOhMbTG1Yr6h3u4lHFWnvG0gd5C6Ua4r4POSusk8ybKXqgqh9qYPWb4Gf2Vh9vZ7x7h5qWKS4NG5S5L7wrcLFfee5o8T5eaxn2152x3CFiS8E1csbM2en/OStVLawbSexon46LWOM6knvzRaKTRK61Lkyat5O9UAd+Z8liVKjndYk9+nBSi26zT2SgBVgKZUFyw22SKKiiSVDVRKqBW2MIicsy3L2JVAqyCqwVtFYRrOXUzIY5ZNJywmlXmOWSNo2dGot1Z71I1k8FzVOosqnVUVlMZ7smp1NlKxA6Gx1OcrOc6AIHNidgG7fJceC3IXGsr9q6O6bZzrc9Rk75Fc+6j291wdnRa73n0S5NgigKVXOkEREAREQBERAEREBQ5ecGuY1PbmV6SQvOr9spo1nt2El9M72uMngZHDermjklJo5XqsG4xl4MZ9RWXFQSqCV0TiYJJVBKEqkrBkFQigoZJlMShFhpMypNFWJMSpRY6Ube4yS5QiLKWDVyb5CkKEWTBWFUCraqCGC6CrjXLHBVwFZyDJY9XmVFhAqsPQ1wZ4qrdcl601XDeyT4OH/0VzLXrpuR1AkvqkZdRnbBl0dkxwKg1LXtsuaCLd8cHUBSoClck9KEREAREQBERAEREAWDeV3U7Q3DUEiZaZgtO8HYs0q1UoztTLT2MNJrDOZfyRp+2qj/1n5K07krS9vV4U/JdDVu6fWWO65Z9ZS9xb5K3Z0fU0R5L0vbVeFPyUfZil7arwp+S3ZuL3lHoL3k7izyOyp+ppDyYpe2q8Kfko+zFL21XhT8lvPQXvJ6C95O4s8jsqfqaP7MUvbVeFPyT7L0vbVeFPyW7Nw+8noD3k7izyOyp+ppPsxS9tV4U/JPsxS9tV4U/Jbz0B7yegfeTuLPI7Kn6mj+zFL21XhT8k+zFL21XhT8lvPQPvJ6B95O4s8jsqfqaP7MUvbVeFPyT7MUvbVeFPyW89A+8VPoL3k7izyOyp+po/sxS9tU4U/JT9maXtqnCn5LdegveKegveTuLPI7Kn6ml+zNL21ThT8lUOTVL21ThT8luPQXvKfQXvJ3FvkdlT9TUN5NUvbVOFPyV1vJamf8AWqcKfktmLj95XGXRHrJ3FvkdlR9TAoclKQMuqVHj8MtaD34RPxXQUKQa0NaAABAAyAG4KxSsUbVktbCjlZKX7iWumFf7FgqClEWCUIiIAiIgCIiAIiIAiIgCIiAIiIAiIgCIiAIiIAiIgCIiAK26pBA3z8BKrcsKjTggBpAaCXE6ucRHie3uQGbiSVhCzxTbqCIJgT0o1I255+CqFMYW5VDhJyOrj+IoDLlJWIGElsgwHuPgJwzxUUQW4cndVxdtzLhHigMsuWLamnECJOwAbDn/AMcFDKEtJLYLjLtpjFIafDYjGZCGYRzgIEAGAOs7h+yAyaMhonWM1XKw2UsxIP8A+jnO/uwk/BUupksaTjkA6CSCYzjfGXZKAz0WMXFsBoMaZhxOzbxzVsV35Zf2kbRnB09ZAZqKimSQCcjAkdqICtERAEREAREQBERAEREAREQBERAEREAREQBERAEREAREQBERAEREAREQBERAEREB/9k="/>
          <p:cNvSpPr>
            <a:spLocks noChangeAspect="1" noChangeArrowheads="1"/>
          </p:cNvSpPr>
          <p:nvPr/>
        </p:nvSpPr>
        <p:spPr bwMode="auto">
          <a:xfrm>
            <a:off x="155575" y="-2065338"/>
            <a:ext cx="5753100" cy="431482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3" name="Picture 42" descr="Alexa_logo-1024x394.jpg"/>
          <p:cNvPicPr>
            <a:picLocks noChangeAspect="1"/>
          </p:cNvPicPr>
          <p:nvPr/>
        </p:nvPicPr>
        <p:blipFill>
          <a:blip r:embed="rId4" cstate="print"/>
          <a:srcRect l="9167" t="24010" r="70833" b="24010"/>
          <a:stretch>
            <a:fillRect/>
          </a:stretch>
        </p:blipFill>
        <p:spPr>
          <a:xfrm>
            <a:off x="8534400" y="152400"/>
            <a:ext cx="457200" cy="457200"/>
          </a:xfrm>
          <a:prstGeom prst="rect">
            <a:avLst/>
          </a:prstGeom>
        </p:spPr>
      </p:pic>
      <p:sp>
        <p:nvSpPr>
          <p:cNvPr id="29"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7788AB0C-407B-47F8-BA5E-EF063E2B1E11}"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grpSp>
        <p:nvGrpSpPr>
          <p:cNvPr id="56" name="Group 55"/>
          <p:cNvGrpSpPr/>
          <p:nvPr/>
        </p:nvGrpSpPr>
        <p:grpSpPr>
          <a:xfrm>
            <a:off x="1371600" y="1524000"/>
            <a:ext cx="10051576" cy="3336877"/>
            <a:chOff x="1447800" y="1600200"/>
            <a:chExt cx="10051576" cy="3336877"/>
          </a:xfrm>
        </p:grpSpPr>
        <p:grpSp>
          <p:nvGrpSpPr>
            <p:cNvPr id="64" name="Group 63"/>
            <p:cNvGrpSpPr/>
            <p:nvPr/>
          </p:nvGrpSpPr>
          <p:grpSpPr>
            <a:xfrm>
              <a:off x="4419600" y="1600200"/>
              <a:ext cx="7079776" cy="3336877"/>
              <a:chOff x="4724400" y="1768523"/>
              <a:chExt cx="7079776" cy="3336877"/>
            </a:xfrm>
          </p:grpSpPr>
          <p:sp>
            <p:nvSpPr>
              <p:cNvPr id="62" name="Rounded Rectangle 61"/>
              <p:cNvSpPr/>
              <p:nvPr/>
            </p:nvSpPr>
            <p:spPr>
              <a:xfrm>
                <a:off x="5105400" y="1905000"/>
                <a:ext cx="3733800" cy="22860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36" name="Chart 35"/>
              <p:cNvGraphicFramePr>
                <a:graphicFrameLocks/>
              </p:cNvGraphicFramePr>
              <p:nvPr>
                <p:extLst>
                  <p:ext uri="{D42A27DB-BD31-4B8C-83A1-F6EECF244321}">
                    <p14:modId xmlns="" xmlns:p14="http://schemas.microsoft.com/office/powerpoint/2010/main" val="2908172683"/>
                  </p:ext>
                </p:extLst>
              </p:nvPr>
            </p:nvGraphicFramePr>
            <p:xfrm>
              <a:off x="4724400" y="1768523"/>
              <a:ext cx="7079776" cy="3336877"/>
            </p:xfrm>
            <a:graphic>
              <a:graphicData uri="http://schemas.openxmlformats.org/drawingml/2006/chart">
                <c:chart xmlns:c="http://schemas.openxmlformats.org/drawingml/2006/chart" xmlns:r="http://schemas.openxmlformats.org/officeDocument/2006/relationships" r:id="rId5"/>
              </a:graphicData>
            </a:graphic>
          </p:graphicFrame>
        </p:grpSp>
        <p:cxnSp>
          <p:nvCxnSpPr>
            <p:cNvPr id="46" name="Straight Arrow Connector 45"/>
            <p:cNvCxnSpPr/>
            <p:nvPr/>
          </p:nvCxnSpPr>
          <p:spPr>
            <a:xfrm>
              <a:off x="1447800" y="3505200"/>
              <a:ext cx="3276600" cy="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grpSp>
        <p:nvGrpSpPr>
          <p:cNvPr id="55" name="Group 54"/>
          <p:cNvGrpSpPr/>
          <p:nvPr/>
        </p:nvGrpSpPr>
        <p:grpSpPr>
          <a:xfrm>
            <a:off x="4724400" y="3429000"/>
            <a:ext cx="3733800" cy="3200400"/>
            <a:chOff x="4800600" y="3429000"/>
            <a:chExt cx="3733800" cy="3200400"/>
          </a:xfrm>
        </p:grpSpPr>
        <p:grpSp>
          <p:nvGrpSpPr>
            <p:cNvPr id="28" name="Group 27"/>
            <p:cNvGrpSpPr/>
            <p:nvPr/>
          </p:nvGrpSpPr>
          <p:grpSpPr>
            <a:xfrm>
              <a:off x="4800600" y="4267200"/>
              <a:ext cx="3733800" cy="2362200"/>
              <a:chOff x="3657600" y="4267200"/>
              <a:chExt cx="3733800" cy="2362200"/>
            </a:xfrm>
          </p:grpSpPr>
          <p:sp>
            <p:nvSpPr>
              <p:cNvPr id="63" name="Rounded Rectangle 62"/>
              <p:cNvSpPr/>
              <p:nvPr/>
            </p:nvSpPr>
            <p:spPr>
              <a:xfrm>
                <a:off x="3657600" y="4267200"/>
                <a:ext cx="3733800" cy="2362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7" name="Group 26"/>
              <p:cNvGrpSpPr/>
              <p:nvPr/>
            </p:nvGrpSpPr>
            <p:grpSpPr>
              <a:xfrm>
                <a:off x="3810000" y="4343400"/>
                <a:ext cx="3429000" cy="2246769"/>
                <a:chOff x="3810000" y="4343400"/>
                <a:chExt cx="3429000" cy="2246769"/>
              </a:xfrm>
            </p:grpSpPr>
            <p:sp>
              <p:nvSpPr>
                <p:cNvPr id="30" name="TextBox 29"/>
                <p:cNvSpPr txBox="1"/>
                <p:nvPr/>
              </p:nvSpPr>
              <p:spPr>
                <a:xfrm>
                  <a:off x="3810000" y="4343400"/>
                  <a:ext cx="733424" cy="2246769"/>
                </a:xfrm>
                <a:prstGeom prst="rect">
                  <a:avLst/>
                </a:prstGeom>
                <a:noFill/>
              </p:spPr>
              <p:txBody>
                <a:bodyPr wrap="square" rtlCol="0">
                  <a:spAutoFit/>
                </a:bodyPr>
                <a:lstStyle/>
                <a:p>
                  <a:pPr marL="514350" indent="-514350"/>
                  <a:r>
                    <a:rPr lang="en-US" sz="2800" dirty="0" smtClean="0"/>
                    <a:t>9. </a:t>
                  </a:r>
                </a:p>
                <a:p>
                  <a:pPr marL="342900" indent="-342900"/>
                  <a:r>
                    <a:rPr lang="en-US" sz="2800" dirty="0" smtClean="0"/>
                    <a:t>13.</a:t>
                  </a:r>
                </a:p>
                <a:p>
                  <a:pPr marL="342900" indent="-342900"/>
                  <a:r>
                    <a:rPr lang="en-US" sz="2800" dirty="0" smtClean="0"/>
                    <a:t>29.</a:t>
                  </a:r>
                </a:p>
                <a:p>
                  <a:pPr marL="342900" indent="-342900"/>
                  <a:r>
                    <a:rPr lang="en-US" sz="2800" dirty="0" smtClean="0"/>
                    <a:t>35.</a:t>
                  </a:r>
                </a:p>
                <a:p>
                  <a:pPr marL="342900" indent="-342900"/>
                  <a:r>
                    <a:rPr lang="en-US" sz="2800" dirty="0" smtClean="0"/>
                    <a:t>36.</a:t>
                  </a:r>
                </a:p>
              </p:txBody>
            </p:sp>
            <p:pic>
              <p:nvPicPr>
                <p:cNvPr id="31" name="Picture 24" descr="http://t3.gstatic.com/images?q=tbn:ANd9GcTCbunNh-fmQ-dyeFEtJiwtQsL7D_40AGnjKn-jbBEoTpGcUTdqHw4ZCkyr"/>
                <p:cNvPicPr>
                  <a:picLocks noChangeAspect="1" noChangeArrowheads="1"/>
                </p:cNvPicPr>
                <p:nvPr/>
              </p:nvPicPr>
              <p:blipFill>
                <a:blip r:embed="rId6" cstate="print">
                  <a:extLst>
                    <a:ext uri="{28A0092B-C50C-407E-A947-70E740481C1C}">
                      <a14:useLocalDpi xmlns="" xmlns:a14="http://schemas.microsoft.com/office/drawing/2010/main" val="0"/>
                    </a:ext>
                  </a:extLst>
                </a:blip>
                <a:srcRect l="9053" t="20858" r="9474" b="16569"/>
                <a:stretch>
                  <a:fillRect/>
                </a:stretch>
              </p:blipFill>
              <p:spPr bwMode="auto">
                <a:xfrm>
                  <a:off x="4467224" y="5748528"/>
                  <a:ext cx="1042416"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22" descr="https://encrypted-tbn3.gstatic.com/images?q=tbn:ANd9GcREUgZfdDrpUu5bgzWRfb3JFsDUvK9czPUGGb3W7a8DGZoD57WpytdRVUs"/>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467224" y="4849090"/>
                  <a:ext cx="1263534" cy="347472"/>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mazon-logo.jpeg"/>
                <p:cNvPicPr>
                  <a:picLocks noChangeAspect="1"/>
                </p:cNvPicPr>
                <p:nvPr/>
              </p:nvPicPr>
              <p:blipFill>
                <a:blip r:embed="rId8" cstate="print"/>
                <a:srcRect l="3156" t="34659" r="2159" b="29545"/>
                <a:stretch>
                  <a:fillRect/>
                </a:stretch>
              </p:blipFill>
              <p:spPr>
                <a:xfrm>
                  <a:off x="4467224" y="4468090"/>
                  <a:ext cx="1571897" cy="347472"/>
                </a:xfrm>
                <a:prstGeom prst="rect">
                  <a:avLst/>
                </a:prstGeom>
              </p:spPr>
            </p:pic>
            <p:pic>
              <p:nvPicPr>
                <p:cNvPr id="38" name="Picture 37" descr="fc2_logo.jpg"/>
                <p:cNvPicPr>
                  <a:picLocks noChangeAspect="1"/>
                </p:cNvPicPr>
                <p:nvPr/>
              </p:nvPicPr>
              <p:blipFill>
                <a:blip r:embed="rId9" cstate="print"/>
                <a:srcRect l="8000" t="13636" r="9500" b="24546"/>
                <a:stretch>
                  <a:fillRect/>
                </a:stretch>
              </p:blipFill>
              <p:spPr>
                <a:xfrm>
                  <a:off x="4467224" y="6129528"/>
                  <a:ext cx="1124174" cy="347472"/>
                </a:xfrm>
                <a:prstGeom prst="rect">
                  <a:avLst/>
                </a:prstGeom>
              </p:spPr>
            </p:pic>
            <p:sp>
              <p:nvSpPr>
                <p:cNvPr id="60" name="TextBox 59"/>
                <p:cNvSpPr txBox="1"/>
                <p:nvPr/>
              </p:nvSpPr>
              <p:spPr>
                <a:xfrm>
                  <a:off x="6302525" y="4343400"/>
                  <a:ext cx="936475" cy="369332"/>
                </a:xfrm>
                <a:prstGeom prst="rect">
                  <a:avLst/>
                </a:prstGeom>
                <a:noFill/>
              </p:spPr>
              <p:txBody>
                <a:bodyPr wrap="none" rtlCol="0">
                  <a:spAutoFit/>
                </a:bodyPr>
                <a:lstStyle/>
                <a:p>
                  <a:pPr algn="r"/>
                  <a:r>
                    <a:rPr lang="en-US" i="1" dirty="0" smtClean="0"/>
                    <a:t>2 of   68</a:t>
                  </a:r>
                  <a:endParaRPr lang="en-US" i="1" dirty="0"/>
                </a:p>
              </p:txBody>
            </p:sp>
            <p:sp>
              <p:nvSpPr>
                <p:cNvPr id="61" name="TextBox 60"/>
                <p:cNvSpPr txBox="1"/>
                <p:nvPr/>
              </p:nvSpPr>
              <p:spPr>
                <a:xfrm>
                  <a:off x="6291305" y="4812268"/>
                  <a:ext cx="947695" cy="369332"/>
                </a:xfrm>
                <a:prstGeom prst="rect">
                  <a:avLst/>
                </a:prstGeom>
                <a:noFill/>
              </p:spPr>
              <p:txBody>
                <a:bodyPr wrap="none" rtlCol="0">
                  <a:spAutoFit/>
                </a:bodyPr>
                <a:lstStyle/>
                <a:p>
                  <a:pPr algn="r"/>
                  <a:r>
                    <a:rPr lang="en-US" i="1" dirty="0" smtClean="0"/>
                    <a:t>3 of 142</a:t>
                  </a:r>
                  <a:endParaRPr lang="en-US" i="1" dirty="0"/>
                </a:p>
              </p:txBody>
            </p:sp>
            <p:sp>
              <p:nvSpPr>
                <p:cNvPr id="65" name="TextBox 64"/>
                <p:cNvSpPr txBox="1"/>
                <p:nvPr/>
              </p:nvSpPr>
              <p:spPr>
                <a:xfrm>
                  <a:off x="6291305" y="5257800"/>
                  <a:ext cx="947695" cy="369332"/>
                </a:xfrm>
                <a:prstGeom prst="rect">
                  <a:avLst/>
                </a:prstGeom>
                <a:noFill/>
              </p:spPr>
              <p:txBody>
                <a:bodyPr wrap="none" rtlCol="0">
                  <a:spAutoFit/>
                </a:bodyPr>
                <a:lstStyle/>
                <a:p>
                  <a:pPr algn="r"/>
                  <a:r>
                    <a:rPr lang="en-US" i="1" dirty="0" smtClean="0"/>
                    <a:t>4 of 181</a:t>
                  </a:r>
                  <a:endParaRPr lang="en-US" i="1" dirty="0"/>
                </a:p>
              </p:txBody>
            </p:sp>
            <p:pic>
              <p:nvPicPr>
                <p:cNvPr id="24" name="Picture 23" descr="163-neteasy.jpg"/>
                <p:cNvPicPr>
                  <a:picLocks noChangeAspect="1"/>
                </p:cNvPicPr>
                <p:nvPr/>
              </p:nvPicPr>
              <p:blipFill>
                <a:blip r:embed="rId10" cstate="print"/>
                <a:srcRect l="16129" t="30980" r="14919" b="36167"/>
                <a:stretch>
                  <a:fillRect/>
                </a:stretch>
              </p:blipFill>
              <p:spPr>
                <a:xfrm>
                  <a:off x="4495800" y="5257800"/>
                  <a:ext cx="1042416" cy="347472"/>
                </a:xfrm>
                <a:prstGeom prst="rect">
                  <a:avLst/>
                </a:prstGeom>
              </p:spPr>
            </p:pic>
            <p:sp>
              <p:nvSpPr>
                <p:cNvPr id="25" name="TextBox 24"/>
                <p:cNvSpPr txBox="1"/>
                <p:nvPr/>
              </p:nvSpPr>
              <p:spPr>
                <a:xfrm>
                  <a:off x="6185506" y="5715000"/>
                  <a:ext cx="1053494" cy="369332"/>
                </a:xfrm>
                <a:prstGeom prst="rect">
                  <a:avLst/>
                </a:prstGeom>
                <a:noFill/>
              </p:spPr>
              <p:txBody>
                <a:bodyPr wrap="none" rtlCol="0">
                  <a:spAutoFit/>
                </a:bodyPr>
                <a:lstStyle/>
                <a:p>
                  <a:pPr algn="r"/>
                  <a:r>
                    <a:rPr lang="en-US" i="1" dirty="0" smtClean="0"/>
                    <a:t>18 of   24</a:t>
                  </a:r>
                  <a:endParaRPr lang="en-US" i="1" dirty="0"/>
                </a:p>
              </p:txBody>
            </p:sp>
            <p:sp>
              <p:nvSpPr>
                <p:cNvPr id="26" name="TextBox 25"/>
                <p:cNvSpPr txBox="1"/>
                <p:nvPr/>
              </p:nvSpPr>
              <p:spPr>
                <a:xfrm>
                  <a:off x="6185506" y="6183868"/>
                  <a:ext cx="1053494" cy="369332"/>
                </a:xfrm>
                <a:prstGeom prst="rect">
                  <a:avLst/>
                </a:prstGeom>
                <a:noFill/>
              </p:spPr>
              <p:txBody>
                <a:bodyPr wrap="none" rtlCol="0">
                  <a:spAutoFit/>
                </a:bodyPr>
                <a:lstStyle/>
                <a:p>
                  <a:pPr algn="r"/>
                  <a:r>
                    <a:rPr lang="en-US" i="1" dirty="0" smtClean="0"/>
                    <a:t>14 of   89</a:t>
                  </a:r>
                  <a:endParaRPr lang="en-US" i="1" dirty="0"/>
                </a:p>
              </p:txBody>
            </p:sp>
          </p:grpSp>
        </p:grpSp>
        <p:cxnSp>
          <p:nvCxnSpPr>
            <p:cNvPr id="50" name="Straight Arrow Connector 49"/>
            <p:cNvCxnSpPr/>
            <p:nvPr/>
          </p:nvCxnSpPr>
          <p:spPr>
            <a:xfrm>
              <a:off x="6629400" y="3429000"/>
              <a:ext cx="0" cy="762000"/>
            </a:xfrm>
            <a:prstGeom prst="straightConnector1">
              <a:avLst/>
            </a:prstGeom>
            <a:ln>
              <a:tailEnd type="arrow"/>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grpSp>
        <p:nvGrpSpPr>
          <p:cNvPr id="80" name="Group 79"/>
          <p:cNvGrpSpPr/>
          <p:nvPr/>
        </p:nvGrpSpPr>
        <p:grpSpPr>
          <a:xfrm>
            <a:off x="1371600" y="1676400"/>
            <a:ext cx="2590800" cy="2895600"/>
            <a:chOff x="1371600" y="1676400"/>
            <a:chExt cx="2590800" cy="2895600"/>
          </a:xfrm>
        </p:grpSpPr>
        <p:grpSp>
          <p:nvGrpSpPr>
            <p:cNvPr id="42" name="Group 41"/>
            <p:cNvGrpSpPr/>
            <p:nvPr/>
          </p:nvGrpSpPr>
          <p:grpSpPr>
            <a:xfrm>
              <a:off x="1981200" y="1676400"/>
              <a:ext cx="1981200" cy="838200"/>
              <a:chOff x="381000" y="1600200"/>
              <a:chExt cx="1981200" cy="838200"/>
            </a:xfrm>
          </p:grpSpPr>
          <p:sp>
            <p:nvSpPr>
              <p:cNvPr id="40" name="Rounded Rectangle 39"/>
              <p:cNvSpPr/>
              <p:nvPr/>
            </p:nvSpPr>
            <p:spPr>
              <a:xfrm>
                <a:off x="381000" y="1600200"/>
                <a:ext cx="1981200" cy="838200"/>
              </a:xfrm>
              <a:prstGeom prst="round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TextBox 40"/>
              <p:cNvSpPr txBox="1"/>
              <p:nvPr/>
            </p:nvSpPr>
            <p:spPr>
              <a:xfrm>
                <a:off x="381000" y="1600200"/>
                <a:ext cx="1949573" cy="830997"/>
              </a:xfrm>
              <a:prstGeom prst="rect">
                <a:avLst/>
              </a:prstGeom>
              <a:noFill/>
            </p:spPr>
            <p:txBody>
              <a:bodyPr wrap="none" rtlCol="0">
                <a:spAutoFit/>
              </a:bodyPr>
              <a:lstStyle/>
              <a:p>
                <a:pPr algn="ctr"/>
                <a:r>
                  <a:rPr lang="en-US" sz="2400" dirty="0" smtClean="0"/>
                  <a:t>43% in top</a:t>
                </a:r>
                <a:br>
                  <a:rPr lang="en-US" sz="2400" dirty="0" smtClean="0"/>
                </a:br>
                <a:r>
                  <a:rPr lang="en-US" sz="2400" dirty="0" smtClean="0"/>
                  <a:t>250K domains</a:t>
                </a:r>
                <a:endParaRPr lang="en-US" sz="2400" dirty="0"/>
              </a:p>
            </p:txBody>
          </p:sp>
        </p:grpSp>
        <p:sp>
          <p:nvSpPr>
            <p:cNvPr id="79" name="Arc 78"/>
            <p:cNvSpPr/>
            <p:nvPr/>
          </p:nvSpPr>
          <p:spPr>
            <a:xfrm flipH="1">
              <a:off x="1371600" y="2057400"/>
              <a:ext cx="1447800" cy="2514600"/>
            </a:xfrm>
            <a:prstGeom prst="arc">
              <a:avLst>
                <a:gd name="adj1" fmla="val 16622161"/>
                <a:gd name="adj2" fmla="val 0"/>
              </a:avLst>
            </a:prstGeom>
            <a:ln>
              <a:headEnd type="arrow" w="med" len="med"/>
              <a:tailEnd type="none" w="med" len="med"/>
            </a:ln>
            <a:effectLst>
              <a:outerShdw blurRad="63500" sx="102000" sy="102000" algn="ctr"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72" name="Group 30"/>
          <p:cNvGrpSpPr/>
          <p:nvPr/>
        </p:nvGrpSpPr>
        <p:grpSpPr>
          <a:xfrm>
            <a:off x="0" y="1524000"/>
            <a:ext cx="9144000" cy="5181600"/>
            <a:chOff x="0" y="1295400"/>
            <a:chExt cx="9144000" cy="5181600"/>
          </a:xfrm>
        </p:grpSpPr>
        <p:sp>
          <p:nvSpPr>
            <p:cNvPr id="73" name="Rectangle 72"/>
            <p:cNvSpPr/>
            <p:nvPr/>
          </p:nvSpPr>
          <p:spPr>
            <a:xfrm>
              <a:off x="0" y="1295400"/>
              <a:ext cx="9144000" cy="5181600"/>
            </a:xfrm>
            <a:prstGeom prst="rect">
              <a:avLst/>
            </a:prstGeom>
            <a:solidFill>
              <a:srgbClr val="FFFFF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762000" y="2667000"/>
              <a:ext cx="7696200" cy="24384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dirty="0" smtClean="0"/>
                <a:t>Cloud availability and performance </a:t>
              </a:r>
              <a:br>
                <a:rPr lang="en-US" sz="3600" b="1" dirty="0" smtClean="0"/>
              </a:br>
              <a:r>
                <a:rPr lang="en-US" sz="3600" b="1" dirty="0" smtClean="0"/>
                <a:t>issues may impact over 4%</a:t>
              </a:r>
              <a:br>
                <a:rPr lang="en-US" sz="3600" b="1" dirty="0" smtClean="0"/>
              </a:br>
              <a:r>
                <a:rPr lang="en-US" sz="3600" b="1" dirty="0" smtClean="0"/>
                <a:t>of popular web services</a:t>
              </a:r>
            </a:p>
          </p:txBody>
        </p:sp>
      </p:grpSp>
    </p:spTree>
    <p:extLst>
      <p:ext uri="{BB962C8B-B14F-4D97-AF65-F5344CB8AC3E}">
        <p14:creationId xmlns="" xmlns:p14="http://schemas.microsoft.com/office/powerpoint/2010/main" val="6939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4753</TotalTime>
  <Words>2619</Words>
  <Application>Microsoft Office PowerPoint</Application>
  <PresentationFormat>On-screen Show (4:3)</PresentationFormat>
  <Paragraphs>416</Paragraphs>
  <Slides>27</Slides>
  <Notes>13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Next Stop, the Cloud:  Understanding Modern Web Service Deployment in EC2 and Azure</vt:lpstr>
      <vt:lpstr>Move to IaaS clouds</vt:lpstr>
      <vt:lpstr>Incomplete view of cloud use</vt:lpstr>
      <vt:lpstr>Fundamental questions</vt:lpstr>
      <vt:lpstr>First in-depth empirical study  examining IaaS cloud usage patterns  and identifying ways tenants could  better leverage IaaS clouds</vt:lpstr>
      <vt:lpstr>IaaS cloud environments</vt:lpstr>
      <vt:lpstr>Datasets</vt:lpstr>
      <vt:lpstr>Fundamental questions</vt:lpstr>
      <vt:lpstr>How many popular web  services use the cloud?</vt:lpstr>
      <vt:lpstr>Which (locally) popular  web services use the cloud?</vt:lpstr>
      <vt:lpstr>What type of content is served by (locally) popular web services?</vt:lpstr>
      <vt:lpstr>Fundamental questions</vt:lpstr>
      <vt:lpstr>IaaS cloud environments</vt:lpstr>
      <vt:lpstr>Which front ends are used?</vt:lpstr>
      <vt:lpstr>Which front ends are used?</vt:lpstr>
      <vt:lpstr>Which front ends are used?</vt:lpstr>
      <vt:lpstr>Which locations are used?</vt:lpstr>
      <vt:lpstr>How many and which regions are used?</vt:lpstr>
      <vt:lpstr>How many and which regions are used?</vt:lpstr>
      <vt:lpstr>How many and which regions are used?</vt:lpstr>
      <vt:lpstr>How many and which  availability zones are used?</vt:lpstr>
      <vt:lpstr>How many and which  availability zones are used?</vt:lpstr>
      <vt:lpstr>Fundamental questions</vt:lpstr>
      <vt:lpstr>Future measurements</vt:lpstr>
      <vt:lpstr>Summary</vt:lpstr>
      <vt:lpstr>Are web services deployed near users?</vt:lpstr>
      <vt:lpstr>What is the user perceived network performance for different regions/zones?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Obtaining In-Context Measurements of Cellular Network Performance</dc:title>
  <dc:creator>Aaron Gember</dc:creator>
  <cp:lastModifiedBy>Aaron Gember</cp:lastModifiedBy>
  <cp:revision>1622</cp:revision>
  <dcterms:created xsi:type="dcterms:W3CDTF">2012-10-31T21:11:32Z</dcterms:created>
  <dcterms:modified xsi:type="dcterms:W3CDTF">2013-10-23T16:49:47Z</dcterms:modified>
</cp:coreProperties>
</file>