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89" r:id="rId3"/>
    <p:sldId id="294" r:id="rId4"/>
    <p:sldId id="288" r:id="rId5"/>
    <p:sldId id="306" r:id="rId6"/>
    <p:sldId id="262" r:id="rId7"/>
    <p:sldId id="295" r:id="rId8"/>
    <p:sldId id="291" r:id="rId9"/>
    <p:sldId id="279" r:id="rId10"/>
    <p:sldId id="296" r:id="rId11"/>
    <p:sldId id="284" r:id="rId12"/>
    <p:sldId id="299" r:id="rId13"/>
    <p:sldId id="310" r:id="rId14"/>
    <p:sldId id="305" r:id="rId15"/>
    <p:sldId id="286" r:id="rId16"/>
    <p:sldId id="311" r:id="rId17"/>
    <p:sldId id="268" r:id="rId18"/>
    <p:sldId id="302" r:id="rId19"/>
    <p:sldId id="261" r:id="rId20"/>
    <p:sldId id="312" r:id="rId21"/>
    <p:sldId id="292" r:id="rId22"/>
    <p:sldId id="313"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A5B"/>
    <a:srgbClr val="2B28FF"/>
    <a:srgbClr val="2231FF"/>
    <a:srgbClr val="CB3D3A"/>
    <a:srgbClr val="DA0000"/>
    <a:srgbClr val="647D33"/>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3" autoAdjust="0"/>
    <p:restoredTop sz="68128" autoAdjust="0"/>
  </p:normalViewPr>
  <p:slideViewPr>
    <p:cSldViewPr>
      <p:cViewPr varScale="1">
        <p:scale>
          <a:sx n="61" d="100"/>
          <a:sy n="61" d="100"/>
        </p:scale>
        <p:origin x="-1664" y="-112"/>
      </p:cViewPr>
      <p:guideLst>
        <p:guide orient="horz" pos="2160"/>
        <p:guide pos="2880"/>
      </p:guideLst>
    </p:cSldViewPr>
  </p:slideViewPr>
  <p:outlineViewPr>
    <p:cViewPr>
      <p:scale>
        <a:sx n="33" d="100"/>
        <a:sy n="33" d="100"/>
      </p:scale>
      <p:origin x="0" y="2632"/>
    </p:cViewPr>
  </p:outlineViewPr>
  <p:notesTextViewPr>
    <p:cViewPr>
      <p:scale>
        <a:sx n="100" d="100"/>
        <a:sy n="100" d="100"/>
      </p:scale>
      <p:origin x="0" y="0"/>
    </p:cViewPr>
  </p:notesTextViewPr>
  <p:sorterViewPr>
    <p:cViewPr>
      <p:scale>
        <a:sx n="66" d="100"/>
        <a:sy n="66" d="100"/>
      </p:scale>
      <p:origin x="0" y="40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iangWang\Desktop\ppt.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LiangWang\Desktop\ppt.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LiangWang\Desktop\ppt.xlsx"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altLang="zh-CN" sz="1600"/>
              <a:t>Azure</a:t>
            </a:r>
          </a:p>
        </c:rich>
      </c:tx>
      <c:layout>
        <c:manualLayout>
          <c:xMode val="edge"/>
          <c:yMode val="edge"/>
          <c:x val="0.942928095782355"/>
          <c:y val="0.426603963721868"/>
        </c:manualLayout>
      </c:layout>
      <c:overlay val="0"/>
      <c:spPr>
        <a:noFill/>
        <a:ln>
          <a:noFill/>
        </a:ln>
        <a:effectLst/>
      </c:sp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xVal>
            <c:numRef>
              <c:f>Sheet1!$C$2:$C$47</c:f>
              <c:numCache>
                <c:formatCode>m/d/yyyy</c:formatCode>
                <c:ptCount val="46"/>
                <c:pt idx="0">
                  <c:v>41578.0</c:v>
                </c:pt>
                <c:pt idx="1">
                  <c:v>41579.0</c:v>
                </c:pt>
                <c:pt idx="2">
                  <c:v>41581.0</c:v>
                </c:pt>
                <c:pt idx="3">
                  <c:v>41584.0</c:v>
                </c:pt>
                <c:pt idx="4">
                  <c:v>41586.0</c:v>
                </c:pt>
                <c:pt idx="5">
                  <c:v>41587.0</c:v>
                </c:pt>
                <c:pt idx="6">
                  <c:v>41589.0</c:v>
                </c:pt>
                <c:pt idx="7">
                  <c:v>41591.0</c:v>
                </c:pt>
                <c:pt idx="8">
                  <c:v>41593.0</c:v>
                </c:pt>
                <c:pt idx="9">
                  <c:v>41595.0</c:v>
                </c:pt>
                <c:pt idx="10">
                  <c:v>41598.0</c:v>
                </c:pt>
                <c:pt idx="11">
                  <c:v>41599.0</c:v>
                </c:pt>
                <c:pt idx="12">
                  <c:v>41602.0</c:v>
                </c:pt>
                <c:pt idx="13">
                  <c:v>41604.0</c:v>
                </c:pt>
                <c:pt idx="14">
                  <c:v>41605.0</c:v>
                </c:pt>
                <c:pt idx="15">
                  <c:v>41607.0</c:v>
                </c:pt>
                <c:pt idx="16">
                  <c:v>41609.0</c:v>
                </c:pt>
                <c:pt idx="17">
                  <c:v>41610.0</c:v>
                </c:pt>
                <c:pt idx="18">
                  <c:v>41612.0</c:v>
                </c:pt>
                <c:pt idx="19">
                  <c:v>41613.0</c:v>
                </c:pt>
                <c:pt idx="20">
                  <c:v>41614.0</c:v>
                </c:pt>
                <c:pt idx="21">
                  <c:v>41615.0</c:v>
                </c:pt>
                <c:pt idx="22">
                  <c:v>41616.0</c:v>
                </c:pt>
                <c:pt idx="23">
                  <c:v>41617.0</c:v>
                </c:pt>
                <c:pt idx="24">
                  <c:v>41618.0</c:v>
                </c:pt>
                <c:pt idx="25">
                  <c:v>41619.0</c:v>
                </c:pt>
                <c:pt idx="26">
                  <c:v>41620.0</c:v>
                </c:pt>
                <c:pt idx="27">
                  <c:v>41621.0</c:v>
                </c:pt>
                <c:pt idx="28">
                  <c:v>41622.0</c:v>
                </c:pt>
                <c:pt idx="29">
                  <c:v>41623.0</c:v>
                </c:pt>
                <c:pt idx="30">
                  <c:v>41624.0</c:v>
                </c:pt>
                <c:pt idx="31">
                  <c:v>41625.0</c:v>
                </c:pt>
                <c:pt idx="32">
                  <c:v>41626.0</c:v>
                </c:pt>
                <c:pt idx="33">
                  <c:v>41627.0</c:v>
                </c:pt>
                <c:pt idx="34">
                  <c:v>41628.0</c:v>
                </c:pt>
                <c:pt idx="35">
                  <c:v>41629.0</c:v>
                </c:pt>
                <c:pt idx="36">
                  <c:v>41630.0</c:v>
                </c:pt>
                <c:pt idx="37">
                  <c:v>41631.0</c:v>
                </c:pt>
                <c:pt idx="38">
                  <c:v>41632.0</c:v>
                </c:pt>
                <c:pt idx="39">
                  <c:v>41633.0</c:v>
                </c:pt>
                <c:pt idx="40">
                  <c:v>41634.0</c:v>
                </c:pt>
                <c:pt idx="41">
                  <c:v>41635.0</c:v>
                </c:pt>
                <c:pt idx="42">
                  <c:v>41636.0</c:v>
                </c:pt>
                <c:pt idx="43">
                  <c:v>41637.0</c:v>
                </c:pt>
                <c:pt idx="44">
                  <c:v>41638.0</c:v>
                </c:pt>
                <c:pt idx="45">
                  <c:v>41639.0</c:v>
                </c:pt>
              </c:numCache>
            </c:numRef>
          </c:xVal>
          <c:yVal>
            <c:numRef>
              <c:f>Sheet1!$D$2:$D$47</c:f>
              <c:numCache>
                <c:formatCode>General"K"</c:formatCode>
                <c:ptCount val="46"/>
                <c:pt idx="0">
                  <c:v>111.851</c:v>
                </c:pt>
                <c:pt idx="1">
                  <c:v>112.069</c:v>
                </c:pt>
                <c:pt idx="2">
                  <c:v>111.978</c:v>
                </c:pt>
                <c:pt idx="3">
                  <c:v>113.852</c:v>
                </c:pt>
                <c:pt idx="4">
                  <c:v>115.525</c:v>
                </c:pt>
                <c:pt idx="5">
                  <c:v>116.359</c:v>
                </c:pt>
                <c:pt idx="6">
                  <c:v>118.901</c:v>
                </c:pt>
                <c:pt idx="7">
                  <c:v>118.319</c:v>
                </c:pt>
                <c:pt idx="8">
                  <c:v>118.064</c:v>
                </c:pt>
                <c:pt idx="9">
                  <c:v>117.739</c:v>
                </c:pt>
                <c:pt idx="10">
                  <c:v>120.605</c:v>
                </c:pt>
                <c:pt idx="11">
                  <c:v>118.554</c:v>
                </c:pt>
                <c:pt idx="12">
                  <c:v>118.07</c:v>
                </c:pt>
                <c:pt idx="13">
                  <c:v>120.56</c:v>
                </c:pt>
                <c:pt idx="14">
                  <c:v>119.803</c:v>
                </c:pt>
                <c:pt idx="15">
                  <c:v>118.218</c:v>
                </c:pt>
                <c:pt idx="16">
                  <c:v>119.253</c:v>
                </c:pt>
                <c:pt idx="17">
                  <c:v>116.026</c:v>
                </c:pt>
                <c:pt idx="18">
                  <c:v>118.192</c:v>
                </c:pt>
                <c:pt idx="19">
                  <c:v>119.192</c:v>
                </c:pt>
                <c:pt idx="20">
                  <c:v>118.518</c:v>
                </c:pt>
                <c:pt idx="21">
                  <c:v>117.383</c:v>
                </c:pt>
                <c:pt idx="22">
                  <c:v>117.426</c:v>
                </c:pt>
                <c:pt idx="23">
                  <c:v>118.512</c:v>
                </c:pt>
                <c:pt idx="24">
                  <c:v>119.2</c:v>
                </c:pt>
                <c:pt idx="25">
                  <c:v>117.945</c:v>
                </c:pt>
                <c:pt idx="26">
                  <c:v>119.368</c:v>
                </c:pt>
                <c:pt idx="27">
                  <c:v>119.165</c:v>
                </c:pt>
                <c:pt idx="28">
                  <c:v>118.431</c:v>
                </c:pt>
                <c:pt idx="29">
                  <c:v>118.281</c:v>
                </c:pt>
                <c:pt idx="30">
                  <c:v>117.91</c:v>
                </c:pt>
                <c:pt idx="31">
                  <c:v>119.093</c:v>
                </c:pt>
                <c:pt idx="32">
                  <c:v>119.761</c:v>
                </c:pt>
                <c:pt idx="33">
                  <c:v>118.551</c:v>
                </c:pt>
                <c:pt idx="34">
                  <c:v>120.006</c:v>
                </c:pt>
                <c:pt idx="35">
                  <c:v>119.298</c:v>
                </c:pt>
                <c:pt idx="36">
                  <c:v>119.727</c:v>
                </c:pt>
                <c:pt idx="37">
                  <c:v>120.174</c:v>
                </c:pt>
                <c:pt idx="38">
                  <c:v>120.093</c:v>
                </c:pt>
                <c:pt idx="39">
                  <c:v>119.949</c:v>
                </c:pt>
                <c:pt idx="40">
                  <c:v>119.631</c:v>
                </c:pt>
                <c:pt idx="41">
                  <c:v>119.99</c:v>
                </c:pt>
                <c:pt idx="42">
                  <c:v>119.015</c:v>
                </c:pt>
                <c:pt idx="43">
                  <c:v>120.214</c:v>
                </c:pt>
                <c:pt idx="44">
                  <c:v>120.454</c:v>
                </c:pt>
                <c:pt idx="45">
                  <c:v>120.121</c:v>
                </c:pt>
              </c:numCache>
            </c:numRef>
          </c:yVal>
          <c:smooth val="0"/>
        </c:ser>
        <c:dLbls>
          <c:showLegendKey val="0"/>
          <c:showVal val="0"/>
          <c:showCatName val="0"/>
          <c:showSerName val="0"/>
          <c:showPercent val="0"/>
          <c:showBubbleSize val="0"/>
        </c:dLbls>
        <c:axId val="-2107937960"/>
        <c:axId val="-2108497064"/>
      </c:scatterChart>
      <c:valAx>
        <c:axId val="-2107937960"/>
        <c:scaling>
          <c:orientation val="minMax"/>
          <c:max val="41640.0"/>
          <c:min val="41578.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zh-CN" sz="1600"/>
                  <a:t>Date</a:t>
                </a:r>
              </a:p>
            </c:rich>
          </c:tx>
          <c:layout/>
          <c:overlay val="0"/>
          <c:spPr>
            <a:noFill/>
            <a:ln>
              <a:noFill/>
            </a:ln>
            <a:effectLst/>
          </c:spPr>
        </c:title>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497064"/>
        <c:crosses val="autoZero"/>
        <c:crossBetween val="midCat"/>
      </c:valAx>
      <c:valAx>
        <c:axId val="-2108497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quot;K&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9379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layout>
        <c:manualLayout>
          <c:xMode val="edge"/>
          <c:yMode val="edge"/>
          <c:x val="0.944324414647088"/>
          <c:y val="0.352586763750047"/>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0508700476787108"/>
          <c:y val="0.0312353349979044"/>
          <c:w val="0.891849486481306"/>
          <c:h val="0.657147475738937"/>
        </c:manualLayout>
      </c:layout>
      <c:scatterChart>
        <c:scatterStyle val="lineMarker"/>
        <c:varyColors val="0"/>
        <c:ser>
          <c:idx val="0"/>
          <c:order val="0"/>
          <c:tx>
            <c:strRef>
              <c:f>Sheet1!$I$1</c:f>
              <c:strCache>
                <c:ptCount val="1"/>
                <c:pt idx="0">
                  <c:v>EC2</c:v>
                </c:pt>
              </c:strCache>
            </c:strRef>
          </c:tx>
          <c:spPr>
            <a:ln w="28575" cap="rnd">
              <a:noFill/>
              <a:round/>
            </a:ln>
            <a:effectLst/>
          </c:spPr>
          <c:marker>
            <c:symbol val="circle"/>
            <c:size val="5"/>
            <c:spPr>
              <a:solidFill>
                <a:schemeClr val="accent3"/>
              </a:solidFill>
              <a:ln w="9525">
                <a:solidFill>
                  <a:schemeClr val="accent3"/>
                </a:solidFill>
              </a:ln>
              <a:effectLst/>
            </c:spPr>
          </c:marker>
          <c:xVal>
            <c:numRef>
              <c:f>Sheet1!$H$2:$H$1000</c:f>
              <c:numCache>
                <c:formatCode>m/d/yyyy</c:formatCode>
                <c:ptCount val="999"/>
                <c:pt idx="0">
                  <c:v>41547.0</c:v>
                </c:pt>
                <c:pt idx="1">
                  <c:v>41549.0</c:v>
                </c:pt>
                <c:pt idx="2">
                  <c:v>41551.0</c:v>
                </c:pt>
                <c:pt idx="3">
                  <c:v>41555.0</c:v>
                </c:pt>
                <c:pt idx="4">
                  <c:v>41558.0</c:v>
                </c:pt>
                <c:pt idx="5">
                  <c:v>41561.0</c:v>
                </c:pt>
                <c:pt idx="6">
                  <c:v>41564.0</c:v>
                </c:pt>
                <c:pt idx="7">
                  <c:v>41567.0</c:v>
                </c:pt>
                <c:pt idx="8">
                  <c:v>41569.0</c:v>
                </c:pt>
                <c:pt idx="9">
                  <c:v>41572.0</c:v>
                </c:pt>
                <c:pt idx="10">
                  <c:v>41574.0</c:v>
                </c:pt>
                <c:pt idx="11">
                  <c:v>41578.0</c:v>
                </c:pt>
                <c:pt idx="12">
                  <c:v>41580.0</c:v>
                </c:pt>
                <c:pt idx="13">
                  <c:v>41583.0</c:v>
                </c:pt>
                <c:pt idx="14">
                  <c:v>41586.0</c:v>
                </c:pt>
                <c:pt idx="15">
                  <c:v>41588.0</c:v>
                </c:pt>
                <c:pt idx="16">
                  <c:v>41590.0</c:v>
                </c:pt>
                <c:pt idx="17">
                  <c:v>41592.0</c:v>
                </c:pt>
                <c:pt idx="18">
                  <c:v>41594.0</c:v>
                </c:pt>
                <c:pt idx="19">
                  <c:v>41596.0</c:v>
                </c:pt>
                <c:pt idx="20">
                  <c:v>41598.0</c:v>
                </c:pt>
                <c:pt idx="21">
                  <c:v>41600.0</c:v>
                </c:pt>
                <c:pt idx="22">
                  <c:v>41603.0</c:v>
                </c:pt>
                <c:pt idx="23">
                  <c:v>41605.0</c:v>
                </c:pt>
                <c:pt idx="24">
                  <c:v>41608.0</c:v>
                </c:pt>
                <c:pt idx="25">
                  <c:v>41610.0</c:v>
                </c:pt>
                <c:pt idx="26">
                  <c:v>41612.0</c:v>
                </c:pt>
                <c:pt idx="27">
                  <c:v>41613.0</c:v>
                </c:pt>
                <c:pt idx="28">
                  <c:v>41614.0</c:v>
                </c:pt>
                <c:pt idx="29">
                  <c:v>41616.0</c:v>
                </c:pt>
                <c:pt idx="30">
                  <c:v>41617.0</c:v>
                </c:pt>
                <c:pt idx="31">
                  <c:v>41618.0</c:v>
                </c:pt>
                <c:pt idx="32">
                  <c:v>41619.0</c:v>
                </c:pt>
                <c:pt idx="33">
                  <c:v>41621.0</c:v>
                </c:pt>
                <c:pt idx="34">
                  <c:v>41622.0</c:v>
                </c:pt>
                <c:pt idx="35">
                  <c:v>41623.0</c:v>
                </c:pt>
                <c:pt idx="36">
                  <c:v>41624.0</c:v>
                </c:pt>
                <c:pt idx="37">
                  <c:v>41625.0</c:v>
                </c:pt>
                <c:pt idx="38">
                  <c:v>41626.0</c:v>
                </c:pt>
                <c:pt idx="39">
                  <c:v>41627.0</c:v>
                </c:pt>
                <c:pt idx="40">
                  <c:v>41628.0</c:v>
                </c:pt>
                <c:pt idx="41">
                  <c:v>41630.0</c:v>
                </c:pt>
                <c:pt idx="42">
                  <c:v>41631.0</c:v>
                </c:pt>
                <c:pt idx="43">
                  <c:v>41632.0</c:v>
                </c:pt>
                <c:pt idx="44">
                  <c:v>41633.0</c:v>
                </c:pt>
                <c:pt idx="45">
                  <c:v>41634.0</c:v>
                </c:pt>
                <c:pt idx="46">
                  <c:v>41635.0</c:v>
                </c:pt>
                <c:pt idx="47">
                  <c:v>41636.0</c:v>
                </c:pt>
                <c:pt idx="48">
                  <c:v>41637.0</c:v>
                </c:pt>
                <c:pt idx="49">
                  <c:v>41638.0</c:v>
                </c:pt>
                <c:pt idx="50">
                  <c:v>41639.0</c:v>
                </c:pt>
              </c:numCache>
            </c:numRef>
          </c:xVal>
          <c:yVal>
            <c:numRef>
              <c:f>Sheet1!$I$2:$I$1000</c:f>
              <c:numCache>
                <c:formatCode>General"M"</c:formatCode>
                <c:ptCount val="999"/>
                <c:pt idx="0">
                  <c:v>1.074521</c:v>
                </c:pt>
                <c:pt idx="1">
                  <c:v>1.080583</c:v>
                </c:pt>
                <c:pt idx="2">
                  <c:v>1.061834</c:v>
                </c:pt>
                <c:pt idx="3">
                  <c:v>1.085072</c:v>
                </c:pt>
                <c:pt idx="4">
                  <c:v>1.086134</c:v>
                </c:pt>
                <c:pt idx="5">
                  <c:v>1.097565</c:v>
                </c:pt>
                <c:pt idx="6">
                  <c:v>1.091079</c:v>
                </c:pt>
                <c:pt idx="7">
                  <c:v>1.088652</c:v>
                </c:pt>
                <c:pt idx="8">
                  <c:v>1.102236</c:v>
                </c:pt>
                <c:pt idx="9">
                  <c:v>1.095906</c:v>
                </c:pt>
                <c:pt idx="10">
                  <c:v>1.10438</c:v>
                </c:pt>
                <c:pt idx="11">
                  <c:v>1.113987</c:v>
                </c:pt>
                <c:pt idx="12">
                  <c:v>1.114789</c:v>
                </c:pt>
                <c:pt idx="13">
                  <c:v>1.121721</c:v>
                </c:pt>
                <c:pt idx="14">
                  <c:v>1.089267</c:v>
                </c:pt>
                <c:pt idx="15">
                  <c:v>1.107815</c:v>
                </c:pt>
                <c:pt idx="16">
                  <c:v>1.121589</c:v>
                </c:pt>
                <c:pt idx="17">
                  <c:v>1.119939</c:v>
                </c:pt>
                <c:pt idx="18">
                  <c:v>1.121621</c:v>
                </c:pt>
                <c:pt idx="19">
                  <c:v>1.126273</c:v>
                </c:pt>
                <c:pt idx="20">
                  <c:v>1.130209</c:v>
                </c:pt>
                <c:pt idx="21">
                  <c:v>1.117215</c:v>
                </c:pt>
                <c:pt idx="22">
                  <c:v>1.130799</c:v>
                </c:pt>
                <c:pt idx="23">
                  <c:v>1.125938</c:v>
                </c:pt>
                <c:pt idx="24">
                  <c:v>1.115913</c:v>
                </c:pt>
                <c:pt idx="25">
                  <c:v>1.135242</c:v>
                </c:pt>
                <c:pt idx="26">
                  <c:v>1.133555</c:v>
                </c:pt>
                <c:pt idx="27">
                  <c:v>1.129173</c:v>
                </c:pt>
                <c:pt idx="28">
                  <c:v>1.12678</c:v>
                </c:pt>
                <c:pt idx="29">
                  <c:v>1.135954</c:v>
                </c:pt>
                <c:pt idx="30">
                  <c:v>1.139534</c:v>
                </c:pt>
                <c:pt idx="31">
                  <c:v>1.144905</c:v>
                </c:pt>
                <c:pt idx="32">
                  <c:v>1.145448</c:v>
                </c:pt>
                <c:pt idx="33">
                  <c:v>1.140497</c:v>
                </c:pt>
                <c:pt idx="34">
                  <c:v>1.129935</c:v>
                </c:pt>
                <c:pt idx="35">
                  <c:v>1.131735</c:v>
                </c:pt>
                <c:pt idx="36">
                  <c:v>1.129241</c:v>
                </c:pt>
                <c:pt idx="37">
                  <c:v>1.124919</c:v>
                </c:pt>
                <c:pt idx="38">
                  <c:v>1.12067</c:v>
                </c:pt>
                <c:pt idx="39">
                  <c:v>1.115039</c:v>
                </c:pt>
                <c:pt idx="40">
                  <c:v>1.11681</c:v>
                </c:pt>
                <c:pt idx="41">
                  <c:v>1.108234</c:v>
                </c:pt>
                <c:pt idx="42">
                  <c:v>1.112838</c:v>
                </c:pt>
                <c:pt idx="43">
                  <c:v>1.111472</c:v>
                </c:pt>
                <c:pt idx="44">
                  <c:v>1.108197</c:v>
                </c:pt>
                <c:pt idx="45">
                  <c:v>1.104256</c:v>
                </c:pt>
                <c:pt idx="46">
                  <c:v>1.104672</c:v>
                </c:pt>
                <c:pt idx="47">
                  <c:v>1.091304</c:v>
                </c:pt>
                <c:pt idx="48">
                  <c:v>1.105983</c:v>
                </c:pt>
                <c:pt idx="49">
                  <c:v>1.111186</c:v>
                </c:pt>
                <c:pt idx="50">
                  <c:v>1.110935</c:v>
                </c:pt>
              </c:numCache>
            </c:numRef>
          </c:yVal>
          <c:smooth val="0"/>
        </c:ser>
        <c:dLbls>
          <c:showLegendKey val="0"/>
          <c:showVal val="0"/>
          <c:showCatName val="0"/>
          <c:showSerName val="0"/>
          <c:showPercent val="0"/>
          <c:showBubbleSize val="0"/>
        </c:dLbls>
        <c:axId val="-2108289896"/>
        <c:axId val="-2108286360"/>
      </c:scatterChart>
      <c:valAx>
        <c:axId val="-2108289896"/>
        <c:scaling>
          <c:orientation val="minMax"/>
          <c:max val="41639.0"/>
          <c:min val="41548.0"/>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286360"/>
        <c:crosses val="autoZero"/>
        <c:crossBetween val="midCat"/>
      </c:valAx>
      <c:valAx>
        <c:axId val="-2108286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quot;M&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82898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Sheet4!$A$1:$A$47</c:f>
              <c:numCache>
                <c:formatCode>General</c:formatCode>
                <c:ptCount val="47"/>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25.0</c:v>
                </c:pt>
                <c:pt idx="24">
                  <c:v>26.0</c:v>
                </c:pt>
                <c:pt idx="25">
                  <c:v>27.0</c:v>
                </c:pt>
                <c:pt idx="26">
                  <c:v>28.0</c:v>
                </c:pt>
                <c:pt idx="27">
                  <c:v>30.0</c:v>
                </c:pt>
                <c:pt idx="28">
                  <c:v>33.0</c:v>
                </c:pt>
                <c:pt idx="29">
                  <c:v>34.0</c:v>
                </c:pt>
                <c:pt idx="30">
                  <c:v>37.0</c:v>
                </c:pt>
                <c:pt idx="31">
                  <c:v>42.0</c:v>
                </c:pt>
                <c:pt idx="32">
                  <c:v>43.0</c:v>
                </c:pt>
                <c:pt idx="33">
                  <c:v>45.0</c:v>
                </c:pt>
                <c:pt idx="34">
                  <c:v>58.0</c:v>
                </c:pt>
                <c:pt idx="35">
                  <c:v>59.0</c:v>
                </c:pt>
                <c:pt idx="36">
                  <c:v>64.0</c:v>
                </c:pt>
                <c:pt idx="37">
                  <c:v>66.0</c:v>
                </c:pt>
                <c:pt idx="38">
                  <c:v>70.0</c:v>
                </c:pt>
                <c:pt idx="39">
                  <c:v>77.0</c:v>
                </c:pt>
                <c:pt idx="40">
                  <c:v>84.0</c:v>
                </c:pt>
                <c:pt idx="41">
                  <c:v>85.0</c:v>
                </c:pt>
                <c:pt idx="42">
                  <c:v>88.0</c:v>
                </c:pt>
                <c:pt idx="43">
                  <c:v>89.0</c:v>
                </c:pt>
                <c:pt idx="44">
                  <c:v>90.0</c:v>
                </c:pt>
                <c:pt idx="45">
                  <c:v>91.0</c:v>
                </c:pt>
                <c:pt idx="46">
                  <c:v>92.0</c:v>
                </c:pt>
              </c:numCache>
            </c:numRef>
          </c:xVal>
          <c:yVal>
            <c:numRef>
              <c:f>Sheet4!$B$1:$B$47</c:f>
              <c:numCache>
                <c:formatCode>General</c:formatCode>
                <c:ptCount val="47"/>
                <c:pt idx="0">
                  <c:v>0.234693877551</c:v>
                </c:pt>
                <c:pt idx="1">
                  <c:v>0.260204081633</c:v>
                </c:pt>
                <c:pt idx="2">
                  <c:v>0.311224489796</c:v>
                </c:pt>
                <c:pt idx="3">
                  <c:v>0.341836734694</c:v>
                </c:pt>
                <c:pt idx="4">
                  <c:v>0.372448979592</c:v>
                </c:pt>
                <c:pt idx="5">
                  <c:v>0.392857142857</c:v>
                </c:pt>
                <c:pt idx="6">
                  <c:v>0.397959183673</c:v>
                </c:pt>
                <c:pt idx="7">
                  <c:v>0.423469387755</c:v>
                </c:pt>
                <c:pt idx="8">
                  <c:v>0.44387755102</c:v>
                </c:pt>
                <c:pt idx="9">
                  <c:v>0.448979591837</c:v>
                </c:pt>
                <c:pt idx="10">
                  <c:v>0.464285714286</c:v>
                </c:pt>
                <c:pt idx="11">
                  <c:v>0.479591836735</c:v>
                </c:pt>
                <c:pt idx="12">
                  <c:v>0.484693877551</c:v>
                </c:pt>
                <c:pt idx="13">
                  <c:v>0.540816326531</c:v>
                </c:pt>
                <c:pt idx="14">
                  <c:v>0.545918367347</c:v>
                </c:pt>
                <c:pt idx="15">
                  <c:v>0.551020408163</c:v>
                </c:pt>
                <c:pt idx="16">
                  <c:v>0.566326530612</c:v>
                </c:pt>
                <c:pt idx="17">
                  <c:v>0.612244897959</c:v>
                </c:pt>
                <c:pt idx="18">
                  <c:v>0.617346938776</c:v>
                </c:pt>
                <c:pt idx="19">
                  <c:v>0.744897959184</c:v>
                </c:pt>
                <c:pt idx="20">
                  <c:v>0.75</c:v>
                </c:pt>
                <c:pt idx="21">
                  <c:v>0.755102040816</c:v>
                </c:pt>
                <c:pt idx="22">
                  <c:v>0.785714285714</c:v>
                </c:pt>
                <c:pt idx="23">
                  <c:v>0.790816326531</c:v>
                </c:pt>
                <c:pt idx="24">
                  <c:v>0.795918367347</c:v>
                </c:pt>
                <c:pt idx="25">
                  <c:v>0.811224489796</c:v>
                </c:pt>
                <c:pt idx="26">
                  <c:v>0.816326530612</c:v>
                </c:pt>
                <c:pt idx="27">
                  <c:v>0.852040816327</c:v>
                </c:pt>
                <c:pt idx="28">
                  <c:v>0.857142857143</c:v>
                </c:pt>
                <c:pt idx="29">
                  <c:v>0.862244897959</c:v>
                </c:pt>
                <c:pt idx="30">
                  <c:v>0.867346938776</c:v>
                </c:pt>
                <c:pt idx="31">
                  <c:v>0.882653061224</c:v>
                </c:pt>
                <c:pt idx="32">
                  <c:v>0.887755102041</c:v>
                </c:pt>
                <c:pt idx="33">
                  <c:v>0.908163265306</c:v>
                </c:pt>
                <c:pt idx="34">
                  <c:v>0.913265306122</c:v>
                </c:pt>
                <c:pt idx="35">
                  <c:v>0.918367346939</c:v>
                </c:pt>
                <c:pt idx="36">
                  <c:v>0.923469387755</c:v>
                </c:pt>
                <c:pt idx="37">
                  <c:v>0.928571428571</c:v>
                </c:pt>
                <c:pt idx="38">
                  <c:v>0.933673469388</c:v>
                </c:pt>
                <c:pt idx="39">
                  <c:v>0.938775510204</c:v>
                </c:pt>
                <c:pt idx="40">
                  <c:v>0.948979591837</c:v>
                </c:pt>
                <c:pt idx="41">
                  <c:v>0.954081632653</c:v>
                </c:pt>
                <c:pt idx="42">
                  <c:v>0.959183673469</c:v>
                </c:pt>
                <c:pt idx="43">
                  <c:v>0.964285714286</c:v>
                </c:pt>
                <c:pt idx="44">
                  <c:v>0.974489795918</c:v>
                </c:pt>
                <c:pt idx="45">
                  <c:v>0.979591836735</c:v>
                </c:pt>
                <c:pt idx="46">
                  <c:v>1.0</c:v>
                </c:pt>
              </c:numCache>
            </c:numRef>
          </c:yVal>
          <c:smooth val="1"/>
        </c:ser>
        <c:dLbls>
          <c:showLegendKey val="0"/>
          <c:showVal val="0"/>
          <c:showCatName val="0"/>
          <c:showSerName val="0"/>
          <c:showPercent val="0"/>
          <c:showBubbleSize val="0"/>
        </c:dLbls>
        <c:axId val="-2107952440"/>
        <c:axId val="-2107850936"/>
      </c:scatterChart>
      <c:valAx>
        <c:axId val="-2107952440"/>
        <c:scaling>
          <c:orientation val="minMax"/>
          <c:max val="92.0"/>
          <c:min val="1.0"/>
        </c:scaling>
        <c:delete val="0"/>
        <c:axPos val="b"/>
        <c:majorGridlines>
          <c:spPr>
            <a:ln w="0"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altLang="zh-CN" sz="2000" b="0" dirty="0">
                    <a:solidFill>
                      <a:schemeClr val="tx1"/>
                    </a:solidFill>
                  </a:rPr>
                  <a:t>Lifetime (days</a:t>
                </a:r>
                <a:r>
                  <a:rPr lang="en-US" altLang="zh-CN" sz="2000" b="0" dirty="0" smtClean="0">
                    <a:solidFill>
                      <a:schemeClr val="tx1"/>
                    </a:solidFill>
                  </a:rPr>
                  <a:t>) on EC2</a:t>
                </a:r>
                <a:endParaRPr lang="zh-CN" altLang="en-US" sz="2000" b="0" dirty="0">
                  <a:solidFill>
                    <a:schemeClr val="tx1"/>
                  </a:solidFill>
                </a:endParaRPr>
              </a:p>
            </c:rich>
          </c:tx>
          <c:layout/>
          <c:overlay val="0"/>
          <c:spPr>
            <a:noFill/>
            <a:ln>
              <a:noFill/>
            </a:ln>
            <a:effectLst/>
          </c:spPr>
        </c:title>
        <c:numFmt formatCode="General" sourceLinked="1"/>
        <c:majorTickMark val="none"/>
        <c:minorTickMark val="none"/>
        <c:tickLblPos val="nextTo"/>
        <c:spPr>
          <a:noFill/>
          <a:ln w="12700"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107850936"/>
        <c:crosses val="autoZero"/>
        <c:crossBetween val="midCat"/>
        <c:majorUnit val="5.0"/>
      </c:valAx>
      <c:valAx>
        <c:axId val="-2107850936"/>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altLang="zh-CN" sz="2400" b="0" dirty="0">
                    <a:solidFill>
                      <a:schemeClr val="tx1"/>
                    </a:solidFill>
                  </a:rPr>
                  <a:t>CDF</a:t>
                </a:r>
                <a:endParaRPr lang="zh-CN" altLang="en-US" sz="2400" b="0" dirty="0">
                  <a:solidFill>
                    <a:schemeClr val="tx1"/>
                  </a:solidFill>
                </a:endParaRPr>
              </a:p>
            </c:rich>
          </c:tx>
          <c:layout>
            <c:manualLayout>
              <c:xMode val="edge"/>
              <c:yMode val="edge"/>
              <c:x val="0.0134099616858238"/>
              <c:y val="0.376545015938017"/>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j-lt"/>
                <a:ea typeface="+mn-ea"/>
                <a:cs typeface="Times New Roman" panose="02020603050405020304" pitchFamily="18" charset="0"/>
              </a:defRPr>
            </a:pPr>
            <a:endParaRPr lang="en-US"/>
          </a:p>
        </c:txPr>
        <c:crossAx val="-21079524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259D244-8502-4A78-9C32-45A517176537}" type="datetimeFigureOut">
              <a:rPr lang="en-US" smtClean="0"/>
              <a:pPr/>
              <a:t>11/5/14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6CE6889-28EC-4356-973F-6C4E7CE2B245}" type="slidenum">
              <a:rPr lang="en-US" smtClean="0"/>
              <a:pPr/>
              <a:t>‹#›</a:t>
            </a:fld>
            <a:endParaRPr lang="en-US"/>
          </a:p>
        </p:txBody>
      </p:sp>
    </p:spTree>
    <p:extLst>
      <p:ext uri="{BB962C8B-B14F-4D97-AF65-F5344CB8AC3E}">
        <p14:creationId xmlns:p14="http://schemas.microsoft.com/office/powerpoint/2010/main" val="999747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527709D-7F77-4273-BBE4-3778A919784B}" type="datetimeFigureOut">
              <a:rPr lang="en-US" smtClean="0"/>
              <a:pPr/>
              <a:t>11/5/14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8387752-B772-4AE4-A586-5A800EE7C847}" type="slidenum">
              <a:rPr lang="en-US" smtClean="0"/>
              <a:pPr/>
              <a:t>‹#›</a:t>
            </a:fld>
            <a:endParaRPr lang="en-US"/>
          </a:p>
        </p:txBody>
      </p:sp>
    </p:spTree>
    <p:extLst>
      <p:ext uri="{BB962C8B-B14F-4D97-AF65-F5344CB8AC3E}">
        <p14:creationId xmlns:p14="http://schemas.microsoft.com/office/powerpoint/2010/main" val="3143517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Good afternoon everyone, I am Liang Wang from UW-­Madison.  My advisors AA and TR. Today I am going to introduce a new measurement platform for measuring web deployments </a:t>
            </a:r>
            <a:r>
              <a:rPr lang="en-US" sz="1200" kern="1200" dirty="0" smtClean="0">
                <a:solidFill>
                  <a:srgbClr val="FF0000"/>
                </a:solidFill>
                <a:effectLst/>
                <a:latin typeface="+mn-lt"/>
                <a:ea typeface="+mn-ea"/>
                <a:cs typeface="+mn-cs"/>
              </a:rPr>
              <a:t>on</a:t>
            </a:r>
            <a:r>
              <a:rPr lang="en-US" sz="1200" kern="1200" dirty="0" smtClean="0">
                <a:solidFill>
                  <a:schemeClr val="tx1"/>
                </a:solidFill>
                <a:effectLst/>
                <a:latin typeface="+mn-lt"/>
                <a:ea typeface="+mn-ea"/>
                <a:cs typeface="+mn-cs"/>
              </a:rPr>
              <a:t> Infrastructure as a service clouds. We call it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a:t>
            </a:r>
            <a:r>
              <a:rPr lang="en-US" sz="1200" kern="1200" dirty="0" smtClean="0">
                <a:solidFill>
                  <a:srgbClr val="FF0000"/>
                </a:solidFill>
                <a:effectLst/>
                <a:latin typeface="+mn-lt"/>
                <a:ea typeface="+mn-ea"/>
                <a:cs typeface="+mn-cs"/>
              </a:rPr>
              <a:t>This is a joint work </a:t>
            </a:r>
            <a:r>
              <a:rPr lang="en-US" sz="1200" kern="1200" dirty="0" smtClean="0">
                <a:solidFill>
                  <a:schemeClr val="tx1"/>
                </a:solidFill>
                <a:effectLst/>
                <a:latin typeface="+mn-lt"/>
                <a:ea typeface="+mn-ea"/>
                <a:cs typeface="+mn-cs"/>
              </a:rPr>
              <a:t>with  AN and JC from IMDEA software institute.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1</a:t>
            </a:fld>
            <a:endParaRPr lang="en-US"/>
          </a:p>
        </p:txBody>
      </p:sp>
    </p:spTree>
    <p:extLst>
      <p:ext uri="{BB962C8B-B14F-4D97-AF65-F5344CB8AC3E}">
        <p14:creationId xmlns:p14="http://schemas.microsoft.com/office/powerpoint/2010/main" val="2099593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(10) We get about 240K clusters in EC2 and 31K clusters in Azure. </a:t>
            </a:r>
            <a:r>
              <a:rPr lang="en-US" sz="1200" b="1" kern="1200" dirty="0" smtClean="0">
                <a:solidFill>
                  <a:schemeClr val="tx1"/>
                </a:solidFill>
                <a:effectLst/>
                <a:latin typeface="+mn-lt"/>
                <a:ea typeface="+mn-ea"/>
                <a:cs typeface="+mn-cs"/>
              </a:rPr>
              <a:t>We</a:t>
            </a:r>
            <a:r>
              <a:rPr lang="en-US" sz="1200" kern="1200" dirty="0" smtClean="0">
                <a:solidFill>
                  <a:schemeClr val="tx1"/>
                </a:solidFill>
                <a:effectLst/>
                <a:latin typeface="+mn-lt"/>
                <a:ea typeface="+mn-ea"/>
                <a:cs typeface="+mn-cs"/>
              </a:rPr>
              <a:t> also saw an increase of clusters, about 3.3% in EC2 and 6.2% in Azure over the measurement periods. And </a:t>
            </a:r>
            <a:r>
              <a:rPr lang="en-US" sz="1200" kern="1200" dirty="0" smtClean="0">
                <a:solidFill>
                  <a:srgbClr val="FF0000"/>
                </a:solidFill>
                <a:effectLst/>
                <a:latin typeface="+mn-lt"/>
                <a:ea typeface="+mn-ea"/>
                <a:cs typeface="+mn-cs"/>
              </a:rPr>
              <a:t>similar</a:t>
            </a:r>
            <a:r>
              <a:rPr lang="en-US" sz="1200" kern="1200" dirty="0" smtClean="0">
                <a:solidFill>
                  <a:schemeClr val="tx1"/>
                </a:solidFill>
                <a:effectLst/>
                <a:latin typeface="+mn-lt"/>
                <a:ea typeface="+mn-ea"/>
                <a:cs typeface="+mn-cs"/>
              </a:rPr>
              <a:t> to the IPs respond to probes, we also observed fluctuations in the number of clusters over time.  So what is the characteristics of these clusters?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10</a:t>
            </a:fld>
            <a:endParaRPr lang="en-US"/>
          </a:p>
        </p:txBody>
      </p:sp>
    </p:spTree>
    <p:extLst>
      <p:ext uri="{BB962C8B-B14F-4D97-AF65-F5344CB8AC3E}">
        <p14:creationId xmlns:p14="http://schemas.microsoft.com/office/powerpoint/2010/main" val="3273988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(11)</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Using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to examine these clusters, we found  80% of these clusters only use one IP while only 0.1% of them use more than 50 IPs. However,  the 0.1% can use as many as 30K IPs  per round.  The table shows the top 5 clusters</a:t>
            </a:r>
            <a:r>
              <a:rPr lang="en-US" sz="1200" kern="1200" baseline="0" dirty="0" smtClean="0">
                <a:solidFill>
                  <a:schemeClr val="tx1"/>
                </a:solidFill>
                <a:effectLst/>
                <a:latin typeface="+mn-lt"/>
                <a:ea typeface="+mn-ea"/>
                <a:cs typeface="+mn-cs"/>
              </a:rPr>
              <a:t> in EC2</a:t>
            </a:r>
            <a:r>
              <a:rPr lang="en-US" sz="1200" kern="1200" dirty="0" smtClean="0">
                <a:solidFill>
                  <a:schemeClr val="tx1"/>
                </a:solidFill>
                <a:effectLst/>
                <a:latin typeface="+mn-lt"/>
                <a:ea typeface="+mn-ea"/>
                <a:cs typeface="+mn-cs"/>
              </a:rPr>
              <a:t> based on the mean number of IPs a cluster used per round. We </a:t>
            </a:r>
            <a:r>
              <a:rPr lang="en-US" sz="1200" kern="1200" dirty="0" smtClean="0">
                <a:solidFill>
                  <a:srgbClr val="FF0000"/>
                </a:solidFill>
                <a:effectLst/>
                <a:latin typeface="+mn-lt"/>
                <a:ea typeface="+mn-ea"/>
                <a:cs typeface="+mn-cs"/>
              </a:rPr>
              <a:t>actually inspect the top 5 clusters </a:t>
            </a:r>
            <a:r>
              <a:rPr lang="en-US" sz="1200" kern="1200" dirty="0" smtClean="0">
                <a:solidFill>
                  <a:schemeClr val="tx1"/>
                </a:solidFill>
                <a:effectLst/>
                <a:latin typeface="+mn-lt"/>
                <a:ea typeface="+mn-ea"/>
                <a:cs typeface="+mn-cs"/>
              </a:rPr>
              <a:t>to make sure all the webpages in a cluster belong to the same website. </a:t>
            </a:r>
            <a:r>
              <a:rPr lang="en-US" sz="1200" kern="1200" dirty="0" smtClean="0">
                <a:solidFill>
                  <a:srgbClr val="FF0000"/>
                </a:solidFill>
                <a:effectLst/>
                <a:latin typeface="+mn-lt"/>
                <a:ea typeface="+mn-ea"/>
                <a:cs typeface="+mn-cs"/>
              </a:rPr>
              <a:t>Just for interest</a:t>
            </a:r>
            <a:r>
              <a:rPr lang="en-US" sz="1200" kern="1200" dirty="0" smtClean="0">
                <a:solidFill>
                  <a:schemeClr val="tx1"/>
                </a:solidFill>
                <a:effectLst/>
                <a:latin typeface="+mn-lt"/>
                <a:ea typeface="+mn-ea"/>
                <a:cs typeface="+mn-cs"/>
              </a:rPr>
              <a:t>, the top one is a Platform as a service website. So there are millions of applications are running at it. So the number of  web services we found is only the lower bound of actual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web service deployed in the clouds.  </a:t>
            </a:r>
          </a:p>
          <a:p>
            <a:r>
              <a:rPr lang="en-US" sz="1200" kern="1200" dirty="0" smtClean="0">
                <a:solidFill>
                  <a:schemeClr val="tx1"/>
                </a:solidFill>
                <a:effectLst/>
                <a:latin typeface="+mn-lt"/>
                <a:ea typeface="+mn-ea"/>
                <a:cs typeface="+mn-cs"/>
              </a:rPr>
              <a:t>Using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we are also able to provide evidences of large clusters are taking advantage of </a:t>
            </a:r>
            <a:r>
              <a:rPr lang="en-US" sz="1200" kern="1200" dirty="0" err="1" smtClean="0">
                <a:solidFill>
                  <a:schemeClr val="tx1"/>
                </a:solidFill>
                <a:effectLst/>
                <a:latin typeface="+mn-lt"/>
                <a:ea typeface="+mn-ea"/>
                <a:cs typeface="+mn-cs"/>
              </a:rPr>
              <a:t>elasiticity</a:t>
            </a:r>
            <a:r>
              <a:rPr lang="en-US" sz="1200" kern="1200" dirty="0" smtClean="0">
                <a:solidFill>
                  <a:schemeClr val="tx1"/>
                </a:solidFill>
                <a:effectLst/>
                <a:latin typeface="+mn-lt"/>
                <a:ea typeface="+mn-ea"/>
                <a:cs typeface="+mn-cs"/>
              </a:rPr>
              <a:t> of public clouds.  </a:t>
            </a:r>
            <a:r>
              <a:rPr lang="en-US" sz="1200" b="1" kern="1200" dirty="0" smtClean="0">
                <a:solidFill>
                  <a:schemeClr val="tx1"/>
                </a:solidFill>
                <a:effectLst/>
                <a:latin typeface="+mn-lt"/>
                <a:ea typeface="+mn-ea"/>
                <a:cs typeface="+mn-cs"/>
              </a:rPr>
              <a:t>Take</a:t>
            </a:r>
            <a:r>
              <a:rPr lang="en-US" sz="1200" kern="1200" dirty="0" smtClean="0">
                <a:solidFill>
                  <a:schemeClr val="tx1"/>
                </a:solidFill>
                <a:effectLst/>
                <a:latin typeface="+mn-lt"/>
                <a:ea typeface="+mn-ea"/>
                <a:cs typeface="+mn-cs"/>
              </a:rPr>
              <a:t> the top one for example, the number of IPs it used per round ranges from 30K to 34K. The mean number of IPs it used per round is about 33K, but the total number of IP address it used across all  rounds is 51K. It indicates the websites frequently launch and shutdown instances.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11</a:t>
            </a:fld>
            <a:endParaRPr lang="en-US"/>
          </a:p>
        </p:txBody>
      </p:sp>
    </p:spTree>
    <p:extLst>
      <p:ext uri="{BB962C8B-B14F-4D97-AF65-F5344CB8AC3E}">
        <p14:creationId xmlns:p14="http://schemas.microsoft.com/office/powerpoint/2010/main" val="2259591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(12) We use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to study following 4 aspects of clouds. </a:t>
            </a:r>
          </a:p>
          <a:p>
            <a:r>
              <a:rPr lang="en-US" sz="1200" kern="1200" dirty="0" smtClean="0">
                <a:solidFill>
                  <a:schemeClr val="tx1"/>
                </a:solidFill>
                <a:effectLst/>
                <a:latin typeface="+mn-lt"/>
                <a:ea typeface="+mn-ea"/>
                <a:cs typeface="+mn-cs"/>
              </a:rPr>
              <a:t>Due to time limitations, I will only present some details on the first two, and refer you to the paper for the much broader set of results.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12</a:t>
            </a:fld>
            <a:endParaRPr lang="en-US"/>
          </a:p>
        </p:txBody>
      </p:sp>
    </p:spTree>
    <p:extLst>
      <p:ext uri="{BB962C8B-B14F-4D97-AF65-F5344CB8AC3E}">
        <p14:creationId xmlns:p14="http://schemas.microsoft.com/office/powerpoint/2010/main" val="64367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(13) </a:t>
            </a:r>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13</a:t>
            </a:fld>
            <a:endParaRPr lang="en-US"/>
          </a:p>
        </p:txBody>
      </p:sp>
    </p:spTree>
    <p:extLst>
      <p:ext uri="{BB962C8B-B14F-4D97-AF65-F5344CB8AC3E}">
        <p14:creationId xmlns:p14="http://schemas.microsoft.com/office/powerpoint/2010/main" val="643675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(14) Amazon Virtual Private Cloud or VPC is one important feature of EC2. VPC allows users to create a fully­-controllable and easy-­to-­customized virtual networking. It provides many benefits in different aspects such as in management and security. Amazon has encouraged users to use VPC. Using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we can exam how tenants leverage this new feature. The first thing we need to do is to figure out how many IPs are allocated for VPC.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EC2, the public DNS hostname associated with a public IP has a regular pattern. After knowing the DNS hostnames of all public IPs, we can leverage the behaviors of the default DNS servers inside clouds to figure out an IP is in VPC or in classic. In each EC2 region, first we need to launch an instance in the classic network, </a:t>
            </a:r>
            <a:r>
              <a:rPr lang="en-US" sz="1200" b="1" kern="1200" dirty="0" smtClean="0">
                <a:solidFill>
                  <a:schemeClr val="tx1"/>
                </a:solidFill>
                <a:effectLst/>
                <a:latin typeface="+mn-lt"/>
                <a:ea typeface="+mn-ea"/>
                <a:cs typeface="+mn-cs"/>
              </a:rPr>
              <a:t>and we try to </a:t>
            </a:r>
            <a:r>
              <a:rPr lang="en-US" sz="1200" kern="1200" dirty="0" smtClean="0">
                <a:solidFill>
                  <a:schemeClr val="tx1"/>
                </a:solidFill>
                <a:effectLst/>
                <a:latin typeface="+mn-lt"/>
                <a:ea typeface="+mn-ea"/>
                <a:cs typeface="+mn-cs"/>
              </a:rPr>
              <a:t>resolve the DNS hostnames of the other public IPs in the same region. We send DNS request to the default DNS server from the instance we launched.  For a target IP, </a:t>
            </a:r>
            <a:r>
              <a:rPr lang="en-US" sz="1200" b="1" kern="1200" dirty="0" smtClean="0">
                <a:solidFill>
                  <a:srgbClr val="FF0000"/>
                </a:solidFill>
                <a:effectLst/>
                <a:latin typeface="+mn-lt"/>
                <a:ea typeface="+mn-ea"/>
                <a:cs typeface="+mn-cs"/>
              </a:rPr>
              <a:t>if its hostname is resolved to a private IP</a:t>
            </a:r>
            <a:r>
              <a:rPr lang="en-US" sz="1200" kern="1200" dirty="0" smtClean="0">
                <a:solidFill>
                  <a:schemeClr val="tx1"/>
                </a:solidFill>
                <a:effectLst/>
                <a:latin typeface="+mn-lt"/>
                <a:ea typeface="+mn-ea"/>
                <a:cs typeface="+mn-cs"/>
              </a:rPr>
              <a:t>, we know the target IP is in classic networks. </a:t>
            </a:r>
            <a:r>
              <a:rPr lang="en-US" sz="1200" b="1" kern="1200" dirty="0" smtClean="0">
                <a:solidFill>
                  <a:schemeClr val="tx1"/>
                </a:solidFill>
                <a:effectLst/>
                <a:latin typeface="+mn-lt"/>
                <a:ea typeface="+mn-ea"/>
                <a:cs typeface="+mn-cs"/>
              </a:rPr>
              <a:t>Otherwise</a:t>
            </a:r>
            <a:r>
              <a:rPr lang="en-US" sz="1200" kern="1200" dirty="0" smtClean="0">
                <a:solidFill>
                  <a:schemeClr val="tx1"/>
                </a:solidFill>
                <a:effectLst/>
                <a:latin typeface="+mn-lt"/>
                <a:ea typeface="+mn-ea"/>
                <a:cs typeface="+mn-cs"/>
              </a:rPr>
              <a:t>, its hostname is resolved to the public IP, which is the same as the target IP, we know the target IP is using VPC networks.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14</a:t>
            </a:fld>
            <a:endParaRPr lang="en-US"/>
          </a:p>
        </p:txBody>
      </p:sp>
    </p:spTree>
    <p:extLst>
      <p:ext uri="{BB962C8B-B14F-4D97-AF65-F5344CB8AC3E}">
        <p14:creationId xmlns:p14="http://schemas.microsoft.com/office/powerpoint/2010/main" val="1291725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(15) After labeling all the IPs in EC2 as classic or VPC, we defined 3 types of clusters based on what types of IPs a cluster used, and examine the changes of different types of clusters. We can see that the clusters </a:t>
            </a:r>
            <a:r>
              <a:rPr lang="en-US" sz="1200" kern="1200" dirty="0" smtClean="0">
                <a:solidFill>
                  <a:srgbClr val="FF0000"/>
                </a:solidFill>
                <a:effectLst/>
                <a:latin typeface="+mn-lt"/>
                <a:ea typeface="+mn-ea"/>
                <a:cs typeface="+mn-cs"/>
              </a:rPr>
              <a:t>only</a:t>
            </a:r>
            <a:r>
              <a:rPr lang="en-US" sz="1200" kern="1200" dirty="0" smtClean="0">
                <a:solidFill>
                  <a:schemeClr val="tx1"/>
                </a:solidFill>
                <a:effectLst/>
                <a:latin typeface="+mn-lt"/>
                <a:ea typeface="+mn-ea"/>
                <a:cs typeface="+mn-cs"/>
              </a:rPr>
              <a:t> use IPs in </a:t>
            </a:r>
            <a:r>
              <a:rPr lang="en-US" sz="1200" kern="1200" dirty="0" smtClean="0">
                <a:solidFill>
                  <a:srgbClr val="FF0000"/>
                </a:solidFill>
                <a:effectLst/>
                <a:latin typeface="+mn-lt"/>
                <a:ea typeface="+mn-ea"/>
                <a:cs typeface="+mn-cs"/>
              </a:rPr>
              <a:t>classic</a:t>
            </a:r>
            <a:r>
              <a:rPr lang="en-US" sz="1200" kern="1200" dirty="0" smtClean="0">
                <a:solidFill>
                  <a:schemeClr val="tx1"/>
                </a:solidFill>
                <a:effectLst/>
                <a:latin typeface="+mn-lt"/>
                <a:ea typeface="+mn-ea"/>
                <a:cs typeface="+mn-cs"/>
              </a:rPr>
              <a:t> networks </a:t>
            </a:r>
            <a:r>
              <a:rPr lang="en-US" sz="1200" kern="1200" dirty="0" smtClean="0">
                <a:solidFill>
                  <a:srgbClr val="FF0000"/>
                </a:solidFill>
                <a:effectLst/>
                <a:latin typeface="+mn-lt"/>
                <a:ea typeface="+mn-ea"/>
                <a:cs typeface="+mn-cs"/>
              </a:rPr>
              <a:t>decrease</a:t>
            </a:r>
            <a:r>
              <a:rPr lang="en-US" sz="1200" kern="1200" dirty="0" smtClean="0">
                <a:solidFill>
                  <a:schemeClr val="tx1"/>
                </a:solidFill>
                <a:effectLst/>
                <a:latin typeface="+mn-lt"/>
                <a:ea typeface="+mn-ea"/>
                <a:cs typeface="+mn-cs"/>
              </a:rPr>
              <a:t> slowly, while the clusters only use IPs in VPC networks and the clusters use IPs in both networks increase stably. We actually observed that in EC2 the </a:t>
            </a:r>
            <a:r>
              <a:rPr lang="en-US" sz="1200" kern="1200" dirty="0" smtClean="0">
                <a:solidFill>
                  <a:srgbClr val="FF0000"/>
                </a:solidFill>
                <a:effectLst/>
                <a:latin typeface="+mn-lt"/>
                <a:ea typeface="+mn-ea"/>
                <a:cs typeface="+mn-cs"/>
              </a:rPr>
              <a:t>VPC</a:t>
            </a:r>
            <a:r>
              <a:rPr lang="en-US" sz="1200" kern="1200" dirty="0" smtClean="0">
                <a:solidFill>
                  <a:schemeClr val="tx1"/>
                </a:solidFill>
                <a:effectLst/>
                <a:latin typeface="+mn-lt"/>
                <a:ea typeface="+mn-ea"/>
                <a:cs typeface="+mn-cs"/>
              </a:rPr>
              <a:t> usage </a:t>
            </a:r>
            <a:r>
              <a:rPr lang="en-US" sz="1200" kern="1200" dirty="0" smtClean="0">
                <a:solidFill>
                  <a:srgbClr val="FF0000"/>
                </a:solidFill>
                <a:effectLst/>
                <a:latin typeface="+mn-lt"/>
                <a:ea typeface="+mn-ea"/>
                <a:cs typeface="+mn-cs"/>
              </a:rPr>
              <a:t>increase</a:t>
            </a:r>
            <a:r>
              <a:rPr lang="en-US" sz="1200" kern="1200" dirty="0" smtClean="0">
                <a:solidFill>
                  <a:schemeClr val="tx1"/>
                </a:solidFill>
                <a:effectLst/>
                <a:latin typeface="+mn-lt"/>
                <a:ea typeface="+mn-ea"/>
                <a:cs typeface="+mn-cs"/>
              </a:rPr>
              <a:t> while the classic usage decrease. We have more evidences in our paper. </a:t>
            </a:r>
          </a:p>
          <a:p>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15</a:t>
            </a:fld>
            <a:endParaRPr lang="en-US"/>
          </a:p>
        </p:txBody>
      </p:sp>
    </p:spTree>
    <p:extLst>
      <p:ext uri="{BB962C8B-B14F-4D97-AF65-F5344CB8AC3E}">
        <p14:creationId xmlns:p14="http://schemas.microsoft.com/office/powerpoint/2010/main" val="875556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(16) Then </a:t>
            </a:r>
            <a:r>
              <a:rPr lang="en-US" dirty="0" smtClean="0"/>
              <a:t>I want to talk about some results about the malicious activity in clouds</a:t>
            </a:r>
            <a:r>
              <a:rPr lang="zh-CN" altLang="en-US" dirty="0" smtClean="0"/>
              <a:t>   </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16</a:t>
            </a:fld>
            <a:endParaRPr lang="en-US"/>
          </a:p>
        </p:txBody>
      </p:sp>
    </p:spTree>
    <p:extLst>
      <p:ext uri="{BB962C8B-B14F-4D97-AF65-F5344CB8AC3E}">
        <p14:creationId xmlns:p14="http://schemas.microsoft.com/office/powerpoint/2010/main" val="643675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(17) We extract all the URLs contained in web pages collected by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in a round and check</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URL with GSA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after each round of scanning. The GSA will label each URL as malicious or benign. If an IP is hosting malicious URLs, we call the IP malicious IP. Then we define the lifetime of a malicious IP as the time between the first time and the last time we saw the IP hosted malicious URLs. We found the lifetime of a malicious IP can be very long.  About 60% of malicious IPs hosted malicious URLs for more than 7 days.  Some IPs,  hosted malicious URLs for  more than 90 days.  In EC2, we also saw few malicious IPs hosted web pages that aggregate  many malicious URLs under different domains. These IPs usually have a long time lifetime.  </a:t>
            </a:r>
          </a:p>
          <a:p>
            <a:endParaRPr lang="en-US" altLang="zh-CN" sz="1200" dirty="0" smtClean="0">
              <a:solidFill>
                <a:schemeClr val="tx1"/>
              </a:solidFill>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17</a:t>
            </a:fld>
            <a:endParaRPr lang="en-US"/>
          </a:p>
        </p:txBody>
      </p:sp>
    </p:spTree>
    <p:extLst>
      <p:ext uri="{BB962C8B-B14F-4D97-AF65-F5344CB8AC3E}">
        <p14:creationId xmlns:p14="http://schemas.microsoft.com/office/powerpoint/2010/main" val="1975811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(18)</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we also use </a:t>
            </a:r>
            <a:r>
              <a:rPr lang="en-US" sz="1200" kern="1200" dirty="0" err="1" smtClean="0">
                <a:solidFill>
                  <a:schemeClr val="tx1"/>
                </a:solidFill>
                <a:effectLst/>
                <a:latin typeface="+mn-lt"/>
                <a:ea typeface="+mn-ea"/>
                <a:cs typeface="+mn-cs"/>
              </a:rPr>
              <a:t>VirusTotal</a:t>
            </a:r>
            <a:r>
              <a:rPr lang="en-US" sz="1200" kern="1200" dirty="0" smtClean="0">
                <a:solidFill>
                  <a:schemeClr val="tx1"/>
                </a:solidFill>
                <a:effectLst/>
                <a:latin typeface="+mn-lt"/>
                <a:ea typeface="+mn-ea"/>
                <a:cs typeface="+mn-cs"/>
              </a:rPr>
              <a:t> API to check the malicious activity history of all the IPs in clouds. The </a:t>
            </a:r>
            <a:r>
              <a:rPr lang="en-US" sz="1200" kern="1200" dirty="0" err="1" smtClean="0">
                <a:solidFill>
                  <a:schemeClr val="tx1"/>
                </a:solidFill>
                <a:effectLst/>
                <a:latin typeface="+mn-lt"/>
                <a:ea typeface="+mn-ea"/>
                <a:cs typeface="+mn-cs"/>
              </a:rPr>
              <a:t>VirusTotal</a:t>
            </a:r>
            <a:r>
              <a:rPr lang="en-US" sz="1200" kern="1200" dirty="0" smtClean="0">
                <a:solidFill>
                  <a:schemeClr val="tx1"/>
                </a:solidFill>
                <a:effectLst/>
                <a:latin typeface="+mn-lt"/>
                <a:ea typeface="+mn-ea"/>
                <a:cs typeface="+mn-cs"/>
              </a:rPr>
              <a:t> API takes an IP address as input and output a report that has the detail info of the malicious URLs hosted on that IP in the last 3 months. Surprisingly, we didn’t find any malicious IP reported by </a:t>
            </a:r>
            <a:r>
              <a:rPr lang="en-US" sz="1200" kern="1200" dirty="0" err="1" smtClean="0">
                <a:solidFill>
                  <a:schemeClr val="tx1"/>
                </a:solidFill>
                <a:effectLst/>
                <a:latin typeface="+mn-lt"/>
                <a:ea typeface="+mn-ea"/>
                <a:cs typeface="+mn-cs"/>
              </a:rPr>
              <a:t>VirusTotal</a:t>
            </a:r>
            <a:r>
              <a:rPr lang="en-US" sz="1200" kern="1200" dirty="0" smtClean="0">
                <a:solidFill>
                  <a:schemeClr val="tx1"/>
                </a:solidFill>
                <a:effectLst/>
                <a:latin typeface="+mn-lt"/>
                <a:ea typeface="+mn-ea"/>
                <a:cs typeface="+mn-cs"/>
              </a:rPr>
              <a:t> in Azure. In EC2, we extract the domains from the malicious URLs, 4 of the top 5 most seen domains are providing file hosting services, and we saw about 25,00 URLs associated with these domains. </a:t>
            </a:r>
            <a:r>
              <a:rPr lang="en-US" sz="1200" kern="1200" dirty="0" err="1" smtClean="0">
                <a:solidFill>
                  <a:schemeClr val="tx1"/>
                </a:solidFill>
                <a:effectLst/>
                <a:latin typeface="+mn-lt"/>
                <a:ea typeface="+mn-ea"/>
                <a:cs typeface="+mn-cs"/>
              </a:rPr>
              <a:t>Tr.im</a:t>
            </a:r>
            <a:r>
              <a:rPr lang="en-US" sz="1200" kern="1200" dirty="0" smtClean="0">
                <a:solidFill>
                  <a:schemeClr val="tx1"/>
                </a:solidFill>
                <a:effectLst/>
                <a:latin typeface="+mn-lt"/>
                <a:ea typeface="+mn-ea"/>
                <a:cs typeface="+mn-cs"/>
              </a:rPr>
              <a:t> is a URL shorten service. The result indicates URL-shorten services are used for hiding malicious URLs.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18</a:t>
            </a:fld>
            <a:endParaRPr lang="en-US"/>
          </a:p>
        </p:txBody>
      </p:sp>
    </p:spTree>
    <p:extLst>
      <p:ext uri="{BB962C8B-B14F-4D97-AF65-F5344CB8AC3E}">
        <p14:creationId xmlns:p14="http://schemas.microsoft.com/office/powerpoint/2010/main" val="2808479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(19)</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Finally, I want to talk about the challenges and future works in  the cloud measurement. In our project, we design </a:t>
            </a:r>
            <a:r>
              <a:rPr lang="en-US" sz="1200" b="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to measure the </a:t>
            </a:r>
            <a:r>
              <a:rPr lang="en-US" sz="1200" b="1" kern="1200" dirty="0" smtClean="0">
                <a:solidFill>
                  <a:schemeClr val="tx1"/>
                </a:solidFill>
                <a:effectLst/>
                <a:latin typeface="+mn-lt"/>
                <a:ea typeface="+mn-ea"/>
                <a:cs typeface="+mn-cs"/>
              </a:rPr>
              <a:t>public</a:t>
            </a:r>
            <a:r>
              <a:rPr lang="en-US" sz="1200" kern="1200" dirty="0" smtClean="0">
                <a:solidFill>
                  <a:schemeClr val="tx1"/>
                </a:solidFill>
                <a:effectLst/>
                <a:latin typeface="+mn-lt"/>
                <a:ea typeface="+mn-ea"/>
                <a:cs typeface="+mn-cs"/>
              </a:rPr>
              <a:t> facing cloud instances and web services. </a:t>
            </a:r>
            <a:r>
              <a:rPr lang="en-US" sz="1200" b="1" kern="1200" dirty="0" smtClean="0">
                <a:solidFill>
                  <a:schemeClr val="tx1"/>
                </a:solidFill>
                <a:effectLst/>
                <a:latin typeface="+mn-lt"/>
                <a:ea typeface="+mn-ea"/>
                <a:cs typeface="+mn-cs"/>
              </a:rPr>
              <a:t>There</a:t>
            </a:r>
            <a:r>
              <a:rPr lang="en-US" sz="1200" kern="1200" dirty="0" smtClean="0">
                <a:solidFill>
                  <a:schemeClr val="tx1"/>
                </a:solidFill>
                <a:effectLst/>
                <a:latin typeface="+mn-lt"/>
                <a:ea typeface="+mn-ea"/>
                <a:cs typeface="+mn-cs"/>
              </a:rPr>
              <a:t> are lots of situations IP probing fail to work.</a:t>
            </a:r>
            <a:r>
              <a:rPr lang="en-US" sz="1200" kern="1200" baseline="0" dirty="0" smtClean="0">
                <a:solidFill>
                  <a:schemeClr val="tx1"/>
                </a:solidFill>
                <a:effectLst/>
                <a:latin typeface="+mn-lt"/>
                <a:ea typeface="+mn-ea"/>
                <a:cs typeface="+mn-cs"/>
              </a:rPr>
              <a:t> And t</a:t>
            </a:r>
            <a:r>
              <a:rPr lang="en-US" sz="1200" kern="1200" dirty="0" smtClean="0">
                <a:solidFill>
                  <a:schemeClr val="tx1"/>
                </a:solidFill>
                <a:effectLst/>
                <a:latin typeface="+mn-lt"/>
                <a:ea typeface="+mn-ea"/>
                <a:cs typeface="+mn-cs"/>
              </a:rPr>
              <a:t>here are more challenges to get a broader view of  the public clouds. For example, </a:t>
            </a:r>
            <a:r>
              <a:rPr lang="en-US" sz="1200" b="1" kern="1200" dirty="0" smtClean="0">
                <a:solidFill>
                  <a:schemeClr val="tx1"/>
                </a:solidFill>
                <a:effectLst/>
                <a:latin typeface="+mn-lt"/>
                <a:ea typeface="+mn-ea"/>
                <a:cs typeface="+mn-cs"/>
              </a:rPr>
              <a:t>we</a:t>
            </a:r>
            <a:r>
              <a:rPr lang="en-US" sz="1200" kern="1200" dirty="0" smtClean="0">
                <a:solidFill>
                  <a:schemeClr val="tx1"/>
                </a:solidFill>
                <a:effectLst/>
                <a:latin typeface="+mn-lt"/>
                <a:ea typeface="+mn-ea"/>
                <a:cs typeface="+mn-cs"/>
              </a:rPr>
              <a:t> can only see a portion of running web servers. Instances may be placed behind firewall or use non-default HTTP port. Could we find such instances with lightweight method? </a:t>
            </a:r>
            <a:r>
              <a:rPr lang="en-US" sz="1200" b="1" kern="1200" dirty="0" smtClean="0">
                <a:solidFill>
                  <a:schemeClr val="tx1"/>
                </a:solidFill>
                <a:effectLst/>
                <a:latin typeface="+mn-lt"/>
                <a:ea typeface="+mn-ea"/>
                <a:cs typeface="+mn-cs"/>
              </a:rPr>
              <a:t>Then</a:t>
            </a:r>
            <a:r>
              <a:rPr lang="en-US" sz="1200" kern="1200" dirty="0" smtClean="0">
                <a:solidFill>
                  <a:schemeClr val="tx1"/>
                </a:solidFill>
                <a:effectLst/>
                <a:latin typeface="+mn-lt"/>
                <a:ea typeface="+mn-ea"/>
                <a:cs typeface="+mn-cs"/>
              </a:rPr>
              <a:t>, an instance may host multiple websites.</a:t>
            </a:r>
            <a:r>
              <a:rPr lang="en-US" sz="1200" kern="1200" baseline="0" dirty="0" smtClean="0">
                <a:solidFill>
                  <a:schemeClr val="tx1"/>
                </a:solidFill>
                <a:effectLst/>
                <a:latin typeface="+mn-lt"/>
                <a:ea typeface="+mn-ea"/>
                <a:cs typeface="+mn-cs"/>
              </a:rPr>
              <a:t> Could we find such type of instances and estimate the number of websites on a given instance?</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Besides</a:t>
            </a:r>
            <a:r>
              <a:rPr lang="en-US" sz="1200" kern="1200" dirty="0" smtClean="0">
                <a:solidFill>
                  <a:schemeClr val="tx1"/>
                </a:solidFill>
                <a:effectLst/>
                <a:latin typeface="+mn-lt"/>
                <a:ea typeface="+mn-ea"/>
                <a:cs typeface="+mn-cs"/>
              </a:rPr>
              <a:t>, cloud measurement usually only see the public, front-end instances. For example, operators can hide backend instances in the VPC networks without assigning any public IPs. Is that possible to distinguish front and backend? How to infer if a website has backend instances and guess the number of backend instances? There are more interesting questions we are looking forward to answer.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19</a:t>
            </a:fld>
            <a:endParaRPr lang="en-US"/>
          </a:p>
        </p:txBody>
      </p:sp>
    </p:spTree>
    <p:extLst>
      <p:ext uri="{BB962C8B-B14F-4D97-AF65-F5344CB8AC3E}">
        <p14:creationId xmlns:p14="http://schemas.microsoft.com/office/powerpoint/2010/main" val="407310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(2) In recent years, cloud services become more and more important. An increasing number of services are using clouds, such as </a:t>
            </a:r>
            <a:r>
              <a:rPr lang="en-US" sz="1200" kern="1200" dirty="0" err="1" smtClean="0">
                <a:solidFill>
                  <a:schemeClr val="tx1"/>
                </a:solidFill>
                <a:effectLst/>
                <a:latin typeface="+mn-lt"/>
                <a:ea typeface="+mn-ea"/>
                <a:cs typeface="+mn-cs"/>
              </a:rPr>
              <a:t>netflix</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dropbox</a:t>
            </a:r>
            <a:r>
              <a:rPr lang="en-US" sz="1200" kern="1200" dirty="0" smtClean="0">
                <a:solidFill>
                  <a:schemeClr val="tx1"/>
                </a:solidFill>
                <a:effectLst/>
                <a:latin typeface="+mn-lt"/>
                <a:ea typeface="+mn-ea"/>
                <a:cs typeface="+mn-cs"/>
              </a:rPr>
              <a:t>. Understanding cloud usage pattern is very important. There are a bunch of </a:t>
            </a:r>
            <a:r>
              <a:rPr lang="en-US" sz="1200" kern="1200" dirty="0" smtClean="0">
                <a:solidFill>
                  <a:srgbClr val="FF0000"/>
                </a:solidFill>
                <a:effectLst/>
                <a:latin typeface="+mn-lt"/>
                <a:ea typeface="+mn-ea"/>
                <a:cs typeface="+mn-cs"/>
              </a:rPr>
              <a:t>questions</a:t>
            </a:r>
            <a:r>
              <a:rPr lang="en-US" sz="1200" kern="1200" dirty="0" smtClean="0">
                <a:solidFill>
                  <a:schemeClr val="tx1"/>
                </a:solidFill>
                <a:effectLst/>
                <a:latin typeface="+mn-lt"/>
                <a:ea typeface="+mn-ea"/>
                <a:cs typeface="+mn-cs"/>
              </a:rPr>
              <a:t> about usage patterns, from general to specific,  we don’t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 answers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yet.</a:t>
            </a:r>
          </a:p>
          <a:p>
            <a:r>
              <a:rPr lang="en-US" sz="1200" kern="1200" dirty="0" smtClean="0">
                <a:solidFill>
                  <a:schemeClr val="tx1"/>
                </a:solidFill>
                <a:effectLst/>
                <a:latin typeface="+mn-lt"/>
                <a:ea typeface="+mn-ea"/>
                <a:cs typeface="+mn-cs"/>
              </a:rPr>
              <a:t>For example, what is the usage pattern of a particular website? How tenants leverage elasticity?  And so on. Knowing the answers to these questions can help people to design new S&amp;A, and help datacenters to design new P&amp;S </a:t>
            </a:r>
            <a:r>
              <a:rPr lang="en-US" sz="1200" kern="1200" dirty="0" err="1" smtClean="0">
                <a:solidFill>
                  <a:schemeClr val="tx1"/>
                </a:solidFill>
                <a:effectLst/>
                <a:latin typeface="+mn-lt"/>
                <a:ea typeface="+mn-ea"/>
                <a:cs typeface="+mn-cs"/>
              </a:rPr>
              <a:t>alog</a:t>
            </a:r>
            <a:r>
              <a:rPr lang="en-US" sz="1200" kern="1200" dirty="0" smtClean="0">
                <a:solidFill>
                  <a:schemeClr val="tx1"/>
                </a:solidFill>
                <a:effectLst/>
                <a:latin typeface="+mn-lt"/>
                <a:ea typeface="+mn-ea"/>
                <a:cs typeface="+mn-cs"/>
              </a:rPr>
              <a:t>. </a:t>
            </a:r>
          </a:p>
          <a:p>
            <a:endParaRPr lang="en-US"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2</a:t>
            </a:fld>
            <a:endParaRPr lang="en-US"/>
          </a:p>
        </p:txBody>
      </p:sp>
    </p:spTree>
    <p:extLst>
      <p:ext uri="{BB962C8B-B14F-4D97-AF65-F5344CB8AC3E}">
        <p14:creationId xmlns:p14="http://schemas.microsoft.com/office/powerpoint/2010/main" val="2617140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(20)</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want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can help, that’s why we publish the tool on our website. We would like people to improve the tool, gather their own dataset and find more interesting results.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20</a:t>
            </a:fld>
            <a:endParaRPr lang="en-US"/>
          </a:p>
        </p:txBody>
      </p:sp>
    </p:spTree>
    <p:extLst>
      <p:ext uri="{BB962C8B-B14F-4D97-AF65-F5344CB8AC3E}">
        <p14:creationId xmlns:p14="http://schemas.microsoft.com/office/powerpoint/2010/main" val="405016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(21) In conclusion,  we design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a new measurement platform that use lightweight probing to associate content to IPs over time. We used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for several first-of-kind measurement in two popular public clouds, for example, growth rates of IP usage, identification of malicious websites, software adoption rate in the public clouds, and more. Thank you for listening and I would like to answer any questions now.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21</a:t>
            </a:fld>
            <a:endParaRPr lang="en-US"/>
          </a:p>
        </p:txBody>
      </p:sp>
    </p:spTree>
    <p:extLst>
      <p:ext uri="{BB962C8B-B14F-4D97-AF65-F5344CB8AC3E}">
        <p14:creationId xmlns:p14="http://schemas.microsoft.com/office/powerpoint/2010/main" val="1291725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How</a:t>
            </a:r>
            <a:r>
              <a:rPr lang="en-US" sz="1200" kern="1200" baseline="0" dirty="0" smtClean="0">
                <a:solidFill>
                  <a:schemeClr val="tx1"/>
                </a:solidFill>
                <a:effectLst/>
                <a:latin typeface="+mn-lt"/>
                <a:ea typeface="+mn-ea"/>
                <a:cs typeface="+mn-cs"/>
              </a:rPr>
              <a:t> to figure out the IP ranges: on </a:t>
            </a:r>
            <a:r>
              <a:rPr lang="en-US" sz="1200" kern="1200" baseline="0" smtClean="0">
                <a:solidFill>
                  <a:schemeClr val="tx1"/>
                </a:solidFill>
                <a:effectLst/>
                <a:latin typeface="+mn-lt"/>
                <a:ea typeface="+mn-ea"/>
                <a:cs typeface="+mn-cs"/>
              </a:rPr>
              <a:t>the website</a:t>
            </a:r>
            <a:endParaRPr lang="en-US" sz="1200" kern="120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Is</a:t>
            </a:r>
            <a:r>
              <a:rPr lang="en-US" sz="1200" kern="1200" baseline="0" dirty="0" smtClean="0">
                <a:solidFill>
                  <a:schemeClr val="tx1"/>
                </a:solidFill>
                <a:effectLst/>
                <a:latin typeface="+mn-lt"/>
                <a:ea typeface="+mn-ea"/>
                <a:cs typeface="+mn-cs"/>
              </a:rPr>
              <a:t> harder?: no because, cloud provider won’t do that, default behaviors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Access</a:t>
            </a:r>
            <a:r>
              <a:rPr lang="en-US" sz="1200" kern="1200" baseline="0" dirty="0" smtClean="0">
                <a:solidFill>
                  <a:schemeClr val="tx1"/>
                </a:solidFill>
                <a:effectLst/>
                <a:latin typeface="+mn-lt"/>
                <a:ea typeface="+mn-ea"/>
                <a:cs typeface="+mn-cs"/>
              </a:rPr>
              <a:t> policy: </a:t>
            </a: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a just a lower bound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22</a:t>
            </a:fld>
            <a:endParaRPr lang="en-US"/>
          </a:p>
        </p:txBody>
      </p:sp>
    </p:spTree>
    <p:extLst>
      <p:ext uri="{BB962C8B-B14F-4D97-AF65-F5344CB8AC3E}">
        <p14:creationId xmlns:p14="http://schemas.microsoft.com/office/powerpoint/2010/main" val="1291725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(3) Unfortunately, there are few research about how tenants use public clouds. In 2012, </a:t>
            </a:r>
            <a:r>
              <a:rPr lang="en-US" sz="1200" b="0" kern="1200" dirty="0" err="1" smtClean="0">
                <a:solidFill>
                  <a:schemeClr val="tx1"/>
                </a:solidFill>
                <a:effectLst/>
                <a:latin typeface="+mn-lt"/>
                <a:ea typeface="+mn-ea"/>
                <a:cs typeface="+mn-cs"/>
              </a:rPr>
              <a:t>deepfield</a:t>
            </a:r>
            <a:r>
              <a:rPr lang="en-US" sz="1200" b="0" kern="1200" dirty="0" smtClean="0">
                <a:solidFill>
                  <a:schemeClr val="tx1"/>
                </a:solidFill>
                <a:effectLst/>
                <a:latin typeface="+mn-lt"/>
                <a:ea typeface="+mn-ea"/>
                <a:cs typeface="+mn-cs"/>
              </a:rPr>
              <a:t> reported that one third of all internet users will access the websites in Amazon AWS cloud on average at least once a day. About 1% of internet traffic is coming from or going to Amazon AWS services. However, we don’t know what methodology they used to get these results. In 2013, my colleague and I had investigated DNS entries for </a:t>
            </a:r>
            <a:r>
              <a:rPr lang="en-US" sz="1200" b="0" kern="1200" dirty="0" err="1" smtClean="0">
                <a:solidFill>
                  <a:schemeClr val="tx1"/>
                </a:solidFill>
                <a:effectLst/>
                <a:latin typeface="+mn-lt"/>
                <a:ea typeface="+mn-ea"/>
                <a:cs typeface="+mn-cs"/>
              </a:rPr>
              <a:t>Alexa</a:t>
            </a:r>
            <a:r>
              <a:rPr lang="en-US" sz="1200" b="0" kern="1200" dirty="0" smtClean="0">
                <a:solidFill>
                  <a:schemeClr val="tx1"/>
                </a:solidFill>
                <a:effectLst/>
                <a:latin typeface="+mn-lt"/>
                <a:ea typeface="+mn-ea"/>
                <a:cs typeface="+mn-cs"/>
              </a:rPr>
              <a:t> top 1m domains and used network packet capture data  that collected at campus to answer the question: Who is using public clouds. And we found about 4% of the </a:t>
            </a:r>
            <a:r>
              <a:rPr lang="en-US" sz="1200" b="0" kern="1200" dirty="0" err="1" smtClean="0">
                <a:solidFill>
                  <a:schemeClr val="tx1"/>
                </a:solidFill>
                <a:effectLst/>
                <a:latin typeface="+mn-lt"/>
                <a:ea typeface="+mn-ea"/>
                <a:cs typeface="+mn-cs"/>
              </a:rPr>
              <a:t>Alexa</a:t>
            </a:r>
            <a:r>
              <a:rPr lang="en-US" sz="1200" b="0" kern="1200" dirty="0" smtClean="0">
                <a:solidFill>
                  <a:schemeClr val="tx1"/>
                </a:solidFill>
                <a:effectLst/>
                <a:latin typeface="+mn-lt"/>
                <a:ea typeface="+mn-ea"/>
                <a:cs typeface="+mn-cs"/>
              </a:rPr>
              <a:t> top 1 million domains are using EC2/Azure.  In that project,  we have some visibility of cloud but didn't provide insights into changes to deployment pattern over time. There are other studies also use network packet capture</a:t>
            </a:r>
            <a:r>
              <a:rPr lang="en-US" sz="1200" b="0" kern="1200" baseline="0" dirty="0" smtClean="0">
                <a:solidFill>
                  <a:schemeClr val="tx1"/>
                </a:solidFill>
                <a:effectLst/>
                <a:latin typeface="+mn-lt"/>
                <a:ea typeface="+mn-ea"/>
                <a:cs typeface="+mn-cs"/>
              </a:rPr>
              <a:t> data to study the clouds</a:t>
            </a:r>
            <a:r>
              <a:rPr lang="en-US" sz="1200" b="0" kern="1200" dirty="0" smtClean="0">
                <a:solidFill>
                  <a:srgbClr val="FF0000"/>
                </a:solidFill>
                <a:effectLst/>
                <a:latin typeface="+mn-lt"/>
                <a:ea typeface="+mn-ea"/>
                <a:cs typeface="+mn-cs"/>
              </a:rPr>
              <a:t>. We realized </a:t>
            </a:r>
            <a:r>
              <a:rPr lang="en-US" sz="1200" b="0" kern="1200" dirty="0" smtClean="0">
                <a:solidFill>
                  <a:schemeClr val="tx1"/>
                </a:solidFill>
                <a:effectLst/>
                <a:latin typeface="+mn-lt"/>
                <a:ea typeface="+mn-ea"/>
                <a:cs typeface="+mn-cs"/>
              </a:rPr>
              <a:t>to get a broader view of clouds, we may need to collect data at larger ISPs or even in side the datacenter, which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To</a:t>
            </a:r>
            <a:r>
              <a:rPr lang="en-US" sz="1200" b="0" kern="1200" dirty="0" smtClean="0">
                <a:solidFill>
                  <a:schemeClr val="tx1"/>
                </a:solidFill>
                <a:effectLst/>
                <a:latin typeface="+mn-lt"/>
                <a:ea typeface="+mn-ea"/>
                <a:cs typeface="+mn-cs"/>
              </a:rPr>
              <a:t> get a deep understanding of cloud usage pattern, we need more measurement tools, techniques and datasets.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3</a:t>
            </a:fld>
            <a:endParaRPr lang="en-US"/>
          </a:p>
        </p:txBody>
      </p:sp>
    </p:spTree>
    <p:extLst>
      <p:ext uri="{BB962C8B-B14F-4D97-AF65-F5344CB8AC3E}">
        <p14:creationId xmlns:p14="http://schemas.microsoft.com/office/powerpoint/2010/main" val="276312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(4) We develop a new measurement platform,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to facilitate measurement studies of public clouds.</a:t>
            </a:r>
          </a:p>
          <a:p>
            <a:r>
              <a:rPr lang="en-US" sz="1200" b="1" kern="1200" dirty="0" smtClean="0">
                <a:solidFill>
                  <a:schemeClr val="tx1"/>
                </a:solidFill>
                <a:effectLst/>
                <a:latin typeface="+mn-lt"/>
                <a:ea typeface="+mn-ea"/>
                <a:cs typeface="+mn-cs"/>
              </a:rPr>
              <a:t>Using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we get lots of interesting results about cloud usage patterns. For example, </a:t>
            </a:r>
            <a:r>
              <a:rPr lang="en-US" sz="1200" b="1" kern="1200" dirty="0" smtClean="0">
                <a:solidFill>
                  <a:schemeClr val="tx1"/>
                </a:solidFill>
                <a:effectLst/>
                <a:latin typeface="+mn-lt"/>
                <a:ea typeface="+mn-ea"/>
                <a:cs typeface="+mn-cs"/>
              </a:rPr>
              <a:t>we</a:t>
            </a:r>
            <a:r>
              <a:rPr lang="en-US" sz="1200" kern="1200" dirty="0" smtClean="0">
                <a:solidFill>
                  <a:schemeClr val="tx1"/>
                </a:solidFill>
                <a:effectLst/>
                <a:latin typeface="+mn-lt"/>
                <a:ea typeface="+mn-ea"/>
                <a:cs typeface="+mn-cs"/>
              </a:rPr>
              <a:t> quantify growth in usage of EC2/Azure; </a:t>
            </a:r>
            <a:r>
              <a:rPr lang="en-US" sz="1200" b="1" kern="1200" dirty="0" smtClean="0">
                <a:solidFill>
                  <a:schemeClr val="tx1"/>
                </a:solidFill>
                <a:effectLst/>
                <a:latin typeface="+mn-lt"/>
                <a:ea typeface="+mn-ea"/>
                <a:cs typeface="+mn-cs"/>
              </a:rPr>
              <a:t>We</a:t>
            </a:r>
            <a:r>
              <a:rPr lang="en-US" sz="1200" kern="1200" dirty="0" smtClean="0">
                <a:solidFill>
                  <a:schemeClr val="tx1"/>
                </a:solidFill>
                <a:effectLst/>
                <a:latin typeface="+mn-lt"/>
                <a:ea typeface="+mn-ea"/>
                <a:cs typeface="+mn-cs"/>
              </a:rPr>
              <a:t> study the churn rates of IP used by web services each day, </a:t>
            </a:r>
            <a:r>
              <a:rPr lang="en-US" sz="1200" b="1" kern="1200" dirty="0" smtClean="0">
                <a:solidFill>
                  <a:schemeClr val="tx1"/>
                </a:solidFill>
                <a:effectLst/>
                <a:latin typeface="+mn-lt"/>
                <a:ea typeface="+mn-ea"/>
                <a:cs typeface="+mn-cs"/>
              </a:rPr>
              <a:t>and</a:t>
            </a:r>
            <a:r>
              <a:rPr lang="en-US" sz="1200" kern="1200" dirty="0" smtClean="0">
                <a:solidFill>
                  <a:schemeClr val="tx1"/>
                </a:solidFill>
                <a:effectLst/>
                <a:latin typeface="+mn-lt"/>
                <a:ea typeface="+mn-ea"/>
                <a:cs typeface="+mn-cs"/>
              </a:rPr>
              <a:t> more about deployment pattern, security and web software ecosystem.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4</a:t>
            </a:fld>
            <a:endParaRPr lang="en-US"/>
          </a:p>
        </p:txBody>
      </p:sp>
    </p:spTree>
    <p:extLst>
      <p:ext uri="{BB962C8B-B14F-4D97-AF65-F5344CB8AC3E}">
        <p14:creationId xmlns:p14="http://schemas.microsoft.com/office/powerpoint/2010/main" val="22123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(5) So how does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works? </a:t>
            </a:r>
            <a:r>
              <a:rPr lang="en-US" sz="1200" b="1" kern="1200" dirty="0" smtClean="0">
                <a:solidFill>
                  <a:schemeClr val="tx1"/>
                </a:solidFill>
                <a:effectLst/>
                <a:latin typeface="+mn-lt"/>
                <a:ea typeface="+mn-ea"/>
                <a:cs typeface="+mn-cs"/>
              </a:rPr>
              <a:t>We</a:t>
            </a:r>
            <a:r>
              <a:rPr lang="en-US" sz="1200" kern="1200" dirty="0" smtClean="0">
                <a:solidFill>
                  <a:schemeClr val="tx1"/>
                </a:solidFill>
                <a:effectLst/>
                <a:latin typeface="+mn-lt"/>
                <a:ea typeface="+mn-ea"/>
                <a:cs typeface="+mn-cs"/>
              </a:rPr>
              <a:t> ran the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platform on two measure machines in UW-Madison campus. </a:t>
            </a:r>
            <a:r>
              <a:rPr lang="en-US" sz="1200" b="1"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takes public IP ranges of clouds as input and exclude those IPs that requested not to be probed. </a:t>
            </a:r>
            <a:r>
              <a:rPr lang="en-US" sz="1200" b="1" kern="1200" dirty="0" smtClean="0">
                <a:solidFill>
                  <a:schemeClr val="tx1"/>
                </a:solidFill>
                <a:effectLst/>
                <a:latin typeface="+mn-lt"/>
                <a:ea typeface="+mn-ea"/>
                <a:cs typeface="+mn-cs"/>
              </a:rPr>
              <a:t>For</a:t>
            </a:r>
            <a:r>
              <a:rPr lang="en-US" sz="1200" kern="1200" dirty="0" smtClean="0">
                <a:solidFill>
                  <a:schemeClr val="tx1"/>
                </a:solidFill>
                <a:effectLst/>
                <a:latin typeface="+mn-lt"/>
                <a:ea typeface="+mn-ea"/>
                <a:cs typeface="+mn-cs"/>
              </a:rPr>
              <a:t> a target IP,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sends TCP SYN probes to the default ports for  HTTP and HTTPs.  If the ports are open, we assume web</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service are  running at the target IP, and send HTTP GET request to a URL that is constructed based on IP address, to collect the HTML page content. </a:t>
            </a:r>
            <a:r>
              <a:rPr lang="en-US" sz="1200" b="1" kern="1200" dirty="0" smtClean="0">
                <a:solidFill>
                  <a:schemeClr val="tx1"/>
                </a:solidFill>
                <a:effectLst/>
                <a:latin typeface="+mn-lt"/>
                <a:ea typeface="+mn-ea"/>
                <a:cs typeface="+mn-cs"/>
              </a:rPr>
              <a:t>The</a:t>
            </a:r>
            <a:r>
              <a:rPr lang="en-US" sz="1200" kern="1200" dirty="0" smtClean="0">
                <a:solidFill>
                  <a:schemeClr val="tx1"/>
                </a:solidFill>
                <a:effectLst/>
                <a:latin typeface="+mn-lt"/>
                <a:ea typeface="+mn-ea"/>
                <a:cs typeface="+mn-cs"/>
              </a:rPr>
              <a:t> collected content will go through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analysis engine and </a:t>
            </a:r>
            <a:r>
              <a:rPr lang="en-US" sz="1200" b="1" kern="1200" dirty="0" smtClean="0">
                <a:solidFill>
                  <a:schemeClr val="tx1"/>
                </a:solidFill>
                <a:effectLst/>
                <a:latin typeface="+mn-lt"/>
                <a:ea typeface="+mn-ea"/>
                <a:cs typeface="+mn-cs"/>
              </a:rPr>
              <a:t>the</a:t>
            </a:r>
            <a:r>
              <a:rPr lang="en-US" sz="1200" kern="1200" dirty="0" smtClean="0">
                <a:solidFill>
                  <a:schemeClr val="tx1"/>
                </a:solidFill>
                <a:effectLst/>
                <a:latin typeface="+mn-lt"/>
                <a:ea typeface="+mn-ea"/>
                <a:cs typeface="+mn-cs"/>
              </a:rPr>
              <a:t> analysis results will be stored into a MySQL database.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also provides </a:t>
            </a:r>
            <a:r>
              <a:rPr lang="en-US" sz="1200" b="0" kern="1200" dirty="0" smtClean="0">
                <a:solidFill>
                  <a:srgbClr val="FF0000"/>
                </a:solidFill>
                <a:effectLst/>
                <a:latin typeface="+mn-lt"/>
                <a:ea typeface="+mn-ea"/>
                <a:cs typeface="+mn-cs"/>
              </a:rPr>
              <a:t>programmatic</a:t>
            </a:r>
            <a:r>
              <a:rPr lang="en-US" sz="1200" kern="1200" dirty="0" smtClean="0">
                <a:solidFill>
                  <a:srgbClr val="FF0000"/>
                </a:solidFill>
                <a:effectLst/>
                <a:latin typeface="+mn-lt"/>
                <a:ea typeface="+mn-ea"/>
                <a:cs typeface="+mn-cs"/>
              </a:rPr>
              <a:t> </a:t>
            </a:r>
            <a:r>
              <a:rPr lang="en-US" sz="1200" kern="1200" dirty="0" smtClean="0">
                <a:solidFill>
                  <a:schemeClr val="tx1"/>
                </a:solidFill>
                <a:effectLst/>
                <a:latin typeface="+mn-lt"/>
                <a:ea typeface="+mn-ea"/>
                <a:cs typeface="+mn-cs"/>
              </a:rPr>
              <a:t>interfaces that can be used to get  the detailed information such as HTML contents on a given IP or  aggregated stats such as number of webpages have the same title field. </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5</a:t>
            </a:fld>
            <a:endParaRPr lang="en-US"/>
          </a:p>
        </p:txBody>
      </p:sp>
    </p:spTree>
    <p:extLst>
      <p:ext uri="{BB962C8B-B14F-4D97-AF65-F5344CB8AC3E}">
        <p14:creationId xmlns:p14="http://schemas.microsoft.com/office/powerpoint/2010/main" val="3747764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(6) We want to conduct the measurement study </a:t>
            </a:r>
            <a:r>
              <a:rPr lang="en-US" sz="1200" kern="1200" dirty="0" smtClean="0">
                <a:solidFill>
                  <a:srgbClr val="FF0000"/>
                </a:solidFill>
                <a:effectLst/>
                <a:latin typeface="+mn-lt"/>
                <a:ea typeface="+mn-ea"/>
                <a:cs typeface="+mn-cs"/>
              </a:rPr>
              <a:t>ethically</a:t>
            </a:r>
            <a:r>
              <a:rPr lang="en-US" sz="1200" kern="1200" dirty="0" smtClean="0">
                <a:solidFill>
                  <a:schemeClr val="tx1"/>
                </a:solidFill>
                <a:effectLst/>
                <a:latin typeface="+mn-lt"/>
                <a:ea typeface="+mn-ea"/>
                <a:cs typeface="+mn-cs"/>
              </a:rPr>
              <a:t>. so we decide to follow ethical guidelines in the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design. First we use lightweight, low-frequency probing to reduce the burden on the target server and cloud networks. Remember that clouds providers charge tenants based on traffic. The traffic from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even though very small, still is unwelcome for some users.  And We will check and respect </a:t>
            </a:r>
            <a:r>
              <a:rPr lang="en-US" sz="1200" kern="1200" dirty="0" err="1" smtClean="0">
                <a:solidFill>
                  <a:srgbClr val="FF0000"/>
                </a:solidFill>
                <a:effectLst/>
                <a:latin typeface="+mn-lt"/>
                <a:ea typeface="+mn-ea"/>
                <a:cs typeface="+mn-cs"/>
              </a:rPr>
              <a:t>robots.txt</a:t>
            </a:r>
            <a:r>
              <a:rPr lang="en-US" sz="1200" kern="1200" dirty="0" smtClean="0">
                <a:solidFill>
                  <a:srgbClr val="FF0000"/>
                </a:solidFill>
                <a:effectLst/>
                <a:latin typeface="+mn-lt"/>
                <a:ea typeface="+mn-ea"/>
                <a:cs typeface="+mn-cs"/>
              </a:rPr>
              <a:t> </a:t>
            </a:r>
            <a:r>
              <a:rPr lang="en-US" sz="1200" kern="1200" dirty="0" smtClean="0">
                <a:solidFill>
                  <a:schemeClr val="tx1"/>
                </a:solidFill>
                <a:effectLst/>
                <a:latin typeface="+mn-lt"/>
                <a:ea typeface="+mn-ea"/>
                <a:cs typeface="+mn-cs"/>
              </a:rPr>
              <a:t>to follow website access policy. Then we leave a note in the User-Agent field of the requests sent by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The web operators can contact us If they don’t want their servers being scanned. We will exclude those IPS of their servers from future probing. Finally, we decide to keep the collect data in private due to some private concerns such as tenants may not want the IPs of their server to be public.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6</a:t>
            </a:fld>
            <a:endParaRPr lang="en-US"/>
          </a:p>
        </p:txBody>
      </p:sp>
    </p:spTree>
    <p:extLst>
      <p:ext uri="{BB962C8B-B14F-4D97-AF65-F5344CB8AC3E}">
        <p14:creationId xmlns:p14="http://schemas.microsoft.com/office/powerpoint/2010/main" val="1401788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(7) We conduct the measurement in EC2 for 3 months and in Azure for 2 months. In one round of scanning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will visit all the IP addresses input to </a:t>
            </a:r>
            <a:r>
              <a:rPr lang="en-US" sz="1200" kern="1200" dirty="0" err="1" smtClean="0">
                <a:solidFill>
                  <a:schemeClr val="tx1"/>
                </a:solidFill>
                <a:effectLst/>
                <a:latin typeface="+mn-lt"/>
                <a:ea typeface="+mn-ea"/>
                <a:cs typeface="+mn-cs"/>
              </a:rPr>
              <a:t>WhoWas</a:t>
            </a:r>
            <a:r>
              <a:rPr lang="en-US" sz="1200" kern="1200" dirty="0" smtClean="0">
                <a:solidFill>
                  <a:schemeClr val="tx1"/>
                </a:solidFill>
                <a:effectLst/>
                <a:latin typeface="+mn-lt"/>
                <a:ea typeface="+mn-ea"/>
                <a:cs typeface="+mn-cs"/>
              </a:rPr>
              <a:t>. We finished 51 rounds of scanning in EC2 and 46 rounds in Azure. And we collected a total of 900GB data.</a:t>
            </a:r>
          </a:p>
          <a:p>
            <a:r>
              <a:rPr lang="en-US" sz="1200" kern="1200" dirty="0" smtClean="0">
                <a:solidFill>
                  <a:schemeClr val="tx1"/>
                </a:solidFill>
                <a:effectLst/>
                <a:latin typeface="+mn-lt"/>
                <a:ea typeface="+mn-ea"/>
                <a:cs typeface="+mn-cs"/>
              </a:rPr>
              <a:t>The figure shows the number of IPs respond to probes in each round. We see the numbers various over time. The overall growth is 4.9\% in EC2 and 7.7% in Azure, but it didn’t increase </a:t>
            </a:r>
            <a:r>
              <a:rPr lang="en-US" sz="1200" kern="1200" dirty="0" smtClean="0">
                <a:solidFill>
                  <a:srgbClr val="FF0000"/>
                </a:solidFill>
                <a:effectLst/>
                <a:latin typeface="+mn-lt"/>
                <a:ea typeface="+mn-ea"/>
                <a:cs typeface="+mn-cs"/>
              </a:rPr>
              <a:t>progressively</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a:t>
            </a:r>
            <a:r>
              <a:rPr lang="en-US" sz="1200" kern="1200" dirty="0" smtClean="0">
                <a:solidFill>
                  <a:schemeClr val="tx1"/>
                </a:solidFill>
                <a:effectLst/>
                <a:latin typeface="+mn-lt"/>
                <a:ea typeface="+mn-ea"/>
                <a:cs typeface="+mn-cs"/>
              </a:rPr>
              <a:t> also observed fluctuations during the measurement in both clouds. We have see at least about 23% of all IPs respond to probes and at most 24% across all rounds. This is just the lower bound of servers running in the clouds, we expect the total number of the running servers is much more larger.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7</a:t>
            </a:fld>
            <a:endParaRPr lang="en-US"/>
          </a:p>
        </p:txBody>
      </p:sp>
    </p:spTree>
    <p:extLst>
      <p:ext uri="{BB962C8B-B14F-4D97-AF65-F5344CB8AC3E}">
        <p14:creationId xmlns:p14="http://schemas.microsoft.com/office/powerpoint/2010/main" val="2031415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(8)</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enable more rich analysis, we want to associate IP address to website. We assume similar webpages belong to the same websites, so </a:t>
            </a:r>
            <a:r>
              <a:rPr lang="en-US" sz="1200" b="1" kern="1200" dirty="0" smtClean="0">
                <a:solidFill>
                  <a:schemeClr val="tx1"/>
                </a:solidFill>
                <a:effectLst/>
                <a:latin typeface="+mn-lt"/>
                <a:ea typeface="+mn-ea"/>
                <a:cs typeface="+mn-cs"/>
              </a:rPr>
              <a:t>IPs</a:t>
            </a:r>
            <a:r>
              <a:rPr lang="en-US" sz="1200" kern="1200" dirty="0" smtClean="0">
                <a:solidFill>
                  <a:schemeClr val="tx1"/>
                </a:solidFill>
                <a:effectLst/>
                <a:latin typeface="+mn-lt"/>
                <a:ea typeface="+mn-ea"/>
                <a:cs typeface="+mn-cs"/>
              </a:rPr>
              <a:t> hosted the similar webpages are being operated by the same website. Then, we can use webpage clustering to associate IPs to </a:t>
            </a:r>
            <a:r>
              <a:rPr lang="en-US" sz="1200" kern="1200" dirty="0" err="1" smtClean="0">
                <a:solidFill>
                  <a:schemeClr val="tx1"/>
                </a:solidFill>
                <a:effectLst/>
                <a:latin typeface="+mn-lt"/>
                <a:ea typeface="+mn-ea"/>
                <a:cs typeface="+mn-cs"/>
              </a:rPr>
              <a:t>websevices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a:t>
            </a:r>
            <a:r>
              <a:rPr lang="en-US" sz="1200" kern="1200" dirty="0" smtClean="0">
                <a:solidFill>
                  <a:schemeClr val="tx1"/>
                </a:solidFill>
                <a:effectLst/>
                <a:latin typeface="+mn-lt"/>
                <a:ea typeface="+mn-ea"/>
                <a:cs typeface="+mn-cs"/>
              </a:rPr>
              <a:t> inspect several methods for webpage similarity comparison and clustering, and deviate from these prior work to build our customized clustering heuristic. How does the heuristic work?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8</a:t>
            </a:fld>
            <a:endParaRPr lang="en-US"/>
          </a:p>
        </p:txBody>
      </p:sp>
    </p:spTree>
    <p:extLst>
      <p:ext uri="{BB962C8B-B14F-4D97-AF65-F5344CB8AC3E}">
        <p14:creationId xmlns:p14="http://schemas.microsoft.com/office/powerpoint/2010/main" val="75645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(9) (Process+ Limitations!!!!)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the HTML content collected from an IP on a given round , </a:t>
            </a:r>
            <a:r>
              <a:rPr lang="en-US" sz="1200" b="1" kern="1200" dirty="0" smtClean="0">
                <a:solidFill>
                  <a:schemeClr val="tx1"/>
                </a:solidFill>
                <a:effectLst/>
                <a:latin typeface="+mn-lt"/>
                <a:ea typeface="+mn-ea"/>
                <a:cs typeface="+mn-cs"/>
              </a:rPr>
              <a:t>feature</a:t>
            </a:r>
            <a:r>
              <a:rPr lang="en-US" sz="1200" kern="1200" dirty="0" smtClean="0">
                <a:solidFill>
                  <a:schemeClr val="tx1"/>
                </a:solidFill>
                <a:effectLst/>
                <a:latin typeface="+mn-lt"/>
                <a:ea typeface="+mn-ea"/>
                <a:cs typeface="+mn-cs"/>
              </a:rPr>
              <a:t> extractor will extract </a:t>
            </a:r>
            <a:r>
              <a:rPr lang="en-US" sz="1200" b="1" kern="1200" dirty="0" smtClean="0">
                <a:solidFill>
                  <a:schemeClr val="tx1"/>
                </a:solidFill>
                <a:effectLst/>
                <a:latin typeface="+mn-lt"/>
                <a:ea typeface="+mn-ea"/>
                <a:cs typeface="+mn-cs"/>
              </a:rPr>
              <a:t>6</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features</a:t>
            </a:r>
            <a:r>
              <a:rPr lang="en-US" sz="1200" kern="1200" dirty="0" smtClean="0">
                <a:solidFill>
                  <a:schemeClr val="tx1"/>
                </a:solidFill>
                <a:effectLst/>
                <a:latin typeface="+mn-lt"/>
                <a:ea typeface="+mn-ea"/>
                <a:cs typeface="+mn-cs"/>
              </a:rPr>
              <a:t> of interest to construct a fingerprint.  Then we </a:t>
            </a:r>
            <a:r>
              <a:rPr lang="en-US" sz="1200" b="1" kern="1200" dirty="0" smtClean="0">
                <a:solidFill>
                  <a:schemeClr val="tx1"/>
                </a:solidFill>
                <a:effectLst/>
                <a:latin typeface="+mn-lt"/>
                <a:ea typeface="+mn-ea"/>
                <a:cs typeface="+mn-cs"/>
              </a:rPr>
              <a:t>group</a:t>
            </a:r>
            <a:r>
              <a:rPr lang="en-US" sz="1200" kern="1200" dirty="0" smtClean="0">
                <a:solidFill>
                  <a:schemeClr val="tx1"/>
                </a:solidFill>
                <a:effectLst/>
                <a:latin typeface="+mn-lt"/>
                <a:ea typeface="+mn-ea"/>
                <a:cs typeface="+mn-cs"/>
              </a:rPr>
              <a:t> the fingerprints based on five features to form top-level clusters. </a:t>
            </a:r>
            <a:r>
              <a:rPr lang="en-US" sz="1200" b="1" kern="1200" dirty="0" smtClean="0">
                <a:solidFill>
                  <a:schemeClr val="tx1"/>
                </a:solidFill>
                <a:effectLst/>
                <a:latin typeface="+mn-lt"/>
                <a:ea typeface="+mn-ea"/>
                <a:cs typeface="+mn-cs"/>
              </a:rPr>
              <a:t>The</a:t>
            </a:r>
            <a:r>
              <a:rPr lang="en-US" sz="1200" kern="1200" dirty="0" smtClean="0">
                <a:solidFill>
                  <a:schemeClr val="tx1"/>
                </a:solidFill>
                <a:effectLst/>
                <a:latin typeface="+mn-lt"/>
                <a:ea typeface="+mn-ea"/>
                <a:cs typeface="+mn-cs"/>
              </a:rPr>
              <a:t> fingerprints in the same top-level cluster have the same title, keywords, template, server, and </a:t>
            </a:r>
            <a:r>
              <a:rPr lang="en-US" sz="1200" kern="1200" dirty="0" err="1" smtClean="0">
                <a:solidFill>
                  <a:schemeClr val="tx1"/>
                </a:solidFill>
                <a:effectLst/>
                <a:latin typeface="+mn-lt"/>
                <a:ea typeface="+mn-ea"/>
                <a:cs typeface="+mn-cs"/>
              </a:rPr>
              <a:t>google</a:t>
            </a:r>
            <a:r>
              <a:rPr lang="en-US" sz="1200" kern="1200" dirty="0" smtClean="0">
                <a:solidFill>
                  <a:schemeClr val="tx1"/>
                </a:solidFill>
                <a:effectLst/>
                <a:latin typeface="+mn-lt"/>
                <a:ea typeface="+mn-ea"/>
                <a:cs typeface="+mn-cs"/>
              </a:rPr>
              <a:t> analytics ID. </a:t>
            </a:r>
            <a:r>
              <a:rPr lang="en-US" sz="1200" b="1" kern="1200" dirty="0" smtClean="0">
                <a:solidFill>
                  <a:schemeClr val="tx1"/>
                </a:solidFill>
                <a:effectLst/>
                <a:latin typeface="+mn-lt"/>
                <a:ea typeface="+mn-ea"/>
                <a:cs typeface="+mn-cs"/>
              </a:rPr>
              <a:t>In</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each</a:t>
            </a:r>
            <a:r>
              <a:rPr lang="en-US" sz="1200" kern="1200" dirty="0" smtClean="0">
                <a:solidFill>
                  <a:schemeClr val="tx1"/>
                </a:solidFill>
                <a:effectLst/>
                <a:latin typeface="+mn-lt"/>
                <a:ea typeface="+mn-ea"/>
                <a:cs typeface="+mn-cs"/>
              </a:rPr>
              <a:t> top-level cluster, we further use </a:t>
            </a:r>
            <a:r>
              <a:rPr lang="en-US" sz="1200" kern="1200" dirty="0" smtClean="0">
                <a:solidFill>
                  <a:srgbClr val="FF0000"/>
                </a:solidFill>
                <a:effectLst/>
                <a:latin typeface="+mn-lt"/>
                <a:ea typeface="+mn-ea"/>
                <a:cs typeface="+mn-cs"/>
              </a:rPr>
              <a:t>hierarchical </a:t>
            </a:r>
            <a:r>
              <a:rPr lang="en-US" sz="1200" kern="1200" dirty="0" smtClean="0">
                <a:solidFill>
                  <a:schemeClr val="tx1"/>
                </a:solidFill>
                <a:effectLst/>
                <a:latin typeface="+mn-lt"/>
                <a:ea typeface="+mn-ea"/>
                <a:cs typeface="+mn-cs"/>
              </a:rPr>
              <a:t>clustering with the hamming distances of </a:t>
            </a:r>
            <a:r>
              <a:rPr lang="en-US" sz="1200" kern="1200" dirty="0" err="1" smtClean="0">
                <a:solidFill>
                  <a:schemeClr val="tx1"/>
                </a:solidFill>
                <a:effectLst/>
                <a:latin typeface="+mn-lt"/>
                <a:ea typeface="+mn-ea"/>
                <a:cs typeface="+mn-cs"/>
              </a:rPr>
              <a:t>simhash</a:t>
            </a:r>
            <a:r>
              <a:rPr lang="en-US" sz="1200" kern="1200" dirty="0" smtClean="0">
                <a:solidFill>
                  <a:schemeClr val="tx1"/>
                </a:solidFill>
                <a:effectLst/>
                <a:latin typeface="+mn-lt"/>
                <a:ea typeface="+mn-ea"/>
                <a:cs typeface="+mn-cs"/>
              </a:rPr>
              <a:t> feature as the metric to clustering the fingerprint. </a:t>
            </a:r>
            <a:r>
              <a:rPr lang="en-US" sz="1200" kern="1200" dirty="0" err="1" smtClean="0">
                <a:solidFill>
                  <a:schemeClr val="tx1"/>
                </a:solidFill>
                <a:effectLst/>
                <a:latin typeface="+mn-lt"/>
                <a:ea typeface="+mn-ea"/>
                <a:cs typeface="+mn-cs"/>
              </a:rPr>
              <a:t>Simhash</a:t>
            </a:r>
            <a:r>
              <a:rPr lang="en-US" sz="1200" kern="1200" dirty="0" smtClean="0">
                <a:solidFill>
                  <a:schemeClr val="tx1"/>
                </a:solidFill>
                <a:effectLst/>
                <a:latin typeface="+mn-lt"/>
                <a:ea typeface="+mn-ea"/>
                <a:cs typeface="+mn-cs"/>
              </a:rPr>
              <a:t> is a type of locality sensitive hashing, which is a lightweight way to compare the similarity of two contents. Then we use the </a:t>
            </a:r>
            <a:r>
              <a:rPr lang="en-US" sz="1200" kern="1200" dirty="0" smtClean="0">
                <a:solidFill>
                  <a:srgbClr val="FF0000"/>
                </a:solidFill>
                <a:effectLst/>
                <a:latin typeface="+mn-lt"/>
                <a:ea typeface="+mn-ea"/>
                <a:cs typeface="+mn-cs"/>
              </a:rPr>
              <a:t>elbow</a:t>
            </a:r>
            <a:r>
              <a:rPr lang="en-US" sz="1200" kern="1200" dirty="0" smtClean="0">
                <a:solidFill>
                  <a:schemeClr val="tx1"/>
                </a:solidFill>
                <a:effectLst/>
                <a:latin typeface="+mn-lt"/>
                <a:ea typeface="+mn-ea"/>
                <a:cs typeface="+mn-cs"/>
              </a:rPr>
              <a:t> </a:t>
            </a:r>
            <a:r>
              <a:rPr lang="en-US" sz="1200" kern="1200" dirty="0" smtClean="0">
                <a:solidFill>
                  <a:srgbClr val="FF0000"/>
                </a:solidFill>
                <a:effectLst/>
                <a:latin typeface="+mn-lt"/>
                <a:ea typeface="+mn-ea"/>
                <a:cs typeface="+mn-cs"/>
              </a:rPr>
              <a:t>method </a:t>
            </a:r>
            <a:r>
              <a:rPr lang="en-US" sz="1200" kern="1200" dirty="0" smtClean="0">
                <a:solidFill>
                  <a:schemeClr val="tx1"/>
                </a:solidFill>
                <a:effectLst/>
                <a:latin typeface="+mn-lt"/>
                <a:ea typeface="+mn-ea"/>
                <a:cs typeface="+mn-cs"/>
              </a:rPr>
              <a:t>to automatically decide the best number of clusters. Each</a:t>
            </a:r>
            <a:r>
              <a:rPr lang="en-US" sz="1200" kern="1200" baseline="0" dirty="0" smtClean="0">
                <a:solidFill>
                  <a:schemeClr val="tx1"/>
                </a:solidFill>
                <a:effectLst/>
                <a:latin typeface="+mn-lt"/>
                <a:ea typeface="+mn-ea"/>
                <a:cs typeface="+mn-cs"/>
              </a:rPr>
              <a:t> of the final </a:t>
            </a:r>
            <a:r>
              <a:rPr lang="en-US" sz="1200" kern="1200" dirty="0" smtClean="0">
                <a:solidFill>
                  <a:schemeClr val="tx1"/>
                </a:solidFill>
                <a:effectLst/>
                <a:latin typeface="+mn-lt"/>
                <a:ea typeface="+mn-ea"/>
                <a:cs typeface="+mn-cs"/>
              </a:rPr>
              <a:t>clusters represents a website or web services.  In this way, we are able to associate IPs on a given round to some web services. //To develop this pipeline needs lots of manual works. We manually select the features, tuning the heuristics, and  manually check 100s of clusters to verify the outcome. The thresholds chosen in the heuristics are conservative. So there are lots of room for improving this heuristics. One of our ongoing work is to evaluate the clustering results with a more systematic method. But we think it is a good heuristics, and we have high confidence that the heuristics does a good job.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9</a:t>
            </a:fld>
            <a:endParaRPr lang="en-US"/>
          </a:p>
        </p:txBody>
      </p:sp>
    </p:spTree>
    <p:extLst>
      <p:ext uri="{BB962C8B-B14F-4D97-AF65-F5344CB8AC3E}">
        <p14:creationId xmlns:p14="http://schemas.microsoft.com/office/powerpoint/2010/main" val="2480800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1">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D90493-2373-4FE5-87FF-2FB8A2BD0B30}" type="datetime1">
              <a:rPr lang="en-US" smtClean="0"/>
              <a:pPr/>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8AB0C-407B-47F8-BA5E-EF063E2B1E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646B54-9CFE-416D-9588-33508BA7B37F}" type="datetime1">
              <a:rPr lang="en-US" smtClean="0"/>
              <a:pPr/>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B1E2E8-EC20-4777-8A8F-E476DE6D5FD6}" type="datetime1">
              <a:rPr lang="en-US" smtClean="0"/>
              <a:pPr/>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30D496-B5C8-4E20-9955-7836E0BF659C}" type="datetime1">
              <a:rPr lang="en-US" smtClean="0"/>
              <a:pPr/>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856D4-B913-46AD-8DE4-E68A55DE2659}" type="datetime1">
              <a:rPr lang="en-US" smtClean="0"/>
              <a:pPr/>
              <a:t>11/5/14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31D832-8B30-4F40-AF4A-6B5D3A97C78E}" type="datetime1">
              <a:rPr lang="en-US" smtClean="0"/>
              <a:pPr/>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1E5454-83A9-456D-A7F1-16D56266B941}" type="datetime1">
              <a:rPr lang="en-US" smtClean="0"/>
              <a:pPr/>
              <a:t>11/5/14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B7A34B-4AC2-4C3A-95A0-69D21C0E1444}" type="datetime1">
              <a:rPr lang="en-US" smtClean="0"/>
              <a:pPr/>
              <a:t>11/5/14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90B7EB-D078-4F0D-848F-B40546015E1A}" type="datetime1">
              <a:rPr lang="en-US" smtClean="0"/>
              <a:pPr/>
              <a:t>11/5/14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95157B-4571-4510-BE15-3D5F227B93FD}" type="datetime1">
              <a:rPr lang="en-US" smtClean="0"/>
              <a:pPr/>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49BED-A25B-4814-9412-69E3EC60C81C}" type="datetime1">
              <a:rPr lang="en-US" smtClean="0"/>
              <a:pPr/>
              <a:t>11/5/14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88AB0C-407B-47F8-BA5E-EF063E2B1E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19532-8DB1-4AB4-9D4B-5883AD645DC2}" type="datetime1">
              <a:rPr lang="en-US" smtClean="0"/>
              <a:pPr/>
              <a:t>11/5/14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8AB0C-407B-47F8-BA5E-EF063E2B1E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0" kern="1200">
          <a:solidFill>
            <a:srgbClr val="C00000"/>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image" Target="../media/image34.png"/><Relationship Id="rId5" Type="http://schemas.openxmlformats.org/officeDocument/2006/relationships/image" Target="../media/image18.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40.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8.png"/><Relationship Id="rId5" Type="http://schemas.openxmlformats.org/officeDocument/2006/relationships/image" Target="../media/image42.png"/><Relationship Id="rId6" Type="http://schemas.openxmlformats.org/officeDocument/2006/relationships/image" Target="../media/image4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microsoft.com/office/2007/relationships/hdphoto" Target="../media/hdphoto1.wdp"/><Relationship Id="rId7" Type="http://schemas.openxmlformats.org/officeDocument/2006/relationships/image" Target="../media/image4.jpeg"/><Relationship Id="rId8" Type="http://schemas.openxmlformats.org/officeDocument/2006/relationships/image" Target="../media/image5.jpeg"/><Relationship Id="rId9"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www.cloudwhowas.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www.cloudwhowas.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www.cloudwhowa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6.png"/><Relationship Id="rId13"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305051"/>
          </a:xfrm>
        </p:spPr>
        <p:txBody>
          <a:bodyPr>
            <a:normAutofit/>
          </a:bodyPr>
          <a:lstStyle/>
          <a:p>
            <a:r>
              <a:rPr lang="en-US" sz="3600" b="1" dirty="0" err="1" smtClean="0"/>
              <a:t>WhoWas</a:t>
            </a:r>
            <a:r>
              <a:rPr lang="en-US" sz="3600" b="1" dirty="0" smtClean="0"/>
              <a:t>: </a:t>
            </a:r>
            <a:br>
              <a:rPr lang="en-US" sz="3600" b="1" dirty="0" smtClean="0"/>
            </a:br>
            <a:r>
              <a:rPr lang="en-US" sz="3600" b="1" dirty="0" smtClean="0"/>
              <a:t>A Platform for Measuring Web Deployments on </a:t>
            </a:r>
            <a:r>
              <a:rPr lang="en-US" sz="3600" b="1" dirty="0" err="1" smtClean="0"/>
              <a:t>IaaS</a:t>
            </a:r>
            <a:r>
              <a:rPr lang="en-US" sz="3600" b="1" dirty="0" smtClean="0"/>
              <a:t> Clouds</a:t>
            </a:r>
            <a:endParaRPr lang="en-US" sz="3600" b="1" dirty="0"/>
          </a:p>
        </p:txBody>
      </p:sp>
      <p:sp>
        <p:nvSpPr>
          <p:cNvPr id="3" name="Subtitle 2"/>
          <p:cNvSpPr>
            <a:spLocks noGrp="1"/>
          </p:cNvSpPr>
          <p:nvPr>
            <p:ph type="subTitle" idx="1"/>
          </p:nvPr>
        </p:nvSpPr>
        <p:spPr>
          <a:xfrm>
            <a:off x="457200" y="3810000"/>
            <a:ext cx="8229600" cy="2133600"/>
          </a:xfrm>
        </p:spPr>
        <p:txBody>
          <a:bodyPr>
            <a:normAutofit lnSpcReduction="10000"/>
          </a:bodyPr>
          <a:lstStyle/>
          <a:p>
            <a:r>
              <a:rPr lang="en-US" dirty="0" smtClean="0">
                <a:solidFill>
                  <a:schemeClr val="tx1"/>
                </a:solidFill>
              </a:rPr>
              <a:t>Liang Wang</a:t>
            </a:r>
            <a:r>
              <a:rPr lang="en-US" baseline="30000" dirty="0" smtClean="0">
                <a:solidFill>
                  <a:schemeClr val="tx1"/>
                </a:solidFill>
              </a:rPr>
              <a:t>*</a:t>
            </a:r>
            <a:r>
              <a:rPr lang="en-US" dirty="0" smtClean="0">
                <a:solidFill>
                  <a:schemeClr val="tx1"/>
                </a:solidFill>
              </a:rPr>
              <a:t>, </a:t>
            </a:r>
            <a:r>
              <a:rPr lang="en-US" dirty="0">
                <a:solidFill>
                  <a:schemeClr val="tx1"/>
                </a:solidFill>
              </a:rPr>
              <a:t>Antonio </a:t>
            </a:r>
            <a:r>
              <a:rPr lang="en-US" dirty="0" err="1" smtClean="0">
                <a:solidFill>
                  <a:schemeClr val="tx1"/>
                </a:solidFill>
              </a:rPr>
              <a:t>Nappa</a:t>
            </a:r>
            <a:r>
              <a:rPr lang="en-US" sz="2800" baseline="30000" dirty="0" smtClean="0">
                <a:solidFill>
                  <a:schemeClr val="tx1"/>
                </a:solidFill>
              </a:rPr>
              <a:t>+</a:t>
            </a:r>
            <a:r>
              <a:rPr lang="en-US" dirty="0" smtClean="0">
                <a:solidFill>
                  <a:schemeClr val="tx1"/>
                </a:solidFill>
              </a:rPr>
              <a:t>, </a:t>
            </a:r>
            <a:r>
              <a:rPr lang="en-US" dirty="0">
                <a:solidFill>
                  <a:schemeClr val="tx1"/>
                </a:solidFill>
              </a:rPr>
              <a:t>Juan </a:t>
            </a:r>
            <a:r>
              <a:rPr lang="en-US" dirty="0" smtClean="0">
                <a:solidFill>
                  <a:schemeClr val="tx1"/>
                </a:solidFill>
              </a:rPr>
              <a:t>Caballero</a:t>
            </a:r>
            <a:r>
              <a:rPr lang="en-US" sz="2800" baseline="30000" dirty="0" smtClean="0">
                <a:solidFill>
                  <a:schemeClr val="tx1"/>
                </a:solidFill>
              </a:rPr>
              <a:t>+</a:t>
            </a:r>
            <a:r>
              <a:rPr lang="en-US" dirty="0" smtClean="0">
                <a:solidFill>
                  <a:schemeClr val="tx1"/>
                </a:solidFill>
              </a:rPr>
              <a:t>, </a:t>
            </a:r>
            <a:r>
              <a:rPr lang="en-US" dirty="0">
                <a:solidFill>
                  <a:schemeClr val="tx1"/>
                </a:solidFill>
              </a:rPr>
              <a:t>Thomas </a:t>
            </a:r>
            <a:r>
              <a:rPr lang="en-US" dirty="0" err="1" smtClean="0">
                <a:solidFill>
                  <a:schemeClr val="tx1"/>
                </a:solidFill>
              </a:rPr>
              <a:t>Ristenpart</a:t>
            </a:r>
            <a:r>
              <a:rPr lang="en-US" baseline="30000" dirty="0" smtClean="0">
                <a:solidFill>
                  <a:schemeClr val="tx1"/>
                </a:solidFill>
              </a:rPr>
              <a:t>*</a:t>
            </a:r>
            <a:r>
              <a:rPr lang="en-US" dirty="0" smtClean="0">
                <a:solidFill>
                  <a:schemeClr val="tx1"/>
                </a:solidFill>
              </a:rPr>
              <a:t>, </a:t>
            </a:r>
            <a:r>
              <a:rPr lang="en-US" dirty="0">
                <a:solidFill>
                  <a:schemeClr val="tx1"/>
                </a:solidFill>
              </a:rPr>
              <a:t>Aditya </a:t>
            </a:r>
            <a:r>
              <a:rPr lang="en-US" dirty="0" err="1" smtClean="0">
                <a:solidFill>
                  <a:schemeClr val="tx1"/>
                </a:solidFill>
              </a:rPr>
              <a:t>Akella</a:t>
            </a:r>
            <a:r>
              <a:rPr lang="en-US" baseline="30000" dirty="0" smtClean="0">
                <a:solidFill>
                  <a:schemeClr val="tx1"/>
                </a:solidFill>
              </a:rPr>
              <a:t>*</a:t>
            </a:r>
          </a:p>
          <a:p>
            <a:r>
              <a:rPr lang="en-US" i="1" dirty="0" smtClean="0">
                <a:solidFill>
                  <a:schemeClr val="tx1"/>
                </a:solidFill>
              </a:rPr>
              <a:t>* University of Wisconsin-Madison</a:t>
            </a:r>
            <a:endParaRPr lang="en-US" i="1" dirty="0">
              <a:solidFill>
                <a:schemeClr val="tx1"/>
              </a:solidFill>
            </a:endParaRPr>
          </a:p>
          <a:p>
            <a:r>
              <a:rPr lang="en-US" i="1" dirty="0" smtClean="0">
                <a:solidFill>
                  <a:schemeClr val="tx1"/>
                </a:solidFill>
              </a:rPr>
              <a:t>+ IMDEA </a:t>
            </a:r>
            <a:r>
              <a:rPr lang="en-US" i="1" dirty="0">
                <a:solidFill>
                  <a:schemeClr val="tx1"/>
                </a:solidFill>
              </a:rPr>
              <a:t>Software Institute</a:t>
            </a:r>
            <a:endParaRPr lang="en-US" i="1" dirty="0" smtClean="0">
              <a:solidFill>
                <a:schemeClr val="tx1"/>
              </a:solidFill>
            </a:endParaRPr>
          </a:p>
        </p:txBody>
      </p:sp>
      <p:sp>
        <p:nvSpPr>
          <p:cNvPr id="4" name="Slide Number Placeholder 3"/>
          <p:cNvSpPr>
            <a:spLocks noGrp="1"/>
          </p:cNvSpPr>
          <p:nvPr>
            <p:ph type="sldNum" sz="quarter" idx="12"/>
          </p:nvPr>
        </p:nvSpPr>
        <p:spPr/>
        <p:txBody>
          <a:bodyPr/>
          <a:lstStyle/>
          <a:p>
            <a:fld id="{7788AB0C-407B-47F8-BA5E-EF063E2B1E11}" type="slidenum">
              <a:rPr lang="en-US" smtClean="0"/>
              <a:pPr/>
              <a:t>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10</a:t>
            </a:fld>
            <a:endParaRPr lang="en-US"/>
          </a:p>
        </p:txBody>
      </p:sp>
      <p:sp>
        <p:nvSpPr>
          <p:cNvPr id="6" name="Title 4"/>
          <p:cNvSpPr txBox="1">
            <a:spLocks/>
          </p:cNvSpPr>
          <p:nvPr/>
        </p:nvSpPr>
        <p:spPr>
          <a:xfrm>
            <a:off x="533400" y="228601"/>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dirty="0" err="1" smtClean="0"/>
              <a:t>WhoWas</a:t>
            </a:r>
            <a:r>
              <a:rPr lang="en-US" altLang="zh-CN" dirty="0" smtClean="0"/>
              <a:t> Engines--Clustering</a:t>
            </a:r>
            <a:endParaRPr lang="en-US" dirty="0"/>
          </a:p>
        </p:txBody>
      </p:sp>
      <p:sp>
        <p:nvSpPr>
          <p:cNvPr id="11" name="Subtitle 2"/>
          <p:cNvSpPr txBox="1">
            <a:spLocks/>
          </p:cNvSpPr>
          <p:nvPr/>
        </p:nvSpPr>
        <p:spPr>
          <a:xfrm>
            <a:off x="533400" y="2286000"/>
            <a:ext cx="8229600" cy="533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smtClean="0">
                <a:solidFill>
                  <a:schemeClr val="accent1"/>
                </a:solidFill>
              </a:rPr>
              <a:t>The No. of clusters increased by</a:t>
            </a:r>
            <a:r>
              <a:rPr lang="zh-CN" altLang="en-US" sz="2400" b="1" dirty="0" smtClean="0">
                <a:solidFill>
                  <a:schemeClr val="accent1"/>
                </a:solidFill>
              </a:rPr>
              <a:t>：</a:t>
            </a:r>
            <a:r>
              <a:rPr lang="en-US" sz="2400" b="1" dirty="0" smtClean="0">
                <a:solidFill>
                  <a:schemeClr val="accent1"/>
                </a:solidFill>
              </a:rPr>
              <a:t> </a:t>
            </a:r>
          </a:p>
          <a:p>
            <a:pPr algn="l"/>
            <a:r>
              <a:rPr lang="zh-CN" altLang="en-US" sz="2400" b="1" dirty="0" smtClean="0">
                <a:solidFill>
                  <a:schemeClr val="accent1"/>
                </a:solidFill>
              </a:rPr>
              <a:t>             </a:t>
            </a:r>
            <a:r>
              <a:rPr lang="en-US" sz="2400" b="1" dirty="0" smtClean="0">
                <a:solidFill>
                  <a:schemeClr val="accent1"/>
                </a:solidFill>
              </a:rPr>
              <a:t>3.3% in EC2 </a:t>
            </a:r>
            <a:r>
              <a:rPr lang="zh-CN" altLang="en-US" sz="2400" b="1" dirty="0" smtClean="0">
                <a:solidFill>
                  <a:schemeClr val="accent1"/>
                </a:solidFill>
              </a:rPr>
              <a:t>     </a:t>
            </a:r>
            <a:r>
              <a:rPr lang="en-US" altLang="zh-CN" sz="2400" b="1" dirty="0" smtClean="0">
                <a:solidFill>
                  <a:schemeClr val="accent1"/>
                </a:solidFill>
              </a:rPr>
              <a:t>and</a:t>
            </a:r>
            <a:r>
              <a:rPr lang="zh-CN" altLang="en-US" sz="2400" b="1" dirty="0" smtClean="0">
                <a:solidFill>
                  <a:schemeClr val="accent1"/>
                </a:solidFill>
              </a:rPr>
              <a:t>    </a:t>
            </a:r>
            <a:r>
              <a:rPr lang="en-US" altLang="zh-CN" sz="2400" b="1" dirty="0" smtClean="0">
                <a:solidFill>
                  <a:schemeClr val="accent1"/>
                </a:solidFill>
              </a:rPr>
              <a:t>   </a:t>
            </a:r>
            <a:r>
              <a:rPr lang="en-US" sz="2400" b="1" dirty="0" smtClean="0">
                <a:solidFill>
                  <a:schemeClr val="accent1"/>
                </a:solidFill>
              </a:rPr>
              <a:t>6.2% in </a:t>
            </a:r>
            <a:r>
              <a:rPr lang="en-US" altLang="zh-CN" sz="2400" b="1" dirty="0" smtClean="0">
                <a:solidFill>
                  <a:schemeClr val="accent1"/>
                </a:solidFill>
              </a:rPr>
              <a:t>Azure</a:t>
            </a:r>
          </a:p>
        </p:txBody>
      </p:sp>
      <p:sp>
        <p:nvSpPr>
          <p:cNvPr id="12" name="Subtitle 2"/>
          <p:cNvSpPr>
            <a:spLocks noGrp="1"/>
          </p:cNvSpPr>
          <p:nvPr>
            <p:ph type="subTitle" idx="1"/>
          </p:nvPr>
        </p:nvSpPr>
        <p:spPr>
          <a:xfrm>
            <a:off x="533400" y="1143000"/>
            <a:ext cx="8229600" cy="1371600"/>
          </a:xfrm>
        </p:spPr>
        <p:txBody>
          <a:bodyPr>
            <a:noAutofit/>
          </a:bodyPr>
          <a:lstStyle/>
          <a:p>
            <a:pPr algn="l"/>
            <a:r>
              <a:rPr lang="en-US" sz="2400" b="1" dirty="0" smtClean="0">
                <a:solidFill>
                  <a:schemeClr val="bg2">
                    <a:lumMod val="10000"/>
                  </a:schemeClr>
                </a:solidFill>
              </a:rPr>
              <a:t>    EC2</a:t>
            </a:r>
            <a:r>
              <a:rPr lang="en-US" sz="2400" dirty="0" smtClean="0">
                <a:solidFill>
                  <a:schemeClr val="bg2">
                    <a:lumMod val="10000"/>
                  </a:schemeClr>
                </a:solidFill>
              </a:rPr>
              <a:t>: 	   1,767,072 </a:t>
            </a:r>
            <a:r>
              <a:rPr lang="en-US" sz="2400" dirty="0" err="1" smtClean="0">
                <a:solidFill>
                  <a:schemeClr val="bg2">
                    <a:lumMod val="10000"/>
                  </a:schemeClr>
                </a:solidFill>
              </a:rPr>
              <a:t>simhashes</a:t>
            </a:r>
            <a:r>
              <a:rPr lang="en-US" sz="2400" dirty="0" smtClean="0">
                <a:solidFill>
                  <a:schemeClr val="bg2">
                    <a:lumMod val="10000"/>
                  </a:schemeClr>
                </a:solidFill>
              </a:rPr>
              <a:t>       243,164 clusters</a:t>
            </a:r>
          </a:p>
          <a:p>
            <a:pPr algn="l"/>
            <a:r>
              <a:rPr lang="en-US" sz="2400" b="1" dirty="0">
                <a:solidFill>
                  <a:schemeClr val="bg2">
                    <a:lumMod val="10000"/>
                  </a:schemeClr>
                </a:solidFill>
              </a:rPr>
              <a:t>Azure</a:t>
            </a:r>
            <a:r>
              <a:rPr lang="en-US" sz="2400" dirty="0">
                <a:solidFill>
                  <a:schemeClr val="bg2">
                    <a:lumMod val="10000"/>
                  </a:schemeClr>
                </a:solidFill>
              </a:rPr>
              <a:t>: </a:t>
            </a:r>
            <a:r>
              <a:rPr lang="en-US" sz="2400" dirty="0" smtClean="0">
                <a:solidFill>
                  <a:schemeClr val="bg2">
                    <a:lumMod val="10000"/>
                  </a:schemeClr>
                </a:solidFill>
              </a:rPr>
              <a:t>       </a:t>
            </a:r>
            <a:r>
              <a:rPr lang="en-US" altLang="zh-CN" sz="2400" dirty="0" smtClean="0">
                <a:solidFill>
                  <a:schemeClr val="bg2">
                    <a:lumMod val="10000"/>
                  </a:schemeClr>
                </a:solidFill>
              </a:rPr>
              <a:t>210,418 </a:t>
            </a:r>
            <a:r>
              <a:rPr lang="en-US" altLang="zh-CN" sz="2400" dirty="0" err="1" smtClean="0">
                <a:solidFill>
                  <a:schemeClr val="bg2">
                    <a:lumMod val="10000"/>
                  </a:schemeClr>
                </a:solidFill>
              </a:rPr>
              <a:t>simhashes</a:t>
            </a:r>
            <a:r>
              <a:rPr lang="en-US" altLang="zh-CN" sz="2400" dirty="0" smtClean="0">
                <a:solidFill>
                  <a:schemeClr val="bg2">
                    <a:lumMod val="10000"/>
                  </a:schemeClr>
                </a:solidFill>
              </a:rPr>
              <a:t>         31,728 clusters</a:t>
            </a:r>
            <a:endParaRPr lang="en-US" sz="2400" dirty="0" smtClean="0">
              <a:solidFill>
                <a:schemeClr val="bg2">
                  <a:lumMod val="10000"/>
                </a:schemeClr>
              </a:solidFill>
            </a:endParaRPr>
          </a:p>
        </p:txBody>
      </p:sp>
      <p:pic>
        <p:nvPicPr>
          <p:cNvPr id="2" name="Picture 1"/>
          <p:cNvPicPr>
            <a:picLocks noChangeAspect="1"/>
          </p:cNvPicPr>
          <p:nvPr/>
        </p:nvPicPr>
        <p:blipFill>
          <a:blip r:embed="rId3">
            <a:grayscl/>
          </a:blip>
          <a:stretch>
            <a:fillRect/>
          </a:stretch>
        </p:blipFill>
        <p:spPr>
          <a:xfrm>
            <a:off x="1828800" y="3429000"/>
            <a:ext cx="4800600" cy="3066335"/>
          </a:xfrm>
          <a:prstGeom prst="rect">
            <a:avLst/>
          </a:prstGeom>
        </p:spPr>
      </p:pic>
    </p:spTree>
    <p:extLst>
      <p:ext uri="{BB962C8B-B14F-4D97-AF65-F5344CB8AC3E}">
        <p14:creationId xmlns:p14="http://schemas.microsoft.com/office/powerpoint/2010/main" val="138843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11</a:t>
            </a:fld>
            <a:endParaRPr lang="en-US"/>
          </a:p>
        </p:txBody>
      </p:sp>
      <p:sp>
        <p:nvSpPr>
          <p:cNvPr id="6" name="Title 4"/>
          <p:cNvSpPr txBox="1">
            <a:spLocks/>
          </p:cNvSpPr>
          <p:nvPr/>
        </p:nvSpPr>
        <p:spPr>
          <a:xfrm>
            <a:off x="533400" y="228601"/>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dirty="0" err="1" smtClean="0"/>
              <a:t>WhoWas</a:t>
            </a:r>
            <a:r>
              <a:rPr lang="en-US" altLang="zh-CN" dirty="0" smtClean="0"/>
              <a:t> Engines--Clustering</a:t>
            </a:r>
            <a:endParaRPr lang="en-US" dirty="0"/>
          </a:p>
        </p:txBody>
      </p:sp>
      <p:sp>
        <p:nvSpPr>
          <p:cNvPr id="5" name="Subtitle 2"/>
          <p:cNvSpPr txBox="1">
            <a:spLocks/>
          </p:cNvSpPr>
          <p:nvPr/>
        </p:nvSpPr>
        <p:spPr>
          <a:xfrm>
            <a:off x="685800" y="1371600"/>
            <a:ext cx="7620000" cy="914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800" dirty="0">
              <a:solidFill>
                <a:srgbClr val="FF0000"/>
              </a:solidFill>
            </a:endParaRPr>
          </a:p>
        </p:txBody>
      </p:sp>
      <p:sp>
        <p:nvSpPr>
          <p:cNvPr id="7" name="Subtitle 2"/>
          <p:cNvSpPr txBox="1">
            <a:spLocks/>
          </p:cNvSpPr>
          <p:nvPr/>
        </p:nvSpPr>
        <p:spPr>
          <a:xfrm>
            <a:off x="609600" y="1219200"/>
            <a:ext cx="8971808" cy="215976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2800" dirty="0" smtClean="0">
                <a:solidFill>
                  <a:schemeClr val="tx1"/>
                </a:solidFill>
              </a:rPr>
              <a:t>About </a:t>
            </a:r>
            <a:r>
              <a:rPr lang="en-US" altLang="zh-CN" sz="2800" dirty="0">
                <a:solidFill>
                  <a:schemeClr val="tx1"/>
                </a:solidFill>
              </a:rPr>
              <a:t>80% use 1 </a:t>
            </a:r>
            <a:r>
              <a:rPr lang="en-US" altLang="zh-CN" sz="2800" dirty="0" smtClean="0">
                <a:solidFill>
                  <a:schemeClr val="tx1"/>
                </a:solidFill>
              </a:rPr>
              <a:t>IP, </a:t>
            </a:r>
            <a:r>
              <a:rPr lang="en-US" altLang="zh-CN" sz="2800" dirty="0">
                <a:solidFill>
                  <a:schemeClr val="tx1"/>
                </a:solidFill>
              </a:rPr>
              <a:t>0.1% use more than 50 </a:t>
            </a:r>
            <a:r>
              <a:rPr lang="en-US" altLang="zh-CN" sz="2800" dirty="0" smtClean="0">
                <a:solidFill>
                  <a:schemeClr val="tx1"/>
                </a:solidFill>
              </a:rPr>
              <a:t>IPs</a:t>
            </a:r>
          </a:p>
          <a:p>
            <a:pPr algn="l"/>
            <a:r>
              <a:rPr lang="en-US" altLang="zh-CN" sz="2800" dirty="0">
                <a:solidFill>
                  <a:schemeClr val="tx1"/>
                </a:solidFill>
              </a:rPr>
              <a:t>Large clusters tend to leverage cloud </a:t>
            </a:r>
            <a:r>
              <a:rPr lang="en-US" altLang="zh-CN" sz="2800" dirty="0" smtClean="0">
                <a:solidFill>
                  <a:schemeClr val="tx1"/>
                </a:solidFill>
              </a:rPr>
              <a:t>elasticity</a:t>
            </a:r>
            <a:endParaRPr lang="en-US" altLang="zh-CN" dirty="0">
              <a:solidFill>
                <a:schemeClr val="tx1"/>
              </a:solidFill>
            </a:endParaRPr>
          </a:p>
          <a:p>
            <a:pPr algn="l"/>
            <a:endParaRPr lang="en-US" altLang="zh-CN" b="1" dirty="0" smtClean="0">
              <a:solidFill>
                <a:schemeClr val="accent2"/>
              </a:solidFill>
            </a:endParaRPr>
          </a:p>
          <a:p>
            <a:pPr algn="l"/>
            <a:endParaRPr lang="en-US" altLang="zh-CN" b="1" dirty="0" smtClean="0">
              <a:solidFill>
                <a:schemeClr val="accent2"/>
              </a:solidFill>
            </a:endParaRPr>
          </a:p>
          <a:p>
            <a:pPr marL="457200" indent="-457200" algn="l">
              <a:buFontTx/>
              <a:buChar char="-"/>
            </a:pPr>
            <a:endParaRPr lang="en-US" altLang="zh-CN" b="1" dirty="0" smtClean="0">
              <a:solidFill>
                <a:schemeClr val="accent2"/>
              </a:solidFill>
            </a:endParaRPr>
          </a:p>
          <a:p>
            <a:pPr algn="l"/>
            <a:endParaRPr lang="en-US" b="1" dirty="0">
              <a:solidFill>
                <a:schemeClr val="accent2"/>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4154496544"/>
              </p:ext>
            </p:extLst>
          </p:nvPr>
        </p:nvGraphicFramePr>
        <p:xfrm>
          <a:off x="1219200" y="2667000"/>
          <a:ext cx="6629400" cy="2589123"/>
        </p:xfrm>
        <a:graphic>
          <a:graphicData uri="http://schemas.openxmlformats.org/drawingml/2006/table">
            <a:tbl>
              <a:tblPr firstRow="1" bandRow="1">
                <a:tableStyleId>{5C22544A-7EE6-4342-B048-85BDC9FD1C3A}</a:tableStyleId>
              </a:tblPr>
              <a:tblGrid>
                <a:gridCol w="1591056"/>
                <a:gridCol w="1856232"/>
                <a:gridCol w="1591056"/>
                <a:gridCol w="1591056"/>
              </a:tblGrid>
              <a:tr h="753611">
                <a:tc>
                  <a:txBody>
                    <a:bodyPr/>
                    <a:lstStyle/>
                    <a:p>
                      <a:r>
                        <a:rPr lang="en-US" altLang="zh-CN" dirty="0" smtClean="0"/>
                        <a:t>Total #IP</a:t>
                      </a:r>
                      <a:endParaRPr lang="zh-CN" altLang="en-US" dirty="0"/>
                    </a:p>
                  </a:txBody>
                  <a:tcPr/>
                </a:tc>
                <a:tc>
                  <a:txBody>
                    <a:bodyPr/>
                    <a:lstStyle/>
                    <a:p>
                      <a:r>
                        <a:rPr lang="en-US" altLang="zh-CN" dirty="0" smtClean="0"/>
                        <a:t>Mean #IP/Round</a:t>
                      </a:r>
                      <a:endParaRPr lang="zh-CN" altLang="en-US" dirty="0"/>
                    </a:p>
                  </a:txBody>
                  <a:tcPr/>
                </a:tc>
                <a:tc>
                  <a:txBody>
                    <a:bodyPr/>
                    <a:lstStyle/>
                    <a:p>
                      <a:r>
                        <a:rPr lang="en-US" altLang="zh-CN" dirty="0" smtClean="0"/>
                        <a:t>Min #IP</a:t>
                      </a:r>
                      <a:endParaRPr lang="zh-CN" altLang="en-US" dirty="0"/>
                    </a:p>
                  </a:txBody>
                  <a:tcPr/>
                </a:tc>
                <a:tc>
                  <a:txBody>
                    <a:bodyPr/>
                    <a:lstStyle/>
                    <a:p>
                      <a:r>
                        <a:rPr lang="en-US" altLang="zh-CN" dirty="0" smtClean="0"/>
                        <a:t>Max #IP</a:t>
                      </a:r>
                      <a:endParaRPr lang="zh-CN" altLang="en-US" dirty="0"/>
                    </a:p>
                  </a:txBody>
                  <a:tcPr/>
                </a:tc>
              </a:tr>
              <a:tr h="367438">
                <a:tc>
                  <a:txBody>
                    <a:bodyPr/>
                    <a:lstStyle/>
                    <a:p>
                      <a:r>
                        <a:rPr lang="en-US" altLang="zh-CN" dirty="0" smtClean="0"/>
                        <a:t>51,211</a:t>
                      </a:r>
                      <a:endParaRPr lang="zh-CN" altLang="en-US" dirty="0"/>
                    </a:p>
                  </a:txBody>
                  <a:tcPr/>
                </a:tc>
                <a:tc>
                  <a:txBody>
                    <a:bodyPr/>
                    <a:lstStyle/>
                    <a:p>
                      <a:r>
                        <a:rPr lang="en-US" altLang="zh-CN" dirty="0" smtClean="0"/>
                        <a:t>33,145</a:t>
                      </a:r>
                      <a:endParaRPr lang="en-US" altLang="zh-CN" dirty="0"/>
                    </a:p>
                  </a:txBody>
                  <a:tcPr/>
                </a:tc>
                <a:tc>
                  <a:txBody>
                    <a:bodyPr/>
                    <a:lstStyle/>
                    <a:p>
                      <a:r>
                        <a:rPr lang="en-US" altLang="zh-CN" dirty="0" smtClean="0"/>
                        <a:t>30,624</a:t>
                      </a:r>
                      <a:endParaRPr lang="zh-CN" altLang="en-US" dirty="0"/>
                    </a:p>
                  </a:txBody>
                  <a:tcPr/>
                </a:tc>
                <a:tc>
                  <a:txBody>
                    <a:bodyPr/>
                    <a:lstStyle/>
                    <a:p>
                      <a:r>
                        <a:rPr lang="en-US" altLang="zh-CN" dirty="0" smtClean="0"/>
                        <a:t>34,509</a:t>
                      </a:r>
                      <a:endParaRPr lang="zh-CN" altLang="en-US" dirty="0"/>
                    </a:p>
                  </a:txBody>
                  <a:tcPr/>
                </a:tc>
              </a:tr>
              <a:tr h="3674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15,283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5,597</a:t>
                      </a:r>
                    </a:p>
                  </a:txBody>
                  <a:tcPr/>
                </a:tc>
                <a:tc>
                  <a:txBody>
                    <a:bodyPr/>
                    <a:lstStyle/>
                    <a:p>
                      <a:r>
                        <a:rPr lang="en-US" altLang="zh-CN" dirty="0" smtClean="0"/>
                        <a:t>5,435</a:t>
                      </a:r>
                      <a:endParaRPr lang="zh-CN" altLang="en-US" dirty="0"/>
                    </a:p>
                  </a:txBody>
                  <a:tcPr/>
                </a:tc>
                <a:tc>
                  <a:txBody>
                    <a:bodyPr/>
                    <a:lstStyle/>
                    <a:p>
                      <a:r>
                        <a:rPr lang="en-US" altLang="zh-CN" dirty="0" smtClean="0"/>
                        <a:t>5,785</a:t>
                      </a:r>
                      <a:endParaRPr lang="zh-CN" altLang="en-US" dirty="0"/>
                    </a:p>
                  </a:txBody>
                  <a:tcPr/>
                </a:tc>
              </a:tr>
              <a:tr h="3674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3,869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2,029</a:t>
                      </a:r>
                    </a:p>
                  </a:txBody>
                  <a:tcPr/>
                </a:tc>
                <a:tc>
                  <a:txBody>
                    <a:bodyPr/>
                    <a:lstStyle/>
                    <a:p>
                      <a:r>
                        <a:rPr lang="en-US" altLang="zh-CN" dirty="0" smtClean="0"/>
                        <a:t>1,724</a:t>
                      </a:r>
                      <a:endParaRPr lang="zh-CN" altLang="en-US" dirty="0"/>
                    </a:p>
                  </a:txBody>
                  <a:tcPr/>
                </a:tc>
                <a:tc>
                  <a:txBody>
                    <a:bodyPr/>
                    <a:lstStyle/>
                    <a:p>
                      <a:r>
                        <a:rPr lang="en-US" altLang="zh-CN" dirty="0" smtClean="0"/>
                        <a:t>2,228</a:t>
                      </a:r>
                      <a:endParaRPr lang="zh-CN" altLang="en-US" dirty="0"/>
                    </a:p>
                  </a:txBody>
                  <a:tcPr/>
                </a:tc>
              </a:tr>
              <a:tr h="125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22,226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1,167</a:t>
                      </a:r>
                    </a:p>
                  </a:txBody>
                  <a:tcPr/>
                </a:tc>
                <a:tc>
                  <a:txBody>
                    <a:bodyPr/>
                    <a:lstStyle/>
                    <a:p>
                      <a:r>
                        <a:rPr lang="en-US" altLang="zh-CN" dirty="0" smtClean="0"/>
                        <a:t>179</a:t>
                      </a:r>
                      <a:endParaRPr lang="zh-CN" altLang="en-US" dirty="0"/>
                    </a:p>
                  </a:txBody>
                  <a:tcPr/>
                </a:tc>
                <a:tc>
                  <a:txBody>
                    <a:bodyPr/>
                    <a:lstStyle/>
                    <a:p>
                      <a:r>
                        <a:rPr lang="en-US" altLang="zh-CN" dirty="0" smtClean="0"/>
                        <a:t>2,501</a:t>
                      </a:r>
                      <a:endParaRPr lang="zh-CN" altLang="en-US" dirty="0"/>
                    </a:p>
                  </a:txBody>
                  <a:tcPr/>
                </a:tc>
              </a:tr>
              <a:tr h="3674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8,488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617</a:t>
                      </a:r>
                    </a:p>
                  </a:txBody>
                  <a:tcPr/>
                </a:tc>
                <a:tc>
                  <a:txBody>
                    <a:bodyPr/>
                    <a:lstStyle/>
                    <a:p>
                      <a:r>
                        <a:rPr lang="en-US" altLang="zh-CN" dirty="0" smtClean="0"/>
                        <a:t>57</a:t>
                      </a:r>
                      <a:endParaRPr lang="zh-CN" altLang="en-US" dirty="0"/>
                    </a:p>
                  </a:txBody>
                  <a:tcPr/>
                </a:tc>
                <a:tc>
                  <a:txBody>
                    <a:bodyPr/>
                    <a:lstStyle/>
                    <a:p>
                      <a:r>
                        <a:rPr lang="en-US" altLang="zh-CN" dirty="0" smtClean="0"/>
                        <a:t>1,837</a:t>
                      </a:r>
                      <a:endParaRPr lang="zh-CN" altLang="en-US" dirty="0"/>
                    </a:p>
                  </a:txBody>
                  <a:tcPr/>
                </a:tc>
              </a:tr>
            </a:tbl>
          </a:graphicData>
        </a:graphic>
      </p:graphicFrame>
      <p:sp>
        <p:nvSpPr>
          <p:cNvPr id="8" name="TextBox 7"/>
          <p:cNvSpPr txBox="1"/>
          <p:nvPr/>
        </p:nvSpPr>
        <p:spPr>
          <a:xfrm>
            <a:off x="990600" y="5562600"/>
            <a:ext cx="7639256" cy="400110"/>
          </a:xfrm>
          <a:prstGeom prst="rect">
            <a:avLst/>
          </a:prstGeom>
          <a:noFill/>
        </p:spPr>
        <p:txBody>
          <a:bodyPr wrap="none" rtlCol="0">
            <a:spAutoFit/>
          </a:bodyPr>
          <a:lstStyle/>
          <a:p>
            <a:r>
              <a:rPr lang="en-US" sz="2000" dirty="0" smtClean="0"/>
              <a:t>Top 5 clusters by average number of IP addresses used per round (EC2)</a:t>
            </a:r>
            <a:endParaRPr lang="en-US" sz="2000" dirty="0"/>
          </a:p>
        </p:txBody>
      </p:sp>
      <p:sp>
        <p:nvSpPr>
          <p:cNvPr id="2" name="Rectangle 1"/>
          <p:cNvSpPr/>
          <p:nvPr/>
        </p:nvSpPr>
        <p:spPr>
          <a:xfrm>
            <a:off x="1219200" y="3455162"/>
            <a:ext cx="6553200" cy="228600"/>
          </a:xfrm>
          <a:prstGeom prst="rect">
            <a:avLst/>
          </a:prstGeom>
          <a:noFill/>
          <a:ln>
            <a:solidFill>
              <a:schemeClr val="accent2"/>
            </a:solidFill>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Tree>
    <p:extLst>
      <p:ext uri="{BB962C8B-B14F-4D97-AF65-F5344CB8AC3E}">
        <p14:creationId xmlns:p14="http://schemas.microsoft.com/office/powerpoint/2010/main" val="28914677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12</a:t>
            </a:fld>
            <a:endParaRPr lang="en-US"/>
          </a:p>
        </p:txBody>
      </p:sp>
      <p:sp>
        <p:nvSpPr>
          <p:cNvPr id="6" name="Title 4"/>
          <p:cNvSpPr txBox="1">
            <a:spLocks/>
          </p:cNvSpPr>
          <p:nvPr/>
        </p:nvSpPr>
        <p:spPr>
          <a:xfrm>
            <a:off x="533400" y="762000"/>
            <a:ext cx="7772400"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sz="4800" dirty="0"/>
              <a:t>More Results from </a:t>
            </a:r>
            <a:r>
              <a:rPr lang="en-US" altLang="zh-CN" sz="4800" dirty="0" err="1"/>
              <a:t>WhoWas</a:t>
            </a:r>
            <a:endParaRPr lang="en-US" sz="4800" dirty="0"/>
          </a:p>
        </p:txBody>
      </p:sp>
      <p:sp>
        <p:nvSpPr>
          <p:cNvPr id="7" name="Subtitle 2"/>
          <p:cNvSpPr txBox="1">
            <a:spLocks/>
          </p:cNvSpPr>
          <p:nvPr/>
        </p:nvSpPr>
        <p:spPr>
          <a:xfrm>
            <a:off x="762000" y="2057400"/>
            <a:ext cx="8534400" cy="30233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742950" indent="-742950" algn="l">
              <a:buFont typeface="+mj-lt"/>
              <a:buAutoNum type="arabicPeriod"/>
            </a:pPr>
            <a:r>
              <a:rPr lang="en-US" sz="4400" dirty="0">
                <a:solidFill>
                  <a:schemeClr val="tx1"/>
                </a:solidFill>
                <a:cs typeface="Times New Roman" panose="02020603050405020304" pitchFamily="18" charset="0"/>
              </a:rPr>
              <a:t>Feature </a:t>
            </a:r>
            <a:r>
              <a:rPr lang="en-US" sz="4400" dirty="0" smtClean="0">
                <a:solidFill>
                  <a:schemeClr val="tx1"/>
                </a:solidFill>
                <a:cs typeface="Times New Roman" panose="02020603050405020304" pitchFamily="18" charset="0"/>
              </a:rPr>
              <a:t>Adoption</a:t>
            </a:r>
          </a:p>
          <a:p>
            <a:pPr marL="742950" indent="-742950" algn="l">
              <a:buFont typeface="+mj-lt"/>
              <a:buAutoNum type="arabicPeriod"/>
            </a:pPr>
            <a:r>
              <a:rPr lang="en-US" sz="4400" dirty="0">
                <a:solidFill>
                  <a:schemeClr val="tx1"/>
                </a:solidFill>
                <a:cs typeface="Times New Roman" panose="02020603050405020304" pitchFamily="18" charset="0"/>
              </a:rPr>
              <a:t>Malicious Activity </a:t>
            </a:r>
            <a:endParaRPr lang="en-US" sz="4400" dirty="0" smtClean="0">
              <a:solidFill>
                <a:schemeClr val="tx1"/>
              </a:solidFill>
              <a:cs typeface="Times New Roman" panose="02020603050405020304" pitchFamily="18" charset="0"/>
            </a:endParaRPr>
          </a:p>
          <a:p>
            <a:pPr marL="742950" indent="-742950" algn="l">
              <a:buFont typeface="+mj-lt"/>
              <a:buAutoNum type="arabicPeriod"/>
            </a:pPr>
            <a:r>
              <a:rPr lang="en-US" sz="4400" dirty="0" smtClean="0">
                <a:solidFill>
                  <a:schemeClr val="tx1"/>
                </a:solidFill>
                <a:cs typeface="Times New Roman" panose="02020603050405020304" pitchFamily="18" charset="0"/>
              </a:rPr>
              <a:t>Cloud Availability </a:t>
            </a:r>
          </a:p>
          <a:p>
            <a:pPr marL="742950" indent="-742950" algn="l">
              <a:buFont typeface="+mj-lt"/>
              <a:buAutoNum type="arabicPeriod"/>
            </a:pPr>
            <a:r>
              <a:rPr lang="en-US" sz="4400" dirty="0" smtClean="0">
                <a:solidFill>
                  <a:schemeClr val="tx1"/>
                </a:solidFill>
                <a:cs typeface="Times New Roman" panose="02020603050405020304" pitchFamily="18" charset="0"/>
              </a:rPr>
              <a:t>Software </a:t>
            </a:r>
            <a:r>
              <a:rPr lang="en-US" sz="4400" dirty="0" smtClean="0">
                <a:solidFill>
                  <a:schemeClr val="tx1"/>
                </a:solidFill>
              </a:rPr>
              <a:t>A</a:t>
            </a:r>
            <a:r>
              <a:rPr lang="en-US" altLang="zh-CN" sz="4400" dirty="0" smtClean="0">
                <a:solidFill>
                  <a:schemeClr val="tx1"/>
                </a:solidFill>
              </a:rPr>
              <a:t>doption</a:t>
            </a:r>
            <a:endParaRPr lang="en-US" sz="4400" dirty="0" smtClean="0">
              <a:solidFill>
                <a:schemeClr val="tx1"/>
              </a:solidFill>
              <a:cs typeface="Times New Roman" panose="02020603050405020304" pitchFamily="18" charset="0"/>
            </a:endParaRPr>
          </a:p>
        </p:txBody>
      </p:sp>
    </p:spTree>
    <p:extLst>
      <p:ext uri="{BB962C8B-B14F-4D97-AF65-F5344CB8AC3E}">
        <p14:creationId xmlns:p14="http://schemas.microsoft.com/office/powerpoint/2010/main" val="315212282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13</a:t>
            </a:fld>
            <a:endParaRPr lang="en-US"/>
          </a:p>
        </p:txBody>
      </p:sp>
      <p:sp>
        <p:nvSpPr>
          <p:cNvPr id="6" name="Title 4"/>
          <p:cNvSpPr txBox="1">
            <a:spLocks/>
          </p:cNvSpPr>
          <p:nvPr/>
        </p:nvSpPr>
        <p:spPr>
          <a:xfrm>
            <a:off x="533400" y="762000"/>
            <a:ext cx="7772400"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sz="4800" dirty="0"/>
              <a:t>More Results from </a:t>
            </a:r>
            <a:r>
              <a:rPr lang="en-US" altLang="zh-CN" sz="4800" dirty="0" err="1"/>
              <a:t>WhoWas</a:t>
            </a:r>
            <a:endParaRPr lang="en-US" sz="4800" dirty="0"/>
          </a:p>
        </p:txBody>
      </p:sp>
      <p:sp>
        <p:nvSpPr>
          <p:cNvPr id="7" name="Subtitle 2"/>
          <p:cNvSpPr txBox="1">
            <a:spLocks/>
          </p:cNvSpPr>
          <p:nvPr/>
        </p:nvSpPr>
        <p:spPr>
          <a:xfrm>
            <a:off x="762000" y="2057400"/>
            <a:ext cx="8534400" cy="30233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742950" indent="-742950" algn="l">
              <a:buFont typeface="+mj-lt"/>
              <a:buAutoNum type="arabicPeriod"/>
            </a:pPr>
            <a:r>
              <a:rPr lang="en-US" sz="4400" dirty="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Feature </a:t>
            </a:r>
            <a:r>
              <a:rPr lang="en-US" sz="4400" dirty="0" smtClean="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Adoption</a:t>
            </a:r>
          </a:p>
          <a:p>
            <a:pPr marL="742950" indent="-742950" algn="l">
              <a:buFont typeface="+mj-lt"/>
              <a:buAutoNum type="arabicPeriod"/>
            </a:pPr>
            <a:r>
              <a:rPr lang="en-US" sz="4400" dirty="0">
                <a:solidFill>
                  <a:schemeClr val="tx1"/>
                </a:solidFill>
                <a:cs typeface="Times New Roman" panose="02020603050405020304" pitchFamily="18" charset="0"/>
              </a:rPr>
              <a:t>Malicious Activity </a:t>
            </a:r>
            <a:endParaRPr lang="en-US" sz="4400" dirty="0" smtClean="0">
              <a:solidFill>
                <a:schemeClr val="tx1"/>
              </a:solidFill>
              <a:cs typeface="Times New Roman" panose="02020603050405020304" pitchFamily="18" charset="0"/>
            </a:endParaRPr>
          </a:p>
          <a:p>
            <a:pPr marL="742950" indent="-742950" algn="l">
              <a:buFont typeface="+mj-lt"/>
              <a:buAutoNum type="arabicPeriod"/>
            </a:pPr>
            <a:r>
              <a:rPr lang="en-US" sz="4400" dirty="0" smtClean="0">
                <a:solidFill>
                  <a:schemeClr val="tx1"/>
                </a:solidFill>
                <a:cs typeface="Times New Roman" panose="02020603050405020304" pitchFamily="18" charset="0"/>
              </a:rPr>
              <a:t>Cloud Availability </a:t>
            </a:r>
          </a:p>
          <a:p>
            <a:pPr marL="742950" indent="-742950" algn="l">
              <a:buFont typeface="+mj-lt"/>
              <a:buAutoNum type="arabicPeriod"/>
            </a:pPr>
            <a:r>
              <a:rPr lang="en-US" sz="4400" dirty="0" smtClean="0">
                <a:solidFill>
                  <a:schemeClr val="tx1"/>
                </a:solidFill>
                <a:cs typeface="Times New Roman" panose="02020603050405020304" pitchFamily="18" charset="0"/>
              </a:rPr>
              <a:t>Software </a:t>
            </a:r>
            <a:r>
              <a:rPr lang="en-US" sz="4400" dirty="0" smtClean="0">
                <a:solidFill>
                  <a:schemeClr val="tx1"/>
                </a:solidFill>
              </a:rPr>
              <a:t>A</a:t>
            </a:r>
            <a:r>
              <a:rPr lang="en-US" altLang="zh-CN" sz="4400" dirty="0" smtClean="0">
                <a:solidFill>
                  <a:schemeClr val="tx1"/>
                </a:solidFill>
              </a:rPr>
              <a:t>doption</a:t>
            </a:r>
            <a:endParaRPr lang="en-US" sz="4400" dirty="0" smtClean="0">
              <a:solidFill>
                <a:schemeClr val="tx1"/>
              </a:solidFill>
              <a:cs typeface="Times New Roman" panose="02020603050405020304" pitchFamily="18" charset="0"/>
            </a:endParaRPr>
          </a:p>
        </p:txBody>
      </p:sp>
    </p:spTree>
    <p:extLst>
      <p:ext uri="{BB962C8B-B14F-4D97-AF65-F5344CB8AC3E}">
        <p14:creationId xmlns:p14="http://schemas.microsoft.com/office/powerpoint/2010/main" val="3333645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14</a:t>
            </a:fld>
            <a:endParaRPr lang="en-US"/>
          </a:p>
        </p:txBody>
      </p:sp>
      <p:sp>
        <p:nvSpPr>
          <p:cNvPr id="5" name="Title 4"/>
          <p:cNvSpPr>
            <a:spLocks noGrp="1"/>
          </p:cNvSpPr>
          <p:nvPr>
            <p:ph type="ctrTitle"/>
          </p:nvPr>
        </p:nvSpPr>
        <p:spPr>
          <a:xfrm>
            <a:off x="685800" y="228600"/>
            <a:ext cx="8534400" cy="685800"/>
          </a:xfrm>
        </p:spPr>
        <p:txBody>
          <a:bodyPr>
            <a:noAutofit/>
          </a:bodyPr>
          <a:lstStyle/>
          <a:p>
            <a:r>
              <a:rPr lang="en-US" sz="4800" dirty="0"/>
              <a:t>Virtual Private </a:t>
            </a:r>
            <a:r>
              <a:rPr lang="en-US" sz="4800" dirty="0" smtClean="0"/>
              <a:t>Cloud Mapping</a:t>
            </a:r>
            <a:endParaRPr lang="en-US" sz="4800" dirty="0"/>
          </a:p>
        </p:txBody>
      </p:sp>
      <p:sp>
        <p:nvSpPr>
          <p:cNvPr id="2" name="Snip Same Side Corner Rectangle 1"/>
          <p:cNvSpPr/>
          <p:nvPr/>
        </p:nvSpPr>
        <p:spPr>
          <a:xfrm>
            <a:off x="2057400" y="1371600"/>
            <a:ext cx="6172200" cy="5334000"/>
          </a:xfrm>
          <a:prstGeom prst="snip2SameRect">
            <a:avLst/>
          </a:prstGeom>
          <a:noFill/>
          <a:ln>
            <a:solidFill>
              <a:schemeClr val="tx1"/>
            </a:solidFill>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
        <p:nvSpPr>
          <p:cNvPr id="3" name="Rectangle 2"/>
          <p:cNvSpPr/>
          <p:nvPr/>
        </p:nvSpPr>
        <p:spPr>
          <a:xfrm>
            <a:off x="2590800" y="3048000"/>
            <a:ext cx="2514600" cy="3200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
        <p:nvSpPr>
          <p:cNvPr id="6" name="Rectangle 5"/>
          <p:cNvSpPr/>
          <p:nvPr/>
        </p:nvSpPr>
        <p:spPr>
          <a:xfrm>
            <a:off x="5105400" y="3048000"/>
            <a:ext cx="25908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pic>
        <p:nvPicPr>
          <p:cNvPr id="8" name="Picture 7" descr="computer-xx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3505200"/>
            <a:ext cx="870869" cy="870869"/>
          </a:xfrm>
          <a:prstGeom prst="rect">
            <a:avLst/>
          </a:prstGeom>
        </p:spPr>
      </p:pic>
      <p:pic>
        <p:nvPicPr>
          <p:cNvPr id="9" name="Picture 8" descr="computer-xxl.png"/>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43600" y="3657600"/>
            <a:ext cx="870869" cy="870869"/>
          </a:xfrm>
          <a:prstGeom prst="rect">
            <a:avLst/>
          </a:prstGeom>
        </p:spPr>
      </p:pic>
      <p:pic>
        <p:nvPicPr>
          <p:cNvPr id="10" name="Picture 9" descr="computer-xxl.png"/>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505200" y="4572000"/>
            <a:ext cx="870869" cy="870869"/>
          </a:xfrm>
          <a:prstGeom prst="rect">
            <a:avLst/>
          </a:prstGeom>
        </p:spPr>
      </p:pic>
      <p:sp>
        <p:nvSpPr>
          <p:cNvPr id="11" name="TextBox 10"/>
          <p:cNvSpPr txBox="1"/>
          <p:nvPr/>
        </p:nvSpPr>
        <p:spPr>
          <a:xfrm>
            <a:off x="2895600" y="5486400"/>
            <a:ext cx="1975477" cy="369332"/>
          </a:xfrm>
          <a:prstGeom prst="rect">
            <a:avLst/>
          </a:prstGeom>
          <a:noFill/>
        </p:spPr>
        <p:txBody>
          <a:bodyPr wrap="none" rtlCol="0">
            <a:spAutoFit/>
          </a:bodyPr>
          <a:lstStyle/>
          <a:p>
            <a:r>
              <a:rPr lang="en-US" b="1" dirty="0" smtClean="0"/>
              <a:t>Host A, Public IP=a</a:t>
            </a:r>
            <a:endParaRPr lang="en-US" b="1" dirty="0"/>
          </a:p>
        </p:txBody>
      </p:sp>
      <p:sp>
        <p:nvSpPr>
          <p:cNvPr id="12" name="TextBox 11"/>
          <p:cNvSpPr txBox="1"/>
          <p:nvPr/>
        </p:nvSpPr>
        <p:spPr>
          <a:xfrm>
            <a:off x="5490519" y="4682226"/>
            <a:ext cx="1969835" cy="369332"/>
          </a:xfrm>
          <a:prstGeom prst="rect">
            <a:avLst/>
          </a:prstGeom>
          <a:noFill/>
        </p:spPr>
        <p:txBody>
          <a:bodyPr wrap="none" rtlCol="0">
            <a:spAutoFit/>
          </a:bodyPr>
          <a:lstStyle/>
          <a:p>
            <a:r>
              <a:rPr lang="en-US" b="1" dirty="0" smtClean="0"/>
              <a:t>Host B, Public IP=b</a:t>
            </a:r>
            <a:endParaRPr lang="en-US" b="1" dirty="0"/>
          </a:p>
        </p:txBody>
      </p:sp>
      <p:grpSp>
        <p:nvGrpSpPr>
          <p:cNvPr id="37" name="Group 36"/>
          <p:cNvGrpSpPr/>
          <p:nvPr/>
        </p:nvGrpSpPr>
        <p:grpSpPr>
          <a:xfrm>
            <a:off x="3473069" y="1042212"/>
            <a:ext cx="4026066" cy="1961051"/>
            <a:chOff x="4191000" y="1371600"/>
            <a:chExt cx="1295400" cy="1295400"/>
          </a:xfrm>
        </p:grpSpPr>
        <p:pic>
          <p:nvPicPr>
            <p:cNvPr id="35" name="Picture 34" descr="31988.png"/>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191000" y="1371600"/>
              <a:ext cx="1295400" cy="1295400"/>
            </a:xfrm>
            <a:prstGeom prst="rect">
              <a:avLst/>
            </a:prstGeom>
          </p:spPr>
        </p:pic>
        <p:sp>
          <p:nvSpPr>
            <p:cNvPr id="36" name="TextBox 35"/>
            <p:cNvSpPr txBox="1"/>
            <p:nvPr/>
          </p:nvSpPr>
          <p:spPr>
            <a:xfrm>
              <a:off x="4776671" y="1828800"/>
              <a:ext cx="233748" cy="304959"/>
            </a:xfrm>
            <a:prstGeom prst="rect">
              <a:avLst/>
            </a:prstGeom>
            <a:noFill/>
          </p:spPr>
          <p:txBody>
            <a:bodyPr wrap="none" rtlCol="0">
              <a:spAutoFit/>
            </a:bodyPr>
            <a:lstStyle/>
            <a:p>
              <a:r>
                <a:rPr lang="en-US" sz="2400" b="1" dirty="0" smtClean="0"/>
                <a:t>DNS</a:t>
              </a:r>
              <a:endParaRPr lang="en-US" sz="2400" b="1" dirty="0"/>
            </a:p>
          </p:txBody>
        </p:sp>
      </p:grpSp>
      <p:cxnSp>
        <p:nvCxnSpPr>
          <p:cNvPr id="39" name="Straight Arrow Connector 38"/>
          <p:cNvCxnSpPr>
            <a:stCxn id="8" idx="0"/>
          </p:cNvCxnSpPr>
          <p:nvPr/>
        </p:nvCxnSpPr>
        <p:spPr>
          <a:xfrm flipV="1">
            <a:off x="3559635" y="2514600"/>
            <a:ext cx="478965" cy="990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p:cNvCxnSpPr>
            <a:endCxn id="8" idx="0"/>
          </p:cNvCxnSpPr>
          <p:nvPr/>
        </p:nvCxnSpPr>
        <p:spPr>
          <a:xfrm flipH="1">
            <a:off x="3559635" y="2438400"/>
            <a:ext cx="783765" cy="1066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V="1">
            <a:off x="4038600" y="2209800"/>
            <a:ext cx="2514600" cy="1905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8" name="Straight Arrow Connector 47"/>
          <p:cNvCxnSpPr/>
          <p:nvPr/>
        </p:nvCxnSpPr>
        <p:spPr>
          <a:xfrm flipH="1">
            <a:off x="4038600" y="2133600"/>
            <a:ext cx="3048000" cy="2057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6" name="TextBox 55"/>
          <p:cNvSpPr txBox="1"/>
          <p:nvPr/>
        </p:nvSpPr>
        <p:spPr>
          <a:xfrm>
            <a:off x="2209800" y="2438400"/>
            <a:ext cx="1632215"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smtClean="0"/>
              <a:t>Resolve Host A</a:t>
            </a:r>
            <a:endParaRPr lang="en-US" b="1" dirty="0"/>
          </a:p>
        </p:txBody>
      </p:sp>
      <p:sp>
        <p:nvSpPr>
          <p:cNvPr id="57" name="TextBox 56"/>
          <p:cNvSpPr txBox="1"/>
          <p:nvPr/>
        </p:nvSpPr>
        <p:spPr>
          <a:xfrm>
            <a:off x="4495800" y="2362200"/>
            <a:ext cx="159364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smtClean="0"/>
              <a:t>Resolve Host B</a:t>
            </a:r>
            <a:endParaRPr lang="en-US" b="1" dirty="0"/>
          </a:p>
        </p:txBody>
      </p:sp>
      <p:sp>
        <p:nvSpPr>
          <p:cNvPr id="62" name="TextBox 61"/>
          <p:cNvSpPr txBox="1"/>
          <p:nvPr/>
        </p:nvSpPr>
        <p:spPr>
          <a:xfrm>
            <a:off x="2971800" y="2895600"/>
            <a:ext cx="206466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smtClean="0"/>
              <a:t>Get a Private IP != a</a:t>
            </a:r>
            <a:endParaRPr lang="en-US" b="1" dirty="0"/>
          </a:p>
        </p:txBody>
      </p:sp>
      <p:sp>
        <p:nvSpPr>
          <p:cNvPr id="63" name="TextBox 62"/>
          <p:cNvSpPr txBox="1"/>
          <p:nvPr/>
        </p:nvSpPr>
        <p:spPr>
          <a:xfrm>
            <a:off x="5334000" y="2819400"/>
            <a:ext cx="229729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dirty="0" smtClean="0"/>
              <a:t>Always Get Public IP b</a:t>
            </a:r>
            <a:endParaRPr lang="en-US" b="1" dirty="0"/>
          </a:p>
        </p:txBody>
      </p:sp>
      <p:sp>
        <p:nvSpPr>
          <p:cNvPr id="64" name="TextBox 63"/>
          <p:cNvSpPr txBox="1"/>
          <p:nvPr/>
        </p:nvSpPr>
        <p:spPr>
          <a:xfrm>
            <a:off x="5867400" y="5867400"/>
            <a:ext cx="1519504" cy="369332"/>
          </a:xfrm>
          <a:prstGeom prst="rect">
            <a:avLst/>
          </a:prstGeom>
          <a:noFill/>
        </p:spPr>
        <p:txBody>
          <a:bodyPr wrap="none" rtlCol="0">
            <a:spAutoFit/>
          </a:bodyPr>
          <a:lstStyle/>
          <a:p>
            <a:r>
              <a:rPr lang="en-US" altLang="zh-CN" b="1" dirty="0" smtClean="0"/>
              <a:t>VPC networks</a:t>
            </a:r>
            <a:endParaRPr lang="en-US" b="1" dirty="0"/>
          </a:p>
        </p:txBody>
      </p:sp>
      <p:sp>
        <p:nvSpPr>
          <p:cNvPr id="65" name="TextBox 64"/>
          <p:cNvSpPr txBox="1"/>
          <p:nvPr/>
        </p:nvSpPr>
        <p:spPr>
          <a:xfrm>
            <a:off x="3200400" y="5867400"/>
            <a:ext cx="1676172" cy="369332"/>
          </a:xfrm>
          <a:prstGeom prst="rect">
            <a:avLst/>
          </a:prstGeom>
          <a:noFill/>
        </p:spPr>
        <p:txBody>
          <a:bodyPr wrap="none" rtlCol="0">
            <a:spAutoFit/>
          </a:bodyPr>
          <a:lstStyle/>
          <a:p>
            <a:r>
              <a:rPr lang="en-US" altLang="zh-CN" b="1" dirty="0" smtClean="0"/>
              <a:t>Classic network</a:t>
            </a:r>
            <a:endParaRPr lang="en-US" b="1" dirty="0"/>
          </a:p>
        </p:txBody>
      </p:sp>
      <p:sp>
        <p:nvSpPr>
          <p:cNvPr id="71" name="Rounded Rectangle 70"/>
          <p:cNvSpPr/>
          <p:nvPr/>
        </p:nvSpPr>
        <p:spPr>
          <a:xfrm>
            <a:off x="152400" y="3581400"/>
            <a:ext cx="1752600" cy="1219200"/>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b="1" dirty="0" smtClean="0">
                <a:solidFill>
                  <a:schemeClr val="tx1"/>
                </a:solidFill>
              </a:rPr>
              <a:t>Default</a:t>
            </a:r>
            <a:r>
              <a:rPr lang="en-US" altLang="zh-CN" sz="1600" b="1" dirty="0">
                <a:solidFill>
                  <a:schemeClr val="tx1"/>
                </a:solidFill>
              </a:rPr>
              <a:t> </a:t>
            </a:r>
            <a:r>
              <a:rPr lang="en-US" altLang="zh-CN" sz="1600" b="1" dirty="0" smtClean="0">
                <a:solidFill>
                  <a:schemeClr val="tx1"/>
                </a:solidFill>
              </a:rPr>
              <a:t>DNS hostname</a:t>
            </a:r>
          </a:p>
          <a:p>
            <a:pPr algn="ctr"/>
            <a:r>
              <a:rPr lang="en-US" altLang="zh-CN" sz="1600" b="1" dirty="0" smtClean="0">
                <a:solidFill>
                  <a:schemeClr val="tx1"/>
                </a:solidFill>
              </a:rPr>
              <a:t>=region specific string + IP</a:t>
            </a:r>
            <a:endParaRPr lang="en-US" sz="1600" b="1" dirty="0" smtClean="0">
              <a:solidFill>
                <a:schemeClr val="tx1"/>
              </a:solidFill>
            </a:endParaRPr>
          </a:p>
        </p:txBody>
      </p:sp>
      <p:cxnSp>
        <p:nvCxnSpPr>
          <p:cNvPr id="73" name="Straight Arrow Connector 72"/>
          <p:cNvCxnSpPr>
            <a:stCxn id="71" idx="3"/>
          </p:cNvCxnSpPr>
          <p:nvPr/>
        </p:nvCxnSpPr>
        <p:spPr>
          <a:xfrm>
            <a:off x="1905000" y="4191000"/>
            <a:ext cx="1524000" cy="1066800"/>
          </a:xfrm>
          <a:prstGeom prst="straightConnector1">
            <a:avLst/>
          </a:prstGeom>
          <a:ln>
            <a:solidFill>
              <a:schemeClr val="tx1"/>
            </a:solidFill>
            <a:prstDash val="lgDashDot"/>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4215457" y="6236732"/>
            <a:ext cx="2237087" cy="461665"/>
          </a:xfrm>
          <a:prstGeom prst="rect">
            <a:avLst/>
          </a:prstGeom>
          <a:noFill/>
        </p:spPr>
        <p:txBody>
          <a:bodyPr wrap="none" rtlCol="0">
            <a:spAutoFit/>
          </a:bodyPr>
          <a:lstStyle/>
          <a:p>
            <a:r>
              <a:rPr lang="en-US" altLang="zh-CN" sz="2400" b="1" dirty="0" smtClean="0"/>
              <a:t>EC2 Data Center</a:t>
            </a:r>
            <a:endParaRPr lang="en-US" sz="2400" b="1" dirty="0"/>
          </a:p>
        </p:txBody>
      </p:sp>
      <p:pic>
        <p:nvPicPr>
          <p:cNvPr id="28" name="Picture 66" descr="http://www.uc.wisc.edu/brand/templates-and-downloads/downloads/print/UWCrest_4c.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6601" y="3466370"/>
            <a:ext cx="533400" cy="79499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9476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62" grpId="0" animBg="1"/>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15</a:t>
            </a:fld>
            <a:endParaRPr lang="en-US"/>
          </a:p>
        </p:txBody>
      </p:sp>
      <p:sp>
        <p:nvSpPr>
          <p:cNvPr id="5" name="Title 4"/>
          <p:cNvSpPr>
            <a:spLocks noGrp="1"/>
          </p:cNvSpPr>
          <p:nvPr>
            <p:ph type="ctrTitle"/>
          </p:nvPr>
        </p:nvSpPr>
        <p:spPr>
          <a:xfrm>
            <a:off x="527384" y="304800"/>
            <a:ext cx="8464216" cy="749197"/>
          </a:xfrm>
        </p:spPr>
        <p:txBody>
          <a:bodyPr>
            <a:noAutofit/>
          </a:bodyPr>
          <a:lstStyle/>
          <a:p>
            <a:r>
              <a:rPr lang="en-US" altLang="zh-CN" sz="3200" dirty="0"/>
              <a:t>EC2 VPC usage increase whereas classic decrease</a:t>
            </a:r>
            <a:br>
              <a:rPr lang="en-US" altLang="zh-CN" sz="3200" dirty="0"/>
            </a:br>
            <a:endParaRPr lang="en-US" sz="3200" dirty="0"/>
          </a:p>
        </p:txBody>
      </p:sp>
      <p:pic>
        <p:nvPicPr>
          <p:cNvPr id="7"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1371600"/>
            <a:ext cx="6479863" cy="4343399"/>
          </a:xfrm>
          <a:prstGeom prst="rect">
            <a:avLst/>
          </a:prstGeom>
        </p:spPr>
      </p:pic>
      <p:sp>
        <p:nvSpPr>
          <p:cNvPr id="8" name="矩形 1"/>
          <p:cNvSpPr/>
          <p:nvPr/>
        </p:nvSpPr>
        <p:spPr>
          <a:xfrm>
            <a:off x="304800" y="5791200"/>
            <a:ext cx="9222198" cy="461665"/>
          </a:xfrm>
          <a:prstGeom prst="rect">
            <a:avLst/>
          </a:prstGeom>
        </p:spPr>
        <p:txBody>
          <a:bodyPr wrap="square">
            <a:spAutoFit/>
          </a:bodyPr>
          <a:lstStyle/>
          <a:p>
            <a:r>
              <a:rPr lang="en-US" altLang="zh-CN" sz="2400" dirty="0">
                <a:cs typeface="Times New Roman" panose="02020603050405020304" pitchFamily="18" charset="0"/>
              </a:rPr>
              <a:t>Change over time in classic-only, VPC-only, </a:t>
            </a:r>
            <a:r>
              <a:rPr lang="en-US" altLang="zh-CN" sz="2400" dirty="0" smtClean="0">
                <a:cs typeface="Times New Roman" panose="02020603050405020304" pitchFamily="18" charset="0"/>
              </a:rPr>
              <a:t>and mixed clusters in </a:t>
            </a:r>
            <a:r>
              <a:rPr lang="en-US" altLang="zh-CN" sz="2400" dirty="0">
                <a:cs typeface="Times New Roman" panose="02020603050405020304" pitchFamily="18" charset="0"/>
              </a:rPr>
              <a:t>EC2</a:t>
            </a:r>
            <a:endParaRPr lang="zh-CN" altLang="en-US" sz="2400" dirty="0">
              <a:cs typeface="Times New Roman" panose="02020603050405020304" pitchFamily="18" charset="0"/>
            </a:endParaRPr>
          </a:p>
        </p:txBody>
      </p:sp>
      <p:grpSp>
        <p:nvGrpSpPr>
          <p:cNvPr id="13" name="Group 12"/>
          <p:cNvGrpSpPr/>
          <p:nvPr/>
        </p:nvGrpSpPr>
        <p:grpSpPr>
          <a:xfrm>
            <a:off x="2209800" y="914400"/>
            <a:ext cx="1524000" cy="369332"/>
            <a:chOff x="8458200" y="1447800"/>
            <a:chExt cx="1524000" cy="369332"/>
          </a:xfrm>
        </p:grpSpPr>
        <p:sp>
          <p:nvSpPr>
            <p:cNvPr id="2" name="Isosceles Triangle 1"/>
            <p:cNvSpPr/>
            <p:nvPr/>
          </p:nvSpPr>
          <p:spPr>
            <a:xfrm>
              <a:off x="8458200" y="1600200"/>
              <a:ext cx="152400" cy="1524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
          <p:nvSpPr>
            <p:cNvPr id="6" name="TextBox 5"/>
            <p:cNvSpPr txBox="1"/>
            <p:nvPr/>
          </p:nvSpPr>
          <p:spPr>
            <a:xfrm>
              <a:off x="8733140" y="1447800"/>
              <a:ext cx="1249060" cy="369332"/>
            </a:xfrm>
            <a:prstGeom prst="rect">
              <a:avLst/>
            </a:prstGeom>
            <a:noFill/>
          </p:spPr>
          <p:txBody>
            <a:bodyPr wrap="none" rtlCol="0">
              <a:spAutoFit/>
            </a:bodyPr>
            <a:lstStyle/>
            <a:p>
              <a:r>
                <a:rPr lang="en-US" altLang="zh-CN" dirty="0">
                  <a:cs typeface="Times New Roman" panose="02020603050405020304" pitchFamily="18" charset="0"/>
                </a:rPr>
                <a:t>classic-only</a:t>
              </a:r>
              <a:endParaRPr lang="en-US" dirty="0"/>
            </a:p>
          </p:txBody>
        </p:sp>
      </p:grpSp>
      <p:grpSp>
        <p:nvGrpSpPr>
          <p:cNvPr id="14" name="Group 13"/>
          <p:cNvGrpSpPr/>
          <p:nvPr/>
        </p:nvGrpSpPr>
        <p:grpSpPr>
          <a:xfrm>
            <a:off x="4191000" y="914400"/>
            <a:ext cx="1335851" cy="369332"/>
            <a:chOff x="8458200" y="1840468"/>
            <a:chExt cx="1335851" cy="369332"/>
          </a:xfrm>
        </p:grpSpPr>
        <p:sp>
          <p:nvSpPr>
            <p:cNvPr id="3" name="Oval 2"/>
            <p:cNvSpPr/>
            <p:nvPr/>
          </p:nvSpPr>
          <p:spPr>
            <a:xfrm>
              <a:off x="8458200" y="1981200"/>
              <a:ext cx="152400" cy="152400"/>
            </a:xfrm>
            <a:prstGeom prst="ellips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
          <p:nvSpPr>
            <p:cNvPr id="10" name="TextBox 9"/>
            <p:cNvSpPr txBox="1"/>
            <p:nvPr/>
          </p:nvSpPr>
          <p:spPr>
            <a:xfrm>
              <a:off x="8763000" y="1840468"/>
              <a:ext cx="1031051" cy="369332"/>
            </a:xfrm>
            <a:prstGeom prst="rect">
              <a:avLst/>
            </a:prstGeom>
            <a:noFill/>
          </p:spPr>
          <p:txBody>
            <a:bodyPr wrap="none" rtlCol="0">
              <a:spAutoFit/>
            </a:bodyPr>
            <a:lstStyle/>
            <a:p>
              <a:r>
                <a:rPr lang="en-US" altLang="zh-CN" dirty="0">
                  <a:cs typeface="Times New Roman" panose="02020603050405020304" pitchFamily="18" charset="0"/>
                </a:rPr>
                <a:t>VPC-only</a:t>
              </a:r>
              <a:endParaRPr lang="en-US" dirty="0"/>
            </a:p>
          </p:txBody>
        </p:sp>
      </p:grpSp>
      <p:grpSp>
        <p:nvGrpSpPr>
          <p:cNvPr id="15" name="Group 14"/>
          <p:cNvGrpSpPr/>
          <p:nvPr/>
        </p:nvGrpSpPr>
        <p:grpSpPr>
          <a:xfrm>
            <a:off x="5867400" y="914400"/>
            <a:ext cx="1763996" cy="369332"/>
            <a:chOff x="8458200" y="2145268"/>
            <a:chExt cx="1763996" cy="369332"/>
          </a:xfrm>
        </p:grpSpPr>
        <p:sp>
          <p:nvSpPr>
            <p:cNvPr id="9" name="Isosceles Triangle 8"/>
            <p:cNvSpPr/>
            <p:nvPr/>
          </p:nvSpPr>
          <p:spPr>
            <a:xfrm flipV="1">
              <a:off x="8458200" y="2286000"/>
              <a:ext cx="152400" cy="152400"/>
            </a:xfrm>
            <a:prstGeom prst="triangl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
          <p:nvSpPr>
            <p:cNvPr id="11" name="TextBox 10"/>
            <p:cNvSpPr txBox="1"/>
            <p:nvPr/>
          </p:nvSpPr>
          <p:spPr>
            <a:xfrm>
              <a:off x="8686800" y="2145268"/>
              <a:ext cx="1535396" cy="369332"/>
            </a:xfrm>
            <a:prstGeom prst="rect">
              <a:avLst/>
            </a:prstGeom>
            <a:noFill/>
          </p:spPr>
          <p:txBody>
            <a:bodyPr wrap="none" rtlCol="0">
              <a:spAutoFit/>
            </a:bodyPr>
            <a:lstStyle/>
            <a:p>
              <a:r>
                <a:rPr lang="en-US" altLang="zh-CN" dirty="0">
                  <a:cs typeface="Times New Roman" panose="02020603050405020304" pitchFamily="18" charset="0"/>
                </a:rPr>
                <a:t>mixed clusters </a:t>
              </a:r>
              <a:endParaRPr lang="en-US" dirty="0"/>
            </a:p>
          </p:txBody>
        </p:sp>
      </p:grpSp>
    </p:spTree>
    <p:extLst>
      <p:ext uri="{BB962C8B-B14F-4D97-AF65-F5344CB8AC3E}">
        <p14:creationId xmlns:p14="http://schemas.microsoft.com/office/powerpoint/2010/main" val="11272413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16</a:t>
            </a:fld>
            <a:endParaRPr lang="en-US"/>
          </a:p>
        </p:txBody>
      </p:sp>
      <p:sp>
        <p:nvSpPr>
          <p:cNvPr id="6" name="Title 4"/>
          <p:cNvSpPr txBox="1">
            <a:spLocks/>
          </p:cNvSpPr>
          <p:nvPr/>
        </p:nvSpPr>
        <p:spPr>
          <a:xfrm>
            <a:off x="533400" y="762000"/>
            <a:ext cx="7772400" cy="685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sz="4800" dirty="0"/>
              <a:t>More Results from </a:t>
            </a:r>
            <a:r>
              <a:rPr lang="en-US" altLang="zh-CN" sz="4800" dirty="0" err="1"/>
              <a:t>WhoWas</a:t>
            </a:r>
            <a:endParaRPr lang="en-US" sz="4800" dirty="0"/>
          </a:p>
        </p:txBody>
      </p:sp>
      <p:sp>
        <p:nvSpPr>
          <p:cNvPr id="7" name="Subtitle 2"/>
          <p:cNvSpPr txBox="1">
            <a:spLocks/>
          </p:cNvSpPr>
          <p:nvPr/>
        </p:nvSpPr>
        <p:spPr>
          <a:xfrm>
            <a:off x="762000" y="2057400"/>
            <a:ext cx="8534400" cy="30233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742950" indent="-742950" algn="l">
              <a:buFont typeface="+mj-lt"/>
              <a:buAutoNum type="arabicPeriod"/>
            </a:pPr>
            <a:r>
              <a:rPr lang="en-US" sz="4400" dirty="0">
                <a:solidFill>
                  <a:schemeClr val="tx1"/>
                </a:solidFill>
                <a:cs typeface="Times New Roman" panose="02020603050405020304" pitchFamily="18" charset="0"/>
              </a:rPr>
              <a:t>Feature </a:t>
            </a:r>
            <a:r>
              <a:rPr lang="en-US" sz="4400" dirty="0" smtClean="0">
                <a:solidFill>
                  <a:schemeClr val="tx1"/>
                </a:solidFill>
                <a:cs typeface="Times New Roman" panose="02020603050405020304" pitchFamily="18" charset="0"/>
              </a:rPr>
              <a:t>Adoption</a:t>
            </a:r>
          </a:p>
          <a:p>
            <a:pPr marL="742950" indent="-742950" algn="l">
              <a:buFont typeface="+mj-lt"/>
              <a:buAutoNum type="arabicPeriod"/>
            </a:pPr>
            <a:r>
              <a:rPr lang="en-US" sz="4400" dirty="0">
                <a:ln w="0"/>
                <a:solidFill>
                  <a:schemeClr val="accent1"/>
                </a:solidFill>
                <a:effectLst>
                  <a:outerShdw blurRad="38100" dist="25400" dir="5400000" algn="ctr" rotWithShape="0">
                    <a:srgbClr val="6E747A">
                      <a:alpha val="43000"/>
                    </a:srgbClr>
                  </a:outerShdw>
                </a:effectLst>
                <a:cs typeface="Times New Roman" panose="02020603050405020304" pitchFamily="18" charset="0"/>
              </a:rPr>
              <a:t>Malicious Activity </a:t>
            </a:r>
            <a:endParaRPr lang="en-US" sz="4400" dirty="0" smtClean="0">
              <a:ln w="0"/>
              <a:solidFill>
                <a:schemeClr val="accent1"/>
              </a:solidFill>
              <a:effectLst>
                <a:outerShdw blurRad="38100" dist="25400" dir="5400000" algn="ctr" rotWithShape="0">
                  <a:srgbClr val="6E747A">
                    <a:alpha val="43000"/>
                  </a:srgbClr>
                </a:outerShdw>
              </a:effectLst>
              <a:cs typeface="Times New Roman" panose="02020603050405020304" pitchFamily="18" charset="0"/>
            </a:endParaRPr>
          </a:p>
          <a:p>
            <a:pPr marL="742950" indent="-742950" algn="l">
              <a:buFont typeface="+mj-lt"/>
              <a:buAutoNum type="arabicPeriod"/>
            </a:pPr>
            <a:r>
              <a:rPr lang="en-US" sz="4400" dirty="0" smtClean="0">
                <a:solidFill>
                  <a:schemeClr val="tx1"/>
                </a:solidFill>
                <a:cs typeface="Times New Roman" panose="02020603050405020304" pitchFamily="18" charset="0"/>
              </a:rPr>
              <a:t>Cloud Availability </a:t>
            </a:r>
          </a:p>
          <a:p>
            <a:pPr marL="742950" indent="-742950" algn="l">
              <a:buFont typeface="+mj-lt"/>
              <a:buAutoNum type="arabicPeriod"/>
            </a:pPr>
            <a:r>
              <a:rPr lang="en-US" sz="4400" dirty="0" smtClean="0">
                <a:solidFill>
                  <a:schemeClr val="tx1"/>
                </a:solidFill>
                <a:cs typeface="Times New Roman" panose="02020603050405020304" pitchFamily="18" charset="0"/>
              </a:rPr>
              <a:t>Software </a:t>
            </a:r>
            <a:r>
              <a:rPr lang="en-US" sz="4400" dirty="0" smtClean="0">
                <a:solidFill>
                  <a:schemeClr val="tx1"/>
                </a:solidFill>
              </a:rPr>
              <a:t>A</a:t>
            </a:r>
            <a:r>
              <a:rPr lang="en-US" altLang="zh-CN" sz="4400" dirty="0" smtClean="0">
                <a:solidFill>
                  <a:schemeClr val="tx1"/>
                </a:solidFill>
              </a:rPr>
              <a:t>doption</a:t>
            </a:r>
            <a:endParaRPr lang="en-US" sz="4400" dirty="0" smtClean="0">
              <a:solidFill>
                <a:schemeClr val="tx1"/>
              </a:solidFill>
              <a:cs typeface="Times New Roman" panose="02020603050405020304" pitchFamily="18" charset="0"/>
            </a:endParaRPr>
          </a:p>
        </p:txBody>
      </p:sp>
    </p:spTree>
    <p:extLst>
      <p:ext uri="{BB962C8B-B14F-4D97-AF65-F5344CB8AC3E}">
        <p14:creationId xmlns:p14="http://schemas.microsoft.com/office/powerpoint/2010/main" val="7321384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53453" y="207736"/>
            <a:ext cx="8133347" cy="685800"/>
          </a:xfrm>
        </p:spPr>
        <p:txBody>
          <a:bodyPr>
            <a:noAutofit/>
          </a:bodyPr>
          <a:lstStyle/>
          <a:p>
            <a:r>
              <a:rPr lang="en-US" altLang="zh-CN" sz="3200" dirty="0"/>
              <a:t>L</a:t>
            </a:r>
            <a:r>
              <a:rPr lang="en-US" altLang="zh-CN" sz="3200" dirty="0" smtClean="0"/>
              <a:t>ifetime </a:t>
            </a:r>
            <a:r>
              <a:rPr lang="en-US" altLang="zh-CN" sz="3200" dirty="0"/>
              <a:t>of malicious </a:t>
            </a:r>
            <a:r>
              <a:rPr lang="en-US" altLang="zh-CN" sz="3200" dirty="0" smtClean="0"/>
              <a:t>IP is </a:t>
            </a:r>
            <a:r>
              <a:rPr lang="en-US" altLang="zh-CN" sz="3200" dirty="0"/>
              <a:t>long</a:t>
            </a:r>
            <a:endParaRPr lang="en-US" sz="3200" dirty="0"/>
          </a:p>
        </p:txBody>
      </p:sp>
      <p:graphicFrame>
        <p:nvGraphicFramePr>
          <p:cNvPr id="12" name="图表 11"/>
          <p:cNvGraphicFramePr>
            <a:graphicFrameLocks/>
          </p:cNvGraphicFramePr>
          <p:nvPr>
            <p:extLst>
              <p:ext uri="{D42A27DB-BD31-4B8C-83A1-F6EECF244321}">
                <p14:modId xmlns:p14="http://schemas.microsoft.com/office/powerpoint/2010/main" val="1902897050"/>
              </p:ext>
            </p:extLst>
          </p:nvPr>
        </p:nvGraphicFramePr>
        <p:xfrm>
          <a:off x="1105475" y="3124200"/>
          <a:ext cx="6629400" cy="3766466"/>
        </p:xfrm>
        <a:graphic>
          <a:graphicData uri="http://schemas.openxmlformats.org/drawingml/2006/chart">
            <c:chart xmlns:c="http://schemas.openxmlformats.org/drawingml/2006/chart" xmlns:r="http://schemas.openxmlformats.org/officeDocument/2006/relationships" r:id="rId3"/>
          </a:graphicData>
        </a:graphic>
      </p:graphicFrame>
      <p:sp>
        <p:nvSpPr>
          <p:cNvPr id="10" name="下箭头 9"/>
          <p:cNvSpPr/>
          <p:nvPr/>
        </p:nvSpPr>
        <p:spPr>
          <a:xfrm rot="17402641" flipH="1" flipV="1">
            <a:off x="7531977" y="3312940"/>
            <a:ext cx="331808" cy="848719"/>
          </a:xfrm>
          <a:prstGeom prst="downArrow">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b="1" dirty="0" smtClean="0">
              <a:solidFill>
                <a:schemeClr val="tx1"/>
              </a:solidFill>
            </a:endParaRPr>
          </a:p>
        </p:txBody>
      </p:sp>
      <p:sp>
        <p:nvSpPr>
          <p:cNvPr id="7" name="文本框 6"/>
          <p:cNvSpPr txBox="1"/>
          <p:nvPr/>
        </p:nvSpPr>
        <p:spPr>
          <a:xfrm>
            <a:off x="6629400" y="3810000"/>
            <a:ext cx="1812315" cy="584776"/>
          </a:xfrm>
          <a:prstGeom prst="rect">
            <a:avLst/>
          </a:prstGeom>
          <a:noFill/>
        </p:spPr>
        <p:txBody>
          <a:bodyPr wrap="none" rtlCol="0">
            <a:spAutoFit/>
          </a:bodyPr>
          <a:lstStyle/>
          <a:p>
            <a:r>
              <a:rPr lang="en-US" altLang="zh-CN" sz="3200" b="1" dirty="0" smtClean="0">
                <a:solidFill>
                  <a:srgbClr val="C00000"/>
                </a:solidFill>
              </a:rPr>
              <a:t>90+ days!</a:t>
            </a:r>
            <a:endParaRPr lang="zh-CN" altLang="en-US" sz="3200" b="1" dirty="0">
              <a:solidFill>
                <a:srgbClr val="C00000"/>
              </a:solidFill>
            </a:endParaRPr>
          </a:p>
        </p:txBody>
      </p:sp>
      <p:grpSp>
        <p:nvGrpSpPr>
          <p:cNvPr id="6" name="Group 5"/>
          <p:cNvGrpSpPr/>
          <p:nvPr/>
        </p:nvGrpSpPr>
        <p:grpSpPr>
          <a:xfrm>
            <a:off x="381000" y="838200"/>
            <a:ext cx="7315200" cy="1371600"/>
            <a:chOff x="381000" y="838200"/>
            <a:chExt cx="7315200" cy="1371600"/>
          </a:xfrm>
        </p:grpSpPr>
        <p:pic>
          <p:nvPicPr>
            <p:cNvPr id="21" name="Picture 20" descr="Filetype-URL-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1524000"/>
              <a:ext cx="685800" cy="685800"/>
            </a:xfrm>
            <a:prstGeom prst="rect">
              <a:avLst/>
            </a:prstGeom>
          </p:spPr>
        </p:pic>
        <p:pic>
          <p:nvPicPr>
            <p:cNvPr id="20" name="Picture 19" descr="Filetype-URL-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838200"/>
              <a:ext cx="685800" cy="685800"/>
            </a:xfrm>
            <a:prstGeom prst="rect">
              <a:avLst/>
            </a:prstGeom>
          </p:spPr>
        </p:pic>
        <p:pic>
          <p:nvPicPr>
            <p:cNvPr id="8"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5400" y="1078468"/>
              <a:ext cx="676204" cy="633990"/>
            </a:xfrm>
            <a:prstGeom prst="rect">
              <a:avLst/>
            </a:prstGeom>
          </p:spPr>
        </p:pic>
        <p:pic>
          <p:nvPicPr>
            <p:cNvPr id="11"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1154668"/>
              <a:ext cx="676204" cy="633990"/>
            </a:xfrm>
            <a:prstGeom prst="rect">
              <a:avLst/>
            </a:prstGeom>
          </p:spPr>
        </p:pic>
        <p:pic>
          <p:nvPicPr>
            <p:cNvPr id="13" name="Picture 12" descr="new-google-logo-knockoff.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8200" y="1143000"/>
              <a:ext cx="1567542" cy="609600"/>
            </a:xfrm>
            <a:prstGeom prst="rect">
              <a:avLst/>
            </a:prstGeom>
          </p:spPr>
        </p:pic>
        <p:pic>
          <p:nvPicPr>
            <p:cNvPr id="14" name="Picture 13" descr="Filetype-URL-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1066800"/>
              <a:ext cx="685800" cy="685800"/>
            </a:xfrm>
            <a:prstGeom prst="rect">
              <a:avLst/>
            </a:prstGeom>
          </p:spPr>
        </p:pic>
        <p:sp>
          <p:nvSpPr>
            <p:cNvPr id="15" name="TextBox 14"/>
            <p:cNvSpPr txBox="1"/>
            <p:nvPr/>
          </p:nvSpPr>
          <p:spPr>
            <a:xfrm>
              <a:off x="381000" y="1752600"/>
              <a:ext cx="2104362" cy="369332"/>
            </a:xfrm>
            <a:prstGeom prst="rect">
              <a:avLst/>
            </a:prstGeom>
            <a:noFill/>
          </p:spPr>
          <p:txBody>
            <a:bodyPr wrap="none" rtlCol="0">
              <a:spAutoFit/>
            </a:bodyPr>
            <a:lstStyle/>
            <a:p>
              <a:r>
                <a:rPr lang="en-US" dirty="0" smtClean="0"/>
                <a:t>Webpage from an IP </a:t>
              </a:r>
              <a:endParaRPr lang="en-US" dirty="0"/>
            </a:p>
          </p:txBody>
        </p:sp>
        <p:sp>
          <p:nvSpPr>
            <p:cNvPr id="16" name="TextBox 15"/>
            <p:cNvSpPr txBox="1"/>
            <p:nvPr/>
          </p:nvSpPr>
          <p:spPr>
            <a:xfrm>
              <a:off x="2514600" y="1764268"/>
              <a:ext cx="1780543" cy="369332"/>
            </a:xfrm>
            <a:prstGeom prst="rect">
              <a:avLst/>
            </a:prstGeom>
            <a:noFill/>
          </p:spPr>
          <p:txBody>
            <a:bodyPr wrap="none" rtlCol="0">
              <a:spAutoFit/>
            </a:bodyPr>
            <a:lstStyle/>
            <a:p>
              <a:r>
                <a:rPr lang="en-US" dirty="0" smtClean="0"/>
                <a:t>URLs in webpage</a:t>
              </a:r>
              <a:endParaRPr lang="en-US" dirty="0"/>
            </a:p>
          </p:txBody>
        </p:sp>
        <p:sp>
          <p:nvSpPr>
            <p:cNvPr id="17" name="右箭头 82"/>
            <p:cNvSpPr/>
            <p:nvPr/>
          </p:nvSpPr>
          <p:spPr>
            <a:xfrm>
              <a:off x="2133600" y="1447800"/>
              <a:ext cx="685800" cy="228600"/>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b="1" dirty="0" smtClean="0">
                <a:solidFill>
                  <a:schemeClr val="tx1"/>
                </a:solidFill>
              </a:endParaRPr>
            </a:p>
          </p:txBody>
        </p:sp>
        <p:sp>
          <p:nvSpPr>
            <p:cNvPr id="18" name="右箭头 82"/>
            <p:cNvSpPr/>
            <p:nvPr/>
          </p:nvSpPr>
          <p:spPr>
            <a:xfrm>
              <a:off x="3810000" y="1447800"/>
              <a:ext cx="685800" cy="228600"/>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b="1" dirty="0" smtClean="0">
                <a:solidFill>
                  <a:schemeClr val="tx1"/>
                </a:solidFill>
              </a:endParaRPr>
            </a:p>
          </p:txBody>
        </p:sp>
        <p:pic>
          <p:nvPicPr>
            <p:cNvPr id="2" name="Picture 1" descr="no.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2800" y="990600"/>
              <a:ext cx="533400" cy="533400"/>
            </a:xfrm>
            <a:prstGeom prst="rect">
              <a:avLst/>
            </a:prstGeom>
          </p:spPr>
        </p:pic>
        <p:pic>
          <p:nvPicPr>
            <p:cNvPr id="3" name="Picture 2" descr="correct-hi.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62800" y="1676400"/>
              <a:ext cx="533400" cy="533400"/>
            </a:xfrm>
            <a:prstGeom prst="rect">
              <a:avLst/>
            </a:prstGeom>
          </p:spPr>
        </p:pic>
        <p:sp>
          <p:nvSpPr>
            <p:cNvPr id="19" name="右箭头 82"/>
            <p:cNvSpPr/>
            <p:nvPr/>
          </p:nvSpPr>
          <p:spPr>
            <a:xfrm>
              <a:off x="6172200" y="1447800"/>
              <a:ext cx="685800" cy="228600"/>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b="1" dirty="0" smtClean="0">
                <a:solidFill>
                  <a:schemeClr val="tx1"/>
                </a:solidFill>
              </a:endParaRPr>
            </a:p>
          </p:txBody>
        </p:sp>
      </p:grpSp>
      <p:sp>
        <p:nvSpPr>
          <p:cNvPr id="22" name="下箭头 9"/>
          <p:cNvSpPr/>
          <p:nvPr/>
        </p:nvSpPr>
        <p:spPr>
          <a:xfrm rot="17402641" flipH="1" flipV="1">
            <a:off x="2804215" y="4601342"/>
            <a:ext cx="331808" cy="848719"/>
          </a:xfrm>
          <a:prstGeom prst="downArrow">
            <a:avLst/>
          </a:prstGeom>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b="1" dirty="0" smtClean="0">
              <a:solidFill>
                <a:schemeClr val="tx1"/>
              </a:solidFill>
            </a:endParaRPr>
          </a:p>
        </p:txBody>
      </p:sp>
      <p:sp>
        <p:nvSpPr>
          <p:cNvPr id="23" name="文本框 6"/>
          <p:cNvSpPr txBox="1"/>
          <p:nvPr/>
        </p:nvSpPr>
        <p:spPr>
          <a:xfrm>
            <a:off x="3276600" y="5029200"/>
            <a:ext cx="2022108" cy="1077218"/>
          </a:xfrm>
          <a:prstGeom prst="rect">
            <a:avLst/>
          </a:prstGeom>
          <a:noFill/>
        </p:spPr>
        <p:txBody>
          <a:bodyPr wrap="none" rtlCol="0">
            <a:spAutoFit/>
          </a:bodyPr>
          <a:lstStyle/>
          <a:p>
            <a:r>
              <a:rPr lang="en-US" altLang="zh-CN" sz="3200" b="1" dirty="0" smtClean="0">
                <a:solidFill>
                  <a:srgbClr val="C00000"/>
                </a:solidFill>
              </a:rPr>
              <a:t>60% up for </a:t>
            </a:r>
          </a:p>
          <a:p>
            <a:r>
              <a:rPr lang="en-US" altLang="zh-CN" sz="3200" b="1" dirty="0">
                <a:solidFill>
                  <a:srgbClr val="C00000"/>
                </a:solidFill>
              </a:rPr>
              <a:t>7</a:t>
            </a:r>
            <a:r>
              <a:rPr lang="en-US" altLang="zh-CN" sz="3200" b="1" dirty="0" smtClean="0">
                <a:solidFill>
                  <a:srgbClr val="C00000"/>
                </a:solidFill>
              </a:rPr>
              <a:t>+ days</a:t>
            </a:r>
            <a:endParaRPr lang="zh-CN" altLang="en-US" sz="3200" b="1" dirty="0">
              <a:solidFill>
                <a:srgbClr val="C00000"/>
              </a:solidFill>
            </a:endParaRPr>
          </a:p>
        </p:txBody>
      </p:sp>
      <p:grpSp>
        <p:nvGrpSpPr>
          <p:cNvPr id="24" name="组合 41"/>
          <p:cNvGrpSpPr/>
          <p:nvPr/>
        </p:nvGrpSpPr>
        <p:grpSpPr>
          <a:xfrm>
            <a:off x="685800" y="685800"/>
            <a:ext cx="886179" cy="1043861"/>
            <a:chOff x="5571151" y="89564"/>
            <a:chExt cx="1219654" cy="1574530"/>
          </a:xfrm>
        </p:grpSpPr>
        <p:pic>
          <p:nvPicPr>
            <p:cNvPr id="25" name="图片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76026" y="549316"/>
              <a:ext cx="1114779" cy="1114778"/>
            </a:xfrm>
            <a:prstGeom prst="rect">
              <a:avLst/>
            </a:prstGeom>
            <a:ln>
              <a:noFill/>
            </a:ln>
            <a:effectLst>
              <a:outerShdw blurRad="190500" algn="tl" rotWithShape="0">
                <a:srgbClr val="000000">
                  <a:alpha val="70000"/>
                </a:srgbClr>
              </a:outerShdw>
            </a:effectLst>
          </p:spPr>
        </p:pic>
        <p:sp>
          <p:nvSpPr>
            <p:cNvPr id="26" name="TextBox 71"/>
            <p:cNvSpPr txBox="1"/>
            <p:nvPr/>
          </p:nvSpPr>
          <p:spPr>
            <a:xfrm>
              <a:off x="5571151" y="89564"/>
              <a:ext cx="1066227" cy="696362"/>
            </a:xfrm>
            <a:prstGeom prst="rect">
              <a:avLst/>
            </a:prstGeom>
            <a:noFill/>
          </p:spPr>
          <p:txBody>
            <a:bodyPr wrap="square" lIns="0" rIns="0" rtlCol="0">
              <a:spAutoFit/>
            </a:bodyPr>
            <a:lstStyle/>
            <a:p>
              <a:pPr algn="ctr"/>
              <a:r>
                <a:rPr lang="en-US" sz="1200" b="1" dirty="0" err="1" smtClean="0">
                  <a:solidFill>
                    <a:schemeClr val="bg2">
                      <a:lumMod val="10000"/>
                    </a:schemeClr>
                  </a:solidFill>
                </a:rPr>
                <a:t>WhoWas</a:t>
              </a:r>
              <a:endParaRPr lang="en-US" sz="1200" b="1" dirty="0" smtClean="0">
                <a:solidFill>
                  <a:schemeClr val="bg2">
                    <a:lumMod val="10000"/>
                  </a:schemeClr>
                </a:solidFill>
              </a:endParaRPr>
            </a:p>
            <a:p>
              <a:pPr algn="ctr"/>
              <a:r>
                <a:rPr lang="en-US" sz="1200" b="1" dirty="0" smtClean="0">
                  <a:solidFill>
                    <a:schemeClr val="bg2">
                      <a:lumMod val="10000"/>
                    </a:schemeClr>
                  </a:solidFill>
                </a:rPr>
                <a:t>DB</a:t>
              </a:r>
              <a:endParaRPr lang="en-US" sz="1200" b="1" dirty="0">
                <a:solidFill>
                  <a:schemeClr val="bg2">
                    <a:lumMod val="10000"/>
                  </a:schemeClr>
                </a:solidFill>
              </a:endParaRPr>
            </a:p>
          </p:txBody>
        </p:sp>
      </p:grpSp>
      <p:sp>
        <p:nvSpPr>
          <p:cNvPr id="27" name="TextBox 26"/>
          <p:cNvSpPr txBox="1"/>
          <p:nvPr/>
        </p:nvSpPr>
        <p:spPr>
          <a:xfrm>
            <a:off x="4572000" y="1764268"/>
            <a:ext cx="1867894" cy="369332"/>
          </a:xfrm>
          <a:prstGeom prst="rect">
            <a:avLst/>
          </a:prstGeom>
          <a:noFill/>
        </p:spPr>
        <p:txBody>
          <a:bodyPr wrap="none" rtlCol="0">
            <a:spAutoFit/>
          </a:bodyPr>
          <a:lstStyle/>
          <a:p>
            <a:r>
              <a:rPr lang="en-US" dirty="0" smtClean="0"/>
              <a:t>Safe Browsing API</a:t>
            </a:r>
            <a:endParaRPr lang="en-US" dirty="0"/>
          </a:p>
        </p:txBody>
      </p:sp>
      <p:sp>
        <p:nvSpPr>
          <p:cNvPr id="28" name="TextBox 27"/>
          <p:cNvSpPr txBox="1"/>
          <p:nvPr/>
        </p:nvSpPr>
        <p:spPr>
          <a:xfrm>
            <a:off x="7696200" y="990600"/>
            <a:ext cx="1494482" cy="369332"/>
          </a:xfrm>
          <a:prstGeom prst="rect">
            <a:avLst/>
          </a:prstGeom>
          <a:noFill/>
        </p:spPr>
        <p:txBody>
          <a:bodyPr wrap="none" rtlCol="0">
            <a:spAutoFit/>
          </a:bodyPr>
          <a:lstStyle/>
          <a:p>
            <a:r>
              <a:rPr lang="en-US" dirty="0" smtClean="0"/>
              <a:t>IP is malicious </a:t>
            </a:r>
            <a:endParaRPr lang="en-US" dirty="0"/>
          </a:p>
        </p:txBody>
      </p:sp>
      <p:sp>
        <p:nvSpPr>
          <p:cNvPr id="29" name="TextBox 28"/>
          <p:cNvSpPr txBox="1"/>
          <p:nvPr/>
        </p:nvSpPr>
        <p:spPr>
          <a:xfrm>
            <a:off x="7772400" y="1752600"/>
            <a:ext cx="1250012" cy="369332"/>
          </a:xfrm>
          <a:prstGeom prst="rect">
            <a:avLst/>
          </a:prstGeom>
          <a:noFill/>
        </p:spPr>
        <p:txBody>
          <a:bodyPr wrap="none" rtlCol="0">
            <a:spAutoFit/>
          </a:bodyPr>
          <a:lstStyle/>
          <a:p>
            <a:r>
              <a:rPr lang="en-US" dirty="0" smtClean="0"/>
              <a:t>IP is benign</a:t>
            </a:r>
            <a:endParaRPr lang="en-US" dirty="0"/>
          </a:p>
        </p:txBody>
      </p:sp>
      <p:sp>
        <p:nvSpPr>
          <p:cNvPr id="9" name="Rectangle 8"/>
          <p:cNvSpPr/>
          <p:nvPr/>
        </p:nvSpPr>
        <p:spPr>
          <a:xfrm>
            <a:off x="1066800" y="2286000"/>
            <a:ext cx="7467600" cy="830997"/>
          </a:xfrm>
          <a:prstGeom prst="rect">
            <a:avLst/>
          </a:prstGeom>
        </p:spPr>
        <p:txBody>
          <a:bodyPr wrap="square">
            <a:spAutoFit/>
          </a:bodyPr>
          <a:lstStyle/>
          <a:p>
            <a:r>
              <a:rPr lang="en-US" altLang="zh-CN" sz="2400" b="1" dirty="0" smtClean="0"/>
              <a:t>    EC2</a:t>
            </a:r>
            <a:r>
              <a:rPr lang="en-US" altLang="zh-CN" sz="2400" dirty="0"/>
              <a:t>: </a:t>
            </a:r>
            <a:r>
              <a:rPr lang="en-US" altLang="zh-CN" sz="2400" dirty="0" smtClean="0"/>
              <a:t>	     1,393 </a:t>
            </a:r>
            <a:r>
              <a:rPr lang="en-US" altLang="zh-CN" sz="2400" dirty="0"/>
              <a:t>malicious URLs </a:t>
            </a:r>
            <a:r>
              <a:rPr lang="en-US" altLang="zh-CN" sz="2400" dirty="0" smtClean="0"/>
              <a:t> 	196 malicious IPs</a:t>
            </a:r>
          </a:p>
          <a:p>
            <a:r>
              <a:rPr lang="en-US" altLang="zh-CN" sz="2400" b="1" dirty="0" smtClean="0"/>
              <a:t>Azure</a:t>
            </a:r>
            <a:r>
              <a:rPr lang="en-US" altLang="zh-CN" sz="2400" dirty="0"/>
              <a:t>: </a:t>
            </a:r>
            <a:r>
              <a:rPr lang="en-US" altLang="zh-CN" sz="2400" dirty="0" smtClean="0"/>
              <a:t>	           14 </a:t>
            </a:r>
            <a:r>
              <a:rPr lang="en-US" altLang="zh-CN" sz="2400" dirty="0"/>
              <a:t>malicious URLs </a:t>
            </a:r>
            <a:r>
              <a:rPr lang="en-US" altLang="zh-CN" sz="2400" dirty="0" smtClean="0"/>
              <a:t>   	  13 malicious </a:t>
            </a:r>
            <a:r>
              <a:rPr lang="en-US" altLang="zh-CN" sz="2400" dirty="0"/>
              <a:t>IPs</a:t>
            </a:r>
          </a:p>
        </p:txBody>
      </p:sp>
      <p:sp>
        <p:nvSpPr>
          <p:cNvPr id="30" name="Slide Number Placeholder 3"/>
          <p:cNvSpPr>
            <a:spLocks noGrp="1"/>
          </p:cNvSpPr>
          <p:nvPr>
            <p:ph type="sldNum" sz="quarter" idx="12"/>
          </p:nvPr>
        </p:nvSpPr>
        <p:spPr>
          <a:xfrm>
            <a:off x="6553200" y="6356350"/>
            <a:ext cx="2133600" cy="365125"/>
          </a:xfrm>
        </p:spPr>
        <p:txBody>
          <a:bodyPr/>
          <a:lstStyle/>
          <a:p>
            <a:fld id="{7788AB0C-407B-47F8-BA5E-EF063E2B1E11}" type="slidenum">
              <a:rPr lang="en-US" smtClean="0"/>
              <a:pPr/>
              <a:t>17</a:t>
            </a:fld>
            <a:endParaRPr lang="en-US"/>
          </a:p>
        </p:txBody>
      </p:sp>
    </p:spTree>
    <p:extLst>
      <p:ext uri="{BB962C8B-B14F-4D97-AF65-F5344CB8AC3E}">
        <p14:creationId xmlns:p14="http://schemas.microsoft.com/office/powerpoint/2010/main" val="320830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18</a:t>
            </a:fld>
            <a:endParaRPr lang="en-US"/>
          </a:p>
        </p:txBody>
      </p:sp>
      <p:sp>
        <p:nvSpPr>
          <p:cNvPr id="5" name="Title 4"/>
          <p:cNvSpPr>
            <a:spLocks noGrp="1"/>
          </p:cNvSpPr>
          <p:nvPr>
            <p:ph type="ctrTitle"/>
          </p:nvPr>
        </p:nvSpPr>
        <p:spPr>
          <a:xfrm>
            <a:off x="598832" y="685800"/>
            <a:ext cx="7772400" cy="685800"/>
          </a:xfrm>
        </p:spPr>
        <p:txBody>
          <a:bodyPr>
            <a:noAutofit/>
          </a:bodyPr>
          <a:lstStyle/>
          <a:p>
            <a:r>
              <a:rPr lang="en-US" altLang="zh-CN" sz="3600" dirty="0" smtClean="0"/>
              <a:t>File </a:t>
            </a:r>
            <a:r>
              <a:rPr lang="en-US" altLang="zh-CN" sz="3600" dirty="0"/>
              <a:t>hosting services are used for distributing malicious contents</a:t>
            </a:r>
            <a:br>
              <a:rPr lang="en-US" altLang="zh-CN" sz="3600" dirty="0"/>
            </a:br>
            <a:endParaRPr lang="en-US" sz="3600" dirty="0"/>
          </a:p>
        </p:txBody>
      </p:sp>
      <p:sp>
        <p:nvSpPr>
          <p:cNvPr id="6" name="Subtitle 2"/>
          <p:cNvSpPr txBox="1">
            <a:spLocks/>
          </p:cNvSpPr>
          <p:nvPr/>
        </p:nvSpPr>
        <p:spPr>
          <a:xfrm>
            <a:off x="246821" y="914401"/>
            <a:ext cx="8476422" cy="6858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800" dirty="0">
              <a:solidFill>
                <a:schemeClr val="tx1"/>
              </a:solidFill>
            </a:endParaRPr>
          </a:p>
        </p:txBody>
      </p:sp>
      <p:graphicFrame>
        <p:nvGraphicFramePr>
          <p:cNvPr id="7" name="Table 4"/>
          <p:cNvGraphicFramePr>
            <a:graphicFrameLocks noGrp="1"/>
          </p:cNvGraphicFramePr>
          <p:nvPr>
            <p:extLst>
              <p:ext uri="{D42A27DB-BD31-4B8C-83A1-F6EECF244321}">
                <p14:modId xmlns:p14="http://schemas.microsoft.com/office/powerpoint/2010/main" val="4087715451"/>
              </p:ext>
            </p:extLst>
          </p:nvPr>
        </p:nvGraphicFramePr>
        <p:xfrm>
          <a:off x="1066800" y="3962400"/>
          <a:ext cx="7315200" cy="2533230"/>
        </p:xfrm>
        <a:graphic>
          <a:graphicData uri="http://schemas.openxmlformats.org/drawingml/2006/table">
            <a:tbl>
              <a:tblPr firstRow="1" bandRow="1"/>
              <a:tblGrid>
                <a:gridCol w="3048000"/>
                <a:gridCol w="4267200"/>
              </a:tblGrid>
              <a:tr h="301413">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dirty="0" smtClean="0"/>
                        <a:t>Domain</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ea typeface=""/>
                          <a:cs typeface=""/>
                        </a:defRPr>
                      </a:lvl1pPr>
                      <a:lvl2pPr marL="457200" algn="l" defTabSz="914400" rtl="0" eaLnBrk="1" latinLnBrk="0" hangingPunct="1">
                        <a:defRPr sz="1800" b="1" kern="1200">
                          <a:solidFill>
                            <a:schemeClr val="lt1"/>
                          </a:solidFill>
                          <a:latin typeface="Calibri"/>
                          <a:ea typeface=""/>
                          <a:cs typeface=""/>
                        </a:defRPr>
                      </a:lvl2pPr>
                      <a:lvl3pPr marL="914400" algn="l" defTabSz="914400" rtl="0" eaLnBrk="1" latinLnBrk="0" hangingPunct="1">
                        <a:defRPr sz="1800" b="1" kern="1200">
                          <a:solidFill>
                            <a:schemeClr val="lt1"/>
                          </a:solidFill>
                          <a:latin typeface="Calibri"/>
                          <a:ea typeface=""/>
                          <a:cs typeface=""/>
                        </a:defRPr>
                      </a:lvl3pPr>
                      <a:lvl4pPr marL="1371600" algn="l" defTabSz="914400" rtl="0" eaLnBrk="1" latinLnBrk="0" hangingPunct="1">
                        <a:defRPr sz="1800" b="1" kern="1200">
                          <a:solidFill>
                            <a:schemeClr val="lt1"/>
                          </a:solidFill>
                          <a:latin typeface="Calibri"/>
                          <a:ea typeface=""/>
                          <a:cs typeface=""/>
                        </a:defRPr>
                      </a:lvl4pPr>
                      <a:lvl5pPr marL="1828800" algn="l" defTabSz="914400" rtl="0" eaLnBrk="1" latinLnBrk="0" hangingPunct="1">
                        <a:defRPr sz="1800" b="1" kern="1200">
                          <a:solidFill>
                            <a:schemeClr val="lt1"/>
                          </a:solidFill>
                          <a:latin typeface="Calibri"/>
                          <a:ea typeface=""/>
                          <a:cs typeface=""/>
                        </a:defRPr>
                      </a:lvl5pPr>
                      <a:lvl6pPr marL="2286000" algn="l" defTabSz="914400" rtl="0" eaLnBrk="1" latinLnBrk="0" hangingPunct="1">
                        <a:defRPr sz="1800" b="1" kern="1200">
                          <a:solidFill>
                            <a:schemeClr val="lt1"/>
                          </a:solidFill>
                          <a:latin typeface="Calibri"/>
                          <a:ea typeface=""/>
                          <a:cs typeface=""/>
                        </a:defRPr>
                      </a:lvl6pPr>
                      <a:lvl7pPr marL="2743200" algn="l" defTabSz="914400" rtl="0" eaLnBrk="1" latinLnBrk="0" hangingPunct="1">
                        <a:defRPr sz="1800" b="1" kern="1200">
                          <a:solidFill>
                            <a:schemeClr val="lt1"/>
                          </a:solidFill>
                          <a:latin typeface="Calibri"/>
                          <a:ea typeface=""/>
                          <a:cs typeface=""/>
                        </a:defRPr>
                      </a:lvl7pPr>
                      <a:lvl8pPr marL="3200400" algn="l" defTabSz="914400" rtl="0" eaLnBrk="1" latinLnBrk="0" hangingPunct="1">
                        <a:defRPr sz="1800" b="1" kern="1200">
                          <a:solidFill>
                            <a:schemeClr val="lt1"/>
                          </a:solidFill>
                          <a:latin typeface="Calibri"/>
                          <a:ea typeface=""/>
                          <a:cs typeface=""/>
                        </a:defRPr>
                      </a:lvl8pPr>
                      <a:lvl9pPr marL="3657600" algn="l" defTabSz="914400" rtl="0" eaLnBrk="1" latinLnBrk="0" hangingPunct="1">
                        <a:defRPr sz="1800" b="1" kern="1200">
                          <a:solidFill>
                            <a:schemeClr val="lt1"/>
                          </a:solidFill>
                          <a:latin typeface="Calibri"/>
                          <a:ea typeface=""/>
                          <a:cs typeface=""/>
                        </a:defRPr>
                      </a:lvl9pPr>
                    </a:lstStyle>
                    <a:p>
                      <a:r>
                        <a:rPr lang="en-US" dirty="0" smtClean="0"/>
                        <a:t># of</a:t>
                      </a:r>
                      <a:r>
                        <a:rPr lang="en-US" baseline="0" dirty="0" smtClean="0"/>
                        <a:t> URLs  flagged as malicious</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4334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dirty="0" err="1" smtClean="0"/>
                        <a:t>dl.dropboxusercontent.com</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dirty="0" smtClean="0"/>
                        <a:t>993</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4334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dirty="0" err="1" smtClean="0"/>
                        <a:t>dl.dropbox.com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dirty="0" smtClean="0"/>
                        <a:t>936</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4334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dirty="0" smtClean="0"/>
                        <a:t>download-</a:t>
                      </a:r>
                      <a:r>
                        <a:rPr lang="en-US" dirty="0" err="1" smtClean="0"/>
                        <a:t>instantly.com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dirty="0" smtClean="0"/>
                        <a:t>295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4334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dirty="0" err="1" smtClean="0"/>
                        <a:t>tr.im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dirty="0" smtClean="0"/>
                        <a:t>268</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433494">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dirty="0" smtClean="0"/>
                        <a:t>www.wishdownload.com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ea typeface=""/>
                          <a:cs typeface=""/>
                        </a:defRPr>
                      </a:lvl1pPr>
                      <a:lvl2pPr marL="457200" algn="l" defTabSz="914400" rtl="0" eaLnBrk="1" latinLnBrk="0" hangingPunct="1">
                        <a:defRPr sz="1800" kern="1200">
                          <a:solidFill>
                            <a:schemeClr val="dk1"/>
                          </a:solidFill>
                          <a:latin typeface="Calibri"/>
                          <a:ea typeface=""/>
                          <a:cs typeface=""/>
                        </a:defRPr>
                      </a:lvl2pPr>
                      <a:lvl3pPr marL="914400" algn="l" defTabSz="914400" rtl="0" eaLnBrk="1" latinLnBrk="0" hangingPunct="1">
                        <a:defRPr sz="1800" kern="1200">
                          <a:solidFill>
                            <a:schemeClr val="dk1"/>
                          </a:solidFill>
                          <a:latin typeface="Calibri"/>
                          <a:ea typeface=""/>
                          <a:cs typeface=""/>
                        </a:defRPr>
                      </a:lvl3pPr>
                      <a:lvl4pPr marL="1371600" algn="l" defTabSz="914400" rtl="0" eaLnBrk="1" latinLnBrk="0" hangingPunct="1">
                        <a:defRPr sz="1800" kern="1200">
                          <a:solidFill>
                            <a:schemeClr val="dk1"/>
                          </a:solidFill>
                          <a:latin typeface="Calibri"/>
                          <a:ea typeface=""/>
                          <a:cs typeface=""/>
                        </a:defRPr>
                      </a:lvl4pPr>
                      <a:lvl5pPr marL="1828800" algn="l" defTabSz="914400" rtl="0" eaLnBrk="1" latinLnBrk="0" hangingPunct="1">
                        <a:defRPr sz="1800" kern="1200">
                          <a:solidFill>
                            <a:schemeClr val="dk1"/>
                          </a:solidFill>
                          <a:latin typeface="Calibri"/>
                          <a:ea typeface=""/>
                          <a:cs typeface=""/>
                        </a:defRPr>
                      </a:lvl5pPr>
                      <a:lvl6pPr marL="2286000" algn="l" defTabSz="914400" rtl="0" eaLnBrk="1" latinLnBrk="0" hangingPunct="1">
                        <a:defRPr sz="1800" kern="1200">
                          <a:solidFill>
                            <a:schemeClr val="dk1"/>
                          </a:solidFill>
                          <a:latin typeface="Calibri"/>
                          <a:ea typeface=""/>
                          <a:cs typeface=""/>
                        </a:defRPr>
                      </a:lvl6pPr>
                      <a:lvl7pPr marL="2743200" algn="l" defTabSz="914400" rtl="0" eaLnBrk="1" latinLnBrk="0" hangingPunct="1">
                        <a:defRPr sz="1800" kern="1200">
                          <a:solidFill>
                            <a:schemeClr val="dk1"/>
                          </a:solidFill>
                          <a:latin typeface="Calibri"/>
                          <a:ea typeface=""/>
                          <a:cs typeface=""/>
                        </a:defRPr>
                      </a:lvl7pPr>
                      <a:lvl8pPr marL="3200400" algn="l" defTabSz="914400" rtl="0" eaLnBrk="1" latinLnBrk="0" hangingPunct="1">
                        <a:defRPr sz="1800" kern="1200">
                          <a:solidFill>
                            <a:schemeClr val="dk1"/>
                          </a:solidFill>
                          <a:latin typeface="Calibri"/>
                          <a:ea typeface=""/>
                          <a:cs typeface=""/>
                        </a:defRPr>
                      </a:lvl8pPr>
                      <a:lvl9pPr marL="3657600" algn="l" defTabSz="914400" rtl="0" eaLnBrk="1" latinLnBrk="0" hangingPunct="1">
                        <a:defRPr sz="1800" kern="1200">
                          <a:solidFill>
                            <a:schemeClr val="dk1"/>
                          </a:solidFill>
                          <a:latin typeface="Calibri"/>
                          <a:ea typeface=""/>
                          <a:cs typeface=""/>
                        </a:defRPr>
                      </a:lvl9pPr>
                    </a:lstStyle>
                    <a:p>
                      <a:r>
                        <a:rPr lang="en-US" dirty="0" smtClean="0"/>
                        <a:t>223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grpSp>
        <p:nvGrpSpPr>
          <p:cNvPr id="3" name="Group 2"/>
          <p:cNvGrpSpPr/>
          <p:nvPr/>
        </p:nvGrpSpPr>
        <p:grpSpPr>
          <a:xfrm>
            <a:off x="1219200" y="1524000"/>
            <a:ext cx="6629399" cy="1219200"/>
            <a:chOff x="1219200" y="1524000"/>
            <a:chExt cx="6629399" cy="1219200"/>
          </a:xfrm>
        </p:grpSpPr>
        <p:grpSp>
          <p:nvGrpSpPr>
            <p:cNvPr id="30" name="Group 29"/>
            <p:cNvGrpSpPr/>
            <p:nvPr/>
          </p:nvGrpSpPr>
          <p:grpSpPr>
            <a:xfrm>
              <a:off x="1219200" y="1752600"/>
              <a:ext cx="4443914" cy="990600"/>
              <a:chOff x="1066800" y="1764268"/>
              <a:chExt cx="4443914" cy="990600"/>
            </a:xfrm>
          </p:grpSpPr>
          <p:pic>
            <p:nvPicPr>
              <p:cNvPr id="10" name="Picture 9"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1992868"/>
                <a:ext cx="1929314" cy="304799"/>
              </a:xfrm>
              <a:prstGeom prst="rect">
                <a:avLst/>
              </a:prstGeom>
            </p:spPr>
          </p:pic>
          <p:grpSp>
            <p:nvGrpSpPr>
              <p:cNvPr id="14" name="Group 42"/>
              <p:cNvGrpSpPr/>
              <p:nvPr/>
            </p:nvGrpSpPr>
            <p:grpSpPr>
              <a:xfrm>
                <a:off x="1143000" y="1764268"/>
                <a:ext cx="685800" cy="685800"/>
                <a:chOff x="4114800" y="2667000"/>
                <a:chExt cx="1219200" cy="1219200"/>
              </a:xfrm>
            </p:grpSpPr>
            <p:grpSp>
              <p:nvGrpSpPr>
                <p:cNvPr id="16" name="Group 39"/>
                <p:cNvGrpSpPr/>
                <p:nvPr/>
              </p:nvGrpSpPr>
              <p:grpSpPr>
                <a:xfrm>
                  <a:off x="4114800" y="2667000"/>
                  <a:ext cx="1005836" cy="1005836"/>
                  <a:chOff x="4114800" y="2667000"/>
                  <a:chExt cx="1005836" cy="1005836"/>
                </a:xfrm>
              </p:grpSpPr>
              <p:pic>
                <p:nvPicPr>
                  <p:cNvPr id="20" name="Picture 80" descr="text-html.png"/>
                  <p:cNvPicPr>
                    <a:picLocks noChangeAspect="1"/>
                  </p:cNvPicPr>
                  <p:nvPr/>
                </p:nvPicPr>
                <p:blipFill>
                  <a:blip r:embed="rId4" cstate="print"/>
                  <a:stretch>
                    <a:fillRect/>
                  </a:stretch>
                </p:blipFill>
                <p:spPr>
                  <a:xfrm>
                    <a:off x="4114800" y="2667000"/>
                    <a:ext cx="1005836" cy="1005836"/>
                  </a:xfrm>
                  <a:prstGeom prst="rect">
                    <a:avLst/>
                  </a:prstGeom>
                </p:spPr>
              </p:pic>
              <p:pic>
                <p:nvPicPr>
                  <p:cNvPr id="21" name="Picture 81" descr="aws_logo.png"/>
                  <p:cNvPicPr>
                    <a:picLocks noChangeAspect="1"/>
                  </p:cNvPicPr>
                  <p:nvPr/>
                </p:nvPicPr>
                <p:blipFill>
                  <a:blip r:embed="rId5" cstate="print"/>
                  <a:stretch>
                    <a:fillRect/>
                  </a:stretch>
                </p:blipFill>
                <p:spPr>
                  <a:xfrm>
                    <a:off x="4281055" y="2770910"/>
                    <a:ext cx="685800" cy="252888"/>
                  </a:xfrm>
                  <a:prstGeom prst="rect">
                    <a:avLst/>
                  </a:prstGeom>
                </p:spPr>
              </p:pic>
            </p:grpSp>
            <p:grpSp>
              <p:nvGrpSpPr>
                <p:cNvPr id="17" name="Group 41"/>
                <p:cNvGrpSpPr/>
                <p:nvPr/>
              </p:nvGrpSpPr>
              <p:grpSpPr>
                <a:xfrm>
                  <a:off x="4328164" y="2880364"/>
                  <a:ext cx="1005836" cy="1005836"/>
                  <a:chOff x="6248400" y="2971800"/>
                  <a:chExt cx="1005836" cy="1005836"/>
                </a:xfrm>
              </p:grpSpPr>
              <p:pic>
                <p:nvPicPr>
                  <p:cNvPr id="18" name="Picture 78" descr="text-html.png"/>
                  <p:cNvPicPr>
                    <a:picLocks noChangeAspect="1"/>
                  </p:cNvPicPr>
                  <p:nvPr/>
                </p:nvPicPr>
                <p:blipFill>
                  <a:blip r:embed="rId4" cstate="print"/>
                  <a:stretch>
                    <a:fillRect/>
                  </a:stretch>
                </p:blipFill>
                <p:spPr>
                  <a:xfrm>
                    <a:off x="6248400" y="2971800"/>
                    <a:ext cx="1005836" cy="1005836"/>
                  </a:xfrm>
                  <a:prstGeom prst="rect">
                    <a:avLst/>
                  </a:prstGeom>
                </p:spPr>
              </p:pic>
              <p:pic>
                <p:nvPicPr>
                  <p:cNvPr id="19" name="Picture 79" descr="windowsazure-logo.png"/>
                  <p:cNvPicPr>
                    <a:picLocks noChangeAspect="1"/>
                  </p:cNvPicPr>
                  <p:nvPr/>
                </p:nvPicPr>
                <p:blipFill>
                  <a:blip r:embed="rId6" cstate="print"/>
                  <a:stretch>
                    <a:fillRect/>
                  </a:stretch>
                </p:blipFill>
                <p:spPr>
                  <a:xfrm>
                    <a:off x="6454787" y="3048000"/>
                    <a:ext cx="631813" cy="304800"/>
                  </a:xfrm>
                  <a:prstGeom prst="rect">
                    <a:avLst/>
                  </a:prstGeom>
                </p:spPr>
              </p:pic>
            </p:grpSp>
          </p:grpSp>
          <p:sp>
            <p:nvSpPr>
              <p:cNvPr id="23" name="TextBox 22"/>
              <p:cNvSpPr txBox="1"/>
              <p:nvPr/>
            </p:nvSpPr>
            <p:spPr>
              <a:xfrm>
                <a:off x="1066800" y="2385536"/>
                <a:ext cx="1043876" cy="369332"/>
              </a:xfrm>
              <a:prstGeom prst="rect">
                <a:avLst/>
              </a:prstGeom>
              <a:noFill/>
            </p:spPr>
            <p:txBody>
              <a:bodyPr wrap="none" rtlCol="0">
                <a:spAutoFit/>
              </a:bodyPr>
              <a:lstStyle/>
              <a:p>
                <a:r>
                  <a:rPr lang="en-US" dirty="0" smtClean="0"/>
                  <a:t>IP ranges</a:t>
                </a:r>
                <a:endParaRPr lang="en-US" dirty="0"/>
              </a:p>
            </p:txBody>
          </p:sp>
          <p:sp>
            <p:nvSpPr>
              <p:cNvPr id="28" name="右箭头 82"/>
              <p:cNvSpPr/>
              <p:nvPr/>
            </p:nvSpPr>
            <p:spPr>
              <a:xfrm>
                <a:off x="2209800" y="2145268"/>
                <a:ext cx="1066800" cy="228600"/>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b="1" dirty="0" smtClean="0">
                  <a:solidFill>
                    <a:schemeClr val="tx1"/>
                  </a:solidFill>
                </a:endParaRPr>
              </a:p>
            </p:txBody>
          </p:sp>
        </p:grpSp>
        <p:grpSp>
          <p:nvGrpSpPr>
            <p:cNvPr id="32" name="Group 31"/>
            <p:cNvGrpSpPr/>
            <p:nvPr/>
          </p:nvGrpSpPr>
          <p:grpSpPr>
            <a:xfrm>
              <a:off x="7010399" y="1524000"/>
              <a:ext cx="838200" cy="1031631"/>
              <a:chOff x="6629400" y="1447800"/>
              <a:chExt cx="902677" cy="1096108"/>
            </a:xfrm>
          </p:grpSpPr>
          <p:pic>
            <p:nvPicPr>
              <p:cNvPr id="29" name="Picture 28"/>
              <p:cNvPicPr>
                <a:picLocks noChangeAspect="1"/>
              </p:cNvPicPr>
              <p:nvPr/>
            </p:nvPicPr>
            <p:blipFill>
              <a:blip r:embed="rId7"/>
              <a:stretch>
                <a:fillRect/>
              </a:stretch>
            </p:blipFill>
            <p:spPr>
              <a:xfrm>
                <a:off x="6629400" y="1447800"/>
                <a:ext cx="902677" cy="1096108"/>
              </a:xfrm>
              <a:prstGeom prst="rect">
                <a:avLst/>
              </a:prstGeom>
            </p:spPr>
          </p:pic>
          <p:sp>
            <p:nvSpPr>
              <p:cNvPr id="31" name="Rectangle 30"/>
              <p:cNvSpPr/>
              <p:nvPr/>
            </p:nvSpPr>
            <p:spPr>
              <a:xfrm>
                <a:off x="6629400" y="1600200"/>
                <a:ext cx="609600" cy="76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rgbClr val="FF0000"/>
                  </a:solidFill>
                </a:endParaRPr>
              </a:p>
            </p:txBody>
          </p:sp>
        </p:grpSp>
        <p:sp>
          <p:nvSpPr>
            <p:cNvPr id="33" name="右箭头 82"/>
            <p:cNvSpPr/>
            <p:nvPr/>
          </p:nvSpPr>
          <p:spPr>
            <a:xfrm>
              <a:off x="5791200" y="2133600"/>
              <a:ext cx="1066800" cy="228600"/>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b="1" dirty="0" smtClean="0">
                <a:solidFill>
                  <a:schemeClr val="tx1"/>
                </a:solidFill>
              </a:endParaRPr>
            </a:p>
          </p:txBody>
        </p:sp>
      </p:grpSp>
      <p:sp>
        <p:nvSpPr>
          <p:cNvPr id="24" name="TextBox 23"/>
          <p:cNvSpPr txBox="1"/>
          <p:nvPr/>
        </p:nvSpPr>
        <p:spPr>
          <a:xfrm>
            <a:off x="6324600" y="2514600"/>
            <a:ext cx="2511137" cy="369332"/>
          </a:xfrm>
          <a:prstGeom prst="rect">
            <a:avLst/>
          </a:prstGeom>
          <a:noFill/>
        </p:spPr>
        <p:txBody>
          <a:bodyPr wrap="none" rtlCol="0">
            <a:spAutoFit/>
          </a:bodyPr>
          <a:lstStyle/>
          <a:p>
            <a:r>
              <a:rPr lang="en-US" dirty="0" smtClean="0"/>
              <a:t>Malicious activity history</a:t>
            </a:r>
            <a:endParaRPr lang="en-US" dirty="0"/>
          </a:p>
        </p:txBody>
      </p:sp>
      <p:sp>
        <p:nvSpPr>
          <p:cNvPr id="25" name="TextBox 24"/>
          <p:cNvSpPr txBox="1"/>
          <p:nvPr/>
        </p:nvSpPr>
        <p:spPr>
          <a:xfrm>
            <a:off x="3657600" y="2362200"/>
            <a:ext cx="1498878" cy="369332"/>
          </a:xfrm>
          <a:prstGeom prst="rect">
            <a:avLst/>
          </a:prstGeom>
          <a:noFill/>
        </p:spPr>
        <p:txBody>
          <a:bodyPr wrap="none" rtlCol="0">
            <a:spAutoFit/>
          </a:bodyPr>
          <a:lstStyle/>
          <a:p>
            <a:r>
              <a:rPr lang="en-US" dirty="0" err="1" smtClean="0"/>
              <a:t>VirusTotal</a:t>
            </a:r>
            <a:r>
              <a:rPr lang="en-US" dirty="0" smtClean="0"/>
              <a:t> API</a:t>
            </a:r>
            <a:endParaRPr lang="en-US" dirty="0"/>
          </a:p>
        </p:txBody>
      </p:sp>
      <p:sp>
        <p:nvSpPr>
          <p:cNvPr id="2" name="Rectangle 1"/>
          <p:cNvSpPr/>
          <p:nvPr/>
        </p:nvSpPr>
        <p:spPr>
          <a:xfrm>
            <a:off x="990600" y="2971800"/>
            <a:ext cx="7848600" cy="830997"/>
          </a:xfrm>
          <a:prstGeom prst="rect">
            <a:avLst/>
          </a:prstGeom>
        </p:spPr>
        <p:txBody>
          <a:bodyPr wrap="square">
            <a:spAutoFit/>
          </a:bodyPr>
          <a:lstStyle/>
          <a:p>
            <a:r>
              <a:rPr lang="en-US" altLang="zh-CN" sz="2400" b="1" dirty="0"/>
              <a:t> </a:t>
            </a:r>
            <a:r>
              <a:rPr lang="en-US" altLang="zh-CN" sz="2400" b="1" dirty="0" smtClean="0"/>
              <a:t>   EC2</a:t>
            </a:r>
            <a:r>
              <a:rPr lang="en-US" altLang="zh-CN" sz="2400" dirty="0" smtClean="0"/>
              <a:t>:	    2,070 </a:t>
            </a:r>
            <a:r>
              <a:rPr lang="en-US" altLang="zh-CN" sz="2400" dirty="0"/>
              <a:t>malicious </a:t>
            </a:r>
            <a:r>
              <a:rPr lang="en-US" altLang="zh-CN" sz="2400" dirty="0" smtClean="0"/>
              <a:t>IPs 	</a:t>
            </a:r>
            <a:r>
              <a:rPr lang="en-US" altLang="zh-CN" sz="2400" dirty="0"/>
              <a:t>  </a:t>
            </a:r>
            <a:r>
              <a:rPr lang="en-US" altLang="zh-CN" sz="2400" dirty="0" smtClean="0"/>
              <a:t>      13,752 malicious URLs</a:t>
            </a:r>
          </a:p>
          <a:p>
            <a:r>
              <a:rPr lang="en-US" sz="2400" b="1" dirty="0" smtClean="0"/>
              <a:t>Azure</a:t>
            </a:r>
            <a:r>
              <a:rPr lang="en-US" sz="2400" dirty="0" smtClean="0"/>
              <a:t>:	    No malicious IPs!</a:t>
            </a:r>
            <a:endParaRPr lang="en-US" sz="2400" dirty="0"/>
          </a:p>
        </p:txBody>
      </p:sp>
    </p:spTree>
    <p:extLst>
      <p:ext uri="{BB962C8B-B14F-4D97-AF65-F5344CB8AC3E}">
        <p14:creationId xmlns:p14="http://schemas.microsoft.com/office/powerpoint/2010/main" val="32899574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loud 4"/>
          <p:cNvSpPr/>
          <p:nvPr/>
        </p:nvSpPr>
        <p:spPr>
          <a:xfrm rot="10800000">
            <a:off x="27708" y="885348"/>
            <a:ext cx="9268691" cy="5439251"/>
          </a:xfrm>
          <a:prstGeom prst="cloud">
            <a:avLst/>
          </a:prstGeom>
          <a:solidFill>
            <a:sysClr val="window" lastClr="FFFFFF"/>
          </a:solidFill>
          <a:ln w="25400" cap="flat" cmpd="sng" algn="ctr">
            <a:solidFill>
              <a:srgbClr val="FFC000"/>
            </a:solidFill>
            <a:prstDash val="solid"/>
          </a:ln>
          <a:effectLst>
            <a:outerShdw blurRad="63500" sx="102000" sy="102000" algn="ctr"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ndParaRPr>
          </a:p>
        </p:txBody>
      </p:sp>
      <p:cxnSp>
        <p:nvCxnSpPr>
          <p:cNvPr id="113" name="直接箭头连接符 112"/>
          <p:cNvCxnSpPr/>
          <p:nvPr/>
        </p:nvCxnSpPr>
        <p:spPr>
          <a:xfrm flipV="1">
            <a:off x="4495800" y="5181601"/>
            <a:ext cx="2438400" cy="76199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7788AB0C-407B-47F8-BA5E-EF063E2B1E11}" type="slidenum">
              <a:rPr lang="en-US" smtClean="0"/>
              <a:pPr/>
              <a:t>19</a:t>
            </a:fld>
            <a:endParaRPr lang="en-US" dirty="0"/>
          </a:p>
        </p:txBody>
      </p:sp>
      <p:sp>
        <p:nvSpPr>
          <p:cNvPr id="6" name="Title 4"/>
          <p:cNvSpPr txBox="1">
            <a:spLocks/>
          </p:cNvSpPr>
          <p:nvPr/>
        </p:nvSpPr>
        <p:spPr>
          <a:xfrm>
            <a:off x="533400" y="228601"/>
            <a:ext cx="7772400" cy="685800"/>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dirty="0" smtClean="0"/>
              <a:t>Cloud Measurement Challenge and Future</a:t>
            </a:r>
            <a:endParaRPr lang="en-US" dirty="0"/>
          </a:p>
        </p:txBody>
      </p:sp>
      <p:sp>
        <p:nvSpPr>
          <p:cNvPr id="2" name="AutoShape 2" descr="data:image/jpeg;base64,/9j/4AAQSkZJRgABAQAAAQABAAD/2wCEAAkGBhQQEBUTEhQVFRUWFBQXFRcUFhUWFBUUFRUVFBUVFhcXGyYeFxkjGRQUHy8gIycpLCwsFh4xNTAqNSYrLCkBCQoKDgwOGg8PGjUkHyQsLy0tKioyLDEuLCwpLDEsKSwsLDUsKi0sLCwpLy4sLCkpKiwsLCwsLCwsLCwsLCwsLP/AABEIAIcAlwMBIgACEQEDEQH/xAAcAAACAwEBAQEAAAAAAAAAAAAABQMEBgcBAgj/xABHEAABAwICAwoKBwYHAQAAAAABAAIDBBEFIQYSMQcTIkFRYXGBkaEyM0Jyc5KisbLBIzRSYrPR4RQlQ2OChCQ1RGSjtPAW/8QAGgEAAgMBAQAAAAAAAAAAAAAAAwQAAgUBBv/EAC8RAAICAQMCBAQGAwEAAAAAAAECAAMRBCExEkEFEzLwQlFxoSIjYZGx0TOB4RT/2gAMAwEAAhEDEQA/AOp41p1RUZLZ6hjXDyAS5/qtBI61kq3d1pb6tNDPUO5mhoPvd7KwuOMZHjlRrxRyCznasoJbcvvrWuM9vatjhWmcUY1RTtjH8nVA7LD3pS7U+WcAZjtOje1eteJG/TnGqr6tQtgadjpr3HPwy34VF/8APY3PwpsRbEdobFe1+fUa0W7VpqbSynf5ZafvgjvzCawVbHi7XtcOZwKSbW2HjaXbSFPUDMOx2kNL4MkFU0cR1dY9oae9TN3WK6n+u4ZIBxui17d4cPaW234dPQvRK7iaes2Vl1zdxmDOnmbw/dxw+TJ5lhPHvjLgdbCVp8O0zoqjxVVC4nYNcB3qusUvrsAiqPHQwvv9qNrnesRdIKvcgw+T+G+M8sby3uNwmF1qnkEQTU47zpAN16uTDcmmgzosRni5Guvq+w4D2V9th0ipfBlgq2jiOrrH1g096YW+tu8EVInVkLlg3VK+m+u4XIBxui17e5w9pMcP3ccPkykMsJ4xIy4HWwlFBB4lcToSEkw7TWiqPFVULieLXDXeq6xToG+xdknqEIUkghCFJIIQhSSfnzTrLHJvRt9yhjmUm6K62Ny+jZ8KXxypDUrlp6Dw5sVf7jaOZaLRGS9R/Q75LIRyrTaFSXqv6H/JZ1ibTSsf8s/SU8Z0lqYMQnbHM9rQ4Wbe7RwW7GnIJhQ7pE48Nsb+otPa3LuWe0r/AMxqOlvwtS8FH6QVH0ElFFdlQ6lnT6PdGid4yN7PNIePkU7pNKKaTZM0Hkfdp9pccilVuOVCK4grPDajxkTt0bw4XaQRyggjuUgXGqaqcw3a4t80ke5O6PSuoZ/ELhyPAd781TzMcxGzwt/hb9/ZnTAVSr8Bp6jx0EUnnxtce211mqXTp/lxtPO0lp7DcK/iemDYGtc+zGucGhxBfYuFxcBEW5e3MSfRXKdxKFfuPYbNshdEeWKRzfZNx3JLNuUPpc6PE5oORrzl/wAbh8JWwpMQiqP9W0/daQw9jrHuTSHCIhnq63O43/RMrdafT9/ZgGqVPWft/eJzJtbj1MbRzQ1jRzAk9rWu71fZup4hTj/GYXKBxviDwOyzh7QXSo2ADIAdAspAmq7H+KBfp+ETA4fu5YfIbSb7CePXZcDrYStRh2m1FUeKqoXHk1w13qusVYxHAaaoB3+CKTlMjGE9pF1isY3OMHffgGN3+3e73ZtRjaqjLHEqtbNsozOjg32IXEcIwkYfjNHFTT1BilE5cyRwA4MMpAsywIuAcxtC9VkcOOpeJxkKHB5lLdUigbjMZEhcX702dhBAY0kNuH8d2knmtzpzU7mMbs6aoI5A6z2+s2x7kl00YDj8usAbRNIuL2IaLHpVqGoLTcEg8oNvcs3WWMrgLNvw/Ts9RYNjeVqvQeth2MbKP5bhfsNirug7ZGVoZJG+M73J4TSOTlCYU2kUzfL1hyOAP6ppBpZfw2eqfkfzSLXkggiOtVcBjmYXSw/vGfpb8LUvXQ62hoKtxdIyzztdwmOPFmRkUsqNzeN2dPUOHM6z29rbFGS9MAHaEq1BqXpZZkAVNFKmNXoTWR7GslH3HWPY6yT1DJIjaWKSPzmkDt2IuzcHMbXU1t3jKOVWo5Umgq2njCvRSoDpiE2PEaxyq7p59Uj9LH8JSdkqa6fH/CRekj+AoKLixYnqe0zzJExosWli8XI9nmuIHZsSNkisRypkrLAg7GbOi07qWbXNePvtHvFimj9N5ntGqGM6ASfaWBjlTSml4IQXssUbGc/8tDHPQI7mxJ8nhvc7pOXZsQyVLmSqZkqUOTuZc1gDAlR7r43h3m1P4MqFFE6+N4d5tT+BKvF6LR/4V9955bWjF7e+0XacOtj0vom/CF8slXm6nDLT4s6Z0b97exga+x1HG2YDtlxbZtVKeR8JtNG+M/eaQOo8aBqqyXzNnwu5BT0k75jRkqmZKlUNWHbCCrTZVnsk19jxGTJVPFORsNujJLGSqZkqAUnCI9gxiQeVfzs1ex/H20pia5heJXFuRGVgDexyO1ZuOVWd0I50npX/AAsUrTL4PvaJXooZdpamo6Co8KNrSeOxjPa3JU5dz+M508728xtI3usUtbIp4pyMwSOg2V+p14MIdMB6TiQ1Gi1ZFfVEcw+6dV3YbJjp+0/scWRykZfm4BvdSwY3I3yr+dn+qvRaQX8JvYfkVzzT1BiOIN6rDyczmsc45VZZIt1UYbRVHhRtBPGBqHtbkldVuftOcEzhzPs4drbFNDU1tztKZZeREMcqc0huwf8AuNLKrRqrh8gSDlYbnsyPcimq5y0MjgdcZEvuAD12XHTrH4TmHquUcxyHKrUY9FHtdc8jc/0VN2CyyZzy2H2W7Py96lhwiJmxoJ5XZ/ourpl5doOzWE7VqSZHo9i/7RjVFZurq7+NtznTzHPkQvnRaAxY/A4hpEm+6t87AU0lyOQ3FuglC16QoQBOJ5rUlzaxcYM+90emfVY1JC6Rwa2ONwBuWjVF7Bt7A5nNbWHScObqyxhw47WI62uyWP0xdbH5fQt+EKdkyy9eSXA+U2PDdOj09RG+ZoKjR3D6nMNETjxsJjPZ4JSur3OpWZ084cOJsot7QuO4KNkyd6OVBMurc21XZXy7EkLnXvHHoNYLI0x9Vh9VT+Np3W+1Hwm917KGDFWO8qx5DktjLpdJHWTwlrXMjLdW12uzAJudh7FLPNRVXjomg8rm2PrtzRS4+IftIl12M4yJmIprpnuin6r6R/wsUk25/E7hU0z2c1xIz5Ed6l08wqaZkJhYX725xcARfNrQLA7dh2LilOsEH5/xKWXByu2MTNNkUrZEpdVmM6sjHRnkcCPerMNUHbCCitWZoq6twYybKpmyJe2RTNkQCk7iMGyKaKcjYbdCXNlUzZEIpOYjZuIO4zfpSfEcZeHlosLce07OfYp2yJHiD/pndI9wRKB+IwDoo3xLIqC7aSelTNlS5kikEqOy5llbAlnBHXxqh6Kj8CZCi0cdfGaH+4/AmQtfTjFQnltec6hvfae6dOtjsvom/Cvhky22nm5RLV1LqulnDJC0AskB1Tqi2Txe1+Qhc6xPDK+g+tUztUfxGDWZ6zbt7bIOooZz1CaHh2tqqr8t9t+e0bsmT7RSS9R/Q75LD0eORybHWPI7I/ktdoZJepHmP+Sy7aivImxY6vUxQ527RfjDrYjU9LPhC9ZKoMef+8anzmj2Qo2SqzrnH0H8SaYflCM4qgg3BIPKDZM6fH5G7SHD7w+YzWfbKpmSpcpCMgbkTTnGYpRqyxgjnAe3sKX1Oh9HPnH9G7+W63sOS5kqmbKqhmT0mAbTr22lSq0FqI84ZWyDkdwXd9x3pTUb/B46F7fvAcHtzHetbBiT27HHoOY70wxvHBStjc5pcJHhhsRlcXvY7ehFW9mOCM/aDPmVd5g4MUY7yrdOSvMl5FoqnCqKp8JjQ48Y+jd2jIpVVbn+rnTzFvM/Z6zfyVuupv0+suL2HqEgbKkuISfSu6R7grlTQVlP4ce+NHGzhfDn3JXvUs7yWRuzOd9g4sybBHqrwc52nLLlYbSQSr4fXAc/QrsOjJ2yv6m/mVfhw1jPAaBznM9qZ6EG7HEUN7HatcmLdDqnXxqkBFi3fsuMXp5jmhXdFGvgx6Agi0wlByBOq2CQ2zGXCYDcIT1fT0jp4mFqevzT1jBnfl4RdeoRIvMpj25fQVly+ARvPlw/Ru6wOCesFYibcmrqB++4dUtksDwJQAbHaM7tPsrsSFwqGGDLKxXgz81Y5VVUNQ+Sup3xOkIuQ0hhIFrtNyCMuIlfVJibJPBcDzbD2Ffo+enbI0te1rmna1wBaekHIrE49uN0FTdzGOp3/ahNm352Hg9lku+mRuNpp6fxS2odJGROaNlUzZVaxXcoxGkuad7apg4vBkt5rj7nLNSYu6B+91MUkLxtDmkdxAKTfSsON5r1eJUWbE9J/X+5oWyqZkqU01c14uxwd0H5cStMlSbJjmaAwRkRi2VWtPvEwemb8KVCVM9P/EQelb8CpWuLFimo7Su2VWoKxzfBcR7uxKWyqZkqoUjREeDEyfCsecZJRXYzZxa0Zg2ufkF9MlSWrf8ASv8AORKQckRd61G+Jc/aS7aVI2ZL2SKUSIrLmXUgDAljBX3xmh/uP+vKhRaOuvjND/cfgTIWvphioTy+vOdQ3vtO/oQhHiMEIQpJBCEKSQVXEMKiqGak0bJG8j2hw6r7FaQpJOb45uHUkpLqZ76Z/EGkvj9UnWHU7qWKxPQLFaK5DBVRjjj4T7ebk/uK76hVZFbkQtd1lRyhxPzRFpGwEtlDonDIh4OR946wtZpvVMkpYHMc17d8bm0hw8DlC6vjOjFNWC1RBHJzubwh0OHCHaue43uERm7qKd8J26kl3sv5w4Q69ZKNo16gynGJoDxJ2wLBmY9sqmZKquK6L4lQXM1OZYx/Ei4YtynVzHWAl9Lj0b8idU8jsu/Yln0zL2m7Vr6LeGwfkdv+TQslSupl+kdflKsRzJZUycN3ShVLuYS/YCWh29CDLbalJxPhBkTXSSE2DWAkk8gtmegLbaPbkFXWar695gj2iJtjKRz8TOu55k2unLTKt1yV7DcxJoZVCXGaTU4Wrv8AcgZZ083chdz0f0WpqBmpTRNZ9p217vOecyvU8qhRgTDtsNjlz3jVCEK0FBCEKSQQhCkkEIQpJBCEKSQQhCkkFn8e0Boq2+/QM1j5bOBJ06zbX67oQpJOe4tuHSxEuoKk80c2XVrNFj1tCWYPuO1tVIf2x7YIw6x1C1732+yGmwHOT1IQq9IznEJ5r9PTk4+U6xo1oTSYe21PEA62cjuFK7pcdg5hYcyeoQrQcEIQpJ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组合 51"/>
          <p:cNvGrpSpPr/>
          <p:nvPr/>
        </p:nvGrpSpPr>
        <p:grpSpPr>
          <a:xfrm>
            <a:off x="5943600" y="2209800"/>
            <a:ext cx="1886926" cy="2214063"/>
            <a:chOff x="4193447" y="1460237"/>
            <a:chExt cx="2103451" cy="2876053"/>
          </a:xfrm>
        </p:grpSpPr>
        <p:sp>
          <p:nvSpPr>
            <p:cNvPr id="10" name="Rounded Rectangle 7"/>
            <p:cNvSpPr/>
            <p:nvPr/>
          </p:nvSpPr>
          <p:spPr>
            <a:xfrm>
              <a:off x="4575692" y="2028021"/>
              <a:ext cx="1149582" cy="698041"/>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b="1" dirty="0" smtClean="0">
                  <a:latin typeface="Times New Roman" panose="02020603050405020304" pitchFamily="18" charset="0"/>
                  <a:cs typeface="Times New Roman" panose="02020603050405020304" pitchFamily="18" charset="0"/>
                </a:rPr>
                <a:t>VM</a:t>
              </a:r>
            </a:p>
            <a:p>
              <a:pPr algn="ctr"/>
              <a:r>
                <a:rPr lang="en-US" sz="1000" b="1" dirty="0" smtClean="0">
                  <a:latin typeface="Times New Roman" panose="02020603050405020304" pitchFamily="18" charset="0"/>
                  <a:cs typeface="Times New Roman" panose="02020603050405020304" pitchFamily="18" charset="0"/>
                </a:rPr>
                <a:t>1.1.1.1</a:t>
              </a:r>
              <a:endParaRPr lang="en-US" sz="1000" b="1" dirty="0">
                <a:latin typeface="Times New Roman" panose="02020603050405020304" pitchFamily="18" charset="0"/>
                <a:cs typeface="Times New Roman" panose="02020603050405020304" pitchFamily="18" charset="0"/>
              </a:endParaRPr>
            </a:p>
          </p:txBody>
        </p:sp>
        <p:sp>
          <p:nvSpPr>
            <p:cNvPr id="11" name="Rounded Rectangle 7"/>
            <p:cNvSpPr/>
            <p:nvPr/>
          </p:nvSpPr>
          <p:spPr>
            <a:xfrm>
              <a:off x="4724400" y="2112084"/>
              <a:ext cx="1400927" cy="77201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smtClean="0">
                  <a:latin typeface="Times New Roman" panose="02020603050405020304" pitchFamily="18" charset="0"/>
                  <a:cs typeface="Times New Roman" panose="02020603050405020304" pitchFamily="18" charset="0"/>
                </a:rPr>
                <a:t>Backend VM</a:t>
              </a:r>
            </a:p>
            <a:p>
              <a:pPr algn="ctr"/>
              <a:r>
                <a:rPr lang="en-US" sz="1400" b="1" dirty="0" smtClean="0">
                  <a:latin typeface="Times New Roman" panose="02020603050405020304" pitchFamily="18" charset="0"/>
                  <a:cs typeface="Times New Roman" panose="02020603050405020304" pitchFamily="18" charset="0"/>
                </a:rPr>
                <a:t>No public IP</a:t>
              </a:r>
            </a:p>
          </p:txBody>
        </p:sp>
        <p:sp>
          <p:nvSpPr>
            <p:cNvPr id="14" name="圆角矩形 13"/>
            <p:cNvSpPr/>
            <p:nvPr/>
          </p:nvSpPr>
          <p:spPr>
            <a:xfrm>
              <a:off x="4193447" y="1460237"/>
              <a:ext cx="2103451" cy="2324104"/>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400">
                <a:latin typeface="Times New Roman" panose="02020603050405020304" pitchFamily="18" charset="0"/>
                <a:cs typeface="Times New Roman" panose="02020603050405020304" pitchFamily="18" charset="0"/>
              </a:endParaRPr>
            </a:p>
          </p:txBody>
        </p:sp>
        <p:sp>
          <p:nvSpPr>
            <p:cNvPr id="12" name="Rounded Rectangle 7"/>
            <p:cNvSpPr/>
            <p:nvPr/>
          </p:nvSpPr>
          <p:spPr>
            <a:xfrm>
              <a:off x="4278391" y="3481993"/>
              <a:ext cx="1953711" cy="854297"/>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lvl="0" algn="ctr"/>
              <a:r>
                <a:rPr lang="en-US" altLang="zh-CN" sz="1400" b="1" dirty="0" smtClean="0">
                  <a:solidFill>
                    <a:schemeClr val="bg1"/>
                  </a:solidFill>
                  <a:latin typeface="Times New Roman" panose="02020603050405020304" pitchFamily="18" charset="0"/>
                  <a:cs typeface="Times New Roman" panose="02020603050405020304" pitchFamily="18" charset="0"/>
                </a:rPr>
                <a:t>Frontend VM</a:t>
              </a:r>
              <a:endParaRPr lang="en-US" altLang="zh-CN" sz="1400" b="1" dirty="0">
                <a:solidFill>
                  <a:schemeClr val="bg1"/>
                </a:solidFill>
                <a:latin typeface="Times New Roman" panose="02020603050405020304" pitchFamily="18" charset="0"/>
                <a:cs typeface="Times New Roman" panose="02020603050405020304" pitchFamily="18" charset="0"/>
              </a:endParaRPr>
            </a:p>
            <a:p>
              <a:pPr lvl="0"/>
              <a:r>
                <a:rPr lang="en-US" altLang="zh-CN" sz="1400" b="1" dirty="0">
                  <a:solidFill>
                    <a:schemeClr val="bg1"/>
                  </a:solidFill>
                  <a:latin typeface="Times New Roman" panose="02020603050405020304" pitchFamily="18" charset="0"/>
                  <a:cs typeface="Times New Roman" panose="02020603050405020304" pitchFamily="18" charset="0"/>
                </a:rPr>
                <a:t>Public IP = </a:t>
              </a:r>
              <a:r>
                <a:rPr lang="en-US" altLang="zh-CN" sz="1400" b="1" dirty="0" smtClean="0">
                  <a:solidFill>
                    <a:schemeClr val="bg1"/>
                  </a:solidFill>
                  <a:latin typeface="Times New Roman" panose="02020603050405020304" pitchFamily="18" charset="0"/>
                  <a:cs typeface="Times New Roman" panose="02020603050405020304" pitchFamily="18" charset="0"/>
                </a:rPr>
                <a:t>1.1.1.1</a:t>
              </a:r>
              <a:endParaRPr lang="en-US" altLang="zh-CN" sz="1400" b="1" dirty="0">
                <a:solidFill>
                  <a:schemeClr val="bg1"/>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4889201" y="1555573"/>
              <a:ext cx="702402" cy="354399"/>
            </a:xfrm>
            <a:prstGeom prst="rect">
              <a:avLst/>
            </a:prstGeom>
            <a:noFill/>
          </p:spPr>
          <p:txBody>
            <a:bodyPr wrap="none" rtlCol="0">
              <a:spAutoFit/>
            </a:bodyPr>
            <a:lstStyle/>
            <a:p>
              <a:r>
                <a:rPr lang="en-US" altLang="zh-CN" sz="1600" b="1" dirty="0" smtClean="0">
                  <a:latin typeface="Times New Roman" panose="02020603050405020304" pitchFamily="18" charset="0"/>
                  <a:cs typeface="Times New Roman" panose="02020603050405020304" pitchFamily="18" charset="0"/>
                </a:rPr>
                <a:t>VPC</a:t>
              </a:r>
              <a:endParaRPr lang="zh-CN" altLang="en-US" sz="1600" b="1" dirty="0">
                <a:latin typeface="Times New Roman" panose="02020603050405020304" pitchFamily="18" charset="0"/>
                <a:cs typeface="Times New Roman" panose="02020603050405020304" pitchFamily="18" charset="0"/>
              </a:endParaRPr>
            </a:p>
          </p:txBody>
        </p:sp>
        <p:cxnSp>
          <p:nvCxnSpPr>
            <p:cNvPr id="31" name="直接箭头连接符 30"/>
            <p:cNvCxnSpPr>
              <a:stCxn id="12" idx="0"/>
            </p:cNvCxnSpPr>
            <p:nvPr/>
          </p:nvCxnSpPr>
          <p:spPr>
            <a:xfrm flipV="1">
              <a:off x="5255246" y="2859442"/>
              <a:ext cx="38689" cy="622550"/>
            </a:xfrm>
            <a:prstGeom prst="straightConnector1">
              <a:avLst/>
            </a:prstGeom>
            <a:ln>
              <a:headEnd type="triangle" w="med" len="med"/>
              <a:tailEnd type="triangle"/>
            </a:ln>
          </p:spPr>
          <p:style>
            <a:lnRef idx="3">
              <a:schemeClr val="dk1"/>
            </a:lnRef>
            <a:fillRef idx="0">
              <a:schemeClr val="dk1"/>
            </a:fillRef>
            <a:effectRef idx="2">
              <a:schemeClr val="dk1"/>
            </a:effectRef>
            <a:fontRef idx="minor">
              <a:schemeClr val="tx1"/>
            </a:fontRef>
          </p:style>
        </p:cxnSp>
      </p:grpSp>
      <p:sp>
        <p:nvSpPr>
          <p:cNvPr id="55" name="Rounded Rectangle 7"/>
          <p:cNvSpPr/>
          <p:nvPr/>
        </p:nvSpPr>
        <p:spPr>
          <a:xfrm>
            <a:off x="1295400" y="2438400"/>
            <a:ext cx="1219200" cy="730731"/>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VM</a:t>
            </a:r>
          </a:p>
          <a:p>
            <a:r>
              <a:rPr lang="en-US" sz="1200" b="1" dirty="0" smtClean="0">
                <a:latin typeface="Times New Roman" panose="02020603050405020304" pitchFamily="18" charset="0"/>
                <a:cs typeface="Times New Roman" panose="02020603050405020304" pitchFamily="18" charset="0"/>
              </a:rPr>
              <a:t>No default HTTP(S) Port </a:t>
            </a:r>
            <a:endParaRPr lang="en-US" sz="1200" b="1" dirty="0">
              <a:latin typeface="Times New Roman" panose="02020603050405020304" pitchFamily="18" charset="0"/>
              <a:cs typeface="Times New Roman" panose="02020603050405020304" pitchFamily="18" charset="0"/>
            </a:endParaRPr>
          </a:p>
        </p:txBody>
      </p:sp>
      <p:grpSp>
        <p:nvGrpSpPr>
          <p:cNvPr id="83" name="组合 82"/>
          <p:cNvGrpSpPr/>
          <p:nvPr/>
        </p:nvGrpSpPr>
        <p:grpSpPr>
          <a:xfrm>
            <a:off x="1143000" y="3752862"/>
            <a:ext cx="1362335" cy="1621912"/>
            <a:chOff x="913608" y="3276678"/>
            <a:chExt cx="1362335" cy="1621912"/>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08" y="3930492"/>
              <a:ext cx="1295400" cy="968098"/>
            </a:xfrm>
            <a:prstGeom prst="rect">
              <a:avLst/>
            </a:prstGeom>
          </p:spPr>
        </p:pic>
        <p:cxnSp>
          <p:nvCxnSpPr>
            <p:cNvPr id="20" name="直接箭头连接符 19"/>
            <p:cNvCxnSpPr>
              <a:endCxn id="80" idx="2"/>
            </p:cNvCxnSpPr>
            <p:nvPr/>
          </p:nvCxnSpPr>
          <p:spPr>
            <a:xfrm flipV="1">
              <a:off x="1701708" y="3867216"/>
              <a:ext cx="0" cy="438886"/>
            </a:xfrm>
            <a:prstGeom prst="straightConnector1">
              <a:avLst/>
            </a:prstGeom>
            <a:ln>
              <a:headEnd type="triangle" w="med" len="med"/>
              <a:tailEnd type="triangle"/>
            </a:ln>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1041024" y="4239050"/>
              <a:ext cx="1007745" cy="432307"/>
            </a:xfrm>
            <a:prstGeom prst="rect">
              <a:avLst/>
            </a:prstGeom>
            <a:noFill/>
          </p:spPr>
          <p:txBody>
            <a:bodyPr wrap="none" rtlCol="0">
              <a:spAutoFit/>
            </a:bodyPr>
            <a:lstStyle/>
            <a:p>
              <a:r>
                <a:rPr lang="en-US" altLang="zh-CN" sz="2400"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Firewall</a:t>
              </a:r>
              <a:endPar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0" name="Rounded Rectangle 7"/>
            <p:cNvSpPr/>
            <p:nvPr/>
          </p:nvSpPr>
          <p:spPr>
            <a:xfrm>
              <a:off x="1127473" y="3276678"/>
              <a:ext cx="1148470" cy="590538"/>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smtClean="0">
                  <a:latin typeface="Times New Roman" panose="02020603050405020304" pitchFamily="18" charset="0"/>
                  <a:cs typeface="Times New Roman" panose="02020603050405020304" pitchFamily="18" charset="0"/>
                </a:rPr>
                <a:t>VM</a:t>
              </a:r>
            </a:p>
          </p:txBody>
        </p:sp>
      </p:grpSp>
      <p:grpSp>
        <p:nvGrpSpPr>
          <p:cNvPr id="76" name="组合 75"/>
          <p:cNvGrpSpPr/>
          <p:nvPr/>
        </p:nvGrpSpPr>
        <p:grpSpPr>
          <a:xfrm>
            <a:off x="3124200" y="2133600"/>
            <a:ext cx="1413880" cy="1405832"/>
            <a:chOff x="5431496" y="3077500"/>
            <a:chExt cx="1731161" cy="2332700"/>
          </a:xfrm>
        </p:grpSpPr>
        <p:sp>
          <p:nvSpPr>
            <p:cNvPr id="65" name="圆角矩形 64"/>
            <p:cNvSpPr/>
            <p:nvPr/>
          </p:nvSpPr>
          <p:spPr>
            <a:xfrm>
              <a:off x="5431496" y="3077500"/>
              <a:ext cx="1731161" cy="23327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sz="1600" b="1" dirty="0">
                <a:latin typeface="Times New Roman" panose="02020603050405020304" pitchFamily="18" charset="0"/>
                <a:cs typeface="Times New Roman" panose="02020603050405020304" pitchFamily="18" charset="0"/>
              </a:endParaRPr>
            </a:p>
          </p:txBody>
        </p:sp>
        <p:sp>
          <p:nvSpPr>
            <p:cNvPr id="69" name="文本框 68"/>
            <p:cNvSpPr txBox="1"/>
            <p:nvPr/>
          </p:nvSpPr>
          <p:spPr>
            <a:xfrm>
              <a:off x="5998314" y="3130935"/>
              <a:ext cx="644167" cy="391849"/>
            </a:xfrm>
            <a:prstGeom prst="rect">
              <a:avLst/>
            </a:prstGeom>
            <a:noFill/>
          </p:spPr>
          <p:txBody>
            <a:bodyPr wrap="none" rtlCol="0">
              <a:spAutoFit/>
            </a:bodyPr>
            <a:lstStyle/>
            <a:p>
              <a:r>
                <a:rPr lang="en-US" altLang="zh-CN" sz="1600" b="1" dirty="0" smtClean="0">
                  <a:solidFill>
                    <a:schemeClr val="bg1"/>
                  </a:solidFill>
                  <a:latin typeface="Times New Roman" panose="02020603050405020304" pitchFamily="18" charset="0"/>
                  <a:cs typeface="Times New Roman" panose="02020603050405020304" pitchFamily="18" charset="0"/>
                </a:rPr>
                <a:t>VM</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72" name="矩形 71"/>
            <p:cNvSpPr/>
            <p:nvPr/>
          </p:nvSpPr>
          <p:spPr>
            <a:xfrm>
              <a:off x="5619718" y="4594766"/>
              <a:ext cx="1354717" cy="75863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b="1" dirty="0" smtClean="0">
                  <a:ln w="0"/>
                  <a:solidFill>
                    <a:schemeClr val="bg1"/>
                  </a:solidFill>
                  <a:latin typeface="Times New Roman" panose="02020603050405020304" pitchFamily="18" charset="0"/>
                  <a:cs typeface="Times New Roman" panose="02020603050405020304" pitchFamily="18" charset="0"/>
                </a:rPr>
                <a:t>Default website</a:t>
              </a:r>
              <a:endParaRPr lang="zh-CN" altLang="en-US" sz="1600" b="1" dirty="0">
                <a:ln w="0"/>
                <a:solidFill>
                  <a:schemeClr val="bg1"/>
                </a:solidFill>
                <a:latin typeface="Times New Roman" panose="02020603050405020304" pitchFamily="18" charset="0"/>
                <a:cs typeface="Times New Roman" panose="02020603050405020304" pitchFamily="18" charset="0"/>
              </a:endParaRPr>
            </a:p>
          </p:txBody>
        </p:sp>
        <p:sp>
          <p:nvSpPr>
            <p:cNvPr id="74" name="矩形 73"/>
            <p:cNvSpPr/>
            <p:nvPr/>
          </p:nvSpPr>
          <p:spPr>
            <a:xfrm>
              <a:off x="5625363" y="3587740"/>
              <a:ext cx="1354717" cy="88058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600" b="1" dirty="0" smtClean="0">
                  <a:ln w="0"/>
                  <a:solidFill>
                    <a:schemeClr val="bg1"/>
                  </a:solidFill>
                  <a:latin typeface="Times New Roman" panose="02020603050405020304" pitchFamily="18" charset="0"/>
                  <a:cs typeface="Times New Roman" panose="02020603050405020304" pitchFamily="18" charset="0"/>
                </a:rPr>
                <a:t>Other websites</a:t>
              </a:r>
              <a:endParaRPr lang="zh-CN" altLang="en-US" sz="1600" b="1" dirty="0">
                <a:ln w="0"/>
                <a:solidFill>
                  <a:schemeClr val="bg1"/>
                </a:solidFill>
                <a:latin typeface="Times New Roman" panose="02020603050405020304" pitchFamily="18" charset="0"/>
                <a:cs typeface="Times New Roman" panose="02020603050405020304" pitchFamily="18" charset="0"/>
              </a:endParaRPr>
            </a:p>
          </p:txBody>
        </p:sp>
      </p:grpSp>
      <p:grpSp>
        <p:nvGrpSpPr>
          <p:cNvPr id="88" name="组合 87"/>
          <p:cNvGrpSpPr/>
          <p:nvPr/>
        </p:nvGrpSpPr>
        <p:grpSpPr>
          <a:xfrm>
            <a:off x="6705600" y="4800600"/>
            <a:ext cx="1447800" cy="685800"/>
            <a:chOff x="7066575" y="3376992"/>
            <a:chExt cx="1431107" cy="968398"/>
          </a:xfrm>
        </p:grpSpPr>
        <p:sp>
          <p:nvSpPr>
            <p:cNvPr id="84" name="Rounded Rectangle 7"/>
            <p:cNvSpPr/>
            <p:nvPr/>
          </p:nvSpPr>
          <p:spPr>
            <a:xfrm>
              <a:off x="7066575" y="3376992"/>
              <a:ext cx="1257662" cy="871521"/>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200" b="1" dirty="0">
                <a:latin typeface="Times New Roman" panose="02020603050405020304" pitchFamily="18" charset="0"/>
                <a:cs typeface="Times New Roman" panose="02020603050405020304" pitchFamily="18" charset="0"/>
              </a:endParaRPr>
            </a:p>
          </p:txBody>
        </p:sp>
        <p:sp>
          <p:nvSpPr>
            <p:cNvPr id="85" name="Rounded Rectangle 7"/>
            <p:cNvSpPr/>
            <p:nvPr/>
          </p:nvSpPr>
          <p:spPr>
            <a:xfrm>
              <a:off x="7135081" y="3503052"/>
              <a:ext cx="1362601" cy="842338"/>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100" b="1" dirty="0">
                <a:latin typeface="Times New Roman" panose="02020603050405020304" pitchFamily="18" charset="0"/>
                <a:cs typeface="Times New Roman" panose="02020603050405020304" pitchFamily="18" charset="0"/>
              </a:endParaRPr>
            </a:p>
          </p:txBody>
        </p:sp>
        <p:sp>
          <p:nvSpPr>
            <p:cNvPr id="86" name="文本框 85"/>
            <p:cNvSpPr txBox="1"/>
            <p:nvPr/>
          </p:nvSpPr>
          <p:spPr>
            <a:xfrm>
              <a:off x="7579349" y="3448421"/>
              <a:ext cx="526106" cy="338554"/>
            </a:xfrm>
            <a:prstGeom prst="rect">
              <a:avLst/>
            </a:prstGeom>
            <a:noFill/>
          </p:spPr>
          <p:txBody>
            <a:bodyPr wrap="none" rtlCol="0">
              <a:spAutoFit/>
            </a:bodyPr>
            <a:lstStyle/>
            <a:p>
              <a:r>
                <a:rPr lang="en-US" altLang="zh-CN" sz="1600" b="1" dirty="0" smtClean="0">
                  <a:solidFill>
                    <a:schemeClr val="bg1"/>
                  </a:solidFill>
                  <a:latin typeface="Times New Roman" panose="02020603050405020304" pitchFamily="18" charset="0"/>
                  <a:cs typeface="Times New Roman" panose="02020603050405020304" pitchFamily="18" charset="0"/>
                </a:rPr>
                <a:t>VM</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87" name="矩形 86"/>
            <p:cNvSpPr/>
            <p:nvPr/>
          </p:nvSpPr>
          <p:spPr>
            <a:xfrm>
              <a:off x="7237398" y="3787862"/>
              <a:ext cx="1106429" cy="44853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600" b="1" dirty="0" smtClean="0">
                  <a:ln w="0"/>
                  <a:solidFill>
                    <a:schemeClr val="bg1"/>
                  </a:solidFill>
                  <a:latin typeface="Times New Roman" panose="02020603050405020304" pitchFamily="18" charset="0"/>
                  <a:cs typeface="Times New Roman" panose="02020603050405020304" pitchFamily="18" charset="0"/>
                </a:rPr>
                <a:t>Website</a:t>
              </a:r>
              <a:endParaRPr lang="zh-CN" altLang="en-US" sz="1600" b="1" dirty="0">
                <a:ln w="0"/>
                <a:solidFill>
                  <a:schemeClr val="bg1"/>
                </a:solidFill>
                <a:latin typeface="Times New Roman" panose="02020603050405020304" pitchFamily="18" charset="0"/>
                <a:cs typeface="Times New Roman" panose="02020603050405020304" pitchFamily="18" charset="0"/>
              </a:endParaRPr>
            </a:p>
          </p:txBody>
        </p:sp>
      </p:grpSp>
      <p:cxnSp>
        <p:nvCxnSpPr>
          <p:cNvPr id="98" name="直接箭头连接符 97"/>
          <p:cNvCxnSpPr>
            <a:endCxn id="11" idx="2"/>
          </p:cNvCxnSpPr>
          <p:nvPr/>
        </p:nvCxnSpPr>
        <p:spPr>
          <a:xfrm flipV="1">
            <a:off x="4553926" y="3305928"/>
            <a:ext cx="2494331" cy="25614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78" name="组合 77"/>
          <p:cNvGrpSpPr/>
          <p:nvPr/>
        </p:nvGrpSpPr>
        <p:grpSpPr>
          <a:xfrm>
            <a:off x="4172998" y="3657600"/>
            <a:ext cx="1465802" cy="968191"/>
            <a:chOff x="6697015" y="1820940"/>
            <a:chExt cx="1729587" cy="1168740"/>
          </a:xfrm>
        </p:grpSpPr>
        <p:sp>
          <p:nvSpPr>
            <p:cNvPr id="53" name="Rounded Rectangle 7"/>
            <p:cNvSpPr/>
            <p:nvPr/>
          </p:nvSpPr>
          <p:spPr>
            <a:xfrm>
              <a:off x="6697015" y="1825764"/>
              <a:ext cx="1729587" cy="116391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200" b="1" dirty="0">
                <a:latin typeface="Times New Roman" panose="02020603050405020304" pitchFamily="18" charset="0"/>
                <a:cs typeface="Times New Roman" panose="02020603050405020304" pitchFamily="18" charset="0"/>
              </a:endParaRPr>
            </a:p>
          </p:txBody>
        </p:sp>
        <p:sp>
          <p:nvSpPr>
            <p:cNvPr id="71" name="文本框 70"/>
            <p:cNvSpPr txBox="1"/>
            <p:nvPr/>
          </p:nvSpPr>
          <p:spPr>
            <a:xfrm>
              <a:off x="7252922" y="1820940"/>
              <a:ext cx="620784" cy="408681"/>
            </a:xfrm>
            <a:prstGeom prst="rect">
              <a:avLst/>
            </a:prstGeom>
            <a:noFill/>
          </p:spPr>
          <p:txBody>
            <a:bodyPr wrap="none" rtlCol="0">
              <a:spAutoFit/>
            </a:bodyPr>
            <a:lstStyle/>
            <a:p>
              <a:r>
                <a:rPr lang="en-US" altLang="zh-CN" sz="1600" b="1" dirty="0" smtClean="0">
                  <a:solidFill>
                    <a:schemeClr val="bg1"/>
                  </a:solidFill>
                  <a:latin typeface="Times New Roman" panose="02020603050405020304" pitchFamily="18" charset="0"/>
                  <a:cs typeface="Times New Roman" panose="02020603050405020304" pitchFamily="18" charset="0"/>
                </a:rPr>
                <a:t>VM</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77" name="矩形 76"/>
            <p:cNvSpPr/>
            <p:nvPr/>
          </p:nvSpPr>
          <p:spPr>
            <a:xfrm>
              <a:off x="6772745" y="2318365"/>
              <a:ext cx="1573022" cy="5191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400" b="1" dirty="0" smtClean="0">
                  <a:ln w="0"/>
                  <a:solidFill>
                    <a:schemeClr val="bg1"/>
                  </a:solidFill>
                  <a:latin typeface="Times New Roman" panose="02020603050405020304" pitchFamily="18" charset="0"/>
                  <a:cs typeface="Times New Roman" panose="02020603050405020304" pitchFamily="18" charset="0"/>
                </a:rPr>
                <a:t>Website: deny IP access</a:t>
              </a:r>
              <a:endParaRPr lang="zh-CN" altLang="en-US" sz="1400" b="1" dirty="0">
                <a:ln w="0"/>
                <a:solidFill>
                  <a:schemeClr val="bg1"/>
                </a:solidFill>
                <a:latin typeface="Times New Roman" panose="02020603050405020304" pitchFamily="18" charset="0"/>
                <a:cs typeface="Times New Roman" panose="02020603050405020304" pitchFamily="18" charset="0"/>
              </a:endParaRPr>
            </a:p>
          </p:txBody>
        </p:sp>
      </p:grpSp>
      <p:cxnSp>
        <p:nvCxnSpPr>
          <p:cNvPr id="99" name="直接箭头连接符 98"/>
          <p:cNvCxnSpPr/>
          <p:nvPr/>
        </p:nvCxnSpPr>
        <p:spPr>
          <a:xfrm flipH="1" flipV="1">
            <a:off x="1981200" y="4191000"/>
            <a:ext cx="2209800" cy="17526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1" name="直接箭头连接符 100"/>
          <p:cNvCxnSpPr>
            <a:stCxn id="44" idx="2"/>
          </p:cNvCxnSpPr>
          <p:nvPr/>
        </p:nvCxnSpPr>
        <p:spPr>
          <a:xfrm flipH="1" flipV="1">
            <a:off x="2286000" y="3124200"/>
            <a:ext cx="2095500" cy="27432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8" name="直接箭头连接符 107"/>
          <p:cNvCxnSpPr>
            <a:stCxn id="44" idx="2"/>
          </p:cNvCxnSpPr>
          <p:nvPr/>
        </p:nvCxnSpPr>
        <p:spPr>
          <a:xfrm flipH="1" flipV="1">
            <a:off x="3581400" y="2819400"/>
            <a:ext cx="800100" cy="30480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0" name="直接箭头连接符 109"/>
          <p:cNvCxnSpPr>
            <a:stCxn id="44" idx="2"/>
          </p:cNvCxnSpPr>
          <p:nvPr/>
        </p:nvCxnSpPr>
        <p:spPr>
          <a:xfrm flipV="1">
            <a:off x="4381500" y="4419600"/>
            <a:ext cx="647700" cy="144780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838200" y="1143000"/>
            <a:ext cx="2057400" cy="4724400"/>
          </a:xfrm>
          <a:prstGeom prst="rect">
            <a:avLst/>
          </a:prstGeom>
          <a:noFill/>
          <a:ln>
            <a:solidFill>
              <a:srgbClr val="FF0000"/>
            </a:solidFill>
            <a:prstDash val="sysDash"/>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
        <p:nvSpPr>
          <p:cNvPr id="44" name="Rectangle 43"/>
          <p:cNvSpPr/>
          <p:nvPr/>
        </p:nvSpPr>
        <p:spPr>
          <a:xfrm>
            <a:off x="3048000" y="1143000"/>
            <a:ext cx="2667000" cy="4724400"/>
          </a:xfrm>
          <a:prstGeom prst="rect">
            <a:avLst/>
          </a:prstGeom>
          <a:noFill/>
          <a:ln>
            <a:solidFill>
              <a:srgbClr val="FF0000"/>
            </a:solidFill>
            <a:prstDash val="sysDash"/>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
        <p:nvSpPr>
          <p:cNvPr id="63" name="Rectangle 62"/>
          <p:cNvSpPr/>
          <p:nvPr/>
        </p:nvSpPr>
        <p:spPr>
          <a:xfrm>
            <a:off x="5791200" y="1143000"/>
            <a:ext cx="2362200" cy="3352800"/>
          </a:xfrm>
          <a:prstGeom prst="rect">
            <a:avLst/>
          </a:prstGeom>
          <a:noFill/>
          <a:ln>
            <a:solidFill>
              <a:srgbClr val="FF0000"/>
            </a:solidFill>
            <a:prstDash val="sysDash"/>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
        <p:nvSpPr>
          <p:cNvPr id="19" name="Rectangle 18"/>
          <p:cNvSpPr/>
          <p:nvPr/>
        </p:nvSpPr>
        <p:spPr>
          <a:xfrm>
            <a:off x="838200" y="1182469"/>
            <a:ext cx="2057400" cy="646331"/>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b="1" dirty="0"/>
              <a:t>Only see a portion of web servers</a:t>
            </a:r>
          </a:p>
        </p:txBody>
      </p:sp>
      <p:sp>
        <p:nvSpPr>
          <p:cNvPr id="21" name="Rectangle 20"/>
          <p:cNvSpPr/>
          <p:nvPr/>
        </p:nvSpPr>
        <p:spPr>
          <a:xfrm>
            <a:off x="3124201" y="1182469"/>
            <a:ext cx="2438400" cy="646331"/>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b="1" dirty="0"/>
              <a:t>Only see a portion of web sites’ pages</a:t>
            </a:r>
          </a:p>
        </p:txBody>
      </p:sp>
      <p:sp>
        <p:nvSpPr>
          <p:cNvPr id="22" name="Rectangle 21"/>
          <p:cNvSpPr/>
          <p:nvPr/>
        </p:nvSpPr>
        <p:spPr>
          <a:xfrm>
            <a:off x="5867400" y="1219200"/>
            <a:ext cx="2286000" cy="92333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b="1" dirty="0"/>
              <a:t>Lower bound on number of IPs used by web services</a:t>
            </a:r>
          </a:p>
        </p:txBody>
      </p:sp>
      <p:pic>
        <p:nvPicPr>
          <p:cNvPr id="58" name="Picture 3" descr="C:\Documents and Settings\rist\Local Settings\Temporary Internet Files\Content.IE5\CNYX6FYV\MCj04352420000[1].png"/>
          <p:cNvPicPr>
            <a:picLocks noChangeAspect="1" noChangeArrowheads="1"/>
          </p:cNvPicPr>
          <p:nvPr/>
        </p:nvPicPr>
        <p:blipFill>
          <a:blip r:embed="rId4" cstate="print"/>
          <a:srcRect/>
          <a:stretch>
            <a:fillRect/>
          </a:stretch>
        </p:blipFill>
        <p:spPr bwMode="auto">
          <a:xfrm>
            <a:off x="4267200" y="5638801"/>
            <a:ext cx="540654" cy="810106"/>
          </a:xfrm>
          <a:prstGeom prst="rect">
            <a:avLst/>
          </a:prstGeom>
          <a:ln>
            <a:noFill/>
          </a:ln>
          <a:effectLst>
            <a:outerShdw blurRad="190500" algn="tl" rotWithShape="0">
              <a:srgbClr val="000000">
                <a:alpha val="70000"/>
              </a:srgbClr>
            </a:outerShdw>
          </a:effectLst>
        </p:spPr>
      </p:pic>
      <p:grpSp>
        <p:nvGrpSpPr>
          <p:cNvPr id="32" name="Group 31"/>
          <p:cNvGrpSpPr/>
          <p:nvPr/>
        </p:nvGrpSpPr>
        <p:grpSpPr>
          <a:xfrm>
            <a:off x="6420716" y="6019800"/>
            <a:ext cx="1885084" cy="750332"/>
            <a:chOff x="-2286000" y="5334000"/>
            <a:chExt cx="1885084" cy="750332"/>
          </a:xfrm>
        </p:grpSpPr>
        <p:sp>
          <p:nvSpPr>
            <p:cNvPr id="28" name="Rectangle 27"/>
            <p:cNvSpPr/>
            <p:nvPr/>
          </p:nvSpPr>
          <p:spPr>
            <a:xfrm>
              <a:off x="-2286000" y="5410200"/>
              <a:ext cx="609600" cy="228600"/>
            </a:xfrm>
            <a:prstGeom prst="rect">
              <a:avLst/>
            </a:prstGeom>
            <a:ln>
              <a:noFill/>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
          <p:nvSpPr>
            <p:cNvPr id="62" name="Rectangle 61"/>
            <p:cNvSpPr/>
            <p:nvPr/>
          </p:nvSpPr>
          <p:spPr>
            <a:xfrm>
              <a:off x="-2286000" y="5791200"/>
              <a:ext cx="609600" cy="228600"/>
            </a:xfrm>
            <a:prstGeom prst="rect">
              <a:avLst/>
            </a:prstGeom>
            <a:solidFill>
              <a:schemeClr val="accent2"/>
            </a:solidFill>
            <a:ln>
              <a:noFill/>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smtClean="0">
                <a:solidFill>
                  <a:schemeClr val="tx1"/>
                </a:solidFill>
              </a:endParaRPr>
            </a:p>
          </p:txBody>
        </p:sp>
        <p:sp>
          <p:nvSpPr>
            <p:cNvPr id="30" name="TextBox 29"/>
            <p:cNvSpPr txBox="1"/>
            <p:nvPr/>
          </p:nvSpPr>
          <p:spPr>
            <a:xfrm>
              <a:off x="-1676400" y="5334000"/>
              <a:ext cx="1275484" cy="369332"/>
            </a:xfrm>
            <a:prstGeom prst="rect">
              <a:avLst/>
            </a:prstGeom>
            <a:noFill/>
          </p:spPr>
          <p:txBody>
            <a:bodyPr wrap="none" rtlCol="0">
              <a:spAutoFit/>
            </a:bodyPr>
            <a:lstStyle/>
            <a:p>
              <a:r>
                <a:rPr lang="en-US" dirty="0" smtClean="0"/>
                <a:t>Able to find</a:t>
              </a:r>
              <a:endParaRPr lang="en-US" dirty="0"/>
            </a:p>
          </p:txBody>
        </p:sp>
        <p:sp>
          <p:nvSpPr>
            <p:cNvPr id="64" name="TextBox 63"/>
            <p:cNvSpPr txBox="1"/>
            <p:nvPr/>
          </p:nvSpPr>
          <p:spPr>
            <a:xfrm>
              <a:off x="-1676400" y="5715000"/>
              <a:ext cx="1175397" cy="369332"/>
            </a:xfrm>
            <a:prstGeom prst="rect">
              <a:avLst/>
            </a:prstGeom>
            <a:noFill/>
          </p:spPr>
          <p:txBody>
            <a:bodyPr wrap="none" rtlCol="0">
              <a:spAutoFit/>
            </a:bodyPr>
            <a:lstStyle/>
            <a:p>
              <a:r>
                <a:rPr lang="en-US" dirty="0" smtClean="0"/>
                <a:t>Fail to find</a:t>
              </a:r>
              <a:endParaRPr lang="en-US" dirty="0"/>
            </a:p>
          </p:txBody>
        </p:sp>
      </p:grpSp>
      <p:grpSp>
        <p:nvGrpSpPr>
          <p:cNvPr id="41" name="Group 40"/>
          <p:cNvGrpSpPr/>
          <p:nvPr/>
        </p:nvGrpSpPr>
        <p:grpSpPr>
          <a:xfrm>
            <a:off x="3124200" y="4800600"/>
            <a:ext cx="2311400" cy="635000"/>
            <a:chOff x="3124200" y="4800600"/>
            <a:chExt cx="2311400" cy="635000"/>
          </a:xfrm>
        </p:grpSpPr>
        <p:pic>
          <p:nvPicPr>
            <p:cNvPr id="33" name="Picture 32" descr="erase-51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24200" y="5105400"/>
              <a:ext cx="330200" cy="330200"/>
            </a:xfrm>
            <a:prstGeom prst="rect">
              <a:avLst/>
            </a:prstGeom>
          </p:spPr>
        </p:pic>
        <p:pic>
          <p:nvPicPr>
            <p:cNvPr id="67" name="Picture 66" descr="erase-51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1400" y="4876800"/>
              <a:ext cx="330200" cy="330200"/>
            </a:xfrm>
            <a:prstGeom prst="rect">
              <a:avLst/>
            </a:prstGeom>
          </p:spPr>
        </p:pic>
        <p:pic>
          <p:nvPicPr>
            <p:cNvPr id="68" name="Picture 67" descr="erase-51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05400" y="5029200"/>
              <a:ext cx="330200" cy="330200"/>
            </a:xfrm>
            <a:prstGeom prst="rect">
              <a:avLst/>
            </a:prstGeom>
          </p:spPr>
        </p:pic>
        <p:pic>
          <p:nvPicPr>
            <p:cNvPr id="70" name="Picture 69" descr="erase-51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4953000"/>
              <a:ext cx="330200" cy="330200"/>
            </a:xfrm>
            <a:prstGeom prst="rect">
              <a:avLst/>
            </a:prstGeom>
          </p:spPr>
        </p:pic>
        <p:pic>
          <p:nvPicPr>
            <p:cNvPr id="73" name="Picture 72" descr="erase-512.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2400" y="4800600"/>
              <a:ext cx="330200" cy="330200"/>
            </a:xfrm>
            <a:prstGeom prst="rect">
              <a:avLst/>
            </a:prstGeom>
          </p:spPr>
        </p:pic>
      </p:grpSp>
      <p:pic>
        <p:nvPicPr>
          <p:cNvPr id="35" name="Picture 34" descr="Check_mark.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0200" y="5334000"/>
            <a:ext cx="400546" cy="400546"/>
          </a:xfrm>
          <a:prstGeom prst="rect">
            <a:avLst/>
          </a:prstGeom>
        </p:spPr>
      </p:pic>
    </p:spTree>
    <p:extLst>
      <p:ext uri="{BB962C8B-B14F-4D97-AF65-F5344CB8AC3E}">
        <p14:creationId xmlns:p14="http://schemas.microsoft.com/office/powerpoint/2010/main" val="159922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7" grpId="0" animBg="1"/>
      <p:bldP spid="44" grpId="0" animBg="1"/>
      <p:bldP spid="63" grpId="1" animBg="1"/>
      <p:bldP spid="19"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loud 57"/>
          <p:cNvSpPr/>
          <p:nvPr/>
        </p:nvSpPr>
        <p:spPr>
          <a:xfrm>
            <a:off x="834556" y="1677760"/>
            <a:ext cx="7471244" cy="1352701"/>
          </a:xfrm>
          <a:prstGeom prst="cloud">
            <a:avLst/>
          </a:prstGeom>
          <a:ln>
            <a:solidFill>
              <a:schemeClr val="accent5"/>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7788AB0C-407B-47F8-BA5E-EF063E2B1E11}" type="slidenum">
              <a:rPr lang="en-US" smtClean="0"/>
              <a:pPr/>
              <a:t>2</a:t>
            </a:fld>
            <a:endParaRPr lang="en-US"/>
          </a:p>
        </p:txBody>
      </p:sp>
      <p:sp>
        <p:nvSpPr>
          <p:cNvPr id="5" name="Title 4"/>
          <p:cNvSpPr>
            <a:spLocks noGrp="1"/>
          </p:cNvSpPr>
          <p:nvPr>
            <p:ph type="ctrTitle"/>
          </p:nvPr>
        </p:nvSpPr>
        <p:spPr>
          <a:xfrm>
            <a:off x="533400" y="228601"/>
            <a:ext cx="7772400" cy="685800"/>
          </a:xfrm>
        </p:spPr>
        <p:txBody>
          <a:bodyPr>
            <a:normAutofit fontScale="90000"/>
          </a:bodyPr>
          <a:lstStyle/>
          <a:p>
            <a:r>
              <a:rPr lang="en-US" dirty="0" smtClean="0"/>
              <a:t>Motivation</a:t>
            </a:r>
            <a:endParaRPr lang="en-US" dirty="0"/>
          </a:p>
        </p:txBody>
      </p:sp>
      <p:sp>
        <p:nvSpPr>
          <p:cNvPr id="6" name="Subtitle 2"/>
          <p:cNvSpPr>
            <a:spLocks noGrp="1"/>
          </p:cNvSpPr>
          <p:nvPr>
            <p:ph type="subTitle" idx="1"/>
          </p:nvPr>
        </p:nvSpPr>
        <p:spPr>
          <a:xfrm>
            <a:off x="304800" y="1108590"/>
            <a:ext cx="8686800" cy="5673210"/>
          </a:xfrm>
        </p:spPr>
        <p:txBody>
          <a:bodyPr>
            <a:noAutofit/>
          </a:bodyPr>
          <a:lstStyle/>
          <a:p>
            <a:pPr algn="l"/>
            <a:r>
              <a:rPr lang="en-US" b="1" dirty="0" smtClean="0">
                <a:solidFill>
                  <a:schemeClr val="accent1"/>
                </a:solidFill>
              </a:rPr>
              <a:t>An increasing number services are using clouds</a:t>
            </a:r>
            <a:endParaRPr lang="en-US" altLang="zh-CN" b="1" dirty="0" smtClean="0">
              <a:solidFill>
                <a:schemeClr val="accent1"/>
              </a:solidFill>
            </a:endParaRPr>
          </a:p>
          <a:p>
            <a:pPr algn="l"/>
            <a:endParaRPr lang="en-US" altLang="zh-CN" sz="2400" dirty="0">
              <a:solidFill>
                <a:schemeClr val="tx1"/>
              </a:solidFill>
            </a:endParaRPr>
          </a:p>
          <a:p>
            <a:pPr algn="l"/>
            <a:endParaRPr lang="en-US" altLang="zh-CN" sz="2400" b="1" dirty="0">
              <a:solidFill>
                <a:schemeClr val="tx1"/>
              </a:solidFill>
            </a:endParaRPr>
          </a:p>
          <a:p>
            <a:pPr algn="l"/>
            <a:endParaRPr lang="en-US" altLang="zh-CN" sz="2400" b="1" dirty="0" smtClean="0">
              <a:solidFill>
                <a:schemeClr val="tx1"/>
              </a:solidFill>
            </a:endParaRPr>
          </a:p>
          <a:p>
            <a:pPr algn="l"/>
            <a:r>
              <a:rPr lang="en-US" altLang="zh-CN" b="1" dirty="0" smtClean="0">
                <a:solidFill>
                  <a:schemeClr val="accent1"/>
                </a:solidFill>
              </a:rPr>
              <a:t>Understanding cloud usage pattern is important</a:t>
            </a:r>
            <a:endParaRPr lang="en-US" altLang="zh-CN" b="1" dirty="0" smtClean="0">
              <a:solidFill>
                <a:schemeClr val="accent2"/>
              </a:solidFill>
            </a:endParaRPr>
          </a:p>
          <a:p>
            <a:pPr algn="l"/>
            <a:endParaRPr lang="en-US" sz="2000"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p:txBody>
      </p:sp>
      <p:grpSp>
        <p:nvGrpSpPr>
          <p:cNvPr id="3" name="组合 2"/>
          <p:cNvGrpSpPr/>
          <p:nvPr/>
        </p:nvGrpSpPr>
        <p:grpSpPr>
          <a:xfrm>
            <a:off x="152400" y="3810000"/>
            <a:ext cx="8915400" cy="1830527"/>
            <a:chOff x="709863" y="3810000"/>
            <a:chExt cx="7507705" cy="1830527"/>
          </a:xfrm>
        </p:grpSpPr>
        <p:sp>
          <p:nvSpPr>
            <p:cNvPr id="18" name="圆角矩形 17"/>
            <p:cNvSpPr/>
            <p:nvPr/>
          </p:nvSpPr>
          <p:spPr>
            <a:xfrm>
              <a:off x="3340768" y="3810000"/>
              <a:ext cx="2514600" cy="89659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smtClean="0">
                  <a:latin typeface="Times New Roman" panose="02020603050405020304" pitchFamily="18" charset="0"/>
                  <a:cs typeface="Times New Roman" panose="02020603050405020304" pitchFamily="18" charset="0"/>
                </a:rPr>
                <a:t>What is the usage pattern of a website?</a:t>
              </a:r>
              <a:endParaRPr lang="zh-CN" altLang="en-US" sz="2400" dirty="0">
                <a:latin typeface="Times New Roman" panose="02020603050405020304" pitchFamily="18" charset="0"/>
                <a:cs typeface="Times New Roman" panose="02020603050405020304" pitchFamily="18" charset="0"/>
              </a:endParaRPr>
            </a:p>
          </p:txBody>
        </p:sp>
        <p:sp>
          <p:nvSpPr>
            <p:cNvPr id="19" name="圆角矩形 18"/>
            <p:cNvSpPr/>
            <p:nvPr/>
          </p:nvSpPr>
          <p:spPr>
            <a:xfrm>
              <a:off x="709863" y="3810000"/>
              <a:ext cx="2566737" cy="89659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smtClean="0">
                  <a:latin typeface="Times New Roman" panose="02020603050405020304" pitchFamily="18" charset="0"/>
                  <a:cs typeface="Times New Roman" panose="02020603050405020304" pitchFamily="18" charset="0"/>
                </a:rPr>
                <a:t>How many instances are used by a website?</a:t>
              </a:r>
              <a:endParaRPr lang="zh-CN" altLang="en-US" sz="2400" dirty="0">
                <a:latin typeface="Times New Roman" panose="02020603050405020304" pitchFamily="18" charset="0"/>
                <a:cs typeface="Times New Roman" panose="02020603050405020304" pitchFamily="18" charset="0"/>
              </a:endParaRPr>
            </a:p>
          </p:txBody>
        </p:sp>
        <p:sp>
          <p:nvSpPr>
            <p:cNvPr id="20" name="圆角矩形 19"/>
            <p:cNvSpPr/>
            <p:nvPr/>
          </p:nvSpPr>
          <p:spPr>
            <a:xfrm>
              <a:off x="5907505" y="3810000"/>
              <a:ext cx="2310063" cy="89659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solidFill>
                    <a:schemeClr val="bg1"/>
                  </a:solidFill>
                  <a:latin typeface="Times New Roman" panose="02020603050405020304" pitchFamily="18" charset="0"/>
                  <a:cs typeface="Times New Roman" panose="02020603050405020304" pitchFamily="18" charset="0"/>
                </a:rPr>
                <a:t>Do tenants leverage elasticity?</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1" name="圆角矩形 20"/>
            <p:cNvSpPr/>
            <p:nvPr/>
          </p:nvSpPr>
          <p:spPr>
            <a:xfrm>
              <a:off x="1905000" y="4800600"/>
              <a:ext cx="2269958" cy="8382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solidFill>
                    <a:schemeClr val="bg1"/>
                  </a:solidFill>
                  <a:latin typeface="Times New Roman" panose="02020603050405020304" pitchFamily="18" charset="0"/>
                  <a:cs typeface="Times New Roman" panose="02020603050405020304" pitchFamily="18" charset="0"/>
                </a:rPr>
                <a:t>Is </a:t>
              </a:r>
              <a:r>
                <a:rPr lang="en-US" altLang="zh-CN" sz="2400" dirty="0" err="1">
                  <a:solidFill>
                    <a:schemeClr val="bg1"/>
                  </a:solidFill>
                  <a:latin typeface="Times New Roman" panose="02020603050405020304" pitchFamily="18" charset="0"/>
                  <a:cs typeface="Times New Roman" panose="02020603050405020304" pitchFamily="18" charset="0"/>
                </a:rPr>
                <a:t>piratebay</a:t>
              </a:r>
              <a:r>
                <a:rPr lang="en-US" altLang="zh-CN" sz="2400" dirty="0">
                  <a:solidFill>
                    <a:schemeClr val="bg1"/>
                  </a:solidFill>
                  <a:latin typeface="Times New Roman" panose="02020603050405020304" pitchFamily="18" charset="0"/>
                  <a:cs typeface="Times New Roman" panose="02020603050405020304" pitchFamily="18" charset="0"/>
                </a:rPr>
                <a:t> </a:t>
              </a:r>
              <a:r>
                <a:rPr lang="en-US" altLang="zh-CN" sz="2400" dirty="0" smtClean="0">
                  <a:solidFill>
                    <a:schemeClr val="bg1"/>
                  </a:solidFill>
                  <a:latin typeface="Times New Roman" panose="02020603050405020304" pitchFamily="18" charset="0"/>
                  <a:cs typeface="Times New Roman" panose="02020603050405020304" pitchFamily="18" charset="0"/>
                </a:rPr>
                <a:t>using EC2</a:t>
              </a:r>
              <a:r>
                <a:rPr lang="en-US" altLang="zh-CN" sz="2400" dirty="0">
                  <a:solidFill>
                    <a:schemeClr val="bg1"/>
                  </a:solidFill>
                  <a:latin typeface="Times New Roman" panose="02020603050405020304" pitchFamily="18" charset="0"/>
                  <a:cs typeface="Times New Roman" panose="02020603050405020304" pitchFamily="18" charset="0"/>
                </a:rPr>
                <a:t>?</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23" name="圆角矩形 22"/>
            <p:cNvSpPr/>
            <p:nvPr/>
          </p:nvSpPr>
          <p:spPr>
            <a:xfrm>
              <a:off x="4816642" y="4876800"/>
              <a:ext cx="2448426" cy="763727"/>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a:solidFill>
                    <a:schemeClr val="bg1"/>
                  </a:solidFill>
                  <a:latin typeface="Times New Roman" panose="02020603050405020304" pitchFamily="18" charset="0"/>
                  <a:cs typeface="Times New Roman" panose="02020603050405020304" pitchFamily="18" charset="0"/>
                </a:rPr>
                <a:t>Are there OpenVPN servers in EC2?</a:t>
              </a:r>
              <a:endParaRPr lang="zh-CN" altLang="en-US" sz="2400">
                <a:solidFill>
                  <a:schemeClr val="bg1"/>
                </a:solidFill>
                <a:latin typeface="Times New Roman" panose="02020603050405020304" pitchFamily="18" charset="0"/>
                <a:cs typeface="Times New Roman" panose="02020603050405020304" pitchFamily="18" charset="0"/>
              </a:endParaRPr>
            </a:p>
          </p:txBody>
        </p:sp>
      </p:grpSp>
      <p:sp>
        <p:nvSpPr>
          <p:cNvPr id="2" name="矩形 1"/>
          <p:cNvSpPr/>
          <p:nvPr/>
        </p:nvSpPr>
        <p:spPr>
          <a:xfrm>
            <a:off x="395037" y="5788541"/>
            <a:ext cx="7107560" cy="954107"/>
          </a:xfrm>
          <a:prstGeom prst="rect">
            <a:avLst/>
          </a:prstGeom>
        </p:spPr>
        <p:txBody>
          <a:bodyPr wrap="square">
            <a:spAutoFit/>
          </a:bodyPr>
          <a:lstStyle/>
          <a:p>
            <a:r>
              <a:rPr lang="en-US" altLang="zh-CN" sz="2400" dirty="0"/>
              <a:t>- </a:t>
            </a:r>
            <a:r>
              <a:rPr lang="en-US" altLang="zh-CN" sz="2800" dirty="0"/>
              <a:t>Design new services &amp; applications</a:t>
            </a:r>
          </a:p>
          <a:p>
            <a:r>
              <a:rPr lang="en-US" altLang="zh-CN" sz="2800" dirty="0"/>
              <a:t>- Design provisioning &amp; scaling algorithm</a:t>
            </a:r>
            <a:endParaRPr lang="en-US" altLang="zh-CN" sz="2800" b="1" dirty="0">
              <a:solidFill>
                <a:schemeClr val="accent2"/>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8482" y="2484200"/>
            <a:ext cx="1428750" cy="38100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799" y="1966335"/>
            <a:ext cx="1443627" cy="406655"/>
          </a:xfrm>
          <a:prstGeom prst="rect">
            <a:avLst/>
          </a:prstGeom>
        </p:spPr>
      </p:pic>
      <p:pic>
        <p:nvPicPr>
          <p:cNvPr id="9" name="图片 8"/>
          <p:cNvPicPr>
            <a:picLocks noChangeAspect="1"/>
          </p:cNvPicPr>
          <p:nvPr/>
        </p:nvPicPr>
        <p:blipFill>
          <a:blip r:embed="rId5" cstate="print">
            <a:extLst>
              <a:ext uri="{BEBA8EAE-BF5A-486C-A8C5-ECC9F3942E4B}">
                <a14:imgProps xmlns:a14="http://schemas.microsoft.com/office/drawing/2010/main">
                  <a14:imgLayer r:embed="rId6">
                    <a14:imgEffect>
                      <a14:backgroundRemoval t="10000" b="90000" l="4395" r="89844">
                        <a14:foregroundMark x1="48438" y1="46154" x2="48438" y2="46154"/>
                        <a14:foregroundMark x1="22070" y1="46154" x2="22070" y2="46154"/>
                        <a14:foregroundMark x1="27539" y1="74872" x2="27539" y2="74872"/>
                        <a14:foregroundMark x1="14355" y1="40256" x2="14355" y2="40256"/>
                        <a14:foregroundMark x1="8789" y1="43077" x2="8789" y2="43077"/>
                        <a14:foregroundMark x1="4395" y1="40256" x2="4395" y2="40256"/>
                        <a14:foregroundMark x1="82617" y1="43077" x2="82617" y2="43077"/>
                        <a14:foregroundMark x1="75977" y1="43077" x2="75977" y2="43077"/>
                      </a14:backgroundRemoval>
                    </a14:imgEffect>
                  </a14:imgLayer>
                </a14:imgProps>
              </a:ext>
              <a:ext uri="{28A0092B-C50C-407E-A947-70E740481C1C}">
                <a14:useLocalDpi xmlns:a14="http://schemas.microsoft.com/office/drawing/2010/main" val="0"/>
              </a:ext>
            </a:extLst>
          </a:blip>
          <a:stretch>
            <a:fillRect/>
          </a:stretch>
        </p:blipFill>
        <p:spPr>
          <a:xfrm>
            <a:off x="4106983" y="1840175"/>
            <a:ext cx="1398980" cy="532815"/>
          </a:xfrm>
          <a:prstGeom prst="rect">
            <a:avLst/>
          </a:prstGeom>
        </p:spPr>
      </p:pic>
      <p:pic>
        <p:nvPicPr>
          <p:cNvPr id="16" name="Picture 20" descr="https://encrypted-tbn2.gstatic.com/images?q=tbn:ANd9GcRUiXNjGuA8r3ZT_epkSHF_eVymLVwzKHjMegl1IhytRYDdVtFoNhxxo2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02757" y="2469089"/>
            <a:ext cx="15240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8" descr="https://encrypted-tbn2.gstatic.com/images?q=tbn:ANd9GcS9oZTUhbg7LSAbKzTiUdOeRVhpIX2DY-_Q1RyKqXV-3AYAAhDDxXrB-8g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6000" y="1757094"/>
            <a:ext cx="1143000" cy="452706"/>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018958" y="2224006"/>
            <a:ext cx="831271" cy="651484"/>
          </a:xfrm>
          <a:prstGeom prst="rect">
            <a:avLst/>
          </a:prstGeom>
        </p:spPr>
      </p:pic>
    </p:spTree>
    <p:extLst>
      <p:ext uri="{BB962C8B-B14F-4D97-AF65-F5344CB8AC3E}">
        <p14:creationId xmlns:p14="http://schemas.microsoft.com/office/powerpoint/2010/main" val="240124388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20</a:t>
            </a:fld>
            <a:endParaRPr lang="en-US"/>
          </a:p>
        </p:txBody>
      </p:sp>
      <p:sp>
        <p:nvSpPr>
          <p:cNvPr id="3" name="标题 2"/>
          <p:cNvSpPr>
            <a:spLocks noGrp="1"/>
          </p:cNvSpPr>
          <p:nvPr>
            <p:ph type="ctrTitle"/>
          </p:nvPr>
        </p:nvSpPr>
        <p:spPr>
          <a:xfrm>
            <a:off x="100914" y="990600"/>
            <a:ext cx="8915400" cy="1470025"/>
          </a:xfrm>
        </p:spPr>
        <p:txBody>
          <a:bodyPr>
            <a:noAutofit/>
          </a:bodyPr>
          <a:lstStyle/>
          <a:p>
            <a:r>
              <a:rPr lang="en-US" altLang="zh-CN" sz="5400" dirty="0" smtClean="0"/>
              <a:t>Other results are in the paper!</a:t>
            </a:r>
            <a:endParaRPr lang="zh-CN" altLang="en-US" sz="5400" dirty="0"/>
          </a:p>
        </p:txBody>
      </p:sp>
      <p:sp>
        <p:nvSpPr>
          <p:cNvPr id="5" name="标题 2"/>
          <p:cNvSpPr txBox="1">
            <a:spLocks/>
          </p:cNvSpPr>
          <p:nvPr/>
        </p:nvSpPr>
        <p:spPr>
          <a:xfrm>
            <a:off x="405714" y="2819400"/>
            <a:ext cx="86106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sz="5400" dirty="0" smtClean="0"/>
              <a:t>Visit our website: </a:t>
            </a:r>
            <a:r>
              <a:rPr lang="en-US" altLang="zh-CN" sz="5400" b="1" dirty="0" smtClean="0">
                <a:solidFill>
                  <a:schemeClr val="accent2"/>
                </a:solidFill>
                <a:hlinkClick r:id="rId3"/>
              </a:rPr>
              <a:t>www.cloudwhowas.org</a:t>
            </a:r>
            <a:endParaRPr lang="en-US" altLang="zh-CN" sz="5400" b="1" dirty="0" smtClean="0">
              <a:solidFill>
                <a:schemeClr val="accent2"/>
              </a:solidFill>
            </a:endParaRPr>
          </a:p>
          <a:p>
            <a:r>
              <a:rPr lang="en-US" altLang="zh-CN" sz="5400" dirty="0" smtClean="0">
                <a:solidFill>
                  <a:schemeClr val="accent2"/>
                </a:solidFill>
              </a:rPr>
              <a:t>to get more information!</a:t>
            </a:r>
            <a:endParaRPr lang="zh-CN" altLang="en-US" sz="5400" dirty="0">
              <a:solidFill>
                <a:schemeClr val="accent2"/>
              </a:solidFill>
            </a:endParaRPr>
          </a:p>
        </p:txBody>
      </p:sp>
    </p:spTree>
    <p:extLst>
      <p:ext uri="{BB962C8B-B14F-4D97-AF65-F5344CB8AC3E}">
        <p14:creationId xmlns:p14="http://schemas.microsoft.com/office/powerpoint/2010/main" val="41352312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21</a:t>
            </a:fld>
            <a:endParaRPr lang="en-US"/>
          </a:p>
        </p:txBody>
      </p:sp>
      <p:sp>
        <p:nvSpPr>
          <p:cNvPr id="5" name="Title 4"/>
          <p:cNvSpPr>
            <a:spLocks noGrp="1"/>
          </p:cNvSpPr>
          <p:nvPr>
            <p:ph type="ctrTitle"/>
          </p:nvPr>
        </p:nvSpPr>
        <p:spPr>
          <a:xfrm>
            <a:off x="381000" y="76200"/>
            <a:ext cx="8534400" cy="685800"/>
          </a:xfrm>
        </p:spPr>
        <p:txBody>
          <a:bodyPr>
            <a:noAutofit/>
          </a:bodyPr>
          <a:lstStyle/>
          <a:p>
            <a:r>
              <a:rPr lang="en-US" sz="6000" dirty="0" smtClean="0"/>
              <a:t>Conclusion</a:t>
            </a:r>
            <a:endParaRPr lang="en-US" sz="6000" dirty="0"/>
          </a:p>
        </p:txBody>
      </p:sp>
      <p:sp>
        <p:nvSpPr>
          <p:cNvPr id="2" name="TextBox 1"/>
          <p:cNvSpPr txBox="1"/>
          <p:nvPr/>
        </p:nvSpPr>
        <p:spPr>
          <a:xfrm>
            <a:off x="76200" y="791711"/>
            <a:ext cx="9144000" cy="4508927"/>
          </a:xfrm>
          <a:prstGeom prst="rect">
            <a:avLst/>
          </a:prstGeom>
          <a:noFill/>
        </p:spPr>
        <p:txBody>
          <a:bodyPr wrap="square" rtlCol="0">
            <a:spAutoFit/>
          </a:bodyPr>
          <a:lstStyle/>
          <a:p>
            <a:pPr>
              <a:lnSpc>
                <a:spcPct val="120000"/>
              </a:lnSpc>
            </a:pPr>
            <a:r>
              <a:rPr lang="en-US" sz="3000" dirty="0" err="1" smtClean="0"/>
              <a:t>WhoWas</a:t>
            </a:r>
            <a:r>
              <a:rPr lang="en-US" sz="3000" dirty="0" smtClean="0"/>
              <a:t>: new measurement platform </a:t>
            </a:r>
            <a:endParaRPr lang="en-US" sz="3000" dirty="0"/>
          </a:p>
          <a:p>
            <a:pPr>
              <a:lnSpc>
                <a:spcPct val="120000"/>
              </a:lnSpc>
            </a:pPr>
            <a:r>
              <a:rPr lang="en-US" sz="3000" dirty="0" smtClean="0"/>
              <a:t>Lightweight probing to associate content to IPs over time</a:t>
            </a:r>
            <a:endParaRPr lang="en-US" sz="3000" dirty="0"/>
          </a:p>
          <a:p>
            <a:pPr>
              <a:lnSpc>
                <a:spcPct val="120000"/>
              </a:lnSpc>
            </a:pPr>
            <a:r>
              <a:rPr lang="en-US" sz="3000" dirty="0" smtClean="0"/>
              <a:t>Used </a:t>
            </a:r>
            <a:r>
              <a:rPr lang="en-US" sz="3000" dirty="0" err="1" smtClean="0"/>
              <a:t>WhoWas</a:t>
            </a:r>
            <a:r>
              <a:rPr lang="en-US" sz="3000" dirty="0" smtClean="0"/>
              <a:t> for several first-of-their-kind measurements:</a:t>
            </a:r>
          </a:p>
          <a:p>
            <a:pPr>
              <a:lnSpc>
                <a:spcPct val="120000"/>
              </a:lnSpc>
            </a:pPr>
            <a:r>
              <a:rPr lang="en-US" sz="3000" dirty="0"/>
              <a:t>	</a:t>
            </a:r>
            <a:r>
              <a:rPr lang="en-US" sz="3000" dirty="0" smtClean="0"/>
              <a:t>Growth rates of IP usage</a:t>
            </a:r>
          </a:p>
          <a:p>
            <a:pPr>
              <a:lnSpc>
                <a:spcPct val="120000"/>
              </a:lnSpc>
            </a:pPr>
            <a:r>
              <a:rPr lang="en-US" sz="3000" dirty="0"/>
              <a:t>	</a:t>
            </a:r>
            <a:r>
              <a:rPr lang="en-US" sz="3000" dirty="0" smtClean="0"/>
              <a:t>Identification of malicious websites</a:t>
            </a:r>
            <a:endParaRPr lang="en-US" sz="3000" dirty="0"/>
          </a:p>
          <a:p>
            <a:pPr>
              <a:lnSpc>
                <a:spcPct val="120000"/>
              </a:lnSpc>
            </a:pPr>
            <a:r>
              <a:rPr lang="en-US" sz="3000" dirty="0"/>
              <a:t>	</a:t>
            </a:r>
            <a:r>
              <a:rPr lang="en-US" sz="3000" dirty="0" smtClean="0"/>
              <a:t>Software adoption rate in clouds</a:t>
            </a:r>
          </a:p>
          <a:p>
            <a:pPr>
              <a:lnSpc>
                <a:spcPct val="120000"/>
              </a:lnSpc>
            </a:pPr>
            <a:r>
              <a:rPr lang="en-US" sz="3000" dirty="0"/>
              <a:t>	</a:t>
            </a:r>
            <a:r>
              <a:rPr lang="en-US" sz="3000" dirty="0" smtClean="0"/>
              <a:t>…</a:t>
            </a:r>
            <a:endParaRPr lang="en-US" sz="3000" dirty="0"/>
          </a:p>
        </p:txBody>
      </p:sp>
      <p:sp>
        <p:nvSpPr>
          <p:cNvPr id="6" name="标题 2"/>
          <p:cNvSpPr txBox="1">
            <a:spLocks/>
          </p:cNvSpPr>
          <p:nvPr/>
        </p:nvSpPr>
        <p:spPr>
          <a:xfrm>
            <a:off x="838200" y="4724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sz="6000" dirty="0" smtClean="0"/>
              <a:t>Questions?</a:t>
            </a:r>
            <a:endParaRPr lang="zh-CN" altLang="en-US" sz="6000" dirty="0"/>
          </a:p>
        </p:txBody>
      </p:sp>
      <p:sp>
        <p:nvSpPr>
          <p:cNvPr id="7" name="标题 2"/>
          <p:cNvSpPr txBox="1">
            <a:spLocks/>
          </p:cNvSpPr>
          <p:nvPr/>
        </p:nvSpPr>
        <p:spPr>
          <a:xfrm>
            <a:off x="228600" y="5715000"/>
            <a:ext cx="86106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sz="3200" b="1" dirty="0" smtClean="0">
                <a:solidFill>
                  <a:schemeClr val="accent2"/>
                </a:solidFill>
                <a:hlinkClick r:id="rId3"/>
              </a:rPr>
              <a:t>www.cloudwhowas.org</a:t>
            </a:r>
            <a:endParaRPr lang="en-US" altLang="zh-CN" sz="3200" b="1" dirty="0" smtClean="0">
              <a:solidFill>
                <a:schemeClr val="accent2"/>
              </a:solidFill>
            </a:endParaRPr>
          </a:p>
        </p:txBody>
      </p:sp>
    </p:spTree>
    <p:extLst>
      <p:ext uri="{BB962C8B-B14F-4D97-AF65-F5344CB8AC3E}">
        <p14:creationId xmlns:p14="http://schemas.microsoft.com/office/powerpoint/2010/main" val="2449301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22</a:t>
            </a:fld>
            <a:endParaRPr lang="en-US"/>
          </a:p>
        </p:txBody>
      </p:sp>
      <p:sp>
        <p:nvSpPr>
          <p:cNvPr id="5" name="Title 4"/>
          <p:cNvSpPr>
            <a:spLocks noGrp="1"/>
          </p:cNvSpPr>
          <p:nvPr>
            <p:ph type="ctrTitle"/>
          </p:nvPr>
        </p:nvSpPr>
        <p:spPr>
          <a:xfrm>
            <a:off x="381000" y="76200"/>
            <a:ext cx="8534400" cy="685800"/>
          </a:xfrm>
        </p:spPr>
        <p:txBody>
          <a:bodyPr>
            <a:noAutofit/>
          </a:bodyPr>
          <a:lstStyle/>
          <a:p>
            <a:r>
              <a:rPr lang="en-US" sz="6000" dirty="0" smtClean="0"/>
              <a:t>Conclusion</a:t>
            </a:r>
            <a:endParaRPr lang="en-US" sz="6000" dirty="0"/>
          </a:p>
        </p:txBody>
      </p:sp>
      <p:sp>
        <p:nvSpPr>
          <p:cNvPr id="2" name="TextBox 1"/>
          <p:cNvSpPr txBox="1"/>
          <p:nvPr/>
        </p:nvSpPr>
        <p:spPr>
          <a:xfrm>
            <a:off x="76200" y="791711"/>
            <a:ext cx="9144000" cy="4508927"/>
          </a:xfrm>
          <a:prstGeom prst="rect">
            <a:avLst/>
          </a:prstGeom>
          <a:noFill/>
        </p:spPr>
        <p:txBody>
          <a:bodyPr wrap="square" rtlCol="0">
            <a:spAutoFit/>
          </a:bodyPr>
          <a:lstStyle/>
          <a:p>
            <a:pPr>
              <a:lnSpc>
                <a:spcPct val="120000"/>
              </a:lnSpc>
            </a:pPr>
            <a:r>
              <a:rPr lang="en-US" sz="3000" dirty="0" err="1" smtClean="0"/>
              <a:t>WhoWas</a:t>
            </a:r>
            <a:r>
              <a:rPr lang="en-US" sz="3000" dirty="0" smtClean="0"/>
              <a:t>: new measurement platform </a:t>
            </a:r>
            <a:endParaRPr lang="en-US" sz="3000" dirty="0"/>
          </a:p>
          <a:p>
            <a:pPr>
              <a:lnSpc>
                <a:spcPct val="120000"/>
              </a:lnSpc>
            </a:pPr>
            <a:r>
              <a:rPr lang="en-US" sz="3000" dirty="0" smtClean="0"/>
              <a:t>Lightweight probing to associate content to IPs over time</a:t>
            </a:r>
            <a:endParaRPr lang="en-US" sz="3000" dirty="0"/>
          </a:p>
          <a:p>
            <a:pPr>
              <a:lnSpc>
                <a:spcPct val="120000"/>
              </a:lnSpc>
            </a:pPr>
            <a:r>
              <a:rPr lang="en-US" sz="3000" dirty="0" smtClean="0"/>
              <a:t>Used </a:t>
            </a:r>
            <a:r>
              <a:rPr lang="en-US" sz="3000" dirty="0" err="1" smtClean="0"/>
              <a:t>WhoWas</a:t>
            </a:r>
            <a:r>
              <a:rPr lang="en-US" sz="3000" dirty="0" smtClean="0"/>
              <a:t> for several first-of-their-kind measurements:</a:t>
            </a:r>
          </a:p>
          <a:p>
            <a:pPr>
              <a:lnSpc>
                <a:spcPct val="120000"/>
              </a:lnSpc>
            </a:pPr>
            <a:r>
              <a:rPr lang="en-US" sz="3000" dirty="0"/>
              <a:t>	</a:t>
            </a:r>
            <a:r>
              <a:rPr lang="en-US" sz="3000" dirty="0" smtClean="0"/>
              <a:t>Growth rates of IP usage</a:t>
            </a:r>
          </a:p>
          <a:p>
            <a:pPr>
              <a:lnSpc>
                <a:spcPct val="120000"/>
              </a:lnSpc>
            </a:pPr>
            <a:r>
              <a:rPr lang="en-US" sz="3000" dirty="0"/>
              <a:t>	</a:t>
            </a:r>
            <a:r>
              <a:rPr lang="en-US" sz="3000" dirty="0" smtClean="0"/>
              <a:t>Identification of malicious websites</a:t>
            </a:r>
            <a:endParaRPr lang="en-US" sz="3000" dirty="0"/>
          </a:p>
          <a:p>
            <a:pPr>
              <a:lnSpc>
                <a:spcPct val="120000"/>
              </a:lnSpc>
            </a:pPr>
            <a:r>
              <a:rPr lang="en-US" sz="3000" dirty="0"/>
              <a:t>	</a:t>
            </a:r>
            <a:r>
              <a:rPr lang="en-US" sz="3000" dirty="0" smtClean="0"/>
              <a:t>Software adoption rate in clouds</a:t>
            </a:r>
          </a:p>
          <a:p>
            <a:pPr>
              <a:lnSpc>
                <a:spcPct val="120000"/>
              </a:lnSpc>
            </a:pPr>
            <a:r>
              <a:rPr lang="en-US" sz="3000" dirty="0"/>
              <a:t>	</a:t>
            </a:r>
            <a:r>
              <a:rPr lang="en-US" sz="3000" dirty="0" smtClean="0"/>
              <a:t>…</a:t>
            </a:r>
            <a:endParaRPr lang="en-US" sz="3000" dirty="0"/>
          </a:p>
        </p:txBody>
      </p:sp>
      <p:sp>
        <p:nvSpPr>
          <p:cNvPr id="6" name="标题 2"/>
          <p:cNvSpPr txBox="1">
            <a:spLocks/>
          </p:cNvSpPr>
          <p:nvPr/>
        </p:nvSpPr>
        <p:spPr>
          <a:xfrm>
            <a:off x="838200" y="47244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sz="6000" dirty="0" smtClean="0"/>
              <a:t>Questions?</a:t>
            </a:r>
            <a:endParaRPr lang="zh-CN" altLang="en-US" sz="6000" dirty="0"/>
          </a:p>
        </p:txBody>
      </p:sp>
      <p:sp>
        <p:nvSpPr>
          <p:cNvPr id="7" name="标题 2"/>
          <p:cNvSpPr txBox="1">
            <a:spLocks/>
          </p:cNvSpPr>
          <p:nvPr/>
        </p:nvSpPr>
        <p:spPr>
          <a:xfrm>
            <a:off x="228600" y="5715000"/>
            <a:ext cx="86106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sz="3200" b="1" dirty="0" smtClean="0">
                <a:solidFill>
                  <a:schemeClr val="accent2"/>
                </a:solidFill>
                <a:hlinkClick r:id="rId3"/>
              </a:rPr>
              <a:t>www.cloudwhowas.org</a:t>
            </a:r>
            <a:endParaRPr lang="en-US" altLang="zh-CN" sz="3200" b="1" dirty="0" smtClean="0">
              <a:solidFill>
                <a:schemeClr val="accent2"/>
              </a:solidFill>
            </a:endParaRPr>
          </a:p>
        </p:txBody>
      </p:sp>
    </p:spTree>
    <p:extLst>
      <p:ext uri="{BB962C8B-B14F-4D97-AF65-F5344CB8AC3E}">
        <p14:creationId xmlns:p14="http://schemas.microsoft.com/office/powerpoint/2010/main" val="20555369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3</a:t>
            </a:fld>
            <a:endParaRPr lang="en-US"/>
          </a:p>
        </p:txBody>
      </p:sp>
      <p:sp>
        <p:nvSpPr>
          <p:cNvPr id="5" name="Title 4"/>
          <p:cNvSpPr>
            <a:spLocks noGrp="1"/>
          </p:cNvSpPr>
          <p:nvPr>
            <p:ph type="ctrTitle"/>
          </p:nvPr>
        </p:nvSpPr>
        <p:spPr>
          <a:xfrm>
            <a:off x="533400" y="228601"/>
            <a:ext cx="7772400" cy="685800"/>
          </a:xfrm>
        </p:spPr>
        <p:txBody>
          <a:bodyPr>
            <a:normAutofit fontScale="90000"/>
          </a:bodyPr>
          <a:lstStyle/>
          <a:p>
            <a:r>
              <a:rPr lang="en-US" dirty="0" smtClean="0"/>
              <a:t>Motivation</a:t>
            </a:r>
            <a:endParaRPr lang="en-US" dirty="0"/>
          </a:p>
        </p:txBody>
      </p:sp>
      <p:sp>
        <p:nvSpPr>
          <p:cNvPr id="14" name="圆角矩形 13"/>
          <p:cNvSpPr/>
          <p:nvPr/>
        </p:nvSpPr>
        <p:spPr>
          <a:xfrm>
            <a:off x="413657" y="5940810"/>
            <a:ext cx="8273143" cy="840990"/>
          </a:xfrm>
          <a:prstGeom prst="roundRect">
            <a:avLst/>
          </a:prstGeom>
          <a:solidFill>
            <a:schemeClr val="accent2"/>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600" b="1" dirty="0" smtClean="0">
                <a:ln>
                  <a:solidFill>
                    <a:schemeClr val="bg1"/>
                  </a:solidFill>
                </a:ln>
                <a:solidFill>
                  <a:schemeClr val="bg1"/>
                </a:solidFill>
                <a:latin typeface="Times New Roman" panose="02020603050405020304" pitchFamily="18" charset="0"/>
                <a:cs typeface="Times New Roman" panose="02020603050405020304" pitchFamily="18" charset="0"/>
              </a:rPr>
              <a:t>We </a:t>
            </a:r>
            <a:r>
              <a:rPr lang="en-US" altLang="zh-CN" sz="3600" b="1" dirty="0">
                <a:ln>
                  <a:solidFill>
                    <a:schemeClr val="bg1"/>
                  </a:solidFill>
                </a:ln>
                <a:solidFill>
                  <a:schemeClr val="bg1"/>
                </a:solidFill>
                <a:latin typeface="Times New Roman" panose="02020603050405020304" pitchFamily="18" charset="0"/>
                <a:cs typeface="Times New Roman" panose="02020603050405020304" pitchFamily="18" charset="0"/>
              </a:rPr>
              <a:t>need more measurement tools</a:t>
            </a:r>
          </a:p>
        </p:txBody>
      </p:sp>
      <p:sp>
        <p:nvSpPr>
          <p:cNvPr id="15" name="矩形 14"/>
          <p:cNvSpPr/>
          <p:nvPr/>
        </p:nvSpPr>
        <p:spPr>
          <a:xfrm>
            <a:off x="152400" y="1066800"/>
            <a:ext cx="8915400" cy="4893648"/>
          </a:xfrm>
          <a:prstGeom prst="rect">
            <a:avLst/>
          </a:prstGeom>
        </p:spPr>
        <p:txBody>
          <a:bodyPr wrap="square">
            <a:spAutoFit/>
          </a:bodyPr>
          <a:lstStyle/>
          <a:p>
            <a:r>
              <a:rPr lang="en-US" altLang="zh-CN" sz="3200" b="1" dirty="0" smtClean="0">
                <a:solidFill>
                  <a:schemeClr val="accent1"/>
                </a:solidFill>
              </a:rPr>
              <a:t>Little research </a:t>
            </a:r>
            <a:r>
              <a:rPr lang="en-US" altLang="zh-CN" sz="3200" b="1" dirty="0">
                <a:solidFill>
                  <a:schemeClr val="accent1"/>
                </a:solidFill>
              </a:rPr>
              <a:t>about how tenants use public clouds</a:t>
            </a:r>
          </a:p>
          <a:p>
            <a:r>
              <a:rPr lang="en-US" altLang="zh-CN" sz="2800" i="1" dirty="0" err="1" smtClean="0"/>
              <a:t>Deepfield</a:t>
            </a:r>
            <a:r>
              <a:rPr lang="en-US" altLang="zh-CN" sz="2800" i="1" dirty="0"/>
              <a:t>,</a:t>
            </a:r>
            <a:r>
              <a:rPr lang="en-US" altLang="zh-CN" sz="2800" i="1" dirty="0" smtClean="0"/>
              <a:t> 2012</a:t>
            </a:r>
            <a:r>
              <a:rPr lang="en-US" altLang="zh-CN" sz="2800" dirty="0"/>
              <a:t>: 1/3 of daily users, 1% of Internet traffic are associated with </a:t>
            </a:r>
            <a:r>
              <a:rPr lang="en-US" altLang="zh-CN" sz="2800" dirty="0" smtClean="0"/>
              <a:t>AWS </a:t>
            </a:r>
          </a:p>
          <a:p>
            <a:r>
              <a:rPr lang="en-US" altLang="zh-CN" sz="2800" i="1" dirty="0" smtClean="0"/>
              <a:t>He et al., IMC 2013</a:t>
            </a:r>
            <a:r>
              <a:rPr lang="en-US" altLang="zh-CN" sz="2800" dirty="0" smtClean="0"/>
              <a:t>: </a:t>
            </a:r>
            <a:r>
              <a:rPr lang="en-US" sz="2800" dirty="0" smtClean="0"/>
              <a:t>4</a:t>
            </a:r>
            <a:r>
              <a:rPr lang="en-US" sz="2800" dirty="0"/>
              <a:t>% of the </a:t>
            </a:r>
            <a:r>
              <a:rPr lang="en-US" sz="2800" dirty="0" err="1"/>
              <a:t>Alexa</a:t>
            </a:r>
            <a:r>
              <a:rPr lang="en-US" sz="2800" dirty="0"/>
              <a:t> top million are in EC2/Azure </a:t>
            </a:r>
            <a:endParaRPr lang="en-US" altLang="zh-CN" sz="2800" dirty="0" smtClean="0"/>
          </a:p>
          <a:p>
            <a:pPr marL="342900" indent="-342900">
              <a:buFontTx/>
              <a:buChar char="-"/>
            </a:pPr>
            <a:r>
              <a:rPr lang="en-US" altLang="zh-CN" sz="2800" dirty="0" smtClean="0"/>
              <a:t>Answer </a:t>
            </a:r>
            <a:r>
              <a:rPr lang="en-US" altLang="zh-CN" sz="2800" dirty="0"/>
              <a:t>the question: </a:t>
            </a:r>
            <a:r>
              <a:rPr lang="en-US" altLang="zh-CN" sz="2800" b="1" dirty="0" smtClean="0"/>
              <a:t>Who is using  public clouds</a:t>
            </a:r>
            <a:r>
              <a:rPr lang="en-US" altLang="zh-CN" sz="2800" dirty="0" smtClean="0"/>
              <a:t>?</a:t>
            </a:r>
          </a:p>
          <a:p>
            <a:pPr marL="342900" indent="-342900">
              <a:buFontTx/>
              <a:buChar char="-"/>
            </a:pPr>
            <a:r>
              <a:rPr lang="en-US" altLang="zh-CN" sz="2800" dirty="0" smtClean="0"/>
              <a:t>Technique: </a:t>
            </a:r>
            <a:r>
              <a:rPr lang="en-US" altLang="zh-CN" sz="2800" dirty="0" err="1" smtClean="0"/>
              <a:t>I</a:t>
            </a:r>
            <a:r>
              <a:rPr lang="en-US" sz="2800" dirty="0" err="1" smtClean="0"/>
              <a:t>nvestage</a:t>
            </a:r>
            <a:r>
              <a:rPr lang="en-US" sz="2800" dirty="0" smtClean="0"/>
              <a:t> DNS </a:t>
            </a:r>
            <a:r>
              <a:rPr lang="en-US" sz="2800" dirty="0"/>
              <a:t>entries </a:t>
            </a:r>
            <a:r>
              <a:rPr lang="en-US" altLang="zh-CN" sz="2800" dirty="0" smtClean="0"/>
              <a:t>for </a:t>
            </a:r>
            <a:r>
              <a:rPr lang="en-US" altLang="zh-CN" sz="2800" dirty="0" err="1" smtClean="0"/>
              <a:t>Alexa</a:t>
            </a:r>
            <a:r>
              <a:rPr lang="en-US" altLang="zh-CN" sz="2800" dirty="0" smtClean="0"/>
              <a:t> </a:t>
            </a:r>
            <a:r>
              <a:rPr lang="en-US" altLang="zh-CN" sz="2800" dirty="0"/>
              <a:t>top </a:t>
            </a:r>
            <a:r>
              <a:rPr lang="en-US" altLang="zh-CN" sz="2800" dirty="0" smtClean="0"/>
              <a:t>websites and network packet capture data.</a:t>
            </a:r>
          </a:p>
          <a:p>
            <a:pPr marL="342900" indent="-342900">
              <a:buFontTx/>
              <a:buChar char="-"/>
            </a:pPr>
            <a:r>
              <a:rPr lang="en-US" altLang="zh-CN" sz="2800" dirty="0"/>
              <a:t>No insight into changes to deployment pattern over </a:t>
            </a:r>
            <a:r>
              <a:rPr lang="en-US" altLang="zh-CN" sz="2800" dirty="0" smtClean="0"/>
              <a:t>time</a:t>
            </a:r>
          </a:p>
          <a:p>
            <a:r>
              <a:rPr lang="en-US" sz="2800" i="1" dirty="0" smtClean="0"/>
              <a:t>Bermudez et al, </a:t>
            </a:r>
            <a:r>
              <a:rPr lang="en-US" sz="2800" i="1" dirty="0" smtClean="0"/>
              <a:t>INFOCOM 2013</a:t>
            </a:r>
            <a:r>
              <a:rPr lang="en-US" sz="2800" dirty="0"/>
              <a:t>: Exploring the cloud from passive measurements: The Amazon AWS case</a:t>
            </a:r>
          </a:p>
        </p:txBody>
      </p:sp>
    </p:spTree>
    <p:extLst>
      <p:ext uri="{BB962C8B-B14F-4D97-AF65-F5344CB8AC3E}">
        <p14:creationId xmlns:p14="http://schemas.microsoft.com/office/powerpoint/2010/main" val="15194446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4</a:t>
            </a:fld>
            <a:endParaRPr lang="en-US"/>
          </a:p>
        </p:txBody>
      </p:sp>
      <p:sp>
        <p:nvSpPr>
          <p:cNvPr id="6" name="Title 4"/>
          <p:cNvSpPr txBox="1">
            <a:spLocks/>
          </p:cNvSpPr>
          <p:nvPr/>
        </p:nvSpPr>
        <p:spPr>
          <a:xfrm>
            <a:off x="533400" y="228601"/>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dirty="0" smtClean="0"/>
              <a:t>Contributions</a:t>
            </a:r>
            <a:endParaRPr lang="en-US" dirty="0"/>
          </a:p>
        </p:txBody>
      </p:sp>
      <p:sp>
        <p:nvSpPr>
          <p:cNvPr id="7" name="矩形 6"/>
          <p:cNvSpPr/>
          <p:nvPr/>
        </p:nvSpPr>
        <p:spPr>
          <a:xfrm>
            <a:off x="481361" y="965537"/>
            <a:ext cx="8662639" cy="954107"/>
          </a:xfrm>
          <a:prstGeom prst="rect">
            <a:avLst/>
          </a:prstGeom>
        </p:spPr>
        <p:txBody>
          <a:bodyPr wrap="square">
            <a:spAutoFit/>
          </a:bodyPr>
          <a:lstStyle/>
          <a:p>
            <a:r>
              <a:rPr lang="en-US" altLang="zh-CN" sz="2800" dirty="0" smtClean="0"/>
              <a:t>We develop a new measurement platform, </a:t>
            </a:r>
            <a:r>
              <a:rPr lang="en-US" altLang="zh-CN" sz="2800" b="1" dirty="0" err="1" smtClean="0"/>
              <a:t>WhoWas</a:t>
            </a:r>
            <a:r>
              <a:rPr lang="en-US" altLang="zh-CN" sz="2800" dirty="0" smtClean="0"/>
              <a:t>, </a:t>
            </a:r>
            <a:r>
              <a:rPr lang="en-US" altLang="zh-CN" sz="2800" dirty="0"/>
              <a:t>to facilitate </a:t>
            </a:r>
            <a:r>
              <a:rPr lang="en-US" altLang="zh-CN" sz="2800" dirty="0" smtClean="0"/>
              <a:t>measurement studies of public cloud services</a:t>
            </a:r>
            <a:endParaRPr lang="en-US" altLang="zh-CN" sz="2800" dirty="0"/>
          </a:p>
        </p:txBody>
      </p:sp>
      <p:grpSp>
        <p:nvGrpSpPr>
          <p:cNvPr id="14" name="组合 13"/>
          <p:cNvGrpSpPr/>
          <p:nvPr/>
        </p:nvGrpSpPr>
        <p:grpSpPr>
          <a:xfrm>
            <a:off x="4108576" y="3893688"/>
            <a:ext cx="1771352" cy="1661423"/>
            <a:chOff x="4048124" y="3901176"/>
            <a:chExt cx="1771352" cy="1661423"/>
          </a:xfrm>
        </p:grpSpPr>
        <p:sp>
          <p:nvSpPr>
            <p:cNvPr id="3" name="椭圆 2"/>
            <p:cNvSpPr/>
            <p:nvPr/>
          </p:nvSpPr>
          <p:spPr>
            <a:xfrm>
              <a:off x="4048124" y="3901176"/>
              <a:ext cx="1743076" cy="1661423"/>
            </a:xfrm>
            <a:prstGeom prst="ellipse">
              <a:avLst/>
            </a:prstGeom>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b="1" dirty="0" smtClean="0">
                <a:solidFill>
                  <a:schemeClr val="tx1"/>
                </a:solidFill>
              </a:endParaRPr>
            </a:p>
          </p:txBody>
        </p:sp>
        <p:sp>
          <p:nvSpPr>
            <p:cNvPr id="13" name="文本框 12"/>
            <p:cNvSpPr txBox="1"/>
            <p:nvPr/>
          </p:nvSpPr>
          <p:spPr>
            <a:xfrm>
              <a:off x="4099518" y="4419055"/>
              <a:ext cx="1719958" cy="584775"/>
            </a:xfrm>
            <a:prstGeom prst="rect">
              <a:avLst/>
            </a:prstGeom>
            <a:noFill/>
          </p:spPr>
          <p:txBody>
            <a:bodyPr wrap="none" rtlCol="0">
              <a:spAutoFit/>
            </a:bodyPr>
            <a:lstStyle/>
            <a:p>
              <a:r>
                <a:rPr lang="en-US" altLang="zh-CN" sz="3200" b="1" dirty="0" err="1" smtClean="0">
                  <a:solidFill>
                    <a:schemeClr val="bg1"/>
                  </a:solidFill>
                </a:rPr>
                <a:t>WhoWas</a:t>
              </a:r>
              <a:endParaRPr lang="zh-CN" altLang="en-US" sz="3200" b="1" dirty="0">
                <a:solidFill>
                  <a:schemeClr val="bg1"/>
                </a:solidFill>
              </a:endParaRPr>
            </a:p>
          </p:txBody>
        </p:sp>
      </p:grpSp>
      <p:grpSp>
        <p:nvGrpSpPr>
          <p:cNvPr id="34" name="组合 33"/>
          <p:cNvGrpSpPr/>
          <p:nvPr/>
        </p:nvGrpSpPr>
        <p:grpSpPr>
          <a:xfrm>
            <a:off x="3642917" y="2103065"/>
            <a:ext cx="2571750" cy="1843914"/>
            <a:chOff x="3540744" y="2156586"/>
            <a:chExt cx="2571750" cy="1843914"/>
          </a:xfrm>
        </p:grpSpPr>
        <p:sp>
          <p:nvSpPr>
            <p:cNvPr id="9" name="椭圆 8"/>
            <p:cNvSpPr/>
            <p:nvPr/>
          </p:nvSpPr>
          <p:spPr>
            <a:xfrm>
              <a:off x="3540744" y="2156586"/>
              <a:ext cx="2571750" cy="1447800"/>
            </a:xfrm>
            <a:prstGeom prst="ellipse">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t>High churn rates </a:t>
              </a:r>
              <a:r>
                <a:rPr lang="en-US" altLang="zh-CN" dirty="0"/>
                <a:t>of </a:t>
              </a:r>
              <a:r>
                <a:rPr lang="en-US" altLang="zh-CN" dirty="0" smtClean="0"/>
                <a:t>IPs used by services </a:t>
              </a:r>
              <a:r>
                <a:rPr lang="en-US" altLang="zh-CN" dirty="0"/>
                <a:t>each </a:t>
              </a:r>
              <a:r>
                <a:rPr lang="en-US" altLang="zh-CN" dirty="0" smtClean="0"/>
                <a:t>day </a:t>
              </a:r>
              <a:endParaRPr lang="en-US" altLang="zh-CN" dirty="0"/>
            </a:p>
          </p:txBody>
        </p:sp>
        <p:cxnSp>
          <p:nvCxnSpPr>
            <p:cNvPr id="17" name="直接箭头连接符 16"/>
            <p:cNvCxnSpPr/>
            <p:nvPr/>
          </p:nvCxnSpPr>
          <p:spPr>
            <a:xfrm flipV="1">
              <a:off x="4826619" y="3555248"/>
              <a:ext cx="1" cy="4452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5791200" y="3071876"/>
            <a:ext cx="2719696" cy="1503001"/>
            <a:chOff x="5791200" y="3071876"/>
            <a:chExt cx="2719696" cy="1503001"/>
          </a:xfrm>
        </p:grpSpPr>
        <p:sp>
          <p:nvSpPr>
            <p:cNvPr id="10" name="椭圆 9"/>
            <p:cNvSpPr/>
            <p:nvPr/>
          </p:nvSpPr>
          <p:spPr>
            <a:xfrm>
              <a:off x="6065569" y="3071876"/>
              <a:ext cx="2445327" cy="1447800"/>
            </a:xfrm>
            <a:prstGeom prst="ellipse">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t>Most </a:t>
              </a:r>
              <a:r>
                <a:rPr lang="en-US" altLang="zh-CN" dirty="0"/>
                <a:t>of web services use a single IP</a:t>
              </a:r>
            </a:p>
          </p:txBody>
        </p:sp>
        <p:cxnSp>
          <p:nvCxnSpPr>
            <p:cNvPr id="18" name="直接箭头连接符 17"/>
            <p:cNvCxnSpPr>
              <a:endCxn id="10" idx="3"/>
            </p:cNvCxnSpPr>
            <p:nvPr/>
          </p:nvCxnSpPr>
          <p:spPr>
            <a:xfrm flipV="1">
              <a:off x="5791200" y="4307651"/>
              <a:ext cx="632479" cy="2672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5596384" y="5311801"/>
            <a:ext cx="2856237" cy="1409674"/>
            <a:chOff x="5596384" y="5311801"/>
            <a:chExt cx="2856237" cy="1409674"/>
          </a:xfrm>
        </p:grpSpPr>
        <p:sp>
          <p:nvSpPr>
            <p:cNvPr id="12" name="椭圆 11"/>
            <p:cNvSpPr/>
            <p:nvPr/>
          </p:nvSpPr>
          <p:spPr>
            <a:xfrm>
              <a:off x="5671940" y="5336071"/>
              <a:ext cx="2780681" cy="1385404"/>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New </a:t>
              </a:r>
              <a:r>
                <a:rPr lang="en-US" altLang="zh-CN" dirty="0" smtClean="0"/>
                <a:t>software adopted </a:t>
              </a:r>
              <a:r>
                <a:rPr lang="en-US" altLang="zh-CN" dirty="0"/>
                <a:t>slowly. Outdated software </a:t>
              </a:r>
              <a:r>
                <a:rPr lang="en-US" altLang="zh-CN" dirty="0" smtClean="0"/>
                <a:t>popular</a:t>
              </a:r>
              <a:endParaRPr lang="en-US" altLang="zh-CN" dirty="0"/>
            </a:p>
          </p:txBody>
        </p:sp>
        <p:cxnSp>
          <p:nvCxnSpPr>
            <p:cNvPr id="20" name="直接箭头连接符 19"/>
            <p:cNvCxnSpPr>
              <a:stCxn id="3" idx="5"/>
              <a:endCxn id="12" idx="1"/>
            </p:cNvCxnSpPr>
            <p:nvPr/>
          </p:nvCxnSpPr>
          <p:spPr>
            <a:xfrm>
              <a:off x="5596384" y="5311801"/>
              <a:ext cx="482777" cy="2271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762000" y="3124200"/>
            <a:ext cx="3336240" cy="1600200"/>
            <a:chOff x="838200" y="3276600"/>
            <a:chExt cx="3260040" cy="1447800"/>
          </a:xfrm>
        </p:grpSpPr>
        <p:sp>
          <p:nvSpPr>
            <p:cNvPr id="8" name="椭圆 7"/>
            <p:cNvSpPr/>
            <p:nvPr/>
          </p:nvSpPr>
          <p:spPr>
            <a:xfrm>
              <a:off x="838200" y="3276600"/>
              <a:ext cx="2590800" cy="1447800"/>
            </a:xfrm>
            <a:prstGeom prst="ellipse">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smtClean="0"/>
                <a:t>Quantify growth in usage of </a:t>
              </a:r>
            </a:p>
            <a:p>
              <a:pPr algn="ctr"/>
              <a:r>
                <a:rPr lang="en-US" altLang="zh-CN" dirty="0" smtClean="0"/>
                <a:t>EC2 &amp; Azure</a:t>
              </a:r>
              <a:endParaRPr lang="en-US" altLang="zh-CN" dirty="0"/>
            </a:p>
          </p:txBody>
        </p:sp>
        <p:cxnSp>
          <p:nvCxnSpPr>
            <p:cNvPr id="26" name="直接箭头连接符 25"/>
            <p:cNvCxnSpPr/>
            <p:nvPr/>
          </p:nvCxnSpPr>
          <p:spPr>
            <a:xfrm flipH="1" flipV="1">
              <a:off x="3429001" y="4130815"/>
              <a:ext cx="669239" cy="4440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219200" y="5157832"/>
            <a:ext cx="3144644" cy="1346851"/>
            <a:chOff x="1219200" y="5157832"/>
            <a:chExt cx="3144644" cy="1346851"/>
          </a:xfrm>
        </p:grpSpPr>
        <p:sp>
          <p:nvSpPr>
            <p:cNvPr id="11" name="椭圆 10"/>
            <p:cNvSpPr/>
            <p:nvPr/>
          </p:nvSpPr>
          <p:spPr>
            <a:xfrm>
              <a:off x="1219200" y="5157832"/>
              <a:ext cx="2711045" cy="1346851"/>
            </a:xfrm>
            <a:prstGeom prst="ellipse">
              <a:avLst/>
            </a:prstGeom>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Small </a:t>
              </a:r>
              <a:r>
                <a:rPr lang="en-US" altLang="zh-CN" dirty="0" smtClean="0"/>
                <a:t>number of malicious websites </a:t>
              </a:r>
              <a:r>
                <a:rPr lang="en-US" altLang="zh-CN" dirty="0"/>
                <a:t>in clouds</a:t>
              </a:r>
            </a:p>
          </p:txBody>
        </p:sp>
        <p:cxnSp>
          <p:nvCxnSpPr>
            <p:cNvPr id="28" name="直接箭头连接符 27"/>
            <p:cNvCxnSpPr>
              <a:stCxn id="3" idx="3"/>
            </p:cNvCxnSpPr>
            <p:nvPr/>
          </p:nvCxnSpPr>
          <p:spPr>
            <a:xfrm flipH="1">
              <a:off x="3824072" y="5311801"/>
              <a:ext cx="539772" cy="2024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6980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533400" y="228601"/>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dirty="0"/>
              <a:t>The </a:t>
            </a:r>
            <a:r>
              <a:rPr lang="en-US" altLang="zh-CN" dirty="0" err="1"/>
              <a:t>WhoWas</a:t>
            </a:r>
            <a:r>
              <a:rPr lang="en-US" altLang="zh-CN" dirty="0"/>
              <a:t> Platform</a:t>
            </a:r>
            <a:endParaRPr lang="en-US" dirty="0"/>
          </a:p>
        </p:txBody>
      </p:sp>
      <p:grpSp>
        <p:nvGrpSpPr>
          <p:cNvPr id="28" name="组合 27"/>
          <p:cNvGrpSpPr/>
          <p:nvPr/>
        </p:nvGrpSpPr>
        <p:grpSpPr>
          <a:xfrm>
            <a:off x="3886200" y="2663048"/>
            <a:ext cx="1600200" cy="1447800"/>
            <a:chOff x="179902" y="1521871"/>
            <a:chExt cx="1569115" cy="1399779"/>
          </a:xfrm>
        </p:grpSpPr>
        <p:pic>
          <p:nvPicPr>
            <p:cNvPr id="11" name="Picture 66" descr="http://www.uc.wisc.edu/brand/templates-and-downloads/downloads/print/UWCrest_4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902" y="1577896"/>
              <a:ext cx="914400" cy="134375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6" name="Picture 3" descr="C:\Documents and Settings\rist\Local Settings\Temporary Internet Files\Content.IE5\CNYX6FYV\MCj04352420000[1].png"/>
            <p:cNvPicPr>
              <a:picLocks noChangeAspect="1" noChangeArrowheads="1"/>
            </p:cNvPicPr>
            <p:nvPr/>
          </p:nvPicPr>
          <p:blipFill>
            <a:blip r:embed="rId4" cstate="print"/>
            <a:srcRect/>
            <a:stretch>
              <a:fillRect/>
            </a:stretch>
          </p:blipFill>
          <p:spPr bwMode="auto">
            <a:xfrm>
              <a:off x="1094302" y="1521871"/>
              <a:ext cx="654715" cy="1295400"/>
            </a:xfrm>
            <a:prstGeom prst="rect">
              <a:avLst/>
            </a:prstGeom>
            <a:ln>
              <a:noFill/>
            </a:ln>
            <a:effectLst>
              <a:outerShdw blurRad="190500" algn="tl" rotWithShape="0">
                <a:srgbClr val="000000">
                  <a:alpha val="70000"/>
                </a:srgbClr>
              </a:outerShdw>
            </a:effectLst>
          </p:spPr>
        </p:pic>
      </p:grpSp>
      <p:grpSp>
        <p:nvGrpSpPr>
          <p:cNvPr id="12" name="组合 11"/>
          <p:cNvGrpSpPr/>
          <p:nvPr/>
        </p:nvGrpSpPr>
        <p:grpSpPr>
          <a:xfrm>
            <a:off x="5105400" y="2739248"/>
            <a:ext cx="3986856" cy="3200400"/>
            <a:chOff x="5105400" y="2133600"/>
            <a:chExt cx="3986856" cy="3200400"/>
          </a:xfrm>
        </p:grpSpPr>
        <p:grpSp>
          <p:nvGrpSpPr>
            <p:cNvPr id="44" name="组合 43"/>
            <p:cNvGrpSpPr/>
            <p:nvPr/>
          </p:nvGrpSpPr>
          <p:grpSpPr>
            <a:xfrm>
              <a:off x="5562599" y="2133600"/>
              <a:ext cx="1936223" cy="635979"/>
              <a:chOff x="5919710" y="1492333"/>
              <a:chExt cx="1233782" cy="635979"/>
            </a:xfrm>
          </p:grpSpPr>
          <p:sp>
            <p:nvSpPr>
              <p:cNvPr id="25" name="TextBox 87"/>
              <p:cNvSpPr txBox="1"/>
              <p:nvPr/>
            </p:nvSpPr>
            <p:spPr>
              <a:xfrm>
                <a:off x="6013220" y="1492333"/>
                <a:ext cx="963854" cy="369332"/>
              </a:xfrm>
              <a:prstGeom prst="rect">
                <a:avLst/>
              </a:prstGeom>
              <a:noFill/>
            </p:spPr>
            <p:txBody>
              <a:bodyPr wrap="none" rtlCol="0">
                <a:spAutoFit/>
              </a:bodyPr>
              <a:lstStyle/>
              <a:p>
                <a:r>
                  <a:rPr lang="en-US" b="1" dirty="0" smtClean="0"/>
                  <a:t>Analysis</a:t>
                </a:r>
                <a:endParaRPr lang="en-US" b="1" dirty="0"/>
              </a:p>
            </p:txBody>
          </p:sp>
          <p:sp>
            <p:nvSpPr>
              <p:cNvPr id="39" name="Right Arrow 85"/>
              <p:cNvSpPr/>
              <p:nvPr/>
            </p:nvSpPr>
            <p:spPr>
              <a:xfrm>
                <a:off x="5919710" y="1924854"/>
                <a:ext cx="1233782" cy="203458"/>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1" name="组合 70"/>
            <p:cNvGrpSpPr/>
            <p:nvPr/>
          </p:nvGrpSpPr>
          <p:grpSpPr>
            <a:xfrm>
              <a:off x="5105400" y="2769579"/>
              <a:ext cx="3986856" cy="2564421"/>
              <a:chOff x="4084026" y="1935320"/>
              <a:chExt cx="3986856" cy="2564421"/>
            </a:xfrm>
          </p:grpSpPr>
          <p:sp>
            <p:nvSpPr>
              <p:cNvPr id="47" name="圆角矩形 46"/>
              <p:cNvSpPr/>
              <p:nvPr/>
            </p:nvSpPr>
            <p:spPr>
              <a:xfrm>
                <a:off x="5608026" y="3661541"/>
                <a:ext cx="13716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000" b="1" dirty="0" smtClean="0"/>
                  <a:t>Clustering Engine</a:t>
                </a:r>
                <a:endParaRPr lang="zh-CN" altLang="en-US" sz="2000" b="1" dirty="0"/>
              </a:p>
            </p:txBody>
          </p:sp>
          <p:cxnSp>
            <p:nvCxnSpPr>
              <p:cNvPr id="56" name="直接箭头连接符 55"/>
              <p:cNvCxnSpPr>
                <a:stCxn id="39" idx="2"/>
                <a:endCxn id="47" idx="0"/>
              </p:cNvCxnSpPr>
              <p:nvPr/>
            </p:nvCxnSpPr>
            <p:spPr>
              <a:xfrm flipH="1">
                <a:off x="6293826" y="1935320"/>
                <a:ext cx="81893" cy="172622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9" idx="2"/>
                <a:endCxn id="63" idx="0"/>
              </p:cNvCxnSpPr>
              <p:nvPr/>
            </p:nvCxnSpPr>
            <p:spPr>
              <a:xfrm>
                <a:off x="6375719" y="1935320"/>
                <a:ext cx="1207811" cy="164607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7096177" y="3581399"/>
                <a:ext cx="974705" cy="91834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400" b="1" dirty="0" smtClean="0"/>
                  <a:t>VPC Map</a:t>
                </a:r>
                <a:endParaRPr lang="zh-CN" altLang="en-US" sz="2400" b="1" dirty="0"/>
              </a:p>
            </p:txBody>
          </p:sp>
          <p:sp>
            <p:nvSpPr>
              <p:cNvPr id="66" name="圆角矩形 65"/>
              <p:cNvSpPr/>
              <p:nvPr/>
            </p:nvSpPr>
            <p:spPr>
              <a:xfrm>
                <a:off x="4084026" y="3661541"/>
                <a:ext cx="14478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000" b="1" dirty="0" smtClean="0"/>
                  <a:t>Feature Generator</a:t>
                </a:r>
                <a:endParaRPr lang="zh-CN" altLang="en-US" sz="2000" b="1" dirty="0"/>
              </a:p>
            </p:txBody>
          </p:sp>
          <p:cxnSp>
            <p:nvCxnSpPr>
              <p:cNvPr id="67" name="直接箭头连接符 66"/>
              <p:cNvCxnSpPr>
                <a:stCxn id="39" idx="2"/>
                <a:endCxn id="66" idx="0"/>
              </p:cNvCxnSpPr>
              <p:nvPr/>
            </p:nvCxnSpPr>
            <p:spPr>
              <a:xfrm flipH="1">
                <a:off x="4807926" y="1935320"/>
                <a:ext cx="1567793" cy="1726221"/>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grpSp>
      <p:grpSp>
        <p:nvGrpSpPr>
          <p:cNvPr id="5" name="组合 4"/>
          <p:cNvGrpSpPr/>
          <p:nvPr/>
        </p:nvGrpSpPr>
        <p:grpSpPr>
          <a:xfrm>
            <a:off x="4343400" y="3653648"/>
            <a:ext cx="1654388" cy="1156280"/>
            <a:chOff x="1936243" y="2719733"/>
            <a:chExt cx="1654388" cy="1156280"/>
          </a:xfrm>
        </p:grpSpPr>
        <p:grpSp>
          <p:nvGrpSpPr>
            <p:cNvPr id="13" name="Group 53"/>
            <p:cNvGrpSpPr/>
            <p:nvPr/>
          </p:nvGrpSpPr>
          <p:grpSpPr>
            <a:xfrm>
              <a:off x="1936243" y="3190213"/>
              <a:ext cx="1654388" cy="685800"/>
              <a:chOff x="1291503" y="2438400"/>
              <a:chExt cx="1654388" cy="685800"/>
            </a:xfrm>
          </p:grpSpPr>
          <p:grpSp>
            <p:nvGrpSpPr>
              <p:cNvPr id="14" name="Group 42"/>
              <p:cNvGrpSpPr/>
              <p:nvPr/>
            </p:nvGrpSpPr>
            <p:grpSpPr>
              <a:xfrm>
                <a:off x="2260091" y="2438400"/>
                <a:ext cx="685800" cy="685800"/>
                <a:chOff x="4114800" y="2667000"/>
                <a:chExt cx="1219200" cy="1219200"/>
              </a:xfrm>
            </p:grpSpPr>
            <p:grpSp>
              <p:nvGrpSpPr>
                <p:cNvPr id="16" name="Group 39"/>
                <p:cNvGrpSpPr/>
                <p:nvPr/>
              </p:nvGrpSpPr>
              <p:grpSpPr>
                <a:xfrm>
                  <a:off x="4114800" y="2667000"/>
                  <a:ext cx="1005836" cy="1005836"/>
                  <a:chOff x="4114800" y="2667000"/>
                  <a:chExt cx="1005836" cy="1005836"/>
                </a:xfrm>
              </p:grpSpPr>
              <p:pic>
                <p:nvPicPr>
                  <p:cNvPr id="20" name="Picture 80" descr="text-html.png"/>
                  <p:cNvPicPr>
                    <a:picLocks noChangeAspect="1"/>
                  </p:cNvPicPr>
                  <p:nvPr/>
                </p:nvPicPr>
                <p:blipFill>
                  <a:blip r:embed="rId5" cstate="print"/>
                  <a:stretch>
                    <a:fillRect/>
                  </a:stretch>
                </p:blipFill>
                <p:spPr>
                  <a:xfrm>
                    <a:off x="4114800" y="2667000"/>
                    <a:ext cx="1005836" cy="1005836"/>
                  </a:xfrm>
                  <a:prstGeom prst="rect">
                    <a:avLst/>
                  </a:prstGeom>
                </p:spPr>
              </p:pic>
              <p:pic>
                <p:nvPicPr>
                  <p:cNvPr id="21" name="Picture 81" descr="aws_logo.png"/>
                  <p:cNvPicPr>
                    <a:picLocks noChangeAspect="1"/>
                  </p:cNvPicPr>
                  <p:nvPr/>
                </p:nvPicPr>
                <p:blipFill>
                  <a:blip r:embed="rId6" cstate="print"/>
                  <a:stretch>
                    <a:fillRect/>
                  </a:stretch>
                </p:blipFill>
                <p:spPr>
                  <a:xfrm>
                    <a:off x="4281055" y="2770910"/>
                    <a:ext cx="685800" cy="252888"/>
                  </a:xfrm>
                  <a:prstGeom prst="rect">
                    <a:avLst/>
                  </a:prstGeom>
                </p:spPr>
              </p:pic>
            </p:grpSp>
            <p:grpSp>
              <p:nvGrpSpPr>
                <p:cNvPr id="17" name="Group 41"/>
                <p:cNvGrpSpPr/>
                <p:nvPr/>
              </p:nvGrpSpPr>
              <p:grpSpPr>
                <a:xfrm>
                  <a:off x="4328164" y="2880364"/>
                  <a:ext cx="1005836" cy="1005836"/>
                  <a:chOff x="6248400" y="2971800"/>
                  <a:chExt cx="1005836" cy="1005836"/>
                </a:xfrm>
              </p:grpSpPr>
              <p:pic>
                <p:nvPicPr>
                  <p:cNvPr id="18" name="Picture 78" descr="text-html.png"/>
                  <p:cNvPicPr>
                    <a:picLocks noChangeAspect="1"/>
                  </p:cNvPicPr>
                  <p:nvPr/>
                </p:nvPicPr>
                <p:blipFill>
                  <a:blip r:embed="rId5" cstate="print"/>
                  <a:stretch>
                    <a:fillRect/>
                  </a:stretch>
                </p:blipFill>
                <p:spPr>
                  <a:xfrm>
                    <a:off x="6248400" y="2971800"/>
                    <a:ext cx="1005836" cy="1005836"/>
                  </a:xfrm>
                  <a:prstGeom prst="rect">
                    <a:avLst/>
                  </a:prstGeom>
                </p:spPr>
              </p:pic>
              <p:pic>
                <p:nvPicPr>
                  <p:cNvPr id="19" name="Picture 79" descr="windowsazure-logo.png"/>
                  <p:cNvPicPr>
                    <a:picLocks noChangeAspect="1"/>
                  </p:cNvPicPr>
                  <p:nvPr/>
                </p:nvPicPr>
                <p:blipFill>
                  <a:blip r:embed="rId7" cstate="print"/>
                  <a:stretch>
                    <a:fillRect/>
                  </a:stretch>
                </p:blipFill>
                <p:spPr>
                  <a:xfrm>
                    <a:off x="6454787" y="3048000"/>
                    <a:ext cx="631813" cy="304800"/>
                  </a:xfrm>
                  <a:prstGeom prst="rect">
                    <a:avLst/>
                  </a:prstGeom>
                </p:spPr>
              </p:pic>
            </p:grpSp>
          </p:grpSp>
          <p:sp>
            <p:nvSpPr>
              <p:cNvPr id="15" name="TextBox 75"/>
              <p:cNvSpPr txBox="1"/>
              <p:nvPr/>
            </p:nvSpPr>
            <p:spPr>
              <a:xfrm>
                <a:off x="1291503" y="2514600"/>
                <a:ext cx="1058854" cy="369332"/>
              </a:xfrm>
              <a:prstGeom prst="rect">
                <a:avLst/>
              </a:prstGeom>
              <a:noFill/>
            </p:spPr>
            <p:txBody>
              <a:bodyPr wrap="none" rtlCol="0">
                <a:spAutoFit/>
              </a:bodyPr>
              <a:lstStyle/>
              <a:p>
                <a:pPr algn="r"/>
                <a:r>
                  <a:rPr lang="en-US" b="1" dirty="0" smtClean="0"/>
                  <a:t>IP ranges</a:t>
                </a:r>
              </a:p>
            </p:txBody>
          </p:sp>
        </p:grpSp>
        <p:sp>
          <p:nvSpPr>
            <p:cNvPr id="36" name="Right Arrow 72"/>
            <p:cNvSpPr/>
            <p:nvPr/>
          </p:nvSpPr>
          <p:spPr>
            <a:xfrm rot="16200000">
              <a:off x="2153826" y="2915530"/>
              <a:ext cx="626865" cy="23527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22" name="Group 21"/>
          <p:cNvGrpSpPr/>
          <p:nvPr/>
        </p:nvGrpSpPr>
        <p:grpSpPr>
          <a:xfrm>
            <a:off x="381000" y="2819400"/>
            <a:ext cx="4026835" cy="3276600"/>
            <a:chOff x="457200" y="3737752"/>
            <a:chExt cx="4026835" cy="3276600"/>
          </a:xfrm>
        </p:grpSpPr>
        <p:grpSp>
          <p:nvGrpSpPr>
            <p:cNvPr id="10" name="组合 9"/>
            <p:cNvGrpSpPr/>
            <p:nvPr/>
          </p:nvGrpSpPr>
          <p:grpSpPr>
            <a:xfrm>
              <a:off x="457200" y="3737752"/>
              <a:ext cx="4026835" cy="3276600"/>
              <a:chOff x="474398" y="2061352"/>
              <a:chExt cx="4026835" cy="3276600"/>
            </a:xfrm>
          </p:grpSpPr>
          <p:grpSp>
            <p:nvGrpSpPr>
              <p:cNvPr id="7" name="组合 6"/>
              <p:cNvGrpSpPr/>
              <p:nvPr/>
            </p:nvGrpSpPr>
            <p:grpSpPr>
              <a:xfrm>
                <a:off x="1929951" y="2061352"/>
                <a:ext cx="1905000" cy="532232"/>
                <a:chOff x="1929951" y="2061352"/>
                <a:chExt cx="1905000" cy="532232"/>
              </a:xfrm>
            </p:grpSpPr>
            <p:sp>
              <p:nvSpPr>
                <p:cNvPr id="23" name="TextBox 33"/>
                <p:cNvSpPr txBox="1"/>
                <p:nvPr/>
              </p:nvSpPr>
              <p:spPr>
                <a:xfrm>
                  <a:off x="2074598" y="2061352"/>
                  <a:ext cx="1690599" cy="369332"/>
                </a:xfrm>
                <a:prstGeom prst="rect">
                  <a:avLst/>
                </a:prstGeom>
                <a:noFill/>
              </p:spPr>
              <p:txBody>
                <a:bodyPr wrap="none" rtlCol="0">
                  <a:spAutoFit/>
                </a:bodyPr>
                <a:lstStyle/>
                <a:p>
                  <a:pPr algn="ctr"/>
                  <a:r>
                    <a:rPr lang="en-US" b="1" dirty="0" smtClean="0"/>
                    <a:t>TCP SYN Probes</a:t>
                  </a:r>
                </a:p>
              </p:txBody>
            </p:sp>
            <p:cxnSp>
              <p:nvCxnSpPr>
                <p:cNvPr id="3" name="Straight Arrow Connector 2"/>
                <p:cNvCxnSpPr/>
                <p:nvPr/>
              </p:nvCxnSpPr>
              <p:spPr>
                <a:xfrm flipH="1">
                  <a:off x="1929951" y="2593584"/>
                  <a:ext cx="1905000" cy="0"/>
                </a:xfrm>
                <a:prstGeom prst="straightConnector1">
                  <a:avLst/>
                </a:prstGeom>
                <a:ln w="76200" cmpd="sng">
                  <a:solidFill>
                    <a:schemeClr val="tx2">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9" name="组合 8"/>
              <p:cNvGrpSpPr/>
              <p:nvPr/>
            </p:nvGrpSpPr>
            <p:grpSpPr>
              <a:xfrm>
                <a:off x="474398" y="2415567"/>
                <a:ext cx="4026835" cy="2922385"/>
                <a:chOff x="474398" y="2415567"/>
                <a:chExt cx="4026835" cy="2922385"/>
              </a:xfrm>
            </p:grpSpPr>
            <p:grpSp>
              <p:nvGrpSpPr>
                <p:cNvPr id="70" name="组合 69"/>
                <p:cNvGrpSpPr/>
                <p:nvPr/>
              </p:nvGrpSpPr>
              <p:grpSpPr>
                <a:xfrm>
                  <a:off x="474398" y="2946192"/>
                  <a:ext cx="4026835" cy="2391760"/>
                  <a:chOff x="661207" y="3189201"/>
                  <a:chExt cx="4026835" cy="2391760"/>
                </a:xfrm>
              </p:grpSpPr>
              <p:sp>
                <p:nvSpPr>
                  <p:cNvPr id="45" name="圆角矩形 44"/>
                  <p:cNvSpPr/>
                  <p:nvPr/>
                </p:nvSpPr>
                <p:spPr>
                  <a:xfrm>
                    <a:off x="661207" y="4528449"/>
                    <a:ext cx="1868679" cy="10525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b="1"/>
                      <a:t>At most 3 probes for an IP per day</a:t>
                    </a:r>
                    <a:endParaRPr lang="zh-CN" altLang="en-US" b="1"/>
                  </a:p>
                </p:txBody>
              </p:sp>
              <p:sp>
                <p:nvSpPr>
                  <p:cNvPr id="46" name="圆角矩形 45"/>
                  <p:cNvSpPr/>
                  <p:nvPr/>
                </p:nvSpPr>
                <p:spPr>
                  <a:xfrm>
                    <a:off x="2812692" y="4528449"/>
                    <a:ext cx="1875350" cy="105251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b="1" dirty="0"/>
                      <a:t>At most two GET requests for an IP per day</a:t>
                    </a:r>
                    <a:endParaRPr lang="zh-CN" altLang="en-US" b="1" dirty="0"/>
                  </a:p>
                </p:txBody>
              </p:sp>
              <p:cxnSp>
                <p:nvCxnSpPr>
                  <p:cNvPr id="51" name="直接箭头连接符 50"/>
                  <p:cNvCxnSpPr>
                    <a:endCxn id="45" idx="0"/>
                  </p:cNvCxnSpPr>
                  <p:nvPr/>
                </p:nvCxnSpPr>
                <p:spPr>
                  <a:xfrm flipH="1">
                    <a:off x="1595547" y="3189201"/>
                    <a:ext cx="831688" cy="133924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2518769" y="3214491"/>
                    <a:ext cx="1050263" cy="130309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49" name="直接箭头连接符 48"/>
                <p:cNvCxnSpPr/>
                <p:nvPr/>
              </p:nvCxnSpPr>
              <p:spPr>
                <a:xfrm>
                  <a:off x="2273351" y="2415567"/>
                  <a:ext cx="12649" cy="56251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grpSp>
        <p:sp>
          <p:nvSpPr>
            <p:cNvPr id="53" name="TextBox 33"/>
            <p:cNvSpPr txBox="1"/>
            <p:nvPr/>
          </p:nvSpPr>
          <p:spPr>
            <a:xfrm>
              <a:off x="2203370" y="4230469"/>
              <a:ext cx="1833968" cy="646331"/>
            </a:xfrm>
            <a:prstGeom prst="rect">
              <a:avLst/>
            </a:prstGeom>
            <a:noFill/>
          </p:spPr>
          <p:txBody>
            <a:bodyPr wrap="none" rtlCol="0">
              <a:spAutoFit/>
            </a:bodyPr>
            <a:lstStyle/>
            <a:p>
              <a:pPr algn="ctr"/>
              <a:r>
                <a:rPr lang="en-US" b="1" dirty="0" smtClean="0"/>
                <a:t>HTTP GET: </a:t>
              </a:r>
            </a:p>
            <a:p>
              <a:pPr algn="ctr"/>
              <a:r>
                <a:rPr lang="en-US" b="1" dirty="0" smtClean="0"/>
                <a:t>http(s)://1.1.1.1/</a:t>
              </a:r>
            </a:p>
          </p:txBody>
        </p:sp>
      </p:grpSp>
      <p:grpSp>
        <p:nvGrpSpPr>
          <p:cNvPr id="8" name="Group 7"/>
          <p:cNvGrpSpPr/>
          <p:nvPr/>
        </p:nvGrpSpPr>
        <p:grpSpPr>
          <a:xfrm>
            <a:off x="76200" y="2663048"/>
            <a:ext cx="1838633" cy="2121932"/>
            <a:chOff x="76200" y="1752600"/>
            <a:chExt cx="1838633" cy="2121932"/>
          </a:xfrm>
        </p:grpSpPr>
        <p:grpSp>
          <p:nvGrpSpPr>
            <p:cNvPr id="35" name="组合 34"/>
            <p:cNvGrpSpPr/>
            <p:nvPr/>
          </p:nvGrpSpPr>
          <p:grpSpPr>
            <a:xfrm>
              <a:off x="76200" y="1752600"/>
              <a:ext cx="1838633" cy="1770257"/>
              <a:chOff x="3827382" y="1232528"/>
              <a:chExt cx="2507051" cy="2366529"/>
            </a:xfrm>
          </p:grpSpPr>
          <p:grpSp>
            <p:nvGrpSpPr>
              <p:cNvPr id="29" name="Group 52"/>
              <p:cNvGrpSpPr/>
              <p:nvPr/>
            </p:nvGrpSpPr>
            <p:grpSpPr>
              <a:xfrm>
                <a:off x="3827382" y="1232528"/>
                <a:ext cx="2507051" cy="2037088"/>
                <a:chOff x="381000" y="1371600"/>
                <a:chExt cx="4267200" cy="3276600"/>
              </a:xfrm>
            </p:grpSpPr>
            <p:sp>
              <p:nvSpPr>
                <p:cNvPr id="30" name="Cloud 53"/>
                <p:cNvSpPr/>
                <p:nvPr/>
              </p:nvSpPr>
              <p:spPr>
                <a:xfrm>
                  <a:off x="381000" y="1371600"/>
                  <a:ext cx="4267200" cy="3276600"/>
                </a:xfrm>
                <a:prstGeom prst="cloud">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1" name="Picture 54" descr="aws_logo.png"/>
                <p:cNvPicPr>
                  <a:picLocks noChangeAspect="1"/>
                </p:cNvPicPr>
                <p:nvPr/>
              </p:nvPicPr>
              <p:blipFill>
                <a:blip r:embed="rId8" cstate="print"/>
                <a:stretch>
                  <a:fillRect/>
                </a:stretch>
              </p:blipFill>
              <p:spPr>
                <a:xfrm>
                  <a:off x="1524000" y="1747837"/>
                  <a:ext cx="2286000" cy="842963"/>
                </a:xfrm>
                <a:prstGeom prst="rect">
                  <a:avLst/>
                </a:prstGeom>
              </p:spPr>
            </p:pic>
          </p:grpSp>
          <p:grpSp>
            <p:nvGrpSpPr>
              <p:cNvPr id="32" name="Group 56"/>
              <p:cNvGrpSpPr/>
              <p:nvPr/>
            </p:nvGrpSpPr>
            <p:grpSpPr>
              <a:xfrm>
                <a:off x="4155619" y="2029723"/>
                <a:ext cx="2009574" cy="1569334"/>
                <a:chOff x="381000" y="4114800"/>
                <a:chExt cx="2514600" cy="2133600"/>
              </a:xfrm>
            </p:grpSpPr>
            <p:sp>
              <p:nvSpPr>
                <p:cNvPr id="33" name="Cloud 57"/>
                <p:cNvSpPr/>
                <p:nvPr/>
              </p:nvSpPr>
              <p:spPr>
                <a:xfrm>
                  <a:off x="381000" y="4114800"/>
                  <a:ext cx="2514600" cy="2133600"/>
                </a:xfrm>
                <a:prstGeom prst="cloud">
                  <a:avLst/>
                </a:prstGeom>
                <a:ln>
                  <a:solidFill>
                    <a:schemeClr val="accent5"/>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4" name="Picture 58" descr="windowsazure-logo.png"/>
                <p:cNvPicPr>
                  <a:picLocks noChangeAspect="1"/>
                </p:cNvPicPr>
                <p:nvPr/>
              </p:nvPicPr>
              <p:blipFill>
                <a:blip r:embed="rId9" cstate="print"/>
                <a:stretch>
                  <a:fillRect/>
                </a:stretch>
              </p:blipFill>
              <p:spPr>
                <a:xfrm>
                  <a:off x="762000" y="4412307"/>
                  <a:ext cx="1752600" cy="845493"/>
                </a:xfrm>
                <a:prstGeom prst="rect">
                  <a:avLst/>
                </a:prstGeom>
              </p:spPr>
            </p:pic>
          </p:grpSp>
        </p:grpSp>
        <p:pic>
          <p:nvPicPr>
            <p:cNvPr id="5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2000" y="2971800"/>
              <a:ext cx="671994" cy="529758"/>
            </a:xfrm>
            <a:prstGeom prst="rect">
              <a:avLst/>
            </a:prstGeom>
          </p:spPr>
        </p:pic>
        <p:sp>
          <p:nvSpPr>
            <p:cNvPr id="2" name="TextBox 1"/>
            <p:cNvSpPr txBox="1"/>
            <p:nvPr/>
          </p:nvSpPr>
          <p:spPr>
            <a:xfrm>
              <a:off x="457200" y="3505200"/>
              <a:ext cx="1136962" cy="369332"/>
            </a:xfrm>
            <a:prstGeom prst="rect">
              <a:avLst/>
            </a:prstGeom>
            <a:noFill/>
          </p:spPr>
          <p:txBody>
            <a:bodyPr wrap="none" rtlCol="0">
              <a:spAutoFit/>
            </a:bodyPr>
            <a:lstStyle/>
            <a:p>
              <a:r>
                <a:rPr lang="en-US" b="1" dirty="0" smtClean="0"/>
                <a:t>IP=1.1.1.1</a:t>
              </a:r>
              <a:endParaRPr lang="en-US" b="1" dirty="0"/>
            </a:p>
          </p:txBody>
        </p:sp>
      </p:grpSp>
      <p:sp>
        <p:nvSpPr>
          <p:cNvPr id="24" name="Rectangle 23"/>
          <p:cNvSpPr/>
          <p:nvPr/>
        </p:nvSpPr>
        <p:spPr>
          <a:xfrm>
            <a:off x="381000" y="1066800"/>
            <a:ext cx="8458200" cy="595035"/>
          </a:xfrm>
          <a:prstGeom prst="rect">
            <a:avLst/>
          </a:prstGeom>
        </p:spPr>
        <p:txBody>
          <a:bodyPr wrap="square">
            <a:spAutoFit/>
          </a:bodyPr>
          <a:lstStyle/>
          <a:p>
            <a:pPr>
              <a:lnSpc>
                <a:spcPct val="120000"/>
              </a:lnSpc>
            </a:pPr>
            <a:r>
              <a:rPr lang="en-US" sz="2800" dirty="0"/>
              <a:t>Lightweight probing to associate content to IPs over time</a:t>
            </a:r>
          </a:p>
        </p:txBody>
      </p:sp>
      <p:sp>
        <p:nvSpPr>
          <p:cNvPr id="57" name="Slide Number Placeholder 3"/>
          <p:cNvSpPr>
            <a:spLocks noGrp="1"/>
          </p:cNvSpPr>
          <p:nvPr>
            <p:ph type="sldNum" sz="quarter" idx="12"/>
          </p:nvPr>
        </p:nvSpPr>
        <p:spPr>
          <a:xfrm>
            <a:off x="6553200" y="6356350"/>
            <a:ext cx="2133600" cy="365125"/>
          </a:xfrm>
        </p:spPr>
        <p:txBody>
          <a:bodyPr/>
          <a:lstStyle/>
          <a:p>
            <a:fld id="{7788AB0C-407B-47F8-BA5E-EF063E2B1E11}" type="slidenum">
              <a:rPr lang="en-US" smtClean="0"/>
              <a:pPr/>
              <a:t>5</a:t>
            </a:fld>
            <a:endParaRPr lang="en-US"/>
          </a:p>
        </p:txBody>
      </p:sp>
      <p:grpSp>
        <p:nvGrpSpPr>
          <p:cNvPr id="37" name="Group 36"/>
          <p:cNvGrpSpPr/>
          <p:nvPr/>
        </p:nvGrpSpPr>
        <p:grpSpPr>
          <a:xfrm>
            <a:off x="6629400" y="1600200"/>
            <a:ext cx="2510680" cy="2765286"/>
            <a:chOff x="6629400" y="1600200"/>
            <a:chExt cx="2510680" cy="2765286"/>
          </a:xfrm>
        </p:grpSpPr>
        <p:grpSp>
          <p:nvGrpSpPr>
            <p:cNvPr id="42" name="组合 41"/>
            <p:cNvGrpSpPr/>
            <p:nvPr/>
          </p:nvGrpSpPr>
          <p:grpSpPr>
            <a:xfrm>
              <a:off x="7627974" y="2632972"/>
              <a:ext cx="1512106" cy="1732514"/>
              <a:chOff x="6305273" y="1817951"/>
              <a:chExt cx="1512106" cy="1732514"/>
            </a:xfrm>
          </p:grpSpPr>
          <p:pic>
            <p:nvPicPr>
              <p:cNvPr id="40" name="图片 3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05273" y="1817951"/>
                <a:ext cx="1114779" cy="1114779"/>
              </a:xfrm>
              <a:prstGeom prst="rect">
                <a:avLst/>
              </a:prstGeom>
              <a:ln>
                <a:noFill/>
              </a:ln>
              <a:effectLst>
                <a:outerShdw blurRad="190500" algn="tl" rotWithShape="0">
                  <a:srgbClr val="000000">
                    <a:alpha val="70000"/>
                  </a:srgbClr>
                </a:outerShdw>
              </a:effectLst>
            </p:spPr>
          </p:pic>
          <p:sp>
            <p:nvSpPr>
              <p:cNvPr id="41" name="TextBox 71"/>
              <p:cNvSpPr txBox="1"/>
              <p:nvPr/>
            </p:nvSpPr>
            <p:spPr>
              <a:xfrm>
                <a:off x="6751151" y="2842579"/>
                <a:ext cx="1066228" cy="707886"/>
              </a:xfrm>
              <a:prstGeom prst="rect">
                <a:avLst/>
              </a:prstGeom>
              <a:noFill/>
            </p:spPr>
            <p:txBody>
              <a:bodyPr wrap="square" lIns="0" rIns="0" rtlCol="0">
                <a:spAutoFit/>
              </a:bodyPr>
              <a:lstStyle/>
              <a:p>
                <a:pPr algn="ctr"/>
                <a:r>
                  <a:rPr lang="en-US" sz="2000" b="1" dirty="0" err="1" smtClean="0">
                    <a:solidFill>
                      <a:schemeClr val="bg2">
                        <a:lumMod val="10000"/>
                      </a:schemeClr>
                    </a:solidFill>
                  </a:rPr>
                  <a:t>WhoWas</a:t>
                </a:r>
                <a:endParaRPr lang="en-US" sz="2000" b="1" dirty="0" smtClean="0">
                  <a:solidFill>
                    <a:schemeClr val="bg2">
                      <a:lumMod val="10000"/>
                    </a:schemeClr>
                  </a:solidFill>
                </a:endParaRPr>
              </a:p>
              <a:p>
                <a:pPr algn="ctr"/>
                <a:r>
                  <a:rPr lang="en-US" sz="2000" b="1" dirty="0" smtClean="0">
                    <a:solidFill>
                      <a:schemeClr val="bg2">
                        <a:lumMod val="10000"/>
                      </a:schemeClr>
                    </a:solidFill>
                  </a:rPr>
                  <a:t>DB</a:t>
                </a:r>
                <a:endParaRPr lang="en-US" sz="2000" b="1" dirty="0">
                  <a:solidFill>
                    <a:schemeClr val="bg2">
                      <a:lumMod val="10000"/>
                    </a:schemeClr>
                  </a:solidFill>
                </a:endParaRPr>
              </a:p>
            </p:txBody>
          </p:sp>
        </p:grpSp>
        <p:pic>
          <p:nvPicPr>
            <p:cNvPr id="27" name="Picture 26" descr="Search.png"/>
            <p:cNvPicPr>
              <a:picLocks noChangeAspect="1"/>
            </p:cNvPicPr>
            <p:nvPr/>
          </p:nvPicPr>
          <p:blipFill>
            <a:blip r:embed="rId12">
              <a:biLevel thresh="75000"/>
              <a:extLst>
                <a:ext uri="{BEBA8EAE-BF5A-486C-A8C5-ECC9F3942E4B}">
                  <a14:imgProps xmlns:a14="http://schemas.microsoft.com/office/drawing/2010/main">
                    <a14:imgLayer r:embed="rId13">
                      <a14:imgEffect>
                        <a14:saturation sat="200000"/>
                      </a14:imgEffect>
                    </a14:imgLayer>
                  </a14:imgProps>
                </a:ext>
                <a:ext uri="{28A0092B-C50C-407E-A947-70E740481C1C}">
                  <a14:useLocalDpi xmlns:a14="http://schemas.microsoft.com/office/drawing/2010/main" val="0"/>
                </a:ext>
              </a:extLst>
            </a:blip>
            <a:stretch>
              <a:fillRect/>
            </a:stretch>
          </p:blipFill>
          <p:spPr>
            <a:xfrm>
              <a:off x="7620000" y="1600200"/>
              <a:ext cx="1143000" cy="1143000"/>
            </a:xfrm>
            <a:prstGeom prst="rect">
              <a:avLst/>
            </a:prstGeom>
          </p:spPr>
        </p:pic>
        <p:sp>
          <p:nvSpPr>
            <p:cNvPr id="58" name="TextBox 71"/>
            <p:cNvSpPr txBox="1"/>
            <p:nvPr/>
          </p:nvSpPr>
          <p:spPr>
            <a:xfrm>
              <a:off x="6629400" y="1752600"/>
              <a:ext cx="1066228" cy="707886"/>
            </a:xfrm>
            <a:prstGeom prst="rect">
              <a:avLst/>
            </a:prstGeom>
            <a:noFill/>
          </p:spPr>
          <p:txBody>
            <a:bodyPr wrap="square" lIns="0" rIns="0" rtlCol="0">
              <a:spAutoFit/>
            </a:bodyPr>
            <a:lstStyle/>
            <a:p>
              <a:pPr algn="ctr"/>
              <a:r>
                <a:rPr lang="en-US" sz="2000" b="1" dirty="0" smtClean="0">
                  <a:solidFill>
                    <a:schemeClr val="bg2">
                      <a:lumMod val="10000"/>
                    </a:schemeClr>
                  </a:solidFill>
                </a:rPr>
                <a:t>Analysis</a:t>
              </a:r>
            </a:p>
            <a:p>
              <a:pPr algn="ctr"/>
              <a:r>
                <a:rPr lang="en-US" sz="2000" b="1" dirty="0" smtClean="0">
                  <a:solidFill>
                    <a:schemeClr val="bg2">
                      <a:lumMod val="10000"/>
                    </a:schemeClr>
                  </a:solidFill>
                </a:rPr>
                <a:t>APIs</a:t>
              </a:r>
            </a:p>
          </p:txBody>
        </p:sp>
      </p:grpSp>
    </p:spTree>
    <p:extLst>
      <p:ext uri="{BB962C8B-B14F-4D97-AF65-F5344CB8AC3E}">
        <p14:creationId xmlns:p14="http://schemas.microsoft.com/office/powerpoint/2010/main" val="1824226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6</a:t>
            </a:fld>
            <a:endParaRPr lang="en-US"/>
          </a:p>
        </p:txBody>
      </p:sp>
      <p:sp>
        <p:nvSpPr>
          <p:cNvPr id="7" name="Title 4"/>
          <p:cNvSpPr txBox="1">
            <a:spLocks/>
          </p:cNvSpPr>
          <p:nvPr/>
        </p:nvSpPr>
        <p:spPr>
          <a:xfrm>
            <a:off x="533400" y="228601"/>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dirty="0" smtClean="0"/>
              <a:t>Ethical </a:t>
            </a:r>
            <a:r>
              <a:rPr lang="en-US" altLang="zh-CN" dirty="0"/>
              <a:t>Measurement Design</a:t>
            </a:r>
            <a:endParaRPr lang="en-US" dirty="0"/>
          </a:p>
        </p:txBody>
      </p:sp>
      <p:sp>
        <p:nvSpPr>
          <p:cNvPr id="8" name="Subtitle 2"/>
          <p:cNvSpPr>
            <a:spLocks noGrp="1"/>
          </p:cNvSpPr>
          <p:nvPr>
            <p:ph type="subTitle" idx="1"/>
          </p:nvPr>
        </p:nvSpPr>
        <p:spPr>
          <a:xfrm>
            <a:off x="609600" y="1371600"/>
            <a:ext cx="8289324" cy="2924174"/>
          </a:xfrm>
        </p:spPr>
        <p:txBody>
          <a:bodyPr>
            <a:noAutofit/>
          </a:bodyPr>
          <a:lstStyle/>
          <a:p>
            <a:pPr marL="457200" indent="-457200" algn="l">
              <a:buFont typeface="Arial" panose="020B0604020202020204" pitchFamily="34" charset="0"/>
              <a:buChar char="•"/>
            </a:pPr>
            <a:r>
              <a:rPr lang="en-US" dirty="0" smtClean="0">
                <a:solidFill>
                  <a:schemeClr val="tx1"/>
                </a:solidFill>
              </a:rPr>
              <a:t>Lightweight, low-frequency probing</a:t>
            </a:r>
          </a:p>
          <a:p>
            <a:pPr marL="457200" indent="-457200" algn="l">
              <a:buFont typeface="Arial" panose="020B0604020202020204" pitchFamily="34" charset="0"/>
              <a:buChar char="•"/>
            </a:pPr>
            <a:r>
              <a:rPr lang="en-US" dirty="0" err="1">
                <a:solidFill>
                  <a:schemeClr val="tx1"/>
                </a:solidFill>
              </a:rPr>
              <a:t>Robots.txt</a:t>
            </a:r>
            <a:r>
              <a:rPr lang="en-US" dirty="0">
                <a:solidFill>
                  <a:schemeClr val="tx1"/>
                </a:solidFill>
              </a:rPr>
              <a:t> </a:t>
            </a:r>
            <a:r>
              <a:rPr lang="en-US" dirty="0" smtClean="0">
                <a:solidFill>
                  <a:schemeClr val="tx1"/>
                </a:solidFill>
              </a:rPr>
              <a:t>checking</a:t>
            </a:r>
          </a:p>
          <a:p>
            <a:pPr marL="457200" indent="-457200" algn="l">
              <a:buFont typeface="Arial" panose="020B0604020202020204" pitchFamily="34" charset="0"/>
              <a:buChar char="•"/>
            </a:pPr>
            <a:r>
              <a:rPr lang="en-US" dirty="0" smtClean="0">
                <a:solidFill>
                  <a:schemeClr val="tx1"/>
                </a:solidFill>
              </a:rPr>
              <a:t>Note in the User-Agent</a:t>
            </a:r>
          </a:p>
          <a:p>
            <a:pPr marL="457200" indent="-457200" algn="l">
              <a:buFont typeface="Arial" panose="020B0604020202020204" pitchFamily="34" charset="0"/>
              <a:buChar char="•"/>
            </a:pPr>
            <a:r>
              <a:rPr lang="en-US" dirty="0" smtClean="0">
                <a:solidFill>
                  <a:schemeClr val="tx1"/>
                </a:solidFill>
              </a:rPr>
              <a:t>IP</a:t>
            </a:r>
            <a:r>
              <a:rPr lang="en-US" dirty="0">
                <a:solidFill>
                  <a:schemeClr val="tx1"/>
                </a:solidFill>
              </a:rPr>
              <a:t> </a:t>
            </a:r>
            <a:r>
              <a:rPr lang="en-US" dirty="0" smtClean="0">
                <a:solidFill>
                  <a:schemeClr val="tx1"/>
                </a:solidFill>
              </a:rPr>
              <a:t>exclusion list</a:t>
            </a:r>
          </a:p>
          <a:p>
            <a:pPr marL="457200" indent="-457200" algn="l">
              <a:buFont typeface="Arial" panose="020B0604020202020204" pitchFamily="34" charset="0"/>
              <a:buChar char="•"/>
            </a:pPr>
            <a:r>
              <a:rPr lang="en-US" dirty="0" smtClean="0">
                <a:solidFill>
                  <a:schemeClr val="tx1"/>
                </a:solidFill>
              </a:rPr>
              <a:t>Collected data kept private</a:t>
            </a:r>
          </a:p>
          <a:p>
            <a:pPr algn="l"/>
            <a:endParaRPr lang="en-US" dirty="0" smtClean="0">
              <a:solidFill>
                <a:schemeClr val="tx1"/>
              </a:solidFill>
            </a:endParaRPr>
          </a:p>
          <a:p>
            <a:pPr algn="l"/>
            <a:endParaRPr lang="en-US" dirty="0" smtClean="0">
              <a:solidFill>
                <a:schemeClr val="tx1"/>
              </a:solidFill>
            </a:endParaRPr>
          </a:p>
          <a:p>
            <a:pPr algn="l"/>
            <a:endParaRPr lang="en-US" dirty="0" smtClean="0">
              <a:solidFill>
                <a:schemeClr val="tx1"/>
              </a:solidFill>
            </a:endParaRPr>
          </a:p>
          <a:p>
            <a:pPr algn="l"/>
            <a:endParaRPr lang="en-US" dirty="0">
              <a:solidFill>
                <a:schemeClr val="tx1"/>
              </a:solidFill>
            </a:endParaRPr>
          </a:p>
        </p:txBody>
      </p:sp>
      <p:sp>
        <p:nvSpPr>
          <p:cNvPr id="9" name="Subtitle 2"/>
          <p:cNvSpPr txBox="1">
            <a:spLocks/>
          </p:cNvSpPr>
          <p:nvPr/>
        </p:nvSpPr>
        <p:spPr>
          <a:xfrm>
            <a:off x="-11224" y="6858000"/>
            <a:ext cx="8229600" cy="214947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dirty="0" smtClean="0">
                <a:solidFill>
                  <a:schemeClr val="tx1"/>
                </a:solidFill>
              </a:rPr>
              <a:t>Servers are not designed to be public (many tenants didn’t realize their servers are public) </a:t>
            </a:r>
          </a:p>
          <a:p>
            <a:pPr marL="457200" indent="-457200" algn="l">
              <a:buFont typeface="Arial" panose="020B0604020202020204" pitchFamily="34" charset="0"/>
              <a:buChar char="•"/>
            </a:pPr>
            <a:r>
              <a:rPr lang="en-US" dirty="0" smtClean="0">
                <a:solidFill>
                  <a:schemeClr val="tx1"/>
                </a:solidFill>
              </a:rPr>
              <a:t>Providers charge tenants based on traffic</a:t>
            </a:r>
          </a:p>
          <a:p>
            <a:pPr marL="457200" indent="-457200" algn="l">
              <a:buFont typeface="Arial" panose="020B0604020202020204" pitchFamily="34" charset="0"/>
              <a:buChar char="•"/>
            </a:pPr>
            <a:r>
              <a:rPr lang="en-US" dirty="0" smtClean="0">
                <a:solidFill>
                  <a:schemeClr val="tx1"/>
                </a:solidFill>
              </a:rPr>
              <a:t>Privacy issues</a:t>
            </a:r>
          </a:p>
          <a:p>
            <a:pPr algn="l"/>
            <a:endParaRPr lang="en-US" dirty="0">
              <a:solidFill>
                <a:schemeClr val="tx1"/>
              </a:solidFill>
            </a:endParaRPr>
          </a:p>
        </p:txBody>
      </p:sp>
    </p:spTree>
    <p:extLst>
      <p:ext uri="{BB962C8B-B14F-4D97-AF65-F5344CB8AC3E}">
        <p14:creationId xmlns:p14="http://schemas.microsoft.com/office/powerpoint/2010/main" val="133628491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图表 36"/>
          <p:cNvGraphicFramePr>
            <a:graphicFrameLocks/>
          </p:cNvGraphicFramePr>
          <p:nvPr>
            <p:extLst>
              <p:ext uri="{D42A27DB-BD31-4B8C-83A1-F6EECF244321}">
                <p14:modId xmlns:p14="http://schemas.microsoft.com/office/powerpoint/2010/main" val="3788283140"/>
              </p:ext>
            </p:extLst>
          </p:nvPr>
        </p:nvGraphicFramePr>
        <p:xfrm>
          <a:off x="560039" y="4575004"/>
          <a:ext cx="8431561" cy="23528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图表 35"/>
          <p:cNvGraphicFramePr>
            <a:graphicFrameLocks/>
          </p:cNvGraphicFramePr>
          <p:nvPr>
            <p:extLst>
              <p:ext uri="{D42A27DB-BD31-4B8C-83A1-F6EECF244321}">
                <p14:modId xmlns:p14="http://schemas.microsoft.com/office/powerpoint/2010/main" val="1208833345"/>
              </p:ext>
            </p:extLst>
          </p:nvPr>
        </p:nvGraphicFramePr>
        <p:xfrm>
          <a:off x="533400" y="3343848"/>
          <a:ext cx="8382000" cy="1865383"/>
        </p:xfrm>
        <a:graphic>
          <a:graphicData uri="http://schemas.openxmlformats.org/drawingml/2006/chart">
            <c:chart xmlns:c="http://schemas.openxmlformats.org/drawingml/2006/chart" xmlns:r="http://schemas.openxmlformats.org/officeDocument/2006/relationships" r:id="rId4"/>
          </a:graphicData>
        </a:graphic>
      </p:graphicFrame>
      <p:sp>
        <p:nvSpPr>
          <p:cNvPr id="3" name="Subtitle 2"/>
          <p:cNvSpPr>
            <a:spLocks noGrp="1"/>
          </p:cNvSpPr>
          <p:nvPr>
            <p:ph type="subTitle" idx="1"/>
          </p:nvPr>
        </p:nvSpPr>
        <p:spPr>
          <a:xfrm>
            <a:off x="467497" y="1181100"/>
            <a:ext cx="8839200" cy="1371600"/>
          </a:xfrm>
        </p:spPr>
        <p:txBody>
          <a:bodyPr>
            <a:noAutofit/>
          </a:bodyPr>
          <a:lstStyle/>
          <a:p>
            <a:pPr algn="l"/>
            <a:r>
              <a:rPr lang="en-US" sz="2400" b="1" dirty="0" smtClean="0">
                <a:solidFill>
                  <a:schemeClr val="bg2">
                    <a:lumMod val="10000"/>
                  </a:schemeClr>
                </a:solidFill>
              </a:rPr>
              <a:t>    EC2</a:t>
            </a:r>
            <a:r>
              <a:rPr lang="en-US" sz="2400" dirty="0">
                <a:solidFill>
                  <a:schemeClr val="bg2">
                    <a:lumMod val="10000"/>
                  </a:schemeClr>
                </a:solidFill>
              </a:rPr>
              <a:t>:  </a:t>
            </a:r>
            <a:r>
              <a:rPr lang="en-US" sz="2400" dirty="0" smtClean="0">
                <a:solidFill>
                  <a:schemeClr val="bg2">
                    <a:lumMod val="10000"/>
                  </a:schemeClr>
                </a:solidFill>
              </a:rPr>
              <a:t> </a:t>
            </a:r>
            <a:r>
              <a:rPr lang="en-US" altLang="zh-CN" sz="2400" dirty="0" smtClean="0">
                <a:solidFill>
                  <a:schemeClr val="bg2">
                    <a:lumMod val="10000"/>
                  </a:schemeClr>
                </a:solidFill>
              </a:rPr>
              <a:t>4,702,208</a:t>
            </a:r>
            <a:r>
              <a:rPr lang="zh-CN" altLang="en-US" sz="2400" dirty="0" smtClean="0">
                <a:solidFill>
                  <a:schemeClr val="bg2">
                    <a:lumMod val="10000"/>
                  </a:schemeClr>
                </a:solidFill>
              </a:rPr>
              <a:t> </a:t>
            </a:r>
            <a:r>
              <a:rPr lang="en-US" altLang="zh-CN" sz="2400" dirty="0" smtClean="0">
                <a:solidFill>
                  <a:schemeClr val="bg2">
                    <a:lumMod val="10000"/>
                  </a:schemeClr>
                </a:solidFill>
              </a:rPr>
              <a:t>IPs       </a:t>
            </a:r>
            <a:r>
              <a:rPr lang="en-US" sz="2400" dirty="0" smtClean="0">
                <a:solidFill>
                  <a:schemeClr val="bg2">
                    <a:lumMod val="10000"/>
                  </a:schemeClr>
                </a:solidFill>
              </a:rPr>
              <a:t>Oct 2013 – Dec 2013      51 rounds</a:t>
            </a:r>
          </a:p>
          <a:p>
            <a:pPr algn="l"/>
            <a:r>
              <a:rPr lang="en-US" sz="2400" b="1" dirty="0">
                <a:solidFill>
                  <a:schemeClr val="bg2">
                    <a:lumMod val="10000"/>
                  </a:schemeClr>
                </a:solidFill>
              </a:rPr>
              <a:t>Azure</a:t>
            </a:r>
            <a:r>
              <a:rPr lang="en-US" sz="2400" dirty="0">
                <a:solidFill>
                  <a:schemeClr val="bg2">
                    <a:lumMod val="10000"/>
                  </a:schemeClr>
                </a:solidFill>
              </a:rPr>
              <a:t>: </a:t>
            </a:r>
            <a:r>
              <a:rPr lang="en-US" sz="2400" dirty="0" smtClean="0">
                <a:solidFill>
                  <a:schemeClr val="bg2">
                    <a:lumMod val="10000"/>
                  </a:schemeClr>
                </a:solidFill>
              </a:rPr>
              <a:t>      </a:t>
            </a:r>
            <a:r>
              <a:rPr lang="en-US" altLang="zh-CN" sz="2400" dirty="0" smtClean="0">
                <a:solidFill>
                  <a:schemeClr val="bg2">
                    <a:lumMod val="10000"/>
                  </a:schemeClr>
                </a:solidFill>
              </a:rPr>
              <a:t>495,872</a:t>
            </a:r>
            <a:r>
              <a:rPr lang="zh-CN" altLang="en-US" sz="2400" dirty="0" smtClean="0">
                <a:solidFill>
                  <a:schemeClr val="bg2">
                    <a:lumMod val="10000"/>
                  </a:schemeClr>
                </a:solidFill>
              </a:rPr>
              <a:t> </a:t>
            </a:r>
            <a:r>
              <a:rPr lang="en-US" altLang="zh-CN" sz="2400" dirty="0" smtClean="0">
                <a:solidFill>
                  <a:schemeClr val="bg2">
                    <a:lumMod val="10000"/>
                  </a:schemeClr>
                </a:solidFill>
              </a:rPr>
              <a:t>IPs</a:t>
            </a:r>
            <a:r>
              <a:rPr lang="en-US" sz="2400" dirty="0" smtClean="0">
                <a:solidFill>
                  <a:schemeClr val="bg2">
                    <a:lumMod val="10000"/>
                  </a:schemeClr>
                </a:solidFill>
              </a:rPr>
              <a:t>      Nov 2013 – Dec 2013      46 rounds</a:t>
            </a:r>
          </a:p>
          <a:p>
            <a:pPr algn="l"/>
            <a:r>
              <a:rPr lang="en-US" sz="2400" dirty="0" smtClean="0">
                <a:solidFill>
                  <a:schemeClr val="tx1"/>
                </a:solidFill>
              </a:rPr>
              <a:t>About 900 GB data in total</a:t>
            </a:r>
          </a:p>
        </p:txBody>
      </p:sp>
      <p:sp>
        <p:nvSpPr>
          <p:cNvPr id="6" name="Title 4"/>
          <p:cNvSpPr txBox="1">
            <a:spLocks/>
          </p:cNvSpPr>
          <p:nvPr/>
        </p:nvSpPr>
        <p:spPr>
          <a:xfrm>
            <a:off x="533400" y="228601"/>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dirty="0" smtClean="0"/>
              <a:t>Data Collection &amp; </a:t>
            </a:r>
            <a:r>
              <a:rPr lang="en-US" altLang="zh-CN" dirty="0" err="1" smtClean="0"/>
              <a:t>DataSets</a:t>
            </a:r>
            <a:endParaRPr lang="en-US" dirty="0"/>
          </a:p>
        </p:txBody>
      </p:sp>
      <p:sp>
        <p:nvSpPr>
          <p:cNvPr id="21" name="Subtitle 2"/>
          <p:cNvSpPr txBox="1">
            <a:spLocks/>
          </p:cNvSpPr>
          <p:nvPr/>
        </p:nvSpPr>
        <p:spPr>
          <a:xfrm>
            <a:off x="570016" y="2438400"/>
            <a:ext cx="8229600"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400" dirty="0" smtClean="0">
              <a:solidFill>
                <a:schemeClr val="tx1"/>
              </a:solidFill>
            </a:endParaRPr>
          </a:p>
        </p:txBody>
      </p:sp>
      <p:sp>
        <p:nvSpPr>
          <p:cNvPr id="13" name="TextBox 12"/>
          <p:cNvSpPr txBox="1"/>
          <p:nvPr/>
        </p:nvSpPr>
        <p:spPr>
          <a:xfrm rot="16200000">
            <a:off x="-531911" y="4646712"/>
            <a:ext cx="1676400" cy="307777"/>
          </a:xfrm>
          <a:prstGeom prst="rect">
            <a:avLst/>
          </a:prstGeom>
          <a:noFill/>
        </p:spPr>
        <p:txBody>
          <a:bodyPr wrap="square" rtlCol="0">
            <a:spAutoFit/>
          </a:bodyPr>
          <a:lstStyle/>
          <a:p>
            <a:r>
              <a:rPr lang="en-US" sz="1400" dirty="0"/>
              <a:t>No. of clusters </a:t>
            </a:r>
          </a:p>
        </p:txBody>
      </p:sp>
      <p:grpSp>
        <p:nvGrpSpPr>
          <p:cNvPr id="33" name="Group 32"/>
          <p:cNvGrpSpPr/>
          <p:nvPr/>
        </p:nvGrpSpPr>
        <p:grpSpPr>
          <a:xfrm>
            <a:off x="990600" y="3319970"/>
            <a:ext cx="7971205" cy="2931575"/>
            <a:chOff x="-304800" y="3515105"/>
            <a:chExt cx="7971205" cy="2931575"/>
          </a:xfrm>
        </p:grpSpPr>
        <p:grpSp>
          <p:nvGrpSpPr>
            <p:cNvPr id="16" name="Group 15"/>
            <p:cNvGrpSpPr/>
            <p:nvPr/>
          </p:nvGrpSpPr>
          <p:grpSpPr>
            <a:xfrm>
              <a:off x="5105400" y="3515105"/>
              <a:ext cx="2561005" cy="369332"/>
              <a:chOff x="5105400" y="3515105"/>
              <a:chExt cx="2561005" cy="369332"/>
            </a:xfrm>
          </p:grpSpPr>
          <p:cxnSp>
            <p:nvCxnSpPr>
              <p:cNvPr id="4" name="Straight Arrow Connector 3"/>
              <p:cNvCxnSpPr/>
              <p:nvPr/>
            </p:nvCxnSpPr>
            <p:spPr>
              <a:xfrm flipH="1">
                <a:off x="5105400" y="3727127"/>
                <a:ext cx="914400" cy="9885"/>
              </a:xfrm>
              <a:prstGeom prst="straightConnector1">
                <a:avLst/>
              </a:prstGeom>
              <a:ln w="57150" cmpd="sng">
                <a:solidFill>
                  <a:srgbClr val="FF6600"/>
                </a:solidFill>
                <a:prstDash val="sysDash"/>
                <a:tailEnd type="none"/>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6019800" y="3515105"/>
                <a:ext cx="1646605" cy="369332"/>
              </a:xfrm>
              <a:prstGeom prst="rect">
                <a:avLst/>
              </a:prstGeom>
            </p:spPr>
            <p:txBody>
              <a:bodyPr wrap="none">
                <a:spAutoFit/>
              </a:bodyPr>
              <a:lstStyle/>
              <a:p>
                <a:r>
                  <a:rPr lang="en-US" dirty="0" smtClean="0">
                    <a:solidFill>
                      <a:schemeClr val="bg2">
                        <a:lumMod val="10000"/>
                      </a:schemeClr>
                    </a:solidFill>
                  </a:rPr>
                  <a:t> 24.4% of all IPs</a:t>
                </a:r>
                <a:endParaRPr lang="en-US" dirty="0"/>
              </a:p>
            </p:txBody>
          </p:sp>
        </p:grpSp>
        <p:grpSp>
          <p:nvGrpSpPr>
            <p:cNvPr id="30" name="Group 29"/>
            <p:cNvGrpSpPr/>
            <p:nvPr/>
          </p:nvGrpSpPr>
          <p:grpSpPr>
            <a:xfrm>
              <a:off x="-304800" y="4461220"/>
              <a:ext cx="2422672" cy="369332"/>
              <a:chOff x="-304800" y="4461220"/>
              <a:chExt cx="2422672" cy="369332"/>
            </a:xfrm>
          </p:grpSpPr>
          <p:cxnSp>
            <p:nvCxnSpPr>
              <p:cNvPr id="22" name="Straight Arrow Connector 21"/>
              <p:cNvCxnSpPr/>
              <p:nvPr/>
            </p:nvCxnSpPr>
            <p:spPr>
              <a:xfrm flipH="1">
                <a:off x="-304800" y="4614472"/>
                <a:ext cx="838200" cy="263"/>
              </a:xfrm>
              <a:prstGeom prst="straightConnector1">
                <a:avLst/>
              </a:prstGeom>
              <a:ln w="57150" cmpd="sng">
                <a:solidFill>
                  <a:srgbClr val="FF6600"/>
                </a:solidFill>
                <a:prstDash val="sysDash"/>
                <a:tailEnd type="none"/>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471267" y="4461220"/>
                <a:ext cx="1646605" cy="369332"/>
              </a:xfrm>
              <a:prstGeom prst="rect">
                <a:avLst/>
              </a:prstGeom>
            </p:spPr>
            <p:txBody>
              <a:bodyPr wrap="none">
                <a:spAutoFit/>
              </a:bodyPr>
              <a:lstStyle/>
              <a:p>
                <a:r>
                  <a:rPr lang="en-US" dirty="0" smtClean="0">
                    <a:solidFill>
                      <a:schemeClr val="bg2">
                        <a:lumMod val="10000"/>
                      </a:schemeClr>
                    </a:solidFill>
                  </a:rPr>
                  <a:t> 22.6% of all IPs</a:t>
                </a:r>
                <a:endParaRPr lang="en-US" dirty="0"/>
              </a:p>
            </p:txBody>
          </p:sp>
        </p:grpSp>
        <p:grpSp>
          <p:nvGrpSpPr>
            <p:cNvPr id="32" name="Group 31"/>
            <p:cNvGrpSpPr/>
            <p:nvPr/>
          </p:nvGrpSpPr>
          <p:grpSpPr>
            <a:xfrm>
              <a:off x="-138333" y="6077348"/>
              <a:ext cx="2256205" cy="369332"/>
              <a:chOff x="-138333" y="6077348"/>
              <a:chExt cx="2256205" cy="369332"/>
            </a:xfrm>
          </p:grpSpPr>
          <p:cxnSp>
            <p:nvCxnSpPr>
              <p:cNvPr id="24" name="Straight Arrow Connector 23"/>
              <p:cNvCxnSpPr/>
              <p:nvPr/>
            </p:nvCxnSpPr>
            <p:spPr>
              <a:xfrm flipH="1">
                <a:off x="-138333" y="6262014"/>
                <a:ext cx="747933" cy="0"/>
              </a:xfrm>
              <a:prstGeom prst="straightConnector1">
                <a:avLst/>
              </a:prstGeom>
              <a:ln w="57150" cmpd="sng">
                <a:solidFill>
                  <a:srgbClr val="FF6600"/>
                </a:solidFill>
                <a:prstDash val="sysDash"/>
                <a:tailEnd type="none"/>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71267" y="6077348"/>
                <a:ext cx="1646605" cy="369332"/>
              </a:xfrm>
              <a:prstGeom prst="rect">
                <a:avLst/>
              </a:prstGeom>
            </p:spPr>
            <p:txBody>
              <a:bodyPr wrap="none">
                <a:spAutoFit/>
              </a:bodyPr>
              <a:lstStyle/>
              <a:p>
                <a:r>
                  <a:rPr lang="en-US" dirty="0" smtClean="0">
                    <a:solidFill>
                      <a:schemeClr val="bg2">
                        <a:lumMod val="10000"/>
                      </a:schemeClr>
                    </a:solidFill>
                  </a:rPr>
                  <a:t> 22.6% of all IPs</a:t>
                </a:r>
                <a:endParaRPr lang="en-US" dirty="0"/>
              </a:p>
            </p:txBody>
          </p:sp>
        </p:grpSp>
        <p:grpSp>
          <p:nvGrpSpPr>
            <p:cNvPr id="31" name="Group 30"/>
            <p:cNvGrpSpPr/>
            <p:nvPr/>
          </p:nvGrpSpPr>
          <p:grpSpPr>
            <a:xfrm>
              <a:off x="1701557" y="5120350"/>
              <a:ext cx="2418598" cy="369332"/>
              <a:chOff x="1701557" y="5120350"/>
              <a:chExt cx="2418598" cy="369332"/>
            </a:xfrm>
          </p:grpSpPr>
          <p:cxnSp>
            <p:nvCxnSpPr>
              <p:cNvPr id="28" name="Straight Arrow Connector 27"/>
              <p:cNvCxnSpPr/>
              <p:nvPr/>
            </p:nvCxnSpPr>
            <p:spPr>
              <a:xfrm flipH="1">
                <a:off x="1701557" y="5372725"/>
                <a:ext cx="889243" cy="4010"/>
              </a:xfrm>
              <a:prstGeom prst="straightConnector1">
                <a:avLst/>
              </a:prstGeom>
              <a:ln w="57150" cmpd="sng">
                <a:solidFill>
                  <a:srgbClr val="FF6600"/>
                </a:solidFill>
                <a:prstDash val="sysDash"/>
                <a:tailEnd type="none"/>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473550" y="5120350"/>
                <a:ext cx="1646605" cy="369332"/>
              </a:xfrm>
              <a:prstGeom prst="rect">
                <a:avLst/>
              </a:prstGeom>
            </p:spPr>
            <p:txBody>
              <a:bodyPr wrap="none">
                <a:spAutoFit/>
              </a:bodyPr>
              <a:lstStyle/>
              <a:p>
                <a:r>
                  <a:rPr lang="en-US" dirty="0" smtClean="0">
                    <a:solidFill>
                      <a:schemeClr val="bg2">
                        <a:lumMod val="10000"/>
                      </a:schemeClr>
                    </a:solidFill>
                  </a:rPr>
                  <a:t> 24.3% of all IPs </a:t>
                </a:r>
                <a:endParaRPr lang="en-US" dirty="0"/>
              </a:p>
            </p:txBody>
          </p:sp>
        </p:grpSp>
      </p:grpSp>
      <p:sp>
        <p:nvSpPr>
          <p:cNvPr id="34" name="Subtitle 2"/>
          <p:cNvSpPr txBox="1">
            <a:spLocks/>
          </p:cNvSpPr>
          <p:nvPr/>
        </p:nvSpPr>
        <p:spPr>
          <a:xfrm>
            <a:off x="457200" y="2590800"/>
            <a:ext cx="8229600" cy="533400"/>
          </a:xfrm>
          <a:prstGeom prst="rect">
            <a:avLst/>
          </a:prstGeom>
        </p:spPr>
        <p:txBody>
          <a:bodyPr vert="horz" lIns="91440" tIns="45720" rIns="91440" bIns="45720" rtlCol="0">
            <a:noAutofit/>
          </a:bodyPr>
          <a:lstStyle/>
          <a:p>
            <a:pPr algn="l"/>
            <a:r>
              <a:rPr lang="en-US" sz="2400" b="1" kern="1200" dirty="0" smtClean="0">
                <a:solidFill>
                  <a:schemeClr val="accent1"/>
                </a:solidFill>
              </a:rPr>
              <a:t>Overall growth of No. of IPs responding to probes:</a:t>
            </a:r>
          </a:p>
          <a:p>
            <a:pPr algn="l"/>
            <a:r>
              <a:rPr lang="en-US" sz="2400" b="1" kern="1200" dirty="0">
                <a:solidFill>
                  <a:schemeClr val="accent1"/>
                </a:solidFill>
              </a:rPr>
              <a:t> </a:t>
            </a:r>
            <a:r>
              <a:rPr lang="en-US" sz="2400" b="1" kern="1200" dirty="0" smtClean="0">
                <a:solidFill>
                  <a:schemeClr val="accent1"/>
                </a:solidFill>
              </a:rPr>
              <a:t>                      4.9% in EC2        and         7.7% in </a:t>
            </a:r>
            <a:r>
              <a:rPr lang="en-US" altLang="zh-CN" sz="2400" b="1" kern="1200" dirty="0" smtClean="0">
                <a:solidFill>
                  <a:schemeClr val="accent1"/>
                </a:solidFill>
              </a:rPr>
              <a:t>Azure</a:t>
            </a:r>
            <a:endParaRPr lang="en-US" sz="2400" b="1" kern="1200" dirty="0" smtClean="0">
              <a:solidFill>
                <a:schemeClr val="accent1"/>
              </a:solidFill>
            </a:endParaRPr>
          </a:p>
        </p:txBody>
      </p:sp>
      <p:sp>
        <p:nvSpPr>
          <p:cNvPr id="35" name="Slide Number Placeholder 3"/>
          <p:cNvSpPr>
            <a:spLocks noGrp="1"/>
          </p:cNvSpPr>
          <p:nvPr>
            <p:ph type="sldNum" sz="quarter" idx="12"/>
          </p:nvPr>
        </p:nvSpPr>
        <p:spPr>
          <a:xfrm>
            <a:off x="6553200" y="6356350"/>
            <a:ext cx="2133600" cy="365125"/>
          </a:xfrm>
        </p:spPr>
        <p:txBody>
          <a:bodyPr/>
          <a:lstStyle/>
          <a:p>
            <a:fld id="{7788AB0C-407B-47F8-BA5E-EF063E2B1E11}" type="slidenum">
              <a:rPr lang="en-US" smtClean="0"/>
              <a:pPr/>
              <a:t>7</a:t>
            </a:fld>
            <a:endParaRPr lang="en-US"/>
          </a:p>
        </p:txBody>
      </p:sp>
    </p:spTree>
    <p:extLst>
      <p:ext uri="{BB962C8B-B14F-4D97-AF65-F5344CB8AC3E}">
        <p14:creationId xmlns:p14="http://schemas.microsoft.com/office/powerpoint/2010/main" val="284208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533400" y="228601"/>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dirty="0" err="1" smtClean="0"/>
              <a:t>WhoWas</a:t>
            </a:r>
            <a:r>
              <a:rPr lang="en-US" altLang="zh-CN" dirty="0" smtClean="0"/>
              <a:t> Engines--Clustering</a:t>
            </a:r>
            <a:endParaRPr lang="en-US" dirty="0"/>
          </a:p>
        </p:txBody>
      </p:sp>
      <p:sp>
        <p:nvSpPr>
          <p:cNvPr id="7" name="Subtitle 2"/>
          <p:cNvSpPr txBox="1">
            <a:spLocks/>
          </p:cNvSpPr>
          <p:nvPr/>
        </p:nvSpPr>
        <p:spPr>
          <a:xfrm>
            <a:off x="272716" y="4495800"/>
            <a:ext cx="9252284" cy="914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4000" dirty="0" err="1" smtClean="0">
                <a:solidFill>
                  <a:schemeClr val="tx1"/>
                </a:solidFill>
              </a:rPr>
              <a:t>WhoWas</a:t>
            </a:r>
            <a:r>
              <a:rPr lang="en-US" sz="4000" dirty="0" smtClean="0">
                <a:solidFill>
                  <a:schemeClr val="tx1"/>
                </a:solidFill>
              </a:rPr>
              <a:t> offers a new clustering heuristic</a:t>
            </a:r>
            <a:endParaRPr lang="en-US" sz="4000" dirty="0">
              <a:solidFill>
                <a:schemeClr val="tx1"/>
              </a:solidFill>
            </a:endParaRPr>
          </a:p>
        </p:txBody>
      </p:sp>
      <p:grpSp>
        <p:nvGrpSpPr>
          <p:cNvPr id="8" name="Group 7"/>
          <p:cNvGrpSpPr/>
          <p:nvPr/>
        </p:nvGrpSpPr>
        <p:grpSpPr>
          <a:xfrm>
            <a:off x="212045" y="1752600"/>
            <a:ext cx="4042553" cy="2739197"/>
            <a:chOff x="212045" y="3289952"/>
            <a:chExt cx="4042553" cy="2739197"/>
          </a:xfrm>
        </p:grpSpPr>
        <p:grpSp>
          <p:nvGrpSpPr>
            <p:cNvPr id="33" name="组合 32"/>
            <p:cNvGrpSpPr/>
            <p:nvPr/>
          </p:nvGrpSpPr>
          <p:grpSpPr>
            <a:xfrm>
              <a:off x="742591" y="4129295"/>
              <a:ext cx="3017813" cy="1899854"/>
              <a:chOff x="818699" y="3633513"/>
              <a:chExt cx="3352801" cy="2083120"/>
            </a:xfrm>
          </p:grpSpPr>
          <p:sp>
            <p:nvSpPr>
              <p:cNvPr id="51" name="Cloud 4"/>
              <p:cNvSpPr/>
              <p:nvPr/>
            </p:nvSpPr>
            <p:spPr>
              <a:xfrm rot="10800000">
                <a:off x="818699" y="3633513"/>
                <a:ext cx="3352801" cy="2083120"/>
              </a:xfrm>
              <a:prstGeom prst="cloud">
                <a:avLst/>
              </a:prstGeom>
              <a:solidFill>
                <a:sysClr val="window" lastClr="FFFFFF"/>
              </a:solidFill>
              <a:ln w="25400" cap="flat" cmpd="sng" algn="ctr">
                <a:solidFill>
                  <a:srgbClr val="FFC000"/>
                </a:solidFill>
                <a:prstDash val="solid"/>
              </a:ln>
              <a:effectLst>
                <a:outerShdw blurRad="63500" sx="102000" sy="102000" algn="ctr"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ndParaRPr>
              </a:p>
            </p:txBody>
          </p:sp>
          <p:grpSp>
            <p:nvGrpSpPr>
              <p:cNvPr id="26" name="组合 25"/>
              <p:cNvGrpSpPr/>
              <p:nvPr/>
            </p:nvGrpSpPr>
            <p:grpSpPr>
              <a:xfrm>
                <a:off x="1390908" y="4112462"/>
                <a:ext cx="892019" cy="799323"/>
                <a:chOff x="151909" y="4210726"/>
                <a:chExt cx="1236826" cy="1087139"/>
              </a:xfrm>
            </p:grpSpPr>
            <p:pic>
              <p:nvPicPr>
                <p:cNvPr id="35" name="图片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909" y="4210726"/>
                  <a:ext cx="1093641" cy="1047074"/>
                </a:xfrm>
                <a:prstGeom prst="rect">
                  <a:avLst/>
                </a:prstGeom>
              </p:spPr>
            </p:pic>
            <p:pic>
              <p:nvPicPr>
                <p:cNvPr id="37" name="图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071" y="4352413"/>
                  <a:ext cx="1041664" cy="945452"/>
                </a:xfrm>
                <a:prstGeom prst="rect">
                  <a:avLst/>
                </a:prstGeom>
              </p:spPr>
            </p:pic>
          </p:grpSp>
          <p:grpSp>
            <p:nvGrpSpPr>
              <p:cNvPr id="39" name="组合 38"/>
              <p:cNvGrpSpPr/>
              <p:nvPr/>
            </p:nvGrpSpPr>
            <p:grpSpPr>
              <a:xfrm>
                <a:off x="2046537" y="4574976"/>
                <a:ext cx="968907" cy="859517"/>
                <a:chOff x="151909" y="4210726"/>
                <a:chExt cx="1236826" cy="1087139"/>
              </a:xfrm>
            </p:grpSpPr>
            <p:pic>
              <p:nvPicPr>
                <p:cNvPr id="40" name="图片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909" y="4210726"/>
                  <a:ext cx="1093641" cy="1047074"/>
                </a:xfrm>
                <a:prstGeom prst="rect">
                  <a:avLst/>
                </a:prstGeom>
              </p:spPr>
            </p:pic>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7071" y="4352413"/>
                  <a:ext cx="1041664" cy="945452"/>
                </a:xfrm>
                <a:prstGeom prst="rect">
                  <a:avLst/>
                </a:prstGeom>
              </p:spPr>
            </p:pic>
          </p:grpSp>
          <p:grpSp>
            <p:nvGrpSpPr>
              <p:cNvPr id="42" name="组合 41"/>
              <p:cNvGrpSpPr/>
              <p:nvPr/>
            </p:nvGrpSpPr>
            <p:grpSpPr>
              <a:xfrm>
                <a:off x="2855137" y="4038659"/>
                <a:ext cx="933340" cy="799323"/>
                <a:chOff x="151909" y="4210726"/>
                <a:chExt cx="1236826" cy="1087139"/>
              </a:xfrm>
            </p:grpSpPr>
            <p:pic>
              <p:nvPicPr>
                <p:cNvPr id="43" name="图片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1909" y="4210726"/>
                  <a:ext cx="1093641" cy="1047074"/>
                </a:xfrm>
                <a:prstGeom prst="rect">
                  <a:avLst/>
                </a:prstGeom>
              </p:spPr>
            </p:pic>
            <p:pic>
              <p:nvPicPr>
                <p:cNvPr id="44" name="图片 43"/>
                <p:cNvPicPr>
                  <a:picLocks noChangeAspect="1"/>
                </p:cNvPicPr>
                <p:nvPr/>
              </p:nvPicPr>
              <p:blipFill>
                <a:blip r:embed="rId8"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47071" y="4352413"/>
                  <a:ext cx="1041664" cy="945452"/>
                </a:xfrm>
                <a:prstGeom prst="rect">
                  <a:avLst/>
                </a:prstGeom>
              </p:spPr>
            </p:pic>
          </p:grpSp>
          <p:sp>
            <p:nvSpPr>
              <p:cNvPr id="32" name="矩形 31"/>
              <p:cNvSpPr/>
              <p:nvPr/>
            </p:nvSpPr>
            <p:spPr>
              <a:xfrm>
                <a:off x="2226249" y="3633513"/>
                <a:ext cx="662361" cy="923330"/>
              </a:xfrm>
              <a:prstGeom prst="rect">
                <a:avLst/>
              </a:prstGeom>
              <a:noFill/>
            </p:spPr>
            <p:txBody>
              <a:bodyPr wrap="none" lIns="91440" tIns="45720" rIns="91440" bIns="45720">
                <a:spAutoFit/>
              </a:bodyPr>
              <a:lstStyle/>
              <a:p>
                <a:pPr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grpSp>
        <p:sp>
          <p:nvSpPr>
            <p:cNvPr id="93" name="Subtitle 2"/>
            <p:cNvSpPr txBox="1">
              <a:spLocks/>
            </p:cNvSpPr>
            <p:nvPr/>
          </p:nvSpPr>
          <p:spPr>
            <a:xfrm>
              <a:off x="212045" y="3289952"/>
              <a:ext cx="4042553" cy="52550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smtClean="0">
                  <a:solidFill>
                    <a:schemeClr val="tx1"/>
                  </a:solidFill>
                </a:rPr>
                <a:t>How to find IPs being operated by the same website?</a:t>
              </a:r>
            </a:p>
          </p:txBody>
        </p:sp>
      </p:grpSp>
      <p:sp>
        <p:nvSpPr>
          <p:cNvPr id="94" name="右箭头 93"/>
          <p:cNvSpPr/>
          <p:nvPr/>
        </p:nvSpPr>
        <p:spPr>
          <a:xfrm>
            <a:off x="3899352" y="3117590"/>
            <a:ext cx="1464165" cy="484632"/>
          </a:xfrm>
          <a:prstGeom prst="rightArrow">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b="1" dirty="0" smtClean="0">
              <a:solidFill>
                <a:schemeClr val="tx1"/>
              </a:solidFill>
            </a:endParaRPr>
          </a:p>
        </p:txBody>
      </p:sp>
      <p:grpSp>
        <p:nvGrpSpPr>
          <p:cNvPr id="9" name="Group 8"/>
          <p:cNvGrpSpPr/>
          <p:nvPr/>
        </p:nvGrpSpPr>
        <p:grpSpPr>
          <a:xfrm>
            <a:off x="5502465" y="1969610"/>
            <a:ext cx="3114123" cy="2358332"/>
            <a:chOff x="5502465" y="3506962"/>
            <a:chExt cx="3114123" cy="2358332"/>
          </a:xfrm>
        </p:grpSpPr>
        <p:grpSp>
          <p:nvGrpSpPr>
            <p:cNvPr id="79" name="组合 78"/>
            <p:cNvGrpSpPr/>
            <p:nvPr/>
          </p:nvGrpSpPr>
          <p:grpSpPr>
            <a:xfrm>
              <a:off x="5502465" y="4314899"/>
              <a:ext cx="3114123" cy="1550395"/>
              <a:chOff x="5173381" y="3852648"/>
              <a:chExt cx="3808142" cy="1694877"/>
            </a:xfrm>
          </p:grpSpPr>
          <p:grpSp>
            <p:nvGrpSpPr>
              <p:cNvPr id="77" name="组合 76"/>
              <p:cNvGrpSpPr/>
              <p:nvPr/>
            </p:nvGrpSpPr>
            <p:grpSpPr>
              <a:xfrm>
                <a:off x="5173381" y="3852648"/>
                <a:ext cx="2149298" cy="1508640"/>
                <a:chOff x="5073195" y="3545043"/>
                <a:chExt cx="2149298" cy="1508640"/>
              </a:xfrm>
            </p:grpSpPr>
            <p:grpSp>
              <p:nvGrpSpPr>
                <p:cNvPr id="53" name="组合 52"/>
                <p:cNvGrpSpPr/>
                <p:nvPr/>
              </p:nvGrpSpPr>
              <p:grpSpPr>
                <a:xfrm>
                  <a:off x="5489257" y="3776703"/>
                  <a:ext cx="1490105" cy="1175690"/>
                  <a:chOff x="5536142" y="3722686"/>
                  <a:chExt cx="1490105" cy="1175690"/>
                </a:xfrm>
              </p:grpSpPr>
              <p:grpSp>
                <p:nvGrpSpPr>
                  <p:cNvPr id="38" name="组合 37"/>
                  <p:cNvGrpSpPr/>
                  <p:nvPr/>
                </p:nvGrpSpPr>
                <p:grpSpPr>
                  <a:xfrm>
                    <a:off x="5536142" y="3722686"/>
                    <a:ext cx="933340" cy="811247"/>
                    <a:chOff x="5238913" y="3849502"/>
                    <a:chExt cx="933340" cy="811247"/>
                  </a:xfrm>
                </p:grpSpPr>
                <p:pic>
                  <p:nvPicPr>
                    <p:cNvPr id="56" name="图片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8913" y="3849502"/>
                      <a:ext cx="825289" cy="769865"/>
                    </a:xfrm>
                    <a:prstGeom prst="rect">
                      <a:avLst/>
                    </a:prstGeom>
                  </p:spPr>
                </p:pic>
                <p:pic>
                  <p:nvPicPr>
                    <p:cNvPr id="57" name="图片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86187" y="3965602"/>
                      <a:ext cx="786066" cy="695147"/>
                    </a:xfrm>
                    <a:prstGeom prst="rect">
                      <a:avLst/>
                    </a:prstGeom>
                  </p:spPr>
                </p:pic>
              </p:grpSp>
              <p:grpSp>
                <p:nvGrpSpPr>
                  <p:cNvPr id="62" name="组合 61"/>
                  <p:cNvGrpSpPr/>
                  <p:nvPr/>
                </p:nvGrpSpPr>
                <p:grpSpPr>
                  <a:xfrm>
                    <a:off x="5804444" y="4087129"/>
                    <a:ext cx="933340" cy="811247"/>
                    <a:chOff x="5238913" y="3849502"/>
                    <a:chExt cx="933340" cy="811247"/>
                  </a:xfrm>
                </p:grpSpPr>
                <p:pic>
                  <p:nvPicPr>
                    <p:cNvPr id="63" name="图片 6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8913" y="3849502"/>
                      <a:ext cx="825289" cy="769865"/>
                    </a:xfrm>
                    <a:prstGeom prst="rect">
                      <a:avLst/>
                    </a:prstGeom>
                  </p:spPr>
                </p:pic>
                <p:pic>
                  <p:nvPicPr>
                    <p:cNvPr id="64" name="图片 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86187" y="3965602"/>
                      <a:ext cx="786066" cy="695147"/>
                    </a:xfrm>
                    <a:prstGeom prst="rect">
                      <a:avLst/>
                    </a:prstGeom>
                  </p:spPr>
                </p:pic>
              </p:grpSp>
              <p:grpSp>
                <p:nvGrpSpPr>
                  <p:cNvPr id="68" name="组合 67"/>
                  <p:cNvGrpSpPr/>
                  <p:nvPr/>
                </p:nvGrpSpPr>
                <p:grpSpPr>
                  <a:xfrm>
                    <a:off x="6092907" y="3740397"/>
                    <a:ext cx="933340" cy="811247"/>
                    <a:chOff x="5238913" y="3849502"/>
                    <a:chExt cx="933340" cy="811247"/>
                  </a:xfrm>
                </p:grpSpPr>
                <p:pic>
                  <p:nvPicPr>
                    <p:cNvPr id="69" name="图片 6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8913" y="3849502"/>
                      <a:ext cx="825289" cy="769865"/>
                    </a:xfrm>
                    <a:prstGeom prst="rect">
                      <a:avLst/>
                    </a:prstGeom>
                  </p:spPr>
                </p:pic>
                <p:pic>
                  <p:nvPicPr>
                    <p:cNvPr id="70" name="图片 6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86187" y="3965602"/>
                      <a:ext cx="786066" cy="695147"/>
                    </a:xfrm>
                    <a:prstGeom prst="rect">
                      <a:avLst/>
                    </a:prstGeom>
                  </p:spPr>
                </p:pic>
              </p:grpSp>
            </p:grpSp>
            <p:sp>
              <p:nvSpPr>
                <p:cNvPr id="58" name="椭圆 57"/>
                <p:cNvSpPr/>
                <p:nvPr/>
              </p:nvSpPr>
              <p:spPr>
                <a:xfrm>
                  <a:off x="5073195" y="3545043"/>
                  <a:ext cx="2149298" cy="1508640"/>
                </a:xfrm>
                <a:prstGeom prst="ellipse">
                  <a:avLst/>
                </a:prstGeom>
                <a:noFill/>
                <a:ln w="57150">
                  <a:solidFill>
                    <a:schemeClr val="accent1"/>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b="1" dirty="0" smtClean="0">
                    <a:solidFill>
                      <a:schemeClr val="tx1"/>
                    </a:solidFill>
                  </a:endParaRPr>
                </a:p>
              </p:txBody>
            </p:sp>
          </p:grpSp>
          <p:grpSp>
            <p:nvGrpSpPr>
              <p:cNvPr id="78" name="组合 77"/>
              <p:cNvGrpSpPr/>
              <p:nvPr/>
            </p:nvGrpSpPr>
            <p:grpSpPr>
              <a:xfrm>
                <a:off x="7462374" y="3881198"/>
                <a:ext cx="1519149" cy="1210572"/>
                <a:chOff x="7462374" y="3881198"/>
                <a:chExt cx="1519149" cy="1210572"/>
              </a:xfrm>
            </p:grpSpPr>
            <p:grpSp>
              <p:nvGrpSpPr>
                <p:cNvPr id="52" name="组合 51"/>
                <p:cNvGrpSpPr/>
                <p:nvPr/>
              </p:nvGrpSpPr>
              <p:grpSpPr>
                <a:xfrm>
                  <a:off x="7630696" y="3997130"/>
                  <a:ext cx="1241659" cy="981364"/>
                  <a:chOff x="7530811" y="3971029"/>
                  <a:chExt cx="1241659" cy="981364"/>
                </a:xfrm>
              </p:grpSpPr>
              <p:grpSp>
                <p:nvGrpSpPr>
                  <p:cNvPr id="71" name="组合 70"/>
                  <p:cNvGrpSpPr/>
                  <p:nvPr/>
                </p:nvGrpSpPr>
                <p:grpSpPr>
                  <a:xfrm>
                    <a:off x="7530811" y="4141146"/>
                    <a:ext cx="933340" cy="811247"/>
                    <a:chOff x="5238913" y="3849502"/>
                    <a:chExt cx="933340" cy="811247"/>
                  </a:xfrm>
                </p:grpSpPr>
                <p:pic>
                  <p:nvPicPr>
                    <p:cNvPr id="72" name="图片 7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8913" y="3849502"/>
                      <a:ext cx="825289" cy="769865"/>
                    </a:xfrm>
                    <a:prstGeom prst="rect">
                      <a:avLst/>
                    </a:prstGeom>
                  </p:spPr>
                </p:pic>
                <p:pic>
                  <p:nvPicPr>
                    <p:cNvPr id="73" name="图片 72"/>
                    <p:cNvPicPr>
                      <a:picLocks noChangeAspect="1"/>
                    </p:cNvPicPr>
                    <p:nvPr/>
                  </p:nvPicPr>
                  <p:blipFill>
                    <a:blip r:embed="rId10"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386187" y="3965602"/>
                      <a:ext cx="786066" cy="695147"/>
                    </a:xfrm>
                    <a:prstGeom prst="rect">
                      <a:avLst/>
                    </a:prstGeom>
                  </p:spPr>
                </p:pic>
              </p:grpSp>
              <p:grpSp>
                <p:nvGrpSpPr>
                  <p:cNvPr id="74" name="组合 73"/>
                  <p:cNvGrpSpPr/>
                  <p:nvPr/>
                </p:nvGrpSpPr>
                <p:grpSpPr>
                  <a:xfrm>
                    <a:off x="7839130" y="3971029"/>
                    <a:ext cx="933340" cy="811247"/>
                    <a:chOff x="5238913" y="3849502"/>
                    <a:chExt cx="933340" cy="811247"/>
                  </a:xfrm>
                </p:grpSpPr>
                <p:pic>
                  <p:nvPicPr>
                    <p:cNvPr id="75" name="图片 7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38913" y="3849502"/>
                      <a:ext cx="825289" cy="769865"/>
                    </a:xfrm>
                    <a:prstGeom prst="rect">
                      <a:avLst/>
                    </a:prstGeom>
                  </p:spPr>
                </p:pic>
                <p:pic>
                  <p:nvPicPr>
                    <p:cNvPr id="76" name="图片 75"/>
                    <p:cNvPicPr>
                      <a:picLocks noChangeAspect="1"/>
                    </p:cNvPicPr>
                    <p:nvPr/>
                  </p:nvPicPr>
                  <p:blipFill>
                    <a:blip r:embed="rId10"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386187" y="3965602"/>
                      <a:ext cx="786066" cy="695147"/>
                    </a:xfrm>
                    <a:prstGeom prst="rect">
                      <a:avLst/>
                    </a:prstGeom>
                  </p:spPr>
                </p:pic>
              </p:grpSp>
            </p:grpSp>
            <p:sp>
              <p:nvSpPr>
                <p:cNvPr id="84" name="椭圆 83"/>
                <p:cNvSpPr/>
                <p:nvPr/>
              </p:nvSpPr>
              <p:spPr>
                <a:xfrm>
                  <a:off x="7462374" y="3881198"/>
                  <a:ext cx="1519149" cy="1210572"/>
                </a:xfrm>
                <a:prstGeom prst="ellipse">
                  <a:avLst/>
                </a:prstGeom>
                <a:noFill/>
                <a:ln w="57150">
                  <a:solidFill>
                    <a:schemeClr val="accent1"/>
                  </a:solidFill>
                  <a:prstDash val="sysDash"/>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b="1" dirty="0" smtClean="0">
                    <a:solidFill>
                      <a:schemeClr val="tx1"/>
                    </a:solidFill>
                  </a:endParaRPr>
                </a:p>
              </p:txBody>
            </p:sp>
          </p:grpSp>
          <p:sp>
            <p:nvSpPr>
              <p:cNvPr id="85" name="矩形 84"/>
              <p:cNvSpPr/>
              <p:nvPr/>
            </p:nvSpPr>
            <p:spPr>
              <a:xfrm>
                <a:off x="7079548" y="4624195"/>
                <a:ext cx="662361" cy="923330"/>
              </a:xfrm>
              <a:prstGeom prst="rect">
                <a:avLst/>
              </a:prstGeom>
              <a:noFill/>
            </p:spPr>
            <p:txBody>
              <a:bodyPr wrap="none" lIns="91440" tIns="45720" rIns="91440" bIns="45720">
                <a:spAutoFit/>
              </a:bodyPr>
              <a:lstStyle/>
              <a:p>
                <a:pPr algn="ctr"/>
                <a:r>
                  <a:rPr lang="en-US" altLang="zh-CN" sz="5400" b="0" cap="none" spc="0" dirty="0" smtClean="0">
                    <a:ln w="0"/>
                    <a:solidFill>
                      <a:schemeClr val="accent1"/>
                    </a:solidFill>
                    <a:effectLst>
                      <a:outerShdw blurRad="38100" dist="25400" dir="5400000" algn="ctr" rotWithShape="0">
                        <a:srgbClr val="6E747A">
                          <a:alpha val="43000"/>
                        </a:srgbClr>
                      </a:outerShdw>
                    </a:effectLst>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grpSp>
        <p:sp>
          <p:nvSpPr>
            <p:cNvPr id="95" name="矩形 94"/>
            <p:cNvSpPr/>
            <p:nvPr/>
          </p:nvSpPr>
          <p:spPr>
            <a:xfrm>
              <a:off x="5693269" y="3506962"/>
              <a:ext cx="2735942" cy="461665"/>
            </a:xfrm>
            <a:prstGeom prst="rect">
              <a:avLst/>
            </a:prstGeom>
          </p:spPr>
          <p:txBody>
            <a:bodyPr wrap="none">
              <a:spAutoFit/>
            </a:bodyPr>
            <a:lstStyle/>
            <a:p>
              <a:r>
                <a:rPr lang="en-US" altLang="zh-CN" sz="2400" b="1" dirty="0"/>
                <a:t>Webpage Clustering</a:t>
              </a:r>
            </a:p>
          </p:txBody>
        </p:sp>
      </p:grpSp>
      <p:sp>
        <p:nvSpPr>
          <p:cNvPr id="45"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788AB0C-407B-47F8-BA5E-EF063E2B1E11}" type="slidenum">
              <a:rPr lang="en-US" smtClean="0"/>
              <a:pPr/>
              <a:t>8</a:t>
            </a:fld>
            <a:endParaRPr lang="en-US"/>
          </a:p>
        </p:txBody>
      </p:sp>
    </p:spTree>
    <p:extLst>
      <p:ext uri="{BB962C8B-B14F-4D97-AF65-F5344CB8AC3E}">
        <p14:creationId xmlns:p14="http://schemas.microsoft.com/office/powerpoint/2010/main" val="401401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9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9</a:t>
            </a:fld>
            <a:endParaRPr lang="en-US"/>
          </a:p>
        </p:txBody>
      </p:sp>
      <p:sp>
        <p:nvSpPr>
          <p:cNvPr id="6" name="Title 4"/>
          <p:cNvSpPr txBox="1">
            <a:spLocks/>
          </p:cNvSpPr>
          <p:nvPr/>
        </p:nvSpPr>
        <p:spPr>
          <a:xfrm>
            <a:off x="533400" y="228601"/>
            <a:ext cx="7772400" cy="68580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b="0" kern="1200">
                <a:solidFill>
                  <a:srgbClr val="C00000"/>
                </a:solidFill>
                <a:effectLst/>
                <a:latin typeface="+mj-lt"/>
                <a:ea typeface="+mj-ea"/>
                <a:cs typeface="+mj-cs"/>
              </a:defRPr>
            </a:lvl1pPr>
          </a:lstStyle>
          <a:p>
            <a:r>
              <a:rPr lang="en-US" altLang="zh-CN" dirty="0" err="1" smtClean="0">
                <a:latin typeface="+mn-lt"/>
              </a:rPr>
              <a:t>WhoWas</a:t>
            </a:r>
            <a:r>
              <a:rPr lang="en-US" altLang="zh-CN" dirty="0" smtClean="0">
                <a:latin typeface="+mn-lt"/>
              </a:rPr>
              <a:t> Engines--Clustering</a:t>
            </a:r>
            <a:endParaRPr lang="en-US" dirty="0">
              <a:latin typeface="+mn-lt"/>
            </a:endParaRPr>
          </a:p>
        </p:txBody>
      </p:sp>
      <p:grpSp>
        <p:nvGrpSpPr>
          <p:cNvPr id="45" name="组合 44"/>
          <p:cNvGrpSpPr/>
          <p:nvPr/>
        </p:nvGrpSpPr>
        <p:grpSpPr>
          <a:xfrm>
            <a:off x="1440338" y="1731139"/>
            <a:ext cx="1239466" cy="880329"/>
            <a:chOff x="1521241" y="1232146"/>
            <a:chExt cx="1239466" cy="880329"/>
          </a:xfrm>
        </p:grpSpPr>
        <p:sp>
          <p:nvSpPr>
            <p:cNvPr id="3" name="右箭头 2"/>
            <p:cNvSpPr/>
            <p:nvPr/>
          </p:nvSpPr>
          <p:spPr>
            <a:xfrm>
              <a:off x="1722693" y="1910387"/>
              <a:ext cx="1038014" cy="202088"/>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21241" y="1232146"/>
              <a:ext cx="1159617" cy="707886"/>
            </a:xfrm>
            <a:prstGeom prst="rect">
              <a:avLst/>
            </a:prstGeom>
            <a:noFill/>
          </p:spPr>
          <p:txBody>
            <a:bodyPr wrap="none" rtlCol="0">
              <a:spAutoFit/>
            </a:bodyPr>
            <a:lstStyle/>
            <a:p>
              <a:r>
                <a:rPr lang="en-US" altLang="zh-CN" sz="2000" b="1" dirty="0" smtClean="0">
                  <a:cs typeface="Times New Roman" panose="02020603050405020304" pitchFamily="18" charset="0"/>
                </a:rPr>
                <a:t>Feature </a:t>
              </a:r>
            </a:p>
            <a:p>
              <a:r>
                <a:rPr lang="en-US" altLang="zh-CN" sz="2000" b="1" dirty="0" smtClean="0">
                  <a:cs typeface="Times New Roman" panose="02020603050405020304" pitchFamily="18" charset="0"/>
                </a:rPr>
                <a:t>Extractor</a:t>
              </a:r>
              <a:endParaRPr lang="zh-CN" altLang="en-US" sz="2000" b="1" dirty="0">
                <a:cs typeface="Times New Roman" panose="02020603050405020304" pitchFamily="18" charset="0"/>
              </a:endParaRPr>
            </a:p>
          </p:txBody>
        </p:sp>
      </p:grpSp>
      <p:sp>
        <p:nvSpPr>
          <p:cNvPr id="17" name="右箭头 16"/>
          <p:cNvSpPr/>
          <p:nvPr/>
        </p:nvSpPr>
        <p:spPr>
          <a:xfrm>
            <a:off x="6143464" y="2424282"/>
            <a:ext cx="657666" cy="164597"/>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2709654" y="1275661"/>
            <a:ext cx="3369214" cy="1954796"/>
            <a:chOff x="2839666" y="926277"/>
            <a:chExt cx="3369214" cy="1954796"/>
          </a:xfrm>
        </p:grpSpPr>
        <p:sp>
          <p:nvSpPr>
            <p:cNvPr id="14" name="文本框 13"/>
            <p:cNvSpPr txBox="1"/>
            <p:nvPr/>
          </p:nvSpPr>
          <p:spPr>
            <a:xfrm>
              <a:off x="2839666" y="1267548"/>
              <a:ext cx="3267146" cy="1532334"/>
            </a:xfrm>
            <a:prstGeom prst="round2Diag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altLang="zh-CN" sz="1400" b="1" dirty="0" smtClean="0">
                  <a:ln w="57150" cmpd="sng">
                    <a:solidFill>
                      <a:schemeClr val="tx1"/>
                    </a:solidFill>
                  </a:ln>
                  <a:effectLst>
                    <a:outerShdw blurRad="38100" dist="38100" dir="2700000" algn="tl">
                      <a:srgbClr val="000000">
                        <a:alpha val="43137"/>
                      </a:srgbClr>
                    </a:outerShdw>
                  </a:effectLst>
                  <a:cs typeface="Times New Roman" panose="02020603050405020304" pitchFamily="18" charset="0"/>
                </a:rPr>
                <a:t>Title</a:t>
              </a:r>
            </a:p>
            <a:p>
              <a:pPr marL="285750" indent="-285750">
                <a:buFont typeface="Arial" panose="020B0604020202020204" pitchFamily="34" charset="0"/>
                <a:buChar char="•"/>
              </a:pPr>
              <a:r>
                <a:rPr lang="en-US" altLang="zh-CN" sz="1400" b="1" dirty="0" smtClean="0">
                  <a:ln w="57150" cmpd="sng">
                    <a:solidFill>
                      <a:schemeClr val="tx1"/>
                    </a:solidFill>
                  </a:ln>
                  <a:effectLst>
                    <a:outerShdw blurRad="38100" dist="38100" dir="2700000" algn="tl">
                      <a:srgbClr val="000000">
                        <a:alpha val="43137"/>
                      </a:srgbClr>
                    </a:outerShdw>
                  </a:effectLst>
                  <a:cs typeface="Times New Roman" panose="02020603050405020304" pitchFamily="18" charset="0"/>
                </a:rPr>
                <a:t>Keywords</a:t>
              </a:r>
            </a:p>
            <a:p>
              <a:pPr marL="285750" indent="-285750">
                <a:buFont typeface="Arial" panose="020B0604020202020204" pitchFamily="34" charset="0"/>
                <a:buChar char="•"/>
              </a:pPr>
              <a:r>
                <a:rPr lang="en-US" altLang="zh-CN" sz="1400" b="1" dirty="0" smtClean="0">
                  <a:ln w="57150" cmpd="sng">
                    <a:solidFill>
                      <a:schemeClr val="tx1"/>
                    </a:solidFill>
                  </a:ln>
                  <a:effectLst>
                    <a:outerShdw blurRad="38100" dist="38100" dir="2700000" algn="tl">
                      <a:srgbClr val="000000">
                        <a:alpha val="43137"/>
                      </a:srgbClr>
                    </a:outerShdw>
                  </a:effectLst>
                  <a:cs typeface="Times New Roman" panose="02020603050405020304" pitchFamily="18" charset="0"/>
                </a:rPr>
                <a:t>Template</a:t>
              </a:r>
            </a:p>
            <a:p>
              <a:pPr marL="285750" indent="-285750">
                <a:buFont typeface="Arial" panose="020B0604020202020204" pitchFamily="34" charset="0"/>
                <a:buChar char="•"/>
              </a:pPr>
              <a:r>
                <a:rPr lang="en-US" altLang="zh-CN" sz="1400" b="1" dirty="0" smtClean="0">
                  <a:ln w="57150" cmpd="sng">
                    <a:solidFill>
                      <a:schemeClr val="tx1"/>
                    </a:solidFill>
                  </a:ln>
                  <a:effectLst>
                    <a:outerShdw blurRad="38100" dist="38100" dir="2700000" algn="tl">
                      <a:srgbClr val="000000">
                        <a:alpha val="43137"/>
                      </a:srgbClr>
                    </a:outerShdw>
                  </a:effectLst>
                  <a:cs typeface="Times New Roman" panose="02020603050405020304" pitchFamily="18" charset="0"/>
                </a:rPr>
                <a:t>Google Analytics ID</a:t>
              </a:r>
            </a:p>
            <a:p>
              <a:pPr marL="285750" indent="-285750">
                <a:buFont typeface="Arial" panose="020B0604020202020204" pitchFamily="34" charset="0"/>
                <a:buChar char="•"/>
              </a:pPr>
              <a:r>
                <a:rPr lang="en-US" altLang="zh-CN" sz="1400" b="1" dirty="0" err="1" smtClean="0">
                  <a:ln w="57150" cmpd="sng">
                    <a:solidFill>
                      <a:schemeClr val="tx1"/>
                    </a:solidFill>
                  </a:ln>
                  <a:effectLst>
                    <a:outerShdw blurRad="38100" dist="38100" dir="2700000" algn="tl">
                      <a:srgbClr val="000000">
                        <a:alpha val="43137"/>
                      </a:srgbClr>
                    </a:outerShdw>
                  </a:effectLst>
                  <a:cs typeface="Times New Roman" panose="02020603050405020304" pitchFamily="18" charset="0"/>
                </a:rPr>
                <a:t>Simhash</a:t>
              </a:r>
              <a:r>
                <a:rPr lang="en-US" altLang="zh-CN" sz="1400" b="1" dirty="0" smtClean="0">
                  <a:ln w="57150" cmpd="sng">
                    <a:solidFill>
                      <a:schemeClr val="tx1"/>
                    </a:solidFill>
                  </a:ln>
                  <a:effectLst>
                    <a:outerShdw blurRad="38100" dist="38100" dir="2700000" algn="tl">
                      <a:srgbClr val="000000">
                        <a:alpha val="43137"/>
                      </a:srgbClr>
                    </a:outerShdw>
                  </a:effectLst>
                  <a:cs typeface="Times New Roman" panose="02020603050405020304" pitchFamily="18" charset="0"/>
                </a:rPr>
                <a:t> of HTML textual content</a:t>
              </a:r>
            </a:p>
            <a:p>
              <a:pPr marL="285750" indent="-285750">
                <a:buFont typeface="Arial" panose="020B0604020202020204" pitchFamily="34" charset="0"/>
                <a:buChar char="•"/>
              </a:pPr>
              <a:r>
                <a:rPr lang="en-US" altLang="zh-CN" sz="1400" b="1" dirty="0" smtClean="0">
                  <a:ln w="57150" cmpd="sng">
                    <a:solidFill>
                      <a:schemeClr val="tx1"/>
                    </a:solidFill>
                  </a:ln>
                  <a:effectLst>
                    <a:outerShdw blurRad="38100" dist="38100" dir="2700000" algn="tl">
                      <a:srgbClr val="000000">
                        <a:alpha val="43137"/>
                      </a:srgbClr>
                    </a:outerShdw>
                  </a:effectLst>
                  <a:cs typeface="Times New Roman" panose="02020603050405020304" pitchFamily="18" charset="0"/>
                </a:rPr>
                <a:t>Server version</a:t>
              </a:r>
            </a:p>
          </p:txBody>
        </p:sp>
        <p:sp>
          <p:nvSpPr>
            <p:cNvPr id="16" name="文本框 15"/>
            <p:cNvSpPr txBox="1"/>
            <p:nvPr/>
          </p:nvSpPr>
          <p:spPr>
            <a:xfrm>
              <a:off x="3379975" y="926277"/>
              <a:ext cx="2760454" cy="369332"/>
            </a:xfrm>
            <a:prstGeom prst="rect">
              <a:avLst/>
            </a:prstGeom>
            <a:noFill/>
          </p:spPr>
          <p:txBody>
            <a:bodyPr wrap="none" rtlCol="0">
              <a:spAutoFit/>
            </a:bodyPr>
            <a:lstStyle/>
            <a:p>
              <a:r>
                <a:rPr lang="en-US" altLang="zh-CN" b="1" dirty="0" smtClean="0">
                  <a:cs typeface="Times New Roman" panose="02020603050405020304" pitchFamily="18" charset="0"/>
                </a:rPr>
                <a:t>Fingerprint (six-item tuple)</a:t>
              </a:r>
              <a:endParaRPr lang="zh-CN" altLang="en-US" b="1" dirty="0">
                <a:cs typeface="Times New Roman" panose="02020603050405020304" pitchFamily="18" charset="0"/>
              </a:endParaRPr>
            </a:p>
          </p:txBody>
        </p:sp>
        <p:sp>
          <p:nvSpPr>
            <p:cNvPr id="19" name="文本框 18"/>
            <p:cNvSpPr txBox="1"/>
            <p:nvPr/>
          </p:nvSpPr>
          <p:spPr>
            <a:xfrm>
              <a:off x="2941734" y="1348739"/>
              <a:ext cx="3267146" cy="1532334"/>
            </a:xfrm>
            <a:prstGeom prst="round2DiagRect">
              <a:avLst/>
            </a:prstGeom>
            <a:ln w="57150" cmpd="sng"/>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altLang="zh-CN" sz="1400" b="1" dirty="0" smtClean="0">
                  <a:solidFill>
                    <a:schemeClr val="tx1"/>
                  </a:solidFill>
                  <a:cs typeface="Times New Roman" panose="02020603050405020304" pitchFamily="18" charset="0"/>
                </a:rPr>
                <a:t>Title</a:t>
              </a:r>
            </a:p>
            <a:p>
              <a:pPr marL="285750" indent="-285750">
                <a:buFont typeface="Arial" panose="020B0604020202020204" pitchFamily="34" charset="0"/>
                <a:buChar char="•"/>
              </a:pPr>
              <a:r>
                <a:rPr lang="en-US" altLang="zh-CN" sz="1400" b="1" dirty="0" smtClean="0">
                  <a:solidFill>
                    <a:schemeClr val="tx1"/>
                  </a:solidFill>
                  <a:cs typeface="Times New Roman" panose="02020603050405020304" pitchFamily="18" charset="0"/>
                </a:rPr>
                <a:t>Keywords</a:t>
              </a:r>
            </a:p>
            <a:p>
              <a:pPr marL="285750" indent="-285750">
                <a:buFont typeface="Arial" panose="020B0604020202020204" pitchFamily="34" charset="0"/>
                <a:buChar char="•"/>
              </a:pPr>
              <a:r>
                <a:rPr lang="en-US" altLang="zh-CN" sz="1400" b="1" dirty="0" smtClean="0">
                  <a:solidFill>
                    <a:schemeClr val="tx1"/>
                  </a:solidFill>
                  <a:cs typeface="Times New Roman" panose="02020603050405020304" pitchFamily="18" charset="0"/>
                </a:rPr>
                <a:t>Template</a:t>
              </a:r>
            </a:p>
            <a:p>
              <a:pPr marL="285750" indent="-285750">
                <a:buFont typeface="Arial" panose="020B0604020202020204" pitchFamily="34" charset="0"/>
                <a:buChar char="•"/>
              </a:pPr>
              <a:r>
                <a:rPr lang="en-US" altLang="zh-CN" sz="1400" b="1" dirty="0" smtClean="0">
                  <a:solidFill>
                    <a:schemeClr val="tx1"/>
                  </a:solidFill>
                  <a:cs typeface="Times New Roman" panose="02020603050405020304" pitchFamily="18" charset="0"/>
                </a:rPr>
                <a:t>Google Analytics ID</a:t>
              </a:r>
            </a:p>
            <a:p>
              <a:pPr marL="285750" indent="-285750">
                <a:buFont typeface="Arial" panose="020B0604020202020204" pitchFamily="34" charset="0"/>
                <a:buChar char="•"/>
              </a:pPr>
              <a:r>
                <a:rPr lang="en-US" altLang="zh-CN" sz="1400" b="1" dirty="0" smtClean="0">
                  <a:solidFill>
                    <a:schemeClr val="tx1"/>
                  </a:solidFill>
                  <a:cs typeface="Times New Roman" panose="02020603050405020304" pitchFamily="18" charset="0"/>
                </a:rPr>
                <a:t>Server version</a:t>
              </a:r>
            </a:p>
            <a:p>
              <a:pPr marL="285750" indent="-285750">
                <a:buFont typeface="Arial" panose="020B0604020202020204" pitchFamily="34" charset="0"/>
                <a:buChar char="•"/>
              </a:pPr>
              <a:r>
                <a:rPr lang="en-US" altLang="zh-CN" sz="1400" b="1" dirty="0" err="1">
                  <a:solidFill>
                    <a:schemeClr val="tx1"/>
                  </a:solidFill>
                  <a:cs typeface="Times New Roman" panose="02020603050405020304" pitchFamily="18" charset="0"/>
                </a:rPr>
                <a:t>Simhash</a:t>
              </a:r>
              <a:r>
                <a:rPr lang="en-US" altLang="zh-CN" sz="1400" b="1" dirty="0">
                  <a:solidFill>
                    <a:schemeClr val="tx1"/>
                  </a:solidFill>
                  <a:cs typeface="Times New Roman" panose="02020603050405020304" pitchFamily="18" charset="0"/>
                </a:rPr>
                <a:t> of HTML textual </a:t>
              </a:r>
              <a:r>
                <a:rPr lang="en-US" altLang="zh-CN" sz="1400" b="1" dirty="0" smtClean="0">
                  <a:solidFill>
                    <a:schemeClr val="tx1"/>
                  </a:solidFill>
                  <a:cs typeface="Times New Roman" panose="02020603050405020304" pitchFamily="18" charset="0"/>
                </a:rPr>
                <a:t>content</a:t>
              </a:r>
              <a:endParaRPr lang="en-US" altLang="zh-CN" sz="1400" b="1" dirty="0">
                <a:solidFill>
                  <a:schemeClr val="tx1"/>
                </a:solidFill>
                <a:cs typeface="Times New Roman" panose="02020603050405020304" pitchFamily="18" charset="0"/>
              </a:endParaRPr>
            </a:p>
          </p:txBody>
        </p:sp>
      </p:grpSp>
      <p:sp>
        <p:nvSpPr>
          <p:cNvPr id="23" name="文本框 22"/>
          <p:cNvSpPr txBox="1"/>
          <p:nvPr/>
        </p:nvSpPr>
        <p:spPr>
          <a:xfrm>
            <a:off x="275133" y="1444185"/>
            <a:ext cx="1633781" cy="369332"/>
          </a:xfrm>
          <a:prstGeom prst="rect">
            <a:avLst/>
          </a:prstGeom>
          <a:noFill/>
        </p:spPr>
        <p:txBody>
          <a:bodyPr wrap="none" rtlCol="0">
            <a:spAutoFit/>
          </a:bodyPr>
          <a:lstStyle/>
          <a:p>
            <a:r>
              <a:rPr lang="en-US" altLang="zh-CN" b="1" dirty="0" smtClean="0">
                <a:cs typeface="Times New Roman" panose="02020603050405020304" pitchFamily="18" charset="0"/>
              </a:rPr>
              <a:t>HTML contents</a:t>
            </a:r>
            <a:endParaRPr lang="zh-CN" altLang="en-US" b="1" dirty="0">
              <a:cs typeface="Times New Roman" panose="02020603050405020304" pitchFamily="18" charset="0"/>
            </a:endParaRPr>
          </a:p>
        </p:txBody>
      </p:sp>
      <p:grpSp>
        <p:nvGrpSpPr>
          <p:cNvPr id="47" name="组合 46"/>
          <p:cNvGrpSpPr/>
          <p:nvPr/>
        </p:nvGrpSpPr>
        <p:grpSpPr>
          <a:xfrm>
            <a:off x="248385" y="4343400"/>
            <a:ext cx="3154830" cy="2563357"/>
            <a:chOff x="-547098" y="4133515"/>
            <a:chExt cx="3020776" cy="2563357"/>
          </a:xfrm>
        </p:grpSpPr>
        <p:sp>
          <p:nvSpPr>
            <p:cNvPr id="31" name="虚尾箭头 30"/>
            <p:cNvSpPr/>
            <p:nvPr/>
          </p:nvSpPr>
          <p:spPr>
            <a:xfrm>
              <a:off x="780727" y="4133515"/>
              <a:ext cx="1354380" cy="145322"/>
            </a:xfrm>
            <a:prstGeom prst="striped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47098" y="4234660"/>
              <a:ext cx="3020776" cy="2462212"/>
            </a:xfrm>
            <a:prstGeom prst="rect">
              <a:avLst/>
            </a:prstGeom>
            <a:noFill/>
          </p:spPr>
          <p:txBody>
            <a:bodyPr wrap="square" rtlCol="0">
              <a:spAutoFit/>
            </a:bodyPr>
            <a:lstStyle/>
            <a:p>
              <a:r>
                <a:rPr lang="en-US" altLang="zh-CN" sz="2200" b="1" dirty="0" smtClean="0">
                  <a:cs typeface="Times New Roman" panose="02020603050405020304" pitchFamily="18" charset="0"/>
                </a:rPr>
                <a:t>For two fingerprints, check if : </a:t>
              </a:r>
            </a:p>
            <a:p>
              <a:r>
                <a:rPr lang="en-US" altLang="zh-CN" sz="2200" b="1" dirty="0" smtClean="0">
                  <a:cs typeface="Times New Roman" panose="02020603050405020304" pitchFamily="18" charset="0"/>
                </a:rPr>
                <a:t>title1=title2 &amp; keyword1=keyword2 &amp; template1=template2 &amp; server1=server2 &amp; GID1=GID2?</a:t>
              </a:r>
              <a:endParaRPr lang="zh-CN" altLang="en-US" sz="2200" b="1" dirty="0">
                <a:cs typeface="Times New Roman" panose="02020603050405020304" pitchFamily="18" charset="0"/>
              </a:endParaRPr>
            </a:p>
          </p:txBody>
        </p:sp>
      </p:grpSp>
      <p:grpSp>
        <p:nvGrpSpPr>
          <p:cNvPr id="48" name="组合 47"/>
          <p:cNvGrpSpPr/>
          <p:nvPr/>
        </p:nvGrpSpPr>
        <p:grpSpPr>
          <a:xfrm>
            <a:off x="3239055" y="4698206"/>
            <a:ext cx="2390206" cy="869703"/>
            <a:chOff x="2337767" y="4416158"/>
            <a:chExt cx="2390206" cy="869703"/>
          </a:xfrm>
        </p:grpSpPr>
        <p:sp>
          <p:nvSpPr>
            <p:cNvPr id="30" name="圆角右箭头 29"/>
            <p:cNvSpPr/>
            <p:nvPr/>
          </p:nvSpPr>
          <p:spPr>
            <a:xfrm flipV="1">
              <a:off x="2337767" y="4416158"/>
              <a:ext cx="937755" cy="521258"/>
            </a:xfrm>
            <a:prstGeom prst="ben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文本框 33"/>
            <p:cNvSpPr txBox="1"/>
            <p:nvPr/>
          </p:nvSpPr>
          <p:spPr>
            <a:xfrm>
              <a:off x="2575960" y="4916529"/>
              <a:ext cx="466794" cy="369332"/>
            </a:xfrm>
            <a:prstGeom prst="rect">
              <a:avLst/>
            </a:prstGeom>
            <a:noFill/>
          </p:spPr>
          <p:txBody>
            <a:bodyPr wrap="none" rtlCol="0">
              <a:spAutoFit/>
            </a:bodyPr>
            <a:lstStyle/>
            <a:p>
              <a:r>
                <a:rPr lang="en-US" altLang="zh-CN" b="1" dirty="0" smtClean="0">
                  <a:cs typeface="Times New Roman" panose="02020603050405020304" pitchFamily="18" charset="0"/>
                </a:rPr>
                <a:t>No</a:t>
              </a:r>
              <a:endParaRPr lang="zh-CN" altLang="en-US" b="1" dirty="0">
                <a:cs typeface="Times New Roman" panose="02020603050405020304" pitchFamily="18" charset="0"/>
              </a:endParaRPr>
            </a:p>
          </p:txBody>
        </p:sp>
        <p:sp>
          <p:nvSpPr>
            <p:cNvPr id="35" name="矩形 34"/>
            <p:cNvSpPr/>
            <p:nvPr/>
          </p:nvSpPr>
          <p:spPr>
            <a:xfrm>
              <a:off x="3301331" y="4530585"/>
              <a:ext cx="1426642" cy="577436"/>
            </a:xfrm>
            <a:prstGeom prst="rect">
              <a:avLst/>
            </a:prstGeom>
            <a:ln w="57150" cmpd="sng"/>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cs typeface="Times New Roman" panose="02020603050405020304" pitchFamily="18" charset="0"/>
                </a:rPr>
                <a:t>Different clusters</a:t>
              </a:r>
              <a:endParaRPr lang="zh-CN" altLang="en-US" dirty="0">
                <a:cs typeface="Times New Roman" panose="02020603050405020304" pitchFamily="18" charset="0"/>
              </a:endParaRPr>
            </a:p>
          </p:txBody>
        </p:sp>
      </p:grpSp>
      <p:grpSp>
        <p:nvGrpSpPr>
          <p:cNvPr id="49" name="组合 48"/>
          <p:cNvGrpSpPr/>
          <p:nvPr/>
        </p:nvGrpSpPr>
        <p:grpSpPr>
          <a:xfrm>
            <a:off x="3182598" y="3846552"/>
            <a:ext cx="2403350" cy="738870"/>
            <a:chOff x="2324623" y="3596021"/>
            <a:chExt cx="2403350" cy="738870"/>
          </a:xfrm>
        </p:grpSpPr>
        <p:sp>
          <p:nvSpPr>
            <p:cNvPr id="29" name="圆角右箭头 28"/>
            <p:cNvSpPr/>
            <p:nvPr/>
          </p:nvSpPr>
          <p:spPr>
            <a:xfrm>
              <a:off x="2324623" y="3876715"/>
              <a:ext cx="937755" cy="458176"/>
            </a:xfrm>
            <a:prstGeom prst="ben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p:cNvSpPr txBox="1"/>
            <p:nvPr/>
          </p:nvSpPr>
          <p:spPr>
            <a:xfrm>
              <a:off x="2575960" y="3596021"/>
              <a:ext cx="520655" cy="369332"/>
            </a:xfrm>
            <a:prstGeom prst="rect">
              <a:avLst/>
            </a:prstGeom>
            <a:noFill/>
          </p:spPr>
          <p:txBody>
            <a:bodyPr wrap="none" rtlCol="0">
              <a:spAutoFit/>
            </a:bodyPr>
            <a:lstStyle/>
            <a:p>
              <a:r>
                <a:rPr lang="en-US" altLang="zh-CN" b="1" dirty="0" smtClean="0">
                  <a:cs typeface="Times New Roman" panose="02020603050405020304" pitchFamily="18" charset="0"/>
                </a:rPr>
                <a:t>Yes</a:t>
              </a:r>
              <a:endParaRPr lang="zh-CN" altLang="en-US" b="1" dirty="0">
                <a:cs typeface="Times New Roman" panose="02020603050405020304" pitchFamily="18" charset="0"/>
              </a:endParaRPr>
            </a:p>
          </p:txBody>
        </p:sp>
        <p:sp>
          <p:nvSpPr>
            <p:cNvPr id="41" name="矩形 40"/>
            <p:cNvSpPr/>
            <p:nvPr/>
          </p:nvSpPr>
          <p:spPr>
            <a:xfrm>
              <a:off x="3301331" y="3718478"/>
              <a:ext cx="1426642" cy="594379"/>
            </a:xfrm>
            <a:prstGeom prst="rect">
              <a:avLst/>
            </a:prstGeom>
            <a:ln w="57150" cmpd="sng"/>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cs typeface="Times New Roman" panose="02020603050405020304" pitchFamily="18" charset="0"/>
                </a:rPr>
                <a:t>Same top level clusters</a:t>
              </a:r>
              <a:endParaRPr lang="zh-CN" altLang="en-US" dirty="0">
                <a:cs typeface="Times New Roman" panose="02020603050405020304" pitchFamily="18" charset="0"/>
              </a:endParaRPr>
            </a:p>
          </p:txBody>
        </p:sp>
      </p:grpSp>
      <p:grpSp>
        <p:nvGrpSpPr>
          <p:cNvPr id="51" name="组合 50"/>
          <p:cNvGrpSpPr/>
          <p:nvPr/>
        </p:nvGrpSpPr>
        <p:grpSpPr>
          <a:xfrm>
            <a:off x="5607916" y="3009676"/>
            <a:ext cx="3471840" cy="2484317"/>
            <a:chOff x="5108350" y="2657990"/>
            <a:chExt cx="3471840" cy="2484317"/>
          </a:xfrm>
        </p:grpSpPr>
        <p:sp>
          <p:nvSpPr>
            <p:cNvPr id="18" name="椭圆 17"/>
            <p:cNvSpPr/>
            <p:nvPr/>
          </p:nvSpPr>
          <p:spPr>
            <a:xfrm>
              <a:off x="6730550" y="3324012"/>
              <a:ext cx="1849640" cy="1462257"/>
            </a:xfrm>
            <a:prstGeom prst="ellipse">
              <a:avLst/>
            </a:prstGeom>
            <a:noFill/>
            <a:ln w="57150">
              <a:solidFill>
                <a:schemeClr val="accent1"/>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cs typeface="Times New Roman" panose="02020603050405020304" pitchFamily="18" charset="0"/>
              </a:endParaRPr>
            </a:p>
          </p:txBody>
        </p:sp>
        <p:sp>
          <p:nvSpPr>
            <p:cNvPr id="20" name="圆角矩形 19"/>
            <p:cNvSpPr/>
            <p:nvPr/>
          </p:nvSpPr>
          <p:spPr>
            <a:xfrm>
              <a:off x="6873605" y="3644277"/>
              <a:ext cx="1609208" cy="662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1600" dirty="0" smtClean="0"/>
                <a:t>&lt;IP, Round Number, Fingerprint&gt;</a:t>
              </a:r>
              <a:endParaRPr lang="zh-CN" altLang="en-US" sz="1600" dirty="0"/>
            </a:p>
          </p:txBody>
        </p:sp>
        <p:sp>
          <p:nvSpPr>
            <p:cNvPr id="21" name="圆角矩形 20"/>
            <p:cNvSpPr/>
            <p:nvPr/>
          </p:nvSpPr>
          <p:spPr>
            <a:xfrm>
              <a:off x="6909883" y="3725568"/>
              <a:ext cx="1502707" cy="715464"/>
            </a:xfrm>
            <a:prstGeom prst="roundRect">
              <a:avLst/>
            </a:prstGeom>
            <a:ln w="57150" cmpd="sng"/>
          </p:spPr>
          <p:style>
            <a:lnRef idx="2">
              <a:schemeClr val="accent6"/>
            </a:lnRef>
            <a:fillRef idx="1">
              <a:schemeClr val="lt1"/>
            </a:fillRef>
            <a:effectRef idx="0">
              <a:schemeClr val="accent6"/>
            </a:effectRef>
            <a:fontRef idx="minor">
              <a:schemeClr val="dk1"/>
            </a:fontRef>
          </p:style>
          <p:txBody>
            <a:bodyPr rtlCol="0" anchor="ctr"/>
            <a:lstStyle/>
            <a:p>
              <a:r>
                <a:rPr lang="en-US" altLang="zh-CN" sz="1600" dirty="0" smtClean="0">
                  <a:cs typeface="Times New Roman" panose="02020603050405020304" pitchFamily="18" charset="0"/>
                </a:rPr>
                <a:t>&lt;IP, Round Number, Fingerprint&gt;</a:t>
              </a:r>
              <a:endParaRPr lang="zh-CN" altLang="en-US" sz="1600" dirty="0">
                <a:cs typeface="Times New Roman" panose="02020603050405020304" pitchFamily="18" charset="0"/>
              </a:endParaRPr>
            </a:p>
          </p:txBody>
        </p:sp>
        <p:sp>
          <p:nvSpPr>
            <p:cNvPr id="22" name="文本框 21"/>
            <p:cNvSpPr txBox="1"/>
            <p:nvPr/>
          </p:nvSpPr>
          <p:spPr>
            <a:xfrm>
              <a:off x="7025300" y="2657990"/>
              <a:ext cx="1128100" cy="369332"/>
            </a:xfrm>
            <a:prstGeom prst="rect">
              <a:avLst/>
            </a:prstGeom>
            <a:noFill/>
          </p:spPr>
          <p:txBody>
            <a:bodyPr wrap="square" rtlCol="0">
              <a:spAutoFit/>
            </a:bodyPr>
            <a:lstStyle/>
            <a:p>
              <a:r>
                <a:rPr lang="en-US" altLang="zh-CN" b="1" dirty="0" smtClean="0">
                  <a:cs typeface="Times New Roman" panose="02020603050405020304" pitchFamily="18" charset="0"/>
                </a:rPr>
                <a:t>Clusters</a:t>
              </a:r>
              <a:endParaRPr lang="zh-CN" altLang="en-US" b="1" dirty="0">
                <a:cs typeface="Times New Roman" panose="02020603050405020304" pitchFamily="18" charset="0"/>
              </a:endParaRPr>
            </a:p>
          </p:txBody>
        </p:sp>
        <p:grpSp>
          <p:nvGrpSpPr>
            <p:cNvPr id="50" name="组合 49"/>
            <p:cNvGrpSpPr/>
            <p:nvPr/>
          </p:nvGrpSpPr>
          <p:grpSpPr>
            <a:xfrm>
              <a:off x="5108350" y="3535449"/>
              <a:ext cx="1790112" cy="1606858"/>
              <a:chOff x="5108350" y="3535449"/>
              <a:chExt cx="1790112" cy="1606858"/>
            </a:xfrm>
          </p:grpSpPr>
          <p:sp>
            <p:nvSpPr>
              <p:cNvPr id="36" name="虚尾箭头 35"/>
              <p:cNvSpPr/>
              <p:nvPr/>
            </p:nvSpPr>
            <p:spPr>
              <a:xfrm>
                <a:off x="5176048" y="3968959"/>
                <a:ext cx="1499547" cy="152926"/>
              </a:xfrm>
              <a:prstGeom prst="striped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5108350" y="4126644"/>
                <a:ext cx="1744896" cy="1015663"/>
              </a:xfrm>
              <a:prstGeom prst="rect">
                <a:avLst/>
              </a:prstGeom>
              <a:noFill/>
            </p:spPr>
            <p:txBody>
              <a:bodyPr wrap="square" rtlCol="0">
                <a:spAutoFit/>
              </a:bodyPr>
              <a:lstStyle/>
              <a:p>
                <a:r>
                  <a:rPr lang="en-US" altLang="zh-CN" sz="2000" b="1" dirty="0" smtClean="0">
                    <a:cs typeface="Times New Roman" panose="02020603050405020304" pitchFamily="18" charset="0"/>
                  </a:rPr>
                  <a:t>Unsupervised clustering + Elbow </a:t>
                </a:r>
                <a:r>
                  <a:rPr lang="en-US" altLang="zh-CN" sz="2000" b="1" dirty="0">
                    <a:cs typeface="Times New Roman" panose="02020603050405020304" pitchFamily="18" charset="0"/>
                  </a:rPr>
                  <a:t>method</a:t>
                </a:r>
                <a:endParaRPr lang="zh-CN" altLang="en-US" sz="2000" b="1" dirty="0">
                  <a:cs typeface="Times New Roman" panose="02020603050405020304" pitchFamily="18" charset="0"/>
                </a:endParaRPr>
              </a:p>
            </p:txBody>
          </p:sp>
          <p:sp>
            <p:nvSpPr>
              <p:cNvPr id="42" name="文本框 41"/>
              <p:cNvSpPr txBox="1"/>
              <p:nvPr/>
            </p:nvSpPr>
            <p:spPr>
              <a:xfrm>
                <a:off x="5160416" y="3535449"/>
                <a:ext cx="1738046" cy="400110"/>
              </a:xfrm>
              <a:prstGeom prst="rect">
                <a:avLst/>
              </a:prstGeom>
              <a:noFill/>
            </p:spPr>
            <p:txBody>
              <a:bodyPr wrap="square" rtlCol="0">
                <a:spAutoFit/>
              </a:bodyPr>
              <a:lstStyle/>
              <a:p>
                <a:r>
                  <a:rPr lang="en-US" altLang="zh-CN" sz="2000" b="1" dirty="0" smtClean="0">
                    <a:cs typeface="Times New Roman" panose="02020603050405020304" pitchFamily="18" charset="0"/>
                  </a:rPr>
                  <a:t>Use </a:t>
                </a:r>
                <a:r>
                  <a:rPr lang="en-US" altLang="zh-CN" sz="2000" b="1" dirty="0" err="1" smtClean="0">
                    <a:cs typeface="Times New Roman" panose="02020603050405020304" pitchFamily="18" charset="0"/>
                  </a:rPr>
                  <a:t>simhash</a:t>
                </a:r>
                <a:endParaRPr lang="zh-CN" altLang="en-US" sz="2000" b="1" dirty="0">
                  <a:cs typeface="Times New Roman" panose="02020603050405020304" pitchFamily="18" charset="0"/>
                </a:endParaRPr>
              </a:p>
            </p:txBody>
          </p:sp>
        </p:grpSp>
      </p:grpSp>
      <p:grpSp>
        <p:nvGrpSpPr>
          <p:cNvPr id="56" name="组合 55"/>
          <p:cNvGrpSpPr/>
          <p:nvPr/>
        </p:nvGrpSpPr>
        <p:grpSpPr>
          <a:xfrm>
            <a:off x="6378998" y="1446296"/>
            <a:ext cx="2733334" cy="531036"/>
            <a:chOff x="6466278" y="1068675"/>
            <a:chExt cx="2733334" cy="531036"/>
          </a:xfrm>
        </p:grpSpPr>
        <p:pic>
          <p:nvPicPr>
            <p:cNvPr id="52" name="图片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570" y="1068675"/>
              <a:ext cx="1000000" cy="152381"/>
            </a:xfrm>
            <a:prstGeom prst="rect">
              <a:avLst/>
            </a:prstGeom>
          </p:spPr>
        </p:pic>
        <p:pic>
          <p:nvPicPr>
            <p:cNvPr id="53" name="图片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3982" y="1426263"/>
              <a:ext cx="2593053" cy="173448"/>
            </a:xfrm>
            <a:prstGeom prst="rect">
              <a:avLst/>
            </a:prstGeom>
          </p:spPr>
        </p:pic>
        <p:pic>
          <p:nvPicPr>
            <p:cNvPr id="54" name="图片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6285" y="1213226"/>
              <a:ext cx="2409524" cy="133333"/>
            </a:xfrm>
            <a:prstGeom prst="rect">
              <a:avLst/>
            </a:prstGeom>
          </p:spPr>
        </p:pic>
        <p:pic>
          <p:nvPicPr>
            <p:cNvPr id="55" name="图片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278" y="1353518"/>
              <a:ext cx="2733334" cy="102181"/>
            </a:xfrm>
            <a:prstGeom prst="rect">
              <a:avLst/>
            </a:prstGeom>
          </p:spPr>
        </p:pic>
      </p:grpSp>
      <p:cxnSp>
        <p:nvCxnSpPr>
          <p:cNvPr id="58" name="直接箭头连接符 57"/>
          <p:cNvCxnSpPr>
            <a:endCxn id="55" idx="1"/>
          </p:cNvCxnSpPr>
          <p:nvPr/>
        </p:nvCxnSpPr>
        <p:spPr>
          <a:xfrm flipV="1">
            <a:off x="4656232" y="1782230"/>
            <a:ext cx="1722766" cy="586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7" name="图片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457" y="1902133"/>
            <a:ext cx="865029" cy="870054"/>
          </a:xfrm>
          <a:prstGeom prst="rect">
            <a:avLst/>
          </a:prstGeom>
        </p:spPr>
      </p:pic>
      <p:cxnSp>
        <p:nvCxnSpPr>
          <p:cNvPr id="10" name="Curved Connector 9"/>
          <p:cNvCxnSpPr>
            <a:stCxn id="17" idx="3"/>
            <a:endCxn id="31" idx="1"/>
          </p:cNvCxnSpPr>
          <p:nvPr/>
        </p:nvCxnSpPr>
        <p:spPr>
          <a:xfrm flipH="1">
            <a:off x="1635135" y="2506581"/>
            <a:ext cx="5165995" cy="1909480"/>
          </a:xfrm>
          <a:prstGeom prst="curvedConnector5">
            <a:avLst>
              <a:gd name="adj1" fmla="val 233"/>
              <a:gd name="adj2" fmla="val 56553"/>
              <a:gd name="adj3" fmla="val 100025"/>
            </a:avLst>
          </a:prstGeom>
          <a:ln w="76200" cmpd="sng">
            <a:solidFill>
              <a:srgbClr val="4F81BD"/>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16162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b="1" dirty="0" smtClean="0">
            <a:solidFill>
              <a:schemeClr val="tx1"/>
            </a:solidFill>
          </a:defRPr>
        </a:defPPr>
      </a:lstStyle>
      <a:style>
        <a:lnRef idx="3">
          <a:schemeClr val="lt1"/>
        </a:lnRef>
        <a:fillRef idx="1">
          <a:schemeClr val="accent3"/>
        </a:fillRef>
        <a:effectRef idx="1">
          <a:schemeClr val="accent3"/>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10125</TotalTime>
  <Words>3708</Words>
  <Application>Microsoft Macintosh PowerPoint</Application>
  <PresentationFormat>On-screen Show (4:3)</PresentationFormat>
  <Paragraphs>335</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WhoWas:  A Platform for Measuring Web Deployments on IaaS Clouds</vt:lpstr>
      <vt:lpstr>Motivation</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Private Cloud Mapping</vt:lpstr>
      <vt:lpstr>EC2 VPC usage increase whereas classic decrease </vt:lpstr>
      <vt:lpstr>PowerPoint Presentation</vt:lpstr>
      <vt:lpstr>Lifetime of malicious IP is long</vt:lpstr>
      <vt:lpstr>File hosting services are used for distributing malicious contents </vt:lpstr>
      <vt:lpstr>PowerPoint Presentation</vt:lpstr>
      <vt:lpstr>Other results are in the paper!</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Obtaining In-Context Measurements of Cellular Network Performance</dc:title>
  <dc:creator>Aaron Gember</dc:creator>
  <cp:lastModifiedBy>Liang Wang</cp:lastModifiedBy>
  <cp:revision>2329</cp:revision>
  <dcterms:created xsi:type="dcterms:W3CDTF">2012-10-31T21:11:32Z</dcterms:created>
  <dcterms:modified xsi:type="dcterms:W3CDTF">2014-11-05T22:38:25Z</dcterms:modified>
</cp:coreProperties>
</file>