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56BD1F-0B5A-4F78-BD46-7514B1192569}">
  <a:tblStyle styleId="{2456BD1F-0B5A-4F78-BD46-7514B11925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9056757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90567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19056757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1905675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a246c1d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a246c1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7af24b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7af24b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benign cases, websites can save your preferences and show better recommendation when you visit next time</a:t>
            </a:r>
            <a:endParaRPr/>
          </a:p>
          <a:p>
            <a:pPr marL="0" lvl="0" indent="0" algn="l" rtl="0">
              <a:spcBef>
                <a:spcPts val="0"/>
              </a:spcBef>
              <a:spcAft>
                <a:spcPts val="0"/>
              </a:spcAft>
              <a:buNone/>
            </a:pPr>
            <a:r>
              <a:rPr lang="en"/>
              <a:t>However, in more malicious cases, insurance companies could track down your search history of diseases and raise your insurance rates</a:t>
            </a:r>
            <a:endParaRPr/>
          </a:p>
          <a:p>
            <a:pPr marL="0" lvl="0" indent="0" algn="l" rtl="0">
              <a:spcBef>
                <a:spcPts val="0"/>
              </a:spcBef>
              <a:spcAft>
                <a:spcPts val="0"/>
              </a:spcAft>
              <a:buNone/>
            </a:pPr>
            <a:endParaRPr/>
          </a:p>
          <a:p>
            <a:pPr marL="0" lvl="0" indent="0" algn="l" rtl="0">
              <a:spcBef>
                <a:spcPts val="0"/>
              </a:spcBef>
              <a:spcAft>
                <a:spcPts val="0"/>
              </a:spcAft>
              <a:buNone/>
            </a:pPr>
            <a:r>
              <a:rPr lang="en"/>
              <a:t>We were curious about the extent to which users are tracked every day, and how privacy extentions and browsers can help protect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d7af24be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d7af24be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190567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190567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how square of prominence is used instead of simply prominence in order to place less emphasis on blockers that block inane trackers (ones that appear only once on websites and basically contribute inverse ranking value to final score)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9056757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905675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9f2a5be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9f2a5b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9056757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905675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 Testing and security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19c8301f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19c8301f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9c8301f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9c8301f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Tracking Tracker Blockers: Privacy Software Review</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Chris Choi</a:t>
            </a:r>
            <a:endParaRPr>
              <a:solidFill>
                <a:schemeClr val="dk1"/>
              </a:solidFill>
            </a:endParaRPr>
          </a:p>
          <a:p>
            <a:pPr marL="0" lvl="0" indent="0" algn="ctr" rtl="0">
              <a:spcBef>
                <a:spcPts val="0"/>
              </a:spcBef>
              <a:spcAft>
                <a:spcPts val="0"/>
              </a:spcAft>
              <a:buNone/>
            </a:pPr>
            <a:r>
              <a:rPr lang="en">
                <a:solidFill>
                  <a:schemeClr val="dk1"/>
                </a:solidFill>
              </a:rPr>
              <a:t>Bryan Van Draanen</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Arthur Liang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Metric provides high-level understanding of blocker effectiveness on prominent websites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Extensions that score higher block most pervasive trackers consistently across popular 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More fine-grained analysis performed using metric on subset of domains (i.e. news 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Best used for narrow range of website rankings - lower rank weighting drops off quickly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Trackers might not be more nuanced than initially expected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Top websites collect and share user information pervasively, but privacy software is here to help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Github Repo: https://github.com/liangw6/XYZ</a:t>
            </a:r>
            <a:endParaRPr>
              <a:solidFill>
                <a:schemeClr val="dk1"/>
              </a:solidFill>
            </a:endParaRPr>
          </a:p>
        </p:txBody>
      </p:sp>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Further development of tracker metrics could help analyze extensions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More types of cooperation with tracking companies could be interesting</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Expand investigated websites beyond Alexa Top 50 (i.e. top 1 million)</a:t>
            </a:r>
          </a:p>
          <a:p>
            <a:pPr lvl="0">
              <a:buClr>
                <a:schemeClr val="dk1"/>
              </a:buClr>
            </a:pPr>
            <a:r>
              <a:rPr lang="en-US" dirty="0">
                <a:solidFill>
                  <a:srgbClr val="FFFFFF"/>
                </a:solidFill>
                <a:latin typeface="Arial" panose="020B0604020202020204" pitchFamily="34" charset="0"/>
              </a:rPr>
              <a:t>Use connectivity as a new metric or analyze connectivity between types of websites (i.e., News, Shopping)</a:t>
            </a: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 S. Englehardt, A. Narayanan. 2016. Online Tracking: A 1-million-site Measurement and Analysis. In Proceedings of the 2016 ACM SIGSAC Conference on Computer and Communications Security (CCS ’16). Association for Computing Machinery, New York, NY, USA, 1388–1401. </a:t>
            </a:r>
            <a:endParaRPr>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a:solidFill>
                  <a:schemeClr val="dk1"/>
                </a:solidFill>
              </a:rPr>
              <a:t>[2] S. Traverso, M. Trevisan, L. Giannantoni, M. Mellia and H. Metwalley, "Benchmark and comparison of tracker-blockers: Should you trust them?," </a:t>
            </a:r>
            <a:r>
              <a:rPr lang="en" i="1">
                <a:solidFill>
                  <a:schemeClr val="dk1"/>
                </a:solidFill>
              </a:rPr>
              <a:t>2017 Network Traffic Measurement and Analysis Conference (TMA)</a:t>
            </a:r>
            <a:r>
              <a:rPr lang="en">
                <a:solidFill>
                  <a:schemeClr val="dk1"/>
                </a:solidFill>
              </a:rPr>
              <a:t>, Dublin, 2017, pp. 1-9.</a:t>
            </a:r>
            <a:endParaRPr>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a:solidFill>
                  <a:schemeClr val="dk1"/>
                </a:solidFill>
              </a:rPr>
              <a:t>[3] WhoTracks.Me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Problems/Motivation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How are we all tracked?</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Websites and trackers have evolved</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Cookies and trackers are often active without user consent</a:t>
            </a:r>
            <a:endParaRPr dirty="0">
              <a:solidFill>
                <a:schemeClr val="dk1"/>
              </a:solidFill>
            </a:endParaRPr>
          </a:p>
          <a:p>
            <a:pPr marL="457200" lvl="0" indent="-342900" algn="l" rtl="0">
              <a:spcBef>
                <a:spcPts val="0"/>
              </a:spcBef>
              <a:spcAft>
                <a:spcPts val="0"/>
              </a:spcAft>
              <a:buClr>
                <a:schemeClr val="dk1"/>
              </a:buClr>
              <a:buSzPts val="1800"/>
              <a:buChar char="●"/>
            </a:pPr>
            <a:r>
              <a:rPr lang="en-US" dirty="0">
                <a:solidFill>
                  <a:schemeClr val="dk1"/>
                </a:solidFill>
              </a:rPr>
              <a:t>How pervasive are trackers on the internet</a:t>
            </a:r>
            <a:r>
              <a:rPr lang="en" dirty="0">
                <a:solidFill>
                  <a:schemeClr val="dk1"/>
                </a:solidFill>
              </a:rPr>
              <a: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How </a:t>
            </a:r>
            <a:r>
              <a:rPr lang="en-US" dirty="0">
                <a:solidFill>
                  <a:schemeClr val="dk1"/>
                </a:solidFill>
              </a:rPr>
              <a:t>likely are specific trackers to be encountered</a:t>
            </a:r>
            <a:r>
              <a:rPr lang="en" dirty="0">
                <a:solidFill>
                  <a:schemeClr val="dk1"/>
                </a:solidFill>
              </a:rPr>
              <a: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How widespread are </a:t>
            </a:r>
            <a:r>
              <a:rPr lang="en-US" dirty="0">
                <a:solidFill>
                  <a:schemeClr val="dk1"/>
                </a:solidFill>
              </a:rPr>
              <a:t>individual </a:t>
            </a:r>
            <a:r>
              <a:rPr lang="en" dirty="0">
                <a:solidFill>
                  <a:schemeClr val="dk1"/>
                </a:solidFill>
              </a:rPr>
              <a:t>trackers?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What can we do to stop them?</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Comparison of </a:t>
            </a:r>
            <a:r>
              <a:rPr lang="en-US" dirty="0">
                <a:solidFill>
                  <a:schemeClr val="dk1"/>
                </a:solidFill>
              </a:rPr>
              <a:t>public extensions and browsers</a:t>
            </a:r>
            <a:endParaRPr dirty="0">
              <a:solidFill>
                <a:schemeClr val="dk1"/>
              </a:solidFill>
            </a:endParaRPr>
          </a:p>
        </p:txBody>
      </p:sp>
      <p:pic>
        <p:nvPicPr>
          <p:cNvPr id="62" name="Google Shape;62;p14"/>
          <p:cNvPicPr preferRelativeResize="0"/>
          <p:nvPr/>
        </p:nvPicPr>
        <p:blipFill>
          <a:blip r:embed="rId3">
            <a:alphaModFix/>
          </a:blip>
          <a:stretch>
            <a:fillRect/>
          </a:stretch>
        </p:blipFill>
        <p:spPr>
          <a:xfrm>
            <a:off x="4112825" y="3347950"/>
            <a:ext cx="4719477" cy="165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Compare effectiveness of privacy extensions and browsers against trackers on popular sites on the internet</a:t>
            </a:r>
            <a:endParaRPr dirty="0">
              <a:solidFill>
                <a:schemeClr val="dk1"/>
              </a:solidFill>
            </a:endParaRPr>
          </a:p>
          <a:p>
            <a:pPr marL="457200" lvl="0" indent="-342900" algn="l" rtl="0">
              <a:spcBef>
                <a:spcPts val="0"/>
              </a:spcBef>
              <a:spcAft>
                <a:spcPts val="0"/>
              </a:spcAft>
              <a:buClr>
                <a:schemeClr val="dk1"/>
              </a:buClr>
              <a:buSzPts val="1800"/>
              <a:buChar char="●"/>
            </a:pPr>
            <a:r>
              <a:rPr lang="en-US" dirty="0">
                <a:solidFill>
                  <a:schemeClr val="dk1"/>
                </a:solidFill>
              </a:rPr>
              <a:t>Design and propose </a:t>
            </a:r>
            <a:r>
              <a:rPr lang="en" dirty="0">
                <a:solidFill>
                  <a:schemeClr val="dk1"/>
                </a:solidFill>
              </a:rPr>
              <a:t>new metric for comparing blocking software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Evaluate best blockers for particular users and browsing behavior</a:t>
            </a:r>
          </a:p>
          <a:p>
            <a:pPr marL="457200" lvl="0" indent="-342900" algn="l" rtl="0">
              <a:spcBef>
                <a:spcPts val="0"/>
              </a:spcBef>
              <a:spcAft>
                <a:spcPts val="0"/>
              </a:spcAft>
              <a:buClr>
                <a:schemeClr val="dk1"/>
              </a:buClr>
              <a:buSzPts val="1800"/>
              <a:buChar char="●"/>
            </a:pPr>
            <a:r>
              <a:rPr lang="en" dirty="0">
                <a:solidFill>
                  <a:schemeClr val="dk1"/>
                </a:solidFill>
              </a:rPr>
              <a:t>Understand </a:t>
            </a:r>
            <a:r>
              <a:rPr lang="en-US" dirty="0">
                <a:solidFill>
                  <a:schemeClr val="dk1"/>
                </a:solidFill>
              </a:rPr>
              <a:t>prevalence of trackers and their presence across websites</a:t>
            </a:r>
            <a:endParaRPr dirty="0">
              <a:solidFill>
                <a:schemeClr val="dk1"/>
              </a:solidFill>
            </a:endParaRPr>
          </a:p>
        </p:txBody>
      </p:sp>
      <p:pic>
        <p:nvPicPr>
          <p:cNvPr id="69" name="Google Shape;69;p15"/>
          <p:cNvPicPr preferRelativeResize="0"/>
          <p:nvPr/>
        </p:nvPicPr>
        <p:blipFill>
          <a:blip r:embed="rId3">
            <a:alphaModFix/>
          </a:blip>
          <a:stretch>
            <a:fillRect/>
          </a:stretch>
        </p:blipFill>
        <p:spPr>
          <a:xfrm>
            <a:off x="3001625" y="3253865"/>
            <a:ext cx="1841226" cy="1339498"/>
          </a:xfrm>
          <a:prstGeom prst="rect">
            <a:avLst/>
          </a:prstGeom>
          <a:noFill/>
          <a:ln>
            <a:noFill/>
          </a:ln>
        </p:spPr>
      </p:pic>
      <p:pic>
        <p:nvPicPr>
          <p:cNvPr id="70" name="Google Shape;70;p15"/>
          <p:cNvPicPr preferRelativeResize="0"/>
          <p:nvPr/>
        </p:nvPicPr>
        <p:blipFill>
          <a:blip r:embed="rId4">
            <a:alphaModFix/>
          </a:blip>
          <a:stretch>
            <a:fillRect/>
          </a:stretch>
        </p:blipFill>
        <p:spPr>
          <a:xfrm>
            <a:off x="744100" y="3037450"/>
            <a:ext cx="1772349" cy="1772349"/>
          </a:xfrm>
          <a:prstGeom prst="rect">
            <a:avLst/>
          </a:prstGeom>
          <a:noFill/>
          <a:ln>
            <a:noFill/>
          </a:ln>
        </p:spPr>
      </p:pic>
      <p:pic>
        <p:nvPicPr>
          <p:cNvPr id="71" name="Google Shape;71;p15"/>
          <p:cNvPicPr preferRelativeResize="0"/>
          <p:nvPr/>
        </p:nvPicPr>
        <p:blipFill>
          <a:blip r:embed="rId5">
            <a:alphaModFix/>
          </a:blip>
          <a:stretch>
            <a:fillRect/>
          </a:stretch>
        </p:blipFill>
        <p:spPr>
          <a:xfrm>
            <a:off x="5328035" y="3436339"/>
            <a:ext cx="1227639" cy="1157024"/>
          </a:xfrm>
          <a:prstGeom prst="rect">
            <a:avLst/>
          </a:prstGeom>
          <a:noFill/>
          <a:ln>
            <a:noFill/>
          </a:ln>
        </p:spPr>
      </p:pic>
      <p:pic>
        <p:nvPicPr>
          <p:cNvPr id="72" name="Google Shape;72;p15"/>
          <p:cNvPicPr preferRelativeResize="0"/>
          <p:nvPr/>
        </p:nvPicPr>
        <p:blipFill>
          <a:blip r:embed="rId6">
            <a:alphaModFix/>
          </a:blip>
          <a:stretch>
            <a:fillRect/>
          </a:stretch>
        </p:blipFill>
        <p:spPr>
          <a:xfrm>
            <a:off x="7040850" y="3003000"/>
            <a:ext cx="1841225" cy="184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Best blockers stop prevalent trackers encountered on prominent websites</a:t>
            </a:r>
            <a:endParaRPr sz="1200"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Score extensions by weighting frequency of blocked trackers with prominence of website (inverse of Alexa Top 50 rank) [1]</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Emphasis on blocking pervasive trackers that appear on popular sites</a:t>
            </a:r>
            <a:endParaRPr dirty="0">
              <a:solidFill>
                <a:schemeClr val="dk1"/>
              </a:solidFill>
            </a:endParaRPr>
          </a:p>
        </p:txBody>
      </p:sp>
      <p:grpSp>
        <p:nvGrpSpPr>
          <p:cNvPr id="79" name="Google Shape;79;p16"/>
          <p:cNvGrpSpPr/>
          <p:nvPr/>
        </p:nvGrpSpPr>
        <p:grpSpPr>
          <a:xfrm>
            <a:off x="1205000" y="2897637"/>
            <a:ext cx="6490050" cy="1671238"/>
            <a:chOff x="1160850" y="2970112"/>
            <a:chExt cx="6490050" cy="1671238"/>
          </a:xfrm>
        </p:grpSpPr>
        <p:pic>
          <p:nvPicPr>
            <p:cNvPr id="80" name="Google Shape;80;p16"/>
            <p:cNvPicPr preferRelativeResize="0"/>
            <p:nvPr/>
          </p:nvPicPr>
          <p:blipFill>
            <a:blip r:embed="rId3">
              <a:alphaModFix/>
            </a:blip>
            <a:stretch>
              <a:fillRect/>
            </a:stretch>
          </p:blipFill>
          <p:spPr>
            <a:xfrm>
              <a:off x="2583975" y="2970112"/>
              <a:ext cx="4863575" cy="1376475"/>
            </a:xfrm>
            <a:prstGeom prst="rect">
              <a:avLst/>
            </a:prstGeom>
            <a:noFill/>
            <a:ln>
              <a:noFill/>
            </a:ln>
          </p:spPr>
        </p:pic>
        <p:sp>
          <p:nvSpPr>
            <p:cNvPr id="81" name="Google Shape;81;p16"/>
            <p:cNvSpPr/>
            <p:nvPr/>
          </p:nvSpPr>
          <p:spPr>
            <a:xfrm rot="-5400000">
              <a:off x="4601675" y="3324900"/>
              <a:ext cx="294900" cy="1585800"/>
            </a:xfrm>
            <a:prstGeom prst="lef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rot="-5400000">
              <a:off x="6507200" y="3324900"/>
              <a:ext cx="294900" cy="1585800"/>
            </a:xfrm>
            <a:prstGeom prst="lef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p:nvPr/>
          </p:nvSpPr>
          <p:spPr>
            <a:xfrm>
              <a:off x="1160850" y="3439775"/>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Blocker score =</a:t>
              </a:r>
              <a:endParaRPr sz="1800">
                <a:solidFill>
                  <a:schemeClr val="dk1"/>
                </a:solidFill>
              </a:endParaRPr>
            </a:p>
          </p:txBody>
        </p:sp>
        <p:sp>
          <p:nvSpPr>
            <p:cNvPr id="84" name="Google Shape;84;p16"/>
            <p:cNvSpPr txBox="1"/>
            <p:nvPr/>
          </p:nvSpPr>
          <p:spPr>
            <a:xfrm>
              <a:off x="3813875" y="4204250"/>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Website Prominence</a:t>
              </a:r>
              <a:endParaRPr sz="1800">
                <a:solidFill>
                  <a:schemeClr val="dk1"/>
                </a:solidFill>
              </a:endParaRPr>
            </a:p>
          </p:txBody>
        </p:sp>
        <p:sp>
          <p:nvSpPr>
            <p:cNvPr id="85" name="Google Shape;85;p16"/>
            <p:cNvSpPr txBox="1"/>
            <p:nvPr/>
          </p:nvSpPr>
          <p:spPr>
            <a:xfrm>
              <a:off x="5780400" y="4204250"/>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Tracker Prevalence</a:t>
              </a:r>
              <a:endParaRPr sz="18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91" name="Google Shape;91;p17"/>
          <p:cNvSpPr txBox="1">
            <a:spLocks noGrp="1"/>
          </p:cNvSpPr>
          <p:nvPr>
            <p:ph type="body" idx="1"/>
          </p:nvPr>
        </p:nvSpPr>
        <p:spPr>
          <a:xfrm>
            <a:off x="311700" y="10551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Ghostery performed very well (confirmed with earlier research) [1]</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PrivacyBadger blocks large volume of (obscure) trackers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Falls short by failing to block some of more prevalent trackers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uBlock Origin best according to our new metric</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Blocked same pervasive trackers as Ghostery and more obscure trackers like PrivacyBadger</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Firefox’s built in privacy performed poorly</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Captured small portion of total trackers regardless of prevalence</a:t>
            </a:r>
            <a:endParaRPr dirty="0">
              <a:solidFill>
                <a:schemeClr val="dk1"/>
              </a:solidFill>
            </a:endParaRPr>
          </a:p>
        </p:txBody>
      </p:sp>
      <p:graphicFrame>
        <p:nvGraphicFramePr>
          <p:cNvPr id="92" name="Google Shape;92;p17"/>
          <p:cNvGraphicFramePr/>
          <p:nvPr/>
        </p:nvGraphicFramePr>
        <p:xfrm>
          <a:off x="5457100" y="3131725"/>
          <a:ext cx="3605575" cy="1981050"/>
        </p:xfrm>
        <a:graphic>
          <a:graphicData uri="http://schemas.openxmlformats.org/drawingml/2006/table">
            <a:tbl>
              <a:tblPr>
                <a:noFill/>
                <a:tableStyleId>{2456BD1F-0B5A-4F78-BD46-7514B1192569}</a:tableStyleId>
              </a:tblPr>
              <a:tblGrid>
                <a:gridCol w="2871175">
                  <a:extLst>
                    <a:ext uri="{9D8B030D-6E8A-4147-A177-3AD203B41FA5}">
                      <a16:colId xmlns:a16="http://schemas.microsoft.com/office/drawing/2014/main" val="20000"/>
                    </a:ext>
                  </a:extLst>
                </a:gridCol>
                <a:gridCol w="734400">
                  <a:extLst>
                    <a:ext uri="{9D8B030D-6E8A-4147-A177-3AD203B41FA5}">
                      <a16:colId xmlns:a16="http://schemas.microsoft.com/office/drawing/2014/main" val="20001"/>
                    </a:ext>
                  </a:extLst>
                </a:gridCol>
              </a:tblGrid>
              <a:tr h="369825">
                <a:tc>
                  <a:txBody>
                    <a:bodyPr/>
                    <a:lstStyle/>
                    <a:p>
                      <a:pPr marL="0" lvl="0" indent="0" algn="l" rtl="0">
                        <a:spcBef>
                          <a:spcPts val="0"/>
                        </a:spcBef>
                        <a:spcAft>
                          <a:spcPts val="0"/>
                        </a:spcAft>
                        <a:buNone/>
                      </a:pPr>
                      <a:r>
                        <a:rPr lang="en" b="1">
                          <a:solidFill>
                            <a:schemeClr val="dk1"/>
                          </a:solidFill>
                        </a:rPr>
                        <a:t>Blocker</a:t>
                      </a:r>
                      <a:endParaRPr b="1">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Score</a:t>
                      </a:r>
                      <a:endParaRPr b="1">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69825">
                <a:tc>
                  <a:txBody>
                    <a:bodyPr/>
                    <a:lstStyle/>
                    <a:p>
                      <a:pPr marL="0" lvl="0" indent="0" algn="l" rtl="0">
                        <a:spcBef>
                          <a:spcPts val="0"/>
                        </a:spcBef>
                        <a:spcAft>
                          <a:spcPts val="0"/>
                        </a:spcAft>
                        <a:buNone/>
                      </a:pPr>
                      <a:r>
                        <a:rPr lang="en">
                          <a:solidFill>
                            <a:schemeClr val="dk1"/>
                          </a:solidFill>
                        </a:rPr>
                        <a:t>Ghostery</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13.38</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69825">
                <a:tc>
                  <a:txBody>
                    <a:bodyPr/>
                    <a:lstStyle/>
                    <a:p>
                      <a:pPr marL="0" lvl="0" indent="0" algn="l" rtl="0">
                        <a:spcBef>
                          <a:spcPts val="0"/>
                        </a:spcBef>
                        <a:spcAft>
                          <a:spcPts val="0"/>
                        </a:spcAft>
                        <a:buNone/>
                      </a:pPr>
                      <a:r>
                        <a:rPr lang="en">
                          <a:solidFill>
                            <a:schemeClr val="dk1"/>
                          </a:solidFill>
                        </a:rPr>
                        <a:t>PrivacyBadger</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12.74</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69825">
                <a:tc>
                  <a:txBody>
                    <a:bodyPr/>
                    <a:lstStyle/>
                    <a:p>
                      <a:pPr marL="0" lvl="0" indent="0" algn="l" rtl="0">
                        <a:spcBef>
                          <a:spcPts val="0"/>
                        </a:spcBef>
                        <a:spcAft>
                          <a:spcPts val="0"/>
                        </a:spcAft>
                        <a:buNone/>
                      </a:pPr>
                      <a:r>
                        <a:rPr lang="en">
                          <a:solidFill>
                            <a:schemeClr val="dk1"/>
                          </a:solidFill>
                        </a:rPr>
                        <a:t>uBlock Origin</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17.52</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69825">
                <a:tc>
                  <a:txBody>
                    <a:bodyPr/>
                    <a:lstStyle/>
                    <a:p>
                      <a:pPr marL="0" lvl="0" indent="0" algn="l" rtl="0">
                        <a:spcBef>
                          <a:spcPts val="0"/>
                        </a:spcBef>
                        <a:spcAft>
                          <a:spcPts val="0"/>
                        </a:spcAft>
                        <a:buNone/>
                      </a:pPr>
                      <a:r>
                        <a:rPr lang="en">
                          <a:solidFill>
                            <a:schemeClr val="dk1"/>
                          </a:solidFill>
                        </a:rPr>
                        <a:t>Firefox</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7.64</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a:t>
            </a:r>
            <a:endParaRPr/>
          </a:p>
        </p:txBody>
      </p:sp>
      <p:pic>
        <p:nvPicPr>
          <p:cNvPr id="98" name="Google Shape;98;p18"/>
          <p:cNvPicPr preferRelativeResize="0"/>
          <p:nvPr/>
        </p:nvPicPr>
        <p:blipFill>
          <a:blip r:embed="rId3">
            <a:alphaModFix/>
          </a:blip>
          <a:stretch>
            <a:fillRect/>
          </a:stretch>
        </p:blipFill>
        <p:spPr>
          <a:xfrm>
            <a:off x="1024038" y="1063450"/>
            <a:ext cx="7095925" cy="359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Domain Analysis</a:t>
            </a: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Analyzed domains and companies of blocked sites [3]</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Google is most prevalent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Blocked domains might not just be for tracking</a:t>
            </a:r>
            <a:endParaRPr>
              <a:solidFill>
                <a:schemeClr val="dk1"/>
              </a:solidFill>
            </a:endParaRPr>
          </a:p>
        </p:txBody>
      </p:sp>
      <p:pic>
        <p:nvPicPr>
          <p:cNvPr id="105" name="Google Shape;105;p19"/>
          <p:cNvPicPr preferRelativeResize="0"/>
          <p:nvPr/>
        </p:nvPicPr>
        <p:blipFill>
          <a:blip r:embed="rId3">
            <a:alphaModFix/>
          </a:blip>
          <a:stretch>
            <a:fillRect/>
          </a:stretch>
        </p:blipFill>
        <p:spPr>
          <a:xfrm>
            <a:off x="3669025" y="3598525"/>
            <a:ext cx="5219700" cy="1162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1697" y="2532722"/>
            <a:ext cx="3970899" cy="80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Connectivity Analysis</a:t>
            </a:r>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p:txBody>
      </p:sp>
      <p:pic>
        <p:nvPicPr>
          <p:cNvPr id="113" name="Google Shape;113;p20"/>
          <p:cNvPicPr preferRelativeResize="0"/>
          <p:nvPr/>
        </p:nvPicPr>
        <p:blipFill>
          <a:blip r:embed="rId3">
            <a:alphaModFix/>
          </a:blip>
          <a:stretch>
            <a:fillRect/>
          </a:stretch>
        </p:blipFill>
        <p:spPr>
          <a:xfrm>
            <a:off x="365163" y="2436475"/>
            <a:ext cx="4201250" cy="27070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66411" y="2436475"/>
            <a:ext cx="4212426" cy="270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Connectivity Analysis</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With any privacy protection software, the leak of user information between websites can be largely reduced</a:t>
            </a:r>
            <a:endParaRPr>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748</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Tracking Tracker Blockers: Privacy Software Review</vt:lpstr>
      <vt:lpstr>Problems/Motivation</vt:lpstr>
      <vt:lpstr>Goals</vt:lpstr>
      <vt:lpstr>Metric</vt:lpstr>
      <vt:lpstr>Results</vt:lpstr>
      <vt:lpstr>Comparison</vt:lpstr>
      <vt:lpstr>Domain Analysis</vt:lpstr>
      <vt:lpstr>Connectivity Analysis</vt:lpstr>
      <vt:lpstr>Connectivity Analysis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Tracker Blockers: Privacy Software Review</dc:title>
  <cp:lastModifiedBy>bryanvd</cp:lastModifiedBy>
  <cp:revision>5</cp:revision>
  <dcterms:modified xsi:type="dcterms:W3CDTF">2020-03-19T19:02:58Z</dcterms:modified>
</cp:coreProperties>
</file>