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56BD1F-0B5A-4F78-BD46-7514B1192569}">
  <a:tblStyle styleId="{2456BD1F-0B5A-4F78-BD46-7514B11925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7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19056757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190567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19056757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19056757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a246c1d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1a246c1d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7af24b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7af24b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benign cases, websites can save your preferences and show better recommendation when you visit next time</a:t>
            </a:r>
            <a:endParaRPr/>
          </a:p>
          <a:p>
            <a:pPr marL="0" lvl="0" indent="0" algn="l" rtl="0">
              <a:spcBef>
                <a:spcPts val="0"/>
              </a:spcBef>
              <a:spcAft>
                <a:spcPts val="0"/>
              </a:spcAft>
              <a:buNone/>
            </a:pPr>
            <a:r>
              <a:rPr lang="en"/>
              <a:t>However, in more malicious cases, insurance companies could track down your search history of diseases and raise your insurance rates</a:t>
            </a:r>
            <a:endParaRPr/>
          </a:p>
          <a:p>
            <a:pPr marL="0" lvl="0" indent="0" algn="l" rtl="0">
              <a:spcBef>
                <a:spcPts val="0"/>
              </a:spcBef>
              <a:spcAft>
                <a:spcPts val="0"/>
              </a:spcAft>
              <a:buNone/>
            </a:pPr>
            <a:endParaRPr/>
          </a:p>
          <a:p>
            <a:pPr marL="0" lvl="0" indent="0" algn="l" rtl="0">
              <a:spcBef>
                <a:spcPts val="0"/>
              </a:spcBef>
              <a:spcAft>
                <a:spcPts val="0"/>
              </a:spcAft>
              <a:buNone/>
            </a:pPr>
            <a:r>
              <a:rPr lang="en"/>
              <a:t>We were curious about the extent to which users are tracked every day, and how privacy extentions and browsers can help protect users.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d7af24be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d7af24be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1905675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190567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how square of prominence is used instead of simply prominence in order to place less emphasis on blockers that block inane trackers (ones that appear only once on websites and basically contribute inverse ranking value to final score)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19056757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19056757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19f2a5be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19f2a5be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19056757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19056757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 Testing and security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19c8301f9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19c8301f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19c8301f9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19c8301f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Tracking Tracker Blockers: Privacy Software Review</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Chris Choi</a:t>
            </a:r>
            <a:endParaRPr>
              <a:solidFill>
                <a:schemeClr val="dk1"/>
              </a:solidFill>
            </a:endParaRPr>
          </a:p>
          <a:p>
            <a:pPr marL="0" lvl="0" indent="0" algn="ctr" rtl="0">
              <a:spcBef>
                <a:spcPts val="0"/>
              </a:spcBef>
              <a:spcAft>
                <a:spcPts val="0"/>
              </a:spcAft>
              <a:buNone/>
            </a:pPr>
            <a:r>
              <a:rPr lang="en">
                <a:solidFill>
                  <a:schemeClr val="dk1"/>
                </a:solidFill>
              </a:rPr>
              <a:t>Bryan Van Draanen</a:t>
            </a:r>
            <a:endParaRPr>
              <a:solidFill>
                <a:schemeClr val="dk1"/>
              </a:solidFill>
            </a:endParaRPr>
          </a:p>
          <a:p>
            <a:pPr marL="0" lvl="0" indent="0" algn="ctr" rtl="0">
              <a:spcBef>
                <a:spcPts val="0"/>
              </a:spcBef>
              <a:spcAft>
                <a:spcPts val="0"/>
              </a:spcAft>
              <a:buClr>
                <a:schemeClr val="dk1"/>
              </a:buClr>
              <a:buSzPts val="1100"/>
              <a:buFont typeface="Arial"/>
              <a:buNone/>
            </a:pPr>
            <a:r>
              <a:rPr lang="en">
                <a:solidFill>
                  <a:schemeClr val="dk1"/>
                </a:solidFill>
              </a:rPr>
              <a:t>Arthur Liang</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Metric provides high-level understanding of blocker effectiveness on prominent websites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Extensions that score higher block most pervasive trackers consistently across popular sites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More fine-grained analysis performed using metric on subset of domains (i.e. news sites)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Best used for narrow range of website rankings - lower rank weighting drops off quickly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Trackers might not be more nuanced than initially expected</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Top websites collect and share user information pervasively, but privacy software is here to help</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Github Repo: https://github.com/liangw6/XYZ</a:t>
            </a:r>
            <a:endParaRPr>
              <a:solidFill>
                <a:schemeClr val="dk1"/>
              </a:solidFill>
            </a:endParaRPr>
          </a:p>
        </p:txBody>
      </p:sp>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Further development of tracker metrics could help analyze extensions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More types of cooperation with tracking companies could be interesting</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Expand investigated websites beyond Alexa Top 50 (i.e. top 1 million)</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38" name="Google Shape;13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[1] S. Englehardt, A. Narayanan. 2016. Online Tracking: A 1-million-site Measurement and Analysis. In Proceedings of the 2016 ACM SIGSAC Conference on Computer and Communications Security (CCS ’16). Association for Computing Machinery, New York, NY, USA, 1388–1401. </a:t>
            </a:r>
            <a:endParaRPr>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a:solidFill>
                  <a:schemeClr val="dk1"/>
                </a:solidFill>
              </a:rPr>
              <a:t>[2] S. Traverso, M. Trevisan, L. Giannantoni, M. Mellia and H. Metwalley, "Benchmark and comparison of tracker-blockers: Should you trust them?," </a:t>
            </a:r>
            <a:r>
              <a:rPr lang="en" i="1">
                <a:solidFill>
                  <a:schemeClr val="dk1"/>
                </a:solidFill>
              </a:rPr>
              <a:t>2017 Network Traffic Measurement and Analysis Conference (TMA)</a:t>
            </a:r>
            <a:r>
              <a:rPr lang="en">
                <a:solidFill>
                  <a:schemeClr val="dk1"/>
                </a:solidFill>
              </a:rPr>
              <a:t>, Dublin, 2017, pp. 1-9.</a:t>
            </a:r>
            <a:endParaRPr>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a:solidFill>
                  <a:schemeClr val="dk1"/>
                </a:solidFill>
              </a:rPr>
              <a:t>[3] WhoTracks.Me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Problems/Motivation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How are we all tracked?</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Websites and trackers have evolved</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Cookies and trackers are often active without user consent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What can cookies/trackers track?</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How much information do they collect?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How widespread are trackers?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What can we do to stop them?</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Comparison of apps/browsers</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4112825" y="3347950"/>
            <a:ext cx="4719477" cy="165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Compare effectiveness of privacy extensions and browsers against trackers on popular sites on the internet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Employ and test new metric for comparing blocking software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Evaluate best blockers for particular users and browsing behavior</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3001625" y="3253865"/>
            <a:ext cx="1841226" cy="1339498"/>
          </a:xfrm>
          <a:prstGeom prst="rect">
            <a:avLst/>
          </a:prstGeom>
          <a:noFill/>
          <a:ln>
            <a:noFill/>
          </a:ln>
        </p:spPr>
      </p:pic>
      <p:pic>
        <p:nvPicPr>
          <p:cNvPr id="70" name="Google Shape;70;p15"/>
          <p:cNvPicPr preferRelativeResize="0"/>
          <p:nvPr/>
        </p:nvPicPr>
        <p:blipFill>
          <a:blip r:embed="rId4">
            <a:alphaModFix/>
          </a:blip>
          <a:stretch>
            <a:fillRect/>
          </a:stretch>
        </p:blipFill>
        <p:spPr>
          <a:xfrm>
            <a:off x="744100" y="3037450"/>
            <a:ext cx="1772349" cy="1772349"/>
          </a:xfrm>
          <a:prstGeom prst="rect">
            <a:avLst/>
          </a:prstGeom>
          <a:noFill/>
          <a:ln>
            <a:noFill/>
          </a:ln>
        </p:spPr>
      </p:pic>
      <p:pic>
        <p:nvPicPr>
          <p:cNvPr id="71" name="Google Shape;71;p15"/>
          <p:cNvPicPr preferRelativeResize="0"/>
          <p:nvPr/>
        </p:nvPicPr>
        <p:blipFill>
          <a:blip r:embed="rId5">
            <a:alphaModFix/>
          </a:blip>
          <a:stretch>
            <a:fillRect/>
          </a:stretch>
        </p:blipFill>
        <p:spPr>
          <a:xfrm>
            <a:off x="5328035" y="3436339"/>
            <a:ext cx="1227639" cy="1157024"/>
          </a:xfrm>
          <a:prstGeom prst="rect">
            <a:avLst/>
          </a:prstGeom>
          <a:noFill/>
          <a:ln>
            <a:noFill/>
          </a:ln>
        </p:spPr>
      </p:pic>
      <p:pic>
        <p:nvPicPr>
          <p:cNvPr id="72" name="Google Shape;72;p15"/>
          <p:cNvPicPr preferRelativeResize="0"/>
          <p:nvPr/>
        </p:nvPicPr>
        <p:blipFill>
          <a:blip r:embed="rId6">
            <a:alphaModFix/>
          </a:blip>
          <a:stretch>
            <a:fillRect/>
          </a:stretch>
        </p:blipFill>
        <p:spPr>
          <a:xfrm>
            <a:off x="7040850" y="3003000"/>
            <a:ext cx="1841225" cy="184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Metric</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Best blockers stop prevalent trackers encountered on prominent websites </a:t>
            </a:r>
            <a:r>
              <a:rPr lang="en" sz="1200">
                <a:solidFill>
                  <a:schemeClr val="dk1"/>
                </a:solidFill>
              </a:rPr>
              <a:t>CITE</a:t>
            </a:r>
            <a:endParaRPr sz="1200">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Score extensions by weighting frequency of blocked trackers with prominence of website (inverse of Alexa Top 50 rank)</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Emphasis on blocking pervasive trackers that appear on popular sites</a:t>
            </a:r>
            <a:endParaRPr>
              <a:solidFill>
                <a:schemeClr val="dk1"/>
              </a:solidFill>
            </a:endParaRPr>
          </a:p>
        </p:txBody>
      </p:sp>
      <p:grpSp>
        <p:nvGrpSpPr>
          <p:cNvPr id="79" name="Google Shape;79;p16"/>
          <p:cNvGrpSpPr/>
          <p:nvPr/>
        </p:nvGrpSpPr>
        <p:grpSpPr>
          <a:xfrm>
            <a:off x="1205000" y="2897637"/>
            <a:ext cx="6490050" cy="1671238"/>
            <a:chOff x="1160850" y="2970112"/>
            <a:chExt cx="6490050" cy="1671238"/>
          </a:xfrm>
        </p:grpSpPr>
        <p:pic>
          <p:nvPicPr>
            <p:cNvPr id="80" name="Google Shape;80;p16"/>
            <p:cNvPicPr preferRelativeResize="0"/>
            <p:nvPr/>
          </p:nvPicPr>
          <p:blipFill>
            <a:blip r:embed="rId3">
              <a:alphaModFix/>
            </a:blip>
            <a:stretch>
              <a:fillRect/>
            </a:stretch>
          </p:blipFill>
          <p:spPr>
            <a:xfrm>
              <a:off x="2583975" y="2970112"/>
              <a:ext cx="4863575" cy="1376475"/>
            </a:xfrm>
            <a:prstGeom prst="rect">
              <a:avLst/>
            </a:prstGeom>
            <a:noFill/>
            <a:ln>
              <a:noFill/>
            </a:ln>
          </p:spPr>
        </p:pic>
        <p:sp>
          <p:nvSpPr>
            <p:cNvPr id="81" name="Google Shape;81;p16"/>
            <p:cNvSpPr/>
            <p:nvPr/>
          </p:nvSpPr>
          <p:spPr>
            <a:xfrm rot="-5400000">
              <a:off x="4601675" y="3324900"/>
              <a:ext cx="294900" cy="1585800"/>
            </a:xfrm>
            <a:prstGeom prst="leftBrace">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rot="-5400000">
              <a:off x="6507200" y="3324900"/>
              <a:ext cx="294900" cy="1585800"/>
            </a:xfrm>
            <a:prstGeom prst="leftBrace">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p:nvPr/>
          </p:nvSpPr>
          <p:spPr>
            <a:xfrm>
              <a:off x="1160850" y="3439775"/>
              <a:ext cx="18705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Blocker score =</a:t>
              </a:r>
              <a:endParaRPr sz="1800">
                <a:solidFill>
                  <a:schemeClr val="dk1"/>
                </a:solidFill>
              </a:endParaRPr>
            </a:p>
          </p:txBody>
        </p:sp>
        <p:sp>
          <p:nvSpPr>
            <p:cNvPr id="84" name="Google Shape;84;p16"/>
            <p:cNvSpPr txBox="1"/>
            <p:nvPr/>
          </p:nvSpPr>
          <p:spPr>
            <a:xfrm>
              <a:off x="3813875" y="4204250"/>
              <a:ext cx="18705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Website Prominence</a:t>
              </a:r>
              <a:endParaRPr sz="1800">
                <a:solidFill>
                  <a:schemeClr val="dk1"/>
                </a:solidFill>
              </a:endParaRPr>
            </a:p>
          </p:txBody>
        </p:sp>
        <p:sp>
          <p:nvSpPr>
            <p:cNvPr id="85" name="Google Shape;85;p16"/>
            <p:cNvSpPr txBox="1"/>
            <p:nvPr/>
          </p:nvSpPr>
          <p:spPr>
            <a:xfrm>
              <a:off x="5780400" y="4204250"/>
              <a:ext cx="1870500" cy="43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rPr>
                <a:t>Tracker Prevalence</a:t>
              </a:r>
              <a:endParaRPr sz="1800">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91" name="Google Shape;91;p17"/>
          <p:cNvSpPr txBox="1">
            <a:spLocks noGrp="1"/>
          </p:cNvSpPr>
          <p:nvPr>
            <p:ph type="body" idx="1"/>
          </p:nvPr>
        </p:nvSpPr>
        <p:spPr>
          <a:xfrm>
            <a:off x="311700" y="10551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Ghostery performed very well (confirmed with earlier research) [1]</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PrivacyBadger blocks large volume of (obscure) trackers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Falls short by failing to block some of more prevalent trackers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uBlock Origin best according to our new metric</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Blocked same pervasive trackers as Ghostery and more obscure trackers like PrivacyBadger</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Firefox’s built in privacy performed poorly</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Captured small portion of total trackers regardless of prevalence</a:t>
            </a:r>
            <a:endParaRPr>
              <a:solidFill>
                <a:schemeClr val="dk1"/>
              </a:solidFill>
            </a:endParaRPr>
          </a:p>
        </p:txBody>
      </p:sp>
      <p:graphicFrame>
        <p:nvGraphicFramePr>
          <p:cNvPr id="92" name="Google Shape;92;p17"/>
          <p:cNvGraphicFramePr/>
          <p:nvPr/>
        </p:nvGraphicFramePr>
        <p:xfrm>
          <a:off x="5457100" y="3131725"/>
          <a:ext cx="3000000" cy="3000000"/>
        </p:xfrm>
        <a:graphic>
          <a:graphicData uri="http://schemas.openxmlformats.org/drawingml/2006/table">
            <a:tbl>
              <a:tblPr>
                <a:noFill/>
                <a:tableStyleId>{2456BD1F-0B5A-4F78-BD46-7514B1192569}</a:tableStyleId>
              </a:tblPr>
              <a:tblGrid>
                <a:gridCol w="2871175">
                  <a:extLst>
                    <a:ext uri="{9D8B030D-6E8A-4147-A177-3AD203B41FA5}">
                      <a16:colId xmlns:a16="http://schemas.microsoft.com/office/drawing/2014/main" val="20000"/>
                    </a:ext>
                  </a:extLst>
                </a:gridCol>
                <a:gridCol w="734400">
                  <a:extLst>
                    <a:ext uri="{9D8B030D-6E8A-4147-A177-3AD203B41FA5}">
                      <a16:colId xmlns:a16="http://schemas.microsoft.com/office/drawing/2014/main" val="20001"/>
                    </a:ext>
                  </a:extLst>
                </a:gridCol>
              </a:tblGrid>
              <a:tr h="369825">
                <a:tc>
                  <a:txBody>
                    <a:bodyPr/>
                    <a:lstStyle/>
                    <a:p>
                      <a:pPr marL="0" lvl="0" indent="0" algn="l" rtl="0">
                        <a:spcBef>
                          <a:spcPts val="0"/>
                        </a:spcBef>
                        <a:spcAft>
                          <a:spcPts val="0"/>
                        </a:spcAft>
                        <a:buNone/>
                      </a:pPr>
                      <a:r>
                        <a:rPr lang="en" b="1">
                          <a:solidFill>
                            <a:schemeClr val="dk1"/>
                          </a:solidFill>
                        </a:rPr>
                        <a:t>Blocker</a:t>
                      </a:r>
                      <a:endParaRPr b="1">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rPr>
                        <a:t>Score</a:t>
                      </a:r>
                      <a:endParaRPr b="1">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369825">
                <a:tc>
                  <a:txBody>
                    <a:bodyPr/>
                    <a:lstStyle/>
                    <a:p>
                      <a:pPr marL="0" lvl="0" indent="0" algn="l" rtl="0">
                        <a:spcBef>
                          <a:spcPts val="0"/>
                        </a:spcBef>
                        <a:spcAft>
                          <a:spcPts val="0"/>
                        </a:spcAft>
                        <a:buNone/>
                      </a:pPr>
                      <a:r>
                        <a:rPr lang="en">
                          <a:solidFill>
                            <a:schemeClr val="dk1"/>
                          </a:solidFill>
                        </a:rPr>
                        <a:t>Ghostery</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r" rtl="0">
                        <a:spcBef>
                          <a:spcPts val="0"/>
                        </a:spcBef>
                        <a:spcAft>
                          <a:spcPts val="0"/>
                        </a:spcAft>
                        <a:buNone/>
                      </a:pPr>
                      <a:r>
                        <a:rPr lang="en">
                          <a:solidFill>
                            <a:schemeClr val="dk1"/>
                          </a:solidFill>
                        </a:rPr>
                        <a:t>13.38</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69825">
                <a:tc>
                  <a:txBody>
                    <a:bodyPr/>
                    <a:lstStyle/>
                    <a:p>
                      <a:pPr marL="0" lvl="0" indent="0" algn="l" rtl="0">
                        <a:spcBef>
                          <a:spcPts val="0"/>
                        </a:spcBef>
                        <a:spcAft>
                          <a:spcPts val="0"/>
                        </a:spcAft>
                        <a:buNone/>
                      </a:pPr>
                      <a:r>
                        <a:rPr lang="en">
                          <a:solidFill>
                            <a:schemeClr val="dk1"/>
                          </a:solidFill>
                        </a:rPr>
                        <a:t>PrivacyBadger</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r" rtl="0">
                        <a:spcBef>
                          <a:spcPts val="0"/>
                        </a:spcBef>
                        <a:spcAft>
                          <a:spcPts val="0"/>
                        </a:spcAft>
                        <a:buNone/>
                      </a:pPr>
                      <a:r>
                        <a:rPr lang="en">
                          <a:solidFill>
                            <a:schemeClr val="dk1"/>
                          </a:solidFill>
                        </a:rPr>
                        <a:t>12.74</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69825">
                <a:tc>
                  <a:txBody>
                    <a:bodyPr/>
                    <a:lstStyle/>
                    <a:p>
                      <a:pPr marL="0" lvl="0" indent="0" algn="l" rtl="0">
                        <a:spcBef>
                          <a:spcPts val="0"/>
                        </a:spcBef>
                        <a:spcAft>
                          <a:spcPts val="0"/>
                        </a:spcAft>
                        <a:buNone/>
                      </a:pPr>
                      <a:r>
                        <a:rPr lang="en">
                          <a:solidFill>
                            <a:schemeClr val="dk1"/>
                          </a:solidFill>
                        </a:rPr>
                        <a:t>uBlock Origin</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r" rtl="0">
                        <a:spcBef>
                          <a:spcPts val="0"/>
                        </a:spcBef>
                        <a:spcAft>
                          <a:spcPts val="0"/>
                        </a:spcAft>
                        <a:buNone/>
                      </a:pPr>
                      <a:r>
                        <a:rPr lang="en">
                          <a:solidFill>
                            <a:schemeClr val="dk1"/>
                          </a:solidFill>
                        </a:rPr>
                        <a:t>17.52</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69825">
                <a:tc>
                  <a:txBody>
                    <a:bodyPr/>
                    <a:lstStyle/>
                    <a:p>
                      <a:pPr marL="0" lvl="0" indent="0" algn="l" rtl="0">
                        <a:spcBef>
                          <a:spcPts val="0"/>
                        </a:spcBef>
                        <a:spcAft>
                          <a:spcPts val="0"/>
                        </a:spcAft>
                        <a:buNone/>
                      </a:pPr>
                      <a:r>
                        <a:rPr lang="en">
                          <a:solidFill>
                            <a:schemeClr val="dk1"/>
                          </a:solidFill>
                        </a:rPr>
                        <a:t>Firefox</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r" rtl="0">
                        <a:spcBef>
                          <a:spcPts val="0"/>
                        </a:spcBef>
                        <a:spcAft>
                          <a:spcPts val="0"/>
                        </a:spcAft>
                        <a:buNone/>
                      </a:pPr>
                      <a:r>
                        <a:rPr lang="en">
                          <a:solidFill>
                            <a:schemeClr val="dk1"/>
                          </a:solidFill>
                        </a:rPr>
                        <a:t>7.64</a:t>
                      </a:r>
                      <a:endParaRPr>
                        <a:solidFill>
                          <a:schemeClr val="dk1"/>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a:t>
            </a:r>
            <a:endParaRPr/>
          </a:p>
        </p:txBody>
      </p:sp>
      <p:pic>
        <p:nvPicPr>
          <p:cNvPr id="98" name="Google Shape;98;p18"/>
          <p:cNvPicPr preferRelativeResize="0"/>
          <p:nvPr/>
        </p:nvPicPr>
        <p:blipFill>
          <a:blip r:embed="rId3">
            <a:alphaModFix/>
          </a:blip>
          <a:stretch>
            <a:fillRect/>
          </a:stretch>
        </p:blipFill>
        <p:spPr>
          <a:xfrm>
            <a:off x="1024038" y="1063450"/>
            <a:ext cx="7095925" cy="359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Domain Analysis</a:t>
            </a:r>
            <a:endParaRPr/>
          </a:p>
        </p:txBody>
      </p:sp>
      <p:sp>
        <p:nvSpPr>
          <p:cNvPr id="104" name="Google Shape;10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Analyzed domains and companies of blocked sites [3]</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Google is most prevalent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Blocked domains might not just be for tracking</a:t>
            </a:r>
            <a:endParaRPr>
              <a:solidFill>
                <a:schemeClr val="dk1"/>
              </a:solidFill>
            </a:endParaRPr>
          </a:p>
        </p:txBody>
      </p:sp>
      <p:pic>
        <p:nvPicPr>
          <p:cNvPr id="105" name="Google Shape;105;p19"/>
          <p:cNvPicPr preferRelativeResize="0"/>
          <p:nvPr/>
        </p:nvPicPr>
        <p:blipFill>
          <a:blip r:embed="rId3">
            <a:alphaModFix/>
          </a:blip>
          <a:stretch>
            <a:fillRect/>
          </a:stretch>
        </p:blipFill>
        <p:spPr>
          <a:xfrm>
            <a:off x="3669025" y="3598525"/>
            <a:ext cx="5219700" cy="1162050"/>
          </a:xfrm>
          <a:prstGeom prst="rect">
            <a:avLst/>
          </a:prstGeom>
          <a:noFill/>
          <a:ln>
            <a:noFill/>
          </a:ln>
        </p:spPr>
      </p:pic>
      <p:pic>
        <p:nvPicPr>
          <p:cNvPr id="106" name="Google Shape;106;p19"/>
          <p:cNvPicPr preferRelativeResize="0"/>
          <p:nvPr/>
        </p:nvPicPr>
        <p:blipFill>
          <a:blip r:embed="rId4">
            <a:alphaModFix/>
          </a:blip>
          <a:stretch>
            <a:fillRect/>
          </a:stretch>
        </p:blipFill>
        <p:spPr>
          <a:xfrm>
            <a:off x="311697" y="2532722"/>
            <a:ext cx="3970899" cy="80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Connectivity Analysis</a:t>
            </a:r>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Tracker Sharing Connectivity Analysis: website A and B use the same tracker</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Prevalence of sharing of user information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Domain Connectivity Analysis: website A uses a tracker that belongs to B</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Big Tech most pervasive in collecting user information</a:t>
            </a:r>
            <a:endParaRPr>
              <a:solidFill>
                <a:srgbClr val="FFFFFF"/>
              </a:solidFill>
            </a:endParaRPr>
          </a:p>
        </p:txBody>
      </p:sp>
      <p:pic>
        <p:nvPicPr>
          <p:cNvPr id="113" name="Google Shape;113;p20"/>
          <p:cNvPicPr preferRelativeResize="0"/>
          <p:nvPr/>
        </p:nvPicPr>
        <p:blipFill>
          <a:blip r:embed="rId3">
            <a:alphaModFix/>
          </a:blip>
          <a:stretch>
            <a:fillRect/>
          </a:stretch>
        </p:blipFill>
        <p:spPr>
          <a:xfrm>
            <a:off x="365163" y="2436475"/>
            <a:ext cx="4201250" cy="2707025"/>
          </a:xfrm>
          <a:prstGeom prst="rect">
            <a:avLst/>
          </a:prstGeom>
          <a:noFill/>
          <a:ln>
            <a:noFill/>
          </a:ln>
        </p:spPr>
      </p:pic>
      <p:pic>
        <p:nvPicPr>
          <p:cNvPr id="114" name="Google Shape;114;p20"/>
          <p:cNvPicPr preferRelativeResize="0"/>
          <p:nvPr/>
        </p:nvPicPr>
        <p:blipFill>
          <a:blip r:embed="rId4">
            <a:alphaModFix/>
          </a:blip>
          <a:stretch>
            <a:fillRect/>
          </a:stretch>
        </p:blipFill>
        <p:spPr>
          <a:xfrm>
            <a:off x="4566411" y="2436475"/>
            <a:ext cx="4212426" cy="270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Connectivity Analysis</a:t>
            </a:r>
            <a:endParaRPr/>
          </a:p>
        </p:txBody>
      </p:sp>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Tracker Sharing Connectivity Analysis: website A and B use the same tracker</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Prevalence of sharing of user information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Domain Connectivity Analysis: website A uses a tracker that belongs to B</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Big Tech most pervasive in collecting user information</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With any privacy protection software, the leak of user information between websites can be largely reduced</a:t>
            </a:r>
            <a:endParaRPr>
              <a:solidFill>
                <a:srgbClr val="FFFFFF"/>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710</Words>
  <Application>Microsoft Office PowerPoint</Application>
  <PresentationFormat>On-screen Show (16:9)</PresentationFormat>
  <Paragraphs>82</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Dark</vt:lpstr>
      <vt:lpstr>Tracking Tracker Blockers: Privacy Software Review</vt:lpstr>
      <vt:lpstr>Problems/Motivation</vt:lpstr>
      <vt:lpstr>Goals</vt:lpstr>
      <vt:lpstr>Metric</vt:lpstr>
      <vt:lpstr>Results</vt:lpstr>
      <vt:lpstr>Comparison</vt:lpstr>
      <vt:lpstr>Domain Analysis</vt:lpstr>
      <vt:lpstr>Connectivity Analysis</vt:lpstr>
      <vt:lpstr>Connectivity Analysis</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Tracker Blockers: Privacy Software Review</dc:title>
  <cp:lastModifiedBy>bryanvd</cp:lastModifiedBy>
  <cp:revision>1</cp:revision>
  <dcterms:modified xsi:type="dcterms:W3CDTF">2020-03-19T16:12:42Z</dcterms:modified>
</cp:coreProperties>
</file>