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4.png" ContentType="image/png"/>
  <Override PartName="/ppt/media/image3.png" ContentType="image/png"/>
  <Override PartName="/ppt/media/image5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k to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Mas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F355178-6FA2-4C76-BA5A-4AFF2AC5CBE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6/15/19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5506703-E5C9-46DE-9282-D4F8554356F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Mast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A4A412B-2F7A-4536-AFD8-3702A7B515DD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6/15/19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A926A6B-622B-4F7B-AB33-E7DC238AB41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A49CA77-67E3-4383-B348-BC8836382F04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6/15/19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8DF6B03-E4C4-4F92-BD78-C088AB4D850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Malicious Messages Detector</a:t>
            </a:r>
            <a:br/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Based on Neural Network 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523880" y="4142880"/>
            <a:ext cx="9143640" cy="12272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Supervisor: Jean-Philippe MONTEUUIS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Guodong SUN 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Liang WANG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Experiment Results: attack 1,2,4,8,16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Experiment Results: overall attack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Classification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58" name="Table 2"/>
          <p:cNvGraphicFramePr/>
          <p:nvPr/>
        </p:nvGraphicFramePr>
        <p:xfrm>
          <a:off x="838080" y="1856880"/>
          <a:ext cx="10785240" cy="2224800"/>
        </p:xfrm>
        <a:graphic>
          <a:graphicData uri="http://schemas.openxmlformats.org/drawingml/2006/table">
            <a:tbl>
              <a:tblPr/>
              <a:tblGrid>
                <a:gridCol w="1797480"/>
                <a:gridCol w="1797480"/>
                <a:gridCol w="1797480"/>
                <a:gridCol w="1797480"/>
                <a:gridCol w="1797480"/>
                <a:gridCol w="1797840"/>
              </a:tblGrid>
              <a:tr h="62244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Type 1 (Predict)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Type 2 (Predict)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Type 4 (Predict)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Type 8 (Predict)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Type 16 (Predict)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Type 1 (real)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0.7623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0.0212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0.0779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0.0191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0.1145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Type 2 (real)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0.0016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0.9401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0.0096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0.0444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0.0043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Type 4 (real)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0.0005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0.9909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0.0068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0.0018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Type 8 (real)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0.0458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0.0040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0.9259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0.0243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Type 16 (real)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0.2707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0.0620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0.0344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0.0450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0.5879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sp>
        <p:nvSpPr>
          <p:cNvPr id="159" name="CustomShape 3"/>
          <p:cNvSpPr/>
          <p:nvPr/>
        </p:nvSpPr>
        <p:spPr>
          <a:xfrm>
            <a:off x="-261000" y="4520880"/>
            <a:ext cx="12010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***Note that it is invalid for Type 2 attacker, because the first step, i.e. identifying whether the session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is malicious or does not  success.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Test: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Thanks!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651600"/>
            <a:ext cx="12191760" cy="73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TextShape 2"/>
          <p:cNvSpPr txBox="1"/>
          <p:nvPr/>
        </p:nvSpPr>
        <p:spPr>
          <a:xfrm>
            <a:off x="556560" y="643320"/>
            <a:ext cx="11210400" cy="744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Calibri Light"/>
              </a:rPr>
              <a:t>The datasets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7" name="Content Placeholder 16" descr=""/>
          <p:cNvPicPr/>
          <p:nvPr/>
        </p:nvPicPr>
        <p:blipFill>
          <a:blip r:embed="rId1"/>
          <a:stretch/>
        </p:blipFill>
        <p:spPr>
          <a:xfrm>
            <a:off x="643320" y="2113920"/>
            <a:ext cx="10904760" cy="351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Statistics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2293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Attackers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38080" y="1448280"/>
            <a:ext cx="10515240" cy="5105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2400" spc="-1" strike="noStrike">
                <a:latin typeface="Arial"/>
              </a:rPr>
              <a:t>-Constant :Attacker report a false position which is a constant value.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-Constant Offset :Attacker transmits a fixed offset added to the real position.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-Random :Attacker sends a random position inside the simulation area.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-Random Offset :Attacker sends a random position within a rectangle around the vehicle.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-Eventual Stop :Attackers behave normally for some time and then attacks by transmitting the same position repeatedly.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Feature Vector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Splitting the data set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Chose of parameters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 rot="21585000">
            <a:off x="-182520" y="2959560"/>
            <a:ext cx="5133600" cy="270936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4114800" y="3017520"/>
            <a:ext cx="4422960" cy="256032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3"/>
          <a:stretch/>
        </p:blipFill>
        <p:spPr>
          <a:xfrm>
            <a:off x="7955280" y="2900880"/>
            <a:ext cx="4592520" cy="2768400"/>
          </a:xfrm>
          <a:prstGeom prst="rect">
            <a:avLst/>
          </a:prstGeom>
          <a:ln>
            <a:noFill/>
          </a:ln>
        </p:spPr>
      </p:pic>
      <p:sp>
        <p:nvSpPr>
          <p:cNvPr id="140" name="TextShape 2"/>
          <p:cNvSpPr txBox="1"/>
          <p:nvPr/>
        </p:nvSpPr>
        <p:spPr>
          <a:xfrm>
            <a:off x="-365400" y="1459800"/>
            <a:ext cx="10515240" cy="826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1300" spc="-1" strike="noStrike">
                <a:latin typeface="Arial"/>
              </a:rPr>
              <a:t>According to the expirement, we find  best parameters in active function, loss function and optimizer function.   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914400" y="3108960"/>
            <a:ext cx="731520" cy="182880"/>
          </a:xfrm>
          <a:custGeom>
            <a:avLst/>
            <a:gdLst/>
            <a:ahLst/>
            <a:rect l="0" t="0" r="r" b="b"/>
            <a:pathLst>
              <a:path w="2034" h="510">
                <a:moveTo>
                  <a:pt x="2033" y="127"/>
                </a:moveTo>
                <a:lnTo>
                  <a:pt x="508" y="127"/>
                </a:lnTo>
                <a:lnTo>
                  <a:pt x="508" y="0"/>
                </a:lnTo>
                <a:lnTo>
                  <a:pt x="0" y="254"/>
                </a:lnTo>
                <a:lnTo>
                  <a:pt x="508" y="509"/>
                </a:lnTo>
                <a:lnTo>
                  <a:pt x="508" y="381"/>
                </a:lnTo>
                <a:lnTo>
                  <a:pt x="2033" y="381"/>
                </a:lnTo>
                <a:lnTo>
                  <a:pt x="2033" y="12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4"/>
          <p:cNvSpPr/>
          <p:nvPr/>
        </p:nvSpPr>
        <p:spPr>
          <a:xfrm>
            <a:off x="5394960" y="3108960"/>
            <a:ext cx="731520" cy="182880"/>
          </a:xfrm>
          <a:custGeom>
            <a:avLst/>
            <a:gdLst/>
            <a:ahLst/>
            <a:rect l="0" t="0" r="r" b="b"/>
            <a:pathLst>
              <a:path w="2034" h="510">
                <a:moveTo>
                  <a:pt x="2033" y="127"/>
                </a:moveTo>
                <a:lnTo>
                  <a:pt x="508" y="127"/>
                </a:lnTo>
                <a:lnTo>
                  <a:pt x="508" y="0"/>
                </a:lnTo>
                <a:lnTo>
                  <a:pt x="0" y="254"/>
                </a:lnTo>
                <a:lnTo>
                  <a:pt x="508" y="509"/>
                </a:lnTo>
                <a:lnTo>
                  <a:pt x="508" y="381"/>
                </a:lnTo>
                <a:lnTo>
                  <a:pt x="2033" y="381"/>
                </a:lnTo>
                <a:lnTo>
                  <a:pt x="2033" y="12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5"/>
          <p:cNvSpPr/>
          <p:nvPr/>
        </p:nvSpPr>
        <p:spPr>
          <a:xfrm>
            <a:off x="9784080" y="3474720"/>
            <a:ext cx="731520" cy="182880"/>
          </a:xfrm>
          <a:custGeom>
            <a:avLst/>
            <a:gdLst/>
            <a:ahLst/>
            <a:rect l="0" t="0" r="r" b="b"/>
            <a:pathLst>
              <a:path w="2034" h="510">
                <a:moveTo>
                  <a:pt x="2033" y="127"/>
                </a:moveTo>
                <a:lnTo>
                  <a:pt x="508" y="127"/>
                </a:lnTo>
                <a:lnTo>
                  <a:pt x="508" y="0"/>
                </a:lnTo>
                <a:lnTo>
                  <a:pt x="0" y="254"/>
                </a:lnTo>
                <a:lnTo>
                  <a:pt x="508" y="509"/>
                </a:lnTo>
                <a:lnTo>
                  <a:pt x="508" y="381"/>
                </a:lnTo>
                <a:lnTo>
                  <a:pt x="2033" y="381"/>
                </a:lnTo>
                <a:lnTo>
                  <a:pt x="2033" y="127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0" y="0"/>
            <a:ext cx="2013120" cy="685764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TextShape 3"/>
          <p:cNvSpPr txBox="1"/>
          <p:nvPr/>
        </p:nvSpPr>
        <p:spPr>
          <a:xfrm>
            <a:off x="640080" y="2074320"/>
            <a:ext cx="2751840" cy="2709000"/>
          </a:xfrm>
          <a:prstGeom prst="rect">
            <a:avLst/>
          </a:prstGeom>
          <a:solidFill>
            <a:srgbClr val="262626"/>
          </a:solidFill>
          <a:ln w="174600">
            <a:solidFill>
              <a:srgbClr val="262626"/>
            </a:solidFill>
            <a:round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Calibri Light"/>
              </a:rPr>
              <a:t>Detector Model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7" name="Content Placeholder 8" descr=""/>
          <p:cNvPicPr/>
          <p:nvPr/>
        </p:nvPicPr>
        <p:blipFill>
          <a:blip r:embed="rId1"/>
          <a:stretch/>
        </p:blipFill>
        <p:spPr>
          <a:xfrm>
            <a:off x="4239720" y="189000"/>
            <a:ext cx="6708600" cy="4930560"/>
          </a:xfrm>
          <a:prstGeom prst="rect">
            <a:avLst/>
          </a:prstGeom>
          <a:ln>
            <a:noFill/>
          </a:ln>
        </p:spPr>
      </p:pic>
      <p:sp>
        <p:nvSpPr>
          <p:cNvPr id="148" name="CustomShape 4"/>
          <p:cNvSpPr/>
          <p:nvPr/>
        </p:nvSpPr>
        <p:spPr>
          <a:xfrm>
            <a:off x="5240880" y="5309280"/>
            <a:ext cx="470592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Loss function: Mean_Absolute_Error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Optimizer: RMSprop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Comparison: dataset with feature and original dataset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1097280" y="1635120"/>
            <a:ext cx="8046720" cy="458280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2"/>
          <a:stretch/>
        </p:blipFill>
        <p:spPr>
          <a:xfrm>
            <a:off x="1371600" y="1755720"/>
            <a:ext cx="7516080" cy="418788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3"/>
          <a:stretch/>
        </p:blipFill>
        <p:spPr>
          <a:xfrm>
            <a:off x="1463040" y="1828800"/>
            <a:ext cx="7772400" cy="443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2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</TotalTime>
  <Application>LibreOffice/6.0.7.3$Linux_X86_64 LibreOffice_project/00m0$Build-3</Application>
  <Words>150</Words>
  <Paragraphs>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2019-06-14T07:45:09Z</dcterms:created>
  <dc:creator>孙 国栋</dc:creator>
  <dc:description/>
  <dc:language>en-US</dc:language>
  <cp:lastModifiedBy/>
  <dcterms:modified xsi:type="dcterms:W3CDTF">2019-06-15T13:10:14Z</dcterms:modified>
  <cp:revision>6</cp:revision>
  <dc:subject/>
  <dc:title>Malicious Messages Detector Based on Neural Network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