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71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F355178-6FA2-4C76-BA5A-4AFF2AC5CBE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506703-E5C9-46DE-9282-D4F8554356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A4A412B-2F7A-4536-AFD8-3702A7B515D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926A6B-622B-4F7B-AB33-E7DC238AB41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49CA77-67E3-4383-B348-BC8836382F0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DF6B03-E4C4-4F92-BD78-C088AB4D85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Malicious Messages Detector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Based on Neural Network 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4142880"/>
            <a:ext cx="9143640" cy="1227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Supervisor: Jean-Philippe MONTEUUIS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Guodong SUN 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Liang WANG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Comparison: dataset with feature and original dataset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1097280" y="1635120"/>
            <a:ext cx="8046720" cy="458280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1371600" y="1755720"/>
            <a:ext cx="7516080" cy="418788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4"/>
          <a:stretch/>
        </p:blipFill>
        <p:spPr>
          <a:xfrm>
            <a:off x="1463040" y="1828800"/>
            <a:ext cx="7772400" cy="443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ED4601F-3E38-2146-9418-9FC516E67B4B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593222D-2E39-6D4A-BE79-6B7C7EB3E762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Experiment Results: Attack 1,2,4,8,16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DCBFBB-048F-CE4D-B508-B43D251F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118"/>
              </p:ext>
            </p:extLst>
          </p:nvPr>
        </p:nvGraphicFramePr>
        <p:xfrm>
          <a:off x="342876" y="1735773"/>
          <a:ext cx="11506007" cy="292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76">
                  <a:extLst>
                    <a:ext uri="{9D8B030D-6E8A-4147-A177-3AD203B41FA5}">
                      <a16:colId xmlns:a16="http://schemas.microsoft.com/office/drawing/2014/main" val="372527181"/>
                    </a:ext>
                  </a:extLst>
                </a:gridCol>
                <a:gridCol w="701458">
                  <a:extLst>
                    <a:ext uri="{9D8B030D-6E8A-4147-A177-3AD203B41FA5}">
                      <a16:colId xmlns:a16="http://schemas.microsoft.com/office/drawing/2014/main" val="1900664186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1195785601"/>
                    </a:ext>
                  </a:extLst>
                </a:gridCol>
                <a:gridCol w="688932">
                  <a:extLst>
                    <a:ext uri="{9D8B030D-6E8A-4147-A177-3AD203B41FA5}">
                      <a16:colId xmlns:a16="http://schemas.microsoft.com/office/drawing/2014/main" val="276462433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993753178"/>
                    </a:ext>
                  </a:extLst>
                </a:gridCol>
                <a:gridCol w="680580">
                  <a:extLst>
                    <a:ext uri="{9D8B030D-6E8A-4147-A177-3AD203B41FA5}">
                      <a16:colId xmlns:a16="http://schemas.microsoft.com/office/drawing/2014/main" val="2825900687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2774957242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849501639"/>
                    </a:ext>
                  </a:extLst>
                </a:gridCol>
                <a:gridCol w="647918">
                  <a:extLst>
                    <a:ext uri="{9D8B030D-6E8A-4147-A177-3AD203B41FA5}">
                      <a16:colId xmlns:a16="http://schemas.microsoft.com/office/drawing/2014/main" val="302327278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2246374822"/>
                    </a:ext>
                  </a:extLst>
                </a:gridCol>
                <a:gridCol w="651354">
                  <a:extLst>
                    <a:ext uri="{9D8B030D-6E8A-4147-A177-3AD203B41FA5}">
                      <a16:colId xmlns:a16="http://schemas.microsoft.com/office/drawing/2014/main" val="802324878"/>
                    </a:ext>
                  </a:extLst>
                </a:gridCol>
                <a:gridCol w="646438">
                  <a:extLst>
                    <a:ext uri="{9D8B030D-6E8A-4147-A177-3AD203B41FA5}">
                      <a16:colId xmlns:a16="http://schemas.microsoft.com/office/drawing/2014/main" val="6015311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680566312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2534301415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1250639482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4183210410"/>
                    </a:ext>
                  </a:extLst>
                </a:gridCol>
              </a:tblGrid>
              <a:tr h="609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26133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624"/>
                  </a:ext>
                </a:extLst>
              </a:tr>
              <a:tr h="609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0.7508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0.7543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0.6854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81384"/>
                  </a:ext>
                </a:extLst>
              </a:tr>
              <a:tr h="609224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0.5613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0.5729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33483"/>
                  </a:ext>
                </a:extLst>
              </a:tr>
              <a:tr h="609224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0.1788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677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616A9B-1734-7445-B120-0AB0FEAFE695}"/>
              </a:ext>
            </a:extLst>
          </p:cNvPr>
          <p:cNvSpPr txBox="1"/>
          <p:nvPr/>
        </p:nvSpPr>
        <p:spPr>
          <a:xfrm>
            <a:off x="556560" y="500652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CCR:  Correct Categorical 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88B6B-4DE8-4C4E-82E0-C622758AAB24}"/>
              </a:ext>
            </a:extLst>
          </p:cNvPr>
          <p:cNvSpPr txBox="1"/>
          <p:nvPr/>
        </p:nvSpPr>
        <p:spPr>
          <a:xfrm>
            <a:off x="556560" y="55391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Precision</a:t>
            </a:r>
            <a:r>
              <a:rPr lang="zh-CN" alt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FD25B-F027-E341-895E-00D42415DF20}"/>
              </a:ext>
            </a:extLst>
          </p:cNvPr>
          <p:cNvSpPr txBox="1"/>
          <p:nvPr/>
        </p:nvSpPr>
        <p:spPr>
          <a:xfrm>
            <a:off x="556560" y="607180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7320C-0A49-B24C-BE71-A9E73D07FD31}"/>
              </a:ext>
            </a:extLst>
          </p:cNvPr>
          <p:cNvSpPr txBox="1"/>
          <p:nvPr/>
        </p:nvSpPr>
        <p:spPr>
          <a:xfrm>
            <a:off x="8022194" y="468336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***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5FDE27A3-FCCD-8146-BF37-920E19840C86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3549CC6-8BE3-DD4F-80CE-6231BC5C1839}"/>
              </a:ext>
            </a:extLst>
          </p:cNvPr>
          <p:cNvSpPr txBox="1"/>
          <p:nvPr/>
        </p:nvSpPr>
        <p:spPr>
          <a:xfrm>
            <a:off x="490500" y="65160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Experiment Results: Overall Attack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B34385-8FA1-AD43-AC39-5ADFB345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40717"/>
              </p:ext>
            </p:extLst>
          </p:nvPr>
        </p:nvGraphicFramePr>
        <p:xfrm>
          <a:off x="2031700" y="2678216"/>
          <a:ext cx="8128000" cy="150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9832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9698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21403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0301198"/>
                    </a:ext>
                  </a:extLst>
                </a:gridCol>
              </a:tblGrid>
              <a:tr h="38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4038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2"/>
          <p:cNvGraphicFramePr/>
          <p:nvPr>
            <p:extLst>
              <p:ext uri="{D42A27DB-BD31-4B8C-83A1-F6EECF244321}">
                <p14:modId xmlns:p14="http://schemas.microsoft.com/office/powerpoint/2010/main" val="3121525066"/>
              </p:ext>
            </p:extLst>
          </p:nvPr>
        </p:nvGraphicFramePr>
        <p:xfrm>
          <a:off x="838080" y="2203380"/>
          <a:ext cx="10785240" cy="2451240"/>
        </p:xfrm>
        <a:graphic>
          <a:graphicData uri="http://schemas.openxmlformats.org/drawingml/2006/table">
            <a:tbl>
              <a:tblPr/>
              <a:tblGrid>
                <a:gridCol w="180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Type 1 (Predict)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Type 2 (Predict)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Type 4 (Predict)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Type 8 (Predict)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Type 16 (Predict)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1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0.7623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0.0212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0.0779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0.0191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0.1145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2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0.9401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0.0096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0.0444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0.0043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4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0.0005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0.9909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0.0068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8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0.0458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0.9259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0.0243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16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0.2707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0.0620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0.0344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0.0450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0.5879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1261676" y="5322546"/>
            <a:ext cx="966804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***Note that it is invalid for Type 2 attacker, because the first step, i.e. identifying whether the session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is malicious or does not  success.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131A78F-AC34-7847-AD0A-805E208F8C5B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785216A2-AC00-7846-89C7-62AD66AFF135}"/>
              </a:ext>
            </a:extLst>
          </p:cNvPr>
          <p:cNvSpPr txBox="1"/>
          <p:nvPr/>
        </p:nvSpPr>
        <p:spPr>
          <a:xfrm>
            <a:off x="490500" y="65160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Classification Results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C30B5C-2993-0C49-A88E-F79855D9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69" y="-360"/>
            <a:ext cx="9870831" cy="6858000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F361AEC5-62C0-7A46-B3C2-B49D540B15BE}"/>
              </a:ext>
            </a:extLst>
          </p:cNvPr>
          <p:cNvSpPr/>
          <p:nvPr/>
        </p:nvSpPr>
        <p:spPr>
          <a:xfrm>
            <a:off x="0" y="0"/>
            <a:ext cx="1482489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C085934D-B500-AC45-9EC1-005451DB1568}"/>
              </a:ext>
            </a:extLst>
          </p:cNvPr>
          <p:cNvSpPr txBox="1"/>
          <p:nvPr/>
        </p:nvSpPr>
        <p:spPr>
          <a:xfrm>
            <a:off x="99360" y="2137892"/>
            <a:ext cx="2221209" cy="2645247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Calibri Light"/>
              </a:rPr>
              <a:t>Test Model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1960" y="2745020"/>
            <a:ext cx="10515240" cy="136795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Thanks!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-738" y="278166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Content Placeholder 16"/>
          <p:cNvPicPr/>
          <p:nvPr/>
        </p:nvPicPr>
        <p:blipFill>
          <a:blip r:embed="rId2"/>
          <a:stretch/>
        </p:blipFill>
        <p:spPr>
          <a:xfrm>
            <a:off x="2066795" y="3670125"/>
            <a:ext cx="9894823" cy="3087665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FD03B6-B2CB-3B47-A7A1-B015D9C4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67657"/>
              </p:ext>
            </p:extLst>
          </p:nvPr>
        </p:nvGraphicFramePr>
        <p:xfrm>
          <a:off x="140570" y="1445085"/>
          <a:ext cx="72122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881">
                  <a:extLst>
                    <a:ext uri="{9D8B030D-6E8A-4147-A177-3AD203B41FA5}">
                      <a16:colId xmlns:a16="http://schemas.microsoft.com/office/drawing/2014/main" val="2394021308"/>
                    </a:ext>
                  </a:extLst>
                </a:gridCol>
                <a:gridCol w="1395881">
                  <a:extLst>
                    <a:ext uri="{9D8B030D-6E8A-4147-A177-3AD203B41FA5}">
                      <a16:colId xmlns:a16="http://schemas.microsoft.com/office/drawing/2014/main" val="91522176"/>
                    </a:ext>
                  </a:extLst>
                </a:gridCol>
                <a:gridCol w="1593789">
                  <a:extLst>
                    <a:ext uri="{9D8B030D-6E8A-4147-A177-3AD203B41FA5}">
                      <a16:colId xmlns:a16="http://schemas.microsoft.com/office/drawing/2014/main" val="2808061513"/>
                    </a:ext>
                  </a:extLst>
                </a:gridCol>
                <a:gridCol w="1471411">
                  <a:extLst>
                    <a:ext uri="{9D8B030D-6E8A-4147-A177-3AD203B41FA5}">
                      <a16:colId xmlns:a16="http://schemas.microsoft.com/office/drawing/2014/main" val="2475766051"/>
                    </a:ext>
                  </a:extLst>
                </a:gridCol>
                <a:gridCol w="1355247">
                  <a:extLst>
                    <a:ext uri="{9D8B030D-6E8A-4147-A177-3AD203B41FA5}">
                      <a16:colId xmlns:a16="http://schemas.microsoft.com/office/drawing/2014/main" val="267795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3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3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768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E52145-08F9-9E4F-9F63-E088779A08EE}"/>
              </a:ext>
            </a:extLst>
          </p:cNvPr>
          <p:cNvSpPr txBox="1"/>
          <p:nvPr/>
        </p:nvSpPr>
        <p:spPr>
          <a:xfrm>
            <a:off x="7795118" y="1745925"/>
            <a:ext cx="40127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communication session between</a:t>
            </a:r>
          </a:p>
          <a:p>
            <a:r>
              <a:rPr lang="en-US" b="1" dirty="0"/>
              <a:t> a sender </a:t>
            </a:r>
            <a:r>
              <a:rPr lang="en-US" dirty="0"/>
              <a:t>and </a:t>
            </a:r>
            <a:r>
              <a:rPr lang="en-US" b="1" dirty="0"/>
              <a:t>a receiver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session is whether </a:t>
            </a:r>
          </a:p>
          <a:p>
            <a:r>
              <a:rPr lang="en-US" b="1" dirty="0"/>
              <a:t> ‘Normal’</a:t>
            </a:r>
            <a:r>
              <a:rPr lang="en-US" dirty="0"/>
              <a:t> or </a:t>
            </a:r>
            <a:r>
              <a:rPr lang="en-US" b="1" dirty="0"/>
              <a:t>‘Attack’. </a:t>
            </a:r>
          </a:p>
          <a:p>
            <a:endParaRPr lang="en-US" b="1" dirty="0"/>
          </a:p>
          <a:p>
            <a:r>
              <a:rPr lang="en-US" dirty="0"/>
              <a:t>Here is a typical session.</a:t>
            </a: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364CF4C4-6CDE-DD4A-9B6D-E4F4AA31BDBC}"/>
              </a:ext>
            </a:extLst>
          </p:cNvPr>
          <p:cNvSpPr txBox="1"/>
          <p:nvPr/>
        </p:nvSpPr>
        <p:spPr>
          <a:xfrm>
            <a:off x="489942" y="252444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Calibri Light"/>
              </a:rPr>
              <a:t>The datasets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838080" y="1554480"/>
            <a:ext cx="10515240" cy="45344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latin typeface="Arial"/>
              </a:rPr>
              <a:t>-Constant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report a false position which is a constant value.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-Constant Offset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transmits a fixed offset added to the real position.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-Random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sends a random position inside the simulation area.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-Random Offset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sends a random position within a rectangle around the vehicle.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-Eventual Stop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Attackers behave normally for some time and then attacks by transmitting the same position repeatedly.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481682D-73B8-D24E-B5FD-22D55BD7331C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571ECFD4-5D0C-1041-8EA7-968C46F4EE0E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Type of Attackers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38BB1E52-DAA1-6846-8650-D921AB224E61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8239CC4-D6DE-2F4B-8514-48615C5FC58F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Our Neural Network Model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6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FC4FD99-F98E-2F4B-9F4B-A4F80139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6" y="2143169"/>
            <a:ext cx="9043348" cy="35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1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2F570B5-94B4-3D4C-A879-79AC23FD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78" y="137606"/>
            <a:ext cx="5881989" cy="65824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  <a:alpha val="50000"/>
              </a:schemeClr>
            </a:solidFill>
          </a:ln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EB5EF-ED39-8C43-A4DC-D3FD59CD6F09}"/>
              </a:ext>
            </a:extLst>
          </p:cNvPr>
          <p:cNvSpPr txBox="1"/>
          <p:nvPr/>
        </p:nvSpPr>
        <p:spPr>
          <a:xfrm>
            <a:off x="3018774" y="338202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3758D-E806-3D4E-9A9D-64D33FCCCE62}"/>
              </a:ext>
            </a:extLst>
          </p:cNvPr>
          <p:cNvSpPr txBox="1"/>
          <p:nvPr/>
        </p:nvSpPr>
        <p:spPr>
          <a:xfrm>
            <a:off x="3018774" y="1755731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E1F50-D032-8547-A36A-7A53A4BFA701}"/>
              </a:ext>
            </a:extLst>
          </p:cNvPr>
          <p:cNvSpPr txBox="1"/>
          <p:nvPr/>
        </p:nvSpPr>
        <p:spPr>
          <a:xfrm>
            <a:off x="3018774" y="3784947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3EE87-4681-974D-B934-AA16B41761F5}"/>
              </a:ext>
            </a:extLst>
          </p:cNvPr>
          <p:cNvSpPr txBox="1"/>
          <p:nvPr/>
        </p:nvSpPr>
        <p:spPr>
          <a:xfrm>
            <a:off x="3018774" y="5903934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4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9244DFE3-730B-534D-8A12-8EE63C4D6998}"/>
              </a:ext>
            </a:extLst>
          </p:cNvPr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>
            <a:extLst>
              <a:ext uri="{FF2B5EF4-FFF2-40B4-BE49-F238E27FC236}">
                <a16:creationId xmlns:a16="http://schemas.microsoft.com/office/drawing/2014/main" id="{65A834BD-1560-6F44-8283-06A411F1F3CE}"/>
              </a:ext>
            </a:extLst>
          </p:cNvPr>
          <p:cNvSpPr txBox="1"/>
          <p:nvPr/>
        </p:nvSpPr>
        <p:spPr>
          <a:xfrm>
            <a:off x="301014" y="2083082"/>
            <a:ext cx="2549796" cy="2691473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Calibri Light"/>
              </a:rPr>
              <a:t>Work Flow</a:t>
            </a:r>
          </a:p>
          <a:p>
            <a:pPr algn="ctr">
              <a:lnSpc>
                <a:spcPct val="90000"/>
              </a:lnSpc>
            </a:pPr>
            <a:r>
              <a:rPr lang="en-US" sz="2600" spc="-1" dirty="0">
                <a:solidFill>
                  <a:srgbClr val="FFFFFF"/>
                </a:solidFill>
                <a:latin typeface="Calibri Light"/>
              </a:rPr>
              <a:t>(for both models)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57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A0C2EFEA-D30B-354A-AAC0-21793D5A61CE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Feature Vectors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B49B54-78F4-4A43-9668-A3217B8F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71" y="398752"/>
            <a:ext cx="8718869" cy="606013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D1CC7A4-921A-7547-A010-595740F5763E}"/>
              </a:ext>
            </a:extLst>
          </p:cNvPr>
          <p:cNvSpPr/>
          <p:nvPr/>
        </p:nvSpPr>
        <p:spPr>
          <a:xfrm>
            <a:off x="0" y="0"/>
            <a:ext cx="1532586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0AA06D84-98AA-D14E-9D7C-4EA5F21446C5}"/>
              </a:ext>
            </a:extLst>
          </p:cNvPr>
          <p:cNvSpPr txBox="1"/>
          <p:nvPr/>
        </p:nvSpPr>
        <p:spPr>
          <a:xfrm>
            <a:off x="57257" y="2176940"/>
            <a:ext cx="2167322" cy="2503759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Calibri Light"/>
              </a:rPr>
              <a:t>Feature vectors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DA8D6F-33D2-6F42-BAC5-D533490B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37949"/>
              </p:ext>
            </p:extLst>
          </p:nvPr>
        </p:nvGraphicFramePr>
        <p:xfrm>
          <a:off x="1713012" y="2560991"/>
          <a:ext cx="8765736" cy="340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956">
                  <a:extLst>
                    <a:ext uri="{9D8B030D-6E8A-4147-A177-3AD203B41FA5}">
                      <a16:colId xmlns:a16="http://schemas.microsoft.com/office/drawing/2014/main" val="3848951935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3332976337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2720598082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1386660077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212935805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2578425116"/>
                    </a:ext>
                  </a:extLst>
                </a:gridCol>
              </a:tblGrid>
              <a:tr h="425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21063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17341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07215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2897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46156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03198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2272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5660"/>
                  </a:ext>
                </a:extLst>
              </a:tr>
            </a:tbl>
          </a:graphicData>
        </a:graphic>
      </p:graphicFrame>
      <p:sp>
        <p:nvSpPr>
          <p:cNvPr id="5" name="CustomShape 1">
            <a:extLst>
              <a:ext uri="{FF2B5EF4-FFF2-40B4-BE49-F238E27FC236}">
                <a16:creationId xmlns:a16="http://schemas.microsoft.com/office/drawing/2014/main" id="{26B4B671-0563-8345-B515-80E64F90D5D9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2AB59CB-CFF6-1747-83E5-1AD317E17574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Splitting the datasets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4DE94-238C-E849-8071-7B586D54C64C}"/>
              </a:ext>
            </a:extLst>
          </p:cNvPr>
          <p:cNvSpPr txBox="1"/>
          <p:nvPr/>
        </p:nvSpPr>
        <p:spPr>
          <a:xfrm>
            <a:off x="1713012" y="1788236"/>
            <a:ext cx="751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split all the datasets into 80% for training and 20%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Chose of parameters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 rot="21585000">
            <a:off x="-182520" y="2959560"/>
            <a:ext cx="5133600" cy="270936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3"/>
          <a:stretch/>
        </p:blipFill>
        <p:spPr>
          <a:xfrm>
            <a:off x="4114800" y="3017520"/>
            <a:ext cx="4422960" cy="256032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4"/>
          <a:stretch/>
        </p:blipFill>
        <p:spPr>
          <a:xfrm>
            <a:off x="7955280" y="2900880"/>
            <a:ext cx="4592520" cy="276840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-365400" y="1459800"/>
            <a:ext cx="10515240" cy="82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300" b="0" strike="noStrike" spc="-1">
                <a:latin typeface="Arial"/>
              </a:rPr>
              <a:t>According to the expirement, we find  best parameters in active function, loss function and optimizer function.   </a:t>
            </a:r>
          </a:p>
        </p:txBody>
      </p:sp>
      <p:sp>
        <p:nvSpPr>
          <p:cNvPr id="141" name="CustomShape 3"/>
          <p:cNvSpPr/>
          <p:nvPr/>
        </p:nvSpPr>
        <p:spPr>
          <a:xfrm>
            <a:off x="914400" y="3108960"/>
            <a:ext cx="731520" cy="182880"/>
          </a:xfrm>
          <a:custGeom>
            <a:avLst/>
            <a:gdLst/>
            <a:ahLst/>
            <a:cxn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5394960" y="3108960"/>
            <a:ext cx="731520" cy="182880"/>
          </a:xfrm>
          <a:custGeom>
            <a:avLst/>
            <a:gdLst/>
            <a:ahLst/>
            <a:cxn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9784080" y="3474720"/>
            <a:ext cx="731520" cy="182880"/>
          </a:xfrm>
          <a:custGeom>
            <a:avLst/>
            <a:gdLst/>
            <a:ahLst/>
            <a:cxn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4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</a:rPr>
              <a:t>Detector Model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Content Placeholder 8"/>
          <p:cNvPicPr/>
          <p:nvPr/>
        </p:nvPicPr>
        <p:blipFill>
          <a:blip r:embed="rId2"/>
          <a:stretch/>
        </p:blipFill>
        <p:spPr>
          <a:xfrm>
            <a:off x="4239720" y="189000"/>
            <a:ext cx="6708600" cy="493056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5240880" y="5309280"/>
            <a:ext cx="47059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Loss function: Mean_Absolute_Error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Optimizer: RMSprop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535</Words>
  <Application>Microsoft Macintosh PowerPoint</Application>
  <PresentationFormat>Widescreen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Messages Detector Based on Neural Network </dc:title>
  <dc:subject/>
  <dc:creator>孙 国栋</dc:creator>
  <dc:description/>
  <cp:lastModifiedBy>孙 国栋</cp:lastModifiedBy>
  <cp:revision>18</cp:revision>
  <dcterms:created xsi:type="dcterms:W3CDTF">2019-06-14T07:45:09Z</dcterms:created>
  <dcterms:modified xsi:type="dcterms:W3CDTF">2019-06-19T09:12:18Z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