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90" r:id="rId2"/>
    <p:sldId id="300" r:id="rId3"/>
    <p:sldId id="281" r:id="rId4"/>
    <p:sldId id="315" r:id="rId5"/>
    <p:sldId id="291" r:id="rId6"/>
    <p:sldId id="301" r:id="rId7"/>
    <p:sldId id="302" r:id="rId8"/>
    <p:sldId id="295" r:id="rId9"/>
    <p:sldId id="316" r:id="rId10"/>
    <p:sldId id="309" r:id="rId11"/>
    <p:sldId id="308" r:id="rId12"/>
    <p:sldId id="311" r:id="rId13"/>
    <p:sldId id="312" r:id="rId14"/>
    <p:sldId id="313" r:id="rId15"/>
    <p:sldId id="314" r:id="rId16"/>
    <p:sldId id="304" r:id="rId17"/>
    <p:sldId id="287" r:id="rId18"/>
    <p:sldId id="263" r:id="rId19"/>
    <p:sldId id="305" r:id="rId20"/>
    <p:sldId id="288" r:id="rId21"/>
    <p:sldId id="273" r:id="rId22"/>
    <p:sldId id="299" r:id="rId2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8" autoAdjust="0"/>
    <p:restoredTop sz="94660"/>
  </p:normalViewPr>
  <p:slideViewPr>
    <p:cSldViewPr snapToGrid="0" showGuides="1">
      <p:cViewPr varScale="1">
        <p:scale>
          <a:sx n="95" d="100"/>
          <a:sy n="95" d="100"/>
        </p:scale>
        <p:origin x="690" y="90"/>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extLst>
      <p:ext uri="{BB962C8B-B14F-4D97-AF65-F5344CB8AC3E}">
        <p14:creationId xmlns:p14="http://schemas.microsoft.com/office/powerpoint/2010/main" val="12001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2019/5/10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anjiachen.github.io/vue-element-admin"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github.com/ElemeFE/element" TargetMode="External"/><Relationship Id="rId4" Type="http://schemas.openxmlformats.org/officeDocument/2006/relationships/hyperlink" Target="https://github.com/vuejs/vu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3397299" y="2188962"/>
            <a:ext cx="2339102" cy="523220"/>
          </a:xfrm>
          <a:prstGeom prst="rect">
            <a:avLst/>
          </a:prstGeom>
        </p:spPr>
        <p:txBody>
          <a:bodyPr wrap="none">
            <a:spAutoFit/>
          </a:bodyPr>
          <a:lstStyle/>
          <a:p>
            <a:pPr algn="ct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健康管理系统</a:t>
            </a:r>
          </a:p>
        </p:txBody>
      </p:sp>
      <p:sp>
        <p:nvSpPr>
          <p:cNvPr id="32" name="矩形 31"/>
          <p:cNvSpPr/>
          <p:nvPr/>
        </p:nvSpPr>
        <p:spPr>
          <a:xfrm>
            <a:off x="2489105" y="2663081"/>
            <a:ext cx="4155479" cy="307777"/>
          </a:xfrm>
          <a:prstGeom prst="rect">
            <a:avLst/>
          </a:prstGeom>
        </p:spPr>
        <p:txBody>
          <a:bodyPr wrap="square">
            <a:spAutoFit/>
          </a:bodyPr>
          <a:lstStyle/>
          <a:p>
            <a:pPr algn="ctr"/>
            <a:r>
              <a:rPr lang="zh-CN" altLang="en-US" sz="1400" dirty="0">
                <a:solidFill>
                  <a:schemeClr val="accent1"/>
                </a:solidFill>
                <a:latin typeface="Arial" panose="020B0604020202020204"/>
              </a:rPr>
              <a:t>汇报人：某某某</a:t>
            </a:r>
          </a:p>
        </p:txBody>
      </p:sp>
      <p:sp>
        <p:nvSpPr>
          <p:cNvPr id="38" name="矩形 37"/>
          <p:cNvSpPr/>
          <p:nvPr/>
        </p:nvSpPr>
        <p:spPr>
          <a:xfrm>
            <a:off x="2962088" y="3001519"/>
            <a:ext cx="3209513" cy="715581"/>
          </a:xfrm>
          <a:prstGeom prst="rect">
            <a:avLst/>
          </a:prstGeom>
        </p:spPr>
        <p:txBody>
          <a:bodyPr wrap="square">
            <a:spAutoFit/>
          </a:bodyPr>
          <a:lstStyle/>
          <a:p>
            <a:pPr lvl="0" algn="ctr">
              <a:lnSpc>
                <a:spcPct val="150000"/>
              </a:lnSpc>
            </a:pPr>
            <a:r>
              <a:rPr lang="en-US" altLang="zh-CN" sz="900" dirty="0">
                <a:solidFill>
                  <a:schemeClr val="tx1">
                    <a:lumMod val="85000"/>
                    <a:lumOff val="15000"/>
                  </a:schemeClr>
                </a:solidFill>
              </a:rPr>
              <a:t>Lorem ipsum dolor sit </a:t>
            </a:r>
            <a:r>
              <a:rPr lang="en-US" altLang="zh-CN" sz="900" dirty="0" err="1">
                <a:solidFill>
                  <a:schemeClr val="tx1">
                    <a:lumMod val="85000"/>
                    <a:lumOff val="15000"/>
                  </a:schemeClr>
                </a:solidFill>
              </a:rPr>
              <a:t>amet</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consectetur</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adipiscing</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elit</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Donec</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luctus</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nibh</a:t>
            </a:r>
            <a:r>
              <a:rPr lang="en-US" altLang="zh-CN" sz="900" dirty="0">
                <a:solidFill>
                  <a:schemeClr val="tx1">
                    <a:lumMod val="85000"/>
                    <a:lumOff val="15000"/>
                  </a:schemeClr>
                </a:solidFill>
              </a:rPr>
              <a:t> sit </a:t>
            </a:r>
            <a:r>
              <a:rPr lang="en-US" altLang="zh-CN" sz="900" dirty="0" err="1">
                <a:solidFill>
                  <a:schemeClr val="tx1">
                    <a:lumMod val="85000"/>
                    <a:lumOff val="15000"/>
                  </a:schemeClr>
                </a:solidFill>
              </a:rPr>
              <a:t>amet</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sem</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vulputate</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venenatis</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bibendum</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orci</a:t>
            </a:r>
            <a:r>
              <a:rPr lang="en-US" altLang="zh-CN" sz="900" dirty="0">
                <a:solidFill>
                  <a:schemeClr val="tx1">
                    <a:lumMod val="85000"/>
                    <a:lumOff val="15000"/>
                  </a:schemeClr>
                </a:solidFill>
              </a:rPr>
              <a:t> pulvinar. </a:t>
            </a:r>
          </a:p>
        </p:txBody>
      </p:sp>
      <p:cxnSp>
        <p:nvCxnSpPr>
          <p:cNvPr id="40" name="直接连接符 39"/>
          <p:cNvCxnSpPr/>
          <p:nvPr/>
        </p:nvCxnSpPr>
        <p:spPr>
          <a:xfrm>
            <a:off x="4436216" y="299747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AFBC63D2-99F5-42F3-9B9F-1C31358D719B}"/>
              </a:ext>
            </a:extLst>
          </p:cNvPr>
          <p:cNvSpPr/>
          <p:nvPr/>
        </p:nvSpPr>
        <p:spPr bwMode="auto">
          <a:xfrm>
            <a:off x="4054525" y="1760330"/>
            <a:ext cx="1024640" cy="523220"/>
          </a:xfrm>
          <a:prstGeom prst="rect">
            <a:avLst/>
          </a:prstGeom>
        </p:spPr>
        <p:txBody>
          <a:bodyPr wrap="none">
            <a:spAutoFit/>
          </a:bodyPr>
          <a:lstStyle/>
          <a:p>
            <a:pPr algn="ctr">
              <a:defRPr/>
            </a:pPr>
            <a:r>
              <a:rPr lang="en-US" altLang="zh-CN"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a:t>
            </a:r>
            <a:endPar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登录界面实现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7E8FB98-6EC2-4811-A1B8-84AB23A22BCA}"/>
              </a:ext>
            </a:extLst>
          </p:cNvPr>
          <p:cNvPicPr>
            <a:picLocks noChangeAspect="1"/>
          </p:cNvPicPr>
          <p:nvPr/>
        </p:nvPicPr>
        <p:blipFill>
          <a:blip r:embed="rId2"/>
          <a:stretch>
            <a:fillRect/>
          </a:stretch>
        </p:blipFill>
        <p:spPr>
          <a:xfrm>
            <a:off x="542692" y="884663"/>
            <a:ext cx="7768683" cy="3949200"/>
          </a:xfrm>
          <a:prstGeom prst="rect">
            <a:avLst/>
          </a:prstGeom>
        </p:spPr>
      </p:pic>
    </p:spTree>
    <p:extLst>
      <p:ext uri="{BB962C8B-B14F-4D97-AF65-F5344CB8AC3E}">
        <p14:creationId xmlns:p14="http://schemas.microsoft.com/office/powerpoint/2010/main" val="598295813"/>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体检预约实现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B46C610-BC18-4E2E-9E01-77DCC53D85A5}"/>
              </a:ext>
            </a:extLst>
          </p:cNvPr>
          <p:cNvPicPr>
            <a:picLocks noChangeAspect="1"/>
          </p:cNvPicPr>
          <p:nvPr/>
        </p:nvPicPr>
        <p:blipFill>
          <a:blip r:embed="rId2"/>
          <a:stretch>
            <a:fillRect/>
          </a:stretch>
        </p:blipFill>
        <p:spPr>
          <a:xfrm>
            <a:off x="322993" y="1051006"/>
            <a:ext cx="8296507" cy="3680823"/>
          </a:xfrm>
          <a:prstGeom prst="rect">
            <a:avLst/>
          </a:prstGeom>
        </p:spPr>
      </p:pic>
    </p:spTree>
    <p:extLst>
      <p:ext uri="{BB962C8B-B14F-4D97-AF65-F5344CB8AC3E}">
        <p14:creationId xmlns:p14="http://schemas.microsoft.com/office/powerpoint/2010/main" val="2495373442"/>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用户管理实现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A29D20D-24A1-44A7-859B-8B958220B8E1}"/>
              </a:ext>
            </a:extLst>
          </p:cNvPr>
          <p:cNvPicPr>
            <a:picLocks noChangeAspect="1"/>
          </p:cNvPicPr>
          <p:nvPr/>
        </p:nvPicPr>
        <p:blipFill>
          <a:blip r:embed="rId2"/>
          <a:stretch>
            <a:fillRect/>
          </a:stretch>
        </p:blipFill>
        <p:spPr>
          <a:xfrm>
            <a:off x="451945" y="1067327"/>
            <a:ext cx="8454162" cy="3202134"/>
          </a:xfrm>
          <a:prstGeom prst="rect">
            <a:avLst/>
          </a:prstGeom>
        </p:spPr>
      </p:pic>
    </p:spTree>
    <p:extLst>
      <p:ext uri="{BB962C8B-B14F-4D97-AF65-F5344CB8AC3E}">
        <p14:creationId xmlns:p14="http://schemas.microsoft.com/office/powerpoint/2010/main" val="139491834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用户管理实现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B105D64-425B-48EA-9122-FF80031F7A98}"/>
              </a:ext>
            </a:extLst>
          </p:cNvPr>
          <p:cNvPicPr>
            <a:picLocks noChangeAspect="1"/>
          </p:cNvPicPr>
          <p:nvPr/>
        </p:nvPicPr>
        <p:blipFill>
          <a:blip r:embed="rId2"/>
          <a:stretch>
            <a:fillRect/>
          </a:stretch>
        </p:blipFill>
        <p:spPr>
          <a:xfrm>
            <a:off x="502096" y="944565"/>
            <a:ext cx="7976839" cy="4080221"/>
          </a:xfrm>
          <a:prstGeom prst="rect">
            <a:avLst/>
          </a:prstGeom>
        </p:spPr>
      </p:pic>
    </p:spTree>
    <p:extLst>
      <p:ext uri="{BB962C8B-B14F-4D97-AF65-F5344CB8AC3E}">
        <p14:creationId xmlns:p14="http://schemas.microsoft.com/office/powerpoint/2010/main" val="59459043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体检预约实现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0735DF96-5DD9-410A-B7BD-FABEFA2E6F4A}"/>
              </a:ext>
            </a:extLst>
          </p:cNvPr>
          <p:cNvPicPr>
            <a:picLocks noChangeAspect="1"/>
          </p:cNvPicPr>
          <p:nvPr/>
        </p:nvPicPr>
        <p:blipFill>
          <a:blip r:embed="rId2"/>
          <a:stretch>
            <a:fillRect/>
          </a:stretch>
        </p:blipFill>
        <p:spPr>
          <a:xfrm>
            <a:off x="377603" y="1029064"/>
            <a:ext cx="8179099" cy="4215361"/>
          </a:xfrm>
          <a:prstGeom prst="rect">
            <a:avLst/>
          </a:prstGeom>
        </p:spPr>
      </p:pic>
    </p:spTree>
    <p:extLst>
      <p:ext uri="{BB962C8B-B14F-4D97-AF65-F5344CB8AC3E}">
        <p14:creationId xmlns:p14="http://schemas.microsoft.com/office/powerpoint/2010/main" val="1031050118"/>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156966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套餐管理实现</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1C568C4-B408-4770-9166-3206C1BAE2A4}"/>
              </a:ext>
            </a:extLst>
          </p:cNvPr>
          <p:cNvPicPr>
            <a:picLocks noChangeAspect="1"/>
          </p:cNvPicPr>
          <p:nvPr/>
        </p:nvPicPr>
        <p:blipFill>
          <a:blip r:embed="rId2"/>
          <a:stretch>
            <a:fillRect/>
          </a:stretch>
        </p:blipFill>
        <p:spPr>
          <a:xfrm>
            <a:off x="451944" y="944565"/>
            <a:ext cx="8290611" cy="3979908"/>
          </a:xfrm>
          <a:prstGeom prst="rect">
            <a:avLst/>
          </a:prstGeom>
        </p:spPr>
      </p:pic>
    </p:spTree>
    <p:extLst>
      <p:ext uri="{BB962C8B-B14F-4D97-AF65-F5344CB8AC3E}">
        <p14:creationId xmlns:p14="http://schemas.microsoft.com/office/powerpoint/2010/main" val="167756296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2684304" y="2094283"/>
            <a:ext cx="3775393"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14" name="矩形 13"/>
          <p:cNvSpPr/>
          <p:nvPr/>
        </p:nvSpPr>
        <p:spPr>
          <a:xfrm>
            <a:off x="3028148" y="2617504"/>
            <a:ext cx="308770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RESULTS AND ITS APPLICATION</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3" name="图片占位符 22"/>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t="1263" b="1263"/>
          <a:stretch>
            <a:fillRect/>
          </a:stretch>
        </p:blipFill>
        <p:spPr/>
      </p:pic>
      <p:pic>
        <p:nvPicPr>
          <p:cNvPr id="31" name="图片占位符 30"/>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t="1027" b="1027"/>
          <a:stretch>
            <a:fillRect/>
          </a:stretch>
        </p:blipFill>
        <p:spPr/>
      </p:pic>
      <p:pic>
        <p:nvPicPr>
          <p:cNvPr id="33" name="图片占位符 32"/>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t="995" b="995"/>
          <a:stretch>
            <a:fillRect/>
          </a:stretch>
        </p:blipFill>
        <p:spPr/>
      </p:pic>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2" name="矩形 21"/>
          <p:cNvSpPr/>
          <p:nvPr/>
        </p:nvSpPr>
        <p:spPr>
          <a:xfrm>
            <a:off x="423484" y="336407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6" name="矩形 25"/>
          <p:cNvSpPr/>
          <p:nvPr/>
        </p:nvSpPr>
        <p:spPr>
          <a:xfrm>
            <a:off x="3537015" y="3358337"/>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9" name="矩形 28"/>
          <p:cNvSpPr/>
          <p:nvPr/>
        </p:nvSpPr>
        <p:spPr>
          <a:xfrm>
            <a:off x="6550804" y="336949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47886"/>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602159" y="1127809"/>
            <a:ext cx="17011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系统设计与结构</a:t>
            </a:r>
            <a:r>
              <a:rPr lang="en-US" altLang="zh-CN" sz="1600" dirty="0">
                <a:solidFill>
                  <a:schemeClr val="accent1"/>
                </a:solidFill>
                <a:latin typeface="+mj-ea"/>
                <a:ea typeface="+mj-ea"/>
              </a:rPr>
              <a:t>·</a:t>
            </a:r>
            <a:endParaRPr lang="zh-CN" altLang="en-US" sz="1600" dirty="0">
              <a:solidFill>
                <a:schemeClr val="accent1"/>
              </a:solidFill>
              <a:latin typeface="+mj-ea"/>
              <a:ea typeface="+mj-ea"/>
            </a:endParaRPr>
          </a:p>
        </p:txBody>
      </p:sp>
      <p:sp>
        <p:nvSpPr>
          <p:cNvPr id="62" name="矩形 61"/>
          <p:cNvSpPr/>
          <p:nvPr/>
        </p:nvSpPr>
        <p:spPr>
          <a:xfrm>
            <a:off x="5602159"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602159" y="2085889"/>
            <a:ext cx="2603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前端：</a:t>
            </a:r>
            <a:r>
              <a:rPr lang="en-US" altLang="zh-CN" sz="1600" dirty="0" err="1">
                <a:solidFill>
                  <a:schemeClr val="accent1"/>
                </a:solidFill>
                <a:latin typeface="+mj-ea"/>
                <a:ea typeface="+mj-ea"/>
              </a:rPr>
              <a:t>Vue.js+element</a:t>
            </a:r>
            <a:r>
              <a:rPr lang="en-US" altLang="zh-CN" sz="1600" dirty="0">
                <a:solidFill>
                  <a:schemeClr val="accent1"/>
                </a:solidFill>
                <a:latin typeface="+mj-ea"/>
                <a:ea typeface="+mj-ea"/>
              </a:rPr>
              <a:t> UI</a:t>
            </a:r>
            <a:endParaRPr lang="zh-CN" altLang="en-US" sz="1600" dirty="0">
              <a:solidFill>
                <a:schemeClr val="accent1"/>
              </a:solidFill>
              <a:latin typeface="+mj-ea"/>
              <a:ea typeface="+mj-ea"/>
            </a:endParaRPr>
          </a:p>
        </p:txBody>
      </p:sp>
      <p:sp>
        <p:nvSpPr>
          <p:cNvPr id="65" name="矩形 64"/>
          <p:cNvSpPr/>
          <p:nvPr/>
        </p:nvSpPr>
        <p:spPr>
          <a:xfrm>
            <a:off x="5602159" y="2369469"/>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Methods And Processes</a:t>
            </a: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602159" y="3031380"/>
            <a:ext cx="19335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后端</a:t>
            </a:r>
            <a:r>
              <a:rPr lang="en-US" altLang="zh-CN" sz="1600">
                <a:solidFill>
                  <a:schemeClr val="accent1"/>
                </a:solidFill>
                <a:latin typeface="+mj-ea"/>
                <a:ea typeface="+mj-ea"/>
              </a:rPr>
              <a:t>: Spring Boot </a:t>
            </a:r>
            <a:endParaRPr lang="zh-CN" altLang="en-US" sz="1600" dirty="0">
              <a:solidFill>
                <a:schemeClr val="accent1"/>
              </a:solidFill>
              <a:latin typeface="+mj-ea"/>
              <a:ea typeface="+mj-ea"/>
            </a:endParaRPr>
          </a:p>
        </p:txBody>
      </p:sp>
      <p:sp>
        <p:nvSpPr>
          <p:cNvPr id="68" name="文本框 6"/>
          <p:cNvSpPr txBox="1">
            <a:spLocks noChangeArrowheads="1"/>
          </p:cNvSpPr>
          <p:nvPr/>
        </p:nvSpPr>
        <p:spPr bwMode="auto">
          <a:xfrm>
            <a:off x="5602159"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论文总结</a:t>
            </a:r>
          </a:p>
        </p:txBody>
      </p:sp>
      <p:sp>
        <p:nvSpPr>
          <p:cNvPr id="69" name="矩形 68"/>
          <p:cNvSpPr/>
          <p:nvPr/>
        </p:nvSpPr>
        <p:spPr>
          <a:xfrm>
            <a:off x="5602159" y="3314960"/>
            <a:ext cx="1864613"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70" name="矩形 69"/>
          <p:cNvSpPr/>
          <p:nvPr/>
        </p:nvSpPr>
        <p:spPr>
          <a:xfrm>
            <a:off x="5602159"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200">
              <a:solidFill>
                <a:schemeClr val="tx1">
                  <a:lumMod val="85000"/>
                  <a:lumOff val="15000"/>
                </a:schemeClr>
              </a:solidFill>
              <a:latin typeface="+mj-ea"/>
              <a:ea typeface="+mj-ea"/>
            </a:endParaRPr>
          </a:p>
          <a:p>
            <a:pPr>
              <a:lnSpc>
                <a:spcPct val="150000"/>
              </a:lnSpc>
            </a:pPr>
            <a:r>
              <a:rPr lang="zh-CN" altLang="en-US" sz="12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20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3498471"/>
            <a:ext cx="6276693" cy="613694"/>
          </a:xfrm>
          <a:prstGeom prst="rect">
            <a:avLst/>
          </a:prstGeom>
        </p:spPr>
        <p:txBody>
          <a:bodyPr wrap="square">
            <a:spAutoFit/>
          </a:bodyPr>
          <a:lstStyle/>
          <a:p>
            <a:pPr lvl="0">
              <a:lnSpc>
                <a:spcPct val="150000"/>
              </a:lnSpc>
            </a:pPr>
            <a:r>
              <a:rPr lang="zh-CN" altLang="en-US" sz="12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a:solidFill>
                  <a:schemeClr val="tx1">
                    <a:lumMod val="85000"/>
                    <a:lumOff val="15000"/>
                  </a:schemeClr>
                </a:solidFill>
                <a:latin typeface="+mj-ea"/>
                <a:ea typeface="+mj-ea"/>
              </a:rPr>
              <a:t>;</a:t>
            </a:r>
            <a:r>
              <a:rPr lang="zh-CN" altLang="en-US" sz="1200">
                <a:solidFill>
                  <a:schemeClr val="tx1">
                    <a:lumMod val="85000"/>
                    <a:lumOff val="15000"/>
                  </a:schemeClr>
                </a:solidFill>
                <a:latin typeface="+mj-ea"/>
                <a:ea typeface="+mj-ea"/>
              </a:rPr>
              <a:t> 特别感谢学院四年来为我提供的良好学习环境，谢谢</a:t>
            </a:r>
            <a:r>
              <a:rPr lang="en-US" altLang="zh-CN" sz="1200">
                <a:solidFill>
                  <a:schemeClr val="tx1">
                    <a:lumMod val="85000"/>
                    <a:lumOff val="15000"/>
                  </a:schemeClr>
                </a:solidFill>
                <a:latin typeface="+mj-ea"/>
                <a:ea typeface="+mj-ea"/>
              </a:rPr>
              <a:t>!</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773951" y="2104337"/>
            <a:ext cx="5834910" cy="1502332"/>
            <a:chOff x="2735354" y="1814717"/>
            <a:chExt cx="5834910" cy="1502332"/>
          </a:xfrm>
        </p:grpSpPr>
        <p:sp>
          <p:nvSpPr>
            <p:cNvPr id="31" name="矩形 30"/>
            <p:cNvSpPr/>
            <p:nvPr/>
          </p:nvSpPr>
          <p:spPr bwMode="auto">
            <a:xfrm>
              <a:off x="4094547" y="1814717"/>
              <a:ext cx="2877711" cy="584775"/>
            </a:xfrm>
            <a:prstGeom prst="rect">
              <a:avLst/>
            </a:prstGeom>
          </p:spPr>
          <p:txBody>
            <a:bodyPr wrap="none">
              <a:spAutoFit/>
            </a:bodyPr>
            <a:lstStyle/>
            <a:p>
              <a:pPr>
                <a:defRPr/>
              </a:pPr>
              <a:r>
                <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感谢一路有你</a:t>
              </a:r>
            </a:p>
          </p:txBody>
        </p:sp>
        <p:sp>
          <p:nvSpPr>
            <p:cNvPr id="32" name="矩形 31"/>
            <p:cNvSpPr/>
            <p:nvPr/>
          </p:nvSpPr>
          <p:spPr>
            <a:xfrm>
              <a:off x="2815706" y="2389192"/>
              <a:ext cx="5754558" cy="261610"/>
            </a:xfrm>
            <a:prstGeom prst="rect">
              <a:avLst/>
            </a:prstGeom>
          </p:spPr>
          <p:txBody>
            <a:bodyPr wrap="square">
              <a:spAutoFit/>
            </a:bodyPr>
            <a:lstStyle/>
            <a:p>
              <a:pPr algn="ctr"/>
              <a:r>
                <a:rPr lang="zh-CN" altLang="en-US" sz="1100" spc="600" dirty="0">
                  <a:solidFill>
                    <a:schemeClr val="accent1"/>
                  </a:solidFill>
                  <a:latin typeface="Arial" panose="020B0604020202020204"/>
                </a:rPr>
                <a:t>本</a:t>
              </a:r>
              <a:r>
                <a:rPr lang="en-US" altLang="zh-CN" sz="1100" spc="600" dirty="0">
                  <a:solidFill>
                    <a:schemeClr val="accent1"/>
                  </a:solidFill>
                  <a:latin typeface="Arial" panose="020B0604020202020204"/>
                </a:rPr>
                <a:t>PPT</a:t>
              </a:r>
              <a:r>
                <a:rPr lang="zh-CN" altLang="en-US" sz="1100" spc="600" dirty="0">
                  <a:solidFill>
                    <a:schemeClr val="accent1"/>
                  </a:solidFill>
                  <a:latin typeface="Arial" panose="020B0604020202020204"/>
                </a:rPr>
                <a:t>共</a:t>
              </a:r>
              <a:r>
                <a:rPr lang="en-US" altLang="zh-CN" sz="1100" spc="600" dirty="0">
                  <a:solidFill>
                    <a:schemeClr val="accent1"/>
                  </a:solidFill>
                  <a:latin typeface="Arial" panose="020B0604020202020204"/>
                </a:rPr>
                <a:t>19</a:t>
              </a:r>
              <a:r>
                <a:rPr lang="zh-CN" altLang="en-US" sz="1100" spc="600" dirty="0">
                  <a:solidFill>
                    <a:schemeClr val="accent1"/>
                  </a:solidFill>
                  <a:latin typeface="Arial" panose="020B0604020202020204"/>
                </a:rPr>
                <a:t>页，剩余模板素材均可自主编辑使用</a:t>
              </a:r>
              <a:endParaRPr lang="en-US" altLang="zh-CN" sz="1100" spc="600" dirty="0">
                <a:solidFill>
                  <a:schemeClr val="accent1"/>
                </a:solidFill>
                <a:latin typeface="Arial" panose="020B0604020202020204"/>
              </a:endParaRPr>
            </a:p>
          </p:txBody>
        </p:sp>
        <p:sp>
          <p:nvSpPr>
            <p:cNvPr id="38" name="矩形 37"/>
            <p:cNvSpPr/>
            <p:nvPr/>
          </p:nvSpPr>
          <p:spPr>
            <a:xfrm>
              <a:off x="2735354" y="2743109"/>
              <a:ext cx="5596098" cy="573940"/>
            </a:xfrm>
            <a:prstGeom prst="rect">
              <a:avLst/>
            </a:prstGeom>
          </p:spPr>
          <p:txBody>
            <a:bodyPr wrap="square">
              <a:spAutoFit/>
            </a:bodyPr>
            <a:lstStyle/>
            <a:p>
              <a:pPr lvl="0" algn="ct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426984" y="2087523"/>
            <a:ext cx="2784737" cy="523220"/>
          </a:xfrm>
          <a:prstGeom prst="rect">
            <a:avLst/>
          </a:prstGeom>
          <a:noFill/>
        </p:spPr>
        <p:txBody>
          <a:bodyPr wrap="none">
            <a:spAutoFit/>
          </a:bodyPr>
          <a:lstStyle/>
          <a:p>
            <a:pPr fontAlgn="base">
              <a:spcBef>
                <a:spcPct val="0"/>
              </a:spcBef>
              <a:spcAft>
                <a:spcPct val="0"/>
              </a:spcAft>
              <a:defRPr/>
            </a:pPr>
            <a:r>
              <a:rPr lang="zh-CN" altLang="en-US" sz="2800" dirty="0">
                <a:solidFill>
                  <a:schemeClr val="accent1"/>
                </a:solidFill>
                <a:latin typeface="+mj-ea"/>
              </a:rPr>
              <a:t>系统设计与结构</a:t>
            </a:r>
            <a:r>
              <a:rPr lang="en-US" altLang="zh-CN" sz="2800" dirty="0">
                <a:solidFill>
                  <a:schemeClr val="accent1"/>
                </a:solidFill>
                <a:latin typeface="+mj-ea"/>
              </a:rPr>
              <a:t>·</a:t>
            </a:r>
            <a:endParaRPr lang="zh-CN" altLang="en-US" sz="2800" dirty="0">
              <a:solidFill>
                <a:schemeClr val="accent1"/>
              </a:solidFill>
              <a:latin typeface="+mj-ea"/>
            </a:endParaRPr>
          </a:p>
        </p:txBody>
      </p:sp>
      <p:sp>
        <p:nvSpPr>
          <p:cNvPr id="14" name="矩形 13"/>
          <p:cNvSpPr/>
          <p:nvPr/>
        </p:nvSpPr>
        <p:spPr>
          <a:xfrm>
            <a:off x="2475914" y="2617504"/>
            <a:ext cx="4192173" cy="253916"/>
          </a:xfrm>
          <a:prstGeom prst="rect">
            <a:avLst/>
          </a:prstGeom>
        </p:spPr>
        <p:txBody>
          <a:bodyPr wrap="none">
            <a:spAutoFit/>
          </a:bodyPr>
          <a:lstStyle/>
          <a:p>
            <a:pPr lvl="0" algn="ctr" fontAlgn="base">
              <a:spcBef>
                <a:spcPct val="0"/>
              </a:spcBef>
              <a:spcAft>
                <a:spcPct val="0"/>
              </a:spcAft>
              <a:defRPr/>
            </a:pPr>
            <a:r>
              <a:rPr lang="en-US" altLang="zh-CN" sz="1050">
                <a:solidFill>
                  <a:schemeClr val="accent1"/>
                </a:solidFill>
                <a:latin typeface="+mj-lt"/>
                <a:ea typeface="方正兰亭黑_GBK"/>
              </a:rPr>
              <a:t>BACKGROUND AND SIGNIFICANCE OF THE SELECTED TOPIC</a:t>
            </a:r>
          </a:p>
        </p:txBody>
      </p:sp>
      <p:sp>
        <p:nvSpPr>
          <p:cNvPr id="15" name="矩形 14"/>
          <p:cNvSpPr/>
          <p:nvPr/>
        </p:nvSpPr>
        <p:spPr>
          <a:xfrm>
            <a:off x="2824381" y="2963755"/>
            <a:ext cx="3495238" cy="507831"/>
          </a:xfrm>
          <a:prstGeom prst="rect">
            <a:avLst/>
          </a:prstGeom>
        </p:spPr>
        <p:txBody>
          <a:bodyPr wrap="square">
            <a:spAutoFit/>
          </a:bodyPr>
          <a:lstStyle/>
          <a:p>
            <a:pPr lvl="0"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492990" cy="369332"/>
          </a:xfrm>
          <a:prstGeom prst="rect">
            <a:avLst/>
          </a:prstGeom>
          <a:noFill/>
        </p:spPr>
        <p:txBody>
          <a:bodyPr wrap="squar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系统架构图</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3E6DCEE-5CD3-4779-A649-F97D91564571}"/>
              </a:ext>
            </a:extLst>
          </p:cNvPr>
          <p:cNvSpPr txBox="1"/>
          <p:nvPr/>
        </p:nvSpPr>
        <p:spPr>
          <a:xfrm>
            <a:off x="1070517" y="1182029"/>
            <a:ext cx="6564351" cy="1858537"/>
          </a:xfrm>
          <a:prstGeom prst="rect">
            <a:avLst/>
          </a:prstGeom>
          <a:noFill/>
        </p:spPr>
        <p:txBody>
          <a:bodyPr wrap="square" rtlCol="0">
            <a:spAutoFit/>
          </a:bodyPr>
          <a:lstStyle/>
          <a:p>
            <a:endParaRPr lang="zh-CN" altLang="en-US" dirty="0"/>
          </a:p>
        </p:txBody>
      </p:sp>
      <p:pic>
        <p:nvPicPr>
          <p:cNvPr id="6" name="图片 5" descr="图片包含 屏幕截图&#10;&#10;描述已自动生成">
            <a:extLst>
              <a:ext uri="{FF2B5EF4-FFF2-40B4-BE49-F238E27FC236}">
                <a16:creationId xmlns:a16="http://schemas.microsoft.com/office/drawing/2014/main" id="{C82EAA4B-A87D-4588-BD0F-15D1861142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30812"/>
            <a:ext cx="9144000" cy="3491473"/>
          </a:xfrm>
          <a:prstGeom prst="rect">
            <a:avLst/>
          </a:prstGeom>
        </p:spPr>
      </p:pic>
    </p:spTree>
    <p:extLst>
      <p:ext uri="{BB962C8B-B14F-4D97-AF65-F5344CB8AC3E}">
        <p14:creationId xmlns:p14="http://schemas.microsoft.com/office/powerpoint/2010/main" val="394919877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第一部分：使用人员和结构</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467068" cy="400110"/>
          </a:xfrm>
          <a:prstGeom prst="rect">
            <a:avLst/>
          </a:prstGeom>
          <a:noFill/>
        </p:spPr>
        <p:txBody>
          <a:bodyPr wrap="none">
            <a:spAutoFit/>
          </a:bodyPr>
          <a:lstStyle/>
          <a:p>
            <a:r>
              <a:rPr lang="zh-CN" altLang="en-US" sz="2000" dirty="0">
                <a:solidFill>
                  <a:schemeClr val="bg1"/>
                </a:solidFill>
                <a:latin typeface="+mj-ea"/>
              </a:rPr>
              <a:t>选题的背景</a:t>
            </a:r>
            <a:endParaRPr lang="zh-CN" altLang="en-US" sz="2000" dirty="0">
              <a:solidFill>
                <a:schemeClr val="bg1"/>
              </a:solidFill>
            </a:endParaRP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30654D17-D49E-426F-8BAB-6D2AB7F109E1}"/>
              </a:ext>
            </a:extLst>
          </p:cNvPr>
          <p:cNvSpPr/>
          <p:nvPr/>
        </p:nvSpPr>
        <p:spPr>
          <a:xfrm>
            <a:off x="194041" y="1268408"/>
            <a:ext cx="2811988"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移动端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普通用户  、移动端</a:t>
            </a:r>
          </a:p>
        </p:txBody>
      </p:sp>
      <p:sp>
        <p:nvSpPr>
          <p:cNvPr id="15" name="矩形 14">
            <a:extLst>
              <a:ext uri="{FF2B5EF4-FFF2-40B4-BE49-F238E27FC236}">
                <a16:creationId xmlns:a16="http://schemas.microsoft.com/office/drawing/2014/main" id="{4F18FBEA-403D-4048-8D06-1FA53B051ACA}"/>
              </a:ext>
            </a:extLst>
          </p:cNvPr>
          <p:cNvSpPr/>
          <p:nvPr/>
        </p:nvSpPr>
        <p:spPr>
          <a:xfrm>
            <a:off x="194040" y="2032895"/>
            <a:ext cx="5218095"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管理端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管理员、医院工作者（医生和系统录入员）、</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端</a:t>
            </a:r>
          </a:p>
        </p:txBody>
      </p:sp>
      <p:sp>
        <p:nvSpPr>
          <p:cNvPr id="16" name="矩形 15">
            <a:extLst>
              <a:ext uri="{FF2B5EF4-FFF2-40B4-BE49-F238E27FC236}">
                <a16:creationId xmlns:a16="http://schemas.microsoft.com/office/drawing/2014/main" id="{609E4D1E-41B8-4AC6-B86B-8F2F272A58CE}"/>
              </a:ext>
            </a:extLst>
          </p:cNvPr>
          <p:cNvSpPr/>
          <p:nvPr/>
        </p:nvSpPr>
        <p:spPr>
          <a:xfrm>
            <a:off x="232899" y="2818403"/>
            <a:ext cx="4136069"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前端：用于界面的展示，通过</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请求和后端交互</a:t>
            </a:r>
          </a:p>
        </p:txBody>
      </p:sp>
      <p:sp>
        <p:nvSpPr>
          <p:cNvPr id="18" name="矩形 17">
            <a:extLst>
              <a:ext uri="{FF2B5EF4-FFF2-40B4-BE49-F238E27FC236}">
                <a16:creationId xmlns:a16="http://schemas.microsoft.com/office/drawing/2014/main" id="{B545CCCC-4F84-4BBE-8398-57FB9123C9B3}"/>
              </a:ext>
            </a:extLst>
          </p:cNvPr>
          <p:cNvSpPr/>
          <p:nvPr/>
        </p:nvSpPr>
        <p:spPr>
          <a:xfrm>
            <a:off x="207334" y="3561869"/>
            <a:ext cx="5391219"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后端：用于界面接口提供，同时将前端传递的数据保存到数据库</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4120595" y="2094283"/>
            <a:ext cx="902811" cy="523220"/>
          </a:xfrm>
          <a:prstGeom prst="rect">
            <a:avLst/>
          </a:prstGeom>
          <a:noFill/>
        </p:spPr>
        <p:txBody>
          <a:bodyPr wrap="none">
            <a:spAutoFit/>
          </a:bodyPr>
          <a:lstStyle/>
          <a:p>
            <a:pPr algn="ctr">
              <a:defRPr/>
            </a:pP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前端</a:t>
            </a:r>
          </a:p>
        </p:txBody>
      </p:sp>
      <p:sp>
        <p:nvSpPr>
          <p:cNvPr id="14" name="矩形 13"/>
          <p:cNvSpPr/>
          <p:nvPr/>
        </p:nvSpPr>
        <p:spPr>
          <a:xfrm>
            <a:off x="3150778" y="2617504"/>
            <a:ext cx="284244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METHODS AND PROCESSES</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1800493"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第二部分：前端</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174FFCF-D4C0-4DEE-8DC6-957B64F59A1F}"/>
              </a:ext>
            </a:extLst>
          </p:cNvPr>
          <p:cNvSpPr/>
          <p:nvPr/>
        </p:nvSpPr>
        <p:spPr>
          <a:xfrm>
            <a:off x="194041" y="1271703"/>
            <a:ext cx="4799990" cy="307777"/>
          </a:xfrm>
          <a:prstGeom prst="rect">
            <a:avLst/>
          </a:prstGeom>
        </p:spPr>
        <p:txBody>
          <a:bodyPr wrap="squar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后台管理端： </a:t>
            </a:r>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vue</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-element-admin</a:t>
            </a:r>
          </a:p>
        </p:txBody>
      </p:sp>
      <p:sp>
        <p:nvSpPr>
          <p:cNvPr id="2" name="矩形 1">
            <a:extLst>
              <a:ext uri="{FF2B5EF4-FFF2-40B4-BE49-F238E27FC236}">
                <a16:creationId xmlns:a16="http://schemas.microsoft.com/office/drawing/2014/main" id="{9EEA127E-9EB8-4FC1-9712-90CF93DB3FD8}"/>
              </a:ext>
            </a:extLst>
          </p:cNvPr>
          <p:cNvSpPr/>
          <p:nvPr/>
        </p:nvSpPr>
        <p:spPr>
          <a:xfrm>
            <a:off x="194040" y="1794924"/>
            <a:ext cx="7955173" cy="523220"/>
          </a:xfrm>
          <a:prstGeom prst="rect">
            <a:avLst/>
          </a:prstGeom>
        </p:spPr>
        <p:txBody>
          <a:bodyPr wrap="square">
            <a:spAutoFit/>
          </a:bodyPr>
          <a:lstStyle/>
          <a:p>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3">
                  <a:extLst>
                    <a:ext uri="{A12FA001-AC4F-418D-AE19-62706E023703}">
                      <ahyp:hlinkClr xmlns:ahyp="http://schemas.microsoft.com/office/drawing/2018/hyperlinkcolor" val="tx"/>
                    </a:ext>
                  </a:extLst>
                </a:hlinkClick>
              </a:rPr>
              <a:t>vue</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3">
                  <a:extLst>
                    <a:ext uri="{A12FA001-AC4F-418D-AE19-62706E023703}">
                      <ahyp:hlinkClr xmlns:ahyp="http://schemas.microsoft.com/office/drawing/2018/hyperlinkcolor" val="tx"/>
                    </a:ext>
                  </a:extLst>
                </a:hlinkClick>
              </a:rPr>
              <a:t>-element-admin</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是一个后台前端解决方案，它基于 </a:t>
            </a:r>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4">
                  <a:extLst>
                    <a:ext uri="{A12FA001-AC4F-418D-AE19-62706E023703}">
                      <ahyp:hlinkClr xmlns:ahyp="http://schemas.microsoft.com/office/drawing/2018/hyperlinkcolor" val="tx"/>
                    </a:ext>
                  </a:extLst>
                </a:hlinkClick>
              </a:rPr>
              <a:t>vue</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和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element-</a:t>
            </a:r>
            <a:r>
              <a:rPr lang="en-US" altLang="zh-CN" sz="1400" kern="100" dirty="0" err="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hlinkClick r:id="rId5">
                  <a:extLst>
                    <a:ext uri="{A12FA001-AC4F-418D-AE19-62706E023703}">
                      <ahyp:hlinkClr xmlns:ahyp="http://schemas.microsoft.com/office/drawing/2018/hyperlinkcolor" val="tx"/>
                    </a:ext>
                  </a:extLst>
                </a:hlinkClick>
              </a:rPr>
              <a:t>ui</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实现。内置：动态路由，权限验证，前台校验，数据交互。它可以快速搭建后台原型。</a:t>
            </a:r>
          </a:p>
        </p:txBody>
      </p:sp>
      <p:sp>
        <p:nvSpPr>
          <p:cNvPr id="9" name="矩形 8">
            <a:extLst>
              <a:ext uri="{FF2B5EF4-FFF2-40B4-BE49-F238E27FC236}">
                <a16:creationId xmlns:a16="http://schemas.microsoft.com/office/drawing/2014/main" id="{2574C7C2-21DD-44A3-A3CA-9536D5A0719B}"/>
              </a:ext>
            </a:extLst>
          </p:cNvPr>
          <p:cNvSpPr/>
          <p:nvPr/>
        </p:nvSpPr>
        <p:spPr>
          <a:xfrm>
            <a:off x="194039" y="3301370"/>
            <a:ext cx="4799990" cy="307777"/>
          </a:xfrm>
          <a:prstGeom prst="rect">
            <a:avLst/>
          </a:prstGeom>
        </p:spPr>
        <p:txBody>
          <a:bodyPr wrap="square">
            <a:spAutoFit/>
          </a:bodyPr>
          <a:lstStyle/>
          <a:p>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移动端：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Vue+ Muse-UI</a:t>
            </a:r>
          </a:p>
        </p:txBody>
      </p:sp>
      <p:sp>
        <p:nvSpPr>
          <p:cNvPr id="10" name="矩形 9">
            <a:extLst>
              <a:ext uri="{FF2B5EF4-FFF2-40B4-BE49-F238E27FC236}">
                <a16:creationId xmlns:a16="http://schemas.microsoft.com/office/drawing/2014/main" id="{C1DB14D4-0E18-4BD0-91BF-82006E3FD48C}"/>
              </a:ext>
            </a:extLst>
          </p:cNvPr>
          <p:cNvSpPr/>
          <p:nvPr/>
        </p:nvSpPr>
        <p:spPr>
          <a:xfrm>
            <a:off x="194039" y="3931693"/>
            <a:ext cx="7955173" cy="307777"/>
          </a:xfrm>
          <a:prstGeom prst="rect">
            <a:avLst/>
          </a:prstGeom>
        </p:spPr>
        <p:txBody>
          <a:bodyPr wrap="square">
            <a:spAutoFit/>
          </a:bodyPr>
          <a:lstStyle/>
          <a:p>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Muse-UI</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基于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Vue 2.0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优雅的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Material Design UI </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组件库，有着丰富的样式</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UI</a:t>
            </a: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组件</a:t>
            </a: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3" cstate="print">
            <a:extLst>
              <a:ext uri="{28A0092B-C50C-407E-A947-70E740481C1C}">
                <a14:useLocalDpi xmlns:a14="http://schemas.microsoft.com/office/drawing/2010/main"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spring Boot + </a:t>
            </a:r>
            <a:r>
              <a:rPr lang="en-US" altLang="zh-CN" sz="4000" dirty="0" err="1"/>
              <a:t>Mybatis</a:t>
            </a:r>
            <a:r>
              <a:rPr lang="en-US" altLang="zh-CN" sz="4000" dirty="0"/>
              <a:t> Plus + Plus</a:t>
            </a:r>
          </a:p>
        </p:txBody>
      </p:sp>
      <p:sp>
        <p:nvSpPr>
          <p:cNvPr id="4" name="矩形 3"/>
          <p:cNvSpPr/>
          <p:nvPr/>
        </p:nvSpPr>
        <p:spPr bwMode="auto">
          <a:xfrm>
            <a:off x="90232" y="205901"/>
            <a:ext cx="1800493" cy="369332"/>
          </a:xfrm>
          <a:prstGeom prst="rect">
            <a:avLst/>
          </a:prstGeom>
          <a:noFill/>
        </p:spPr>
        <p:txBody>
          <a:bodyPr wrap="none">
            <a:spAutoFit/>
          </a:bodyPr>
          <a:lstStyle/>
          <a:p>
            <a:pPr>
              <a:defRPr/>
            </a:pPr>
            <a:r>
              <a:rPr lang="zh-CN" altLang="en-US" sz="1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第二部分：后端</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bg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C188995-10D0-4455-BF8A-753C01DB61E5}"/>
              </a:ext>
            </a:extLst>
          </p:cNvPr>
          <p:cNvSpPr/>
          <p:nvPr/>
        </p:nvSpPr>
        <p:spPr>
          <a:xfrm>
            <a:off x="194039" y="3301370"/>
            <a:ext cx="4799990" cy="307777"/>
          </a:xfrm>
          <a:prstGeom prst="rect">
            <a:avLst/>
          </a:prstGeom>
        </p:spPr>
        <p:txBody>
          <a:bodyPr wrap="square">
            <a:spAutoFit/>
          </a:bodyPr>
          <a:lstStyle/>
          <a:p>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移动端： </a:t>
            </a: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Vue+ Muse-UI</a:t>
            </a: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49299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界面增删改查实现原理</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3E6DCEE-5CD3-4779-A649-F97D91564571}"/>
              </a:ext>
            </a:extLst>
          </p:cNvPr>
          <p:cNvSpPr txBox="1"/>
          <p:nvPr/>
        </p:nvSpPr>
        <p:spPr>
          <a:xfrm>
            <a:off x="1070517" y="1182029"/>
            <a:ext cx="6564351" cy="1858537"/>
          </a:xfrm>
          <a:prstGeom prst="rect">
            <a:avLst/>
          </a:prstGeom>
          <a:no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77BF5492-EA79-424E-93D4-61A8D1A4B4D0}"/>
              </a:ext>
            </a:extLst>
          </p:cNvPr>
          <p:cNvSpPr/>
          <p:nvPr/>
        </p:nvSpPr>
        <p:spPr>
          <a:xfrm>
            <a:off x="4120594" y="2417862"/>
            <a:ext cx="902811" cy="307777"/>
          </a:xfrm>
          <a:prstGeom prst="rect">
            <a:avLst/>
          </a:prstGeom>
        </p:spPr>
        <p:txBody>
          <a:bodyPr wrap="none">
            <a:spAutoFit/>
          </a:bodyPr>
          <a:lstStyle/>
          <a:p>
            <a:pPr>
              <a:defRPr/>
            </a:pPr>
            <a:r>
              <a:rPr lang="zh-CN" altLang="en-US"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Tree>
    <p:extLst>
      <p:ext uri="{BB962C8B-B14F-4D97-AF65-F5344CB8AC3E}">
        <p14:creationId xmlns:p14="http://schemas.microsoft.com/office/powerpoint/2010/main" val="1379227437"/>
      </p:ext>
    </p:extLst>
  </p:cSld>
  <p:clrMapOvr>
    <a:masterClrMapping/>
  </p:clrMapOvr>
  <p:transition spd="slow">
    <p:wipe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941</TotalTime>
  <Words>919</Words>
  <Application>Microsoft Office PowerPoint</Application>
  <PresentationFormat>全屏显示(16:9)</PresentationFormat>
  <Paragraphs>104</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Impact MT Std</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liang wei</cp:lastModifiedBy>
  <cp:revision>286</cp:revision>
  <dcterms:created xsi:type="dcterms:W3CDTF">2017-05-01T12:27:00Z</dcterms:created>
  <dcterms:modified xsi:type="dcterms:W3CDTF">2019-05-10T10:54:15Z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