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7" r:id="rId2"/>
    <p:sldId id="428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ED1DA1EE-B54B-4489-A770-A9F803950E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F843FBFB-5A98-4212-A100-297C620FC9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7B8131-4A5C-4ADC-A178-D85E454789AC}" type="datetimeFigureOut">
              <a:rPr lang="zh-CN" altLang="en-US"/>
              <a:pPr/>
              <a:t>2022/6/13</a:t>
            </a:fld>
            <a:endParaRPr lang="zh-CN" altLang="en-US"/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94BDD4E0-3239-4C37-B774-55C97C15B50D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62611765-B8BB-490A-B8C2-179E909E6C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0E57782A-92E6-42FE-A5F5-3DAE7331ED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63E40749-BDE6-4539-AB3D-5ED41EF3D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5B2C3B-D63B-4BFA-9EA5-F61C8AC92EF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697BA-AAA2-4CB2-A59E-4CA9B2FDC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1F486-1861-483F-8543-381D7804B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70B47-95DD-435E-8A1D-D70C1A1F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F9EB6-05C3-4C77-A2A3-37B82647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631A9-7B6E-493A-8955-22FC865B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C513F-941A-4A5D-B121-5C849B0516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C4906-37D5-41C8-87B3-E413CF3D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0AE90-E434-41B4-89C5-EE0932B89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9BE79-1DB6-4B64-8A15-3F53E901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154EF-A756-4D85-95F1-C34D162D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EB275-AF88-408F-8D26-54595072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390A2-1C9B-432F-A341-D04EBDDFFB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1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B50477-A8AE-468E-AD26-0430A3EE8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5C080-FD2E-4EEE-87B9-4C5B5E01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B7BDB-9308-4273-8EC1-C796425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BC2BB-31F7-4AE6-9F98-23B929D8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75EA-6E0F-4888-8D1A-332C4613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E0039-71CE-44B7-ABB0-5EB104CC50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AD646-6742-446A-B3FB-04BACE20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96824-6BFD-4C01-A2A1-BB4E2A50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C790D-47DE-4EE4-9DE9-B490C9D8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F7FF9-F996-4A00-B850-983B764A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86743-628E-4C3C-92CD-1A663DAB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39623-C734-44C1-A2CE-857383AEFD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3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D787F-CC20-45F4-B390-BF0D7CC4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D6E3E-DC22-477A-8AC6-F120AD2FF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E406E-AA88-43C8-BDF1-30CA43F4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AD67E-A79E-4FAE-BA5F-DF5E21D9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96397-76E0-44CA-8333-A6C6944A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1F022-1C58-4B5C-9EB2-BB5199DC2D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95160-E873-4821-8464-A92A379E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D4186-631B-4827-8B88-1BC2C2ED3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C8C72-6B28-4DCE-B059-089BBA020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D6EE3-0C9F-43BB-A900-78946C39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3D751-A69A-43E6-B1EA-FB6F01EC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7F5C9-C74B-4ACD-AAA6-88160E3F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8860C-AF7F-469A-807B-36B8E4775F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2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BD49-155E-4377-81DB-6E166BBF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6E84E-6CB3-461C-85B6-077EA235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B8A2B-A050-4C13-85C9-6991A8209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CD590B-4C69-4287-B4D1-48B797CD9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94BD10-62F9-4F3D-BCE8-5FAF84A43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5CA36B-4152-401E-8A64-180EB881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AAAEB1-202D-4AA8-8C4C-68BA59CF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8839-3F82-4BF4-95E5-221716A0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FB38C-5124-4859-9BD8-C62B3F920C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95FCE-69D1-4739-8D89-F4ED1421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7478E-A203-4B97-B297-4E377AFE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45BB93-4F6C-476E-9B77-DE7B2BC9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7682D9-CCEB-4725-9A4F-44A2AA5F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D38B0-0C82-4951-9D46-422E177129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6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6E7464-CBC1-4F59-8C83-943CC029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F6437B-2AC1-4385-A215-49A5B3D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E6D645-C0C8-4B7D-AA53-2E5FB467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58355-59CD-45DF-90BE-CC076EB64D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A7F58-D51D-4B3E-B468-A511089C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85CBC-59D8-4415-B767-D9ACEE0F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BF044-470F-4DA7-9B75-4EEC696D5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FD861-6EC2-47FE-9135-DF2FB37E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2548C-F458-40D8-AEF0-92973E9D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49ADF-460C-45DA-8CD0-BD128170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A0230-36CD-4A1E-84B1-E2A9173CE1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8E0EE-C915-4FC3-94F8-FF737BED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B020B0-6E77-4A1F-AFDD-BFD4545E3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AAA74-6B01-4416-9978-CF3F16C5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41110-0730-47BF-B04A-D02DD50F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0C2B8-4141-43A5-93D8-1061BA25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A26DD-C1E7-4F9F-9213-CAD34D8C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DCAA6-2BDC-4EF9-95EC-B25431DE8D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3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FBCB172-641B-45F8-ADDA-5FDE4D4BA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726CE22-4B59-420A-990C-E51A78853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678A19-6C60-464B-A358-8715A4924A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57E910F-0E64-4D51-BDDC-3A2FD209BB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AD8D07F-77C5-43E1-9E50-BE74DBBD58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E73EACA-E899-4451-8FF0-02298A1F7C2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1E9DBB4-7D67-4073-9EC8-5B8D22B937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0F932A8-9523-4518-BB60-4E25950CB53E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1200" dirty="0">
                <a:cs typeface="Arial" panose="020B0604020202020204" pitchFamily="34" charset="0"/>
              </a:rPr>
              <a:t>编号：	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202261314</a:t>
            </a:r>
            <a:endParaRPr lang="en-US" altLang="zh-CN" sz="1200" dirty="0"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1200" dirty="0">
                <a:cs typeface="Arial" panose="020B0604020202020204" pitchFamily="34" charset="0"/>
              </a:rPr>
              <a:t>名称：	板眼</a:t>
            </a:r>
          </a:p>
          <a:p>
            <a:pPr marL="0" indent="0" eaLnBrk="1" hangingPunct="1">
              <a:buFontTx/>
              <a:buNone/>
            </a:pPr>
            <a:r>
              <a:rPr lang="zh-CN" altLang="en-US" sz="1200" dirty="0">
                <a:cs typeface="Arial" panose="020B0604020202020204" pitchFamily="34" charset="0"/>
              </a:rPr>
              <a:t>规格： </a:t>
            </a:r>
            <a:r>
              <a:rPr lang="en-US" altLang="zh-CN" sz="1200" dirty="0">
                <a:cs typeface="Arial" panose="020B0604020202020204" pitchFamily="34" charset="0"/>
              </a:rPr>
              <a:t>	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11*15.5*8mm </a:t>
            </a:r>
            <a:endParaRPr lang="zh-CN" altLang="en-US" sz="1200" dirty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CN" altLang="en-US" sz="1200" dirty="0">
                <a:cs typeface="Arial" panose="020B0604020202020204" pitchFamily="34" charset="0"/>
              </a:rPr>
              <a:t>年代：	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ca. 2600-1700BC.</a:t>
            </a:r>
            <a:endParaRPr lang="zh-CN" altLang="en-US" sz="1200" dirty="0"/>
          </a:p>
          <a:p>
            <a:pPr marL="0" indent="0" eaLnBrk="1" hangingPunct="1">
              <a:buFontTx/>
              <a:buNone/>
            </a:pPr>
            <a:r>
              <a:rPr lang="zh-CN" altLang="en-US" sz="1200" dirty="0"/>
              <a:t>文化：	</a:t>
            </a:r>
            <a:r>
              <a:rPr lang="zh-CN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印度河谷文明</a:t>
            </a:r>
            <a:endParaRPr lang="zh-CN" altLang="en-US" sz="1200" dirty="0"/>
          </a:p>
          <a:p>
            <a:pPr marL="0" indent="0" eaLnBrk="1" hangingPunct="1">
              <a:buFontTx/>
              <a:buNone/>
            </a:pPr>
            <a:r>
              <a:rPr lang="zh-CN" altLang="en-US" sz="1200" dirty="0"/>
              <a:t>分布出处：	</a:t>
            </a:r>
            <a:r>
              <a:rPr lang="zh-CN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南亚、中亚、西亚</a:t>
            </a:r>
            <a:endParaRPr lang="zh-CN" altLang="en-US" sz="1200" dirty="0"/>
          </a:p>
          <a:p>
            <a:pPr marL="0" indent="0" eaLnBrk="1" hangingPunct="1">
              <a:buFontTx/>
              <a:buNone/>
            </a:pPr>
            <a:r>
              <a:rPr lang="zh-CN" altLang="en-US" sz="1200" dirty="0"/>
              <a:t>备注：	</a:t>
            </a:r>
            <a:r>
              <a:rPr lang="zh-CN" altLang="zh-CN" sz="1200" dirty="0">
                <a:ea typeface="等线" panose="02010600030101010101" pitchFamily="2" charset="-122"/>
                <a:cs typeface="Times New Roman" panose="02020603050405020304" pitchFamily="18" charset="0"/>
              </a:rPr>
              <a:t>天然分层缠丝玛瑙板珠，平凸的鼓形板珠，深棕色底层、双侧两枚白色近圆形条带纹形成了双眼状纹饰，体现古代制珠工匠选材时的审美特点，材质不透光，深色部分为可能经渗碳法对颜色进行加深。正面两眼之间部分以减地法雕刻，以突出眼纹，大直径对钻孔，为石质桯钻配合研磨砂钻掘而成。典型的眼纹崇拜产物，当时的人们认为佩戴这种眼纹珠可以规避邪恶之眼凝视带来的厄运。多由印度河谷文明的工匠制作，并经由陆路和海路向两河文明所在的美索不达米亚平原贸易，同类的双眼式玛瑙珠在距今</a:t>
            </a:r>
            <a:r>
              <a:rPr lang="en-US" altLang="zh-CN" sz="1200" dirty="0">
                <a:ea typeface="等线" panose="02010600030101010101" pitchFamily="2" charset="-122"/>
                <a:cs typeface="Times New Roman" panose="02020603050405020304" pitchFamily="18" charset="0"/>
              </a:rPr>
              <a:t>4000</a:t>
            </a:r>
            <a:r>
              <a:rPr lang="zh-CN" altLang="zh-CN" sz="1200" dirty="0">
                <a:ea typeface="等线" panose="02010600030101010101" pitchFamily="2" charset="-122"/>
                <a:cs typeface="Times New Roman" panose="02020603050405020304" pitchFamily="18" charset="0"/>
              </a:rPr>
              <a:t>年前的乌尔古城中就曾有出土，在当时为高等级护身符。</a:t>
            </a:r>
            <a:endParaRPr lang="zh-CN" altLang="en-US" sz="1200" dirty="0"/>
          </a:p>
        </p:txBody>
      </p:sp>
      <p:pic>
        <p:nvPicPr>
          <p:cNvPr id="5" name="图片 3" descr="巧克力甜甜圈&#10;&#10;低可信度描述已自动生成">
            <a:extLst>
              <a:ext uri="{FF2B5EF4-FFF2-40B4-BE49-F238E27FC236}">
                <a16:creationId xmlns:a16="http://schemas.microsoft.com/office/drawing/2014/main" id="{72ED5A02-3BF2-4C54-8483-EC9B6F197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72586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1E9DBB4-7D67-4073-9EC8-5B8D22B937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0F932A8-9523-4518-BB60-4E25950CB53E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1200" dirty="0">
                <a:cs typeface="Arial" panose="020B0604020202020204" pitchFamily="34" charset="0"/>
              </a:rPr>
              <a:t>编号：	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202261320</a:t>
            </a:r>
            <a:endParaRPr lang="en-US" altLang="zh-CN" sz="1200" dirty="0"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1200" dirty="0">
                <a:cs typeface="Arial" panose="020B0604020202020204" pitchFamily="34" charset="0"/>
              </a:rPr>
              <a:t>名称：	板眼</a:t>
            </a:r>
          </a:p>
          <a:p>
            <a:pPr marL="0" indent="0" eaLnBrk="1" hangingPunct="1">
              <a:buFontTx/>
              <a:buNone/>
            </a:pPr>
            <a:r>
              <a:rPr lang="zh-CN" altLang="en-US" sz="1200" dirty="0">
                <a:cs typeface="Arial" panose="020B0604020202020204" pitchFamily="34" charset="0"/>
              </a:rPr>
              <a:t>规格： </a:t>
            </a:r>
            <a:r>
              <a:rPr lang="en-US" altLang="zh-CN" sz="1200" dirty="0">
                <a:cs typeface="Arial" panose="020B0604020202020204" pitchFamily="34" charset="0"/>
              </a:rPr>
              <a:t>	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21*18*10mm</a:t>
            </a:r>
            <a:endParaRPr lang="zh-CN" altLang="en-US" sz="1200" dirty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CN" altLang="en-US" sz="1200" dirty="0">
                <a:cs typeface="Arial" panose="020B0604020202020204" pitchFamily="34" charset="0"/>
              </a:rPr>
              <a:t>年代：	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ca. 3000-1500BC.</a:t>
            </a:r>
            <a:endParaRPr lang="zh-CN" altLang="en-US" sz="1200" dirty="0"/>
          </a:p>
          <a:p>
            <a:pPr marL="0" indent="0" eaLnBrk="1" hangingPunct="1">
              <a:buFontTx/>
              <a:buNone/>
            </a:pPr>
            <a:r>
              <a:rPr lang="zh-CN" altLang="en-US" sz="1200" dirty="0"/>
              <a:t>文化：	</a:t>
            </a:r>
            <a:r>
              <a:rPr lang="zh-CN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印度河谷文明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两河文明</a:t>
            </a:r>
            <a:endParaRPr lang="zh-CN" altLang="en-US" sz="1200" dirty="0"/>
          </a:p>
          <a:p>
            <a:pPr marL="0" indent="0" eaLnBrk="1" hangingPunct="1">
              <a:buNone/>
            </a:pPr>
            <a:r>
              <a:rPr lang="zh-CN" altLang="en-US" sz="1200" dirty="0"/>
              <a:t>分布出处：	</a:t>
            </a:r>
            <a:r>
              <a:rPr lang="zh-CN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南亚、中亚、西亚</a:t>
            </a:r>
            <a:endParaRPr lang="zh-CN" altLang="en-US" sz="1200" dirty="0"/>
          </a:p>
          <a:p>
            <a:pPr marL="0" indent="0" eaLnBrk="1" hangingPunct="1">
              <a:buFontTx/>
              <a:buNone/>
            </a:pPr>
            <a:r>
              <a:rPr lang="zh-CN" altLang="en-US" sz="1200" dirty="0"/>
              <a:t>备注：	 天然分层缠丝玛瑙板珠，双凸的椭圆形板珠，两孔端截平，深棕色底层、正中带有白色近圆形条带纹，围成规则的眼纹，体现古代制珠工匠选材时的审美特点，材质不透光，深色部分为可能经渗碳法对颜色进行加深。大直径对钻孔，为石质桯钻配合研磨砂钻掘而成。典型的眼纹崇拜产物，当时的人们认为佩戴这种眼纹珠可以规避邪恶之眼凝视带来的厄运。多由印度河谷文明的工匠制作，并经由陆路和海路向两河文明所在的美索不达米亚平原贸易，在乌尔王陵（</a:t>
            </a:r>
            <a:r>
              <a:rPr lang="en-US" altLang="zh-CN" sz="1200" dirty="0"/>
              <a:t>Ur Royal Tombs</a:t>
            </a:r>
            <a:r>
              <a:rPr lang="zh-CN" altLang="en-US" sz="1200" dirty="0"/>
              <a:t>）遗址有类似样品出土，现藏于大英博物馆，在当时为高等级护身符。</a:t>
            </a:r>
          </a:p>
        </p:txBody>
      </p:sp>
      <p:pic>
        <p:nvPicPr>
          <p:cNvPr id="5" name="图片 4" descr="碗里的巧克力&#10;&#10;描述已自动生成">
            <a:extLst>
              <a:ext uri="{FF2B5EF4-FFF2-40B4-BE49-F238E27FC236}">
                <a16:creationId xmlns:a16="http://schemas.microsoft.com/office/drawing/2014/main" id="{E6CB4381-3CB8-4669-B38B-C5C2E54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1600200"/>
            <a:ext cx="3981450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25913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FFFFF"/>
      </a:accent3>
      <a:accent4>
        <a:srgbClr val="000000"/>
      </a:accent4>
      <a:accent5>
        <a:srgbClr val="B0BCDE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Pages>0</Pages>
  <Words>422</Words>
  <Characters>0</Characters>
  <Application>Microsoft Office PowerPoint</Application>
  <DocSecurity>0</DocSecurity>
  <PresentationFormat>全屏显示(4:3)</PresentationFormat>
  <Lines>0</Lines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等线</vt:lpstr>
      <vt:lpstr>Arial</vt:lpstr>
      <vt:lpstr>默认设计模板</vt:lpstr>
      <vt:lpstr>  </vt:lpstr>
      <vt:lpstr> 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mac</dc:creator>
  <cp:keywords/>
  <dc:description/>
  <cp:lastModifiedBy>梁 卫东</cp:lastModifiedBy>
  <cp:revision>111</cp:revision>
  <dcterms:created xsi:type="dcterms:W3CDTF">2020-10-01T15:00:42Z</dcterms:created>
  <dcterms:modified xsi:type="dcterms:W3CDTF">2022-06-13T04:25:22Z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2052-9.1.0.5111</vt:lpwstr>
  </property>
</Properties>
</file>