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6" r:id="rId9"/>
    <p:sldId id="267" r:id="rId10"/>
    <p:sldId id="269" r:id="rId11"/>
    <p:sldId id="270" r:id="rId12"/>
    <p:sldId id="271" r:id="rId13"/>
    <p:sldId id="272" r:id="rId14"/>
    <p:sldId id="274" r:id="rId15"/>
    <p:sldId id="273" r:id="rId16"/>
    <p:sldId id="276" r:id="rId17"/>
    <p:sldId id="275" r:id="rId18"/>
    <p:sldId id="278" r:id="rId19"/>
    <p:sldId id="281" r:id="rId20"/>
    <p:sldId id="279" r:id="rId21"/>
    <p:sldId id="280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1"/>
    <p:restoredTop sz="94668"/>
  </p:normalViewPr>
  <p:slideViewPr>
    <p:cSldViewPr snapToGrid="0" snapToObjects="1">
      <p:cViewPr>
        <p:scale>
          <a:sx n="100" d="100"/>
          <a:sy n="100" d="100"/>
        </p:scale>
        <p:origin x="14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59D1-DBB2-CE41-A6F1-011FEAF02FDA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9C582-21A6-2449-8577-7DB80D496D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2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9C582-21A6-2449-8577-7DB80D496DC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25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9C582-21A6-2449-8577-7DB80D496DC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29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0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9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32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64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51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61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90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35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0E1F6F-89FF-9D4B-A279-FC7E2A3F4822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9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4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0E1F6F-89FF-9D4B-A279-FC7E2A3F4822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English_copula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Sarcasm as Contrast between a Positive Sentiment and Negative Situation</a:t>
            </a:r>
            <a:endParaRPr kumimoji="1" lang="zh-CN" altLang="en-US" sz="4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06337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Ellen </a:t>
            </a:r>
            <a:r>
              <a:rPr lang="en-US" altLang="zh-CN" sz="1800" dirty="0" err="1"/>
              <a:t>Riloff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Ashequl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Qadir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Prafulla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Surve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Lalindra</a:t>
            </a:r>
            <a:r>
              <a:rPr lang="en-US" altLang="zh-CN" sz="1800" dirty="0"/>
              <a:t> De </a:t>
            </a:r>
            <a:r>
              <a:rPr lang="en-US" altLang="zh-CN" sz="1800" dirty="0" smtClean="0"/>
              <a:t>Silva, Nathan </a:t>
            </a:r>
            <a:r>
              <a:rPr lang="en-US" altLang="zh-CN" sz="1800" dirty="0"/>
              <a:t>Gilbert, </a:t>
            </a:r>
            <a:r>
              <a:rPr lang="en-US" altLang="zh-CN" sz="1800" dirty="0" err="1"/>
              <a:t>Ruihong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Huang</a:t>
            </a:r>
            <a:endParaRPr kumimoji="1" lang="en-US" altLang="zh-CN" sz="1800" dirty="0"/>
          </a:p>
          <a:p>
            <a:r>
              <a:rPr kumimoji="1" lang="en-US" altLang="zh-CN" sz="1800" dirty="0" smtClean="0"/>
              <a:t>(2013)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7869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 Positive Predicative Phrases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Use </a:t>
            </a:r>
            <a:r>
              <a:rPr kumimoji="1" lang="en-US" altLang="zh-CN" dirty="0"/>
              <a:t>24 copular </a:t>
            </a:r>
            <a:r>
              <a:rPr kumimoji="1" lang="en-US" altLang="zh-CN" dirty="0" smtClean="0"/>
              <a:t>verbs(</a:t>
            </a:r>
            <a:r>
              <a:rPr kumimoji="1" lang="zh-CN" altLang="en-US" dirty="0"/>
              <a:t>连缀动词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from </a:t>
            </a:r>
            <a:r>
              <a:rPr kumimoji="1" lang="en-US" altLang="zh-CN" dirty="0" smtClean="0"/>
              <a:t>Wikipedia </a:t>
            </a:r>
            <a:r>
              <a:rPr kumimoji="1" lang="en-US" altLang="zh-CN" dirty="0"/>
              <a:t>and their inflections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err="1" smtClean="0"/>
              <a:t>Copulae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words used to link the subject of a sentence with a predicate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en.wikipedia.org/wiki/List_of_English_copulae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Extract </a:t>
            </a:r>
            <a:r>
              <a:rPr kumimoji="1" lang="en-US" altLang="zh-CN" dirty="0"/>
              <a:t>positive sentiment candidates by extracting 1-grams, 2-grams, and 3-grams </a:t>
            </a:r>
            <a:r>
              <a:rPr kumimoji="1" lang="en-US" altLang="zh-CN" dirty="0" smtClean="0"/>
              <a:t>that</a:t>
            </a:r>
          </a:p>
          <a:p>
            <a:pPr lvl="1"/>
            <a:r>
              <a:rPr kumimoji="1" lang="en-US" altLang="zh-CN" dirty="0" smtClean="0"/>
              <a:t>Appear </a:t>
            </a:r>
            <a:r>
              <a:rPr kumimoji="1" lang="en-US" altLang="zh-CN" dirty="0"/>
              <a:t>immediately </a:t>
            </a:r>
            <a:r>
              <a:rPr kumimoji="1" lang="en-US" altLang="zh-CN" b="1" dirty="0">
                <a:solidFill>
                  <a:srgbClr val="FF0000"/>
                </a:solidFill>
              </a:rPr>
              <a:t>after a copular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verb</a:t>
            </a:r>
          </a:p>
          <a:p>
            <a:pPr lvl="1"/>
            <a:r>
              <a:rPr kumimoji="1" lang="en-US" altLang="zh-CN" dirty="0" smtClean="0">
                <a:solidFill>
                  <a:srgbClr val="404040"/>
                </a:solidFill>
              </a:rPr>
              <a:t>And occur </a:t>
            </a:r>
            <a:r>
              <a:rPr kumimoji="1" lang="en-US" altLang="zh-CN" b="1" dirty="0">
                <a:solidFill>
                  <a:srgbClr val="FF0000"/>
                </a:solidFill>
              </a:rPr>
              <a:t>within 5 words of the negative situation </a:t>
            </a:r>
            <a:r>
              <a:rPr kumimoji="1" lang="en-US" altLang="zh-CN" dirty="0"/>
              <a:t>phrase, on either </a:t>
            </a:r>
            <a:r>
              <a:rPr kumimoji="1" lang="en-US" altLang="zh-CN" dirty="0" smtClean="0"/>
              <a:t>side.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e.g</a:t>
            </a:r>
            <a:r>
              <a:rPr kumimoji="1" lang="en-US" altLang="zh-CN" dirty="0"/>
              <a:t>., “</a:t>
            </a:r>
            <a:r>
              <a:rPr kumimoji="1" lang="en-US" altLang="zh-CN" i="1" u="sng" dirty="0"/>
              <a:t>It is just great</a:t>
            </a:r>
            <a:r>
              <a:rPr kumimoji="1" lang="en-US" altLang="zh-CN" dirty="0"/>
              <a:t> that my </a:t>
            </a:r>
            <a:r>
              <a:rPr kumimoji="1" lang="en-US" altLang="zh-CN" dirty="0" err="1"/>
              <a:t>iphone</a:t>
            </a:r>
            <a:r>
              <a:rPr kumimoji="1" lang="en-US" altLang="zh-CN" dirty="0"/>
              <a:t> was stolen” or “My </a:t>
            </a:r>
            <a:r>
              <a:rPr kumimoji="1" lang="en-US" altLang="zh-CN" dirty="0" err="1"/>
              <a:t>iphone</a:t>
            </a:r>
            <a:r>
              <a:rPr kumimoji="1" lang="en-US" altLang="zh-CN" dirty="0"/>
              <a:t> was stolen. </a:t>
            </a:r>
            <a:r>
              <a:rPr kumimoji="1" lang="en-US" altLang="zh-CN" i="1" u="sng" dirty="0"/>
              <a:t>This is great</a:t>
            </a:r>
            <a:r>
              <a:rPr kumimoji="1" lang="en-US" altLang="zh-CN" dirty="0" smtClean="0"/>
              <a:t>.”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0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 Positive Predicative Phrases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Filter the n-grams using POS tag </a:t>
            </a:r>
            <a:r>
              <a:rPr kumimoji="1" lang="en-US" altLang="zh-CN" dirty="0" smtClean="0"/>
              <a:t>patterns</a:t>
            </a:r>
          </a:p>
          <a:p>
            <a:pPr lvl="1"/>
            <a:r>
              <a:rPr kumimoji="1" lang="en-US" altLang="zh-CN" dirty="0" smtClean="0"/>
              <a:t>For </a:t>
            </a:r>
            <a:r>
              <a:rPr kumimoji="1" lang="en-US" altLang="zh-CN" dirty="0"/>
              <a:t>predicate adjectives, </a:t>
            </a:r>
            <a:endParaRPr kumimoji="1" lang="en-US" altLang="zh-CN" dirty="0" smtClean="0"/>
          </a:p>
          <a:p>
            <a:pPr lvl="2"/>
            <a:r>
              <a:rPr kumimoji="1" lang="en-US" altLang="zh-CN" dirty="0"/>
              <a:t>R</a:t>
            </a:r>
            <a:r>
              <a:rPr kumimoji="1" lang="en-US" altLang="zh-CN" dirty="0" smtClean="0"/>
              <a:t>etain ADJ </a:t>
            </a:r>
            <a:r>
              <a:rPr kumimoji="1" lang="en-US" altLang="zh-CN" dirty="0"/>
              <a:t>and ADV+ADJ </a:t>
            </a:r>
            <a:r>
              <a:rPr kumimoji="1" lang="en-US" altLang="zh-CN" dirty="0" smtClean="0"/>
              <a:t>n-grams</a:t>
            </a:r>
          </a:p>
          <a:p>
            <a:pPr lvl="2"/>
            <a:r>
              <a:rPr kumimoji="1" lang="en-US" altLang="zh-CN" dirty="0" smtClean="0"/>
              <a:t>Use </a:t>
            </a:r>
            <a:r>
              <a:rPr kumimoji="1" lang="en-US" altLang="zh-CN" dirty="0"/>
              <a:t>a </a:t>
            </a:r>
            <a:r>
              <a:rPr kumimoji="1" lang="en-US" altLang="zh-CN" dirty="0" smtClean="0"/>
              <a:t>few heuristics </a:t>
            </a:r>
            <a:r>
              <a:rPr kumimoji="1" lang="en-US" altLang="zh-CN" dirty="0"/>
              <a:t>to check that the adjective is not part of </a:t>
            </a:r>
            <a:r>
              <a:rPr kumimoji="1" lang="en-US" altLang="zh-CN" dirty="0" smtClean="0"/>
              <a:t>a noun phrase</a:t>
            </a:r>
          </a:p>
          <a:p>
            <a:pPr lvl="3"/>
            <a:r>
              <a:rPr kumimoji="1" lang="en-US" altLang="zh-CN" dirty="0" smtClean="0"/>
              <a:t>e.g</a:t>
            </a:r>
            <a:r>
              <a:rPr kumimoji="1" lang="en-US" altLang="zh-CN" dirty="0"/>
              <a:t>., </a:t>
            </a:r>
            <a:r>
              <a:rPr kumimoji="1" lang="en-US" altLang="zh-CN" dirty="0" smtClean="0"/>
              <a:t>Check </a:t>
            </a:r>
            <a:r>
              <a:rPr kumimoji="1" lang="en-US" altLang="zh-CN" dirty="0"/>
              <a:t>that the following </a:t>
            </a:r>
            <a:r>
              <a:rPr kumimoji="1" lang="en-US" altLang="zh-CN" dirty="0" smtClean="0"/>
              <a:t>word is </a:t>
            </a:r>
            <a:r>
              <a:rPr kumimoji="1" lang="en-US" altLang="zh-CN" dirty="0"/>
              <a:t>not a </a:t>
            </a:r>
            <a:r>
              <a:rPr kumimoji="1" lang="en-US" altLang="zh-CN" dirty="0" smtClean="0"/>
              <a:t>noun</a:t>
            </a:r>
          </a:p>
          <a:p>
            <a:pPr lvl="1"/>
            <a:r>
              <a:rPr kumimoji="1" lang="en-US" altLang="zh-CN" dirty="0" smtClean="0"/>
              <a:t>For </a:t>
            </a:r>
            <a:r>
              <a:rPr kumimoji="1" lang="en-US" altLang="zh-CN" dirty="0"/>
              <a:t>predicate </a:t>
            </a:r>
            <a:r>
              <a:rPr kumimoji="1" lang="en-US" altLang="zh-CN" dirty="0" smtClean="0"/>
              <a:t>nominals</a:t>
            </a:r>
          </a:p>
          <a:p>
            <a:pPr lvl="2"/>
            <a:r>
              <a:rPr kumimoji="1" lang="en-US" altLang="zh-CN" dirty="0"/>
              <a:t>R</a:t>
            </a:r>
            <a:r>
              <a:rPr kumimoji="1" lang="en-US" altLang="zh-CN" dirty="0" smtClean="0"/>
              <a:t>etain ADV+ADJ+N</a:t>
            </a:r>
            <a:r>
              <a:rPr kumimoji="1" lang="en-US" altLang="zh-CN" dirty="0"/>
              <a:t>, </a:t>
            </a:r>
            <a:r>
              <a:rPr kumimoji="1" lang="en-US" altLang="zh-CN" dirty="0" smtClean="0"/>
              <a:t>DET+ADJ+N </a:t>
            </a:r>
            <a:r>
              <a:rPr kumimoji="1" lang="en-US" altLang="zh-CN" dirty="0"/>
              <a:t>and ADJ+N </a:t>
            </a:r>
            <a:r>
              <a:rPr kumimoji="1" lang="en-US" altLang="zh-CN" dirty="0" smtClean="0"/>
              <a:t>n-grams</a:t>
            </a:r>
            <a:endParaRPr kumimoji="1" lang="en-US" altLang="zh-CN" dirty="0"/>
          </a:p>
          <a:p>
            <a:r>
              <a:rPr kumimoji="1" lang="en-US" altLang="zh-CN" dirty="0" smtClean="0"/>
              <a:t>Discard </a:t>
            </a:r>
            <a:r>
              <a:rPr kumimoji="1" lang="en-US" altLang="zh-CN" dirty="0"/>
              <a:t>all </a:t>
            </a:r>
            <a:r>
              <a:rPr kumimoji="1" lang="en-US" altLang="zh-CN" dirty="0" smtClean="0"/>
              <a:t>candidates with </a:t>
            </a:r>
            <a:r>
              <a:rPr kumimoji="1" lang="en-US" altLang="zh-CN" dirty="0"/>
              <a:t>frequency &lt; 3 as being too </a:t>
            </a:r>
            <a:r>
              <a:rPr kumimoji="1" lang="en-US" altLang="zh-CN" dirty="0" smtClean="0"/>
              <a:t>sparse</a:t>
            </a:r>
          </a:p>
          <a:p>
            <a:r>
              <a:rPr kumimoji="1" lang="en-US" altLang="zh-CN" dirty="0" smtClean="0"/>
              <a:t>Score each remaining candidate by estimating the probability that a tweet is sarcastic given that it contains the predicative expression within 5 words of a negative situation phrase: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30" y="5272194"/>
            <a:ext cx="4330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5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 Positive </a:t>
            </a:r>
            <a:r>
              <a:rPr kumimoji="1" lang="en-US" altLang="zh-CN" dirty="0" smtClean="0"/>
              <a:t>Phrases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In </a:t>
                </a:r>
                <a:r>
                  <a:rPr kumimoji="1" lang="en-US" altLang="zh-CN" dirty="0"/>
                  <a:t>each bootstrapping </a:t>
                </a:r>
                <a:r>
                  <a:rPr kumimoji="1" lang="en-US" altLang="zh-CN" dirty="0" smtClean="0"/>
                  <a:t>iteration, add only</a:t>
                </a:r>
              </a:p>
              <a:p>
                <a:pPr lvl="1"/>
                <a:r>
                  <a:rPr kumimoji="1" lang="en-US" altLang="zh-CN" dirty="0" smtClean="0"/>
                  <a:t>Top 5 positive </a:t>
                </a:r>
                <a:r>
                  <a:rPr kumimoji="1" lang="en-US" altLang="zh-CN" dirty="0"/>
                  <a:t>verb </a:t>
                </a:r>
                <a:r>
                  <a:rPr kumimoji="1" lang="en-US" altLang="zh-CN" dirty="0" smtClean="0"/>
                  <a:t>phrases</a:t>
                </a:r>
              </a:p>
              <a:p>
                <a:pPr lvl="1"/>
                <a:r>
                  <a:rPr kumimoji="1" lang="en-US" altLang="zh-CN" dirty="0"/>
                  <a:t>T</a:t>
                </a:r>
                <a:r>
                  <a:rPr kumimoji="1" lang="en-US" altLang="zh-CN" dirty="0" smtClean="0"/>
                  <a:t>op </a:t>
                </a:r>
                <a:r>
                  <a:rPr kumimoji="1" lang="en-US" altLang="zh-CN" dirty="0"/>
                  <a:t>5 positive </a:t>
                </a:r>
                <a:r>
                  <a:rPr kumimoji="1" lang="en-US" altLang="zh-CN" dirty="0" smtClean="0"/>
                  <a:t>predicative expressions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 smtClean="0"/>
                  <a:t>Both types </a:t>
                </a:r>
                <a:r>
                  <a:rPr kumimoji="1" lang="en-US" altLang="zh-CN" dirty="0"/>
                  <a:t>of sentiment phrases must pass a </a:t>
                </a:r>
                <a:r>
                  <a:rPr kumimoji="1" lang="en-US" altLang="zh-CN" dirty="0" smtClean="0"/>
                  <a:t>probability threshold </a:t>
                </a:r>
                <a:r>
                  <a:rPr kumimoji="1" lang="en-US" altLang="zh-CN" dirty="0"/>
                  <a:t>of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 smtClean="0"/>
                  <a:t>0.70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21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Learned Phrase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our </a:t>
            </a:r>
            <a:r>
              <a:rPr lang="en-US" altLang="zh-CN" dirty="0" smtClean="0"/>
              <a:t>experiments, we learned</a:t>
            </a:r>
          </a:p>
          <a:p>
            <a:pPr lvl="1"/>
            <a:r>
              <a:rPr lang="en-US" altLang="zh-CN" dirty="0" smtClean="0"/>
              <a:t>26 </a:t>
            </a:r>
            <a:r>
              <a:rPr lang="en-US" altLang="zh-CN" dirty="0"/>
              <a:t>positive sentiment verb </a:t>
            </a:r>
            <a:r>
              <a:rPr lang="en-US" altLang="zh-CN" dirty="0" smtClean="0"/>
              <a:t>phrases</a:t>
            </a:r>
          </a:p>
          <a:p>
            <a:pPr lvl="1"/>
            <a:r>
              <a:rPr lang="en-US" altLang="zh-CN" dirty="0" smtClean="0"/>
              <a:t>20 predicative expressions</a:t>
            </a:r>
          </a:p>
          <a:p>
            <a:pPr lvl="1"/>
            <a:r>
              <a:rPr lang="en-US" altLang="zh-CN" dirty="0" smtClean="0"/>
              <a:t>239 </a:t>
            </a:r>
            <a:r>
              <a:rPr lang="en-US" altLang="zh-CN" dirty="0"/>
              <a:t>negative </a:t>
            </a:r>
            <a:r>
              <a:rPr lang="en-US" altLang="zh-CN" dirty="0" smtClean="0"/>
              <a:t>situation phrases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766148"/>
            <a:ext cx="2901938" cy="4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8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Bootstrapping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Twitter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35,000 </a:t>
            </a:r>
            <a:r>
              <a:rPr lang="en-US" altLang="zh-CN" dirty="0"/>
              <a:t>tweets that contain the hashtag </a:t>
            </a:r>
            <a:r>
              <a:rPr lang="en-US" altLang="zh-CN" b="1" dirty="0">
                <a:solidFill>
                  <a:srgbClr val="00B0F0"/>
                </a:solidFill>
              </a:rPr>
              <a:t>#</a:t>
            </a:r>
            <a:r>
              <a:rPr lang="en-US" altLang="zh-CN" b="1" dirty="0" smtClean="0">
                <a:solidFill>
                  <a:srgbClr val="00B0F0"/>
                </a:solidFill>
              </a:rPr>
              <a:t>sarcasm or </a:t>
            </a:r>
            <a:r>
              <a:rPr lang="en-US" altLang="zh-CN" b="1" dirty="0">
                <a:solidFill>
                  <a:srgbClr val="00B0F0"/>
                </a:solidFill>
              </a:rPr>
              <a:t>#</a:t>
            </a:r>
            <a:r>
              <a:rPr lang="en-US" altLang="zh-CN" b="1" dirty="0" smtClean="0">
                <a:solidFill>
                  <a:srgbClr val="00B0F0"/>
                </a:solidFill>
              </a:rPr>
              <a:t>sarcastic</a:t>
            </a:r>
            <a:r>
              <a:rPr lang="en-US" altLang="zh-CN" dirty="0" smtClean="0">
                <a:solidFill>
                  <a:schemeClr val="tx1"/>
                </a:solidFill>
              </a:rPr>
              <a:t> (20%)</a:t>
            </a:r>
          </a:p>
          <a:p>
            <a:pPr lvl="1"/>
            <a:r>
              <a:rPr lang="en-US" altLang="zh-CN" dirty="0" smtClean="0"/>
              <a:t>140,000 additional tweets from Twitter’s </a:t>
            </a:r>
            <a:r>
              <a:rPr lang="en-US" altLang="zh-CN" b="1" dirty="0" smtClean="0">
                <a:solidFill>
                  <a:srgbClr val="00B0F0"/>
                </a:solidFill>
              </a:rPr>
              <a:t>random daily stream</a:t>
            </a:r>
            <a:r>
              <a:rPr lang="en-US" altLang="zh-CN" dirty="0" smtClean="0">
                <a:solidFill>
                  <a:schemeClr val="tx1"/>
                </a:solidFill>
              </a:rPr>
              <a:t> (80%)</a:t>
            </a:r>
          </a:p>
          <a:p>
            <a:pPr lvl="2"/>
            <a:r>
              <a:rPr lang="en-US" altLang="zh-CN" dirty="0" smtClean="0"/>
              <a:t>Removed the tweets that contain a sarcasm hashtag, and considered the rest to be negative instances of sarcasm.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Applied CMU’s part-of-speech tagger designed for tweets (</a:t>
            </a:r>
            <a:r>
              <a:rPr lang="en-US" altLang="zh-CN" dirty="0" err="1" smtClean="0"/>
              <a:t>Owoputiet</a:t>
            </a:r>
            <a:r>
              <a:rPr lang="en-US" altLang="zh-CN" dirty="0" smtClean="0"/>
              <a:t> al., 2013) to this data set.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57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-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Focus </a:t>
            </a:r>
            <a:r>
              <a:rPr kumimoji="1" lang="en-US" altLang="zh-CN" dirty="0"/>
              <a:t>on identifying sarcasm that is </a:t>
            </a:r>
            <a:r>
              <a:rPr kumimoji="1" lang="en-US" altLang="zh-CN" b="1" dirty="0">
                <a:solidFill>
                  <a:srgbClr val="FF0000"/>
                </a:solidFill>
              </a:rPr>
              <a:t>self-contained in one tweet </a:t>
            </a:r>
            <a:r>
              <a:rPr kumimoji="1" lang="en-US" altLang="zh-CN" dirty="0"/>
              <a:t>and does not depend on prior conversational context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/>
              <a:t>For example, a tweet such as “Yes, I meant that sarcastically.” should be labeled as not sarcastic because the sarcastic content was (</a:t>
            </a:r>
            <a:r>
              <a:rPr kumimoji="1" lang="en-US" altLang="zh-CN" dirty="0" smtClean="0"/>
              <a:t>presumably</a:t>
            </a:r>
            <a:r>
              <a:rPr kumimoji="1" lang="en-US" altLang="zh-CN" dirty="0"/>
              <a:t>) in a previous tweet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Collected </a:t>
            </a:r>
            <a:r>
              <a:rPr kumimoji="1" lang="en-US" altLang="zh-CN" dirty="0"/>
              <a:t>1,600 tweets with a sarcasm hashtag (#sarcasm or </a:t>
            </a:r>
            <a:r>
              <a:rPr kumimoji="1" lang="en-US" altLang="zh-CN" dirty="0" smtClean="0"/>
              <a:t>#</a:t>
            </a:r>
            <a:r>
              <a:rPr kumimoji="1" lang="en-US" altLang="zh-CN" dirty="0" err="1" smtClean="0"/>
              <a:t>vsarcastic</a:t>
            </a:r>
            <a:r>
              <a:rPr kumimoji="1" lang="en-US" altLang="zh-CN" dirty="0"/>
              <a:t>), and 1,600 tweets without these sarcasm hashtags from Twitter’s random streaming API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742 </a:t>
            </a:r>
            <a:r>
              <a:rPr kumimoji="1" lang="en-US" altLang="zh-CN" dirty="0"/>
              <a:t>of the 3,200 tweets(23%) judged </a:t>
            </a:r>
            <a:r>
              <a:rPr kumimoji="1" lang="en-US" altLang="zh-CN" dirty="0" smtClean="0"/>
              <a:t>to </a:t>
            </a:r>
            <a:r>
              <a:rPr kumimoji="1" lang="en-US" altLang="zh-CN" dirty="0"/>
              <a:t>be </a:t>
            </a:r>
            <a:r>
              <a:rPr kumimoji="1" lang="en-US" altLang="zh-CN" dirty="0" smtClean="0"/>
              <a:t>sarcastic</a:t>
            </a:r>
          </a:p>
          <a:p>
            <a:pPr lvl="2"/>
            <a:r>
              <a:rPr kumimoji="1" lang="en-US" altLang="zh-CN" dirty="0" smtClean="0"/>
              <a:t>713 </a:t>
            </a:r>
            <a:r>
              <a:rPr kumimoji="1" lang="en-US" altLang="zh-CN" dirty="0"/>
              <a:t>of the 1,600 tweets with sarcasm hashtags (45%) were judged to be </a:t>
            </a:r>
            <a:r>
              <a:rPr kumimoji="1" lang="en-US" altLang="zh-CN" dirty="0" smtClean="0"/>
              <a:t>sarcastic</a:t>
            </a:r>
          </a:p>
          <a:p>
            <a:pPr lvl="2"/>
            <a:r>
              <a:rPr kumimoji="1" lang="en-US" altLang="zh-CN" dirty="0"/>
              <a:t>29 </a:t>
            </a:r>
            <a:r>
              <a:rPr kumimoji="1" lang="en-US" altLang="zh-CN" dirty="0" smtClean="0"/>
              <a:t>of </a:t>
            </a:r>
            <a:r>
              <a:rPr kumimoji="1" lang="en-US" altLang="zh-CN" dirty="0"/>
              <a:t>the 1,600 tweets (1.8%) </a:t>
            </a:r>
            <a:r>
              <a:rPr kumimoji="1" lang="en-US" altLang="zh-CN" dirty="0" smtClean="0"/>
              <a:t>in </a:t>
            </a:r>
            <a:r>
              <a:rPr kumimoji="1" lang="en-US" altLang="zh-CN" dirty="0"/>
              <a:t>our data set that were </a:t>
            </a:r>
            <a:r>
              <a:rPr kumimoji="1" lang="en-US" altLang="zh-CN" dirty="0" smtClean="0"/>
              <a:t>obtained from </a:t>
            </a:r>
            <a:r>
              <a:rPr kumimoji="1" lang="en-US" altLang="zh-CN" dirty="0"/>
              <a:t>the random stream and did not have </a:t>
            </a:r>
            <a:r>
              <a:rPr kumimoji="1" lang="en-US" altLang="zh-CN" dirty="0" smtClean="0"/>
              <a:t>a sarcasm hashtag, were </a:t>
            </a:r>
            <a:r>
              <a:rPr kumimoji="1" lang="en-US" altLang="zh-CN" dirty="0"/>
              <a:t>judged to be </a:t>
            </a:r>
            <a:r>
              <a:rPr kumimoji="1" lang="en-US" altLang="zh-CN" dirty="0" smtClean="0"/>
              <a:t>sarcastic</a:t>
            </a:r>
          </a:p>
          <a:p>
            <a:pPr lvl="1"/>
            <a:endParaRPr kumimoji="1" lang="en-US" altLang="zh-CN" dirty="0"/>
          </a:p>
          <a:p>
            <a:r>
              <a:rPr lang="en-US" altLang="zh-CN" dirty="0"/>
              <a:t>We </a:t>
            </a:r>
            <a:r>
              <a:rPr lang="en-US" altLang="zh-CN" dirty="0" smtClean="0"/>
              <a:t>used</a:t>
            </a:r>
          </a:p>
          <a:p>
            <a:pPr lvl="1"/>
            <a:r>
              <a:rPr lang="en-US" altLang="zh-CN" dirty="0" smtClean="0"/>
              <a:t>200 tweets as our </a:t>
            </a:r>
            <a:r>
              <a:rPr lang="en-US" altLang="zh-CN" dirty="0"/>
              <a:t>Tuning </a:t>
            </a:r>
            <a:r>
              <a:rPr lang="en-US" altLang="zh-CN" dirty="0" smtClean="0"/>
              <a:t>Set</a:t>
            </a:r>
          </a:p>
          <a:p>
            <a:pPr lvl="1"/>
            <a:r>
              <a:rPr lang="en-US" altLang="zh-CN" dirty="0" smtClean="0"/>
              <a:t>3000 </a:t>
            </a:r>
            <a:r>
              <a:rPr lang="en-US" altLang="zh-CN" dirty="0"/>
              <a:t>tweets </a:t>
            </a:r>
            <a:r>
              <a:rPr lang="en-US" altLang="zh-CN" dirty="0" smtClean="0"/>
              <a:t>as our </a:t>
            </a:r>
            <a:r>
              <a:rPr lang="en-US" altLang="zh-CN" dirty="0"/>
              <a:t>Test Set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/>
              <a:t>693 </a:t>
            </a:r>
            <a:r>
              <a:rPr lang="en-US" altLang="zh-CN" dirty="0" smtClean="0"/>
              <a:t>tweets were </a:t>
            </a:r>
            <a:r>
              <a:rPr lang="en-US" altLang="zh-CN" dirty="0"/>
              <a:t>annotated as sarcastic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09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Baselines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Two </a:t>
            </a:r>
            <a:r>
              <a:rPr kumimoji="1" lang="en-US" altLang="zh-CN" dirty="0"/>
              <a:t>baseline </a:t>
            </a:r>
            <a:r>
              <a:rPr kumimoji="1" lang="en-US" altLang="zh-CN" dirty="0" smtClean="0"/>
              <a:t>systems:</a:t>
            </a:r>
          </a:p>
          <a:p>
            <a:pPr lvl="1"/>
            <a:r>
              <a:rPr kumimoji="1" lang="en-US" altLang="zh-CN" dirty="0" smtClean="0"/>
              <a:t>Support </a:t>
            </a:r>
            <a:r>
              <a:rPr kumimoji="1" lang="en-US" altLang="zh-CN" dirty="0"/>
              <a:t>vector machine (SVM) </a:t>
            </a:r>
            <a:r>
              <a:rPr kumimoji="1" lang="en-US" altLang="zh-CN" dirty="0" smtClean="0"/>
              <a:t>classifiers (the </a:t>
            </a:r>
            <a:r>
              <a:rPr kumimoji="1" lang="en-US" altLang="zh-CN" dirty="0"/>
              <a:t>RBF </a:t>
            </a:r>
            <a:r>
              <a:rPr kumimoji="1" lang="en-US" altLang="zh-CN" dirty="0" smtClean="0"/>
              <a:t>kernel)</a:t>
            </a:r>
          </a:p>
          <a:p>
            <a:pPr lvl="2"/>
            <a:r>
              <a:rPr kumimoji="1" lang="en-US" altLang="zh-CN" dirty="0" smtClean="0"/>
              <a:t>One </a:t>
            </a:r>
            <a:r>
              <a:rPr kumimoji="1" lang="en-US" altLang="zh-CN" dirty="0"/>
              <a:t>with just </a:t>
            </a:r>
            <a:r>
              <a:rPr kumimoji="1" lang="en-US" altLang="zh-CN" b="1" dirty="0">
                <a:solidFill>
                  <a:srgbClr val="FF0000"/>
                </a:solidFill>
              </a:rPr>
              <a:t>unigram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features and one </a:t>
            </a:r>
            <a:r>
              <a:rPr kumimoji="1" lang="en-US" altLang="zh-CN" dirty="0"/>
              <a:t>with </a:t>
            </a:r>
            <a:r>
              <a:rPr kumimoji="1" lang="en-US" altLang="zh-CN" b="1" dirty="0">
                <a:solidFill>
                  <a:srgbClr val="FF0000"/>
                </a:solidFill>
              </a:rPr>
              <a:t>both unigrams and bigrams</a:t>
            </a:r>
            <a:r>
              <a:rPr kumimoji="1" lang="en-US" altLang="zh-CN" dirty="0" smtClean="0"/>
              <a:t>.</a:t>
            </a:r>
          </a:p>
          <a:p>
            <a:pPr lvl="3"/>
            <a:r>
              <a:rPr kumimoji="1" lang="en-US" altLang="zh-CN" dirty="0" smtClean="0"/>
              <a:t>binary </a:t>
            </a:r>
            <a:r>
              <a:rPr kumimoji="1" lang="en-US" altLang="zh-CN" dirty="0"/>
              <a:t>values indicating the presence or absence of each n-gram in a </a:t>
            </a:r>
            <a:r>
              <a:rPr kumimoji="1" lang="en-US" altLang="zh-CN" dirty="0" smtClean="0"/>
              <a:t>tweet</a:t>
            </a:r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classifiers were evaluated using 10-fold </a:t>
            </a:r>
            <a:r>
              <a:rPr kumimoji="1" lang="en-US" altLang="zh-CN" dirty="0" smtClean="0"/>
              <a:t>cross-validation</a:t>
            </a:r>
            <a:endParaRPr kumimoji="1" lang="en-US" altLang="zh-CN" dirty="0"/>
          </a:p>
          <a:p>
            <a:r>
              <a:rPr kumimoji="1" lang="en-US" altLang="zh-CN" dirty="0" smtClean="0"/>
              <a:t>The parameters </a:t>
            </a:r>
            <a:r>
              <a:rPr kumimoji="1" lang="en-US" altLang="zh-CN" dirty="0"/>
              <a:t>were optimized for accuracy using unigram features and 10-fold cross-validation on our Tuning </a:t>
            </a:r>
            <a:r>
              <a:rPr kumimoji="1" lang="en-US" altLang="zh-CN" dirty="0" smtClean="0"/>
              <a:t>Set.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Baselines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Existing sentiment and </a:t>
            </a:r>
            <a:r>
              <a:rPr lang="en-US" altLang="zh-CN" dirty="0"/>
              <a:t>subjectivity lexicons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Liu05</a:t>
            </a:r>
          </a:p>
          <a:p>
            <a:pPr lvl="2"/>
            <a:r>
              <a:rPr kumimoji="1" lang="en-US" altLang="zh-CN" dirty="0" smtClean="0"/>
              <a:t>A </a:t>
            </a:r>
            <a:r>
              <a:rPr kumimoji="1" lang="en-US" altLang="zh-CN" dirty="0"/>
              <a:t>positive and negative opinion lexicon from (Liu et al., 2005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contains </a:t>
            </a:r>
            <a:r>
              <a:rPr kumimoji="1" lang="en-US" altLang="zh-CN" dirty="0"/>
              <a:t>2,007 positive sentiment words and 4,783 negative sentiment words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MPQA05</a:t>
            </a:r>
          </a:p>
          <a:p>
            <a:pPr lvl="2"/>
            <a:r>
              <a:rPr kumimoji="1" lang="en-US" altLang="zh-CN" dirty="0" smtClean="0"/>
              <a:t>part </a:t>
            </a:r>
            <a:r>
              <a:rPr kumimoji="1" lang="en-US" altLang="zh-CN" dirty="0"/>
              <a:t>of the </a:t>
            </a:r>
            <a:r>
              <a:rPr kumimoji="1" lang="en-US" altLang="zh-CN" dirty="0" err="1"/>
              <a:t>OpinionFinder</a:t>
            </a:r>
            <a:r>
              <a:rPr kumimoji="1" lang="en-US" altLang="zh-CN" dirty="0"/>
              <a:t> system (Wilson et al., 2005a; Wilson et al., 2005b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contains </a:t>
            </a:r>
            <a:r>
              <a:rPr kumimoji="1" lang="en-US" altLang="zh-CN" dirty="0"/>
              <a:t>2,718 subjective words with positive polarity and 4,910 subjective words with </a:t>
            </a:r>
            <a:r>
              <a:rPr kumimoji="1" lang="en-US" altLang="zh-CN" dirty="0" smtClean="0"/>
              <a:t>negative polarity.</a:t>
            </a:r>
          </a:p>
          <a:p>
            <a:pPr lvl="1"/>
            <a:r>
              <a:rPr kumimoji="1" lang="en-US" altLang="zh-CN" dirty="0" smtClean="0"/>
              <a:t>AFINN11</a:t>
            </a:r>
          </a:p>
          <a:p>
            <a:pPr lvl="2"/>
            <a:r>
              <a:rPr kumimoji="1" lang="en-US" altLang="zh-CN" dirty="0" smtClean="0"/>
              <a:t>designed </a:t>
            </a:r>
            <a:r>
              <a:rPr kumimoji="1" lang="en-US" altLang="zh-CN" dirty="0"/>
              <a:t>for microblogs (Nielsen, 2011; Hansen et al., 2011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contains </a:t>
            </a:r>
            <a:r>
              <a:rPr kumimoji="1" lang="en-US" altLang="zh-CN" dirty="0"/>
              <a:t>2,477 manually labeled words and phrases with integer values ranging from -5 (negativity) to 5 (positivity).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84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5572471" cy="4023360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Label </a:t>
            </a:r>
            <a:r>
              <a:rPr kumimoji="1" lang="en-US" altLang="zh-CN" dirty="0"/>
              <a:t>a tweet as sarcastic if it contains any </a:t>
            </a:r>
            <a:r>
              <a:rPr kumimoji="1" lang="en-US" altLang="zh-CN" b="1" dirty="0">
                <a:solidFill>
                  <a:srgbClr val="FF0000"/>
                </a:solidFill>
              </a:rPr>
              <a:t>positive term</a:t>
            </a:r>
            <a:r>
              <a:rPr kumimoji="1" lang="en-US" altLang="zh-CN" dirty="0"/>
              <a:t> in each </a:t>
            </a:r>
            <a:r>
              <a:rPr kumimoji="1" lang="en-US" altLang="zh-CN" dirty="0" smtClean="0"/>
              <a:t>resource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b="1" dirty="0">
                <a:solidFill>
                  <a:srgbClr val="00B0F0"/>
                </a:solidFill>
              </a:rPr>
              <a:t>Positive Sentiment Only </a:t>
            </a:r>
            <a:r>
              <a:rPr kumimoji="1" lang="en-US" altLang="zh-CN" dirty="0"/>
              <a:t>section of Table 2 shows that all three sentiment lexicons achieved </a:t>
            </a:r>
            <a:r>
              <a:rPr kumimoji="1" lang="en-US" altLang="zh-CN" b="1" dirty="0">
                <a:solidFill>
                  <a:srgbClr val="FF0000"/>
                </a:solidFill>
              </a:rPr>
              <a:t>high recall </a:t>
            </a:r>
            <a:r>
              <a:rPr kumimoji="1" lang="en-US" altLang="zh-CN" dirty="0"/>
              <a:t>(75-78%) but low precision (30-34</a:t>
            </a:r>
            <a:r>
              <a:rPr kumimoji="1" lang="en-US" altLang="zh-CN" dirty="0" smtClean="0"/>
              <a:t>%).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51" y="757981"/>
            <a:ext cx="448592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2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2471" cy="4023360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Label </a:t>
            </a:r>
            <a:r>
              <a:rPr kumimoji="1" lang="en-US" altLang="zh-CN" dirty="0"/>
              <a:t>a tweet as sarcastic if it contains any </a:t>
            </a:r>
            <a:r>
              <a:rPr kumimoji="1" lang="en-US" altLang="zh-CN" b="1" dirty="0">
                <a:solidFill>
                  <a:srgbClr val="FF0000"/>
                </a:solidFill>
              </a:rPr>
              <a:t>negative term</a:t>
            </a:r>
            <a:r>
              <a:rPr kumimoji="1" lang="en-US" altLang="zh-CN" dirty="0"/>
              <a:t> from each </a:t>
            </a:r>
            <a:r>
              <a:rPr kumimoji="1" lang="en-US" altLang="zh-CN" dirty="0" smtClean="0"/>
              <a:t>resource</a:t>
            </a:r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b="1" dirty="0">
                <a:solidFill>
                  <a:srgbClr val="00B0F0"/>
                </a:solidFill>
              </a:rPr>
              <a:t>Negative Sentiment Only </a:t>
            </a:r>
            <a:r>
              <a:rPr kumimoji="1" lang="en-US" altLang="zh-CN" dirty="0"/>
              <a:t>section of Table 2 shows that this approach yields much </a:t>
            </a:r>
            <a:r>
              <a:rPr kumimoji="1" lang="en-US" altLang="zh-CN" b="1" dirty="0">
                <a:solidFill>
                  <a:srgbClr val="FF0000"/>
                </a:solidFill>
              </a:rPr>
              <a:t>lower recall and also lower precision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22-24%, which </a:t>
            </a:r>
            <a:r>
              <a:rPr kumimoji="1" lang="en-US" altLang="zh-CN" dirty="0"/>
              <a:t>is what would be </a:t>
            </a:r>
            <a:r>
              <a:rPr kumimoji="1" lang="en-US" altLang="zh-CN" b="1" dirty="0">
                <a:solidFill>
                  <a:srgbClr val="FF0000"/>
                </a:solidFill>
              </a:rPr>
              <a:t>expected of a random classifier </a:t>
            </a:r>
            <a:r>
              <a:rPr kumimoji="1" lang="en-US" altLang="zh-CN" dirty="0"/>
              <a:t>since 23% of the tweets are </a:t>
            </a:r>
            <a:r>
              <a:rPr kumimoji="1" lang="en-US" altLang="zh-CN" dirty="0" smtClean="0"/>
              <a:t>sarcastic</a:t>
            </a:r>
          </a:p>
          <a:p>
            <a:pPr lvl="1"/>
            <a:r>
              <a:rPr kumimoji="1" lang="en-US" altLang="zh-CN" dirty="0" smtClean="0"/>
              <a:t>These </a:t>
            </a:r>
            <a:r>
              <a:rPr kumimoji="1" lang="en-US" altLang="zh-CN" dirty="0"/>
              <a:t>results suggest that explicit negative sentiments are </a:t>
            </a:r>
            <a:r>
              <a:rPr kumimoji="1" lang="en-US" altLang="zh-CN" b="1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generally </a:t>
            </a:r>
            <a:r>
              <a:rPr kumimoji="1" lang="en-US" altLang="zh-CN" b="1" dirty="0">
                <a:solidFill>
                  <a:srgbClr val="FF0000"/>
                </a:solidFill>
              </a:rPr>
              <a:t>indicative of sarcasm</a:t>
            </a:r>
            <a:r>
              <a:rPr kumimoji="1"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51" y="770681"/>
            <a:ext cx="448592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Sarcasm </a:t>
            </a:r>
            <a:r>
              <a:rPr lang="en-US" altLang="zh-CN" dirty="0"/>
              <a:t>can be manifested in many different </a:t>
            </a:r>
            <a:r>
              <a:rPr lang="en-US" altLang="zh-CN" dirty="0" smtClean="0"/>
              <a:t>ways, but </a:t>
            </a:r>
            <a:r>
              <a:rPr lang="en-US" altLang="zh-CN" dirty="0"/>
              <a:t>recognizing sarcasm is important for natural </a:t>
            </a:r>
            <a:r>
              <a:rPr lang="en-US" altLang="zh-CN" dirty="0" smtClean="0"/>
              <a:t>language processing </a:t>
            </a:r>
            <a:r>
              <a:rPr lang="en-US" altLang="zh-CN" dirty="0"/>
              <a:t>to </a:t>
            </a:r>
            <a:r>
              <a:rPr lang="en-US" altLang="zh-CN" b="1" dirty="0">
                <a:solidFill>
                  <a:srgbClr val="00B0F0"/>
                </a:solidFill>
              </a:rPr>
              <a:t>avoid </a:t>
            </a:r>
            <a:r>
              <a:rPr lang="en-US" altLang="zh-CN" b="1" dirty="0" smtClean="0">
                <a:solidFill>
                  <a:srgbClr val="00B0F0"/>
                </a:solidFill>
              </a:rPr>
              <a:t>misinterpreting sarcastic statements as literal</a:t>
            </a:r>
            <a:r>
              <a:rPr lang="en-US" altLang="zh-CN" dirty="0" smtClean="0"/>
              <a:t>.</a:t>
            </a:r>
          </a:p>
          <a:p>
            <a:endParaRPr kumimoji="1" lang="en-US" altLang="zh-CN" dirty="0"/>
          </a:p>
          <a:p>
            <a:r>
              <a:rPr lang="en-US" altLang="zh-CN" dirty="0"/>
              <a:t>In the realm of Twitter, we observed that </a:t>
            </a:r>
            <a:r>
              <a:rPr lang="en-US" altLang="zh-CN" dirty="0" smtClean="0"/>
              <a:t>many sarcastic </a:t>
            </a:r>
            <a:r>
              <a:rPr lang="en-US" altLang="zh-CN" dirty="0"/>
              <a:t>tweets have a common structure </a:t>
            </a:r>
            <a:r>
              <a:rPr lang="en-US" altLang="zh-CN" dirty="0" smtClean="0"/>
              <a:t>that creates </a:t>
            </a:r>
            <a:r>
              <a:rPr lang="en-US" altLang="zh-CN" dirty="0"/>
              <a:t>a </a:t>
            </a:r>
            <a:r>
              <a:rPr lang="en-US" altLang="zh-CN" b="1" dirty="0">
                <a:solidFill>
                  <a:srgbClr val="00B0F0"/>
                </a:solidFill>
              </a:rPr>
              <a:t>positive/negative contrast </a:t>
            </a:r>
            <a:r>
              <a:rPr lang="en-US" altLang="zh-CN" dirty="0">
                <a:solidFill>
                  <a:srgbClr val="404040"/>
                </a:solidFill>
              </a:rPr>
              <a:t>between a </a:t>
            </a:r>
            <a:r>
              <a:rPr lang="en-US" altLang="zh-CN" b="1" dirty="0" smtClean="0">
                <a:solidFill>
                  <a:srgbClr val="00B0F0"/>
                </a:solidFill>
              </a:rPr>
              <a:t>sentiment </a:t>
            </a:r>
            <a:r>
              <a:rPr lang="en-US" altLang="zh-CN" dirty="0" smtClean="0">
                <a:solidFill>
                  <a:srgbClr val="404040"/>
                </a:solidFill>
              </a:rPr>
              <a:t>and </a:t>
            </a:r>
            <a:r>
              <a:rPr lang="en-US" altLang="zh-CN" dirty="0">
                <a:solidFill>
                  <a:srgbClr val="404040"/>
                </a:solidFill>
              </a:rPr>
              <a:t>a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situation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Specifically</a:t>
            </a:r>
            <a:r>
              <a:rPr lang="en-US" altLang="zh-CN" dirty="0"/>
              <a:t>, sarcastic </a:t>
            </a:r>
            <a:r>
              <a:rPr lang="en-US" altLang="zh-CN" dirty="0" smtClean="0"/>
              <a:t>tweets </a:t>
            </a:r>
            <a:r>
              <a:rPr lang="en-US" altLang="zh-CN" b="1" dirty="0" smtClean="0">
                <a:solidFill>
                  <a:srgbClr val="00B0F0"/>
                </a:solidFill>
              </a:rPr>
              <a:t>often</a:t>
            </a:r>
            <a:r>
              <a:rPr lang="en-US" altLang="zh-CN" dirty="0" smtClean="0"/>
              <a:t> </a:t>
            </a:r>
            <a:r>
              <a:rPr lang="en-US" altLang="zh-CN" dirty="0"/>
              <a:t>express a </a:t>
            </a:r>
            <a:r>
              <a:rPr lang="en-US" altLang="zh-CN" b="1" dirty="0">
                <a:solidFill>
                  <a:srgbClr val="00B0F0"/>
                </a:solidFill>
              </a:rPr>
              <a:t>positive sentiment </a:t>
            </a:r>
            <a:r>
              <a:rPr lang="en-US" altLang="zh-CN" dirty="0">
                <a:solidFill>
                  <a:srgbClr val="404040"/>
                </a:solidFill>
              </a:rPr>
              <a:t>in reference to </a:t>
            </a:r>
            <a:r>
              <a:rPr lang="en-US" altLang="zh-CN" dirty="0" smtClean="0">
                <a:solidFill>
                  <a:srgbClr val="404040"/>
                </a:solidFill>
              </a:rPr>
              <a:t>a</a:t>
            </a:r>
            <a:r>
              <a:rPr lang="en-US" altLang="zh-CN" b="1" dirty="0" smtClean="0">
                <a:solidFill>
                  <a:srgbClr val="00B0F0"/>
                </a:solidFill>
              </a:rPr>
              <a:t> negative </a:t>
            </a:r>
            <a:r>
              <a:rPr lang="en-US" altLang="zh-CN" b="1" dirty="0">
                <a:solidFill>
                  <a:srgbClr val="00B0F0"/>
                </a:solidFill>
              </a:rPr>
              <a:t>activity </a:t>
            </a:r>
            <a:r>
              <a:rPr lang="en-US" altLang="zh-CN" dirty="0"/>
              <a:t>or state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For example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5" y="4168625"/>
            <a:ext cx="4015014" cy="20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74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2471" cy="4023360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Label </a:t>
            </a:r>
            <a:r>
              <a:rPr kumimoji="1" lang="en-US" altLang="zh-CN" dirty="0"/>
              <a:t>a tweet as sarcastic if it contains </a:t>
            </a:r>
            <a:r>
              <a:rPr kumimoji="1" lang="en-US" altLang="zh-CN" b="1" dirty="0">
                <a:solidFill>
                  <a:srgbClr val="FF0000"/>
                </a:solidFill>
              </a:rPr>
              <a:t>both</a:t>
            </a:r>
            <a:r>
              <a:rPr kumimoji="1" lang="en-US" altLang="zh-CN" dirty="0"/>
              <a:t> a </a:t>
            </a:r>
            <a:r>
              <a:rPr kumimoji="1" lang="en-US" altLang="zh-CN" b="1" dirty="0">
                <a:solidFill>
                  <a:srgbClr val="FF0000"/>
                </a:solidFill>
              </a:rPr>
              <a:t>positive sentiment </a:t>
            </a:r>
            <a:r>
              <a:rPr kumimoji="1" lang="en-US" altLang="zh-CN" dirty="0"/>
              <a:t>term and a </a:t>
            </a:r>
            <a:r>
              <a:rPr kumimoji="1" lang="en-US" altLang="zh-CN" b="1" dirty="0">
                <a:solidFill>
                  <a:srgbClr val="FF0000"/>
                </a:solidFill>
              </a:rPr>
              <a:t>negative sentiment </a:t>
            </a:r>
            <a:r>
              <a:rPr kumimoji="1" lang="en-US" altLang="zh-CN" dirty="0"/>
              <a:t>term, in any order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b="1" dirty="0">
                <a:solidFill>
                  <a:srgbClr val="00B0F0"/>
                </a:solidFill>
              </a:rPr>
              <a:t>Positive and Negative Sentiment, Unordered </a:t>
            </a:r>
            <a:r>
              <a:rPr kumimoji="1" lang="en-US" altLang="zh-CN" dirty="0"/>
              <a:t>section of Table 2 shows that this approach yields </a:t>
            </a:r>
            <a:r>
              <a:rPr kumimoji="1" lang="en-US" altLang="zh-CN" b="1" dirty="0">
                <a:solidFill>
                  <a:srgbClr val="FF0000"/>
                </a:solidFill>
              </a:rPr>
              <a:t>low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recall</a:t>
            </a:r>
            <a:r>
              <a:rPr kumimoji="1" lang="en-US" altLang="zh-CN" dirty="0"/>
              <a:t> and </a:t>
            </a:r>
            <a:r>
              <a:rPr kumimoji="1" lang="en-US" altLang="zh-CN" b="1" dirty="0">
                <a:solidFill>
                  <a:srgbClr val="FF0000"/>
                </a:solidFill>
              </a:rPr>
              <a:t>low precision </a:t>
            </a:r>
            <a:r>
              <a:rPr kumimoji="1" lang="en-US" altLang="zh-CN" dirty="0"/>
              <a:t>as well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relatively </a:t>
            </a:r>
            <a:r>
              <a:rPr kumimoji="1" lang="en-US" altLang="zh-CN" b="1" dirty="0">
                <a:solidFill>
                  <a:srgbClr val="FF0000"/>
                </a:solidFill>
              </a:rPr>
              <a:t>few</a:t>
            </a:r>
            <a:r>
              <a:rPr kumimoji="1" lang="en-US" altLang="zh-CN" dirty="0"/>
              <a:t> sarcastic tweets contain both positive and negative sentiments</a:t>
            </a:r>
            <a:r>
              <a:rPr kumimoji="1" lang="en-US" altLang="zh-CN" dirty="0" smtClean="0"/>
              <a:t>,.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51" y="770681"/>
            <a:ext cx="448592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1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2471" cy="4023360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Require the </a:t>
            </a:r>
            <a:r>
              <a:rPr kumimoji="1" lang="en-US" altLang="zh-CN" b="1" dirty="0">
                <a:solidFill>
                  <a:srgbClr val="FF0000"/>
                </a:solidFill>
              </a:rPr>
              <a:t>positive term must precede the negative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term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and near each other (no more than 5 words apart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b="1" dirty="0">
                <a:solidFill>
                  <a:srgbClr val="00B0F0"/>
                </a:solidFill>
              </a:rPr>
              <a:t>Positive and Negative Sentiment, Ordered</a:t>
            </a:r>
            <a:r>
              <a:rPr kumimoji="1" lang="en-US" altLang="zh-CN" dirty="0"/>
              <a:t> section of Table 2 shows that this ordering constraint </a:t>
            </a:r>
            <a:r>
              <a:rPr kumimoji="1" lang="en-US" altLang="zh-CN" b="1" dirty="0">
                <a:solidFill>
                  <a:srgbClr val="FF0000"/>
                </a:solidFill>
              </a:rPr>
              <a:t>further decreases recall</a:t>
            </a:r>
            <a:r>
              <a:rPr kumimoji="1" lang="en-US" altLang="zh-CN" dirty="0"/>
              <a:t> and only </a:t>
            </a:r>
            <a:r>
              <a:rPr kumimoji="1" lang="en-US" altLang="zh-CN" b="1" dirty="0">
                <a:solidFill>
                  <a:srgbClr val="FF0000"/>
                </a:solidFill>
              </a:rPr>
              <a:t>slightly improves precision</a:t>
            </a:r>
            <a:r>
              <a:rPr kumimoji="1" lang="en-US" altLang="zh-CN" dirty="0"/>
              <a:t>, if at all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/>
              <a:t>Our </a:t>
            </a:r>
            <a:r>
              <a:rPr kumimoji="1" lang="en-US" altLang="zh-CN" dirty="0" smtClean="0"/>
              <a:t>hypothesis </a:t>
            </a:r>
            <a:r>
              <a:rPr kumimoji="1" lang="en-US" altLang="zh-CN" dirty="0"/>
              <a:t>is that when positive and negative sentiments are expressed in the same tweet, they are </a:t>
            </a:r>
            <a:r>
              <a:rPr kumimoji="1" lang="en-US" altLang="zh-CN" b="1" dirty="0">
                <a:solidFill>
                  <a:srgbClr val="FF0000"/>
                </a:solidFill>
              </a:rPr>
              <a:t>referring to different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things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51" y="770681"/>
            <a:ext cx="448592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2471" cy="4023360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Evaluates </a:t>
            </a:r>
            <a:r>
              <a:rPr kumimoji="1" lang="en-US" altLang="zh-CN" dirty="0"/>
              <a:t>the effectiveness of the </a:t>
            </a:r>
            <a:r>
              <a:rPr kumimoji="1" lang="en-US" altLang="zh-CN" b="1" dirty="0">
                <a:solidFill>
                  <a:srgbClr val="FF0000"/>
                </a:solidFill>
              </a:rPr>
              <a:t>positive sentiment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and </a:t>
            </a:r>
            <a:r>
              <a:rPr kumimoji="1" lang="en-US" altLang="zh-CN" b="1" dirty="0">
                <a:solidFill>
                  <a:srgbClr val="FF0000"/>
                </a:solidFill>
              </a:rPr>
              <a:t>negative situation </a:t>
            </a:r>
            <a:r>
              <a:rPr kumimoji="1" lang="en-US" altLang="zh-CN" dirty="0"/>
              <a:t>phrases learned by our bootstrapping algorithm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b="1" dirty="0" smtClean="0">
                <a:solidFill>
                  <a:srgbClr val="00B0F0"/>
                </a:solidFill>
              </a:rPr>
              <a:t>Our </a:t>
            </a:r>
            <a:r>
              <a:rPr kumimoji="1" lang="en-US" altLang="zh-CN" b="1" dirty="0">
                <a:solidFill>
                  <a:srgbClr val="00B0F0"/>
                </a:solidFill>
              </a:rPr>
              <a:t>Bootstrapped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Lexicons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section of Table </a:t>
            </a:r>
            <a:r>
              <a:rPr kumimoji="1" lang="en-US" altLang="zh-CN" dirty="0" smtClean="0"/>
              <a:t>2</a:t>
            </a:r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51" y="770681"/>
            <a:ext cx="448592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3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2471" cy="4023360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Hybrid approach</a:t>
            </a:r>
          </a:p>
          <a:p>
            <a:pPr lvl="1"/>
            <a:r>
              <a:rPr kumimoji="1" lang="en-US" altLang="zh-CN" dirty="0" smtClean="0"/>
              <a:t>a </a:t>
            </a:r>
            <a:r>
              <a:rPr kumimoji="1" lang="en-US" altLang="zh-CN" dirty="0"/>
              <a:t>tweet is labeled as </a:t>
            </a:r>
            <a:r>
              <a:rPr kumimoji="1" lang="en-US" altLang="zh-CN" dirty="0" smtClean="0"/>
              <a:t>sarcastic if </a:t>
            </a:r>
            <a:r>
              <a:rPr kumimoji="1" lang="en-US" altLang="zh-CN" dirty="0"/>
              <a:t>either the SVM classifier or the </a:t>
            </a:r>
            <a:r>
              <a:rPr kumimoji="1" lang="en-US" altLang="zh-CN" dirty="0" smtClean="0"/>
              <a:t>Contrast method </a:t>
            </a:r>
            <a:r>
              <a:rPr kumimoji="1" lang="en-US" altLang="zh-CN" dirty="0"/>
              <a:t>identifies it as </a:t>
            </a:r>
            <a:r>
              <a:rPr kumimoji="1" lang="en-US" altLang="zh-CN" dirty="0" smtClean="0"/>
              <a:t>sarcastic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51" y="770681"/>
            <a:ext cx="448592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7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Examined </a:t>
            </a:r>
            <a:r>
              <a:rPr kumimoji="1" lang="en-US" altLang="zh-CN" dirty="0"/>
              <a:t>tweets that were incorrectly </a:t>
            </a:r>
            <a:r>
              <a:rPr kumimoji="1" lang="en-US" altLang="zh-CN" dirty="0" smtClean="0"/>
              <a:t>labeled as </a:t>
            </a:r>
            <a:r>
              <a:rPr kumimoji="1" lang="en-US" altLang="zh-CN" dirty="0"/>
              <a:t>sarcastic by the Contrast method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Some false </a:t>
            </a:r>
            <a:r>
              <a:rPr kumimoji="1" lang="en-US" altLang="zh-CN" dirty="0"/>
              <a:t>hits come from </a:t>
            </a:r>
            <a:r>
              <a:rPr kumimoji="1" lang="en-US" altLang="zh-CN" b="1" dirty="0">
                <a:solidFill>
                  <a:srgbClr val="FF0000"/>
                </a:solidFill>
              </a:rPr>
              <a:t>situations</a:t>
            </a:r>
            <a:r>
              <a:rPr kumimoji="1" lang="en-US" altLang="zh-CN" dirty="0"/>
              <a:t> that are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frequently</a:t>
            </a:r>
            <a:r>
              <a:rPr kumimoji="1" lang="en-US" altLang="zh-CN" dirty="0" smtClean="0"/>
              <a:t> negative </a:t>
            </a:r>
            <a:r>
              <a:rPr kumimoji="1" lang="en-US" altLang="zh-CN" dirty="0"/>
              <a:t>but </a:t>
            </a:r>
            <a:r>
              <a:rPr kumimoji="1" lang="en-US" altLang="zh-CN" b="1" dirty="0">
                <a:solidFill>
                  <a:srgbClr val="FF0000"/>
                </a:solidFill>
              </a:rPr>
              <a:t>not always </a:t>
            </a:r>
            <a:r>
              <a:rPr kumimoji="1" lang="en-US" altLang="zh-CN" dirty="0" smtClean="0"/>
              <a:t>negative</a:t>
            </a:r>
          </a:p>
          <a:p>
            <a:pPr lvl="2"/>
            <a:r>
              <a:rPr kumimoji="1" lang="en-US" altLang="zh-CN" dirty="0" smtClean="0"/>
              <a:t>e.g</a:t>
            </a:r>
            <a:r>
              <a:rPr kumimoji="1" lang="en-US" altLang="zh-CN" dirty="0"/>
              <a:t>., some </a:t>
            </a:r>
            <a:r>
              <a:rPr kumimoji="1" lang="en-US" altLang="zh-CN" dirty="0" smtClean="0"/>
              <a:t>people genuinely </a:t>
            </a:r>
            <a:r>
              <a:rPr kumimoji="1" lang="en-US" altLang="zh-CN" dirty="0"/>
              <a:t>like </a:t>
            </a:r>
            <a:r>
              <a:rPr kumimoji="1" lang="en-US" altLang="zh-CN" b="1" dirty="0">
                <a:solidFill>
                  <a:srgbClr val="FF0000"/>
                </a:solidFill>
              </a:rPr>
              <a:t>waking up </a:t>
            </a:r>
            <a:r>
              <a:rPr kumimoji="1" lang="en-US" altLang="zh-CN" dirty="0" smtClean="0"/>
              <a:t>early</a:t>
            </a:r>
          </a:p>
          <a:p>
            <a:pPr lvl="1"/>
            <a:r>
              <a:rPr kumimoji="1" lang="en-US" altLang="zh-CN" dirty="0" smtClean="0"/>
              <a:t>Most false </a:t>
            </a:r>
            <a:r>
              <a:rPr kumimoji="1" lang="en-US" altLang="zh-CN" dirty="0"/>
              <a:t>hits were due to </a:t>
            </a:r>
            <a:r>
              <a:rPr kumimoji="1" lang="en-US" altLang="zh-CN" b="1" dirty="0">
                <a:solidFill>
                  <a:srgbClr val="FF0000"/>
                </a:solidFill>
              </a:rPr>
              <a:t>overly general negative </a:t>
            </a:r>
            <a:r>
              <a:rPr kumimoji="1" lang="en-US" altLang="zh-CN" dirty="0" smtClean="0"/>
              <a:t>situation phrases</a:t>
            </a:r>
          </a:p>
          <a:p>
            <a:pPr lvl="2"/>
            <a:r>
              <a:rPr kumimoji="1" lang="en-US" altLang="zh-CN" dirty="0" smtClean="0"/>
              <a:t>e.g</a:t>
            </a:r>
            <a:r>
              <a:rPr kumimoji="1" lang="en-US" altLang="zh-CN" dirty="0"/>
              <a:t>., </a:t>
            </a:r>
            <a:r>
              <a:rPr kumimoji="1" lang="en-US" altLang="zh-CN" dirty="0" smtClean="0"/>
              <a:t>I </a:t>
            </a:r>
            <a:r>
              <a:rPr kumimoji="1" lang="en-US" altLang="zh-CN" dirty="0"/>
              <a:t>love </a:t>
            </a:r>
            <a:r>
              <a:rPr kumimoji="1" lang="en-US" altLang="zh-CN" b="1" dirty="0">
                <a:solidFill>
                  <a:srgbClr val="FF0000"/>
                </a:solidFill>
              </a:rPr>
              <a:t>working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there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We </a:t>
            </a:r>
            <a:r>
              <a:rPr kumimoji="1" lang="en-US" altLang="zh-CN" dirty="0"/>
              <a:t>believe that an important </a:t>
            </a:r>
            <a:r>
              <a:rPr kumimoji="1" lang="en-US" altLang="zh-CN" dirty="0" smtClean="0"/>
              <a:t>direction for </a:t>
            </a:r>
            <a:r>
              <a:rPr kumimoji="1" lang="en-US" altLang="zh-CN" dirty="0"/>
              <a:t>future work will be to </a:t>
            </a:r>
            <a:r>
              <a:rPr kumimoji="1" lang="en-US" altLang="zh-CN" b="1" dirty="0">
                <a:solidFill>
                  <a:srgbClr val="FF0000"/>
                </a:solidFill>
              </a:rPr>
              <a:t>learn longer phrases </a:t>
            </a:r>
            <a:r>
              <a:rPr kumimoji="1" lang="en-US" altLang="zh-CN" dirty="0" smtClean="0"/>
              <a:t>that represent </a:t>
            </a:r>
            <a:r>
              <a:rPr kumimoji="1" lang="en-US" altLang="zh-CN" dirty="0"/>
              <a:t>more specific situations.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5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CN" dirty="0" smtClean="0"/>
              <a:t>Ellen </a:t>
            </a:r>
            <a:r>
              <a:rPr kumimoji="1" lang="en-US" altLang="zh-CN" dirty="0" err="1"/>
              <a:t>Riloff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Ashequl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Qadir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Prafulla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Surve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Lalindra</a:t>
            </a:r>
            <a:r>
              <a:rPr kumimoji="1" lang="en-US" altLang="zh-CN" dirty="0"/>
              <a:t> De </a:t>
            </a:r>
            <a:r>
              <a:rPr kumimoji="1" lang="en-US" altLang="zh-CN" dirty="0" smtClean="0"/>
              <a:t>Silva, Nathan </a:t>
            </a:r>
            <a:r>
              <a:rPr kumimoji="1" lang="en-US" altLang="zh-CN" dirty="0"/>
              <a:t>Gilbert, and </a:t>
            </a:r>
            <a:r>
              <a:rPr kumimoji="1" lang="en-US" altLang="zh-CN" dirty="0" err="1"/>
              <a:t>Ruihong</a:t>
            </a:r>
            <a:r>
              <a:rPr kumimoji="1" lang="en-US" altLang="zh-CN" dirty="0"/>
              <a:t> Huang. 2013. Sarcasm as </a:t>
            </a:r>
            <a:r>
              <a:rPr kumimoji="1" lang="en-US" altLang="zh-CN" dirty="0" smtClean="0"/>
              <a:t>contrast between </a:t>
            </a:r>
            <a:r>
              <a:rPr kumimoji="1" lang="en-US" altLang="zh-CN" dirty="0"/>
              <a:t>a positive sentiment and negative situation. </a:t>
            </a:r>
            <a:r>
              <a:rPr kumimoji="1" lang="en-US" altLang="zh-CN" dirty="0" smtClean="0"/>
              <a:t>In EMNLP</a:t>
            </a:r>
            <a:r>
              <a:rPr kumimoji="1" lang="en-US" altLang="zh-CN" dirty="0"/>
              <a:t>, pages 704–714.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5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The goal of our research is to identify </a:t>
            </a:r>
            <a:r>
              <a:rPr lang="en-US" altLang="zh-CN" dirty="0" smtClean="0"/>
              <a:t>sarcasm that </a:t>
            </a:r>
            <a:r>
              <a:rPr lang="en-US" altLang="zh-CN" dirty="0"/>
              <a:t>arises from the contrast between </a:t>
            </a:r>
            <a:r>
              <a:rPr lang="en-US" altLang="zh-CN" b="1" dirty="0">
                <a:solidFill>
                  <a:srgbClr val="00B0F0"/>
                </a:solidFill>
              </a:rPr>
              <a:t>a positive </a:t>
            </a:r>
            <a:r>
              <a:rPr lang="en-US" altLang="zh-CN" b="1" dirty="0" smtClean="0">
                <a:solidFill>
                  <a:srgbClr val="00B0F0"/>
                </a:solidFill>
              </a:rPr>
              <a:t>sentiment </a:t>
            </a:r>
            <a:r>
              <a:rPr lang="en-US" altLang="zh-CN" dirty="0" smtClean="0">
                <a:solidFill>
                  <a:srgbClr val="404040"/>
                </a:solidFill>
              </a:rPr>
              <a:t>referring </a:t>
            </a:r>
            <a:r>
              <a:rPr lang="en-US" altLang="zh-CN" dirty="0">
                <a:solidFill>
                  <a:srgbClr val="404040"/>
                </a:solidFill>
              </a:rPr>
              <a:t>to </a:t>
            </a:r>
            <a:r>
              <a:rPr lang="en-US" altLang="zh-CN" b="1" dirty="0">
                <a:solidFill>
                  <a:srgbClr val="00B0F0"/>
                </a:solidFill>
              </a:rPr>
              <a:t>a negative situation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A </a:t>
            </a:r>
            <a:r>
              <a:rPr lang="en-US" altLang="zh-CN" b="1" dirty="0">
                <a:solidFill>
                  <a:srgbClr val="00B0F0"/>
                </a:solidFill>
              </a:rPr>
              <a:t>key </a:t>
            </a:r>
            <a:r>
              <a:rPr lang="en-US" altLang="zh-CN" b="1" dirty="0" smtClean="0">
                <a:solidFill>
                  <a:srgbClr val="00B0F0"/>
                </a:solidFill>
              </a:rPr>
              <a:t>challenge </a:t>
            </a:r>
            <a:r>
              <a:rPr lang="en-US" altLang="zh-CN" dirty="0" smtClean="0"/>
              <a:t>is </a:t>
            </a:r>
            <a:r>
              <a:rPr lang="en-US" altLang="zh-CN" dirty="0"/>
              <a:t>to automatically </a:t>
            </a:r>
            <a:r>
              <a:rPr lang="en-US" altLang="zh-CN" b="1" dirty="0">
                <a:solidFill>
                  <a:srgbClr val="00B0F0"/>
                </a:solidFill>
              </a:rPr>
              <a:t>recognize</a:t>
            </a:r>
            <a:r>
              <a:rPr lang="en-US" altLang="zh-CN" dirty="0"/>
              <a:t> the </a:t>
            </a:r>
            <a:r>
              <a:rPr lang="en-US" altLang="zh-CN" dirty="0" smtClean="0"/>
              <a:t>stereotypically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带有成见地</a:t>
            </a:r>
            <a:r>
              <a:rPr lang="en-US" altLang="zh-CN" sz="1600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negative </a:t>
            </a:r>
            <a:r>
              <a:rPr lang="en-US" altLang="zh-CN" b="1" dirty="0">
                <a:solidFill>
                  <a:srgbClr val="00B0F0"/>
                </a:solidFill>
              </a:rPr>
              <a:t>“situations”</a:t>
            </a:r>
            <a:r>
              <a:rPr lang="en-US" altLang="zh-CN" dirty="0"/>
              <a:t>, which are activities </a:t>
            </a:r>
            <a:r>
              <a:rPr lang="en-US" altLang="zh-CN" dirty="0" smtClean="0"/>
              <a:t>and states </a:t>
            </a:r>
            <a:r>
              <a:rPr lang="en-US" altLang="zh-CN" dirty="0"/>
              <a:t>that most people consider to be unenjoyable </a:t>
            </a:r>
            <a:r>
              <a:rPr lang="en-US" altLang="zh-CN" dirty="0" smtClean="0"/>
              <a:t>or undesirable.</a:t>
            </a:r>
          </a:p>
          <a:p>
            <a:pPr lvl="1"/>
            <a:r>
              <a:rPr lang="en-US" altLang="zh-TW" dirty="0" smtClean="0"/>
              <a:t>U</a:t>
            </a:r>
            <a:r>
              <a:rPr lang="en-US" altLang="zh-CN" dirty="0" smtClean="0"/>
              <a:t>nenjoyable activities </a:t>
            </a:r>
            <a:r>
              <a:rPr lang="en-US" altLang="zh-CN" dirty="0"/>
              <a:t>include going to the dentist, taking </a:t>
            </a:r>
            <a:r>
              <a:rPr lang="en-US" altLang="zh-CN" dirty="0" smtClean="0"/>
              <a:t>an exam</a:t>
            </a:r>
            <a:r>
              <a:rPr lang="en-US" altLang="zh-CN" dirty="0"/>
              <a:t>, and having to work on holidays.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Undesirable </a:t>
            </a:r>
            <a:r>
              <a:rPr lang="en-US" altLang="zh-CN" dirty="0"/>
              <a:t>states include being ignored, </a:t>
            </a:r>
            <a:r>
              <a:rPr lang="en-US" altLang="zh-CN" dirty="0" smtClean="0"/>
              <a:t>having no </a:t>
            </a:r>
            <a:r>
              <a:rPr lang="en-US" altLang="zh-CN" dirty="0"/>
              <a:t>friends, and feeling sick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/>
              <a:t>People </a:t>
            </a:r>
            <a:r>
              <a:rPr lang="en-US" altLang="zh-CN" dirty="0" smtClean="0"/>
              <a:t>recognize these </a:t>
            </a:r>
            <a:r>
              <a:rPr lang="en-US" altLang="zh-CN" b="1" dirty="0">
                <a:solidFill>
                  <a:srgbClr val="00B0F0"/>
                </a:solidFill>
              </a:rPr>
              <a:t>situations as being negative </a:t>
            </a:r>
            <a:r>
              <a:rPr lang="en-US" altLang="zh-CN" dirty="0"/>
              <a:t>through </a:t>
            </a:r>
            <a:r>
              <a:rPr lang="en-US" altLang="zh-CN" dirty="0" smtClean="0"/>
              <a:t>cultural norms </a:t>
            </a:r>
            <a:r>
              <a:rPr lang="en-US" altLang="zh-CN" dirty="0"/>
              <a:t>and stereotypes, so they are </a:t>
            </a:r>
            <a:r>
              <a:rPr lang="en-US" altLang="zh-CN" b="1" dirty="0">
                <a:solidFill>
                  <a:srgbClr val="00B0F0"/>
                </a:solidFill>
              </a:rPr>
              <a:t>rarely </a:t>
            </a:r>
            <a:r>
              <a:rPr lang="en-US" altLang="zh-CN" b="1" dirty="0" smtClean="0">
                <a:solidFill>
                  <a:srgbClr val="00B0F0"/>
                </a:solidFill>
              </a:rPr>
              <a:t>accompanied by </a:t>
            </a:r>
            <a:r>
              <a:rPr lang="en-US" altLang="zh-CN" b="1" dirty="0">
                <a:solidFill>
                  <a:srgbClr val="00B0F0"/>
                </a:solidFill>
              </a:rPr>
              <a:t>an explicit negative sentiment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example</a:t>
            </a:r>
            <a:r>
              <a:rPr lang="en-US" altLang="zh-CN" dirty="0" smtClean="0"/>
              <a:t>, “</a:t>
            </a:r>
            <a:r>
              <a:rPr lang="en-US" altLang="zh-CN" dirty="0"/>
              <a:t>I feel sick” is universally understood to be a </a:t>
            </a:r>
            <a:r>
              <a:rPr lang="en-US" altLang="zh-CN" dirty="0" smtClean="0"/>
              <a:t>negative situation</a:t>
            </a:r>
            <a:r>
              <a:rPr lang="en-US" altLang="zh-CN" dirty="0"/>
              <a:t>, even without an explicit expression </a:t>
            </a:r>
            <a:r>
              <a:rPr lang="en-US" altLang="zh-CN" dirty="0" smtClean="0"/>
              <a:t>of negative </a:t>
            </a:r>
            <a:r>
              <a:rPr lang="en-US" altLang="zh-CN" dirty="0"/>
              <a:t>sentiment</a:t>
            </a:r>
            <a:r>
              <a:rPr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1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Contribution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present a </a:t>
            </a:r>
            <a:r>
              <a:rPr lang="en-US" altLang="zh-CN" b="1" dirty="0">
                <a:solidFill>
                  <a:srgbClr val="00B0F0"/>
                </a:solidFill>
              </a:rPr>
              <a:t>bootstrapping algorithm </a:t>
            </a:r>
            <a:r>
              <a:rPr lang="en-US" altLang="zh-CN" dirty="0" smtClean="0"/>
              <a:t>that automatically learns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phrases </a:t>
            </a:r>
            <a:r>
              <a:rPr lang="en-US" altLang="zh-CN" dirty="0" smtClean="0"/>
              <a:t>corresponding </a:t>
            </a:r>
            <a:r>
              <a:rPr lang="en-US" altLang="zh-CN" dirty="0"/>
              <a:t>to </a:t>
            </a:r>
            <a:r>
              <a:rPr lang="en-US" altLang="zh-CN" b="1" dirty="0" smtClean="0">
                <a:solidFill>
                  <a:srgbClr val="00B0F0"/>
                </a:solidFill>
              </a:rPr>
              <a:t>positive sentiments</a:t>
            </a:r>
          </a:p>
          <a:p>
            <a:pPr lvl="1"/>
            <a:r>
              <a:rPr lang="en-US" altLang="zh-CN" dirty="0" smtClean="0"/>
              <a:t>phrases corresponding </a:t>
            </a:r>
            <a:r>
              <a:rPr lang="en-US" altLang="zh-CN" dirty="0"/>
              <a:t>to </a:t>
            </a:r>
            <a:r>
              <a:rPr lang="en-US" altLang="zh-CN" b="1" dirty="0" smtClean="0">
                <a:solidFill>
                  <a:srgbClr val="00B0F0"/>
                </a:solidFill>
              </a:rPr>
              <a:t>negative </a:t>
            </a:r>
            <a:r>
              <a:rPr lang="en-US" altLang="zh-CN" b="1" dirty="0" smtClean="0">
                <a:solidFill>
                  <a:srgbClr val="00B0F0"/>
                </a:solidFill>
              </a:rPr>
              <a:t>situations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/>
              <a:t>only the </a:t>
            </a:r>
            <a:r>
              <a:rPr lang="en-US" altLang="zh-CN" b="1" dirty="0">
                <a:solidFill>
                  <a:srgbClr val="00B0F0"/>
                </a:solidFill>
              </a:rPr>
              <a:t>seed word “love” </a:t>
            </a:r>
            <a:r>
              <a:rPr lang="en-US" altLang="zh-CN" dirty="0"/>
              <a:t>and a </a:t>
            </a:r>
            <a:r>
              <a:rPr lang="en-US" altLang="zh-CN" b="1" dirty="0">
                <a:solidFill>
                  <a:srgbClr val="00B0F0"/>
                </a:solidFill>
              </a:rPr>
              <a:t>collection of sarcastic tweets </a:t>
            </a:r>
            <a:r>
              <a:rPr lang="en-US" altLang="zh-CN" dirty="0">
                <a:solidFill>
                  <a:srgbClr val="404040"/>
                </a:solidFill>
              </a:rPr>
              <a:t>as </a:t>
            </a:r>
            <a:r>
              <a:rPr lang="en-US" altLang="zh-CN" dirty="0" smtClean="0">
                <a:solidFill>
                  <a:srgbClr val="404040"/>
                </a:solidFill>
              </a:rPr>
              <a:t>input</a:t>
            </a:r>
            <a:endParaRPr lang="en-US" altLang="zh-CN" dirty="0">
              <a:solidFill>
                <a:srgbClr val="404040"/>
              </a:solidFill>
            </a:endParaRP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812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the Learning </a:t>
            </a:r>
            <a:r>
              <a:rPr lang="en-US" altLang="zh-CN" dirty="0" smtClean="0"/>
              <a:t>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ssumption</a:t>
            </a:r>
            <a:endParaRPr lang="en-US" altLang="zh-CN" dirty="0"/>
          </a:p>
          <a:p>
            <a:pPr lvl="1"/>
            <a:r>
              <a:rPr lang="en-US" altLang="zh-CN" dirty="0" smtClean="0"/>
              <a:t>Many </a:t>
            </a:r>
            <a:r>
              <a:rPr lang="en-US" altLang="zh-CN" dirty="0"/>
              <a:t>sarcastic tweets contain both </a:t>
            </a:r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00B0F0"/>
                </a:solidFill>
              </a:rPr>
              <a:t>positive </a:t>
            </a:r>
            <a:r>
              <a:rPr lang="en-US" altLang="zh-CN" b="1" dirty="0">
                <a:solidFill>
                  <a:srgbClr val="00B0F0"/>
                </a:solidFill>
              </a:rPr>
              <a:t>sentiment</a:t>
            </a:r>
            <a:r>
              <a:rPr lang="en-US" altLang="zh-CN" dirty="0"/>
              <a:t> and a </a:t>
            </a:r>
            <a:r>
              <a:rPr lang="en-US" altLang="zh-CN" b="1" dirty="0">
                <a:solidFill>
                  <a:srgbClr val="00B0F0"/>
                </a:solidFill>
              </a:rPr>
              <a:t>negative situation</a:t>
            </a:r>
            <a:r>
              <a:rPr lang="en-US" altLang="zh-CN" dirty="0">
                <a:solidFill>
                  <a:schemeClr val="tx1"/>
                </a:solidFill>
              </a:rPr>
              <a:t> in </a:t>
            </a:r>
            <a:r>
              <a:rPr lang="en-US" altLang="zh-CN" b="1" dirty="0" smtClean="0">
                <a:solidFill>
                  <a:srgbClr val="00B0F0"/>
                </a:solidFill>
              </a:rPr>
              <a:t>close proximity</a:t>
            </a:r>
            <a:r>
              <a:rPr lang="en-US" altLang="zh-CN" dirty="0"/>
              <a:t>, which is the source of the sarcasm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Although sentiments </a:t>
            </a:r>
            <a:r>
              <a:rPr lang="en-US" altLang="zh-CN" dirty="0"/>
              <a:t>and situations can be </a:t>
            </a:r>
            <a:r>
              <a:rPr lang="en-US" altLang="zh-CN" dirty="0" smtClean="0"/>
              <a:t>expressed in </a:t>
            </a:r>
            <a:r>
              <a:rPr lang="en-US" altLang="zh-CN" dirty="0"/>
              <a:t>numerous ways, we focus </a:t>
            </a:r>
            <a:r>
              <a:rPr lang="en-US" altLang="zh-CN" dirty="0" smtClean="0"/>
              <a:t>on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positive sentiments</a:t>
            </a:r>
          </a:p>
          <a:p>
            <a:pPr lvl="2"/>
            <a:r>
              <a:rPr lang="en-US" altLang="zh-CN" dirty="0" smtClean="0"/>
              <a:t>that </a:t>
            </a:r>
            <a:r>
              <a:rPr lang="en-US" altLang="zh-CN" dirty="0"/>
              <a:t>are </a:t>
            </a:r>
            <a:r>
              <a:rPr lang="en-US" altLang="zh-CN" dirty="0" smtClean="0"/>
              <a:t>expressed as a </a:t>
            </a:r>
            <a:r>
              <a:rPr lang="en-US" altLang="zh-CN" b="1" dirty="0" smtClean="0">
                <a:solidFill>
                  <a:srgbClr val="00B0F0"/>
                </a:solidFill>
              </a:rPr>
              <a:t>verb phrase </a:t>
            </a:r>
            <a:r>
              <a:rPr lang="en-US" altLang="zh-CN" dirty="0" smtClean="0">
                <a:solidFill>
                  <a:srgbClr val="404040"/>
                </a:solidFill>
              </a:rPr>
              <a:t>or as a </a:t>
            </a:r>
            <a:r>
              <a:rPr lang="en-US" altLang="zh-CN" b="1" dirty="0" smtClean="0">
                <a:solidFill>
                  <a:srgbClr val="00B0F0"/>
                </a:solidFill>
              </a:rPr>
              <a:t>predicative(</a:t>
            </a:r>
            <a:r>
              <a:rPr lang="zh-CN" altLang="en-US" b="1" dirty="0" smtClean="0">
                <a:solidFill>
                  <a:srgbClr val="00B0F0"/>
                </a:solidFill>
              </a:rPr>
              <a:t>表语</a:t>
            </a:r>
            <a:r>
              <a:rPr lang="en-US" altLang="zh-CN" b="1" dirty="0" smtClean="0">
                <a:solidFill>
                  <a:srgbClr val="00B0F0"/>
                </a:solidFill>
              </a:rPr>
              <a:t>) </a:t>
            </a:r>
            <a:r>
              <a:rPr lang="en-US" altLang="zh-CN" b="1" dirty="0" smtClean="0">
                <a:solidFill>
                  <a:srgbClr val="00B0F0"/>
                </a:solidFill>
              </a:rPr>
              <a:t>expression</a:t>
            </a:r>
            <a:r>
              <a:rPr lang="en-US" altLang="zh-CN" dirty="0" smtClean="0"/>
              <a:t> (predicate </a:t>
            </a:r>
            <a:r>
              <a:rPr lang="en-US" altLang="zh-CN" b="1" dirty="0" smtClean="0">
                <a:solidFill>
                  <a:srgbClr val="00B0F0"/>
                </a:solidFill>
              </a:rPr>
              <a:t>adjective</a:t>
            </a:r>
            <a:r>
              <a:rPr lang="en-US" altLang="zh-CN" dirty="0" smtClean="0"/>
              <a:t> or predicate </a:t>
            </a:r>
            <a:r>
              <a:rPr lang="en-US" altLang="zh-CN" b="1" dirty="0" smtClean="0">
                <a:solidFill>
                  <a:srgbClr val="00B0F0"/>
                </a:solidFill>
              </a:rPr>
              <a:t>nominal</a:t>
            </a:r>
            <a:r>
              <a:rPr lang="en-US" altLang="zh-CN" dirty="0" smtClean="0"/>
              <a:t>)</a:t>
            </a:r>
            <a:r>
              <a:rPr lang="zh-CN" altLang="en-US" dirty="0"/>
              <a:t>名词性</a:t>
            </a:r>
            <a:r>
              <a:rPr lang="zh-CN" altLang="en-US" dirty="0" smtClean="0"/>
              <a:t>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negative </a:t>
            </a:r>
            <a:r>
              <a:rPr lang="en-US" altLang="zh-CN" dirty="0"/>
              <a:t>activities or </a:t>
            </a:r>
            <a:r>
              <a:rPr lang="en-US" altLang="zh-CN" dirty="0" smtClean="0"/>
              <a:t>states</a:t>
            </a:r>
          </a:p>
          <a:p>
            <a:pPr lvl="2"/>
            <a:r>
              <a:rPr lang="en-US" altLang="zh-CN" dirty="0" smtClean="0"/>
              <a:t>that </a:t>
            </a:r>
            <a:r>
              <a:rPr lang="en-US" altLang="zh-CN" dirty="0"/>
              <a:t>can be </a:t>
            </a:r>
            <a:r>
              <a:rPr lang="en-US" altLang="zh-CN" dirty="0" smtClean="0"/>
              <a:t>a complement </a:t>
            </a:r>
            <a:r>
              <a:rPr lang="en-US" altLang="zh-CN" dirty="0"/>
              <a:t>to a </a:t>
            </a:r>
            <a:r>
              <a:rPr lang="en-US" altLang="zh-CN" b="1" dirty="0">
                <a:solidFill>
                  <a:srgbClr val="00B0F0"/>
                </a:solidFill>
              </a:rPr>
              <a:t>verb </a:t>
            </a:r>
            <a:r>
              <a:rPr lang="en-US" altLang="zh-CN" b="1" dirty="0" smtClean="0">
                <a:solidFill>
                  <a:srgbClr val="00B0F0"/>
                </a:solidFill>
              </a:rPr>
              <a:t>phrase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Tweets </a:t>
            </a:r>
            <a:r>
              <a:rPr lang="en-US" altLang="zh-CN" dirty="0"/>
              <a:t>are often </a:t>
            </a:r>
            <a:r>
              <a:rPr lang="en-US" altLang="zh-CN" dirty="0" smtClean="0"/>
              <a:t>informally written </a:t>
            </a:r>
            <a:r>
              <a:rPr lang="en-US" altLang="zh-CN" dirty="0"/>
              <a:t>and </a:t>
            </a:r>
            <a:r>
              <a:rPr lang="en-US" altLang="zh-CN" dirty="0" smtClean="0"/>
              <a:t>ungrammatical</a:t>
            </a:r>
          </a:p>
          <a:p>
            <a:pPr lvl="1"/>
            <a:r>
              <a:rPr lang="en-US" altLang="zh-CN" dirty="0" smtClean="0"/>
              <a:t>Try </a:t>
            </a:r>
            <a:r>
              <a:rPr lang="en-US" altLang="zh-CN" dirty="0"/>
              <a:t>to </a:t>
            </a:r>
            <a:r>
              <a:rPr lang="en-US" altLang="zh-CN" dirty="0" smtClean="0"/>
              <a:t>recognize these </a:t>
            </a:r>
            <a:r>
              <a:rPr lang="en-US" altLang="zh-CN" dirty="0"/>
              <a:t>syntactic structures </a:t>
            </a:r>
            <a:r>
              <a:rPr lang="en-US" altLang="zh-CN" dirty="0" smtClean="0"/>
              <a:t>heuristically(</a:t>
            </a:r>
            <a:r>
              <a:rPr lang="zh-CN" altLang="en-US" dirty="0"/>
              <a:t>启发</a:t>
            </a:r>
            <a:r>
              <a:rPr lang="zh-CN" altLang="en-US" dirty="0" smtClean="0"/>
              <a:t>式</a:t>
            </a:r>
            <a:r>
              <a:rPr lang="en-US" altLang="zh-CN" dirty="0" smtClean="0"/>
              <a:t>) </a:t>
            </a:r>
            <a:r>
              <a:rPr lang="en-US" altLang="zh-CN" b="1" dirty="0" smtClean="0">
                <a:solidFill>
                  <a:srgbClr val="00B0F0"/>
                </a:solidFill>
              </a:rPr>
              <a:t>using only </a:t>
            </a:r>
            <a:r>
              <a:rPr lang="en-US" altLang="zh-CN" b="1" dirty="0">
                <a:solidFill>
                  <a:srgbClr val="00B0F0"/>
                </a:solidFill>
              </a:rPr>
              <a:t>part-of-speech tags</a:t>
            </a:r>
            <a:r>
              <a:rPr lang="en-US" altLang="zh-CN" dirty="0"/>
              <a:t> and </a:t>
            </a:r>
            <a:r>
              <a:rPr lang="en-US" altLang="zh-CN" b="1" dirty="0" smtClean="0">
                <a:solidFill>
                  <a:srgbClr val="00B0F0"/>
                </a:solidFill>
              </a:rPr>
              <a:t>proximity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47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the Learning 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Assumption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positive sentiment verb phrase usually appears to the left of a negative situation phrase and in close </a:t>
            </a:r>
            <a:r>
              <a:rPr lang="en-US" altLang="zh-CN" dirty="0" smtClean="0"/>
              <a:t>proximity</a:t>
            </a:r>
          </a:p>
          <a:p>
            <a:pPr algn="ctr"/>
            <a:r>
              <a:rPr lang="en-US" altLang="zh-CN" dirty="0" smtClean="0"/>
              <a:t>[+ </a:t>
            </a:r>
            <a:r>
              <a:rPr lang="en-US" altLang="zh-CN" dirty="0"/>
              <a:t>VERB PHRASE] [– SITUATION PHRASE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Our </a:t>
            </a:r>
            <a:r>
              <a:rPr lang="en-US" altLang="zh-CN" dirty="0" smtClean="0"/>
              <a:t>structural </a:t>
            </a:r>
            <a:r>
              <a:rPr lang="en-US" altLang="zh-CN" dirty="0"/>
              <a:t>assumption infers that </a:t>
            </a:r>
            <a:r>
              <a:rPr lang="en-US" altLang="zh-CN" b="1" dirty="0">
                <a:solidFill>
                  <a:srgbClr val="00B0F0"/>
                </a:solidFill>
              </a:rPr>
              <a:t>“love”</a:t>
            </a:r>
            <a:r>
              <a:rPr lang="en-US" altLang="zh-CN" dirty="0"/>
              <a:t> is </a:t>
            </a:r>
            <a:r>
              <a:rPr lang="en-US" altLang="zh-CN" dirty="0" smtClean="0"/>
              <a:t>probably </a:t>
            </a:r>
            <a:r>
              <a:rPr lang="en-US" altLang="zh-CN" b="1" dirty="0" smtClean="0">
                <a:solidFill>
                  <a:srgbClr val="00B0F0"/>
                </a:solidFill>
              </a:rPr>
              <a:t>followed </a:t>
            </a:r>
            <a:r>
              <a:rPr lang="en-US" altLang="zh-CN" b="1" dirty="0">
                <a:solidFill>
                  <a:srgbClr val="00B0F0"/>
                </a:solidFill>
              </a:rPr>
              <a:t>by </a:t>
            </a:r>
            <a:r>
              <a:rPr lang="en-US" altLang="zh-CN" dirty="0"/>
              <a:t>an expression that refers to a </a:t>
            </a:r>
            <a:r>
              <a:rPr lang="en-US" altLang="zh-CN" b="1" dirty="0" smtClean="0">
                <a:solidFill>
                  <a:srgbClr val="00B0F0"/>
                </a:solidFill>
              </a:rPr>
              <a:t>negative </a:t>
            </a:r>
            <a:r>
              <a:rPr lang="en-US" altLang="zh-CN" b="1" dirty="0" smtClean="0">
                <a:solidFill>
                  <a:srgbClr val="00B0F0"/>
                </a:solidFill>
              </a:rPr>
              <a:t>situation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2"/>
            <a:r>
              <a:rPr lang="en-US" altLang="zh-CN" dirty="0" smtClean="0"/>
              <a:t>“</a:t>
            </a:r>
            <a:r>
              <a:rPr lang="en-US" altLang="zh-CN" dirty="0"/>
              <a:t>love</a:t>
            </a:r>
            <a:r>
              <a:rPr lang="en-US" altLang="zh-CN" dirty="0" smtClean="0"/>
              <a:t>” </a:t>
            </a:r>
            <a:r>
              <a:rPr lang="en-US" altLang="zh-CN" dirty="0"/>
              <a:t>seems to be the most common positive sentiment term in sarcastic tweets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Exploit </a:t>
            </a:r>
            <a:r>
              <a:rPr lang="en-US" altLang="zh-CN" dirty="0"/>
              <a:t>the structural assumption in </a:t>
            </a:r>
            <a:r>
              <a:rPr lang="en-US" altLang="zh-CN" dirty="0" smtClean="0"/>
              <a:t>the opposite direction</a:t>
            </a:r>
          </a:p>
          <a:p>
            <a:pPr lvl="2"/>
            <a:r>
              <a:rPr lang="en-US" altLang="zh-CN" dirty="0" smtClean="0"/>
              <a:t>Infer that the </a:t>
            </a:r>
            <a:r>
              <a:rPr lang="en-US" altLang="zh-CN" b="1" dirty="0" smtClean="0">
                <a:solidFill>
                  <a:srgbClr val="00B0F0"/>
                </a:solidFill>
              </a:rPr>
              <a:t>negative </a:t>
            </a:r>
            <a:r>
              <a:rPr lang="en-US" altLang="zh-CN" b="1" dirty="0">
                <a:solidFill>
                  <a:srgbClr val="00B0F0"/>
                </a:solidFill>
              </a:rPr>
              <a:t>situation phrase </a:t>
            </a:r>
            <a:r>
              <a:rPr lang="en-US" altLang="zh-CN" dirty="0">
                <a:solidFill>
                  <a:srgbClr val="404040"/>
                </a:solidFill>
              </a:rPr>
              <a:t>is </a:t>
            </a:r>
            <a:r>
              <a:rPr lang="en-US" altLang="zh-CN" b="1" dirty="0">
                <a:solidFill>
                  <a:srgbClr val="00B0F0"/>
                </a:solidFill>
              </a:rPr>
              <a:t>preceded by </a:t>
            </a:r>
            <a:r>
              <a:rPr lang="en-US" altLang="zh-CN" dirty="0">
                <a:solidFill>
                  <a:srgbClr val="404040"/>
                </a:solidFill>
              </a:rPr>
              <a:t>a </a:t>
            </a:r>
            <a:r>
              <a:rPr lang="en-US" altLang="zh-CN" b="1" dirty="0" smtClean="0">
                <a:solidFill>
                  <a:srgbClr val="00B0F0"/>
                </a:solidFill>
              </a:rPr>
              <a:t>positive sentiment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bootstrapping process then </a:t>
            </a:r>
            <a:r>
              <a:rPr lang="en-US" altLang="zh-CN" b="1" dirty="0">
                <a:solidFill>
                  <a:srgbClr val="00B0F0"/>
                </a:solidFill>
              </a:rPr>
              <a:t>iterates</a:t>
            </a:r>
            <a:r>
              <a:rPr lang="en-US" altLang="zh-CN" dirty="0"/>
              <a:t>, </a:t>
            </a:r>
            <a:r>
              <a:rPr lang="en-US" altLang="zh-CN" dirty="0" smtClean="0"/>
              <a:t>alternately learning </a:t>
            </a:r>
            <a:r>
              <a:rPr lang="en-US" altLang="zh-CN" dirty="0"/>
              <a:t>more positive sentiment phrases and </a:t>
            </a:r>
            <a:r>
              <a:rPr lang="en-US" altLang="zh-CN" dirty="0" smtClean="0"/>
              <a:t>more negative </a:t>
            </a:r>
            <a:r>
              <a:rPr lang="en-US" altLang="zh-CN" dirty="0"/>
              <a:t>situation </a:t>
            </a:r>
            <a:r>
              <a:rPr lang="en-US" altLang="zh-CN" dirty="0" smtClean="0"/>
              <a:t>phrases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86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 Negative Situation Phrases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19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Harvesting Candidate </a:t>
            </a:r>
            <a:r>
              <a:rPr kumimoji="1" lang="en-US" altLang="zh-CN" dirty="0" smtClean="0"/>
              <a:t>Phrases</a:t>
            </a:r>
          </a:p>
          <a:p>
            <a:pPr lvl="1"/>
            <a:r>
              <a:rPr kumimoji="1" lang="en-US" altLang="zh-CN" dirty="0" smtClean="0"/>
              <a:t>Extract </a:t>
            </a:r>
            <a:r>
              <a:rPr kumimoji="1" lang="en-US" altLang="zh-CN" dirty="0"/>
              <a:t>every 1-gram, 2-gram, and 3-gram that occurs immediately after </a:t>
            </a:r>
            <a:r>
              <a:rPr kumimoji="1" lang="en-US" altLang="zh-CN" dirty="0" smtClean="0"/>
              <a:t>of </a:t>
            </a:r>
            <a:r>
              <a:rPr kumimoji="1" lang="en-US" altLang="zh-CN" dirty="0"/>
              <a:t>a positive sentiment phrase</a:t>
            </a:r>
          </a:p>
          <a:p>
            <a:pPr lvl="2"/>
            <a:r>
              <a:rPr kumimoji="1" lang="en-US" altLang="zh-CN" dirty="0"/>
              <a:t>For example</a:t>
            </a:r>
          </a:p>
          <a:p>
            <a:pPr lvl="3"/>
            <a:r>
              <a:rPr kumimoji="1" lang="en-US" altLang="zh-CN" dirty="0"/>
              <a:t>Tweet: I </a:t>
            </a:r>
            <a:r>
              <a:rPr kumimoji="1" lang="en-US" altLang="zh-CN" b="1" dirty="0">
                <a:solidFill>
                  <a:srgbClr val="00B0F0"/>
                </a:solidFill>
              </a:rPr>
              <a:t>love</a:t>
            </a:r>
            <a:r>
              <a:rPr kumimoji="1" lang="en-US" altLang="zh-CN" dirty="0"/>
              <a:t> waiting forever for the doctor #sarcasm</a:t>
            </a:r>
          </a:p>
          <a:p>
            <a:pPr lvl="3"/>
            <a:r>
              <a:rPr kumimoji="1" lang="en-US" altLang="zh-CN" dirty="0"/>
              <a:t>Candidates: waiting, waiting forever, waiting forever for</a:t>
            </a:r>
          </a:p>
          <a:p>
            <a:pPr lvl="1"/>
            <a:r>
              <a:rPr kumimoji="1" lang="en-US" altLang="zh-CN" dirty="0" smtClean="0"/>
              <a:t>For </a:t>
            </a:r>
            <a:r>
              <a:rPr kumimoji="1" lang="en-US" altLang="zh-CN" dirty="0"/>
              <a:t>negative situation phrases, our goal is to learn</a:t>
            </a:r>
            <a:r>
              <a:rPr kumimoji="1" lang="en-US" altLang="zh-CN" dirty="0">
                <a:solidFill>
                  <a:srgbClr val="404040"/>
                </a:solidFill>
              </a:rPr>
              <a:t> possible </a:t>
            </a:r>
            <a:r>
              <a:rPr kumimoji="1" lang="en-US" altLang="zh-CN" b="1" dirty="0">
                <a:solidFill>
                  <a:srgbClr val="00B0F0"/>
                </a:solidFill>
              </a:rPr>
              <a:t>verb phrase (VP)</a:t>
            </a:r>
            <a:r>
              <a:rPr kumimoji="1" lang="en-US" altLang="zh-CN" dirty="0">
                <a:solidFill>
                  <a:srgbClr val="00B0F0"/>
                </a:solidFill>
              </a:rPr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 unigram tagged as a verb (V)</a:t>
            </a:r>
          </a:p>
          <a:p>
            <a:pPr lvl="2"/>
            <a:r>
              <a:rPr kumimoji="1" lang="en-US" altLang="zh-CN" dirty="0" smtClean="0"/>
              <a:t>7 </a:t>
            </a:r>
            <a:r>
              <a:rPr kumimoji="1" lang="en-US" altLang="zh-CN" dirty="0"/>
              <a:t>POS-based bigram </a:t>
            </a:r>
            <a:r>
              <a:rPr kumimoji="1" lang="en-US" altLang="zh-CN" dirty="0" smtClean="0"/>
              <a:t>patterns</a:t>
            </a:r>
          </a:p>
          <a:p>
            <a:pPr lvl="3"/>
            <a:r>
              <a:rPr kumimoji="1" lang="en-US" altLang="zh-CN" dirty="0" smtClean="0"/>
              <a:t>V+V</a:t>
            </a:r>
            <a:r>
              <a:rPr kumimoji="1" lang="en-US" altLang="zh-CN" dirty="0"/>
              <a:t>, V+ADV, ADV+V, “</a:t>
            </a:r>
            <a:r>
              <a:rPr kumimoji="1" lang="en-US" altLang="zh-CN" dirty="0" err="1"/>
              <a:t>to”+V</a:t>
            </a:r>
            <a:r>
              <a:rPr kumimoji="1" lang="en-US" altLang="zh-CN" dirty="0"/>
              <a:t>, V+NOUN, V+PRO, V+ADJ</a:t>
            </a:r>
          </a:p>
          <a:p>
            <a:pPr lvl="2"/>
            <a:r>
              <a:rPr kumimoji="1" lang="en-US" altLang="zh-CN" dirty="0"/>
              <a:t>20 POS-based trigram </a:t>
            </a:r>
            <a:r>
              <a:rPr kumimoji="1" lang="en-US" altLang="zh-CN" dirty="0" smtClean="0"/>
              <a:t>patterns</a:t>
            </a:r>
          </a:p>
          <a:p>
            <a:pPr lvl="3"/>
            <a:r>
              <a:rPr lang="en-US" altLang="zh-CN" dirty="0"/>
              <a:t>designed to capture seven general types </a:t>
            </a:r>
            <a:r>
              <a:rPr lang="en-US" altLang="zh-CN" dirty="0" smtClean="0"/>
              <a:t>of verb </a:t>
            </a:r>
            <a:r>
              <a:rPr lang="en-US" altLang="zh-CN" dirty="0"/>
              <a:t>phrases</a:t>
            </a:r>
            <a:endParaRPr kumimoji="1" lang="en-US" altLang="zh-CN" dirty="0" smtClean="0"/>
          </a:p>
          <a:p>
            <a:pPr lvl="3"/>
            <a:r>
              <a:rPr kumimoji="1" lang="en-US" altLang="zh-CN" dirty="0"/>
              <a:t>verb and adverb mixtures, an infinitive VP that includes an adverb, a verb phrase followed by a noun phrase, a verb phrase followed by a prepositional phrase, a verb followed by an adjective phrase, or an infinitive VP followed by an adjective, noun, or pronoun.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 Negative Situation Phrases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Scoring and Selecting </a:t>
            </a:r>
            <a:r>
              <a:rPr kumimoji="1" lang="en-US" altLang="zh-CN" dirty="0" smtClean="0"/>
              <a:t>Candidates</a:t>
            </a:r>
          </a:p>
          <a:p>
            <a:pPr lvl="1"/>
            <a:r>
              <a:rPr kumimoji="1" lang="en-US" altLang="zh-CN" dirty="0" smtClean="0"/>
              <a:t>Score </a:t>
            </a:r>
            <a:r>
              <a:rPr kumimoji="1" lang="en-US" altLang="zh-CN" dirty="0"/>
              <a:t>each negative situation </a:t>
            </a:r>
            <a:r>
              <a:rPr kumimoji="1" lang="en-US" altLang="zh-CN" dirty="0" smtClean="0"/>
              <a:t>candidate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 </a:t>
            </a:r>
            <a:r>
              <a:rPr kumimoji="1" lang="en-US" altLang="zh-CN" dirty="0"/>
              <a:t>estimating the probability that a tweet is </a:t>
            </a:r>
            <a:r>
              <a:rPr kumimoji="1" lang="en-US" altLang="zh-CN" dirty="0" smtClean="0"/>
              <a:t>sarcastic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given </a:t>
            </a:r>
            <a:r>
              <a:rPr kumimoji="1" lang="en-US" altLang="zh-CN" dirty="0"/>
              <a:t>that it contains the candidate phrase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 </a:t>
            </a:r>
            <a:r>
              <a:rPr kumimoji="1" lang="en-US" altLang="zh-CN" dirty="0"/>
              <a:t>positive sentiment phrase</a:t>
            </a:r>
            <a:r>
              <a:rPr kumimoji="1" lang="en-US" altLang="zh-CN" dirty="0" smtClean="0"/>
              <a:t>: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Discard phrases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 </a:t>
            </a:r>
            <a:r>
              <a:rPr kumimoji="1" lang="en-US" altLang="zh-CN" dirty="0"/>
              <a:t>have a frequency &lt; 3 in the tweet </a:t>
            </a:r>
            <a:r>
              <a:rPr kumimoji="1" lang="en-US" altLang="zh-CN" dirty="0" smtClean="0"/>
              <a:t>collection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since </a:t>
            </a:r>
            <a:r>
              <a:rPr kumimoji="1" lang="en-US" altLang="zh-CN" dirty="0"/>
              <a:t>they are too sparse</a:t>
            </a:r>
            <a:r>
              <a:rPr kumimoji="1" lang="en-US" altLang="zh-CN" dirty="0" smtClean="0"/>
              <a:t>.</a:t>
            </a:r>
          </a:p>
          <a:p>
            <a:pPr lvl="2"/>
            <a:r>
              <a:rPr lang="en-US" altLang="zh-CN" dirty="0" smtClean="0"/>
              <a:t>Rank </a:t>
            </a:r>
            <a:r>
              <a:rPr lang="en-US" altLang="zh-CN" dirty="0"/>
              <a:t>the candidate phrases based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 </a:t>
            </a:r>
            <a:r>
              <a:rPr lang="en-US" altLang="zh-CN" dirty="0"/>
              <a:t>probability, using their frequency as a </a:t>
            </a:r>
            <a:r>
              <a:rPr lang="en-US" altLang="zh-CN" dirty="0" smtClean="0"/>
              <a:t>secondary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 </a:t>
            </a:r>
            <a:r>
              <a:rPr lang="en-US" altLang="zh-CN" dirty="0"/>
              <a:t>in case of ties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top 20 phrases with a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0.80</a:t>
            </a:r>
            <a:r>
              <a:rPr lang="zh-CN" altLang="en-US" dirty="0" smtClean="0"/>
              <a:t> </a:t>
            </a:r>
            <a:r>
              <a:rPr lang="en-US" altLang="zh-CN" dirty="0"/>
              <a:t>are added to the negative </a:t>
            </a:r>
            <a:r>
              <a:rPr lang="en-US" altLang="zh-CN" dirty="0" smtClean="0"/>
              <a:t>situation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phrase list</a:t>
            </a:r>
          </a:p>
          <a:p>
            <a:pPr lvl="2"/>
            <a:r>
              <a:rPr lang="en-US" altLang="zh-CN" dirty="0" smtClean="0"/>
              <a:t>Fewer </a:t>
            </a:r>
            <a:r>
              <a:rPr lang="en-US" altLang="zh-CN" dirty="0"/>
              <a:t>than 20 phrases will be learned if &lt; 20 phrases </a:t>
            </a:r>
            <a:r>
              <a:rPr lang="en-US" altLang="zh-CN" dirty="0" smtClean="0"/>
              <a:t>pass this </a:t>
            </a:r>
            <a:r>
              <a:rPr lang="en-US" altLang="zh-CN" dirty="0"/>
              <a:t>threshold.</a:t>
            </a:r>
          </a:p>
          <a:p>
            <a:pPr lvl="2"/>
            <a:r>
              <a:rPr lang="en-US" altLang="zh-CN" dirty="0" smtClean="0"/>
              <a:t>When </a:t>
            </a:r>
            <a:r>
              <a:rPr lang="en-US" altLang="zh-CN" dirty="0"/>
              <a:t>we add a phrase to the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situation </a:t>
            </a:r>
            <a:r>
              <a:rPr lang="en-US" altLang="zh-CN" dirty="0"/>
              <a:t>list, we immediately </a:t>
            </a:r>
            <a:r>
              <a:rPr lang="en-US" altLang="zh-CN" b="1" dirty="0">
                <a:solidFill>
                  <a:srgbClr val="FF0000"/>
                </a:solidFill>
              </a:rPr>
              <a:t>remove</a:t>
            </a:r>
            <a:r>
              <a:rPr lang="en-US" altLang="zh-CN" dirty="0"/>
              <a:t> all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candidates </a:t>
            </a:r>
            <a:r>
              <a:rPr lang="en-US" altLang="zh-CN" dirty="0"/>
              <a:t>that are </a:t>
            </a:r>
            <a:r>
              <a:rPr lang="en-US" altLang="zh-CN" b="1" dirty="0">
                <a:solidFill>
                  <a:srgbClr val="FF0000"/>
                </a:solidFill>
              </a:rPr>
              <a:t>subsumed by the selected phrase</a:t>
            </a:r>
            <a:r>
              <a:rPr lang="en-US" altLang="zh-CN" dirty="0" smtClean="0"/>
              <a:t>.</a:t>
            </a:r>
          </a:p>
          <a:p>
            <a:pPr lvl="1"/>
            <a:r>
              <a:rPr kumimoji="1" lang="en-US" altLang="zh-CN" dirty="0"/>
              <a:t>The bootstrapping process stops when </a:t>
            </a:r>
            <a:r>
              <a:rPr kumimoji="1" lang="en-US" altLang="zh-CN" b="1" dirty="0">
                <a:solidFill>
                  <a:srgbClr val="FF0000"/>
                </a:solidFill>
              </a:rPr>
              <a:t>no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more candidate </a:t>
            </a:r>
            <a:r>
              <a:rPr kumimoji="1" lang="en-US" altLang="zh-CN" dirty="0"/>
              <a:t>phrases </a:t>
            </a:r>
            <a:r>
              <a:rPr kumimoji="1" lang="en-US" altLang="zh-CN" b="1" dirty="0">
                <a:solidFill>
                  <a:srgbClr val="FF0000"/>
                </a:solidFill>
              </a:rPr>
              <a:t>pass the probability threshold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13" y="2920324"/>
            <a:ext cx="4203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 Positive Verb Phrases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10466"/>
          </a:xfrm>
        </p:spPr>
        <p:txBody>
          <a:bodyPr>
            <a:normAutofit fontScale="85000" lnSpcReduction="10000"/>
          </a:bodyPr>
          <a:lstStyle/>
          <a:p>
            <a:endParaRPr kumimoji="1" lang="en-US" altLang="zh-CN" dirty="0"/>
          </a:p>
          <a:p>
            <a:r>
              <a:rPr kumimoji="1" lang="en-US" altLang="zh-CN" dirty="0" smtClean="0"/>
              <a:t>Collect </a:t>
            </a:r>
            <a:r>
              <a:rPr kumimoji="1" lang="en-US" altLang="zh-CN" dirty="0"/>
              <a:t>phrases that potentially convey a positive sentiment by extracting </a:t>
            </a:r>
            <a:r>
              <a:rPr kumimoji="1" lang="en-US" altLang="zh-CN" b="1" dirty="0">
                <a:solidFill>
                  <a:srgbClr val="FF0000"/>
                </a:solidFill>
              </a:rPr>
              <a:t>n-grams that precede a negative situation</a:t>
            </a:r>
            <a:r>
              <a:rPr kumimoji="1" lang="en-US" altLang="zh-CN" dirty="0"/>
              <a:t> phrase in a sarcastic tweet.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Filter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n-grams </a:t>
            </a:r>
            <a:r>
              <a:rPr kumimoji="1" lang="en-US" altLang="zh-CN" dirty="0"/>
              <a:t>using POS tag patterns so that we only keep n-grams that have a desired syntactic structure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  <a:p>
            <a:pPr lvl="1"/>
            <a:r>
              <a:rPr kumimoji="1" lang="en-US" altLang="zh-CN" dirty="0" smtClean="0">
                <a:solidFill>
                  <a:srgbClr val="404040"/>
                </a:solidFill>
              </a:rPr>
              <a:t>contain </a:t>
            </a:r>
            <a:r>
              <a:rPr kumimoji="1" lang="en-US" altLang="zh-CN" b="1" dirty="0">
                <a:solidFill>
                  <a:srgbClr val="FF0000"/>
                </a:solidFill>
              </a:rPr>
              <a:t>at least one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verb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consist </a:t>
            </a:r>
            <a:r>
              <a:rPr kumimoji="1" lang="en-US" altLang="zh-CN" dirty="0"/>
              <a:t>only of </a:t>
            </a:r>
            <a:r>
              <a:rPr kumimoji="1" lang="en-US" altLang="zh-CN" b="1" dirty="0">
                <a:solidFill>
                  <a:srgbClr val="FF0000"/>
                </a:solidFill>
              </a:rPr>
              <a:t>verbs and (optionally)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adverbs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Score </a:t>
            </a:r>
            <a:r>
              <a:rPr kumimoji="1" lang="en-US" altLang="zh-CN" dirty="0"/>
              <a:t>each candidate sentiment verb phrase by estimating the probability that a tweet is sarcastic given that it contains the candidate phrase preceding a negative situation </a:t>
            </a:r>
            <a:r>
              <a:rPr kumimoji="1" lang="en-US" altLang="zh-CN" dirty="0" smtClean="0"/>
              <a:t>phrase: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30" y="5264574"/>
            <a:ext cx="4483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3866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4006</TotalTime>
  <Words>1939</Words>
  <Application>Microsoft Macintosh PowerPoint</Application>
  <PresentationFormat>宽屏</PresentationFormat>
  <Paragraphs>195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Cambria Math</vt:lpstr>
      <vt:lpstr>DengXian</vt:lpstr>
      <vt:lpstr>宋体</vt:lpstr>
      <vt:lpstr>新細明體</vt:lpstr>
      <vt:lpstr>怀旧</vt:lpstr>
      <vt:lpstr>Sarcasm as Contrast between a Positive Sentiment and Negative Situation</vt:lpstr>
      <vt:lpstr>Introduction</vt:lpstr>
      <vt:lpstr>Introduction</vt:lpstr>
      <vt:lpstr>Contribution</vt:lpstr>
      <vt:lpstr>Overview of the Learning Process</vt:lpstr>
      <vt:lpstr>Overview of the Learning Process</vt:lpstr>
      <vt:lpstr>Learning Negative Situation Phrases</vt:lpstr>
      <vt:lpstr>Learning Negative Situation Phrases</vt:lpstr>
      <vt:lpstr>Learning Positive Verb Phrases</vt:lpstr>
      <vt:lpstr>Learning Positive Predicative Phrases</vt:lpstr>
      <vt:lpstr>Learning Positive Predicative Phrases</vt:lpstr>
      <vt:lpstr>Learning Positive Phrases</vt:lpstr>
      <vt:lpstr>Learned Phrase Lists</vt:lpstr>
      <vt:lpstr>Bootstrapping Data</vt:lpstr>
      <vt:lpstr>Evaluation - Data</vt:lpstr>
      <vt:lpstr>Baselines</vt:lpstr>
      <vt:lpstr>Baselines</vt:lpstr>
      <vt:lpstr>Experiment</vt:lpstr>
      <vt:lpstr>Experiment</vt:lpstr>
      <vt:lpstr>Experiment</vt:lpstr>
      <vt:lpstr>Experiment</vt:lpstr>
      <vt:lpstr>Experiment</vt:lpstr>
      <vt:lpstr>Experiment</vt:lpstr>
      <vt:lpstr>Analysis</vt:lpstr>
      <vt:lpstr>Reference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48</cp:revision>
  <dcterms:created xsi:type="dcterms:W3CDTF">2018-09-25T06:59:42Z</dcterms:created>
  <dcterms:modified xsi:type="dcterms:W3CDTF">2018-11-03T12:22:54Z</dcterms:modified>
</cp:coreProperties>
</file>