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67" r:id="rId4"/>
    <p:sldId id="268" r:id="rId5"/>
    <p:sldId id="269" r:id="rId6"/>
    <p:sldId id="265" r:id="rId7"/>
    <p:sldId id="258" r:id="rId8"/>
    <p:sldId id="259" r:id="rId9"/>
    <p:sldId id="276" r:id="rId10"/>
    <p:sldId id="260" r:id="rId11"/>
    <p:sldId id="278" r:id="rId12"/>
    <p:sldId id="279" r:id="rId13"/>
    <p:sldId id="280" r:id="rId14"/>
    <p:sldId id="283" r:id="rId15"/>
    <p:sldId id="291" r:id="rId16"/>
    <p:sldId id="292" r:id="rId17"/>
    <p:sldId id="286" r:id="rId18"/>
    <p:sldId id="262" r:id="rId19"/>
    <p:sldId id="272" r:id="rId20"/>
    <p:sldId id="273" r:id="rId21"/>
    <p:sldId id="274" r:id="rId22"/>
    <p:sldId id="284" r:id="rId23"/>
    <p:sldId id="285" r:id="rId24"/>
    <p:sldId id="287" r:id="rId25"/>
    <p:sldId id="288" r:id="rId26"/>
    <p:sldId id="289" r:id="rId27"/>
    <p:sldId id="277" r:id="rId28"/>
    <p:sldId id="293" r:id="rId29"/>
    <p:sldId id="297" r:id="rId30"/>
    <p:sldId id="295" r:id="rId31"/>
    <p:sldId id="296" r:id="rId32"/>
    <p:sldId id="294" r:id="rId33"/>
    <p:sldId id="298" r:id="rId34"/>
    <p:sldId id="282" r:id="rId35"/>
    <p:sldId id="29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6"/>
    <p:restoredTop sz="94570"/>
  </p:normalViewPr>
  <p:slideViewPr>
    <p:cSldViewPr snapToGrid="0" snapToObjects="1">
      <p:cViewPr>
        <p:scale>
          <a:sx n="100" d="100"/>
          <a:sy n="100" d="100"/>
        </p:scale>
        <p:origin x="352"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8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14980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86700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127105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00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4448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28816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54126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2314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9A55D1-21F1-7440-A9E6-EE93744174AB}" type="datetimeFigureOut">
              <a:rPr kumimoji="1" lang="zh-CN" altLang="en-US" smtClean="0"/>
              <a:t>2018/10/26</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121858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9A55D1-21F1-7440-A9E6-EE93744174AB}" type="datetimeFigureOut">
              <a:rPr kumimoji="1" lang="zh-CN" altLang="en-US" smtClean="0"/>
              <a:t>2018/10/26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47C7AE2-018E-1444-840E-E2B34CE663E1}" type="slidenum">
              <a:rPr kumimoji="1" lang="zh-CN" altLang="en-US" smtClean="0"/>
              <a:t>‹#›</a:t>
            </a:fld>
            <a:endParaRPr kumimoji="1" lang="zh-CN" altLang="en-US"/>
          </a:p>
        </p:txBody>
      </p:sp>
    </p:spTree>
    <p:extLst>
      <p:ext uri="{BB962C8B-B14F-4D97-AF65-F5344CB8AC3E}">
        <p14:creationId xmlns:p14="http://schemas.microsoft.com/office/powerpoint/2010/main" val="1506534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9A55D1-21F1-7440-A9E6-EE93744174AB}" type="datetimeFigureOut">
              <a:rPr kumimoji="1" lang="zh-CN" altLang="en-US" smtClean="0"/>
              <a:t>2018/10/26</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7C7AE2-018E-1444-840E-E2B34CE663E1}"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95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yvhee/SemEval2018-Task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cbaziotis/ekphrasis" TargetMode="External"/><Relationship Id="rId4" Type="http://schemas.openxmlformats.org/officeDocument/2006/relationships/hyperlink" Target="http://www.cs.cmu.edu/~ark/TweetNLP/" TargetMode="External"/><Relationship Id="rId1" Type="http://schemas.openxmlformats.org/officeDocument/2006/relationships/slideLayout" Target="../slideLayouts/slideLayout2.xml"/><Relationship Id="rId2" Type="http://schemas.openxmlformats.org/officeDocument/2006/relationships/hyperlink" Target="https://www.nltk.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tistrength.wlv.ac.u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面向微博的反讽识别</a:t>
            </a:r>
            <a:r>
              <a:rPr kumimoji="1" lang="en-US" altLang="zh-CN" dirty="0" smtClean="0"/>
              <a:t/>
            </a:r>
            <a:br>
              <a:rPr kumimoji="1" lang="en-US" altLang="zh-CN" dirty="0" smtClean="0"/>
            </a:br>
            <a:r>
              <a:rPr kumimoji="1" lang="zh-CN" altLang="en-US" dirty="0" smtClean="0"/>
              <a:t>实验说明</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梁锡豪</a:t>
            </a:r>
            <a:endParaRPr kumimoji="1" lang="zh-CN" altLang="en-US" dirty="0"/>
          </a:p>
        </p:txBody>
      </p:sp>
    </p:spTree>
    <p:extLst>
      <p:ext uri="{BB962C8B-B14F-4D97-AF65-F5344CB8AC3E}">
        <p14:creationId xmlns:p14="http://schemas.microsoft.com/office/powerpoint/2010/main" val="1067787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normAutofit/>
          </a:bodyPr>
          <a:lstStyle/>
          <a:p>
            <a:endParaRPr kumimoji="1" lang="en-US" altLang="zh-CN" dirty="0"/>
          </a:p>
          <a:p>
            <a:r>
              <a:rPr kumimoji="1" lang="zh-CN" altLang="en-US" dirty="0" smtClean="0"/>
              <a:t>语言标准化</a:t>
            </a:r>
            <a:endParaRPr kumimoji="1" lang="en-US" altLang="zh-CN" dirty="0" smtClean="0"/>
          </a:p>
          <a:p>
            <a:pPr lvl="1"/>
            <a:r>
              <a:rPr kumimoji="1" lang="zh-CN" altLang="en-US" dirty="0"/>
              <a:t>大部分成熟的英语文本分析方法都建立在单词拼写正确或语法正确等前提下进行的，因此需要在不影响字面语义下将微博中尽可能把非标准的英语用法转换成标准的英语，</a:t>
            </a:r>
            <a:r>
              <a:rPr kumimoji="1" lang="zh-CN" altLang="en-US" dirty="0" smtClean="0"/>
              <a:t>如</a:t>
            </a:r>
            <a:endParaRPr kumimoji="1" lang="en-US" altLang="zh-CN" dirty="0" smtClean="0"/>
          </a:p>
          <a:p>
            <a:pPr lvl="2"/>
            <a:r>
              <a:rPr kumimoji="1" lang="zh-CN" altLang="en-US" dirty="0" smtClean="0"/>
              <a:t>异样拼写的单词</a:t>
            </a:r>
            <a:r>
              <a:rPr kumimoji="1" lang="en-US" altLang="zh-CN" dirty="0"/>
              <a:t>: </a:t>
            </a:r>
            <a:r>
              <a:rPr kumimoji="1" lang="en-US" altLang="zh-CN" dirty="0" err="1"/>
              <a:t>happpy</a:t>
            </a:r>
            <a:r>
              <a:rPr kumimoji="1" lang="en-US" altLang="zh-CN" dirty="0"/>
              <a:t> --&gt; </a:t>
            </a:r>
            <a:r>
              <a:rPr kumimoji="1" lang="en-US" altLang="zh-CN" dirty="0" smtClean="0"/>
              <a:t>happy</a:t>
            </a:r>
            <a:r>
              <a:rPr kumimoji="1" lang="zh-CN" altLang="en-US" dirty="0" smtClean="0"/>
              <a:t>文本</a:t>
            </a:r>
            <a:r>
              <a:rPr kumimoji="1" lang="zh-CN" altLang="en-US" dirty="0"/>
              <a:t>中</a:t>
            </a:r>
            <a:r>
              <a:rPr kumimoji="1" lang="zh-CN" altLang="en-US" dirty="0" smtClean="0"/>
              <a:t>以</a:t>
            </a:r>
            <a:endParaRPr kumimoji="1" lang="en-US" altLang="zh-CN" dirty="0" smtClean="0"/>
          </a:p>
          <a:p>
            <a:pPr lvl="2"/>
            <a:r>
              <a:rPr kumimoji="1" lang="zh-CN" altLang="en-US" dirty="0" smtClean="0"/>
              <a:t>标签</a:t>
            </a:r>
            <a:r>
              <a:rPr kumimoji="1" lang="zh-CN" altLang="en-US" dirty="0"/>
              <a:t>代替的单词</a:t>
            </a:r>
            <a:r>
              <a:rPr kumimoji="1" lang="en-US" altLang="zh-CN" dirty="0"/>
              <a:t>: #</a:t>
            </a:r>
            <a:r>
              <a:rPr kumimoji="1" lang="en-US" altLang="zh-CN" dirty="0" err="1"/>
              <a:t>NewYork</a:t>
            </a:r>
            <a:r>
              <a:rPr kumimoji="1" lang="en-US" altLang="zh-CN" dirty="0"/>
              <a:t> --&gt; New </a:t>
            </a:r>
            <a:r>
              <a:rPr kumimoji="1" lang="en-US" altLang="zh-CN" dirty="0" smtClean="0"/>
              <a:t>York</a:t>
            </a:r>
          </a:p>
          <a:p>
            <a:pPr lvl="1"/>
            <a:r>
              <a:rPr kumimoji="1" lang="zh-CN" altLang="en-US" dirty="0"/>
              <a:t>文本的语言经过标准化后就可以引入语言本身的信息，如</a:t>
            </a:r>
            <a:endParaRPr kumimoji="1" lang="en-US" altLang="zh-CN" dirty="0"/>
          </a:p>
          <a:p>
            <a:pPr lvl="2"/>
            <a:r>
              <a:rPr kumimoji="1" lang="zh-CN" altLang="en-US" dirty="0"/>
              <a:t>词的情感极性</a:t>
            </a:r>
            <a:endParaRPr kumimoji="1" lang="en-US" altLang="zh-CN" dirty="0"/>
          </a:p>
          <a:p>
            <a:pPr lvl="3"/>
            <a:r>
              <a:rPr kumimoji="1" lang="zh-CN" altLang="en-US" dirty="0"/>
              <a:t>部分英语单词本身包含情感极性</a:t>
            </a:r>
            <a:r>
              <a:rPr kumimoji="1" lang="en-US" altLang="zh-CN" dirty="0"/>
              <a:t>, </a:t>
            </a:r>
            <a:r>
              <a:rPr kumimoji="1" lang="zh-CN" altLang="en-US" dirty="0"/>
              <a:t>如</a:t>
            </a:r>
            <a:r>
              <a:rPr kumimoji="1" lang="en-US" altLang="zh-CN" dirty="0"/>
              <a:t>Love, Happy</a:t>
            </a:r>
            <a:r>
              <a:rPr kumimoji="1" lang="zh-CN" altLang="en-US" dirty="0"/>
              <a:t>在字面意义上包含正向的情感</a:t>
            </a:r>
            <a:endParaRPr kumimoji="1" lang="en-US" altLang="zh-CN" dirty="0"/>
          </a:p>
          <a:p>
            <a:pPr lvl="2"/>
            <a:r>
              <a:rPr kumimoji="1" lang="zh-CN" altLang="en-US" dirty="0"/>
              <a:t>短语的情感极性</a:t>
            </a:r>
            <a:endParaRPr kumimoji="1" lang="en-US" altLang="zh-CN" dirty="0"/>
          </a:p>
          <a:p>
            <a:pPr lvl="3"/>
            <a:r>
              <a:rPr kumimoji="1" lang="zh-CN" altLang="en-US" dirty="0"/>
              <a:t>多单词组成的短语在语用层面包含情感极性</a:t>
            </a:r>
            <a:r>
              <a:rPr kumimoji="1" lang="en-US" altLang="zh-CN" dirty="0"/>
              <a:t>, </a:t>
            </a:r>
            <a:r>
              <a:rPr kumimoji="1" lang="zh-CN" altLang="en-US" dirty="0"/>
              <a:t>如短语</a:t>
            </a:r>
            <a:r>
              <a:rPr kumimoji="1" lang="en-US" altLang="zh-CN" dirty="0"/>
              <a:t>Short battery life</a:t>
            </a:r>
            <a:r>
              <a:rPr kumimoji="1" lang="zh-CN" altLang="en-US" dirty="0"/>
              <a:t>中每个单词都没有明显的情感极性</a:t>
            </a:r>
            <a:r>
              <a:rPr kumimoji="1" lang="en-US" altLang="zh-CN" dirty="0"/>
              <a:t>, </a:t>
            </a:r>
            <a:r>
              <a:rPr kumimoji="1" lang="zh-CN" altLang="en-US" dirty="0"/>
              <a:t>但在对于电池而言，短寿命是一种负面的特性</a:t>
            </a:r>
            <a:endParaRPr kumimoji="1" lang="en-US" altLang="zh-CN" dirty="0"/>
          </a:p>
          <a:p>
            <a:endParaRPr kumimoji="1" lang="zh-CN" altLang="en-US" dirty="0"/>
          </a:p>
          <a:p>
            <a:pPr lvl="1"/>
            <a:endParaRPr kumimoji="1" lang="en-US" altLang="zh-CN" dirty="0" smtClean="0"/>
          </a:p>
        </p:txBody>
      </p:sp>
    </p:spTree>
    <p:extLst>
      <p:ext uri="{BB962C8B-B14F-4D97-AF65-F5344CB8AC3E}">
        <p14:creationId xmlns:p14="http://schemas.microsoft.com/office/powerpoint/2010/main" val="1342543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a:t>
            </a:r>
            <a:r>
              <a:rPr kumimoji="1" lang="zh-CN" altLang="en-US" dirty="0"/>
              <a:t>提取</a:t>
            </a:r>
            <a:endParaRPr lang="en-US" altLang="zh-CN" dirty="0" smtClean="0"/>
          </a:p>
          <a:p>
            <a:pPr lvl="1"/>
            <a:r>
              <a:rPr lang="zh-CN" altLang="en-US" dirty="0" smtClean="0"/>
              <a:t>词汇特征</a:t>
            </a:r>
            <a:r>
              <a:rPr lang="en-US" altLang="zh-CN" dirty="0" smtClean="0"/>
              <a:t> Lexical Feature [1]</a:t>
            </a:r>
          </a:p>
          <a:p>
            <a:pPr lvl="2"/>
            <a:r>
              <a:rPr lang="zh-CN" altLang="en-US" dirty="0" smtClean="0"/>
              <a:t>多元语法 </a:t>
            </a:r>
            <a:r>
              <a:rPr lang="en-US" altLang="zh-CN" dirty="0" smtClean="0"/>
              <a:t>n-gram</a:t>
            </a:r>
          </a:p>
          <a:p>
            <a:pPr lvl="3"/>
            <a:r>
              <a:rPr lang="zh-CN" altLang="en-US" dirty="0" smtClean="0"/>
              <a:t>统计</a:t>
            </a:r>
            <a:r>
              <a:rPr lang="zh-CN" altLang="en-US" dirty="0"/>
              <a:t>数据集中多元语法的词频</a:t>
            </a:r>
            <a:r>
              <a:rPr lang="en-US" altLang="zh-CN" dirty="0"/>
              <a:t>(TF)</a:t>
            </a:r>
            <a:r>
              <a:rPr lang="zh-CN" altLang="en-US" dirty="0"/>
              <a:t>和逆文本频率</a:t>
            </a:r>
            <a:r>
              <a:rPr lang="en-US" altLang="zh-CN" dirty="0"/>
              <a:t>(IDF</a:t>
            </a:r>
            <a:r>
              <a:rPr lang="en-US" altLang="zh-CN" dirty="0" smtClean="0"/>
              <a:t>)</a:t>
            </a:r>
          </a:p>
          <a:p>
            <a:pPr lvl="3"/>
            <a:r>
              <a:rPr lang="zh-CN" altLang="en-US" dirty="0" smtClean="0"/>
              <a:t>取</a:t>
            </a:r>
            <a:r>
              <a:rPr lang="en-US" altLang="zh-CN" dirty="0"/>
              <a:t>TF-IDF</a:t>
            </a:r>
            <a:r>
              <a:rPr lang="zh-CN" altLang="en-US" dirty="0"/>
              <a:t>最高的</a:t>
            </a:r>
            <a:r>
              <a:rPr lang="en-US" altLang="zh-CN" dirty="0"/>
              <a:t>N</a:t>
            </a:r>
            <a:r>
              <a:rPr lang="zh-CN" altLang="en-US" dirty="0"/>
              <a:t>个多元</a:t>
            </a:r>
            <a:r>
              <a:rPr lang="zh-CN" altLang="en-US" dirty="0" smtClean="0"/>
              <a:t>语法</a:t>
            </a:r>
            <a:endParaRPr lang="en-US" altLang="zh-CN" dirty="0" smtClean="0"/>
          </a:p>
          <a:p>
            <a:pPr lvl="3"/>
            <a:r>
              <a:rPr lang="zh-CN" altLang="en-US" dirty="0" smtClean="0"/>
              <a:t>对</a:t>
            </a:r>
            <a:r>
              <a:rPr lang="zh-CN" altLang="en-US" dirty="0"/>
              <a:t>每个条微博得出一个</a:t>
            </a:r>
            <a:r>
              <a:rPr lang="en-US" altLang="zh-CN" dirty="0"/>
              <a:t>N</a:t>
            </a:r>
            <a:r>
              <a:rPr lang="zh-CN" altLang="en-US" dirty="0"/>
              <a:t>维向量</a:t>
            </a:r>
            <a:r>
              <a:rPr lang="en-US" altLang="zh-CN" dirty="0"/>
              <a:t>, </a:t>
            </a:r>
            <a:r>
              <a:rPr lang="zh-CN" altLang="en-US" dirty="0"/>
              <a:t>每一维分别对应一个多元语法，其值为该多元语法在该条微博中的数量乘以该多元语法在整个数据集中的</a:t>
            </a:r>
            <a:r>
              <a:rPr lang="en-US" altLang="zh-CN" dirty="0" smtClean="0"/>
              <a:t>IDF</a:t>
            </a:r>
          </a:p>
          <a:p>
            <a:pPr lvl="3"/>
            <a:r>
              <a:rPr lang="zh-CN" altLang="en-US" dirty="0" smtClean="0"/>
              <a:t>每</a:t>
            </a:r>
            <a:r>
              <a:rPr lang="zh-CN" altLang="en-US" dirty="0"/>
              <a:t>条微博的向量分别进行归一</a:t>
            </a:r>
            <a:r>
              <a:rPr lang="zh-CN" altLang="en-US" dirty="0" smtClean="0"/>
              <a:t>化</a:t>
            </a:r>
            <a:endParaRPr lang="en-US" altLang="zh-CN" dirty="0" smtClean="0"/>
          </a:p>
          <a:p>
            <a:pPr lvl="2"/>
            <a:r>
              <a:rPr lang="zh-CN" altLang="en-US" dirty="0" smtClean="0"/>
              <a:t>单词数量</a:t>
            </a:r>
            <a:endParaRPr lang="en-US" altLang="zh-CN" dirty="0" smtClean="0"/>
          </a:p>
          <a:p>
            <a:pPr lvl="2"/>
            <a:r>
              <a:rPr lang="zh-CN" altLang="en-US" dirty="0" smtClean="0"/>
              <a:t>字母数量</a:t>
            </a:r>
            <a:endParaRPr kumimoji="1" lang="zh-CN" altLang="en-US" dirty="0"/>
          </a:p>
        </p:txBody>
      </p:sp>
    </p:spTree>
    <p:extLst>
      <p:ext uri="{BB962C8B-B14F-4D97-AF65-F5344CB8AC3E}">
        <p14:creationId xmlns:p14="http://schemas.microsoft.com/office/powerpoint/2010/main" val="1064801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a:t>
            </a:r>
            <a:r>
              <a:rPr kumimoji="1" lang="zh-CN" altLang="en-US" dirty="0"/>
              <a:t>提取</a:t>
            </a:r>
            <a:endParaRPr lang="en-US" altLang="zh-CN" dirty="0"/>
          </a:p>
          <a:p>
            <a:pPr lvl="1"/>
            <a:r>
              <a:rPr kumimoji="1" lang="zh-CN" altLang="en-US" dirty="0" smtClean="0"/>
              <a:t>句法</a:t>
            </a:r>
            <a:r>
              <a:rPr kumimoji="1" lang="zh-CN" altLang="en-US" dirty="0"/>
              <a:t>特征 </a:t>
            </a:r>
            <a:r>
              <a:rPr kumimoji="1" lang="en-US" altLang="zh-CN" dirty="0" smtClean="0"/>
              <a:t>Syntactic features [1]</a:t>
            </a:r>
          </a:p>
          <a:p>
            <a:pPr lvl="2"/>
            <a:r>
              <a:rPr kumimoji="1" lang="zh-CN" altLang="en-US" dirty="0" smtClean="0"/>
              <a:t>对</a:t>
            </a:r>
            <a:r>
              <a:rPr kumimoji="1" lang="zh-CN" altLang="en-US" dirty="0"/>
              <a:t>文本中单词转换成词性</a:t>
            </a:r>
            <a:r>
              <a:rPr kumimoji="1" lang="en-US" altLang="zh-CN" dirty="0"/>
              <a:t>(Part-of-speech, POS)</a:t>
            </a:r>
            <a:r>
              <a:rPr kumimoji="1" lang="zh-CN" altLang="en-US" dirty="0" smtClean="0"/>
              <a:t>标注</a:t>
            </a:r>
            <a:endParaRPr kumimoji="1" lang="en-US" altLang="zh-CN" dirty="0" smtClean="0"/>
          </a:p>
          <a:p>
            <a:pPr lvl="3"/>
            <a:r>
              <a:rPr kumimoji="1" lang="zh-CN" altLang="en-US" dirty="0"/>
              <a:t>推荐工具</a:t>
            </a:r>
            <a:r>
              <a:rPr kumimoji="1" lang="en-US" altLang="zh-CN" dirty="0" smtClean="0"/>
              <a:t>:NLTK</a:t>
            </a:r>
          </a:p>
          <a:p>
            <a:pPr lvl="2"/>
            <a:r>
              <a:rPr kumimoji="1" lang="zh-CN" altLang="en-US" dirty="0" smtClean="0"/>
              <a:t>和</a:t>
            </a:r>
            <a:r>
              <a:rPr kumimoji="1" lang="zh-CN" altLang="en-US" dirty="0"/>
              <a:t>词汇特征中多元语法一样的计算的</a:t>
            </a:r>
            <a:r>
              <a:rPr kumimoji="1" lang="en-US" altLang="zh-CN" dirty="0"/>
              <a:t>TF-IDF</a:t>
            </a:r>
            <a:r>
              <a:rPr kumimoji="1" lang="zh-CN" altLang="en-US" dirty="0" smtClean="0"/>
              <a:t>特征</a:t>
            </a:r>
            <a:endParaRPr kumimoji="1" lang="en-US" altLang="zh-CN" dirty="0" smtClean="0"/>
          </a:p>
        </p:txBody>
      </p:sp>
    </p:spTree>
    <p:extLst>
      <p:ext uri="{BB962C8B-B14F-4D97-AF65-F5344CB8AC3E}">
        <p14:creationId xmlns:p14="http://schemas.microsoft.com/office/powerpoint/2010/main" val="1134269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normAutofit fontScale="92500" lnSpcReduction="10000"/>
          </a:bodyPr>
          <a:lstStyle/>
          <a:p>
            <a:endParaRPr kumimoji="1" lang="en-US" altLang="zh-CN" dirty="0" smtClean="0"/>
          </a:p>
          <a:p>
            <a:r>
              <a:rPr kumimoji="1" lang="zh-CN" altLang="en-US" dirty="0" smtClean="0"/>
              <a:t>特征</a:t>
            </a:r>
            <a:r>
              <a:rPr kumimoji="1" lang="zh-CN" altLang="en-US" dirty="0"/>
              <a:t>提取</a:t>
            </a:r>
            <a:endParaRPr kumimoji="1" lang="en-US" altLang="zh-CN" dirty="0"/>
          </a:p>
          <a:p>
            <a:pPr lvl="1"/>
            <a:r>
              <a:rPr kumimoji="1" lang="zh-CN" altLang="en-US" dirty="0"/>
              <a:t>语义特征 </a:t>
            </a:r>
            <a:r>
              <a:rPr kumimoji="1" lang="en-US" altLang="zh-CN" dirty="0"/>
              <a:t>Semantic features [1]</a:t>
            </a:r>
          </a:p>
          <a:p>
            <a:pPr lvl="2"/>
            <a:r>
              <a:rPr kumimoji="1" lang="zh-CN" altLang="en-US" dirty="0"/>
              <a:t>词向量平均和</a:t>
            </a:r>
            <a:endParaRPr kumimoji="1" lang="en-US" altLang="zh-CN" dirty="0"/>
          </a:p>
          <a:p>
            <a:pPr lvl="3"/>
            <a:r>
              <a:rPr kumimoji="1" lang="zh-CN" altLang="en-US" dirty="0"/>
              <a:t>对文本进行分词</a:t>
            </a:r>
            <a:endParaRPr kumimoji="1" lang="en-US" altLang="zh-CN" dirty="0"/>
          </a:p>
          <a:p>
            <a:pPr lvl="3"/>
            <a:r>
              <a:rPr kumimoji="1" lang="zh-CN" altLang="en-US" dirty="0"/>
              <a:t>将单词序列转换成词向量序列</a:t>
            </a:r>
            <a:endParaRPr kumimoji="1" lang="en-US" altLang="zh-CN" dirty="0"/>
          </a:p>
          <a:p>
            <a:pPr lvl="3"/>
            <a:r>
              <a:rPr kumimoji="1" lang="zh-CN" altLang="en-US" dirty="0" smtClean="0"/>
              <a:t>取</a:t>
            </a:r>
            <a:r>
              <a:rPr kumimoji="1" lang="zh-CN" altLang="en-US" dirty="0"/>
              <a:t>词向量序列的平均和作为</a:t>
            </a:r>
            <a:r>
              <a:rPr kumimoji="1" lang="zh-CN" altLang="en-US" dirty="0" smtClean="0"/>
              <a:t>特征</a:t>
            </a:r>
            <a:endParaRPr kumimoji="1" lang="zh-CN" altLang="en-US" dirty="0"/>
          </a:p>
          <a:p>
            <a:pPr lvl="2"/>
            <a:r>
              <a:rPr kumimoji="1" lang="zh-CN" altLang="en-US" dirty="0" smtClean="0"/>
              <a:t>潜在</a:t>
            </a:r>
            <a:r>
              <a:rPr kumimoji="1" lang="zh-CN" altLang="en-US" dirty="0"/>
              <a:t>语义</a:t>
            </a:r>
            <a:endParaRPr kumimoji="1" lang="en-US" altLang="zh-CN" dirty="0"/>
          </a:p>
          <a:p>
            <a:pPr lvl="3"/>
            <a:r>
              <a:rPr kumimoji="1" lang="zh-CN" altLang="en-US" dirty="0"/>
              <a:t>利用潜在语义分析</a:t>
            </a:r>
            <a:r>
              <a:rPr kumimoji="1" lang="en-US" altLang="zh-CN" dirty="0"/>
              <a:t>(Latent semantic analysis, LSA)</a:t>
            </a:r>
            <a:r>
              <a:rPr kumimoji="1" lang="zh-CN" altLang="en-US" dirty="0"/>
              <a:t>从训练集学习单词间的隐藏概念</a:t>
            </a:r>
            <a:endParaRPr kumimoji="1" lang="en-US" altLang="zh-CN" dirty="0"/>
          </a:p>
          <a:p>
            <a:pPr lvl="4"/>
            <a:r>
              <a:rPr kumimoji="1" lang="zh-CN" altLang="en-US" dirty="0"/>
              <a:t>推荐工具</a:t>
            </a:r>
            <a:r>
              <a:rPr kumimoji="1" lang="en-US" altLang="zh-CN" dirty="0"/>
              <a:t>: </a:t>
            </a:r>
            <a:r>
              <a:rPr kumimoji="1" lang="en-US" altLang="zh-CN" dirty="0" err="1"/>
              <a:t>sklearn</a:t>
            </a:r>
            <a:endParaRPr kumimoji="1" lang="en-US" altLang="zh-CN" dirty="0"/>
          </a:p>
          <a:p>
            <a:pPr lvl="3"/>
            <a:r>
              <a:rPr kumimoji="1" lang="zh-CN" altLang="en-US" dirty="0"/>
              <a:t>再分别对测试集各个样本提取隐藏概念</a:t>
            </a:r>
            <a:endParaRPr kumimoji="1" lang="en-US" altLang="zh-CN" dirty="0"/>
          </a:p>
          <a:p>
            <a:pPr lvl="2"/>
            <a:r>
              <a:rPr kumimoji="1" lang="zh-CN" altLang="en-US" dirty="0"/>
              <a:t>词类分布</a:t>
            </a:r>
            <a:endParaRPr kumimoji="1" lang="en-US" altLang="zh-CN" dirty="0"/>
          </a:p>
          <a:p>
            <a:pPr lvl="3"/>
            <a:r>
              <a:rPr kumimoji="1" lang="zh-CN" altLang="en-US" dirty="0"/>
              <a:t>利用布朗聚类</a:t>
            </a:r>
            <a:r>
              <a:rPr kumimoji="1" lang="en-US" altLang="zh-CN" dirty="0"/>
              <a:t>(Brown Clustering)</a:t>
            </a:r>
            <a:r>
              <a:rPr kumimoji="1" lang="zh-CN" altLang="en-US" dirty="0"/>
              <a:t>对训练集的单词进行聚类</a:t>
            </a:r>
            <a:r>
              <a:rPr kumimoji="1" lang="en-US" altLang="zh-CN" dirty="0"/>
              <a:t>(N</a:t>
            </a:r>
            <a:r>
              <a:rPr kumimoji="1" lang="zh-CN" altLang="en-US" dirty="0"/>
              <a:t>类</a:t>
            </a:r>
            <a:r>
              <a:rPr kumimoji="1" lang="en-US" altLang="zh-CN" dirty="0"/>
              <a:t>)</a:t>
            </a:r>
          </a:p>
          <a:p>
            <a:pPr lvl="4"/>
            <a:r>
              <a:rPr kumimoji="1" lang="zh-CN" altLang="en-US" dirty="0"/>
              <a:t>推荐工具</a:t>
            </a:r>
            <a:r>
              <a:rPr kumimoji="1" lang="en-US" altLang="zh-CN" dirty="0"/>
              <a:t>: CMU</a:t>
            </a:r>
            <a:r>
              <a:rPr kumimoji="1" lang="zh-CN" altLang="en-US" dirty="0"/>
              <a:t>提供的</a:t>
            </a:r>
            <a:r>
              <a:rPr kumimoji="1" lang="en-US" altLang="zh-CN" dirty="0" err="1"/>
              <a:t>TweetNLP</a:t>
            </a:r>
            <a:endParaRPr kumimoji="1" lang="en-US" altLang="zh-CN" dirty="0"/>
          </a:p>
          <a:p>
            <a:pPr lvl="3"/>
            <a:r>
              <a:rPr kumimoji="1" lang="zh-CN" altLang="en-US" dirty="0"/>
              <a:t>每段文本得出一个</a:t>
            </a:r>
            <a:r>
              <a:rPr kumimoji="1" lang="en-US" altLang="zh-CN" dirty="0"/>
              <a:t>N</a:t>
            </a:r>
            <a:r>
              <a:rPr kumimoji="1" lang="zh-CN" altLang="en-US" dirty="0"/>
              <a:t>维向量，各维对应该文本中包含该类单词的数量</a:t>
            </a:r>
          </a:p>
          <a:p>
            <a:endParaRPr kumimoji="1" lang="zh-CN" altLang="en-US" dirty="0"/>
          </a:p>
        </p:txBody>
      </p:sp>
    </p:spTree>
    <p:extLst>
      <p:ext uri="{BB962C8B-B14F-4D97-AF65-F5344CB8AC3E}">
        <p14:creationId xmlns:p14="http://schemas.microsoft.com/office/powerpoint/2010/main" val="447925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a:t>特征提取</a:t>
            </a:r>
            <a:endParaRPr kumimoji="1" lang="en-US" altLang="zh-CN" dirty="0"/>
          </a:p>
          <a:p>
            <a:pPr lvl="1"/>
            <a:r>
              <a:rPr kumimoji="1" lang="zh-CN" altLang="en-US" dirty="0" smtClean="0"/>
              <a:t>基于</a:t>
            </a:r>
            <a:r>
              <a:rPr kumimoji="1" lang="zh-CN" altLang="en-US" dirty="0"/>
              <a:t>模式的</a:t>
            </a:r>
            <a:r>
              <a:rPr kumimoji="1" lang="zh-CN" altLang="en-US" dirty="0" smtClean="0"/>
              <a:t>特征</a:t>
            </a:r>
            <a:endParaRPr kumimoji="1" lang="en-US" altLang="zh-CN" dirty="0" smtClean="0"/>
          </a:p>
          <a:p>
            <a:pPr lvl="2"/>
            <a:r>
              <a:rPr kumimoji="1" lang="zh-CN" altLang="en-US" dirty="0" smtClean="0"/>
              <a:t>显</a:t>
            </a:r>
            <a:r>
              <a:rPr kumimoji="1" lang="zh-CN" altLang="en-US" dirty="0"/>
              <a:t>式背景不一致性 </a:t>
            </a:r>
            <a:r>
              <a:rPr kumimoji="1" lang="en-US" altLang="zh-CN" dirty="0"/>
              <a:t>Explicit Context </a:t>
            </a:r>
            <a:r>
              <a:rPr kumimoji="1" lang="en-US" altLang="zh-CN" dirty="0" smtClean="0"/>
              <a:t>Incongruity [3]</a:t>
            </a:r>
            <a:endParaRPr kumimoji="1" lang="en-US" altLang="zh-CN" dirty="0"/>
          </a:p>
          <a:p>
            <a:pPr lvl="3"/>
            <a:r>
              <a:rPr kumimoji="1" lang="zh-CN" altLang="en-US" dirty="0" smtClean="0"/>
              <a:t>两</a:t>
            </a:r>
            <a:r>
              <a:rPr kumimoji="1" lang="zh-CN" altLang="en-US" dirty="0"/>
              <a:t>个情感极性相反的词相邻</a:t>
            </a:r>
            <a:r>
              <a:rPr kumimoji="1" lang="zh-CN" altLang="en-US" dirty="0" smtClean="0"/>
              <a:t>的出现次数</a:t>
            </a:r>
            <a:endParaRPr kumimoji="1" lang="en-US" altLang="zh-CN" dirty="0" smtClean="0"/>
          </a:p>
          <a:p>
            <a:pPr lvl="3"/>
            <a:r>
              <a:rPr kumimoji="1" lang="zh-CN" altLang="en-US" dirty="0" smtClean="0"/>
              <a:t>正</a:t>
            </a:r>
            <a:r>
              <a:rPr kumimoji="1" lang="en-US" altLang="zh-CN" dirty="0"/>
              <a:t>/</a:t>
            </a:r>
            <a:r>
              <a:rPr kumimoji="1" lang="zh-CN" altLang="en-US" dirty="0"/>
              <a:t>负向情感词的</a:t>
            </a:r>
            <a:r>
              <a:rPr kumimoji="1" lang="zh-CN" altLang="en-US" dirty="0" smtClean="0"/>
              <a:t>数量</a:t>
            </a:r>
            <a:endParaRPr kumimoji="1" lang="en-US" altLang="zh-CN" dirty="0" smtClean="0"/>
          </a:p>
          <a:p>
            <a:pPr lvl="3"/>
            <a:r>
              <a:rPr kumimoji="1" lang="zh-CN" altLang="en-US" dirty="0" smtClean="0"/>
              <a:t>最</a:t>
            </a:r>
            <a:r>
              <a:rPr kumimoji="1" lang="zh-CN" altLang="en-US" dirty="0"/>
              <a:t>大连续正</a:t>
            </a:r>
            <a:r>
              <a:rPr kumimoji="1" lang="en-US" altLang="zh-CN" dirty="0"/>
              <a:t>/</a:t>
            </a:r>
            <a:r>
              <a:rPr kumimoji="1" lang="zh-CN" altLang="en-US" dirty="0"/>
              <a:t>负向情感词序列的</a:t>
            </a:r>
            <a:r>
              <a:rPr kumimoji="1" lang="zh-CN" altLang="en-US" dirty="0" smtClean="0"/>
              <a:t>长度</a:t>
            </a:r>
            <a:endParaRPr kumimoji="1" lang="en-US" altLang="zh-CN" dirty="0" smtClean="0"/>
          </a:p>
          <a:p>
            <a:pPr lvl="2"/>
            <a:r>
              <a:rPr kumimoji="1" lang="zh-CN" altLang="en-US" dirty="0" smtClean="0"/>
              <a:t>隐</a:t>
            </a:r>
            <a:r>
              <a:rPr kumimoji="1" lang="zh-CN" altLang="en-US" dirty="0"/>
              <a:t>式背景不一致性 </a:t>
            </a:r>
            <a:r>
              <a:rPr kumimoji="1" lang="en-US" altLang="zh-CN" dirty="0"/>
              <a:t>Implicit Context </a:t>
            </a:r>
            <a:r>
              <a:rPr kumimoji="1" lang="en-US" altLang="zh-CN" dirty="0" smtClean="0"/>
              <a:t>Incongruity [3]</a:t>
            </a:r>
          </a:p>
          <a:p>
            <a:pPr lvl="3"/>
            <a:r>
              <a:rPr kumimoji="1" lang="zh-CN" altLang="en-US" dirty="0" smtClean="0"/>
              <a:t>正</a:t>
            </a:r>
            <a:r>
              <a:rPr kumimoji="1" lang="en-US" altLang="zh-CN" dirty="0"/>
              <a:t>/</a:t>
            </a:r>
            <a:r>
              <a:rPr kumimoji="1" lang="zh-CN" altLang="en-US" dirty="0"/>
              <a:t>负向情感短语的</a:t>
            </a:r>
            <a:r>
              <a:rPr kumimoji="1" lang="zh-CN" altLang="en-US" dirty="0" smtClean="0"/>
              <a:t>数量</a:t>
            </a:r>
            <a:endParaRPr kumimoji="1" lang="en-US" altLang="zh-CN" dirty="0" smtClean="0"/>
          </a:p>
          <a:p>
            <a:pPr lvl="3"/>
            <a:r>
              <a:rPr kumimoji="1" lang="zh-CN" altLang="en-US" dirty="0" smtClean="0"/>
              <a:t>短语</a:t>
            </a:r>
            <a:r>
              <a:rPr kumimoji="1" lang="zh-CN" altLang="en-US" dirty="0"/>
              <a:t>提取方法参考 </a:t>
            </a:r>
            <a:r>
              <a:rPr kumimoji="1" lang="en-US" altLang="zh-CN" dirty="0" err="1"/>
              <a:t>Riloff</a:t>
            </a:r>
            <a:r>
              <a:rPr kumimoji="1" lang="en-US" altLang="zh-CN" dirty="0"/>
              <a:t>, E.(2013</a:t>
            </a:r>
            <a:r>
              <a:rPr kumimoji="1" lang="en-US" altLang="zh-CN" dirty="0" smtClean="0"/>
              <a:t>) [2]</a:t>
            </a:r>
          </a:p>
          <a:p>
            <a:endParaRPr kumimoji="1" lang="zh-CN" altLang="en-US" dirty="0"/>
          </a:p>
        </p:txBody>
      </p:sp>
    </p:spTree>
    <p:extLst>
      <p:ext uri="{BB962C8B-B14F-4D97-AF65-F5344CB8AC3E}">
        <p14:creationId xmlns:p14="http://schemas.microsoft.com/office/powerpoint/2010/main" val="2085224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特征提取</a:t>
            </a:r>
            <a:endParaRPr kumimoji="1" lang="en-US" altLang="zh-CN" dirty="0"/>
          </a:p>
          <a:p>
            <a:pPr lvl="1"/>
            <a:r>
              <a:rPr kumimoji="1" lang="zh-CN" altLang="en-US" dirty="0"/>
              <a:t>语义一致性</a:t>
            </a:r>
            <a:r>
              <a:rPr kumimoji="1" lang="en-US" altLang="zh-CN" dirty="0"/>
              <a:t>[4</a:t>
            </a:r>
            <a:r>
              <a:rPr kumimoji="1" lang="en-US" altLang="zh-CN" dirty="0" smtClean="0"/>
              <a:t>]</a:t>
            </a:r>
          </a:p>
          <a:p>
            <a:pPr lvl="2"/>
            <a:r>
              <a:rPr kumimoji="1" lang="zh-CN" altLang="en-US" dirty="0" smtClean="0"/>
              <a:t>计算</a:t>
            </a:r>
            <a:r>
              <a:rPr kumimoji="1" lang="zh-CN" altLang="en-US" dirty="0"/>
              <a:t>文本中每对单词的语义相似度 </a:t>
            </a:r>
            <a:r>
              <a:rPr kumimoji="1" lang="en-US" altLang="zh-CN" dirty="0"/>
              <a:t>(</a:t>
            </a:r>
            <a:r>
              <a:rPr kumimoji="1" lang="zh-CN" altLang="en-US" dirty="0"/>
              <a:t>词向量的余弦相似度</a:t>
            </a:r>
            <a:r>
              <a:rPr kumimoji="1" lang="en-US" altLang="zh-CN" dirty="0"/>
              <a:t>)</a:t>
            </a:r>
            <a:r>
              <a:rPr kumimoji="1" lang="zh-CN" altLang="en-US" dirty="0"/>
              <a:t>后取以下各项作为</a:t>
            </a:r>
            <a:r>
              <a:rPr kumimoji="1" lang="zh-CN" altLang="en-US" dirty="0" smtClean="0"/>
              <a:t>特征</a:t>
            </a:r>
            <a:endParaRPr kumimoji="1" lang="en-US" altLang="zh-CN" dirty="0" smtClean="0"/>
          </a:p>
          <a:p>
            <a:pPr lvl="3"/>
            <a:r>
              <a:rPr kumimoji="1" lang="zh-CN" altLang="en-US" dirty="0" smtClean="0"/>
              <a:t>最</a:t>
            </a:r>
            <a:r>
              <a:rPr kumimoji="1" lang="zh-CN" altLang="en-US" dirty="0"/>
              <a:t>相似单词对的最大</a:t>
            </a:r>
            <a:r>
              <a:rPr kumimoji="1" lang="en-US" altLang="zh-CN" dirty="0"/>
              <a:t>/</a:t>
            </a:r>
            <a:r>
              <a:rPr kumimoji="1" lang="zh-CN" altLang="en-US" dirty="0" smtClean="0"/>
              <a:t>最小值</a:t>
            </a:r>
            <a:endParaRPr kumimoji="1" lang="en-US" altLang="zh-CN" dirty="0" smtClean="0"/>
          </a:p>
          <a:p>
            <a:pPr lvl="3"/>
            <a:r>
              <a:rPr kumimoji="1" lang="zh-CN" altLang="en-US" dirty="0" smtClean="0"/>
              <a:t>最</a:t>
            </a:r>
            <a:r>
              <a:rPr kumimoji="1" lang="zh-CN" altLang="en-US" dirty="0"/>
              <a:t>不相似单词对的最大</a:t>
            </a:r>
            <a:r>
              <a:rPr kumimoji="1" lang="en-US" altLang="zh-CN" dirty="0"/>
              <a:t>/</a:t>
            </a:r>
            <a:r>
              <a:rPr kumimoji="1" lang="zh-CN" altLang="en-US" dirty="0" smtClean="0"/>
              <a:t>最小值</a:t>
            </a:r>
            <a:endParaRPr kumimoji="1" lang="en-US" altLang="zh-CN" dirty="0" smtClean="0"/>
          </a:p>
          <a:p>
            <a:pPr lvl="1"/>
            <a:r>
              <a:rPr kumimoji="1" lang="zh-CN" altLang="en-US" dirty="0" smtClean="0"/>
              <a:t>加权</a:t>
            </a:r>
            <a:r>
              <a:rPr kumimoji="1" lang="zh-CN" altLang="en-US" dirty="0"/>
              <a:t>语义一致性</a:t>
            </a:r>
            <a:r>
              <a:rPr kumimoji="1" lang="en-US" altLang="zh-CN" dirty="0"/>
              <a:t>[4</a:t>
            </a:r>
            <a:r>
              <a:rPr kumimoji="1" lang="en-US" altLang="zh-CN" dirty="0" smtClean="0"/>
              <a:t>]</a:t>
            </a:r>
          </a:p>
          <a:p>
            <a:pPr lvl="2"/>
            <a:r>
              <a:rPr kumimoji="1" lang="zh-CN" altLang="en-US" dirty="0" smtClean="0"/>
              <a:t>计算</a:t>
            </a:r>
            <a:r>
              <a:rPr kumimoji="1" lang="zh-CN" altLang="en-US" dirty="0"/>
              <a:t>文本中每对单词的语义相似度除以这个词的距离 </a:t>
            </a:r>
            <a:r>
              <a:rPr kumimoji="1" lang="en-US" altLang="zh-CN" dirty="0"/>
              <a:t>(</a:t>
            </a:r>
            <a:r>
              <a:rPr kumimoji="1" lang="zh-CN" altLang="en-US" dirty="0"/>
              <a:t>相隔单词数量加一再开根号</a:t>
            </a:r>
            <a:r>
              <a:rPr kumimoji="1" lang="en-US" altLang="zh-CN" dirty="0"/>
              <a:t>)</a:t>
            </a:r>
          </a:p>
          <a:p>
            <a:pPr lvl="1"/>
            <a:endParaRPr kumimoji="1" lang="zh-CN" altLang="en-US" dirty="0"/>
          </a:p>
        </p:txBody>
      </p:sp>
    </p:spTree>
    <p:extLst>
      <p:ext uri="{BB962C8B-B14F-4D97-AF65-F5344CB8AC3E}">
        <p14:creationId xmlns:p14="http://schemas.microsoft.com/office/powerpoint/2010/main" val="29615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r>
              <a:rPr kumimoji="1" lang="zh-CN" altLang="en-US" dirty="0"/>
              <a:t>特征提取</a:t>
            </a:r>
            <a:endParaRPr kumimoji="1" lang="en-US" altLang="zh-CN" dirty="0"/>
          </a:p>
          <a:p>
            <a:pPr lvl="1"/>
            <a:r>
              <a:rPr kumimoji="1" lang="zh-CN" altLang="en-US" dirty="0" smtClean="0"/>
              <a:t>情感特征</a:t>
            </a:r>
            <a:endParaRPr kumimoji="1" lang="en-US" altLang="zh-CN" dirty="0" smtClean="0"/>
          </a:p>
          <a:p>
            <a:pPr lvl="2"/>
            <a:r>
              <a:rPr kumimoji="1" lang="zh-CN" altLang="en-US" dirty="0" smtClean="0"/>
              <a:t>正</a:t>
            </a:r>
            <a:r>
              <a:rPr kumimoji="1" lang="en-US" altLang="zh-CN" dirty="0"/>
              <a:t>/</a:t>
            </a:r>
            <a:r>
              <a:rPr kumimoji="1" lang="zh-CN" altLang="en-US" dirty="0"/>
              <a:t>负向情感的表情符</a:t>
            </a:r>
            <a:r>
              <a:rPr kumimoji="1" lang="zh-CN" altLang="en-US" dirty="0" smtClean="0"/>
              <a:t>数量</a:t>
            </a:r>
            <a:endParaRPr kumimoji="1" lang="en-US" altLang="zh-CN" dirty="0" smtClean="0"/>
          </a:p>
          <a:p>
            <a:pPr lvl="2"/>
            <a:r>
              <a:rPr kumimoji="1" lang="zh-CN" altLang="en-US" dirty="0" smtClean="0"/>
              <a:t>正</a:t>
            </a:r>
            <a:r>
              <a:rPr kumimoji="1" lang="en-US" altLang="zh-CN" dirty="0"/>
              <a:t>/</a:t>
            </a:r>
            <a:r>
              <a:rPr kumimoji="1" lang="zh-CN" altLang="en-US" dirty="0"/>
              <a:t>负向情感的井号标签</a:t>
            </a:r>
            <a:r>
              <a:rPr kumimoji="1" lang="zh-CN" altLang="en-US" dirty="0" smtClean="0"/>
              <a:t>数量</a:t>
            </a:r>
            <a:endParaRPr kumimoji="1" lang="en-US" altLang="zh-CN" dirty="0" smtClean="0"/>
          </a:p>
          <a:p>
            <a:pPr lvl="2"/>
            <a:r>
              <a:rPr kumimoji="1" lang="zh-CN" altLang="en-US" dirty="0" smtClean="0"/>
              <a:t>经常</a:t>
            </a:r>
            <a:r>
              <a:rPr kumimoji="1" lang="zh-CN" altLang="en-US" dirty="0"/>
              <a:t>出现在反讽文本中的表情符数量</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900" y="2765214"/>
            <a:ext cx="6045200" cy="1092200"/>
          </a:xfrm>
          <a:prstGeom prst="rect">
            <a:avLst/>
          </a:prstGeom>
        </p:spPr>
      </p:pic>
    </p:spTree>
    <p:extLst>
      <p:ext uri="{BB962C8B-B14F-4D97-AF65-F5344CB8AC3E}">
        <p14:creationId xmlns:p14="http://schemas.microsoft.com/office/powerpoint/2010/main" val="191481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特征提取</a:t>
            </a:r>
            <a:endParaRPr kumimoji="1" lang="en-US" altLang="zh-CN" dirty="0" smtClean="0"/>
          </a:p>
          <a:p>
            <a:pPr lvl="1"/>
            <a:r>
              <a:rPr kumimoji="1" lang="zh-CN" altLang="en-US" dirty="0" smtClean="0"/>
              <a:t>基于</a:t>
            </a:r>
            <a:r>
              <a:rPr kumimoji="1" lang="zh-CN" altLang="en-US" dirty="0"/>
              <a:t>人工神经</a:t>
            </a:r>
            <a:r>
              <a:rPr kumimoji="1" lang="zh-CN" altLang="en-US" dirty="0" smtClean="0"/>
              <a:t>网络</a:t>
            </a:r>
            <a:endParaRPr kumimoji="1" lang="en-US" altLang="zh-CN" dirty="0" smtClean="0"/>
          </a:p>
          <a:p>
            <a:pPr lvl="2"/>
            <a:r>
              <a:rPr kumimoji="1" lang="zh-CN" altLang="en-US" dirty="0" smtClean="0"/>
              <a:t>人工</a:t>
            </a:r>
            <a:r>
              <a:rPr kumimoji="1" lang="zh-CN" altLang="en-US" dirty="0"/>
              <a:t>神经网络对每一个输入进行预测的中间结果可被认为是该输入的隐藏</a:t>
            </a:r>
            <a:r>
              <a:rPr kumimoji="1" lang="zh-CN" altLang="en-US" dirty="0" smtClean="0"/>
              <a:t>特征</a:t>
            </a:r>
            <a:endParaRPr kumimoji="1" lang="en-US" altLang="zh-CN" dirty="0" smtClean="0"/>
          </a:p>
          <a:p>
            <a:pPr lvl="2"/>
            <a:r>
              <a:rPr kumimoji="1" lang="zh-CN" altLang="en-US" dirty="0" smtClean="0"/>
              <a:t>利用</a:t>
            </a:r>
            <a:r>
              <a:rPr kumimoji="1" lang="zh-CN" altLang="en-US" dirty="0"/>
              <a:t>不同标注的数据集训练的人工神经网络可以用作对应类型的特征提取，</a:t>
            </a:r>
            <a:r>
              <a:rPr kumimoji="1" lang="zh-CN" altLang="en-US" dirty="0" smtClean="0"/>
              <a:t>如</a:t>
            </a:r>
            <a:endParaRPr kumimoji="1" lang="en-US" altLang="zh-CN" dirty="0" smtClean="0"/>
          </a:p>
          <a:p>
            <a:pPr lvl="3"/>
            <a:r>
              <a:rPr kumimoji="1" lang="en-US" altLang="zh-CN" dirty="0" smtClean="0"/>
              <a:t>SemEval2014 </a:t>
            </a:r>
            <a:r>
              <a:rPr kumimoji="1" lang="en-US" altLang="zh-CN" dirty="0"/>
              <a:t>Task 9: </a:t>
            </a:r>
            <a:r>
              <a:rPr kumimoji="1" lang="zh-CN" altLang="en-US" dirty="0"/>
              <a:t>标注为文本的正负中性</a:t>
            </a:r>
            <a:r>
              <a:rPr kumimoji="1" lang="zh-CN" altLang="en-US" dirty="0" smtClean="0"/>
              <a:t>情感</a:t>
            </a:r>
            <a:endParaRPr kumimoji="1" lang="en-US" altLang="zh-CN" dirty="0" smtClean="0"/>
          </a:p>
          <a:p>
            <a:pPr lvl="3"/>
            <a:r>
              <a:rPr kumimoji="1" lang="en-US" altLang="zh-CN" dirty="0" smtClean="0"/>
              <a:t>SemEval2018 </a:t>
            </a:r>
            <a:r>
              <a:rPr kumimoji="1" lang="en-US" altLang="zh-CN" dirty="0"/>
              <a:t>Task 1: </a:t>
            </a:r>
            <a:r>
              <a:rPr kumimoji="1" lang="zh-CN" altLang="en-US" dirty="0"/>
              <a:t>标注为文本中是否分别包含了</a:t>
            </a:r>
            <a:r>
              <a:rPr kumimoji="1" lang="en-US" altLang="zh-CN" dirty="0"/>
              <a:t>11</a:t>
            </a:r>
            <a:r>
              <a:rPr kumimoji="1" lang="zh-CN" altLang="en-US" dirty="0"/>
              <a:t>种情感</a:t>
            </a:r>
          </a:p>
        </p:txBody>
      </p:sp>
    </p:spTree>
    <p:extLst>
      <p:ext uri="{BB962C8B-B14F-4D97-AF65-F5344CB8AC3E}">
        <p14:creationId xmlns:p14="http://schemas.microsoft.com/office/powerpoint/2010/main" val="632228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a:xfrm>
            <a:off x="1097280" y="1845734"/>
            <a:ext cx="10058400" cy="4148666"/>
          </a:xfrm>
        </p:spPr>
        <p:txBody>
          <a:bodyPr>
            <a:normAutofit/>
          </a:bodyPr>
          <a:lstStyle/>
          <a:p>
            <a:endParaRPr kumimoji="1" lang="en-US" altLang="zh-CN" dirty="0" smtClean="0"/>
          </a:p>
          <a:p>
            <a:r>
              <a:rPr kumimoji="1" lang="zh-CN" altLang="en-US" dirty="0" smtClean="0"/>
              <a:t>子</a:t>
            </a:r>
            <a:r>
              <a:rPr kumimoji="1" lang="zh-CN" altLang="en-US" dirty="0"/>
              <a:t>分类器</a:t>
            </a:r>
          </a:p>
          <a:p>
            <a:pPr lvl="1"/>
            <a:r>
              <a:rPr kumimoji="1" lang="zh-CN" altLang="en-US" dirty="0" smtClean="0"/>
              <a:t>算法</a:t>
            </a:r>
            <a:endParaRPr kumimoji="1" lang="en-US" altLang="zh-CN" dirty="0" smtClean="0"/>
          </a:p>
          <a:p>
            <a:pPr lvl="2"/>
            <a:r>
              <a:rPr kumimoji="1" lang="zh-CN" altLang="en-US" dirty="0" smtClean="0"/>
              <a:t>传统机器学习算法</a:t>
            </a:r>
            <a:endParaRPr kumimoji="1" lang="en-US" altLang="zh-CN" dirty="0" smtClean="0"/>
          </a:p>
          <a:p>
            <a:pPr lvl="3"/>
            <a:r>
              <a:rPr kumimoji="1" lang="zh-CN" altLang="en-US" dirty="0" smtClean="0"/>
              <a:t>支持向量机 </a:t>
            </a:r>
            <a:r>
              <a:rPr kumimoji="1" lang="en-US" altLang="zh-CN" dirty="0" smtClean="0"/>
              <a:t>Support Vector Machine, SVM</a:t>
            </a:r>
          </a:p>
          <a:p>
            <a:pPr lvl="3"/>
            <a:r>
              <a:rPr kumimoji="1" lang="zh-CN" altLang="en-US" dirty="0"/>
              <a:t>决策树 </a:t>
            </a:r>
            <a:r>
              <a:rPr kumimoji="1" lang="en-US" altLang="zh-CN" dirty="0"/>
              <a:t>Decision </a:t>
            </a:r>
            <a:r>
              <a:rPr kumimoji="1" lang="en-US" altLang="zh-CN" dirty="0" smtClean="0"/>
              <a:t>Tree</a:t>
            </a:r>
          </a:p>
          <a:p>
            <a:pPr lvl="3"/>
            <a:r>
              <a:rPr kumimoji="1" lang="zh-CN" altLang="en-US" dirty="0" smtClean="0"/>
              <a:t>随机森林</a:t>
            </a:r>
            <a:r>
              <a:rPr kumimoji="1" lang="zh-TW" altLang="en-US" dirty="0" smtClean="0"/>
              <a:t> </a:t>
            </a:r>
            <a:r>
              <a:rPr kumimoji="1" lang="en-US" altLang="zh-TW" dirty="0" smtClean="0"/>
              <a:t>Random Forest</a:t>
            </a:r>
            <a:endParaRPr kumimoji="1" lang="en-US" altLang="zh-CN" dirty="0" smtClean="0"/>
          </a:p>
          <a:p>
            <a:pPr lvl="2"/>
            <a:r>
              <a:rPr kumimoji="1" lang="zh-CN" altLang="en-US" dirty="0" smtClean="0"/>
              <a:t>人工神经网络</a:t>
            </a:r>
            <a:endParaRPr kumimoji="1" lang="en-US" altLang="zh-CN" dirty="0" smtClean="0"/>
          </a:p>
          <a:p>
            <a:pPr lvl="3"/>
            <a:r>
              <a:rPr kumimoji="1" lang="en-US" altLang="zh-CN" dirty="0" smtClean="0"/>
              <a:t>Gated Recurrent Unit, GRU </a:t>
            </a:r>
          </a:p>
          <a:p>
            <a:pPr lvl="3"/>
            <a:r>
              <a:rPr kumimoji="1" lang="zh-CN" altLang="en-US" dirty="0"/>
              <a:t>长短期记忆</a:t>
            </a:r>
            <a:r>
              <a:rPr kumimoji="1" lang="zh-CN" altLang="en-US" dirty="0" smtClean="0"/>
              <a:t>网络</a:t>
            </a:r>
            <a:r>
              <a:rPr kumimoji="1" lang="en-US" altLang="zh-CN" dirty="0" smtClean="0"/>
              <a:t> Long Short-Term Memory, LSTM</a:t>
            </a:r>
          </a:p>
          <a:p>
            <a:pPr lvl="3"/>
            <a:r>
              <a:rPr kumimoji="1" lang="zh-CN" altLang="en-US" dirty="0"/>
              <a:t>双向长短期记忆</a:t>
            </a:r>
            <a:r>
              <a:rPr kumimoji="1" lang="zh-CN" altLang="en-US" dirty="0" smtClean="0"/>
              <a:t>网络</a:t>
            </a:r>
            <a:r>
              <a:rPr kumimoji="1" lang="en-US" altLang="zh-TW" dirty="0" smtClean="0"/>
              <a:t> Bidirectional </a:t>
            </a:r>
            <a:r>
              <a:rPr kumimoji="1" lang="en-US" altLang="zh-CN" dirty="0"/>
              <a:t>Long Short-Term Memory, </a:t>
            </a:r>
            <a:r>
              <a:rPr kumimoji="1" lang="en-US" altLang="zh-CN" dirty="0" smtClean="0"/>
              <a:t>BLSTM</a:t>
            </a:r>
          </a:p>
          <a:p>
            <a:pPr lvl="3"/>
            <a:r>
              <a:rPr kumimoji="1" lang="zh-CN" altLang="en-US" dirty="0" smtClean="0"/>
              <a:t>卷积神经网络</a:t>
            </a:r>
            <a:r>
              <a:rPr kumimoji="1" lang="en-US" altLang="zh-CN" dirty="0" smtClean="0"/>
              <a:t> Convolutional Neural Network CNN</a:t>
            </a:r>
          </a:p>
          <a:p>
            <a:pPr lvl="2"/>
            <a:endParaRPr kumimoji="1" lang="en-US" altLang="zh-CN" dirty="0" smtClean="0"/>
          </a:p>
          <a:p>
            <a:pPr lvl="1"/>
            <a:r>
              <a:rPr kumimoji="1" lang="zh-CN" altLang="en-US" dirty="0" smtClean="0">
                <a:latin typeface="+mn-ea"/>
              </a:rPr>
              <a:t>不同的算法对数据有不同的建模能力，因此使用不同算法作为分类器可以得出不同的预测结果</a:t>
            </a:r>
            <a:endParaRPr kumimoji="1" lang="en-US" altLang="zh-CN" dirty="0" smtClean="0">
              <a:latin typeface="+mn-ea"/>
            </a:endParaRPr>
          </a:p>
        </p:txBody>
      </p:sp>
    </p:spTree>
    <p:extLst>
      <p:ext uri="{BB962C8B-B14F-4D97-AF65-F5344CB8AC3E}">
        <p14:creationId xmlns:p14="http://schemas.microsoft.com/office/powerpoint/2010/main" val="1597094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zh-CN" altLang="en-US" dirty="0"/>
              <a:t>框架</a:t>
            </a:r>
          </a:p>
        </p:txBody>
      </p:sp>
      <p:sp>
        <p:nvSpPr>
          <p:cNvPr id="3" name="内容占位符 2"/>
          <p:cNvSpPr>
            <a:spLocks noGrp="1"/>
          </p:cNvSpPr>
          <p:nvPr>
            <p:ph idx="1"/>
          </p:nvPr>
        </p:nvSpPr>
        <p:spPr/>
        <p:txBody>
          <a:bodyPr>
            <a:normAutofit fontScale="92500" lnSpcReduction="20000"/>
          </a:bodyPr>
          <a:lstStyle/>
          <a:p>
            <a:r>
              <a:rPr kumimoji="1" lang="zh-CN" altLang="en-US" dirty="0" smtClean="0"/>
              <a:t>前</a:t>
            </a:r>
            <a:r>
              <a:rPr kumimoji="1" lang="zh-CN" altLang="en-US" dirty="0"/>
              <a:t>融合</a:t>
            </a:r>
            <a:endParaRPr kumimoji="1" lang="en-US" altLang="zh-CN" dirty="0"/>
          </a:p>
          <a:p>
            <a:pPr lvl="1"/>
            <a:r>
              <a:rPr kumimoji="1" lang="zh-CN" altLang="en-US" dirty="0"/>
              <a:t>结合多种包含不同信息的特征</a:t>
            </a:r>
            <a:r>
              <a:rPr kumimoji="1" lang="zh-CN" altLang="en-US" dirty="0" smtClean="0"/>
              <a:t>作为一个分类器的输入</a:t>
            </a:r>
            <a:endParaRPr kumimoji="1" lang="en-US" altLang="zh-CN" dirty="0" smtClean="0"/>
          </a:p>
          <a:p>
            <a:endParaRPr kumimoji="1" lang="en-US" altLang="zh-CN" dirty="0"/>
          </a:p>
          <a:p>
            <a:r>
              <a:rPr kumimoji="1" lang="zh-CN" altLang="en-US" dirty="0" smtClean="0"/>
              <a:t>后融合</a:t>
            </a:r>
            <a:endParaRPr kumimoji="1" lang="en-US" altLang="zh-CN" dirty="0"/>
          </a:p>
          <a:p>
            <a:pPr lvl="1"/>
            <a:r>
              <a:rPr kumimoji="1" lang="zh-CN" altLang="en-US" dirty="0" smtClean="0"/>
              <a:t>结合</a:t>
            </a:r>
            <a:r>
              <a:rPr kumimoji="1" lang="zh-CN" altLang="en-US" dirty="0"/>
              <a:t>多个子系统的预测结果，根据特定策略得出新的预测</a:t>
            </a:r>
            <a:r>
              <a:rPr kumimoji="1" lang="zh-CN" altLang="en-US" dirty="0" smtClean="0"/>
              <a:t>结果</a:t>
            </a:r>
            <a:endParaRPr kumimoji="1" lang="en-US" altLang="zh-CN" dirty="0" smtClean="0"/>
          </a:p>
          <a:p>
            <a:pPr lvl="2"/>
            <a:r>
              <a:rPr kumimoji="1" lang="zh-CN" altLang="en-US" dirty="0" smtClean="0"/>
              <a:t>多数投票 </a:t>
            </a:r>
            <a:r>
              <a:rPr kumimoji="1" lang="en-US" altLang="zh-CN" dirty="0" smtClean="0"/>
              <a:t>Majority Voting / Hard Voting</a:t>
            </a:r>
          </a:p>
          <a:p>
            <a:pPr lvl="3"/>
            <a:r>
              <a:rPr kumimoji="1" lang="zh-CN" altLang="en-US" dirty="0" smtClean="0"/>
              <a:t>每个模型分别给出预测标签</a:t>
            </a:r>
            <a:endParaRPr kumimoji="1" lang="en-US" altLang="zh-CN" dirty="0" smtClean="0"/>
          </a:p>
          <a:p>
            <a:pPr lvl="3"/>
            <a:r>
              <a:rPr kumimoji="1" lang="zh-CN" altLang="en-US" dirty="0" smtClean="0"/>
              <a:t>取最多模型预测的标签作为最终预测结果</a:t>
            </a:r>
            <a:endParaRPr kumimoji="1" lang="en-US" altLang="zh-CN" dirty="0" smtClean="0"/>
          </a:p>
          <a:p>
            <a:pPr lvl="3"/>
            <a:endParaRPr kumimoji="1" lang="en-US" altLang="zh-CN" dirty="0" smtClean="0"/>
          </a:p>
          <a:p>
            <a:pPr lvl="2"/>
            <a:r>
              <a:rPr kumimoji="1" lang="zh-CN" altLang="en-US" dirty="0" smtClean="0"/>
              <a:t>加权多数投票 </a:t>
            </a:r>
            <a:r>
              <a:rPr kumimoji="1" lang="en-US" altLang="zh-CN" dirty="0" smtClean="0"/>
              <a:t>Weighted Majority Vote</a:t>
            </a:r>
          </a:p>
          <a:p>
            <a:pPr lvl="3"/>
            <a:r>
              <a:rPr kumimoji="1" lang="zh-CN" altLang="en-US" dirty="0" smtClean="0"/>
              <a:t>每个模型分别给出预测标签</a:t>
            </a:r>
            <a:endParaRPr kumimoji="1" lang="en-US" altLang="zh-CN" dirty="0" smtClean="0"/>
          </a:p>
          <a:p>
            <a:pPr lvl="3"/>
            <a:r>
              <a:rPr kumimoji="1" lang="zh-CN" altLang="en-US" dirty="0" smtClean="0"/>
              <a:t>对这些模型的预测标签进行加权投票，取投票最多的标签作为预测结果</a:t>
            </a:r>
            <a:endParaRPr kumimoji="1" lang="en-US" altLang="zh-CN" dirty="0" smtClean="0"/>
          </a:p>
          <a:p>
            <a:pPr lvl="3"/>
            <a:endParaRPr kumimoji="1" lang="en-US" altLang="zh-CN" dirty="0" smtClean="0"/>
          </a:p>
          <a:p>
            <a:pPr lvl="2"/>
            <a:r>
              <a:rPr kumimoji="1" lang="zh-CN" altLang="en-US" dirty="0" smtClean="0"/>
              <a:t>加权平均概率投票 </a:t>
            </a:r>
            <a:r>
              <a:rPr kumimoji="1" lang="en-US" altLang="zh-CN" dirty="0" smtClean="0"/>
              <a:t>Soft Voting</a:t>
            </a:r>
          </a:p>
          <a:p>
            <a:pPr lvl="3"/>
            <a:r>
              <a:rPr kumimoji="1" lang="zh-CN" altLang="en-US" dirty="0" smtClean="0"/>
              <a:t>每个模型分别给出各个标签的预测概率</a:t>
            </a:r>
            <a:endParaRPr kumimoji="1" lang="en-US" altLang="zh-CN" dirty="0" smtClean="0"/>
          </a:p>
          <a:p>
            <a:pPr lvl="3"/>
            <a:r>
              <a:rPr kumimoji="1" lang="zh-CN" altLang="en-US" dirty="0" smtClean="0"/>
              <a:t>对每个模型的预测概率进行加权不均，取概率最高的标签作为预测结果</a:t>
            </a:r>
            <a:endParaRPr kumimoji="1" lang="zh-CN" altLang="en-US" dirty="0"/>
          </a:p>
        </p:txBody>
      </p:sp>
    </p:spTree>
    <p:extLst>
      <p:ext uri="{BB962C8B-B14F-4D97-AF65-F5344CB8AC3E}">
        <p14:creationId xmlns:p14="http://schemas.microsoft.com/office/powerpoint/2010/main" val="763170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j-ea"/>
              </a:rPr>
              <a:t>背景 </a:t>
            </a:r>
            <a:r>
              <a:rPr kumimoji="1" lang="en-US" altLang="zh-CN" dirty="0">
                <a:latin typeface="+mj-ea"/>
              </a:rPr>
              <a:t>- </a:t>
            </a:r>
            <a:r>
              <a:rPr kumimoji="1" lang="zh-CN" altLang="en-US" dirty="0">
                <a:latin typeface="+mj-ea"/>
              </a:rPr>
              <a:t>互联网与语言</a:t>
            </a:r>
          </a:p>
        </p:txBody>
      </p:sp>
      <p:sp>
        <p:nvSpPr>
          <p:cNvPr id="3" name="内容占位符 2"/>
          <p:cNvSpPr>
            <a:spLocks noGrp="1"/>
          </p:cNvSpPr>
          <p:nvPr>
            <p:ph idx="1"/>
          </p:nvPr>
        </p:nvSpPr>
        <p:spPr/>
        <p:txBody>
          <a:bodyPr/>
          <a:lstStyle/>
          <a:p>
            <a:endParaRPr lang="en-US" altLang="zh-CN" sz="2800" dirty="0">
              <a:latin typeface="+mn-ea"/>
              <a:cs typeface="SimHei" charset="-122"/>
            </a:endParaRPr>
          </a:p>
          <a:p>
            <a:r>
              <a:rPr lang="zh-CN" altLang="en-US" sz="2800" dirty="0">
                <a:latin typeface="+mn-ea"/>
                <a:cs typeface="SimHei" charset="-122"/>
              </a:rPr>
              <a:t>社交媒体的发展对我们的语言体系带来了很大的影响</a:t>
            </a:r>
          </a:p>
          <a:p>
            <a:pPr lvl="1"/>
            <a:endParaRPr lang="en-US" altLang="zh-CN" sz="2400" dirty="0">
              <a:latin typeface="+mn-ea"/>
              <a:cs typeface="SimHei" charset="-122"/>
            </a:endParaRPr>
          </a:p>
          <a:p>
            <a:pPr lvl="1"/>
            <a:r>
              <a:rPr lang="zh-CN" altLang="en-US" sz="2400" dirty="0">
                <a:latin typeface="+mn-ea"/>
                <a:cs typeface="SimHei" charset="-122"/>
              </a:rPr>
              <a:t>网络上出现了很多新颖的用词</a:t>
            </a:r>
            <a:r>
              <a:rPr lang="zh-TW" altLang="en-US" sz="2400" dirty="0">
                <a:latin typeface="+mn-ea"/>
                <a:cs typeface="SimHei" charset="-122"/>
              </a:rPr>
              <a:t>和句式</a:t>
            </a:r>
            <a:endParaRPr lang="en-US" altLang="zh-TW" sz="2400" dirty="0">
              <a:latin typeface="+mn-ea"/>
              <a:cs typeface="SimHei" charset="-122"/>
            </a:endParaRPr>
          </a:p>
          <a:p>
            <a:pPr lvl="1"/>
            <a:r>
              <a:rPr lang="zh-CN" altLang="en-US" sz="2400" dirty="0">
                <a:latin typeface="+mn-ea"/>
                <a:cs typeface="SimHei" charset="-122"/>
              </a:rPr>
              <a:t>语言的表达方式越来越丰富</a:t>
            </a:r>
            <a:r>
              <a:rPr lang="zh-TW" altLang="en-US" sz="2400" dirty="0">
                <a:latin typeface="+mn-ea"/>
                <a:cs typeface="SimHei" charset="-122"/>
              </a:rPr>
              <a:t>，</a:t>
            </a:r>
            <a:r>
              <a:rPr lang="zh-CN" altLang="en-US" sz="2400" dirty="0">
                <a:latin typeface="+mn-ea"/>
                <a:cs typeface="SimHei" charset="-122"/>
              </a:rPr>
              <a:t>也越来越复杂</a:t>
            </a:r>
          </a:p>
          <a:p>
            <a:endParaRPr lang="en-US" altLang="zh-CN" sz="2800" dirty="0">
              <a:latin typeface="+mn-ea"/>
              <a:cs typeface="SimHei" charset="-122"/>
            </a:endParaRPr>
          </a:p>
          <a:p>
            <a:r>
              <a:rPr lang="zh-CN" altLang="en-US" sz="2800" b="1" dirty="0">
                <a:latin typeface="+mn-ea"/>
                <a:cs typeface="SimHei" charset="-122"/>
              </a:rPr>
              <a:t>反讽</a:t>
            </a:r>
            <a:r>
              <a:rPr lang="zh-TW" altLang="en-US" sz="2800" dirty="0">
                <a:latin typeface="+mn-ea"/>
                <a:cs typeface="SimHei" charset="-122"/>
              </a:rPr>
              <a:t> </a:t>
            </a:r>
            <a:r>
              <a:rPr lang="zh-CN" altLang="en-US" sz="2800" dirty="0">
                <a:latin typeface="+mn-ea"/>
                <a:cs typeface="SimHei" charset="-122"/>
              </a:rPr>
              <a:t>是在网络上很常见</a:t>
            </a:r>
            <a:r>
              <a:rPr lang="zh-TW" altLang="en-US" sz="2800" dirty="0">
                <a:latin typeface="+mn-ea"/>
                <a:cs typeface="SimHei" charset="-122"/>
              </a:rPr>
              <a:t>的</a:t>
            </a:r>
            <a:r>
              <a:rPr lang="zh-CN" altLang="en-US" sz="2800" dirty="0">
                <a:latin typeface="+mn-ea"/>
                <a:cs typeface="SimHei" charset="-122"/>
              </a:rPr>
              <a:t>说话方式</a:t>
            </a:r>
            <a:r>
              <a:rPr lang="zh-TW" altLang="en-US" sz="2800" dirty="0">
                <a:latin typeface="+mn-ea"/>
                <a:cs typeface="SimHei" charset="-122"/>
              </a:rPr>
              <a:t>之一</a:t>
            </a:r>
            <a:endParaRPr lang="en-US" altLang="zh-CN" sz="2800" dirty="0">
              <a:latin typeface="+mn-ea"/>
              <a:cs typeface="SimHei" charset="-122"/>
            </a:endParaRPr>
          </a:p>
          <a:p>
            <a:pPr lvl="1"/>
            <a:r>
              <a:rPr lang="zh-CN" altLang="en-US" sz="2400" dirty="0">
                <a:latin typeface="+mn-ea"/>
                <a:cs typeface="SimHei" charset="-122"/>
              </a:rPr>
              <a:t>这也为反讽的研究带来了数据基础</a:t>
            </a:r>
          </a:p>
          <a:p>
            <a:endParaRPr kumimoji="1" lang="zh-CN" altLang="en-US" dirty="0">
              <a:latin typeface="+mn-ea"/>
            </a:endParaRPr>
          </a:p>
        </p:txBody>
      </p:sp>
    </p:spTree>
    <p:extLst>
      <p:ext uri="{BB962C8B-B14F-4D97-AF65-F5344CB8AC3E}">
        <p14:creationId xmlns:p14="http://schemas.microsoft.com/office/powerpoint/2010/main" val="1220561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实验说明</a:t>
            </a:r>
            <a:endParaRPr kumimoji="1" lang="zh-CN" altLang="en-US" dirty="0"/>
          </a:p>
        </p:txBody>
      </p:sp>
      <p:sp>
        <p:nvSpPr>
          <p:cNvPr id="3" name="内容占位符 2"/>
          <p:cNvSpPr>
            <a:spLocks noGrp="1"/>
          </p:cNvSpPr>
          <p:nvPr>
            <p:ph idx="1"/>
          </p:nvPr>
        </p:nvSpPr>
        <p:spPr/>
        <p:txBody>
          <a:bodyPr/>
          <a:lstStyle/>
          <a:p>
            <a:r>
              <a:rPr lang="en-US" altLang="zh-CN" i="1" dirty="0">
                <a:latin typeface="Times New Roman" charset="0"/>
                <a:ea typeface="Times New Roman" charset="0"/>
                <a:cs typeface="Times New Roman" charset="0"/>
              </a:rPr>
              <a:t>SemEval-2018 Task3 Irony detection in English tweets </a:t>
            </a:r>
            <a:endParaRPr lang="en-US" altLang="zh-CN" i="1" dirty="0" smtClean="0">
              <a:latin typeface="Times New Roman" charset="0"/>
              <a:ea typeface="Times New Roman" charset="0"/>
              <a:cs typeface="Times New Roman" charset="0"/>
            </a:endParaRPr>
          </a:p>
          <a:p>
            <a:r>
              <a:rPr lang="zh-CN" altLang="en-US" dirty="0" smtClean="0">
                <a:latin typeface="+mn-ea"/>
                <a:cs typeface="SimHei" charset="-122"/>
              </a:rPr>
              <a:t>任务</a:t>
            </a:r>
            <a:r>
              <a:rPr lang="zh-CN" altLang="en-US" dirty="0">
                <a:latin typeface="+mn-ea"/>
                <a:cs typeface="SimHei" charset="-122"/>
              </a:rPr>
              <a:t>一</a:t>
            </a:r>
            <a:r>
              <a:rPr lang="zh-TW" altLang="en-US" dirty="0">
                <a:latin typeface="+mn-ea"/>
                <a:cs typeface="SimHei" charset="-122"/>
              </a:rPr>
              <a:t>： </a:t>
            </a:r>
            <a:r>
              <a:rPr lang="en-US" altLang="zh-CN" dirty="0">
                <a:latin typeface="+mn-ea"/>
                <a:cs typeface="SimHei" charset="-122"/>
              </a:rPr>
              <a:t>[</a:t>
            </a:r>
            <a:r>
              <a:rPr lang="zh-CN" altLang="en-US" dirty="0">
                <a:latin typeface="+mn-ea"/>
                <a:cs typeface="SimHei" charset="-122"/>
              </a:rPr>
              <a:t>二分类问题</a:t>
            </a:r>
            <a:r>
              <a:rPr lang="en-US" altLang="zh-CN" dirty="0">
                <a:latin typeface="+mn-ea"/>
                <a:cs typeface="SimHei" charset="-122"/>
              </a:rPr>
              <a:t>] </a:t>
            </a:r>
            <a:r>
              <a:rPr lang="zh-CN" altLang="en-US" dirty="0">
                <a:latin typeface="+mn-ea"/>
                <a:cs typeface="SimHei" charset="-122"/>
              </a:rPr>
              <a:t>判断一条微博是否带有反讽</a:t>
            </a:r>
            <a:endParaRPr lang="en-US" altLang="zh-CN" dirty="0">
              <a:latin typeface="+mn-ea"/>
              <a:cs typeface="SimHei" charset="-122"/>
            </a:endParaRPr>
          </a:p>
          <a:p>
            <a:pPr>
              <a:lnSpc>
                <a:spcPct val="170000"/>
              </a:lnSpc>
              <a:spcBef>
                <a:spcPts val="0"/>
              </a:spcBef>
              <a:spcAft>
                <a:spcPts val="800"/>
              </a:spcAft>
            </a:pPr>
            <a:endParaRPr lang="zh-CN" altLang="en-US" dirty="0">
              <a:latin typeface="+mn-ea"/>
              <a:cs typeface="SimHei" charset="-122"/>
            </a:endParaRPr>
          </a:p>
          <a:p>
            <a:pPr>
              <a:lnSpc>
                <a:spcPct val="170000"/>
              </a:lnSpc>
              <a:spcBef>
                <a:spcPts val="0"/>
              </a:spcBef>
              <a:spcAft>
                <a:spcPts val="800"/>
              </a:spcAft>
            </a:pPr>
            <a:endParaRPr lang="en-US" altLang="zh-CN" dirty="0">
              <a:latin typeface="+mn-ea"/>
              <a:cs typeface="SimHei" charset="-122"/>
            </a:endParaRPr>
          </a:p>
          <a:p>
            <a:pPr>
              <a:lnSpc>
                <a:spcPct val="170000"/>
              </a:lnSpc>
              <a:spcBef>
                <a:spcPts val="0"/>
              </a:spcBef>
              <a:spcAft>
                <a:spcPts val="0"/>
              </a:spcAft>
            </a:pPr>
            <a:r>
              <a:rPr lang="zh-CN" altLang="en-US" dirty="0">
                <a:latin typeface="+mn-ea"/>
                <a:cs typeface="SimHei" charset="-122"/>
              </a:rPr>
              <a:t>任务二</a:t>
            </a:r>
            <a:r>
              <a:rPr lang="zh-TW" altLang="en-US" dirty="0">
                <a:latin typeface="+mn-ea"/>
                <a:cs typeface="SimHei" charset="-122"/>
              </a:rPr>
              <a:t>： </a:t>
            </a:r>
            <a:r>
              <a:rPr lang="en-US" altLang="zh-CN" dirty="0">
                <a:latin typeface="+mn-ea"/>
                <a:cs typeface="SimHei" charset="-122"/>
              </a:rPr>
              <a:t>[</a:t>
            </a:r>
            <a:r>
              <a:rPr lang="zh-CN" altLang="en-US" dirty="0">
                <a:latin typeface="+mn-ea"/>
                <a:cs typeface="SimHei" charset="-122"/>
              </a:rPr>
              <a:t>四分类问题</a:t>
            </a:r>
            <a:r>
              <a:rPr lang="en-US" altLang="zh-CN" dirty="0">
                <a:latin typeface="+mn-ea"/>
                <a:cs typeface="SimHei" charset="-122"/>
              </a:rPr>
              <a:t>] </a:t>
            </a:r>
            <a:r>
              <a:rPr lang="zh-CN" altLang="en-US" dirty="0">
                <a:latin typeface="+mn-ea"/>
                <a:cs typeface="SimHei" charset="-122"/>
              </a:rPr>
              <a:t>判断一条微博的反讽属于以下哪一种</a:t>
            </a:r>
            <a:endParaRPr lang="en-US" altLang="zh-CN" dirty="0">
              <a:latin typeface="+mn-ea"/>
              <a:cs typeface="SimHei" charset="-122"/>
            </a:endParaRPr>
          </a:p>
          <a:p>
            <a:endParaRPr kumimoji="1" lang="zh-CN" altLang="en-US" dirty="0">
              <a:latin typeface="+mn-ea"/>
            </a:endParaRPr>
          </a:p>
        </p:txBody>
      </p:sp>
      <p:graphicFrame>
        <p:nvGraphicFramePr>
          <p:cNvPr id="4" name="表格 3"/>
          <p:cNvGraphicFramePr>
            <a:graphicFrameLocks noGrp="1"/>
          </p:cNvGraphicFramePr>
          <p:nvPr>
            <p:extLst/>
          </p:nvPr>
        </p:nvGraphicFramePr>
        <p:xfrm>
          <a:off x="910313" y="2721277"/>
          <a:ext cx="10394173" cy="781774"/>
        </p:xfrm>
        <a:graphic>
          <a:graphicData uri="http://schemas.openxmlformats.org/drawingml/2006/table">
            <a:tbl>
              <a:tblPr firstRow="1" bandRow="1">
                <a:tableStyleId>{BC89EF96-8CEA-46FF-86C4-4CE0E7609802}</a:tableStyleId>
              </a:tblPr>
              <a:tblGrid>
                <a:gridCol w="2818835"/>
                <a:gridCol w="7575338"/>
              </a:tblGrid>
              <a:tr h="39088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mr-IN" sz="1600" b="0" dirty="0" smtClean="0">
                          <a:latin typeface="+mn-ea"/>
                          <a:ea typeface="+mn-ea"/>
                          <a:cs typeface="SimHei" charset="-122"/>
                        </a:rPr>
                        <a:t>没有反讽</a:t>
                      </a:r>
                      <a:endParaRPr lang="en-US" altLang="zh-CN" sz="1600" b="0" i="1" dirty="0" smtClean="0">
                        <a:solidFill>
                          <a:schemeClr val="tx1">
                            <a:lumMod val="65000"/>
                          </a:schemeClr>
                        </a:solidFill>
                        <a:latin typeface="+mn-ea"/>
                        <a:ea typeface="+mn-ea"/>
                        <a:cs typeface="SimHei" charset="-122"/>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0" i="1" dirty="0" smtClean="0">
                          <a:solidFill>
                            <a:schemeClr val="tx1">
                              <a:lumMod val="65000"/>
                            </a:schemeClr>
                          </a:solidFill>
                          <a:latin typeface="Times New Roman" charset="0"/>
                          <a:ea typeface="Times New Roman" charset="0"/>
                          <a:cs typeface="Times New Roman" charset="0"/>
                        </a:rPr>
                        <a:t>Had no sleep and have got school now #not happy</a:t>
                      </a:r>
                    </a:p>
                  </a:txBody>
                  <a:tcPr/>
                </a:tc>
              </a:tr>
              <a:tr h="390887">
                <a:tc>
                  <a:txBody>
                    <a:bodyPr/>
                    <a:lstStyle/>
                    <a:p>
                      <a:pPr marL="0" lvl="1" algn="ctr"/>
                      <a:r>
                        <a:rPr lang="zh-CN" altLang="mr-IN" sz="1600" b="0" dirty="0" smtClean="0">
                          <a:latin typeface="+mn-ea"/>
                          <a:ea typeface="+mn-ea"/>
                          <a:cs typeface="SimHei" charset="-122"/>
                        </a:rPr>
                        <a:t>带有反讽</a:t>
                      </a:r>
                      <a:endParaRPr lang="en-US" altLang="zh-CN" sz="1600" b="0" i="1" dirty="0" smtClean="0">
                        <a:solidFill>
                          <a:schemeClr val="tx1">
                            <a:lumMod val="65000"/>
                          </a:schemeClr>
                        </a:solidFill>
                        <a:latin typeface="+mn-ea"/>
                        <a:ea typeface="+mn-ea"/>
                        <a:cs typeface="SimHei" charset="-122"/>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0" i="1" dirty="0" smtClean="0">
                          <a:solidFill>
                            <a:schemeClr val="tx1">
                              <a:lumMod val="65000"/>
                            </a:schemeClr>
                          </a:solidFill>
                          <a:latin typeface="Times New Roman" charset="0"/>
                          <a:ea typeface="Times New Roman" charset="0"/>
                          <a:cs typeface="Times New Roman" charset="0"/>
                        </a:rPr>
                        <a:t>I just love when you test my patience!! #not</a:t>
                      </a:r>
                    </a:p>
                  </a:txBody>
                  <a:tcPr/>
                </a:tc>
              </a:tr>
            </a:tbl>
          </a:graphicData>
        </a:graphic>
      </p:graphicFrame>
      <p:graphicFrame>
        <p:nvGraphicFramePr>
          <p:cNvPr id="5" name="表格 4"/>
          <p:cNvGraphicFramePr>
            <a:graphicFrameLocks noGrp="1"/>
          </p:cNvGraphicFramePr>
          <p:nvPr>
            <p:extLst/>
          </p:nvPr>
        </p:nvGraphicFramePr>
        <p:xfrm>
          <a:off x="910313" y="4486967"/>
          <a:ext cx="10394173" cy="1563191"/>
        </p:xfrm>
        <a:graphic>
          <a:graphicData uri="http://schemas.openxmlformats.org/drawingml/2006/table">
            <a:tbl>
              <a:tblPr firstRow="1" bandRow="1">
                <a:tableStyleId>{BC89EF96-8CEA-46FF-86C4-4CE0E7609802}</a:tableStyleId>
              </a:tblPr>
              <a:tblGrid>
                <a:gridCol w="2828095"/>
                <a:gridCol w="7566078"/>
              </a:tblGrid>
              <a:tr h="407970">
                <a:tc>
                  <a:txBody>
                    <a:bodyPr/>
                    <a:lstStyle/>
                    <a:p>
                      <a:pPr marL="0" lvl="1" indent="0" algn="ctr">
                        <a:buFont typeface="Arial" charset="0"/>
                        <a:buNone/>
                      </a:pPr>
                      <a:r>
                        <a:rPr lang="zh-CN" altLang="mr-IN" sz="1600" b="0" dirty="0" smtClean="0">
                          <a:latin typeface="+mn-ea"/>
                          <a:ea typeface="+mn-ea"/>
                          <a:cs typeface="SimHei" charset="-122"/>
                        </a:rPr>
                        <a:t>没有反讽</a:t>
                      </a:r>
                      <a:endParaRPr lang="zh-CN" altLang="en-US" sz="1600" b="0" dirty="0" smtClean="0">
                        <a:latin typeface="+mn-ea"/>
                        <a:ea typeface="+mn-ea"/>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b="0" i="1" dirty="0" smtClean="0">
                          <a:solidFill>
                            <a:schemeClr val="tx1">
                              <a:lumMod val="65000"/>
                            </a:schemeClr>
                          </a:solidFill>
                          <a:latin typeface="Times New Roman" charset="0"/>
                          <a:ea typeface="Times New Roman" charset="0"/>
                          <a:cs typeface="Times New Roman" charset="0"/>
                        </a:rPr>
                        <a:t>Had no sleep and have got school now #not happy</a:t>
                      </a:r>
                    </a:p>
                  </a:txBody>
                  <a:tcPr/>
                </a:tc>
              </a:tr>
              <a:tr h="407970">
                <a:tc>
                  <a:txBody>
                    <a:bodyPr/>
                    <a:lstStyle/>
                    <a:p>
                      <a:pPr marL="0" lvl="1" indent="0" algn="ctr">
                        <a:buFont typeface="Arial" charset="0"/>
                        <a:buNone/>
                      </a:pPr>
                      <a:r>
                        <a:rPr lang="zh-CN" altLang="en-US" sz="1600" b="0" dirty="0" smtClean="0">
                          <a:latin typeface="+mn-ea"/>
                          <a:ea typeface="+mn-ea"/>
                          <a:cs typeface="SimHei" charset="-122"/>
                        </a:rPr>
                        <a:t>基于相反语义的言语反讽</a:t>
                      </a:r>
                      <a:r>
                        <a:rPr lang="en-US" altLang="zh-CN" sz="1600" b="0" dirty="0" smtClean="0">
                          <a:latin typeface="+mn-ea"/>
                          <a:ea typeface="+mn-ea"/>
                          <a:cs typeface="SimHei" charset="-122"/>
                        </a:rPr>
                        <a:t> </a:t>
                      </a:r>
                      <a:endParaRPr lang="zh-CN" altLang="en-US" sz="1600" b="0" dirty="0">
                        <a:latin typeface="+mn-ea"/>
                        <a:ea typeface="+mn-ea"/>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b="0" i="1" dirty="0" smtClean="0">
                          <a:solidFill>
                            <a:schemeClr val="tx1">
                              <a:lumMod val="65000"/>
                            </a:schemeClr>
                          </a:solidFill>
                          <a:latin typeface="Times New Roman" charset="0"/>
                          <a:ea typeface="Times New Roman" charset="0"/>
                          <a:cs typeface="Times New Roman" charset="0"/>
                        </a:rPr>
                        <a:t>I really love this year’s summer; weeks and weeks of awful weather</a:t>
                      </a:r>
                    </a:p>
                  </a:txBody>
                  <a:tcPr/>
                </a:tc>
              </a:tr>
              <a:tr h="383458">
                <a:tc>
                  <a:txBody>
                    <a:bodyPr/>
                    <a:lstStyle/>
                    <a:p>
                      <a:pPr marL="0" marR="0" lvl="1" indent="0" algn="ctr" defTabSz="914400" rtl="0" eaLnBrk="1" fontAlgn="auto" latinLnBrk="0" hangingPunct="1">
                        <a:lnSpc>
                          <a:spcPct val="100000"/>
                        </a:lnSpc>
                        <a:spcBef>
                          <a:spcPts val="0"/>
                        </a:spcBef>
                        <a:spcAft>
                          <a:spcPts val="0"/>
                        </a:spcAft>
                        <a:buClrTx/>
                        <a:buSzTx/>
                        <a:buFont typeface="Arial" charset="0"/>
                        <a:buNone/>
                        <a:tabLst/>
                        <a:defRPr/>
                      </a:pPr>
                      <a:r>
                        <a:rPr lang="zh-CN" altLang="en-US" sz="1600" b="0" dirty="0" smtClean="0">
                          <a:latin typeface="+mn-ea"/>
                          <a:ea typeface="+mn-ea"/>
                          <a:cs typeface="SimHei" charset="-122"/>
                        </a:rPr>
                        <a:t>其他言语反讽</a:t>
                      </a:r>
                      <a:endParaRPr lang="zh-CN" altLang="en-US" sz="1600" b="0" dirty="0">
                        <a:latin typeface="+mn-ea"/>
                        <a:ea typeface="+mn-ea"/>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i="1" dirty="0" smtClean="0">
                          <a:solidFill>
                            <a:schemeClr val="tx1">
                              <a:lumMod val="65000"/>
                            </a:schemeClr>
                          </a:solidFill>
                          <a:latin typeface="Times New Roman" charset="0"/>
                          <a:ea typeface="Times New Roman" charset="0"/>
                          <a:cs typeface="Times New Roman" charset="0"/>
                        </a:rPr>
                        <a:t>Human brains disappear every day. Some of them have never even appeared. #Sarcasm</a:t>
                      </a:r>
                    </a:p>
                  </a:txBody>
                  <a:tcPr/>
                </a:tc>
              </a:tr>
              <a:tr h="363793">
                <a:tc>
                  <a:txBody>
                    <a:bodyPr/>
                    <a:lstStyle/>
                    <a:p>
                      <a:pPr marL="0" marR="0" lvl="1" indent="0" algn="ctr" defTabSz="914400" rtl="0" eaLnBrk="1" fontAlgn="auto" latinLnBrk="0" hangingPunct="1">
                        <a:lnSpc>
                          <a:spcPct val="100000"/>
                        </a:lnSpc>
                        <a:spcBef>
                          <a:spcPts val="0"/>
                        </a:spcBef>
                        <a:spcAft>
                          <a:spcPts val="0"/>
                        </a:spcAft>
                        <a:buClrTx/>
                        <a:buSzTx/>
                        <a:buFont typeface="Arial" charset="0"/>
                        <a:buNone/>
                        <a:tabLst/>
                        <a:defRPr/>
                      </a:pPr>
                      <a:r>
                        <a:rPr lang="zh-CN" altLang="mr-IN" sz="1600" b="0" dirty="0" smtClean="0">
                          <a:latin typeface="+mn-ea"/>
                          <a:ea typeface="+mn-ea"/>
                          <a:cs typeface="SimHei" charset="-122"/>
                        </a:rPr>
                        <a:t>情景反讽</a:t>
                      </a:r>
                      <a:endParaRPr lang="zh-CN" altLang="en-US" sz="1600" b="0" dirty="0">
                        <a:latin typeface="+mn-ea"/>
                        <a:ea typeface="+mn-ea"/>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i="1" dirty="0" smtClean="0">
                          <a:solidFill>
                            <a:schemeClr val="tx1">
                              <a:lumMod val="65000"/>
                            </a:schemeClr>
                          </a:solidFill>
                          <a:latin typeface="Times New Roman" charset="0"/>
                          <a:ea typeface="Times New Roman" charset="0"/>
                          <a:cs typeface="Times New Roman" charset="0"/>
                        </a:rPr>
                        <a:t>Most of us didn’t focus in the #ADHD lecture. #irony</a:t>
                      </a:r>
                      <a:endParaRPr lang="zh-CN" altLang="en-US" sz="1600" dirty="0" smtClean="0">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2064787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实验说明</a:t>
            </a:r>
          </a:p>
        </p:txBody>
      </p:sp>
      <p:sp>
        <p:nvSpPr>
          <p:cNvPr id="3" name="内容占位符 2"/>
          <p:cNvSpPr>
            <a:spLocks noGrp="1"/>
          </p:cNvSpPr>
          <p:nvPr>
            <p:ph idx="1"/>
          </p:nvPr>
        </p:nvSpPr>
        <p:spPr>
          <a:xfrm>
            <a:off x="716280" y="1871134"/>
            <a:ext cx="5113020" cy="4023360"/>
          </a:xfrm>
        </p:spPr>
        <p:txBody>
          <a:bodyPr/>
          <a:lstStyle/>
          <a:p>
            <a:endParaRPr kumimoji="1" lang="de-DE" altLang="zh-CN" dirty="0" smtClean="0"/>
          </a:p>
          <a:p>
            <a:r>
              <a:rPr kumimoji="1" lang="zh-CN" altLang="de-DE" dirty="0"/>
              <a:t>数据</a:t>
            </a:r>
            <a:r>
              <a:rPr kumimoji="1" lang="zh-CN" altLang="de-DE" dirty="0" smtClean="0"/>
              <a:t>集</a:t>
            </a:r>
            <a:endParaRPr kumimoji="1" lang="en-US" altLang="zh-CN" dirty="0" smtClean="0"/>
          </a:p>
          <a:p>
            <a:pPr lvl="1"/>
            <a:r>
              <a:rPr kumimoji="1" lang="de-DE" altLang="zh-CN" dirty="0"/>
              <a:t>SemEval2018 Task3</a:t>
            </a:r>
            <a:r>
              <a:rPr kumimoji="1" lang="zh-CN" altLang="en-US" dirty="0"/>
              <a:t> </a:t>
            </a:r>
            <a:r>
              <a:rPr kumimoji="1" lang="zh-CN" altLang="de-DE" dirty="0"/>
              <a:t>官方数据提供的数据集</a:t>
            </a:r>
            <a:endParaRPr kumimoji="1" lang="en-US" altLang="zh-CN" dirty="0"/>
          </a:p>
          <a:p>
            <a:pPr lvl="2"/>
            <a:r>
              <a:rPr kumimoji="1" lang="de-DE" altLang="zh-CN" dirty="0">
                <a:hlinkClick r:id="rId2"/>
              </a:rPr>
              <a:t>https://github.com/Cyvhee/SemEval2018-Task3</a:t>
            </a:r>
            <a:endParaRPr kumimoji="1" lang="de-DE" altLang="zh-CN" dirty="0"/>
          </a:p>
          <a:p>
            <a:pPr lvl="2"/>
            <a:r>
              <a:rPr kumimoji="1" lang="en-US" altLang="zh-CN" dirty="0" smtClean="0"/>
              <a:t>Twitter</a:t>
            </a:r>
            <a:r>
              <a:rPr kumimoji="1" lang="zh-CN" altLang="en-US" dirty="0" smtClean="0"/>
              <a:t>上</a:t>
            </a:r>
            <a:r>
              <a:rPr kumimoji="1" lang="zh-CN" altLang="en-US" dirty="0"/>
              <a:t>发布于</a:t>
            </a:r>
            <a:r>
              <a:rPr kumimoji="1" lang="en-US" altLang="zh-CN" dirty="0"/>
              <a:t>2014</a:t>
            </a:r>
            <a:r>
              <a:rPr kumimoji="1" lang="zh-CN" altLang="en-US" dirty="0"/>
              <a:t>年至</a:t>
            </a:r>
            <a:r>
              <a:rPr kumimoji="1" lang="en-US" altLang="zh-CN" dirty="0"/>
              <a:t>2015</a:t>
            </a:r>
            <a:r>
              <a:rPr kumimoji="1" lang="zh-CN" altLang="en-US" dirty="0"/>
              <a:t>年</a:t>
            </a:r>
            <a:r>
              <a:rPr kumimoji="1" lang="zh-CN" altLang="en-US" dirty="0" smtClean="0"/>
              <a:t>之间的微博</a:t>
            </a:r>
            <a:endParaRPr kumimoji="1" lang="en-US" altLang="zh-CN" dirty="0"/>
          </a:p>
          <a:p>
            <a:pPr lvl="2"/>
            <a:r>
              <a:rPr kumimoji="1" lang="zh-CN" altLang="en-US" dirty="0" smtClean="0"/>
              <a:t>由</a:t>
            </a:r>
            <a:r>
              <a:rPr kumimoji="1" lang="zh-CN" altLang="en-US" dirty="0"/>
              <a:t>人工标注得出</a:t>
            </a:r>
            <a:r>
              <a:rPr kumimoji="1" lang="zh-CN" altLang="en-US" dirty="0" smtClean="0"/>
              <a:t>分类标记</a:t>
            </a:r>
            <a:endParaRPr kumimoji="1" lang="en-US" altLang="zh-CN" dirty="0"/>
          </a:p>
          <a:p>
            <a:pPr lvl="2"/>
            <a:endParaRPr kumimoji="1" lang="en-US" altLang="zh-CN" dirty="0" smtClean="0"/>
          </a:p>
          <a:p>
            <a:pPr lvl="1"/>
            <a:r>
              <a:rPr kumimoji="1" lang="zh-CN" altLang="en-US" dirty="0"/>
              <a:t>任务一和任务</a:t>
            </a:r>
            <a:r>
              <a:rPr kumimoji="1" lang="zh-CN" altLang="en-US" dirty="0" smtClean="0"/>
              <a:t>二的微博</a:t>
            </a:r>
            <a:r>
              <a:rPr kumimoji="1" lang="zh-CN" altLang="en-US" dirty="0"/>
              <a:t>文本</a:t>
            </a:r>
            <a:r>
              <a:rPr kumimoji="1" lang="zh-CN" altLang="en-US" dirty="0" smtClean="0"/>
              <a:t>相同</a:t>
            </a:r>
            <a:endParaRPr kumimoji="1" lang="en-US" altLang="zh-CN" dirty="0" smtClean="0"/>
          </a:p>
          <a:p>
            <a:pPr lvl="1"/>
            <a:r>
              <a:rPr kumimoji="1" lang="zh-CN" altLang="en-US" dirty="0" smtClean="0"/>
              <a:t>任务</a:t>
            </a:r>
            <a:r>
              <a:rPr kumimoji="1" lang="zh-CN" altLang="en-US" dirty="0"/>
              <a:t>一和任务二中标记为没有反讽的微博</a:t>
            </a:r>
            <a:r>
              <a:rPr kumimoji="1" lang="zh-CN" altLang="en-US" dirty="0" smtClean="0"/>
              <a:t>相同</a:t>
            </a:r>
            <a:endParaRPr kumimoji="1" lang="en-US" altLang="zh-CN" dirty="0" smtClean="0"/>
          </a:p>
          <a:p>
            <a:pPr lvl="1"/>
            <a:r>
              <a:rPr kumimoji="1" lang="zh-CN" altLang="en-US" dirty="0" smtClean="0"/>
              <a:t>任务</a:t>
            </a:r>
            <a:r>
              <a:rPr kumimoji="1" lang="zh-CN" altLang="en-US" dirty="0"/>
              <a:t>一中标记为带有反讽的微博在任务二中均被标记为三种反讽类型的其中一</a:t>
            </a:r>
            <a:r>
              <a:rPr kumimoji="1" lang="zh-CN" altLang="en-US" dirty="0" smtClean="0"/>
              <a:t>种</a:t>
            </a:r>
            <a:endParaRPr kumimoji="1" lang="de-DE" altLang="zh-CN" dirty="0"/>
          </a:p>
          <a:p>
            <a:pPr lvl="2"/>
            <a:endParaRPr kumimoji="1" lang="de-DE" altLang="zh-CN" dirty="0"/>
          </a:p>
          <a:p>
            <a:endParaRPr kumimoji="1" lang="zh-CN" altLang="en-US" dirty="0"/>
          </a:p>
        </p:txBody>
      </p:sp>
      <p:graphicFrame>
        <p:nvGraphicFramePr>
          <p:cNvPr id="4" name="表格 3"/>
          <p:cNvGraphicFramePr>
            <a:graphicFrameLocks noGrp="1"/>
          </p:cNvGraphicFramePr>
          <p:nvPr>
            <p:extLst/>
          </p:nvPr>
        </p:nvGraphicFramePr>
        <p:xfrm>
          <a:off x="5829300" y="2185043"/>
          <a:ext cx="5943600" cy="1226604"/>
        </p:xfrm>
        <a:graphic>
          <a:graphicData uri="http://schemas.openxmlformats.org/drawingml/2006/table">
            <a:tbl>
              <a:tblPr firstRow="1" bandRow="1">
                <a:tableStyleId>{5C22544A-7EE6-4342-B048-85BDC9FD1C3A}</a:tableStyleId>
              </a:tblPr>
              <a:tblGrid>
                <a:gridCol w="1422400"/>
                <a:gridCol w="2209800"/>
                <a:gridCol w="2311400"/>
              </a:tblGrid>
              <a:tr h="408868">
                <a:tc>
                  <a:txBody>
                    <a:bodyPr/>
                    <a:lstStyle/>
                    <a:p>
                      <a:pPr algn="ctr"/>
                      <a:r>
                        <a:rPr lang="zh-CN" altLang="en-US" sz="1800" b="0" dirty="0" smtClean="0">
                          <a:latin typeface="+mn-ea"/>
                          <a:ea typeface="+mn-ea"/>
                          <a:cs typeface="SimHei" charset="-122"/>
                        </a:rPr>
                        <a:t>任务一</a:t>
                      </a:r>
                      <a:endParaRPr lang="zh-CN" altLang="en-US" sz="1800" b="0" dirty="0">
                        <a:latin typeface="+mn-ea"/>
                        <a:ea typeface="+mn-ea"/>
                        <a:cs typeface="SimHei" charset="-122"/>
                      </a:endParaRPr>
                    </a:p>
                  </a:txBody>
                  <a:tcPr/>
                </a:tc>
                <a:tc>
                  <a:txBody>
                    <a:bodyPr/>
                    <a:lstStyle/>
                    <a:p>
                      <a:pPr algn="ctr"/>
                      <a:r>
                        <a:rPr lang="zh-CN" altLang="en-US" sz="1800" b="0" kern="1200" dirty="0" smtClean="0">
                          <a:solidFill>
                            <a:schemeClr val="lt1"/>
                          </a:solidFill>
                          <a:latin typeface="+mn-ea"/>
                          <a:ea typeface="+mn-ea"/>
                          <a:cs typeface="SimHei" charset="-122"/>
                        </a:rPr>
                        <a:t>没有反讽</a:t>
                      </a:r>
                      <a:endParaRPr lang="zh-CN" altLang="en-US" sz="1800" b="0" dirty="0">
                        <a:latin typeface="+mn-ea"/>
                        <a:ea typeface="+mn-ea"/>
                        <a:cs typeface="SimHei" charset="-122"/>
                      </a:endParaRPr>
                    </a:p>
                  </a:txBody>
                  <a:tcPr/>
                </a:tc>
                <a:tc>
                  <a:txBody>
                    <a:bodyPr/>
                    <a:lstStyle/>
                    <a:p>
                      <a:pPr algn="ctr"/>
                      <a:r>
                        <a:rPr lang="zh-CN" altLang="en-US" sz="1800" b="0" kern="1200" dirty="0" smtClean="0">
                          <a:solidFill>
                            <a:schemeClr val="lt1"/>
                          </a:solidFill>
                          <a:latin typeface="+mn-ea"/>
                          <a:ea typeface="+mn-ea"/>
                          <a:cs typeface="SimHei" charset="-122"/>
                        </a:rPr>
                        <a:t>带有反讽</a:t>
                      </a:r>
                      <a:endParaRPr lang="zh-CN" altLang="en-US" sz="1800" b="0" dirty="0">
                        <a:latin typeface="+mn-ea"/>
                        <a:ea typeface="+mn-ea"/>
                        <a:cs typeface="SimHei" charset="-122"/>
                      </a:endParaRPr>
                    </a:p>
                  </a:txBody>
                  <a:tcPr/>
                </a:tc>
              </a:tr>
              <a:tr h="408868">
                <a:tc>
                  <a:txBody>
                    <a:bodyPr/>
                    <a:lstStyle/>
                    <a:p>
                      <a:pPr algn="ctr"/>
                      <a:r>
                        <a:rPr lang="zh-CN" altLang="en-US" sz="1800" kern="1200" dirty="0" smtClean="0">
                          <a:solidFill>
                            <a:schemeClr val="dk1"/>
                          </a:solidFill>
                          <a:latin typeface="+mn-ea"/>
                          <a:ea typeface="+mn-ea"/>
                          <a:cs typeface="SimHei" charset="-122"/>
                        </a:rPr>
                        <a:t>训练集</a:t>
                      </a:r>
                      <a:endParaRPr lang="zh-CN" altLang="en-US" sz="1800" dirty="0">
                        <a:latin typeface="+mn-ea"/>
                        <a:ea typeface="+mn-ea"/>
                        <a:cs typeface="SimHei" charset="-122"/>
                      </a:endParaRPr>
                    </a:p>
                  </a:txBody>
                  <a:tcPr/>
                </a:tc>
                <a:tc>
                  <a:txBody>
                    <a:bodyPr/>
                    <a:lstStyle/>
                    <a:p>
                      <a:pPr algn="ctr"/>
                      <a:r>
                        <a:rPr lang="en-US" altLang="zh-TW" sz="1800" dirty="0" smtClean="0">
                          <a:latin typeface="Calibri" charset="0"/>
                          <a:ea typeface="Calibri" charset="0"/>
                          <a:cs typeface="Calibri" charset="0"/>
                        </a:rPr>
                        <a:t>1,923</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1,911</a:t>
                      </a:r>
                      <a:endParaRPr lang="zh-CN" altLang="en-US" sz="1800" dirty="0">
                        <a:latin typeface="Calibri" charset="0"/>
                        <a:ea typeface="Calibri" charset="0"/>
                        <a:cs typeface="Calibri" charset="0"/>
                      </a:endParaRPr>
                    </a:p>
                  </a:txBody>
                  <a:tcPr/>
                </a:tc>
              </a:tr>
              <a:tr h="408868">
                <a:tc>
                  <a:txBody>
                    <a:bodyPr/>
                    <a:lstStyle/>
                    <a:p>
                      <a:pPr algn="ctr"/>
                      <a:r>
                        <a:rPr lang="zh-CN" altLang="en-US" sz="1800" kern="1200" dirty="0" smtClean="0">
                          <a:solidFill>
                            <a:schemeClr val="dk1"/>
                          </a:solidFill>
                          <a:latin typeface="+mn-ea"/>
                          <a:ea typeface="+mn-ea"/>
                          <a:cs typeface="SimHei" charset="-122"/>
                        </a:rPr>
                        <a:t>测试集</a:t>
                      </a:r>
                      <a:endParaRPr lang="zh-CN" altLang="en-US" sz="1800" dirty="0">
                        <a:latin typeface="+mn-ea"/>
                        <a:ea typeface="+mn-ea"/>
                        <a:cs typeface="SimHei" charset="-122"/>
                      </a:endParaRPr>
                    </a:p>
                  </a:txBody>
                  <a:tcPr/>
                </a:tc>
                <a:tc>
                  <a:txBody>
                    <a:bodyPr/>
                    <a:lstStyle/>
                    <a:p>
                      <a:pPr algn="ctr"/>
                      <a:r>
                        <a:rPr lang="en-US" altLang="zh-TW" sz="1800" dirty="0" smtClean="0">
                          <a:latin typeface="Calibri" charset="0"/>
                          <a:ea typeface="Calibri" charset="0"/>
                          <a:cs typeface="Calibri" charset="0"/>
                        </a:rPr>
                        <a:t>473</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311</a:t>
                      </a:r>
                      <a:endParaRPr lang="zh-CN" altLang="en-US" sz="1800" dirty="0">
                        <a:latin typeface="Calibri" charset="0"/>
                        <a:ea typeface="Calibri" charset="0"/>
                        <a:cs typeface="Calibri" charset="0"/>
                      </a:endParaRPr>
                    </a:p>
                  </a:txBody>
                  <a:tcPr/>
                </a:tc>
              </a:tr>
            </a:tbl>
          </a:graphicData>
        </a:graphic>
      </p:graphicFrame>
      <p:graphicFrame>
        <p:nvGraphicFramePr>
          <p:cNvPr id="5" name="表格 4"/>
          <p:cNvGraphicFramePr>
            <a:graphicFrameLocks noGrp="1"/>
          </p:cNvGraphicFramePr>
          <p:nvPr>
            <p:extLst/>
          </p:nvPr>
        </p:nvGraphicFramePr>
        <p:xfrm>
          <a:off x="5829300" y="3859330"/>
          <a:ext cx="5943600" cy="1465368"/>
        </p:xfrm>
        <a:graphic>
          <a:graphicData uri="http://schemas.openxmlformats.org/drawingml/2006/table">
            <a:tbl>
              <a:tblPr firstRow="1" bandRow="1">
                <a:tableStyleId>{5C22544A-7EE6-4342-B048-85BDC9FD1C3A}</a:tableStyleId>
              </a:tblPr>
              <a:tblGrid>
                <a:gridCol w="1430257"/>
                <a:gridCol w="806812"/>
                <a:gridCol w="1625848"/>
                <a:gridCol w="1242483"/>
                <a:gridCol w="838200"/>
              </a:tblGrid>
              <a:tr h="412644">
                <a:tc>
                  <a:txBody>
                    <a:bodyPr/>
                    <a:lstStyle/>
                    <a:p>
                      <a:pPr algn="ctr"/>
                      <a:r>
                        <a:rPr lang="zh-CN" altLang="en-US" sz="1800" b="1" dirty="0" smtClean="0">
                          <a:latin typeface="+mn-ea"/>
                          <a:ea typeface="+mn-ea"/>
                          <a:cs typeface="SimHei" charset="-122"/>
                        </a:rPr>
                        <a:t>任务二</a:t>
                      </a:r>
                      <a:endParaRPr lang="zh-CN" altLang="en-US" sz="1800" b="1" dirty="0">
                        <a:latin typeface="+mn-ea"/>
                        <a:ea typeface="+mn-ea"/>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ea"/>
                          <a:ea typeface="+mn-ea"/>
                          <a:cs typeface="SimHei" charset="-122"/>
                        </a:rPr>
                        <a:t>没有反讽</a:t>
                      </a:r>
                      <a:endParaRPr lang="zh-CN" altLang="en-US" sz="1800" dirty="0" smtClean="0">
                        <a:latin typeface="+mn-ea"/>
                        <a:ea typeface="+mn-ea"/>
                        <a:cs typeface="SimHei" charset="-122"/>
                      </a:endParaRPr>
                    </a:p>
                  </a:txBody>
                  <a:tcPr anchor="ctr"/>
                </a:tc>
                <a:tc>
                  <a:txBody>
                    <a:bodyPr/>
                    <a:lstStyle/>
                    <a:p>
                      <a:pPr algn="ctr"/>
                      <a:r>
                        <a:rPr lang="zh-CN" altLang="en-US" sz="1800" b="1" kern="1200" dirty="0" smtClean="0">
                          <a:solidFill>
                            <a:schemeClr val="lt1"/>
                          </a:solidFill>
                          <a:latin typeface="+mn-ea"/>
                          <a:ea typeface="+mn-ea"/>
                          <a:cs typeface="SimHei" charset="-122"/>
                        </a:rPr>
                        <a:t>基于相反语义的言语反讽</a:t>
                      </a:r>
                      <a:endParaRPr lang="zh-CN" altLang="en-US" sz="1800" dirty="0">
                        <a:latin typeface="+mn-ea"/>
                        <a:ea typeface="+mn-ea"/>
                        <a:cs typeface="SimHei" charset="-122"/>
                      </a:endParaRPr>
                    </a:p>
                  </a:txBody>
                  <a:tcPr anchor="ctr"/>
                </a:tc>
                <a:tc>
                  <a:txBody>
                    <a:bodyPr/>
                    <a:lstStyle/>
                    <a:p>
                      <a:pPr algn="ctr"/>
                      <a:r>
                        <a:rPr lang="zh-CN" altLang="en-US" sz="1800" b="1" kern="1200" dirty="0" smtClean="0">
                          <a:solidFill>
                            <a:schemeClr val="lt1"/>
                          </a:solidFill>
                          <a:latin typeface="+mn-ea"/>
                          <a:ea typeface="+mn-ea"/>
                          <a:cs typeface="SimHei" charset="-122"/>
                        </a:rPr>
                        <a:t>其他言语反讽</a:t>
                      </a:r>
                      <a:endParaRPr lang="zh-CN" altLang="en-US" sz="1800" dirty="0">
                        <a:latin typeface="+mn-ea"/>
                        <a:ea typeface="+mn-ea"/>
                        <a:cs typeface="SimHei" charset="-122"/>
                      </a:endParaRPr>
                    </a:p>
                  </a:txBody>
                  <a:tcPr anchor="ctr"/>
                </a:tc>
                <a:tc>
                  <a:txBody>
                    <a:bodyPr/>
                    <a:lstStyle/>
                    <a:p>
                      <a:pPr algn="ctr"/>
                      <a:r>
                        <a:rPr lang="zh-CN" altLang="en-US" sz="1800" b="1" kern="1200" dirty="0" smtClean="0">
                          <a:solidFill>
                            <a:schemeClr val="lt1"/>
                          </a:solidFill>
                          <a:latin typeface="+mn-ea"/>
                          <a:ea typeface="+mn-ea"/>
                          <a:cs typeface="SimHei" charset="-122"/>
                        </a:rPr>
                        <a:t>情景反讽</a:t>
                      </a:r>
                      <a:endParaRPr lang="zh-CN" altLang="en-US" sz="1800" dirty="0">
                        <a:latin typeface="+mn-ea"/>
                        <a:ea typeface="+mn-ea"/>
                        <a:cs typeface="SimHei" charset="-122"/>
                      </a:endParaRPr>
                    </a:p>
                  </a:txBody>
                  <a:tcPr anchor="ctr"/>
                </a:tc>
              </a:tr>
              <a:tr h="412644">
                <a:tc>
                  <a:txBody>
                    <a:bodyPr/>
                    <a:lstStyle/>
                    <a:p>
                      <a:pPr algn="ctr"/>
                      <a:r>
                        <a:rPr lang="zh-CN" altLang="en-US" sz="1800" b="0" kern="1200" dirty="0" smtClean="0">
                          <a:solidFill>
                            <a:schemeClr val="dk1"/>
                          </a:solidFill>
                          <a:latin typeface="+mn-ea"/>
                          <a:ea typeface="+mn-ea"/>
                          <a:cs typeface="SimHei" charset="-122"/>
                        </a:rPr>
                        <a:t>训练集</a:t>
                      </a:r>
                      <a:endParaRPr lang="zh-CN" altLang="en-US" sz="1800" b="0" dirty="0">
                        <a:latin typeface="+mn-ea"/>
                        <a:ea typeface="+mn-ea"/>
                        <a:cs typeface="SimHei" charset="-122"/>
                      </a:endParaRPr>
                    </a:p>
                  </a:txBody>
                  <a:tcPr/>
                </a:tc>
                <a:tc>
                  <a:txBody>
                    <a:bodyPr/>
                    <a:lstStyle/>
                    <a:p>
                      <a:pPr algn="ctr"/>
                      <a:r>
                        <a:rPr lang="en-US" altLang="zh-TW" sz="1800" dirty="0" smtClean="0">
                          <a:latin typeface="Calibri" charset="0"/>
                          <a:ea typeface="Calibri" charset="0"/>
                          <a:cs typeface="Calibri" charset="0"/>
                        </a:rPr>
                        <a:t>1,923</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1,390</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205</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316</a:t>
                      </a:r>
                      <a:endParaRPr lang="zh-CN" altLang="en-US" sz="1800" dirty="0">
                        <a:latin typeface="Calibri" charset="0"/>
                        <a:ea typeface="Calibri" charset="0"/>
                        <a:cs typeface="Calibri" charset="0"/>
                      </a:endParaRPr>
                    </a:p>
                  </a:txBody>
                  <a:tcPr/>
                </a:tc>
              </a:tr>
              <a:tr h="412644">
                <a:tc>
                  <a:txBody>
                    <a:bodyPr/>
                    <a:lstStyle/>
                    <a:p>
                      <a:pPr algn="ctr"/>
                      <a:r>
                        <a:rPr lang="zh-CN" altLang="en-US" sz="1800" b="0" kern="1200" dirty="0" smtClean="0">
                          <a:solidFill>
                            <a:schemeClr val="dk1"/>
                          </a:solidFill>
                          <a:latin typeface="+mn-ea"/>
                          <a:ea typeface="+mn-ea"/>
                          <a:cs typeface="SimHei" charset="-122"/>
                        </a:rPr>
                        <a:t>测试集</a:t>
                      </a:r>
                      <a:endParaRPr lang="zh-CN" altLang="en-US" sz="1800" b="0" dirty="0">
                        <a:latin typeface="+mn-ea"/>
                        <a:ea typeface="+mn-ea"/>
                        <a:cs typeface="SimHei" charset="-122"/>
                      </a:endParaRPr>
                    </a:p>
                  </a:txBody>
                  <a:tcPr/>
                </a:tc>
                <a:tc>
                  <a:txBody>
                    <a:bodyPr/>
                    <a:lstStyle/>
                    <a:p>
                      <a:pPr algn="ctr"/>
                      <a:r>
                        <a:rPr lang="en-US" altLang="zh-TW" sz="1800" dirty="0" smtClean="0">
                          <a:latin typeface="Calibri" charset="0"/>
                          <a:ea typeface="Calibri" charset="0"/>
                          <a:cs typeface="Calibri" charset="0"/>
                        </a:rPr>
                        <a:t>473</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164</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62</a:t>
                      </a:r>
                      <a:endParaRPr lang="zh-CN" altLang="en-US" sz="1800" dirty="0">
                        <a:latin typeface="Calibri" charset="0"/>
                        <a:ea typeface="Calibri" charset="0"/>
                        <a:cs typeface="Calibri" charset="0"/>
                      </a:endParaRPr>
                    </a:p>
                  </a:txBody>
                  <a:tcPr/>
                </a:tc>
                <a:tc>
                  <a:txBody>
                    <a:bodyPr/>
                    <a:lstStyle/>
                    <a:p>
                      <a:pPr algn="ctr"/>
                      <a:r>
                        <a:rPr lang="en-US" altLang="zh-TW" sz="1800" dirty="0" smtClean="0">
                          <a:latin typeface="Calibri" charset="0"/>
                          <a:ea typeface="Calibri" charset="0"/>
                          <a:cs typeface="Calibri" charset="0"/>
                        </a:rPr>
                        <a:t>85</a:t>
                      </a:r>
                      <a:endParaRPr lang="zh-CN" altLang="en-US" sz="1800" dirty="0">
                        <a:latin typeface="Calibri" charset="0"/>
                        <a:ea typeface="Calibri" charset="0"/>
                        <a:cs typeface="Calibri" charset="0"/>
                      </a:endParaRPr>
                    </a:p>
                  </a:txBody>
                  <a:tcPr/>
                </a:tc>
              </a:tr>
            </a:tbl>
          </a:graphicData>
        </a:graphic>
      </p:graphicFrame>
    </p:spTree>
    <p:extLst>
      <p:ext uri="{BB962C8B-B14F-4D97-AF65-F5344CB8AC3E}">
        <p14:creationId xmlns:p14="http://schemas.microsoft.com/office/powerpoint/2010/main" val="1699512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实验说明</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性能评测</a:t>
            </a:r>
            <a:endParaRPr kumimoji="1" lang="en-US" altLang="zh-CN" dirty="0" smtClean="0"/>
          </a:p>
          <a:p>
            <a:pPr lvl="1"/>
            <a:r>
              <a:rPr kumimoji="1" lang="zh-CN" altLang="en-US" dirty="0" smtClean="0"/>
              <a:t>指标</a:t>
            </a:r>
            <a:endParaRPr kumimoji="1" lang="en-US" altLang="zh-CN" dirty="0" smtClean="0"/>
          </a:p>
          <a:p>
            <a:pPr lvl="2"/>
            <a:r>
              <a:rPr kumimoji="1" lang="zh-CN" altLang="en-US" dirty="0" smtClean="0"/>
              <a:t>准确</a:t>
            </a:r>
            <a:r>
              <a:rPr kumimoji="1" lang="zh-CN" altLang="en-US" dirty="0"/>
              <a:t>率 </a:t>
            </a:r>
            <a:r>
              <a:rPr kumimoji="1" lang="en-US" altLang="zh-CN" dirty="0" smtClean="0"/>
              <a:t>Accuracy</a:t>
            </a:r>
          </a:p>
          <a:p>
            <a:pPr lvl="2"/>
            <a:r>
              <a:rPr kumimoji="1" lang="zh-CN" altLang="en-US" dirty="0" smtClean="0"/>
              <a:t>精确</a:t>
            </a:r>
            <a:r>
              <a:rPr kumimoji="1" lang="zh-CN" altLang="en-US" dirty="0"/>
              <a:t>率 </a:t>
            </a:r>
            <a:r>
              <a:rPr kumimoji="1" lang="en-US" altLang="zh-CN" dirty="0" smtClean="0"/>
              <a:t>Precision</a:t>
            </a:r>
          </a:p>
          <a:p>
            <a:pPr lvl="2"/>
            <a:r>
              <a:rPr kumimoji="1" lang="zh-CN" altLang="en-US" dirty="0" smtClean="0"/>
              <a:t>召回</a:t>
            </a:r>
            <a:r>
              <a:rPr kumimoji="1" lang="zh-CN" altLang="en-US" dirty="0"/>
              <a:t>率 </a:t>
            </a:r>
            <a:r>
              <a:rPr kumimoji="1" lang="en-US" altLang="zh-CN" dirty="0" smtClean="0"/>
              <a:t>Recall</a:t>
            </a:r>
          </a:p>
          <a:p>
            <a:pPr lvl="2"/>
            <a:r>
              <a:rPr kumimoji="1" lang="en-US" altLang="zh-CN" dirty="0" smtClean="0"/>
              <a:t>F1</a:t>
            </a:r>
            <a:r>
              <a:rPr kumimoji="1" lang="zh-CN" altLang="en-US" dirty="0"/>
              <a:t>值 </a:t>
            </a:r>
            <a:r>
              <a:rPr kumimoji="1" lang="en-US" altLang="zh-CN" dirty="0" smtClean="0"/>
              <a:t>F1-Score</a:t>
            </a:r>
          </a:p>
          <a:p>
            <a:pPr lvl="1"/>
            <a:r>
              <a:rPr kumimoji="1" lang="zh-CN" altLang="en-US" dirty="0" smtClean="0"/>
              <a:t>对于</a:t>
            </a:r>
            <a:r>
              <a:rPr kumimoji="1" lang="zh-CN" altLang="en-US" dirty="0"/>
              <a:t>任务一，精确率，召回率，</a:t>
            </a:r>
            <a:r>
              <a:rPr kumimoji="1" lang="en-US" altLang="zh-CN" dirty="0"/>
              <a:t>F1</a:t>
            </a:r>
            <a:r>
              <a:rPr kumimoji="1" lang="zh-CN" altLang="en-US" dirty="0"/>
              <a:t>值对应</a:t>
            </a:r>
            <a:r>
              <a:rPr kumimoji="1" lang="en-US" altLang="zh-CN" dirty="0"/>
              <a:t>"</a:t>
            </a:r>
            <a:r>
              <a:rPr kumimoji="1" lang="zh-CN" altLang="en-US" dirty="0"/>
              <a:t>带有反讽</a:t>
            </a:r>
            <a:r>
              <a:rPr kumimoji="1" lang="en-US" altLang="zh-CN" dirty="0"/>
              <a:t>"</a:t>
            </a:r>
            <a:r>
              <a:rPr kumimoji="1" lang="zh-CN" altLang="en-US" dirty="0"/>
              <a:t>标签的</a:t>
            </a:r>
            <a:r>
              <a:rPr kumimoji="1" lang="zh-CN" altLang="en-US" dirty="0" smtClean="0"/>
              <a:t>指标</a:t>
            </a:r>
            <a:endParaRPr kumimoji="1" lang="en-US" altLang="zh-CN" dirty="0" smtClean="0"/>
          </a:p>
          <a:p>
            <a:pPr lvl="1"/>
            <a:r>
              <a:rPr kumimoji="1" lang="zh-CN" altLang="en-US" dirty="0" smtClean="0"/>
              <a:t>对于</a:t>
            </a:r>
            <a:r>
              <a:rPr kumimoji="1" lang="zh-CN" altLang="en-US" dirty="0"/>
              <a:t>任务二，精确率，召回率，</a:t>
            </a:r>
            <a:r>
              <a:rPr kumimoji="1" lang="en-US" altLang="zh-CN" dirty="0"/>
              <a:t>F1</a:t>
            </a:r>
            <a:r>
              <a:rPr kumimoji="1" lang="zh-CN" altLang="en-US" dirty="0"/>
              <a:t>值对应各个标签指标的平均</a:t>
            </a:r>
            <a:r>
              <a:rPr kumimoji="1" lang="zh-CN" altLang="en-US" dirty="0" smtClean="0"/>
              <a:t>和</a:t>
            </a:r>
            <a:endParaRPr kumimoji="1" lang="en-US" altLang="zh-CN" dirty="0" smtClean="0"/>
          </a:p>
          <a:p>
            <a:pPr lvl="1"/>
            <a:r>
              <a:rPr kumimoji="1" lang="zh-CN" altLang="en-US" dirty="0"/>
              <a:t>在</a:t>
            </a:r>
            <a:r>
              <a:rPr kumimoji="1" lang="en-US" altLang="zh-CN" dirty="0"/>
              <a:t>SemEval2018</a:t>
            </a:r>
            <a:r>
              <a:rPr kumimoji="1" lang="zh-CN" altLang="en-US" dirty="0"/>
              <a:t>中性能以</a:t>
            </a:r>
            <a:r>
              <a:rPr kumimoji="1" lang="en-US" altLang="zh-CN" dirty="0"/>
              <a:t>F1</a:t>
            </a:r>
            <a:r>
              <a:rPr kumimoji="1" lang="zh-CN" altLang="en-US" dirty="0"/>
              <a:t>值为主</a:t>
            </a:r>
          </a:p>
        </p:txBody>
      </p:sp>
    </p:spTree>
    <p:extLst>
      <p:ext uri="{BB962C8B-B14F-4D97-AF65-F5344CB8AC3E}">
        <p14:creationId xmlns:p14="http://schemas.microsoft.com/office/powerpoint/2010/main" val="257824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实验分析</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人工</a:t>
            </a:r>
            <a:r>
              <a:rPr kumimoji="1" lang="zh-CN" altLang="en-US" dirty="0"/>
              <a:t>神经网络性能</a:t>
            </a:r>
            <a:r>
              <a:rPr kumimoji="1" lang="zh-CN" altLang="en-US" dirty="0" smtClean="0"/>
              <a:t>分析</a:t>
            </a:r>
            <a:endParaRPr kumimoji="1" lang="en-US" altLang="zh-CN" dirty="0" smtClean="0"/>
          </a:p>
          <a:p>
            <a:pPr lvl="1"/>
            <a:r>
              <a:rPr kumimoji="1" lang="zh-CN" altLang="en-US" dirty="0" smtClean="0"/>
              <a:t>深度</a:t>
            </a:r>
            <a:r>
              <a:rPr kumimoji="1" lang="zh-CN" altLang="en-US" dirty="0"/>
              <a:t>学习在文本分类中的基本应用均是以词向量为输入，以一层多层神经网络组成分类</a:t>
            </a:r>
            <a:r>
              <a:rPr kumimoji="1" lang="zh-CN" altLang="en-US" dirty="0" smtClean="0"/>
              <a:t>器</a:t>
            </a:r>
            <a:endParaRPr kumimoji="1" lang="en-US" altLang="zh-CN" dirty="0" smtClean="0"/>
          </a:p>
          <a:p>
            <a:pPr lvl="1"/>
            <a:r>
              <a:rPr kumimoji="1" lang="zh-CN" altLang="en-US" dirty="0" smtClean="0"/>
              <a:t>因此</a:t>
            </a:r>
            <a:r>
              <a:rPr kumimoji="1" lang="zh-CN" altLang="en-US" dirty="0"/>
              <a:t>我们针对不同的词向量，不同的网络结构和不同的训练参数组合进行</a:t>
            </a:r>
            <a:r>
              <a:rPr kumimoji="1" lang="zh-CN" altLang="en-US" dirty="0" smtClean="0"/>
              <a:t>比较</a:t>
            </a:r>
            <a:endParaRPr kumimoji="1" lang="en-US" altLang="zh-CN" dirty="0" smtClean="0"/>
          </a:p>
          <a:p>
            <a:pPr lvl="1"/>
            <a:r>
              <a:rPr kumimoji="1" lang="zh-CN" altLang="en-US" dirty="0" smtClean="0"/>
              <a:t>以此</a:t>
            </a:r>
            <a:r>
              <a:rPr kumimoji="1" lang="zh-CN" altLang="en-US" dirty="0"/>
              <a:t>了解人工神经网络能得出的基本</a:t>
            </a:r>
            <a:r>
              <a:rPr kumimoji="1" lang="zh-CN" altLang="en-US" dirty="0" smtClean="0"/>
              <a:t>水平</a:t>
            </a:r>
            <a:endParaRPr kumimoji="1" lang="en-US" altLang="zh-CN" dirty="0" smtClean="0"/>
          </a:p>
          <a:p>
            <a:pPr lvl="1"/>
            <a:r>
              <a:rPr kumimoji="1" lang="zh-CN" altLang="en-US" dirty="0" smtClean="0"/>
              <a:t>同时以</a:t>
            </a:r>
            <a:r>
              <a:rPr kumimoji="1" lang="zh-CN" altLang="en-US" dirty="0"/>
              <a:t>其隐藏层输出作为后续实验的输入</a:t>
            </a:r>
            <a:r>
              <a:rPr kumimoji="1" lang="zh-CN" altLang="en-US" dirty="0" smtClean="0"/>
              <a:t>特征</a:t>
            </a:r>
            <a:endParaRPr kumimoji="1" lang="zh-CN" altLang="en-US" dirty="0"/>
          </a:p>
        </p:txBody>
      </p:sp>
    </p:spTree>
    <p:extLst>
      <p:ext uri="{BB962C8B-B14F-4D97-AF65-F5344CB8AC3E}">
        <p14:creationId xmlns:p14="http://schemas.microsoft.com/office/powerpoint/2010/main" val="516223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实验分析</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特征</a:t>
            </a:r>
            <a:r>
              <a:rPr kumimoji="1" lang="zh-CN" altLang="en-US" dirty="0"/>
              <a:t>贡献</a:t>
            </a:r>
            <a:r>
              <a:rPr kumimoji="1" lang="zh-CN" altLang="en-US" dirty="0" smtClean="0"/>
              <a:t>分析</a:t>
            </a:r>
            <a:endParaRPr kumimoji="1" lang="en-US" altLang="zh-CN" dirty="0" smtClean="0"/>
          </a:p>
          <a:p>
            <a:pPr lvl="1"/>
            <a:r>
              <a:rPr kumimoji="1" lang="zh-CN" altLang="en-US" dirty="0" smtClean="0"/>
              <a:t>在</a:t>
            </a:r>
            <a:r>
              <a:rPr kumimoji="1" lang="zh-CN" altLang="en-US" dirty="0"/>
              <a:t>我们的实验中我们将提取不同类型的</a:t>
            </a:r>
            <a:r>
              <a:rPr kumimoji="1" lang="zh-CN" altLang="en-US" dirty="0" smtClean="0"/>
              <a:t>特征</a:t>
            </a:r>
            <a:endParaRPr kumimoji="1" lang="en-US" altLang="zh-CN" dirty="0" smtClean="0"/>
          </a:p>
          <a:p>
            <a:pPr lvl="1"/>
            <a:r>
              <a:rPr kumimoji="1" lang="zh-CN" altLang="en-US" dirty="0" smtClean="0"/>
              <a:t>为了</a:t>
            </a:r>
            <a:r>
              <a:rPr kumimoji="1" lang="zh-CN" altLang="en-US" dirty="0"/>
              <a:t>解这些特征对分类的贡献，我们以</a:t>
            </a:r>
            <a:r>
              <a:rPr kumimoji="1" lang="en-US" altLang="zh-CN" dirty="0"/>
              <a:t>SVM</a:t>
            </a:r>
            <a:r>
              <a:rPr kumimoji="1" lang="zh-CN" altLang="en-US" dirty="0"/>
              <a:t>为分类器，以单组或多组特征作为输入进行性能</a:t>
            </a:r>
            <a:r>
              <a:rPr kumimoji="1" lang="zh-CN" altLang="en-US" dirty="0" smtClean="0"/>
              <a:t>评测</a:t>
            </a:r>
            <a:endParaRPr kumimoji="1" lang="en-US" altLang="zh-CN" dirty="0" smtClean="0"/>
          </a:p>
          <a:p>
            <a:pPr lvl="1"/>
            <a:r>
              <a:rPr kumimoji="1" lang="zh-CN" altLang="en-US" dirty="0" smtClean="0"/>
              <a:t>对</a:t>
            </a:r>
            <a:r>
              <a:rPr kumimoji="1" lang="zh-CN" altLang="en-US" dirty="0"/>
              <a:t>以不同特征作为输入的分类器进行性能比较，以及对</a:t>
            </a:r>
            <a:r>
              <a:rPr kumimoji="1" lang="en-US" altLang="zh-CN" dirty="0"/>
              <a:t>SVM</a:t>
            </a:r>
            <a:r>
              <a:rPr kumimoji="1" lang="zh-CN" altLang="en-US" dirty="0"/>
              <a:t>权重的分析，得出每组特征对反讽识别起的</a:t>
            </a:r>
            <a:r>
              <a:rPr kumimoji="1" lang="zh-CN" altLang="en-US" dirty="0" smtClean="0"/>
              <a:t>作用</a:t>
            </a:r>
            <a:endParaRPr kumimoji="1" lang="en-US" altLang="zh-CN" dirty="0" smtClean="0"/>
          </a:p>
          <a:p>
            <a:pPr lvl="1"/>
            <a:r>
              <a:rPr kumimoji="1" lang="zh-CN" altLang="en-US" dirty="0" smtClean="0"/>
              <a:t>对</a:t>
            </a:r>
            <a:r>
              <a:rPr kumimoji="1" lang="zh-CN" altLang="en-US" dirty="0"/>
              <a:t>以不同特征组合作为输入的分类器进行性能比较，得出不同特征联合作用的效果</a:t>
            </a:r>
            <a:r>
              <a:rPr kumimoji="1" lang="zh-CN" altLang="en-US" dirty="0" smtClean="0"/>
              <a:t>评测</a:t>
            </a:r>
            <a:endParaRPr kumimoji="1" lang="en-US" altLang="zh-CN" dirty="0" smtClean="0"/>
          </a:p>
          <a:p>
            <a:pPr lvl="1"/>
            <a:endParaRPr kumimoji="1" lang="zh-CN" altLang="en-US" dirty="0"/>
          </a:p>
        </p:txBody>
      </p:sp>
    </p:spTree>
    <p:extLst>
      <p:ext uri="{BB962C8B-B14F-4D97-AF65-F5344CB8AC3E}">
        <p14:creationId xmlns:p14="http://schemas.microsoft.com/office/powerpoint/2010/main" val="1934983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实验分析</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后</a:t>
            </a:r>
            <a:r>
              <a:rPr kumimoji="1" lang="zh-CN" altLang="en-US" dirty="0"/>
              <a:t>融合策略</a:t>
            </a:r>
            <a:r>
              <a:rPr kumimoji="1" lang="zh-CN" altLang="en-US" dirty="0" smtClean="0"/>
              <a:t>分析</a:t>
            </a:r>
            <a:endParaRPr kumimoji="1" lang="en-US" altLang="zh-CN" dirty="0" smtClean="0"/>
          </a:p>
          <a:p>
            <a:pPr lvl="1"/>
            <a:r>
              <a:rPr kumimoji="1" lang="zh-CN" altLang="en-US" dirty="0" smtClean="0"/>
              <a:t>对</a:t>
            </a:r>
            <a:r>
              <a:rPr kumimoji="1" lang="zh-CN" altLang="en-US" dirty="0"/>
              <a:t>不同子系统以不同后融合策略组合进行性能</a:t>
            </a:r>
            <a:r>
              <a:rPr kumimoji="1" lang="zh-CN" altLang="en-US" dirty="0" smtClean="0"/>
              <a:t>评价</a:t>
            </a:r>
            <a:endParaRPr kumimoji="1" lang="en-US" altLang="zh-CN" dirty="0" smtClean="0"/>
          </a:p>
          <a:p>
            <a:pPr lvl="1"/>
            <a:r>
              <a:rPr kumimoji="1" lang="zh-CN" altLang="en-US" dirty="0" smtClean="0"/>
              <a:t>后</a:t>
            </a:r>
            <a:r>
              <a:rPr kumimoji="1" lang="zh-CN" altLang="en-US" dirty="0"/>
              <a:t>融合策略是否能带来整体性能的明显提升与子分类器有关，</a:t>
            </a:r>
            <a:r>
              <a:rPr kumimoji="1" lang="zh-CN" altLang="en-US" dirty="0" smtClean="0"/>
              <a:t>如</a:t>
            </a:r>
            <a:endParaRPr kumimoji="1" lang="en-US" altLang="zh-CN" dirty="0" smtClean="0"/>
          </a:p>
          <a:p>
            <a:pPr lvl="2"/>
            <a:r>
              <a:rPr kumimoji="1" lang="zh-CN" altLang="en-US" dirty="0" smtClean="0"/>
              <a:t>子</a:t>
            </a:r>
            <a:r>
              <a:rPr kumimoji="1" lang="zh-CN" altLang="en-US" dirty="0"/>
              <a:t>分类器捕捉到不能的信息，方能起到互补的</a:t>
            </a:r>
            <a:r>
              <a:rPr kumimoji="1" lang="zh-CN" altLang="en-US" dirty="0" smtClean="0"/>
              <a:t>作用</a:t>
            </a:r>
            <a:endParaRPr kumimoji="1" lang="en-US" altLang="zh-CN" dirty="0" smtClean="0"/>
          </a:p>
          <a:p>
            <a:pPr lvl="1"/>
            <a:endParaRPr kumimoji="1" lang="zh-CN" altLang="en-US" dirty="0"/>
          </a:p>
        </p:txBody>
      </p:sp>
    </p:spTree>
    <p:extLst>
      <p:ext uri="{BB962C8B-B14F-4D97-AF65-F5344CB8AC3E}">
        <p14:creationId xmlns:p14="http://schemas.microsoft.com/office/powerpoint/2010/main" val="409049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实验分析</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系统错误分析</a:t>
            </a:r>
            <a:endParaRPr kumimoji="1" lang="zh-CN" altLang="en-US" dirty="0"/>
          </a:p>
        </p:txBody>
      </p:sp>
    </p:spTree>
    <p:extLst>
      <p:ext uri="{BB962C8B-B14F-4D97-AF65-F5344CB8AC3E}">
        <p14:creationId xmlns:p14="http://schemas.microsoft.com/office/powerpoint/2010/main" val="1211648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第三方工具</a:t>
            </a:r>
            <a:endParaRPr kumimoji="1" lang="zh-CN" altLang="en-US" dirty="0"/>
          </a:p>
        </p:txBody>
      </p:sp>
      <p:sp>
        <p:nvSpPr>
          <p:cNvPr id="3" name="内容占位符 2"/>
          <p:cNvSpPr>
            <a:spLocks noGrp="1"/>
          </p:cNvSpPr>
          <p:nvPr>
            <p:ph idx="1"/>
          </p:nvPr>
        </p:nvSpPr>
        <p:spPr/>
        <p:txBody>
          <a:bodyPr>
            <a:normAutofit fontScale="85000" lnSpcReduction="20000"/>
          </a:bodyPr>
          <a:lstStyle/>
          <a:p>
            <a:endParaRPr kumimoji="1" lang="en-US" altLang="zh-CN" dirty="0" smtClean="0"/>
          </a:p>
          <a:p>
            <a:r>
              <a:rPr kumimoji="1" lang="en-US" altLang="zh-CN" dirty="0" smtClean="0"/>
              <a:t>NLTK</a:t>
            </a:r>
          </a:p>
          <a:p>
            <a:pPr lvl="1"/>
            <a:r>
              <a:rPr kumimoji="1" lang="en-US" altLang="zh-CN" dirty="0"/>
              <a:t>NLTK is a leading platform for building Python programs to work with human language data. It provides easy-to-use interfaces to over 50 corpora and lexical resources such as WordNet, along with a suite of text processing libraries for classification, tokenization, stemming, tagging, parsing, and semantic reasoning, wrappers for industrial-strength NLP libraries, and an active discussion forum.</a:t>
            </a:r>
            <a:endParaRPr kumimoji="1" lang="en-US" altLang="zh-CN" dirty="0" smtClean="0"/>
          </a:p>
          <a:p>
            <a:pPr lvl="1"/>
            <a:r>
              <a:rPr kumimoji="1" lang="en-US" altLang="zh-CN" dirty="0">
                <a:hlinkClick r:id="rId2"/>
              </a:rPr>
              <a:t>https://www.nltk.org</a:t>
            </a:r>
            <a:r>
              <a:rPr kumimoji="1" lang="en-US" altLang="zh-CN" dirty="0" smtClean="0">
                <a:hlinkClick r:id="rId2"/>
              </a:rPr>
              <a:t>/</a:t>
            </a:r>
            <a:endParaRPr kumimoji="1" lang="en-US" altLang="zh-CN" dirty="0" smtClean="0"/>
          </a:p>
          <a:p>
            <a:pPr lvl="1"/>
            <a:endParaRPr kumimoji="1" lang="en-US" altLang="zh-CN" dirty="0" smtClean="0"/>
          </a:p>
          <a:p>
            <a:r>
              <a:rPr kumimoji="1" lang="en-US" altLang="zh-CN" dirty="0" err="1" smtClean="0"/>
              <a:t>Ekphrasis</a:t>
            </a:r>
            <a:endParaRPr kumimoji="1" lang="en-US" altLang="zh-CN" dirty="0" smtClean="0"/>
          </a:p>
          <a:p>
            <a:pPr lvl="1"/>
            <a:r>
              <a:rPr lang="en-US" altLang="zh-CN" dirty="0" err="1"/>
              <a:t>Ekphrasis</a:t>
            </a:r>
            <a:r>
              <a:rPr lang="en-US" altLang="zh-CN" dirty="0"/>
              <a:t> is a text processing tool, geared towards text from social networks, such as Twitter or Facebook. </a:t>
            </a:r>
            <a:r>
              <a:rPr lang="en-US" altLang="zh-CN" dirty="0" err="1"/>
              <a:t>Ekphrasis</a:t>
            </a:r>
            <a:r>
              <a:rPr lang="en-US" altLang="zh-CN" dirty="0"/>
              <a:t> performs tokenization, word normalization, word segmentation (for splitting hashtags) and spell correction, using word statistics from 2 big corpora (</a:t>
            </a:r>
            <a:r>
              <a:rPr lang="en-US" altLang="zh-CN" dirty="0" err="1"/>
              <a:t>english</a:t>
            </a:r>
            <a:r>
              <a:rPr lang="en-US" altLang="zh-CN" dirty="0"/>
              <a:t> Wikipedia, twitter - 330mil </a:t>
            </a:r>
            <a:r>
              <a:rPr lang="en-US" altLang="zh-CN" dirty="0" err="1"/>
              <a:t>english</a:t>
            </a:r>
            <a:r>
              <a:rPr lang="en-US" altLang="zh-CN" dirty="0"/>
              <a:t> tweets).</a:t>
            </a:r>
            <a:endParaRPr kumimoji="1" lang="en-US" altLang="zh-CN" dirty="0"/>
          </a:p>
          <a:p>
            <a:pPr lvl="1"/>
            <a:r>
              <a:rPr kumimoji="1" lang="en-US" altLang="zh-CN" dirty="0" smtClean="0">
                <a:hlinkClick r:id="rId3"/>
              </a:rPr>
              <a:t>https</a:t>
            </a:r>
            <a:r>
              <a:rPr kumimoji="1" lang="en-US" altLang="zh-CN" dirty="0">
                <a:hlinkClick r:id="rId3"/>
              </a:rPr>
              <a:t>://</a:t>
            </a:r>
            <a:r>
              <a:rPr kumimoji="1" lang="en-US" altLang="zh-CN" dirty="0" smtClean="0">
                <a:hlinkClick r:id="rId3"/>
              </a:rPr>
              <a:t>github.com/cbaziotis/ekphrasis</a:t>
            </a:r>
            <a:endParaRPr kumimoji="1" lang="en-US" altLang="zh-CN" dirty="0" smtClean="0"/>
          </a:p>
          <a:p>
            <a:endParaRPr kumimoji="1" lang="en-US" altLang="zh-CN" dirty="0" smtClean="0"/>
          </a:p>
          <a:p>
            <a:r>
              <a:rPr kumimoji="1" lang="en-US" altLang="zh-CN" dirty="0" err="1" smtClean="0"/>
              <a:t>TweetNLP</a:t>
            </a:r>
            <a:endParaRPr kumimoji="1" lang="en-US" altLang="zh-CN" dirty="0"/>
          </a:p>
          <a:p>
            <a:pPr lvl="1"/>
            <a:r>
              <a:rPr kumimoji="1" lang="en-US" altLang="zh-CN" dirty="0">
                <a:hlinkClick r:id="rId4"/>
              </a:rPr>
              <a:t>http://www.cs.cmu.edu/~ark/TweetNLP</a:t>
            </a:r>
            <a:r>
              <a:rPr kumimoji="1" lang="en-US" altLang="zh-CN" dirty="0" smtClean="0">
                <a:hlinkClick r:id="rId4"/>
              </a:rPr>
              <a:t>/</a:t>
            </a:r>
            <a:endParaRPr kumimoji="1" lang="en-US" altLang="zh-CN" dirty="0" smtClean="0"/>
          </a:p>
          <a:p>
            <a:endParaRPr kumimoji="1" lang="zh-CN" altLang="en-US" dirty="0"/>
          </a:p>
        </p:txBody>
      </p:sp>
    </p:spTree>
    <p:extLst>
      <p:ext uri="{BB962C8B-B14F-4D97-AF65-F5344CB8AC3E}">
        <p14:creationId xmlns:p14="http://schemas.microsoft.com/office/powerpoint/2010/main" val="1187153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第三方工具</a:t>
            </a:r>
          </a:p>
        </p:txBody>
      </p:sp>
      <p:sp>
        <p:nvSpPr>
          <p:cNvPr id="3" name="内容占位符 2"/>
          <p:cNvSpPr>
            <a:spLocks noGrp="1"/>
          </p:cNvSpPr>
          <p:nvPr>
            <p:ph idx="1"/>
          </p:nvPr>
        </p:nvSpPr>
        <p:spPr/>
        <p:txBody>
          <a:bodyPr/>
          <a:lstStyle/>
          <a:p>
            <a:r>
              <a:rPr kumimoji="1" lang="en-US" altLang="zh-CN" dirty="0" err="1" smtClean="0"/>
              <a:t>SentiStrength</a:t>
            </a:r>
            <a:endParaRPr kumimoji="1" lang="en-US" altLang="zh-CN" dirty="0" smtClean="0"/>
          </a:p>
          <a:p>
            <a:pPr lvl="1"/>
            <a:r>
              <a:rPr kumimoji="1" lang="en-US" altLang="zh-CN" dirty="0" smtClean="0"/>
              <a:t>produced </a:t>
            </a:r>
            <a:r>
              <a:rPr kumimoji="1" lang="en-US" altLang="zh-CN" dirty="0"/>
              <a:t>as part of the </a:t>
            </a:r>
            <a:r>
              <a:rPr kumimoji="1" lang="en-US" altLang="zh-CN" dirty="0" err="1"/>
              <a:t>CyberEmotions</a:t>
            </a:r>
            <a:r>
              <a:rPr kumimoji="1" lang="en-US" altLang="zh-CN" dirty="0"/>
              <a:t> project, supported by EU </a:t>
            </a:r>
            <a:r>
              <a:rPr kumimoji="1" lang="en-US" altLang="zh-CN" dirty="0" smtClean="0"/>
              <a:t>FP7</a:t>
            </a:r>
          </a:p>
          <a:p>
            <a:pPr lvl="2"/>
            <a:r>
              <a:rPr kumimoji="1" lang="en-US" altLang="zh-CN" dirty="0" smtClean="0">
                <a:hlinkClick r:id="rId2"/>
              </a:rPr>
              <a:t>http</a:t>
            </a:r>
            <a:r>
              <a:rPr kumimoji="1" lang="en-US" altLang="zh-CN" dirty="0">
                <a:hlinkClick r:id="rId2"/>
              </a:rPr>
              <a:t>://sentistrength.wlv.ac.uk</a:t>
            </a:r>
            <a:r>
              <a:rPr kumimoji="1" lang="en-US" altLang="zh-CN" dirty="0" smtClean="0">
                <a:hlinkClick r:id="rId2"/>
              </a:rPr>
              <a:t>/</a:t>
            </a:r>
            <a:endParaRPr kumimoji="1" lang="en-US" altLang="zh-CN" dirty="0" smtClean="0"/>
          </a:p>
          <a:p>
            <a:pPr lvl="1"/>
            <a:r>
              <a:rPr kumimoji="1" lang="en-US" altLang="zh-CN" dirty="0" smtClean="0"/>
              <a:t>estimates </a:t>
            </a:r>
            <a:r>
              <a:rPr kumimoji="1" lang="en-US" altLang="zh-CN" dirty="0"/>
              <a:t>the strength of positive and negative sentiment in short texts, even for informal </a:t>
            </a:r>
            <a:r>
              <a:rPr kumimoji="1" lang="en-US" altLang="zh-CN" dirty="0" smtClean="0"/>
              <a:t>language</a:t>
            </a:r>
          </a:p>
          <a:p>
            <a:pPr lvl="1"/>
            <a:r>
              <a:rPr kumimoji="1" lang="en-US" altLang="zh-CN" dirty="0" smtClean="0"/>
              <a:t>has human-level </a:t>
            </a:r>
            <a:r>
              <a:rPr kumimoji="1" lang="en-US" altLang="zh-CN" dirty="0"/>
              <a:t>accuracy for short social web texts in English, except political </a:t>
            </a:r>
            <a:r>
              <a:rPr kumimoji="1" lang="en-US" altLang="zh-CN" dirty="0" smtClean="0"/>
              <a:t>texts</a:t>
            </a:r>
          </a:p>
          <a:p>
            <a:pPr lvl="1"/>
            <a:r>
              <a:rPr kumimoji="1" lang="en-US" altLang="zh-CN" dirty="0" smtClean="0"/>
              <a:t>reports </a:t>
            </a:r>
            <a:r>
              <a:rPr kumimoji="1" lang="en-US" altLang="zh-CN" dirty="0"/>
              <a:t>two sentiment </a:t>
            </a:r>
            <a:r>
              <a:rPr kumimoji="1" lang="en-US" altLang="zh-CN" dirty="0" smtClean="0"/>
              <a:t>strengths</a:t>
            </a:r>
          </a:p>
          <a:p>
            <a:pPr lvl="2"/>
            <a:r>
              <a:rPr kumimoji="1" lang="en-US" altLang="zh-CN" dirty="0" smtClean="0"/>
              <a:t>-</a:t>
            </a:r>
            <a:r>
              <a:rPr kumimoji="1" lang="en-US" altLang="zh-CN" dirty="0"/>
              <a:t>1 (not negative) to -5 (extremely negative</a:t>
            </a:r>
            <a:r>
              <a:rPr kumimoji="1" lang="en-US" altLang="zh-CN" dirty="0" smtClean="0"/>
              <a:t>)</a:t>
            </a:r>
          </a:p>
          <a:p>
            <a:pPr lvl="2"/>
            <a:r>
              <a:rPr kumimoji="1" lang="en-US" altLang="zh-CN" dirty="0" smtClean="0"/>
              <a:t>1 </a:t>
            </a:r>
            <a:r>
              <a:rPr kumimoji="1" lang="en-US" altLang="zh-CN" dirty="0"/>
              <a:t>(not positive) to 5 (extremely positive</a:t>
            </a:r>
            <a:r>
              <a:rPr kumimoji="1" lang="en-US" altLang="zh-CN" dirty="0" smtClean="0"/>
              <a:t>)</a:t>
            </a:r>
          </a:p>
          <a:p>
            <a:pPr lvl="3"/>
            <a:r>
              <a:rPr kumimoji="1" lang="en-US" altLang="zh-CN" dirty="0" smtClean="0"/>
              <a:t>research </a:t>
            </a:r>
            <a:r>
              <a:rPr kumimoji="1" lang="en-US" altLang="zh-CN" dirty="0"/>
              <a:t>from </a:t>
            </a:r>
            <a:r>
              <a:rPr kumimoji="1" lang="en-US" altLang="zh-CN" dirty="0" smtClean="0"/>
              <a:t>psychology* </a:t>
            </a:r>
            <a:r>
              <a:rPr kumimoji="1" lang="en-US" altLang="zh-CN" dirty="0"/>
              <a:t>has revealed that we process positive and negative sentiment in </a:t>
            </a:r>
            <a:r>
              <a:rPr kumimoji="1" lang="en-US" altLang="zh-CN" dirty="0" smtClean="0"/>
              <a:t>parallel</a:t>
            </a:r>
          </a:p>
          <a:p>
            <a:pPr lvl="1"/>
            <a:endParaRPr kumimoji="1" lang="zh-CN" altLang="en-US" dirty="0"/>
          </a:p>
        </p:txBody>
      </p:sp>
      <p:sp>
        <p:nvSpPr>
          <p:cNvPr id="4" name="矩形 3"/>
          <p:cNvSpPr/>
          <p:nvPr/>
        </p:nvSpPr>
        <p:spPr>
          <a:xfrm>
            <a:off x="919480" y="6461780"/>
            <a:ext cx="10414000" cy="261610"/>
          </a:xfrm>
          <a:prstGeom prst="rect">
            <a:avLst/>
          </a:prstGeom>
        </p:spPr>
        <p:txBody>
          <a:bodyPr wrap="square">
            <a:spAutoFit/>
          </a:bodyPr>
          <a:lstStyle/>
          <a:p>
            <a:pPr marL="171450" indent="-171450">
              <a:buFont typeface="Arial" charset="0"/>
              <a:buChar char="•"/>
            </a:pPr>
            <a:r>
              <a:rPr lang="zh-CN" altLang="en-US" sz="1100" dirty="0" smtClean="0">
                <a:solidFill>
                  <a:schemeClr val="bg1"/>
                </a:solidFill>
              </a:rPr>
              <a:t>https</a:t>
            </a:r>
            <a:r>
              <a:rPr lang="zh-CN" altLang="en-US" sz="1100" dirty="0">
                <a:solidFill>
                  <a:schemeClr val="bg1"/>
                </a:solidFill>
              </a:rPr>
              <a:t>://www.frontiersin.org/articles/10.3389/fpsyg.2015.00428/full?utm_source=newsletter&amp;utm_medium=email&amp;utm_campaign=Psychology-w18-2015</a:t>
            </a:r>
          </a:p>
        </p:txBody>
      </p:sp>
    </p:spTree>
    <p:extLst>
      <p:ext uri="{BB962C8B-B14F-4D97-AF65-F5344CB8AC3E}">
        <p14:creationId xmlns:p14="http://schemas.microsoft.com/office/powerpoint/2010/main" val="1042647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第三方工具</a:t>
            </a:r>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473" y="2487488"/>
            <a:ext cx="8420631" cy="2656012"/>
          </a:xfrm>
          <a:prstGeom prst="rect">
            <a:avLst/>
          </a:prstGeom>
        </p:spPr>
      </p:pic>
    </p:spTree>
    <p:extLst>
      <p:ext uri="{BB962C8B-B14F-4D97-AF65-F5344CB8AC3E}">
        <p14:creationId xmlns:p14="http://schemas.microsoft.com/office/powerpoint/2010/main" val="1369030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背景 </a:t>
            </a:r>
            <a:r>
              <a:rPr kumimoji="1" lang="en-US" altLang="zh-CN" dirty="0"/>
              <a:t>- </a:t>
            </a:r>
            <a:r>
              <a:rPr kumimoji="1" lang="zh-CN" altLang="en-US" dirty="0"/>
              <a:t>反讽的定义</a:t>
            </a:r>
          </a:p>
        </p:txBody>
      </p:sp>
      <p:sp>
        <p:nvSpPr>
          <p:cNvPr id="3" name="内容占位符 2"/>
          <p:cNvSpPr>
            <a:spLocks noGrp="1"/>
          </p:cNvSpPr>
          <p:nvPr>
            <p:ph idx="1"/>
          </p:nvPr>
        </p:nvSpPr>
        <p:spPr/>
        <p:txBody>
          <a:bodyPr>
            <a:normAutofit fontScale="92500" lnSpcReduction="10000"/>
          </a:bodyPr>
          <a:lstStyle/>
          <a:p>
            <a:endParaRPr lang="en-US" altLang="zh-CN" dirty="0"/>
          </a:p>
          <a:p>
            <a:r>
              <a:rPr lang="en-US" altLang="zh-CN" dirty="0">
                <a:latin typeface="Cambria" charset="0"/>
                <a:ea typeface="Cambria" charset="0"/>
                <a:cs typeface="Cambria" charset="0"/>
              </a:rPr>
              <a:t>Henry Watson Fowler </a:t>
            </a:r>
            <a:r>
              <a:rPr lang="zh-CN" altLang="en-US" dirty="0">
                <a:latin typeface="Cambria" charset="0"/>
                <a:ea typeface="Cambria" charset="0"/>
                <a:cs typeface="Cambria" charset="0"/>
              </a:rPr>
              <a:t>在</a:t>
            </a:r>
            <a:r>
              <a:rPr lang="en-US" altLang="zh-CN" dirty="0">
                <a:latin typeface="Cambria" charset="0"/>
                <a:ea typeface="Cambria" charset="0"/>
                <a:cs typeface="Cambria" charset="0"/>
              </a:rPr>
              <a:t> </a:t>
            </a:r>
            <a:r>
              <a:rPr lang="en-US" altLang="zh-TW" dirty="0">
                <a:latin typeface="Cambria" charset="0"/>
                <a:ea typeface="Cambria" charset="0"/>
                <a:cs typeface="Cambria" charset="0"/>
              </a:rPr>
              <a:t>《</a:t>
            </a:r>
            <a:r>
              <a:rPr lang="en-US" altLang="zh-CN" i="1" dirty="0">
                <a:latin typeface="Cambria" charset="0"/>
                <a:ea typeface="Cambria" charset="0"/>
                <a:cs typeface="Cambria" charset="0"/>
              </a:rPr>
              <a:t>The King's English</a:t>
            </a:r>
            <a:r>
              <a:rPr lang="en-US" altLang="zh-CN" dirty="0">
                <a:latin typeface="Cambria" charset="0"/>
                <a:ea typeface="Cambria" charset="0"/>
                <a:cs typeface="Cambria" charset="0"/>
              </a:rPr>
              <a:t>》 </a:t>
            </a:r>
            <a:r>
              <a:rPr lang="zh-CN" altLang="en-US" dirty="0">
                <a:latin typeface="Cambria" charset="0"/>
                <a:ea typeface="Cambria" charset="0"/>
                <a:cs typeface="Cambria" charset="0"/>
              </a:rPr>
              <a:t>一书中指出</a:t>
            </a:r>
            <a:endParaRPr lang="en-US" altLang="zh-CN" dirty="0">
              <a:latin typeface="Cambria" charset="0"/>
              <a:ea typeface="Cambria" charset="0"/>
              <a:cs typeface="Cambria" charset="0"/>
            </a:endParaRPr>
          </a:p>
          <a:p>
            <a:r>
              <a:rPr lang="zh-TW" altLang="en-US" i="1" dirty="0"/>
              <a:t>    “</a:t>
            </a:r>
            <a:r>
              <a:rPr lang="zh-CN" altLang="en-US" i="1" dirty="0"/>
              <a:t>即使对反讽的定义有数百种</a:t>
            </a:r>
            <a:r>
              <a:rPr lang="en-US" altLang="zh-CN" i="1" dirty="0"/>
              <a:t>, </a:t>
            </a:r>
            <a:r>
              <a:rPr lang="zh-CN" altLang="en-US" i="1" dirty="0"/>
              <a:t>其中只有包含</a:t>
            </a:r>
            <a:r>
              <a:rPr lang="en-US" altLang="zh-CN" i="1" dirty="0"/>
              <a:t>'</a:t>
            </a:r>
            <a:r>
              <a:rPr lang="zh-CN" altLang="en-US" i="1" dirty="0"/>
              <a:t>表面意思和实际意思不同</a:t>
            </a:r>
            <a:r>
              <a:rPr lang="en-US" altLang="zh-CN" i="1" dirty="0"/>
              <a:t>'</a:t>
            </a:r>
            <a:r>
              <a:rPr lang="zh-CN" altLang="en-US" i="1" dirty="0"/>
              <a:t>这个概念的才能被接受 ”</a:t>
            </a:r>
            <a:endParaRPr lang="en-US" altLang="zh-CN" i="1" dirty="0"/>
          </a:p>
          <a:p>
            <a:r>
              <a:rPr lang="zh-TW" altLang="en-US" i="1" dirty="0">
                <a:solidFill>
                  <a:schemeClr val="bg1">
                    <a:lumMod val="65000"/>
                  </a:schemeClr>
                </a:solidFill>
              </a:rPr>
              <a:t>       </a:t>
            </a:r>
            <a:r>
              <a:rPr lang="en-US" altLang="zh-CN" i="1" dirty="0">
                <a:solidFill>
                  <a:schemeClr val="tx1">
                    <a:lumMod val="65000"/>
                  </a:schemeClr>
                </a:solidFill>
                <a:latin typeface="Times New Roman" charset="0"/>
                <a:ea typeface="Times New Roman" charset="0"/>
                <a:cs typeface="Times New Roman" charset="0"/>
              </a:rPr>
              <a:t>"Any definition of irony—though hundreds might be given, and very few of them would be accepted—must include this, that the surface meaning and the underlying meaning of what is said are not the same."</a:t>
            </a:r>
          </a:p>
          <a:p>
            <a:endParaRPr lang="en-US" altLang="zh-CN" dirty="0"/>
          </a:p>
          <a:p>
            <a:r>
              <a:rPr lang="en-US" altLang="zh-CN" dirty="0">
                <a:latin typeface="Cambria" charset="0"/>
                <a:ea typeface="Cambria" charset="0"/>
                <a:cs typeface="Cambria" charset="0"/>
              </a:rPr>
              <a:t>Eric Partridge </a:t>
            </a:r>
            <a:r>
              <a:rPr lang="zh-CN" altLang="en-US" dirty="0">
                <a:latin typeface="Cambria" charset="0"/>
                <a:ea typeface="Cambria" charset="0"/>
                <a:cs typeface="Cambria" charset="0"/>
              </a:rPr>
              <a:t>在</a:t>
            </a:r>
            <a:r>
              <a:rPr lang="en-US" altLang="zh-CN" dirty="0">
                <a:latin typeface="Cambria" charset="0"/>
                <a:ea typeface="Cambria" charset="0"/>
                <a:cs typeface="Cambria" charset="0"/>
              </a:rPr>
              <a:t> </a:t>
            </a:r>
            <a:r>
              <a:rPr lang="en-US" altLang="zh-TW" dirty="0">
                <a:latin typeface="Cambria" charset="0"/>
                <a:ea typeface="Cambria" charset="0"/>
                <a:cs typeface="Cambria" charset="0"/>
              </a:rPr>
              <a:t>《 </a:t>
            </a:r>
            <a:r>
              <a:rPr lang="en-US" altLang="zh-CN" i="1" dirty="0">
                <a:latin typeface="Cambria" charset="0"/>
                <a:ea typeface="Cambria" charset="0"/>
                <a:cs typeface="Cambria" charset="0"/>
              </a:rPr>
              <a:t>Usage and Abusage </a:t>
            </a:r>
            <a:r>
              <a:rPr lang="en-US" altLang="zh-CN" dirty="0">
                <a:latin typeface="Cambria" charset="0"/>
                <a:ea typeface="Cambria" charset="0"/>
                <a:cs typeface="Cambria" charset="0"/>
              </a:rPr>
              <a:t>》</a:t>
            </a:r>
            <a:r>
              <a:rPr lang="zh-CN" altLang="en-US" dirty="0">
                <a:latin typeface="Cambria" charset="0"/>
                <a:ea typeface="Cambria" charset="0"/>
                <a:cs typeface="Cambria" charset="0"/>
              </a:rPr>
              <a:t>一书中指出</a:t>
            </a:r>
            <a:endParaRPr lang="en-US" altLang="zh-CN" dirty="0">
              <a:latin typeface="Cambria" charset="0"/>
              <a:ea typeface="Cambria" charset="0"/>
              <a:cs typeface="Cambria" charset="0"/>
            </a:endParaRPr>
          </a:p>
          <a:p>
            <a:r>
              <a:rPr lang="zh-TW" altLang="en-US" i="1" dirty="0"/>
              <a:t>    “</a:t>
            </a:r>
            <a:r>
              <a:rPr lang="zh-CN" altLang="en-US" i="1" dirty="0"/>
              <a:t>反讽存在于所表达意思的另一面”</a:t>
            </a:r>
            <a:endParaRPr lang="en-US" altLang="zh-CN" i="1" dirty="0"/>
          </a:p>
          <a:p>
            <a:r>
              <a:rPr lang="en-US" altLang="zh-CN" sz="2100" i="1" dirty="0">
                <a:solidFill>
                  <a:schemeClr val="tx1">
                    <a:lumMod val="65000"/>
                  </a:schemeClr>
                </a:solidFill>
                <a:latin typeface="Times New Roman" charset="0"/>
                <a:ea typeface="Times New Roman" charset="0"/>
                <a:cs typeface="Times New Roman" charset="0"/>
              </a:rPr>
              <a:t>       "Irony consists in stating the contrary of what is meant."</a:t>
            </a:r>
          </a:p>
          <a:p>
            <a:endParaRPr lang="zh-CN" altLang="en-US" dirty="0"/>
          </a:p>
          <a:p>
            <a:endParaRPr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730329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第三方工具</a:t>
            </a:r>
          </a:p>
        </p:txBody>
      </p:sp>
      <p:sp>
        <p:nvSpPr>
          <p:cNvPr id="3" name="内容占位符 2"/>
          <p:cNvSpPr>
            <a:spLocks noGrp="1"/>
          </p:cNvSpPr>
          <p:nvPr>
            <p:ph sz="half" idx="1"/>
          </p:nvPr>
        </p:nvSpPr>
        <p:spPr/>
        <p:txBody>
          <a:bodyPr>
            <a:normAutofit/>
          </a:bodyPr>
          <a:lstStyle/>
          <a:p>
            <a:r>
              <a:rPr kumimoji="1" lang="en-US" altLang="zh-CN" dirty="0" err="1"/>
              <a:t>SentiStrength</a:t>
            </a:r>
            <a:endParaRPr kumimoji="1" lang="en-US" altLang="zh-CN" dirty="0"/>
          </a:p>
          <a:p>
            <a:pPr lvl="1"/>
            <a:r>
              <a:rPr lang="zh-CN" altLang="en-US" dirty="0"/>
              <a:t>英语单词</a:t>
            </a:r>
            <a:r>
              <a:rPr lang="zh-CN" altLang="en-US" dirty="0" smtClean="0"/>
              <a:t>列表</a:t>
            </a:r>
            <a:r>
              <a:rPr lang="en-US" altLang="zh-CN" dirty="0" smtClean="0"/>
              <a:t> (58119)</a:t>
            </a:r>
          </a:p>
          <a:p>
            <a:pPr lvl="1"/>
            <a:endParaRPr lang="en-US" altLang="zh-CN" dirty="0" smtClean="0"/>
          </a:p>
          <a:p>
            <a:pPr lvl="1"/>
            <a:r>
              <a:rPr lang="zh-CN" altLang="en-US" dirty="0" smtClean="0"/>
              <a:t>单词</a:t>
            </a:r>
            <a:r>
              <a:rPr lang="zh-CN" altLang="en-US" dirty="0"/>
              <a:t>和情感极性映射</a:t>
            </a:r>
            <a:r>
              <a:rPr lang="zh-CN" altLang="en-US" dirty="0" smtClean="0"/>
              <a:t>表</a:t>
            </a:r>
            <a:r>
              <a:rPr lang="en-US" altLang="zh-CN" dirty="0" smtClean="0"/>
              <a:t> (2546)</a:t>
            </a:r>
          </a:p>
          <a:p>
            <a:pPr lvl="2"/>
            <a:r>
              <a:rPr lang="en-US" altLang="zh-CN" dirty="0" smtClean="0"/>
              <a:t>abandon</a:t>
            </a:r>
            <a:r>
              <a:rPr lang="en-US" altLang="zh-CN" dirty="0"/>
              <a:t>*        -</a:t>
            </a:r>
            <a:r>
              <a:rPr lang="en-US" altLang="zh-CN" dirty="0" smtClean="0"/>
              <a:t>2</a:t>
            </a:r>
          </a:p>
          <a:p>
            <a:pPr lvl="2"/>
            <a:r>
              <a:rPr lang="en-US" altLang="zh-CN" dirty="0" smtClean="0"/>
              <a:t>abate   </a:t>
            </a:r>
            <a:r>
              <a:rPr lang="en-US" altLang="zh-CN" dirty="0"/>
              <a:t>-2  </a:t>
            </a:r>
            <a:endParaRPr lang="en-US" altLang="zh-CN" dirty="0" smtClean="0"/>
          </a:p>
          <a:p>
            <a:pPr lvl="1"/>
            <a:r>
              <a:rPr lang="zh-CN" altLang="en-US" dirty="0" smtClean="0"/>
              <a:t>表情</a:t>
            </a:r>
            <a:r>
              <a:rPr lang="zh-CN" altLang="en-US" dirty="0"/>
              <a:t>符和情感极性映射表 </a:t>
            </a:r>
            <a:r>
              <a:rPr lang="en-US" altLang="zh-CN" dirty="0" smtClean="0"/>
              <a:t>(116)</a:t>
            </a:r>
          </a:p>
          <a:p>
            <a:pPr lvl="2"/>
            <a:r>
              <a:rPr lang="en-US" altLang="zh-CN" dirty="0" smtClean="0"/>
              <a:t>(</a:t>
            </a:r>
            <a:r>
              <a:rPr lang="en-US" altLang="zh-CN" dirty="0"/>
              <a:t>o:     </a:t>
            </a:r>
            <a:r>
              <a:rPr lang="en-US" altLang="zh-CN" dirty="0" smtClean="0"/>
              <a:t>1</a:t>
            </a:r>
          </a:p>
          <a:p>
            <a:pPr lvl="2"/>
            <a:r>
              <a:rPr lang="en-US" altLang="zh-CN" dirty="0" smtClean="0"/>
              <a:t>(</a:t>
            </a:r>
            <a:r>
              <a:rPr lang="en-US" altLang="zh-CN" dirty="0"/>
              <a:t>o;     </a:t>
            </a:r>
            <a:r>
              <a:rPr lang="en-US" altLang="zh-CN" dirty="0" smtClean="0"/>
              <a:t>0</a:t>
            </a:r>
          </a:p>
          <a:p>
            <a:pPr lvl="2"/>
            <a:r>
              <a:rPr lang="en-US" altLang="zh-CN" dirty="0" smtClean="0"/>
              <a:t>)-:     </a:t>
            </a:r>
            <a:r>
              <a:rPr lang="en-US" altLang="zh-CN" dirty="0"/>
              <a:t>-</a:t>
            </a:r>
            <a:r>
              <a:rPr lang="en-US" altLang="zh-CN" dirty="0" smtClean="0"/>
              <a:t>1</a:t>
            </a:r>
          </a:p>
          <a:p>
            <a:pPr lvl="1"/>
            <a:r>
              <a:rPr lang="zh-CN" altLang="en-US" dirty="0" smtClean="0"/>
              <a:t>增强</a:t>
            </a:r>
            <a:r>
              <a:rPr lang="zh-CN" altLang="en-US" dirty="0"/>
              <a:t>词和情感极性映射</a:t>
            </a:r>
            <a:r>
              <a:rPr lang="zh-CN" altLang="en-US" dirty="0" smtClean="0"/>
              <a:t>表</a:t>
            </a:r>
            <a:r>
              <a:rPr lang="en-US" altLang="zh-CN" dirty="0" smtClean="0"/>
              <a:t> (27)</a:t>
            </a:r>
          </a:p>
          <a:p>
            <a:pPr lvl="2"/>
            <a:r>
              <a:rPr lang="en-US" altLang="zh-CN" dirty="0" smtClean="0"/>
              <a:t>incredibly      2</a:t>
            </a:r>
          </a:p>
          <a:p>
            <a:pPr lvl="2"/>
            <a:r>
              <a:rPr lang="en-US" altLang="zh-CN" dirty="0" smtClean="0"/>
              <a:t>just    </a:t>
            </a:r>
            <a:r>
              <a:rPr lang="en-US" altLang="zh-CN" dirty="0"/>
              <a:t>-</a:t>
            </a:r>
            <a:r>
              <a:rPr lang="en-US" altLang="zh-CN" dirty="0" smtClean="0"/>
              <a:t>1</a:t>
            </a:r>
          </a:p>
        </p:txBody>
      </p:sp>
      <p:sp>
        <p:nvSpPr>
          <p:cNvPr id="4" name="内容占位符 3"/>
          <p:cNvSpPr>
            <a:spLocks noGrp="1"/>
          </p:cNvSpPr>
          <p:nvPr>
            <p:ph sz="half" idx="2"/>
          </p:nvPr>
        </p:nvSpPr>
        <p:spPr/>
        <p:txBody>
          <a:bodyPr>
            <a:normAutofit/>
          </a:bodyPr>
          <a:lstStyle/>
          <a:p>
            <a:pPr lvl="1"/>
            <a:endParaRPr lang="en-US" altLang="zh-CN" dirty="0" smtClean="0"/>
          </a:p>
          <a:p>
            <a:pPr lvl="1"/>
            <a:r>
              <a:rPr lang="zh-CN" altLang="en-US" dirty="0" smtClean="0"/>
              <a:t>成语</a:t>
            </a:r>
            <a:r>
              <a:rPr lang="zh-CN" altLang="en-US" dirty="0"/>
              <a:t>情感极性映射</a:t>
            </a:r>
            <a:r>
              <a:rPr lang="zh-CN" altLang="en-US" dirty="0" smtClean="0"/>
              <a:t>表</a:t>
            </a:r>
            <a:r>
              <a:rPr lang="en-US" altLang="zh-CN" dirty="0" smtClean="0"/>
              <a:t> (9)</a:t>
            </a:r>
          </a:p>
          <a:p>
            <a:pPr lvl="2"/>
            <a:r>
              <a:rPr lang="en-US" altLang="zh-CN" dirty="0" smtClean="0"/>
              <a:t>it </a:t>
            </a:r>
            <a:r>
              <a:rPr lang="en-US" altLang="zh-CN" dirty="0"/>
              <a:t>hanging      2</a:t>
            </a:r>
          </a:p>
          <a:p>
            <a:pPr lvl="2"/>
            <a:r>
              <a:rPr lang="en-US" altLang="zh-CN" dirty="0"/>
              <a:t>shock horror    -2</a:t>
            </a:r>
          </a:p>
          <a:p>
            <a:pPr lvl="1"/>
            <a:r>
              <a:rPr lang="zh-CN" altLang="en-US" dirty="0"/>
              <a:t>否定词</a:t>
            </a:r>
            <a:r>
              <a:rPr lang="zh-CN" altLang="en-US" dirty="0" smtClean="0"/>
              <a:t>列表</a:t>
            </a:r>
            <a:r>
              <a:rPr lang="en-US" altLang="zh-CN" dirty="0" smtClean="0"/>
              <a:t> (16)</a:t>
            </a:r>
            <a:endParaRPr lang="en-US" altLang="zh-CN" dirty="0"/>
          </a:p>
          <a:p>
            <a:pPr lvl="2"/>
            <a:r>
              <a:rPr lang="en-US" altLang="zh-CN" dirty="0" err="1" smtClean="0"/>
              <a:t>arent</a:t>
            </a:r>
            <a:endParaRPr lang="en-US" altLang="zh-CN" dirty="0"/>
          </a:p>
          <a:p>
            <a:pPr lvl="2"/>
            <a:r>
              <a:rPr lang="en-US" altLang="zh-CN" dirty="0"/>
              <a:t>can't</a:t>
            </a:r>
          </a:p>
          <a:p>
            <a:pPr lvl="1"/>
            <a:r>
              <a:rPr lang="zh-CN" altLang="en-US" dirty="0"/>
              <a:t>疑问词</a:t>
            </a:r>
            <a:r>
              <a:rPr lang="zh-CN" altLang="en-US" dirty="0" smtClean="0"/>
              <a:t>列表</a:t>
            </a:r>
            <a:r>
              <a:rPr lang="en-US" altLang="zh-CN" dirty="0" smtClean="0"/>
              <a:t> (8)</a:t>
            </a:r>
            <a:endParaRPr lang="en-US" altLang="zh-CN" dirty="0"/>
          </a:p>
          <a:p>
            <a:pPr lvl="2"/>
            <a:r>
              <a:rPr lang="en-US" altLang="zh-CN" dirty="0"/>
              <a:t>what's</a:t>
            </a:r>
          </a:p>
          <a:p>
            <a:pPr lvl="2"/>
            <a:r>
              <a:rPr lang="en-US" altLang="zh-CN" dirty="0"/>
              <a:t>when</a:t>
            </a:r>
          </a:p>
          <a:p>
            <a:pPr lvl="1"/>
            <a:r>
              <a:rPr lang="zh-CN" altLang="en-US" dirty="0"/>
              <a:t>俚语映射</a:t>
            </a:r>
            <a:r>
              <a:rPr lang="zh-CN" altLang="en-US" dirty="0" smtClean="0"/>
              <a:t>表</a:t>
            </a:r>
            <a:r>
              <a:rPr lang="en-US" altLang="zh-CN" dirty="0" smtClean="0"/>
              <a:t> (90)</a:t>
            </a:r>
          </a:p>
          <a:p>
            <a:pPr lvl="2"/>
            <a:r>
              <a:rPr lang="en-US" altLang="zh-CN" dirty="0" err="1" smtClean="0"/>
              <a:t>alol</a:t>
            </a:r>
            <a:r>
              <a:rPr lang="en-US" altLang="zh-CN" dirty="0" smtClean="0"/>
              <a:t>    </a:t>
            </a:r>
            <a:r>
              <a:rPr lang="en-US" altLang="zh-CN" dirty="0"/>
              <a:t>actually laughing out loud</a:t>
            </a:r>
          </a:p>
          <a:p>
            <a:pPr lvl="2"/>
            <a:r>
              <a:rPr lang="en-US" altLang="zh-CN" dirty="0"/>
              <a:t>b4      before</a:t>
            </a:r>
            <a:endParaRPr kumimoji="1" lang="zh-CN" altLang="en-US" dirty="0"/>
          </a:p>
          <a:p>
            <a:endParaRPr kumimoji="1" lang="zh-CN" altLang="en-US" dirty="0"/>
          </a:p>
        </p:txBody>
      </p:sp>
    </p:spTree>
    <p:extLst>
      <p:ext uri="{BB962C8B-B14F-4D97-AF65-F5344CB8AC3E}">
        <p14:creationId xmlns:p14="http://schemas.microsoft.com/office/powerpoint/2010/main" val="339487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第三方工具</a:t>
            </a:r>
          </a:p>
        </p:txBody>
      </p:sp>
      <p:sp>
        <p:nvSpPr>
          <p:cNvPr id="7" name="内容占位符 6"/>
          <p:cNvSpPr>
            <a:spLocks noGrp="1"/>
          </p:cNvSpPr>
          <p:nvPr>
            <p:ph sz="half" idx="1"/>
          </p:nvPr>
        </p:nvSpPr>
        <p:spPr/>
        <p:txBody>
          <a:bodyPr>
            <a:normAutofit/>
          </a:bodyPr>
          <a:lstStyle/>
          <a:p>
            <a:r>
              <a:rPr kumimoji="1" lang="en-US" altLang="zh-CN" dirty="0" err="1"/>
              <a:t>SentiWordNet</a:t>
            </a:r>
            <a:endParaRPr kumimoji="1" lang="en-US" altLang="zh-CN" dirty="0"/>
          </a:p>
          <a:p>
            <a:pPr lvl="1"/>
            <a:r>
              <a:rPr kumimoji="1" lang="en-US" altLang="zh-CN" dirty="0"/>
              <a:t>a lexical resource for opinion mining</a:t>
            </a:r>
          </a:p>
          <a:p>
            <a:pPr lvl="1"/>
            <a:r>
              <a:rPr kumimoji="1" lang="en-US" altLang="zh-CN" dirty="0"/>
              <a:t>assigns to each </a:t>
            </a:r>
            <a:r>
              <a:rPr kumimoji="1" lang="en-US" altLang="zh-CN" dirty="0" err="1"/>
              <a:t>synset</a:t>
            </a:r>
            <a:r>
              <a:rPr kumimoji="1" lang="en-US" altLang="zh-CN" dirty="0"/>
              <a:t> of WordNet three sentiment scores</a:t>
            </a:r>
          </a:p>
          <a:p>
            <a:pPr lvl="2"/>
            <a:r>
              <a:rPr kumimoji="1" lang="en-US" altLang="zh-CN" dirty="0"/>
              <a:t>positivity, negativity, and objectivity</a:t>
            </a:r>
          </a:p>
          <a:p>
            <a:pPr lvl="1"/>
            <a:r>
              <a:rPr kumimoji="1" lang="en-US" altLang="zh-CN" dirty="0"/>
              <a:t>described in details in the papers</a:t>
            </a:r>
          </a:p>
          <a:p>
            <a:pPr lvl="2"/>
            <a:r>
              <a:rPr kumimoji="1" lang="en-US" altLang="zh-CN" dirty="0" err="1"/>
              <a:t>SentiWordNet</a:t>
            </a:r>
            <a:r>
              <a:rPr kumimoji="1" lang="en-US" altLang="zh-CN" dirty="0"/>
              <a:t>: A Publicly Available Lexical Resource for Opinion Mining</a:t>
            </a:r>
          </a:p>
          <a:p>
            <a:pPr lvl="2"/>
            <a:r>
              <a:rPr kumimoji="1" lang="en-US" altLang="zh-CN" dirty="0" err="1"/>
              <a:t>SentiWordNet</a:t>
            </a:r>
            <a:r>
              <a:rPr kumimoji="1" lang="en-US" altLang="zh-CN" dirty="0"/>
              <a:t> 3.0: An Enhanced Lexical Resource for Sentiment Analysis and Opinion Mining</a:t>
            </a:r>
          </a:p>
          <a:p>
            <a:pPr lvl="2"/>
            <a:endParaRPr kumimoji="1" lang="zh-CN" altLang="en-US" dirty="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zh-CN" altLang="en-US" dirty="0"/>
          </a:p>
          <a:p>
            <a:endParaRPr kumimoji="1" lang="zh-CN" altLang="en-US" dirty="0"/>
          </a:p>
        </p:txBody>
      </p:sp>
      <p:sp>
        <p:nvSpPr>
          <p:cNvPr id="10" name="矩形 9"/>
          <p:cNvSpPr/>
          <p:nvPr/>
        </p:nvSpPr>
        <p:spPr>
          <a:xfrm>
            <a:off x="6035039" y="2499142"/>
            <a:ext cx="6096000" cy="3108543"/>
          </a:xfrm>
          <a:prstGeom prst="rect">
            <a:avLst/>
          </a:prstGeom>
        </p:spPr>
        <p:txBody>
          <a:bodyPr>
            <a:spAutoFit/>
          </a:bodyPr>
          <a:lstStyle/>
          <a:p>
            <a:r>
              <a:rPr lang="en-US" altLang="zh-CN" sz="1400" i="1" dirty="0">
                <a:solidFill>
                  <a:srgbClr val="4070A0"/>
                </a:solidFill>
              </a:rPr>
              <a:t>&gt;&gt;&gt; from </a:t>
            </a:r>
            <a:r>
              <a:rPr lang="en-US" altLang="zh-CN" sz="1400" i="1" dirty="0" err="1">
                <a:solidFill>
                  <a:srgbClr val="4070A0"/>
                </a:solidFill>
              </a:rPr>
              <a:t>nltk.corpus</a:t>
            </a:r>
            <a:r>
              <a:rPr lang="en-US" altLang="zh-CN" sz="1400" i="1" dirty="0">
                <a:solidFill>
                  <a:srgbClr val="4070A0"/>
                </a:solidFill>
              </a:rPr>
              <a:t> import </a:t>
            </a:r>
            <a:r>
              <a:rPr lang="en-US" altLang="zh-CN" sz="1400" i="1" dirty="0" err="1">
                <a:solidFill>
                  <a:srgbClr val="4070A0"/>
                </a:solidFill>
              </a:rPr>
              <a:t>sentiwordnet</a:t>
            </a:r>
            <a:r>
              <a:rPr lang="en-US" altLang="zh-CN" sz="1400" i="1" dirty="0">
                <a:solidFill>
                  <a:srgbClr val="4070A0"/>
                </a:solidFill>
              </a:rPr>
              <a:t> as </a:t>
            </a:r>
            <a:r>
              <a:rPr lang="en-US" altLang="zh-CN" sz="1400" i="1" dirty="0" err="1">
                <a:solidFill>
                  <a:srgbClr val="4070A0"/>
                </a:solidFill>
              </a:rPr>
              <a:t>swn</a:t>
            </a:r>
            <a:endParaRPr lang="en-US" altLang="zh-CN" sz="1400" dirty="0"/>
          </a:p>
          <a:p>
            <a:r>
              <a:rPr lang="en-US" altLang="zh-CN" sz="1400" i="1" dirty="0">
                <a:solidFill>
                  <a:srgbClr val="4070A0"/>
                </a:solidFill>
              </a:rPr>
              <a:t>&gt;&gt;&gt; list(</a:t>
            </a:r>
            <a:r>
              <a:rPr lang="en-US" altLang="zh-CN" sz="1400" i="1" dirty="0" err="1">
                <a:solidFill>
                  <a:srgbClr val="4070A0"/>
                </a:solidFill>
              </a:rPr>
              <a:t>swn.senti_synsets</a:t>
            </a:r>
            <a:r>
              <a:rPr lang="en-US" altLang="zh-CN" sz="1400" i="1" dirty="0">
                <a:solidFill>
                  <a:srgbClr val="4070A0"/>
                </a:solidFill>
              </a:rPr>
              <a:t>('slow'))</a:t>
            </a:r>
            <a:endParaRPr lang="en-US" altLang="zh-CN" sz="1400" dirty="0"/>
          </a:p>
          <a:p>
            <a:r>
              <a:rPr lang="en-US" altLang="zh-CN" sz="1400" i="1" dirty="0">
                <a:solidFill>
                  <a:srgbClr val="4070A0"/>
                </a:solidFill>
              </a:rPr>
              <a:t>[</a:t>
            </a:r>
            <a:r>
              <a:rPr lang="en-US" altLang="zh-CN" sz="1400" i="1" dirty="0" err="1">
                <a:solidFill>
                  <a:srgbClr val="4070A0"/>
                </a:solidFill>
              </a:rPr>
              <a:t>SentiSynset</a:t>
            </a:r>
            <a:r>
              <a:rPr lang="en-US" altLang="zh-CN" sz="1400" i="1" dirty="0">
                <a:solidFill>
                  <a:srgbClr val="4070A0"/>
                </a:solidFill>
              </a:rPr>
              <a:t>('decelerate.v.01'), </a:t>
            </a:r>
            <a:r>
              <a:rPr lang="en-US" altLang="zh-CN" sz="1400" i="1" dirty="0" err="1">
                <a:solidFill>
                  <a:srgbClr val="4070A0"/>
                </a:solidFill>
              </a:rPr>
              <a:t>SentiSynset</a:t>
            </a:r>
            <a:r>
              <a:rPr lang="en-US" altLang="zh-CN" sz="1400" i="1" dirty="0">
                <a:solidFill>
                  <a:srgbClr val="4070A0"/>
                </a:solidFill>
              </a:rPr>
              <a:t>('slow.v.02'),</a:t>
            </a:r>
            <a:r>
              <a:rPr lang="en-US" altLang="zh-CN" sz="1400" dirty="0"/>
              <a:t> </a:t>
            </a:r>
            <a:r>
              <a:rPr lang="en-US" altLang="zh-CN" sz="1400" i="1" dirty="0" err="1">
                <a:solidFill>
                  <a:srgbClr val="4070A0"/>
                </a:solidFill>
              </a:rPr>
              <a:t>SentiSynset</a:t>
            </a:r>
            <a:r>
              <a:rPr lang="en-US" altLang="zh-CN" sz="1400" i="1" dirty="0">
                <a:solidFill>
                  <a:srgbClr val="4070A0"/>
                </a:solidFill>
              </a:rPr>
              <a:t>('slow.v.03'), </a:t>
            </a:r>
            <a:r>
              <a:rPr lang="en-US" altLang="zh-CN" sz="1400" i="1" dirty="0" err="1">
                <a:solidFill>
                  <a:srgbClr val="4070A0"/>
                </a:solidFill>
              </a:rPr>
              <a:t>SentiSynset</a:t>
            </a:r>
            <a:r>
              <a:rPr lang="en-US" altLang="zh-CN" sz="1400" i="1" dirty="0">
                <a:solidFill>
                  <a:srgbClr val="4070A0"/>
                </a:solidFill>
              </a:rPr>
              <a:t>('slow.a.01'),</a:t>
            </a:r>
            <a:r>
              <a:rPr lang="en-US" altLang="zh-CN" sz="1400" dirty="0"/>
              <a:t> </a:t>
            </a:r>
            <a:r>
              <a:rPr lang="en-US" altLang="zh-CN" sz="1400" i="1" dirty="0" err="1">
                <a:solidFill>
                  <a:srgbClr val="4070A0"/>
                </a:solidFill>
              </a:rPr>
              <a:t>SentiSynset</a:t>
            </a:r>
            <a:r>
              <a:rPr lang="en-US" altLang="zh-CN" sz="1400" i="1" dirty="0">
                <a:solidFill>
                  <a:srgbClr val="4070A0"/>
                </a:solidFill>
              </a:rPr>
              <a:t>('slow.a.02')]</a:t>
            </a:r>
          </a:p>
          <a:p>
            <a:endParaRPr lang="en-US" altLang="zh-CN" sz="1400" dirty="0"/>
          </a:p>
          <a:p>
            <a:r>
              <a:rPr lang="en-US" altLang="zh-CN" sz="1400" i="1" dirty="0">
                <a:solidFill>
                  <a:srgbClr val="4070A0"/>
                </a:solidFill>
              </a:rPr>
              <a:t>&gt;&gt;&gt; happy = </a:t>
            </a:r>
            <a:r>
              <a:rPr lang="en-US" altLang="zh-CN" sz="1400" i="1" dirty="0" err="1">
                <a:solidFill>
                  <a:srgbClr val="4070A0"/>
                </a:solidFill>
              </a:rPr>
              <a:t>swn.senti_synsets</a:t>
            </a:r>
            <a:r>
              <a:rPr lang="en-US" altLang="zh-CN" sz="1400" i="1" dirty="0">
                <a:solidFill>
                  <a:srgbClr val="4070A0"/>
                </a:solidFill>
              </a:rPr>
              <a:t>('happy', 'a')</a:t>
            </a:r>
            <a:endParaRPr lang="en-US" altLang="zh-CN" sz="1400" dirty="0"/>
          </a:p>
          <a:p>
            <a:r>
              <a:rPr lang="en-US" altLang="zh-CN" sz="1400" i="1" dirty="0">
                <a:solidFill>
                  <a:srgbClr val="4070A0"/>
                </a:solidFill>
              </a:rPr>
              <a:t>&gt;&gt;&gt; happy0 = list(happy)[0]</a:t>
            </a:r>
            <a:endParaRPr lang="en-US" altLang="zh-CN" sz="1400" dirty="0"/>
          </a:p>
          <a:p>
            <a:r>
              <a:rPr lang="en-US" altLang="zh-CN" sz="1400" i="1" dirty="0">
                <a:solidFill>
                  <a:srgbClr val="4070A0"/>
                </a:solidFill>
              </a:rPr>
              <a:t>&gt;&gt;&gt; happy0.pos_score()</a:t>
            </a:r>
            <a:endParaRPr lang="en-US" altLang="zh-CN" sz="1400" dirty="0"/>
          </a:p>
          <a:p>
            <a:r>
              <a:rPr lang="en-US" altLang="zh-CN" sz="1400" i="1" dirty="0">
                <a:solidFill>
                  <a:srgbClr val="4070A0"/>
                </a:solidFill>
              </a:rPr>
              <a:t>0.875</a:t>
            </a:r>
            <a:endParaRPr lang="en-US" altLang="zh-CN" sz="1400" dirty="0"/>
          </a:p>
          <a:p>
            <a:r>
              <a:rPr lang="en-US" altLang="zh-CN" sz="1400" i="1" dirty="0">
                <a:solidFill>
                  <a:srgbClr val="4070A0"/>
                </a:solidFill>
              </a:rPr>
              <a:t>&gt;&gt;&gt; happy0.neg_score()</a:t>
            </a:r>
            <a:endParaRPr lang="en-US" altLang="zh-CN" sz="1400" dirty="0"/>
          </a:p>
          <a:p>
            <a:r>
              <a:rPr lang="en-US" altLang="zh-CN" sz="1400" i="1" dirty="0">
                <a:solidFill>
                  <a:srgbClr val="4070A0"/>
                </a:solidFill>
              </a:rPr>
              <a:t>0.0</a:t>
            </a:r>
            <a:endParaRPr lang="en-US" altLang="zh-CN" sz="1400" dirty="0"/>
          </a:p>
          <a:p>
            <a:r>
              <a:rPr lang="en-US" altLang="zh-CN" sz="1400" i="1" dirty="0">
                <a:solidFill>
                  <a:srgbClr val="4070A0"/>
                </a:solidFill>
              </a:rPr>
              <a:t>&gt;&gt;&gt; happy0.obj_score()</a:t>
            </a:r>
            <a:endParaRPr lang="en-US" altLang="zh-CN" sz="1400" dirty="0"/>
          </a:p>
          <a:p>
            <a:r>
              <a:rPr lang="en-US" altLang="zh-CN" sz="1400" i="1" dirty="0">
                <a:solidFill>
                  <a:srgbClr val="4070A0"/>
                </a:solidFill>
              </a:rPr>
              <a:t>0.125</a:t>
            </a:r>
            <a:endParaRPr lang="zh-CN" altLang="en-US" sz="1400" dirty="0"/>
          </a:p>
          <a:p>
            <a:endParaRPr kumimoji="1" lang="zh-CN" altLang="en-US" sz="1400" dirty="0"/>
          </a:p>
        </p:txBody>
      </p:sp>
    </p:spTree>
    <p:extLst>
      <p:ext uri="{BB962C8B-B14F-4D97-AF65-F5344CB8AC3E}">
        <p14:creationId xmlns:p14="http://schemas.microsoft.com/office/powerpoint/2010/main" val="1389032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第三方工具</a:t>
            </a:r>
          </a:p>
        </p:txBody>
      </p:sp>
      <p:sp>
        <p:nvSpPr>
          <p:cNvPr id="3" name="内容占位符 2"/>
          <p:cNvSpPr>
            <a:spLocks noGrp="1"/>
          </p:cNvSpPr>
          <p:nvPr>
            <p:ph idx="1"/>
          </p:nvPr>
        </p:nvSpPr>
        <p:spPr/>
        <p:txBody>
          <a:bodyPr/>
          <a:lstStyle/>
          <a:p>
            <a:r>
              <a:rPr kumimoji="1" lang="en-US" altLang="zh-CN" dirty="0" err="1"/>
              <a:t>Ekphrasis</a:t>
            </a:r>
            <a:endParaRPr kumimoji="1" lang="en-US" altLang="zh-CN" dirty="0"/>
          </a:p>
          <a:p>
            <a:endParaRPr kumimoji="1"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142647631"/>
              </p:ext>
            </p:extLst>
          </p:nvPr>
        </p:nvGraphicFramePr>
        <p:xfrm>
          <a:off x="1316990" y="2322406"/>
          <a:ext cx="9618980" cy="1010920"/>
        </p:xfrm>
        <a:graphic>
          <a:graphicData uri="http://schemas.openxmlformats.org/drawingml/2006/table">
            <a:tbl>
              <a:tblPr firstRow="1" bandRow="1">
                <a:tableStyleId>{5C22544A-7EE6-4342-B048-85BDC9FD1C3A}</a:tableStyleId>
              </a:tblPr>
              <a:tblGrid>
                <a:gridCol w="9618980"/>
              </a:tblGrid>
              <a:tr h="370840">
                <a:tc>
                  <a:txBody>
                    <a:bodyPr/>
                    <a:lstStyle/>
                    <a:p>
                      <a:r>
                        <a:rPr lang="en-US" altLang="zh-CN" b="0" dirty="0" smtClean="0">
                          <a:solidFill>
                            <a:srgbClr val="032F62"/>
                          </a:solidFill>
                        </a:rPr>
                        <a:t>CANT WAIT for the new season of #</a:t>
                      </a:r>
                      <a:r>
                        <a:rPr lang="en-US" altLang="zh-CN" b="0" dirty="0" err="1" smtClean="0">
                          <a:solidFill>
                            <a:srgbClr val="032F62"/>
                          </a:solidFill>
                        </a:rPr>
                        <a:t>TwinPeaks</a:t>
                      </a:r>
                      <a:r>
                        <a:rPr lang="en-US" altLang="zh-CN" b="0" dirty="0" smtClean="0">
                          <a:solidFill>
                            <a:srgbClr val="032F62"/>
                          </a:solidFill>
                        </a:rPr>
                        <a:t> </a:t>
                      </a:r>
                      <a:r>
                        <a:rPr lang="zh-CN" altLang="en-US" b="0" dirty="0" smtClean="0">
                          <a:solidFill>
                            <a:srgbClr val="032F62"/>
                          </a:solidFill>
                        </a:rPr>
                        <a:t>＼</a:t>
                      </a:r>
                      <a:r>
                        <a:rPr lang="en-US" altLang="zh-CN" b="0" dirty="0" smtClean="0">
                          <a:solidFill>
                            <a:srgbClr val="032F62"/>
                          </a:solidFill>
                        </a:rPr>
                        <a:t>(^o^)</a:t>
                      </a:r>
                      <a:r>
                        <a:rPr lang="zh-CN" altLang="en-US" b="0" dirty="0" smtClean="0">
                          <a:solidFill>
                            <a:srgbClr val="032F62"/>
                          </a:solidFill>
                        </a:rPr>
                        <a:t>／</a:t>
                      </a:r>
                      <a:r>
                        <a:rPr lang="en-US" altLang="zh-CN" b="0" dirty="0" smtClean="0">
                          <a:solidFill>
                            <a:srgbClr val="032F62"/>
                          </a:solidFill>
                        </a:rPr>
                        <a:t>!!! #</a:t>
                      </a:r>
                      <a:r>
                        <a:rPr lang="en-US" altLang="zh-CN" b="0" dirty="0" err="1" smtClean="0">
                          <a:solidFill>
                            <a:srgbClr val="032F62"/>
                          </a:solidFill>
                        </a:rPr>
                        <a:t>davidlynch</a:t>
                      </a:r>
                      <a:r>
                        <a:rPr lang="en-US" altLang="zh-CN" b="0" dirty="0" smtClean="0">
                          <a:solidFill>
                            <a:srgbClr val="032F62"/>
                          </a:solidFill>
                        </a:rPr>
                        <a:t> #</a:t>
                      </a:r>
                      <a:r>
                        <a:rPr lang="en-US" altLang="zh-CN" b="0" dirty="0" err="1" smtClean="0">
                          <a:solidFill>
                            <a:srgbClr val="032F62"/>
                          </a:solidFill>
                        </a:rPr>
                        <a:t>tvseries</a:t>
                      </a:r>
                      <a:r>
                        <a:rPr lang="en-US" altLang="zh-CN" b="0" dirty="0" smtClean="0">
                          <a:solidFill>
                            <a:srgbClr val="032F62"/>
                          </a:solidFill>
                        </a:rPr>
                        <a:t> :)))</a:t>
                      </a:r>
                      <a:endParaRPr lang="zh-CN" altLang="en-US" b="0" dirty="0"/>
                    </a:p>
                  </a:txBody>
                  <a:tcPr/>
                </a:tc>
              </a:tr>
              <a:tr h="370840">
                <a:tc>
                  <a:txBody>
                    <a:bodyPr/>
                    <a:lstStyle/>
                    <a:p>
                      <a:r>
                        <a:rPr lang="en-US" altLang="zh-CN" b="0" dirty="0" smtClean="0"/>
                        <a:t>cant &lt;</a:t>
                      </a:r>
                      <a:r>
                        <a:rPr lang="en-US" altLang="zh-CN" b="0" dirty="0" err="1" smtClean="0"/>
                        <a:t>allcaps</a:t>
                      </a:r>
                      <a:r>
                        <a:rPr lang="en-US" altLang="zh-CN" b="0" dirty="0" smtClean="0"/>
                        <a:t>&gt; wait &lt;</a:t>
                      </a:r>
                      <a:r>
                        <a:rPr lang="en-US" altLang="zh-CN" b="0" dirty="0" err="1" smtClean="0"/>
                        <a:t>allcaps</a:t>
                      </a:r>
                      <a:r>
                        <a:rPr lang="en-US" altLang="zh-CN" b="0" dirty="0" smtClean="0"/>
                        <a:t>&gt; for the new season of &lt;hashtag&gt; twin peaks &lt;/hashtag&gt; </a:t>
                      </a:r>
                      <a:r>
                        <a:rPr lang="zh-CN" altLang="en-US" b="0" dirty="0" smtClean="0"/>
                        <a:t>＼</a:t>
                      </a:r>
                      <a:r>
                        <a:rPr lang="en-US" altLang="zh-CN" b="0" dirty="0" smtClean="0"/>
                        <a:t>(^o^)</a:t>
                      </a:r>
                      <a:r>
                        <a:rPr lang="zh-CN" altLang="en-US" b="0" dirty="0" smtClean="0"/>
                        <a:t>／ </a:t>
                      </a:r>
                      <a:r>
                        <a:rPr lang="en-US" altLang="zh-CN" b="0" dirty="0" smtClean="0"/>
                        <a:t>! &lt;repeated&gt; &lt;hashtag&gt; </a:t>
                      </a:r>
                      <a:r>
                        <a:rPr lang="en-US" altLang="zh-CN" b="0" dirty="0" err="1" smtClean="0"/>
                        <a:t>david</a:t>
                      </a:r>
                      <a:r>
                        <a:rPr lang="en-US" altLang="zh-CN" b="0" dirty="0" smtClean="0"/>
                        <a:t> lynch &lt;/hashtag&gt; &lt;hashtag&gt; </a:t>
                      </a:r>
                      <a:r>
                        <a:rPr lang="en-US" altLang="zh-CN" b="0" dirty="0" err="1" smtClean="0"/>
                        <a:t>tv</a:t>
                      </a:r>
                      <a:r>
                        <a:rPr lang="en-US" altLang="zh-CN" b="0" dirty="0" smtClean="0"/>
                        <a:t> series &lt;/hashtag&gt; &lt;happy&gt; </a:t>
                      </a:r>
                      <a:endParaRPr lang="zh-CN" altLang="en-US" b="0"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871683125"/>
              </p:ext>
            </p:extLst>
          </p:nvPr>
        </p:nvGraphicFramePr>
        <p:xfrm>
          <a:off x="1316990" y="3657176"/>
          <a:ext cx="9618980" cy="1010920"/>
        </p:xfrm>
        <a:graphic>
          <a:graphicData uri="http://schemas.openxmlformats.org/drawingml/2006/table">
            <a:tbl>
              <a:tblPr firstRow="1" bandRow="1">
                <a:tableStyleId>{5C22544A-7EE6-4342-B048-85BDC9FD1C3A}</a:tableStyleId>
              </a:tblPr>
              <a:tblGrid>
                <a:gridCol w="9618980"/>
              </a:tblGrid>
              <a:tr h="370840">
                <a:tc>
                  <a:txBody>
                    <a:bodyPr/>
                    <a:lstStyle/>
                    <a:p>
                      <a:r>
                        <a:rPr lang="en-US" altLang="zh-CN" b="0" dirty="0" smtClean="0">
                          <a:solidFill>
                            <a:srgbClr val="032F62"/>
                          </a:solidFill>
                        </a:rPr>
                        <a:t>I saw the new #</a:t>
                      </a:r>
                      <a:r>
                        <a:rPr lang="en-US" altLang="zh-CN" b="0" dirty="0" err="1" smtClean="0">
                          <a:solidFill>
                            <a:srgbClr val="032F62"/>
                          </a:solidFill>
                        </a:rPr>
                        <a:t>johndoe</a:t>
                      </a:r>
                      <a:r>
                        <a:rPr lang="en-US" altLang="zh-CN" b="0" dirty="0" smtClean="0">
                          <a:solidFill>
                            <a:srgbClr val="032F62"/>
                          </a:solidFill>
                        </a:rPr>
                        <a:t> movie and it </a:t>
                      </a:r>
                      <a:r>
                        <a:rPr lang="en-US" altLang="zh-CN" b="0" dirty="0" err="1" smtClean="0">
                          <a:solidFill>
                            <a:srgbClr val="032F62"/>
                          </a:solidFill>
                        </a:rPr>
                        <a:t>suuuuucks</a:t>
                      </a:r>
                      <a:r>
                        <a:rPr lang="en-US" altLang="zh-CN" b="0" dirty="0" smtClean="0">
                          <a:solidFill>
                            <a:srgbClr val="032F62"/>
                          </a:solidFill>
                        </a:rPr>
                        <a:t>!!! WAISTED $10... #</a:t>
                      </a:r>
                      <a:r>
                        <a:rPr lang="en-US" altLang="zh-CN" b="0" dirty="0" err="1" smtClean="0">
                          <a:solidFill>
                            <a:srgbClr val="032F62"/>
                          </a:solidFill>
                        </a:rPr>
                        <a:t>badmovies</a:t>
                      </a:r>
                      <a:r>
                        <a:rPr lang="en-US" altLang="zh-CN" b="0" dirty="0" smtClean="0">
                          <a:solidFill>
                            <a:srgbClr val="032F62"/>
                          </a:solidFill>
                        </a:rPr>
                        <a:t> :/</a:t>
                      </a:r>
                      <a:endParaRPr lang="zh-CN" altLang="en-US" b="0" dirty="0"/>
                    </a:p>
                  </a:txBody>
                  <a:tcPr/>
                </a:tc>
              </a:tr>
              <a:tr h="370840">
                <a:tc>
                  <a:txBody>
                    <a:bodyPr/>
                    <a:lstStyle/>
                    <a:p>
                      <a:r>
                        <a:rPr lang="en-US" altLang="zh-CN" b="0" dirty="0" err="1" smtClean="0"/>
                        <a:t>i</a:t>
                      </a:r>
                      <a:r>
                        <a:rPr lang="en-US" altLang="zh-CN" b="0" dirty="0" smtClean="0"/>
                        <a:t> saw the new &lt;hashtag&gt; john doe &lt;/hashtag&gt; movie and it sucks &lt;elongated&gt; ! &lt;repeated&gt; </a:t>
                      </a:r>
                      <a:r>
                        <a:rPr lang="en-US" altLang="zh-CN" b="0" dirty="0" err="1" smtClean="0"/>
                        <a:t>waisted</a:t>
                      </a:r>
                      <a:r>
                        <a:rPr lang="en-US" altLang="zh-CN" b="0" dirty="0" smtClean="0"/>
                        <a:t> &lt;</a:t>
                      </a:r>
                      <a:r>
                        <a:rPr lang="en-US" altLang="zh-CN" b="0" dirty="0" err="1" smtClean="0"/>
                        <a:t>allcaps</a:t>
                      </a:r>
                      <a:r>
                        <a:rPr lang="en-US" altLang="zh-CN" b="0" dirty="0" smtClean="0"/>
                        <a:t>&gt; &lt;money&gt; . &lt;repeated&gt; &lt;hashtag&gt; bad movies &lt;/hashtag&gt; &lt;annoyed&gt; </a:t>
                      </a:r>
                      <a:endParaRPr lang="zh-CN" altLang="en-US" b="0"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44850542"/>
              </p:ext>
            </p:extLst>
          </p:nvPr>
        </p:nvGraphicFramePr>
        <p:xfrm>
          <a:off x="1316990" y="4912784"/>
          <a:ext cx="9618980" cy="1280160"/>
        </p:xfrm>
        <a:graphic>
          <a:graphicData uri="http://schemas.openxmlformats.org/drawingml/2006/table">
            <a:tbl>
              <a:tblPr firstRow="1" bandRow="1">
                <a:tableStyleId>{5C22544A-7EE6-4342-B048-85BDC9FD1C3A}</a:tableStyleId>
              </a:tblPr>
              <a:tblGrid>
                <a:gridCol w="9618980"/>
              </a:tblGrid>
              <a:tr h="370840">
                <a:tc>
                  <a:txBody>
                    <a:bodyPr/>
                    <a:lstStyle/>
                    <a:p>
                      <a:r>
                        <a:rPr lang="en-US" altLang="zh-CN" b="0" dirty="0" smtClean="0">
                          <a:solidFill>
                            <a:srgbClr val="032F62"/>
                          </a:solidFill>
                        </a:rPr>
                        <a:t>@</a:t>
                      </a:r>
                      <a:r>
                        <a:rPr lang="en-US" altLang="zh-CN" b="0" dirty="0" err="1" smtClean="0">
                          <a:solidFill>
                            <a:srgbClr val="032F62"/>
                          </a:solidFill>
                        </a:rPr>
                        <a:t>SentimentSymp</a:t>
                      </a:r>
                      <a:r>
                        <a:rPr lang="en-US" altLang="zh-CN" b="0" dirty="0" smtClean="0">
                          <a:solidFill>
                            <a:srgbClr val="032F62"/>
                          </a:solidFill>
                        </a:rPr>
                        <a:t>: can't wait for the Nov 9 #Sentiment talks! YAAAAAAY !!! :-D http://</a:t>
                      </a:r>
                      <a:r>
                        <a:rPr lang="en-US" altLang="zh-CN" b="0" dirty="0" err="1" smtClean="0">
                          <a:solidFill>
                            <a:srgbClr val="032F62"/>
                          </a:solidFill>
                        </a:rPr>
                        <a:t>sentimentsymposium.com</a:t>
                      </a:r>
                      <a:r>
                        <a:rPr lang="en-US" altLang="zh-CN" b="0" dirty="0" smtClean="0">
                          <a:solidFill>
                            <a:srgbClr val="032F62"/>
                          </a:solidFill>
                        </a:rPr>
                        <a:t>/.</a:t>
                      </a:r>
                      <a:endParaRPr lang="zh-CN" altLang="en-US" b="0" dirty="0"/>
                    </a:p>
                  </a:txBody>
                  <a:tcPr/>
                </a:tc>
              </a:tr>
              <a:tr h="370840">
                <a:tc>
                  <a:txBody>
                    <a:bodyPr/>
                    <a:lstStyle/>
                    <a:p>
                      <a:r>
                        <a:rPr lang="en-US" altLang="zh-CN" b="0" dirty="0" smtClean="0"/>
                        <a:t>&lt;user&gt; : can not wait for the &lt;date&gt; &lt;hashtag&gt; sentiment &lt;/hashtag&gt; talks ! yay &lt;</a:t>
                      </a:r>
                      <a:r>
                        <a:rPr lang="en-US" altLang="zh-CN" b="0" dirty="0" err="1" smtClean="0"/>
                        <a:t>allcaps</a:t>
                      </a:r>
                      <a:r>
                        <a:rPr lang="en-US" altLang="zh-CN" b="0" dirty="0" smtClean="0"/>
                        <a:t>&gt; &lt;elongated&gt; ! &lt;repeated&gt; &lt;laugh&gt; &lt;</a:t>
                      </a:r>
                      <a:r>
                        <a:rPr lang="en-US" altLang="zh-CN" b="0" dirty="0" err="1" smtClean="0"/>
                        <a:t>url</a:t>
                      </a:r>
                      <a:r>
                        <a:rPr lang="en-US" altLang="zh-CN" b="0" dirty="0" smtClean="0"/>
                        <a:t>&gt; </a:t>
                      </a:r>
                      <a:endParaRPr lang="zh-CN" altLang="en-US" b="0" dirty="0"/>
                    </a:p>
                  </a:txBody>
                  <a:tcPr/>
                </a:tc>
              </a:tr>
            </a:tbl>
          </a:graphicData>
        </a:graphic>
      </p:graphicFrame>
    </p:spTree>
    <p:extLst>
      <p:ext uri="{BB962C8B-B14F-4D97-AF65-F5344CB8AC3E}">
        <p14:creationId xmlns:p14="http://schemas.microsoft.com/office/powerpoint/2010/main" val="381223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第三方工具</a:t>
            </a:r>
          </a:p>
        </p:txBody>
      </p:sp>
      <p:sp>
        <p:nvSpPr>
          <p:cNvPr id="3" name="内容占位符 2"/>
          <p:cNvSpPr>
            <a:spLocks noGrp="1"/>
          </p:cNvSpPr>
          <p:nvPr>
            <p:ph idx="1"/>
          </p:nvPr>
        </p:nvSpPr>
        <p:spPr/>
        <p:txBody>
          <a:bodyPr/>
          <a:lstStyle/>
          <a:p>
            <a:r>
              <a:rPr kumimoji="1" lang="en-US" altLang="zh-CN" dirty="0" err="1"/>
              <a:t>Ekphrasis</a:t>
            </a:r>
            <a:endParaRPr kumimoji="1" lang="en-US" altLang="zh-CN" dirty="0"/>
          </a:p>
          <a:p>
            <a:endParaRPr kumimoji="1"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12040"/>
          <a:stretch/>
        </p:blipFill>
        <p:spPr>
          <a:xfrm>
            <a:off x="3561080" y="1845734"/>
            <a:ext cx="4622800" cy="4329617"/>
          </a:xfrm>
          <a:prstGeom prst="rect">
            <a:avLst/>
          </a:prstGeom>
        </p:spPr>
      </p:pic>
    </p:spTree>
    <p:extLst>
      <p:ext uri="{BB962C8B-B14F-4D97-AF65-F5344CB8AC3E}">
        <p14:creationId xmlns:p14="http://schemas.microsoft.com/office/powerpoint/2010/main" val="1455002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参考文献</a:t>
            </a:r>
            <a:endParaRPr kumimoji="1" lang="zh-CN" altLang="en-US" dirty="0"/>
          </a:p>
        </p:txBody>
      </p:sp>
      <p:sp>
        <p:nvSpPr>
          <p:cNvPr id="3" name="内容占位符 2"/>
          <p:cNvSpPr>
            <a:spLocks noGrp="1"/>
          </p:cNvSpPr>
          <p:nvPr>
            <p:ph idx="1"/>
          </p:nvPr>
        </p:nvSpPr>
        <p:spPr/>
        <p:txBody>
          <a:bodyPr>
            <a:normAutofit/>
          </a:bodyPr>
          <a:lstStyle/>
          <a:p>
            <a:pPr lvl="1"/>
            <a:r>
              <a:rPr kumimoji="1" lang="en-US" altLang="zh-CN" dirty="0" smtClean="0"/>
              <a:t>[1] Vu</a:t>
            </a:r>
            <a:r>
              <a:rPr kumimoji="1" lang="en-US" altLang="zh-CN" dirty="0"/>
              <a:t>, T., Nguyen, D. Q., Vu, X. S., Nguyen, D. Q., Catt, M., &amp; </a:t>
            </a:r>
            <a:r>
              <a:rPr kumimoji="1" lang="en-US" altLang="zh-CN" dirty="0" err="1"/>
              <a:t>Trenell</a:t>
            </a:r>
            <a:r>
              <a:rPr kumimoji="1" lang="en-US" altLang="zh-CN" dirty="0"/>
              <a:t>, M. (2018). </a:t>
            </a:r>
            <a:r>
              <a:rPr kumimoji="1" lang="en-US" altLang="zh-CN" dirty="0" err="1"/>
              <a:t>Nihrio</a:t>
            </a:r>
            <a:r>
              <a:rPr kumimoji="1" lang="en-US" altLang="zh-CN" dirty="0"/>
              <a:t> at semeval-2018 task 3: a simple and accurate neural network model for irony detection in twitter</a:t>
            </a:r>
            <a:r>
              <a:rPr kumimoji="1" lang="en-US" altLang="zh-CN" dirty="0" smtClean="0"/>
              <a:t>.</a:t>
            </a:r>
            <a:endParaRPr kumimoji="1" lang="en-US" altLang="zh-CN" dirty="0"/>
          </a:p>
          <a:p>
            <a:pPr lvl="1"/>
            <a:r>
              <a:rPr kumimoji="1" lang="en-US" altLang="zh-CN" dirty="0" smtClean="0"/>
              <a:t>[2] </a:t>
            </a:r>
            <a:r>
              <a:rPr kumimoji="1" lang="en-US" altLang="zh-CN" dirty="0" err="1" smtClean="0"/>
              <a:t>Riloff</a:t>
            </a:r>
            <a:r>
              <a:rPr kumimoji="1" lang="en-US" altLang="zh-CN" dirty="0"/>
              <a:t>, E., </a:t>
            </a:r>
            <a:r>
              <a:rPr kumimoji="1" lang="en-US" altLang="zh-CN" dirty="0" err="1"/>
              <a:t>Qadir</a:t>
            </a:r>
            <a:r>
              <a:rPr kumimoji="1" lang="en-US" altLang="zh-CN" dirty="0"/>
              <a:t>, A., </a:t>
            </a:r>
            <a:r>
              <a:rPr kumimoji="1" lang="en-US" altLang="zh-CN" dirty="0" err="1"/>
              <a:t>Surve</a:t>
            </a:r>
            <a:r>
              <a:rPr kumimoji="1" lang="en-US" altLang="zh-CN" dirty="0"/>
              <a:t>, P., Silva, L.D., Gilbert, H., and Huang, R. (2013). Sarcasm as contrast between a positive sentiment and negative situation. In Proceedings of the 2013 Conference on Empirical Methods in Natural Language Processing, pages 704–714. Association for Computational Linguistics.</a:t>
            </a:r>
          </a:p>
          <a:p>
            <a:pPr lvl="1"/>
            <a:r>
              <a:rPr kumimoji="1" lang="en-US" altLang="zh-CN" dirty="0" smtClean="0"/>
              <a:t>[3] Joshi</a:t>
            </a:r>
            <a:r>
              <a:rPr kumimoji="1" lang="en-US" altLang="zh-CN" dirty="0"/>
              <a:t>, A., Sharma, V., Bhattacharyya, P. (2015). Harnessing Context Incongruity for Sarcasm Detection. Proceedings of the 53rd Annual Meeting of the Association for Computational Linguistics and the 7th International Joint Conference on Natural Language Processing, pages </a:t>
            </a:r>
            <a:r>
              <a:rPr kumimoji="1" lang="en-US" altLang="zh-CN" dirty="0" smtClean="0"/>
              <a:t>757–762</a:t>
            </a:r>
          </a:p>
          <a:p>
            <a:pPr lvl="1"/>
            <a:r>
              <a:rPr kumimoji="1" lang="en-US" altLang="zh-CN" dirty="0" smtClean="0"/>
              <a:t>[4] Joshi</a:t>
            </a:r>
            <a:r>
              <a:rPr kumimoji="1" lang="en-US" altLang="zh-CN" dirty="0"/>
              <a:t>, A., </a:t>
            </a:r>
            <a:r>
              <a:rPr kumimoji="1" lang="en-US" altLang="zh-CN" dirty="0" err="1"/>
              <a:t>Tripathi</a:t>
            </a:r>
            <a:r>
              <a:rPr kumimoji="1" lang="en-US" altLang="zh-CN" dirty="0"/>
              <a:t>, V., Patel, K., Bhattacharyya, P., &amp; Carman, M. (2016). Are word embedding-based features useful for sarcasm detection?.</a:t>
            </a:r>
            <a:endParaRPr kumimoji="1" lang="en-US" altLang="zh-CN" dirty="0" smtClean="0"/>
          </a:p>
          <a:p>
            <a:pPr lvl="1"/>
            <a:endParaRPr kumimoji="1" lang="en-US" altLang="zh-CN" dirty="0"/>
          </a:p>
        </p:txBody>
      </p:sp>
    </p:spTree>
    <p:extLst>
      <p:ext uri="{BB962C8B-B14F-4D97-AF65-F5344CB8AC3E}">
        <p14:creationId xmlns:p14="http://schemas.microsoft.com/office/powerpoint/2010/main" val="17728333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参考文献</a:t>
            </a:r>
          </a:p>
        </p:txBody>
      </p:sp>
      <p:sp>
        <p:nvSpPr>
          <p:cNvPr id="3" name="内容占位符 2"/>
          <p:cNvSpPr>
            <a:spLocks noGrp="1"/>
          </p:cNvSpPr>
          <p:nvPr>
            <p:ph idx="1"/>
          </p:nvPr>
        </p:nvSpPr>
        <p:spPr/>
        <p:txBody>
          <a:bodyPr/>
          <a:lstStyle/>
          <a:p>
            <a:pPr lvl="1"/>
            <a:r>
              <a:rPr kumimoji="1" lang="en-US" altLang="zh-CN" dirty="0" smtClean="0"/>
              <a:t>Glove</a:t>
            </a:r>
          </a:p>
          <a:p>
            <a:pPr lvl="2"/>
            <a:r>
              <a:rPr lang="en-US" altLang="zh-CN" dirty="0" smtClean="0"/>
              <a:t>Jeffrey </a:t>
            </a:r>
            <a:r>
              <a:rPr lang="en-US" altLang="zh-CN" dirty="0"/>
              <a:t>Pennington, Richard </a:t>
            </a:r>
            <a:r>
              <a:rPr lang="en-US" altLang="zh-CN" dirty="0" err="1"/>
              <a:t>Socher</a:t>
            </a:r>
            <a:r>
              <a:rPr lang="en-US" altLang="zh-CN" dirty="0"/>
              <a:t>, and Christopher Manning. 2014. Glove: Global Vectors for Word Representation. In Proceedings of the 2014 Conference on Empirical Methods in Natural Language Processing , pages 1532–1543.</a:t>
            </a:r>
          </a:p>
          <a:p>
            <a:pPr lvl="1"/>
            <a:r>
              <a:rPr kumimoji="1" lang="en-US" altLang="zh-CN" dirty="0"/>
              <a:t>LSI, Latent Sematic </a:t>
            </a:r>
            <a:r>
              <a:rPr kumimoji="1" lang="en-US" altLang="zh-CN" dirty="0" smtClean="0"/>
              <a:t>Indexing</a:t>
            </a:r>
          </a:p>
          <a:p>
            <a:pPr lvl="2"/>
            <a:r>
              <a:rPr lang="en-US" altLang="zh-CN" dirty="0"/>
              <a:t>Papadimitriou, Christos H, Tamaki, </a:t>
            </a:r>
            <a:r>
              <a:rPr lang="en-US" altLang="zh-CN" dirty="0" err="1"/>
              <a:t>Hisao</a:t>
            </a:r>
            <a:r>
              <a:rPr lang="en-US" altLang="zh-CN" dirty="0"/>
              <a:t>, </a:t>
            </a:r>
            <a:r>
              <a:rPr lang="en-US" altLang="zh-CN" dirty="0" err="1"/>
              <a:t>Raghavan</a:t>
            </a:r>
            <a:r>
              <a:rPr lang="en-US" altLang="zh-CN" dirty="0"/>
              <a:t>, </a:t>
            </a:r>
            <a:r>
              <a:rPr lang="en-US" altLang="zh-CN" dirty="0" err="1"/>
              <a:t>Prabhakar</a:t>
            </a:r>
            <a:r>
              <a:rPr lang="en-US" altLang="zh-CN" dirty="0"/>
              <a:t>, &amp; </a:t>
            </a:r>
            <a:r>
              <a:rPr lang="en-US" altLang="zh-CN" dirty="0" err="1"/>
              <a:t>Vempala</a:t>
            </a:r>
            <a:r>
              <a:rPr lang="en-US" altLang="zh-CN" dirty="0"/>
              <a:t>, Santosh. (2000). Latent semantic indexing: a probabilistic analysis. </a:t>
            </a:r>
            <a:r>
              <a:rPr lang="en-US" altLang="zh-CN" i="1" dirty="0"/>
              <a:t>Journal of Computer and System Sciences,</a:t>
            </a:r>
            <a:r>
              <a:rPr lang="en-US" altLang="zh-CN" dirty="0"/>
              <a:t> </a:t>
            </a:r>
            <a:r>
              <a:rPr lang="en-US" altLang="zh-CN" i="1" dirty="0"/>
              <a:t>61</a:t>
            </a:r>
            <a:r>
              <a:rPr lang="en-US" altLang="zh-CN" dirty="0"/>
              <a:t>(2), 217-235.</a:t>
            </a:r>
            <a:endParaRPr kumimoji="1" lang="zh-CN" altLang="en-US" dirty="0"/>
          </a:p>
        </p:txBody>
      </p:sp>
    </p:spTree>
    <p:extLst>
      <p:ext uri="{BB962C8B-B14F-4D97-AF65-F5344CB8AC3E}">
        <p14:creationId xmlns:p14="http://schemas.microsoft.com/office/powerpoint/2010/main" val="82328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背景 </a:t>
            </a:r>
            <a:r>
              <a:rPr kumimoji="1" lang="en-US" altLang="zh-CN" dirty="0"/>
              <a:t>- </a:t>
            </a:r>
            <a:r>
              <a:rPr kumimoji="1" lang="zh-CN" altLang="en-US" dirty="0"/>
              <a:t>场景与应用</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例子</a:t>
            </a:r>
            <a:endParaRPr kumimoji="1" lang="en-US" altLang="zh-CN" dirty="0" smtClean="0"/>
          </a:p>
          <a:p>
            <a:pPr lvl="1"/>
            <a:r>
              <a:rPr kumimoji="1" lang="zh-CN" altLang="en-US" dirty="0" smtClean="0"/>
              <a:t>我</a:t>
            </a:r>
            <a:r>
              <a:rPr kumimoji="1" lang="zh-CN" altLang="en-US" dirty="0"/>
              <a:t>就喜欢你不断挑战我的</a:t>
            </a:r>
            <a:r>
              <a:rPr kumimoji="1" lang="zh-CN" altLang="en-US" dirty="0" smtClean="0"/>
              <a:t>底线</a:t>
            </a:r>
            <a:endParaRPr kumimoji="1" lang="en-US" altLang="zh-CN" dirty="0" smtClean="0"/>
          </a:p>
          <a:p>
            <a:pPr lvl="1"/>
            <a:r>
              <a:rPr kumimoji="1" lang="zh-CN" altLang="en-US" dirty="0" smtClean="0"/>
              <a:t>昨晚</a:t>
            </a:r>
            <a:r>
              <a:rPr kumimoji="1" lang="zh-CN" altLang="en-US" dirty="0"/>
              <a:t>没睡好，今天还得早起上班，好</a:t>
            </a:r>
            <a:r>
              <a:rPr kumimoji="1" lang="zh-CN" altLang="en-US" dirty="0" smtClean="0"/>
              <a:t>难过</a:t>
            </a:r>
            <a:endParaRPr kumimoji="1" lang="en-US" altLang="zh-CN" dirty="0" smtClean="0"/>
          </a:p>
          <a:p>
            <a:endParaRPr kumimoji="1" lang="en-US" altLang="zh-CN" dirty="0" smtClean="0"/>
          </a:p>
          <a:p>
            <a:r>
              <a:rPr kumimoji="1" lang="zh-CN" altLang="en-US" dirty="0" smtClean="0"/>
              <a:t>应用场景</a:t>
            </a:r>
            <a:endParaRPr kumimoji="1" lang="en-US" altLang="zh-CN" dirty="0" smtClean="0"/>
          </a:p>
          <a:p>
            <a:pPr lvl="1"/>
            <a:r>
              <a:rPr kumimoji="1" lang="zh-CN" altLang="en-US" dirty="0" smtClean="0"/>
              <a:t>识别</a:t>
            </a:r>
            <a:r>
              <a:rPr kumimoji="1" lang="zh-CN" altLang="en-US" dirty="0"/>
              <a:t>产品评论中的反讽</a:t>
            </a:r>
            <a:r>
              <a:rPr kumimoji="1" lang="en-US" altLang="zh-CN" dirty="0"/>
              <a:t>, </a:t>
            </a:r>
            <a:r>
              <a:rPr kumimoji="1" lang="zh-CN" altLang="en-US" dirty="0"/>
              <a:t>可以发现用户可能正在对某个功能表达</a:t>
            </a:r>
            <a:r>
              <a:rPr kumimoji="1" lang="zh-CN" altLang="en-US" dirty="0" smtClean="0"/>
              <a:t>不满</a:t>
            </a:r>
            <a:endParaRPr kumimoji="1" lang="en-US" altLang="zh-CN" dirty="0" smtClean="0"/>
          </a:p>
          <a:p>
            <a:pPr lvl="1"/>
            <a:r>
              <a:rPr kumimoji="1" lang="zh-CN" altLang="en-US" dirty="0" smtClean="0"/>
              <a:t>让</a:t>
            </a:r>
            <a:r>
              <a:rPr kumimoji="1" lang="zh-CN" altLang="en-US" dirty="0"/>
              <a:t>聊天机器人能够识别反讽，可以避免在用户透露出不满时给出不合适的</a:t>
            </a:r>
            <a:r>
              <a:rPr kumimoji="1" lang="zh-CN" altLang="en-US" dirty="0" smtClean="0"/>
              <a:t>反馈</a:t>
            </a:r>
            <a:endParaRPr kumimoji="1" lang="en-US" altLang="zh-CN" dirty="0" smtClean="0"/>
          </a:p>
          <a:p>
            <a:pPr lvl="1"/>
            <a:r>
              <a:rPr kumimoji="1" lang="zh-CN" altLang="en-US" dirty="0" smtClean="0"/>
              <a:t>对</a:t>
            </a:r>
            <a:r>
              <a:rPr kumimoji="1" lang="zh-CN" altLang="en-US" dirty="0"/>
              <a:t>社交平台上的发言进行反讽识别，可以挖掘网民对于敏感话题的真实想法</a:t>
            </a:r>
          </a:p>
        </p:txBody>
      </p:sp>
    </p:spTree>
    <p:extLst>
      <p:ext uri="{BB962C8B-B14F-4D97-AF65-F5344CB8AC3E}">
        <p14:creationId xmlns:p14="http://schemas.microsoft.com/office/powerpoint/2010/main" val="1387781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背景 </a:t>
            </a:r>
            <a:r>
              <a:rPr kumimoji="1" lang="en-US" altLang="zh-CN" dirty="0"/>
              <a:t>- </a:t>
            </a:r>
            <a:r>
              <a:rPr kumimoji="1" lang="zh-CN" altLang="en-US" dirty="0"/>
              <a:t>反讽的类型</a:t>
            </a:r>
          </a:p>
        </p:txBody>
      </p:sp>
      <p:graphicFrame>
        <p:nvGraphicFramePr>
          <p:cNvPr id="4" name="表格 3"/>
          <p:cNvGraphicFramePr>
            <a:graphicFrameLocks noGrp="1"/>
          </p:cNvGraphicFramePr>
          <p:nvPr>
            <p:extLst>
              <p:ext uri="{D42A27DB-BD31-4B8C-83A1-F6EECF244321}">
                <p14:modId xmlns:p14="http://schemas.microsoft.com/office/powerpoint/2010/main" val="1028424253"/>
              </p:ext>
            </p:extLst>
          </p:nvPr>
        </p:nvGraphicFramePr>
        <p:xfrm>
          <a:off x="698663" y="1870586"/>
          <a:ext cx="10578527" cy="4286866"/>
        </p:xfrm>
        <a:graphic>
          <a:graphicData uri="http://schemas.openxmlformats.org/drawingml/2006/table">
            <a:tbl>
              <a:tblPr firstRow="1" bandRow="1">
                <a:tableStyleId>{BC89EF96-8CEA-46FF-86C4-4CE0E7609802}</a:tableStyleId>
              </a:tblPr>
              <a:tblGrid>
                <a:gridCol w="2097670"/>
                <a:gridCol w="3977683"/>
                <a:gridCol w="4503174"/>
              </a:tblGrid>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b="0" dirty="0" smtClean="0">
                          <a:latin typeface="Cambria" charset="0"/>
                          <a:ea typeface="Cambria" charset="0"/>
                          <a:cs typeface="Cambria" charset="0"/>
                        </a:rPr>
                        <a:t>言语反讽</a:t>
                      </a:r>
                      <a:endParaRPr lang="en-US" altLang="zh-CN" sz="1500" b="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b="0" i="1" dirty="0" smtClean="0">
                          <a:latin typeface="Cambria" charset="0"/>
                          <a:ea typeface="Cambria" charset="0"/>
                          <a:cs typeface="Cambria" charset="0"/>
                        </a:rPr>
                        <a:t>Verbal Irony</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b="0" dirty="0" smtClean="0">
                          <a:latin typeface="Cambria" charset="0"/>
                          <a:ea typeface="Cambria" charset="0"/>
                          <a:cs typeface="Cambria" charset="0"/>
                        </a:rPr>
                        <a:t>清楚表述一种态度</a:t>
                      </a:r>
                      <a:r>
                        <a:rPr lang="en-US" altLang="zh-CN" sz="1500" b="0" dirty="0" smtClean="0">
                          <a:latin typeface="Cambria" charset="0"/>
                          <a:ea typeface="Cambria" charset="0"/>
                          <a:cs typeface="Cambria" charset="0"/>
                        </a:rPr>
                        <a:t>, </a:t>
                      </a:r>
                      <a:r>
                        <a:rPr lang="zh-CN" altLang="en-US" sz="1500" b="0" dirty="0" smtClean="0">
                          <a:latin typeface="Cambria" charset="0"/>
                          <a:ea typeface="Cambria" charset="0"/>
                          <a:cs typeface="Cambria" charset="0"/>
                        </a:rPr>
                        <a:t>但说话者实际上想表达的是另一种态度</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b="0" i="1" dirty="0" smtClean="0">
                          <a:solidFill>
                            <a:schemeClr val="tx1">
                              <a:lumMod val="65000"/>
                              <a:lumOff val="35000"/>
                            </a:schemeClr>
                          </a:solidFill>
                          <a:latin typeface="Cambria" charset="0"/>
                          <a:ea typeface="Cambria" charset="0"/>
                          <a:cs typeface="Cambria" charset="0"/>
                        </a:rPr>
                        <a:t>我真喜欢今年的夏天</a:t>
                      </a:r>
                      <a:r>
                        <a:rPr lang="en-US" altLang="zh-CN" sz="1500" b="0" i="1" dirty="0" smtClean="0">
                          <a:solidFill>
                            <a:schemeClr val="tx1">
                              <a:lumMod val="65000"/>
                              <a:lumOff val="35000"/>
                            </a:schemeClr>
                          </a:solidFill>
                          <a:latin typeface="Cambria" charset="0"/>
                          <a:ea typeface="Cambria" charset="0"/>
                          <a:cs typeface="Cambria" charset="0"/>
                        </a:rPr>
                        <a:t>, </a:t>
                      </a:r>
                      <a:r>
                        <a:rPr lang="zh-CN" altLang="en-US" sz="1500" b="0" i="1" dirty="0" smtClean="0">
                          <a:solidFill>
                            <a:schemeClr val="tx1">
                              <a:lumMod val="65000"/>
                              <a:lumOff val="35000"/>
                            </a:schemeClr>
                          </a:solidFill>
                          <a:latin typeface="Cambria" charset="0"/>
                          <a:ea typeface="Cambria" charset="0"/>
                          <a:cs typeface="Cambria" charset="0"/>
                        </a:rPr>
                        <a:t>你看这雨下个没完没了的</a:t>
                      </a:r>
                    </a:p>
                  </a:txBody>
                  <a:tcPr anchor="ctr"/>
                </a:tc>
              </a:tr>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场景反讽</a:t>
                      </a:r>
                      <a:endParaRPr lang="en-US" altLang="zh-CN" sz="150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latin typeface="Cambria" charset="0"/>
                          <a:ea typeface="Cambria" charset="0"/>
                          <a:cs typeface="Cambria" charset="0"/>
                        </a:rPr>
                        <a:t>Situational Irony</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描述一种和预期不一样的场景</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i="1" dirty="0" smtClean="0">
                          <a:solidFill>
                            <a:schemeClr val="tx1">
                              <a:lumMod val="65000"/>
                              <a:lumOff val="35000"/>
                            </a:schemeClr>
                          </a:solidFill>
                          <a:latin typeface="Cambria" charset="0"/>
                          <a:ea typeface="Cambria" charset="0"/>
                          <a:cs typeface="Cambria" charset="0"/>
                        </a:rPr>
                        <a:t>其实大部分来这讲座的都没有在听他说什么</a:t>
                      </a:r>
                    </a:p>
                  </a:txBody>
                  <a:tcPr anchor="ctr"/>
                </a:tc>
              </a:tr>
              <a:tr h="694515">
                <a:tc>
                  <a:txBody>
                    <a:bodyPr/>
                    <a:lstStyle/>
                    <a:p>
                      <a:pPr algn="ctr"/>
                      <a:r>
                        <a:rPr lang="zh-CN" altLang="en-US" sz="1500" dirty="0" smtClean="0">
                          <a:latin typeface="Cambria" charset="0"/>
                          <a:ea typeface="Cambria" charset="0"/>
                          <a:cs typeface="Cambria" charset="0"/>
                        </a:rPr>
                        <a:t>戏剧性反讽</a:t>
                      </a:r>
                      <a:endParaRPr lang="en-US" altLang="zh-CN" sz="1500" dirty="0" smtClean="0">
                        <a:latin typeface="Cambria" charset="0"/>
                        <a:ea typeface="Cambria" charset="0"/>
                        <a:cs typeface="Cambria" charset="0"/>
                      </a:endParaRPr>
                    </a:p>
                    <a:p>
                      <a:pPr algn="ctr"/>
                      <a:r>
                        <a:rPr lang="en-US" altLang="zh-CN" sz="1500" i="1" dirty="0" smtClean="0">
                          <a:latin typeface="Cambria" charset="0"/>
                          <a:ea typeface="Cambria" charset="0"/>
                          <a:cs typeface="Cambria" charset="0"/>
                        </a:rPr>
                        <a:t>Dramatic Irony</a:t>
                      </a:r>
                      <a:endParaRPr lang="en-US" altLang="zh-CN" sz="1500" i="1" dirty="0">
                        <a:latin typeface="Cambria" charset="0"/>
                        <a:ea typeface="Cambria" charset="0"/>
                        <a:cs typeface="Cambria" charset="0"/>
                      </a:endParaRPr>
                    </a:p>
                  </a:txBody>
                  <a:tcPr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由戏剧中的角色和观众知道的不同而形成的讽刺</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i="1" dirty="0" smtClean="0">
                          <a:solidFill>
                            <a:schemeClr val="tx1">
                              <a:lumMod val="65000"/>
                              <a:lumOff val="35000"/>
                            </a:schemeClr>
                          </a:solidFill>
                          <a:latin typeface="Cambria" charset="0"/>
                          <a:ea typeface="Cambria" charset="0"/>
                          <a:cs typeface="Cambria" charset="0"/>
                        </a:rPr>
                        <a:t>在童话故事中</a:t>
                      </a:r>
                      <a:r>
                        <a:rPr lang="en-US" altLang="zh-CN" sz="1500" i="1" dirty="0" smtClean="0">
                          <a:solidFill>
                            <a:schemeClr val="tx1">
                              <a:lumMod val="65000"/>
                              <a:lumOff val="35000"/>
                            </a:schemeClr>
                          </a:solidFill>
                          <a:latin typeface="Cambria" charset="0"/>
                          <a:ea typeface="Cambria" charset="0"/>
                          <a:cs typeface="Cambria" charset="0"/>
                        </a:rPr>
                        <a:t>, </a:t>
                      </a:r>
                      <a:r>
                        <a:rPr lang="zh-CN" altLang="en-US" sz="1500" i="1" dirty="0" smtClean="0">
                          <a:solidFill>
                            <a:schemeClr val="tx1">
                              <a:lumMod val="65000"/>
                              <a:lumOff val="35000"/>
                            </a:schemeClr>
                          </a:solidFill>
                          <a:latin typeface="Cambria" charset="0"/>
                          <a:ea typeface="Cambria" charset="0"/>
                          <a:cs typeface="Cambria" charset="0"/>
                        </a:rPr>
                        <a:t>白雪公主在女巫的蛊惑下吃了观众都知道是有毒的苹果</a:t>
                      </a:r>
                    </a:p>
                  </a:txBody>
                  <a:tcPr anchor="ctr"/>
                </a:tc>
              </a:tr>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命运反讽</a:t>
                      </a:r>
                      <a:endParaRPr lang="en-US" altLang="zh-CN" sz="150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noProof="0" dirty="0" smtClean="0">
                          <a:latin typeface="Cambria" charset="0"/>
                          <a:ea typeface="Cambria" charset="0"/>
                          <a:cs typeface="Cambria" charset="0"/>
                        </a:rPr>
                        <a:t>Cosmic</a:t>
                      </a:r>
                      <a:r>
                        <a:rPr lang="en-US" altLang="zh-CN" sz="1500" i="1" dirty="0" smtClean="0">
                          <a:latin typeface="Cambria" charset="0"/>
                          <a:ea typeface="Cambria" charset="0"/>
                          <a:cs typeface="Cambria" charset="0"/>
                        </a:rPr>
                        <a:t> Irony</a:t>
                      </a:r>
                    </a:p>
                  </a:txBody>
                  <a:tcPr anchor="ctr"/>
                </a:tc>
                <a:tc>
                  <a:txBody>
                    <a:bodyPr/>
                    <a:lstStyle/>
                    <a:p>
                      <a:pPr algn="ctr"/>
                      <a:r>
                        <a:rPr lang="zh-CN" altLang="en-US" sz="1500" dirty="0" smtClean="0">
                          <a:latin typeface="Cambria" charset="0"/>
                          <a:ea typeface="Cambria" charset="0"/>
                          <a:cs typeface="Cambria" charset="0"/>
                        </a:rPr>
                        <a:t>指命运使得事态的发展，使主人公产生虚假的希望，然后挫败和嘲笑他们</a:t>
                      </a:r>
                      <a:endParaRPr lang="en-US" altLang="zh-CN" sz="1500" dirty="0">
                        <a:latin typeface="Cambria" charset="0"/>
                        <a:ea typeface="Cambria" charset="0"/>
                        <a:cs typeface="Cambria" charset="0"/>
                      </a:endParaRP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solidFill>
                            <a:schemeClr val="tx1">
                              <a:lumMod val="65000"/>
                              <a:lumOff val="35000"/>
                            </a:schemeClr>
                          </a:solidFill>
                          <a:latin typeface="Cambria" charset="0"/>
                          <a:ea typeface="Cambria" charset="0"/>
                          <a:cs typeface="Cambria" charset="0"/>
                        </a:rPr>
                        <a:t>《</a:t>
                      </a:r>
                      <a:r>
                        <a:rPr lang="zh-CN" altLang="en-US" sz="1500" i="1" dirty="0" smtClean="0">
                          <a:solidFill>
                            <a:schemeClr val="tx1">
                              <a:lumMod val="65000"/>
                              <a:lumOff val="35000"/>
                            </a:schemeClr>
                          </a:solidFill>
                          <a:latin typeface="Cambria" charset="0"/>
                          <a:ea typeface="Cambria" charset="0"/>
                          <a:cs typeface="Cambria" charset="0"/>
                        </a:rPr>
                        <a:t>亨利四世</a:t>
                      </a:r>
                      <a:r>
                        <a:rPr lang="en-US" altLang="zh-CN" sz="1500" i="1" dirty="0" smtClean="0">
                          <a:solidFill>
                            <a:schemeClr val="tx1">
                              <a:lumMod val="65000"/>
                              <a:lumOff val="35000"/>
                            </a:schemeClr>
                          </a:solidFill>
                          <a:latin typeface="Cambria" charset="0"/>
                          <a:ea typeface="Cambria" charset="0"/>
                          <a:cs typeface="Cambria" charset="0"/>
                        </a:rPr>
                        <a:t>》</a:t>
                      </a:r>
                      <a:r>
                        <a:rPr lang="zh-CN" altLang="en-US" sz="1500" i="1" dirty="0" smtClean="0">
                          <a:solidFill>
                            <a:schemeClr val="tx1">
                              <a:lumMod val="65000"/>
                              <a:lumOff val="35000"/>
                            </a:schemeClr>
                          </a:solidFill>
                          <a:latin typeface="Cambria" charset="0"/>
                          <a:ea typeface="Cambria" charset="0"/>
                          <a:cs typeface="Cambria" charset="0"/>
                        </a:rPr>
                        <a:t>中</a:t>
                      </a:r>
                      <a:r>
                        <a:rPr lang="en-US" altLang="zh-CN" sz="1500" i="1" dirty="0" smtClean="0">
                          <a:solidFill>
                            <a:schemeClr val="tx1">
                              <a:lumMod val="65000"/>
                              <a:lumOff val="35000"/>
                            </a:schemeClr>
                          </a:solidFill>
                          <a:latin typeface="Cambria" charset="0"/>
                          <a:ea typeface="Cambria" charset="0"/>
                          <a:cs typeface="Cambria" charset="0"/>
                        </a:rPr>
                        <a:t>, </a:t>
                      </a:r>
                      <a:r>
                        <a:rPr lang="zh-CN" altLang="en-US" sz="1500" i="1" dirty="0" smtClean="0">
                          <a:solidFill>
                            <a:schemeClr val="tx1">
                              <a:lumMod val="65000"/>
                              <a:lumOff val="35000"/>
                            </a:schemeClr>
                          </a:solidFill>
                          <a:latin typeface="Cambria" charset="0"/>
                          <a:ea typeface="Cambria" charset="0"/>
                          <a:cs typeface="Cambria" charset="0"/>
                        </a:rPr>
                        <a:t>太子看见父王熟睡，误以为国王已死而匆忙将王冠摘下戴在自己头上</a:t>
                      </a:r>
                      <a:endParaRPr lang="en-US" altLang="zh-CN" sz="1500" i="1" dirty="0" smtClean="0">
                        <a:solidFill>
                          <a:schemeClr val="tx1">
                            <a:lumMod val="65000"/>
                            <a:lumOff val="35000"/>
                          </a:schemeClr>
                        </a:solidFill>
                        <a:latin typeface="Cambria" charset="0"/>
                        <a:ea typeface="Cambria" charset="0"/>
                        <a:cs typeface="Cambria" charset="0"/>
                      </a:endParaRPr>
                    </a:p>
                  </a:txBody>
                  <a:tcPr anchor="ctr"/>
                </a:tc>
              </a:tr>
              <a:tr h="62270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经典反讽</a:t>
                      </a:r>
                      <a:endParaRPr lang="en-US" altLang="zh-CN" sz="150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latin typeface="Cambria" charset="0"/>
                          <a:ea typeface="Cambria" charset="0"/>
                          <a:cs typeface="Cambria" charset="0"/>
                        </a:rPr>
                        <a:t>Classical Irony</a:t>
                      </a:r>
                    </a:p>
                  </a:txBody>
                  <a:tcPr anchor="ctr"/>
                </a:tc>
                <a:tc>
                  <a:txBody>
                    <a:bodyPr/>
                    <a:lstStyle/>
                    <a:p>
                      <a:pPr algn="ctr"/>
                      <a:r>
                        <a:rPr lang="zh-CN" altLang="en-US" sz="1500" dirty="0" smtClean="0">
                          <a:latin typeface="Cambria" charset="0"/>
                          <a:ea typeface="Cambria" charset="0"/>
                          <a:cs typeface="Cambria" charset="0"/>
                        </a:rPr>
                        <a:t>在古希腊喜剧中原始的反讽类型</a:t>
                      </a:r>
                      <a:endParaRPr lang="en-US" altLang="zh-CN" sz="1500" dirty="0">
                        <a:latin typeface="Cambria" charset="0"/>
                        <a:ea typeface="Cambria" charset="0"/>
                        <a:cs typeface="Cambria" charset="0"/>
                      </a:endParaRPr>
                    </a:p>
                  </a:txBody>
                  <a:tcPr anchor="ctr"/>
                </a:tc>
                <a:tc>
                  <a:txBody>
                    <a:bodyPr/>
                    <a:lstStyle/>
                    <a:p>
                      <a:pPr algn="ctr"/>
                      <a:r>
                        <a:rPr lang="en-US" altLang="zh-CN" sz="1500" dirty="0" smtClean="0">
                          <a:latin typeface="Cambria" charset="0"/>
                          <a:ea typeface="Cambria" charset="0"/>
                          <a:cs typeface="Cambria" charset="0"/>
                        </a:rPr>
                        <a:t>/</a:t>
                      </a:r>
                      <a:endParaRPr lang="en-US" altLang="zh-CN" sz="1500" dirty="0">
                        <a:latin typeface="Cambria" charset="0"/>
                        <a:ea typeface="Cambria" charset="0"/>
                        <a:cs typeface="Cambria" charset="0"/>
                      </a:endParaRPr>
                    </a:p>
                  </a:txBody>
                  <a:tcPr anchor="ctr"/>
                </a:tc>
              </a:tr>
              <a:tr h="62270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Cambria" charset="0"/>
                          <a:ea typeface="Cambria" charset="0"/>
                          <a:cs typeface="Cambria" charset="0"/>
                        </a:rPr>
                        <a:t>浪漫反讽</a:t>
                      </a:r>
                      <a:endParaRPr lang="en-US" altLang="zh-CN" sz="1500" dirty="0" smtClean="0">
                        <a:latin typeface="Cambria" charset="0"/>
                        <a:ea typeface="Cambria" charset="0"/>
                        <a:cs typeface="Cambria"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latin typeface="Cambria" charset="0"/>
                          <a:ea typeface="Cambria" charset="0"/>
                          <a:cs typeface="Cambria" charset="0"/>
                        </a:rPr>
                        <a:t>Romantic Irony</a:t>
                      </a:r>
                    </a:p>
                  </a:txBody>
                  <a:tcPr anchor="ctr"/>
                </a:tc>
                <a:tc>
                  <a:txBody>
                    <a:bodyPr/>
                    <a:lstStyle/>
                    <a:p>
                      <a:pPr algn="ctr"/>
                      <a:r>
                        <a:rPr lang="zh-CN" altLang="en-US" sz="1500" dirty="0" smtClean="0">
                          <a:latin typeface="Cambria" charset="0"/>
                          <a:ea typeface="Cambria" charset="0"/>
                          <a:cs typeface="Cambria" charset="0"/>
                        </a:rPr>
                        <a:t>多用于批评小说作家的矛盾处境：</a:t>
                      </a:r>
                      <a:endParaRPr lang="en-US" altLang="zh-CN" sz="1500" dirty="0" smtClean="0">
                        <a:latin typeface="Cambria" charset="0"/>
                        <a:ea typeface="Cambria" charset="0"/>
                        <a:cs typeface="Cambria" charset="0"/>
                      </a:endParaRPr>
                    </a:p>
                    <a:p>
                      <a:pPr algn="ctr"/>
                      <a:r>
                        <a:rPr lang="zh-CN" altLang="en-US" sz="1500" dirty="0" smtClean="0">
                          <a:latin typeface="Cambria" charset="0"/>
                          <a:ea typeface="Cambria" charset="0"/>
                          <a:cs typeface="Cambria" charset="0"/>
                        </a:rPr>
                        <a:t>既主观又客观，既热情又求实</a:t>
                      </a:r>
                      <a:endParaRPr lang="en-US" altLang="zh-CN" sz="1500" dirty="0">
                        <a:latin typeface="Cambria" charset="0"/>
                        <a:ea typeface="Cambria" charset="0"/>
                        <a:cs typeface="Cambria" charset="0"/>
                      </a:endParaRPr>
                    </a:p>
                  </a:txBody>
                  <a:tcPr anchor="ctr"/>
                </a:tc>
                <a:tc>
                  <a:txBody>
                    <a:bodyPr/>
                    <a:lstStyle/>
                    <a:p>
                      <a:pPr algn="ctr"/>
                      <a:r>
                        <a:rPr lang="en-US" altLang="zh-CN" sz="1500" dirty="0" smtClean="0">
                          <a:latin typeface="Cambria" charset="0"/>
                          <a:ea typeface="Cambria" charset="0"/>
                          <a:cs typeface="Cambria" charset="0"/>
                        </a:rPr>
                        <a:t>/</a:t>
                      </a:r>
                      <a:endParaRPr lang="en-US" altLang="zh-CN" sz="1500" dirty="0">
                        <a:latin typeface="Cambria" charset="0"/>
                        <a:ea typeface="Cambria" charset="0"/>
                        <a:cs typeface="Cambria" charset="0"/>
                      </a:endParaRPr>
                    </a:p>
                  </a:txBody>
                  <a:tcPr anchor="ctr"/>
                </a:tc>
              </a:tr>
            </a:tbl>
          </a:graphicData>
        </a:graphic>
      </p:graphicFrame>
      <p:sp>
        <p:nvSpPr>
          <p:cNvPr id="5" name="矩形 4"/>
          <p:cNvSpPr/>
          <p:nvPr/>
        </p:nvSpPr>
        <p:spPr>
          <a:xfrm>
            <a:off x="673263" y="6425168"/>
            <a:ext cx="5588389" cy="338554"/>
          </a:xfrm>
          <a:prstGeom prst="rect">
            <a:avLst/>
          </a:prstGeom>
        </p:spPr>
        <p:txBody>
          <a:bodyPr wrap="none">
            <a:spAutoFit/>
          </a:bodyPr>
          <a:lstStyle/>
          <a:p>
            <a:r>
              <a:rPr lang="zh-CN" altLang="en-US" sz="1600" dirty="0" smtClean="0">
                <a:solidFill>
                  <a:schemeClr val="bg1"/>
                </a:solidFill>
                <a:latin typeface="+mn-ea"/>
                <a:cs typeface="Times New Roman" charset="0"/>
              </a:rPr>
              <a:t>出自</a:t>
            </a:r>
            <a:r>
              <a:rPr lang="en-US" altLang="zh-CN" sz="1600" i="1" dirty="0" smtClean="0">
                <a:solidFill>
                  <a:schemeClr val="bg1"/>
                </a:solidFill>
                <a:latin typeface="Times New Roman" charset="0"/>
                <a:ea typeface="Times New Roman" charset="0"/>
                <a:cs typeface="Times New Roman" charset="0"/>
              </a:rPr>
              <a:t>《The </a:t>
            </a:r>
            <a:r>
              <a:rPr lang="en-US" altLang="zh-CN" sz="1600" i="1" dirty="0">
                <a:solidFill>
                  <a:schemeClr val="bg1"/>
                </a:solidFill>
                <a:latin typeface="Times New Roman" charset="0"/>
                <a:ea typeface="Times New Roman" charset="0"/>
                <a:cs typeface="Times New Roman" charset="0"/>
              </a:rPr>
              <a:t>New Princeton Encyclopedia of Poetry and Poetics》</a:t>
            </a:r>
          </a:p>
        </p:txBody>
      </p:sp>
    </p:spTree>
    <p:extLst>
      <p:ext uri="{BB962C8B-B14F-4D97-AF65-F5344CB8AC3E}">
        <p14:creationId xmlns:p14="http://schemas.microsoft.com/office/powerpoint/2010/main" val="1231348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问题定义</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latin typeface="+mn-ea"/>
                  <a:cs typeface="SimHei" charset="-122"/>
                </a:endParaRPr>
              </a:p>
              <a:p>
                <a:r>
                  <a:rPr lang="zh-CN" altLang="en-US" dirty="0" smtClean="0">
                    <a:latin typeface="+mn-ea"/>
                    <a:cs typeface="SimHei" charset="-122"/>
                  </a:rPr>
                  <a:t>给定</a:t>
                </a:r>
                <a:r>
                  <a:rPr lang="zh-CN" altLang="en-US" dirty="0">
                    <a:latin typeface="+mn-ea"/>
                    <a:cs typeface="SimHei" charset="-122"/>
                  </a:rPr>
                  <a:t>一个字典集合</a:t>
                </a:r>
                <a:r>
                  <a:rPr lang="en-US" altLang="zh-CN" i="1" dirty="0">
                    <a:latin typeface="Cambria Math" charset="0"/>
                    <a:ea typeface="Cambria Math" charset="0"/>
                    <a:cs typeface="Cambria Math" charset="0"/>
                  </a:rPr>
                  <a:t>V</a:t>
                </a:r>
                <a:r>
                  <a:rPr lang="en-US" altLang="zh-CN" dirty="0">
                    <a:latin typeface="+mn-ea"/>
                    <a:cs typeface="SimHei" charset="-122"/>
                  </a:rPr>
                  <a:t> </a:t>
                </a:r>
                <a:r>
                  <a:rPr lang="zh-CN" altLang="en-US" dirty="0">
                    <a:latin typeface="+mn-ea"/>
                    <a:cs typeface="SimHei" charset="-122"/>
                  </a:rPr>
                  <a:t>，微博集合</a:t>
                </a:r>
                <a:r>
                  <a:rPr lang="en-US" altLang="zh-CN" i="1" dirty="0">
                    <a:latin typeface="Cambria Math" charset="0"/>
                    <a:ea typeface="Cambria Math" charset="0"/>
                    <a:cs typeface="Cambria Math" charset="0"/>
                  </a:rPr>
                  <a:t>T</a:t>
                </a:r>
                <a:r>
                  <a:rPr lang="zh-CN" altLang="en-US" dirty="0">
                    <a:latin typeface="+mn-ea"/>
                    <a:cs typeface="SimHei" charset="-122"/>
                  </a:rPr>
                  <a:t>，以及反讽类型集合</a:t>
                </a:r>
                <a:r>
                  <a:rPr lang="en-US" altLang="zh-CN" i="1" dirty="0">
                    <a:latin typeface="Cambria Math" charset="0"/>
                    <a:ea typeface="Cambria Math" charset="0"/>
                    <a:cs typeface="Cambria Math" charset="0"/>
                  </a:rPr>
                  <a:t>C</a:t>
                </a:r>
                <a:endParaRPr lang="en-US" altLang="zh-CN" i="1" dirty="0" smtClean="0">
                  <a:latin typeface="Cambria Math" charset="0"/>
                  <a:ea typeface="Cambria Math" charset="0"/>
                  <a:cs typeface="Cambria Math" charset="0"/>
                </a:endParaRPr>
              </a:p>
              <a:p>
                <a:endParaRPr lang="en-US" altLang="zh-CN" dirty="0">
                  <a:latin typeface="+mn-ea"/>
                  <a:cs typeface="SimHei" charset="-122"/>
                </a:endParaRPr>
              </a:p>
              <a:p>
                <a:r>
                  <a:rPr lang="zh-CN" altLang="en-US" dirty="0">
                    <a:latin typeface="+mn-ea"/>
                    <a:cs typeface="SimHei" charset="-122"/>
                  </a:rPr>
                  <a:t>对于任一条微博</a:t>
                </a:r>
                <a:r>
                  <a:rPr lang="en-US" altLang="zh-CN" dirty="0">
                    <a:latin typeface="+mn-ea"/>
                    <a:cs typeface="SimHei" charset="-122"/>
                  </a:rPr>
                  <a:t> </a:t>
                </a:r>
                <a14:m>
                  <m:oMath xmlns:m="http://schemas.openxmlformats.org/officeDocument/2006/math">
                    <m:r>
                      <a:rPr lang="en-US" altLang="zh-CN" i="1" dirty="0">
                        <a:latin typeface="Cambria Math" charset="0"/>
                        <a:cs typeface="SimHei" charset="-122"/>
                      </a:rPr>
                      <m:t>𝑡</m:t>
                    </m:r>
                    <m:r>
                      <a:rPr lang="en-US" altLang="zh-CN" i="1" dirty="0">
                        <a:latin typeface="Cambria Math" charset="0"/>
                        <a:cs typeface="SimHei" charset="-122"/>
                      </a:rPr>
                      <m:t>∈</m:t>
                    </m:r>
                    <m:r>
                      <a:rPr lang="en-US" altLang="zh-CN" i="1" dirty="0">
                        <a:latin typeface="Cambria Math" charset="0"/>
                        <a:cs typeface="SimHei" charset="-122"/>
                      </a:rPr>
                      <m:t>𝑇</m:t>
                    </m:r>
                  </m:oMath>
                </a14:m>
                <a:r>
                  <a:rPr lang="en-US" altLang="zh-CN" dirty="0">
                    <a:latin typeface="+mn-ea"/>
                    <a:cs typeface="SimHei" charset="-122"/>
                  </a:rPr>
                  <a:t>,</a:t>
                </a:r>
                <a:r>
                  <a:rPr lang="zh-CN" altLang="en-US" dirty="0">
                    <a:latin typeface="+mn-ea"/>
                    <a:cs typeface="SimHei" charset="-122"/>
                  </a:rPr>
                  <a:t>及其反讽类型</a:t>
                </a:r>
                <a14:m>
                  <m:oMath xmlns:m="http://schemas.openxmlformats.org/officeDocument/2006/math">
                    <m:r>
                      <m:rPr>
                        <m:sty m:val="p"/>
                      </m:rPr>
                      <a:rPr lang="en-US" altLang="zh-TW" i="1" dirty="0">
                        <a:latin typeface="Cambria Math" charset="0"/>
                        <a:cs typeface="SimHei" charset="-122"/>
                      </a:rPr>
                      <m:t>c</m:t>
                    </m:r>
                    <m:r>
                      <a:rPr lang="en-US" altLang="zh-CN" i="1" dirty="0">
                        <a:latin typeface="Cambria Math" charset="0"/>
                        <a:cs typeface="SimHei" charset="-122"/>
                      </a:rPr>
                      <m:t>∈</m:t>
                    </m:r>
                    <m:r>
                      <a:rPr lang="en-US" altLang="zh-CN" i="1" dirty="0">
                        <a:latin typeface="Cambria Math" charset="0"/>
                        <a:cs typeface="SimHei" charset="-122"/>
                      </a:rPr>
                      <m:t>𝐶</m:t>
                    </m:r>
                  </m:oMath>
                </a14:m>
                <a:endParaRPr lang="en-US" altLang="zh-CN" dirty="0">
                  <a:latin typeface="+mn-ea"/>
                  <a:cs typeface="SimHei" charset="-122"/>
                </a:endParaRPr>
              </a:p>
              <a:p>
                <a:r>
                  <a:rPr lang="mr-IN" altLang="zh-CN" dirty="0">
                    <a:latin typeface="+mn-ea"/>
                    <a:cs typeface="SimHei" charset="-122"/>
                  </a:rPr>
                  <a:t>    </a:t>
                </a:r>
                <a14:m>
                  <m:oMath xmlns:m="http://schemas.openxmlformats.org/officeDocument/2006/math">
                    <m:r>
                      <a:rPr lang="mr-IN" altLang="zh-CN" i="1" dirty="0">
                        <a:latin typeface="Cambria Math" charset="0"/>
                        <a:cs typeface="SimHei" charset="-122"/>
                      </a:rPr>
                      <m:t>𝑡</m:t>
                    </m:r>
                    <m:r>
                      <a:rPr lang="mr-IN" altLang="zh-CN" i="1" dirty="0">
                        <a:latin typeface="Cambria Math" charset="0"/>
                        <a:cs typeface="SimHei" charset="-122"/>
                      </a:rPr>
                      <m:t> = </m:t>
                    </m:r>
                    <m:d>
                      <m:dPr>
                        <m:ctrlPr>
                          <a:rPr lang="mr-IN" altLang="zh-CN" i="1" dirty="0">
                            <a:latin typeface="Cambria Math" charset="0"/>
                            <a:cs typeface="SimHei" charset="-122"/>
                          </a:rPr>
                        </m:ctrlPr>
                      </m:dPr>
                      <m:e>
                        <m:sSub>
                          <m:sSubPr>
                            <m:ctrlPr>
                              <a:rPr lang="en-US" altLang="zh-CN" i="1" dirty="0">
                                <a:latin typeface="Cambria Math" charset="0"/>
                                <a:cs typeface="SimHei" charset="-122"/>
                              </a:rPr>
                            </m:ctrlPr>
                          </m:sSubPr>
                          <m:e>
                            <m:r>
                              <a:rPr lang="mr-IN" altLang="zh-CN" i="1" dirty="0">
                                <a:latin typeface="Cambria Math" charset="0"/>
                                <a:cs typeface="SimHei" charset="-122"/>
                              </a:rPr>
                              <m:t>𝑣</m:t>
                            </m:r>
                          </m:e>
                          <m:sub>
                            <m:r>
                              <a:rPr lang="en-US" altLang="zh-CN" i="1" dirty="0">
                                <a:latin typeface="Cambria Math" charset="0"/>
                                <a:cs typeface="SimHei" charset="-122"/>
                              </a:rPr>
                              <m:t>1</m:t>
                            </m:r>
                          </m:sub>
                        </m:sSub>
                        <m:r>
                          <a:rPr lang="mr-IN" altLang="zh-CN" i="1" dirty="0">
                            <a:latin typeface="Cambria Math" charset="0"/>
                            <a:cs typeface="SimHei" charset="-122"/>
                          </a:rPr>
                          <m:t>, </m:t>
                        </m:r>
                        <m:sSub>
                          <m:sSubPr>
                            <m:ctrlPr>
                              <a:rPr lang="en-US" altLang="zh-CN" i="1" dirty="0">
                                <a:latin typeface="Cambria Math" charset="0"/>
                                <a:cs typeface="SimHei" charset="-122"/>
                              </a:rPr>
                            </m:ctrlPr>
                          </m:sSubPr>
                          <m:e>
                            <m:r>
                              <a:rPr lang="mr-IN" altLang="zh-CN" i="1" dirty="0">
                                <a:latin typeface="Cambria Math" charset="0"/>
                                <a:cs typeface="SimHei" charset="-122"/>
                              </a:rPr>
                              <m:t>𝑣</m:t>
                            </m:r>
                          </m:e>
                          <m:sub>
                            <m:r>
                              <a:rPr lang="mr-IN" altLang="zh-CN" i="1" dirty="0">
                                <a:latin typeface="Cambria Math" charset="0"/>
                                <a:cs typeface="SimHei" charset="-122"/>
                              </a:rPr>
                              <m:t>2</m:t>
                            </m:r>
                          </m:sub>
                        </m:sSub>
                        <m:r>
                          <a:rPr lang="mr-IN" altLang="zh-CN" i="1" dirty="0">
                            <a:latin typeface="Cambria Math" charset="0"/>
                            <a:cs typeface="SimHei" charset="-122"/>
                          </a:rPr>
                          <m:t>, …, </m:t>
                        </m:r>
                        <m:sSub>
                          <m:sSubPr>
                            <m:ctrlPr>
                              <a:rPr lang="en-US" altLang="zh-CN" i="1" dirty="0">
                                <a:latin typeface="Cambria Math" charset="0"/>
                                <a:cs typeface="SimHei" charset="-122"/>
                              </a:rPr>
                            </m:ctrlPr>
                          </m:sSubPr>
                          <m:e>
                            <m:r>
                              <a:rPr lang="mr-IN" altLang="zh-CN" i="1" dirty="0" err="1">
                                <a:latin typeface="Cambria Math" charset="0"/>
                                <a:cs typeface="SimHei" charset="-122"/>
                              </a:rPr>
                              <m:t>𝑣</m:t>
                            </m:r>
                          </m:e>
                          <m:sub>
                            <m:r>
                              <a:rPr lang="en-US" altLang="zh-CN" i="1" dirty="0">
                                <a:latin typeface="Cambria Math" charset="0"/>
                                <a:cs typeface="SimHei" charset="-122"/>
                              </a:rPr>
                              <m:t>𝐿</m:t>
                            </m:r>
                          </m:sub>
                        </m:sSub>
                      </m:e>
                    </m:d>
                  </m:oMath>
                </a14:m>
                <a:endParaRPr lang="en-US" altLang="zh-CN" i="1" dirty="0">
                  <a:latin typeface="+mn-ea"/>
                  <a:cs typeface="SimHei" charset="-122"/>
                </a:endParaRPr>
              </a:p>
              <a:p>
                <a:r>
                  <a:rPr lang="en-US" altLang="zh-CN" dirty="0">
                    <a:latin typeface="+mn-ea"/>
                    <a:cs typeface="SimHei" charset="-122"/>
                  </a:rPr>
                  <a:t>    </a:t>
                </a:r>
                <a14:m>
                  <m:oMath xmlns:m="http://schemas.openxmlformats.org/officeDocument/2006/math">
                    <m:sSub>
                      <m:sSubPr>
                        <m:ctrlPr>
                          <a:rPr lang="en-US" altLang="zh-CN" i="1" dirty="0">
                            <a:latin typeface="Cambria Math" charset="0"/>
                            <a:cs typeface="SimHei" charset="-122"/>
                          </a:rPr>
                        </m:ctrlPr>
                      </m:sSubPr>
                      <m:e>
                        <m:r>
                          <a:rPr lang="mr-IN" altLang="zh-CN" i="1" dirty="0" err="1">
                            <a:latin typeface="Cambria Math" charset="0"/>
                            <a:cs typeface="SimHei" charset="-122"/>
                          </a:rPr>
                          <m:t>𝑣</m:t>
                        </m:r>
                      </m:e>
                      <m:sub>
                        <m:r>
                          <a:rPr lang="en-US" altLang="zh-CN" i="1" dirty="0">
                            <a:latin typeface="Cambria Math" charset="0"/>
                            <a:cs typeface="SimHei" charset="-122"/>
                          </a:rPr>
                          <m:t>𝑖</m:t>
                        </m:r>
                      </m:sub>
                    </m:sSub>
                    <m:r>
                      <a:rPr lang="en-US" altLang="zh-CN" i="1" dirty="0">
                        <a:latin typeface="Cambria Math" charset="0"/>
                        <a:cs typeface="SimHei" charset="-122"/>
                      </a:rPr>
                      <m:t>∈</m:t>
                    </m:r>
                    <m:r>
                      <a:rPr lang="mr-IN" altLang="zh-CN" i="1" dirty="0">
                        <a:latin typeface="Cambria Math" charset="0"/>
                        <a:cs typeface="SimHei" charset="-122"/>
                      </a:rPr>
                      <m:t>𝑉</m:t>
                    </m:r>
                  </m:oMath>
                </a14:m>
                <a:r>
                  <a:rPr lang="en-US" altLang="zh-CN" dirty="0">
                    <a:latin typeface="+mn-ea"/>
                    <a:cs typeface="SimHei" charset="-122"/>
                  </a:rPr>
                  <a:t>, </a:t>
                </a:r>
                <a14:m>
                  <m:oMath xmlns:m="http://schemas.openxmlformats.org/officeDocument/2006/math">
                    <m:r>
                      <a:rPr lang="en-US" altLang="zh-CN" i="1" dirty="0">
                        <a:latin typeface="Cambria Math" charset="0"/>
                        <a:cs typeface="SimHei" charset="-122"/>
                      </a:rPr>
                      <m:t>𝑖</m:t>
                    </m:r>
                    <m:r>
                      <a:rPr lang="en-US" altLang="zh-CN" i="1" dirty="0">
                        <a:latin typeface="Cambria Math" charset="0"/>
                        <a:cs typeface="SimHei" charset="-122"/>
                      </a:rPr>
                      <m:t>=1,2,…,</m:t>
                    </m:r>
                    <m:r>
                      <a:rPr lang="en-US" altLang="zh-CN" i="1" dirty="0">
                        <a:latin typeface="Cambria Math" charset="0"/>
                        <a:cs typeface="SimHei" charset="-122"/>
                      </a:rPr>
                      <m:t>𝐿</m:t>
                    </m:r>
                  </m:oMath>
                </a14:m>
                <a:endParaRPr lang="mr-IN" altLang="zh-CN" dirty="0">
                  <a:latin typeface="+mn-ea"/>
                  <a:cs typeface="SimHei" charset="-122"/>
                </a:endParaRPr>
              </a:p>
              <a:p>
                <a:r>
                  <a:rPr lang="zh-CN" altLang="en-US" dirty="0">
                    <a:latin typeface="+mn-ea"/>
                    <a:cs typeface="SimHei" charset="-122"/>
                  </a:rPr>
                  <a:t>其中</a:t>
                </a:r>
                <a:r>
                  <a:rPr lang="en-US" altLang="zh-CN" i="1" dirty="0">
                    <a:latin typeface="Cambria Math" charset="0"/>
                    <a:ea typeface="Cambria Math" charset="0"/>
                    <a:cs typeface="Cambria Math" charset="0"/>
                  </a:rPr>
                  <a:t>L</a:t>
                </a:r>
                <a:r>
                  <a:rPr lang="zh-CN" altLang="en-US" dirty="0">
                    <a:latin typeface="+mn-ea"/>
                    <a:cs typeface="SimHei" charset="-122"/>
                  </a:rPr>
                  <a:t>为一条微博的最大</a:t>
                </a:r>
                <a:r>
                  <a:rPr lang="zh-CN" altLang="en-US" dirty="0" smtClean="0">
                    <a:latin typeface="+mn-ea"/>
                    <a:cs typeface="SimHei" charset="-122"/>
                  </a:rPr>
                  <a:t>长度</a:t>
                </a:r>
                <a:endParaRPr lang="en-US" altLang="zh-CN" dirty="0" smtClean="0">
                  <a:latin typeface="+mn-ea"/>
                  <a:cs typeface="SimHei" charset="-122"/>
                </a:endParaRPr>
              </a:p>
              <a:p>
                <a:endParaRPr lang="mr-IN" altLang="zh-CN" dirty="0">
                  <a:latin typeface="+mn-ea"/>
                  <a:cs typeface="SimHei" charset="-122"/>
                </a:endParaRPr>
              </a:p>
              <a:p>
                <a:r>
                  <a:rPr lang="zh-CN" altLang="en-US" dirty="0">
                    <a:latin typeface="+mn-ea"/>
                    <a:cs typeface="SimHei" charset="-122"/>
                  </a:rPr>
                  <a:t>给出一个函数</a:t>
                </a:r>
                <a:r>
                  <a:rPr lang="en-US" altLang="zh-CN" i="1" dirty="0">
                    <a:latin typeface="+mn-ea"/>
                    <a:cs typeface="SimHei" charset="-122"/>
                  </a:rPr>
                  <a:t> </a:t>
                </a:r>
                <a:r>
                  <a:rPr lang="en-US" altLang="zh-CN" i="1" dirty="0">
                    <a:latin typeface="Cambria Math" charset="0"/>
                    <a:ea typeface="Cambria Math" charset="0"/>
                    <a:cs typeface="Cambria Math" charset="0"/>
                  </a:rPr>
                  <a:t>f</a:t>
                </a:r>
                <a:r>
                  <a:rPr lang="en-US" altLang="zh-CN" i="1" dirty="0">
                    <a:latin typeface="+mn-ea"/>
                    <a:cs typeface="SimHei" charset="-122"/>
                  </a:rPr>
                  <a:t> </a:t>
                </a:r>
                <a:r>
                  <a:rPr lang="en-US" altLang="zh-CN" dirty="0">
                    <a:latin typeface="+mn-ea"/>
                    <a:cs typeface="SimHei" charset="-122"/>
                  </a:rPr>
                  <a:t>, </a:t>
                </a:r>
                <a:r>
                  <a:rPr lang="zh-CN" altLang="en-US" dirty="0">
                    <a:latin typeface="+mn-ea"/>
                    <a:cs typeface="SimHei" charset="-122"/>
                  </a:rPr>
                  <a:t>使得</a:t>
                </a:r>
                <a:r>
                  <a:rPr lang="en-US" altLang="zh-CN" dirty="0">
                    <a:latin typeface="+mn-ea"/>
                    <a:cs typeface="SimHei" charset="-122"/>
                  </a:rPr>
                  <a:t> </a:t>
                </a:r>
                <a14:m>
                  <m:oMath xmlns:m="http://schemas.openxmlformats.org/officeDocument/2006/math">
                    <m:r>
                      <a:rPr lang="en-US" altLang="zh-CN" i="1" dirty="0">
                        <a:latin typeface="Cambria Math" charset="0"/>
                        <a:cs typeface="Times New Roman" charset="0"/>
                      </a:rPr>
                      <m:t>𝑐</m:t>
                    </m:r>
                    <m:r>
                      <a:rPr lang="en-US" altLang="zh-CN" i="1" dirty="0">
                        <a:latin typeface="Cambria Math" charset="0"/>
                        <a:cs typeface="Times New Roman" charset="0"/>
                      </a:rPr>
                      <m:t>= </m:t>
                    </m:r>
                    <m:r>
                      <a:rPr lang="en-US" altLang="zh-CN" i="1" dirty="0">
                        <a:latin typeface="Cambria Math" charset="0"/>
                        <a:cs typeface="Times New Roman" charset="0"/>
                      </a:rPr>
                      <m:t>𝑓</m:t>
                    </m:r>
                    <m:r>
                      <a:rPr lang="en-US" altLang="zh-CN" i="1" dirty="0">
                        <a:latin typeface="Cambria Math" charset="0"/>
                        <a:cs typeface="Times New Roman" charset="0"/>
                      </a:rPr>
                      <m:t> (</m:t>
                    </m:r>
                    <m:r>
                      <a:rPr lang="en-US" altLang="zh-CN" i="1" dirty="0">
                        <a:latin typeface="Cambria Math" charset="0"/>
                        <a:cs typeface="Times New Roman" charset="0"/>
                      </a:rPr>
                      <m:t>𝑡</m:t>
                    </m:r>
                    <m:r>
                      <a:rPr lang="en-US" altLang="zh-CN" i="1" dirty="0">
                        <a:latin typeface="Cambria Math" charset="0"/>
                        <a:cs typeface="Times New Roman" charset="0"/>
                      </a:rPr>
                      <m:t>)</m:t>
                    </m:r>
                  </m:oMath>
                </a14:m>
                <a:endParaRPr lang="zh-CN" altLang="en-US" i="1" dirty="0">
                  <a:latin typeface="+mn-ea"/>
                  <a:cs typeface="Times New Roman"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15" b="-1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3890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a:t>
            </a:r>
            <a:endParaRPr kumimoji="1" lang="zh-CN" altLang="en-US" dirty="0"/>
          </a:p>
        </p:txBody>
      </p:sp>
      <p:sp>
        <p:nvSpPr>
          <p:cNvPr id="6" name="圆角矩形 5"/>
          <p:cNvSpPr/>
          <p:nvPr/>
        </p:nvSpPr>
        <p:spPr>
          <a:xfrm>
            <a:off x="3257664" y="4055351"/>
            <a:ext cx="1301636" cy="138696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语言</a:t>
            </a:r>
            <a:endParaRPr kumimoji="1" lang="en-US" altLang="zh-CN" dirty="0" smtClean="0"/>
          </a:p>
          <a:p>
            <a:pPr algn="ctr"/>
            <a:r>
              <a:rPr kumimoji="1" lang="zh-CN" altLang="en-US" dirty="0" smtClean="0"/>
              <a:t>标准化</a:t>
            </a:r>
            <a:endParaRPr kumimoji="1" lang="en-US" altLang="zh-CN" dirty="0"/>
          </a:p>
        </p:txBody>
      </p:sp>
      <p:sp>
        <p:nvSpPr>
          <p:cNvPr id="7" name="圆角矩形 6"/>
          <p:cNvSpPr/>
          <p:nvPr/>
        </p:nvSpPr>
        <p:spPr>
          <a:xfrm>
            <a:off x="2164624" y="2310821"/>
            <a:ext cx="529809" cy="313149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分词</a:t>
            </a:r>
            <a:endParaRPr kumimoji="1" lang="zh-CN" altLang="en-US" dirty="0"/>
          </a:p>
        </p:txBody>
      </p:sp>
      <p:sp>
        <p:nvSpPr>
          <p:cNvPr id="9" name="圆角矩形 8"/>
          <p:cNvSpPr/>
          <p:nvPr/>
        </p:nvSpPr>
        <p:spPr>
          <a:xfrm>
            <a:off x="3257663" y="2325740"/>
            <a:ext cx="3128855" cy="138696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针对微博文本特性的</a:t>
            </a:r>
            <a:endParaRPr kumimoji="1" lang="en-US" altLang="zh-CN" dirty="0" smtClean="0"/>
          </a:p>
          <a:p>
            <a:pPr algn="ctr"/>
            <a:r>
              <a:rPr kumimoji="1" lang="zh-CN" altLang="en-US" dirty="0" smtClean="0"/>
              <a:t>特征提取</a:t>
            </a:r>
            <a:endParaRPr kumimoji="1" lang="zh-CN" altLang="en-US" dirty="0"/>
          </a:p>
        </p:txBody>
      </p:sp>
      <p:sp>
        <p:nvSpPr>
          <p:cNvPr id="10" name="圆角矩形 9"/>
          <p:cNvSpPr/>
          <p:nvPr/>
        </p:nvSpPr>
        <p:spPr>
          <a:xfrm>
            <a:off x="7964925" y="4683167"/>
            <a:ext cx="1429680" cy="70840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mtClean="0"/>
              <a:t>子分类器</a:t>
            </a:r>
            <a:endParaRPr kumimoji="1" lang="zh-CN" altLang="en-US" dirty="0"/>
          </a:p>
        </p:txBody>
      </p:sp>
      <p:sp>
        <p:nvSpPr>
          <p:cNvPr id="12" name="圆角矩形 11"/>
          <p:cNvSpPr/>
          <p:nvPr/>
        </p:nvSpPr>
        <p:spPr>
          <a:xfrm>
            <a:off x="4966475" y="4055351"/>
            <a:ext cx="1420043" cy="138696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特征提取</a:t>
            </a:r>
            <a:endParaRPr kumimoji="1" lang="en-US" altLang="zh-CN" dirty="0"/>
          </a:p>
        </p:txBody>
      </p:sp>
      <p:cxnSp>
        <p:nvCxnSpPr>
          <p:cNvPr id="14" name="直线箭头连接符 13"/>
          <p:cNvCxnSpPr>
            <a:endCxn id="7" idx="1"/>
          </p:cNvCxnSpPr>
          <p:nvPr/>
        </p:nvCxnSpPr>
        <p:spPr>
          <a:xfrm>
            <a:off x="1601394" y="3876570"/>
            <a:ext cx="56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2" idx="3"/>
          </p:cNvCxnSpPr>
          <p:nvPr/>
        </p:nvCxnSpPr>
        <p:spPr>
          <a:xfrm>
            <a:off x="6386518" y="4748835"/>
            <a:ext cx="645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9" idx="3"/>
          </p:cNvCxnSpPr>
          <p:nvPr/>
        </p:nvCxnSpPr>
        <p:spPr>
          <a:xfrm>
            <a:off x="6386518" y="3019224"/>
            <a:ext cx="645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6" idx="3"/>
            <a:endCxn id="12" idx="1"/>
          </p:cNvCxnSpPr>
          <p:nvPr/>
        </p:nvCxnSpPr>
        <p:spPr>
          <a:xfrm>
            <a:off x="4559300" y="4748835"/>
            <a:ext cx="407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endCxn id="6" idx="1"/>
          </p:cNvCxnSpPr>
          <p:nvPr/>
        </p:nvCxnSpPr>
        <p:spPr>
          <a:xfrm>
            <a:off x="2694433" y="4748835"/>
            <a:ext cx="563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a:off x="2694433" y="3043939"/>
            <a:ext cx="56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31" idx="3"/>
          </p:cNvCxnSpPr>
          <p:nvPr/>
        </p:nvCxnSpPr>
        <p:spPr>
          <a:xfrm>
            <a:off x="9398650" y="3876569"/>
            <a:ext cx="382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0828330" y="3276403"/>
            <a:ext cx="529809" cy="1200329"/>
          </a:xfrm>
          <a:prstGeom prst="rect">
            <a:avLst/>
          </a:prstGeom>
        </p:spPr>
        <p:txBody>
          <a:bodyPr wrap="square">
            <a:spAutoFit/>
          </a:bodyPr>
          <a:lstStyle/>
          <a:p>
            <a:pPr algn="ctr"/>
            <a:r>
              <a:rPr kumimoji="1" lang="zh-CN" altLang="en-US" smtClean="0"/>
              <a:t>讽刺类型</a:t>
            </a:r>
            <a:endParaRPr kumimoji="1" lang="zh-CN" altLang="en-US" dirty="0"/>
          </a:p>
        </p:txBody>
      </p:sp>
      <p:sp>
        <p:nvSpPr>
          <p:cNvPr id="29" name="矩形 28"/>
          <p:cNvSpPr/>
          <p:nvPr/>
        </p:nvSpPr>
        <p:spPr>
          <a:xfrm>
            <a:off x="1180185" y="3019224"/>
            <a:ext cx="454630" cy="1754326"/>
          </a:xfrm>
          <a:prstGeom prst="rect">
            <a:avLst/>
          </a:prstGeom>
        </p:spPr>
        <p:txBody>
          <a:bodyPr wrap="square">
            <a:spAutoFit/>
          </a:bodyPr>
          <a:lstStyle/>
          <a:p>
            <a:pPr algn="ctr"/>
            <a:r>
              <a:rPr kumimoji="1" lang="zh-CN" altLang="en-US" smtClean="0"/>
              <a:t>原始微博文本</a:t>
            </a:r>
            <a:endParaRPr kumimoji="1" lang="zh-CN" altLang="en-US" dirty="0"/>
          </a:p>
        </p:txBody>
      </p:sp>
      <p:sp>
        <p:nvSpPr>
          <p:cNvPr id="27" name="圆角矩形 26"/>
          <p:cNvSpPr/>
          <p:nvPr/>
        </p:nvSpPr>
        <p:spPr>
          <a:xfrm>
            <a:off x="7031985" y="2310820"/>
            <a:ext cx="529809" cy="313149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前融合</a:t>
            </a:r>
            <a:endParaRPr kumimoji="1" lang="zh-CN" altLang="en-US" dirty="0"/>
          </a:p>
        </p:txBody>
      </p:sp>
      <p:sp>
        <p:nvSpPr>
          <p:cNvPr id="30" name="圆角矩形 29"/>
          <p:cNvSpPr/>
          <p:nvPr/>
        </p:nvSpPr>
        <p:spPr>
          <a:xfrm>
            <a:off x="9797736" y="2310820"/>
            <a:ext cx="529809" cy="313149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mtClean="0"/>
              <a:t>后融合</a:t>
            </a:r>
            <a:endParaRPr kumimoji="1" lang="zh-CN" altLang="en-US" dirty="0"/>
          </a:p>
        </p:txBody>
      </p:sp>
      <p:sp>
        <p:nvSpPr>
          <p:cNvPr id="31" name="圆角矩形 30"/>
          <p:cNvSpPr/>
          <p:nvPr/>
        </p:nvSpPr>
        <p:spPr>
          <a:xfrm>
            <a:off x="7968970" y="3522367"/>
            <a:ext cx="1429680" cy="70840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mtClean="0"/>
              <a:t>子分类器</a:t>
            </a:r>
            <a:endParaRPr kumimoji="1" lang="zh-CN" altLang="en-US" dirty="0"/>
          </a:p>
        </p:txBody>
      </p:sp>
      <p:sp>
        <p:nvSpPr>
          <p:cNvPr id="32" name="圆角矩形 31"/>
          <p:cNvSpPr/>
          <p:nvPr/>
        </p:nvSpPr>
        <p:spPr>
          <a:xfrm>
            <a:off x="7960880" y="2325740"/>
            <a:ext cx="1429680" cy="70840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子分类器</a:t>
            </a:r>
            <a:endParaRPr kumimoji="1" lang="zh-CN" altLang="en-US" dirty="0"/>
          </a:p>
        </p:txBody>
      </p:sp>
      <p:cxnSp>
        <p:nvCxnSpPr>
          <p:cNvPr id="23" name="直线箭头连接符 22"/>
          <p:cNvCxnSpPr>
            <a:stCxn id="27" idx="3"/>
            <a:endCxn id="31" idx="1"/>
          </p:cNvCxnSpPr>
          <p:nvPr/>
        </p:nvCxnSpPr>
        <p:spPr>
          <a:xfrm>
            <a:off x="7561794" y="3876569"/>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a:off x="7553704" y="2679941"/>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7553704" y="5037368"/>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9398650" y="5037368"/>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9386383" y="2679941"/>
            <a:ext cx="407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a:off x="10327545" y="3876568"/>
            <a:ext cx="56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285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a:xfrm>
            <a:off x="1097280" y="1845734"/>
            <a:ext cx="10058400" cy="4224866"/>
          </a:xfrm>
        </p:spPr>
        <p:txBody>
          <a:bodyPr>
            <a:normAutofit/>
          </a:bodyPr>
          <a:lstStyle/>
          <a:p>
            <a:endParaRPr kumimoji="1" lang="en-US" altLang="zh-CN" dirty="0" smtClean="0"/>
          </a:p>
          <a:p>
            <a:r>
              <a:rPr kumimoji="1" lang="zh-CN" altLang="en-US" dirty="0" smtClean="0"/>
              <a:t>输入</a:t>
            </a:r>
            <a:endParaRPr kumimoji="1" lang="en-US" altLang="zh-CN" dirty="0" smtClean="0"/>
          </a:p>
          <a:p>
            <a:pPr lvl="1"/>
            <a:r>
              <a:rPr kumimoji="1" lang="zh-CN" altLang="en-US" dirty="0" smtClean="0"/>
              <a:t>来自</a:t>
            </a:r>
            <a:r>
              <a:rPr kumimoji="1" lang="en-US" altLang="zh-CN" dirty="0"/>
              <a:t>Twitter</a:t>
            </a:r>
            <a:r>
              <a:rPr kumimoji="1" lang="zh-CN" altLang="en-US" dirty="0"/>
              <a:t>的英语微博</a:t>
            </a:r>
            <a:r>
              <a:rPr kumimoji="1" lang="zh-CN" altLang="en-US" dirty="0" smtClean="0"/>
              <a:t>文本</a:t>
            </a:r>
            <a:endParaRPr kumimoji="1" lang="en-US" altLang="zh-CN" dirty="0" smtClean="0"/>
          </a:p>
          <a:p>
            <a:r>
              <a:rPr kumimoji="1" lang="zh-CN" altLang="en-US" dirty="0" smtClean="0"/>
              <a:t>输出</a:t>
            </a:r>
            <a:endParaRPr kumimoji="1" lang="en-US" altLang="zh-CN" dirty="0"/>
          </a:p>
          <a:p>
            <a:pPr lvl="1"/>
            <a:r>
              <a:rPr kumimoji="1" lang="zh-CN" altLang="en-US" dirty="0"/>
              <a:t>对应输入的微博文本所包含的嘲调的</a:t>
            </a:r>
            <a:r>
              <a:rPr kumimoji="1" lang="zh-CN" altLang="en-US" dirty="0" smtClean="0"/>
              <a:t>类型</a:t>
            </a:r>
            <a:endParaRPr kumimoji="1" lang="en-US" altLang="zh-CN" dirty="0" smtClean="0"/>
          </a:p>
          <a:p>
            <a:r>
              <a:rPr kumimoji="1" lang="zh-CN" altLang="en-US" dirty="0" smtClean="0"/>
              <a:t>分词</a:t>
            </a:r>
            <a:endParaRPr kumimoji="1" lang="en-US" altLang="zh-CN" dirty="0"/>
          </a:p>
          <a:p>
            <a:pPr lvl="1"/>
            <a:r>
              <a:rPr kumimoji="1" lang="zh-CN" altLang="en-US" dirty="0" smtClean="0"/>
              <a:t>把</a:t>
            </a:r>
            <a:r>
              <a:rPr kumimoji="1" lang="zh-CN" altLang="en-US" dirty="0"/>
              <a:t>一段文本切成单词</a:t>
            </a:r>
            <a:r>
              <a:rPr kumimoji="1" lang="zh-CN" altLang="en-US" dirty="0" smtClean="0"/>
              <a:t>序列</a:t>
            </a:r>
            <a:endParaRPr kumimoji="1" lang="en-US" altLang="zh-CN" dirty="0" smtClean="0"/>
          </a:p>
          <a:p>
            <a:pPr lvl="2"/>
            <a:r>
              <a:rPr kumimoji="1" lang="zh-CN" altLang="en-US" dirty="0"/>
              <a:t>推荐工具</a:t>
            </a:r>
            <a:r>
              <a:rPr kumimoji="1" lang="en-US" altLang="zh-CN" dirty="0"/>
              <a:t>: NLTK</a:t>
            </a:r>
            <a:r>
              <a:rPr kumimoji="1" lang="en-US" altLang="zh-CN" dirty="0" smtClean="0"/>
              <a:t>, </a:t>
            </a:r>
            <a:r>
              <a:rPr kumimoji="1" lang="en-US" altLang="zh-CN" dirty="0"/>
              <a:t>CMU</a:t>
            </a:r>
            <a:r>
              <a:rPr kumimoji="1" lang="zh-CN" altLang="en-US" dirty="0"/>
              <a:t>提供的</a:t>
            </a:r>
            <a:r>
              <a:rPr kumimoji="1" lang="en-US" altLang="zh-CN" dirty="0" err="1" smtClean="0"/>
              <a:t>TweetNLP</a:t>
            </a:r>
            <a:r>
              <a:rPr kumimoji="1" lang="en-US" altLang="zh-CN" dirty="0" smtClean="0"/>
              <a:t>, </a:t>
            </a:r>
            <a:r>
              <a:rPr kumimoji="1" lang="en-US" altLang="zh-CN" dirty="0" err="1" smtClean="0"/>
              <a:t>ekphrasis</a:t>
            </a:r>
            <a:endParaRPr kumimoji="1" lang="en-US" altLang="zh-CN" dirty="0" smtClean="0"/>
          </a:p>
          <a:p>
            <a:pPr lvl="1"/>
            <a:r>
              <a:rPr kumimoji="1" lang="zh-CN" altLang="en-US" dirty="0" smtClean="0"/>
              <a:t>此处</a:t>
            </a:r>
            <a:r>
              <a:rPr kumimoji="1" lang="zh-CN" altLang="en-US" dirty="0"/>
              <a:t>单词除了指标准英语单词，也包括单个标点符号，多个标点符号组成的表情符</a:t>
            </a:r>
            <a:r>
              <a:rPr kumimoji="1" lang="zh-CN" altLang="en-US" dirty="0" smtClean="0"/>
              <a:t>等</a:t>
            </a:r>
            <a:endParaRPr kumimoji="1" lang="en-US" altLang="zh-CN" dirty="0" smtClean="0"/>
          </a:p>
          <a:p>
            <a:pPr lvl="2"/>
            <a:endParaRPr kumimoji="1" lang="en-US" altLang="zh-CN" dirty="0" smtClean="0"/>
          </a:p>
        </p:txBody>
      </p:sp>
    </p:spTree>
    <p:extLst>
      <p:ext uri="{BB962C8B-B14F-4D97-AF65-F5344CB8AC3E}">
        <p14:creationId xmlns:p14="http://schemas.microsoft.com/office/powerpoint/2010/main" val="621538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实验方法</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针对</a:t>
            </a:r>
            <a:r>
              <a:rPr kumimoji="1" lang="zh-CN" altLang="en-US" dirty="0"/>
              <a:t>微博文本特性的特征提取</a:t>
            </a:r>
            <a:endParaRPr kumimoji="1" lang="en-US" altLang="zh-CN" dirty="0"/>
          </a:p>
          <a:p>
            <a:pPr lvl="1"/>
            <a:r>
              <a:rPr kumimoji="1" lang="zh-CN" altLang="en-US" dirty="0"/>
              <a:t>微博作为社交媒体，文本中经常出现有别于标准</a:t>
            </a:r>
            <a:r>
              <a:rPr kumimoji="1" lang="zh-CN" altLang="en-US" dirty="0" smtClean="0"/>
              <a:t>英语</a:t>
            </a:r>
            <a:r>
              <a:rPr kumimoji="1" lang="zh-CN" altLang="en-US" dirty="0"/>
              <a:t>的用法，如</a:t>
            </a:r>
            <a:endParaRPr kumimoji="1" lang="en-US" altLang="zh-CN" dirty="0"/>
          </a:p>
          <a:p>
            <a:pPr lvl="2"/>
            <a:r>
              <a:rPr kumimoji="1" lang="zh-CN" altLang="en-US" dirty="0"/>
              <a:t>不是因为语义原因而连续的大写字母</a:t>
            </a:r>
            <a:r>
              <a:rPr kumimoji="1" lang="en-US" altLang="zh-CN" dirty="0"/>
              <a:t>: “GREAT~”</a:t>
            </a:r>
          </a:p>
          <a:p>
            <a:pPr lvl="2"/>
            <a:r>
              <a:rPr kumimoji="1" lang="zh-CN" altLang="en-US" dirty="0"/>
              <a:t>一个英语单词中某个字段连续重复针对语义的预处理</a:t>
            </a:r>
            <a:r>
              <a:rPr kumimoji="1" lang="en-US" altLang="zh-CN" dirty="0"/>
              <a:t>: “</a:t>
            </a:r>
            <a:r>
              <a:rPr kumimoji="1" lang="en-US" altLang="zh-CN" dirty="0" err="1"/>
              <a:t>Yeeeeeeeeeesssssss</a:t>
            </a:r>
            <a:r>
              <a:rPr kumimoji="1" lang="en-US" altLang="zh-CN" dirty="0"/>
              <a:t>!”</a:t>
            </a:r>
          </a:p>
          <a:p>
            <a:pPr lvl="1"/>
            <a:r>
              <a:rPr kumimoji="1" lang="zh-CN" altLang="en-US" dirty="0"/>
              <a:t>具体特征</a:t>
            </a:r>
            <a:r>
              <a:rPr kumimoji="1" lang="zh-CN" altLang="en-US" dirty="0" smtClean="0"/>
              <a:t>包括</a:t>
            </a:r>
            <a:endParaRPr kumimoji="1" lang="en-US" altLang="zh-CN" dirty="0" smtClean="0"/>
          </a:p>
          <a:p>
            <a:pPr lvl="2"/>
            <a:r>
              <a:rPr kumimoji="1" lang="zh-CN" altLang="en-US" dirty="0" smtClean="0"/>
              <a:t>大写</a:t>
            </a:r>
            <a:r>
              <a:rPr kumimoji="1" lang="zh-CN" altLang="en-US" dirty="0"/>
              <a:t>字母的</a:t>
            </a:r>
            <a:r>
              <a:rPr kumimoji="1" lang="zh-CN" altLang="en-US" dirty="0" smtClean="0"/>
              <a:t>数量</a:t>
            </a:r>
            <a:endParaRPr kumimoji="1" lang="en-US" altLang="zh-CN" dirty="0" smtClean="0"/>
          </a:p>
          <a:p>
            <a:pPr lvl="2"/>
            <a:r>
              <a:rPr kumimoji="1" lang="zh-CN" altLang="en-US" dirty="0" smtClean="0"/>
              <a:t>正</a:t>
            </a:r>
            <a:r>
              <a:rPr kumimoji="1" lang="en-US" altLang="zh-CN" dirty="0"/>
              <a:t>/</a:t>
            </a:r>
            <a:r>
              <a:rPr kumimoji="1" lang="zh-CN" altLang="en-US" dirty="0"/>
              <a:t>负性表情符的</a:t>
            </a:r>
            <a:r>
              <a:rPr kumimoji="1" lang="zh-CN" altLang="en-US" dirty="0" smtClean="0"/>
              <a:t>数量</a:t>
            </a:r>
            <a:endParaRPr kumimoji="1" lang="en-US" altLang="zh-CN" dirty="0" smtClean="0"/>
          </a:p>
          <a:p>
            <a:pPr lvl="2"/>
            <a:r>
              <a:rPr kumimoji="1" lang="zh-CN" altLang="en-US" dirty="0" smtClean="0"/>
              <a:t>标点符号</a:t>
            </a:r>
            <a:r>
              <a:rPr kumimoji="1" lang="zh-CN" altLang="en-US" dirty="0"/>
              <a:t>的</a:t>
            </a:r>
            <a:r>
              <a:rPr kumimoji="1" lang="zh-CN" altLang="en-US" dirty="0" smtClean="0"/>
              <a:t>数量</a:t>
            </a:r>
            <a:endParaRPr kumimoji="1" lang="en-US" altLang="zh-CN" dirty="0" smtClean="0"/>
          </a:p>
          <a:p>
            <a:pPr lvl="2"/>
            <a:r>
              <a:rPr kumimoji="1" lang="en-US" altLang="zh-CN" dirty="0" smtClean="0"/>
              <a:t>(</a:t>
            </a:r>
            <a:r>
              <a:rPr kumimoji="1" lang="zh-CN" altLang="en-US" dirty="0"/>
              <a:t>待添加</a:t>
            </a:r>
            <a:r>
              <a:rPr kumimoji="1" lang="en-US" altLang="zh-CN" dirty="0"/>
              <a:t>)</a:t>
            </a:r>
            <a:endParaRPr kumimoji="1" lang="zh-CN" altLang="en-US" dirty="0"/>
          </a:p>
        </p:txBody>
      </p:sp>
    </p:spTree>
    <p:extLst>
      <p:ext uri="{BB962C8B-B14F-4D97-AF65-F5344CB8AC3E}">
        <p14:creationId xmlns:p14="http://schemas.microsoft.com/office/powerpoint/2010/main" val="1964654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6373</TotalTime>
  <Words>3123</Words>
  <Application>Microsoft Macintosh PowerPoint</Application>
  <PresentationFormat>宽屏</PresentationFormat>
  <Paragraphs>402</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Calibri</vt:lpstr>
      <vt:lpstr>Calibri Light</vt:lpstr>
      <vt:lpstr>Cambria</vt:lpstr>
      <vt:lpstr>Cambria Math</vt:lpstr>
      <vt:lpstr>SimHei</vt:lpstr>
      <vt:lpstr>Times New Roman</vt:lpstr>
      <vt:lpstr>宋体</vt:lpstr>
      <vt:lpstr>新細明體</vt:lpstr>
      <vt:lpstr>Arial</vt:lpstr>
      <vt:lpstr>怀旧</vt:lpstr>
      <vt:lpstr>面向微博的反讽识别 实验说明</vt:lpstr>
      <vt:lpstr>背景 - 互联网与语言</vt:lpstr>
      <vt:lpstr>背景 - 反讽的定义</vt:lpstr>
      <vt:lpstr>背景 - 场景与应用</vt:lpstr>
      <vt:lpstr>背景 - 反讽的类型</vt:lpstr>
      <vt:lpstr>问题定义</vt:lpstr>
      <vt:lpstr>实验方法</vt:lpstr>
      <vt:lpstr>实验方法</vt:lpstr>
      <vt:lpstr>实验方法</vt:lpstr>
      <vt:lpstr>实验方法</vt:lpstr>
      <vt:lpstr>实验方法</vt:lpstr>
      <vt:lpstr>实验方法</vt:lpstr>
      <vt:lpstr>实验方法</vt:lpstr>
      <vt:lpstr>实验方法</vt:lpstr>
      <vt:lpstr>实验方法</vt:lpstr>
      <vt:lpstr>实验方法</vt:lpstr>
      <vt:lpstr>实验方法</vt:lpstr>
      <vt:lpstr>实验方法</vt:lpstr>
      <vt:lpstr>实验框架</vt:lpstr>
      <vt:lpstr>实验说明</vt:lpstr>
      <vt:lpstr>实验说明</vt:lpstr>
      <vt:lpstr>实验说明</vt:lpstr>
      <vt:lpstr>实验分析</vt:lpstr>
      <vt:lpstr>实验分析</vt:lpstr>
      <vt:lpstr>实验分析</vt:lpstr>
      <vt:lpstr>实验分析</vt:lpstr>
      <vt:lpstr>第三方工具</vt:lpstr>
      <vt:lpstr>第三方工具</vt:lpstr>
      <vt:lpstr>第三方工具</vt:lpstr>
      <vt:lpstr>第三方工具</vt:lpstr>
      <vt:lpstr>第三方工具</vt:lpstr>
      <vt:lpstr>第三方工具</vt:lpstr>
      <vt:lpstr>第三方工具</vt:lpstr>
      <vt:lpstr>参考文献</vt:lpstr>
      <vt:lpstr>参考文献</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SemEval2018 Task3 实验说明</dc:title>
  <dc:creator>Microsoft Office 用户</dc:creator>
  <cp:lastModifiedBy>Microsoft Office 用户</cp:lastModifiedBy>
  <cp:revision>74</cp:revision>
  <dcterms:created xsi:type="dcterms:W3CDTF">2018-10-16T11:24:53Z</dcterms:created>
  <dcterms:modified xsi:type="dcterms:W3CDTF">2018-10-27T16:14:16Z</dcterms:modified>
</cp:coreProperties>
</file>