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29"/>
    <p:restoredTop sz="94604"/>
  </p:normalViewPr>
  <p:slideViewPr>
    <p:cSldViewPr snapToGrid="0" snapToObjects="1">
      <p:cViewPr>
        <p:scale>
          <a:sx n="140" d="100"/>
          <a:sy n="140" d="100"/>
        </p:scale>
        <p:origin x="416" y="43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3043E2-39BC-0A48-8C2E-4FD7A4F1E838}" type="datetimeFigureOut">
              <a:rPr kumimoji="1" lang="zh-CN" altLang="en-US" smtClean="0"/>
              <a:t>2018/12/6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7B931C-FECA-CD4F-B96B-EBB6545EB884}" type="slidenum">
              <a:rPr kumimoji="1" lang="zh-CN" altLang="en-US" smtClean="0"/>
              <a:t>‹#›</a:t>
            </a:fld>
            <a:endParaRPr kumimoji="1" lang="zh-CN" altLang="en-US"/>
          </a:p>
        </p:txBody>
      </p:sp>
    </p:spTree>
    <p:extLst>
      <p:ext uri="{BB962C8B-B14F-4D97-AF65-F5344CB8AC3E}">
        <p14:creationId xmlns:p14="http://schemas.microsoft.com/office/powerpoint/2010/main" val="57455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F7B931C-FECA-CD4F-B96B-EBB6545EB884}" type="slidenum">
              <a:rPr kumimoji="1" lang="zh-CN" altLang="en-US" smtClean="0"/>
              <a:t>3</a:t>
            </a:fld>
            <a:endParaRPr kumimoji="1" lang="zh-CN" altLang="en-US"/>
          </a:p>
        </p:txBody>
      </p:sp>
    </p:spTree>
    <p:extLst>
      <p:ext uri="{BB962C8B-B14F-4D97-AF65-F5344CB8AC3E}">
        <p14:creationId xmlns:p14="http://schemas.microsoft.com/office/powerpoint/2010/main" val="160426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F7B931C-FECA-CD4F-B96B-EBB6545EB884}" type="slidenum">
              <a:rPr kumimoji="1" lang="zh-CN" altLang="en-US" smtClean="0"/>
              <a:t>4</a:t>
            </a:fld>
            <a:endParaRPr kumimoji="1" lang="zh-CN" altLang="en-US"/>
          </a:p>
        </p:txBody>
      </p:sp>
    </p:spTree>
    <p:extLst>
      <p:ext uri="{BB962C8B-B14F-4D97-AF65-F5344CB8AC3E}">
        <p14:creationId xmlns:p14="http://schemas.microsoft.com/office/powerpoint/2010/main" val="1443273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716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636133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2110882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307678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620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E23D9A72-93E2-EA46-BADF-AE74A1DEC3F4}" type="datetimeFigureOut">
              <a:rPr kumimoji="1" lang="zh-CN" altLang="en-US" smtClean="0"/>
              <a:t>2018/12/6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638319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E23D9A72-93E2-EA46-BADF-AE74A1DEC3F4}" type="datetimeFigureOut">
              <a:rPr kumimoji="1" lang="zh-CN" altLang="en-US" smtClean="0"/>
              <a:t>2018/12/6</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55397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23D9A72-93E2-EA46-BADF-AE74A1DEC3F4}" type="datetimeFigureOut">
              <a:rPr kumimoji="1" lang="zh-CN" altLang="en-US" smtClean="0"/>
              <a:t>2018/12/6</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710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23D9A72-93E2-EA46-BADF-AE74A1DEC3F4}" type="datetimeFigureOut">
              <a:rPr kumimoji="1" lang="zh-CN" altLang="en-US" smtClean="0"/>
              <a:t>2018/12/6</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317143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23D9A72-93E2-EA46-BADF-AE74A1DEC3F4}" type="datetimeFigureOut">
              <a:rPr kumimoji="1" lang="zh-CN" altLang="en-US" smtClean="0"/>
              <a:t>2018/12/6</a:t>
            </a:fld>
            <a:endParaRPr kumimoji="1"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9620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23D9A72-93E2-EA46-BADF-AE74A1DEC3F4}" type="datetimeFigureOut">
              <a:rPr kumimoji="1" lang="zh-CN" altLang="en-US" smtClean="0"/>
              <a:t>2018/12/6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2235254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23D9A72-93E2-EA46-BADF-AE74A1DEC3F4}" type="datetimeFigureOut">
              <a:rPr kumimoji="1" lang="zh-CN" altLang="en-US" smtClean="0"/>
              <a:t>2018/12/6</a:t>
            </a:fld>
            <a:endParaRPr kumimoji="1"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F0B11C6-CD1A-354C-AFA4-80A49DA13750}" type="slidenum">
              <a:rPr kumimoji="1" lang="zh-CN" altLang="en-US" smtClean="0"/>
              <a:t>‹#›</a:t>
            </a:fld>
            <a:endParaRPr kumimoji="1"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093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noslang.com/" TargetMode="External"/><Relationship Id="rId4" Type="http://schemas.openxmlformats.org/officeDocument/2006/relationships/hyperlink" Target="http://www.transl8it.com/"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Text Emotion Detection</a:t>
            </a:r>
            <a:endParaRPr kumimoji="1" lang="zh-CN" altLang="en-US" dirty="0"/>
          </a:p>
        </p:txBody>
      </p:sp>
      <p:sp>
        <p:nvSpPr>
          <p:cNvPr id="3" name="副标题 2"/>
          <p:cNvSpPr>
            <a:spLocks noGrp="1"/>
          </p:cNvSpPr>
          <p:nvPr>
            <p:ph type="subTitle" idx="1"/>
          </p:nvPr>
        </p:nvSpPr>
        <p:spPr/>
        <p:txBody>
          <a:bodyPr/>
          <a:lstStyle/>
          <a:p>
            <a:r>
              <a:rPr kumimoji="1" lang="en-US" altLang="zh-CN" dirty="0" err="1" smtClean="0"/>
              <a:t>Xihao</a:t>
            </a:r>
            <a:r>
              <a:rPr kumimoji="1" lang="en-US" altLang="zh-CN" dirty="0" smtClean="0"/>
              <a:t> </a:t>
            </a:r>
            <a:r>
              <a:rPr kumimoji="1" lang="en-US" altLang="zh-CN" dirty="0" err="1" smtClean="0"/>
              <a:t>liang</a:t>
            </a:r>
            <a:endParaRPr kumimoji="1" lang="zh-CN" altLang="en-US" dirty="0"/>
          </a:p>
        </p:txBody>
      </p:sp>
    </p:spTree>
    <p:extLst>
      <p:ext uri="{BB962C8B-B14F-4D97-AF65-F5344CB8AC3E}">
        <p14:creationId xmlns:p14="http://schemas.microsoft.com/office/powerpoint/2010/main" val="73053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Text Sentiment Polarity Classification Method Based on Word Embedding (2018)</a:t>
            </a:r>
            <a:endParaRPr kumimoji="1" lang="zh-CN" altLang="en-US" sz="3600" dirty="0"/>
          </a:p>
        </p:txBody>
      </p:sp>
      <p:sp>
        <p:nvSpPr>
          <p:cNvPr id="3" name="内容占位符 2"/>
          <p:cNvSpPr>
            <a:spLocks noGrp="1"/>
          </p:cNvSpPr>
          <p:nvPr>
            <p:ph idx="1"/>
          </p:nvPr>
        </p:nvSpPr>
        <p:spPr>
          <a:xfrm>
            <a:off x="1097280" y="1845734"/>
            <a:ext cx="3346704" cy="4023360"/>
          </a:xfrm>
        </p:spPr>
        <p:txBody>
          <a:bodyPr>
            <a:normAutofit fontScale="70000" lnSpcReduction="20000"/>
          </a:bodyPr>
          <a:lstStyle/>
          <a:p>
            <a:r>
              <a:rPr kumimoji="1" lang="en-US" altLang="zh-CN" dirty="0" smtClean="0"/>
              <a:t>Abstract</a:t>
            </a:r>
          </a:p>
          <a:p>
            <a:pPr lvl="1"/>
            <a:r>
              <a:rPr kumimoji="1" lang="en-US" altLang="zh-CN" dirty="0" smtClean="0"/>
              <a:t>Word </a:t>
            </a:r>
            <a:r>
              <a:rPr kumimoji="1" lang="en-US" altLang="zh-CN" dirty="0"/>
              <a:t>embedding of </a:t>
            </a:r>
            <a:r>
              <a:rPr kumimoji="1" lang="en-US" altLang="zh-CN" b="1" dirty="0">
                <a:solidFill>
                  <a:srgbClr val="FF0000"/>
                </a:solidFill>
              </a:rPr>
              <a:t>word2vec</a:t>
            </a:r>
            <a:r>
              <a:rPr kumimoji="1" lang="en-US" altLang="zh-CN" dirty="0"/>
              <a:t> training contains </a:t>
            </a:r>
            <a:r>
              <a:rPr kumimoji="1" lang="en-US" altLang="zh-CN" b="1" dirty="0">
                <a:solidFill>
                  <a:srgbClr val="FF0000"/>
                </a:solidFill>
              </a:rPr>
              <a:t>only semantic information</a:t>
            </a:r>
            <a:r>
              <a:rPr kumimoji="1" lang="en-US" altLang="zh-CN" dirty="0" smtClean="0"/>
              <a:t>.</a:t>
            </a:r>
          </a:p>
          <a:p>
            <a:pPr lvl="1"/>
            <a:r>
              <a:rPr kumimoji="1" lang="en-US" altLang="zh-CN" dirty="0" smtClean="0"/>
              <a:t>An </a:t>
            </a:r>
            <a:r>
              <a:rPr kumimoji="1" lang="en-US" altLang="zh-CN" dirty="0"/>
              <a:t>algorithm for text sentiment analysis is proposed solve the problem of text containing </a:t>
            </a:r>
            <a:r>
              <a:rPr kumimoji="1" lang="en-US" altLang="zh-CN" b="1" dirty="0">
                <a:solidFill>
                  <a:srgbClr val="FF0000"/>
                </a:solidFill>
              </a:rPr>
              <a:t>semantics</a:t>
            </a:r>
            <a:r>
              <a:rPr kumimoji="1" lang="en-US" altLang="zh-CN" dirty="0"/>
              <a:t>, </a:t>
            </a:r>
            <a:r>
              <a:rPr kumimoji="1" lang="en-US" altLang="zh-CN" b="1" dirty="0">
                <a:solidFill>
                  <a:srgbClr val="FF0000"/>
                </a:solidFill>
              </a:rPr>
              <a:t>syntax, sentiment and other information</a:t>
            </a:r>
            <a:r>
              <a:rPr kumimoji="1" lang="en-US" altLang="zh-CN" dirty="0" smtClean="0"/>
              <a:t>.</a:t>
            </a:r>
          </a:p>
          <a:p>
            <a:pPr lvl="1"/>
            <a:r>
              <a:rPr kumimoji="1" lang="en-US" altLang="zh-CN" dirty="0" smtClean="0"/>
              <a:t>It </a:t>
            </a:r>
            <a:r>
              <a:rPr kumimoji="1" lang="en-US" altLang="zh-CN" dirty="0"/>
              <a:t>begins with the learning of </a:t>
            </a:r>
            <a:r>
              <a:rPr kumimoji="1" lang="en-US" altLang="zh-CN" dirty="0" smtClean="0"/>
              <a:t>original text-multi word embedding in the semantic, syntactic, and sentiment </a:t>
            </a:r>
            <a:r>
              <a:rPr kumimoji="1" lang="en-US" altLang="zh-CN" dirty="0"/>
              <a:t>information, followed by </a:t>
            </a:r>
            <a:r>
              <a:rPr kumimoji="1" lang="en-US" altLang="zh-CN" dirty="0" smtClean="0"/>
              <a:t>proceeding </a:t>
            </a:r>
            <a:r>
              <a:rPr kumimoji="1" lang="en-US" altLang="zh-CN" dirty="0"/>
              <a:t>the word embedding fusion</a:t>
            </a:r>
            <a:r>
              <a:rPr kumimoji="1" lang="en-US" altLang="zh-CN" dirty="0" smtClean="0"/>
              <a:t>.</a:t>
            </a:r>
          </a:p>
          <a:p>
            <a:pPr lvl="1"/>
            <a:r>
              <a:rPr kumimoji="1" lang="en-US" altLang="zh-CN" dirty="0" smtClean="0"/>
              <a:t>The </a:t>
            </a:r>
            <a:r>
              <a:rPr kumimoji="1" lang="en-US" altLang="zh-CN" dirty="0"/>
              <a:t>improved convolution neural network is applied for sentiment analysis</a:t>
            </a:r>
            <a:r>
              <a:rPr kumimoji="1" lang="en-US" altLang="zh-CN" dirty="0" smtClean="0"/>
              <a:t>.</a:t>
            </a:r>
          </a:p>
          <a:p>
            <a:pPr lvl="1"/>
            <a:r>
              <a:rPr kumimoji="1" lang="en-US" altLang="zh-CN" dirty="0" smtClean="0"/>
              <a:t>K-means text clustering is applied by dividing similar text into the same cluster, thus improving the classification accuracy.</a:t>
            </a:r>
          </a:p>
          <a:p>
            <a:pPr lvl="1"/>
            <a:r>
              <a:rPr kumimoji="1" lang="en-US" altLang="zh-CN" dirty="0" smtClean="0"/>
              <a:t>The application of the Principal Component Analysis (PCA) dimensionality not only extracts the principal component information, but also solves the problem of redundancy embedding and improves the computational performance of classification model.</a:t>
            </a:r>
            <a:endParaRPr kumimoji="1" lang="zh-CN" altLang="en-US" dirty="0"/>
          </a:p>
        </p:txBody>
      </p:sp>
      <p:sp>
        <p:nvSpPr>
          <p:cNvPr id="4" name="矩形 3"/>
          <p:cNvSpPr/>
          <p:nvPr/>
        </p:nvSpPr>
        <p:spPr>
          <a:xfrm>
            <a:off x="1097280" y="6417302"/>
            <a:ext cx="5035033" cy="369332"/>
          </a:xfrm>
          <a:prstGeom prst="rect">
            <a:avLst/>
          </a:prstGeom>
        </p:spPr>
        <p:txBody>
          <a:bodyPr wrap="none">
            <a:spAutoFit/>
          </a:bodyPr>
          <a:lstStyle/>
          <a:p>
            <a:r>
              <a:rPr lang="zh-CN" altLang="en-US" dirty="0">
                <a:solidFill>
                  <a:schemeClr val="bg1"/>
                </a:solidFill>
              </a:rPr>
              <a:t>Xiaojie Sun, Menghao Du, Hua Shi, Wenming Huang</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9610" y="2834746"/>
            <a:ext cx="3540140" cy="272867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1029" y="2299349"/>
            <a:ext cx="3604268" cy="3264070"/>
          </a:xfrm>
          <a:prstGeom prst="rect">
            <a:avLst/>
          </a:prstGeom>
        </p:spPr>
      </p:pic>
    </p:spTree>
    <p:extLst>
      <p:ext uri="{BB962C8B-B14F-4D97-AF65-F5344CB8AC3E}">
        <p14:creationId xmlns:p14="http://schemas.microsoft.com/office/powerpoint/2010/main" val="1516367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Semi-supervised Sentiment Classification with Dialog </a:t>
            </a:r>
            <a:r>
              <a:rPr kumimoji="1" lang="en-US" altLang="zh-CN" sz="3600" dirty="0" smtClean="0"/>
              <a:t>Data (2018)</a:t>
            </a:r>
            <a:endParaRPr kumimoji="1" lang="zh-CN" altLang="en-US" sz="3600" dirty="0"/>
          </a:p>
        </p:txBody>
      </p:sp>
      <p:sp>
        <p:nvSpPr>
          <p:cNvPr id="3" name="内容占位符 2"/>
          <p:cNvSpPr>
            <a:spLocks noGrp="1"/>
          </p:cNvSpPr>
          <p:nvPr>
            <p:ph idx="1"/>
          </p:nvPr>
        </p:nvSpPr>
        <p:spPr/>
        <p:txBody>
          <a:bodyPr>
            <a:normAutofit fontScale="92500"/>
          </a:bodyPr>
          <a:lstStyle/>
          <a:p>
            <a:r>
              <a:rPr kumimoji="1" lang="en-US" altLang="zh-CN" dirty="0" smtClean="0"/>
              <a:t>Abstract</a:t>
            </a:r>
            <a:endParaRPr kumimoji="1" lang="en-US" altLang="zh-CN" dirty="0"/>
          </a:p>
          <a:p>
            <a:pPr lvl="1"/>
            <a:r>
              <a:rPr kumimoji="1" lang="en-US" altLang="zh-CN" dirty="0" smtClean="0"/>
              <a:t>Recent </a:t>
            </a:r>
            <a:r>
              <a:rPr kumimoji="1" lang="en-US" altLang="zh-CN" dirty="0"/>
              <a:t>studies showed that </a:t>
            </a:r>
            <a:r>
              <a:rPr kumimoji="1" lang="en-US" altLang="zh-CN" b="1" dirty="0" err="1">
                <a:solidFill>
                  <a:srgbClr val="FF0000"/>
                </a:solidFill>
              </a:rPr>
              <a:t>pretraining</a:t>
            </a:r>
            <a:r>
              <a:rPr kumimoji="1" lang="en-US" altLang="zh-CN" dirty="0">
                <a:solidFill>
                  <a:srgbClr val="FF0000"/>
                </a:solidFill>
              </a:rPr>
              <a:t> </a:t>
            </a:r>
            <a:r>
              <a:rPr kumimoji="1" lang="en-US" altLang="zh-CN" dirty="0"/>
              <a:t>with </a:t>
            </a:r>
            <a:r>
              <a:rPr kumimoji="1" lang="en-US" altLang="zh-CN" b="1" dirty="0" smtClean="0">
                <a:solidFill>
                  <a:srgbClr val="FF0000"/>
                </a:solidFill>
              </a:rPr>
              <a:t>unlabeled</a:t>
            </a:r>
            <a:r>
              <a:rPr kumimoji="1" lang="en-US" altLang="zh-CN" dirty="0" smtClean="0">
                <a:solidFill>
                  <a:srgbClr val="FF0000"/>
                </a:solidFill>
              </a:rPr>
              <a:t> </a:t>
            </a:r>
            <a:r>
              <a:rPr kumimoji="1" lang="en-US" altLang="zh-CN" dirty="0" smtClean="0"/>
              <a:t>data </a:t>
            </a:r>
            <a:r>
              <a:rPr kumimoji="1" lang="en-US" altLang="zh-CN" dirty="0"/>
              <a:t>via a </a:t>
            </a:r>
            <a:r>
              <a:rPr kumimoji="1" lang="en-US" altLang="zh-CN" b="1" dirty="0">
                <a:solidFill>
                  <a:srgbClr val="FF0000"/>
                </a:solidFill>
              </a:rPr>
              <a:t>language model </a:t>
            </a:r>
            <a:r>
              <a:rPr kumimoji="1" lang="en-US" altLang="zh-CN" dirty="0"/>
              <a:t>can improve the performance of classification models</a:t>
            </a:r>
            <a:r>
              <a:rPr kumimoji="1" lang="en-US" altLang="zh-CN" dirty="0" smtClean="0"/>
              <a:t>.</a:t>
            </a:r>
          </a:p>
          <a:p>
            <a:pPr lvl="1"/>
            <a:r>
              <a:rPr kumimoji="1" lang="en-US" altLang="zh-CN" dirty="0" smtClean="0"/>
              <a:t>In </a:t>
            </a:r>
            <a:r>
              <a:rPr kumimoji="1" lang="en-US" altLang="zh-CN" dirty="0"/>
              <a:t>this paper</a:t>
            </a:r>
            <a:r>
              <a:rPr kumimoji="1" lang="en-US" altLang="zh-CN" dirty="0" smtClean="0"/>
              <a:t>, we </a:t>
            </a:r>
            <a:r>
              <a:rPr kumimoji="1" lang="en-US" altLang="zh-CN" dirty="0"/>
              <a:t>take the concept a step further by using a </a:t>
            </a:r>
            <a:r>
              <a:rPr kumimoji="1" lang="en-US" altLang="zh-CN" b="1" dirty="0">
                <a:solidFill>
                  <a:srgbClr val="FF0000"/>
                </a:solidFill>
              </a:rPr>
              <a:t>conditional language model</a:t>
            </a:r>
            <a:r>
              <a:rPr kumimoji="1" lang="en-US" altLang="zh-CN" dirty="0"/>
              <a:t>, instead of a </a:t>
            </a:r>
            <a:r>
              <a:rPr kumimoji="1" lang="en-US" altLang="zh-CN" dirty="0" smtClean="0"/>
              <a:t>language model.</a:t>
            </a:r>
          </a:p>
          <a:p>
            <a:pPr lvl="1"/>
            <a:r>
              <a:rPr kumimoji="1" lang="en-US" altLang="zh-CN" dirty="0" smtClean="0"/>
              <a:t>Specifically</a:t>
            </a:r>
            <a:r>
              <a:rPr kumimoji="1" lang="en-US" altLang="zh-CN" dirty="0"/>
              <a:t>, we address a sentiment classification task for a tweet analysis service as </a:t>
            </a:r>
            <a:r>
              <a:rPr kumimoji="1" lang="en-US" altLang="zh-CN" dirty="0" smtClean="0"/>
              <a:t>a case </a:t>
            </a:r>
            <a:r>
              <a:rPr kumimoji="1" lang="en-US" altLang="zh-CN" dirty="0"/>
              <a:t>study and propose a </a:t>
            </a:r>
            <a:r>
              <a:rPr kumimoji="1" lang="en-US" altLang="zh-CN" b="1" dirty="0" err="1">
                <a:solidFill>
                  <a:srgbClr val="FF0000"/>
                </a:solidFill>
              </a:rPr>
              <a:t>pretraining</a:t>
            </a:r>
            <a:r>
              <a:rPr kumimoji="1" lang="en-US" altLang="zh-CN" b="1" dirty="0">
                <a:solidFill>
                  <a:srgbClr val="FF0000"/>
                </a:solidFill>
              </a:rPr>
              <a:t> strategy </a:t>
            </a:r>
            <a:r>
              <a:rPr kumimoji="1" lang="en-US" altLang="zh-CN" dirty="0">
                <a:solidFill>
                  <a:srgbClr val="3C4040"/>
                </a:solidFill>
              </a:rPr>
              <a:t>with</a:t>
            </a:r>
            <a:r>
              <a:rPr kumimoji="1" lang="en-US" altLang="zh-CN" b="1" dirty="0">
                <a:solidFill>
                  <a:srgbClr val="FF0000"/>
                </a:solidFill>
              </a:rPr>
              <a:t> unlabeled dialog data </a:t>
            </a:r>
            <a:r>
              <a:rPr kumimoji="1" lang="en-US" altLang="zh-CN" dirty="0"/>
              <a:t>(tweet-reply pairs</a:t>
            </a:r>
            <a:r>
              <a:rPr kumimoji="1" lang="en-US" altLang="zh-CN" dirty="0" smtClean="0"/>
              <a:t>) via </a:t>
            </a:r>
            <a:r>
              <a:rPr kumimoji="1" lang="en-US" altLang="zh-CN" dirty="0"/>
              <a:t>an encoder-decoder model</a:t>
            </a:r>
            <a:r>
              <a:rPr kumimoji="1" lang="en-US" altLang="zh-CN" dirty="0" smtClean="0"/>
              <a:t>.</a:t>
            </a:r>
          </a:p>
          <a:p>
            <a:endParaRPr kumimoji="1" lang="en-US" altLang="zh-CN" dirty="0"/>
          </a:p>
          <a:p>
            <a:r>
              <a:rPr kumimoji="1" lang="en-US" altLang="zh-CN" dirty="0"/>
              <a:t>Our </a:t>
            </a:r>
            <a:r>
              <a:rPr kumimoji="1" lang="en-US" altLang="zh-CN" dirty="0" err="1"/>
              <a:t>pretraining</a:t>
            </a:r>
            <a:r>
              <a:rPr kumimoji="1" lang="en-US" altLang="zh-CN" dirty="0"/>
              <a:t> strategy simply consists of </a:t>
            </a:r>
            <a:r>
              <a:rPr kumimoji="1" lang="en-US" altLang="zh-CN" dirty="0" smtClean="0"/>
              <a:t>the following </a:t>
            </a:r>
            <a:r>
              <a:rPr kumimoji="1" lang="en-US" altLang="zh-CN" dirty="0"/>
              <a:t>two steps</a:t>
            </a:r>
            <a:r>
              <a:rPr kumimoji="1" lang="en-US" altLang="zh-CN" dirty="0" smtClean="0"/>
              <a:t>:</a:t>
            </a:r>
          </a:p>
          <a:p>
            <a:pPr lvl="1"/>
            <a:r>
              <a:rPr kumimoji="1" lang="en-US" altLang="zh-CN" dirty="0" smtClean="0"/>
              <a:t>1</a:t>
            </a:r>
            <a:r>
              <a:rPr kumimoji="1" lang="en-US" altLang="zh-CN" dirty="0"/>
              <a:t>. Training a dialog (</a:t>
            </a:r>
            <a:r>
              <a:rPr kumimoji="1" lang="en-US" altLang="zh-CN" b="1" dirty="0">
                <a:solidFill>
                  <a:srgbClr val="FF0000"/>
                </a:solidFill>
              </a:rPr>
              <a:t>encoder-decoder</a:t>
            </a:r>
            <a:r>
              <a:rPr kumimoji="1" lang="en-US" altLang="zh-CN" dirty="0"/>
              <a:t>) model using unlabeled dialog data (tweet-reply pairs</a:t>
            </a:r>
            <a:r>
              <a:rPr kumimoji="1" lang="en-US" altLang="zh-CN" dirty="0" smtClean="0"/>
              <a:t>) as </a:t>
            </a:r>
            <a:r>
              <a:rPr kumimoji="1" lang="en-US" altLang="zh-CN" dirty="0" err="1"/>
              <a:t>pretraining</a:t>
            </a:r>
            <a:r>
              <a:rPr kumimoji="1" lang="en-US" altLang="zh-CN" dirty="0" smtClean="0"/>
              <a:t>.</a:t>
            </a:r>
          </a:p>
          <a:p>
            <a:pPr lvl="2"/>
            <a:r>
              <a:rPr lang="en-US" altLang="zh-CN" b="1" dirty="0">
                <a:solidFill>
                  <a:srgbClr val="FF0000"/>
                </a:solidFill>
              </a:rPr>
              <a:t>predicts</a:t>
            </a:r>
            <a:r>
              <a:rPr lang="en-US" altLang="zh-CN" dirty="0"/>
              <a:t> a </a:t>
            </a:r>
            <a:r>
              <a:rPr lang="en-US" altLang="zh-CN" dirty="0" smtClean="0"/>
              <a:t>correct </a:t>
            </a:r>
            <a:r>
              <a:rPr lang="en-US" altLang="zh-CN" b="1" dirty="0" smtClean="0">
                <a:solidFill>
                  <a:srgbClr val="FF0000"/>
                </a:solidFill>
              </a:rPr>
              <a:t>output </a:t>
            </a:r>
            <a:r>
              <a:rPr lang="en-US" altLang="zh-CN" b="1" dirty="0">
                <a:solidFill>
                  <a:srgbClr val="FF0000"/>
                </a:solidFill>
              </a:rPr>
              <a:t>sequence </a:t>
            </a:r>
            <a:r>
              <a:rPr lang="en-US" altLang="zh-CN" dirty="0"/>
              <a:t>from an input </a:t>
            </a:r>
            <a:r>
              <a:rPr lang="en-US" altLang="zh-CN" dirty="0" smtClean="0"/>
              <a:t>sequence [</a:t>
            </a:r>
            <a:r>
              <a:rPr lang="en-US" altLang="zh-CN" dirty="0" err="1" smtClean="0"/>
              <a:t>Sutskever</a:t>
            </a:r>
            <a:r>
              <a:rPr lang="en-US" altLang="zh-CN" dirty="0" smtClean="0"/>
              <a:t> </a:t>
            </a:r>
            <a:r>
              <a:rPr lang="en-US" altLang="zh-CN" dirty="0"/>
              <a:t>et al. 2014</a:t>
            </a:r>
            <a:r>
              <a:rPr lang="en-US" altLang="zh-CN" dirty="0" smtClean="0"/>
              <a:t>].</a:t>
            </a:r>
            <a:endParaRPr kumimoji="1" lang="en-US" altLang="zh-CN" dirty="0" smtClean="0"/>
          </a:p>
          <a:p>
            <a:pPr lvl="1"/>
            <a:r>
              <a:rPr kumimoji="1" lang="en-US" altLang="zh-CN" dirty="0" smtClean="0"/>
              <a:t>2</a:t>
            </a:r>
            <a:r>
              <a:rPr kumimoji="1" lang="en-US" altLang="zh-CN" dirty="0"/>
              <a:t>. Training a sentiment classifier (</a:t>
            </a:r>
            <a:r>
              <a:rPr kumimoji="1" lang="en-US" altLang="zh-CN" b="1" dirty="0" smtClean="0">
                <a:solidFill>
                  <a:srgbClr val="FF0000"/>
                </a:solidFill>
              </a:rPr>
              <a:t>encoder-labeler</a:t>
            </a:r>
            <a:r>
              <a:rPr kumimoji="1" lang="en-US" altLang="zh-CN" dirty="0"/>
              <a:t>) model using labeled sentiment data (tweet-label pairs) after initializing its encoder part with the encoder parameters of the encoder-decoder model</a:t>
            </a:r>
            <a:r>
              <a:rPr kumimoji="1" lang="en-US" altLang="zh-CN" dirty="0" smtClean="0"/>
              <a:t>.</a:t>
            </a:r>
          </a:p>
        </p:txBody>
      </p:sp>
      <p:sp>
        <p:nvSpPr>
          <p:cNvPr id="4" name="矩形 3"/>
          <p:cNvSpPr/>
          <p:nvPr/>
        </p:nvSpPr>
        <p:spPr>
          <a:xfrm>
            <a:off x="1097280" y="6488668"/>
            <a:ext cx="5707845" cy="369332"/>
          </a:xfrm>
          <a:prstGeom prst="rect">
            <a:avLst/>
          </a:prstGeom>
        </p:spPr>
        <p:txBody>
          <a:bodyPr wrap="none">
            <a:spAutoFit/>
          </a:bodyPr>
          <a:lstStyle/>
          <a:p>
            <a:r>
              <a:rPr kumimoji="1" lang="en-US" altLang="zh-CN" dirty="0" smtClean="0">
                <a:solidFill>
                  <a:schemeClr val="bg1"/>
                </a:solidFill>
              </a:rPr>
              <a:t>Author: Toru Shimizu, </a:t>
            </a:r>
            <a:r>
              <a:rPr kumimoji="1" lang="en-US" altLang="zh-CN" dirty="0" err="1" smtClean="0">
                <a:solidFill>
                  <a:schemeClr val="bg1"/>
                </a:solidFill>
              </a:rPr>
              <a:t>Hayato</a:t>
            </a:r>
            <a:r>
              <a:rPr kumimoji="1" lang="en-US" altLang="zh-CN" dirty="0" smtClean="0">
                <a:solidFill>
                  <a:schemeClr val="bg1"/>
                </a:solidFill>
              </a:rPr>
              <a:t> Kobayashi, Nobuyuki Shimizu</a:t>
            </a:r>
          </a:p>
        </p:txBody>
      </p:sp>
    </p:spTree>
    <p:extLst>
      <p:ext uri="{BB962C8B-B14F-4D97-AF65-F5344CB8AC3E}">
        <p14:creationId xmlns:p14="http://schemas.microsoft.com/office/powerpoint/2010/main" val="1650790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Emotion Analysis of Internet </a:t>
            </a:r>
            <a:r>
              <a:rPr kumimoji="1" lang="en-US" altLang="zh-CN" dirty="0" smtClean="0"/>
              <a:t>Chat (2008)</a:t>
            </a:r>
            <a:endParaRPr kumimoji="1" lang="en-US" altLang="zh-CN" dirty="0"/>
          </a:p>
        </p:txBody>
      </p:sp>
      <p:sp>
        <p:nvSpPr>
          <p:cNvPr id="3" name="内容占位符 2"/>
          <p:cNvSpPr>
            <a:spLocks noGrp="1"/>
          </p:cNvSpPr>
          <p:nvPr>
            <p:ph idx="1"/>
          </p:nvPr>
        </p:nvSpPr>
        <p:spPr/>
        <p:txBody>
          <a:bodyPr>
            <a:normAutofit fontScale="92500" lnSpcReduction="10000"/>
          </a:bodyPr>
          <a:lstStyle/>
          <a:p>
            <a:r>
              <a:rPr kumimoji="1" lang="en-US" altLang="zh-CN" dirty="0" smtClean="0"/>
              <a:t>Abstract</a:t>
            </a:r>
          </a:p>
          <a:p>
            <a:pPr lvl="1"/>
            <a:r>
              <a:rPr kumimoji="1" lang="en-US" altLang="zh-CN" dirty="0" smtClean="0"/>
              <a:t>We </a:t>
            </a:r>
            <a:r>
              <a:rPr kumimoji="1" lang="en-US" altLang="zh-CN" dirty="0"/>
              <a:t>present a system for </a:t>
            </a:r>
            <a:r>
              <a:rPr kumimoji="1" lang="en-US" altLang="zh-CN" b="1" dirty="0">
                <a:solidFill>
                  <a:srgbClr val="FF0000"/>
                </a:solidFill>
              </a:rPr>
              <a:t>Emotion Analysis </a:t>
            </a:r>
            <a:r>
              <a:rPr kumimoji="1" lang="en-US" altLang="zh-CN" dirty="0">
                <a:solidFill>
                  <a:srgbClr val="3C4040"/>
                </a:solidFill>
              </a:rPr>
              <a:t>of</a:t>
            </a:r>
            <a:r>
              <a:rPr kumimoji="1" lang="en-US" altLang="zh-CN" b="1" dirty="0">
                <a:solidFill>
                  <a:srgbClr val="FF0000"/>
                </a:solidFill>
              </a:rPr>
              <a:t> Instant Messages </a:t>
            </a:r>
            <a:r>
              <a:rPr kumimoji="1" lang="en-US" altLang="zh-CN" dirty="0"/>
              <a:t>(IM). </a:t>
            </a:r>
            <a:endParaRPr kumimoji="1" lang="en-US" altLang="zh-CN" dirty="0" smtClean="0"/>
          </a:p>
          <a:p>
            <a:pPr lvl="1"/>
            <a:r>
              <a:rPr kumimoji="1" lang="en-US" altLang="zh-CN" b="1" dirty="0" smtClean="0">
                <a:solidFill>
                  <a:srgbClr val="FF0000"/>
                </a:solidFill>
              </a:rPr>
              <a:t>Tagged </a:t>
            </a:r>
            <a:r>
              <a:rPr kumimoji="1" lang="en-US" altLang="zh-CN" b="1" dirty="0">
                <a:solidFill>
                  <a:srgbClr val="FF0000"/>
                </a:solidFill>
              </a:rPr>
              <a:t>instant messages </a:t>
            </a:r>
            <a:r>
              <a:rPr kumimoji="1" lang="en-US" altLang="zh-CN" dirty="0"/>
              <a:t>and </a:t>
            </a:r>
            <a:r>
              <a:rPr kumimoji="1" lang="en-US" altLang="zh-CN" b="1" dirty="0">
                <a:solidFill>
                  <a:srgbClr val="FF0000"/>
                </a:solidFill>
              </a:rPr>
              <a:t>elaborate feature engineering </a:t>
            </a:r>
            <a:r>
              <a:rPr kumimoji="1" lang="en-US" altLang="zh-CN" dirty="0"/>
              <a:t>can help a lot in increasing the performance of text classification of unstructured, ungrammatical text</a:t>
            </a:r>
            <a:r>
              <a:rPr kumimoji="1" lang="en-US" altLang="zh-CN" dirty="0" smtClean="0"/>
              <a:t>.</a:t>
            </a:r>
          </a:p>
          <a:p>
            <a:pPr lvl="1"/>
            <a:r>
              <a:rPr kumimoji="1" lang="en-US" altLang="zh-CN" dirty="0" smtClean="0"/>
              <a:t>The </a:t>
            </a:r>
            <a:r>
              <a:rPr kumimoji="1" lang="en-US" altLang="zh-CN" dirty="0"/>
              <a:t>impact of </a:t>
            </a:r>
            <a:r>
              <a:rPr kumimoji="1" lang="en-US" altLang="zh-CN" b="1" dirty="0">
                <a:solidFill>
                  <a:srgbClr val="FF0000"/>
                </a:solidFill>
              </a:rPr>
              <a:t>class imbalance </a:t>
            </a:r>
            <a:r>
              <a:rPr kumimoji="1" lang="en-US" altLang="zh-CN" dirty="0"/>
              <a:t>on classification has been studied and demonstration has been made of how </a:t>
            </a:r>
            <a:r>
              <a:rPr kumimoji="1" lang="en-US" altLang="zh-CN" b="1" dirty="0" smtClean="0">
                <a:solidFill>
                  <a:srgbClr val="FF0000"/>
                </a:solidFill>
              </a:rPr>
              <a:t>under-sampling</a:t>
            </a:r>
            <a:r>
              <a:rPr kumimoji="1" lang="en-US" altLang="zh-CN" dirty="0" smtClean="0">
                <a:solidFill>
                  <a:srgbClr val="FF0000"/>
                </a:solidFill>
              </a:rPr>
              <a:t> </a:t>
            </a:r>
            <a:r>
              <a:rPr kumimoji="1" lang="en-US" altLang="zh-CN" dirty="0" smtClean="0"/>
              <a:t>can </a:t>
            </a:r>
            <a:r>
              <a:rPr kumimoji="1" lang="en-US" altLang="zh-CN" dirty="0"/>
              <a:t>help </a:t>
            </a:r>
            <a:r>
              <a:rPr kumimoji="1" lang="en-US" altLang="zh-CN" dirty="0" smtClean="0"/>
              <a:t>mitigate </a:t>
            </a:r>
            <a:r>
              <a:rPr kumimoji="1" lang="en-US" altLang="zh-CN" dirty="0"/>
              <a:t>this problem</a:t>
            </a:r>
            <a:r>
              <a:rPr kumimoji="1" lang="en-US" altLang="zh-CN" dirty="0" smtClean="0"/>
              <a:t>.</a:t>
            </a:r>
          </a:p>
          <a:p>
            <a:r>
              <a:rPr kumimoji="1" lang="en-US" altLang="zh-CN" dirty="0" smtClean="0"/>
              <a:t>Data Acquisition</a:t>
            </a:r>
          </a:p>
          <a:p>
            <a:pPr lvl="1"/>
            <a:r>
              <a:rPr lang="en-US" altLang="zh-CN" dirty="0" smtClean="0"/>
              <a:t>A bigger dataset </a:t>
            </a:r>
            <a:r>
              <a:rPr lang="en-US" altLang="zh-CN" dirty="0"/>
              <a:t>of 10567 sentences is the NPS (Naval </a:t>
            </a:r>
            <a:r>
              <a:rPr lang="en-US" altLang="zh-CN" dirty="0" smtClean="0"/>
              <a:t>Post Graduate </a:t>
            </a:r>
            <a:r>
              <a:rPr lang="en-US" altLang="zh-CN" dirty="0"/>
              <a:t>School) chat </a:t>
            </a:r>
            <a:r>
              <a:rPr lang="en-US" altLang="zh-CN" dirty="0" smtClean="0"/>
              <a:t>corpus.</a:t>
            </a:r>
          </a:p>
          <a:p>
            <a:pPr lvl="2"/>
            <a:r>
              <a:rPr lang="en-US" altLang="zh-CN" dirty="0"/>
              <a:t>Out of these </a:t>
            </a:r>
            <a:r>
              <a:rPr lang="en-US" altLang="zh-CN" dirty="0" smtClean="0"/>
              <a:t>only 7933 </a:t>
            </a:r>
            <a:r>
              <a:rPr lang="en-US" altLang="zh-CN" dirty="0"/>
              <a:t>sentences, which were part of conversation</a:t>
            </a:r>
            <a:endParaRPr lang="en-US" altLang="zh-CN" dirty="0" smtClean="0"/>
          </a:p>
          <a:p>
            <a:pPr lvl="1"/>
            <a:r>
              <a:rPr lang="en-US" altLang="zh-CN" dirty="0" smtClean="0"/>
              <a:t>A </a:t>
            </a:r>
            <a:r>
              <a:rPr lang="en-US" altLang="zh-CN" dirty="0"/>
              <a:t>smaller set of 2980 sentences was prepared </a:t>
            </a:r>
            <a:r>
              <a:rPr lang="en-US" altLang="zh-CN" dirty="0" smtClean="0"/>
              <a:t>from a </a:t>
            </a:r>
            <a:r>
              <a:rPr lang="en-US" altLang="zh-CN" dirty="0"/>
              <a:t>set of </a:t>
            </a:r>
            <a:r>
              <a:rPr lang="en-US" altLang="zh-CN" dirty="0" smtClean="0"/>
              <a:t>logs</a:t>
            </a:r>
            <a:endParaRPr lang="en-US" altLang="zh-CN" sz="800" dirty="0"/>
          </a:p>
          <a:p>
            <a:pPr lvl="2"/>
            <a:r>
              <a:rPr lang="en-US" altLang="zh-CN" dirty="0" smtClean="0"/>
              <a:t>This </a:t>
            </a:r>
            <a:r>
              <a:rPr lang="en-US" altLang="zh-CN" dirty="0"/>
              <a:t>set was </a:t>
            </a:r>
            <a:r>
              <a:rPr lang="en-US" altLang="zh-CN" dirty="0" smtClean="0"/>
              <a:t>raw chat </a:t>
            </a:r>
            <a:r>
              <a:rPr lang="en-US" altLang="zh-CN" dirty="0"/>
              <a:t>logs.</a:t>
            </a:r>
            <a:endParaRPr kumimoji="1" lang="en-US" altLang="zh-CN" dirty="0"/>
          </a:p>
          <a:p>
            <a:r>
              <a:rPr kumimoji="1" lang="en-US" altLang="zh-CN" dirty="0" smtClean="0"/>
              <a:t>Data Normalization</a:t>
            </a:r>
          </a:p>
          <a:p>
            <a:pPr lvl="1"/>
            <a:r>
              <a:rPr kumimoji="1" lang="en-US" altLang="zh-CN" dirty="0" smtClean="0"/>
              <a:t>translated </a:t>
            </a:r>
            <a:r>
              <a:rPr kumimoji="1" lang="en-US" altLang="zh-CN" dirty="0"/>
              <a:t>the data sets using two independent web based SMS translation services </a:t>
            </a:r>
            <a:r>
              <a:rPr kumimoji="1" lang="en-US" altLang="zh-CN" dirty="0" smtClean="0">
                <a:hlinkClick r:id="rId3"/>
              </a:rPr>
              <a:t>http</a:t>
            </a:r>
            <a:r>
              <a:rPr kumimoji="1" lang="en-US" altLang="zh-CN" dirty="0">
                <a:hlinkClick r:id="rId3"/>
              </a:rPr>
              <a:t>://</a:t>
            </a:r>
            <a:r>
              <a:rPr kumimoji="1" lang="en-US" altLang="zh-CN" dirty="0" smtClean="0">
                <a:hlinkClick r:id="rId3"/>
              </a:rPr>
              <a:t>www.noslang.com</a:t>
            </a:r>
            <a:r>
              <a:rPr kumimoji="1" lang="en-US" altLang="zh-CN" dirty="0" smtClean="0"/>
              <a:t> and </a:t>
            </a:r>
            <a:r>
              <a:rPr kumimoji="1" lang="en-US" altLang="zh-CN" dirty="0" smtClean="0">
                <a:hlinkClick r:id="rId4"/>
              </a:rPr>
              <a:t>http</a:t>
            </a:r>
            <a:r>
              <a:rPr kumimoji="1" lang="en-US" altLang="zh-CN" dirty="0">
                <a:hlinkClick r:id="rId4"/>
              </a:rPr>
              <a:t>://</a:t>
            </a:r>
            <a:r>
              <a:rPr kumimoji="1" lang="en-US" altLang="zh-CN" dirty="0" smtClean="0">
                <a:hlinkClick r:id="rId4"/>
              </a:rPr>
              <a:t>www.transl8it.com</a:t>
            </a:r>
            <a:r>
              <a:rPr kumimoji="1" lang="en-US" altLang="zh-CN" dirty="0" smtClean="0"/>
              <a:t> .</a:t>
            </a:r>
          </a:p>
          <a:p>
            <a:pPr lvl="1"/>
            <a:endParaRPr kumimoji="1" lang="en-US" altLang="zh-CN" dirty="0"/>
          </a:p>
        </p:txBody>
      </p:sp>
      <p:sp>
        <p:nvSpPr>
          <p:cNvPr id="4" name="矩形 3"/>
          <p:cNvSpPr/>
          <p:nvPr/>
        </p:nvSpPr>
        <p:spPr>
          <a:xfrm>
            <a:off x="1097280" y="6488668"/>
            <a:ext cx="9039225" cy="369332"/>
          </a:xfrm>
          <a:prstGeom prst="rect">
            <a:avLst/>
          </a:prstGeom>
        </p:spPr>
        <p:txBody>
          <a:bodyPr wrap="square">
            <a:spAutoFit/>
          </a:bodyPr>
          <a:lstStyle/>
          <a:p>
            <a:r>
              <a:rPr kumimoji="1" lang="en-US" altLang="zh-CN" dirty="0" smtClean="0">
                <a:solidFill>
                  <a:schemeClr val="bg1"/>
                </a:solidFill>
              </a:rPr>
              <a:t>Author: </a:t>
            </a:r>
            <a:r>
              <a:rPr lang="en-US" altLang="zh-CN" dirty="0">
                <a:solidFill>
                  <a:schemeClr val="bg1"/>
                </a:solidFill>
              </a:rPr>
              <a:t>Shashank and </a:t>
            </a:r>
            <a:r>
              <a:rPr lang="en-US" altLang="zh-CN" dirty="0" err="1">
                <a:solidFill>
                  <a:schemeClr val="bg1"/>
                </a:solidFill>
              </a:rPr>
              <a:t>Pushpak</a:t>
            </a:r>
            <a:r>
              <a:rPr lang="en-US" altLang="zh-CN" dirty="0">
                <a:solidFill>
                  <a:schemeClr val="bg1"/>
                </a:solidFill>
              </a:rPr>
              <a:t> Bhattacharyya</a:t>
            </a:r>
            <a:endParaRPr kumimoji="1" lang="en-US" altLang="zh-CN" dirty="0" smtClean="0">
              <a:solidFill>
                <a:schemeClr val="bg1"/>
              </a:solidFill>
            </a:endParaRPr>
          </a:p>
        </p:txBody>
      </p:sp>
    </p:spTree>
    <p:extLst>
      <p:ext uri="{BB962C8B-B14F-4D97-AF65-F5344CB8AC3E}">
        <p14:creationId xmlns:p14="http://schemas.microsoft.com/office/powerpoint/2010/main" val="1108275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Mining the Minds of Customers from Online Chat </a:t>
            </a:r>
            <a:r>
              <a:rPr kumimoji="1" lang="en-US" altLang="zh-CN" sz="3600" dirty="0" smtClean="0"/>
              <a:t>Logs (2015)</a:t>
            </a:r>
            <a:endParaRPr kumimoji="1" lang="zh-CN" altLang="en-US" sz="3600" dirty="0"/>
          </a:p>
        </p:txBody>
      </p:sp>
      <p:sp>
        <p:nvSpPr>
          <p:cNvPr id="3" name="内容占位符 2"/>
          <p:cNvSpPr>
            <a:spLocks noGrp="1"/>
          </p:cNvSpPr>
          <p:nvPr>
            <p:ph idx="1"/>
          </p:nvPr>
        </p:nvSpPr>
        <p:spPr>
          <a:xfrm>
            <a:off x="1097280" y="1845734"/>
            <a:ext cx="6370320" cy="4023360"/>
          </a:xfrm>
        </p:spPr>
        <p:txBody>
          <a:bodyPr>
            <a:normAutofit fontScale="92500" lnSpcReduction="10000"/>
          </a:bodyPr>
          <a:lstStyle/>
          <a:p>
            <a:r>
              <a:rPr kumimoji="1" lang="en-US" altLang="zh-CN" dirty="0" smtClean="0"/>
              <a:t>Abstract</a:t>
            </a:r>
          </a:p>
          <a:p>
            <a:pPr lvl="1"/>
            <a:r>
              <a:rPr kumimoji="1" lang="en-US" altLang="zh-CN" dirty="0"/>
              <a:t>This study investigates factors </a:t>
            </a:r>
            <a:r>
              <a:rPr kumimoji="1" lang="en-US" altLang="zh-CN" dirty="0" smtClean="0"/>
              <a:t>that may determine satisfaction in customer service operations. We utilized more than 170,000 online chat sessions between customers and agents to identify characteristics of chat sessions that incurred dissatisfying experience.</a:t>
            </a:r>
          </a:p>
          <a:p>
            <a:pPr lvl="1"/>
            <a:r>
              <a:rPr kumimoji="1" lang="en-US" altLang="zh-CN" dirty="0" smtClean="0"/>
              <a:t>Quantitative data analysis suggests that </a:t>
            </a:r>
            <a:r>
              <a:rPr kumimoji="1" lang="en-US" altLang="zh-CN" b="1" dirty="0" smtClean="0">
                <a:solidFill>
                  <a:srgbClr val="FF0000"/>
                </a:solidFill>
              </a:rPr>
              <a:t>sentiments or mood</a:t>
            </a:r>
            <a:r>
              <a:rPr kumimoji="1" lang="en-US" altLang="zh-CN" dirty="0" smtClean="0"/>
              <a:t>s conveyed in online conversation are the most </a:t>
            </a:r>
            <a:r>
              <a:rPr kumimoji="1" lang="en-US" altLang="zh-CN" b="1" dirty="0" smtClean="0">
                <a:solidFill>
                  <a:srgbClr val="FF0000"/>
                </a:solidFill>
              </a:rPr>
              <a:t>predictive factor </a:t>
            </a:r>
            <a:r>
              <a:rPr kumimoji="1" lang="en-US" altLang="zh-CN" dirty="0" smtClean="0"/>
              <a:t>of perceived </a:t>
            </a:r>
            <a:r>
              <a:rPr kumimoji="1" lang="en-US" altLang="zh-CN" b="1" dirty="0" smtClean="0">
                <a:solidFill>
                  <a:srgbClr val="FF0000"/>
                </a:solidFill>
              </a:rPr>
              <a:t>satisfaction</a:t>
            </a:r>
            <a:r>
              <a:rPr kumimoji="1" lang="en-US" altLang="zh-CN" dirty="0" smtClean="0"/>
              <a:t>.</a:t>
            </a:r>
          </a:p>
          <a:p>
            <a:r>
              <a:rPr lang="en-US" altLang="zh-CN" dirty="0" smtClean="0"/>
              <a:t>Feature Extraction</a:t>
            </a:r>
          </a:p>
          <a:p>
            <a:pPr lvl="1"/>
            <a:r>
              <a:rPr lang="en-US" altLang="zh-CN" dirty="0" smtClean="0"/>
              <a:t>we </a:t>
            </a:r>
            <a:r>
              <a:rPr lang="en-US" altLang="zh-CN" dirty="0"/>
              <a:t>extracted a total of 14 </a:t>
            </a:r>
            <a:r>
              <a:rPr lang="en-US" altLang="zh-CN" dirty="0" smtClean="0"/>
              <a:t>features for </a:t>
            </a:r>
            <a:r>
              <a:rPr lang="en-US" altLang="zh-CN" dirty="0"/>
              <a:t>each chat steps across the following</a:t>
            </a:r>
            <a:r>
              <a:rPr lang="en-US" altLang="zh-CN" dirty="0" smtClean="0"/>
              <a:t>:</a:t>
            </a:r>
          </a:p>
          <a:p>
            <a:pPr lvl="2"/>
            <a:r>
              <a:rPr lang="en-US" altLang="zh-CN" dirty="0" smtClean="0"/>
              <a:t>session-level meta information </a:t>
            </a:r>
            <a:r>
              <a:rPr lang="en-US" altLang="zh-CN" dirty="0"/>
              <a:t>(e.g., number of utterances, session length of a session</a:t>
            </a:r>
            <a:r>
              <a:rPr lang="en-US" altLang="zh-CN" dirty="0" smtClean="0"/>
              <a:t>)</a:t>
            </a:r>
          </a:p>
          <a:p>
            <a:pPr lvl="2"/>
            <a:r>
              <a:rPr lang="en-US" altLang="zh-CN" dirty="0" smtClean="0"/>
              <a:t>agent’s </a:t>
            </a:r>
            <a:r>
              <a:rPr lang="en-US" altLang="zh-CN" dirty="0"/>
              <a:t>sentiment (e.g., agent’s sentiment at each step</a:t>
            </a:r>
            <a:r>
              <a:rPr lang="en-US" altLang="zh-CN" dirty="0" smtClean="0"/>
              <a:t>)</a:t>
            </a:r>
          </a:p>
          <a:p>
            <a:pPr lvl="2"/>
            <a:r>
              <a:rPr lang="en-US" altLang="zh-CN" dirty="0" smtClean="0"/>
              <a:t>customer’s </a:t>
            </a:r>
            <a:r>
              <a:rPr lang="en-US" altLang="zh-CN" dirty="0"/>
              <a:t>sentiment (e.g., customer’s sentiment at each step).</a:t>
            </a:r>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6794" y="1845734"/>
            <a:ext cx="3368886" cy="286560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7600" y="4898712"/>
            <a:ext cx="4676282" cy="1171888"/>
          </a:xfrm>
          <a:prstGeom prst="rect">
            <a:avLst/>
          </a:prstGeom>
        </p:spPr>
      </p:pic>
      <p:sp>
        <p:nvSpPr>
          <p:cNvPr id="6" name="矩形 5"/>
          <p:cNvSpPr/>
          <p:nvPr/>
        </p:nvSpPr>
        <p:spPr>
          <a:xfrm>
            <a:off x="1097280" y="6488668"/>
            <a:ext cx="5287666" cy="369332"/>
          </a:xfrm>
          <a:prstGeom prst="rect">
            <a:avLst/>
          </a:prstGeom>
        </p:spPr>
        <p:txBody>
          <a:bodyPr wrap="none">
            <a:spAutoFit/>
          </a:bodyPr>
          <a:lstStyle/>
          <a:p>
            <a:r>
              <a:rPr lang="zh-CN" altLang="en-US" dirty="0" smtClean="0">
                <a:solidFill>
                  <a:schemeClr val="bg1"/>
                </a:solidFill>
              </a:rPr>
              <a:t>Kunwoo Park, Jaewoo Kim, Jaram Park, Meeyoung Cha</a:t>
            </a:r>
            <a:endParaRPr lang="zh-CN" altLang="en-US" dirty="0">
              <a:solidFill>
                <a:schemeClr val="bg1"/>
              </a:solidFill>
            </a:endParaRPr>
          </a:p>
        </p:txBody>
      </p:sp>
    </p:spTree>
    <p:extLst>
      <p:ext uri="{BB962C8B-B14F-4D97-AF65-F5344CB8AC3E}">
        <p14:creationId xmlns:p14="http://schemas.microsoft.com/office/powerpoint/2010/main" val="570761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A Majority Voting Approach for Sentiment Analysis in Short Texts using Topic </a:t>
            </a:r>
            <a:r>
              <a:rPr kumimoji="1" lang="en-US" altLang="zh-CN" sz="3600" dirty="0" smtClean="0"/>
              <a:t>Models (2017)</a:t>
            </a:r>
            <a:endParaRPr kumimoji="1" lang="zh-CN" altLang="en-US" sz="3600" dirty="0"/>
          </a:p>
        </p:txBody>
      </p:sp>
      <p:sp>
        <p:nvSpPr>
          <p:cNvPr id="3" name="内容占位符 2"/>
          <p:cNvSpPr>
            <a:spLocks noGrp="1"/>
          </p:cNvSpPr>
          <p:nvPr>
            <p:ph idx="1"/>
          </p:nvPr>
        </p:nvSpPr>
        <p:spPr>
          <a:xfrm>
            <a:off x="1097280" y="1845734"/>
            <a:ext cx="6270700" cy="4415366"/>
          </a:xfrm>
        </p:spPr>
        <p:txBody>
          <a:bodyPr>
            <a:normAutofit fontScale="85000" lnSpcReduction="20000"/>
          </a:bodyPr>
          <a:lstStyle/>
          <a:p>
            <a:r>
              <a:rPr kumimoji="1" lang="en-US" altLang="zh-CN" dirty="0" smtClean="0"/>
              <a:t>Abstract</a:t>
            </a:r>
          </a:p>
          <a:p>
            <a:pPr lvl="1"/>
            <a:r>
              <a:rPr kumimoji="1" lang="en-US" altLang="zh-CN" dirty="0" smtClean="0"/>
              <a:t>Nowadays </a:t>
            </a:r>
            <a:r>
              <a:rPr kumimoji="1" lang="en-US" altLang="zh-CN" dirty="0"/>
              <a:t>people can provide feedback on products and services on the web</a:t>
            </a:r>
            <a:r>
              <a:rPr kumimoji="1" lang="en-US" altLang="zh-CN" dirty="0" smtClean="0"/>
              <a:t>.</a:t>
            </a:r>
          </a:p>
          <a:p>
            <a:pPr lvl="1"/>
            <a:r>
              <a:rPr kumimoji="1" lang="en-US" altLang="zh-CN" dirty="0" smtClean="0"/>
              <a:t>We propose </a:t>
            </a:r>
            <a:r>
              <a:rPr kumimoji="1" lang="en-US" altLang="zh-CN" dirty="0"/>
              <a:t>a new sentiment analysis method that uses </a:t>
            </a:r>
            <a:r>
              <a:rPr kumimoji="1" lang="en-US" altLang="zh-CN" b="1" dirty="0">
                <a:solidFill>
                  <a:srgbClr val="FF0000"/>
                </a:solidFill>
              </a:rPr>
              <a:t>topic models </a:t>
            </a:r>
            <a:r>
              <a:rPr kumimoji="1" lang="en-US" altLang="zh-CN" dirty="0"/>
              <a:t>to infer the polarity of short </a:t>
            </a:r>
            <a:r>
              <a:rPr kumimoji="1" lang="en-US" altLang="zh-CN" dirty="0" smtClean="0"/>
              <a:t>texts.</a:t>
            </a:r>
          </a:p>
          <a:p>
            <a:pPr lvl="2"/>
            <a:r>
              <a:rPr kumimoji="1" lang="en-US" altLang="zh-CN" dirty="0" smtClean="0"/>
              <a:t>by </a:t>
            </a:r>
            <a:r>
              <a:rPr kumimoji="1" lang="en-US" altLang="zh-CN" dirty="0"/>
              <a:t>using topics, the classifier is able to </a:t>
            </a:r>
            <a:r>
              <a:rPr kumimoji="1" lang="en-US" altLang="zh-CN" b="1" dirty="0">
                <a:solidFill>
                  <a:srgbClr val="FF0000"/>
                </a:solidFill>
              </a:rPr>
              <a:t>better understand the context </a:t>
            </a:r>
            <a:r>
              <a:rPr kumimoji="1" lang="en-US" altLang="zh-CN" dirty="0"/>
              <a:t>and improve the performance in this task</a:t>
            </a:r>
            <a:r>
              <a:rPr kumimoji="1" lang="en-US" altLang="zh-CN" dirty="0" smtClean="0"/>
              <a:t>.</a:t>
            </a:r>
          </a:p>
          <a:p>
            <a:pPr lvl="1"/>
            <a:r>
              <a:rPr kumimoji="1" lang="en-US" altLang="zh-CN" dirty="0" smtClean="0"/>
              <a:t>In </a:t>
            </a:r>
            <a:r>
              <a:rPr kumimoji="1" lang="en-US" altLang="zh-CN" dirty="0"/>
              <a:t>this method, we combine the results of classifiers and text representations in two ways</a:t>
            </a:r>
            <a:r>
              <a:rPr kumimoji="1" lang="en-US" altLang="zh-CN" dirty="0" smtClean="0"/>
              <a:t>:</a:t>
            </a:r>
          </a:p>
          <a:p>
            <a:pPr lvl="2"/>
            <a:r>
              <a:rPr kumimoji="1" lang="en-US" altLang="zh-CN" dirty="0" smtClean="0"/>
              <a:t>(</a:t>
            </a:r>
            <a:r>
              <a:rPr kumimoji="1" lang="en-US" altLang="zh-CN" dirty="0"/>
              <a:t>1) by using </a:t>
            </a:r>
            <a:r>
              <a:rPr kumimoji="1" lang="en-US" altLang="zh-CN" b="1" dirty="0">
                <a:solidFill>
                  <a:srgbClr val="FF0000"/>
                </a:solidFill>
              </a:rPr>
              <a:t>single topic representation</a:t>
            </a:r>
            <a:r>
              <a:rPr kumimoji="1" lang="en-US" altLang="zh-CN" dirty="0"/>
              <a:t> and </a:t>
            </a:r>
            <a:r>
              <a:rPr kumimoji="1" lang="en-US" altLang="zh-CN" b="1" dirty="0">
                <a:solidFill>
                  <a:srgbClr val="FF0000"/>
                </a:solidFill>
              </a:rPr>
              <a:t>multiple classifiers</a:t>
            </a:r>
            <a:r>
              <a:rPr kumimoji="1" lang="en-US" altLang="zh-CN" dirty="0" smtClean="0"/>
              <a:t>;</a:t>
            </a:r>
          </a:p>
          <a:p>
            <a:pPr lvl="2"/>
            <a:r>
              <a:rPr kumimoji="1" lang="en-US" altLang="zh-CN" dirty="0" smtClean="0"/>
              <a:t>(</a:t>
            </a:r>
            <a:r>
              <a:rPr kumimoji="1" lang="en-US" altLang="zh-CN" dirty="0"/>
              <a:t>2) </a:t>
            </a:r>
            <a:r>
              <a:rPr kumimoji="1" lang="en-US" altLang="zh-CN" dirty="0" smtClean="0"/>
              <a:t>using </a:t>
            </a:r>
            <a:r>
              <a:rPr kumimoji="1" lang="en-US" altLang="zh-CN" b="1" dirty="0">
                <a:solidFill>
                  <a:srgbClr val="FF0000"/>
                </a:solidFill>
              </a:rPr>
              <a:t>multiple topic representations </a:t>
            </a:r>
            <a:r>
              <a:rPr kumimoji="1" lang="en-US" altLang="zh-CN" dirty="0"/>
              <a:t>and a </a:t>
            </a:r>
            <a:r>
              <a:rPr kumimoji="1" lang="en-US" altLang="zh-CN" b="1" dirty="0">
                <a:solidFill>
                  <a:srgbClr val="FF0000"/>
                </a:solidFill>
              </a:rPr>
              <a:t>single classifier</a:t>
            </a:r>
            <a:r>
              <a:rPr kumimoji="1" lang="en-US" altLang="zh-CN" dirty="0" smtClean="0"/>
              <a:t>.</a:t>
            </a:r>
          </a:p>
          <a:p>
            <a:r>
              <a:rPr kumimoji="1" lang="en-US" altLang="zh-CN" dirty="0"/>
              <a:t>Topic </a:t>
            </a:r>
            <a:r>
              <a:rPr kumimoji="1" lang="en-US" altLang="zh-CN" dirty="0" smtClean="0"/>
              <a:t>Representation</a:t>
            </a:r>
          </a:p>
          <a:p>
            <a:pPr lvl="1"/>
            <a:r>
              <a:rPr kumimoji="1" lang="en-US" altLang="zh-CN" dirty="0" smtClean="0"/>
              <a:t>LDA, </a:t>
            </a:r>
            <a:r>
              <a:rPr kumimoji="1" lang="en-US" altLang="zh-CN" dirty="0" err="1" smtClean="0"/>
              <a:t>MedLDA</a:t>
            </a:r>
            <a:r>
              <a:rPr kumimoji="1" lang="en-US" altLang="zh-CN" dirty="0" smtClean="0"/>
              <a:t>, BTM</a:t>
            </a:r>
          </a:p>
          <a:p>
            <a:r>
              <a:rPr kumimoji="1" lang="en-US" altLang="zh-CN" dirty="0" smtClean="0"/>
              <a:t>Classifier</a:t>
            </a:r>
          </a:p>
          <a:p>
            <a:pPr lvl="1"/>
            <a:r>
              <a:rPr kumimoji="1" lang="en-US" altLang="zh-CN" dirty="0" smtClean="0"/>
              <a:t>Linear </a:t>
            </a:r>
            <a:r>
              <a:rPr kumimoji="1" lang="en-US" altLang="zh-CN" dirty="0"/>
              <a:t>SVM, Logistic Regression, Random Forest</a:t>
            </a:r>
            <a:endParaRPr kumimoji="1" lang="en-US" altLang="zh-CN" dirty="0" smtClean="0"/>
          </a:p>
          <a:p>
            <a:r>
              <a:rPr kumimoji="1" lang="en-US" altLang="zh-CN" dirty="0" smtClean="0"/>
              <a:t>Text Expansion</a:t>
            </a:r>
          </a:p>
          <a:p>
            <a:pPr lvl="1"/>
            <a:r>
              <a:rPr kumimoji="1" lang="en-US" altLang="zh-CN" dirty="0"/>
              <a:t>In order to identify topics in short texts, it is important to </a:t>
            </a:r>
            <a:r>
              <a:rPr kumimoji="1" lang="en-US" altLang="zh-CN" dirty="0" smtClean="0"/>
              <a:t>perform a  </a:t>
            </a:r>
            <a:r>
              <a:rPr kumimoji="1" lang="en-US" altLang="zh-CN" dirty="0"/>
              <a:t>text expansion. We used the </a:t>
            </a:r>
            <a:r>
              <a:rPr kumimoji="1" lang="en-US" altLang="zh-CN" dirty="0" err="1"/>
              <a:t>DREx</a:t>
            </a:r>
            <a:r>
              <a:rPr kumimoji="1" lang="en-US" altLang="zh-CN" dirty="0"/>
              <a:t> method in order to make </a:t>
            </a:r>
            <a:r>
              <a:rPr kumimoji="1" lang="en-US" altLang="zh-CN" dirty="0" smtClean="0"/>
              <a:t>the expansion.</a:t>
            </a:r>
          </a:p>
        </p:txBody>
      </p:sp>
      <p:sp>
        <p:nvSpPr>
          <p:cNvPr id="5" name="矩形 4"/>
          <p:cNvSpPr/>
          <p:nvPr/>
        </p:nvSpPr>
        <p:spPr>
          <a:xfrm>
            <a:off x="1097280" y="6488668"/>
            <a:ext cx="7188200" cy="369332"/>
          </a:xfrm>
          <a:prstGeom prst="rect">
            <a:avLst/>
          </a:prstGeom>
        </p:spPr>
        <p:txBody>
          <a:bodyPr wrap="square">
            <a:spAutoFit/>
          </a:bodyPr>
          <a:lstStyle/>
          <a:p>
            <a:r>
              <a:rPr lang="zh-CN" altLang="en-US" dirty="0" smtClean="0">
                <a:solidFill>
                  <a:schemeClr val="bg1"/>
                </a:solidFill>
              </a:rPr>
              <a:t>Rodrigo Rodrigues do Carmo, Anísio Mendes Lacerda, Daniel Hasan Dalip</a:t>
            </a:r>
            <a:endParaRPr lang="zh-CN" altLang="en-US" dirty="0">
              <a:solidFill>
                <a:schemeClr val="bg1"/>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1899" y="1845733"/>
            <a:ext cx="2418063" cy="3335867"/>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7980" y="4901719"/>
            <a:ext cx="4112820" cy="1359381"/>
          </a:xfrm>
          <a:prstGeom prst="rect">
            <a:avLst/>
          </a:prstGeom>
        </p:spPr>
      </p:pic>
    </p:spTree>
    <p:extLst>
      <p:ext uri="{BB962C8B-B14F-4D97-AF65-F5344CB8AC3E}">
        <p14:creationId xmlns:p14="http://schemas.microsoft.com/office/powerpoint/2010/main" val="727303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Entire Information Attentive GRU for Text </a:t>
            </a:r>
            <a:r>
              <a:rPr kumimoji="1" lang="en-US" altLang="zh-CN" sz="3600" dirty="0" smtClean="0"/>
              <a:t>Representation (2018)</a:t>
            </a:r>
            <a:endParaRPr kumimoji="1" lang="zh-CN" altLang="en-US" sz="3600" dirty="0"/>
          </a:p>
        </p:txBody>
      </p:sp>
      <p:sp>
        <p:nvSpPr>
          <p:cNvPr id="3" name="内容占位符 2"/>
          <p:cNvSpPr>
            <a:spLocks noGrp="1"/>
          </p:cNvSpPr>
          <p:nvPr>
            <p:ph idx="1"/>
          </p:nvPr>
        </p:nvSpPr>
        <p:spPr>
          <a:xfrm>
            <a:off x="1097280" y="1845734"/>
            <a:ext cx="3995420" cy="4023360"/>
          </a:xfrm>
        </p:spPr>
        <p:txBody>
          <a:bodyPr>
            <a:normAutofit/>
          </a:bodyPr>
          <a:lstStyle/>
          <a:p>
            <a:r>
              <a:rPr kumimoji="1" lang="en-US" altLang="zh-CN" sz="1800" dirty="0" smtClean="0"/>
              <a:t>Abstract</a:t>
            </a:r>
          </a:p>
          <a:p>
            <a:pPr lvl="1"/>
            <a:r>
              <a:rPr kumimoji="1" lang="en-US" altLang="zh-CN" sz="1600" dirty="0"/>
              <a:t>Recurrent Neural Networks (RNNs), such as Long Short-Term Memory (LSTM) and Gated Recurrent Unit (GRU), have been widely utilized in </a:t>
            </a:r>
            <a:r>
              <a:rPr kumimoji="1" lang="en-US" altLang="zh-CN" sz="1600" b="1" dirty="0">
                <a:solidFill>
                  <a:srgbClr val="FF0000"/>
                </a:solidFill>
              </a:rPr>
              <a:t>sequence representation</a:t>
            </a:r>
            <a:r>
              <a:rPr kumimoji="1" lang="en-US" altLang="zh-CN" sz="1600" dirty="0"/>
              <a:t>. However, RNNs </a:t>
            </a:r>
            <a:r>
              <a:rPr kumimoji="1" lang="en-US" altLang="zh-CN" sz="1600" b="1" dirty="0">
                <a:solidFill>
                  <a:srgbClr val="FF0000"/>
                </a:solidFill>
              </a:rPr>
              <a:t>neglect </a:t>
            </a:r>
            <a:r>
              <a:rPr kumimoji="1" lang="en-US" altLang="zh-CN" sz="1600" b="1" dirty="0" err="1">
                <a:solidFill>
                  <a:srgbClr val="FF0000"/>
                </a:solidFill>
              </a:rPr>
              <a:t>variational</a:t>
            </a:r>
            <a:r>
              <a:rPr kumimoji="1" lang="en-US" altLang="zh-CN" sz="1600" b="1" dirty="0">
                <a:solidFill>
                  <a:srgbClr val="FF0000"/>
                </a:solidFill>
              </a:rPr>
              <a:t> information</a:t>
            </a:r>
            <a:r>
              <a:rPr kumimoji="1" lang="en-US" altLang="zh-CN" sz="1600" dirty="0"/>
              <a:t> and </a:t>
            </a:r>
            <a:r>
              <a:rPr kumimoji="1" lang="en-US" altLang="zh-CN" sz="1600" b="1" dirty="0">
                <a:solidFill>
                  <a:srgbClr val="FF0000"/>
                </a:solidFill>
              </a:rPr>
              <a:t>long-term dependency</a:t>
            </a:r>
            <a:r>
              <a:rPr kumimoji="1" lang="en-US" altLang="zh-CN" sz="1600" dirty="0" smtClean="0"/>
              <a:t>.</a:t>
            </a:r>
          </a:p>
          <a:p>
            <a:pPr lvl="1"/>
            <a:r>
              <a:rPr kumimoji="1" lang="en-US" altLang="zh-CN" sz="1600" dirty="0" smtClean="0"/>
              <a:t>In </a:t>
            </a:r>
            <a:r>
              <a:rPr kumimoji="1" lang="en-US" altLang="zh-CN" sz="1600" dirty="0"/>
              <a:t>this paper, we propose a </a:t>
            </a:r>
            <a:r>
              <a:rPr kumimoji="1" lang="en-US" altLang="zh-CN" sz="1600" b="1" dirty="0">
                <a:solidFill>
                  <a:srgbClr val="FF0000"/>
                </a:solidFill>
              </a:rPr>
              <a:t>new neural network structure </a:t>
            </a:r>
            <a:r>
              <a:rPr kumimoji="1" lang="en-US" altLang="zh-CN" sz="1600" dirty="0"/>
              <a:t>for extracting a comprehension sequence embedding by handling the entire representation of the </a:t>
            </a:r>
            <a:r>
              <a:rPr kumimoji="1" lang="en-US" altLang="zh-CN" sz="1600" dirty="0" smtClean="0"/>
              <a:t>sequence</a:t>
            </a:r>
          </a:p>
          <a:p>
            <a:pPr lvl="1"/>
            <a:r>
              <a:rPr kumimoji="1" lang="en-US" altLang="zh-CN" sz="1600" dirty="0" smtClean="0"/>
              <a:t>To </a:t>
            </a:r>
            <a:r>
              <a:rPr kumimoji="1" lang="en-US" altLang="zh-CN" sz="1600" b="1" dirty="0">
                <a:solidFill>
                  <a:srgbClr val="FF0000"/>
                </a:solidFill>
              </a:rPr>
              <a:t>evaluate</a:t>
            </a:r>
            <a:r>
              <a:rPr kumimoji="1" lang="en-US" altLang="zh-CN" sz="1600" dirty="0"/>
              <a:t> our proposed methods, we conduct extensive experiments on a </a:t>
            </a:r>
            <a:r>
              <a:rPr kumimoji="1" lang="en-US" altLang="zh-CN" sz="1600" b="1" dirty="0">
                <a:solidFill>
                  <a:srgbClr val="FF0000"/>
                </a:solidFill>
              </a:rPr>
              <a:t>benchmark sentiment classification dataset</a:t>
            </a:r>
            <a:r>
              <a:rPr kumimoji="1" lang="en-US" altLang="zh-CN" sz="1600" dirty="0" smtClean="0"/>
              <a:t>.</a:t>
            </a:r>
            <a:endParaRPr kumimoji="1" lang="zh-CN" altLang="en-US" sz="1600" dirty="0"/>
          </a:p>
        </p:txBody>
      </p:sp>
      <p:sp>
        <p:nvSpPr>
          <p:cNvPr id="4" name="矩形 3"/>
          <p:cNvSpPr/>
          <p:nvPr/>
        </p:nvSpPr>
        <p:spPr>
          <a:xfrm>
            <a:off x="1097280" y="6488668"/>
            <a:ext cx="1904817" cy="369332"/>
          </a:xfrm>
          <a:prstGeom prst="rect">
            <a:avLst/>
          </a:prstGeom>
        </p:spPr>
        <p:txBody>
          <a:bodyPr wrap="none">
            <a:spAutoFit/>
          </a:bodyPr>
          <a:lstStyle/>
          <a:p>
            <a:r>
              <a:rPr kumimoji="1" lang="en-US" altLang="zh-CN" dirty="0" err="1">
                <a:solidFill>
                  <a:schemeClr val="bg1"/>
                </a:solidFill>
              </a:rPr>
              <a:t>Guoxiu</a:t>
            </a:r>
            <a:r>
              <a:rPr kumimoji="1" lang="en-US" altLang="zh-CN" dirty="0">
                <a:solidFill>
                  <a:schemeClr val="bg1"/>
                </a:solidFill>
              </a:rPr>
              <a:t> He, Wei Lu</a:t>
            </a:r>
            <a:endParaRPr kumimoji="1" lang="zh-CN" altLang="en-US"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2397418"/>
            <a:ext cx="3281680" cy="3027942"/>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006" y="2397418"/>
            <a:ext cx="3421287" cy="2746032"/>
          </a:xfrm>
          <a:prstGeom prst="rect">
            <a:avLst/>
          </a:prstGeom>
        </p:spPr>
      </p:pic>
    </p:spTree>
    <p:extLst>
      <p:ext uri="{BB962C8B-B14F-4D97-AF65-F5344CB8AC3E}">
        <p14:creationId xmlns:p14="http://schemas.microsoft.com/office/powerpoint/2010/main" val="386793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A Sentiment-and-Semantics-Based Approach for </a:t>
            </a:r>
            <a:r>
              <a:rPr lang="en-US" altLang="zh-CN" sz="3600" dirty="0" smtClean="0"/>
              <a:t>Emotion Detection </a:t>
            </a:r>
            <a:r>
              <a:rPr lang="en-US" altLang="zh-CN" sz="3600" dirty="0"/>
              <a:t>in Textual </a:t>
            </a:r>
            <a:r>
              <a:rPr lang="en-US" altLang="zh-CN" sz="3600" dirty="0" smtClean="0"/>
              <a:t>Conversations (2018)</a:t>
            </a:r>
            <a:endParaRPr kumimoji="1" lang="zh-CN" altLang="en-US" sz="3600" dirty="0"/>
          </a:p>
        </p:txBody>
      </p:sp>
      <p:sp>
        <p:nvSpPr>
          <p:cNvPr id="3" name="内容占位符 2"/>
          <p:cNvSpPr>
            <a:spLocks noGrp="1"/>
          </p:cNvSpPr>
          <p:nvPr>
            <p:ph idx="1"/>
          </p:nvPr>
        </p:nvSpPr>
        <p:spPr>
          <a:xfrm>
            <a:off x="1097280" y="1845734"/>
            <a:ext cx="5671820" cy="4023360"/>
          </a:xfrm>
        </p:spPr>
        <p:txBody>
          <a:bodyPr>
            <a:noAutofit/>
          </a:bodyPr>
          <a:lstStyle/>
          <a:p>
            <a:r>
              <a:rPr kumimoji="1" lang="en-US" altLang="zh-CN" sz="1600" dirty="0" smtClean="0"/>
              <a:t>Abstract</a:t>
            </a:r>
          </a:p>
          <a:p>
            <a:pPr lvl="1"/>
            <a:r>
              <a:rPr kumimoji="1" lang="en-US" altLang="zh-CN" sz="1400" dirty="0" smtClean="0"/>
              <a:t>In </a:t>
            </a:r>
            <a:r>
              <a:rPr kumimoji="1" lang="en-US" altLang="zh-CN" sz="1400" dirty="0"/>
              <a:t>this paper</a:t>
            </a:r>
            <a:r>
              <a:rPr kumimoji="1" lang="en-US" altLang="zh-CN" sz="1400" dirty="0" smtClean="0"/>
              <a:t>, we </a:t>
            </a:r>
            <a:r>
              <a:rPr kumimoji="1" lang="en-US" altLang="zh-CN" sz="1400" dirty="0"/>
              <a:t>propose a novel approach to detect emotions like </a:t>
            </a:r>
            <a:r>
              <a:rPr kumimoji="1" lang="en-US" altLang="zh-CN" sz="1400" b="1" dirty="0">
                <a:solidFill>
                  <a:srgbClr val="FF0000"/>
                </a:solidFill>
              </a:rPr>
              <a:t>happy, sad or angry </a:t>
            </a:r>
            <a:r>
              <a:rPr kumimoji="1" lang="en-US" altLang="zh-CN" sz="1400" dirty="0">
                <a:solidFill>
                  <a:srgbClr val="3C4040"/>
                </a:solidFill>
              </a:rPr>
              <a:t>in</a:t>
            </a:r>
            <a:r>
              <a:rPr kumimoji="1" lang="en-US" altLang="zh-CN" sz="1400" b="1" dirty="0">
                <a:solidFill>
                  <a:srgbClr val="FF0000"/>
                </a:solidFill>
              </a:rPr>
              <a:t> textual conversations</a:t>
            </a:r>
            <a:r>
              <a:rPr kumimoji="1" lang="en-US" altLang="zh-CN" sz="1400" dirty="0"/>
              <a:t> using an LSTM based Deep Learning model</a:t>
            </a:r>
            <a:r>
              <a:rPr kumimoji="1" lang="en-US" altLang="zh-CN" sz="1400" dirty="0" smtClean="0"/>
              <a:t>.</a:t>
            </a:r>
          </a:p>
          <a:p>
            <a:pPr lvl="1"/>
            <a:r>
              <a:rPr kumimoji="1" lang="en-US" altLang="zh-CN" sz="1400" dirty="0" smtClean="0"/>
              <a:t>Our </a:t>
            </a:r>
            <a:r>
              <a:rPr kumimoji="1" lang="en-US" altLang="zh-CN" sz="1400" dirty="0"/>
              <a:t>approach consists of semi-automated techniques to gather training data for our model</a:t>
            </a:r>
            <a:r>
              <a:rPr kumimoji="1" lang="en-US" altLang="zh-CN" sz="1400" dirty="0" smtClean="0"/>
              <a:t>.</a:t>
            </a:r>
          </a:p>
          <a:p>
            <a:pPr lvl="1"/>
            <a:r>
              <a:rPr kumimoji="1" lang="en-US" altLang="zh-CN" sz="1400" dirty="0" smtClean="0"/>
              <a:t>We </a:t>
            </a:r>
            <a:r>
              <a:rPr kumimoji="1" lang="en-US" altLang="zh-CN" sz="1400" dirty="0"/>
              <a:t>exploit advantages of semantic and sentiment based </a:t>
            </a:r>
            <a:r>
              <a:rPr kumimoji="1" lang="en-US" altLang="zh-CN" sz="1400" dirty="0" err="1"/>
              <a:t>embeddings</a:t>
            </a:r>
            <a:r>
              <a:rPr kumimoji="1" lang="en-US" altLang="zh-CN" sz="1400" dirty="0"/>
              <a:t> and propose a solution combining both</a:t>
            </a:r>
            <a:r>
              <a:rPr kumimoji="1" lang="en-US" altLang="zh-CN" sz="1400" dirty="0" smtClean="0"/>
              <a:t>.</a:t>
            </a:r>
          </a:p>
          <a:p>
            <a:r>
              <a:rPr kumimoji="1" lang="en-US" altLang="zh-CN" sz="1600" dirty="0" smtClean="0"/>
              <a:t>Dataset</a:t>
            </a:r>
          </a:p>
          <a:p>
            <a:pPr lvl="1"/>
            <a:r>
              <a:rPr lang="en-US" altLang="zh-CN" sz="1400" dirty="0"/>
              <a:t>used the Twitter </a:t>
            </a:r>
            <a:r>
              <a:rPr lang="en-US" altLang="zh-CN" sz="1400" dirty="0" smtClean="0"/>
              <a:t>Firehose to </a:t>
            </a:r>
            <a:r>
              <a:rPr lang="en-US" altLang="zh-CN" sz="1400" dirty="0"/>
              <a:t>extract these 3 turn </a:t>
            </a:r>
            <a:r>
              <a:rPr lang="en-US" altLang="zh-CN" sz="1400" dirty="0" smtClean="0"/>
              <a:t>conversations</a:t>
            </a:r>
          </a:p>
          <a:p>
            <a:r>
              <a:rPr kumimoji="1" lang="en-US" altLang="zh-CN" sz="1600" dirty="0" smtClean="0"/>
              <a:t>Label</a:t>
            </a:r>
          </a:p>
          <a:p>
            <a:pPr lvl="1"/>
            <a:r>
              <a:rPr lang="en-US" altLang="zh-CN" sz="1400" dirty="0"/>
              <a:t>S</a:t>
            </a:r>
            <a:r>
              <a:rPr lang="en-US" altLang="zh-CN" sz="1400" dirty="0" smtClean="0"/>
              <a:t>howed </a:t>
            </a:r>
            <a:r>
              <a:rPr lang="en-US" altLang="zh-CN" sz="1400" dirty="0"/>
              <a:t>the third turn of </a:t>
            </a:r>
            <a:r>
              <a:rPr lang="en-US" altLang="zh-CN" sz="1400" dirty="0" smtClean="0"/>
              <a:t>the conversation </a:t>
            </a:r>
            <a:r>
              <a:rPr lang="en-US" altLang="zh-CN" sz="1400" dirty="0"/>
              <a:t>along with the context of the previous 2 turns </a:t>
            </a:r>
            <a:r>
              <a:rPr lang="en-US" altLang="zh-CN" sz="1400" dirty="0" smtClean="0"/>
              <a:t>to human </a:t>
            </a:r>
            <a:r>
              <a:rPr lang="en-US" altLang="zh-CN" sz="1400" dirty="0"/>
              <a:t>judges and asked them to mark the </a:t>
            </a:r>
            <a:r>
              <a:rPr lang="en-US" altLang="zh-CN" sz="1400" b="1" dirty="0">
                <a:solidFill>
                  <a:srgbClr val="FF0000"/>
                </a:solidFill>
              </a:rPr>
              <a:t>emotion</a:t>
            </a:r>
            <a:r>
              <a:rPr lang="en-US" altLang="zh-CN" sz="1400" dirty="0"/>
              <a:t> of the </a:t>
            </a:r>
            <a:r>
              <a:rPr lang="en-US" altLang="zh-CN" sz="1400" b="1" dirty="0" smtClean="0">
                <a:solidFill>
                  <a:srgbClr val="FF0000"/>
                </a:solidFill>
              </a:rPr>
              <a:t>third turn </a:t>
            </a:r>
            <a:r>
              <a:rPr lang="en-US" altLang="zh-CN" sz="1400" dirty="0"/>
              <a:t>after considering the context.</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9100" y="2081531"/>
            <a:ext cx="4608385" cy="3551766"/>
          </a:xfrm>
          <a:prstGeom prst="rect">
            <a:avLst/>
          </a:prstGeom>
        </p:spPr>
      </p:pic>
      <p:sp>
        <p:nvSpPr>
          <p:cNvPr id="5" name="矩形 4"/>
          <p:cNvSpPr/>
          <p:nvPr/>
        </p:nvSpPr>
        <p:spPr>
          <a:xfrm>
            <a:off x="1097280" y="6488668"/>
            <a:ext cx="7576820" cy="369332"/>
          </a:xfrm>
          <a:prstGeom prst="rect">
            <a:avLst/>
          </a:prstGeom>
        </p:spPr>
        <p:txBody>
          <a:bodyPr wrap="square">
            <a:spAutoFit/>
          </a:bodyPr>
          <a:lstStyle/>
          <a:p>
            <a:r>
              <a:rPr lang="zh-CN" altLang="en-US" dirty="0">
                <a:solidFill>
                  <a:schemeClr val="bg1"/>
                </a:solidFill>
              </a:rPr>
              <a:t>Umang Gupta, Ankush Chatterjee, Radhakrishnan Srikanth, Puneet Agrawal</a:t>
            </a:r>
          </a:p>
        </p:txBody>
      </p:sp>
    </p:spTree>
    <p:extLst>
      <p:ext uri="{BB962C8B-B14F-4D97-AF65-F5344CB8AC3E}">
        <p14:creationId xmlns:p14="http://schemas.microsoft.com/office/powerpoint/2010/main" val="19114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Conversational Memory Network for Emotion Recognition in Dyadic Dialogue </a:t>
            </a:r>
            <a:r>
              <a:rPr kumimoji="1" lang="en-US" altLang="zh-CN" sz="3600" dirty="0" smtClean="0"/>
              <a:t>Videos (2018)</a:t>
            </a:r>
            <a:endParaRPr kumimoji="1" lang="zh-CN" altLang="en-US" sz="3600" dirty="0"/>
          </a:p>
        </p:txBody>
      </p:sp>
      <p:sp>
        <p:nvSpPr>
          <p:cNvPr id="3" name="内容占位符 2"/>
          <p:cNvSpPr>
            <a:spLocks noGrp="1"/>
          </p:cNvSpPr>
          <p:nvPr>
            <p:ph idx="1"/>
          </p:nvPr>
        </p:nvSpPr>
        <p:spPr>
          <a:xfrm>
            <a:off x="1097279" y="1845734"/>
            <a:ext cx="5576421" cy="4023360"/>
          </a:xfrm>
        </p:spPr>
        <p:txBody>
          <a:bodyPr>
            <a:noAutofit/>
          </a:bodyPr>
          <a:lstStyle/>
          <a:p>
            <a:r>
              <a:rPr kumimoji="1" lang="en-US" altLang="zh-CN" sz="1600" dirty="0" smtClean="0"/>
              <a:t>Abstract</a:t>
            </a:r>
          </a:p>
          <a:p>
            <a:pPr lvl="1"/>
            <a:r>
              <a:rPr kumimoji="1" lang="en-US" altLang="zh-CN" sz="1400" dirty="0" smtClean="0"/>
              <a:t>Present </a:t>
            </a:r>
            <a:r>
              <a:rPr kumimoji="1" lang="en-US" altLang="zh-CN" sz="1400" dirty="0"/>
              <a:t>methods mostly </a:t>
            </a:r>
            <a:r>
              <a:rPr kumimoji="1" lang="en-US" altLang="zh-CN" sz="1400" b="1" dirty="0">
                <a:solidFill>
                  <a:srgbClr val="FF0000"/>
                </a:solidFill>
              </a:rPr>
              <a:t>ignore</a:t>
            </a:r>
            <a:r>
              <a:rPr kumimoji="1" lang="en-US" altLang="zh-CN" sz="1400" dirty="0"/>
              <a:t> the role of </a:t>
            </a:r>
            <a:r>
              <a:rPr kumimoji="1" lang="en-US" altLang="zh-CN" sz="1400" b="1" dirty="0">
                <a:solidFill>
                  <a:srgbClr val="FF0000"/>
                </a:solidFill>
              </a:rPr>
              <a:t>inter-speaker dependency </a:t>
            </a:r>
            <a:r>
              <a:rPr kumimoji="1" lang="en-US" altLang="zh-CN" sz="1400" dirty="0"/>
              <a:t>relations while classifying emotions in conversations</a:t>
            </a:r>
            <a:r>
              <a:rPr kumimoji="1" lang="en-US" altLang="zh-CN" sz="1400" dirty="0" smtClean="0"/>
              <a:t>.</a:t>
            </a:r>
          </a:p>
          <a:p>
            <a:pPr lvl="1"/>
            <a:r>
              <a:rPr kumimoji="1" lang="en-US" altLang="zh-CN" sz="1400" dirty="0" smtClean="0"/>
              <a:t>In </a:t>
            </a:r>
            <a:r>
              <a:rPr kumimoji="1" lang="en-US" altLang="zh-CN" sz="1400" dirty="0"/>
              <a:t>this paper, we address recognizing </a:t>
            </a:r>
            <a:r>
              <a:rPr kumimoji="1" lang="en-US" altLang="zh-CN" sz="1400" b="1" dirty="0">
                <a:solidFill>
                  <a:srgbClr val="FF0000"/>
                </a:solidFill>
              </a:rPr>
              <a:t>utterance-level emotions </a:t>
            </a:r>
            <a:r>
              <a:rPr kumimoji="1" lang="en-US" altLang="zh-CN" sz="1400" dirty="0"/>
              <a:t>in dyadic conversational </a:t>
            </a:r>
            <a:r>
              <a:rPr kumimoji="1" lang="en-US" altLang="zh-CN" sz="1400" b="1" dirty="0">
                <a:solidFill>
                  <a:srgbClr val="FF0000"/>
                </a:solidFill>
              </a:rPr>
              <a:t>videos</a:t>
            </a:r>
            <a:r>
              <a:rPr kumimoji="1" lang="en-US" altLang="zh-CN" sz="1400" dirty="0" smtClean="0"/>
              <a:t>.</a:t>
            </a:r>
          </a:p>
          <a:p>
            <a:pPr lvl="1"/>
            <a:r>
              <a:rPr kumimoji="1" lang="en-US" altLang="zh-CN" sz="1400" dirty="0" smtClean="0"/>
              <a:t>We </a:t>
            </a:r>
            <a:r>
              <a:rPr kumimoji="1" lang="en-US" altLang="zh-CN" sz="1400" dirty="0"/>
              <a:t>propose a deep neural framework, termed conversational memory network, which leverages </a:t>
            </a:r>
            <a:r>
              <a:rPr kumimoji="1" lang="en-US" altLang="zh-CN" sz="1400" b="1" dirty="0">
                <a:solidFill>
                  <a:srgbClr val="FF0000"/>
                </a:solidFill>
              </a:rPr>
              <a:t>contextual information</a:t>
            </a:r>
            <a:r>
              <a:rPr kumimoji="1" lang="en-US" altLang="zh-CN" sz="1400" dirty="0"/>
              <a:t> from the </a:t>
            </a:r>
            <a:r>
              <a:rPr kumimoji="1" lang="en-US" altLang="zh-CN" sz="1400" b="1" dirty="0">
                <a:solidFill>
                  <a:srgbClr val="FF0000"/>
                </a:solidFill>
              </a:rPr>
              <a:t>conversation history</a:t>
            </a:r>
            <a:r>
              <a:rPr kumimoji="1" lang="en-US" altLang="zh-CN" sz="1400" dirty="0" smtClean="0"/>
              <a:t>.</a:t>
            </a:r>
          </a:p>
          <a:p>
            <a:pPr lvl="1"/>
            <a:r>
              <a:rPr kumimoji="1" lang="en-US" altLang="zh-CN" sz="1400" dirty="0" smtClean="0"/>
              <a:t>The </a:t>
            </a:r>
            <a:r>
              <a:rPr kumimoji="1" lang="en-US" altLang="zh-CN" sz="1400" dirty="0"/>
              <a:t>framework takes a </a:t>
            </a:r>
            <a:r>
              <a:rPr kumimoji="1" lang="en-US" altLang="zh-CN" sz="1400" b="1" dirty="0">
                <a:solidFill>
                  <a:srgbClr val="FF0000"/>
                </a:solidFill>
              </a:rPr>
              <a:t>multimodal approach </a:t>
            </a:r>
            <a:r>
              <a:rPr kumimoji="1" lang="en-US" altLang="zh-CN" sz="1400" dirty="0"/>
              <a:t>comprising audio, visual and textual features with gated recurrent units to model past utterances of each speaker into memories</a:t>
            </a:r>
            <a:r>
              <a:rPr kumimoji="1" lang="en-US" altLang="zh-CN" sz="1400" dirty="0" smtClean="0"/>
              <a:t>.</a:t>
            </a:r>
          </a:p>
          <a:p>
            <a:r>
              <a:rPr kumimoji="1" lang="en-US" altLang="zh-CN" sz="1600" dirty="0" smtClean="0"/>
              <a:t>Textual Feature</a:t>
            </a:r>
          </a:p>
          <a:p>
            <a:pPr lvl="1"/>
            <a:r>
              <a:rPr kumimoji="1" lang="en-US" altLang="zh-CN" sz="1400" dirty="0"/>
              <a:t>To get our sentence representation, we use a simple </a:t>
            </a:r>
            <a:r>
              <a:rPr kumimoji="1" lang="en-US" altLang="zh-CN" sz="1400" b="1" dirty="0">
                <a:solidFill>
                  <a:srgbClr val="FF0000"/>
                </a:solidFill>
              </a:rPr>
              <a:t>CNN</a:t>
            </a:r>
            <a:r>
              <a:rPr kumimoji="1" lang="en-US" altLang="zh-CN" sz="1400" dirty="0"/>
              <a:t> with one convolutional layer followed by </a:t>
            </a:r>
            <a:r>
              <a:rPr kumimoji="1" lang="en-US" altLang="zh-CN" sz="1400" b="1" dirty="0">
                <a:solidFill>
                  <a:srgbClr val="FF0000"/>
                </a:solidFill>
              </a:rPr>
              <a:t>max-pooling</a:t>
            </a:r>
            <a:r>
              <a:rPr kumimoji="1" lang="en-US" altLang="zh-CN" sz="1400" dirty="0"/>
              <a:t> (Kim, 2014; </a:t>
            </a:r>
            <a:r>
              <a:rPr kumimoji="1" lang="en-US" altLang="zh-CN" sz="1400" dirty="0" err="1"/>
              <a:t>Poria</a:t>
            </a:r>
            <a:r>
              <a:rPr kumimoji="1" lang="en-US" altLang="zh-CN" sz="1400" dirty="0"/>
              <a:t> et al., 2016</a:t>
            </a:r>
            <a:r>
              <a:rPr kumimoji="1" lang="en-US" altLang="zh-CN" sz="1400" dirty="0" smtClean="0"/>
              <a:t>).</a:t>
            </a:r>
          </a:p>
          <a:p>
            <a:endParaRPr kumimoji="1" lang="zh-CN" altLang="en-US" sz="1600" dirty="0"/>
          </a:p>
        </p:txBody>
      </p:sp>
      <p:sp>
        <p:nvSpPr>
          <p:cNvPr id="5" name="矩形 4"/>
          <p:cNvSpPr/>
          <p:nvPr/>
        </p:nvSpPr>
        <p:spPr>
          <a:xfrm>
            <a:off x="1097280" y="6488668"/>
            <a:ext cx="10345420" cy="369332"/>
          </a:xfrm>
          <a:prstGeom prst="rect">
            <a:avLst/>
          </a:prstGeom>
        </p:spPr>
        <p:txBody>
          <a:bodyPr wrap="square">
            <a:spAutoFit/>
          </a:bodyPr>
          <a:lstStyle/>
          <a:p>
            <a:r>
              <a:rPr lang="zh-CN" altLang="en-US" dirty="0">
                <a:solidFill>
                  <a:schemeClr val="bg1"/>
                </a:solidFill>
              </a:rPr>
              <a:t>Devamanyu Hazarika, Soujanya Poria, Amir Zadeh, Erik Cambria, Louis-Philippe Morency, Roger Zimmermann</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9299" y="1745788"/>
            <a:ext cx="2863401" cy="2068012"/>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3701" y="3722360"/>
            <a:ext cx="4768999" cy="2551176"/>
          </a:xfrm>
          <a:prstGeom prst="rect">
            <a:avLst/>
          </a:prstGeom>
        </p:spPr>
      </p:pic>
    </p:spTree>
    <p:extLst>
      <p:ext uri="{BB962C8B-B14F-4D97-AF65-F5344CB8AC3E}">
        <p14:creationId xmlns:p14="http://schemas.microsoft.com/office/powerpoint/2010/main" val="312914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3600" dirty="0"/>
              <a:t>Emotion Detection on TV Show Transcripts </a:t>
            </a:r>
            <a:r>
              <a:rPr kumimoji="1" lang="en-US" altLang="zh-CN" sz="3600" dirty="0" smtClean="0"/>
              <a:t>with Sequence-based </a:t>
            </a:r>
            <a:r>
              <a:rPr kumimoji="1" lang="en-US" altLang="zh-CN" sz="3600" dirty="0"/>
              <a:t>Convolutional Neural </a:t>
            </a:r>
            <a:r>
              <a:rPr kumimoji="1" lang="en-US" altLang="zh-CN" sz="3600" dirty="0" smtClean="0"/>
              <a:t>Networks (2017)</a:t>
            </a:r>
            <a:endParaRPr kumimoji="1" lang="zh-CN" altLang="en-US" sz="3600" dirty="0"/>
          </a:p>
        </p:txBody>
      </p:sp>
      <p:sp>
        <p:nvSpPr>
          <p:cNvPr id="3" name="内容占位符 2"/>
          <p:cNvSpPr>
            <a:spLocks noGrp="1"/>
          </p:cNvSpPr>
          <p:nvPr>
            <p:ph idx="1"/>
          </p:nvPr>
        </p:nvSpPr>
        <p:spPr>
          <a:xfrm>
            <a:off x="1097280" y="1845734"/>
            <a:ext cx="5431536" cy="4023360"/>
          </a:xfrm>
        </p:spPr>
        <p:txBody>
          <a:bodyPr>
            <a:normAutofit/>
          </a:bodyPr>
          <a:lstStyle/>
          <a:p>
            <a:r>
              <a:rPr kumimoji="1" lang="en-US" altLang="zh-CN" sz="1800" dirty="0" smtClean="0"/>
              <a:t>Abstract</a:t>
            </a:r>
          </a:p>
          <a:p>
            <a:pPr lvl="1"/>
            <a:r>
              <a:rPr kumimoji="1" lang="en-US" altLang="zh-CN" sz="1600" dirty="0" smtClean="0"/>
              <a:t>This </a:t>
            </a:r>
            <a:r>
              <a:rPr kumimoji="1" lang="en-US" altLang="zh-CN" sz="1600" dirty="0"/>
              <a:t>paper introduces a corpus for </a:t>
            </a:r>
            <a:r>
              <a:rPr kumimoji="1" lang="en-US" altLang="zh-CN" sz="1600" b="1" dirty="0">
                <a:solidFill>
                  <a:srgbClr val="FF0000"/>
                </a:solidFill>
              </a:rPr>
              <a:t>text-based</a:t>
            </a:r>
            <a:r>
              <a:rPr kumimoji="1" lang="en-US" altLang="zh-CN" sz="1600" dirty="0"/>
              <a:t> </a:t>
            </a:r>
            <a:r>
              <a:rPr kumimoji="1" lang="en-US" altLang="zh-CN" sz="1600" b="1" dirty="0">
                <a:solidFill>
                  <a:srgbClr val="FF0000"/>
                </a:solidFill>
              </a:rPr>
              <a:t>emotion detection </a:t>
            </a:r>
            <a:r>
              <a:rPr kumimoji="1" lang="en-US" altLang="zh-CN" sz="1600" dirty="0"/>
              <a:t>on </a:t>
            </a:r>
            <a:r>
              <a:rPr kumimoji="1" lang="en-US" altLang="zh-CN" sz="1600" b="1" dirty="0">
                <a:solidFill>
                  <a:srgbClr val="FF0000"/>
                </a:solidFill>
              </a:rPr>
              <a:t>multiparty dialogue </a:t>
            </a:r>
            <a:r>
              <a:rPr kumimoji="1" lang="en-US" altLang="zh-CN" sz="1600" dirty="0"/>
              <a:t>as well as deep neural models that outperform the existing approaches for document classification</a:t>
            </a:r>
            <a:r>
              <a:rPr kumimoji="1" lang="en-US" altLang="zh-CN" sz="1600" dirty="0" smtClean="0"/>
              <a:t>.</a:t>
            </a:r>
          </a:p>
          <a:p>
            <a:pPr lvl="1"/>
            <a:r>
              <a:rPr kumimoji="1" lang="en-US" altLang="zh-CN" sz="1600" dirty="0" smtClean="0"/>
              <a:t>We </a:t>
            </a:r>
            <a:r>
              <a:rPr kumimoji="1" lang="en-US" altLang="zh-CN" sz="1600" dirty="0"/>
              <a:t>then suggest four types of </a:t>
            </a:r>
            <a:r>
              <a:rPr kumimoji="1" lang="en-US" altLang="zh-CN" sz="1600" b="1" dirty="0">
                <a:solidFill>
                  <a:srgbClr val="FF0000"/>
                </a:solidFill>
              </a:rPr>
              <a:t>sequence-based convolutional neural network </a:t>
            </a:r>
            <a:r>
              <a:rPr kumimoji="1" lang="en-US" altLang="zh-CN" sz="1600" dirty="0"/>
              <a:t>models with </a:t>
            </a:r>
            <a:r>
              <a:rPr kumimoji="1" lang="en-US" altLang="zh-CN" sz="1600" b="1" dirty="0">
                <a:solidFill>
                  <a:srgbClr val="FF0000"/>
                </a:solidFill>
              </a:rPr>
              <a:t>attention</a:t>
            </a:r>
            <a:r>
              <a:rPr kumimoji="1" lang="en-US" altLang="zh-CN" sz="1600" dirty="0"/>
              <a:t> that leverage the sequence information encapsulated in dialogue</a:t>
            </a:r>
            <a:r>
              <a:rPr kumimoji="1" lang="en-US" altLang="zh-CN" sz="1600" dirty="0" smtClean="0"/>
              <a:t>.</a:t>
            </a:r>
            <a:endParaRPr kumimoji="1" lang="zh-CN" altLang="en-US" sz="1600" dirty="0"/>
          </a:p>
        </p:txBody>
      </p:sp>
      <p:sp>
        <p:nvSpPr>
          <p:cNvPr id="4" name="矩形 3"/>
          <p:cNvSpPr/>
          <p:nvPr/>
        </p:nvSpPr>
        <p:spPr>
          <a:xfrm>
            <a:off x="1097280" y="6488668"/>
            <a:ext cx="3049809" cy="369332"/>
          </a:xfrm>
          <a:prstGeom prst="rect">
            <a:avLst/>
          </a:prstGeom>
        </p:spPr>
        <p:txBody>
          <a:bodyPr wrap="none">
            <a:spAutoFit/>
          </a:bodyPr>
          <a:lstStyle/>
          <a:p>
            <a:r>
              <a:rPr lang="zh-CN" altLang="en-US" dirty="0">
                <a:solidFill>
                  <a:schemeClr val="bg1"/>
                </a:solidFill>
              </a:rPr>
              <a:t>Sayyed M. Zahiri, Jinho D. Choi</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9523" y="1950284"/>
            <a:ext cx="3956157" cy="1836787"/>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106" y="4406645"/>
            <a:ext cx="5888050" cy="1861073"/>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4997" y="3999995"/>
            <a:ext cx="2190683" cy="2284569"/>
          </a:xfrm>
          <a:prstGeom prst="rect">
            <a:avLst/>
          </a:prstGeom>
        </p:spPr>
      </p:pic>
    </p:spTree>
    <p:extLst>
      <p:ext uri="{BB962C8B-B14F-4D97-AF65-F5344CB8AC3E}">
        <p14:creationId xmlns:p14="http://schemas.microsoft.com/office/powerpoint/2010/main" val="1269598243"/>
      </p:ext>
    </p:extLst>
  </p:cSld>
  <p:clrMapOvr>
    <a:masterClrMapping/>
  </p:clrMapOvr>
</p:sld>
</file>

<file path=ppt/theme/theme1.xml><?xml version="1.0" encoding="utf-8"?>
<a:theme xmlns:a="http://schemas.openxmlformats.org/drawingml/2006/main" name="怀旧">
  <a:themeElements>
    <a:clrScheme name="怀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218</TotalTime>
  <Words>1236</Words>
  <Application>Microsoft Macintosh PowerPoint</Application>
  <PresentationFormat>宽屏</PresentationFormat>
  <Paragraphs>92</Paragraphs>
  <Slides>10</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Calibri</vt:lpstr>
      <vt:lpstr>Calibri Light</vt:lpstr>
      <vt:lpstr>DengXian</vt:lpstr>
      <vt:lpstr>宋体</vt:lpstr>
      <vt:lpstr>怀旧</vt:lpstr>
      <vt:lpstr>Text Emotion Detection</vt:lpstr>
      <vt:lpstr>Semi-supervised Sentiment Classification with Dialog Data (2018)</vt:lpstr>
      <vt:lpstr>Emotion Analysis of Internet Chat (2008)</vt:lpstr>
      <vt:lpstr>Mining the Minds of Customers from Online Chat Logs (2015)</vt:lpstr>
      <vt:lpstr>A Majority Voting Approach for Sentiment Analysis in Short Texts using Topic Models (2017)</vt:lpstr>
      <vt:lpstr>Entire Information Attentive GRU for Text Representation (2018)</vt:lpstr>
      <vt:lpstr>A Sentiment-and-Semantics-Based Approach for Emotion Detection in Textual Conversations (2018)</vt:lpstr>
      <vt:lpstr>Conversational Memory Network for Emotion Recognition in Dyadic Dialogue Videos (2018)</vt:lpstr>
      <vt:lpstr>Emotion Detection on TV Show Transcripts with Sequence-based Convolutional Neural Networks (2017)</vt:lpstr>
      <vt:lpstr>Text Sentiment Polarity Classification Method Based on Word Embedding (2018)</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Emotion Detection</dc:title>
  <dc:creator>Microsoft Office 用户</dc:creator>
  <cp:lastModifiedBy>Microsoft Office 用户</cp:lastModifiedBy>
  <cp:revision>26</cp:revision>
  <dcterms:created xsi:type="dcterms:W3CDTF">2018-12-04T11:57:56Z</dcterms:created>
  <dcterms:modified xsi:type="dcterms:W3CDTF">2018-12-06T13:12:24Z</dcterms:modified>
</cp:coreProperties>
</file>