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16"/>
    <p:restoredTop sz="93537"/>
  </p:normalViewPr>
  <p:slideViewPr>
    <p:cSldViewPr snapToGrid="0" snapToObjects="1">
      <p:cViewPr varScale="1">
        <p:scale>
          <a:sx n="89" d="100"/>
          <a:sy n="89" d="100"/>
        </p:scale>
        <p:origin x="132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3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138323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157243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151687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1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118564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69110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186660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167197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0E32C1-AE64-6B41-B3B9-8E23CD0C266F}" type="datetimeFigureOut">
              <a:rPr kumimoji="1" lang="zh-CN" altLang="en-US" smtClean="0"/>
              <a:t>2018/9/20</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111297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40E32C1-AE64-6B41-B3B9-8E23CD0C266F}" type="datetimeFigureOut">
              <a:rPr kumimoji="1" lang="zh-CN" altLang="en-US" smtClean="0"/>
              <a:t>2018/9/20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46C330A-2B97-7842-BA2D-25002BEADBBE}" type="slidenum">
              <a:rPr kumimoji="1" lang="zh-CN" altLang="en-US" smtClean="0"/>
              <a:t>‹#›</a:t>
            </a:fld>
            <a:endParaRPr kumimoji="1" lang="zh-CN" altLang="en-US"/>
          </a:p>
        </p:txBody>
      </p:sp>
    </p:spTree>
    <p:extLst>
      <p:ext uri="{BB962C8B-B14F-4D97-AF65-F5344CB8AC3E}">
        <p14:creationId xmlns:p14="http://schemas.microsoft.com/office/powerpoint/2010/main" val="12242770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0E32C1-AE64-6B41-B3B9-8E23CD0C266F}" type="datetimeFigureOut">
              <a:rPr kumimoji="1" lang="zh-CN" altLang="en-US" smtClean="0"/>
              <a:t>2018/9/20</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6C330A-2B97-7842-BA2D-25002BEADBBE}"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283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omp.leeds.ac.uk/mscproj/reports/1213/Pielage.pdf" TargetMode="External"/><Relationship Id="rId4" Type="http://schemas.openxmlformats.org/officeDocument/2006/relationships/hyperlink" Target="http://socialcommunication.truman.edu/attitudes-emotions/sarcasm/" TargetMode="External"/><Relationship Id="rId5" Type="http://schemas.openxmlformats.org/officeDocument/2006/relationships/hyperlink" Target="http://www.literarydevices.com/sarcasm/" TargetMode="External"/><Relationship Id="rId1" Type="http://schemas.openxmlformats.org/officeDocument/2006/relationships/slideLayout" Target="../slideLayouts/slideLayout2.xml"/><Relationship Id="rId2" Type="http://schemas.openxmlformats.org/officeDocument/2006/relationships/hyperlink" Target="https://www.aclweb.org/anthology/W/W13/W13-160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How to Detect Sarcasm in Writing</a:t>
            </a:r>
            <a:endParaRPr kumimoji="1" lang="zh-CN" altLang="en-US" dirty="0"/>
          </a:p>
        </p:txBody>
      </p:sp>
      <p:sp>
        <p:nvSpPr>
          <p:cNvPr id="3" name="副标题 2"/>
          <p:cNvSpPr>
            <a:spLocks noGrp="1"/>
          </p:cNvSpPr>
          <p:nvPr>
            <p:ph type="subTitle" idx="1"/>
          </p:nvPr>
        </p:nvSpPr>
        <p:spPr/>
        <p:txBody>
          <a:bodyPr/>
          <a:lstStyle/>
          <a:p>
            <a:r>
              <a:rPr kumimoji="1" lang="en-US" altLang="zh-CN" dirty="0" smtClean="0"/>
              <a:t>https://</a:t>
            </a:r>
            <a:r>
              <a:rPr kumimoji="1" lang="en-US" altLang="zh-CN" dirty="0" err="1" smtClean="0"/>
              <a:t>www.wikihow.com</a:t>
            </a:r>
            <a:r>
              <a:rPr kumimoji="1" lang="en-US" altLang="zh-CN" dirty="0" smtClean="0"/>
              <a:t>/Detect-Sarcasm-in-Writing</a:t>
            </a:r>
            <a:endParaRPr kumimoji="1" lang="zh-CN" altLang="en-US" dirty="0"/>
          </a:p>
        </p:txBody>
      </p:sp>
    </p:spTree>
    <p:extLst>
      <p:ext uri="{BB962C8B-B14F-4D97-AF65-F5344CB8AC3E}">
        <p14:creationId xmlns:p14="http://schemas.microsoft.com/office/powerpoint/2010/main" val="26703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a:t>
            </a:r>
            <a:r>
              <a:rPr lang="en-US" altLang="zh-TW" b="1" dirty="0" smtClean="0"/>
              <a:t>.</a:t>
            </a:r>
            <a:r>
              <a:rPr lang="zh-TW" altLang="en-US" b="1" dirty="0" smtClean="0"/>
              <a:t> </a:t>
            </a:r>
            <a:r>
              <a:rPr lang="en-US" altLang="zh-CN" b="1" dirty="0" smtClean="0"/>
              <a:t>Consider </a:t>
            </a:r>
            <a:r>
              <a:rPr lang="en-US" altLang="zh-CN" b="1" dirty="0"/>
              <a:t>the writer</a:t>
            </a:r>
            <a:endParaRPr kumimoji="1"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If </a:t>
            </a:r>
            <a:r>
              <a:rPr lang="en-US" altLang="zh-CN" dirty="0"/>
              <a:t>you know the writer personally, consider the </a:t>
            </a:r>
            <a:r>
              <a:rPr lang="en-US" altLang="zh-CN" b="1" dirty="0" smtClean="0">
                <a:solidFill>
                  <a:srgbClr val="00B0F0"/>
                </a:solidFill>
              </a:rPr>
              <a:t>writer‘s </a:t>
            </a:r>
            <a:r>
              <a:rPr lang="en-US" altLang="zh-CN" b="1" dirty="0">
                <a:solidFill>
                  <a:srgbClr val="00B0F0"/>
                </a:solidFill>
              </a:rPr>
              <a:t>personality and point of view</a:t>
            </a:r>
            <a:r>
              <a:rPr lang="en-US" altLang="zh-CN" dirty="0"/>
              <a:t>. This may offer insight as to whether or not this person is being sarcastic or not</a:t>
            </a:r>
            <a:r>
              <a:rPr lang="en-US" altLang="zh-CN" dirty="0" smtClean="0"/>
              <a:t>.</a:t>
            </a:r>
            <a:r>
              <a:rPr lang="zh-TW" altLang="en-US" dirty="0" smtClean="0"/>
              <a:t> </a:t>
            </a:r>
            <a:r>
              <a:rPr lang="en-US" altLang="zh-CN" dirty="0" smtClean="0"/>
              <a:t>Sarcasm </a:t>
            </a:r>
            <a:r>
              <a:rPr lang="en-US" altLang="zh-CN" dirty="0"/>
              <a:t>is frequently used as a form of humor. If the writer is known to make jokes, he or she may be using sarcasm in text. Sarcasm is also used when someone is frustrated. Is this person one to get annoyed easily?</a:t>
            </a:r>
          </a:p>
          <a:p>
            <a:endParaRPr lang="en-US" altLang="zh-CN" smtClean="0"/>
          </a:p>
          <a:p>
            <a:r>
              <a:rPr lang="en-US" altLang="zh-CN" smtClean="0"/>
              <a:t>Also</a:t>
            </a:r>
            <a:r>
              <a:rPr lang="en-US" altLang="zh-CN" dirty="0"/>
              <a:t>, consider the writer's opinions. If this is a writer is, politically, pretty far to the right, he or she saying Obama's new healthcare policy is "just wonderful" is probably sarcasm.</a:t>
            </a:r>
          </a:p>
          <a:p>
            <a:endParaRPr kumimoji="1" lang="zh-CN" altLang="en-US" dirty="0"/>
          </a:p>
        </p:txBody>
      </p:sp>
    </p:spTree>
    <p:extLst>
      <p:ext uri="{BB962C8B-B14F-4D97-AF65-F5344CB8AC3E}">
        <p14:creationId xmlns:p14="http://schemas.microsoft.com/office/powerpoint/2010/main" val="378485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a:t>
            </a:r>
            <a:r>
              <a:rPr lang="en-US" altLang="zh-TW" b="1" dirty="0" smtClean="0"/>
              <a:t>.</a:t>
            </a:r>
            <a:r>
              <a:rPr lang="zh-TW" altLang="en-US" b="1" dirty="0" smtClean="0"/>
              <a:t> </a:t>
            </a:r>
            <a:r>
              <a:rPr lang="en-US" altLang="zh-CN" b="1" dirty="0" smtClean="0"/>
              <a:t>Examine </a:t>
            </a:r>
            <a:r>
              <a:rPr lang="en-US" altLang="zh-CN" b="1" dirty="0"/>
              <a:t>context</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t>Just </a:t>
            </a:r>
            <a:r>
              <a:rPr lang="en-US" altLang="zh-CN" dirty="0"/>
              <a:t>as you can figure out the meaning of the word by examining the words around it, you can detect sarcasm by examining context</a:t>
            </a:r>
            <a:r>
              <a:rPr lang="en-US" altLang="zh-CN" dirty="0" smtClean="0"/>
              <a:t>.</a:t>
            </a:r>
          </a:p>
          <a:p>
            <a:r>
              <a:rPr lang="en-US" altLang="zh-CN" dirty="0" smtClean="0"/>
              <a:t>Where </a:t>
            </a:r>
            <a:r>
              <a:rPr lang="en-US" altLang="zh-CN" dirty="0"/>
              <a:t>did you encounter this piece of writing you believe is sarcastic? Given the context, is there any evidence that would indicate sarcasm</a:t>
            </a:r>
            <a:r>
              <a:rPr lang="en-US" altLang="zh-CN" dirty="0" smtClean="0"/>
              <a:t>?</a:t>
            </a:r>
            <a:r>
              <a:rPr lang="zh-TW" altLang="en-US" dirty="0" smtClean="0"/>
              <a:t> </a:t>
            </a:r>
            <a:r>
              <a:rPr lang="en-US" altLang="zh-CN" dirty="0" smtClean="0"/>
              <a:t>What </a:t>
            </a:r>
            <a:r>
              <a:rPr lang="en-US" altLang="zh-CN" dirty="0"/>
              <a:t>was happening leading up to the sarcastic sentence? Was the writer </a:t>
            </a:r>
            <a:r>
              <a:rPr lang="en-US" altLang="zh-CN" b="1" dirty="0">
                <a:solidFill>
                  <a:srgbClr val="00B0F0"/>
                </a:solidFill>
              </a:rPr>
              <a:t>expressing an opinion</a:t>
            </a:r>
            <a:r>
              <a:rPr lang="en-US" altLang="zh-CN" dirty="0"/>
              <a:t>, </a:t>
            </a:r>
            <a:r>
              <a:rPr lang="en-US" altLang="zh-CN" b="1" dirty="0">
                <a:solidFill>
                  <a:srgbClr val="00B0F0"/>
                </a:solidFill>
              </a:rPr>
              <a:t>joking</a:t>
            </a:r>
            <a:r>
              <a:rPr lang="en-US" altLang="zh-CN" dirty="0"/>
              <a:t> around with another person, or </a:t>
            </a:r>
            <a:r>
              <a:rPr lang="en-US" altLang="zh-CN" b="1" dirty="0">
                <a:solidFill>
                  <a:srgbClr val="00B0F0"/>
                </a:solidFill>
              </a:rPr>
              <a:t>engaging in an argumen</a:t>
            </a:r>
            <a:r>
              <a:rPr lang="en-US" altLang="zh-CN" dirty="0"/>
              <a:t>t? All three of these situations are ones where sarcasm is a likely response.</a:t>
            </a:r>
          </a:p>
          <a:p>
            <a:r>
              <a:rPr lang="en-US" altLang="zh-CN" dirty="0"/>
              <a:t>You should also look at the text proceeding the potentially sarcastic portion. It may be leading in to sarcasm</a:t>
            </a:r>
            <a:r>
              <a:rPr lang="en-US" altLang="zh-CN" dirty="0" smtClean="0"/>
              <a:t>.</a:t>
            </a:r>
          </a:p>
          <a:p>
            <a:pPr lvl="1"/>
            <a:r>
              <a:rPr lang="en-US" altLang="zh-CN" dirty="0" smtClean="0"/>
              <a:t>For </a:t>
            </a:r>
            <a:r>
              <a:rPr lang="en-US" altLang="zh-CN" dirty="0"/>
              <a:t>example, let's return to an above example. If the writer spent a paragraph criticizing Obama's healthcare plan, and then said the plan was "just wonderful," you can reasonably assume the "just wonderful" sentiment was meant to be sarcastic.</a:t>
            </a:r>
          </a:p>
          <a:p>
            <a:endParaRPr kumimoji="1" lang="zh-CN" altLang="en-US" dirty="0"/>
          </a:p>
        </p:txBody>
      </p:sp>
    </p:spTree>
    <p:extLst>
      <p:ext uri="{BB962C8B-B14F-4D97-AF65-F5344CB8AC3E}">
        <p14:creationId xmlns:p14="http://schemas.microsoft.com/office/powerpoint/2010/main" val="1676222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smtClean="0"/>
              <a:t>3.</a:t>
            </a:r>
            <a:r>
              <a:rPr lang="zh-TW" altLang="en-US" b="1" dirty="0" smtClean="0"/>
              <a:t> </a:t>
            </a:r>
            <a:r>
              <a:rPr lang="en-US" altLang="zh-CN" b="1" dirty="0" smtClean="0"/>
              <a:t>Think </a:t>
            </a:r>
            <a:r>
              <a:rPr lang="en-US" altLang="zh-CN" b="1" dirty="0"/>
              <a:t>about the medium</a:t>
            </a:r>
            <a:endParaRPr kumimoji="1"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Where </a:t>
            </a:r>
            <a:r>
              <a:rPr lang="en-US" altLang="zh-CN" dirty="0"/>
              <a:t>are you reading the text? Are you on an </a:t>
            </a:r>
            <a:r>
              <a:rPr lang="en-US" altLang="zh-CN" b="1" dirty="0">
                <a:solidFill>
                  <a:srgbClr val="00B0F0"/>
                </a:solidFill>
              </a:rPr>
              <a:t>online forum </a:t>
            </a:r>
            <a:r>
              <a:rPr lang="en-US" altLang="zh-CN" dirty="0"/>
              <a:t>or are you reading an e-mail for work? Certain mediums are more prone to sarcasm than others. You could get in trouble for sending a sarcastic e-mail in a professional setting. However, people use sarcasm all the time when casually commenting on articles online.</a:t>
            </a:r>
          </a:p>
          <a:p>
            <a:endParaRPr kumimoji="1" lang="zh-CN" altLang="en-US" dirty="0"/>
          </a:p>
        </p:txBody>
      </p:sp>
    </p:spTree>
    <p:extLst>
      <p:ext uri="{BB962C8B-B14F-4D97-AF65-F5344CB8AC3E}">
        <p14:creationId xmlns:p14="http://schemas.microsoft.com/office/powerpoint/2010/main" val="1009100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hlinkClick r:id="rId2"/>
              </a:rPr>
              <a:t>https</a:t>
            </a:r>
            <a:r>
              <a:rPr lang="en-US" altLang="zh-CN" dirty="0">
                <a:hlinkClick r:id="rId2"/>
              </a:rPr>
              <a:t>://www.aclweb.org/anthology/W/W13/W13-1605.pdf</a:t>
            </a:r>
            <a:endParaRPr lang="en-US" altLang="zh-CN" dirty="0"/>
          </a:p>
          <a:p>
            <a:r>
              <a:rPr lang="en-US" altLang="zh-CN" dirty="0" smtClean="0">
                <a:hlinkClick r:id="rId3"/>
              </a:rPr>
              <a:t>http</a:t>
            </a:r>
            <a:r>
              <a:rPr lang="en-US" altLang="zh-CN" dirty="0">
                <a:hlinkClick r:id="rId3"/>
              </a:rPr>
              <a:t>://www.comp.leeds.ac.uk/mscproj/reports/1213/Pielage.pdf</a:t>
            </a:r>
            <a:endParaRPr lang="en-US" altLang="zh-CN" dirty="0"/>
          </a:p>
          <a:p>
            <a:r>
              <a:rPr lang="en-US" altLang="zh-CN" dirty="0" smtClean="0">
                <a:hlinkClick r:id="rId4"/>
              </a:rPr>
              <a:t>http</a:t>
            </a:r>
            <a:r>
              <a:rPr lang="en-US" altLang="zh-CN" dirty="0">
                <a:hlinkClick r:id="rId4"/>
              </a:rPr>
              <a:t>://socialcommunication.truman.edu/attitudes-emotions/sarcasm/</a:t>
            </a:r>
            <a:endParaRPr lang="en-US" altLang="zh-CN" dirty="0"/>
          </a:p>
          <a:p>
            <a:r>
              <a:rPr lang="en-US" altLang="zh-CN" dirty="0" smtClean="0">
                <a:hlinkClick r:id="rId5"/>
              </a:rPr>
              <a:t>http</a:t>
            </a:r>
            <a:r>
              <a:rPr lang="en-US" altLang="zh-CN" dirty="0">
                <a:hlinkClick r:id="rId5"/>
              </a:rPr>
              <a:t>://www.literarydevices.com/sarcasm</a:t>
            </a:r>
            <a:r>
              <a:rPr lang="en-US" altLang="zh-CN" dirty="0" smtClean="0">
                <a:hlinkClick r:id="rId5"/>
              </a:rPr>
              <a:t>/</a:t>
            </a:r>
            <a:endParaRPr lang="en-US" altLang="zh-CN" dirty="0"/>
          </a:p>
        </p:txBody>
      </p:sp>
    </p:spTree>
    <p:extLst>
      <p:ext uri="{BB962C8B-B14F-4D97-AF65-F5344CB8AC3E}">
        <p14:creationId xmlns:p14="http://schemas.microsoft.com/office/powerpoint/2010/main" val="853967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Method </a:t>
            </a:r>
            <a:r>
              <a:rPr lang="en-US" altLang="zh-CN" b="1" dirty="0" smtClean="0"/>
              <a:t>1:</a:t>
            </a:r>
            <a:br>
              <a:rPr lang="en-US" altLang="zh-CN" b="1" dirty="0" smtClean="0"/>
            </a:br>
            <a:r>
              <a:rPr lang="en-US" altLang="zh-CN" sz="6000" b="1" dirty="0" smtClean="0"/>
              <a:t>Watching for Cues in the Writing</a:t>
            </a:r>
            <a:endParaRPr kumimoji="1" lang="zh-CN" altLang="en-US" dirty="0"/>
          </a:p>
        </p:txBody>
      </p:sp>
      <p:sp>
        <p:nvSpPr>
          <p:cNvPr id="5" name="文本占位符 4"/>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714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1. </a:t>
            </a:r>
            <a:r>
              <a:rPr lang="en-US" altLang="zh-CN" b="1" dirty="0"/>
              <a:t>See if the writer adds letters to common </a:t>
            </a:r>
            <a:r>
              <a:rPr lang="en-US" altLang="zh-CN" b="1" dirty="0" smtClean="0"/>
              <a:t>words</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t>Sarcasm </a:t>
            </a:r>
            <a:r>
              <a:rPr lang="en-US" altLang="zh-CN" dirty="0"/>
              <a:t>in writing can be </a:t>
            </a:r>
            <a:r>
              <a:rPr lang="en-US" altLang="zh-CN" b="1" dirty="0">
                <a:solidFill>
                  <a:srgbClr val="00B0F0"/>
                </a:solidFill>
              </a:rPr>
              <a:t>difficult to detect</a:t>
            </a:r>
            <a:r>
              <a:rPr lang="en-US" altLang="zh-CN" dirty="0"/>
              <a:t> in text due to the </a:t>
            </a:r>
            <a:r>
              <a:rPr lang="en-US" altLang="zh-CN" b="1" dirty="0">
                <a:solidFill>
                  <a:srgbClr val="00B0F0"/>
                </a:solidFill>
              </a:rPr>
              <a:t>absence of verbal tone</a:t>
            </a:r>
            <a:r>
              <a:rPr lang="en-US" altLang="zh-CN" dirty="0"/>
              <a:t>, which is often used to convey sarcasm when speaking</a:t>
            </a:r>
            <a:r>
              <a:rPr lang="en-US" altLang="zh-CN" dirty="0" smtClean="0"/>
              <a:t>.</a:t>
            </a:r>
          </a:p>
          <a:p>
            <a:endParaRPr lang="en-US" altLang="zh-CN" dirty="0" smtClean="0"/>
          </a:p>
          <a:p>
            <a:r>
              <a:rPr lang="en-US" altLang="zh-CN" dirty="0" smtClean="0"/>
              <a:t>If </a:t>
            </a:r>
            <a:r>
              <a:rPr lang="en-US" altLang="zh-CN" dirty="0"/>
              <a:t>someone is being sarcastic in writing, he or she may add multiple letters to common words to indicate a sarcastic tone</a:t>
            </a:r>
            <a:r>
              <a:rPr lang="en-US" altLang="zh-CN" dirty="0" smtClean="0"/>
              <a:t>. A </a:t>
            </a:r>
            <a:r>
              <a:rPr lang="en-US" altLang="zh-CN" dirty="0"/>
              <a:t>writer may use </a:t>
            </a:r>
            <a:r>
              <a:rPr lang="en-US" altLang="zh-CN" b="1" dirty="0">
                <a:solidFill>
                  <a:srgbClr val="00B0F0"/>
                </a:solidFill>
              </a:rPr>
              <a:t>multiple letters to indicate an elongated syllable</a:t>
            </a:r>
            <a:r>
              <a:rPr lang="en-US" altLang="zh-CN" dirty="0" smtClean="0"/>
              <a:t>.</a:t>
            </a:r>
          </a:p>
          <a:p>
            <a:pPr lvl="1"/>
            <a:r>
              <a:rPr lang="en-US" altLang="zh-CN" dirty="0" smtClean="0"/>
              <a:t>"</a:t>
            </a:r>
            <a:r>
              <a:rPr lang="en-US" altLang="zh-CN" dirty="0"/>
              <a:t>right" in text may be written as, "</a:t>
            </a:r>
            <a:r>
              <a:rPr lang="en-US" altLang="zh-CN" b="1" dirty="0" err="1">
                <a:solidFill>
                  <a:srgbClr val="00B0F0"/>
                </a:solidFill>
              </a:rPr>
              <a:t>Riiiiight</a:t>
            </a:r>
            <a:r>
              <a:rPr lang="en-US" altLang="zh-CN" dirty="0" smtClean="0"/>
              <a:t>."</a:t>
            </a:r>
            <a:endParaRPr lang="en-US" altLang="zh-CN" dirty="0"/>
          </a:p>
          <a:p>
            <a:pPr lvl="1"/>
            <a:r>
              <a:rPr lang="en-US" altLang="zh-CN" dirty="0" smtClean="0"/>
              <a:t>"</a:t>
            </a:r>
            <a:r>
              <a:rPr lang="en-US" altLang="zh-CN" dirty="0"/>
              <a:t>Excuse me" in apology as, "</a:t>
            </a:r>
            <a:r>
              <a:rPr lang="en-US" altLang="zh-CN" b="1" dirty="0" err="1">
                <a:solidFill>
                  <a:srgbClr val="00B0F0"/>
                </a:solidFill>
              </a:rPr>
              <a:t>Excuuuse</a:t>
            </a:r>
            <a:r>
              <a:rPr lang="en-US" altLang="zh-CN" b="1" dirty="0">
                <a:solidFill>
                  <a:srgbClr val="00B0F0"/>
                </a:solidFill>
              </a:rPr>
              <a:t> </a:t>
            </a:r>
            <a:r>
              <a:rPr lang="en-US" altLang="zh-CN" b="1" dirty="0" err="1">
                <a:solidFill>
                  <a:srgbClr val="00B0F0"/>
                </a:solidFill>
              </a:rPr>
              <a:t>meee</a:t>
            </a:r>
            <a:r>
              <a:rPr lang="en-US" altLang="zh-CN" dirty="0" smtClean="0"/>
              <a:t>.”</a:t>
            </a:r>
          </a:p>
          <a:p>
            <a:pPr lvl="1"/>
            <a:r>
              <a:rPr lang="en-US" altLang="zh-CN" dirty="0" smtClean="0"/>
              <a:t>"</a:t>
            </a:r>
            <a:r>
              <a:rPr lang="en-US" altLang="zh-CN" dirty="0"/>
              <a:t>Okay, then," as "</a:t>
            </a:r>
            <a:r>
              <a:rPr lang="en-US" altLang="zh-CN" b="1" dirty="0" err="1">
                <a:solidFill>
                  <a:srgbClr val="00B0F0"/>
                </a:solidFill>
              </a:rPr>
              <a:t>Oooookaaay</a:t>
            </a:r>
            <a:r>
              <a:rPr lang="en-US" altLang="zh-CN" dirty="0"/>
              <a:t>, then!"</a:t>
            </a:r>
          </a:p>
          <a:p>
            <a:pPr lvl="1"/>
            <a:endParaRPr kumimoji="1" lang="zh-CN" altLang="en-US" dirty="0"/>
          </a:p>
        </p:txBody>
      </p:sp>
    </p:spTree>
    <p:extLst>
      <p:ext uri="{BB962C8B-B14F-4D97-AF65-F5344CB8AC3E}">
        <p14:creationId xmlns:p14="http://schemas.microsoft.com/office/powerpoint/2010/main" val="1620765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smtClean="0"/>
              <a:t>2.</a:t>
            </a:r>
            <a:r>
              <a:rPr lang="zh-TW" altLang="en-US" b="1" dirty="0" smtClean="0"/>
              <a:t> </a:t>
            </a:r>
            <a:r>
              <a:rPr lang="en-US" altLang="zh-CN" b="1" dirty="0" smtClean="0"/>
              <a:t>Watch </a:t>
            </a:r>
            <a:r>
              <a:rPr lang="en-US" altLang="zh-CN" b="1" dirty="0"/>
              <a:t>for hyperbole</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Hyperbolic </a:t>
            </a:r>
            <a:r>
              <a:rPr lang="en-US" altLang="zh-CN" dirty="0"/>
              <a:t>language, usually marked by the use of </a:t>
            </a:r>
            <a:r>
              <a:rPr lang="en-US" altLang="zh-CN" b="1" dirty="0">
                <a:solidFill>
                  <a:srgbClr val="00B0F0"/>
                </a:solidFill>
              </a:rPr>
              <a:t>intense adjectives</a:t>
            </a:r>
            <a:r>
              <a:rPr lang="en-US" altLang="zh-CN" dirty="0"/>
              <a:t>, may be used to indicate sarcasm in writing. If </a:t>
            </a:r>
            <a:r>
              <a:rPr lang="en-US" altLang="zh-CN" dirty="0" smtClean="0"/>
              <a:t>someone‘s </a:t>
            </a:r>
            <a:r>
              <a:rPr lang="en-US" altLang="zh-CN" dirty="0"/>
              <a:t>enthusiasm for a given subject seems </a:t>
            </a:r>
            <a:r>
              <a:rPr lang="en-US" altLang="zh-CN" b="1" dirty="0">
                <a:solidFill>
                  <a:srgbClr val="00B0F0"/>
                </a:solidFill>
              </a:rPr>
              <a:t>unusually intense</a:t>
            </a:r>
            <a:r>
              <a:rPr lang="en-US" altLang="zh-CN" dirty="0"/>
              <a:t>, that person may be being </a:t>
            </a:r>
            <a:r>
              <a:rPr lang="en-US" altLang="zh-CN" b="1" dirty="0">
                <a:solidFill>
                  <a:srgbClr val="00B0F0"/>
                </a:solidFill>
              </a:rPr>
              <a:t>hyperbolic</a:t>
            </a:r>
            <a:r>
              <a:rPr lang="en-US" altLang="zh-CN" dirty="0"/>
              <a:t>. This is often an indicator of sarcasm in </a:t>
            </a:r>
            <a:r>
              <a:rPr lang="en-US" altLang="zh-CN" dirty="0" smtClean="0"/>
              <a:t>text. Usually</a:t>
            </a:r>
            <a:r>
              <a:rPr lang="en-US" altLang="zh-CN" dirty="0"/>
              <a:t>, in sarcastic writing, a writer will choose a more intense version of a common word to indicate hyperbole. This can point to </a:t>
            </a:r>
            <a:r>
              <a:rPr lang="en-US" altLang="zh-CN" dirty="0" smtClean="0"/>
              <a:t>sarcasm. </a:t>
            </a:r>
          </a:p>
          <a:p>
            <a:pPr lvl="1"/>
            <a:r>
              <a:rPr lang="en-US" altLang="zh-CN" dirty="0" smtClean="0"/>
              <a:t>For example, instead </a:t>
            </a:r>
            <a:r>
              <a:rPr lang="en-US" altLang="zh-CN" dirty="0"/>
              <a:t>of saying, "The weather's been </a:t>
            </a:r>
            <a:r>
              <a:rPr lang="en-US" altLang="zh-CN" b="1" dirty="0">
                <a:solidFill>
                  <a:srgbClr val="00B0F0"/>
                </a:solidFill>
              </a:rPr>
              <a:t>nice</a:t>
            </a:r>
            <a:r>
              <a:rPr lang="en-US" altLang="zh-CN" dirty="0"/>
              <a:t> today</a:t>
            </a:r>
            <a:r>
              <a:rPr lang="en-US" altLang="zh-CN" dirty="0" smtClean="0"/>
              <a:t>,” a </a:t>
            </a:r>
            <a:r>
              <a:rPr lang="en-US" altLang="zh-CN" dirty="0"/>
              <a:t>sarcastic writer may write, "The weather's been </a:t>
            </a:r>
            <a:r>
              <a:rPr lang="en-US" altLang="zh-CN" b="1" dirty="0">
                <a:solidFill>
                  <a:srgbClr val="00B0F0"/>
                </a:solidFill>
              </a:rPr>
              <a:t>fantastic</a:t>
            </a:r>
            <a:r>
              <a:rPr lang="en-US" altLang="zh-CN" dirty="0"/>
              <a:t> today</a:t>
            </a:r>
            <a:r>
              <a:rPr lang="en-US" altLang="zh-CN" dirty="0" smtClean="0"/>
              <a:t>."</a:t>
            </a:r>
            <a:endParaRPr lang="en-US" altLang="zh-CN" dirty="0"/>
          </a:p>
          <a:p>
            <a:r>
              <a:rPr lang="en-US" altLang="zh-CN" dirty="0"/>
              <a:t>Hyperbolic language is likely to indicate sarcasm if the </a:t>
            </a:r>
            <a:r>
              <a:rPr lang="en-US" altLang="zh-CN" b="1" dirty="0">
                <a:solidFill>
                  <a:srgbClr val="00B0F0"/>
                </a:solidFill>
              </a:rPr>
              <a:t>adjective</a:t>
            </a:r>
            <a:r>
              <a:rPr lang="en-US" altLang="zh-CN" dirty="0"/>
              <a:t> used seems to </a:t>
            </a:r>
            <a:r>
              <a:rPr lang="en-US" altLang="zh-CN" b="1" dirty="0">
                <a:solidFill>
                  <a:srgbClr val="00B0F0"/>
                </a:solidFill>
              </a:rPr>
              <a:t>conflict with </a:t>
            </a:r>
            <a:r>
              <a:rPr lang="en-US" altLang="zh-CN" dirty="0"/>
              <a:t>the </a:t>
            </a:r>
            <a:r>
              <a:rPr lang="en-US" altLang="zh-CN" b="1" dirty="0">
                <a:solidFill>
                  <a:srgbClr val="00B0F0"/>
                </a:solidFill>
              </a:rPr>
              <a:t>situation</a:t>
            </a:r>
            <a:r>
              <a:rPr lang="en-US" altLang="zh-CN" dirty="0" smtClean="0"/>
              <a:t>.</a:t>
            </a:r>
          </a:p>
          <a:p>
            <a:pPr lvl="1"/>
            <a:r>
              <a:rPr lang="en-US" altLang="zh-CN" dirty="0" smtClean="0"/>
              <a:t>For </a:t>
            </a:r>
            <a:r>
              <a:rPr lang="en-US" altLang="zh-CN" dirty="0"/>
              <a:t>example, </a:t>
            </a:r>
            <a:r>
              <a:rPr lang="en-US" altLang="zh-CN" dirty="0" smtClean="0"/>
              <a:t>"</a:t>
            </a:r>
            <a:r>
              <a:rPr lang="en-US" altLang="zh-CN" dirty="0"/>
              <a:t>Got a D on my chemistry test and I feel like a genius!" </a:t>
            </a:r>
            <a:endParaRPr lang="en-US" altLang="zh-CN" dirty="0" smtClean="0"/>
          </a:p>
          <a:p>
            <a:r>
              <a:rPr lang="en-US" altLang="zh-CN" dirty="0" smtClean="0"/>
              <a:t>You </a:t>
            </a:r>
            <a:r>
              <a:rPr lang="en-US" altLang="zh-CN" dirty="0"/>
              <a:t>can also look for </a:t>
            </a:r>
            <a:r>
              <a:rPr lang="en-US" altLang="zh-CN" b="1" dirty="0">
                <a:solidFill>
                  <a:srgbClr val="00B0F0"/>
                </a:solidFill>
              </a:rPr>
              <a:t>elongated letters </a:t>
            </a:r>
            <a:r>
              <a:rPr lang="en-US" altLang="zh-CN" dirty="0"/>
              <a:t>alongside hyperbolic language. </a:t>
            </a:r>
            <a:r>
              <a:rPr lang="en-US" altLang="zh-CN" dirty="0" smtClean="0"/>
              <a:t>When speaking, someone may draw out hyperbolic intensifiers to indicate sarcasm. In </a:t>
            </a:r>
            <a:r>
              <a:rPr lang="en-US" altLang="zh-CN" dirty="0"/>
              <a:t>text, someone may add letters to indicate this verbal tendency</a:t>
            </a:r>
            <a:r>
              <a:rPr lang="en-US" altLang="zh-CN" dirty="0" smtClean="0"/>
              <a:t>.</a:t>
            </a:r>
          </a:p>
          <a:p>
            <a:pPr lvl="1"/>
            <a:r>
              <a:rPr lang="en-US" altLang="zh-CN" dirty="0" smtClean="0"/>
              <a:t>For </a:t>
            </a:r>
            <a:r>
              <a:rPr lang="en-US" altLang="zh-CN" dirty="0"/>
              <a:t>example, "I just pulled an </a:t>
            </a:r>
            <a:r>
              <a:rPr lang="en-US" altLang="zh-CN" b="1" dirty="0">
                <a:solidFill>
                  <a:srgbClr val="00B0F0"/>
                </a:solidFill>
              </a:rPr>
              <a:t>all-nighter</a:t>
            </a:r>
            <a:r>
              <a:rPr lang="en-US" altLang="zh-CN" dirty="0"/>
              <a:t> studying for Professor Mendez's algebra exam and I'm just feeling </a:t>
            </a:r>
            <a:r>
              <a:rPr lang="en-US" altLang="zh-CN" b="1" dirty="0">
                <a:solidFill>
                  <a:srgbClr val="00B0F0"/>
                </a:solidFill>
              </a:rPr>
              <a:t>fantastic</a:t>
            </a:r>
            <a:r>
              <a:rPr lang="en-US" altLang="zh-CN" dirty="0"/>
              <a:t>."</a:t>
            </a:r>
          </a:p>
        </p:txBody>
      </p:sp>
    </p:spTree>
    <p:extLst>
      <p:ext uri="{BB962C8B-B14F-4D97-AF65-F5344CB8AC3E}">
        <p14:creationId xmlns:p14="http://schemas.microsoft.com/office/powerpoint/2010/main" val="1953701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 </a:t>
            </a:r>
            <a:r>
              <a:rPr lang="en-US" altLang="zh-CN" b="1" dirty="0"/>
              <a:t>Look at any </a:t>
            </a:r>
            <a:r>
              <a:rPr lang="en-US" altLang="zh-CN" b="1" dirty="0" smtClean="0"/>
              <a:t>references</a:t>
            </a:r>
            <a:endParaRPr kumimoji="1"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World </a:t>
            </a:r>
            <a:r>
              <a:rPr lang="en-US" altLang="zh-CN" dirty="0"/>
              <a:t>references or </a:t>
            </a:r>
            <a:r>
              <a:rPr lang="en-US" altLang="zh-CN" b="1" dirty="0">
                <a:solidFill>
                  <a:srgbClr val="00B0F0"/>
                </a:solidFill>
              </a:rPr>
              <a:t>references to popular culture </a:t>
            </a:r>
            <a:r>
              <a:rPr lang="en-US" altLang="zh-CN" dirty="0"/>
              <a:t>embedded in the text can indicate sarcasm. If you're unsure if a writer is being sarcastic, see if he or she uses any references</a:t>
            </a:r>
            <a:r>
              <a:rPr lang="en-US" altLang="zh-CN" dirty="0" smtClean="0"/>
              <a:t>.</a:t>
            </a:r>
          </a:p>
          <a:p>
            <a:pPr lvl="1"/>
            <a:r>
              <a:rPr lang="en-US" altLang="zh-CN" dirty="0" smtClean="0"/>
              <a:t>For </a:t>
            </a:r>
            <a:r>
              <a:rPr lang="en-US" altLang="zh-CN" dirty="0"/>
              <a:t>example, say someone is responding to another writer's political view in the comments section of a news article. That person may say something like, "Your response is about </a:t>
            </a:r>
            <a:r>
              <a:rPr lang="en-US" altLang="zh-CN" b="1" dirty="0">
                <a:solidFill>
                  <a:srgbClr val="00B0F0"/>
                </a:solidFill>
              </a:rPr>
              <a:t>as tempered as a Tea Party rally</a:t>
            </a:r>
            <a:r>
              <a:rPr lang="en-US" altLang="zh-CN" dirty="0" smtClean="0"/>
              <a:t>.”</a:t>
            </a:r>
          </a:p>
          <a:p>
            <a:pPr lvl="2"/>
            <a:r>
              <a:rPr lang="en-US" altLang="zh-CN" dirty="0" smtClean="0"/>
              <a:t>The </a:t>
            </a:r>
            <a:r>
              <a:rPr lang="en-US" altLang="zh-CN" dirty="0"/>
              <a:t>Tea Party is a political organization known for its intense, sometimes aggressive rallies. Saying a response is "tempered" and then immediately comparing it to such a rally likely indicates sarcasm.</a:t>
            </a:r>
          </a:p>
          <a:p>
            <a:r>
              <a:rPr lang="en-US" altLang="zh-CN" dirty="0"/>
              <a:t>The speaker may also </a:t>
            </a:r>
            <a:r>
              <a:rPr lang="en-US" altLang="zh-CN" b="1" dirty="0">
                <a:solidFill>
                  <a:srgbClr val="00B0F0"/>
                </a:solidFill>
              </a:rPr>
              <a:t>ask a question that's obviously true</a:t>
            </a:r>
            <a:r>
              <a:rPr lang="en-US" altLang="zh-CN" dirty="0"/>
              <a:t> to indicate sarcasm</a:t>
            </a:r>
            <a:r>
              <a:rPr lang="en-US" altLang="zh-CN" dirty="0" smtClean="0"/>
              <a:t>.</a:t>
            </a:r>
          </a:p>
          <a:p>
            <a:pPr lvl="1"/>
            <a:r>
              <a:rPr lang="en-US" altLang="zh-CN" dirty="0" smtClean="0"/>
              <a:t>For example, "Could </a:t>
            </a:r>
            <a:r>
              <a:rPr lang="en-US" altLang="zh-CN" dirty="0"/>
              <a:t>Moses count to 10</a:t>
            </a:r>
            <a:r>
              <a:rPr lang="en-US" altLang="zh-CN" dirty="0" smtClean="0"/>
              <a:t>?”</a:t>
            </a:r>
          </a:p>
          <a:p>
            <a:pPr lvl="2"/>
            <a:r>
              <a:rPr lang="en-US" altLang="zh-CN" dirty="0" smtClean="0"/>
              <a:t>Given </a:t>
            </a:r>
            <a:r>
              <a:rPr lang="en-US" altLang="zh-CN" dirty="0"/>
              <a:t>Moses is known in the Bible as the bearer of the 10 Commandments, it's very likely he could count to 10</a:t>
            </a:r>
            <a:r>
              <a:rPr lang="en-US" altLang="zh-CN" dirty="0" smtClean="0"/>
              <a:t>.</a:t>
            </a:r>
            <a:endParaRPr lang="en-US" altLang="zh-CN" dirty="0"/>
          </a:p>
          <a:p>
            <a:endParaRPr kumimoji="1" lang="zh-CN" altLang="en-US" dirty="0"/>
          </a:p>
        </p:txBody>
      </p:sp>
    </p:spTree>
    <p:extLst>
      <p:ext uri="{BB962C8B-B14F-4D97-AF65-F5344CB8AC3E}">
        <p14:creationId xmlns:p14="http://schemas.microsoft.com/office/powerpoint/2010/main" val="95767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Scan for capital letters</a:t>
            </a:r>
            <a:endParaRPr kumimoji="1"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Oftentimes</a:t>
            </a:r>
            <a:r>
              <a:rPr lang="en-US" altLang="zh-CN" dirty="0"/>
              <a:t>, in sarcastic writing, certain words will be </a:t>
            </a:r>
            <a:r>
              <a:rPr lang="en-US" altLang="zh-CN" b="1" dirty="0">
                <a:solidFill>
                  <a:srgbClr val="00B0F0"/>
                </a:solidFill>
              </a:rPr>
              <a:t>capitalized</a:t>
            </a:r>
            <a:r>
              <a:rPr lang="en-US" altLang="zh-CN" dirty="0"/>
              <a:t>. This is to indicate a tone that may be used to indicate sarcasm when </a:t>
            </a:r>
            <a:r>
              <a:rPr lang="en-US" altLang="zh-CN" dirty="0" smtClean="0"/>
              <a:t>speaking.</a:t>
            </a:r>
          </a:p>
          <a:p>
            <a:pPr lvl="1"/>
            <a:r>
              <a:rPr lang="en-US" altLang="zh-CN" dirty="0" smtClean="0"/>
              <a:t>For </a:t>
            </a:r>
            <a:r>
              <a:rPr lang="en-US" altLang="zh-CN" dirty="0"/>
              <a:t>example, say someone is disagreeing with another writer's point on a political forum. The writer may respond with something like, "Okay, </a:t>
            </a:r>
            <a:r>
              <a:rPr lang="en-US" altLang="zh-CN" b="1" dirty="0">
                <a:solidFill>
                  <a:srgbClr val="00B0F0"/>
                </a:solidFill>
              </a:rPr>
              <a:t>THAT</a:t>
            </a:r>
            <a:r>
              <a:rPr lang="en-US" altLang="zh-CN" dirty="0"/>
              <a:t> makes sense." The capitalized "that" indicates that, in a sentence, the word "that" would be </a:t>
            </a:r>
            <a:r>
              <a:rPr lang="en-US" altLang="zh-CN" b="1" dirty="0">
                <a:solidFill>
                  <a:srgbClr val="00B0F0"/>
                </a:solidFill>
              </a:rPr>
              <a:t>spoken slightly louder</a:t>
            </a:r>
            <a:r>
              <a:rPr lang="en-US" altLang="zh-CN" dirty="0"/>
              <a:t> than the rest of the sentence</a:t>
            </a:r>
            <a:r>
              <a:rPr lang="en-US" altLang="zh-CN" dirty="0" smtClean="0"/>
              <a:t>.</a:t>
            </a:r>
            <a:endParaRPr lang="en-US" altLang="zh-CN" dirty="0"/>
          </a:p>
          <a:p>
            <a:r>
              <a:rPr lang="en-US" altLang="zh-CN" dirty="0"/>
              <a:t>Capital letters may be used in conjunction with other elements of sarcastic writing</a:t>
            </a:r>
            <a:r>
              <a:rPr lang="en-US" altLang="zh-CN" dirty="0" smtClean="0"/>
              <a:t>.</a:t>
            </a:r>
          </a:p>
          <a:p>
            <a:pPr lvl="1"/>
            <a:r>
              <a:rPr lang="en-US" altLang="zh-CN" dirty="0" smtClean="0"/>
              <a:t>For </a:t>
            </a:r>
            <a:r>
              <a:rPr lang="en-US" altLang="zh-CN" dirty="0"/>
              <a:t>example, the speaker may say something like, "Okay, THAAAAT makes sense! FANTASTIC point." This could indicate sarcasm, mixed in with a hint of aggression.</a:t>
            </a:r>
          </a:p>
          <a:p>
            <a:endParaRPr kumimoji="1" lang="zh-CN" altLang="en-US" dirty="0"/>
          </a:p>
        </p:txBody>
      </p:sp>
    </p:spTree>
    <p:extLst>
      <p:ext uri="{BB962C8B-B14F-4D97-AF65-F5344CB8AC3E}">
        <p14:creationId xmlns:p14="http://schemas.microsoft.com/office/powerpoint/2010/main" val="1236882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5. See </a:t>
            </a:r>
            <a:r>
              <a:rPr lang="en-US" altLang="zh-CN" sz="4000" b="1" dirty="0"/>
              <a:t>if the writing feels otherwise aggressive</a:t>
            </a:r>
            <a:endParaRPr kumimoji="1" lang="zh-CN" altLang="en-US" sz="4000" dirty="0"/>
          </a:p>
        </p:txBody>
      </p:sp>
      <p:sp>
        <p:nvSpPr>
          <p:cNvPr id="3" name="内容占位符 2"/>
          <p:cNvSpPr>
            <a:spLocks noGrp="1"/>
          </p:cNvSpPr>
          <p:nvPr>
            <p:ph idx="1"/>
          </p:nvPr>
        </p:nvSpPr>
        <p:spPr/>
        <p:txBody>
          <a:bodyPr/>
          <a:lstStyle/>
          <a:p>
            <a:endParaRPr lang="en-US" altLang="zh-CN" dirty="0" smtClean="0"/>
          </a:p>
          <a:p>
            <a:r>
              <a:rPr lang="en-US" altLang="zh-CN" dirty="0" smtClean="0"/>
              <a:t>Oftentimes</a:t>
            </a:r>
            <a:r>
              <a:rPr lang="en-US" altLang="zh-CN" dirty="0"/>
              <a:t>, sarcasm is used by a speaker who's angry or frustrated</a:t>
            </a:r>
            <a:r>
              <a:rPr lang="en-US" altLang="zh-CN" dirty="0" smtClean="0"/>
              <a:t>.</a:t>
            </a:r>
          </a:p>
          <a:p>
            <a:endParaRPr lang="en-US" altLang="zh-CN" dirty="0"/>
          </a:p>
          <a:p>
            <a:r>
              <a:rPr lang="en-US" altLang="zh-CN" dirty="0" smtClean="0"/>
              <a:t>If </a:t>
            </a:r>
            <a:r>
              <a:rPr lang="en-US" altLang="zh-CN" b="1" dirty="0">
                <a:solidFill>
                  <a:srgbClr val="00B0F0"/>
                </a:solidFill>
              </a:rPr>
              <a:t>the writing feels otherwise aggressive</a:t>
            </a:r>
            <a:r>
              <a:rPr lang="en-US" altLang="zh-CN" dirty="0"/>
              <a:t>, it's more likely to be </a:t>
            </a:r>
            <a:r>
              <a:rPr lang="en-US" altLang="zh-CN" dirty="0" smtClean="0"/>
              <a:t>sarcastic.</a:t>
            </a:r>
          </a:p>
          <a:p>
            <a:endParaRPr lang="en-US" altLang="zh-CN" dirty="0" smtClean="0"/>
          </a:p>
          <a:p>
            <a:r>
              <a:rPr lang="en-US" altLang="zh-CN" dirty="0" smtClean="0"/>
              <a:t>If </a:t>
            </a:r>
            <a:r>
              <a:rPr lang="en-US" altLang="zh-CN" b="1" dirty="0">
                <a:solidFill>
                  <a:srgbClr val="00B0F0"/>
                </a:solidFill>
              </a:rPr>
              <a:t>the writer is engaged in a heated argument</a:t>
            </a:r>
            <a:r>
              <a:rPr lang="en-US" altLang="zh-CN" dirty="0"/>
              <a:t>, for example, you're more likely to find writing that is laced with sarcasm.</a:t>
            </a:r>
          </a:p>
          <a:p>
            <a:endParaRPr kumimoji="1" lang="zh-CN" altLang="en-US" dirty="0"/>
          </a:p>
        </p:txBody>
      </p:sp>
    </p:spTree>
    <p:extLst>
      <p:ext uri="{BB962C8B-B14F-4D97-AF65-F5344CB8AC3E}">
        <p14:creationId xmlns:p14="http://schemas.microsoft.com/office/powerpoint/2010/main" val="603845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6. </a:t>
            </a:r>
            <a:r>
              <a:rPr lang="en-US" altLang="zh-CN" sz="3600" b="1" dirty="0"/>
              <a:t>Detect sarcasm in literary works and other </a:t>
            </a:r>
            <a:r>
              <a:rPr lang="en-US" altLang="zh-CN" sz="3600" b="1" dirty="0" smtClean="0"/>
              <a:t>media</a:t>
            </a:r>
            <a:endParaRPr kumimoji="1" lang="zh-CN" altLang="en-US" sz="3600" dirty="0"/>
          </a:p>
        </p:txBody>
      </p:sp>
      <p:sp>
        <p:nvSpPr>
          <p:cNvPr id="3" name="内容占位符 2"/>
          <p:cNvSpPr>
            <a:spLocks noGrp="1"/>
          </p:cNvSpPr>
          <p:nvPr>
            <p:ph idx="1"/>
          </p:nvPr>
        </p:nvSpPr>
        <p:spPr/>
        <p:txBody>
          <a:bodyPr>
            <a:normAutofit fontScale="92500" lnSpcReduction="20000"/>
          </a:bodyPr>
          <a:lstStyle/>
          <a:p>
            <a:r>
              <a:rPr lang="en-US" altLang="zh-CN" b="1" dirty="0"/>
              <a:t/>
            </a:r>
            <a:br>
              <a:rPr lang="en-US" altLang="zh-CN" b="1" dirty="0"/>
            </a:br>
            <a:r>
              <a:rPr lang="en-US" altLang="zh-CN" dirty="0" smtClean="0"/>
              <a:t>Sarcasm </a:t>
            </a:r>
            <a:r>
              <a:rPr lang="en-US" altLang="zh-CN" dirty="0"/>
              <a:t>has been used as a literary </a:t>
            </a:r>
            <a:r>
              <a:rPr lang="en-US" altLang="zh-CN" dirty="0" smtClean="0"/>
              <a:t>device(</a:t>
            </a:r>
            <a:r>
              <a:rPr lang="zh-CN" altLang="en-US" dirty="0"/>
              <a:t>文学手段</a:t>
            </a:r>
            <a:r>
              <a:rPr lang="en-US" altLang="zh-CN" dirty="0" smtClean="0"/>
              <a:t>), </a:t>
            </a:r>
            <a:r>
              <a:rPr lang="en-US" altLang="zh-CN" dirty="0"/>
              <a:t>or a writing technique used to help get an idea across, for as long as people have been writing stories. Writers of books, screenplays and comedy sketches often employ sarcasm as a way to develop a character's </a:t>
            </a:r>
            <a:r>
              <a:rPr lang="en-US" altLang="zh-CN" dirty="0" smtClean="0"/>
              <a:t>personality.</a:t>
            </a:r>
          </a:p>
          <a:p>
            <a:pPr lvl="1"/>
            <a:r>
              <a:rPr lang="en-US" altLang="zh-CN" dirty="0" smtClean="0"/>
              <a:t>For </a:t>
            </a:r>
            <a:r>
              <a:rPr lang="en-US" altLang="zh-CN" dirty="0"/>
              <a:t>example, the </a:t>
            </a:r>
            <a:r>
              <a:rPr lang="en-US" altLang="zh-CN" i="1" dirty="0"/>
              <a:t>Game of Thrones</a:t>
            </a:r>
            <a:r>
              <a:rPr lang="en-US" altLang="zh-CN" dirty="0"/>
              <a:t> character Tyrion Lannister is known for being witty and sarcastic. The following dialogue is dripping with his signature </a:t>
            </a:r>
            <a:r>
              <a:rPr lang="en-US" altLang="zh-CN" dirty="0" smtClean="0"/>
              <a:t>sarcasm: “No </a:t>
            </a:r>
            <a:r>
              <a:rPr lang="en-US" altLang="zh-CN" dirty="0"/>
              <a:t>man threatens His Grace in the presence of the </a:t>
            </a:r>
            <a:r>
              <a:rPr lang="en-US" altLang="zh-CN" dirty="0" err="1"/>
              <a:t>Kingsguard</a:t>
            </a:r>
            <a:r>
              <a:rPr lang="en-US" altLang="zh-CN" dirty="0"/>
              <a:t>.” Tyrion Lannister raised an eyebrow. “I am not threatening the king, </a:t>
            </a:r>
            <a:r>
              <a:rPr lang="en-US" altLang="zh-CN" dirty="0" err="1"/>
              <a:t>ser</a:t>
            </a:r>
            <a:r>
              <a:rPr lang="en-US" altLang="zh-CN" dirty="0"/>
              <a:t>, I am educating my nephew. Bronn, </a:t>
            </a:r>
            <a:r>
              <a:rPr lang="en-US" altLang="zh-CN" dirty="0" err="1"/>
              <a:t>Timett</a:t>
            </a:r>
            <a:r>
              <a:rPr lang="en-US" altLang="zh-CN" dirty="0"/>
              <a:t>, the next time </a:t>
            </a:r>
            <a:r>
              <a:rPr lang="en-US" altLang="zh-CN" dirty="0" err="1"/>
              <a:t>Ser</a:t>
            </a:r>
            <a:r>
              <a:rPr lang="en-US" altLang="zh-CN" dirty="0"/>
              <a:t> </a:t>
            </a:r>
            <a:r>
              <a:rPr lang="en-US" altLang="zh-CN" dirty="0" err="1"/>
              <a:t>Boros</a:t>
            </a:r>
            <a:r>
              <a:rPr lang="en-US" altLang="zh-CN" dirty="0"/>
              <a:t> opens his mouth, kill him.” The dwarf smiled. “Now that was a threat, ser. See the difference?”</a:t>
            </a:r>
          </a:p>
          <a:p>
            <a:r>
              <a:rPr lang="en-US" altLang="zh-CN" dirty="0"/>
              <a:t>Satire is similar to sarcasm in that it's a way of using humor to bring attention to foolishness or weakness. Satire is bigger in scale than sarcasm; an entire book, play or movie can be satirical, and satire is usually meant to make fun of social institutions, not just individuals. For example, George Orwell's </a:t>
            </a:r>
            <a:r>
              <a:rPr lang="en-US" altLang="zh-CN" i="1" dirty="0"/>
              <a:t>Animal Farm</a:t>
            </a:r>
            <a:r>
              <a:rPr lang="en-US" altLang="zh-CN" dirty="0"/>
              <a:t> is a satire of Soviet Communism.</a:t>
            </a:r>
          </a:p>
          <a:p>
            <a:r>
              <a:rPr lang="en-US" altLang="zh-CN" dirty="0"/>
              <a:t>Parody is another literary device that is related to sarcasm. A parody is an imitation of a something that is meant to mock the original to comedic effect. For example, when Tina Fey appears as Sarah Palin on </a:t>
            </a:r>
            <a:r>
              <a:rPr lang="en-US" altLang="zh-CN" i="1" dirty="0"/>
              <a:t>Saturday Night Live,</a:t>
            </a:r>
            <a:r>
              <a:rPr lang="en-US" altLang="zh-CN" dirty="0"/>
              <a:t> she's parodying Palin's way of dressing and speaking.</a:t>
            </a:r>
          </a:p>
          <a:p>
            <a:endParaRPr kumimoji="1" lang="zh-CN" altLang="en-US" dirty="0"/>
          </a:p>
        </p:txBody>
      </p:sp>
    </p:spTree>
    <p:extLst>
      <p:ext uri="{BB962C8B-B14F-4D97-AF65-F5344CB8AC3E}">
        <p14:creationId xmlns:p14="http://schemas.microsoft.com/office/powerpoint/2010/main" val="715965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Method 2</a:t>
            </a:r>
            <a:r>
              <a:rPr lang="en-US" altLang="zh-CN" b="1" dirty="0" smtClean="0"/>
              <a:t>:</a:t>
            </a:r>
            <a:br>
              <a:rPr lang="en-US" altLang="zh-CN" b="1" dirty="0" smtClean="0"/>
            </a:br>
            <a:r>
              <a:rPr lang="en-US" altLang="zh-CN" sz="6600" b="1" dirty="0" smtClean="0"/>
              <a:t>Considering </a:t>
            </a:r>
            <a:r>
              <a:rPr lang="en-US" altLang="zh-CN" sz="6600" b="1" dirty="0"/>
              <a:t>Other Aspects</a:t>
            </a:r>
            <a:endParaRPr kumimoji="1" lang="zh-CN" altLang="en-US" sz="6600" dirty="0"/>
          </a:p>
        </p:txBody>
      </p:sp>
      <p:sp>
        <p:nvSpPr>
          <p:cNvPr id="5" name="文本占位符 4"/>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133207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273</TotalTime>
  <Words>1080</Words>
  <Application>Microsoft Macintosh PowerPoint</Application>
  <PresentationFormat>宽屏</PresentationFormat>
  <Paragraphs>62</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Calibri</vt:lpstr>
      <vt:lpstr>Calibri Light</vt:lpstr>
      <vt:lpstr>宋体</vt:lpstr>
      <vt:lpstr>新細明體</vt:lpstr>
      <vt:lpstr>怀旧</vt:lpstr>
      <vt:lpstr>How to Detect Sarcasm in Writing</vt:lpstr>
      <vt:lpstr>Method 1: Watching for Cues in the Writing</vt:lpstr>
      <vt:lpstr>1. See if the writer adds letters to common words</vt:lpstr>
      <vt:lpstr>2. Watch for hyperbole</vt:lpstr>
      <vt:lpstr>3. Look at any references</vt:lpstr>
      <vt:lpstr>4. Scan for capital letters</vt:lpstr>
      <vt:lpstr>5. See if the writing feels otherwise aggressive</vt:lpstr>
      <vt:lpstr>6. Detect sarcasm in literary works and other media</vt:lpstr>
      <vt:lpstr>Method 2: Considering Other Aspects</vt:lpstr>
      <vt:lpstr>1. Consider the writer</vt:lpstr>
      <vt:lpstr>2. Examine context</vt:lpstr>
      <vt:lpstr>3. Think about the medium</vt:lpstr>
      <vt:lpstr>Reference</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12</cp:revision>
  <dcterms:created xsi:type="dcterms:W3CDTF">2018-09-19T13:28:30Z</dcterms:created>
  <dcterms:modified xsi:type="dcterms:W3CDTF">2018-09-20T12:16:44Z</dcterms:modified>
</cp:coreProperties>
</file>