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67" r:id="rId2"/>
    <p:sldId id="262" r:id="rId3"/>
    <p:sldId id="266" r:id="rId4"/>
    <p:sldId id="268" r:id="rId5"/>
    <p:sldId id="264" r:id="rId6"/>
    <p:sldId id="265" r:id="rId7"/>
    <p:sldId id="257" r:id="rId8"/>
    <p:sldId id="258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86384"/>
  </p:normalViewPr>
  <p:slideViewPr>
    <p:cSldViewPr snapToGrid="0" snapToObjects="1">
      <p:cViewPr varScale="1">
        <p:scale>
          <a:sx n="98" d="100"/>
          <a:sy n="98" d="100"/>
        </p:scale>
        <p:origin x="87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295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31F0F-F8A7-9A43-B401-B7727186A75D}" type="datetimeFigureOut">
              <a:rPr kumimoji="1" lang="zh-CN" altLang="en-US" smtClean="0"/>
              <a:t>2018/9/6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9BD05-63A1-6340-AA5B-4B8479DB6A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498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C59C-C032-D047-AF73-28EA3771941F}" type="datetimeFigureOut">
              <a:rPr kumimoji="1" lang="zh-CN" altLang="en-US" smtClean="0"/>
              <a:t>2018/9/6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747-BDB8-DA4D-8B04-8593664F4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84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C59C-C032-D047-AF73-28EA3771941F}" type="datetimeFigureOut">
              <a:rPr kumimoji="1" lang="zh-CN" altLang="en-US" smtClean="0"/>
              <a:t>2018/9/6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747-BDB8-DA4D-8B04-8593664F4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749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C59C-C032-D047-AF73-28EA3771941F}" type="datetimeFigureOut">
              <a:rPr kumimoji="1" lang="zh-CN" altLang="en-US" smtClean="0"/>
              <a:t>2018/9/6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747-BDB8-DA4D-8B04-8593664F4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436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C59C-C032-D047-AF73-28EA3771941F}" type="datetimeFigureOut">
              <a:rPr kumimoji="1" lang="zh-CN" altLang="en-US" smtClean="0"/>
              <a:t>2018/9/6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747-BDB8-DA4D-8B04-8593664F4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365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C59C-C032-D047-AF73-28EA3771941F}" type="datetimeFigureOut">
              <a:rPr kumimoji="1" lang="zh-CN" altLang="en-US" smtClean="0"/>
              <a:t>2018/9/6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747-BDB8-DA4D-8B04-8593664F4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41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C59C-C032-D047-AF73-28EA3771941F}" type="datetimeFigureOut">
              <a:rPr kumimoji="1" lang="zh-CN" altLang="en-US" smtClean="0"/>
              <a:t>2018/9/6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747-BDB8-DA4D-8B04-8593664F4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001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C59C-C032-D047-AF73-28EA3771941F}" type="datetimeFigureOut">
              <a:rPr kumimoji="1" lang="zh-CN" altLang="en-US" smtClean="0"/>
              <a:t>2018/9/6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747-BDB8-DA4D-8B04-8593664F4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425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C59C-C032-D047-AF73-28EA3771941F}" type="datetimeFigureOut">
              <a:rPr kumimoji="1" lang="zh-CN" altLang="en-US" smtClean="0"/>
              <a:t>2018/9/6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747-BDB8-DA4D-8B04-8593664F4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824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C59C-C032-D047-AF73-28EA3771941F}" type="datetimeFigureOut">
              <a:rPr kumimoji="1" lang="zh-CN" altLang="en-US" smtClean="0"/>
              <a:t>2018/9/6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747-BDB8-DA4D-8B04-8593664F4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526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2AC59C-C032-D047-AF73-28EA3771941F}" type="datetimeFigureOut">
              <a:rPr kumimoji="1" lang="zh-CN" altLang="en-US" smtClean="0"/>
              <a:t>2018/9/6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BC2747-BDB8-DA4D-8B04-8593664F4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25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C59C-C032-D047-AF73-28EA3771941F}" type="datetimeFigureOut">
              <a:rPr kumimoji="1" lang="zh-CN" altLang="en-US" smtClean="0"/>
              <a:t>2018/9/6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747-BDB8-DA4D-8B04-8593664F4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79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2AC59C-C032-D047-AF73-28EA3771941F}" type="datetimeFigureOut">
              <a:rPr kumimoji="1" lang="zh-CN" altLang="en-US" smtClean="0"/>
              <a:t>2018/9/6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BC2747-BDB8-DA4D-8B04-8593664F4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68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lt.qcri.org/semeval2019/index.php?id=task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is.de/events/semeval-19" TargetMode="External"/><Relationship Id="rId4" Type="http://schemas.openxmlformats.org/officeDocument/2006/relationships/hyperlink" Target="https://competitions.codalab.org/competitions/19935" TargetMode="External"/><Relationship Id="rId5" Type="http://schemas.openxmlformats.org/officeDocument/2006/relationships/hyperlink" Target="https://competitions.codalab.org/competitions/20011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humanizing-ai.com/emocontext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nkedin.com/groups/12133338" TargetMode="External"/><Relationship Id="rId3" Type="http://schemas.openxmlformats.org/officeDocument/2006/relationships/hyperlink" Target="https://www.humanizing-ai.com/emocontext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forms/cWtOVsjmRYfNkBnC3" TargetMode="External"/><Relationship Id="rId4" Type="http://schemas.openxmlformats.org/officeDocument/2006/relationships/hyperlink" Target="https://pan.webis.de/semeval19/semeval19-web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rriam-webster.com/dictionary/partisa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mpetitions.codalab.org/competitions/19935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mpetitions.codalab.org/competitions/20011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err="1" smtClean="0"/>
              <a:t>SemEval</a:t>
            </a:r>
            <a:r>
              <a:rPr lang="en-US" altLang="zh-CN" sz="5400" dirty="0" smtClean="0"/>
              <a:t> 2019 Subtask</a:t>
            </a:r>
            <a:endParaRPr lang="en-US" altLang="zh-CN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700" dirty="0" err="1" smtClean="0"/>
              <a:t>Xihao</a:t>
            </a:r>
            <a:r>
              <a:rPr kumimoji="1" lang="en-US" altLang="zh-CN" sz="1700" dirty="0" smtClean="0"/>
              <a:t> </a:t>
            </a:r>
            <a:r>
              <a:rPr kumimoji="1" lang="en-US" altLang="zh-CN" sz="1700" dirty="0" err="1" smtClean="0"/>
              <a:t>liang</a:t>
            </a:r>
            <a:endParaRPr kumimoji="1" lang="zh-CN" altLang="en-US" sz="1700" dirty="0"/>
          </a:p>
        </p:txBody>
      </p:sp>
      <p:sp>
        <p:nvSpPr>
          <p:cNvPr id="4" name="文本框 3"/>
          <p:cNvSpPr txBox="1"/>
          <p:nvPr/>
        </p:nvSpPr>
        <p:spPr>
          <a:xfrm>
            <a:off x="1097280" y="5729128"/>
            <a:ext cx="504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2"/>
              </a:rPr>
              <a:t>http://alt.qcri.org/semeval2019/index.php?id=tasks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563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4000" b="1" dirty="0"/>
              <a:t>Opinion, emotion and abusive language </a:t>
            </a:r>
            <a:r>
              <a:rPr lang="en-US" altLang="zh-CN" sz="4000" b="1" dirty="0" smtClean="0"/>
              <a:t>detection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-US" altLang="zh-CN" dirty="0" smtClean="0"/>
          </a:p>
          <a:p>
            <a:pPr fontAlgn="base"/>
            <a:r>
              <a:rPr lang="en-US" altLang="zh-CN" dirty="0" smtClean="0"/>
              <a:t>Task </a:t>
            </a:r>
            <a:r>
              <a:rPr lang="en-US" altLang="zh-CN" dirty="0"/>
              <a:t>3: </a:t>
            </a:r>
            <a:r>
              <a:rPr lang="en-US" altLang="zh-CN" dirty="0">
                <a:hlinkClick r:id="rId2"/>
              </a:rPr>
              <a:t>EmoContext: Contextual Emotion Detection in </a:t>
            </a:r>
            <a:r>
              <a:rPr lang="en-US" altLang="zh-CN" dirty="0" smtClean="0">
                <a:hlinkClick r:id="rId2"/>
              </a:rPr>
              <a:t>Text</a:t>
            </a:r>
            <a:endParaRPr lang="en-US" altLang="zh-CN" dirty="0"/>
          </a:p>
          <a:p>
            <a:pPr fontAlgn="base"/>
            <a:r>
              <a:rPr lang="en-US" altLang="zh-CN" dirty="0" smtClean="0"/>
              <a:t>Task </a:t>
            </a:r>
            <a:r>
              <a:rPr lang="en-US" altLang="zh-CN" dirty="0"/>
              <a:t>4: </a:t>
            </a:r>
            <a:r>
              <a:rPr lang="en-US" altLang="zh-CN" dirty="0">
                <a:hlinkClick r:id="rId3"/>
              </a:rPr>
              <a:t>Hyperpartisan News Detection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pPr fontAlgn="base"/>
            <a:r>
              <a:rPr lang="en-US" altLang="zh-CN" dirty="0" smtClean="0"/>
              <a:t>Task 5: </a:t>
            </a:r>
            <a:r>
              <a:rPr lang="en-US" altLang="zh-CN" dirty="0" smtClean="0">
                <a:hlinkClick r:id="rId4"/>
              </a:rPr>
              <a:t>HatEval: Multilingual Detection of Hate Speech Against Immigrants and Women in Twitter</a:t>
            </a:r>
            <a:endParaRPr lang="en-US" altLang="zh-CN" dirty="0" smtClean="0"/>
          </a:p>
          <a:p>
            <a:pPr fontAlgn="base"/>
            <a:r>
              <a:rPr lang="en-US" altLang="zh-CN" dirty="0" smtClean="0"/>
              <a:t>Task </a:t>
            </a:r>
            <a:r>
              <a:rPr lang="en-US" altLang="zh-CN" dirty="0"/>
              <a:t>6: </a:t>
            </a:r>
            <a:r>
              <a:rPr lang="en-US" altLang="zh-CN" dirty="0">
                <a:hlinkClick r:id="rId5"/>
              </a:rPr>
              <a:t>OffensEval: Identifying and Categorizing Offensive Language in Social Media</a:t>
            </a:r>
            <a:r>
              <a:rPr lang="en-US" altLang="zh-CN" dirty="0"/>
              <a:t>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900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 3: </a:t>
            </a:r>
            <a:r>
              <a:rPr kumimoji="1" lang="en-US" altLang="zh-CN" dirty="0" err="1"/>
              <a:t>EmoContext</a:t>
            </a:r>
            <a:r>
              <a:rPr kumimoji="1" lang="en-US" altLang="zh-CN" dirty="0"/>
              <a:t>: Contextual Emotion Detection in Text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kumimoji="1" lang="en-US" altLang="zh-CN" dirty="0"/>
          </a:p>
          <a:p>
            <a:r>
              <a:rPr lang="en-US" altLang="zh-CN" dirty="0"/>
              <a:t>Task Description</a:t>
            </a:r>
          </a:p>
          <a:p>
            <a:pPr lvl="1"/>
            <a:r>
              <a:rPr lang="en-US" altLang="zh-CN" dirty="0"/>
              <a:t>In this task, you are given a textual dialogue i.e. a user utterance along with two turns of context, you have to classify the emotion of user utterance as one of the emotion classes: </a:t>
            </a:r>
            <a:r>
              <a:rPr lang="en-US" altLang="zh-CN" b="1" dirty="0">
                <a:solidFill>
                  <a:srgbClr val="0070C0"/>
                </a:solidFill>
              </a:rPr>
              <a:t>Happy, Sad, Angry or Others. 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​</a:t>
            </a:r>
          </a:p>
          <a:p>
            <a:r>
              <a:rPr lang="en-US" altLang="zh-CN" dirty="0"/>
              <a:t>Data Set</a:t>
            </a:r>
          </a:p>
          <a:p>
            <a:pPr lvl="1"/>
            <a:r>
              <a:rPr lang="en-US" altLang="zh-CN" dirty="0"/>
              <a:t>The training data set will contain 15K records for emotion classes i.e., Happy, Sad and Angry combined.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It </a:t>
            </a:r>
            <a:r>
              <a:rPr lang="en-US" altLang="zh-CN" dirty="0"/>
              <a:t>also contains 15K records not belonging to any of the aforementioned emotion classes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Test </a:t>
            </a:r>
            <a:r>
              <a:rPr lang="en-US" altLang="zh-CN" dirty="0"/>
              <a:t>Data will be released as well. Data set can be accessed by joining LinkedIn group </a:t>
            </a:r>
            <a:r>
              <a:rPr lang="en-US" altLang="zh-CN" dirty="0">
                <a:hlinkClick r:id="rId2"/>
              </a:rPr>
              <a:t>here</a:t>
            </a:r>
            <a:r>
              <a:rPr lang="en-US" altLang="zh-CN" dirty="0"/>
              <a:t>.​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>
                <a:hlinkClick r:id="rId3"/>
              </a:rPr>
              <a:t>https://www.humanizing-ai.com/emocontext.html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5678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 4: </a:t>
            </a:r>
            <a:r>
              <a:rPr kumimoji="1" lang="en-US" altLang="zh-CN" dirty="0" err="1"/>
              <a:t>Hyperpartisan</a:t>
            </a:r>
            <a:r>
              <a:rPr kumimoji="1" lang="en-US" altLang="zh-CN" dirty="0"/>
              <a:t> News Detection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Task</a:t>
            </a:r>
            <a:endParaRPr lang="en-US" altLang="zh-CN" dirty="0"/>
          </a:p>
          <a:p>
            <a:pPr lvl="1"/>
            <a:r>
              <a:rPr lang="en-US" altLang="zh-CN" dirty="0"/>
              <a:t>Given a news article text, decide whether it follows a </a:t>
            </a:r>
            <a:r>
              <a:rPr lang="en-US" altLang="zh-CN" dirty="0" smtClean="0">
                <a:hlinkClick r:id="rId2"/>
              </a:rPr>
              <a:t>hyperpartisan</a:t>
            </a:r>
            <a:r>
              <a:rPr lang="en-US" altLang="zh-CN" dirty="0" smtClean="0"/>
              <a:t>(</a:t>
            </a:r>
            <a:r>
              <a:rPr lang="zh-CN" altLang="en-US" dirty="0"/>
              <a:t>偏袒的</a:t>
            </a:r>
            <a:r>
              <a:rPr lang="en-US" altLang="zh-CN" dirty="0" smtClean="0"/>
              <a:t>)</a:t>
            </a:r>
            <a:r>
              <a:rPr lang="en-US" altLang="zh-CN" dirty="0"/>
              <a:t> argumentation, i.e., whether it exhibits blind, prejudiced, or unreasoning </a:t>
            </a:r>
            <a:r>
              <a:rPr lang="en-US" altLang="zh-CN" dirty="0" smtClean="0"/>
              <a:t>allegiance(</a:t>
            </a:r>
            <a:r>
              <a:rPr lang="zh-CN" altLang="en-US" dirty="0"/>
              <a:t>忠诚</a:t>
            </a:r>
            <a:r>
              <a:rPr lang="en-US" altLang="zh-CN" dirty="0" smtClean="0"/>
              <a:t>) </a:t>
            </a:r>
            <a:r>
              <a:rPr lang="en-US" altLang="zh-CN" dirty="0"/>
              <a:t>to one party, faction, cause, or person.</a:t>
            </a:r>
          </a:p>
          <a:p>
            <a:r>
              <a:rPr lang="en-US" altLang="zh-CN" dirty="0"/>
              <a:t>Data (September 2018)</a:t>
            </a:r>
          </a:p>
          <a:p>
            <a:pPr lvl="1"/>
            <a:r>
              <a:rPr lang="en-US" altLang="zh-CN" dirty="0"/>
              <a:t>We will provide 1 million articles labeled by the overall tendency of the publisher for training your algorithm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Upon</a:t>
            </a:r>
            <a:r>
              <a:rPr lang="en-US" altLang="zh-CN" dirty="0"/>
              <a:t> </a:t>
            </a:r>
            <a:r>
              <a:rPr lang="en-US" altLang="zh-CN" dirty="0">
                <a:hlinkClick r:id="rId3"/>
              </a:rPr>
              <a:t>registration</a:t>
            </a:r>
            <a:r>
              <a:rPr lang="en-US" altLang="zh-CN" dirty="0"/>
              <a:t> we provide you with a trial dataset (may take up to 24 hours). We continuously clean the dataset (also based on your feedback) and will send you new versions as they come out.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lang="en-US" altLang="zh-CN" dirty="0">
                <a:hlinkClick r:id="rId4"/>
              </a:rPr>
              <a:t>https://pan.webis.de/semeval19/semeval19-web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759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Task </a:t>
            </a:r>
            <a:r>
              <a:rPr lang="en-US" altLang="zh-CN" dirty="0"/>
              <a:t>5 - Shared Task on Multilingual Detection of </a:t>
            </a:r>
            <a:r>
              <a:rPr lang="en-US" altLang="zh-CN" dirty="0" smtClean="0"/>
              <a:t>Hate (</a:t>
            </a:r>
            <a:r>
              <a:rPr lang="en-US" altLang="zh-CN" dirty="0" err="1"/>
              <a:t>hatEval</a:t>
            </a:r>
            <a:r>
              <a:rPr lang="en-US" altLang="zh-CN" dirty="0"/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Hate </a:t>
            </a:r>
            <a:r>
              <a:rPr lang="en-US" altLang="zh-CN" dirty="0"/>
              <a:t>Speech is commonly defined as any communication that </a:t>
            </a:r>
            <a:r>
              <a:rPr lang="en-US" altLang="zh-CN" dirty="0" smtClean="0"/>
              <a:t>disparages (</a:t>
            </a:r>
            <a:r>
              <a:rPr lang="zh-CN" altLang="en-US" dirty="0"/>
              <a:t>贬低</a:t>
            </a:r>
            <a:r>
              <a:rPr lang="en-US" altLang="zh-CN" dirty="0" smtClean="0"/>
              <a:t>) </a:t>
            </a:r>
            <a:r>
              <a:rPr lang="en-US" altLang="zh-CN" dirty="0"/>
              <a:t>a person or a group on the basis of some characteristic such as race, color, ethnicity, gender, sexual orientation, nationality, religion, or other characteristics.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proposed task consists in Hate Speech detection in Twitter but featured by two specific different targets, </a:t>
            </a:r>
            <a:r>
              <a:rPr lang="en-US" altLang="zh-CN" b="1" dirty="0"/>
              <a:t>immigrants</a:t>
            </a:r>
            <a:r>
              <a:rPr lang="en-US" altLang="zh-CN" dirty="0"/>
              <a:t> and </a:t>
            </a:r>
            <a:r>
              <a:rPr lang="en-US" altLang="zh-CN" b="1" dirty="0"/>
              <a:t>women</a:t>
            </a:r>
            <a:r>
              <a:rPr lang="en-US" altLang="zh-CN" dirty="0"/>
              <a:t>, in a multilingual perspective, for </a:t>
            </a:r>
            <a:r>
              <a:rPr lang="en-US" altLang="zh-CN" b="1" dirty="0"/>
              <a:t>Spanish</a:t>
            </a:r>
            <a:r>
              <a:rPr lang="en-US" altLang="zh-CN" dirty="0"/>
              <a:t> and </a:t>
            </a:r>
            <a:r>
              <a:rPr lang="en-US" altLang="zh-CN" b="1" dirty="0"/>
              <a:t>English</a:t>
            </a:r>
            <a:r>
              <a:rPr lang="en-US" altLang="zh-CN" dirty="0"/>
              <a:t>.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competitions.codalab.org/competitions/19935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0873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Task </a:t>
            </a:r>
            <a:r>
              <a:rPr lang="en-US" altLang="zh-CN" dirty="0"/>
              <a:t>5 - Shared Task on Multilingual Detection of </a:t>
            </a:r>
            <a:r>
              <a:rPr lang="en-US" altLang="zh-CN" dirty="0" smtClean="0"/>
              <a:t>Hate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 smtClean="0"/>
          </a:p>
          <a:p>
            <a:r>
              <a:rPr lang="en-US" altLang="zh-CN" b="1" dirty="0" smtClean="0"/>
              <a:t>TASK </a:t>
            </a:r>
            <a:r>
              <a:rPr lang="en-US" altLang="zh-CN" b="1" dirty="0"/>
              <a:t>A - Hate Speech Detection against Immigrants and Women:</a:t>
            </a:r>
            <a:r>
              <a:rPr lang="en-US" altLang="zh-CN" dirty="0"/>
              <a:t> a two-class (or binary) classification where systems have to predict </a:t>
            </a:r>
            <a:r>
              <a:rPr lang="en-US" altLang="zh-CN" b="1" dirty="0">
                <a:solidFill>
                  <a:srgbClr val="0070C0"/>
                </a:solidFill>
              </a:rPr>
              <a:t>whether a tweet in English or in Spanish with a given target (women or immigrants) is hateful or not hateful.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TASK </a:t>
            </a:r>
            <a:r>
              <a:rPr lang="en-US" altLang="zh-CN" b="1" dirty="0"/>
              <a:t>B - Aggressive behavior and Target Classification:</a:t>
            </a:r>
            <a:r>
              <a:rPr lang="en-US" altLang="zh-CN" dirty="0"/>
              <a:t> where </a:t>
            </a:r>
            <a:r>
              <a:rPr lang="en-US" altLang="zh-CN" dirty="0">
                <a:solidFill>
                  <a:schemeClr val="tx1"/>
                </a:solidFill>
              </a:rPr>
              <a:t>systems are asked first to classify hateful tweets </a:t>
            </a:r>
            <a:r>
              <a:rPr lang="en-US" altLang="zh-CN" dirty="0"/>
              <a:t>for English and Spanish (e.g., tweets where Hate Speech against women or immigrants has been identified) </a:t>
            </a:r>
            <a:r>
              <a:rPr lang="en-US" altLang="zh-CN" b="1" dirty="0">
                <a:solidFill>
                  <a:srgbClr val="0070C0"/>
                </a:solidFill>
              </a:rPr>
              <a:t>as aggressive or not aggressive,</a:t>
            </a:r>
            <a:r>
              <a:rPr lang="en-US" altLang="zh-CN" dirty="0"/>
              <a:t> and second to identify the target </a:t>
            </a:r>
            <a:r>
              <a:rPr lang="en-US" altLang="zh-CN" b="1" dirty="0">
                <a:solidFill>
                  <a:srgbClr val="0070C0"/>
                </a:solidFill>
              </a:rPr>
              <a:t>harassed as individual or generic </a:t>
            </a:r>
            <a:r>
              <a:rPr lang="en-US" altLang="zh-CN" dirty="0"/>
              <a:t>(i.e. single human or group).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744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/>
              <a:t>Task 6: </a:t>
            </a:r>
            <a:r>
              <a:rPr kumimoji="1" lang="en-US" altLang="zh-CN" sz="4000" dirty="0" err="1"/>
              <a:t>OffensEval</a:t>
            </a:r>
            <a:r>
              <a:rPr kumimoji="1" lang="en-US" altLang="zh-CN" sz="4000" dirty="0"/>
              <a:t>: Identifying and Categorizing Offensive Language in Social Media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Motivation</a:t>
            </a:r>
          </a:p>
          <a:p>
            <a:pPr lvl="1"/>
            <a:r>
              <a:rPr lang="en-US" altLang="zh-CN" dirty="0" smtClean="0"/>
              <a:t>Offensive </a:t>
            </a:r>
            <a:r>
              <a:rPr lang="en-US" altLang="zh-CN" dirty="0"/>
              <a:t>language is pervasive in social media. Individuals frequently take advantage of the perceived </a:t>
            </a:r>
            <a:r>
              <a:rPr lang="en-US" altLang="zh-CN" b="1" dirty="0" smtClean="0">
                <a:solidFill>
                  <a:srgbClr val="0070C0"/>
                </a:solidFill>
              </a:rPr>
              <a:t>anonymity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匿名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en-US" altLang="zh-CN" dirty="0" smtClean="0"/>
              <a:t> </a:t>
            </a:r>
            <a:r>
              <a:rPr lang="en-US" altLang="zh-CN" dirty="0"/>
              <a:t>of computer-mediated communication, using this to engage in </a:t>
            </a:r>
            <a:r>
              <a:rPr lang="en-US" altLang="zh-CN" dirty="0" err="1"/>
              <a:t>behaviour</a:t>
            </a:r>
            <a:r>
              <a:rPr lang="en-US" altLang="zh-CN" dirty="0"/>
              <a:t> that many of them would not consider in real life. Online communities, social media platforms, and technology companies have been investing heavily in ways to </a:t>
            </a:r>
            <a:r>
              <a:rPr lang="en-US" altLang="zh-CN" b="1" dirty="0">
                <a:solidFill>
                  <a:srgbClr val="0070C0"/>
                </a:solidFill>
              </a:rPr>
              <a:t>cope with </a:t>
            </a:r>
            <a:r>
              <a:rPr lang="en-US" altLang="zh-CN" b="1" dirty="0" smtClean="0">
                <a:solidFill>
                  <a:srgbClr val="0070C0"/>
                </a:solidFill>
              </a:rPr>
              <a:t>offensive(</a:t>
            </a:r>
            <a:r>
              <a:rPr lang="zh-CN" altLang="en-US" b="1" dirty="0">
                <a:solidFill>
                  <a:srgbClr val="0070C0"/>
                </a:solidFill>
              </a:rPr>
              <a:t>冒犯的</a:t>
            </a:r>
            <a:r>
              <a:rPr lang="en-US" altLang="zh-CN" b="1" dirty="0" smtClean="0">
                <a:solidFill>
                  <a:srgbClr val="0070C0"/>
                </a:solidFill>
              </a:rPr>
              <a:t>) </a:t>
            </a:r>
            <a:r>
              <a:rPr lang="en-US" altLang="zh-CN" b="1" dirty="0">
                <a:solidFill>
                  <a:srgbClr val="0070C0"/>
                </a:solidFill>
              </a:rPr>
              <a:t>language to prevent </a:t>
            </a:r>
            <a:r>
              <a:rPr lang="en-US" altLang="zh-CN" b="1" dirty="0" smtClean="0">
                <a:solidFill>
                  <a:srgbClr val="0070C0"/>
                </a:solidFill>
              </a:rPr>
              <a:t>abusive </a:t>
            </a:r>
            <a:r>
              <a:rPr lang="en-US" altLang="zh-CN" b="1" dirty="0" err="1">
                <a:solidFill>
                  <a:srgbClr val="0070C0"/>
                </a:solidFill>
              </a:rPr>
              <a:t>behaviour</a:t>
            </a:r>
            <a:r>
              <a:rPr lang="en-US" altLang="zh-CN" dirty="0"/>
              <a:t> in social media.</a:t>
            </a:r>
          </a:p>
          <a:p>
            <a:pPr lvl="1"/>
            <a:r>
              <a:rPr lang="en-US" altLang="zh-CN" dirty="0" smtClean="0"/>
              <a:t>In </a:t>
            </a:r>
            <a:r>
              <a:rPr lang="en-US" altLang="zh-CN" dirty="0" err="1"/>
              <a:t>OffensEval</a:t>
            </a:r>
            <a:r>
              <a:rPr lang="en-US" altLang="zh-CN" dirty="0"/>
              <a:t> we break down offensive content into three sub-tasks taking the </a:t>
            </a:r>
            <a:r>
              <a:rPr lang="en-US" altLang="zh-CN" b="1" dirty="0"/>
              <a:t>type</a:t>
            </a:r>
            <a:r>
              <a:rPr lang="en-US" altLang="zh-CN" dirty="0"/>
              <a:t> and </a:t>
            </a:r>
            <a:r>
              <a:rPr lang="en-US" altLang="zh-CN" b="1" dirty="0"/>
              <a:t>target</a:t>
            </a:r>
            <a:r>
              <a:rPr lang="en-US" altLang="zh-CN" dirty="0"/>
              <a:t> of offenses into </a:t>
            </a:r>
            <a:r>
              <a:rPr lang="en-US" altLang="zh-CN" dirty="0" smtClean="0"/>
              <a:t>account</a:t>
            </a:r>
            <a:r>
              <a:rPr lang="en-US" altLang="zh-CN" dirty="0" smtClean="0"/>
              <a:t>.</a:t>
            </a:r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 smtClean="0">
                <a:hlinkClick r:id="rId2"/>
              </a:rPr>
              <a:t>https</a:t>
            </a:r>
            <a:r>
              <a:rPr kumimoji="1" lang="en-US" altLang="zh-CN" dirty="0">
                <a:hlinkClick r:id="rId2"/>
              </a:rPr>
              <a:t>://</a:t>
            </a:r>
            <a:r>
              <a:rPr kumimoji="1" lang="en-US" altLang="zh-CN" dirty="0" smtClean="0">
                <a:hlinkClick r:id="rId2"/>
              </a:rPr>
              <a:t>competitions.codalab.org/competitions/20011</a:t>
            </a:r>
            <a:endParaRPr kumimoji="1"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278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/>
              <a:t>Task 6: </a:t>
            </a:r>
            <a:r>
              <a:rPr kumimoji="1" lang="en-US" altLang="zh-CN" sz="4000" dirty="0" err="1"/>
              <a:t>OffensEval</a:t>
            </a:r>
            <a:r>
              <a:rPr kumimoji="1" lang="en-US" altLang="zh-CN" sz="4000" dirty="0"/>
              <a:t>: Identifying and Categorizing Offensive Language in Social Media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Subtasks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Sub-task </a:t>
            </a:r>
            <a:r>
              <a:rPr lang="en-US" altLang="zh-CN" dirty="0"/>
              <a:t>A - Offensive language identification</a:t>
            </a:r>
          </a:p>
          <a:p>
            <a:pPr lvl="1"/>
            <a:r>
              <a:rPr lang="en-US" altLang="zh-CN" dirty="0"/>
              <a:t>Sub-task B - Automatic categorization of offense </a:t>
            </a:r>
            <a:r>
              <a:rPr lang="en-US" altLang="zh-CN" dirty="0" smtClean="0"/>
              <a:t>types</a:t>
            </a:r>
            <a:endParaRPr lang="en-US" altLang="zh-CN" dirty="0"/>
          </a:p>
          <a:p>
            <a:pPr lvl="1"/>
            <a:r>
              <a:rPr lang="en-US" altLang="zh-CN" dirty="0"/>
              <a:t>Sub-task C - Offense target </a:t>
            </a:r>
            <a:r>
              <a:rPr lang="en-US" altLang="zh-CN" dirty="0" smtClean="0"/>
              <a:t>identification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41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/>
              <a:t>Task 6: </a:t>
            </a:r>
            <a:r>
              <a:rPr kumimoji="1" lang="en-US" altLang="zh-CN" sz="4000" dirty="0" err="1"/>
              <a:t>OffensEval</a:t>
            </a:r>
            <a:r>
              <a:rPr kumimoji="1" lang="en-US" altLang="zh-CN" sz="4000" dirty="0"/>
              <a:t>: Identifying and Categorizing Offensive Language in Social Media</a:t>
            </a:r>
            <a:endParaRPr kumimoji="1" lang="zh-CN" alt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29" y="1857282"/>
            <a:ext cx="8250963" cy="439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怀旧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</TotalTime>
  <Words>350</Words>
  <Application>Microsoft Macintosh PowerPoint</Application>
  <PresentationFormat>宽屏</PresentationFormat>
  <Paragraphs>56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DengXian</vt:lpstr>
      <vt:lpstr>宋体</vt:lpstr>
      <vt:lpstr>怀旧</vt:lpstr>
      <vt:lpstr>SemEval 2019 Subtask</vt:lpstr>
      <vt:lpstr>Opinion, emotion and abusive language detection</vt:lpstr>
      <vt:lpstr>Task 3: EmoContext: Contextual Emotion Detection in Text</vt:lpstr>
      <vt:lpstr>Task 4: Hyperpartisan News Detection</vt:lpstr>
      <vt:lpstr>Task 5 - Shared Task on Multilingual Detection of Hate (hatEval)</vt:lpstr>
      <vt:lpstr>Task 5 - Shared Task on Multilingual Detection of Hate</vt:lpstr>
      <vt:lpstr>Task 6: OffensEval: Identifying and Categorizing Offensive Language in Social Media</vt:lpstr>
      <vt:lpstr>Task 6: OffensEval: Identifying and Categorizing Offensive Language in Social Media</vt:lpstr>
      <vt:lpstr>Task 6: OffensEval: Identifying and Categorizing Offensive Language in Social Media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OffensEval 2019: Identifying and Categorizing Offensive Language in Social Media</dc:title>
  <dc:creator>Microsoft Office 用户</dc:creator>
  <cp:lastModifiedBy>Microsoft Office 用户</cp:lastModifiedBy>
  <cp:revision>10</cp:revision>
  <dcterms:created xsi:type="dcterms:W3CDTF">2018-09-04T14:36:22Z</dcterms:created>
  <dcterms:modified xsi:type="dcterms:W3CDTF">2018-09-06T13:33:50Z</dcterms:modified>
</cp:coreProperties>
</file>