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57" r:id="rId3"/>
    <p:sldId id="258" r:id="rId4"/>
    <p:sldId id="270" r:id="rId5"/>
    <p:sldId id="266" r:id="rId6"/>
    <p:sldId id="260" r:id="rId7"/>
    <p:sldId id="269" r:id="rId8"/>
    <p:sldId id="263" r:id="rId9"/>
    <p:sldId id="261" r:id="rId10"/>
    <p:sldId id="265" r:id="rId11"/>
    <p:sldId id="262" r:id="rId12"/>
    <p:sldId id="264" r:id="rId13"/>
    <p:sldId id="267"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91"/>
    <p:restoredTop sz="94718"/>
  </p:normalViewPr>
  <p:slideViewPr>
    <p:cSldViewPr snapToGrid="0" snapToObjects="1">
      <p:cViewPr varScale="1">
        <p:scale>
          <a:sx n="138" d="100"/>
          <a:sy n="138" d="100"/>
        </p:scale>
        <p:origin x="16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C88A8-7067-7C40-A7A6-65FA6747449F}" type="datetimeFigureOut">
              <a:rPr kumimoji="1" lang="zh-CN" altLang="en-US" smtClean="0"/>
              <a:t>2018/7/28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9E04E-D51F-7540-8F0F-381C553D91F5}" type="slidenum">
              <a:rPr kumimoji="1" lang="zh-CN" altLang="en-US" smtClean="0"/>
              <a:t>‹#›</a:t>
            </a:fld>
            <a:endParaRPr kumimoji="1" lang="zh-CN" altLang="en-US"/>
          </a:p>
        </p:txBody>
      </p:sp>
    </p:spTree>
    <p:extLst>
      <p:ext uri="{BB962C8B-B14F-4D97-AF65-F5344CB8AC3E}">
        <p14:creationId xmlns:p14="http://schemas.microsoft.com/office/powerpoint/2010/main" val="6506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TW" altLang="en-US" dirty="0" smtClean="0"/>
              <a:t>查一下</a:t>
            </a:r>
            <a:r>
              <a:rPr kumimoji="1" lang="en-US" altLang="zh-TW" dirty="0" smtClean="0"/>
              <a:t>MMTD</a:t>
            </a:r>
            <a:endParaRPr kumimoji="1" lang="zh-CN" altLang="en-US" dirty="0"/>
          </a:p>
        </p:txBody>
      </p:sp>
      <p:sp>
        <p:nvSpPr>
          <p:cNvPr id="4" name="幻灯片编号占位符 3"/>
          <p:cNvSpPr>
            <a:spLocks noGrp="1"/>
          </p:cNvSpPr>
          <p:nvPr>
            <p:ph type="sldNum" sz="quarter" idx="10"/>
          </p:nvPr>
        </p:nvSpPr>
        <p:spPr/>
        <p:txBody>
          <a:bodyPr/>
          <a:lstStyle/>
          <a:p>
            <a:fld id="{B3E9E04E-D51F-7540-8F0F-381C553D91F5}" type="slidenum">
              <a:rPr kumimoji="1" lang="zh-CN" altLang="en-US" smtClean="0"/>
              <a:t>5</a:t>
            </a:fld>
            <a:endParaRPr kumimoji="1" lang="zh-CN" altLang="en-US"/>
          </a:p>
        </p:txBody>
      </p:sp>
    </p:spTree>
    <p:extLst>
      <p:ext uri="{BB962C8B-B14F-4D97-AF65-F5344CB8AC3E}">
        <p14:creationId xmlns:p14="http://schemas.microsoft.com/office/powerpoint/2010/main" val="1975201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TW" altLang="en-US" dirty="0" smtClean="0"/>
              <a:t>意指义和字面义怎么确定的</a:t>
            </a:r>
            <a:endParaRPr kumimoji="1" lang="en-US" altLang="zh-TW" dirty="0" smtClean="0"/>
          </a:p>
          <a:p>
            <a:r>
              <a:rPr kumimoji="1" lang="zh-TW" altLang="en-US" dirty="0" smtClean="0"/>
              <a:t>毕设裡可能要写一段数据</a:t>
            </a:r>
            <a:r>
              <a:rPr kumimoji="1" lang="en-US" altLang="zh-TW" dirty="0" smtClean="0"/>
              <a:t>/</a:t>
            </a:r>
            <a:r>
              <a:rPr kumimoji="1" lang="zh-TW" altLang="en-US" dirty="0" smtClean="0"/>
              <a:t>标签一般怎么标注</a:t>
            </a:r>
            <a:endParaRPr kumimoji="1" lang="zh-CN" altLang="en-US" dirty="0"/>
          </a:p>
        </p:txBody>
      </p:sp>
      <p:sp>
        <p:nvSpPr>
          <p:cNvPr id="4" name="幻灯片编号占位符 3"/>
          <p:cNvSpPr>
            <a:spLocks noGrp="1"/>
          </p:cNvSpPr>
          <p:nvPr>
            <p:ph type="sldNum" sz="quarter" idx="10"/>
          </p:nvPr>
        </p:nvSpPr>
        <p:spPr/>
        <p:txBody>
          <a:bodyPr/>
          <a:lstStyle/>
          <a:p>
            <a:fld id="{B3E9E04E-D51F-7540-8F0F-381C553D91F5}" type="slidenum">
              <a:rPr kumimoji="1" lang="zh-CN" altLang="en-US" smtClean="0"/>
              <a:t>7</a:t>
            </a:fld>
            <a:endParaRPr kumimoji="1" lang="zh-CN" altLang="en-US"/>
          </a:p>
        </p:txBody>
      </p:sp>
    </p:spTree>
    <p:extLst>
      <p:ext uri="{BB962C8B-B14F-4D97-AF65-F5344CB8AC3E}">
        <p14:creationId xmlns:p14="http://schemas.microsoft.com/office/powerpoint/2010/main" val="1431237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E9E04E-D51F-7540-8F0F-381C553D91F5}" type="slidenum">
              <a:rPr kumimoji="1" lang="zh-CN" altLang="en-US" smtClean="0"/>
              <a:t>8</a:t>
            </a:fld>
            <a:endParaRPr kumimoji="1" lang="zh-CN" altLang="en-US"/>
          </a:p>
        </p:txBody>
      </p:sp>
    </p:spTree>
    <p:extLst>
      <p:ext uri="{BB962C8B-B14F-4D97-AF65-F5344CB8AC3E}">
        <p14:creationId xmlns:p14="http://schemas.microsoft.com/office/powerpoint/2010/main" val="1690371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TW" altLang="en-US" dirty="0" smtClean="0"/>
              <a:t>这篇要看</a:t>
            </a:r>
            <a:r>
              <a:rPr kumimoji="1" lang="zh-TW" altLang="en-US" baseline="0" dirty="0" smtClean="0"/>
              <a:t> 导師有名</a:t>
            </a:r>
            <a:endParaRPr kumimoji="1" lang="zh-CN" altLang="en-US" dirty="0"/>
          </a:p>
        </p:txBody>
      </p:sp>
      <p:sp>
        <p:nvSpPr>
          <p:cNvPr id="4" name="幻灯片编号占位符 3"/>
          <p:cNvSpPr>
            <a:spLocks noGrp="1"/>
          </p:cNvSpPr>
          <p:nvPr>
            <p:ph type="sldNum" sz="quarter" idx="10"/>
          </p:nvPr>
        </p:nvSpPr>
        <p:spPr/>
        <p:txBody>
          <a:bodyPr/>
          <a:lstStyle/>
          <a:p>
            <a:fld id="{B3E9E04E-D51F-7540-8F0F-381C553D91F5}" type="slidenum">
              <a:rPr kumimoji="1" lang="zh-CN" altLang="en-US" smtClean="0"/>
              <a:t>9</a:t>
            </a:fld>
            <a:endParaRPr kumimoji="1" lang="zh-CN" altLang="en-US"/>
          </a:p>
        </p:txBody>
      </p:sp>
    </p:spTree>
    <p:extLst>
      <p:ext uri="{BB962C8B-B14F-4D97-AF65-F5344CB8AC3E}">
        <p14:creationId xmlns:p14="http://schemas.microsoft.com/office/powerpoint/2010/main" val="2061675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TW" altLang="en-US" dirty="0" smtClean="0"/>
              <a:t>可以看看英语反讽的语言领域的理解</a:t>
            </a:r>
            <a:endParaRPr kumimoji="1" lang="en-US" altLang="zh-TW" dirty="0" smtClean="0"/>
          </a:p>
          <a:p>
            <a:endParaRPr kumimoji="1" lang="en-US" altLang="zh-CN" dirty="0" smtClean="0"/>
          </a:p>
          <a:p>
            <a:r>
              <a:rPr kumimoji="1" lang="zh-TW" altLang="en-US" dirty="0" smtClean="0"/>
              <a:t>多看看数据 可能会有语感</a:t>
            </a:r>
            <a:r>
              <a:rPr kumimoji="1" lang="en-US" altLang="zh-TW" dirty="0" smtClean="0"/>
              <a:t>(</a:t>
            </a:r>
            <a:r>
              <a:rPr kumimoji="1" lang="zh-TW" altLang="en-US" dirty="0" smtClean="0"/>
              <a:t>不一定有效果</a:t>
            </a:r>
            <a:r>
              <a:rPr kumimoji="1" lang="en-US" altLang="zh-TW" dirty="0" smtClean="0"/>
              <a:t>)</a:t>
            </a:r>
            <a:endParaRPr kumimoji="1" lang="zh-CN" altLang="en-US" dirty="0"/>
          </a:p>
        </p:txBody>
      </p:sp>
      <p:sp>
        <p:nvSpPr>
          <p:cNvPr id="4" name="幻灯片编号占位符 3"/>
          <p:cNvSpPr>
            <a:spLocks noGrp="1"/>
          </p:cNvSpPr>
          <p:nvPr>
            <p:ph type="sldNum" sz="quarter" idx="10"/>
          </p:nvPr>
        </p:nvSpPr>
        <p:spPr/>
        <p:txBody>
          <a:bodyPr/>
          <a:lstStyle/>
          <a:p>
            <a:fld id="{B3E9E04E-D51F-7540-8F0F-381C553D91F5}" type="slidenum">
              <a:rPr kumimoji="1" lang="zh-CN" altLang="en-US" smtClean="0"/>
              <a:t>10</a:t>
            </a:fld>
            <a:endParaRPr kumimoji="1" lang="zh-CN" altLang="en-US"/>
          </a:p>
        </p:txBody>
      </p:sp>
    </p:spTree>
    <p:extLst>
      <p:ext uri="{BB962C8B-B14F-4D97-AF65-F5344CB8AC3E}">
        <p14:creationId xmlns:p14="http://schemas.microsoft.com/office/powerpoint/2010/main" val="79923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E9E04E-D51F-7540-8F0F-381C553D91F5}" type="slidenum">
              <a:rPr kumimoji="1" lang="zh-CN" altLang="en-US" smtClean="0"/>
              <a:t>12</a:t>
            </a:fld>
            <a:endParaRPr kumimoji="1" lang="zh-CN" altLang="en-US"/>
          </a:p>
        </p:txBody>
      </p:sp>
    </p:spTree>
    <p:extLst>
      <p:ext uri="{BB962C8B-B14F-4D97-AF65-F5344CB8AC3E}">
        <p14:creationId xmlns:p14="http://schemas.microsoft.com/office/powerpoint/2010/main" val="524388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9110D09-1FE7-334A-AE83-A7F2A6C75F82}" type="datetimeFigureOut">
              <a:rPr kumimoji="1" lang="zh-CN" altLang="en-US" smtClean="0"/>
              <a:t>2018/7/28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F61EEB-9503-BE42-8345-7589C5726470}"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09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9110D09-1FE7-334A-AE83-A7F2A6C75F82}" type="datetimeFigureOut">
              <a:rPr kumimoji="1" lang="zh-CN" altLang="en-US" smtClean="0"/>
              <a:t>2018/7/28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F61EEB-9503-BE42-8345-7589C5726470}" type="slidenum">
              <a:rPr kumimoji="1" lang="zh-CN" altLang="en-US" smtClean="0"/>
              <a:t>‹#›</a:t>
            </a:fld>
            <a:endParaRPr kumimoji="1" lang="zh-CN" altLang="en-US"/>
          </a:p>
        </p:txBody>
      </p:sp>
    </p:spTree>
    <p:extLst>
      <p:ext uri="{BB962C8B-B14F-4D97-AF65-F5344CB8AC3E}">
        <p14:creationId xmlns:p14="http://schemas.microsoft.com/office/powerpoint/2010/main" val="956663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9110D09-1FE7-334A-AE83-A7F2A6C75F82}" type="datetimeFigureOut">
              <a:rPr kumimoji="1" lang="zh-CN" altLang="en-US" smtClean="0"/>
              <a:t>2018/7/28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F61EEB-9503-BE42-8345-7589C5726470}" type="slidenum">
              <a:rPr kumimoji="1" lang="zh-CN" altLang="en-US" smtClean="0"/>
              <a:t>‹#›</a:t>
            </a:fld>
            <a:endParaRPr kumimoji="1" lang="zh-CN" altLang="en-US"/>
          </a:p>
        </p:txBody>
      </p:sp>
    </p:spTree>
    <p:extLst>
      <p:ext uri="{BB962C8B-B14F-4D97-AF65-F5344CB8AC3E}">
        <p14:creationId xmlns:p14="http://schemas.microsoft.com/office/powerpoint/2010/main" val="441547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9110D09-1FE7-334A-AE83-A7F2A6C75F82}" type="datetimeFigureOut">
              <a:rPr kumimoji="1" lang="zh-CN" altLang="en-US" smtClean="0"/>
              <a:t>2018/7/28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F61EEB-9503-BE42-8345-7589C5726470}" type="slidenum">
              <a:rPr kumimoji="1" lang="zh-CN" altLang="en-US" smtClean="0"/>
              <a:t>‹#›</a:t>
            </a:fld>
            <a:endParaRPr kumimoji="1" lang="zh-CN" altLang="en-US"/>
          </a:p>
        </p:txBody>
      </p:sp>
    </p:spTree>
    <p:extLst>
      <p:ext uri="{BB962C8B-B14F-4D97-AF65-F5344CB8AC3E}">
        <p14:creationId xmlns:p14="http://schemas.microsoft.com/office/powerpoint/2010/main" val="1197769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9110D09-1FE7-334A-AE83-A7F2A6C75F82}" type="datetimeFigureOut">
              <a:rPr kumimoji="1" lang="zh-CN" altLang="en-US" smtClean="0"/>
              <a:t>2018/7/28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F61EEB-9503-BE42-8345-7589C5726470}"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23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59110D09-1FE7-334A-AE83-A7F2A6C75F82}" type="datetimeFigureOut">
              <a:rPr kumimoji="1" lang="zh-CN" altLang="en-US" smtClean="0"/>
              <a:t>2018/7/28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EF61EEB-9503-BE42-8345-7589C5726470}" type="slidenum">
              <a:rPr kumimoji="1" lang="zh-CN" altLang="en-US" smtClean="0"/>
              <a:t>‹#›</a:t>
            </a:fld>
            <a:endParaRPr kumimoji="1" lang="zh-CN" altLang="en-US"/>
          </a:p>
        </p:txBody>
      </p:sp>
    </p:spTree>
    <p:extLst>
      <p:ext uri="{BB962C8B-B14F-4D97-AF65-F5344CB8AC3E}">
        <p14:creationId xmlns:p14="http://schemas.microsoft.com/office/powerpoint/2010/main" val="642911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59110D09-1FE7-334A-AE83-A7F2A6C75F82}" type="datetimeFigureOut">
              <a:rPr kumimoji="1" lang="zh-CN" altLang="en-US" smtClean="0"/>
              <a:t>2018/7/28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EF61EEB-9503-BE42-8345-7589C5726470}" type="slidenum">
              <a:rPr kumimoji="1" lang="zh-CN" altLang="en-US" smtClean="0"/>
              <a:t>‹#›</a:t>
            </a:fld>
            <a:endParaRPr kumimoji="1" lang="zh-CN" altLang="en-US"/>
          </a:p>
        </p:txBody>
      </p:sp>
    </p:spTree>
    <p:extLst>
      <p:ext uri="{BB962C8B-B14F-4D97-AF65-F5344CB8AC3E}">
        <p14:creationId xmlns:p14="http://schemas.microsoft.com/office/powerpoint/2010/main" val="141778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9110D09-1FE7-334A-AE83-A7F2A6C75F82}" type="datetimeFigureOut">
              <a:rPr kumimoji="1" lang="zh-CN" altLang="en-US" smtClean="0"/>
              <a:t>2018/7/28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EF61EEB-9503-BE42-8345-7589C5726470}" type="slidenum">
              <a:rPr kumimoji="1" lang="zh-CN" altLang="en-US" smtClean="0"/>
              <a:t>‹#›</a:t>
            </a:fld>
            <a:endParaRPr kumimoji="1" lang="zh-CN" altLang="en-US"/>
          </a:p>
        </p:txBody>
      </p:sp>
    </p:spTree>
    <p:extLst>
      <p:ext uri="{BB962C8B-B14F-4D97-AF65-F5344CB8AC3E}">
        <p14:creationId xmlns:p14="http://schemas.microsoft.com/office/powerpoint/2010/main" val="30665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110D09-1FE7-334A-AE83-A7F2A6C75F82}" type="datetimeFigureOut">
              <a:rPr kumimoji="1" lang="zh-CN" altLang="en-US" smtClean="0"/>
              <a:t>2018/7/28</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0EF61EEB-9503-BE42-8345-7589C5726470}" type="slidenum">
              <a:rPr kumimoji="1" lang="zh-CN" altLang="en-US" smtClean="0"/>
              <a:t>‹#›</a:t>
            </a:fld>
            <a:endParaRPr kumimoji="1" lang="zh-CN" altLang="en-US"/>
          </a:p>
        </p:txBody>
      </p:sp>
    </p:spTree>
    <p:extLst>
      <p:ext uri="{BB962C8B-B14F-4D97-AF65-F5344CB8AC3E}">
        <p14:creationId xmlns:p14="http://schemas.microsoft.com/office/powerpoint/2010/main" val="213681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9110D09-1FE7-334A-AE83-A7F2A6C75F82}" type="datetimeFigureOut">
              <a:rPr kumimoji="1" lang="zh-CN" altLang="en-US" smtClean="0"/>
              <a:t>2018/7/28</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F61EEB-9503-BE42-8345-7589C5726470}" type="slidenum">
              <a:rPr kumimoji="1" lang="zh-CN" altLang="en-US" smtClean="0"/>
              <a:t>‹#›</a:t>
            </a:fld>
            <a:endParaRPr kumimoji="1" lang="zh-CN" altLang="en-US"/>
          </a:p>
        </p:txBody>
      </p:sp>
    </p:spTree>
    <p:extLst>
      <p:ext uri="{BB962C8B-B14F-4D97-AF65-F5344CB8AC3E}">
        <p14:creationId xmlns:p14="http://schemas.microsoft.com/office/powerpoint/2010/main" val="1024154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9110D09-1FE7-334A-AE83-A7F2A6C75F82}" type="datetimeFigureOut">
              <a:rPr kumimoji="1" lang="zh-CN" altLang="en-US" smtClean="0"/>
              <a:t>2018/7/28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EF61EEB-9503-BE42-8345-7589C5726470}" type="slidenum">
              <a:rPr kumimoji="1" lang="zh-CN" altLang="en-US" smtClean="0"/>
              <a:t>‹#›</a:t>
            </a:fld>
            <a:endParaRPr kumimoji="1" lang="zh-CN" altLang="en-US"/>
          </a:p>
        </p:txBody>
      </p:sp>
    </p:spTree>
    <p:extLst>
      <p:ext uri="{BB962C8B-B14F-4D97-AF65-F5344CB8AC3E}">
        <p14:creationId xmlns:p14="http://schemas.microsoft.com/office/powerpoint/2010/main" val="8795196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9110D09-1FE7-334A-AE83-A7F2A6C75F82}" type="datetimeFigureOut">
              <a:rPr kumimoji="1" lang="zh-CN" altLang="en-US" smtClean="0"/>
              <a:t>2018/7/28</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EF61EEB-9503-BE42-8345-7589C5726470}"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611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nlc.cn/dsb_zyyfw/lw/lwzyk/" TargetMode="External"/><Relationship Id="rId4" Type="http://schemas.openxmlformats.org/officeDocument/2006/relationships/hyperlink" Target="http://www.cnki.net/" TargetMode="External"/><Relationship Id="rId5" Type="http://schemas.openxmlformats.org/officeDocument/2006/relationships/hyperlink" Target="http://g.wanfangdata.com.cn/degree/toIndex.do" TargetMode="External"/><Relationship Id="rId6" Type="http://schemas.openxmlformats.org/officeDocument/2006/relationships/hyperlink" Target="http://www.webofknowledge.com/" TargetMode="External"/><Relationship Id="rId7" Type="http://schemas.openxmlformats.org/officeDocument/2006/relationships/hyperlink" Target="http://qikan.cqvip.com/" TargetMode="External"/><Relationship Id="rId8" Type="http://schemas.openxmlformats.org/officeDocument/2006/relationships/hyperlink" Target="https://scholar.google.com/" TargetMode="External"/><Relationship Id="rId1" Type="http://schemas.openxmlformats.org/officeDocument/2006/relationships/slideLayout" Target="../slideLayouts/slideLayout2.xml"/><Relationship Id="rId2" Type="http://schemas.openxmlformats.org/officeDocument/2006/relationships/hyperlink" Target="http://xueshu.baidu.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sz="7200" dirty="0"/>
              <a:t>反语相关国内科研情况</a:t>
            </a:r>
          </a:p>
        </p:txBody>
      </p:sp>
      <p:sp>
        <p:nvSpPr>
          <p:cNvPr id="3" name="副标题 2"/>
          <p:cNvSpPr>
            <a:spLocks noGrp="1"/>
          </p:cNvSpPr>
          <p:nvPr>
            <p:ph type="subTitle" idx="1"/>
          </p:nvPr>
        </p:nvSpPr>
        <p:spPr/>
        <p:txBody>
          <a:bodyPr/>
          <a:lstStyle/>
          <a:p>
            <a:r>
              <a:rPr kumimoji="1" lang="en-US" altLang="zh-TW" dirty="0" smtClean="0"/>
              <a:t>2018.07.28</a:t>
            </a:r>
            <a:r>
              <a:rPr kumimoji="1" lang="zh-CN" altLang="en-US" dirty="0"/>
              <a:t>梁锡豪</a:t>
            </a:r>
            <a:endParaRPr kumimoji="1" lang="en-US" altLang="zh-TW" dirty="0" smtClean="0"/>
          </a:p>
        </p:txBody>
      </p:sp>
    </p:spTree>
    <p:extLst>
      <p:ext uri="{BB962C8B-B14F-4D97-AF65-F5344CB8AC3E}">
        <p14:creationId xmlns:p14="http://schemas.microsoft.com/office/powerpoint/2010/main" val="1690108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400" dirty="0"/>
              <a:t>社交网络评论中的反语识别研究</a:t>
            </a:r>
          </a:p>
        </p:txBody>
      </p:sp>
      <p:sp>
        <p:nvSpPr>
          <p:cNvPr id="3" name="内容占位符 2"/>
          <p:cNvSpPr>
            <a:spLocks noGrp="1"/>
          </p:cNvSpPr>
          <p:nvPr>
            <p:ph idx="1"/>
          </p:nvPr>
        </p:nvSpPr>
        <p:spPr>
          <a:xfrm>
            <a:off x="1097280" y="1845733"/>
            <a:ext cx="10058400" cy="4460063"/>
          </a:xfrm>
        </p:spPr>
        <p:txBody>
          <a:bodyPr>
            <a:normAutofit/>
          </a:bodyPr>
          <a:lstStyle/>
          <a:p>
            <a:r>
              <a:rPr kumimoji="1" lang="zh-CN" altLang="en-US" sz="1600" dirty="0" smtClean="0"/>
              <a:t>作者</a:t>
            </a:r>
            <a:r>
              <a:rPr kumimoji="1" lang="en-US" altLang="zh-CN" sz="1600" dirty="0"/>
              <a:t>: </a:t>
            </a:r>
            <a:r>
              <a:rPr kumimoji="1" lang="zh-CN" altLang="en-US" sz="1600" dirty="0"/>
              <a:t>罗婷 </a:t>
            </a:r>
            <a:r>
              <a:rPr kumimoji="1" lang="en-US" altLang="zh-CN" sz="1600" dirty="0"/>
              <a:t>(</a:t>
            </a:r>
            <a:r>
              <a:rPr kumimoji="1" lang="zh-CN" altLang="en-US" sz="1600" dirty="0"/>
              <a:t>云南财经大学， </a:t>
            </a:r>
            <a:r>
              <a:rPr kumimoji="1" lang="zh-CN" altLang="en-US" sz="1600" dirty="0" smtClean="0"/>
              <a:t>统计学， </a:t>
            </a:r>
            <a:r>
              <a:rPr kumimoji="1" lang="en-US" altLang="zh-CN" sz="1600" dirty="0"/>
              <a:t>2017</a:t>
            </a:r>
            <a:r>
              <a:rPr kumimoji="1" lang="zh-CN" altLang="en-US" sz="1600" dirty="0"/>
              <a:t>， 硕士</a:t>
            </a:r>
            <a:r>
              <a:rPr kumimoji="1" lang="en-US" altLang="zh-CN" sz="1600" dirty="0" smtClean="0"/>
              <a:t>)</a:t>
            </a:r>
            <a:r>
              <a:rPr kumimoji="1" lang="en-US" altLang="zh-TW" sz="1600" dirty="0">
                <a:latin typeface="+mn-ea"/>
                <a:cs typeface="SimHei" charset="-122"/>
              </a:rPr>
              <a:t> </a:t>
            </a:r>
          </a:p>
          <a:p>
            <a:r>
              <a:rPr kumimoji="1" lang="zh-CN" altLang="en-US" sz="1600" dirty="0" smtClean="0"/>
              <a:t>导师</a:t>
            </a:r>
            <a:r>
              <a:rPr kumimoji="1" lang="en-US" altLang="zh-CN" sz="1600" dirty="0"/>
              <a:t>: </a:t>
            </a:r>
            <a:r>
              <a:rPr kumimoji="1" lang="zh-CN" altLang="en-US" sz="1600" dirty="0"/>
              <a:t>石</a:t>
            </a:r>
            <a:r>
              <a:rPr kumimoji="1" lang="zh-CN" altLang="en-US" sz="1600" dirty="0" smtClean="0"/>
              <a:t>磊</a:t>
            </a:r>
            <a:endParaRPr kumimoji="1" lang="en-US" altLang="zh-CN" sz="1600" dirty="0" smtClean="0"/>
          </a:p>
          <a:p>
            <a:r>
              <a:rPr kumimoji="1" lang="zh-CN" altLang="en-US" sz="1600" dirty="0" smtClean="0"/>
              <a:t>摘要</a:t>
            </a:r>
            <a:endParaRPr kumimoji="1" lang="en-US" altLang="zh-CN" sz="1600" dirty="0" smtClean="0"/>
          </a:p>
          <a:p>
            <a:pPr lvl="1"/>
            <a:r>
              <a:rPr kumimoji="1" lang="zh-CN" altLang="en-US" sz="1400" dirty="0" smtClean="0"/>
              <a:t>在</a:t>
            </a:r>
            <a:r>
              <a:rPr kumimoji="1" lang="zh-CN" altLang="en-US" sz="1400" dirty="0"/>
              <a:t>网络文本中经常出现反语</a:t>
            </a:r>
            <a:r>
              <a:rPr kumimoji="1" lang="en-US" altLang="zh-CN" sz="1400" dirty="0"/>
              <a:t>,</a:t>
            </a:r>
            <a:r>
              <a:rPr kumimoji="1" lang="zh-CN" altLang="en-US" sz="1400" dirty="0"/>
              <a:t>他们利用反语来表达主观的以及深层次的观点</a:t>
            </a:r>
            <a:r>
              <a:rPr kumimoji="1" lang="en-US" altLang="zh-CN" sz="1400" dirty="0"/>
              <a:t>,</a:t>
            </a:r>
            <a:r>
              <a:rPr kumimoji="1" lang="zh-CN" altLang="en-US" sz="1400" dirty="0"/>
              <a:t>反语的使用将大大增加情感分析的难度。为了提高情感分类的准确度</a:t>
            </a:r>
            <a:r>
              <a:rPr kumimoji="1" lang="en-US" altLang="zh-CN" sz="1400" dirty="0"/>
              <a:t>,</a:t>
            </a:r>
            <a:r>
              <a:rPr kumimoji="1" lang="zh-CN" altLang="en-US" sz="1400" dirty="0"/>
              <a:t>需要探讨反语识别</a:t>
            </a:r>
            <a:r>
              <a:rPr kumimoji="1" lang="en-US" altLang="zh-CN" sz="1400" dirty="0"/>
              <a:t>,</a:t>
            </a:r>
            <a:r>
              <a:rPr kumimoji="1" lang="zh-CN" altLang="en-US" sz="1400" dirty="0"/>
              <a:t>因此本文研究的是反语识别。本文主要从两个方面研究反语的识别</a:t>
            </a:r>
            <a:r>
              <a:rPr kumimoji="1" lang="en-US" altLang="zh-CN" sz="1400" dirty="0"/>
              <a:t>:</a:t>
            </a:r>
            <a:r>
              <a:rPr kumimoji="1" lang="zh-CN" altLang="en-US" sz="1400" dirty="0"/>
              <a:t>一是</a:t>
            </a:r>
            <a:r>
              <a:rPr kumimoji="1" lang="zh-CN" altLang="en-US" sz="1400" b="1" dirty="0">
                <a:solidFill>
                  <a:srgbClr val="FF0000"/>
                </a:solidFill>
              </a:rPr>
              <a:t>基于规则的反语识别</a:t>
            </a:r>
            <a:r>
              <a:rPr kumimoji="1" lang="zh-CN" altLang="en-US" sz="1400" dirty="0">
                <a:solidFill>
                  <a:schemeClr val="tx1"/>
                </a:solidFill>
              </a:rPr>
              <a:t>方法</a:t>
            </a:r>
            <a:r>
              <a:rPr kumimoji="1" lang="en-US" altLang="zh-CN" sz="1400" dirty="0"/>
              <a:t>;</a:t>
            </a:r>
            <a:r>
              <a:rPr kumimoji="1" lang="zh-CN" altLang="en-US" sz="1400" dirty="0"/>
              <a:t>二是</a:t>
            </a:r>
            <a:r>
              <a:rPr kumimoji="1" lang="zh-CN" altLang="en-US" sz="1400" b="1" dirty="0">
                <a:solidFill>
                  <a:srgbClr val="FF0000"/>
                </a:solidFill>
              </a:rPr>
              <a:t>基于机器学习反语识别</a:t>
            </a:r>
            <a:r>
              <a:rPr kumimoji="1" lang="zh-CN" altLang="en-US" sz="1400" dirty="0"/>
              <a:t>方法</a:t>
            </a:r>
            <a:r>
              <a:rPr kumimoji="1" lang="zh-CN" altLang="en-US" sz="1400" dirty="0" smtClean="0"/>
              <a:t>。</a:t>
            </a:r>
            <a:endParaRPr kumimoji="1" lang="en-US" altLang="zh-CN" sz="1400" dirty="0" smtClean="0"/>
          </a:p>
          <a:p>
            <a:pPr lvl="1"/>
            <a:r>
              <a:rPr kumimoji="1" lang="zh-CN" altLang="en-US" sz="1400" dirty="0" smtClean="0"/>
              <a:t>对于</a:t>
            </a:r>
            <a:r>
              <a:rPr kumimoji="1" lang="zh-CN" altLang="en-US" sz="1400" dirty="0"/>
              <a:t>基于规则的反语识别方法</a:t>
            </a:r>
            <a:r>
              <a:rPr kumimoji="1" lang="en-US" altLang="zh-CN" sz="1400" dirty="0"/>
              <a:t>,</a:t>
            </a:r>
            <a:r>
              <a:rPr kumimoji="1" lang="zh-CN" altLang="en-US" sz="1400" dirty="0"/>
              <a:t>本文中提出了两种反语识别的规则</a:t>
            </a:r>
            <a:r>
              <a:rPr kumimoji="1" lang="en-US" altLang="zh-CN" sz="1400" dirty="0"/>
              <a:t>——</a:t>
            </a:r>
            <a:r>
              <a:rPr kumimoji="1" lang="zh-CN" altLang="en-US" sz="1400" b="1" dirty="0">
                <a:solidFill>
                  <a:srgbClr val="FF0000"/>
                </a:solidFill>
              </a:rPr>
              <a:t>歇后语规则、违反常识规则</a:t>
            </a:r>
            <a:r>
              <a:rPr kumimoji="1" lang="en-US" altLang="zh-CN" sz="1400" dirty="0"/>
              <a:t>,</a:t>
            </a:r>
            <a:r>
              <a:rPr kumimoji="1" lang="zh-CN" altLang="en-US" sz="1400" dirty="0"/>
              <a:t>这也是本文的创新之处。对违反常识规则部分引入了矛盾关系检测</a:t>
            </a:r>
            <a:r>
              <a:rPr kumimoji="1" lang="en-US" altLang="zh-CN" sz="1400" dirty="0"/>
              <a:t>,</a:t>
            </a:r>
            <a:r>
              <a:rPr kumimoji="1" lang="zh-CN" altLang="en-US" sz="1400" b="1" dirty="0">
                <a:solidFill>
                  <a:srgbClr val="FF0000"/>
                </a:solidFill>
              </a:rPr>
              <a:t>通过矛盾关系中的反义词规则和否定词规则</a:t>
            </a:r>
            <a:r>
              <a:rPr kumimoji="1" lang="en-US" altLang="zh-CN" sz="1400" b="1" dirty="0">
                <a:solidFill>
                  <a:srgbClr val="FF0000"/>
                </a:solidFill>
              </a:rPr>
              <a:t>,</a:t>
            </a:r>
            <a:r>
              <a:rPr kumimoji="1" lang="zh-CN" altLang="en-US" sz="1400" b="1" dirty="0">
                <a:solidFill>
                  <a:srgbClr val="FF0000"/>
                </a:solidFill>
              </a:rPr>
              <a:t>来判断文本是否是违反了常识规则</a:t>
            </a:r>
            <a:r>
              <a:rPr kumimoji="1" lang="zh-CN" altLang="en-US" sz="1400" dirty="0"/>
              <a:t>。满足上述两种规则中的其中一种的文本则判定为反语</a:t>
            </a:r>
            <a:r>
              <a:rPr kumimoji="1" lang="en-US" altLang="zh-CN" sz="1400" dirty="0"/>
              <a:t>,</a:t>
            </a:r>
            <a:r>
              <a:rPr kumimoji="1" lang="zh-CN" altLang="en-US" sz="1400" dirty="0"/>
              <a:t>对于</a:t>
            </a:r>
            <a:r>
              <a:rPr kumimoji="1" lang="zh-CN" altLang="en-US" sz="1400" b="1" dirty="0">
                <a:solidFill>
                  <a:srgbClr val="FF0000"/>
                </a:solidFill>
              </a:rPr>
              <a:t>不满足规则的文本</a:t>
            </a:r>
            <a:r>
              <a:rPr kumimoji="1" lang="en-US" altLang="zh-CN" sz="1400" b="1" dirty="0">
                <a:solidFill>
                  <a:srgbClr val="FF0000"/>
                </a:solidFill>
              </a:rPr>
              <a:t>,</a:t>
            </a:r>
            <a:r>
              <a:rPr kumimoji="1" lang="zh-CN" altLang="en-US" sz="1400" b="1" dirty="0">
                <a:solidFill>
                  <a:srgbClr val="FF0000"/>
                </a:solidFill>
              </a:rPr>
              <a:t>使用机器学习方法</a:t>
            </a:r>
            <a:r>
              <a:rPr kumimoji="1" lang="zh-CN" altLang="en-US" sz="1400" dirty="0"/>
              <a:t>训练分类器</a:t>
            </a:r>
            <a:r>
              <a:rPr kumimoji="1" lang="en-US" altLang="zh-CN" sz="1400" dirty="0"/>
              <a:t>,</a:t>
            </a:r>
            <a:r>
              <a:rPr kumimoji="1" lang="zh-CN" altLang="en-US" sz="1400" dirty="0"/>
              <a:t>识别出反语。训练分类器过程中</a:t>
            </a:r>
            <a:r>
              <a:rPr kumimoji="1" lang="en-US" altLang="zh-CN" sz="1400" dirty="0"/>
              <a:t>,</a:t>
            </a:r>
            <a:r>
              <a:rPr kumimoji="1" lang="zh-CN" altLang="en-US" sz="1400" dirty="0"/>
              <a:t>构建特征体系</a:t>
            </a:r>
            <a:r>
              <a:rPr kumimoji="1" lang="en-US" altLang="zh-CN" sz="1400" dirty="0"/>
              <a:t>——</a:t>
            </a:r>
            <a:r>
              <a:rPr kumimoji="1" lang="zh-CN" altLang="en-US" sz="1400" dirty="0"/>
              <a:t>英文词、特定的语气词、文本中特定的词汇、网络词汇、谐音字、连续的标点符号</a:t>
            </a:r>
            <a:r>
              <a:rPr kumimoji="1" lang="en-US" altLang="zh-CN" sz="1400" dirty="0"/>
              <a:t>,</a:t>
            </a:r>
            <a:r>
              <a:rPr kumimoji="1" lang="zh-CN" altLang="en-US" sz="1400" dirty="0"/>
              <a:t>将分词后并删除停用词后的所有不重复词也纳入特征体系。计算只使用机器学习方法进行反语识别的性能</a:t>
            </a:r>
            <a:r>
              <a:rPr kumimoji="1" lang="en-US" altLang="zh-CN" sz="1400" dirty="0"/>
              <a:t>,</a:t>
            </a:r>
            <a:r>
              <a:rPr kumimoji="1" lang="zh-CN" altLang="en-US" sz="1400" dirty="0"/>
              <a:t>同时也计算规则结合机器学习方法进行反语识别的性能</a:t>
            </a:r>
            <a:r>
              <a:rPr kumimoji="1" lang="en-US" altLang="zh-CN" sz="1400" dirty="0"/>
              <a:t>,</a:t>
            </a:r>
            <a:r>
              <a:rPr kumimoji="1" lang="zh-CN" altLang="en-US" sz="1400" dirty="0"/>
              <a:t>并比较这两种方法的</a:t>
            </a:r>
            <a:r>
              <a:rPr kumimoji="1" lang="zh-CN" altLang="en-US" sz="1400" dirty="0" smtClean="0"/>
              <a:t>性能。</a:t>
            </a:r>
            <a:endParaRPr kumimoji="1" lang="en-US" altLang="zh-CN" sz="1400" dirty="0" smtClean="0"/>
          </a:p>
          <a:p>
            <a:pPr lvl="1"/>
            <a:r>
              <a:rPr kumimoji="1" lang="zh-CN" altLang="en-US" sz="1400" dirty="0" smtClean="0"/>
              <a:t>本文</a:t>
            </a:r>
            <a:r>
              <a:rPr kumimoji="1" lang="zh-CN" altLang="en-US" sz="1400" dirty="0"/>
              <a:t>发现本文中提出的</a:t>
            </a:r>
            <a:r>
              <a:rPr kumimoji="1" lang="zh-CN" altLang="en-US" sz="1400" b="1" dirty="0">
                <a:solidFill>
                  <a:srgbClr val="FF0000"/>
                </a:solidFill>
              </a:rPr>
              <a:t>规则结合机器学习方法</a:t>
            </a:r>
            <a:r>
              <a:rPr kumimoji="1" lang="zh-CN" altLang="en-US" sz="1400" dirty="0"/>
              <a:t>对反语识别</a:t>
            </a:r>
            <a:r>
              <a:rPr kumimoji="1" lang="zh-CN" altLang="en-US" sz="1400" dirty="0" smtClean="0"/>
              <a:t>相对只</a:t>
            </a:r>
            <a:r>
              <a:rPr kumimoji="1" lang="zh-CN" altLang="en-US" sz="1400" dirty="0"/>
              <a:t>使用机器学习方法是</a:t>
            </a:r>
            <a:r>
              <a:rPr kumimoji="1" lang="zh-CN" altLang="en-US" sz="1400" b="1" dirty="0">
                <a:solidFill>
                  <a:srgbClr val="FF0000"/>
                </a:solidFill>
              </a:rPr>
              <a:t>更有效的</a:t>
            </a:r>
            <a:r>
              <a:rPr kumimoji="1" lang="zh-CN" altLang="en-US" sz="1400" dirty="0" smtClean="0"/>
              <a:t>。</a:t>
            </a:r>
            <a:endParaRPr kumimoji="1" lang="en-US" altLang="zh-CN" sz="1400" dirty="0" smtClean="0"/>
          </a:p>
          <a:p>
            <a:r>
              <a:rPr kumimoji="1" lang="zh-CN" altLang="en-US" sz="1600" dirty="0" smtClean="0"/>
              <a:t>备注</a:t>
            </a:r>
            <a:endParaRPr kumimoji="1" lang="en-US" altLang="zh-CN" sz="1600" dirty="0" smtClean="0"/>
          </a:p>
          <a:p>
            <a:pPr lvl="1"/>
            <a:r>
              <a:rPr kumimoji="1" lang="zh-CN" altLang="en-US" sz="1400" dirty="0" smtClean="0"/>
              <a:t>可以</a:t>
            </a:r>
            <a:r>
              <a:rPr kumimoji="1" lang="zh-CN" altLang="en-US" sz="1400" dirty="0"/>
              <a:t>借鉴其结合规则和机器学习方法的思想</a:t>
            </a:r>
            <a:r>
              <a:rPr kumimoji="1" lang="en-US" altLang="zh-CN" sz="1400" dirty="0"/>
              <a:t>, </a:t>
            </a:r>
            <a:r>
              <a:rPr kumimoji="1" lang="zh-CN" altLang="en-US" sz="1400" dirty="0"/>
              <a:t>以及参考其特征</a:t>
            </a:r>
            <a:r>
              <a:rPr kumimoji="1" lang="zh-CN" altLang="en-US" sz="1400" dirty="0" smtClean="0"/>
              <a:t>提取</a:t>
            </a:r>
            <a:endParaRPr kumimoji="1" lang="zh-CN" altLang="en-US" sz="1400" dirty="0"/>
          </a:p>
        </p:txBody>
      </p:sp>
    </p:spTree>
    <p:extLst>
      <p:ext uri="{BB962C8B-B14F-4D97-AF65-F5344CB8AC3E}">
        <p14:creationId xmlns:p14="http://schemas.microsoft.com/office/powerpoint/2010/main" val="1424285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评论</a:t>
            </a:r>
            <a:r>
              <a:rPr kumimoji="1" lang="zh-CN" altLang="en-US" dirty="0"/>
              <a:t>信息的无意义检测与异常检测</a:t>
            </a:r>
          </a:p>
        </p:txBody>
      </p:sp>
      <p:sp>
        <p:nvSpPr>
          <p:cNvPr id="3" name="内容占位符 2"/>
          <p:cNvSpPr>
            <a:spLocks noGrp="1"/>
          </p:cNvSpPr>
          <p:nvPr>
            <p:ph idx="1"/>
          </p:nvPr>
        </p:nvSpPr>
        <p:spPr>
          <a:xfrm>
            <a:off x="1097280" y="1845734"/>
            <a:ext cx="10058400" cy="3954176"/>
          </a:xfrm>
        </p:spPr>
        <p:txBody>
          <a:bodyPr>
            <a:noAutofit/>
          </a:bodyPr>
          <a:lstStyle/>
          <a:p>
            <a:r>
              <a:rPr kumimoji="1" lang="zh-CN" altLang="en-US" sz="1600" dirty="0" smtClean="0"/>
              <a:t>作者</a:t>
            </a:r>
            <a:r>
              <a:rPr kumimoji="1" lang="en-US" altLang="zh-CN" sz="1600" dirty="0" smtClean="0"/>
              <a:t>: </a:t>
            </a:r>
            <a:r>
              <a:rPr kumimoji="1" lang="zh-CN" altLang="en-US" sz="1600" dirty="0" smtClean="0"/>
              <a:t>任</a:t>
            </a:r>
            <a:r>
              <a:rPr kumimoji="1" lang="zh-CN" altLang="en-US" sz="1600" dirty="0"/>
              <a:t>卓琳 </a:t>
            </a:r>
            <a:r>
              <a:rPr kumimoji="1" lang="en-US" altLang="zh-CN" sz="1600" dirty="0"/>
              <a:t>(</a:t>
            </a:r>
            <a:r>
              <a:rPr kumimoji="1" lang="zh-CN" altLang="en-US" sz="1600" dirty="0"/>
              <a:t>北京邮电大学， 信息与通信工程， </a:t>
            </a:r>
            <a:r>
              <a:rPr kumimoji="1" lang="en-US" altLang="zh-CN" sz="1600" dirty="0"/>
              <a:t>2017</a:t>
            </a:r>
            <a:r>
              <a:rPr kumimoji="1" lang="zh-CN" altLang="en-US" sz="1600" dirty="0"/>
              <a:t>， 硕士</a:t>
            </a:r>
            <a:r>
              <a:rPr kumimoji="1" lang="en-US" altLang="zh-CN" sz="1600" dirty="0" smtClean="0"/>
              <a:t>)</a:t>
            </a:r>
          </a:p>
          <a:p>
            <a:r>
              <a:rPr kumimoji="1" lang="zh-CN" altLang="en-US" sz="1600" dirty="0" smtClean="0"/>
              <a:t>导师</a:t>
            </a:r>
            <a:r>
              <a:rPr kumimoji="1" lang="en-US" altLang="zh-CN" sz="1600" dirty="0"/>
              <a:t>: </a:t>
            </a:r>
            <a:r>
              <a:rPr kumimoji="1" lang="zh-CN" altLang="en-US" sz="1600" dirty="0"/>
              <a:t>陈</a:t>
            </a:r>
            <a:r>
              <a:rPr kumimoji="1" lang="zh-CN" altLang="en-US" sz="1600" dirty="0" smtClean="0"/>
              <a:t>光</a:t>
            </a:r>
            <a:endParaRPr kumimoji="1" lang="en-US" altLang="zh-CN" sz="1600" dirty="0" smtClean="0"/>
          </a:p>
          <a:p>
            <a:r>
              <a:rPr kumimoji="1" lang="zh-CN" altLang="en-US" sz="1600" dirty="0" smtClean="0"/>
              <a:t>摘要</a:t>
            </a:r>
            <a:endParaRPr kumimoji="1" lang="en-US" altLang="zh-CN" sz="1600" dirty="0" smtClean="0"/>
          </a:p>
          <a:p>
            <a:pPr lvl="1"/>
            <a:r>
              <a:rPr kumimoji="1" lang="zh-CN" altLang="en-US" sz="1400" dirty="0" smtClean="0"/>
              <a:t>网络</a:t>
            </a:r>
            <a:r>
              <a:rPr kumimoji="1" lang="zh-CN" altLang="en-US" sz="1400" dirty="0"/>
              <a:t>中大量无意义的评论以及网民对</a:t>
            </a:r>
            <a:r>
              <a:rPr kumimoji="1" lang="zh-CN" altLang="en-US" sz="1400" b="1" dirty="0">
                <a:solidFill>
                  <a:srgbClr val="FF0000"/>
                </a:solidFill>
              </a:rPr>
              <a:t>情感异常而复杂的表达</a:t>
            </a:r>
            <a:r>
              <a:rPr kumimoji="1" lang="en-US" altLang="zh-CN" sz="1400" dirty="0"/>
              <a:t>,</a:t>
            </a:r>
            <a:r>
              <a:rPr kumimoji="1" lang="zh-CN" altLang="en-US" sz="1400" dirty="0"/>
              <a:t>增加了对评论信息中观点和情感挖掘的难度。基于此背景</a:t>
            </a:r>
            <a:r>
              <a:rPr kumimoji="1" lang="en-US" altLang="zh-CN" sz="1400" dirty="0" smtClean="0"/>
              <a:t>,</a:t>
            </a:r>
            <a:r>
              <a:rPr kumimoji="1" lang="zh-CN" altLang="en-US" sz="1400" dirty="0" smtClean="0"/>
              <a:t>本文</a:t>
            </a:r>
            <a:r>
              <a:rPr kumimoji="1" lang="zh-CN" altLang="en-US" sz="1400" dirty="0"/>
              <a:t>研究了</a:t>
            </a:r>
            <a:r>
              <a:rPr kumimoji="1" lang="zh-CN" altLang="en-US" sz="1400" dirty="0">
                <a:solidFill>
                  <a:schemeClr val="tx1"/>
                </a:solidFill>
              </a:rPr>
              <a:t>评论信息的无意义检测与异常检测</a:t>
            </a:r>
            <a:r>
              <a:rPr kumimoji="1" lang="en-US" altLang="zh-CN" sz="1400" dirty="0"/>
              <a:t>,</a:t>
            </a:r>
            <a:r>
              <a:rPr kumimoji="1" lang="zh-CN" altLang="en-US" sz="1400" dirty="0"/>
              <a:t>该研究旨在检测出评论信息中</a:t>
            </a:r>
            <a:r>
              <a:rPr kumimoji="1" lang="zh-CN" altLang="en-US" sz="1400" b="1" dirty="0">
                <a:solidFill>
                  <a:srgbClr val="FF0000"/>
                </a:solidFill>
              </a:rPr>
              <a:t>不包含评论者主观观点的无意义评论</a:t>
            </a:r>
            <a:r>
              <a:rPr kumimoji="1" lang="en-US" altLang="zh-CN" sz="1400" dirty="0"/>
              <a:t>,</a:t>
            </a:r>
            <a:r>
              <a:rPr kumimoji="1" lang="zh-CN" altLang="en-US" sz="1400" dirty="0"/>
              <a:t>以及在情感表达方式上存在异常的反讽评论</a:t>
            </a:r>
            <a:r>
              <a:rPr kumimoji="1" lang="zh-CN" altLang="en-US" sz="1400" dirty="0" smtClean="0"/>
              <a:t>。本文的主要工作有以下几个方面</a:t>
            </a:r>
            <a:endParaRPr kumimoji="1" lang="en-US" altLang="zh-CN" sz="1400" dirty="0" smtClean="0"/>
          </a:p>
          <a:p>
            <a:pPr lvl="1"/>
            <a:r>
              <a:rPr kumimoji="1" lang="en-US" altLang="zh-CN" sz="1400" dirty="0" smtClean="0"/>
              <a:t>1.</a:t>
            </a:r>
            <a:r>
              <a:rPr kumimoji="1" lang="zh-TW" altLang="en-US" sz="1400" dirty="0"/>
              <a:t> </a:t>
            </a:r>
            <a:r>
              <a:rPr kumimoji="1" lang="zh-CN" altLang="en-US" sz="1400" dirty="0" smtClean="0"/>
              <a:t>以</a:t>
            </a:r>
            <a:r>
              <a:rPr kumimoji="1" lang="zh-CN" altLang="en-US" sz="1400" b="1" dirty="0">
                <a:solidFill>
                  <a:srgbClr val="FF0000"/>
                </a:solidFill>
              </a:rPr>
              <a:t>评论信息的无意义检测</a:t>
            </a:r>
            <a:r>
              <a:rPr kumimoji="1" lang="zh-CN" altLang="en-US" sz="1400" dirty="0"/>
              <a:t>为研究内容</a:t>
            </a:r>
            <a:r>
              <a:rPr kumimoji="1" lang="en-US" altLang="zh-CN" sz="1400" dirty="0"/>
              <a:t>,</a:t>
            </a:r>
            <a:r>
              <a:rPr kumimoji="1" lang="zh-CN" altLang="en-US" sz="1400" dirty="0"/>
              <a:t>根据本文对无意义评论的定义</a:t>
            </a:r>
            <a:r>
              <a:rPr kumimoji="1" lang="en-US" altLang="zh-CN" sz="1400" dirty="0"/>
              <a:t>,</a:t>
            </a:r>
            <a:r>
              <a:rPr kumimoji="1" lang="zh-CN" altLang="en-US" sz="1400" dirty="0"/>
              <a:t>设计了能够检测出该类评论的有效特征</a:t>
            </a:r>
            <a:r>
              <a:rPr kumimoji="1" lang="en-US" altLang="zh-CN" sz="1400" dirty="0"/>
              <a:t>,</a:t>
            </a:r>
            <a:r>
              <a:rPr kumimoji="1" lang="zh-CN" altLang="en-US" sz="1400" dirty="0"/>
              <a:t>最终实现了能够检测无意义评论的分类器</a:t>
            </a:r>
            <a:r>
              <a:rPr kumimoji="1" lang="zh-CN" altLang="en-US" sz="1400" dirty="0" smtClean="0"/>
              <a:t>。</a:t>
            </a:r>
            <a:endParaRPr kumimoji="1" lang="en-US" altLang="zh-CN" sz="1400" dirty="0" smtClean="0"/>
          </a:p>
          <a:p>
            <a:pPr lvl="1"/>
            <a:r>
              <a:rPr kumimoji="1" lang="en-US" altLang="zh-CN" sz="1400" dirty="0" smtClean="0"/>
              <a:t>2</a:t>
            </a:r>
            <a:r>
              <a:rPr kumimoji="1" lang="en-US" altLang="zh-CN" sz="1400" dirty="0"/>
              <a:t>.</a:t>
            </a:r>
            <a:r>
              <a:rPr kumimoji="1" lang="zh-CN" altLang="en-US" sz="1400" dirty="0"/>
              <a:t>以</a:t>
            </a:r>
            <a:r>
              <a:rPr kumimoji="1" lang="zh-CN" altLang="en-US" sz="1400" b="1" dirty="0">
                <a:solidFill>
                  <a:srgbClr val="FF0000"/>
                </a:solidFill>
              </a:rPr>
              <a:t>基于特征的</a:t>
            </a:r>
            <a:r>
              <a:rPr kumimoji="1" lang="en-US" altLang="zh-CN" sz="1400" b="1" dirty="0">
                <a:solidFill>
                  <a:srgbClr val="FF0000"/>
                </a:solidFill>
              </a:rPr>
              <a:t>twitter</a:t>
            </a:r>
            <a:r>
              <a:rPr kumimoji="1" lang="zh-CN" altLang="en-US" sz="1400" b="1" dirty="0">
                <a:solidFill>
                  <a:srgbClr val="FF0000"/>
                </a:solidFill>
              </a:rPr>
              <a:t>评论反讽情感检测</a:t>
            </a:r>
            <a:r>
              <a:rPr kumimoji="1" lang="zh-CN" altLang="en-US" sz="1400" dirty="0"/>
              <a:t>为研究内容</a:t>
            </a:r>
            <a:r>
              <a:rPr kumimoji="1" lang="en-US" altLang="zh-CN" sz="1400" dirty="0"/>
              <a:t>,</a:t>
            </a:r>
            <a:r>
              <a:rPr kumimoji="1" lang="zh-CN" altLang="en-US" sz="1400" dirty="0"/>
              <a:t>针对上下文特征的提取</a:t>
            </a:r>
            <a:r>
              <a:rPr kumimoji="1" lang="en-US" altLang="zh-CN" sz="1400" dirty="0"/>
              <a:t>,</a:t>
            </a:r>
            <a:r>
              <a:rPr kumimoji="1" lang="zh-CN" altLang="en-US" sz="1400" dirty="0"/>
              <a:t>首先提出了一种基于发文频率的上下文定义</a:t>
            </a:r>
            <a:r>
              <a:rPr kumimoji="1" lang="en-US" altLang="zh-CN" sz="1400" dirty="0"/>
              <a:t>,</a:t>
            </a:r>
            <a:r>
              <a:rPr kumimoji="1" lang="zh-CN" altLang="en-US" sz="1400" dirty="0"/>
              <a:t>使每条评论的上下文数量可动态变化</a:t>
            </a:r>
            <a:r>
              <a:rPr kumimoji="1" lang="en-US" altLang="zh-CN" sz="1400" dirty="0"/>
              <a:t>;</a:t>
            </a:r>
            <a:r>
              <a:rPr kumimoji="1" lang="zh-CN" altLang="en-US" sz="1400" dirty="0"/>
              <a:t>然后改进了现有研究中上下文情感特征的提取方式</a:t>
            </a:r>
            <a:r>
              <a:rPr kumimoji="1" lang="en-US" altLang="zh-CN" sz="1400" dirty="0"/>
              <a:t>,</a:t>
            </a:r>
            <a:r>
              <a:rPr kumimoji="1" lang="zh-CN" altLang="en-US" sz="1400" b="1" dirty="0">
                <a:solidFill>
                  <a:srgbClr val="FF0000"/>
                </a:solidFill>
              </a:rPr>
              <a:t>设计了一种基于情感变化的上下文特征</a:t>
            </a:r>
            <a:r>
              <a:rPr kumimoji="1" lang="zh-CN" altLang="en-US" sz="1400" b="1" dirty="0" smtClean="0">
                <a:solidFill>
                  <a:srgbClr val="FF0000"/>
                </a:solidFill>
              </a:rPr>
              <a:t>。</a:t>
            </a:r>
            <a:endParaRPr kumimoji="1" lang="en-US" altLang="zh-CN" sz="1400" b="1" dirty="0" smtClean="0">
              <a:solidFill>
                <a:srgbClr val="FF0000"/>
              </a:solidFill>
            </a:endParaRPr>
          </a:p>
          <a:p>
            <a:pPr lvl="1"/>
            <a:r>
              <a:rPr kumimoji="1" lang="en-US" altLang="zh-CN" sz="1400" dirty="0" smtClean="0"/>
              <a:t>3</a:t>
            </a:r>
            <a:r>
              <a:rPr kumimoji="1" lang="en-US" altLang="zh-CN" sz="1400" dirty="0"/>
              <a:t>.</a:t>
            </a:r>
            <a:r>
              <a:rPr kumimoji="1" lang="zh-CN" altLang="en-US" sz="1400" dirty="0"/>
              <a:t>以</a:t>
            </a:r>
            <a:r>
              <a:rPr kumimoji="1" lang="zh-CN" altLang="en-US" sz="1400" b="1" dirty="0">
                <a:solidFill>
                  <a:srgbClr val="FF0000"/>
                </a:solidFill>
              </a:rPr>
              <a:t>基于特征的论坛评论反讽情感检测</a:t>
            </a:r>
            <a:r>
              <a:rPr kumimoji="1" lang="zh-CN" altLang="en-US" sz="1400" dirty="0"/>
              <a:t>为研究内容</a:t>
            </a:r>
            <a:r>
              <a:rPr kumimoji="1" lang="en-US" altLang="zh-CN" sz="1400" dirty="0"/>
              <a:t>,</a:t>
            </a:r>
            <a:r>
              <a:rPr kumimoji="1" lang="zh-CN" altLang="en-US" sz="1400" dirty="0"/>
              <a:t>针对上下文特征的提取</a:t>
            </a:r>
            <a:r>
              <a:rPr kumimoji="1" lang="en-US" altLang="zh-CN" sz="1400" dirty="0"/>
              <a:t>,</a:t>
            </a:r>
            <a:r>
              <a:rPr kumimoji="1" lang="zh-CN" altLang="en-US" sz="1400" dirty="0"/>
              <a:t>提出了包含评论内部情感变化的内部上下文特征和涵盖评论主题的主题上下文特征</a:t>
            </a:r>
            <a:r>
              <a:rPr kumimoji="1" lang="en-US" altLang="zh-CN" sz="1400" dirty="0"/>
              <a:t>;</a:t>
            </a:r>
            <a:r>
              <a:rPr kumimoji="1" lang="zh-CN" altLang="en-US" sz="1400" dirty="0"/>
              <a:t>针对评论正文特征的提取</a:t>
            </a:r>
            <a:r>
              <a:rPr kumimoji="1" lang="en-US" altLang="zh-CN" sz="1400" dirty="0"/>
              <a:t>,</a:t>
            </a:r>
            <a:r>
              <a:rPr kumimoji="1" lang="zh-CN" altLang="en-US" sz="1400" dirty="0"/>
              <a:t>提出将</a:t>
            </a:r>
            <a:r>
              <a:rPr kumimoji="1" lang="en-US" altLang="zh-CN" sz="1400" dirty="0"/>
              <a:t>twitter</a:t>
            </a:r>
            <a:r>
              <a:rPr kumimoji="1" lang="zh-CN" altLang="en-US" sz="1400" dirty="0"/>
              <a:t>评论中的有效特征进行迁移</a:t>
            </a:r>
            <a:r>
              <a:rPr kumimoji="1" lang="en-US" altLang="zh-CN" sz="1400" dirty="0"/>
              <a:t>,</a:t>
            </a:r>
            <a:r>
              <a:rPr kumimoji="1" lang="zh-CN" altLang="en-US" sz="1400" dirty="0"/>
              <a:t>作为论坛评论的正文</a:t>
            </a:r>
            <a:r>
              <a:rPr kumimoji="1" lang="zh-CN" altLang="en-US" sz="1400" dirty="0" smtClean="0"/>
              <a:t>文本</a:t>
            </a:r>
            <a:endParaRPr kumimoji="1" lang="en-US" altLang="zh-CN" dirty="0"/>
          </a:p>
          <a:p>
            <a:r>
              <a:rPr kumimoji="1" lang="zh-CN" altLang="en-US" sz="1600" dirty="0" smtClean="0"/>
              <a:t>备注</a:t>
            </a:r>
            <a:endParaRPr kumimoji="1" lang="en-US" altLang="zh-CN" sz="1600" dirty="0" smtClean="0"/>
          </a:p>
          <a:p>
            <a:pPr lvl="1"/>
            <a:r>
              <a:rPr kumimoji="1" lang="zh-CN" altLang="en-US" sz="1400" dirty="0" smtClean="0"/>
              <a:t>反讽</a:t>
            </a:r>
            <a:r>
              <a:rPr kumimoji="1" lang="zh-CN" altLang="en-US" sz="1400" dirty="0"/>
              <a:t>检测任务主要针对上下文特征特征</a:t>
            </a:r>
            <a:r>
              <a:rPr kumimoji="1" lang="en-US" altLang="zh-CN" sz="1400" dirty="0"/>
              <a:t>, </a:t>
            </a:r>
            <a:r>
              <a:rPr kumimoji="1" lang="zh-CN" altLang="en-US" sz="1400" dirty="0"/>
              <a:t>可以参考但不定能用</a:t>
            </a:r>
            <a:r>
              <a:rPr kumimoji="1" lang="en-US" altLang="zh-CN" sz="1400" dirty="0"/>
              <a:t>(</a:t>
            </a:r>
            <a:r>
              <a:rPr kumimoji="1" lang="zh-CN" altLang="en-US" sz="1400" dirty="0"/>
              <a:t>已选定的数据库里没有提供上下文</a:t>
            </a:r>
            <a:r>
              <a:rPr kumimoji="1" lang="en-US" altLang="zh-CN" sz="1400" dirty="0"/>
              <a:t>)</a:t>
            </a:r>
            <a:endParaRPr kumimoji="1" lang="en-US" altLang="zh-CN" sz="1400" dirty="0" smtClean="0"/>
          </a:p>
        </p:txBody>
      </p:sp>
    </p:spTree>
    <p:extLst>
      <p:ext uri="{BB962C8B-B14F-4D97-AF65-F5344CB8AC3E}">
        <p14:creationId xmlns:p14="http://schemas.microsoft.com/office/powerpoint/2010/main" val="238805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面向</a:t>
            </a:r>
            <a:r>
              <a:rPr kumimoji="1" lang="zh-CN" altLang="en-US" dirty="0"/>
              <a:t>反讽计算的反义词研究</a:t>
            </a:r>
          </a:p>
        </p:txBody>
      </p:sp>
      <p:sp>
        <p:nvSpPr>
          <p:cNvPr id="3" name="内容占位符 2"/>
          <p:cNvSpPr>
            <a:spLocks noGrp="1"/>
          </p:cNvSpPr>
          <p:nvPr>
            <p:ph idx="1"/>
          </p:nvPr>
        </p:nvSpPr>
        <p:spPr>
          <a:xfrm>
            <a:off x="1097280" y="1845733"/>
            <a:ext cx="10058400" cy="4745072"/>
          </a:xfrm>
        </p:spPr>
        <p:txBody>
          <a:bodyPr>
            <a:normAutofit/>
          </a:bodyPr>
          <a:lstStyle/>
          <a:p>
            <a:r>
              <a:rPr kumimoji="1" lang="zh-CN" altLang="en-US" sz="1800" dirty="0" smtClean="0"/>
              <a:t>作者</a:t>
            </a:r>
            <a:r>
              <a:rPr kumimoji="1" lang="en-US" altLang="zh-CN" sz="1800" dirty="0"/>
              <a:t>: </a:t>
            </a:r>
            <a:r>
              <a:rPr kumimoji="1" lang="zh-CN" altLang="en-US" sz="1800" dirty="0"/>
              <a:t>银思</a:t>
            </a:r>
            <a:r>
              <a:rPr kumimoji="1" lang="zh-CN" altLang="en-US" sz="1800" dirty="0" smtClean="0"/>
              <a:t>琪</a:t>
            </a:r>
            <a:endParaRPr kumimoji="1" lang="en-US" altLang="zh-CN" sz="1800" dirty="0" smtClean="0"/>
          </a:p>
          <a:p>
            <a:r>
              <a:rPr kumimoji="1" lang="zh-CN" altLang="en-US" sz="1800" dirty="0" smtClean="0"/>
              <a:t>摘要</a:t>
            </a:r>
            <a:r>
              <a:rPr kumimoji="1" lang="en-US" altLang="zh-CN" sz="1800" dirty="0" smtClean="0"/>
              <a:t>:</a:t>
            </a:r>
          </a:p>
          <a:p>
            <a:pPr lvl="1"/>
            <a:r>
              <a:rPr kumimoji="1" lang="zh-CN" altLang="en-US" sz="1600" dirty="0" smtClean="0"/>
              <a:t>目前</a:t>
            </a:r>
            <a:r>
              <a:rPr kumimoji="1" lang="en-US" altLang="zh-CN" sz="1600" dirty="0"/>
              <a:t>,</a:t>
            </a:r>
            <a:r>
              <a:rPr kumimoji="1" lang="zh-CN" altLang="en-US" sz="1600" dirty="0"/>
              <a:t>计算语言学界关于反讽计算的研究</a:t>
            </a:r>
            <a:r>
              <a:rPr kumimoji="1" lang="zh-CN" altLang="en-US" sz="1600" b="1" dirty="0">
                <a:solidFill>
                  <a:srgbClr val="FF0000"/>
                </a:solidFill>
              </a:rPr>
              <a:t>主要聚焦于</a:t>
            </a:r>
            <a:r>
              <a:rPr kumimoji="1" lang="zh-CN" altLang="en-US" sz="1600" dirty="0">
                <a:solidFill>
                  <a:schemeClr val="tx1"/>
                </a:solidFill>
              </a:rPr>
              <a:t>句子级的</a:t>
            </a:r>
            <a:r>
              <a:rPr kumimoji="1" lang="zh-CN" altLang="en-US" sz="1600" b="1" dirty="0">
                <a:solidFill>
                  <a:srgbClr val="FF0000"/>
                </a:solidFill>
              </a:rPr>
              <a:t>反讽自动探测</a:t>
            </a:r>
            <a:r>
              <a:rPr kumimoji="1" lang="en-US" altLang="zh-CN" sz="1600" dirty="0"/>
              <a:t>,</a:t>
            </a:r>
            <a:r>
              <a:rPr kumimoji="1" lang="zh-CN" altLang="en-US" sz="1600" dirty="0"/>
              <a:t>而关于</a:t>
            </a:r>
            <a:r>
              <a:rPr kumimoji="1" lang="zh-CN" altLang="en-US" sz="1600" b="1" dirty="0">
                <a:solidFill>
                  <a:srgbClr val="FF0000"/>
                </a:solidFill>
              </a:rPr>
              <a:t>反讽自动理解与生成研究</a:t>
            </a:r>
            <a:r>
              <a:rPr kumimoji="1" lang="zh-CN" altLang="en-US" sz="1600" dirty="0"/>
              <a:t>仍是一个难点问题。究其原因</a:t>
            </a:r>
            <a:r>
              <a:rPr kumimoji="1" lang="en-US" altLang="zh-CN" sz="1600" dirty="0"/>
              <a:t>,</a:t>
            </a:r>
            <a:r>
              <a:rPr kumimoji="1" lang="zh-CN" altLang="en-US" sz="1600" dirty="0"/>
              <a:t>即使计算机知道反讽词句字面意义与实际表达的意义是反义关系</a:t>
            </a:r>
            <a:r>
              <a:rPr kumimoji="1" lang="en-US" altLang="zh-CN" sz="1600" dirty="0"/>
              <a:t>,</a:t>
            </a:r>
            <a:r>
              <a:rPr kumimoji="1" lang="zh-CN" altLang="en-US" sz="1600" dirty="0"/>
              <a:t>但是</a:t>
            </a:r>
            <a:r>
              <a:rPr kumimoji="1" lang="zh-CN" altLang="en-US" sz="1600" b="1" dirty="0">
                <a:solidFill>
                  <a:srgbClr val="FF0000"/>
                </a:solidFill>
              </a:rPr>
              <a:t>词语在不同语境下有不同的反义词</a:t>
            </a:r>
            <a:r>
              <a:rPr kumimoji="1" lang="en-US" altLang="zh-CN" sz="1600" dirty="0"/>
              <a:t>,</a:t>
            </a:r>
            <a:r>
              <a:rPr kumimoji="1" lang="zh-CN" altLang="en-US" sz="1600" dirty="0"/>
              <a:t>因而难以确定反讽的隐含意义</a:t>
            </a:r>
            <a:r>
              <a:rPr kumimoji="1" lang="zh-CN" altLang="en-US" sz="1600" dirty="0" smtClean="0"/>
              <a:t>。</a:t>
            </a:r>
            <a:endParaRPr kumimoji="1" lang="en-US" altLang="zh-CN" sz="1600" dirty="0" smtClean="0"/>
          </a:p>
          <a:p>
            <a:pPr lvl="1"/>
            <a:r>
              <a:rPr kumimoji="1" lang="zh-CN" altLang="en-US" sz="1600" dirty="0" smtClean="0"/>
              <a:t>反义词</a:t>
            </a:r>
            <a:r>
              <a:rPr kumimoji="1" lang="zh-CN" altLang="en-US" sz="1600" dirty="0"/>
              <a:t>出现的语境很大程度上跟其所修饰的词语有关</a:t>
            </a:r>
            <a:r>
              <a:rPr kumimoji="1" lang="en-US" altLang="zh-CN" sz="1600" dirty="0"/>
              <a:t>,</a:t>
            </a:r>
            <a:r>
              <a:rPr kumimoji="1" lang="zh-CN" altLang="en-US" sz="1600" dirty="0"/>
              <a:t>已有学者指出可以通过观察反义形容词所修饰的名词的特性来对反义词进行研究。这种特性可概括为</a:t>
            </a:r>
            <a:r>
              <a:rPr kumimoji="1" lang="zh-CN" altLang="en-US" sz="1600" b="1" dirty="0">
                <a:solidFill>
                  <a:srgbClr val="FF0000"/>
                </a:solidFill>
              </a:rPr>
              <a:t>形容词对所修饰词语的语义选择限制</a:t>
            </a:r>
            <a:r>
              <a:rPr kumimoji="1" lang="zh-CN" altLang="en-US" sz="1600" dirty="0"/>
              <a:t>。据此</a:t>
            </a:r>
            <a:r>
              <a:rPr kumimoji="1" lang="en-US" altLang="zh-CN" sz="1600" dirty="0"/>
              <a:t>,</a:t>
            </a:r>
            <a:r>
              <a:rPr kumimoji="1" lang="zh-CN" altLang="en-US" sz="1600" dirty="0"/>
              <a:t>本文尝试通过观察具有反义关系的形容词对其所修饰词语的语义选择限制情况</a:t>
            </a:r>
            <a:r>
              <a:rPr kumimoji="1" lang="en-US" altLang="zh-CN" sz="1600" dirty="0"/>
              <a:t>,</a:t>
            </a:r>
            <a:r>
              <a:rPr kumimoji="1" lang="zh-CN" altLang="en-US" sz="1600" dirty="0"/>
              <a:t>考察语义选择限制可否作为词语之间形成反义关系的条件</a:t>
            </a:r>
            <a:r>
              <a:rPr kumimoji="1" lang="en-US" altLang="zh-CN" sz="1600" dirty="0"/>
              <a:t>,</a:t>
            </a:r>
            <a:r>
              <a:rPr kumimoji="1" lang="zh-CN" altLang="en-US" sz="1600" dirty="0"/>
              <a:t>探讨在不同语境</a:t>
            </a:r>
            <a:r>
              <a:rPr kumimoji="1" lang="en-US" altLang="zh-CN" sz="1600" dirty="0"/>
              <a:t>(</a:t>
            </a:r>
            <a:r>
              <a:rPr kumimoji="1" lang="zh-CN" altLang="en-US" sz="1600" dirty="0"/>
              <a:t>修饰关系</a:t>
            </a:r>
            <a:r>
              <a:rPr kumimoji="1" lang="en-US" altLang="zh-CN" sz="1600" dirty="0"/>
              <a:t>)</a:t>
            </a:r>
            <a:r>
              <a:rPr kumimoji="1" lang="zh-CN" altLang="en-US" sz="1600" dirty="0"/>
              <a:t>中如何从一个词语的若干反义词中选择一个最恰当的反义词</a:t>
            </a:r>
            <a:r>
              <a:rPr kumimoji="1" lang="zh-CN" altLang="en-US" sz="1600" dirty="0" smtClean="0"/>
              <a:t>问题。</a:t>
            </a:r>
            <a:endParaRPr kumimoji="1" lang="en-US" altLang="zh-CN" sz="1600" dirty="0" smtClean="0"/>
          </a:p>
          <a:p>
            <a:pPr lvl="1"/>
            <a:r>
              <a:rPr kumimoji="1" lang="zh-CN" altLang="en-US" sz="1600" dirty="0" smtClean="0"/>
              <a:t>通过</a:t>
            </a:r>
            <a:r>
              <a:rPr kumimoji="1" lang="zh-CN" altLang="en-US" sz="1600" dirty="0"/>
              <a:t>考察</a:t>
            </a:r>
            <a:r>
              <a:rPr kumimoji="1" lang="en-US" altLang="zh-CN" sz="1600" dirty="0"/>
              <a:t>98</a:t>
            </a:r>
            <a:r>
              <a:rPr kumimoji="1" lang="zh-CN" altLang="en-US" sz="1600" dirty="0"/>
              <a:t>个形容词</a:t>
            </a:r>
            <a:r>
              <a:rPr kumimoji="1" lang="en-US" altLang="zh-CN" sz="1600" dirty="0"/>
              <a:t>(93</a:t>
            </a:r>
            <a:r>
              <a:rPr kumimoji="1" lang="zh-CN" altLang="en-US" sz="1600" dirty="0"/>
              <a:t>对反义词</a:t>
            </a:r>
            <a:r>
              <a:rPr kumimoji="1" lang="en-US" altLang="zh-CN" sz="1600" dirty="0"/>
              <a:t>)</a:t>
            </a:r>
            <a:r>
              <a:rPr kumimoji="1" lang="zh-CN" altLang="en-US" sz="1600" dirty="0"/>
              <a:t>对其所修饰词语的语义选择限制情况</a:t>
            </a:r>
            <a:r>
              <a:rPr kumimoji="1" lang="en-US" altLang="zh-CN" sz="1600" dirty="0"/>
              <a:t>,</a:t>
            </a:r>
            <a:r>
              <a:rPr kumimoji="1" lang="zh-CN" altLang="en-US" sz="1600" dirty="0"/>
              <a:t>我们得出的结论是：语义选择限制中的语义类限制因素可以作为一部分词语之间形成反义关系的条件</a:t>
            </a:r>
            <a:r>
              <a:rPr kumimoji="1" lang="en-US" altLang="zh-CN" sz="1600" dirty="0"/>
              <a:t>,</a:t>
            </a:r>
            <a:r>
              <a:rPr kumimoji="1" lang="zh-CN" altLang="en-US" sz="1600" dirty="0"/>
              <a:t>即对语义类敏感的反义词</a:t>
            </a:r>
            <a:r>
              <a:rPr kumimoji="1" lang="en-US" altLang="zh-CN" sz="1600" dirty="0"/>
              <a:t>,</a:t>
            </a:r>
            <a:r>
              <a:rPr kumimoji="1" lang="zh-CN" altLang="en-US" sz="1600" dirty="0"/>
              <a:t>可以用其所修饰词语的语义类作为其在不同语境下选择最恰当反义词的依据。而对语义类不敏感的反义词</a:t>
            </a:r>
            <a:r>
              <a:rPr kumimoji="1" lang="en-US" altLang="zh-CN" sz="1600" dirty="0" smtClean="0"/>
              <a:t>,</a:t>
            </a:r>
            <a:r>
              <a:rPr kumimoji="1" lang="zh-CN" altLang="en-US" sz="1600" dirty="0" smtClean="0"/>
              <a:t>需要采取其他策略来考察其在不同语境下选择最恰当反义词的条件</a:t>
            </a:r>
            <a:r>
              <a:rPr kumimoji="1" lang="en-US" altLang="zh-CN" sz="1600" dirty="0" smtClean="0"/>
              <a:t>,</a:t>
            </a:r>
            <a:r>
              <a:rPr kumimoji="1" lang="zh-CN" altLang="en-US" sz="1600" dirty="0" smtClean="0"/>
              <a:t>如进一步考察其所修饰词语的语义属性特征等限制因素。</a:t>
            </a:r>
            <a:endParaRPr kumimoji="1" lang="en-US" altLang="zh-CN" sz="1600" dirty="0" smtClean="0"/>
          </a:p>
          <a:p>
            <a:r>
              <a:rPr kumimoji="1" lang="zh-CN" altLang="en-US" sz="1800" dirty="0" smtClean="0"/>
              <a:t>出版</a:t>
            </a:r>
            <a:r>
              <a:rPr kumimoji="1" lang="zh-CN" altLang="en-US" sz="1800" dirty="0"/>
              <a:t>源</a:t>
            </a:r>
            <a:r>
              <a:rPr kumimoji="1" lang="en-US" altLang="zh-CN" sz="1800" dirty="0"/>
              <a:t>: 《</a:t>
            </a:r>
            <a:r>
              <a:rPr kumimoji="1" lang="zh-CN" altLang="en-US" sz="1800" dirty="0"/>
              <a:t>南京师范大学</a:t>
            </a:r>
            <a:r>
              <a:rPr kumimoji="1" lang="en-US" altLang="zh-CN" sz="1800" dirty="0"/>
              <a:t>》, </a:t>
            </a:r>
            <a:r>
              <a:rPr kumimoji="1" lang="zh-CN" altLang="en-US" sz="1800" dirty="0"/>
              <a:t>硕士论文 </a:t>
            </a:r>
            <a:r>
              <a:rPr kumimoji="1" lang="en-US" altLang="zh-CN" sz="1800" dirty="0" smtClean="0"/>
              <a:t>2016</a:t>
            </a:r>
          </a:p>
          <a:p>
            <a:r>
              <a:rPr kumimoji="1" lang="zh-CN" altLang="en-US" sz="1800" dirty="0" smtClean="0"/>
              <a:t>备注</a:t>
            </a:r>
            <a:endParaRPr kumimoji="1" lang="en-US" altLang="zh-CN" sz="1800" dirty="0" smtClean="0"/>
          </a:p>
          <a:p>
            <a:pPr lvl="1"/>
            <a:r>
              <a:rPr kumimoji="1" lang="zh-CN" altLang="en-US" sz="1600" dirty="0" smtClean="0"/>
              <a:t>反义词</a:t>
            </a:r>
            <a:r>
              <a:rPr kumimoji="1" lang="zh-CN" altLang="en-US" sz="1600" dirty="0"/>
              <a:t>主要用于反讽理解和</a:t>
            </a:r>
            <a:r>
              <a:rPr kumimoji="1" lang="zh-CN" altLang="en-US" sz="1600" dirty="0" smtClean="0"/>
              <a:t>生成</a:t>
            </a:r>
            <a:endParaRPr kumimoji="1" lang="en-US" altLang="zh-CN" sz="1600" dirty="0" smtClean="0"/>
          </a:p>
        </p:txBody>
      </p:sp>
    </p:spTree>
    <p:extLst>
      <p:ext uri="{BB962C8B-B14F-4D97-AF65-F5344CB8AC3E}">
        <p14:creationId xmlns:p14="http://schemas.microsoft.com/office/powerpoint/2010/main" val="695282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面向微博文本的情绪标注语料库构建</a:t>
            </a:r>
          </a:p>
        </p:txBody>
      </p:sp>
      <p:sp>
        <p:nvSpPr>
          <p:cNvPr id="3" name="内容占位符 2"/>
          <p:cNvSpPr>
            <a:spLocks noGrp="1"/>
          </p:cNvSpPr>
          <p:nvPr>
            <p:ph idx="1"/>
          </p:nvPr>
        </p:nvSpPr>
        <p:spPr/>
        <p:txBody>
          <a:bodyPr>
            <a:normAutofit/>
          </a:bodyPr>
          <a:lstStyle/>
          <a:p>
            <a:r>
              <a:rPr kumimoji="1" lang="zh-CN" altLang="en-US" dirty="0" smtClean="0"/>
              <a:t>作者</a:t>
            </a:r>
            <a:r>
              <a:rPr kumimoji="1" lang="en-US" altLang="zh-CN" dirty="0"/>
              <a:t>: </a:t>
            </a:r>
            <a:r>
              <a:rPr kumimoji="1" lang="zh-CN" altLang="en-US" dirty="0"/>
              <a:t>姚源林</a:t>
            </a:r>
            <a:r>
              <a:rPr kumimoji="1" lang="en-US" altLang="zh-CN" dirty="0"/>
              <a:t>, </a:t>
            </a:r>
            <a:r>
              <a:rPr kumimoji="1" lang="zh-CN" altLang="en-US" dirty="0"/>
              <a:t>王树伟</a:t>
            </a:r>
            <a:r>
              <a:rPr kumimoji="1" lang="en-US" altLang="zh-CN" dirty="0"/>
              <a:t>, </a:t>
            </a:r>
            <a:r>
              <a:rPr kumimoji="1" lang="zh-CN" altLang="en-US" dirty="0"/>
              <a:t>徐睿峰</a:t>
            </a:r>
            <a:r>
              <a:rPr kumimoji="1" lang="en-US" altLang="zh-CN" dirty="0"/>
              <a:t>, </a:t>
            </a:r>
            <a:r>
              <a:rPr kumimoji="1" lang="zh-CN" altLang="en-US" dirty="0"/>
              <a:t>刘滨</a:t>
            </a:r>
            <a:r>
              <a:rPr kumimoji="1" lang="en-US" altLang="zh-CN" dirty="0"/>
              <a:t>, </a:t>
            </a:r>
            <a:r>
              <a:rPr kumimoji="1" lang="zh-CN" altLang="en-US" dirty="0"/>
              <a:t>桂林</a:t>
            </a:r>
            <a:r>
              <a:rPr kumimoji="1" lang="en-US" altLang="zh-CN" dirty="0"/>
              <a:t>, </a:t>
            </a:r>
            <a:r>
              <a:rPr kumimoji="1" lang="zh-CN" altLang="en-US" dirty="0"/>
              <a:t>陆勤</a:t>
            </a:r>
            <a:r>
              <a:rPr kumimoji="1" lang="en-US" altLang="zh-CN" dirty="0"/>
              <a:t>, </a:t>
            </a:r>
            <a:r>
              <a:rPr kumimoji="1" lang="zh-CN" altLang="en-US" dirty="0"/>
              <a:t>王</a:t>
            </a:r>
            <a:r>
              <a:rPr kumimoji="1" lang="zh-CN" altLang="en-US" dirty="0" smtClean="0"/>
              <a:t>晓龙</a:t>
            </a:r>
            <a:endParaRPr kumimoji="1" lang="en-US" altLang="zh-CN" dirty="0" smtClean="0"/>
          </a:p>
          <a:p>
            <a:pPr lvl="1"/>
            <a:r>
              <a:rPr kumimoji="1" lang="zh-CN" altLang="en-US" dirty="0" smtClean="0"/>
              <a:t>哈尔滨</a:t>
            </a:r>
            <a:r>
              <a:rPr kumimoji="1" lang="zh-CN" altLang="en-US" dirty="0"/>
              <a:t>工业大学深圳</a:t>
            </a:r>
            <a:r>
              <a:rPr kumimoji="1" lang="zh-CN" altLang="en-US" dirty="0" smtClean="0"/>
              <a:t>研究生院</a:t>
            </a:r>
            <a:endParaRPr kumimoji="1" lang="en-US" altLang="zh-CN" dirty="0" smtClean="0"/>
          </a:p>
          <a:p>
            <a:pPr lvl="1"/>
            <a:r>
              <a:rPr kumimoji="1" lang="zh-CN" altLang="en-US" dirty="0" smtClean="0"/>
              <a:t>香港</a:t>
            </a:r>
            <a:r>
              <a:rPr kumimoji="1" lang="zh-CN" altLang="en-US" dirty="0"/>
              <a:t>理工大学电子计算</a:t>
            </a:r>
            <a:r>
              <a:rPr kumimoji="1" lang="zh-CN" altLang="en-US" dirty="0" smtClean="0"/>
              <a:t>学系</a:t>
            </a:r>
            <a:endParaRPr kumimoji="1" lang="en-US" altLang="zh-CN" dirty="0" smtClean="0"/>
          </a:p>
          <a:p>
            <a:r>
              <a:rPr kumimoji="1" lang="zh-CN" altLang="en-US" dirty="0" smtClean="0"/>
              <a:t>摘要</a:t>
            </a:r>
            <a:endParaRPr kumimoji="1" lang="en-US" altLang="zh-CN" dirty="0" smtClean="0"/>
          </a:p>
          <a:p>
            <a:pPr lvl="1"/>
            <a:r>
              <a:rPr kumimoji="1" lang="zh-CN" altLang="en-US" dirty="0" smtClean="0"/>
              <a:t>文本</a:t>
            </a:r>
            <a:r>
              <a:rPr kumimoji="1" lang="zh-CN" altLang="en-US" dirty="0"/>
              <a:t>情绪分析研究近年来发展迅速</a:t>
            </a:r>
            <a:r>
              <a:rPr kumimoji="1" lang="en-US" altLang="zh-CN" dirty="0"/>
              <a:t>,</a:t>
            </a:r>
            <a:r>
              <a:rPr kumimoji="1" lang="zh-CN" altLang="en-US" dirty="0"/>
              <a:t>但相关的中文情绪语料库</a:t>
            </a:r>
            <a:r>
              <a:rPr kumimoji="1" lang="en-US" altLang="zh-CN" dirty="0"/>
              <a:t>,</a:t>
            </a:r>
            <a:r>
              <a:rPr kumimoji="1" lang="zh-CN" altLang="en-US" dirty="0"/>
              <a:t>特别是面向微博文本的语料库构建尚不完善。为了对微博文本情绪表达特点进行分析以及对情绪分析算法性能进行评估</a:t>
            </a:r>
            <a:r>
              <a:rPr kumimoji="1" lang="en-US" altLang="zh-CN" dirty="0"/>
              <a:t>,</a:t>
            </a:r>
            <a:r>
              <a:rPr kumimoji="1" lang="zh-CN" altLang="en-US" dirty="0"/>
              <a:t>该文在对微博文本情绪表达特点进行深入观察和分析的基础上</a:t>
            </a:r>
            <a:r>
              <a:rPr kumimoji="1" lang="en-US" altLang="zh-CN" dirty="0"/>
              <a:t>,</a:t>
            </a:r>
            <a:r>
              <a:rPr kumimoji="1" lang="zh-CN" altLang="en-US" dirty="0"/>
              <a:t>设计了一套完整的情绪标注规范。遵循这一规范</a:t>
            </a:r>
            <a:r>
              <a:rPr kumimoji="1" lang="en-US" altLang="zh-CN" dirty="0"/>
              <a:t>,</a:t>
            </a:r>
            <a:r>
              <a:rPr kumimoji="1" lang="zh-CN" altLang="en-US" dirty="0"/>
              <a:t>首先对微博文本进行了微博级情绪标注</a:t>
            </a:r>
            <a:r>
              <a:rPr kumimoji="1" lang="en-US" altLang="zh-CN" dirty="0"/>
              <a:t>,</a:t>
            </a:r>
            <a:r>
              <a:rPr kumimoji="1" lang="zh-CN" altLang="en-US" dirty="0"/>
              <a:t>对微博是否包含情绪及有情绪微博所包含的情绪类别进行多标签标注。而后</a:t>
            </a:r>
            <a:r>
              <a:rPr kumimoji="1" lang="en-US" altLang="zh-CN" dirty="0"/>
              <a:t>,</a:t>
            </a:r>
            <a:r>
              <a:rPr kumimoji="1" lang="zh-CN" altLang="en-US" dirty="0"/>
              <a:t>对微博中的句子进行有无情绪及情绪类别进行标注</a:t>
            </a:r>
            <a:r>
              <a:rPr kumimoji="1" lang="en-US" altLang="zh-CN" dirty="0"/>
              <a:t>,</a:t>
            </a:r>
            <a:r>
              <a:rPr kumimoji="1" lang="zh-CN" altLang="en-US" dirty="0"/>
              <a:t>并标注了各情绪类别对应的强度。目前</a:t>
            </a:r>
            <a:r>
              <a:rPr kumimoji="1" lang="en-US" altLang="zh-CN" dirty="0"/>
              <a:t>,</a:t>
            </a:r>
            <a:r>
              <a:rPr kumimoji="1" lang="zh-CN" altLang="en-US" dirty="0"/>
              <a:t>已完成</a:t>
            </a:r>
            <a:r>
              <a:rPr kumimoji="1" lang="en-US" altLang="zh-CN" dirty="0"/>
              <a:t>14000</a:t>
            </a:r>
            <a:r>
              <a:rPr kumimoji="1" lang="zh-CN" altLang="en-US" dirty="0"/>
              <a:t>条微博</a:t>
            </a:r>
            <a:r>
              <a:rPr kumimoji="1" lang="en-US" altLang="zh-CN" dirty="0"/>
              <a:t>,45431</a:t>
            </a:r>
            <a:r>
              <a:rPr kumimoji="1" lang="zh-CN" altLang="en-US" dirty="0"/>
              <a:t>句子的情绪标注语料库构建。应用该语料库组织了</a:t>
            </a:r>
            <a:r>
              <a:rPr kumimoji="1" lang="en-US" altLang="zh-CN" dirty="0"/>
              <a:t>NLP&amp;CC2013</a:t>
            </a:r>
            <a:r>
              <a:rPr kumimoji="1" lang="zh-CN" altLang="en-US" dirty="0"/>
              <a:t>中文微博情绪分析评测</a:t>
            </a:r>
            <a:r>
              <a:rPr kumimoji="1" lang="en-US" altLang="zh-CN" dirty="0"/>
              <a:t>,</a:t>
            </a:r>
            <a:r>
              <a:rPr kumimoji="1" lang="zh-CN" altLang="en-US" dirty="0"/>
              <a:t>有力地促进了微博情绪分析相关研究</a:t>
            </a:r>
            <a:r>
              <a:rPr kumimoji="1" lang="zh-CN" altLang="en-US" dirty="0" smtClean="0"/>
              <a:t>。</a:t>
            </a:r>
            <a:endParaRPr kumimoji="1" lang="en-US" altLang="zh-CN" dirty="0" smtClean="0"/>
          </a:p>
          <a:p>
            <a:r>
              <a:rPr kumimoji="1" lang="zh-CN" altLang="en-US" dirty="0" smtClean="0"/>
              <a:t>备注</a:t>
            </a:r>
            <a:r>
              <a:rPr kumimoji="1" lang="en-US" altLang="zh-CN" dirty="0"/>
              <a:t>: </a:t>
            </a:r>
            <a:endParaRPr kumimoji="1" lang="en-US" altLang="zh-CN" dirty="0" smtClean="0"/>
          </a:p>
          <a:p>
            <a:pPr lvl="1"/>
            <a:r>
              <a:rPr kumimoji="1" lang="zh-CN" altLang="en-US" dirty="0" smtClean="0"/>
              <a:t>搜索引擎</a:t>
            </a:r>
            <a:r>
              <a:rPr kumimoji="1" lang="zh-CN" altLang="en-US" dirty="0"/>
              <a:t>搜出来但里面稍微分析了反语但没有体验在研究中</a:t>
            </a:r>
          </a:p>
        </p:txBody>
      </p:sp>
    </p:spTree>
    <p:extLst>
      <p:ext uri="{BB962C8B-B14F-4D97-AF65-F5344CB8AC3E}">
        <p14:creationId xmlns:p14="http://schemas.microsoft.com/office/powerpoint/2010/main" val="1530658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4000" dirty="0"/>
              <a:t>基于语义理解与</a:t>
            </a:r>
            <a:r>
              <a:rPr kumimoji="1" lang="en-US" altLang="zh-CN" sz="4000" dirty="0"/>
              <a:t>PLSA</a:t>
            </a:r>
            <a:r>
              <a:rPr kumimoji="1" lang="zh-CN" altLang="en-US" sz="4000" dirty="0"/>
              <a:t>的文本情感分类研究</a:t>
            </a:r>
          </a:p>
        </p:txBody>
      </p:sp>
      <p:sp>
        <p:nvSpPr>
          <p:cNvPr id="3" name="内容占位符 2"/>
          <p:cNvSpPr>
            <a:spLocks noGrp="1"/>
          </p:cNvSpPr>
          <p:nvPr>
            <p:ph idx="1"/>
          </p:nvPr>
        </p:nvSpPr>
        <p:spPr>
          <a:xfrm>
            <a:off x="1097280" y="1845734"/>
            <a:ext cx="10058400" cy="3900642"/>
          </a:xfrm>
        </p:spPr>
        <p:txBody>
          <a:bodyPr>
            <a:noAutofit/>
          </a:bodyPr>
          <a:lstStyle/>
          <a:p>
            <a:r>
              <a:rPr kumimoji="1" lang="zh-CN" altLang="en-US" sz="1400" dirty="0" smtClean="0"/>
              <a:t>作者</a:t>
            </a:r>
            <a:r>
              <a:rPr kumimoji="1" lang="en-US" altLang="zh-CN" sz="1400" dirty="0"/>
              <a:t>: </a:t>
            </a:r>
            <a:r>
              <a:rPr kumimoji="1" lang="zh-CN" altLang="en-US" sz="1400" dirty="0"/>
              <a:t>胡文静</a:t>
            </a:r>
            <a:r>
              <a:rPr kumimoji="1" lang="en-US" altLang="zh-CN" sz="1400" dirty="0"/>
              <a:t>(</a:t>
            </a:r>
            <a:r>
              <a:rPr kumimoji="1" lang="zh-CN" altLang="en-US" sz="1400" dirty="0"/>
              <a:t>天津师范大学， 计算机应用技术， </a:t>
            </a:r>
            <a:r>
              <a:rPr kumimoji="1" lang="en-US" altLang="zh-CN" sz="1400" dirty="0"/>
              <a:t>2012</a:t>
            </a:r>
            <a:r>
              <a:rPr kumimoji="1" lang="zh-CN" altLang="en-US" sz="1400" dirty="0"/>
              <a:t>， 硕士</a:t>
            </a:r>
            <a:r>
              <a:rPr kumimoji="1" lang="en-US" altLang="zh-CN" sz="1400" dirty="0" smtClean="0"/>
              <a:t>)</a:t>
            </a:r>
          </a:p>
          <a:p>
            <a:r>
              <a:rPr kumimoji="1" lang="zh-CN" altLang="en-US" sz="1400" dirty="0" smtClean="0"/>
              <a:t>导师</a:t>
            </a:r>
            <a:r>
              <a:rPr kumimoji="1" lang="en-US" altLang="zh-CN" sz="1400" dirty="0"/>
              <a:t>: </a:t>
            </a:r>
            <a:r>
              <a:rPr kumimoji="1" lang="zh-CN" altLang="en-US" sz="1400" dirty="0"/>
              <a:t>张桂</a:t>
            </a:r>
            <a:r>
              <a:rPr kumimoji="1" lang="zh-CN" altLang="en-US" sz="1400" dirty="0" smtClean="0"/>
              <a:t>芸</a:t>
            </a:r>
            <a:endParaRPr kumimoji="1" lang="en-US" altLang="zh-CN" sz="1400" dirty="0" smtClean="0"/>
          </a:p>
          <a:p>
            <a:r>
              <a:rPr kumimoji="1" lang="zh-CN" altLang="en-US" sz="1400" dirty="0" smtClean="0"/>
              <a:t>摘要</a:t>
            </a:r>
            <a:endParaRPr kumimoji="1" lang="en-US" altLang="zh-CN" sz="1400" dirty="0" smtClean="0"/>
          </a:p>
          <a:p>
            <a:pPr lvl="1"/>
            <a:r>
              <a:rPr kumimoji="1" lang="zh-CN" altLang="en-US" sz="1200" dirty="0" smtClean="0"/>
              <a:t>情感分类指</a:t>
            </a:r>
            <a:r>
              <a:rPr kumimoji="1" lang="zh-CN" altLang="en-US" sz="1200" dirty="0"/>
              <a:t>通过挖掘和分析文本中的立场、观点、情绪等主观信息</a:t>
            </a:r>
            <a:r>
              <a:rPr kumimoji="1" lang="en-US" altLang="zh-CN" sz="1200" dirty="0"/>
              <a:t>,</a:t>
            </a:r>
            <a:r>
              <a:rPr kumimoji="1" lang="zh-CN" altLang="en-US" sz="1200" dirty="0"/>
              <a:t>对文本的情感倾向做出类别判断</a:t>
            </a:r>
            <a:r>
              <a:rPr kumimoji="1" lang="en-US" altLang="zh-CN" sz="1200" dirty="0"/>
              <a:t>,</a:t>
            </a:r>
            <a:r>
              <a:rPr kumimoji="1" lang="zh-CN" altLang="en-US" sz="1200" dirty="0"/>
              <a:t>将其分为正面</a:t>
            </a:r>
            <a:r>
              <a:rPr kumimoji="1" lang="en-US" altLang="zh-CN" sz="1200" dirty="0"/>
              <a:t>(positive)</a:t>
            </a:r>
            <a:r>
              <a:rPr kumimoji="1" lang="zh-CN" altLang="en-US" sz="1200" dirty="0"/>
              <a:t>或负面</a:t>
            </a:r>
            <a:r>
              <a:rPr kumimoji="1" lang="en-US" altLang="zh-CN" sz="1200" dirty="0"/>
              <a:t>(negative)</a:t>
            </a:r>
            <a:r>
              <a:rPr kumimoji="1" lang="zh-CN" altLang="en-US" sz="1200" dirty="0" smtClean="0"/>
              <a:t>。本文</a:t>
            </a:r>
            <a:r>
              <a:rPr kumimoji="1" lang="zh-CN" altLang="en-US" sz="1200" dirty="0"/>
              <a:t>的主要研究内容包括以下几个</a:t>
            </a:r>
            <a:r>
              <a:rPr kumimoji="1" lang="zh-CN" altLang="en-US" sz="1200" dirty="0" smtClean="0"/>
              <a:t>方面</a:t>
            </a:r>
            <a:endParaRPr kumimoji="1" lang="en-US" altLang="zh-CN" sz="1200" dirty="0" smtClean="0"/>
          </a:p>
          <a:p>
            <a:pPr lvl="1"/>
            <a:r>
              <a:rPr kumimoji="1" lang="zh-CN" altLang="en-US" sz="1200" dirty="0" smtClean="0"/>
              <a:t>首先</a:t>
            </a:r>
            <a:r>
              <a:rPr kumimoji="1" lang="en-US" altLang="zh-CN" sz="1200" dirty="0"/>
              <a:t>,</a:t>
            </a:r>
            <a:r>
              <a:rPr kumimoji="1" lang="zh-CN" altLang="en-US" sz="1200" dirty="0"/>
              <a:t>本文建立了一个跨领域的语料库</a:t>
            </a:r>
            <a:r>
              <a:rPr kumimoji="1" lang="en-US" altLang="zh-CN" sz="1200" dirty="0"/>
              <a:t>,</a:t>
            </a:r>
            <a:r>
              <a:rPr kumimoji="1" lang="zh-CN" altLang="en-US" sz="1200" dirty="0"/>
              <a:t>并在知网情感词汇的基础上</a:t>
            </a:r>
            <a:r>
              <a:rPr kumimoji="1" lang="en-US" altLang="zh-CN" sz="1200" dirty="0"/>
              <a:t>,</a:t>
            </a:r>
            <a:r>
              <a:rPr kumimoji="1" lang="zh-CN" altLang="en-US" sz="1200" dirty="0"/>
              <a:t>加入未登录词的情感计算</a:t>
            </a:r>
            <a:r>
              <a:rPr kumimoji="1" lang="en-US" altLang="zh-CN" sz="1200" dirty="0"/>
              <a:t>,</a:t>
            </a:r>
            <a:r>
              <a:rPr kumimoji="1" lang="zh-CN" altLang="en-US" sz="1200" dirty="0"/>
              <a:t>构建了一个较为详细的情感词典。未登录词的情感计算采用基于知网的语义相似度计算方法</a:t>
            </a:r>
            <a:r>
              <a:rPr kumimoji="1" lang="en-US" altLang="zh-CN" sz="1200" dirty="0"/>
              <a:t>,</a:t>
            </a:r>
            <a:r>
              <a:rPr kumimoji="1" lang="zh-CN" altLang="en-US" sz="1200" dirty="0"/>
              <a:t>之后在词汇倾向分析的基础上进行文本情感</a:t>
            </a:r>
            <a:r>
              <a:rPr kumimoji="1" lang="zh-CN" altLang="en-US" sz="1200" dirty="0" smtClean="0"/>
              <a:t>分类；然后</a:t>
            </a:r>
            <a:r>
              <a:rPr kumimoji="1" lang="en-US" altLang="zh-CN" sz="1200" dirty="0"/>
              <a:t>,</a:t>
            </a:r>
            <a:r>
              <a:rPr kumimoji="1" lang="zh-CN" altLang="en-US" sz="1200" dirty="0"/>
              <a:t>提出了基于概率潜在语义分析</a:t>
            </a:r>
            <a:r>
              <a:rPr kumimoji="1" lang="en-US" altLang="zh-CN" sz="1200" dirty="0"/>
              <a:t>(Probabilistic Latent Semantic Analysis, PLSA)</a:t>
            </a:r>
            <a:r>
              <a:rPr kumimoji="1" lang="zh-CN" altLang="en-US" sz="1200" dirty="0"/>
              <a:t>的情感分类方法</a:t>
            </a:r>
            <a:r>
              <a:rPr kumimoji="1" lang="en-US" altLang="zh-CN" sz="1200" dirty="0"/>
              <a:t>,</a:t>
            </a:r>
            <a:r>
              <a:rPr kumimoji="1" lang="zh-CN" altLang="en-US" sz="1200" dirty="0"/>
              <a:t>该方法使用概率模型表示“文档</a:t>
            </a:r>
            <a:r>
              <a:rPr kumimoji="1" lang="en-US" altLang="zh-CN" sz="1200" dirty="0"/>
              <a:t>-</a:t>
            </a:r>
            <a:r>
              <a:rPr kumimoji="1" lang="zh-CN" altLang="en-US" sz="1200" dirty="0"/>
              <a:t>潜在语义</a:t>
            </a:r>
            <a:r>
              <a:rPr kumimoji="1" lang="en-US" altLang="zh-CN" sz="1200" dirty="0"/>
              <a:t>-</a:t>
            </a:r>
            <a:r>
              <a:rPr kumimoji="1" lang="zh-CN" altLang="en-US" sz="1200" dirty="0"/>
              <a:t>词”三者之间的关系</a:t>
            </a:r>
            <a:r>
              <a:rPr kumimoji="1" lang="en-US" altLang="zh-CN" sz="1200" dirty="0"/>
              <a:t>,</a:t>
            </a:r>
            <a:r>
              <a:rPr kumimoji="1" lang="zh-CN" altLang="en-US" sz="1200" dirty="0"/>
              <a:t>文档和词都可以映射到同一个语义空间中</a:t>
            </a:r>
            <a:r>
              <a:rPr kumimoji="1" lang="en-US" altLang="zh-CN" sz="1200" dirty="0"/>
              <a:t>,</a:t>
            </a:r>
            <a:r>
              <a:rPr kumimoji="1" lang="zh-CN" altLang="en-US" sz="1200" dirty="0"/>
              <a:t>较好地解决了多义词和同义词的现象</a:t>
            </a:r>
            <a:r>
              <a:rPr kumimoji="1" lang="en-US" altLang="zh-CN" sz="1200" dirty="0"/>
              <a:t>,</a:t>
            </a:r>
            <a:r>
              <a:rPr kumimoji="1" lang="zh-CN" altLang="en-US" sz="1200" dirty="0"/>
              <a:t>使用</a:t>
            </a:r>
            <a:r>
              <a:rPr kumimoji="1" lang="en-US" altLang="zh-CN" sz="1200" dirty="0"/>
              <a:t>EM</a:t>
            </a:r>
            <a:r>
              <a:rPr kumimoji="1" lang="zh-CN" altLang="en-US" sz="1200" dirty="0"/>
              <a:t>算法进行迭代求解</a:t>
            </a:r>
            <a:r>
              <a:rPr kumimoji="1" lang="en-US" altLang="zh-CN" sz="1200" dirty="0"/>
              <a:t>,</a:t>
            </a:r>
            <a:r>
              <a:rPr kumimoji="1" lang="zh-CN" altLang="en-US" sz="1200" dirty="0"/>
              <a:t>可以大大降低时间和空间复杂度</a:t>
            </a:r>
            <a:r>
              <a:rPr kumimoji="1" lang="zh-CN" altLang="en-US" sz="1200" dirty="0" smtClean="0"/>
              <a:t>。</a:t>
            </a:r>
            <a:endParaRPr kumimoji="1" lang="en-US" altLang="zh-CN" sz="1200" dirty="0" smtClean="0"/>
          </a:p>
          <a:p>
            <a:pPr lvl="1"/>
            <a:r>
              <a:rPr kumimoji="1" lang="zh-CN" altLang="en-US" sz="1200" dirty="0" smtClean="0"/>
              <a:t>基于</a:t>
            </a:r>
            <a:r>
              <a:rPr kumimoji="1" lang="zh-CN" altLang="en-US" sz="1200" dirty="0"/>
              <a:t>语义理解的方法效率较高</a:t>
            </a:r>
            <a:r>
              <a:rPr kumimoji="1" lang="en-US" altLang="zh-CN" sz="1200" dirty="0"/>
              <a:t>,</a:t>
            </a:r>
            <a:r>
              <a:rPr kumimoji="1" lang="zh-CN" altLang="en-US" sz="1200" dirty="0"/>
              <a:t>但适应性较差</a:t>
            </a:r>
            <a:r>
              <a:rPr kumimoji="1" lang="en-US" altLang="zh-CN" sz="1200" dirty="0"/>
              <a:t>,</a:t>
            </a:r>
            <a:r>
              <a:rPr kumimoji="1" lang="zh-CN" altLang="en-US" sz="1200" dirty="0"/>
              <a:t>每个领域都有各自的表述情感词</a:t>
            </a:r>
            <a:r>
              <a:rPr kumimoji="1" lang="en-US" altLang="zh-CN" sz="1200" dirty="0"/>
              <a:t>,</a:t>
            </a:r>
            <a:r>
              <a:rPr kumimoji="1" lang="zh-CN" altLang="en-US" sz="1200" dirty="0"/>
              <a:t>且同样的情感词在不同的分类领域褒贬性也不尽相同</a:t>
            </a:r>
            <a:r>
              <a:rPr kumimoji="1" lang="en-US" altLang="zh-CN" sz="1200" dirty="0"/>
              <a:t>,</a:t>
            </a:r>
            <a:r>
              <a:rPr kumimoji="1" lang="zh-CN" altLang="en-US" sz="1200" dirty="0"/>
              <a:t>另外</a:t>
            </a:r>
            <a:r>
              <a:rPr kumimoji="1" lang="en-US" altLang="zh-CN" sz="1200" dirty="0"/>
              <a:t>,</a:t>
            </a:r>
            <a:r>
              <a:rPr kumimoji="1" lang="zh-CN" altLang="en-US" sz="1200" dirty="0"/>
              <a:t>在汉语中</a:t>
            </a:r>
            <a:r>
              <a:rPr kumimoji="1" lang="en-US" altLang="zh-CN" sz="1200" dirty="0"/>
              <a:t>,</a:t>
            </a:r>
            <a:r>
              <a:rPr kumimoji="1" lang="zh-CN" altLang="en-US" sz="1200" dirty="0"/>
              <a:t>人们常常使用消极情感的间接表达</a:t>
            </a:r>
            <a:r>
              <a:rPr kumimoji="1" lang="en-US" altLang="zh-CN" sz="1200" dirty="0"/>
              <a:t>(Indirect Expression of Negative Sentiment, IENS)</a:t>
            </a:r>
            <a:r>
              <a:rPr kumimoji="1" lang="zh-CN" altLang="en-US" sz="1200" dirty="0"/>
              <a:t>或“反语”修辞手法来表达负面情感</a:t>
            </a:r>
            <a:r>
              <a:rPr kumimoji="1" lang="en-US" altLang="zh-CN" sz="1200" dirty="0"/>
              <a:t>,</a:t>
            </a:r>
            <a:r>
              <a:rPr kumimoji="1" lang="zh-CN" altLang="en-US" sz="1200" dirty="0"/>
              <a:t>因此</a:t>
            </a:r>
            <a:r>
              <a:rPr kumimoji="1" lang="en-US" altLang="zh-CN" sz="1200" dirty="0"/>
              <a:t>,</a:t>
            </a:r>
            <a:r>
              <a:rPr kumimoji="1" lang="zh-CN" altLang="en-US" sz="1200" dirty="0"/>
              <a:t>基于语义理解的分类更倾向于将文本划分到正面类别当中；另一方面</a:t>
            </a:r>
            <a:r>
              <a:rPr kumimoji="1" lang="en-US" altLang="zh-CN" sz="1200" dirty="0"/>
              <a:t>,</a:t>
            </a:r>
            <a:r>
              <a:rPr kumimoji="1" lang="zh-CN" altLang="en-US" sz="1200" dirty="0"/>
              <a:t>基于</a:t>
            </a:r>
            <a:r>
              <a:rPr kumimoji="1" lang="en-US" altLang="zh-CN" sz="1200" dirty="0"/>
              <a:t>PLSA</a:t>
            </a:r>
            <a:r>
              <a:rPr kumimoji="1" lang="zh-CN" altLang="en-US" sz="1200" dirty="0"/>
              <a:t>的方法需要大量的人工标注文本集</a:t>
            </a:r>
            <a:r>
              <a:rPr kumimoji="1" lang="en-US" altLang="zh-CN" sz="1200" dirty="0"/>
              <a:t>,</a:t>
            </a:r>
            <a:r>
              <a:rPr kumimoji="1" lang="zh-CN" altLang="en-US" sz="1200" dirty="0"/>
              <a:t>训练和分类时间都较长</a:t>
            </a:r>
            <a:r>
              <a:rPr kumimoji="1" lang="en-US" altLang="zh-CN" sz="1200" dirty="0"/>
              <a:t>,</a:t>
            </a:r>
            <a:r>
              <a:rPr kumimoji="1" lang="zh-CN" altLang="en-US" sz="1200" dirty="0"/>
              <a:t>但适用范围较广</a:t>
            </a:r>
            <a:r>
              <a:rPr kumimoji="1" lang="en-US" altLang="zh-CN" sz="1200" dirty="0"/>
              <a:t>,</a:t>
            </a:r>
            <a:r>
              <a:rPr kumimoji="1" lang="zh-CN" altLang="en-US" sz="1200" dirty="0"/>
              <a:t>由于正面词和负面词在消极态度的文本中出现频率都比较高</a:t>
            </a:r>
            <a:r>
              <a:rPr kumimoji="1" lang="en-US" altLang="zh-CN" sz="1200" dirty="0"/>
              <a:t>,</a:t>
            </a:r>
            <a:r>
              <a:rPr kumimoji="1" lang="zh-CN" altLang="en-US" sz="1200" dirty="0"/>
              <a:t>所以</a:t>
            </a:r>
            <a:r>
              <a:rPr kumimoji="1" lang="en-US" altLang="zh-CN" sz="1200" dirty="0"/>
              <a:t>PLSA</a:t>
            </a:r>
            <a:r>
              <a:rPr kumimoji="1" lang="zh-CN" altLang="en-US" sz="1200" dirty="0"/>
              <a:t>方法更容易学习消极的情感表达</a:t>
            </a:r>
            <a:r>
              <a:rPr kumimoji="1" lang="zh-CN" altLang="en-US" sz="1200" dirty="0" smtClean="0"/>
              <a:t>。</a:t>
            </a:r>
            <a:endParaRPr kumimoji="1" lang="en-US" altLang="zh-CN" sz="1200" dirty="0" smtClean="0"/>
          </a:p>
          <a:p>
            <a:pPr lvl="1"/>
            <a:r>
              <a:rPr kumimoji="1" lang="zh-CN" altLang="en-US" sz="1200" dirty="0" smtClean="0"/>
              <a:t>本文</a:t>
            </a:r>
            <a:r>
              <a:rPr kumimoji="1" lang="zh-CN" altLang="en-US" sz="1200" dirty="0"/>
              <a:t>针对两种方法各自的特点</a:t>
            </a:r>
            <a:r>
              <a:rPr kumimoji="1" lang="en-US" altLang="zh-CN" sz="1200" dirty="0"/>
              <a:t>,</a:t>
            </a:r>
            <a:r>
              <a:rPr kumimoji="1" lang="zh-CN" altLang="en-US" sz="1200" dirty="0"/>
              <a:t>将两种方法结合起来</a:t>
            </a:r>
            <a:r>
              <a:rPr kumimoji="1" lang="en-US" altLang="zh-CN" sz="1200" dirty="0"/>
              <a:t>,</a:t>
            </a:r>
            <a:r>
              <a:rPr kumimoji="1" lang="zh-CN" altLang="en-US" sz="1200" dirty="0"/>
              <a:t>提出了一种自监督模型</a:t>
            </a:r>
            <a:r>
              <a:rPr kumimoji="1" lang="en-US" altLang="zh-CN" sz="1200" dirty="0"/>
              <a:t>,</a:t>
            </a:r>
            <a:r>
              <a:rPr kumimoji="1" lang="zh-CN" altLang="en-US" sz="1200" dirty="0"/>
              <a:t>从而克服了上述缺点</a:t>
            </a:r>
            <a:r>
              <a:rPr kumimoji="1" lang="en-US" altLang="zh-CN" sz="1200" dirty="0"/>
              <a:t>,</a:t>
            </a:r>
            <a:r>
              <a:rPr kumimoji="1" lang="zh-CN" altLang="en-US" sz="1200" dirty="0"/>
              <a:t>实验表明改进的分类方法准确率可达</a:t>
            </a:r>
            <a:r>
              <a:rPr kumimoji="1" lang="en-US" altLang="zh-CN" sz="1200" dirty="0"/>
              <a:t>90%</a:t>
            </a:r>
            <a:r>
              <a:rPr kumimoji="1" lang="zh-CN" altLang="en-US" sz="1200" dirty="0"/>
              <a:t>以上</a:t>
            </a:r>
            <a:r>
              <a:rPr kumimoji="1" lang="zh-CN" altLang="en-US" sz="1200" dirty="0" smtClean="0"/>
              <a:t>。</a:t>
            </a:r>
            <a:endParaRPr kumimoji="1" lang="en-US" altLang="zh-CN" sz="1200" dirty="0" smtClean="0"/>
          </a:p>
          <a:p>
            <a:r>
              <a:rPr kumimoji="1" lang="zh-CN" altLang="en-US" sz="1400" dirty="0"/>
              <a:t>备注</a:t>
            </a:r>
            <a:r>
              <a:rPr kumimoji="1" lang="en-US" altLang="zh-CN" sz="1400" dirty="0"/>
              <a:t>: </a:t>
            </a:r>
          </a:p>
          <a:p>
            <a:pPr lvl="1"/>
            <a:r>
              <a:rPr kumimoji="1" lang="zh-CN" altLang="en-US" sz="1200" dirty="0"/>
              <a:t>搜索引擎搜出来但里面稍微分析了反语但没有体验在研究</a:t>
            </a:r>
            <a:r>
              <a:rPr kumimoji="1" lang="zh-CN" altLang="en-US" sz="1200" dirty="0" smtClean="0"/>
              <a:t>中</a:t>
            </a:r>
            <a:endParaRPr kumimoji="1" lang="zh-CN" altLang="en-US" sz="1200" dirty="0"/>
          </a:p>
        </p:txBody>
      </p:sp>
    </p:spTree>
    <p:extLst>
      <p:ext uri="{BB962C8B-B14F-4D97-AF65-F5344CB8AC3E}">
        <p14:creationId xmlns:p14="http://schemas.microsoft.com/office/powerpoint/2010/main" val="74062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搜索引擎</a:t>
            </a:r>
            <a:endParaRPr kumimoji="1" lang="zh-CN" altLang="en-US" dirty="0"/>
          </a:p>
        </p:txBody>
      </p:sp>
      <p:sp>
        <p:nvSpPr>
          <p:cNvPr id="3" name="内容占位符 2"/>
          <p:cNvSpPr>
            <a:spLocks noGrp="1"/>
          </p:cNvSpPr>
          <p:nvPr>
            <p:ph idx="1"/>
          </p:nvPr>
        </p:nvSpPr>
        <p:spPr/>
        <p:txBody>
          <a:bodyPr/>
          <a:lstStyle/>
          <a:p>
            <a:endParaRPr kumimoji="1" lang="en-US" altLang="zh-CN" dirty="0" smtClean="0"/>
          </a:p>
          <a:p>
            <a:r>
              <a:rPr kumimoji="1" lang="zh-CN" altLang="mr-IN" dirty="0" smtClean="0"/>
              <a:t>百度学术</a:t>
            </a:r>
            <a:r>
              <a:rPr kumimoji="1" lang="zh-TW" altLang="en-US" dirty="0" smtClean="0"/>
              <a:t> </a:t>
            </a:r>
            <a:r>
              <a:rPr kumimoji="1" lang="mr-IN" altLang="zh-CN" dirty="0" smtClean="0">
                <a:hlinkClick r:id="rId2"/>
              </a:rPr>
              <a:t>http</a:t>
            </a:r>
            <a:r>
              <a:rPr kumimoji="1" lang="mr-IN" altLang="zh-CN" dirty="0">
                <a:hlinkClick r:id="rId2"/>
              </a:rPr>
              <a:t>://xueshu.baidu.com</a:t>
            </a:r>
            <a:r>
              <a:rPr kumimoji="1" lang="mr-IN" altLang="zh-CN" dirty="0" smtClean="0">
                <a:hlinkClick r:id="rId2"/>
              </a:rPr>
              <a:t>/</a:t>
            </a:r>
            <a:endParaRPr kumimoji="1" lang="en-US" altLang="zh-CN" dirty="0" smtClean="0"/>
          </a:p>
          <a:p>
            <a:r>
              <a:rPr kumimoji="1" lang="zh-CN" altLang="mr-IN" dirty="0" smtClean="0"/>
              <a:t>中国</a:t>
            </a:r>
            <a:r>
              <a:rPr kumimoji="1" lang="zh-CN" altLang="mr-IN" dirty="0"/>
              <a:t>国家图书馆</a:t>
            </a:r>
            <a:r>
              <a:rPr kumimoji="1" lang="mr-IN" altLang="zh-CN" dirty="0"/>
              <a:t>.</a:t>
            </a:r>
            <a:r>
              <a:rPr kumimoji="1" lang="zh-CN" altLang="mr-IN" dirty="0"/>
              <a:t>中国国家数字图书</a:t>
            </a:r>
            <a:r>
              <a:rPr kumimoji="1" lang="zh-CN" altLang="mr-IN" dirty="0" smtClean="0"/>
              <a:t>馆</a:t>
            </a:r>
            <a:r>
              <a:rPr kumimoji="1" lang="zh-TW" altLang="en-US" dirty="0"/>
              <a:t> </a:t>
            </a:r>
            <a:r>
              <a:rPr kumimoji="1" lang="mr-IN" altLang="zh-CN" dirty="0" smtClean="0">
                <a:hlinkClick r:id="rId3"/>
              </a:rPr>
              <a:t>http</a:t>
            </a:r>
            <a:r>
              <a:rPr kumimoji="1" lang="mr-IN" altLang="zh-CN" dirty="0">
                <a:hlinkClick r:id="rId3"/>
              </a:rPr>
              <a:t>://www.nlc.cn/dsb_zyyfw/lw/lwzyk</a:t>
            </a:r>
            <a:r>
              <a:rPr kumimoji="1" lang="mr-IN" altLang="zh-CN" dirty="0" smtClean="0">
                <a:hlinkClick r:id="rId3"/>
              </a:rPr>
              <a:t>/</a:t>
            </a:r>
            <a:endParaRPr kumimoji="1" lang="en-US" altLang="zh-CN" dirty="0" smtClean="0"/>
          </a:p>
          <a:p>
            <a:r>
              <a:rPr kumimoji="1" lang="zh-CN" altLang="mr-IN" dirty="0" smtClean="0"/>
              <a:t>中国</a:t>
            </a:r>
            <a:r>
              <a:rPr kumimoji="1" lang="zh-CN" altLang="mr-IN" dirty="0"/>
              <a:t>知</a:t>
            </a:r>
            <a:r>
              <a:rPr kumimoji="1" lang="zh-CN" altLang="mr-IN" dirty="0" smtClean="0"/>
              <a:t>网</a:t>
            </a:r>
            <a:r>
              <a:rPr kumimoji="1" lang="zh-TW" altLang="en-US" dirty="0" smtClean="0"/>
              <a:t> </a:t>
            </a:r>
            <a:r>
              <a:rPr kumimoji="1" lang="mr-IN" altLang="zh-CN" dirty="0" smtClean="0">
                <a:hlinkClick r:id="rId4"/>
              </a:rPr>
              <a:t>http</a:t>
            </a:r>
            <a:r>
              <a:rPr kumimoji="1" lang="mr-IN" altLang="zh-CN" dirty="0">
                <a:hlinkClick r:id="rId4"/>
              </a:rPr>
              <a:t>://</a:t>
            </a:r>
            <a:r>
              <a:rPr kumimoji="1" lang="mr-IN" altLang="zh-CN" dirty="0" smtClean="0">
                <a:hlinkClick r:id="rId4"/>
              </a:rPr>
              <a:t>www.cnki.net/</a:t>
            </a:r>
            <a:endParaRPr kumimoji="1" lang="en-US" altLang="zh-CN" dirty="0" smtClean="0"/>
          </a:p>
          <a:p>
            <a:r>
              <a:rPr kumimoji="1" lang="zh-CN" altLang="mr-IN" dirty="0" smtClean="0"/>
              <a:t>万方数据</a:t>
            </a:r>
            <a:r>
              <a:rPr kumimoji="1" lang="zh-TW" altLang="en-US" dirty="0" smtClean="0"/>
              <a:t> </a:t>
            </a:r>
            <a:r>
              <a:rPr kumimoji="1" lang="mr-IN" altLang="zh-CN" dirty="0" smtClean="0">
                <a:hlinkClick r:id="rId5"/>
              </a:rPr>
              <a:t>http</a:t>
            </a:r>
            <a:r>
              <a:rPr kumimoji="1" lang="mr-IN" altLang="zh-CN" dirty="0">
                <a:hlinkClick r:id="rId5"/>
              </a:rPr>
              <a:t>://</a:t>
            </a:r>
            <a:r>
              <a:rPr kumimoji="1" lang="mr-IN" altLang="zh-CN" dirty="0" smtClean="0">
                <a:hlinkClick r:id="rId5"/>
              </a:rPr>
              <a:t>g.wanfangdata.com.cn/degree/toIndex.do</a:t>
            </a:r>
            <a:endParaRPr kumimoji="1" lang="en-US" altLang="zh-CN" dirty="0" smtClean="0"/>
          </a:p>
          <a:p>
            <a:r>
              <a:rPr kumimoji="1" lang="zh-CN" altLang="mr-IN" dirty="0" smtClean="0"/>
              <a:t>中国</a:t>
            </a:r>
            <a:r>
              <a:rPr kumimoji="1" lang="zh-CN" altLang="mr-IN" dirty="0"/>
              <a:t>科学引文数据</a:t>
            </a:r>
            <a:r>
              <a:rPr kumimoji="1" lang="zh-CN" altLang="mr-IN" dirty="0" smtClean="0"/>
              <a:t>库</a:t>
            </a:r>
            <a:r>
              <a:rPr kumimoji="1" lang="zh-TW" altLang="en-US" dirty="0" smtClean="0"/>
              <a:t> </a:t>
            </a:r>
            <a:r>
              <a:rPr kumimoji="1" lang="mr-IN" altLang="zh-CN" dirty="0" err="1" smtClean="0"/>
              <a:t>Web</a:t>
            </a:r>
            <a:r>
              <a:rPr kumimoji="1" lang="zh-TW" altLang="en-US" dirty="0"/>
              <a:t> </a:t>
            </a:r>
            <a:r>
              <a:rPr kumimoji="1" lang="mr-IN" altLang="zh-CN" dirty="0" smtClean="0"/>
              <a:t>of </a:t>
            </a:r>
            <a:r>
              <a:rPr kumimoji="1" lang="mr-IN" altLang="zh-CN" dirty="0" err="1" smtClean="0"/>
              <a:t>Knowledge</a:t>
            </a:r>
            <a:r>
              <a:rPr kumimoji="1" lang="zh-TW" altLang="en-US" dirty="0" smtClean="0"/>
              <a:t> </a:t>
            </a:r>
            <a:r>
              <a:rPr kumimoji="1" lang="mr-IN" altLang="zh-CN" dirty="0" smtClean="0">
                <a:hlinkClick r:id="rId6"/>
              </a:rPr>
              <a:t>http</a:t>
            </a:r>
            <a:r>
              <a:rPr kumimoji="1" lang="mr-IN" altLang="zh-CN" dirty="0">
                <a:hlinkClick r:id="rId6"/>
              </a:rPr>
              <a:t>://www.webofknowledge.com</a:t>
            </a:r>
            <a:r>
              <a:rPr kumimoji="1" lang="mr-IN" altLang="zh-CN" dirty="0" smtClean="0">
                <a:hlinkClick r:id="rId6"/>
              </a:rPr>
              <a:t>/</a:t>
            </a:r>
            <a:endParaRPr kumimoji="1" lang="en-US" altLang="zh-CN" dirty="0" smtClean="0"/>
          </a:p>
          <a:p>
            <a:r>
              <a:rPr kumimoji="1" lang="zh-CN" altLang="mr-IN" dirty="0" smtClean="0"/>
              <a:t>维</a:t>
            </a:r>
            <a:r>
              <a:rPr kumimoji="1" lang="zh-CN" altLang="mr-IN" dirty="0"/>
              <a:t>普中文期刊服务</a:t>
            </a:r>
            <a:r>
              <a:rPr kumimoji="1" lang="zh-CN" altLang="mr-IN" dirty="0" smtClean="0"/>
              <a:t>平台</a:t>
            </a:r>
            <a:r>
              <a:rPr kumimoji="1" lang="zh-TW" altLang="en-US" dirty="0" smtClean="0"/>
              <a:t> </a:t>
            </a:r>
            <a:r>
              <a:rPr kumimoji="1" lang="mr-IN" altLang="zh-CN" dirty="0" smtClean="0">
                <a:hlinkClick r:id="rId7"/>
              </a:rPr>
              <a:t>http</a:t>
            </a:r>
            <a:r>
              <a:rPr kumimoji="1" lang="mr-IN" altLang="zh-CN" dirty="0">
                <a:hlinkClick r:id="rId7"/>
              </a:rPr>
              <a:t>://</a:t>
            </a:r>
            <a:r>
              <a:rPr kumimoji="1" lang="mr-IN" altLang="zh-CN" dirty="0" smtClean="0">
                <a:hlinkClick r:id="rId7"/>
              </a:rPr>
              <a:t>qikan.cqvip.com/</a:t>
            </a:r>
            <a:endParaRPr kumimoji="1" lang="en-US" altLang="zh-CN" dirty="0"/>
          </a:p>
          <a:p>
            <a:r>
              <a:rPr kumimoji="1" lang="zh-TW" altLang="en-US" dirty="0" smtClean="0"/>
              <a:t> </a:t>
            </a:r>
            <a:r>
              <a:rPr kumimoji="1" lang="mr-IN" altLang="zh-CN" dirty="0" err="1" smtClean="0"/>
              <a:t>Google</a:t>
            </a:r>
            <a:r>
              <a:rPr kumimoji="1" lang="zh-TW" altLang="en-US" dirty="0" smtClean="0"/>
              <a:t> </a:t>
            </a:r>
            <a:r>
              <a:rPr kumimoji="1" lang="mr-IN" altLang="zh-CN" dirty="0">
                <a:hlinkClick r:id="rId8"/>
              </a:rPr>
              <a:t>https://scholar.google.com/</a:t>
            </a:r>
            <a:endParaRPr kumimoji="1" lang="en-US" altLang="zh-CN" dirty="0"/>
          </a:p>
          <a:p>
            <a:endParaRPr kumimoji="1" lang="zh-CN" altLang="en-US" dirty="0"/>
          </a:p>
        </p:txBody>
      </p:sp>
    </p:spTree>
    <p:extLst>
      <p:ext uri="{BB962C8B-B14F-4D97-AF65-F5344CB8AC3E}">
        <p14:creationId xmlns:p14="http://schemas.microsoft.com/office/powerpoint/2010/main" val="696654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搜索关键字</a:t>
            </a:r>
            <a:endParaRPr kumimoji="1" lang="zh-CN" altLang="en-US" dirty="0"/>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反语</a:t>
            </a:r>
            <a:endParaRPr kumimoji="1" lang="en-US" altLang="zh-CN" dirty="0" smtClean="0"/>
          </a:p>
          <a:p>
            <a:r>
              <a:rPr kumimoji="1" lang="zh-CN" altLang="en-US" dirty="0" smtClean="0"/>
              <a:t>反讽</a:t>
            </a:r>
            <a:endParaRPr kumimoji="1" lang="en-US" altLang="zh-CN" dirty="0" smtClean="0"/>
          </a:p>
          <a:p>
            <a:r>
              <a:rPr kumimoji="1" lang="zh-CN" altLang="en-US" dirty="0" smtClean="0"/>
              <a:t>讽刺</a:t>
            </a:r>
            <a:endParaRPr kumimoji="1" lang="en-US" altLang="zh-CN" dirty="0"/>
          </a:p>
        </p:txBody>
      </p:sp>
    </p:spTree>
    <p:extLst>
      <p:ext uri="{BB962C8B-B14F-4D97-AF65-F5344CB8AC3E}">
        <p14:creationId xmlns:p14="http://schemas.microsoft.com/office/powerpoint/2010/main" val="1780215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搜索结果</a:t>
            </a:r>
          </a:p>
        </p:txBody>
      </p:sp>
      <p:sp>
        <p:nvSpPr>
          <p:cNvPr id="3" name="内容占位符 2"/>
          <p:cNvSpPr>
            <a:spLocks noGrp="1"/>
          </p:cNvSpPr>
          <p:nvPr>
            <p:ph idx="1"/>
          </p:nvPr>
        </p:nvSpPr>
        <p:spPr/>
        <p:txBody>
          <a:bodyPr/>
          <a:lstStyle/>
          <a:p>
            <a:endParaRPr kumimoji="1" lang="en-US" altLang="zh-CN" dirty="0" smtClean="0"/>
          </a:p>
          <a:p>
            <a:r>
              <a:rPr kumimoji="1" lang="zh-CN" altLang="en-US" dirty="0" smtClean="0"/>
              <a:t>仅</a:t>
            </a:r>
            <a:r>
              <a:rPr kumimoji="1" lang="en-US" altLang="zh-CN" dirty="0"/>
              <a:t>8</a:t>
            </a:r>
            <a:r>
              <a:rPr kumimoji="1" lang="zh-CN" altLang="en-US" dirty="0"/>
              <a:t>篇与课题相关的</a:t>
            </a:r>
            <a:r>
              <a:rPr kumimoji="1" lang="zh-CN" altLang="en-US" dirty="0" smtClean="0"/>
              <a:t>文献</a:t>
            </a:r>
            <a:endParaRPr kumimoji="1" lang="en-US" altLang="zh-CN" dirty="0" smtClean="0"/>
          </a:p>
          <a:p>
            <a:r>
              <a:rPr kumimoji="1" lang="zh-CN" altLang="en-US" dirty="0" smtClean="0"/>
              <a:t>其中</a:t>
            </a:r>
            <a:r>
              <a:rPr kumimoji="1" lang="zh-CN" altLang="en-US" dirty="0"/>
              <a:t>没有重复的作者</a:t>
            </a:r>
          </a:p>
        </p:txBody>
      </p:sp>
    </p:spTree>
    <p:extLst>
      <p:ext uri="{BB962C8B-B14F-4D97-AF65-F5344CB8AC3E}">
        <p14:creationId xmlns:p14="http://schemas.microsoft.com/office/powerpoint/2010/main" val="360820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mn-ea"/>
                <a:ea typeface="+mn-ea"/>
                <a:cs typeface="SimHei" charset="-122"/>
              </a:rPr>
              <a:t>中文微博的情感分析和应用</a:t>
            </a:r>
          </a:p>
        </p:txBody>
      </p:sp>
      <p:sp>
        <p:nvSpPr>
          <p:cNvPr id="3" name="内容占位符 2"/>
          <p:cNvSpPr>
            <a:spLocks noGrp="1"/>
          </p:cNvSpPr>
          <p:nvPr>
            <p:ph idx="1"/>
          </p:nvPr>
        </p:nvSpPr>
        <p:spPr>
          <a:xfrm>
            <a:off x="1097280" y="1845733"/>
            <a:ext cx="10058400" cy="4329435"/>
          </a:xfrm>
        </p:spPr>
        <p:txBody>
          <a:bodyPr>
            <a:noAutofit/>
          </a:bodyPr>
          <a:lstStyle/>
          <a:p>
            <a:r>
              <a:rPr kumimoji="1" lang="zh-CN" altLang="en-US" sz="1800" dirty="0" smtClean="0">
                <a:latin typeface="+mn-ea"/>
                <a:cs typeface="SimHei" charset="-122"/>
              </a:rPr>
              <a:t>作者</a:t>
            </a:r>
            <a:r>
              <a:rPr kumimoji="1" lang="en-US" altLang="zh-CN" sz="1800" dirty="0">
                <a:latin typeface="+mn-ea"/>
                <a:cs typeface="SimHei" charset="-122"/>
              </a:rPr>
              <a:t>: </a:t>
            </a:r>
            <a:r>
              <a:rPr kumimoji="1" lang="zh-CN" altLang="en-US" sz="1800" dirty="0">
                <a:latin typeface="+mn-ea"/>
                <a:cs typeface="SimHei" charset="-122"/>
              </a:rPr>
              <a:t>梁胜 </a:t>
            </a:r>
            <a:r>
              <a:rPr kumimoji="1" lang="en-US" altLang="zh-CN" sz="1800" dirty="0">
                <a:latin typeface="+mn-ea"/>
                <a:cs typeface="SimHei" charset="-122"/>
              </a:rPr>
              <a:t>(</a:t>
            </a:r>
            <a:r>
              <a:rPr kumimoji="1" lang="zh-CN" altLang="en-US" sz="1800" dirty="0">
                <a:latin typeface="+mn-ea"/>
                <a:cs typeface="SimHei" charset="-122"/>
              </a:rPr>
              <a:t>南京邮电大学， 计算机应用， </a:t>
            </a:r>
            <a:r>
              <a:rPr kumimoji="1" lang="en-US" altLang="zh-CN" sz="1800" dirty="0">
                <a:latin typeface="+mn-ea"/>
                <a:cs typeface="SimHei" charset="-122"/>
              </a:rPr>
              <a:t>2014</a:t>
            </a:r>
            <a:r>
              <a:rPr kumimoji="1" lang="zh-CN" altLang="en-US" sz="1800" dirty="0">
                <a:latin typeface="+mn-ea"/>
                <a:cs typeface="SimHei" charset="-122"/>
              </a:rPr>
              <a:t>， </a:t>
            </a:r>
            <a:r>
              <a:rPr kumimoji="1" lang="zh-CN" altLang="en-US" sz="1800" dirty="0" smtClean="0">
                <a:latin typeface="+mn-ea"/>
                <a:cs typeface="SimHei" charset="-122"/>
              </a:rPr>
              <a:t>硕士</a:t>
            </a:r>
            <a:r>
              <a:rPr kumimoji="1" lang="en-US" altLang="zh-CN" sz="1800" dirty="0" smtClean="0">
                <a:latin typeface="+mn-ea"/>
                <a:cs typeface="SimHei" charset="-122"/>
              </a:rPr>
              <a:t>)</a:t>
            </a:r>
            <a:r>
              <a:rPr kumimoji="1" lang="en-US" altLang="zh-TW" sz="1800" dirty="0" smtClean="0">
                <a:latin typeface="+mn-ea"/>
                <a:cs typeface="SimHei" charset="-122"/>
              </a:rPr>
              <a:t>;        </a:t>
            </a:r>
            <a:r>
              <a:rPr kumimoji="1" lang="zh-TW" altLang="en-US" sz="1800" dirty="0" smtClean="0">
                <a:latin typeface="+mn-ea"/>
                <a:cs typeface="SimHei" charset="-122"/>
              </a:rPr>
              <a:t> </a:t>
            </a:r>
            <a:r>
              <a:rPr kumimoji="1" lang="zh-CN" altLang="en-US" sz="1800" dirty="0" smtClean="0">
                <a:latin typeface="+mn-ea"/>
                <a:cs typeface="SimHei" charset="-122"/>
              </a:rPr>
              <a:t>导师</a:t>
            </a:r>
            <a:r>
              <a:rPr kumimoji="1" lang="en-US" altLang="zh-CN" sz="1800" dirty="0">
                <a:latin typeface="+mn-ea"/>
                <a:cs typeface="SimHei" charset="-122"/>
              </a:rPr>
              <a:t>: </a:t>
            </a:r>
            <a:r>
              <a:rPr kumimoji="1" lang="zh-CN" altLang="en-US" sz="1800" dirty="0">
                <a:latin typeface="+mn-ea"/>
                <a:cs typeface="SimHei" charset="-122"/>
              </a:rPr>
              <a:t>成卫</a:t>
            </a:r>
            <a:r>
              <a:rPr kumimoji="1" lang="zh-CN" altLang="en-US" sz="1800" dirty="0" smtClean="0">
                <a:latin typeface="+mn-ea"/>
                <a:cs typeface="SimHei" charset="-122"/>
              </a:rPr>
              <a:t>青</a:t>
            </a:r>
            <a:endParaRPr kumimoji="1" lang="en-US" altLang="zh-CN" sz="1800" dirty="0" smtClean="0">
              <a:latin typeface="+mn-ea"/>
              <a:cs typeface="SimHei" charset="-122"/>
            </a:endParaRPr>
          </a:p>
          <a:p>
            <a:r>
              <a:rPr kumimoji="1" lang="zh-CN" altLang="en-US" sz="1800" dirty="0" smtClean="0">
                <a:latin typeface="+mn-ea"/>
                <a:cs typeface="SimHei" charset="-122"/>
              </a:rPr>
              <a:t>摘要</a:t>
            </a:r>
            <a:endParaRPr kumimoji="1" lang="en-US" altLang="zh-CN" sz="1800" dirty="0" smtClean="0">
              <a:latin typeface="+mn-ea"/>
              <a:cs typeface="SimHei" charset="-122"/>
            </a:endParaRPr>
          </a:p>
          <a:p>
            <a:pPr lvl="1"/>
            <a:r>
              <a:rPr kumimoji="1" lang="zh-CN" altLang="en-US" sz="1600" dirty="0" smtClean="0">
                <a:latin typeface="+mn-ea"/>
                <a:cs typeface="SimHei" charset="-122"/>
              </a:rPr>
              <a:t>近年来</a:t>
            </a:r>
            <a:r>
              <a:rPr kumimoji="1" lang="zh-CN" altLang="en-US" sz="1600" dirty="0">
                <a:latin typeface="+mn-ea"/>
                <a:cs typeface="SimHei" charset="-122"/>
              </a:rPr>
              <a:t>，针对用户在微博中所表露的情感进行分析，已成为一个新的研究热点</a:t>
            </a:r>
            <a:r>
              <a:rPr kumimoji="1" lang="zh-CN" altLang="en-US" sz="1600" dirty="0" smtClean="0">
                <a:latin typeface="+mn-ea"/>
                <a:cs typeface="SimHei" charset="-122"/>
              </a:rPr>
              <a:t>。</a:t>
            </a:r>
            <a:endParaRPr kumimoji="1" lang="en-US" altLang="zh-CN" sz="1600" dirty="0" smtClean="0">
              <a:latin typeface="+mn-ea"/>
              <a:cs typeface="SimHei" charset="-122"/>
            </a:endParaRPr>
          </a:p>
          <a:p>
            <a:pPr lvl="1"/>
            <a:r>
              <a:rPr kumimoji="1" lang="zh-CN" altLang="en-US" sz="1600" dirty="0" smtClean="0">
                <a:latin typeface="+mn-ea"/>
                <a:cs typeface="SimHei" charset="-122"/>
              </a:rPr>
              <a:t>本文</a:t>
            </a:r>
            <a:r>
              <a:rPr kumimoji="1" lang="zh-CN" altLang="en-US" sz="1600" dirty="0">
                <a:latin typeface="+mn-ea"/>
                <a:cs typeface="SimHei" charset="-122"/>
              </a:rPr>
              <a:t>采取</a:t>
            </a:r>
            <a:r>
              <a:rPr kumimoji="1" lang="zh-CN" altLang="en-US" sz="1600" b="1" dirty="0">
                <a:solidFill>
                  <a:srgbClr val="FF0000"/>
                </a:solidFill>
                <a:latin typeface="+mn-ea"/>
                <a:cs typeface="SimHei" charset="-122"/>
              </a:rPr>
              <a:t>基于情感词典的中文微博情感分析</a:t>
            </a:r>
            <a:r>
              <a:rPr kumimoji="1" lang="zh-CN" altLang="en-US" sz="1600" dirty="0">
                <a:latin typeface="+mn-ea"/>
                <a:cs typeface="SimHei" charset="-122"/>
              </a:rPr>
              <a:t>方法。主要工作包括：利用中文微博的自身特点对微博进行预处理，采用基于多种传统方法的组合型分词方法，针对分词过程中经常出现的交集型歧义提出解决方法，</a:t>
            </a:r>
            <a:r>
              <a:rPr kumimoji="1" lang="zh-CN" altLang="en-US" sz="1600" dirty="0">
                <a:solidFill>
                  <a:schemeClr val="tx1"/>
                </a:solidFill>
                <a:latin typeface="+mn-ea"/>
                <a:cs typeface="SimHei" charset="-122"/>
              </a:rPr>
              <a:t>提取出微博中的有效情感元素</a:t>
            </a:r>
            <a:r>
              <a:rPr kumimoji="1" lang="zh-CN" altLang="en-US" sz="1600" dirty="0">
                <a:latin typeface="+mn-ea"/>
                <a:cs typeface="SimHei" charset="-122"/>
              </a:rPr>
              <a:t>；对微博中有效情感元素中的情感词、程度副词、否定词、表情符号等进行相应的情感分析处理，进而得到整个微博的情感极性和情感强度。</a:t>
            </a:r>
            <a:r>
              <a:rPr kumimoji="1" lang="zh-CN" altLang="en-US" sz="1600" b="1" dirty="0">
                <a:solidFill>
                  <a:srgbClr val="FF0000"/>
                </a:solidFill>
                <a:latin typeface="+mn-ea"/>
                <a:cs typeface="SimHei" charset="-122"/>
              </a:rPr>
              <a:t>考虑到中文微博中存在网络反语的现象，本文基于已得到的微博情感极性和情感强度作进一步的情感分析</a:t>
            </a:r>
            <a:r>
              <a:rPr kumimoji="1" lang="zh-CN" altLang="en-US" sz="1600" dirty="0">
                <a:latin typeface="+mn-ea"/>
                <a:cs typeface="SimHei" charset="-122"/>
              </a:rPr>
              <a:t>，提出了基于</a:t>
            </a:r>
            <a:r>
              <a:rPr kumimoji="1" lang="en-US" altLang="zh-CN" sz="1600" dirty="0">
                <a:latin typeface="+mn-ea"/>
                <a:cs typeface="SimHei" charset="-122"/>
              </a:rPr>
              <a:t>MMTD</a:t>
            </a:r>
            <a:r>
              <a:rPr kumimoji="1" lang="zh-CN" altLang="en-US" sz="1600" dirty="0">
                <a:latin typeface="+mn-ea"/>
                <a:cs typeface="SimHei" charset="-122"/>
              </a:rPr>
              <a:t>（</a:t>
            </a:r>
            <a:r>
              <a:rPr kumimoji="1" lang="en-US" altLang="zh-CN" sz="1600" dirty="0">
                <a:latin typeface="+mn-ea"/>
                <a:cs typeface="SimHei" charset="-122"/>
              </a:rPr>
              <a:t>Measure of </a:t>
            </a:r>
            <a:r>
              <a:rPr kumimoji="1" lang="en-US" altLang="zh-CN" sz="1600" dirty="0" smtClean="0">
                <a:latin typeface="+mn-ea"/>
                <a:cs typeface="SimHei" charset="-122"/>
              </a:rPr>
              <a:t>Medium</a:t>
            </a:r>
            <a:r>
              <a:rPr kumimoji="1" lang="zh-TW" altLang="en-US" sz="1600" dirty="0" smtClean="0">
                <a:latin typeface="+mn-ea"/>
                <a:cs typeface="SimHei" charset="-122"/>
              </a:rPr>
              <a:t> </a:t>
            </a:r>
            <a:r>
              <a:rPr kumimoji="1" lang="en-US" altLang="zh-CN" sz="1600" dirty="0" smtClean="0">
                <a:latin typeface="+mn-ea"/>
                <a:cs typeface="SimHei" charset="-122"/>
              </a:rPr>
              <a:t>Truth </a:t>
            </a:r>
            <a:r>
              <a:rPr kumimoji="1" lang="en-US" altLang="zh-CN" sz="1600" dirty="0">
                <a:latin typeface="+mn-ea"/>
                <a:cs typeface="SimHei" charset="-122"/>
              </a:rPr>
              <a:t>Degree</a:t>
            </a:r>
            <a:r>
              <a:rPr kumimoji="1" lang="zh-CN" altLang="en-US" sz="1600" dirty="0">
                <a:latin typeface="+mn-ea"/>
                <a:cs typeface="SimHei" charset="-122"/>
              </a:rPr>
              <a:t>）的微博情感分析方法，对每条微博作出最终的情感倾向判断</a:t>
            </a:r>
            <a:r>
              <a:rPr kumimoji="1" lang="zh-CN" altLang="en-US" sz="1600" dirty="0" smtClean="0">
                <a:latin typeface="+mn-ea"/>
                <a:cs typeface="SimHei" charset="-122"/>
              </a:rPr>
              <a:t>。</a:t>
            </a:r>
            <a:endParaRPr kumimoji="1" lang="en-US" altLang="zh-CN" sz="1600" dirty="0" smtClean="0">
              <a:latin typeface="+mn-ea"/>
              <a:cs typeface="SimHei" charset="-122"/>
            </a:endParaRPr>
          </a:p>
          <a:p>
            <a:pPr lvl="1"/>
            <a:r>
              <a:rPr kumimoji="1" lang="zh-CN" altLang="en-US" sz="1600" dirty="0" smtClean="0">
                <a:latin typeface="+mn-ea"/>
                <a:cs typeface="SimHei" charset="-122"/>
              </a:rPr>
              <a:t>本文</a:t>
            </a:r>
            <a:r>
              <a:rPr kumimoji="1" lang="zh-CN" altLang="en-US" sz="1600" dirty="0">
                <a:latin typeface="+mn-ea"/>
                <a:cs typeface="SimHei" charset="-122"/>
              </a:rPr>
              <a:t>从新浪微博热点问题中选取了</a:t>
            </a:r>
            <a:r>
              <a:rPr kumimoji="1" lang="en-US" altLang="zh-CN" sz="1600" dirty="0">
                <a:latin typeface="+mn-ea"/>
                <a:cs typeface="SimHei" charset="-122"/>
              </a:rPr>
              <a:t>8</a:t>
            </a:r>
            <a:r>
              <a:rPr kumimoji="1" lang="zh-CN" altLang="en-US" sz="1600" dirty="0">
                <a:latin typeface="+mn-ea"/>
                <a:cs typeface="SimHei" charset="-122"/>
              </a:rPr>
              <a:t>个微博热门话题，分别涉及到不同的社会热点问题，采用本文提出的基于</a:t>
            </a:r>
            <a:r>
              <a:rPr kumimoji="1" lang="en-US" altLang="zh-CN" sz="1600" dirty="0">
                <a:latin typeface="+mn-ea"/>
                <a:cs typeface="SimHei" charset="-122"/>
              </a:rPr>
              <a:t>MMTD</a:t>
            </a:r>
            <a:r>
              <a:rPr kumimoji="1" lang="zh-CN" altLang="en-US" sz="1600" dirty="0">
                <a:latin typeface="+mn-ea"/>
                <a:cs typeface="SimHei" charset="-122"/>
              </a:rPr>
              <a:t>的分析方法对微博情感倾向性进行分析，</a:t>
            </a:r>
            <a:r>
              <a:rPr kumimoji="1" lang="zh-CN" altLang="en-US" sz="1600" b="1" dirty="0">
                <a:solidFill>
                  <a:srgbClr val="FF0000"/>
                </a:solidFill>
                <a:latin typeface="+mn-ea"/>
                <a:cs typeface="SimHei" charset="-122"/>
              </a:rPr>
              <a:t>实验结果表明本文方法能够发现微博中存在的反语，有助于提高微博情感倾向性判断的准确性</a:t>
            </a:r>
            <a:r>
              <a:rPr kumimoji="1" lang="zh-CN" altLang="en-US" sz="1600" b="1" dirty="0" smtClean="0">
                <a:solidFill>
                  <a:srgbClr val="FF0000"/>
                </a:solidFill>
                <a:latin typeface="+mn-ea"/>
                <a:cs typeface="SimHei" charset="-122"/>
              </a:rPr>
              <a:t>。</a:t>
            </a:r>
            <a:endParaRPr kumimoji="1" lang="en-US" altLang="zh-CN" sz="1600" dirty="0" smtClean="0">
              <a:solidFill>
                <a:schemeClr val="tx1"/>
              </a:solidFill>
              <a:latin typeface="+mn-ea"/>
              <a:cs typeface="SimHei" charset="-122"/>
            </a:endParaRPr>
          </a:p>
          <a:p>
            <a:r>
              <a:rPr kumimoji="1" lang="zh-CN" altLang="en-US" sz="1800" dirty="0" smtClean="0">
                <a:solidFill>
                  <a:schemeClr val="tx1"/>
                </a:solidFill>
                <a:latin typeface="+mn-ea"/>
                <a:cs typeface="SimHei" charset="-122"/>
              </a:rPr>
              <a:t>备注</a:t>
            </a:r>
            <a:endParaRPr kumimoji="1" lang="en-US" altLang="zh-CN" sz="1800" dirty="0">
              <a:solidFill>
                <a:schemeClr val="tx1"/>
              </a:solidFill>
              <a:latin typeface="+mn-ea"/>
              <a:cs typeface="SimHei" charset="-122"/>
            </a:endParaRPr>
          </a:p>
          <a:p>
            <a:pPr lvl="1"/>
            <a:r>
              <a:rPr kumimoji="1" lang="zh-CN" altLang="en-US" sz="1600" dirty="0" smtClean="0">
                <a:solidFill>
                  <a:schemeClr val="tx1"/>
                </a:solidFill>
                <a:latin typeface="+mn-ea"/>
                <a:cs typeface="SimHei" charset="-122"/>
              </a:rPr>
              <a:t>通过</a:t>
            </a:r>
            <a:r>
              <a:rPr kumimoji="1" lang="zh-CN" altLang="en-US" sz="1600" dirty="0">
                <a:solidFill>
                  <a:schemeClr val="tx1"/>
                </a:solidFill>
                <a:latin typeface="+mn-ea"/>
                <a:cs typeface="SimHei" charset="-122"/>
              </a:rPr>
              <a:t>对微博情感极性</a:t>
            </a:r>
            <a:r>
              <a:rPr kumimoji="1" lang="zh-CN" altLang="en-US" sz="1600" b="1" dirty="0">
                <a:solidFill>
                  <a:srgbClr val="FF0000"/>
                </a:solidFill>
                <a:latin typeface="+mn-ea"/>
                <a:cs typeface="SimHei" charset="-122"/>
              </a:rPr>
              <a:t>是否处于超积极或者超消极</a:t>
            </a:r>
            <a:r>
              <a:rPr kumimoji="1" lang="zh-CN" altLang="en-US" sz="1600" dirty="0">
                <a:solidFill>
                  <a:schemeClr val="tx1"/>
                </a:solidFill>
                <a:latin typeface="+mn-ea"/>
                <a:cs typeface="SimHei" charset="-122"/>
              </a:rPr>
              <a:t>的状态来评价该条微博是否存在网络反语的</a:t>
            </a:r>
            <a:r>
              <a:rPr kumimoji="1" lang="zh-CN" altLang="en-US" sz="1600" dirty="0" smtClean="0">
                <a:solidFill>
                  <a:schemeClr val="tx1"/>
                </a:solidFill>
                <a:latin typeface="+mn-ea"/>
                <a:cs typeface="SimHei" charset="-122"/>
              </a:rPr>
              <a:t>可能</a:t>
            </a:r>
            <a:endParaRPr kumimoji="1" lang="en-US" altLang="zh-CN" sz="1600" dirty="0" smtClean="0">
              <a:solidFill>
                <a:schemeClr val="tx1"/>
              </a:solidFill>
              <a:latin typeface="+mn-ea"/>
              <a:cs typeface="SimHei" charset="-122"/>
            </a:endParaRPr>
          </a:p>
          <a:p>
            <a:pPr lvl="1"/>
            <a:r>
              <a:rPr kumimoji="1" lang="zh-CN" altLang="en-US" sz="1600" dirty="0">
                <a:solidFill>
                  <a:schemeClr val="tx1"/>
                </a:solidFill>
                <a:latin typeface="+mn-ea"/>
                <a:cs typeface="SimHei" charset="-122"/>
              </a:rPr>
              <a:t>中介真值程度的数值化</a:t>
            </a:r>
            <a:r>
              <a:rPr kumimoji="1" lang="zh-CN" altLang="en-US" sz="1600" dirty="0" smtClean="0">
                <a:solidFill>
                  <a:schemeClr val="tx1"/>
                </a:solidFill>
                <a:latin typeface="+mn-ea"/>
                <a:cs typeface="SimHei" charset="-122"/>
              </a:rPr>
              <a:t>度量</a:t>
            </a:r>
            <a:r>
              <a:rPr kumimoji="1" lang="en-US" altLang="zh-CN" sz="1600" dirty="0" smtClean="0">
                <a:solidFill>
                  <a:schemeClr val="tx1"/>
                </a:solidFill>
                <a:latin typeface="+mn-ea"/>
                <a:cs typeface="SimHei" charset="-122"/>
              </a:rPr>
              <a:t>(MMTD)</a:t>
            </a:r>
            <a:r>
              <a:rPr kumimoji="1" lang="zh-CN" altLang="en-US" sz="1600" dirty="0" smtClean="0">
                <a:solidFill>
                  <a:schemeClr val="tx1"/>
                </a:solidFill>
                <a:latin typeface="+mn-ea"/>
                <a:cs typeface="SimHei" charset="-122"/>
              </a:rPr>
              <a:t>，</a:t>
            </a:r>
            <a:r>
              <a:rPr kumimoji="1" lang="zh-CN" altLang="en-US" sz="1600" dirty="0">
                <a:solidFill>
                  <a:schemeClr val="tx1"/>
                </a:solidFill>
                <a:latin typeface="+mn-ea"/>
                <a:cs typeface="SimHei" charset="-122"/>
              </a:rPr>
              <a:t>从逻辑真值角度全面地反映待评价事件的优劣，且能定量地对样本空间中的所有个体进行排序</a:t>
            </a:r>
            <a:endParaRPr kumimoji="1" lang="en-US" altLang="zh-CN" sz="1450" dirty="0" smtClean="0">
              <a:solidFill>
                <a:schemeClr val="tx1"/>
              </a:solidFill>
              <a:latin typeface="+mn-ea"/>
              <a:cs typeface="SimHei" charset="-122"/>
            </a:endParaRPr>
          </a:p>
        </p:txBody>
      </p:sp>
    </p:spTree>
    <p:extLst>
      <p:ext uri="{BB962C8B-B14F-4D97-AF65-F5344CB8AC3E}">
        <p14:creationId xmlns:p14="http://schemas.microsoft.com/office/powerpoint/2010/main" val="450472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面向微博的中文反语识别研究</a:t>
            </a:r>
            <a:endParaRPr kumimoji="1" lang="en-US" altLang="zh-CN" dirty="0"/>
          </a:p>
        </p:txBody>
      </p:sp>
      <p:sp>
        <p:nvSpPr>
          <p:cNvPr id="3" name="内容占位符 2"/>
          <p:cNvSpPr>
            <a:spLocks noGrp="1"/>
          </p:cNvSpPr>
          <p:nvPr>
            <p:ph idx="1"/>
          </p:nvPr>
        </p:nvSpPr>
        <p:spPr>
          <a:xfrm>
            <a:off x="1097280" y="1845734"/>
            <a:ext cx="10332720" cy="4388812"/>
          </a:xfrm>
        </p:spPr>
        <p:txBody>
          <a:bodyPr>
            <a:normAutofit/>
          </a:bodyPr>
          <a:lstStyle/>
          <a:p>
            <a:r>
              <a:rPr kumimoji="1" lang="zh-CN" altLang="en-US" dirty="0" smtClean="0"/>
              <a:t>作者</a:t>
            </a:r>
            <a:r>
              <a:rPr kumimoji="1" lang="en-US" altLang="zh-CN" dirty="0"/>
              <a:t>: </a:t>
            </a:r>
            <a:r>
              <a:rPr kumimoji="1" lang="zh-CN" altLang="en-US" dirty="0" smtClean="0"/>
              <a:t>邓</a:t>
            </a:r>
            <a:r>
              <a:rPr kumimoji="1" lang="zh-CN" altLang="en-US" dirty="0"/>
              <a:t>钊</a:t>
            </a:r>
            <a:r>
              <a:rPr kumimoji="1" lang="en-US" altLang="zh-CN" dirty="0"/>
              <a:t>(1)</a:t>
            </a:r>
            <a:r>
              <a:rPr kumimoji="1" lang="zh-CN" altLang="en-US" dirty="0"/>
              <a:t>，贾修一</a:t>
            </a:r>
            <a:r>
              <a:rPr kumimoji="1" lang="en-US" altLang="zh-CN" dirty="0"/>
              <a:t>(1)</a:t>
            </a:r>
            <a:r>
              <a:rPr kumimoji="1" lang="zh-CN" altLang="en-US" dirty="0"/>
              <a:t>，陈家骏</a:t>
            </a:r>
            <a:r>
              <a:rPr kumimoji="1" lang="en-US" altLang="zh-CN" dirty="0"/>
              <a:t>(</a:t>
            </a:r>
            <a:r>
              <a:rPr kumimoji="1" lang="en-US" altLang="zh-CN" dirty="0" smtClean="0"/>
              <a:t>2)</a:t>
            </a:r>
          </a:p>
          <a:p>
            <a:pPr lvl="1"/>
            <a:r>
              <a:rPr kumimoji="1" lang="en-US" altLang="zh-CN" dirty="0" smtClean="0"/>
              <a:t>1</a:t>
            </a:r>
            <a:r>
              <a:rPr kumimoji="1" lang="en-US" altLang="zh-CN" dirty="0"/>
              <a:t>. </a:t>
            </a:r>
            <a:r>
              <a:rPr kumimoji="1" lang="zh-CN" altLang="en-US" dirty="0"/>
              <a:t>南京理工大学 计算机科学与工程学院，江苏 南京 </a:t>
            </a:r>
            <a:r>
              <a:rPr kumimoji="1" lang="en-US" altLang="zh-CN" dirty="0" smtClean="0"/>
              <a:t>210094</a:t>
            </a:r>
          </a:p>
          <a:p>
            <a:pPr lvl="1"/>
            <a:r>
              <a:rPr kumimoji="1" lang="en-US" altLang="zh-CN" dirty="0" smtClean="0"/>
              <a:t>2</a:t>
            </a:r>
            <a:r>
              <a:rPr kumimoji="1" lang="en-US" altLang="zh-CN" dirty="0"/>
              <a:t>. </a:t>
            </a:r>
            <a:r>
              <a:rPr kumimoji="1" lang="zh-CN" altLang="en-US" dirty="0"/>
              <a:t>南京大学 计算机科学与技术系，江苏 南京 </a:t>
            </a:r>
            <a:r>
              <a:rPr kumimoji="1" lang="en-US" altLang="zh-CN" dirty="0" smtClean="0"/>
              <a:t>210023</a:t>
            </a:r>
            <a:r>
              <a:rPr kumimoji="1" lang="zh-CN" altLang="en-US" dirty="0" smtClean="0"/>
              <a:t>）</a:t>
            </a:r>
            <a:endParaRPr kumimoji="1" lang="en-US" altLang="zh-CN" dirty="0" smtClean="0"/>
          </a:p>
          <a:p>
            <a:r>
              <a:rPr kumimoji="1" lang="zh-CN" altLang="en-US" dirty="0" smtClean="0"/>
              <a:t>摘要</a:t>
            </a:r>
            <a:endParaRPr kumimoji="1" lang="en-US" altLang="zh-CN" dirty="0" smtClean="0"/>
          </a:p>
          <a:p>
            <a:pPr lvl="1"/>
            <a:r>
              <a:rPr kumimoji="1" lang="zh-CN" altLang="en-US" dirty="0" smtClean="0"/>
              <a:t>反语</a:t>
            </a:r>
            <a:r>
              <a:rPr kumimoji="1" lang="zh-CN" altLang="en-US" dirty="0"/>
              <a:t>识别已成为当前研究的热点，但当前对于中文反语识别研究报道较少。针对于此，主要研究面向</a:t>
            </a:r>
            <a:r>
              <a:rPr kumimoji="1" lang="zh-CN" altLang="en-US" b="1" dirty="0">
                <a:solidFill>
                  <a:srgbClr val="FF0000"/>
                </a:solidFill>
              </a:rPr>
              <a:t>社交网络的中文反语识别</a:t>
            </a:r>
            <a:r>
              <a:rPr kumimoji="1" lang="zh-CN" altLang="en-US" dirty="0" smtClean="0"/>
              <a:t>。在</a:t>
            </a:r>
            <a:r>
              <a:rPr kumimoji="1" lang="zh-CN" altLang="en-US" dirty="0"/>
              <a:t>借鉴外文相关工作的基础上，结合中文语言和社交网络的特性，构建了</a:t>
            </a:r>
            <a:r>
              <a:rPr kumimoji="1" lang="zh-CN" altLang="en-US" b="1" dirty="0">
                <a:solidFill>
                  <a:srgbClr val="FF0000"/>
                </a:solidFill>
              </a:rPr>
              <a:t>六种特征</a:t>
            </a:r>
            <a:r>
              <a:rPr kumimoji="1" lang="zh-CN" altLang="en-US" dirty="0"/>
              <a:t>，通过</a:t>
            </a:r>
            <a:r>
              <a:rPr kumimoji="1" lang="zh-CN" altLang="en-US" b="1" dirty="0">
                <a:solidFill>
                  <a:srgbClr val="FF0000"/>
                </a:solidFill>
              </a:rPr>
              <a:t>信息增益</a:t>
            </a:r>
            <a:r>
              <a:rPr kumimoji="1" lang="zh-CN" altLang="en-US" dirty="0"/>
              <a:t>对比了各种特征有效性，并检测了</a:t>
            </a:r>
            <a:r>
              <a:rPr kumimoji="1" lang="zh-CN" altLang="en-US" b="1" dirty="0">
                <a:solidFill>
                  <a:srgbClr val="FF0000"/>
                </a:solidFill>
              </a:rPr>
              <a:t>不同分类器在该特征体系中</a:t>
            </a:r>
            <a:r>
              <a:rPr kumimoji="1" lang="zh-CN" altLang="en-US" dirty="0"/>
              <a:t>的</a:t>
            </a:r>
            <a:r>
              <a:rPr kumimoji="1" lang="zh-CN" altLang="en-US" b="1" dirty="0">
                <a:solidFill>
                  <a:srgbClr val="FF0000"/>
                </a:solidFill>
              </a:rPr>
              <a:t>稳定性</a:t>
            </a:r>
            <a:r>
              <a:rPr kumimoji="1" lang="zh-CN" altLang="en-US" dirty="0"/>
              <a:t>。实验结果表明，本文构建的特征在识别反语的任务中有显着的效果</a:t>
            </a:r>
            <a:r>
              <a:rPr kumimoji="1" lang="zh-CN" altLang="en-US" dirty="0" smtClean="0"/>
              <a:t>。</a:t>
            </a:r>
            <a:endParaRPr kumimoji="1" lang="en-US" altLang="zh-CN" dirty="0"/>
          </a:p>
          <a:p>
            <a:r>
              <a:rPr kumimoji="1" lang="zh-CN" altLang="en-US" dirty="0" smtClean="0"/>
              <a:t>出版源</a:t>
            </a:r>
            <a:r>
              <a:rPr kumimoji="1" lang="en-US" altLang="zh-CN" dirty="0" smtClean="0"/>
              <a:t>:《</a:t>
            </a:r>
            <a:r>
              <a:rPr kumimoji="1" lang="zh-CN" altLang="en-US" dirty="0"/>
              <a:t>计算机工程与科学</a:t>
            </a:r>
            <a:r>
              <a:rPr kumimoji="1" lang="en-US" altLang="zh-CN" dirty="0"/>
              <a:t>》, 2015, 37 (12) :</a:t>
            </a:r>
            <a:r>
              <a:rPr kumimoji="1" lang="en-US" altLang="zh-CN" dirty="0" smtClean="0"/>
              <a:t>2312-2317</a:t>
            </a:r>
            <a:endParaRPr kumimoji="1" lang="en-US" altLang="zh-CN" dirty="0"/>
          </a:p>
          <a:p>
            <a:r>
              <a:rPr kumimoji="1" lang="zh-CN" altLang="en-US" dirty="0" smtClean="0"/>
              <a:t>备注</a:t>
            </a:r>
            <a:endParaRPr kumimoji="1" lang="en-US" altLang="zh-CN" dirty="0" smtClean="0"/>
          </a:p>
          <a:p>
            <a:pPr lvl="1"/>
            <a:r>
              <a:rPr lang="zh-CN" altLang="en-US" dirty="0" smtClean="0"/>
              <a:t>基本</a:t>
            </a:r>
            <a:r>
              <a:rPr lang="zh-CN" altLang="en-US" dirty="0"/>
              <a:t>词汇</a:t>
            </a:r>
            <a:r>
              <a:rPr lang="zh-CN" altLang="en-US" dirty="0" smtClean="0"/>
              <a:t>情感</a:t>
            </a:r>
            <a:r>
              <a:rPr lang="en-US" altLang="zh-CN" dirty="0" smtClean="0"/>
              <a:t>, </a:t>
            </a:r>
            <a:r>
              <a:rPr lang="zh-CN" altLang="en-US" dirty="0" smtClean="0"/>
              <a:t>中文</a:t>
            </a:r>
            <a:r>
              <a:rPr lang="zh-CN" altLang="en-US" dirty="0"/>
              <a:t>特有的谐音</a:t>
            </a:r>
            <a:r>
              <a:rPr lang="zh-CN" altLang="en-US" dirty="0" smtClean="0"/>
              <a:t>词</a:t>
            </a:r>
            <a:r>
              <a:rPr lang="en-US" altLang="zh-CN" dirty="0" smtClean="0"/>
              <a:t>, </a:t>
            </a:r>
            <a:r>
              <a:rPr lang="zh-CN" altLang="en-US" dirty="0" smtClean="0"/>
              <a:t>连续</a:t>
            </a:r>
            <a:r>
              <a:rPr lang="zh-CN" altLang="en-US" dirty="0"/>
              <a:t>的</a:t>
            </a:r>
            <a:r>
              <a:rPr lang="zh-CN" altLang="en-US" dirty="0" smtClean="0"/>
              <a:t>标点符号</a:t>
            </a:r>
            <a:r>
              <a:rPr lang="en-US" altLang="zh-CN" dirty="0" smtClean="0"/>
              <a:t>, </a:t>
            </a:r>
            <a:r>
              <a:rPr lang="zh-CN" altLang="en-US" dirty="0" smtClean="0"/>
              <a:t>微博</a:t>
            </a:r>
            <a:r>
              <a:rPr lang="zh-CN" altLang="en-US" dirty="0"/>
              <a:t>的</a:t>
            </a:r>
            <a:r>
              <a:rPr lang="zh-CN" altLang="en-US" dirty="0" smtClean="0"/>
              <a:t>长度</a:t>
            </a:r>
            <a:r>
              <a:rPr lang="en-US" altLang="zh-CN" dirty="0" smtClean="0"/>
              <a:t>, </a:t>
            </a:r>
            <a:r>
              <a:rPr lang="zh-CN" altLang="en-US" dirty="0" smtClean="0"/>
              <a:t>动词</a:t>
            </a:r>
            <a:r>
              <a:rPr lang="zh-CN" altLang="en-US" dirty="0"/>
              <a:t>被动</a:t>
            </a:r>
            <a:r>
              <a:rPr lang="zh-CN" altLang="en-US" dirty="0" smtClean="0"/>
              <a:t>化</a:t>
            </a:r>
            <a:r>
              <a:rPr lang="en-US" altLang="zh-CN" dirty="0" smtClean="0"/>
              <a:t>, </a:t>
            </a:r>
            <a:r>
              <a:rPr lang="zh-CN" altLang="en-US" dirty="0" smtClean="0"/>
              <a:t>双引号</a:t>
            </a:r>
            <a:r>
              <a:rPr lang="zh-CN" altLang="en-US" dirty="0"/>
              <a:t>内外情感</a:t>
            </a:r>
            <a:r>
              <a:rPr lang="zh-CN" altLang="en-US" dirty="0" smtClean="0"/>
              <a:t>模糊</a:t>
            </a:r>
            <a:endParaRPr lang="en-US" altLang="zh-CN" dirty="0"/>
          </a:p>
          <a:p>
            <a:pPr lvl="1"/>
            <a:r>
              <a:rPr kumimoji="1" lang="zh-CN" altLang="en-US" dirty="0" smtClean="0"/>
              <a:t>支持</a:t>
            </a:r>
            <a:r>
              <a:rPr kumimoji="1" lang="zh-CN" altLang="en-US" dirty="0"/>
              <a:t>向量</a:t>
            </a:r>
            <a:r>
              <a:rPr kumimoji="1" lang="zh-CN" altLang="en-US" dirty="0" smtClean="0"/>
              <a:t>机</a:t>
            </a:r>
            <a:r>
              <a:rPr kumimoji="1" lang="en-US" altLang="zh-CN" dirty="0" smtClean="0"/>
              <a:t>, </a:t>
            </a:r>
            <a:r>
              <a:rPr kumimoji="1" lang="zh-CN" altLang="en-US" dirty="0" smtClean="0"/>
              <a:t>决策树</a:t>
            </a:r>
            <a:r>
              <a:rPr kumimoji="1" lang="en-US" altLang="zh-CN" dirty="0" smtClean="0"/>
              <a:t>(C4.5), </a:t>
            </a:r>
            <a:r>
              <a:rPr kumimoji="1" lang="zh-CN" altLang="en-US" dirty="0" smtClean="0"/>
              <a:t>朴素</a:t>
            </a:r>
            <a:r>
              <a:rPr kumimoji="1" lang="zh-CN" altLang="en-US" dirty="0"/>
              <a:t>贝叶</a:t>
            </a:r>
            <a:r>
              <a:rPr kumimoji="1" lang="zh-CN" altLang="en-US" dirty="0" smtClean="0"/>
              <a:t>斯</a:t>
            </a:r>
            <a:r>
              <a:rPr kumimoji="1" lang="en-US" altLang="zh-CN" dirty="0" smtClean="0"/>
              <a:t>, </a:t>
            </a:r>
            <a:r>
              <a:rPr kumimoji="1" lang="zh-CN" altLang="en-US" dirty="0" smtClean="0"/>
              <a:t>逻辑</a:t>
            </a:r>
            <a:r>
              <a:rPr kumimoji="1" lang="zh-CN" altLang="en-US" dirty="0"/>
              <a:t>蒂</a:t>
            </a:r>
            <a:r>
              <a:rPr kumimoji="1" lang="zh-CN" altLang="en-US" dirty="0" smtClean="0"/>
              <a:t>回归</a:t>
            </a:r>
            <a:r>
              <a:rPr kumimoji="1" lang="en-US" altLang="zh-CN" dirty="0" smtClean="0"/>
              <a:t>, </a:t>
            </a:r>
            <a:r>
              <a:rPr kumimoji="1" lang="zh-CN" altLang="en-US" dirty="0" smtClean="0"/>
              <a:t>随机</a:t>
            </a:r>
            <a:r>
              <a:rPr kumimoji="1" lang="zh-CN" altLang="en-US" dirty="0"/>
              <a:t>森林</a:t>
            </a:r>
            <a:endParaRPr kumimoji="1" lang="en-US" altLang="zh-CN" dirty="0" smtClean="0"/>
          </a:p>
        </p:txBody>
      </p:sp>
    </p:spTree>
    <p:extLst>
      <p:ext uri="{BB962C8B-B14F-4D97-AF65-F5344CB8AC3E}">
        <p14:creationId xmlns:p14="http://schemas.microsoft.com/office/powerpoint/2010/main" val="1970266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4000" dirty="0"/>
              <a:t>面向网络文本的汉语反讽修辞识别方法研究</a:t>
            </a:r>
          </a:p>
        </p:txBody>
      </p:sp>
      <p:sp>
        <p:nvSpPr>
          <p:cNvPr id="3" name="内容占位符 2"/>
          <p:cNvSpPr>
            <a:spLocks noGrp="1"/>
          </p:cNvSpPr>
          <p:nvPr>
            <p:ph idx="1"/>
          </p:nvPr>
        </p:nvSpPr>
        <p:spPr>
          <a:xfrm>
            <a:off x="1097280" y="1845734"/>
            <a:ext cx="10058400" cy="4555066"/>
          </a:xfrm>
        </p:spPr>
        <p:txBody>
          <a:bodyPr>
            <a:normAutofit lnSpcReduction="10000"/>
          </a:bodyPr>
          <a:lstStyle/>
          <a:p>
            <a:r>
              <a:rPr kumimoji="1" lang="zh-CN" altLang="en-US" dirty="0" smtClean="0"/>
              <a:t>作者</a:t>
            </a:r>
            <a:r>
              <a:rPr kumimoji="1" lang="zh-CN" altLang="en-US" dirty="0"/>
              <a:t>：邢竹天，徐扬</a:t>
            </a:r>
            <a:r>
              <a:rPr kumimoji="1" lang="en-US" altLang="zh-CN" dirty="0"/>
              <a:t>(1</a:t>
            </a:r>
            <a:r>
              <a:rPr kumimoji="1" lang="en-US" altLang="zh-CN" dirty="0" smtClean="0"/>
              <a:t>)</a:t>
            </a:r>
          </a:p>
          <a:p>
            <a:pPr lvl="1"/>
            <a:r>
              <a:rPr kumimoji="1" lang="en-US" altLang="zh-CN" dirty="0" smtClean="0"/>
              <a:t>1</a:t>
            </a:r>
            <a:r>
              <a:rPr kumimoji="1" lang="en-US" altLang="zh-CN" dirty="0"/>
              <a:t>. </a:t>
            </a:r>
            <a:r>
              <a:rPr kumimoji="1" lang="zh-CN" altLang="en-US" dirty="0"/>
              <a:t>北京大学 信息管理系，北京</a:t>
            </a:r>
            <a:r>
              <a:rPr kumimoji="1" lang="en-US" altLang="zh-CN" dirty="0" smtClean="0"/>
              <a:t>100871</a:t>
            </a:r>
          </a:p>
          <a:p>
            <a:r>
              <a:rPr kumimoji="1" lang="zh-CN" altLang="en-US" dirty="0" smtClean="0"/>
              <a:t>摘要</a:t>
            </a:r>
            <a:endParaRPr kumimoji="1" lang="en-US" altLang="zh-CN" dirty="0" smtClean="0"/>
          </a:p>
          <a:p>
            <a:pPr lvl="1"/>
            <a:r>
              <a:rPr kumimoji="1" lang="zh-CN" altLang="en-US" dirty="0" smtClean="0"/>
              <a:t>互联网</a:t>
            </a:r>
            <a:r>
              <a:rPr kumimoji="1" lang="zh-CN" altLang="en-US" dirty="0"/>
              <a:t>文本的大量出现给情感分析研究提供了新的可能。文章研究</a:t>
            </a:r>
            <a:r>
              <a:rPr kumimoji="1" lang="zh-CN" altLang="en-US" b="1" dirty="0">
                <a:solidFill>
                  <a:srgbClr val="FF0000"/>
                </a:solidFill>
              </a:rPr>
              <a:t>中文的反讽修辞识别</a:t>
            </a:r>
            <a:r>
              <a:rPr kumimoji="1" lang="zh-CN" altLang="en-US" dirty="0"/>
              <a:t>，试图通过归纳的方法提出了一个汉语中出现</a:t>
            </a:r>
            <a:r>
              <a:rPr kumimoji="1" lang="zh-CN" altLang="en-US" b="1" dirty="0">
                <a:solidFill>
                  <a:srgbClr val="FF0000"/>
                </a:solidFill>
              </a:rPr>
              <a:t>反讽修辞的特征体系</a:t>
            </a:r>
            <a:r>
              <a:rPr kumimoji="1" lang="zh-CN" altLang="en-US" dirty="0"/>
              <a:t>，并进行了相关的算法设计</a:t>
            </a:r>
            <a:r>
              <a:rPr kumimoji="1" lang="zh-CN" altLang="en-US" dirty="0" smtClean="0"/>
              <a:t>。</a:t>
            </a:r>
            <a:endParaRPr kumimoji="1" lang="en-US" altLang="zh-CN" dirty="0" smtClean="0"/>
          </a:p>
          <a:p>
            <a:pPr lvl="1"/>
            <a:r>
              <a:rPr kumimoji="1" lang="zh-CN" altLang="en-US" dirty="0" smtClean="0"/>
              <a:t>通过</a:t>
            </a:r>
            <a:r>
              <a:rPr kumimoji="1" lang="zh-CN" altLang="en-US" dirty="0"/>
              <a:t>在互联网上抓取相关信息建立文档，然后训练反讽识别的</a:t>
            </a:r>
            <a:r>
              <a:rPr kumimoji="1" lang="en-US" altLang="zh-CN" b="1" dirty="0">
                <a:solidFill>
                  <a:srgbClr val="FF0000"/>
                </a:solidFill>
              </a:rPr>
              <a:t>Logistic</a:t>
            </a:r>
            <a:r>
              <a:rPr kumimoji="1" lang="zh-CN" altLang="en-US" b="1" dirty="0">
                <a:solidFill>
                  <a:srgbClr val="FF0000"/>
                </a:solidFill>
              </a:rPr>
              <a:t>模型</a:t>
            </a:r>
            <a:r>
              <a:rPr kumimoji="1" lang="zh-CN" altLang="en-US" dirty="0"/>
              <a:t>。通过模型自身的显着性、模型识别能力和人工标注识别结果的比较，验证了模型的有效性</a:t>
            </a:r>
            <a:r>
              <a:rPr kumimoji="1" lang="zh-CN" altLang="en-US" dirty="0" smtClean="0"/>
              <a:t>。</a:t>
            </a:r>
            <a:endParaRPr kumimoji="1" lang="en-US" altLang="zh-CN" dirty="0" smtClean="0"/>
          </a:p>
          <a:p>
            <a:pPr lvl="1"/>
            <a:r>
              <a:rPr kumimoji="1" lang="zh-CN" altLang="en-US" dirty="0" smtClean="0"/>
              <a:t>显</a:t>
            </a:r>
            <a:r>
              <a:rPr kumimoji="1" lang="zh-CN" altLang="en-US" dirty="0"/>
              <a:t>着性测试表明</a:t>
            </a:r>
            <a:r>
              <a:rPr kumimoji="1" lang="zh-CN" altLang="en-US" b="1" dirty="0">
                <a:solidFill>
                  <a:srgbClr val="FF0000"/>
                </a:solidFill>
              </a:rPr>
              <a:t>“意指义和字面义的偏离”和“情感的变化张力”</a:t>
            </a:r>
            <a:r>
              <a:rPr kumimoji="1" lang="zh-CN" altLang="en-US" dirty="0"/>
              <a:t>是反讽修辞在网络上汉语中最主要的两个特征</a:t>
            </a:r>
            <a:r>
              <a:rPr kumimoji="1" lang="zh-CN" altLang="en-US" dirty="0" smtClean="0"/>
              <a:t>。</a:t>
            </a:r>
            <a:endParaRPr kumimoji="1" lang="en-US" altLang="zh-CN" dirty="0" smtClean="0"/>
          </a:p>
          <a:p>
            <a:pPr lvl="1"/>
            <a:r>
              <a:rPr kumimoji="1" lang="zh-CN" altLang="en-US" dirty="0" smtClean="0"/>
              <a:t>模型</a:t>
            </a:r>
            <a:r>
              <a:rPr kumimoji="1" lang="zh-CN" altLang="en-US" dirty="0"/>
              <a:t>达到的</a:t>
            </a:r>
            <a:r>
              <a:rPr kumimoji="1" lang="en-US" altLang="zh-CN" dirty="0"/>
              <a:t>71.2</a:t>
            </a:r>
            <a:r>
              <a:rPr kumimoji="1" lang="zh-CN" altLang="en-US" dirty="0"/>
              <a:t>％的召回率和</a:t>
            </a:r>
            <a:r>
              <a:rPr kumimoji="1" lang="en-US" altLang="zh-CN" dirty="0"/>
              <a:t>60.3</a:t>
            </a:r>
            <a:r>
              <a:rPr kumimoji="1" lang="zh-CN" altLang="en-US" dirty="0"/>
              <a:t>％的分类准确度可以与</a:t>
            </a:r>
            <a:r>
              <a:rPr kumimoji="1" lang="zh-CN" altLang="en-US" b="1" dirty="0">
                <a:solidFill>
                  <a:srgbClr val="FF0000"/>
                </a:solidFill>
              </a:rPr>
              <a:t>近年国内外在英语，意大利语等类似问题研究中做出的最好结果相比较</a:t>
            </a:r>
            <a:r>
              <a:rPr kumimoji="1" lang="zh-CN" altLang="en-US" dirty="0" smtClean="0"/>
              <a:t>。</a:t>
            </a:r>
            <a:endParaRPr kumimoji="1" lang="en-US" altLang="zh-CN" dirty="0" smtClean="0"/>
          </a:p>
          <a:p>
            <a:r>
              <a:rPr kumimoji="1" lang="zh-CN" altLang="en-US" dirty="0" smtClean="0"/>
              <a:t>出版</a:t>
            </a:r>
            <a:r>
              <a:rPr kumimoji="1" lang="zh-CN" altLang="en-US" dirty="0"/>
              <a:t>源</a:t>
            </a:r>
            <a:r>
              <a:rPr kumimoji="1" lang="en-US" altLang="zh-CN" dirty="0"/>
              <a:t>: </a:t>
            </a:r>
            <a:r>
              <a:rPr kumimoji="1" lang="zh-CN" altLang="en-US" dirty="0"/>
              <a:t>山西大学学报（自然科学</a:t>
            </a:r>
            <a:r>
              <a:rPr kumimoji="1" lang="zh-CN" altLang="en-US" dirty="0" smtClean="0"/>
              <a:t>版）</a:t>
            </a:r>
            <a:r>
              <a:rPr kumimoji="1" lang="en-US" altLang="zh-CN" dirty="0" smtClean="0"/>
              <a:t>38(3): 385-391, 2015</a:t>
            </a:r>
          </a:p>
          <a:p>
            <a:r>
              <a:rPr kumimoji="1" lang="zh-CN" altLang="en-US" dirty="0" smtClean="0"/>
              <a:t>备注</a:t>
            </a:r>
            <a:endParaRPr kumimoji="1" lang="en-US" altLang="zh-CN" dirty="0" smtClean="0"/>
          </a:p>
          <a:p>
            <a:pPr lvl="1"/>
            <a:r>
              <a:rPr kumimoji="1" lang="zh-CN" altLang="en-US" dirty="0" smtClean="0"/>
              <a:t>可以</a:t>
            </a:r>
            <a:r>
              <a:rPr kumimoji="1" lang="zh-CN" altLang="en-US" dirty="0"/>
              <a:t>参考特征提取</a:t>
            </a:r>
          </a:p>
          <a:p>
            <a:endParaRPr kumimoji="1" lang="zh-CN" altLang="en-US" dirty="0"/>
          </a:p>
        </p:txBody>
      </p:sp>
    </p:spTree>
    <p:extLst>
      <p:ext uri="{BB962C8B-B14F-4D97-AF65-F5344CB8AC3E}">
        <p14:creationId xmlns:p14="http://schemas.microsoft.com/office/powerpoint/2010/main" val="1854103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中英文</a:t>
            </a:r>
            <a:r>
              <a:rPr kumimoji="1" lang="zh-CN" altLang="en-US" dirty="0"/>
              <a:t>反讽识别的对比</a:t>
            </a:r>
            <a:r>
              <a:rPr kumimoji="1" lang="zh-CN" altLang="en-US" dirty="0" smtClean="0"/>
              <a:t>分析</a:t>
            </a:r>
            <a:endParaRPr kumimoji="1" lang="en-US" altLang="zh-CN" dirty="0"/>
          </a:p>
        </p:txBody>
      </p:sp>
      <p:sp>
        <p:nvSpPr>
          <p:cNvPr id="3" name="内容占位符 2"/>
          <p:cNvSpPr>
            <a:spLocks noGrp="1"/>
          </p:cNvSpPr>
          <p:nvPr>
            <p:ph idx="1"/>
          </p:nvPr>
        </p:nvSpPr>
        <p:spPr>
          <a:xfrm>
            <a:off x="1097280" y="1845733"/>
            <a:ext cx="10058400" cy="4626319"/>
          </a:xfrm>
        </p:spPr>
        <p:txBody>
          <a:bodyPr>
            <a:normAutofit lnSpcReduction="10000"/>
          </a:bodyPr>
          <a:lstStyle/>
          <a:p>
            <a:r>
              <a:rPr kumimoji="1" lang="zh-CN" altLang="en-US" sz="1800" dirty="0" smtClean="0"/>
              <a:t>作者</a:t>
            </a:r>
            <a:r>
              <a:rPr kumimoji="1" lang="en-US" altLang="zh-CN" sz="1800" dirty="0"/>
              <a:t>: </a:t>
            </a:r>
            <a:r>
              <a:rPr kumimoji="1" lang="zh-CN" altLang="en-US" sz="1800" dirty="0"/>
              <a:t>姚</a:t>
            </a:r>
            <a:r>
              <a:rPr kumimoji="1" lang="zh-CN" altLang="en-US" sz="1800" dirty="0" smtClean="0"/>
              <a:t>健</a:t>
            </a:r>
            <a:endParaRPr kumimoji="1" lang="en-US" altLang="zh-CN" sz="1800" dirty="0" smtClean="0"/>
          </a:p>
          <a:p>
            <a:r>
              <a:rPr kumimoji="1" lang="zh-CN" altLang="en-US" sz="1800" dirty="0" smtClean="0"/>
              <a:t>指导</a:t>
            </a:r>
            <a:r>
              <a:rPr kumimoji="1" lang="zh-CN" altLang="en-US" sz="1800" dirty="0"/>
              <a:t>老师</a:t>
            </a:r>
            <a:r>
              <a:rPr kumimoji="1" lang="en-US" altLang="zh-CN" sz="1800" dirty="0"/>
              <a:t>: </a:t>
            </a:r>
            <a:r>
              <a:rPr kumimoji="1" lang="zh-CN" altLang="en-US" sz="1800" dirty="0"/>
              <a:t>冯卉 </a:t>
            </a:r>
            <a:r>
              <a:rPr kumimoji="1" lang="zh-CN" altLang="en-US" sz="1800" dirty="0" smtClean="0"/>
              <a:t>副教授</a:t>
            </a:r>
            <a:endParaRPr kumimoji="1" lang="en-US" altLang="zh-CN" sz="1800" dirty="0" smtClean="0"/>
          </a:p>
          <a:p>
            <a:r>
              <a:rPr kumimoji="1" lang="zh-CN" altLang="en-US" sz="1800" dirty="0" smtClean="0"/>
              <a:t>摘要</a:t>
            </a:r>
            <a:endParaRPr kumimoji="1" lang="en-US" altLang="zh-CN" sz="1800" dirty="0" smtClean="0"/>
          </a:p>
          <a:p>
            <a:pPr lvl="1"/>
            <a:r>
              <a:rPr kumimoji="1" lang="zh-CN" altLang="en-US" sz="1600" dirty="0" smtClean="0"/>
              <a:t>反讽</a:t>
            </a:r>
            <a:r>
              <a:rPr kumimoji="1" lang="zh-CN" altLang="en-US" sz="1600" dirty="0"/>
              <a:t>是日常交流中一种普遍存在的语言表达形式</a:t>
            </a:r>
            <a:r>
              <a:rPr kumimoji="1" lang="zh-CN" altLang="en-US" sz="1600" dirty="0" smtClean="0"/>
              <a:t>。基于</a:t>
            </a:r>
            <a:r>
              <a:rPr kumimoji="1" lang="zh-CN" altLang="en-US" sz="1600" dirty="0"/>
              <a:t>前人对识别反讽言语标准的研究和隐性展示理论</a:t>
            </a:r>
            <a:r>
              <a:rPr kumimoji="1" lang="en-US" altLang="zh-CN" sz="1600" dirty="0"/>
              <a:t>(Utsumi,2000</a:t>
            </a:r>
            <a:r>
              <a:rPr kumimoji="1" lang="en-US" altLang="zh-CN" sz="1600" dirty="0" smtClean="0"/>
              <a:t>)</a:t>
            </a:r>
            <a:r>
              <a:rPr kumimoji="1" lang="zh-CN" altLang="en-US" sz="1600" dirty="0" smtClean="0"/>
              <a:t>本文</a:t>
            </a:r>
            <a:r>
              <a:rPr kumimoji="1" lang="zh-CN" altLang="en-US" sz="1600" dirty="0"/>
              <a:t>试图通过计算语言材料的特征值获得具体的信息</a:t>
            </a:r>
            <a:r>
              <a:rPr kumimoji="1" lang="en-US" altLang="zh-CN" sz="1600" dirty="0"/>
              <a:t>,</a:t>
            </a:r>
            <a:r>
              <a:rPr kumimoji="1" lang="zh-CN" altLang="en-US" sz="1600" dirty="0"/>
              <a:t>从而找出在近似语境下两种语言之间具有讽刺意味的标识语用特征的相同点和不同点</a:t>
            </a:r>
            <a:r>
              <a:rPr kumimoji="1" lang="en-US" altLang="zh-CN" sz="1600" dirty="0"/>
              <a:t>,</a:t>
            </a:r>
            <a:r>
              <a:rPr kumimoji="1" lang="zh-CN" altLang="en-US" sz="1600" b="1" dirty="0">
                <a:solidFill>
                  <a:srgbClr val="FF0000"/>
                </a:solidFill>
              </a:rPr>
              <a:t>验证适用于英文反讽识别的六类核心特征</a:t>
            </a:r>
            <a:r>
              <a:rPr kumimoji="1" lang="en-US" altLang="zh-CN" sz="1600" dirty="0"/>
              <a:t>,</a:t>
            </a:r>
            <a:r>
              <a:rPr kumimoji="1" lang="zh-CN" altLang="en-US" sz="1600" dirty="0"/>
              <a:t>即</a:t>
            </a:r>
            <a:r>
              <a:rPr kumimoji="1" lang="en-US" altLang="zh-CN" sz="1600" b="1" dirty="0">
                <a:solidFill>
                  <a:srgbClr val="0070C0"/>
                </a:solidFill>
              </a:rPr>
              <a:t>n</a:t>
            </a:r>
            <a:r>
              <a:rPr kumimoji="1" lang="zh-CN" altLang="en-US" sz="1600" b="1" dirty="0">
                <a:solidFill>
                  <a:srgbClr val="0070C0"/>
                </a:solidFill>
              </a:rPr>
              <a:t>元词位语法值、</a:t>
            </a:r>
            <a:r>
              <a:rPr kumimoji="1" lang="en-US" altLang="zh-CN" sz="1600" b="1" dirty="0">
                <a:solidFill>
                  <a:srgbClr val="0070C0"/>
                </a:solidFill>
              </a:rPr>
              <a:t>n</a:t>
            </a:r>
            <a:r>
              <a:rPr kumimoji="1" lang="zh-CN" altLang="en-US" sz="1600" b="1" dirty="0">
                <a:solidFill>
                  <a:srgbClr val="0070C0"/>
                </a:solidFill>
              </a:rPr>
              <a:t>元词性语法值、有趣性数值、词极值、情感值和愉悦值</a:t>
            </a:r>
            <a:r>
              <a:rPr kumimoji="1" lang="zh-CN" altLang="en-US" sz="1600" b="1" dirty="0">
                <a:solidFill>
                  <a:srgbClr val="FF0000"/>
                </a:solidFill>
              </a:rPr>
              <a:t>是否能适用于中文环境下反讽的识别</a:t>
            </a:r>
            <a:r>
              <a:rPr kumimoji="1" lang="zh-CN" altLang="en-US" sz="1600" b="1" dirty="0" smtClean="0">
                <a:solidFill>
                  <a:srgbClr val="FF0000"/>
                </a:solidFill>
              </a:rPr>
              <a:t>。</a:t>
            </a:r>
            <a:endParaRPr kumimoji="1" lang="en-US" altLang="zh-CN" sz="1600" b="1" dirty="0" smtClean="0">
              <a:solidFill>
                <a:srgbClr val="FF0000"/>
              </a:solidFill>
            </a:endParaRPr>
          </a:p>
          <a:p>
            <a:pPr lvl="1"/>
            <a:r>
              <a:rPr kumimoji="1" lang="zh-CN" altLang="en-US" sz="1600" dirty="0" smtClean="0"/>
              <a:t>实验结果表明在言语反讽核心特征上</a:t>
            </a:r>
            <a:r>
              <a:rPr kumimoji="1" lang="en-US" altLang="zh-CN" sz="1600" dirty="0" smtClean="0"/>
              <a:t>,</a:t>
            </a:r>
            <a:r>
              <a:rPr kumimoji="1" lang="zh-CN" altLang="en-US" sz="1600" dirty="0" smtClean="0">
                <a:solidFill>
                  <a:schemeClr val="tx1"/>
                </a:solidFill>
              </a:rPr>
              <a:t>用于识别英文文本是否具有反讽特征的核心特征</a:t>
            </a:r>
            <a:r>
              <a:rPr kumimoji="1" lang="zh-CN" altLang="en-US" sz="1600" b="1" dirty="0" smtClean="0">
                <a:solidFill>
                  <a:srgbClr val="FF0000"/>
                </a:solidFill>
              </a:rPr>
              <a:t>同样适用</a:t>
            </a:r>
            <a:r>
              <a:rPr kumimoji="1" lang="zh-CN" altLang="en-US" sz="1600" dirty="0" smtClean="0">
                <a:solidFill>
                  <a:schemeClr val="tx1"/>
                </a:solidFill>
              </a:rPr>
              <a:t>于中文的反讽识别</a:t>
            </a:r>
            <a:r>
              <a:rPr kumimoji="1" lang="en-US" altLang="zh-CN" sz="1600" dirty="0" smtClean="0">
                <a:solidFill>
                  <a:schemeClr val="tx1"/>
                </a:solidFill>
              </a:rPr>
              <a:t>,</a:t>
            </a:r>
            <a:r>
              <a:rPr kumimoji="1" lang="zh-CN" altLang="en-US" sz="1600" dirty="0" smtClean="0"/>
              <a:t>即六类特征在区分汉语文本中的反讽特征中扮演重要角色</a:t>
            </a:r>
            <a:r>
              <a:rPr kumimoji="1" lang="en-US" altLang="zh-CN" sz="1600" dirty="0" smtClean="0"/>
              <a:t>,</a:t>
            </a:r>
            <a:r>
              <a:rPr kumimoji="1" lang="zh-CN" altLang="en-US" sz="1600" dirty="0" smtClean="0"/>
              <a:t>每个类别的特征值在中文反讽识别中呈现出有异于英文反讽识别的排列特性。</a:t>
            </a:r>
            <a:endParaRPr kumimoji="1" lang="en-US" altLang="zh-CN" sz="1600" dirty="0" smtClean="0"/>
          </a:p>
          <a:p>
            <a:pPr lvl="1"/>
            <a:r>
              <a:rPr kumimoji="1" lang="zh-CN" altLang="en-US" sz="1600" dirty="0" smtClean="0"/>
              <a:t>具体而言</a:t>
            </a:r>
            <a:r>
              <a:rPr kumimoji="1" lang="en-US" altLang="zh-CN" sz="1600" dirty="0" smtClean="0"/>
              <a:t>,</a:t>
            </a:r>
            <a:r>
              <a:rPr kumimoji="1" lang="zh-CN" altLang="en-US" sz="1600" dirty="0" smtClean="0"/>
              <a:t>在识别英文反讽时</a:t>
            </a:r>
            <a:r>
              <a:rPr kumimoji="1" lang="en-US" altLang="zh-CN" sz="1600" dirty="0" smtClean="0"/>
              <a:t>,</a:t>
            </a:r>
            <a:r>
              <a:rPr kumimoji="1" lang="en-US" altLang="zh-CN" sz="1600" b="1" dirty="0" smtClean="0">
                <a:solidFill>
                  <a:srgbClr val="FF0000"/>
                </a:solidFill>
              </a:rPr>
              <a:t>n</a:t>
            </a:r>
            <a:r>
              <a:rPr kumimoji="1" lang="zh-CN" altLang="en-US" sz="1600" b="1" dirty="0" smtClean="0">
                <a:solidFill>
                  <a:srgbClr val="FF0000"/>
                </a:solidFill>
              </a:rPr>
              <a:t>元词位语法值</a:t>
            </a:r>
            <a:r>
              <a:rPr kumimoji="1" lang="zh-CN" altLang="en-US" sz="1600" dirty="0" smtClean="0"/>
              <a:t>的功能标识起重要作用</a:t>
            </a:r>
            <a:r>
              <a:rPr kumimoji="1" lang="en-US" altLang="zh-CN" sz="1600" dirty="0" smtClean="0"/>
              <a:t>,</a:t>
            </a:r>
            <a:r>
              <a:rPr kumimoji="1" lang="zh-CN" altLang="en-US" sz="1600" dirty="0" smtClean="0"/>
              <a:t>其次是</a:t>
            </a:r>
            <a:r>
              <a:rPr kumimoji="1" lang="en-US" altLang="zh-CN" sz="1600" b="1" dirty="0" smtClean="0">
                <a:solidFill>
                  <a:srgbClr val="FF0000"/>
                </a:solidFill>
              </a:rPr>
              <a:t>n</a:t>
            </a:r>
            <a:r>
              <a:rPr kumimoji="1" lang="zh-CN" altLang="en-US" sz="1600" b="1" dirty="0" smtClean="0">
                <a:solidFill>
                  <a:srgbClr val="FF0000"/>
                </a:solidFill>
              </a:rPr>
              <a:t>元词性语法值</a:t>
            </a:r>
            <a:r>
              <a:rPr kumimoji="1" lang="zh-CN" altLang="en-US" sz="1600" dirty="0" smtClean="0"/>
              <a:t>和</a:t>
            </a:r>
            <a:r>
              <a:rPr kumimoji="1" lang="zh-CN" altLang="en-US" sz="1600" b="1" dirty="0" smtClean="0">
                <a:solidFill>
                  <a:srgbClr val="FF0000"/>
                </a:solidFill>
              </a:rPr>
              <a:t>愉悦值</a:t>
            </a:r>
            <a:r>
              <a:rPr kumimoji="1" lang="en-US" altLang="zh-CN" sz="1600" dirty="0" smtClean="0"/>
              <a:t>;</a:t>
            </a:r>
            <a:r>
              <a:rPr kumimoji="1" lang="zh-CN" altLang="en-US" sz="1600" dirty="0" smtClean="0"/>
              <a:t>而在识别中文反讽方面</a:t>
            </a:r>
            <a:r>
              <a:rPr kumimoji="1" lang="en-US" altLang="zh-CN" sz="1600" dirty="0" smtClean="0"/>
              <a:t>,</a:t>
            </a:r>
            <a:r>
              <a:rPr kumimoji="1" lang="zh-CN" altLang="en-US" sz="1600" b="1" dirty="0" smtClean="0">
                <a:solidFill>
                  <a:srgbClr val="FF0000"/>
                </a:solidFill>
              </a:rPr>
              <a:t>词极值</a:t>
            </a:r>
            <a:r>
              <a:rPr kumimoji="1" lang="zh-CN" altLang="en-US" sz="1600" dirty="0" smtClean="0"/>
              <a:t>和</a:t>
            </a:r>
            <a:r>
              <a:rPr kumimoji="1" lang="en-US" altLang="zh-CN" sz="1600" b="1" dirty="0" smtClean="0">
                <a:solidFill>
                  <a:srgbClr val="FF0000"/>
                </a:solidFill>
              </a:rPr>
              <a:t>n</a:t>
            </a:r>
            <a:r>
              <a:rPr kumimoji="1" lang="zh-CN" altLang="en-US" sz="1600" b="1" dirty="0" smtClean="0">
                <a:solidFill>
                  <a:srgbClr val="FF0000"/>
                </a:solidFill>
              </a:rPr>
              <a:t>元词性语法值</a:t>
            </a:r>
            <a:r>
              <a:rPr kumimoji="1" lang="zh-CN" altLang="en-US" sz="1600" dirty="0" smtClean="0"/>
              <a:t>共同承担类似作用</a:t>
            </a:r>
            <a:r>
              <a:rPr kumimoji="1" lang="en-US" altLang="zh-CN" sz="1600" dirty="0" smtClean="0"/>
              <a:t>,</a:t>
            </a:r>
            <a:r>
              <a:rPr kumimoji="1" lang="zh-CN" altLang="en-US" sz="1600" dirty="0" smtClean="0"/>
              <a:t>其中</a:t>
            </a:r>
            <a:r>
              <a:rPr kumimoji="1" lang="zh-CN" altLang="en-US" sz="1600" b="1" dirty="0" smtClean="0">
                <a:solidFill>
                  <a:srgbClr val="FF0000"/>
                </a:solidFill>
              </a:rPr>
              <a:t>词语的极性特征</a:t>
            </a:r>
            <a:r>
              <a:rPr kumimoji="1" lang="zh-CN" altLang="en-US" sz="1600" dirty="0" smtClean="0"/>
              <a:t>在中文的反讽识别上发挥了比前者更为重要的作用。另一方面</a:t>
            </a:r>
            <a:r>
              <a:rPr kumimoji="1" lang="en-US" altLang="zh-CN" sz="1600" dirty="0" smtClean="0"/>
              <a:t>,</a:t>
            </a:r>
            <a:r>
              <a:rPr kumimoji="1" lang="zh-CN" altLang="en-US" sz="1600" b="1" dirty="0" smtClean="0">
                <a:solidFill>
                  <a:srgbClr val="FF0000"/>
                </a:solidFill>
              </a:rPr>
              <a:t>情感值特征</a:t>
            </a:r>
            <a:r>
              <a:rPr kumimoji="1" lang="zh-CN" altLang="en-US" sz="1600" dirty="0" smtClean="0"/>
              <a:t>在中文和英文反讽识别上具有</a:t>
            </a:r>
            <a:r>
              <a:rPr kumimoji="1" lang="zh-CN" altLang="en-US" sz="1600" b="1" dirty="0" smtClean="0">
                <a:solidFill>
                  <a:srgbClr val="FF0000"/>
                </a:solidFill>
              </a:rPr>
              <a:t>相似</a:t>
            </a:r>
            <a:r>
              <a:rPr kumimoji="1" lang="zh-CN" altLang="en-US" sz="1600" dirty="0" smtClean="0"/>
              <a:t>的作用。</a:t>
            </a:r>
            <a:endParaRPr kumimoji="1" lang="en-US" altLang="zh-CN" sz="1600" dirty="0" smtClean="0"/>
          </a:p>
          <a:p>
            <a:r>
              <a:rPr kumimoji="1" lang="zh-CN" altLang="en-US" sz="1800" dirty="0" smtClean="0"/>
              <a:t>出版源</a:t>
            </a:r>
            <a:r>
              <a:rPr kumimoji="1" lang="en-US" altLang="zh-CN" sz="1800" dirty="0" smtClean="0"/>
              <a:t>:《</a:t>
            </a:r>
            <a:r>
              <a:rPr kumimoji="1" lang="zh-CN" altLang="en-US" sz="1800" dirty="0"/>
              <a:t>天津大学</a:t>
            </a:r>
            <a:r>
              <a:rPr kumimoji="1" lang="en-US" altLang="zh-CN" sz="1800" dirty="0"/>
              <a:t>》, </a:t>
            </a:r>
            <a:r>
              <a:rPr kumimoji="1" lang="en-US" altLang="zh-CN" sz="1800" dirty="0" smtClean="0"/>
              <a:t>2015, </a:t>
            </a:r>
            <a:r>
              <a:rPr kumimoji="1" lang="zh-CN" altLang="en-US" sz="1800" dirty="0" smtClean="0"/>
              <a:t>外国</a:t>
            </a:r>
            <a:r>
              <a:rPr kumimoji="1" lang="zh-CN" altLang="en-US" sz="1800" dirty="0"/>
              <a:t>语言学及应用语言研究生学位</a:t>
            </a:r>
            <a:r>
              <a:rPr kumimoji="1" lang="zh-CN" altLang="en-US" sz="1800" dirty="0" smtClean="0"/>
              <a:t>论文</a:t>
            </a:r>
            <a:endParaRPr kumimoji="1" lang="en-US" altLang="zh-CN" sz="1800" dirty="0" smtClean="0"/>
          </a:p>
          <a:p>
            <a:r>
              <a:rPr kumimoji="1" lang="zh-CN" altLang="en-US" sz="1800" dirty="0" smtClean="0"/>
              <a:t>备注</a:t>
            </a:r>
            <a:endParaRPr kumimoji="1" lang="en-US" altLang="zh-CN" sz="1800" dirty="0" smtClean="0"/>
          </a:p>
          <a:p>
            <a:pPr lvl="1"/>
            <a:r>
              <a:rPr kumimoji="1" lang="zh-CN" altLang="en-US" sz="1600" dirty="0" smtClean="0"/>
              <a:t>可以</a:t>
            </a:r>
            <a:r>
              <a:rPr kumimoji="1" lang="zh-CN" altLang="en-US" sz="1600" dirty="0"/>
              <a:t>参考特征</a:t>
            </a:r>
            <a:r>
              <a:rPr kumimoji="1" lang="zh-CN" altLang="en-US" sz="1600" dirty="0" smtClean="0"/>
              <a:t>提取</a:t>
            </a:r>
            <a:endParaRPr kumimoji="1" lang="zh-CN" altLang="en-US" sz="1600" dirty="0"/>
          </a:p>
        </p:txBody>
      </p:sp>
    </p:spTree>
    <p:extLst>
      <p:ext uri="{BB962C8B-B14F-4D97-AF65-F5344CB8AC3E}">
        <p14:creationId xmlns:p14="http://schemas.microsoft.com/office/powerpoint/2010/main" val="1353219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200" dirty="0"/>
              <a:t>基于多特征融合的混合神经网络模型讽刺语用</a:t>
            </a:r>
            <a:r>
              <a:rPr kumimoji="1" lang="zh-CN" altLang="en-US" sz="3200" dirty="0" smtClean="0"/>
              <a:t>判别</a:t>
            </a:r>
            <a:endParaRPr kumimoji="1" lang="zh-CN" altLang="en-US" sz="3200" dirty="0"/>
          </a:p>
        </p:txBody>
      </p:sp>
      <p:sp>
        <p:nvSpPr>
          <p:cNvPr id="3" name="内容占位符 2"/>
          <p:cNvSpPr>
            <a:spLocks noGrp="1"/>
          </p:cNvSpPr>
          <p:nvPr>
            <p:ph idx="1"/>
          </p:nvPr>
        </p:nvSpPr>
        <p:spPr>
          <a:xfrm>
            <a:off x="1097280" y="1845734"/>
            <a:ext cx="10058400" cy="4372186"/>
          </a:xfrm>
        </p:spPr>
        <p:txBody>
          <a:bodyPr>
            <a:normAutofit fontScale="92500" lnSpcReduction="20000"/>
          </a:bodyPr>
          <a:lstStyle/>
          <a:p>
            <a:r>
              <a:rPr kumimoji="1" lang="zh-CN" altLang="en-US" dirty="0" smtClean="0"/>
              <a:t>作者</a:t>
            </a:r>
            <a:r>
              <a:rPr kumimoji="1" lang="en-US" altLang="zh-CN" dirty="0"/>
              <a:t>: </a:t>
            </a:r>
            <a:r>
              <a:rPr kumimoji="1" lang="zh-CN" altLang="en-US" dirty="0"/>
              <a:t>孙晓</a:t>
            </a:r>
            <a:r>
              <a:rPr kumimoji="1" lang="en-US" altLang="zh-CN" dirty="0"/>
              <a:t>, </a:t>
            </a:r>
            <a:r>
              <a:rPr kumimoji="1" lang="zh-CN" altLang="en-US" dirty="0"/>
              <a:t>何家劲</a:t>
            </a:r>
            <a:r>
              <a:rPr kumimoji="1" lang="en-US" altLang="zh-CN" dirty="0"/>
              <a:t>, </a:t>
            </a:r>
            <a:r>
              <a:rPr kumimoji="1" lang="zh-CN" altLang="en-US" dirty="0"/>
              <a:t>任福</a:t>
            </a:r>
            <a:r>
              <a:rPr kumimoji="1" lang="zh-CN" altLang="en-US" dirty="0" smtClean="0"/>
              <a:t>继</a:t>
            </a:r>
            <a:endParaRPr kumimoji="1" lang="en-US" altLang="zh-CN" dirty="0" smtClean="0"/>
          </a:p>
          <a:p>
            <a:r>
              <a:rPr kumimoji="1" lang="zh-CN" altLang="en-US" dirty="0" smtClean="0"/>
              <a:t>摘要</a:t>
            </a:r>
            <a:endParaRPr kumimoji="1" lang="en-US" altLang="zh-CN" dirty="0" smtClean="0"/>
          </a:p>
          <a:p>
            <a:pPr lvl="1"/>
            <a:r>
              <a:rPr kumimoji="1" lang="zh-CN" altLang="en-US" dirty="0"/>
              <a:t>在社交媒体中，</a:t>
            </a:r>
            <a:r>
              <a:rPr kumimoji="1" lang="zh-CN" altLang="en-US" dirty="0" smtClean="0"/>
              <a:t>存</a:t>
            </a:r>
            <a:r>
              <a:rPr kumimoji="1" lang="zh-CN" altLang="en-US" dirty="0"/>
              <a:t>在</a:t>
            </a:r>
            <a:r>
              <a:rPr kumimoji="1" lang="zh-CN" altLang="en-US" dirty="0" smtClean="0"/>
              <a:t>大量</a:t>
            </a:r>
            <a:r>
              <a:rPr kumimoji="1" lang="zh-CN" altLang="en-US" dirty="0"/>
              <a:t>的反讽</a:t>
            </a:r>
            <a:r>
              <a:rPr kumimoji="1" lang="zh-CN" altLang="en-US" dirty="0" smtClean="0"/>
              <a:t>和</a:t>
            </a:r>
            <a:r>
              <a:rPr kumimoji="1" lang="zh-CN" altLang="en-US" dirty="0"/>
              <a:t>讽</a:t>
            </a:r>
            <a:r>
              <a:rPr kumimoji="1" lang="zh-CN" altLang="en-US" dirty="0" smtClean="0"/>
              <a:t>刺</a:t>
            </a:r>
            <a:r>
              <a:rPr kumimoji="1" lang="zh-CN" altLang="en-US" dirty="0"/>
              <a:t>等</a:t>
            </a:r>
            <a:r>
              <a:rPr kumimoji="1" lang="zh-CN" altLang="en-US" dirty="0" smtClean="0"/>
              <a:t>现象</a:t>
            </a:r>
            <a:r>
              <a:rPr kumimoji="1" lang="zh-CN" altLang="en-US" dirty="0"/>
              <a:t>，</a:t>
            </a:r>
            <a:r>
              <a:rPr kumimoji="1" lang="zh-CN" altLang="en-US" dirty="0" smtClean="0"/>
              <a:t>这些</a:t>
            </a:r>
            <a:r>
              <a:rPr kumimoji="1" lang="zh-CN" altLang="en-US" dirty="0"/>
              <a:t>语言现象往往表征了一定情感倾向性。然而这些特殊的语言现象所表达的语义倾向性，通常与其浅层字面含义相去甚远，因此加大了社交媒体中文本情感分析的难度</a:t>
            </a:r>
            <a:r>
              <a:rPr kumimoji="1" lang="zh-CN" altLang="en-US" dirty="0" smtClean="0"/>
              <a:t>。</a:t>
            </a:r>
            <a:endParaRPr kumimoji="1" lang="en-US" altLang="zh-CN" dirty="0" smtClean="0"/>
          </a:p>
          <a:p>
            <a:pPr lvl="1"/>
            <a:r>
              <a:rPr kumimoji="1" lang="zh-CN" altLang="en-US" dirty="0" smtClean="0"/>
              <a:t>鉴于</a:t>
            </a:r>
            <a:r>
              <a:rPr kumimoji="1" lang="zh-CN" altLang="en-US" dirty="0"/>
              <a:t>此，本文主要研究中文社交媒体讽刺语用识别任务，构建了一个覆盖</a:t>
            </a:r>
            <a:r>
              <a:rPr kumimoji="1" lang="zh-CN" altLang="en-US" b="1" dirty="0">
                <a:solidFill>
                  <a:srgbClr val="FF0000"/>
                </a:solidFill>
              </a:rPr>
              <a:t>反讽、讽刺两种</a:t>
            </a:r>
            <a:r>
              <a:rPr kumimoji="1" lang="zh-CN" altLang="en-US" dirty="0"/>
              <a:t>语言现象</a:t>
            </a:r>
            <a:r>
              <a:rPr kumimoji="1" lang="zh-CN" altLang="en-US" dirty="0" smtClean="0"/>
              <a:t>的</a:t>
            </a:r>
            <a:r>
              <a:rPr kumimoji="1" lang="zh-CN" altLang="en-US" dirty="0"/>
              <a:t>语</a:t>
            </a:r>
            <a:r>
              <a:rPr kumimoji="1" lang="zh-CN" altLang="en-US" dirty="0" smtClean="0"/>
              <a:t>料库</a:t>
            </a:r>
            <a:r>
              <a:rPr kumimoji="1" lang="zh-CN" altLang="en-US" dirty="0"/>
              <a:t>，基于此挖掘反讽和讽刺的语言特点</a:t>
            </a:r>
            <a:r>
              <a:rPr kumimoji="1" lang="zh-CN" altLang="en-US" dirty="0" smtClean="0"/>
              <a:t>。</a:t>
            </a:r>
            <a:endParaRPr kumimoji="1" lang="en-US" altLang="zh-CN" dirty="0" smtClean="0"/>
          </a:p>
          <a:p>
            <a:pPr lvl="1"/>
            <a:r>
              <a:rPr kumimoji="1" lang="zh-CN" altLang="en-US" dirty="0" smtClean="0"/>
              <a:t>本文</a:t>
            </a:r>
            <a:r>
              <a:rPr kumimoji="1" lang="zh-CN" altLang="en-US" dirty="0"/>
              <a:t>通过对比一些有效</a:t>
            </a:r>
            <a:r>
              <a:rPr kumimoji="1" lang="zh-CN" altLang="en-US" dirty="0" smtClean="0"/>
              <a:t>领域</a:t>
            </a:r>
            <a:r>
              <a:rPr kumimoji="1" lang="zh-CN" altLang="en-US" dirty="0"/>
              <a:t>特</a:t>
            </a:r>
            <a:r>
              <a:rPr kumimoji="1" lang="zh-CN" altLang="en-US" dirty="0" smtClean="0"/>
              <a:t>征</a:t>
            </a:r>
            <a:r>
              <a:rPr kumimoji="1" lang="zh-CN" altLang="en-US" dirty="0"/>
              <a:t>，</a:t>
            </a:r>
            <a:r>
              <a:rPr kumimoji="1" lang="zh-CN" altLang="en-US" b="1" dirty="0">
                <a:solidFill>
                  <a:srgbClr val="FF0000"/>
                </a:solidFill>
              </a:rPr>
              <a:t>验证</a:t>
            </a:r>
            <a:r>
              <a:rPr kumimoji="1" lang="zh-CN" altLang="en-US" dirty="0"/>
              <a:t>了在反讽和讽刺文本的识别中，其</a:t>
            </a:r>
            <a:r>
              <a:rPr kumimoji="1" lang="zh-CN" altLang="en-US" b="1" dirty="0">
                <a:solidFill>
                  <a:srgbClr val="FF0000"/>
                </a:solidFill>
              </a:rPr>
              <a:t>结构和语义等深层特征的重要性</a:t>
            </a:r>
            <a:r>
              <a:rPr kumimoji="1" lang="zh-CN" altLang="en-US" dirty="0"/>
              <a:t>。基于此，提出了一种有效多特征融合的混合神经网络判别模型，融合了</a:t>
            </a:r>
            <a:r>
              <a:rPr kumimoji="1" lang="zh-CN" altLang="en-US" b="1" dirty="0">
                <a:solidFill>
                  <a:srgbClr val="FF0000"/>
                </a:solidFill>
              </a:rPr>
              <a:t>卷积神经网络与</a:t>
            </a:r>
            <a:r>
              <a:rPr kumimoji="1" lang="en-US" altLang="zh-CN" b="1" dirty="0">
                <a:solidFill>
                  <a:srgbClr val="FF0000"/>
                </a:solidFill>
              </a:rPr>
              <a:t>LSTM</a:t>
            </a:r>
            <a:r>
              <a:rPr kumimoji="1" lang="zh-CN" altLang="en-US" b="1" dirty="0">
                <a:solidFill>
                  <a:srgbClr val="FF0000"/>
                </a:solidFill>
              </a:rPr>
              <a:t>序列神经网络模型</a:t>
            </a:r>
            <a:r>
              <a:rPr kumimoji="1" lang="zh-CN" altLang="en-US" dirty="0"/>
              <a:t>，通过深层模型学习深层语义特征和深层结构特征，该模型获得了较好的识别精度，优于传统单一的神经网络模型和</a:t>
            </a:r>
            <a:r>
              <a:rPr kumimoji="1" lang="en-US" altLang="zh-CN" dirty="0"/>
              <a:t>BOW</a:t>
            </a:r>
            <a:r>
              <a:rPr kumimoji="1" lang="zh-CN" altLang="en-US" dirty="0"/>
              <a:t>（</a:t>
            </a:r>
            <a:r>
              <a:rPr kumimoji="1" lang="en-US" altLang="zh-CN" dirty="0"/>
              <a:t>Bag-of-Words</a:t>
            </a:r>
            <a:r>
              <a:rPr kumimoji="1" lang="zh-CN" altLang="en-US" dirty="0"/>
              <a:t>）模型</a:t>
            </a:r>
            <a:r>
              <a:rPr kumimoji="1" lang="zh-CN" altLang="en-US" dirty="0" smtClean="0"/>
              <a:t>。</a:t>
            </a:r>
            <a:endParaRPr kumimoji="1" lang="en-US" altLang="zh-CN" dirty="0" smtClean="0"/>
          </a:p>
          <a:p>
            <a:r>
              <a:rPr kumimoji="1" lang="zh-CN" altLang="en-US" dirty="0" smtClean="0"/>
              <a:t>出版</a:t>
            </a:r>
            <a:r>
              <a:rPr kumimoji="1" lang="zh-CN" altLang="en-US" dirty="0"/>
              <a:t>源</a:t>
            </a:r>
            <a:r>
              <a:rPr kumimoji="1" lang="en-US" altLang="zh-CN" dirty="0"/>
              <a:t>: 《</a:t>
            </a:r>
            <a:r>
              <a:rPr kumimoji="1" lang="zh-CN" altLang="en-US" dirty="0"/>
              <a:t>中文信息学报</a:t>
            </a:r>
            <a:r>
              <a:rPr kumimoji="1" lang="en-US" altLang="zh-CN" dirty="0"/>
              <a:t>》, 2016, 30 (6) :</a:t>
            </a:r>
            <a:r>
              <a:rPr kumimoji="1" lang="en-US" altLang="zh-CN" dirty="0" smtClean="0"/>
              <a:t>215-223</a:t>
            </a:r>
          </a:p>
          <a:p>
            <a:r>
              <a:rPr kumimoji="1" lang="zh-CN" altLang="en-US" dirty="0" smtClean="0"/>
              <a:t>备注</a:t>
            </a:r>
            <a:endParaRPr kumimoji="1" lang="en-US" altLang="zh-CN" dirty="0" smtClean="0"/>
          </a:p>
          <a:p>
            <a:pPr lvl="1"/>
            <a:r>
              <a:rPr kumimoji="1" lang="zh-CN" altLang="en-US" dirty="0"/>
              <a:t>词统计特征</a:t>
            </a:r>
            <a:r>
              <a:rPr kumimoji="1" lang="en-US" altLang="zh-CN" dirty="0"/>
              <a:t>: TF-IDF, </a:t>
            </a:r>
            <a:r>
              <a:rPr kumimoji="1" lang="en-US" altLang="zh-CN" dirty="0" smtClean="0"/>
              <a:t>2-gram</a:t>
            </a:r>
          </a:p>
          <a:p>
            <a:pPr lvl="1"/>
            <a:r>
              <a:rPr kumimoji="1" lang="zh-CN" altLang="en-US" dirty="0" smtClean="0"/>
              <a:t>句法</a:t>
            </a:r>
            <a:r>
              <a:rPr kumimoji="1" lang="zh-CN" altLang="en-US" dirty="0"/>
              <a:t>结构特征</a:t>
            </a:r>
            <a:r>
              <a:rPr kumimoji="1" lang="en-US" altLang="zh-CN" dirty="0"/>
              <a:t>: </a:t>
            </a:r>
            <a:r>
              <a:rPr kumimoji="1" lang="zh-CN" altLang="en-US" dirty="0"/>
              <a:t>搭配规则</a:t>
            </a:r>
            <a:r>
              <a:rPr kumimoji="1" lang="en-US" altLang="zh-CN" dirty="0"/>
              <a:t>(skip-n), </a:t>
            </a:r>
            <a:r>
              <a:rPr kumimoji="1" lang="zh-CN" altLang="en-US" dirty="0"/>
              <a:t>情感倾斜</a:t>
            </a:r>
            <a:r>
              <a:rPr kumimoji="1" lang="zh-CN" altLang="en-US" dirty="0" smtClean="0"/>
              <a:t>特征</a:t>
            </a:r>
            <a:endParaRPr kumimoji="1" lang="en-US" altLang="zh-CN" dirty="0" smtClean="0"/>
          </a:p>
          <a:p>
            <a:pPr lvl="1"/>
            <a:r>
              <a:rPr kumimoji="1" lang="zh-CN" altLang="en-US" dirty="0" smtClean="0"/>
              <a:t>词</a:t>
            </a:r>
            <a:r>
              <a:rPr kumimoji="1" lang="zh-CN" altLang="en-US" dirty="0"/>
              <a:t>向量</a:t>
            </a:r>
            <a:r>
              <a:rPr kumimoji="1" lang="en-US" altLang="zh-CN" dirty="0"/>
              <a:t>(Word2Vec), </a:t>
            </a:r>
            <a:r>
              <a:rPr kumimoji="1" lang="zh-CN" altLang="en-US" dirty="0"/>
              <a:t>随机词向量</a:t>
            </a:r>
            <a:r>
              <a:rPr kumimoji="1" lang="en-US" altLang="zh-CN" dirty="0"/>
              <a:t>(</a:t>
            </a:r>
            <a:r>
              <a:rPr kumimoji="1" lang="en-US" altLang="zh-CN" dirty="0" err="1"/>
              <a:t>WordIndex</a:t>
            </a:r>
            <a:r>
              <a:rPr kumimoji="1" lang="en-US" altLang="zh-CN" dirty="0" smtClean="0"/>
              <a:t>)</a:t>
            </a:r>
          </a:p>
        </p:txBody>
      </p:sp>
    </p:spTree>
    <p:extLst>
      <p:ext uri="{BB962C8B-B14F-4D97-AF65-F5344CB8AC3E}">
        <p14:creationId xmlns:p14="http://schemas.microsoft.com/office/powerpoint/2010/main" val="1120985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怀旧">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651</TotalTime>
  <Words>3187</Words>
  <Application>Microsoft Macintosh PowerPoint</Application>
  <PresentationFormat>宽屏</PresentationFormat>
  <Paragraphs>130</Paragraphs>
  <Slides>14</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Calibri</vt:lpstr>
      <vt:lpstr>Calibri Light</vt:lpstr>
      <vt:lpstr>DengXian</vt:lpstr>
      <vt:lpstr>Mangal</vt:lpstr>
      <vt:lpstr>SimHei</vt:lpstr>
      <vt:lpstr>宋体</vt:lpstr>
      <vt:lpstr>新細明體</vt:lpstr>
      <vt:lpstr>怀旧</vt:lpstr>
      <vt:lpstr>反语相关国内科研情况</vt:lpstr>
      <vt:lpstr>搜索引擎</vt:lpstr>
      <vt:lpstr>搜索关键字</vt:lpstr>
      <vt:lpstr>搜索结果</vt:lpstr>
      <vt:lpstr>中文微博的情感分析和应用</vt:lpstr>
      <vt:lpstr>面向微博的中文反语识别研究</vt:lpstr>
      <vt:lpstr>面向网络文本的汉语反讽修辞识别方法研究</vt:lpstr>
      <vt:lpstr>中英文反讽识别的对比分析</vt:lpstr>
      <vt:lpstr>基于多特征融合的混合神经网络模型讽刺语用判别</vt:lpstr>
      <vt:lpstr>社交网络评论中的反语识别研究</vt:lpstr>
      <vt:lpstr>评论信息的无意义检测与异常检测</vt:lpstr>
      <vt:lpstr>面向反讽计算的反义词研究</vt:lpstr>
      <vt:lpstr>面向微博文本的情绪标注语料库构建</vt:lpstr>
      <vt:lpstr>基于语义理解与PLSA的文本情感分类研究</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反语相关国内科研情况</dc:title>
  <dc:creator>Microsoft Office 用户</dc:creator>
  <cp:lastModifiedBy>Microsoft Office 用户</cp:lastModifiedBy>
  <cp:revision>29</cp:revision>
  <dcterms:created xsi:type="dcterms:W3CDTF">2018-07-26T08:25:11Z</dcterms:created>
  <dcterms:modified xsi:type="dcterms:W3CDTF">2018-07-28T02:38:38Z</dcterms:modified>
</cp:coreProperties>
</file>