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7" r:id="rId4"/>
    <p:sldId id="271" r:id="rId5"/>
    <p:sldId id="257" r:id="rId6"/>
    <p:sldId id="258" r:id="rId7"/>
    <p:sldId id="272" r:id="rId8"/>
    <p:sldId id="261" r:id="rId9"/>
    <p:sldId id="269" r:id="rId10"/>
    <p:sldId id="259" r:id="rId11"/>
    <p:sldId id="260" r:id="rId12"/>
    <p:sldId id="263" r:id="rId13"/>
    <p:sldId id="264" r:id="rId14"/>
    <p:sldId id="265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3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1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1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8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3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6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7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4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A Deeper Look into Sarcastic Tweets Using Deep Convolutional Neural </a:t>
            </a:r>
            <a:r>
              <a:rPr lang="en-US" altLang="zh-CN" sz="4000" dirty="0" smtClean="0"/>
              <a:t>Networks</a:t>
            </a:r>
            <a:br>
              <a:rPr lang="en-US" altLang="zh-CN" sz="4000" dirty="0" smtClean="0"/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2000" dirty="0" err="1"/>
              <a:t>Soujanya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Poria</a:t>
            </a:r>
            <a:r>
              <a:rPr lang="en-US" altLang="zh-CN" sz="2000" dirty="0"/>
              <a:t>, Erik Cambria, </a:t>
            </a:r>
            <a:r>
              <a:rPr lang="en-US" altLang="zh-CN" sz="2000" dirty="0" err="1"/>
              <a:t>Devamanyu</a:t>
            </a:r>
            <a:r>
              <a:rPr lang="en-US" altLang="zh-CN" sz="2000" dirty="0"/>
              <a:t> Hazarika, </a:t>
            </a:r>
            <a:r>
              <a:rPr lang="en-US" altLang="zh-CN" sz="2000" dirty="0" err="1"/>
              <a:t>Prateek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Vij</a:t>
            </a:r>
            <a:r>
              <a:rPr lang="en-US" altLang="zh-CN" sz="2000" dirty="0"/>
              <a:t> </a:t>
            </a:r>
            <a:endParaRPr kumimoji="1"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Xihao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Liang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</a:t>
            </a:r>
            <a:r>
              <a:rPr lang="en-US" altLang="zh-CN" dirty="0" err="1"/>
              <a:t>Embeddings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 billion words from Google </a:t>
            </a:r>
            <a:r>
              <a:rPr lang="en-US" altLang="zh-CN" dirty="0" smtClean="0"/>
              <a:t>News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vectors are of dimensionality 300 </a:t>
            </a:r>
          </a:p>
          <a:p>
            <a:r>
              <a:rPr lang="en-US" altLang="zh-CN" dirty="0" smtClean="0"/>
              <a:t>common </a:t>
            </a:r>
            <a:r>
              <a:rPr lang="en-US" altLang="zh-CN" dirty="0"/>
              <a:t>presence of informal language and words in tweets resulted in a relatively high random </a:t>
            </a:r>
            <a:r>
              <a:rPr lang="en-US" altLang="zh-CN" dirty="0" smtClean="0"/>
              <a:t>initialization </a:t>
            </a:r>
            <a:r>
              <a:rPr lang="en-US" altLang="zh-CN" dirty="0"/>
              <a:t>of word vectors due to the unavailability of these words in the </a:t>
            </a:r>
            <a:r>
              <a:rPr lang="en-US" altLang="zh-CN" i="1" dirty="0"/>
              <a:t>word2vec </a:t>
            </a:r>
            <a:r>
              <a:rPr lang="en-US" altLang="zh-CN" dirty="0"/>
              <a:t>dictionary </a:t>
            </a:r>
          </a:p>
          <a:p>
            <a:r>
              <a:rPr lang="en-US" altLang="zh-CN" dirty="0"/>
              <a:t>non-static representations during training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3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Merging the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 the standard feature merging process, we first </a:t>
            </a:r>
            <a:r>
              <a:rPr lang="en-US" altLang="zh-CN" dirty="0">
                <a:solidFill>
                  <a:srgbClr val="0070C0"/>
                </a:solidFill>
              </a:rPr>
              <a:t>extract the features from all deep CNN based feature extraction models </a:t>
            </a:r>
            <a:r>
              <a:rPr lang="en-US" altLang="zh-CN" dirty="0"/>
              <a:t>and then we concatenate them. Afterwards, </a:t>
            </a:r>
            <a:r>
              <a:rPr lang="en-US" altLang="zh-CN" dirty="0">
                <a:solidFill>
                  <a:srgbClr val="0070C0"/>
                </a:solidFill>
              </a:rPr>
              <a:t>SVM</a:t>
            </a:r>
            <a:r>
              <a:rPr lang="en-US" altLang="zh-CN" dirty="0"/>
              <a:t> is employed on the resulted feature vector.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In another setting, we use the features extracted from the pre-trained models as the static channels of features in the CNN of the baseline method. These features are </a:t>
            </a:r>
            <a:r>
              <a:rPr lang="en-US" altLang="zh-CN" dirty="0">
                <a:solidFill>
                  <a:srgbClr val="0070C0"/>
                </a:solidFill>
              </a:rPr>
              <a:t>appended to the hidden layer of the </a:t>
            </a:r>
            <a:r>
              <a:rPr lang="en-US" altLang="zh-CN" i="1" dirty="0">
                <a:solidFill>
                  <a:srgbClr val="0070C0"/>
                </a:solidFill>
              </a:rPr>
              <a:t>baseline CNN</a:t>
            </a:r>
            <a:r>
              <a:rPr lang="en-US" altLang="zh-CN" dirty="0">
                <a:solidFill>
                  <a:srgbClr val="0070C0"/>
                </a:solidFill>
              </a:rPr>
              <a:t>, preceding the final output </a:t>
            </a:r>
            <a:r>
              <a:rPr lang="en-US" altLang="zh-CN" dirty="0" err="1">
                <a:solidFill>
                  <a:srgbClr val="0070C0"/>
                </a:solidFill>
              </a:rPr>
              <a:t>softmax</a:t>
            </a:r>
            <a:r>
              <a:rPr lang="en-US" altLang="zh-CN" dirty="0">
                <a:solidFill>
                  <a:srgbClr val="0070C0"/>
                </a:solidFill>
              </a:rPr>
              <a:t> layer. </a:t>
            </a:r>
          </a:p>
        </p:txBody>
      </p:sp>
    </p:spTree>
    <p:extLst>
      <p:ext uri="{BB962C8B-B14F-4D97-AF65-F5344CB8AC3E}">
        <p14:creationId xmlns:p14="http://schemas.microsoft.com/office/powerpoint/2010/main" val="5436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Pre-processing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identified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B0F0"/>
                </a:solidFill>
              </a:rPr>
              <a:t>removed all the “user”, “URL” and “hashtag” references </a:t>
            </a:r>
            <a:r>
              <a:rPr lang="en-US" altLang="zh-CN" dirty="0"/>
              <a:t>present in the tweets using efficient regular </a:t>
            </a:r>
            <a:r>
              <a:rPr lang="en-US" altLang="zh-CN" dirty="0" smtClean="0"/>
              <a:t>expressions</a:t>
            </a:r>
          </a:p>
          <a:p>
            <a:endParaRPr lang="en-US" altLang="zh-CN" dirty="0"/>
          </a:p>
          <a:p>
            <a:r>
              <a:rPr lang="en-US" altLang="zh-CN" dirty="0" smtClean="0"/>
              <a:t>used </a:t>
            </a:r>
            <a:r>
              <a:rPr lang="en-US" altLang="zh-CN" i="1" dirty="0">
                <a:solidFill>
                  <a:srgbClr val="00B0F0"/>
                </a:solidFill>
              </a:rPr>
              <a:t>NLTK Twitter Tokenizer </a:t>
            </a:r>
            <a:r>
              <a:rPr lang="en-US" altLang="zh-CN" dirty="0"/>
              <a:t>to ensure proper tokenization of words along with special symbols and </a:t>
            </a:r>
            <a:r>
              <a:rPr lang="en-US" altLang="zh-CN" dirty="0" smtClean="0"/>
              <a:t>emoticons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6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Result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52" y="1720433"/>
            <a:ext cx="8806792" cy="48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2121407"/>
            <a:ext cx="4487991" cy="4493706"/>
          </a:xfrm>
        </p:spPr>
        <p:txBody>
          <a:bodyPr/>
          <a:lstStyle/>
          <a:p>
            <a:r>
              <a:rPr lang="en-US" altLang="zh-CN" dirty="0"/>
              <a:t>sarcasm is very much topic-dependent and highly </a:t>
            </a:r>
            <a:r>
              <a:rPr lang="en-US" altLang="zh-CN" dirty="0" smtClean="0"/>
              <a:t>contextual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/>
              <a:t>I am so glad to see Tanzania played very well, I can now sleep well :P” </a:t>
            </a:r>
          </a:p>
          <a:p>
            <a:endParaRPr lang="en-US" altLang="zh-CN" dirty="0"/>
          </a:p>
          <a:p>
            <a:r>
              <a:rPr lang="en-US" altLang="zh-CN" dirty="0" smtClean="0"/>
              <a:t>a </a:t>
            </a:r>
            <a:r>
              <a:rPr lang="en-US" altLang="zh-CN" dirty="0"/>
              <a:t>highly positive statement which ends with a emoticon expressing joke can be </a:t>
            </a:r>
            <a:r>
              <a:rPr lang="en-US" altLang="zh-CN" dirty="0" smtClean="0"/>
              <a:t>sarcastic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sentiment </a:t>
            </a:r>
            <a:r>
              <a:rPr lang="en-US" altLang="zh-CN" dirty="0"/>
              <a:t>and emotion features are the most useful features, besides baseline features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8" y="2093976"/>
            <a:ext cx="6148480" cy="40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order to reach a better understanding of the relation between personality features among themselves and with other pre-trained features, we carried out Spearman correlation testing. Results, displayed in Table 4, show that those features are highly correlated with each other.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784600"/>
            <a:ext cx="10058400" cy="216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evaluate </a:t>
            </a:r>
            <a:r>
              <a:rPr lang="en-US" altLang="zh-CN" dirty="0"/>
              <a:t>the performance of the proposed method on a large corpus and other domain-dependent </a:t>
            </a:r>
            <a:r>
              <a:rPr lang="en-US" altLang="zh-CN" dirty="0" smtClean="0"/>
              <a:t>corpora</a:t>
            </a:r>
          </a:p>
          <a:p>
            <a:endParaRPr lang="en-US" altLang="zh-CN" dirty="0"/>
          </a:p>
          <a:p>
            <a:r>
              <a:rPr lang="en-US" altLang="zh-CN" dirty="0" smtClean="0"/>
              <a:t>focus </a:t>
            </a:r>
            <a:r>
              <a:rPr lang="en-US" altLang="zh-CN" dirty="0"/>
              <a:t>on analyzing past tweets and activities of users in order to better </a:t>
            </a:r>
            <a:r>
              <a:rPr lang="en-US" altLang="zh-CN" dirty="0" smtClean="0"/>
              <a:t>understand </a:t>
            </a:r>
            <a:r>
              <a:rPr lang="en-US" altLang="zh-CN" dirty="0"/>
              <a:t>their personality and </a:t>
            </a:r>
            <a:r>
              <a:rPr lang="en-US" altLang="zh-CN" dirty="0" smtClean="0"/>
              <a:t>profile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7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Sarcasm detection is a key task for many natural language processing tasks. </a:t>
            </a:r>
          </a:p>
          <a:p>
            <a:endParaRPr lang="en-US" altLang="zh-CN" dirty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sentiment </a:t>
            </a:r>
            <a:r>
              <a:rPr lang="en-US" altLang="zh-CN" dirty="0" smtClean="0"/>
              <a:t>analysis</a:t>
            </a:r>
            <a:r>
              <a:rPr lang="en-US" altLang="zh-CN" dirty="0"/>
              <a:t>, for example, </a:t>
            </a:r>
            <a:r>
              <a:rPr lang="en-US" altLang="zh-CN" dirty="0">
                <a:solidFill>
                  <a:srgbClr val="FF0000"/>
                </a:solidFill>
              </a:rPr>
              <a:t>sarcasm can flip the polarity </a:t>
            </a:r>
            <a:r>
              <a:rPr lang="en-US" altLang="zh-CN" dirty="0"/>
              <a:t>of an “apparently positive” sentence and, hence, negatively affect polarity detection performance. </a:t>
            </a:r>
          </a:p>
          <a:p>
            <a:endParaRPr kumimoji="1" lang="en-US" altLang="zh-CN" dirty="0" smtClean="0"/>
          </a:p>
          <a:p>
            <a:r>
              <a:rPr lang="en-US" altLang="zh-CN" dirty="0"/>
              <a:t>requires a </a:t>
            </a:r>
            <a:r>
              <a:rPr lang="en-US" altLang="zh-CN" dirty="0">
                <a:solidFill>
                  <a:srgbClr val="FF0000"/>
                </a:solidFill>
              </a:rPr>
              <a:t>deeper understanding of natural language </a:t>
            </a:r>
            <a:r>
              <a:rPr lang="en-US" altLang="zh-CN" dirty="0"/>
              <a:t>that </a:t>
            </a:r>
            <a:r>
              <a:rPr lang="en-US" altLang="zh-CN" dirty="0" smtClean="0"/>
              <a:t>standard </a:t>
            </a:r>
            <a:r>
              <a:rPr lang="en-US" altLang="zh-CN" dirty="0"/>
              <a:t>text categorization techniques cannot grasp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1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72" y="1622222"/>
            <a:ext cx="7696752" cy="458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non-sarcastic </a:t>
            </a:r>
            <a:r>
              <a:rPr lang="en-US" altLang="zh-CN" dirty="0"/>
              <a:t>sentences provided the classifier with the ground-truth polarity of those events, which the classifier could then contrast with the opposite estimations in sarcastic sentences. </a:t>
            </a:r>
          </a:p>
          <a:p>
            <a:endParaRPr kumimoji="1" lang="en-US" altLang="zh-CN" dirty="0" smtClean="0"/>
          </a:p>
          <a:p>
            <a:r>
              <a:rPr lang="en-US" altLang="zh-CN" dirty="0"/>
              <a:t>Twitter is a more suitable resource </a:t>
            </a:r>
            <a:r>
              <a:rPr lang="en-US" altLang="zh-CN" dirty="0" smtClean="0"/>
              <a:t>because </a:t>
            </a:r>
            <a:r>
              <a:rPr lang="en-US" altLang="zh-CN" dirty="0"/>
              <a:t>the polarity of short tweets is easier to detect (as all the information necessary to detect polarity is likely to be contained in the same sentence)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32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Main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</a:t>
            </a:r>
            <a:r>
              <a:rPr lang="en-US" altLang="zh-CN" dirty="0"/>
              <a:t>the best of our knowledge, this is the </a:t>
            </a:r>
            <a:r>
              <a:rPr lang="en-US" altLang="zh-CN" dirty="0">
                <a:solidFill>
                  <a:srgbClr val="FF0000"/>
                </a:solidFill>
              </a:rPr>
              <a:t>first work on using deep learning</a:t>
            </a:r>
            <a:r>
              <a:rPr lang="en-US" altLang="zh-CN" dirty="0"/>
              <a:t> for sarcasm detection.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Unlike other works, we </a:t>
            </a:r>
            <a:r>
              <a:rPr lang="en-US" altLang="zh-CN" dirty="0">
                <a:solidFill>
                  <a:srgbClr val="FF0000"/>
                </a:solidFill>
              </a:rPr>
              <a:t>exploit sentiment and emotion features</a:t>
            </a:r>
            <a:r>
              <a:rPr lang="en-US" altLang="zh-CN" dirty="0"/>
              <a:t> for sarcasm detection. As user profiling is also an important factor for detecting sarcastic content, moreover, we use </a:t>
            </a:r>
            <a:r>
              <a:rPr lang="en-US" altLang="zh-CN" dirty="0" smtClean="0">
                <a:solidFill>
                  <a:srgbClr val="FF0000"/>
                </a:solidFill>
              </a:rPr>
              <a:t>personality-based </a:t>
            </a:r>
            <a:r>
              <a:rPr lang="en-US" altLang="zh-CN" dirty="0">
                <a:solidFill>
                  <a:srgbClr val="FF0000"/>
                </a:solidFill>
              </a:rPr>
              <a:t>features </a:t>
            </a:r>
            <a:r>
              <a:rPr lang="en-US" altLang="zh-CN" dirty="0"/>
              <a:t>for the first time in the literature.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Pre-trained models are commonly used in computer vision. In the context of natural language processing (NLP), however, they are barely used. Hence, the </a:t>
            </a:r>
            <a:r>
              <a:rPr lang="en-US" altLang="zh-CN" dirty="0">
                <a:solidFill>
                  <a:srgbClr val="FF0000"/>
                </a:solidFill>
              </a:rPr>
              <a:t>use of pre-trained models for feature extraction</a:t>
            </a:r>
            <a:r>
              <a:rPr lang="en-US" altLang="zh-CN" dirty="0"/>
              <a:t> is also a major contribution of this work.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5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Framework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98" y="1507628"/>
            <a:ext cx="9174290" cy="51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Baseline model</a:t>
            </a:r>
          </a:p>
          <a:p>
            <a:pPr lvl="1"/>
            <a:r>
              <a:rPr lang="en-US" altLang="zh-CN" dirty="0"/>
              <a:t>Dataset 1 (Balanced Dataset)</a:t>
            </a:r>
          </a:p>
          <a:p>
            <a:pPr lvl="2"/>
            <a:r>
              <a:rPr lang="en-US" altLang="zh-CN" dirty="0"/>
              <a:t>This dataset was created by (</a:t>
            </a:r>
            <a:r>
              <a:rPr lang="en-US" altLang="zh-CN" dirty="0" err="1"/>
              <a:t>Pta</a:t>
            </a:r>
            <a:r>
              <a:rPr lang="en-US" altLang="zh-CN" dirty="0"/>
              <a:t> ́</a:t>
            </a:r>
            <a:r>
              <a:rPr lang="en-US" altLang="zh-CN" dirty="0" err="1"/>
              <a:t>cek</a:t>
            </a:r>
            <a:r>
              <a:rPr lang="en-US" altLang="zh-CN" dirty="0"/>
              <a:t> et al., 2014) </a:t>
            </a:r>
          </a:p>
          <a:p>
            <a:pPr lvl="2"/>
            <a:r>
              <a:rPr lang="en-US" altLang="zh-CN" dirty="0"/>
              <a:t>downloaded from Twitter using #sarcasm as a marker for sarcastic tweets</a:t>
            </a:r>
          </a:p>
          <a:p>
            <a:pPr lvl="2"/>
            <a:r>
              <a:rPr lang="en-US" altLang="zh-CN" dirty="0"/>
              <a:t>a balanced distribution of 50,000 sarcastic tweets and 50,000 non-sarcastic tweets.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Dataset 2 (Imbalanced Dataset) </a:t>
            </a:r>
          </a:p>
          <a:p>
            <a:pPr lvl="2"/>
            <a:r>
              <a:rPr lang="en-US" altLang="zh-CN" dirty="0"/>
              <a:t>English dataset from (</a:t>
            </a:r>
            <a:r>
              <a:rPr lang="en-US" altLang="zh-CN" dirty="0" err="1"/>
              <a:t>Pta</a:t>
            </a:r>
            <a:r>
              <a:rPr lang="en-US" altLang="zh-CN" dirty="0"/>
              <a:t> ́</a:t>
            </a:r>
            <a:r>
              <a:rPr lang="en-US" altLang="zh-CN" dirty="0" err="1"/>
              <a:t>cek</a:t>
            </a:r>
            <a:r>
              <a:rPr lang="en-US" altLang="zh-CN" dirty="0"/>
              <a:t> et al., 2014)</a:t>
            </a:r>
          </a:p>
          <a:p>
            <a:pPr lvl="2"/>
            <a:r>
              <a:rPr lang="en-US" altLang="zh-CN" dirty="0"/>
              <a:t>It consists of 25,000 sarcastic tweets and 75,000 non-sarcastic tweets.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Dataset 3 (Test Dataset)</a:t>
            </a:r>
          </a:p>
          <a:p>
            <a:pPr lvl="2"/>
            <a:r>
              <a:rPr lang="en-US" altLang="zh-CN" dirty="0"/>
              <a:t>dataset from The Sarcasm Detector2</a:t>
            </a:r>
          </a:p>
          <a:p>
            <a:pPr lvl="2"/>
            <a:r>
              <a:rPr lang="en-US" altLang="zh-CN" dirty="0"/>
              <a:t>20,000 are sarcastic and 100,000 are non-sarcastic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33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508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Sentiment </a:t>
            </a:r>
            <a:r>
              <a:rPr lang="en-US" altLang="zh-CN" dirty="0"/>
              <a:t>Feature Extraction Model </a:t>
            </a:r>
            <a:endParaRPr lang="en-US" altLang="zh-CN" dirty="0" smtClean="0"/>
          </a:p>
          <a:p>
            <a:pPr lvl="1"/>
            <a:r>
              <a:rPr lang="en-US" altLang="zh-CN" dirty="0" err="1"/>
              <a:t>Semeval</a:t>
            </a:r>
            <a:r>
              <a:rPr lang="en-US" altLang="zh-CN" dirty="0"/>
              <a:t> 2014 (Rosenthal et al., </a:t>
            </a:r>
            <a:r>
              <a:rPr lang="en-US" altLang="zh-CN" dirty="0" smtClean="0"/>
              <a:t>2014) Twitter </a:t>
            </a:r>
            <a:r>
              <a:rPr lang="en-US" altLang="zh-CN" dirty="0"/>
              <a:t>Sentiment Analysis Dataset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positive / </a:t>
            </a:r>
            <a:r>
              <a:rPr lang="en-US" altLang="zh-CN" dirty="0"/>
              <a:t>negative </a:t>
            </a:r>
            <a:r>
              <a:rPr lang="en-US" altLang="zh-CN" dirty="0" smtClean="0"/>
              <a:t>/ neutral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Emotion </a:t>
            </a:r>
            <a:r>
              <a:rPr lang="en-US" altLang="zh-CN" dirty="0"/>
              <a:t>Feature Extraction Model </a:t>
            </a:r>
            <a:endParaRPr lang="en-US" altLang="zh-CN" dirty="0" smtClean="0"/>
          </a:p>
          <a:p>
            <a:pPr lvl="1"/>
            <a:r>
              <a:rPr lang="en-US" altLang="zh-CN" dirty="0"/>
              <a:t>corpus developed by (</a:t>
            </a:r>
            <a:r>
              <a:rPr lang="en-US" altLang="zh-CN" dirty="0" err="1"/>
              <a:t>Aman</a:t>
            </a:r>
            <a:r>
              <a:rPr lang="en-US" altLang="zh-CN" dirty="0"/>
              <a:t> and </a:t>
            </a:r>
            <a:r>
              <a:rPr lang="en-US" altLang="zh-CN" dirty="0" err="1"/>
              <a:t>Szpakowicz</a:t>
            </a:r>
            <a:r>
              <a:rPr lang="en-US" altLang="zh-CN" dirty="0"/>
              <a:t>, 2007)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Anger</a:t>
            </a:r>
            <a:r>
              <a:rPr lang="zh-TW" altLang="en-US" dirty="0" smtClean="0"/>
              <a:t> </a:t>
            </a:r>
            <a:r>
              <a:rPr lang="en-US" altLang="zh-TW" dirty="0"/>
              <a:t>/</a:t>
            </a:r>
            <a:r>
              <a:rPr lang="en-US" altLang="zh-CN" dirty="0" smtClean="0"/>
              <a:t> Disgust / Surprise / Sadness / Joy / Fear</a:t>
            </a:r>
            <a:endParaRPr lang="en-US" altLang="zh-CN" dirty="0"/>
          </a:p>
          <a:p>
            <a:pPr lvl="1"/>
            <a:r>
              <a:rPr lang="en-US" altLang="zh-CN" dirty="0" smtClean="0"/>
              <a:t>blog </a:t>
            </a:r>
            <a:r>
              <a:rPr lang="en-US" altLang="zh-CN" dirty="0"/>
              <a:t>posts were split into sentences and each sentence was labeled</a:t>
            </a:r>
          </a:p>
          <a:p>
            <a:endParaRPr lang="en-US" altLang="zh-CN" dirty="0"/>
          </a:p>
          <a:p>
            <a:r>
              <a:rPr lang="en-US" altLang="zh-CN" dirty="0" smtClean="0"/>
              <a:t>Personality </a:t>
            </a:r>
            <a:r>
              <a:rPr lang="en-US" altLang="zh-CN" dirty="0"/>
              <a:t>Feature Extraction Model </a:t>
            </a:r>
          </a:p>
          <a:p>
            <a:pPr lvl="1"/>
            <a:r>
              <a:rPr lang="en-US" altLang="zh-CN" dirty="0"/>
              <a:t>five </a:t>
            </a:r>
            <a:r>
              <a:rPr lang="en-US" altLang="zh-CN" dirty="0" smtClean="0"/>
              <a:t>personality </a:t>
            </a:r>
            <a:r>
              <a:rPr lang="en-US" altLang="zh-CN" dirty="0"/>
              <a:t>traits described by (Matthews and Gilliland, 1999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Openness / Conscientiousness / Extraversion / Agreeableness / </a:t>
            </a:r>
            <a:r>
              <a:rPr lang="en-US" altLang="zh-CN" dirty="0"/>
              <a:t>and </a:t>
            </a:r>
            <a:r>
              <a:rPr lang="en-US" altLang="zh-CN" dirty="0" smtClean="0"/>
              <a:t>Neuroticism</a:t>
            </a:r>
          </a:p>
          <a:p>
            <a:pPr lvl="1"/>
            <a:r>
              <a:rPr lang="en-US" altLang="zh-CN" dirty="0" smtClean="0"/>
              <a:t>sometimes </a:t>
            </a:r>
            <a:r>
              <a:rPr lang="en-US" altLang="zh-CN" dirty="0"/>
              <a:t>abbreviated as </a:t>
            </a:r>
            <a:r>
              <a:rPr lang="en-US" altLang="zh-CN" dirty="0" smtClean="0"/>
              <a:t>OCEAN</a:t>
            </a:r>
          </a:p>
          <a:p>
            <a:pPr lvl="1"/>
            <a:r>
              <a:rPr lang="en-US" altLang="zh-CN" dirty="0" smtClean="0"/>
              <a:t>we </a:t>
            </a:r>
            <a:r>
              <a:rPr lang="en-US" altLang="zh-CN" dirty="0"/>
              <a:t>create a CNN for each personality trait and the aim of each CNN is to classify a sentence into binary classes, i.e., whether it expresses a personality trait or not. 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98" y="2718191"/>
            <a:ext cx="96647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755</TotalTime>
  <Words>775</Words>
  <Application>Microsoft Macintosh PowerPoint</Application>
  <PresentationFormat>宽屏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Rockwell</vt:lpstr>
      <vt:lpstr>Rockwell Condensed</vt:lpstr>
      <vt:lpstr>Rockwell Extra Bold</vt:lpstr>
      <vt:lpstr>Wingdings</vt:lpstr>
      <vt:lpstr>標楷體</vt:lpstr>
      <vt:lpstr>方正姚体</vt:lpstr>
      <vt:lpstr>微軟正黑體</vt:lpstr>
      <vt:lpstr>木活字</vt:lpstr>
      <vt:lpstr>A Deeper Look into Sarcastic Tweets Using Deep Convolutional Neural Networks  Soujanya Poria, Erik Cambria, Devamanyu Hazarika, Prateek Vij </vt:lpstr>
      <vt:lpstr>Background</vt:lpstr>
      <vt:lpstr>background</vt:lpstr>
      <vt:lpstr>Background</vt:lpstr>
      <vt:lpstr>Main Contribution</vt:lpstr>
      <vt:lpstr>Framework</vt:lpstr>
      <vt:lpstr>Models</vt:lpstr>
      <vt:lpstr>Models</vt:lpstr>
      <vt:lpstr>Models</vt:lpstr>
      <vt:lpstr>Word Embeddings </vt:lpstr>
      <vt:lpstr>Merging the features</vt:lpstr>
      <vt:lpstr>Pre-processing</vt:lpstr>
      <vt:lpstr>Experiment Result</vt:lpstr>
      <vt:lpstr>Discussions</vt:lpstr>
      <vt:lpstr>Discussions</vt:lpstr>
      <vt:lpstr>Future Work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27</cp:revision>
  <dcterms:created xsi:type="dcterms:W3CDTF">2018-05-21T14:57:50Z</dcterms:created>
  <dcterms:modified xsi:type="dcterms:W3CDTF">2018-05-23T06:41:35Z</dcterms:modified>
</cp:coreProperties>
</file>