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4"/>
  </p:normalViewPr>
  <p:slideViewPr>
    <p:cSldViewPr snapToGrid="0" snapToObjects="1">
      <p:cViewPr>
        <p:scale>
          <a:sx n="100" d="100"/>
          <a:sy n="100" d="100"/>
        </p:scale>
        <p:origin x="464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3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3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7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 Pattern-Based Approach for </a:t>
            </a:r>
            <a:r>
              <a:rPr lang="en-US" altLang="zh-CN" sz="6000" dirty="0" smtClean="0"/>
              <a:t>Sarcasm Detection </a:t>
            </a:r>
            <a:r>
              <a:rPr lang="en-US" altLang="zh-CN" sz="6000" dirty="0"/>
              <a:t>on Twitter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 MONDHER BOUAZIZI AND TOMOAKI OTSUKI (OHTSUKI), (Senior </a:t>
            </a:r>
            <a:r>
              <a:rPr lang="en-US" altLang="zh-CN" sz="1800" dirty="0" smtClean="0"/>
              <a:t>Member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IEEE)</a:t>
            </a:r>
          </a:p>
        </p:txBody>
      </p:sp>
    </p:spTree>
    <p:extLst>
      <p:ext uri="{BB962C8B-B14F-4D97-AF65-F5344CB8AC3E}">
        <p14:creationId xmlns:p14="http://schemas.microsoft.com/office/powerpoint/2010/main" val="5638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 Extraction</a:t>
            </a:r>
          </a:p>
          <a:p>
            <a:pPr lvl="1"/>
            <a:r>
              <a:rPr lang="en-US" altLang="zh-CN" dirty="0" smtClean="0"/>
              <a:t>Apache </a:t>
            </a:r>
            <a:r>
              <a:rPr lang="en-US" altLang="zh-CN" dirty="0" err="1" smtClean="0"/>
              <a:t>OpenNLP</a:t>
            </a:r>
            <a:endParaRPr lang="en-US" altLang="zh-CN" dirty="0" smtClean="0"/>
          </a:p>
          <a:p>
            <a:pPr lvl="2"/>
            <a:r>
              <a:rPr kumimoji="1" lang="en-US" altLang="zh-CN" dirty="0" smtClean="0"/>
              <a:t>Tokenization</a:t>
            </a:r>
          </a:p>
          <a:p>
            <a:pPr lvl="2"/>
            <a:r>
              <a:rPr kumimoji="1" lang="en-US" altLang="zh-CN" dirty="0" smtClean="0"/>
              <a:t>Lemmatization</a:t>
            </a:r>
          </a:p>
          <a:p>
            <a:pPr lvl="2"/>
            <a:r>
              <a:rPr kumimoji="1" lang="en-US" altLang="zh-CN" dirty="0" smtClean="0"/>
              <a:t>Etc.</a:t>
            </a:r>
          </a:p>
          <a:p>
            <a:pPr lvl="1"/>
            <a:r>
              <a:rPr lang="en-US" altLang="zh-CN" dirty="0"/>
              <a:t>Twitter part-of-speech tagger [41]</a:t>
            </a:r>
          </a:p>
          <a:p>
            <a:pPr lvl="2"/>
            <a:r>
              <a:rPr lang="en-US" altLang="zh-CN" dirty="0" smtClean="0"/>
              <a:t>POS</a:t>
            </a:r>
            <a:endParaRPr kumimoji="1" lang="en-US" altLang="zh-CN" dirty="0" smtClean="0"/>
          </a:p>
          <a:p>
            <a:r>
              <a:rPr kumimoji="1" lang="en-US" altLang="zh-CN" dirty="0" smtClean="0"/>
              <a:t>Classification</a:t>
            </a:r>
          </a:p>
          <a:p>
            <a:pPr lvl="1"/>
            <a:r>
              <a:rPr kumimoji="1" lang="en-US" altLang="zh-CN" dirty="0" smtClean="0"/>
              <a:t>Weka[42]</a:t>
            </a:r>
          </a:p>
          <a:p>
            <a:pPr lvl="2"/>
            <a:r>
              <a:rPr kumimoji="1" lang="en-US" altLang="zh-CN" dirty="0" smtClean="0"/>
              <a:t>A variety of classifiers</a:t>
            </a:r>
          </a:p>
          <a:p>
            <a:pPr lvl="1"/>
            <a:r>
              <a:rPr kumimoji="1" lang="en-US" altLang="zh-CN" dirty="0" err="1" smtClean="0"/>
              <a:t>Libsvm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Insight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annotators concluded </a:t>
            </a:r>
            <a:r>
              <a:rPr lang="en-US" altLang="zh-CN" dirty="0"/>
              <a:t>that </a:t>
            </a:r>
            <a:r>
              <a:rPr lang="en-US" altLang="zh-CN" dirty="0" smtClean="0"/>
              <a:t>sarcasm </a:t>
            </a:r>
            <a:r>
              <a:rPr lang="en-US" altLang="zh-CN" dirty="0"/>
              <a:t>is used </a:t>
            </a:r>
            <a:r>
              <a:rPr lang="en-US" altLang="zh-CN" dirty="0" smtClean="0"/>
              <a:t>for different purposes, which </a:t>
            </a:r>
            <a:r>
              <a:rPr lang="en-US" altLang="zh-CN" dirty="0"/>
              <a:t>fall </a:t>
            </a:r>
            <a:r>
              <a:rPr lang="en-US" altLang="zh-CN" dirty="0" smtClean="0"/>
              <a:t>mostly in </a:t>
            </a:r>
            <a:r>
              <a:rPr lang="en-US" altLang="zh-CN" dirty="0"/>
              <a:t>three categories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Sarcasm </a:t>
            </a:r>
            <a:r>
              <a:rPr lang="en-US" altLang="zh-CN" dirty="0"/>
              <a:t>as </a:t>
            </a:r>
            <a:r>
              <a:rPr lang="en-US" altLang="zh-CN" dirty="0" smtClean="0"/>
              <a:t>wit</a:t>
            </a:r>
          </a:p>
          <a:p>
            <a:pPr lvl="2"/>
            <a:r>
              <a:rPr lang="en-US" altLang="zh-CN" dirty="0" smtClean="0"/>
              <a:t>used with </a:t>
            </a:r>
            <a:r>
              <a:rPr lang="en-US" altLang="zh-CN" dirty="0"/>
              <a:t>the purpose of being funny; the person </a:t>
            </a:r>
            <a:r>
              <a:rPr lang="en-US" altLang="zh-CN" dirty="0" smtClean="0"/>
              <a:t>employs some </a:t>
            </a:r>
            <a:r>
              <a:rPr lang="en-US" altLang="zh-CN" dirty="0"/>
              <a:t>special forms of speeches, tends to </a:t>
            </a:r>
            <a:r>
              <a:rPr lang="en-US" altLang="zh-CN" dirty="0" smtClean="0"/>
              <a:t>exaggerate, or </a:t>
            </a:r>
            <a:r>
              <a:rPr lang="en-US" altLang="zh-CN" dirty="0"/>
              <a:t>uses a tone that is different from that when he </a:t>
            </a:r>
            <a:r>
              <a:rPr lang="en-US" altLang="zh-CN" dirty="0" smtClean="0"/>
              <a:t>talks usually </a:t>
            </a:r>
            <a:r>
              <a:rPr lang="en-US" altLang="zh-CN" dirty="0"/>
              <a:t>to make it easy to </a:t>
            </a:r>
            <a:r>
              <a:rPr lang="en-US" altLang="zh-CN" dirty="0" smtClean="0"/>
              <a:t>recognize</a:t>
            </a:r>
          </a:p>
          <a:p>
            <a:pPr lvl="2"/>
            <a:r>
              <a:rPr lang="en-US" altLang="zh-CN" dirty="0" smtClean="0"/>
              <a:t>capital </a:t>
            </a:r>
            <a:r>
              <a:rPr lang="en-US" altLang="zh-CN" dirty="0"/>
              <a:t>letter words, exclamation and </a:t>
            </a:r>
            <a:r>
              <a:rPr lang="en-US" altLang="zh-CN" dirty="0" smtClean="0"/>
              <a:t>question marks</a:t>
            </a:r>
            <a:r>
              <a:rPr lang="en-US" altLang="zh-CN" dirty="0"/>
              <a:t>, as well as some sarcasm-related emoticons.</a:t>
            </a:r>
          </a:p>
          <a:p>
            <a:pPr lvl="1"/>
            <a:r>
              <a:rPr lang="en-US" altLang="zh-CN" dirty="0" smtClean="0"/>
              <a:t>Sarcasm </a:t>
            </a:r>
            <a:r>
              <a:rPr lang="en-US" altLang="zh-CN" dirty="0"/>
              <a:t>as </a:t>
            </a:r>
            <a:r>
              <a:rPr lang="en-US" altLang="zh-CN" dirty="0" smtClean="0"/>
              <a:t>whimper</a:t>
            </a:r>
          </a:p>
          <a:p>
            <a:pPr lvl="2"/>
            <a:r>
              <a:rPr lang="en-US" altLang="zh-CN" dirty="0" smtClean="0"/>
              <a:t>show </a:t>
            </a:r>
            <a:r>
              <a:rPr lang="en-US" altLang="zh-CN" dirty="0"/>
              <a:t>how annoyed or angry the </a:t>
            </a:r>
            <a:r>
              <a:rPr lang="en-US" altLang="zh-CN" dirty="0" smtClean="0"/>
              <a:t>person is</a:t>
            </a:r>
          </a:p>
          <a:p>
            <a:pPr lvl="2"/>
            <a:r>
              <a:rPr lang="en-US" altLang="zh-CN" dirty="0" smtClean="0"/>
              <a:t>tempt </a:t>
            </a:r>
            <a:r>
              <a:rPr lang="en-US" altLang="zh-CN" dirty="0"/>
              <a:t>to show how bad the </a:t>
            </a:r>
            <a:r>
              <a:rPr lang="en-US" altLang="zh-CN" dirty="0" smtClean="0"/>
              <a:t>situation is </a:t>
            </a:r>
            <a:r>
              <a:rPr lang="en-US" altLang="zh-CN" dirty="0"/>
              <a:t>by using exaggeration or by employing very </a:t>
            </a:r>
            <a:r>
              <a:rPr lang="en-US" altLang="zh-CN" dirty="0" smtClean="0"/>
              <a:t>positive expressions </a:t>
            </a:r>
            <a:r>
              <a:rPr lang="en-US" altLang="zh-CN" dirty="0"/>
              <a:t>to describe a negative situation.</a:t>
            </a:r>
          </a:p>
          <a:p>
            <a:pPr lvl="1"/>
            <a:r>
              <a:rPr lang="en-US" altLang="zh-CN" dirty="0" smtClean="0"/>
              <a:t>Sarcasm </a:t>
            </a:r>
            <a:r>
              <a:rPr lang="en-US" altLang="zh-CN" dirty="0"/>
              <a:t>as </a:t>
            </a:r>
            <a:r>
              <a:rPr lang="en-US" altLang="zh-CN" dirty="0" smtClean="0"/>
              <a:t>evasion</a:t>
            </a:r>
          </a:p>
          <a:p>
            <a:pPr lvl="2"/>
            <a:r>
              <a:rPr lang="en-US" altLang="zh-CN" dirty="0" smtClean="0"/>
              <a:t>avoid </a:t>
            </a:r>
            <a:r>
              <a:rPr lang="en-US" altLang="zh-CN" dirty="0"/>
              <a:t>giving a clear </a:t>
            </a:r>
            <a:r>
              <a:rPr lang="en-US" altLang="zh-CN" dirty="0" smtClean="0"/>
              <a:t>answer</a:t>
            </a:r>
          </a:p>
          <a:p>
            <a:pPr lvl="2"/>
            <a:r>
              <a:rPr lang="en-US" altLang="zh-CN" dirty="0" smtClean="0"/>
              <a:t>employs complicated </a:t>
            </a:r>
            <a:r>
              <a:rPr lang="en-US" altLang="zh-CN" dirty="0"/>
              <a:t>sentences, uncommon words and some </a:t>
            </a:r>
            <a:r>
              <a:rPr lang="en-US" altLang="zh-CN" dirty="0" smtClean="0"/>
              <a:t>unusual expressions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1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Sentiment-related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kumimoji="1" lang="en-US" altLang="zh-CN" sz="2000" dirty="0" smtClean="0"/>
              <a:t>Explanation</a:t>
            </a:r>
            <a:endParaRPr kumimoji="1" lang="en-US" altLang="zh-CN" sz="2000" dirty="0"/>
          </a:p>
          <a:p>
            <a:pPr lvl="2"/>
            <a:r>
              <a:rPr lang="en-US" altLang="zh-CN" sz="1600" dirty="0" smtClean="0"/>
              <a:t>an </a:t>
            </a:r>
            <a:r>
              <a:rPr lang="en-US" altLang="zh-CN" sz="1600" dirty="0"/>
              <a:t>emotionally positive expression is </a:t>
            </a:r>
            <a:r>
              <a:rPr lang="en-US" altLang="zh-CN" sz="1600" dirty="0" smtClean="0"/>
              <a:t>used in </a:t>
            </a:r>
            <a:r>
              <a:rPr lang="en-US" altLang="zh-CN" sz="1600" dirty="0"/>
              <a:t>a negative </a:t>
            </a:r>
            <a:r>
              <a:rPr lang="en-US" altLang="zh-CN" sz="1600" dirty="0" smtClean="0"/>
              <a:t>context</a:t>
            </a:r>
          </a:p>
          <a:p>
            <a:pPr lvl="2"/>
            <a:r>
              <a:rPr lang="en-US" altLang="zh-CN" sz="1600" dirty="0" err="1" smtClean="0"/>
              <a:t>Riloff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et al. [33] </a:t>
            </a:r>
            <a:r>
              <a:rPr lang="en-US" altLang="zh-CN" sz="1600" dirty="0" smtClean="0"/>
              <a:t>show that </a:t>
            </a:r>
            <a:r>
              <a:rPr lang="en-US" altLang="zh-CN" sz="1600" dirty="0"/>
              <a:t>this type of sarcasm can be </a:t>
            </a:r>
            <a:r>
              <a:rPr lang="en-US" altLang="zh-CN" sz="1600" dirty="0" smtClean="0"/>
              <a:t>identified </a:t>
            </a:r>
            <a:r>
              <a:rPr lang="en-US" altLang="zh-CN" sz="1600" dirty="0"/>
              <a:t>and detected </a:t>
            </a:r>
            <a:r>
              <a:rPr lang="en-US" altLang="zh-CN" sz="1600" dirty="0" smtClean="0"/>
              <a:t>when a </a:t>
            </a:r>
            <a:r>
              <a:rPr lang="en-US" altLang="zh-CN" sz="1600" dirty="0"/>
              <a:t>positive statement, usually a verb or a phrasal verb, is </a:t>
            </a:r>
            <a:r>
              <a:rPr lang="en-US" altLang="zh-CN" sz="1600" dirty="0" smtClean="0"/>
              <a:t>collocated </a:t>
            </a:r>
            <a:r>
              <a:rPr lang="en-US" altLang="zh-CN" sz="1600" dirty="0"/>
              <a:t>with a negative </a:t>
            </a:r>
            <a:r>
              <a:rPr lang="en-US" altLang="zh-CN" sz="1600" dirty="0" smtClean="0"/>
              <a:t>situation</a:t>
            </a:r>
          </a:p>
          <a:p>
            <a:pPr lvl="2"/>
            <a:endParaRPr lang="en-US" altLang="zh-CN" sz="1600" dirty="0" smtClean="0"/>
          </a:p>
          <a:p>
            <a:pPr lvl="1"/>
            <a:r>
              <a:rPr kumimoji="1" lang="en-US" altLang="zh-CN" sz="2000" dirty="0" smtClean="0"/>
              <a:t>Approach</a:t>
            </a:r>
          </a:p>
          <a:p>
            <a:pPr lvl="2"/>
            <a:r>
              <a:rPr lang="en-US" altLang="zh-CN" sz="1600" dirty="0" smtClean="0"/>
              <a:t>maintain two lists </a:t>
            </a:r>
            <a:r>
              <a:rPr lang="en-US" altLang="zh-CN" sz="1600" dirty="0"/>
              <a:t>of words </a:t>
            </a:r>
            <a:r>
              <a:rPr lang="en-US" altLang="zh-CN" sz="1600" dirty="0" smtClean="0"/>
              <a:t>qualified </a:t>
            </a:r>
            <a:r>
              <a:rPr lang="en-US" altLang="zh-CN" sz="1600" dirty="0"/>
              <a:t>as ``positive </a:t>
            </a:r>
            <a:r>
              <a:rPr lang="en-US" altLang="zh-CN" sz="1600" dirty="0" smtClean="0"/>
              <a:t>words’’ </a:t>
            </a:r>
            <a:r>
              <a:rPr lang="en-US" altLang="zh-CN" sz="1600" dirty="0"/>
              <a:t>and ``</a:t>
            </a:r>
            <a:r>
              <a:rPr lang="en-US" altLang="zh-CN" sz="1600" dirty="0" smtClean="0"/>
              <a:t>negative words’’ </a:t>
            </a:r>
            <a:r>
              <a:rPr lang="en-US" altLang="zh-CN" sz="1600" dirty="0"/>
              <a:t>using </a:t>
            </a:r>
            <a:r>
              <a:rPr lang="en-US" altLang="zh-CN" sz="1600" dirty="0" err="1" smtClean="0"/>
              <a:t>SentiStrength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database</a:t>
            </a:r>
            <a:r>
              <a:rPr lang="en-US" altLang="zh-CN" sz="1600" dirty="0" smtClean="0"/>
              <a:t>.</a:t>
            </a:r>
            <a:endParaRPr kumimoji="1" lang="en-US" altLang="zh-CN" sz="1600" dirty="0"/>
          </a:p>
          <a:p>
            <a:pPr lvl="2"/>
            <a:r>
              <a:rPr lang="en-US" altLang="zh-CN" sz="1600" dirty="0" smtClean="0"/>
              <a:t>two </a:t>
            </a:r>
            <a:r>
              <a:rPr lang="en-US" altLang="zh-CN" sz="1600" dirty="0"/>
              <a:t>features we </a:t>
            </a:r>
            <a:r>
              <a:rPr lang="en-US" altLang="zh-CN" sz="1600" dirty="0" smtClean="0"/>
              <a:t>denote respectively </a:t>
            </a:r>
            <a:r>
              <a:rPr lang="en-US" altLang="zh-CN" sz="1600" i="1" dirty="0"/>
              <a:t>pw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and </a:t>
            </a:r>
            <a:r>
              <a:rPr lang="en-US" altLang="zh-CN" sz="1600" i="1" dirty="0" err="1"/>
              <a:t>nw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by </a:t>
            </a:r>
            <a:r>
              <a:rPr lang="en-US" altLang="zh-CN" sz="1600" dirty="0"/>
              <a:t>counting the number of </a:t>
            </a:r>
            <a:r>
              <a:rPr lang="en-US" altLang="zh-CN" sz="1600" dirty="0" smtClean="0"/>
              <a:t>positive and </a:t>
            </a:r>
            <a:r>
              <a:rPr lang="en-US" altLang="zh-CN" sz="1600" dirty="0"/>
              <a:t>negative words in the tweet</a:t>
            </a:r>
            <a:r>
              <a:rPr lang="en-US" altLang="zh-CN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6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Sentiment-related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Adjectives</a:t>
            </a:r>
            <a:r>
              <a:rPr lang="en-US" altLang="zh-CN" dirty="0"/>
              <a:t>, verbs and adverbs have higher emotional </a:t>
            </a:r>
            <a:r>
              <a:rPr lang="en-US" altLang="zh-CN" dirty="0" smtClean="0"/>
              <a:t>content </a:t>
            </a:r>
            <a:r>
              <a:rPr lang="en-US" altLang="zh-CN" dirty="0"/>
              <a:t>than nouns [45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two </a:t>
            </a:r>
            <a:r>
              <a:rPr lang="en-US" altLang="zh-CN" dirty="0"/>
              <a:t>more features </a:t>
            </a:r>
            <a:r>
              <a:rPr lang="en-US" altLang="zh-CN" dirty="0" smtClean="0"/>
              <a:t>that we </a:t>
            </a:r>
            <a:r>
              <a:rPr lang="en-US" altLang="zh-CN" dirty="0"/>
              <a:t>denote PW  and </a:t>
            </a:r>
            <a:r>
              <a:rPr lang="en-US" altLang="zh-CN" dirty="0" smtClean="0"/>
              <a:t>NW</a:t>
            </a:r>
          </a:p>
          <a:p>
            <a:pPr lvl="1"/>
            <a:r>
              <a:rPr lang="en-US" altLang="zh-CN" dirty="0" smtClean="0"/>
              <a:t>which </a:t>
            </a:r>
            <a:r>
              <a:rPr lang="en-US" altLang="zh-CN" dirty="0"/>
              <a:t>represent the </a:t>
            </a:r>
            <a:r>
              <a:rPr lang="en-US" altLang="zh-CN" dirty="0" smtClean="0"/>
              <a:t>number of </a:t>
            </a:r>
            <a:r>
              <a:rPr lang="en-US" altLang="zh-CN" dirty="0"/>
              <a:t>highly emotional positive words and highly </a:t>
            </a:r>
            <a:r>
              <a:rPr lang="en-US" altLang="zh-CN" dirty="0" smtClean="0"/>
              <a:t>emotional negative words (</a:t>
            </a:r>
            <a:r>
              <a:rPr lang="en-US" altLang="zh-CN" dirty="0"/>
              <a:t>have the associated </a:t>
            </a:r>
            <a:r>
              <a:rPr lang="en-US" altLang="zh-CN" dirty="0" err="1"/>
              <a:t>PoS</a:t>
            </a:r>
            <a:r>
              <a:rPr lang="en-US" altLang="zh-CN" dirty="0"/>
              <a:t>-tag, shown in TABLE 1</a:t>
            </a:r>
            <a:r>
              <a:rPr lang="en-US" altLang="zh-CN" dirty="0" smtClean="0"/>
              <a:t>).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25700"/>
            <a:ext cx="648371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Sentiment-related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count </a:t>
            </a:r>
            <a:r>
              <a:rPr lang="en-US" altLang="zh-CN" dirty="0"/>
              <a:t>the </a:t>
            </a:r>
            <a:r>
              <a:rPr lang="en-US" altLang="zh-CN" dirty="0" smtClean="0"/>
              <a:t>number of </a:t>
            </a:r>
            <a:r>
              <a:rPr lang="en-US" altLang="zh-CN" dirty="0"/>
              <a:t>positive, negative and sarcastic </a:t>
            </a:r>
            <a:r>
              <a:rPr lang="en-US" altLang="zh-CN" dirty="0" smtClean="0"/>
              <a:t>emoticons.</a:t>
            </a:r>
          </a:p>
          <a:p>
            <a:pPr lvl="1"/>
            <a:r>
              <a:rPr lang="en-US" altLang="zh-CN" dirty="0" smtClean="0"/>
              <a:t>Sarcastic emoticons </a:t>
            </a:r>
            <a:r>
              <a:rPr lang="en-US" altLang="zh-CN" dirty="0"/>
              <a:t>are </a:t>
            </a:r>
            <a:r>
              <a:rPr lang="en-US" altLang="zh-CN" dirty="0" smtClean="0"/>
              <a:t>emoticons </a:t>
            </a:r>
            <a:r>
              <a:rPr lang="en-US" altLang="zh-CN" dirty="0"/>
              <a:t>used sometimes with sarcastic or </a:t>
            </a:r>
            <a:r>
              <a:rPr lang="en-US" altLang="zh-CN" dirty="0" smtClean="0"/>
              <a:t>ironical statements </a:t>
            </a:r>
            <a:r>
              <a:rPr lang="en-US" altLang="zh-CN" dirty="0"/>
              <a:t>(e.g., ``:P'' ).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count the </a:t>
            </a:r>
            <a:r>
              <a:rPr lang="en-US" altLang="zh-CN" dirty="0"/>
              <a:t>number of positive and negative hashtags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``Thank you very much for being there for me #</a:t>
            </a:r>
            <a:r>
              <a:rPr lang="en-US" altLang="zh-CN" dirty="0" err="1" smtClean="0"/>
              <a:t>ihateyou</a:t>
            </a:r>
            <a:r>
              <a:rPr lang="en-US" altLang="zh-CN" dirty="0" smtClean="0"/>
              <a:t>``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6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Sentiment-related Features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Define </a:t>
                </a:r>
                <a:r>
                  <a:rPr lang="en-US" altLang="zh-CN" dirty="0"/>
                  <a:t>the ratio of emotional </a:t>
                </a:r>
                <a:r>
                  <a:rPr lang="en-US" altLang="zh-CN" dirty="0" smtClean="0"/>
                  <a:t>words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which is </a:t>
                </a:r>
                <a:r>
                  <a:rPr lang="en-US" altLang="zh-CN" dirty="0"/>
                  <a:t>related to the contrast between these sentimental </a:t>
                </a:r>
                <a:r>
                  <a:rPr lang="en-US" altLang="zh-CN" dirty="0" smtClean="0"/>
                  <a:t>components</a:t>
                </a:r>
                <a:endParaRPr lang="en-US" altLang="zh-CN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altLang="zh-CN" dirty="0"/>
                  <a:t>where t </a:t>
                </a:r>
                <a:r>
                  <a:rPr lang="en-US" altLang="zh-CN" dirty="0" smtClean="0"/>
                  <a:t>is </a:t>
                </a:r>
                <a:r>
                  <a:rPr lang="en-US" altLang="zh-CN" dirty="0"/>
                  <a:t>the tweet,</a:t>
                </a:r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en-US" altLang="zh-CN" dirty="0"/>
                  <a:t> is a weight bigger than 1 given </a:t>
                </a:r>
                <a:r>
                  <a:rPr lang="en-US" altLang="zh-CN" dirty="0" smtClean="0"/>
                  <a:t>to the </a:t>
                </a:r>
                <a:r>
                  <a:rPr lang="en-US" altLang="zh-CN" dirty="0"/>
                  <a:t>highly </a:t>
                </a:r>
                <a:r>
                  <a:rPr lang="en-US" altLang="zh-CN" dirty="0" smtClean="0"/>
                  <a:t>emotional words</a:t>
                </a:r>
              </a:p>
              <a:p>
                <a:pPr lvl="1"/>
                <a:r>
                  <a:rPr lang="en-US" altLang="zh-CN" dirty="0"/>
                  <a:t>In the rest of this work</a:t>
                </a:r>
                <a:r>
                  <a:rPr lang="en-US" altLang="zh-CN" dirty="0" smtClean="0"/>
                  <a:t>,</a:t>
                </a:r>
                <a:r>
                  <a:rPr lang="hu-HU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hu-HU" altLang="zh-CN" dirty="0"/>
                  <a:t>is </a:t>
                </a:r>
                <a:r>
                  <a:rPr lang="hu-HU" altLang="zh-CN" dirty="0" err="1"/>
                  <a:t>set</a:t>
                </a:r>
                <a:r>
                  <a:rPr lang="hu-HU" altLang="zh-CN" dirty="0"/>
                  <a:t> </a:t>
                </a:r>
                <a:r>
                  <a:rPr lang="hu-HU" altLang="zh-CN" dirty="0" err="1"/>
                  <a:t>to</a:t>
                </a:r>
                <a:r>
                  <a:rPr lang="hu-HU" altLang="zh-CN" dirty="0"/>
                  <a:t> 3.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In </a:t>
                </a:r>
                <a:r>
                  <a:rPr lang="en-US" altLang="zh-CN" dirty="0"/>
                  <a:t>case the tweet does not </a:t>
                </a:r>
                <a:r>
                  <a:rPr lang="en-US" altLang="zh-CN" dirty="0" smtClean="0"/>
                  <a:t>contain any </a:t>
                </a:r>
                <a:r>
                  <a:rPr lang="en-US" altLang="zh-CN" dirty="0"/>
                  <a:t>emotional word,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set to 0.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0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2540000"/>
            <a:ext cx="6045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Sentiment-related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4 </a:t>
            </a:r>
            <a:r>
              <a:rPr lang="en-US" altLang="zh-CN" sz="2800" dirty="0"/>
              <a:t>features that represent whether </a:t>
            </a:r>
            <a:r>
              <a:rPr lang="en-US" altLang="zh-CN" sz="2800" dirty="0" smtClean="0"/>
              <a:t>there is </a:t>
            </a:r>
            <a:r>
              <a:rPr lang="en-US" altLang="zh-CN" sz="2800" dirty="0"/>
              <a:t>a contrast between the different </a:t>
            </a:r>
            <a:r>
              <a:rPr lang="en-US" altLang="zh-CN" sz="2800" dirty="0" smtClean="0"/>
              <a:t>components </a:t>
            </a:r>
            <a:r>
              <a:rPr lang="en-US" altLang="zh-CN" sz="2400" dirty="0" smtClean="0"/>
              <a:t>(the </a:t>
            </a:r>
            <a:r>
              <a:rPr lang="en-US" altLang="zh-CN" sz="2400" dirty="0"/>
              <a:t>coexistence of a negative component and </a:t>
            </a:r>
            <a:r>
              <a:rPr lang="en-US" altLang="zh-CN" sz="2400" dirty="0" smtClean="0"/>
              <a:t>a positive </a:t>
            </a:r>
            <a:r>
              <a:rPr lang="en-US" altLang="zh-CN" sz="2400" dirty="0"/>
              <a:t>one within the same </a:t>
            </a:r>
            <a:r>
              <a:rPr lang="en-US" altLang="zh-CN" sz="2400" dirty="0" smtClean="0"/>
              <a:t>tweet)</a:t>
            </a:r>
          </a:p>
          <a:p>
            <a:pPr lvl="1"/>
            <a:endParaRPr lang="en-US" altLang="zh-CN" sz="2200" dirty="0" smtClean="0"/>
          </a:p>
          <a:p>
            <a:pPr lvl="1"/>
            <a:r>
              <a:rPr lang="en-US" altLang="zh-CN" sz="2200" dirty="0" smtClean="0"/>
              <a:t>between words</a:t>
            </a:r>
          </a:p>
          <a:p>
            <a:pPr lvl="1"/>
            <a:r>
              <a:rPr lang="en-US" altLang="zh-CN" sz="2200" dirty="0" smtClean="0"/>
              <a:t>between hashtags</a:t>
            </a:r>
            <a:endParaRPr lang="en-US" altLang="zh-CN" sz="2200" dirty="0"/>
          </a:p>
          <a:p>
            <a:pPr lvl="1"/>
            <a:r>
              <a:rPr lang="en-US" altLang="zh-CN" sz="2200" dirty="0" smtClean="0"/>
              <a:t>between words </a:t>
            </a:r>
            <a:r>
              <a:rPr lang="en-US" altLang="zh-CN" sz="2200" dirty="0"/>
              <a:t>and </a:t>
            </a:r>
            <a:r>
              <a:rPr lang="en-US" altLang="zh-CN" sz="2200" dirty="0" smtClean="0"/>
              <a:t>hashtags</a:t>
            </a:r>
          </a:p>
          <a:p>
            <a:pPr lvl="1"/>
            <a:r>
              <a:rPr lang="en-US" altLang="zh-CN" sz="2200" dirty="0" smtClean="0"/>
              <a:t>between </a:t>
            </a:r>
            <a:r>
              <a:rPr lang="en-US" altLang="zh-CN" sz="2200" dirty="0"/>
              <a:t>words and </a:t>
            </a:r>
            <a:r>
              <a:rPr lang="en-US" altLang="zh-CN" sz="2200" dirty="0" smtClean="0"/>
              <a:t>emoticons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539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Punctuation-related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Number of exclamation marks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Number </a:t>
            </a:r>
            <a:r>
              <a:rPr lang="en-US" altLang="zh-CN" dirty="0"/>
              <a:t>of question marks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Number </a:t>
            </a:r>
            <a:r>
              <a:rPr lang="en-US" altLang="zh-CN" dirty="0"/>
              <a:t>of dots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Number </a:t>
            </a:r>
            <a:r>
              <a:rPr lang="en-US" altLang="zh-CN" dirty="0"/>
              <a:t>of all-capital words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Number </a:t>
            </a:r>
            <a:r>
              <a:rPr lang="en-US" altLang="zh-CN" dirty="0"/>
              <a:t>of </a:t>
            </a:r>
            <a:r>
              <a:rPr lang="en-US" altLang="zh-CN" dirty="0" smtClean="0"/>
              <a:t>quotes</a:t>
            </a:r>
          </a:p>
          <a:p>
            <a:r>
              <a:rPr lang="en-US" altLang="zh-CN" dirty="0"/>
              <a:t> </a:t>
            </a:r>
            <a:r>
              <a:rPr lang="en-US" altLang="zh-TW" dirty="0" smtClean="0"/>
              <a:t>whether</a:t>
            </a:r>
            <a:r>
              <a:rPr lang="en-US" altLang="zh-CN" dirty="0" smtClean="0"/>
              <a:t> </a:t>
            </a:r>
            <a:r>
              <a:rPr lang="en-US" altLang="zh-CN" dirty="0"/>
              <a:t>any of </a:t>
            </a:r>
            <a:r>
              <a:rPr lang="en-US" altLang="zh-CN" dirty="0" smtClean="0"/>
              <a:t>the</a:t>
            </a:r>
            <a:r>
              <a:rPr lang="zh-TW" altLang="en-US" dirty="0" smtClean="0"/>
              <a:t> </a:t>
            </a:r>
            <a:r>
              <a:rPr lang="en-US" altLang="zh-CN" dirty="0" smtClean="0"/>
              <a:t>words </a:t>
            </a:r>
            <a:r>
              <a:rPr lang="en-US" altLang="zh-CN" dirty="0"/>
              <a:t>contains a vowel that is repeated more than </a:t>
            </a:r>
            <a:r>
              <a:rPr lang="en-US" altLang="zh-CN" dirty="0" smtClean="0"/>
              <a:t>twice</a:t>
            </a:r>
            <a:endParaRPr lang="en-US" altLang="zh-TW" dirty="0" smtClean="0"/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., ``</a:t>
            </a:r>
            <a:r>
              <a:rPr lang="en-US" altLang="zh-CN" dirty="0" err="1"/>
              <a:t>looooove</a:t>
            </a:r>
            <a:r>
              <a:rPr lang="en-US" altLang="zh-CN" dirty="0" smtClean="0"/>
              <a:t>'’</a:t>
            </a:r>
          </a:p>
          <a:p>
            <a:r>
              <a:rPr lang="en-US" altLang="zh-CN" dirty="0" smtClean="0"/>
              <a:t>number </a:t>
            </a:r>
            <a:r>
              <a:rPr lang="en-US" altLang="zh-CN" dirty="0"/>
              <a:t>of words in the </a:t>
            </a:r>
            <a:r>
              <a:rPr lang="en-US" altLang="zh-CN" dirty="0" smtClean="0"/>
              <a:t>tweet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``excessive''  use of exclamation marks or </a:t>
            </a:r>
            <a:r>
              <a:rPr lang="en-US" altLang="zh-CN" dirty="0" smtClean="0"/>
              <a:t>question marks</a:t>
            </a:r>
            <a:r>
              <a:rPr lang="en-US" altLang="zh-CN" dirty="0"/>
              <a:t>, or the repetition of a vowel, particularly in an </a:t>
            </a:r>
            <a:r>
              <a:rPr lang="en-US" altLang="zh-CN" dirty="0" smtClean="0"/>
              <a:t>emotional </a:t>
            </a:r>
            <a:r>
              <a:rPr lang="en-US" altLang="zh-CN" dirty="0"/>
              <a:t>word, might </a:t>
            </a:r>
            <a:r>
              <a:rPr lang="en-US" altLang="zh-CN" dirty="0" smtClean="0"/>
              <a:t>reflect </a:t>
            </a:r>
            <a:r>
              <a:rPr lang="en-US" altLang="zh-CN" dirty="0"/>
              <a:t>a certain tone that the user </a:t>
            </a:r>
            <a:r>
              <a:rPr lang="en-US" altLang="zh-CN" dirty="0" smtClean="0"/>
              <a:t>intends to </a:t>
            </a:r>
            <a:r>
              <a:rPr lang="en-US" altLang="zh-CN" dirty="0"/>
              <a:t>show, however, this tone is not always </a:t>
            </a:r>
            <a:r>
              <a:rPr lang="en-US" altLang="zh-CN" dirty="0" smtClean="0"/>
              <a:t>sarcastic</a:t>
            </a:r>
          </a:p>
          <a:p>
            <a:pPr lvl="2"/>
            <a:r>
              <a:rPr lang="en-US" altLang="zh-CN" dirty="0" smtClean="0"/>
              <a:t>``</a:t>
            </a:r>
            <a:r>
              <a:rPr lang="en-US" altLang="zh-CN" dirty="0"/>
              <a:t>Thank you @laur3en, it was amazing </a:t>
            </a:r>
            <a:r>
              <a:rPr lang="en-US" altLang="zh-CN" dirty="0" smtClean="0"/>
              <a:t>!!!'’</a:t>
            </a:r>
          </a:p>
          <a:p>
            <a:pPr lvl="2"/>
            <a:r>
              <a:rPr lang="en-US" altLang="zh-CN" dirty="0" smtClean="0"/>
              <a:t>``</a:t>
            </a:r>
            <a:r>
              <a:rPr lang="en-US" altLang="zh-CN" dirty="0"/>
              <a:t>Thanks for another amazing day with your </a:t>
            </a:r>
            <a:r>
              <a:rPr lang="en-US" altLang="zh-CN" dirty="0" smtClean="0"/>
              <a:t>amazing boyfriend</a:t>
            </a:r>
            <a:r>
              <a:rPr lang="en-US" altLang="zh-CN" dirty="0"/>
              <a:t>!!!!''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1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Syntactic and Semantic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People </a:t>
            </a:r>
            <a:r>
              <a:rPr lang="en-US" altLang="zh-CN" dirty="0"/>
              <a:t>tend to make complicated </a:t>
            </a:r>
            <a:r>
              <a:rPr lang="en-US" altLang="zh-CN" dirty="0" smtClean="0"/>
              <a:t>sentences or </a:t>
            </a:r>
            <a:r>
              <a:rPr lang="en-US" altLang="zh-CN" dirty="0"/>
              <a:t>use uncommon words to make it ambiguous to the </a:t>
            </a:r>
            <a:r>
              <a:rPr lang="en-US" altLang="zh-CN" dirty="0" smtClean="0"/>
              <a:t>listener/reader </a:t>
            </a:r>
            <a:r>
              <a:rPr lang="en-US" altLang="zh-CN" dirty="0"/>
              <a:t>to get a clear </a:t>
            </a:r>
            <a:r>
              <a:rPr lang="en-US" altLang="zh-CN" dirty="0" smtClean="0"/>
              <a:t>answer</a:t>
            </a:r>
            <a:endParaRPr kumimoji="1" lang="en-US" altLang="zh-CN" dirty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of uncommon words</a:t>
            </a:r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uncommon words</a:t>
            </a:r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interjections</a:t>
            </a:r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</a:t>
            </a:r>
            <a:r>
              <a:rPr lang="en-US" altLang="zh-CN" dirty="0" smtClean="0"/>
              <a:t>laughing expressions</a:t>
            </a:r>
          </a:p>
          <a:p>
            <a:pPr lvl="1"/>
            <a:r>
              <a:rPr lang="en-US" altLang="zh-CN" dirty="0"/>
              <a:t>Existence of common sarcastic </a:t>
            </a:r>
            <a:r>
              <a:rPr lang="en-US" altLang="zh-CN" dirty="0" smtClean="0"/>
              <a:t>expressions</a:t>
            </a:r>
            <a:endParaRPr kumimoji="1" lang="en-US" altLang="zh-CN" dirty="0"/>
          </a:p>
          <a:p>
            <a:pPr lvl="2"/>
            <a:r>
              <a:rPr lang="en-US" altLang="zh-CN" dirty="0" smtClean="0"/>
              <a:t>used </a:t>
            </a:r>
            <a:r>
              <a:rPr lang="en-US" altLang="zh-CN" dirty="0"/>
              <a:t>a noisy </a:t>
            </a:r>
            <a:r>
              <a:rPr lang="en-US" altLang="zh-CN" dirty="0" smtClean="0"/>
              <a:t>set of </a:t>
            </a:r>
            <a:r>
              <a:rPr lang="en-US" altLang="zh-CN" dirty="0"/>
              <a:t>3000 tweets having the </a:t>
            </a:r>
            <a:r>
              <a:rPr lang="en-US" altLang="zh-CN" dirty="0" smtClean="0"/>
              <a:t>hashtag ``#sarcasm'’</a:t>
            </a:r>
          </a:p>
          <a:p>
            <a:pPr lvl="2"/>
            <a:r>
              <a:rPr lang="en-US" altLang="zh-CN" dirty="0" smtClean="0"/>
              <a:t>extracted </a:t>
            </a:r>
            <a:r>
              <a:rPr lang="en-US" altLang="zh-CN" dirty="0"/>
              <a:t>all possible patterns of </a:t>
            </a:r>
            <a:r>
              <a:rPr lang="en-US" altLang="zh-CN" dirty="0" smtClean="0"/>
              <a:t>length varying </a:t>
            </a:r>
            <a:r>
              <a:rPr lang="en-US" altLang="zh-CN" dirty="0"/>
              <a:t>from 3 to </a:t>
            </a:r>
            <a:r>
              <a:rPr lang="en-US" altLang="zh-CN" dirty="0" smtClean="0"/>
              <a:t>6</a:t>
            </a:r>
          </a:p>
          <a:p>
            <a:pPr lvl="2"/>
            <a:r>
              <a:rPr lang="en-US" altLang="zh-CN" dirty="0" smtClean="0"/>
              <a:t>selected </a:t>
            </a:r>
            <a:r>
              <a:rPr lang="en-US" altLang="zh-CN" dirty="0"/>
              <a:t>the patterns that </a:t>
            </a:r>
            <a:r>
              <a:rPr lang="en-US" altLang="zh-CN" dirty="0" smtClean="0"/>
              <a:t>appeared more </a:t>
            </a:r>
            <a:r>
              <a:rPr lang="en-US" altLang="zh-CN" dirty="0"/>
              <a:t>than 10 </a:t>
            </a:r>
            <a:r>
              <a:rPr lang="en-US" altLang="zh-CN" dirty="0" smtClean="0"/>
              <a:t>times</a:t>
            </a:r>
          </a:p>
          <a:p>
            <a:pPr lvl="2"/>
            <a:r>
              <a:rPr lang="en-US" altLang="zh-CN" dirty="0" smtClean="0"/>
              <a:t>manually checked </a:t>
            </a:r>
            <a:r>
              <a:rPr lang="en-US" altLang="zh-CN" dirty="0"/>
              <a:t>the list and removed the irrelevant </a:t>
            </a:r>
            <a:r>
              <a:rPr lang="en-US" altLang="zh-CN" dirty="0" smtClean="0"/>
              <a:t>ones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/>
              <a:t>list of 13 main patterns </a:t>
            </a:r>
            <a:r>
              <a:rPr lang="en-US" altLang="zh-CN" dirty="0" smtClean="0"/>
              <a:t>including</a:t>
            </a:r>
          </a:p>
          <a:p>
            <a:pPr lvl="3"/>
            <a:r>
              <a:rPr lang="en-US" altLang="zh-CN" dirty="0" smtClean="0"/>
              <a:t>[</a:t>
            </a:r>
            <a:r>
              <a:rPr lang="en-US" altLang="zh-CN" dirty="0"/>
              <a:t>love  PRONOUN </a:t>
            </a:r>
            <a:r>
              <a:rPr lang="en-US" altLang="zh-CN" dirty="0" smtClean="0"/>
              <a:t>when] (e.g</a:t>
            </a:r>
            <a:r>
              <a:rPr lang="en-US" altLang="zh-CN" dirty="0"/>
              <a:t>., ``I love it when I am called at 4 a.m. because </a:t>
            </a:r>
            <a:r>
              <a:rPr lang="en-US" altLang="zh-CN" dirty="0" smtClean="0"/>
              <a:t>my </a:t>
            </a:r>
            <a:r>
              <a:rPr lang="de-DE" altLang="zh-CN" dirty="0" err="1" smtClean="0"/>
              <a:t>neighbour's</a:t>
            </a:r>
            <a:r>
              <a:rPr lang="de-DE" altLang="zh-CN" dirty="0" smtClean="0"/>
              <a:t> </a:t>
            </a:r>
            <a:r>
              <a:rPr lang="de-DE" altLang="zh-CN" dirty="0" err="1"/>
              <a:t>kid</a:t>
            </a:r>
            <a:r>
              <a:rPr lang="de-DE" altLang="zh-CN" dirty="0"/>
              <a:t> </a:t>
            </a:r>
            <a:r>
              <a:rPr lang="de-DE" altLang="zh-CN" dirty="0" err="1"/>
              <a:t>can't</a:t>
            </a:r>
            <a:r>
              <a:rPr lang="de-DE" altLang="zh-CN" dirty="0"/>
              <a:t> </a:t>
            </a:r>
            <a:r>
              <a:rPr lang="de-DE" altLang="zh-CN" dirty="0" err="1"/>
              <a:t>sleep</a:t>
            </a:r>
            <a:r>
              <a:rPr lang="de-DE" altLang="zh-CN" dirty="0"/>
              <a:t>!'' </a:t>
            </a:r>
            <a:r>
              <a:rPr lang="de-DE" altLang="zh-CN" dirty="0" smtClean="0"/>
              <a:t>)</a:t>
            </a:r>
          </a:p>
          <a:p>
            <a:pPr lvl="3"/>
            <a:r>
              <a:rPr lang="de-DE" altLang="zh-CN" dirty="0" smtClean="0"/>
              <a:t>[</a:t>
            </a:r>
            <a:r>
              <a:rPr lang="de-DE" altLang="zh-CN" dirty="0"/>
              <a:t>PRONOUN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smtClean="0"/>
              <a:t>ADVERB funny] </a:t>
            </a:r>
            <a:r>
              <a:rPr lang="de-DE" altLang="zh-CN" dirty="0"/>
              <a:t>(e.g., ``</a:t>
            </a:r>
            <a:r>
              <a:rPr lang="de-DE" altLang="zh-CN" dirty="0" err="1"/>
              <a:t>You</a:t>
            </a:r>
            <a:r>
              <a:rPr lang="de-DE" altLang="zh-CN" dirty="0"/>
              <a:t> </a:t>
            </a:r>
            <a:r>
              <a:rPr lang="de-DE" altLang="zh-CN" dirty="0" err="1"/>
              <a:t>are</a:t>
            </a:r>
            <a:r>
              <a:rPr lang="de-DE" altLang="zh-CN" dirty="0"/>
              <a:t> </a:t>
            </a:r>
            <a:r>
              <a:rPr lang="de-DE" altLang="zh-CN" dirty="0" err="1"/>
              <a:t>incredibly</a:t>
            </a:r>
            <a:r>
              <a:rPr lang="de-DE" altLang="zh-CN" dirty="0"/>
              <a:t> funny -_-'' </a:t>
            </a:r>
            <a:r>
              <a:rPr lang="de-DE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1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Pattern-related Features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716520" cy="40233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Divide </a:t>
                </a:r>
                <a:r>
                  <a:rPr lang="en-US" altLang="zh-CN" dirty="0"/>
                  <a:t>words into two classes</a:t>
                </a:r>
                <a:r>
                  <a:rPr lang="en-US" altLang="zh-CN" dirty="0" smtClean="0"/>
                  <a:t>:</a:t>
                </a:r>
              </a:p>
              <a:p>
                <a:pPr lvl="1"/>
                <a:r>
                  <a:rPr lang="en-US" altLang="zh-CN" dirty="0" smtClean="0"/>
                  <a:t>CI</a:t>
                </a:r>
              </a:p>
              <a:p>
                <a:pPr lvl="2"/>
                <a:r>
                  <a:rPr lang="en-US" altLang="zh-CN" dirty="0" smtClean="0"/>
                  <a:t>containing </a:t>
                </a:r>
                <a:r>
                  <a:rPr lang="en-US" altLang="zh-CN" dirty="0"/>
                  <a:t>words of which the content is important and</a:t>
                </a:r>
              </a:p>
              <a:p>
                <a:pPr lvl="1"/>
                <a:r>
                  <a:rPr lang="en-US" altLang="zh-CN" dirty="0" smtClean="0"/>
                  <a:t>GFI</a:t>
                </a:r>
              </a:p>
              <a:p>
                <a:pPr lvl="2"/>
                <a:r>
                  <a:rPr lang="en-US" altLang="zh-CN" dirty="0" smtClean="0"/>
                  <a:t>containing </a:t>
                </a:r>
                <a:r>
                  <a:rPr lang="en-US" altLang="zh-CN" dirty="0"/>
                  <a:t>the words </a:t>
                </a:r>
                <a:r>
                  <a:rPr lang="en-US" altLang="zh-CN" dirty="0" smtClean="0"/>
                  <a:t>of which </a:t>
                </a:r>
                <a:r>
                  <a:rPr lang="en-US" altLang="zh-CN" dirty="0"/>
                  <a:t>the grammatical function is more important</a:t>
                </a:r>
                <a:r>
                  <a:rPr lang="en-US" altLang="zh-CN" dirty="0" smtClean="0"/>
                  <a:t>.</a:t>
                </a:r>
              </a:p>
              <a:p>
                <a:endParaRPr kumimoji="1" lang="en-US" altLang="zh-CN" dirty="0"/>
              </a:p>
              <a:p>
                <a:r>
                  <a:rPr lang="en-US" altLang="zh-CN" dirty="0" smtClean="0"/>
                  <a:t>If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word belongs </a:t>
                </a:r>
                <a:r>
                  <a:rPr lang="en-US" altLang="zh-CN" dirty="0"/>
                  <a:t>to </a:t>
                </a:r>
                <a:r>
                  <a:rPr lang="en-US" altLang="zh-CN" dirty="0" smtClean="0"/>
                  <a:t>CI, </a:t>
                </a:r>
                <a:r>
                  <a:rPr lang="en-US" altLang="zh-CN" dirty="0"/>
                  <a:t>it is </a:t>
                </a:r>
                <a:r>
                  <a:rPr lang="en-US" altLang="zh-CN" dirty="0" smtClean="0"/>
                  <a:t>lemmatized; otherwise</a:t>
                </a:r>
                <a:r>
                  <a:rPr lang="en-US" altLang="zh-CN" dirty="0"/>
                  <a:t>, it </a:t>
                </a:r>
                <a:r>
                  <a:rPr lang="en-US" altLang="zh-CN" dirty="0" smtClean="0"/>
                  <a:t>is replaced </a:t>
                </a:r>
                <a:r>
                  <a:rPr lang="en-US" altLang="zh-CN" dirty="0"/>
                  <a:t>it by a certain expression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extract patterns from </a:t>
                </a:r>
                <a:r>
                  <a:rPr lang="en-US" altLang="zh-CN" dirty="0"/>
                  <a:t>the training set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lvl="2"/>
                <a:r>
                  <a:rPr lang="en-US" altLang="zh-CN" dirty="0" smtClean="0"/>
                  <a:t>[</a:t>
                </a:r>
                <a:r>
                  <a:rPr lang="en-US" altLang="zh-CN" dirty="0"/>
                  <a:t>NOUN PRONOUN be </a:t>
                </a:r>
                <a:r>
                  <a:rPr lang="en-US" altLang="zh-CN" dirty="0" smtClean="0"/>
                  <a:t>crazy]</a:t>
                </a:r>
                <a:endParaRPr lang="en-US" altLang="zh-CN" dirty="0"/>
              </a:p>
              <a:p>
                <a:pPr lvl="2"/>
                <a:r>
                  <a:rPr lang="en-US" altLang="zh-CN" dirty="0" smtClean="0"/>
                  <a:t>[</a:t>
                </a:r>
                <a:r>
                  <a:rPr lang="en-US" altLang="zh-CN" dirty="0"/>
                  <a:t>PRONOUN be </a:t>
                </a:r>
                <a:r>
                  <a:rPr lang="en-US" altLang="zh-CN" dirty="0" smtClean="0"/>
                  <a:t>crazy]</a:t>
                </a:r>
                <a:endParaRPr lang="en-US" altLang="zh-CN" dirty="0"/>
              </a:p>
              <a:p>
                <a:pPr lvl="2"/>
                <a:r>
                  <a:rPr lang="en-US" altLang="zh-CN" dirty="0" smtClean="0"/>
                  <a:t>[</a:t>
                </a:r>
                <a:r>
                  <a:rPr lang="en-US" altLang="zh-CN" dirty="0"/>
                  <a:t>be crazy who tell  PRONOUN PRONOUN want </a:t>
                </a:r>
                <a:r>
                  <a:rPr lang="en-US" altLang="zh-CN" dirty="0" smtClean="0"/>
                  <a:t>to]</a:t>
                </a:r>
                <a:endParaRPr lang="en-US" altLang="zh-CN" dirty="0"/>
              </a:p>
              <a:p>
                <a:pPr lvl="2"/>
                <a:r>
                  <a:rPr lang="mr-IN" altLang="zh-CN" dirty="0" err="1" smtClean="0"/>
                  <a:t>etc</a:t>
                </a:r>
                <a:r>
                  <a:rPr lang="mr-IN" altLang="zh-CN" dirty="0" smtClean="0"/>
                  <a:t>.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𝑀𝑖𝑛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en-US" altLang="zh-CN" dirty="0" smtClean="0"/>
                  <a:t> represent minimal </a:t>
                </a:r>
                <a:r>
                  <a:rPr lang="en-US" altLang="zh-CN" dirty="0"/>
                  <a:t>and </a:t>
                </a:r>
                <a:r>
                  <a:rPr lang="en-US" altLang="zh-CN" dirty="0" smtClean="0"/>
                  <a:t>maximal allowed </a:t>
                </a:r>
                <a:r>
                  <a:rPr lang="en-US" altLang="zh-CN" dirty="0"/>
                  <a:t>length of patterns in </a:t>
                </a:r>
                <a:r>
                  <a:rPr lang="en-US" altLang="zh-CN" dirty="0" smtClean="0"/>
                  <a:t>words</a:t>
                </a:r>
              </a:p>
              <a:p>
                <a:r>
                  <a:rPr lang="en-US" altLang="zh-CN" dirty="0" smtClean="0"/>
                  <a:t>Only </a:t>
                </a:r>
                <a:r>
                  <a:rPr lang="en-US" altLang="zh-CN" dirty="0"/>
                  <a:t>patterns that appear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charset="0"/>
                          </a:rPr>
                          <m:t>𝑜𝑐𝑐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times in our </a:t>
                </a:r>
                <a:r>
                  <a:rPr lang="en-US" altLang="zh-CN" dirty="0" smtClean="0"/>
                  <a:t>training set </a:t>
                </a:r>
                <a:r>
                  <a:rPr lang="en-US" altLang="zh-CN" dirty="0"/>
                  <a:t>are </a:t>
                </a:r>
                <a:r>
                  <a:rPr lang="en-US" altLang="zh-CN" dirty="0" smtClean="0"/>
                  <a:t>kept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𝑜𝑐𝑐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set as 2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716520" cy="4023360"/>
              </a:xfrm>
              <a:blipFill rotWithShape="0">
                <a:blip r:embed="rId2"/>
                <a:stretch>
                  <a:fillRect l="-395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0" y="3992036"/>
            <a:ext cx="3077306" cy="1718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879" y="1845734"/>
            <a:ext cx="3098801" cy="16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8434"/>
            <a:ext cx="10058400" cy="4023360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Value of this task</a:t>
            </a:r>
          </a:p>
          <a:p>
            <a:pPr lvl="1"/>
            <a:r>
              <a:rPr lang="en-US" altLang="zh-CN" sz="2000" dirty="0" smtClean="0"/>
              <a:t>Due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the informal </a:t>
            </a:r>
            <a:r>
              <a:rPr lang="en-US" altLang="zh-CN" sz="2000" dirty="0"/>
              <a:t>language used in Twitter </a:t>
            </a:r>
            <a:r>
              <a:rPr lang="en-US" altLang="zh-CN" sz="2000" dirty="0" smtClean="0"/>
              <a:t>and the </a:t>
            </a:r>
            <a:r>
              <a:rPr lang="en-US" altLang="zh-CN" sz="2000" dirty="0"/>
              <a:t>limitation in terms of </a:t>
            </a:r>
            <a:r>
              <a:rPr lang="en-US" altLang="zh-CN" sz="2000" dirty="0" smtClean="0"/>
              <a:t>characters, </a:t>
            </a:r>
            <a:r>
              <a:rPr lang="en-US" altLang="zh-CN" sz="2000" dirty="0"/>
              <a:t>understanding the opinions of users and </a:t>
            </a:r>
            <a:r>
              <a:rPr lang="en-US" altLang="zh-CN" sz="2000" dirty="0" smtClean="0"/>
              <a:t>performing such </a:t>
            </a:r>
            <a:r>
              <a:rPr lang="en-US" altLang="zh-CN" sz="2000" dirty="0"/>
              <a:t>analysis is quite </a:t>
            </a:r>
            <a:r>
              <a:rPr lang="en-US" altLang="zh-CN" sz="2000" dirty="0" smtClean="0"/>
              <a:t>difficult.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Furthermore</a:t>
            </a:r>
            <a:r>
              <a:rPr lang="en-US" altLang="zh-CN" sz="2000" dirty="0"/>
              <a:t>, presence </a:t>
            </a:r>
            <a:r>
              <a:rPr lang="en-US" altLang="zh-CN" sz="2000" dirty="0" smtClean="0"/>
              <a:t>of sarcasm </a:t>
            </a:r>
            <a:r>
              <a:rPr lang="en-US" altLang="zh-CN" sz="2000" dirty="0"/>
              <a:t>makes the task even more challenging: sarcasm </a:t>
            </a:r>
            <a:r>
              <a:rPr lang="en-US" altLang="zh-CN" sz="2000" dirty="0" smtClean="0"/>
              <a:t>is when </a:t>
            </a:r>
            <a:r>
              <a:rPr lang="en-US" altLang="zh-CN" sz="2000" dirty="0"/>
              <a:t>a person says something different from what he </a:t>
            </a:r>
            <a:r>
              <a:rPr lang="en-US" altLang="zh-CN" sz="2000" dirty="0" smtClean="0"/>
              <a:t>means.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Maynard and Greenwood show </a:t>
            </a:r>
            <a:r>
              <a:rPr lang="en-US" altLang="zh-CN" sz="2000" dirty="0"/>
              <a:t>that sentiment analysis </a:t>
            </a:r>
            <a:r>
              <a:rPr lang="en-US" altLang="zh-CN" sz="2000" dirty="0" smtClean="0"/>
              <a:t>performance might </a:t>
            </a:r>
            <a:r>
              <a:rPr lang="en-US" altLang="zh-CN" sz="2000" dirty="0"/>
              <a:t>be highly enhanced when sarcasm within the </a:t>
            </a:r>
            <a:r>
              <a:rPr lang="en-US" altLang="zh-CN" sz="2000" dirty="0" smtClean="0"/>
              <a:t>sarcastic statements </a:t>
            </a:r>
            <a:r>
              <a:rPr lang="en-US" altLang="zh-CN" sz="2000" dirty="0"/>
              <a:t>is </a:t>
            </a:r>
            <a:r>
              <a:rPr lang="en-US" altLang="zh-CN" sz="2000" dirty="0" smtClean="0"/>
              <a:t>identified</a:t>
            </a:r>
            <a:r>
              <a:rPr lang="en-US" altLang="zh-CN" sz="2000" dirty="0"/>
              <a:t>. Therefore, the need for an </a:t>
            </a:r>
            <a:r>
              <a:rPr lang="en-US" altLang="zh-CN" sz="2000" dirty="0" smtClean="0"/>
              <a:t>efficient way </a:t>
            </a:r>
            <a:r>
              <a:rPr lang="en-US" altLang="zh-CN" sz="2000" dirty="0"/>
              <a:t>to detect sarcasm arises.</a:t>
            </a:r>
            <a:endParaRPr lang="en-US" altLang="zh-CN" sz="20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682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Pattern-related Features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07634"/>
                <a:ext cx="10058400" cy="4023360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Given a tweet </a:t>
                </a:r>
                <a:r>
                  <a:rPr kumimoji="1" lang="en-US" altLang="zh-CN" i="1" dirty="0" smtClean="0"/>
                  <a:t>t</a:t>
                </a:r>
                <a:r>
                  <a:rPr kumimoji="1" lang="en-US" altLang="zh-CN" dirty="0" smtClean="0"/>
                  <a:t>, </a:t>
                </a:r>
                <a:r>
                  <a:rPr lang="en-US" altLang="zh-CN" dirty="0"/>
                  <a:t>w</a:t>
                </a:r>
                <a:r>
                  <a:rPr lang="en-US" altLang="zh-CN" dirty="0" smtClean="0"/>
                  <a:t>e </a:t>
                </a:r>
                <a:r>
                  <a:rPr lang="en-US" altLang="zh-CN" dirty="0"/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𝐹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:r>
                  <a:rPr lang="en-US" altLang="zh-CN" dirty="0" smtClean="0"/>
                  <a:t>features</a:t>
                </a:r>
                <a:endParaRPr lang="en-US" altLang="zh-CN" dirty="0"/>
              </a:p>
              <a:p>
                <a:endParaRPr kumimoji="1" lang="en-US" altLang="zh-CN" dirty="0" smtClean="0"/>
              </a:p>
              <a:p>
                <a:r>
                  <a:rPr lang="en-US" altLang="zh-CN" dirty="0" smtClean="0"/>
                  <a:t>Extension of the training set patterns:</a:t>
                </a:r>
              </a:p>
              <a:p>
                <a:pPr lvl="1"/>
                <a:r>
                  <a:rPr lang="en-US" altLang="zh-CN" dirty="0" smtClean="0"/>
                  <a:t>18 </a:t>
                </a:r>
                <a:r>
                  <a:rPr lang="en-US" altLang="zh-CN" dirty="0"/>
                  <a:t>959 tweets </a:t>
                </a:r>
                <a:r>
                  <a:rPr lang="en-US" altLang="zh-CN" dirty="0" smtClean="0"/>
                  <a:t>containing </a:t>
                </a:r>
                <a:r>
                  <a:rPr lang="en-US" altLang="zh-CN" dirty="0"/>
                  <a:t>the hashtag ``#sarcasm</a:t>
                </a:r>
                <a:r>
                  <a:rPr lang="en-US" altLang="zh-CN" dirty="0" smtClean="0"/>
                  <a:t>'’</a:t>
                </a:r>
              </a:p>
              <a:p>
                <a:pPr lvl="1"/>
                <a:r>
                  <a:rPr lang="en-US" altLang="zh-CN" dirty="0" smtClean="0"/>
                  <a:t>18 </a:t>
                </a:r>
                <a:r>
                  <a:rPr lang="en-US" altLang="zh-CN" dirty="0"/>
                  <a:t>959 tweets that do </a:t>
                </a:r>
                <a:r>
                  <a:rPr lang="en-US" altLang="zh-CN" dirty="0" smtClean="0"/>
                  <a:t>not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07634"/>
                <a:ext cx="10058400" cy="4023360"/>
              </a:xfr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66" y="27841"/>
            <a:ext cx="3741916" cy="1640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42" y="1974944"/>
            <a:ext cx="3420964" cy="39950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01" y="4582992"/>
            <a:ext cx="3138365" cy="13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kumimoji="1" lang="en-US" altLang="zh-CN" dirty="0" smtClean="0"/>
              <a:t>Experiment 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Key </a:t>
            </a:r>
            <a:r>
              <a:rPr lang="en-US" altLang="zh-CN" dirty="0"/>
              <a:t>Performance Indicators (KPIs</a:t>
            </a:r>
            <a:r>
              <a:rPr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Accuracy</a:t>
            </a:r>
          </a:p>
          <a:p>
            <a:pPr lvl="1"/>
            <a:r>
              <a:rPr kumimoji="1" lang="en-US" altLang="zh-CN" dirty="0" smtClean="0"/>
              <a:t>Precision</a:t>
            </a:r>
          </a:p>
          <a:p>
            <a:pPr lvl="1"/>
            <a:r>
              <a:rPr kumimoji="1" lang="en-US" altLang="zh-CN" dirty="0" smtClean="0"/>
              <a:t>Recall</a:t>
            </a:r>
          </a:p>
          <a:p>
            <a:r>
              <a:rPr kumimoji="1" lang="en-US" altLang="zh-CN" dirty="0" smtClean="0"/>
              <a:t>Classification</a:t>
            </a:r>
          </a:p>
          <a:p>
            <a:pPr lvl="1"/>
            <a:r>
              <a:rPr kumimoji="1" lang="en-US" altLang="zh-CN" dirty="0" smtClean="0"/>
              <a:t>Random Forest</a:t>
            </a:r>
          </a:p>
          <a:p>
            <a:pPr lvl="1"/>
            <a:r>
              <a:rPr kumimoji="1" lang="en-US" altLang="zh-CN" dirty="0" smtClean="0"/>
              <a:t>SVM</a:t>
            </a:r>
          </a:p>
          <a:p>
            <a:pPr lvl="1"/>
            <a:r>
              <a:rPr kumimoji="1" lang="en-US" altLang="zh-CN" dirty="0" smtClean="0"/>
              <a:t>k-NN</a:t>
            </a:r>
          </a:p>
          <a:p>
            <a:pPr lvl="1"/>
            <a:r>
              <a:rPr kumimoji="1" lang="en-US" altLang="zh-CN" dirty="0" smtClean="0"/>
              <a:t>Maximum Entropy</a:t>
            </a:r>
          </a:p>
          <a:p>
            <a:pPr lvl="1"/>
            <a:endParaRPr kumimoji="1" lang="en-US" altLang="zh-CN" dirty="0"/>
          </a:p>
          <a:p>
            <a:r>
              <a:rPr lang="en-US" altLang="zh-CN" dirty="0" smtClean="0"/>
              <a:t>During the preliminary </a:t>
            </a:r>
            <a:r>
              <a:rPr lang="en-US" altLang="zh-CN" dirty="0"/>
              <a:t>experiments (i.e., parameters optimization) </a:t>
            </a:r>
            <a:r>
              <a:rPr lang="en-US" altLang="zh-CN" dirty="0" smtClean="0"/>
              <a:t>as well </a:t>
            </a:r>
            <a:r>
              <a:rPr lang="en-US" altLang="zh-CN" dirty="0"/>
              <a:t>as for the rest of our analysis, the results used are </a:t>
            </a:r>
            <a:r>
              <a:rPr lang="en-US" altLang="zh-CN" dirty="0" smtClean="0"/>
              <a:t>those returned </a:t>
            </a:r>
            <a:r>
              <a:rPr lang="en-US" altLang="zh-CN" dirty="0"/>
              <a:t>by the classier Random Forest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2387171"/>
            <a:ext cx="5282716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A. PERFORMANCES OF EACH SET OF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/>
              <a:t>1) DURING CROSS-VALIDATION</a:t>
            </a:r>
          </a:p>
          <a:p>
            <a:pPr lvl="2"/>
            <a:r>
              <a:rPr lang="en-US" altLang="zh-CN" dirty="0" smtClean="0"/>
              <a:t>Low presence of syntax-related features </a:t>
            </a:r>
            <a:r>
              <a:rPr lang="en-US" altLang="zh-CN" dirty="0"/>
              <a:t>in the data </a:t>
            </a:r>
            <a:r>
              <a:rPr lang="en-US" altLang="zh-CN" dirty="0" smtClean="0"/>
              <a:t>set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ue </a:t>
            </a:r>
            <a:r>
              <a:rPr lang="en-US" altLang="zh-CN" dirty="0"/>
              <a:t>to the informal language used in Twitter </a:t>
            </a:r>
            <a:r>
              <a:rPr lang="en-US" altLang="zh-CN" dirty="0" smtClean="0"/>
              <a:t>and the </a:t>
            </a:r>
            <a:r>
              <a:rPr lang="en-US" altLang="zh-CN" dirty="0"/>
              <a:t>noise it has, the </a:t>
            </a:r>
            <a:r>
              <a:rPr lang="en-US" altLang="zh-CN" dirty="0" err="1"/>
              <a:t>PoS</a:t>
            </a:r>
            <a:r>
              <a:rPr lang="en-US" altLang="zh-CN" dirty="0"/>
              <a:t>-tagger performances are lower </a:t>
            </a:r>
            <a:r>
              <a:rPr lang="en-US" altLang="zh-CN" dirty="0" smtClean="0"/>
              <a:t>than when </a:t>
            </a:r>
            <a:r>
              <a:rPr lang="en-US" altLang="zh-CN" dirty="0"/>
              <a:t>applied to a formal text. In particular, the </a:t>
            </a:r>
            <a:r>
              <a:rPr lang="en-US" altLang="zh-CN" dirty="0" err="1"/>
              <a:t>PoS</a:t>
            </a:r>
            <a:r>
              <a:rPr lang="en-US" altLang="zh-CN" dirty="0"/>
              <a:t>-tagger </a:t>
            </a:r>
            <a:r>
              <a:rPr lang="en-US" altLang="zh-CN" dirty="0" smtClean="0"/>
              <a:t>is not </a:t>
            </a:r>
            <a:r>
              <a:rPr lang="en-US" altLang="zh-CN" dirty="0"/>
              <a:t>very </a:t>
            </a:r>
            <a:r>
              <a:rPr lang="en-US" altLang="zh-CN" dirty="0" smtClean="0"/>
              <a:t>efficient </a:t>
            </a:r>
            <a:r>
              <a:rPr lang="en-US" altLang="zh-CN" dirty="0"/>
              <a:t>to detect </a:t>
            </a:r>
            <a:r>
              <a:rPr lang="en-US" altLang="zh-CN" dirty="0" smtClean="0"/>
              <a:t>interjections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2074" b="3374"/>
          <a:stretch/>
        </p:blipFill>
        <p:spPr>
          <a:xfrm>
            <a:off x="1311714" y="3482317"/>
            <a:ext cx="4161986" cy="2558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77" y="4152198"/>
            <a:ext cx="4515751" cy="1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Results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86" y="2734644"/>
            <a:ext cx="5512894" cy="30244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2074" b="3374"/>
          <a:stretch/>
        </p:blipFill>
        <p:spPr>
          <a:xfrm>
            <a:off x="854513" y="2843018"/>
            <a:ext cx="5134639" cy="315646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zh-CN" dirty="0"/>
              <a:t>A. PERFORMANCES OF EACH SET OF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/>
              <a:t>2) ON A TEST SET</a:t>
            </a:r>
          </a:p>
        </p:txBody>
      </p:sp>
    </p:spTree>
    <p:extLst>
      <p:ext uri="{BB962C8B-B14F-4D97-AF65-F5344CB8AC3E}">
        <p14:creationId xmlns:p14="http://schemas.microsoft.com/office/powerpoint/2010/main" val="17127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Experiment 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B. OVERALL PERFORMANCES OF THE </a:t>
            </a:r>
            <a:r>
              <a:rPr lang="en-US" altLang="zh-CN" dirty="0" smtClean="0"/>
              <a:t>PROPOSED APPROACH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1" y="2521146"/>
            <a:ext cx="5588000" cy="3347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98" y="3330364"/>
            <a:ext cx="4897161" cy="1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approach has shown good </a:t>
            </a:r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might </a:t>
            </a:r>
            <a:r>
              <a:rPr lang="en-US" altLang="zh-CN" dirty="0"/>
              <a:t>have even better results if we use a </a:t>
            </a:r>
            <a:r>
              <a:rPr lang="en-US" altLang="zh-CN" dirty="0" smtClean="0"/>
              <a:t>bigger training </a:t>
            </a:r>
            <a:r>
              <a:rPr lang="en-US" altLang="zh-CN" dirty="0"/>
              <a:t>set since the patterns we extracted from the </a:t>
            </a:r>
            <a:r>
              <a:rPr lang="en-US" altLang="zh-CN" dirty="0" smtClean="0"/>
              <a:t>current one </a:t>
            </a:r>
            <a:r>
              <a:rPr lang="en-US" altLang="zh-CN" dirty="0"/>
              <a:t>might not cover all possible </a:t>
            </a:r>
            <a:r>
              <a:rPr lang="en-US" altLang="zh-CN" dirty="0" smtClean="0"/>
              <a:t>sarcastic patterns</a:t>
            </a:r>
            <a:endParaRPr kumimoji="1"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Proposed </a:t>
            </a:r>
            <a:r>
              <a:rPr lang="en-US" altLang="zh-CN" dirty="0"/>
              <a:t>an </a:t>
            </a:r>
            <a:r>
              <a:rPr lang="en-US" altLang="zh-CN" dirty="0" smtClean="0"/>
              <a:t>efficient </a:t>
            </a:r>
            <a:r>
              <a:rPr lang="en-US" altLang="zh-CN" dirty="0"/>
              <a:t>way to enrich our </a:t>
            </a:r>
            <a:r>
              <a:rPr lang="en-US" altLang="zh-CN" dirty="0" smtClean="0"/>
              <a:t>set with </a:t>
            </a:r>
            <a:r>
              <a:rPr lang="en-US" altLang="zh-CN" dirty="0"/>
              <a:t>more sarcastic patterns using an initial training </a:t>
            </a:r>
            <a:r>
              <a:rPr lang="en-US" altLang="zh-CN" dirty="0" smtClean="0"/>
              <a:t>set of </a:t>
            </a:r>
            <a:r>
              <a:rPr lang="en-US" altLang="zh-CN" dirty="0"/>
              <a:t>6000 Tweets, and the hashtag ``#sarcasm</a:t>
            </a:r>
            <a:r>
              <a:rPr lang="en-US" altLang="zh-CN" dirty="0" smtClean="0"/>
              <a:t>'’</a:t>
            </a:r>
          </a:p>
          <a:p>
            <a:endParaRPr kumimoji="1" lang="en-US" altLang="zh-CN" dirty="0" smtClean="0"/>
          </a:p>
          <a:p>
            <a:r>
              <a:rPr lang="en-US" altLang="zh-CN" dirty="0" smtClean="0"/>
              <a:t>Will </a:t>
            </a:r>
            <a:r>
              <a:rPr lang="en-US" altLang="zh-CN" dirty="0"/>
              <a:t>study how to use the output </a:t>
            </a:r>
            <a:r>
              <a:rPr lang="en-US" altLang="zh-CN" dirty="0" smtClean="0"/>
              <a:t>of the </a:t>
            </a:r>
            <a:r>
              <a:rPr lang="en-US" altLang="zh-CN" dirty="0"/>
              <a:t>current one to enhance the performances of </a:t>
            </a:r>
            <a:r>
              <a:rPr lang="en-US" altLang="zh-CN" dirty="0" smtClean="0"/>
              <a:t>sentiment analysis </a:t>
            </a:r>
            <a:r>
              <a:rPr lang="en-US" altLang="zh-CN" dirty="0"/>
              <a:t>and opinion mining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1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Bouazizi</a:t>
            </a:r>
            <a:r>
              <a:rPr lang="en-US" altLang="zh-CN" dirty="0"/>
              <a:t>, M., &amp; </a:t>
            </a:r>
            <a:r>
              <a:rPr lang="en-US" altLang="zh-CN" dirty="0" err="1"/>
              <a:t>Ohtsuki</a:t>
            </a:r>
            <a:r>
              <a:rPr lang="en-US" altLang="zh-CN" dirty="0"/>
              <a:t>, T. O. (2016). A pattern-based approach for sarcasm detection on twitter. </a:t>
            </a:r>
            <a:r>
              <a:rPr lang="en-US" altLang="zh-CN" i="1" dirty="0"/>
              <a:t>IEEE Access,</a:t>
            </a:r>
            <a:r>
              <a:rPr lang="en-US" altLang="zh-CN" dirty="0"/>
              <a:t> </a:t>
            </a:r>
            <a:r>
              <a:rPr lang="en-US" altLang="zh-CN" i="1" dirty="0"/>
              <a:t>4</a:t>
            </a:r>
            <a:r>
              <a:rPr lang="en-US" altLang="zh-CN" dirty="0"/>
              <a:t>, 5477-5488.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48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 smtClean="0"/>
              <a:t>Definition</a:t>
            </a:r>
            <a:endParaRPr kumimoji="1" lang="en-US" altLang="zh-CN" sz="2400" dirty="0"/>
          </a:p>
          <a:p>
            <a:pPr lvl="1"/>
            <a:r>
              <a:rPr lang="en-US" altLang="zh-CN" sz="2000" dirty="0"/>
              <a:t> The online Oxford dictionary  </a:t>
            </a:r>
            <a:r>
              <a:rPr lang="en-US" altLang="zh-CN" sz="2000" dirty="0" smtClean="0"/>
              <a:t>de</a:t>
            </a:r>
            <a:r>
              <a:rPr lang="en-US" altLang="zh-CN" sz="2000" dirty="0"/>
              <a:t>fi</a:t>
            </a:r>
            <a:r>
              <a:rPr lang="en-US" altLang="zh-CN" sz="2000" dirty="0" smtClean="0"/>
              <a:t>nes </a:t>
            </a:r>
            <a:r>
              <a:rPr lang="en-US" altLang="zh-CN" sz="2000" dirty="0"/>
              <a:t>sarcasm as</a:t>
            </a:r>
          </a:p>
          <a:p>
            <a:pPr lvl="2"/>
            <a:r>
              <a:rPr lang="en-US" altLang="zh-CN" sz="1600" dirty="0"/>
              <a:t>``the use of irony to make or convey contempt'’</a:t>
            </a:r>
          </a:p>
          <a:p>
            <a:pPr lvl="1"/>
            <a:r>
              <a:rPr lang="en-US" altLang="zh-CN" sz="2000" dirty="0"/>
              <a:t>Collins dictionary </a:t>
            </a:r>
            <a:r>
              <a:rPr lang="en-US" altLang="zh-CN" sz="2000" dirty="0" smtClean="0"/>
              <a:t>de</a:t>
            </a:r>
            <a:r>
              <a:rPr lang="en-US" altLang="zh-CN" sz="2000" dirty="0"/>
              <a:t>fi</a:t>
            </a:r>
            <a:r>
              <a:rPr lang="en-US" altLang="zh-CN" sz="2000" dirty="0" smtClean="0"/>
              <a:t>nes </a:t>
            </a:r>
            <a:r>
              <a:rPr lang="en-US" altLang="zh-CN" sz="2000" dirty="0"/>
              <a:t>it as</a:t>
            </a:r>
          </a:p>
          <a:p>
            <a:pPr lvl="2"/>
            <a:r>
              <a:rPr lang="en-US" altLang="zh-CN" sz="1600" dirty="0"/>
              <a:t>``mocking, contemptuous, or ironic language intended to convey scorn or insult’</a:t>
            </a:r>
          </a:p>
          <a:p>
            <a:pPr lvl="1"/>
            <a:r>
              <a:rPr lang="en-US" altLang="zh-CN" sz="2000" dirty="0"/>
              <a:t> The Free Dictionary also </a:t>
            </a:r>
            <a:r>
              <a:rPr lang="en-US" altLang="zh-CN" sz="2000" dirty="0" smtClean="0"/>
              <a:t>defines </a:t>
            </a:r>
            <a:r>
              <a:rPr lang="en-US" altLang="zh-CN" sz="2000" dirty="0"/>
              <a:t>sarcasm as</a:t>
            </a:r>
          </a:p>
          <a:p>
            <a:pPr lvl="2"/>
            <a:r>
              <a:rPr lang="en-US" altLang="zh-CN" sz="1600" dirty="0"/>
              <a:t>``a form of irony that is intended to express contempt. ``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Sarcasm </a:t>
            </a:r>
            <a:r>
              <a:rPr lang="en-US" altLang="zh-CN" sz="2400" dirty="0"/>
              <a:t>and irony have been studied as two close and very correlated concepts or even as the same one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8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Contribution</a:t>
            </a:r>
          </a:p>
          <a:p>
            <a:pPr lvl="1"/>
            <a:r>
              <a:rPr lang="en-US" altLang="zh-CN" sz="2000" dirty="0" smtClean="0"/>
              <a:t>identify </a:t>
            </a:r>
            <a:r>
              <a:rPr lang="en-US" altLang="zh-CN" sz="2000" dirty="0"/>
              <a:t>the main purposes for which sarcasm </a:t>
            </a:r>
            <a:r>
              <a:rPr lang="en-US" altLang="zh-CN" sz="2000" dirty="0" smtClean="0"/>
              <a:t>is used </a:t>
            </a:r>
            <a:r>
              <a:rPr lang="en-US" altLang="zh-CN" sz="2000" dirty="0"/>
              <a:t>in social </a:t>
            </a:r>
            <a:r>
              <a:rPr lang="en-US" altLang="zh-CN" sz="2000" dirty="0" smtClean="0"/>
              <a:t>networks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propose </a:t>
            </a:r>
            <a:r>
              <a:rPr lang="en-US" altLang="zh-CN" sz="2000" dirty="0"/>
              <a:t>an </a:t>
            </a:r>
            <a:r>
              <a:rPr lang="en-US" altLang="zh-CN" sz="2000" dirty="0" smtClean="0"/>
              <a:t>efficient </a:t>
            </a:r>
            <a:r>
              <a:rPr lang="en-US" altLang="zh-CN" sz="2000" dirty="0"/>
              <a:t>way to detect sarcastic </a:t>
            </a:r>
            <a:r>
              <a:rPr lang="en-US" altLang="zh-CN" sz="2000" dirty="0" smtClean="0"/>
              <a:t>tweets, and </a:t>
            </a:r>
            <a:r>
              <a:rPr lang="en-US" altLang="zh-CN" sz="2000" dirty="0"/>
              <a:t>study how to use this information (i.e., whether </a:t>
            </a:r>
            <a:r>
              <a:rPr lang="en-US" altLang="zh-CN" sz="2000" dirty="0" smtClean="0"/>
              <a:t>the tweet </a:t>
            </a:r>
            <a:r>
              <a:rPr lang="en-US" altLang="zh-CN" sz="2000" dirty="0"/>
              <a:t>is sarcastic or not) to enhance the accuracy </a:t>
            </a:r>
            <a:r>
              <a:rPr lang="en-US" altLang="zh-CN" sz="2000" dirty="0" smtClean="0"/>
              <a:t>of sentiment analysis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study </a:t>
            </a:r>
            <a:r>
              <a:rPr lang="en-US" altLang="zh-CN" sz="2000" dirty="0"/>
              <a:t>the added value of the different sets </a:t>
            </a:r>
            <a:r>
              <a:rPr lang="en-US" altLang="zh-CN" sz="2000" dirty="0" smtClean="0"/>
              <a:t>of features </a:t>
            </a:r>
            <a:r>
              <a:rPr lang="en-US" altLang="zh-CN" sz="2000" dirty="0"/>
              <a:t>used, in particular, in terms of precision </a:t>
            </a:r>
            <a:r>
              <a:rPr lang="en-US" altLang="zh-CN" sz="2000" dirty="0" smtClean="0"/>
              <a:t>of detection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7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In general, </a:t>
            </a:r>
            <a:r>
              <a:rPr lang="en-US" altLang="zh-CN" sz="2800" dirty="0"/>
              <a:t>we can classify </a:t>
            </a:r>
            <a:r>
              <a:rPr lang="en-US" altLang="zh-CN" sz="2800" dirty="0" smtClean="0"/>
              <a:t>the related work </a:t>
            </a:r>
            <a:r>
              <a:rPr lang="en-US" altLang="zh-CN" sz="2800" dirty="0"/>
              <a:t>into 3 categories</a:t>
            </a:r>
            <a:r>
              <a:rPr lang="en-US" altLang="zh-CN" sz="2800" dirty="0" smtClean="0"/>
              <a:t>: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Rule-based approaches</a:t>
            </a:r>
          </a:p>
          <a:p>
            <a:pPr lvl="2"/>
            <a:r>
              <a:rPr lang="en-US" altLang="zh-CN" sz="1800" dirty="0" smtClean="0"/>
              <a:t>such </a:t>
            </a:r>
            <a:r>
              <a:rPr lang="en-US" altLang="zh-CN" sz="1800" dirty="0"/>
              <a:t>as the work of Maynard and Greenwood [11] and that of Ghosh et al. [31</a:t>
            </a:r>
            <a:r>
              <a:rPr lang="en-US" altLang="zh-CN" sz="1800" dirty="0" smtClean="0"/>
              <a:t>]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Semi-supervised approaches</a:t>
            </a:r>
          </a:p>
          <a:p>
            <a:pPr lvl="2"/>
            <a:r>
              <a:rPr lang="en-US" altLang="zh-CN" sz="1800" dirty="0" smtClean="0"/>
              <a:t>such </a:t>
            </a:r>
            <a:r>
              <a:rPr lang="en-US" altLang="zh-CN" sz="1800" dirty="0"/>
              <a:t>as the works proposed by </a:t>
            </a:r>
            <a:r>
              <a:rPr lang="en-US" altLang="zh-CN" sz="1800" dirty="0" err="1"/>
              <a:t>Tsur</a:t>
            </a:r>
            <a:r>
              <a:rPr lang="en-US" altLang="zh-CN" sz="1800" dirty="0"/>
              <a:t> et al. [8], that proposed by </a:t>
            </a:r>
            <a:r>
              <a:rPr lang="en-US" altLang="zh-CN" sz="1800" dirty="0" err="1"/>
              <a:t>Davidov</a:t>
            </a:r>
            <a:r>
              <a:rPr lang="en-US" altLang="zh-CN" sz="1800" dirty="0"/>
              <a:t> et al. [9] and that proposed by Bharti et al. [36</a:t>
            </a:r>
            <a:r>
              <a:rPr lang="en-US" altLang="zh-CN" sz="1800" dirty="0" smtClean="0"/>
              <a:t>]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Supervised approaches</a:t>
            </a:r>
          </a:p>
          <a:p>
            <a:pPr lvl="2"/>
            <a:r>
              <a:rPr lang="en-US" altLang="zh-CN" sz="1800" dirty="0" smtClean="0"/>
              <a:t>such </a:t>
            </a:r>
            <a:r>
              <a:rPr lang="en-US" altLang="zh-CN" sz="1800" dirty="0"/>
              <a:t>as the work of </a:t>
            </a:r>
            <a:r>
              <a:rPr lang="en-US" altLang="zh-CN" sz="1800" dirty="0" err="1"/>
              <a:t>Muresan</a:t>
            </a:r>
            <a:r>
              <a:rPr lang="en-US" altLang="zh-CN" sz="1800" dirty="0"/>
              <a:t> et al. [34], that of Wang et al. [32] and that of </a:t>
            </a:r>
            <a:r>
              <a:rPr lang="en-US" altLang="zh-CN" sz="1800" dirty="0" err="1"/>
              <a:t>Rajadesingan</a:t>
            </a:r>
            <a:r>
              <a:rPr lang="en-US" altLang="zh-CN" sz="1800" dirty="0"/>
              <a:t> et al. [12].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75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 As for the features used in the supervised approaches they </a:t>
            </a:r>
            <a:r>
              <a:rPr lang="en-US" altLang="zh-CN" sz="2400" dirty="0" smtClean="0"/>
              <a:t>fall into </a:t>
            </a:r>
            <a:r>
              <a:rPr lang="en-US" altLang="zh-CN" sz="2400" dirty="0"/>
              <a:t>3 sets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n-gram-based </a:t>
            </a:r>
            <a:r>
              <a:rPr lang="en-US" altLang="zh-CN" sz="2000" dirty="0"/>
              <a:t>features , which have been used </a:t>
            </a:r>
            <a:r>
              <a:rPr lang="en-US" altLang="zh-CN" sz="2000" dirty="0" smtClean="0"/>
              <a:t>along with </a:t>
            </a:r>
            <a:r>
              <a:rPr lang="en-US" altLang="zh-CN" sz="2000" dirty="0"/>
              <a:t>other features in the majority of the </a:t>
            </a:r>
            <a:r>
              <a:rPr lang="en-US" altLang="zh-CN" sz="2000" dirty="0" smtClean="0"/>
              <a:t>works</a:t>
            </a:r>
          </a:p>
          <a:p>
            <a:pPr lvl="2"/>
            <a:r>
              <a:rPr lang="en-US" altLang="zh-CN" sz="1600" dirty="0" smtClean="0"/>
              <a:t>such as the </a:t>
            </a:r>
            <a:r>
              <a:rPr lang="en-US" altLang="zh-CN" sz="1600" dirty="0"/>
              <a:t>works of Barbieri et al. [30], </a:t>
            </a:r>
            <a:r>
              <a:rPr lang="en-US" altLang="zh-CN" sz="1600" dirty="0" err="1"/>
              <a:t>Riloff</a:t>
            </a:r>
            <a:r>
              <a:rPr lang="en-US" altLang="zh-CN" sz="1600" dirty="0"/>
              <a:t> et al. [33] </a:t>
            </a:r>
            <a:r>
              <a:rPr lang="en-US" altLang="zh-CN" sz="1600" dirty="0" smtClean="0"/>
              <a:t>and that </a:t>
            </a:r>
            <a:r>
              <a:rPr lang="en-US" altLang="zh-CN" sz="1600" dirty="0"/>
              <a:t>of Ghosh et al. [31</a:t>
            </a:r>
            <a:r>
              <a:rPr lang="en-US" altLang="zh-CN" sz="1600" dirty="0" smtClean="0"/>
              <a:t>],</a:t>
            </a:r>
          </a:p>
          <a:p>
            <a:pPr lvl="1"/>
            <a:r>
              <a:rPr lang="en-US" altLang="zh-CN" sz="2000" dirty="0" smtClean="0"/>
              <a:t>Sentiment-based features</a:t>
            </a:r>
          </a:p>
          <a:p>
            <a:pPr lvl="2"/>
            <a:r>
              <a:rPr lang="en-US" altLang="zh-CN" sz="1600" dirty="0" smtClean="0"/>
              <a:t>such </a:t>
            </a:r>
            <a:r>
              <a:rPr lang="en-US" altLang="zh-CN" sz="1600" dirty="0"/>
              <a:t>as the works </a:t>
            </a:r>
            <a:r>
              <a:rPr lang="en-US" altLang="zh-CN" sz="1600" dirty="0" smtClean="0"/>
              <a:t>of Reyes </a:t>
            </a:r>
            <a:r>
              <a:rPr lang="en-US" altLang="zh-CN" sz="1600" dirty="0"/>
              <a:t>et al. [37], [38] and Joshi et al. [39</a:t>
            </a:r>
            <a:r>
              <a:rPr lang="en-US" altLang="zh-CN" sz="1600" dirty="0" smtClean="0"/>
              <a:t>],</a:t>
            </a:r>
            <a:endParaRPr lang="en-US" altLang="zh-CN" sz="1600" dirty="0"/>
          </a:p>
          <a:p>
            <a:pPr lvl="1"/>
            <a:r>
              <a:rPr lang="en-US" altLang="zh-CN" sz="2000" dirty="0" err="1" smtClean="0"/>
              <a:t>Saracstic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pattern-based </a:t>
            </a:r>
            <a:r>
              <a:rPr lang="en-US" altLang="zh-CN" sz="2000" dirty="0" smtClean="0"/>
              <a:t>features</a:t>
            </a:r>
          </a:p>
          <a:p>
            <a:pPr lvl="2"/>
            <a:r>
              <a:rPr lang="en-US" altLang="zh-CN" sz="1600" dirty="0" smtClean="0"/>
              <a:t>such </a:t>
            </a:r>
            <a:r>
              <a:rPr lang="en-US" altLang="zh-CN" sz="1600" dirty="0"/>
              <a:t>as the works </a:t>
            </a:r>
            <a:r>
              <a:rPr lang="en-US" altLang="zh-CN" sz="1600" dirty="0" smtClean="0"/>
              <a:t>of </a:t>
            </a:r>
            <a:r>
              <a:rPr lang="en-US" altLang="zh-CN" sz="1600" dirty="0" err="1" smtClean="0"/>
              <a:t>Tsur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et al. [8], </a:t>
            </a:r>
            <a:r>
              <a:rPr lang="en-US" altLang="zh-CN" sz="1600" dirty="0" err="1"/>
              <a:t>Davidov</a:t>
            </a:r>
            <a:r>
              <a:rPr lang="en-US" altLang="zh-CN" sz="1600" dirty="0"/>
              <a:t> et al. [9] and </a:t>
            </a:r>
            <a:r>
              <a:rPr lang="en-US" altLang="zh-CN" sz="1600" dirty="0" err="1"/>
              <a:t>Riloff</a:t>
            </a:r>
            <a:r>
              <a:rPr lang="en-US" altLang="zh-CN" sz="1600" dirty="0"/>
              <a:t> et al. [33], etc</a:t>
            </a:r>
            <a:r>
              <a:rPr lang="en-US" altLang="zh-CN" sz="1600" dirty="0" smtClean="0"/>
              <a:t>.</a:t>
            </a:r>
          </a:p>
          <a:p>
            <a:pPr lvl="2"/>
            <a:endParaRPr kumimoji="1" lang="en-US" altLang="zh-CN" sz="1600" dirty="0"/>
          </a:p>
          <a:p>
            <a:r>
              <a:rPr lang="en-US" altLang="zh-CN" dirty="0" smtClean="0"/>
              <a:t>Other </a:t>
            </a:r>
            <a:r>
              <a:rPr lang="en-US" altLang="zh-CN" dirty="0"/>
              <a:t>works added the contextual features to enhance </a:t>
            </a:r>
            <a:r>
              <a:rPr lang="en-US" altLang="zh-CN" dirty="0" smtClean="0"/>
              <a:t>the classification</a:t>
            </a:r>
          </a:p>
          <a:p>
            <a:pPr lvl="1"/>
            <a:r>
              <a:rPr lang="en-US" altLang="zh-CN" dirty="0" smtClean="0"/>
              <a:t>the historical </a:t>
            </a:r>
            <a:r>
              <a:rPr lang="en-US" altLang="zh-CN" dirty="0"/>
              <a:t>context </a:t>
            </a:r>
            <a:r>
              <a:rPr lang="en-US" altLang="zh-CN" dirty="0" smtClean="0"/>
              <a:t>as in </a:t>
            </a:r>
            <a:r>
              <a:rPr lang="en-US" altLang="zh-CN" dirty="0"/>
              <a:t>[12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conversation context as in [39] and [40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the topical </a:t>
            </a:r>
            <a:r>
              <a:rPr lang="en-US" altLang="zh-CN" dirty="0"/>
              <a:t>context as in [32</a:t>
            </a:r>
            <a:r>
              <a:rPr lang="en-US" altLang="zh-CN" dirty="0" smtClean="0"/>
              <a:t>]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Given </a:t>
            </a:r>
            <a:r>
              <a:rPr lang="en-US" altLang="zh-CN" sz="2400" dirty="0"/>
              <a:t>a set of </a:t>
            </a:r>
            <a:r>
              <a:rPr lang="en-US" altLang="zh-CN" sz="2400" dirty="0" smtClean="0"/>
              <a:t>tweets,</a:t>
            </a:r>
          </a:p>
          <a:p>
            <a:r>
              <a:rPr lang="en-US" altLang="zh-CN" sz="2400" dirty="0" smtClean="0"/>
              <a:t>we </a:t>
            </a:r>
            <a:r>
              <a:rPr lang="en-US" altLang="zh-CN" sz="2400" dirty="0"/>
              <a:t>aim to classify each one of </a:t>
            </a:r>
            <a:r>
              <a:rPr lang="en-US" altLang="zh-CN" sz="2400" dirty="0" smtClean="0"/>
              <a:t>them depending </a:t>
            </a:r>
            <a:r>
              <a:rPr lang="en-US" altLang="zh-CN" sz="2400" dirty="0"/>
              <a:t>on whether it is sarcastic or not.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23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99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Twitter</a:t>
            </a:r>
          </a:p>
          <a:p>
            <a:pPr lvl="1"/>
            <a:r>
              <a:rPr lang="en-US" altLang="zh-CN" dirty="0" smtClean="0"/>
              <a:t>December </a:t>
            </a:r>
            <a:r>
              <a:rPr lang="en-US" altLang="zh-CN" dirty="0"/>
              <a:t>2014 </a:t>
            </a:r>
            <a:r>
              <a:rPr lang="en-US" altLang="zh-CN" dirty="0" smtClean="0"/>
              <a:t>to March 2015</a:t>
            </a:r>
          </a:p>
          <a:p>
            <a:pPr lvl="1"/>
            <a:r>
              <a:rPr lang="en-US" altLang="zh-CN" dirty="0" smtClean="0"/>
              <a:t>queried </a:t>
            </a:r>
            <a:r>
              <a:rPr lang="en-US" altLang="zh-CN" dirty="0"/>
              <a:t>Twitter's streaming API </a:t>
            </a:r>
            <a:r>
              <a:rPr lang="en-US" altLang="zh-CN" dirty="0" smtClean="0"/>
              <a:t>for </a:t>
            </a:r>
            <a:r>
              <a:rPr lang="en-US" altLang="zh-CN" dirty="0"/>
              <a:t>tweets containing the hashtag </a:t>
            </a:r>
            <a:r>
              <a:rPr lang="en-US" altLang="zh-CN" dirty="0" smtClean="0"/>
              <a:t>``#</a:t>
            </a:r>
            <a:r>
              <a:rPr lang="en-US" altLang="zh-CN" dirty="0"/>
              <a:t>sarcasm</a:t>
            </a:r>
            <a:r>
              <a:rPr lang="en-US" altLang="zh-CN" dirty="0" smtClean="0"/>
              <a:t>'’</a:t>
            </a:r>
          </a:p>
          <a:p>
            <a:pPr lvl="2"/>
            <a:r>
              <a:rPr lang="en-US" altLang="zh-CN" dirty="0" err="1"/>
              <a:t>Liebrecht</a:t>
            </a:r>
            <a:r>
              <a:rPr lang="en-US" altLang="zh-CN" dirty="0"/>
              <a:t> et </a:t>
            </a:r>
            <a:r>
              <a:rPr lang="en-US" altLang="zh-CN" dirty="0" smtClean="0"/>
              <a:t>al. [10] concluded in their work that this hashtag is not the best way to collect sarcastic tweets, other works such as [9] highlighted the fact that this hashtag can be used for this purpose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hashtag ``#sarcasm</a:t>
            </a:r>
            <a:r>
              <a:rPr lang="en-US" altLang="zh-CN" dirty="0" smtClean="0"/>
              <a:t>'’ was used </a:t>
            </a:r>
            <a:r>
              <a:rPr lang="en-US" altLang="zh-CN" dirty="0"/>
              <a:t>mainly for 3 </a:t>
            </a:r>
            <a:r>
              <a:rPr lang="en-US" altLang="zh-CN" dirty="0" smtClean="0"/>
              <a:t>purposes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serve as a search </a:t>
            </a:r>
            <a:r>
              <a:rPr lang="en-US" altLang="zh-CN" dirty="0" smtClean="0"/>
              <a:t>anchor</a:t>
            </a:r>
            <a:endParaRPr lang="en-US" altLang="zh-CN" dirty="0"/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serve as a sarcasm marker in case of a very </a:t>
            </a:r>
            <a:r>
              <a:rPr lang="en-US" altLang="zh-CN" dirty="0" smtClean="0"/>
              <a:t>subtle sarcasm </a:t>
            </a:r>
            <a:r>
              <a:rPr lang="en-US" altLang="zh-CN" dirty="0"/>
              <a:t>where it is very hard to get the sarcasm </a:t>
            </a:r>
            <a:r>
              <a:rPr lang="en-US" altLang="zh-CN" dirty="0" smtClean="0"/>
              <a:t>without an </a:t>
            </a:r>
            <a:r>
              <a:rPr lang="en-US" altLang="zh-CN" dirty="0"/>
              <a:t>explicit marker, as in ``Today was fun. The </a:t>
            </a:r>
            <a:r>
              <a:rPr lang="en-US" altLang="zh-CN" dirty="0" smtClean="0"/>
              <a:t>first time since </a:t>
            </a:r>
            <a:r>
              <a:rPr lang="en-US" altLang="zh-CN" dirty="0"/>
              <a:t>weeks! #</a:t>
            </a:r>
            <a:r>
              <a:rPr lang="en-US" altLang="zh-CN" dirty="0" smtClean="0"/>
              <a:t>Sarcasm’’</a:t>
            </a:r>
            <a:endParaRPr lang="en-US" altLang="zh-CN" dirty="0"/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clarify the presence of sarcasm in a previous tweet, </a:t>
            </a:r>
            <a:r>
              <a:rPr lang="en-US" altLang="zh-CN" dirty="0" smtClean="0"/>
              <a:t>as in </a:t>
            </a:r>
            <a:r>
              <a:rPr lang="en-US" altLang="zh-CN" dirty="0"/>
              <a:t>``I forgot to add #sarcasm so people like you get it</a:t>
            </a:r>
            <a:r>
              <a:rPr lang="en-US" altLang="zh-CN" dirty="0" smtClean="0"/>
              <a:t>!’’.</a:t>
            </a:r>
            <a:endParaRPr kumimoji="1" lang="en-US" altLang="zh-CN" dirty="0"/>
          </a:p>
          <a:p>
            <a:r>
              <a:rPr lang="en-US" altLang="zh-CN" dirty="0"/>
              <a:t>collected 58 609 tweets with the hashtag ``#sarcasm</a:t>
            </a:r>
            <a:r>
              <a:rPr lang="en-US" altLang="zh-CN" dirty="0" smtClean="0"/>
              <a:t>'', </a:t>
            </a:r>
            <a:r>
              <a:rPr lang="en-US" altLang="zh-CN" dirty="0"/>
              <a:t>which we cleaned up by removing the noisy </a:t>
            </a:r>
            <a:r>
              <a:rPr lang="en-US" altLang="zh-CN" dirty="0" smtClean="0"/>
              <a:t>and irrelevant </a:t>
            </a:r>
            <a:r>
              <a:rPr lang="en-US" altLang="zh-CN" dirty="0"/>
              <a:t>ones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Set 1 (Training Set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3000 </a:t>
            </a:r>
            <a:r>
              <a:rPr kumimoji="1" lang="en-US" altLang="zh-CN" dirty="0"/>
              <a:t>sarcastic tweets, and 3000 non-sarcastic </a:t>
            </a:r>
            <a:r>
              <a:rPr kumimoji="1" lang="en-US" altLang="zh-CN" dirty="0" smtClean="0"/>
              <a:t>one</a:t>
            </a:r>
          </a:p>
          <a:p>
            <a:pPr lvl="1"/>
            <a:r>
              <a:rPr kumimoji="1" lang="en-US" altLang="zh-CN" dirty="0" smtClean="0"/>
              <a:t>manually </a:t>
            </a:r>
            <a:r>
              <a:rPr kumimoji="1" lang="en-US" altLang="zh-CN" dirty="0"/>
              <a:t>classified depending on their level of </a:t>
            </a:r>
            <a:r>
              <a:rPr kumimoji="1" lang="en-US" altLang="zh-CN" dirty="0" smtClean="0"/>
              <a:t>sarcasm</a:t>
            </a:r>
          </a:p>
          <a:p>
            <a:pPr lvl="2"/>
            <a:r>
              <a:rPr kumimoji="1" lang="en-US" altLang="zh-CN" dirty="0" smtClean="0"/>
              <a:t>from </a:t>
            </a:r>
            <a:r>
              <a:rPr kumimoji="1" lang="en-US" altLang="zh-CN" dirty="0"/>
              <a:t>1 (highly non-sarcastic) to 6 (highly sarcastic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dirty="0"/>
              <a:t>hashtag ''#sarcasm</a:t>
            </a:r>
            <a:r>
              <a:rPr kumimoji="1" lang="en-US" altLang="zh-CN" dirty="0" smtClean="0"/>
              <a:t>'’ has </a:t>
            </a:r>
            <a:r>
              <a:rPr kumimoji="1" lang="en-US" altLang="zh-CN" dirty="0"/>
              <a:t>not been removed yet when the annotation is </a:t>
            </a:r>
            <a:r>
              <a:rPr kumimoji="1" lang="en-US" altLang="zh-CN" dirty="0" smtClean="0"/>
              <a:t>done</a:t>
            </a:r>
          </a:p>
          <a:p>
            <a:r>
              <a:rPr kumimoji="1" lang="en-US" altLang="zh-CN" dirty="0" smtClean="0"/>
              <a:t>Set </a:t>
            </a:r>
            <a:r>
              <a:rPr kumimoji="1" lang="en-US" altLang="zh-CN" dirty="0"/>
              <a:t>2 (Optimization Set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1128 </a:t>
            </a:r>
            <a:r>
              <a:rPr kumimoji="1" lang="en-US" altLang="zh-CN" dirty="0"/>
              <a:t>sarcastic tweets, and 1128 non-sarcastic </a:t>
            </a:r>
            <a:r>
              <a:rPr kumimoji="1" lang="en-US" altLang="zh-CN" dirty="0" smtClean="0"/>
              <a:t>one</a:t>
            </a:r>
          </a:p>
          <a:p>
            <a:pPr lvl="1"/>
            <a:r>
              <a:rPr kumimoji="1" lang="en-US" altLang="zh-CN" dirty="0" smtClean="0"/>
              <a:t>Sarcastic </a:t>
            </a:r>
            <a:r>
              <a:rPr kumimoji="1" lang="en-US" altLang="zh-CN" dirty="0"/>
              <a:t>tweets are collected by querying Twitter API; no manual check is </a:t>
            </a:r>
            <a:r>
              <a:rPr kumimoji="1" lang="en-US" altLang="zh-CN" dirty="0" smtClean="0"/>
              <a:t>done</a:t>
            </a:r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dirty="0" err="1"/>
              <a:t>non-english</a:t>
            </a:r>
            <a:r>
              <a:rPr kumimoji="1" lang="en-US" altLang="zh-CN" dirty="0"/>
              <a:t> tweets, very short tweets (i.e., that have less than 3 words), and those which contain URLs are filtered </a:t>
            </a:r>
            <a:r>
              <a:rPr kumimoji="1" lang="en-US" altLang="zh-CN" dirty="0" smtClean="0"/>
              <a:t>out</a:t>
            </a:r>
          </a:p>
          <a:p>
            <a:r>
              <a:rPr kumimoji="1" lang="en-US" altLang="zh-CN" dirty="0" smtClean="0"/>
              <a:t>Set </a:t>
            </a:r>
            <a:r>
              <a:rPr kumimoji="1" lang="en-US" altLang="zh-CN" dirty="0"/>
              <a:t>3 (Test Set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500 </a:t>
            </a:r>
            <a:r>
              <a:rPr kumimoji="1" lang="en-US" altLang="zh-CN" dirty="0"/>
              <a:t>sarcastic tweets, and 500 non-sarcastic </a:t>
            </a:r>
            <a:r>
              <a:rPr kumimoji="1" lang="en-US" altLang="zh-CN" dirty="0" smtClean="0"/>
              <a:t>ones</a:t>
            </a:r>
          </a:p>
          <a:p>
            <a:pPr lvl="1"/>
            <a:r>
              <a:rPr kumimoji="1" lang="en-US" altLang="zh-CN" dirty="0" smtClean="0"/>
              <a:t>All </a:t>
            </a:r>
            <a:r>
              <a:rPr kumimoji="1" lang="en-US" altLang="zh-CN" dirty="0"/>
              <a:t>tweets are manually </a:t>
            </a:r>
            <a:r>
              <a:rPr kumimoji="1" lang="en-US" altLang="zh-CN" dirty="0" smtClean="0"/>
              <a:t>checked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 </a:t>
            </a:r>
            <a:r>
              <a:rPr kumimoji="1" lang="en-US" altLang="zh-CN" dirty="0"/>
              <a:t>addition, during our work, we removed the hashtag ``#sarcasm'' from all the tweets.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1138</TotalTime>
  <Words>1927</Words>
  <Application>Microsoft Macintosh PowerPoint</Application>
  <PresentationFormat>宽屏</PresentationFormat>
  <Paragraphs>223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Mangal</vt:lpstr>
      <vt:lpstr>宋体</vt:lpstr>
      <vt:lpstr>新細明體</vt:lpstr>
      <vt:lpstr>怀旧</vt:lpstr>
      <vt:lpstr>A Pattern-Based Approach for Sarcasm Detection on Twitter</vt:lpstr>
      <vt:lpstr>Introduction</vt:lpstr>
      <vt:lpstr>Introduction</vt:lpstr>
      <vt:lpstr>Introduction</vt:lpstr>
      <vt:lpstr>Related Work</vt:lpstr>
      <vt:lpstr>Related Work</vt:lpstr>
      <vt:lpstr>Problem</vt:lpstr>
      <vt:lpstr>Data</vt:lpstr>
      <vt:lpstr>Data</vt:lpstr>
      <vt:lpstr>Tools</vt:lpstr>
      <vt:lpstr>Data Insight</vt:lpstr>
      <vt:lpstr>Sentiment-related Features</vt:lpstr>
      <vt:lpstr>Sentiment-related Features</vt:lpstr>
      <vt:lpstr>Sentiment-related Features</vt:lpstr>
      <vt:lpstr>Sentiment-related Features</vt:lpstr>
      <vt:lpstr>Sentiment-related Features</vt:lpstr>
      <vt:lpstr>Punctuation-related Features</vt:lpstr>
      <vt:lpstr>Syntactic and Semantic Features</vt:lpstr>
      <vt:lpstr>Pattern-related Features</vt:lpstr>
      <vt:lpstr>Pattern-related Features</vt:lpstr>
      <vt:lpstr>Experiment Results</vt:lpstr>
      <vt:lpstr>Experiment Results</vt:lpstr>
      <vt:lpstr>Experiment Results</vt:lpstr>
      <vt:lpstr>Experiment Results</vt:lpstr>
      <vt:lpstr>Conclusion</vt:lpstr>
      <vt:lpstr>Reference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Pattern-Based Approach for Sarcasm Detection on Twitter</dc:title>
  <dc:creator>Microsoft Office 用户</dc:creator>
  <cp:lastModifiedBy>Microsoft Office 用户</cp:lastModifiedBy>
  <cp:revision>35</cp:revision>
  <dcterms:created xsi:type="dcterms:W3CDTF">2018-07-17T14:22:57Z</dcterms:created>
  <dcterms:modified xsi:type="dcterms:W3CDTF">2018-10-25T13:53:26Z</dcterms:modified>
</cp:coreProperties>
</file>