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14"/>
    <p:restoredTop sz="94506"/>
  </p:normalViewPr>
  <p:slideViewPr>
    <p:cSldViewPr snapToGrid="0" snapToObjects="1">
      <p:cViewPr>
        <p:scale>
          <a:sx n="110" d="100"/>
          <a:sy n="110" d="100"/>
        </p:scale>
        <p:origin x="26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F3A92-1668-C345-9302-8CD1BC70A535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CB713-FD7A-BA40-8D5D-860227AD4E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304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CB713-FD7A-BA40-8D5D-860227AD4E5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8094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CE7B-EB19-0F43-B9CE-3031A7D26038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BFC-B475-EA43-B391-601E3E175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17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CE7B-EB19-0F43-B9CE-3031A7D26038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BFC-B475-EA43-B391-601E3E175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15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CE7B-EB19-0F43-B9CE-3031A7D26038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BFC-B475-EA43-B391-601E3E175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105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CE7B-EB19-0F43-B9CE-3031A7D26038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BFC-B475-EA43-B391-601E3E175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58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CE7B-EB19-0F43-B9CE-3031A7D26038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BFC-B475-EA43-B391-601E3E175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65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CE7B-EB19-0F43-B9CE-3031A7D26038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BFC-B475-EA43-B391-601E3E175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891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CE7B-EB19-0F43-B9CE-3031A7D26038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BFC-B475-EA43-B391-601E3E175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65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CE7B-EB19-0F43-B9CE-3031A7D26038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BFC-B475-EA43-B391-601E3E175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71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CE7B-EB19-0F43-B9CE-3031A7D26038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BFC-B475-EA43-B391-601E3E175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52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03CE7B-EB19-0F43-B9CE-3031A7D26038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88BFC-B475-EA43-B391-601E3E175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272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CE7B-EB19-0F43-B9CE-3031A7D26038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BFC-B475-EA43-B391-601E3E175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7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03CE7B-EB19-0F43-B9CE-3031A7D26038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88BFC-B475-EA43-B391-601E3E175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90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/projects/glove/" TargetMode="External"/><Relationship Id="rId4" Type="http://schemas.openxmlformats.org/officeDocument/2006/relationships/hyperlink" Target="https://levyomer.wordpress.com/2014/04/25/dependency-based-word-embeddings/" TargetMode="External"/><Relationship Id="rId5" Type="http://schemas.openxmlformats.org/officeDocument/2006/relationships/hyperlink" Target="https://code.google.com/archive/p/Word2Vec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ingexp.uni-tuebingen.de/z2/LSAspaces/)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cornell.edu/people/tj/svm_light/svm_perf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Are Word Embedding-based Features Useful for Sarcasm Detection?</a:t>
            </a:r>
            <a:endParaRPr kumimoji="1"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/>
              <a:t>Aditya Joshi, </a:t>
            </a:r>
            <a:r>
              <a:rPr kumimoji="1" lang="en-US" altLang="zh-CN" sz="2000" dirty="0" err="1"/>
              <a:t>Vaibhav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Tripathi</a:t>
            </a:r>
            <a:r>
              <a:rPr kumimoji="1" lang="en-US" altLang="zh-CN" sz="2000" dirty="0"/>
              <a:t>, Kevin Patel, </a:t>
            </a:r>
            <a:r>
              <a:rPr kumimoji="1" lang="en-US" altLang="zh-CN" sz="2000" dirty="0" err="1"/>
              <a:t>Pushpak</a:t>
            </a:r>
            <a:r>
              <a:rPr kumimoji="1" lang="en-US" altLang="zh-CN" sz="2000" dirty="0"/>
              <a:t> Bhattacharyya, Mark </a:t>
            </a:r>
            <a:r>
              <a:rPr kumimoji="1" lang="en-US" altLang="zh-CN" sz="2000" dirty="0" smtClean="0"/>
              <a:t>Carman</a:t>
            </a:r>
          </a:p>
          <a:p>
            <a:r>
              <a:rPr kumimoji="1" lang="en-US" altLang="zh-CN" sz="2000" dirty="0" smtClean="0"/>
              <a:t>(2016)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0436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 Setup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each of the four papers, we experiment with four configurations: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 smtClean="0"/>
              <a:t>Features </a:t>
            </a:r>
            <a:r>
              <a:rPr lang="en-US" altLang="zh-CN" dirty="0"/>
              <a:t>given in paper X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 smtClean="0"/>
              <a:t>Features </a:t>
            </a:r>
            <a:r>
              <a:rPr lang="en-US" altLang="zh-CN" dirty="0"/>
              <a:t>given in paper X + unweighted </a:t>
            </a:r>
            <a:r>
              <a:rPr lang="en-US" altLang="zh-CN" dirty="0" smtClean="0"/>
              <a:t>similarity features </a:t>
            </a:r>
            <a:r>
              <a:rPr lang="en-US" altLang="zh-CN" dirty="0"/>
              <a:t>(S)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 smtClean="0"/>
              <a:t>Features </a:t>
            </a:r>
            <a:r>
              <a:rPr lang="en-US" altLang="zh-CN" dirty="0"/>
              <a:t>given in paper X + weighted similarity </a:t>
            </a:r>
            <a:r>
              <a:rPr lang="en-US" altLang="zh-CN" dirty="0" smtClean="0"/>
              <a:t>features </a:t>
            </a:r>
            <a:r>
              <a:rPr lang="mr-IN" altLang="zh-CN" dirty="0" smtClean="0"/>
              <a:t>(WS</a:t>
            </a:r>
            <a:r>
              <a:rPr lang="mr-IN" altLang="zh-CN" dirty="0"/>
              <a:t>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 smtClean="0"/>
              <a:t>Features </a:t>
            </a:r>
            <a:r>
              <a:rPr lang="en-US" altLang="zh-CN" dirty="0"/>
              <a:t>given in paper X + </a:t>
            </a:r>
            <a:r>
              <a:rPr lang="en-US" altLang="zh-CN" dirty="0" smtClean="0"/>
              <a:t>S + WS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597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 Setup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Four types of word </a:t>
            </a:r>
            <a:r>
              <a:rPr lang="en-US" altLang="zh-CN" dirty="0" err="1" smtClean="0"/>
              <a:t>embeddings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LSA</a:t>
            </a:r>
          </a:p>
          <a:p>
            <a:pPr lvl="2"/>
            <a:r>
              <a:rPr lang="en-US" altLang="zh-CN" dirty="0" smtClean="0"/>
              <a:t>reported in </a:t>
            </a:r>
            <a:r>
              <a:rPr lang="en-US" altLang="zh-CN" dirty="0" err="1" smtClean="0"/>
              <a:t>Landauer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Dumais</a:t>
            </a:r>
            <a:r>
              <a:rPr lang="en-US" altLang="zh-CN" dirty="0" smtClean="0"/>
              <a:t> (1997)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2"/>
              </a:rPr>
              <a:t>http://www.lingexp.uni-tuebingen.de/z2/LSAspaces/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vocabulary size: 100,000</a:t>
            </a:r>
          </a:p>
          <a:p>
            <a:pPr lvl="1"/>
            <a:r>
              <a:rPr lang="en-US" altLang="zh-CN" dirty="0" err="1" smtClean="0"/>
              <a:t>GloVe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GloVe</a:t>
            </a:r>
            <a:r>
              <a:rPr lang="en-US" altLang="zh-CN" dirty="0" smtClean="0"/>
              <a:t> </a:t>
            </a:r>
            <a:r>
              <a:rPr lang="en-US" altLang="zh-CN" dirty="0" smtClean="0"/>
              <a:t>project: </a:t>
            </a:r>
            <a:r>
              <a:rPr lang="en-US" altLang="zh-CN" dirty="0" smtClean="0">
                <a:hlinkClick r:id="rId3"/>
              </a:rPr>
              <a:t>http://nlp.stanford.edu/projects/glove/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vocabulary size: 2,195,904</a:t>
            </a:r>
          </a:p>
          <a:p>
            <a:pPr lvl="1"/>
            <a:r>
              <a:rPr lang="en-US" altLang="zh-CN" dirty="0" smtClean="0"/>
              <a:t>Dependency Weights</a:t>
            </a:r>
          </a:p>
          <a:p>
            <a:pPr lvl="2"/>
            <a:r>
              <a:rPr lang="en-US" altLang="zh-CN" dirty="0" smtClean="0"/>
              <a:t>given in Levy and Goldberg (2014): </a:t>
            </a:r>
            <a:r>
              <a:rPr lang="en-US" altLang="zh-CN" dirty="0" smtClean="0">
                <a:hlinkClick r:id="rId4"/>
              </a:rPr>
              <a:t>https://levyomer.wordpress.com/2014/04/25/dependency-based-word-embeddings/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vocabulary size: 174,015.</a:t>
            </a:r>
          </a:p>
          <a:p>
            <a:pPr lvl="1"/>
            <a:r>
              <a:rPr lang="en-US" altLang="zh-CN" dirty="0" smtClean="0"/>
              <a:t>Word2Vec</a:t>
            </a:r>
          </a:p>
          <a:p>
            <a:pPr lvl="2"/>
            <a:r>
              <a:rPr lang="en-US" altLang="zh-CN" dirty="0" smtClean="0"/>
              <a:t>trained on the Google News corpus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5"/>
              </a:rPr>
              <a:t>https://code.google.com/archive/p/Word2Vec/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vocabulary size</a:t>
            </a:r>
            <a:r>
              <a:rPr lang="en-US" altLang="zh-CN" dirty="0" smtClean="0"/>
              <a:t>: </a:t>
            </a:r>
            <a:r>
              <a:rPr lang="en-US" altLang="zh-CN" dirty="0" smtClean="0"/>
              <a:t>3,000,000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5450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Baseline </a:t>
            </a:r>
            <a:r>
              <a:rPr lang="en-US" altLang="zh-CN" dirty="0" smtClean="0"/>
              <a:t>sets</a:t>
            </a:r>
            <a:r>
              <a:rPr lang="zh-TW" altLang="en-US" dirty="0" smtClean="0"/>
              <a:t> </a:t>
            </a:r>
            <a:r>
              <a:rPr lang="en-US" altLang="zh-CN" dirty="0" smtClean="0"/>
              <a:t>of </a:t>
            </a:r>
            <a:r>
              <a:rPr lang="en-US" altLang="zh-CN" dirty="0"/>
              <a:t>f</a:t>
            </a:r>
            <a:r>
              <a:rPr lang="en-US" altLang="zh-CN" dirty="0" smtClean="0"/>
              <a:t>eatures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Unigrams</a:t>
            </a:r>
          </a:p>
          <a:p>
            <a:pPr lvl="1"/>
            <a:r>
              <a:rPr lang="en-US" altLang="zh-CN" dirty="0" smtClean="0"/>
              <a:t>unweighted </a:t>
            </a:r>
            <a:r>
              <a:rPr lang="en-US" altLang="zh-CN" dirty="0"/>
              <a:t>similarity using </a:t>
            </a:r>
            <a:r>
              <a:rPr lang="en-US" altLang="zh-CN" dirty="0" smtClean="0"/>
              <a:t>word</a:t>
            </a:r>
            <a:r>
              <a:rPr lang="zh-TW" altLang="en-US" dirty="0" smtClean="0"/>
              <a:t>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 </a:t>
            </a:r>
            <a:r>
              <a:rPr lang="en-US" altLang="zh-CN" dirty="0"/>
              <a:t>(S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weighted </a:t>
            </a:r>
            <a:r>
              <a:rPr lang="en-US" altLang="zh-CN" dirty="0"/>
              <a:t>similarity using word </a:t>
            </a:r>
            <a:r>
              <a:rPr lang="en-US" altLang="zh-CN" dirty="0" err="1" smtClean="0"/>
              <a:t>embeddings</a:t>
            </a:r>
            <a:r>
              <a:rPr lang="zh-TW" altLang="en-US" dirty="0"/>
              <a:t> </a:t>
            </a:r>
            <a:r>
              <a:rPr lang="en-US" altLang="zh-CN" dirty="0" smtClean="0"/>
              <a:t>(WS)</a:t>
            </a:r>
          </a:p>
          <a:p>
            <a:pPr lvl="1"/>
            <a:r>
              <a:rPr lang="en-US" altLang="zh-CN" dirty="0" smtClean="0"/>
              <a:t>S + WS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853" y="3529414"/>
            <a:ext cx="5386976" cy="264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15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Results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2" b="2986"/>
          <a:stretch/>
        </p:blipFill>
        <p:spPr>
          <a:xfrm>
            <a:off x="2146950" y="1918447"/>
            <a:ext cx="7549243" cy="431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3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Results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The </a:t>
            </a:r>
            <a:r>
              <a:rPr kumimoji="1" lang="en-US" altLang="zh-CN" b="1" dirty="0">
                <a:solidFill>
                  <a:srgbClr val="00B0F0"/>
                </a:solidFill>
              </a:rPr>
              <a:t>improvement holds across</a:t>
            </a:r>
            <a:r>
              <a:rPr kumimoji="1" lang="en-US" altLang="zh-CN" dirty="0"/>
              <a:t> the four word embedding types as </a:t>
            </a:r>
            <a:r>
              <a:rPr kumimoji="1" lang="en-US" altLang="zh-CN" dirty="0" smtClean="0"/>
              <a:t>well</a:t>
            </a:r>
          </a:p>
          <a:p>
            <a:pPr lvl="1"/>
            <a:r>
              <a:rPr kumimoji="1" lang="en-US" altLang="zh-CN" dirty="0" smtClean="0"/>
              <a:t>The </a:t>
            </a:r>
            <a:r>
              <a:rPr kumimoji="1" lang="en-US" altLang="zh-CN" dirty="0"/>
              <a:t>maximum improvement is observed in case of </a:t>
            </a:r>
            <a:r>
              <a:rPr kumimoji="1" lang="en-US" altLang="zh-CN" dirty="0" err="1"/>
              <a:t>Liebrecht</a:t>
            </a:r>
            <a:r>
              <a:rPr kumimoji="1" lang="en-US" altLang="zh-CN" dirty="0"/>
              <a:t> et al. (2013</a:t>
            </a:r>
            <a:r>
              <a:rPr kumimoji="1" lang="en-US" altLang="zh-CN" dirty="0" smtClean="0"/>
              <a:t>)</a:t>
            </a:r>
          </a:p>
          <a:p>
            <a:pPr lvl="2"/>
            <a:r>
              <a:rPr kumimoji="1" lang="en-US" altLang="zh-CN" dirty="0" smtClean="0"/>
              <a:t>4</a:t>
            </a:r>
            <a:r>
              <a:rPr kumimoji="1" lang="en-US" altLang="zh-CN" dirty="0"/>
              <a:t>% in case of </a:t>
            </a:r>
            <a:r>
              <a:rPr kumimoji="1" lang="en-US" altLang="zh-CN" dirty="0" smtClean="0"/>
              <a:t>LSA, 5</a:t>
            </a:r>
            <a:r>
              <a:rPr kumimoji="1" lang="en-US" altLang="zh-CN" dirty="0"/>
              <a:t>% in case of </a:t>
            </a:r>
            <a:r>
              <a:rPr kumimoji="1" lang="en-US" altLang="zh-CN" dirty="0" err="1" smtClean="0"/>
              <a:t>GloVe</a:t>
            </a:r>
            <a:r>
              <a:rPr kumimoji="1" lang="en-US" altLang="zh-CN" dirty="0" smtClean="0"/>
              <a:t>, 6</a:t>
            </a:r>
            <a:r>
              <a:rPr kumimoji="1" lang="en-US" altLang="zh-CN" dirty="0"/>
              <a:t>% in case of Dependency </a:t>
            </a:r>
            <a:r>
              <a:rPr kumimoji="1" lang="en-US" altLang="zh-CN" dirty="0" smtClean="0"/>
              <a:t>weight-based, 4</a:t>
            </a:r>
            <a:r>
              <a:rPr kumimoji="1" lang="en-US" altLang="zh-CN" dirty="0"/>
              <a:t>% in case of </a:t>
            </a:r>
            <a:r>
              <a:rPr kumimoji="1" lang="en-US" altLang="zh-CN" dirty="0" smtClean="0"/>
              <a:t>Word2Vec</a:t>
            </a:r>
          </a:p>
          <a:p>
            <a:pPr lvl="1"/>
            <a:r>
              <a:rPr kumimoji="1" lang="en-US" altLang="zh-CN" dirty="0" smtClean="0"/>
              <a:t>These </a:t>
            </a:r>
            <a:r>
              <a:rPr kumimoji="1" lang="en-US" altLang="zh-CN" dirty="0"/>
              <a:t>improvements are </a:t>
            </a:r>
            <a:r>
              <a:rPr kumimoji="1" lang="en-US" altLang="zh-CN" b="1" dirty="0">
                <a:solidFill>
                  <a:srgbClr val="00B0F0"/>
                </a:solidFill>
              </a:rPr>
              <a:t>not directly </a:t>
            </a:r>
            <a:r>
              <a:rPr kumimoji="1" lang="en-US" altLang="zh-CN" b="1" dirty="0" smtClean="0">
                <a:solidFill>
                  <a:srgbClr val="00B0F0"/>
                </a:solidFill>
              </a:rPr>
              <a:t>comparable</a:t>
            </a:r>
          </a:p>
          <a:p>
            <a:pPr lvl="2"/>
            <a:r>
              <a:rPr kumimoji="1" lang="en-US" altLang="zh-CN" dirty="0" smtClean="0"/>
              <a:t>The </a:t>
            </a:r>
            <a:r>
              <a:rPr kumimoji="1" lang="en-US" altLang="zh-CN" dirty="0"/>
              <a:t>four </a:t>
            </a:r>
            <a:r>
              <a:rPr kumimoji="1" lang="en-US" altLang="zh-CN" dirty="0" err="1"/>
              <a:t>embeddings</a:t>
            </a:r>
            <a:r>
              <a:rPr kumimoji="1" lang="en-US" altLang="zh-CN" dirty="0"/>
              <a:t> have different vocabularies and vocabulary </a:t>
            </a:r>
            <a:r>
              <a:rPr kumimoji="1" lang="en-US" altLang="zh-CN" dirty="0" smtClean="0"/>
              <a:t>sizes</a:t>
            </a:r>
          </a:p>
          <a:p>
            <a:r>
              <a:rPr kumimoji="1" lang="en-US" altLang="zh-CN" dirty="0" smtClean="0"/>
              <a:t>We </a:t>
            </a:r>
            <a:r>
              <a:rPr kumimoji="1" lang="en-US" altLang="zh-CN" dirty="0"/>
              <a:t>take an </a:t>
            </a:r>
            <a:r>
              <a:rPr kumimoji="1" lang="en-US" altLang="zh-CN" b="1" dirty="0">
                <a:solidFill>
                  <a:srgbClr val="00B0F0"/>
                </a:solidFill>
              </a:rPr>
              <a:t>intersection of the </a:t>
            </a:r>
            <a:r>
              <a:rPr kumimoji="1" lang="en-US" altLang="zh-CN" b="1" dirty="0" smtClean="0">
                <a:solidFill>
                  <a:srgbClr val="00B0F0"/>
                </a:solidFill>
              </a:rPr>
              <a:t>vocabulary </a:t>
            </a:r>
            <a:r>
              <a:rPr kumimoji="1" lang="en-US" altLang="zh-CN" dirty="0" smtClean="0"/>
              <a:t>and </a:t>
            </a:r>
            <a:r>
              <a:rPr kumimoji="1" lang="en-US" altLang="zh-CN" dirty="0"/>
              <a:t>repeat all our experiments using these intersection </a:t>
            </a:r>
            <a:r>
              <a:rPr kumimoji="1" lang="en-US" altLang="zh-CN" dirty="0" smtClean="0"/>
              <a:t>files</a:t>
            </a:r>
          </a:p>
          <a:p>
            <a:pPr lvl="1"/>
            <a:r>
              <a:rPr kumimoji="1" lang="en-US" altLang="zh-CN" dirty="0" smtClean="0"/>
              <a:t>vocabulary </a:t>
            </a:r>
            <a:r>
              <a:rPr kumimoji="1" lang="en-US" altLang="zh-CN" dirty="0"/>
              <a:t>size: </a:t>
            </a:r>
            <a:r>
              <a:rPr kumimoji="1" lang="en-US" altLang="zh-CN" dirty="0" smtClean="0"/>
              <a:t>60,252</a:t>
            </a:r>
          </a:p>
          <a:p>
            <a:pPr lvl="1"/>
            <a:r>
              <a:rPr kumimoji="1" lang="en-US" altLang="zh-CN" dirty="0" smtClean="0"/>
              <a:t>Each </a:t>
            </a:r>
            <a:r>
              <a:rPr kumimoji="1" lang="en-US" altLang="zh-CN" dirty="0"/>
              <a:t>gain value is averaged over the four prior works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280" y="4012737"/>
            <a:ext cx="40894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20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 </a:t>
            </a:r>
            <a:r>
              <a:rPr kumimoji="1" lang="en-US" altLang="zh-CN" dirty="0" smtClean="0"/>
              <a:t>Analysis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Embedding </a:t>
            </a:r>
            <a:r>
              <a:rPr kumimoji="1" lang="en-US" altLang="zh-CN" dirty="0"/>
              <a:t>issues due to incorrect </a:t>
            </a:r>
            <a:r>
              <a:rPr kumimoji="1" lang="en-US" altLang="zh-CN" dirty="0" smtClean="0"/>
              <a:t>senses</a:t>
            </a:r>
          </a:p>
          <a:p>
            <a:pPr lvl="1"/>
            <a:r>
              <a:rPr kumimoji="1" lang="en-US" altLang="zh-CN" dirty="0" smtClean="0">
                <a:solidFill>
                  <a:srgbClr val="404040"/>
                </a:solidFill>
              </a:rPr>
              <a:t>Words </a:t>
            </a:r>
            <a:r>
              <a:rPr kumimoji="1" lang="en-US" altLang="zh-CN" dirty="0">
                <a:solidFill>
                  <a:srgbClr val="404040"/>
                </a:solidFill>
              </a:rPr>
              <a:t>may have </a:t>
            </a:r>
            <a:r>
              <a:rPr kumimoji="1" lang="en-US" altLang="zh-CN" b="1" dirty="0">
                <a:solidFill>
                  <a:srgbClr val="00B0F0"/>
                </a:solidFill>
              </a:rPr>
              <a:t>multiple senses</a:t>
            </a:r>
            <a:r>
              <a:rPr kumimoji="1" lang="en-US" altLang="zh-CN" dirty="0"/>
              <a:t>, some </a:t>
            </a:r>
            <a:r>
              <a:rPr kumimoji="1" lang="en-US" altLang="zh-CN" dirty="0" err="1" smtClean="0"/>
              <a:t>embeddings</a:t>
            </a:r>
            <a:r>
              <a:rPr kumimoji="1" lang="zh-TW" altLang="en-US" dirty="0" smtClean="0"/>
              <a:t> </a:t>
            </a:r>
            <a:r>
              <a:rPr kumimoji="1" lang="en-US" altLang="zh-CN" dirty="0" smtClean="0"/>
              <a:t>lead </a:t>
            </a:r>
            <a:r>
              <a:rPr kumimoji="1" lang="en-US" altLang="zh-CN" dirty="0"/>
              <a:t>to </a:t>
            </a:r>
            <a:r>
              <a:rPr kumimoji="1" lang="en-US" altLang="zh-CN" dirty="0" smtClean="0"/>
              <a:t>error</a:t>
            </a:r>
          </a:p>
          <a:p>
            <a:pPr lvl="2"/>
            <a:r>
              <a:rPr kumimoji="1" lang="en-US" altLang="zh-CN" dirty="0" smtClean="0"/>
              <a:t>as </a:t>
            </a:r>
            <a:r>
              <a:rPr kumimoji="1" lang="en-US" altLang="zh-CN" dirty="0"/>
              <a:t>in ‘Great. Relationship advice from one of America’s most wanted</a:t>
            </a:r>
            <a:r>
              <a:rPr kumimoji="1" lang="en-US" altLang="zh-CN" dirty="0" smtClean="0"/>
              <a:t>.’.</a:t>
            </a:r>
          </a:p>
          <a:p>
            <a:r>
              <a:rPr kumimoji="1" lang="en-US" altLang="zh-CN" dirty="0" smtClean="0">
                <a:solidFill>
                  <a:srgbClr val="404040"/>
                </a:solidFill>
              </a:rPr>
              <a:t>Contextual sarcasm</a:t>
            </a:r>
          </a:p>
          <a:p>
            <a:pPr lvl="1"/>
            <a:r>
              <a:rPr kumimoji="1" lang="en-US" altLang="zh-CN" dirty="0" smtClean="0"/>
              <a:t>Consider </a:t>
            </a:r>
            <a:r>
              <a:rPr kumimoji="1" lang="en-US" altLang="zh-CN" dirty="0"/>
              <a:t>the sarcastic quote ‘Oh, and I suppose the apple ate the cheese</a:t>
            </a:r>
            <a:r>
              <a:rPr kumimoji="1" lang="en-US" altLang="zh-CN" dirty="0" smtClean="0"/>
              <a:t>’.</a:t>
            </a:r>
          </a:p>
          <a:p>
            <a:pPr lvl="2"/>
            <a:r>
              <a:rPr kumimoji="1" lang="en-US" altLang="zh-CN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CN" dirty="0" smtClean="0"/>
              <a:t>similarity </a:t>
            </a:r>
            <a:r>
              <a:rPr kumimoji="1" lang="en-US" altLang="zh-CN" dirty="0"/>
              <a:t>score between ‘apple’ and ‘cheese’ is 0.4119. This comes up as the </a:t>
            </a:r>
            <a:r>
              <a:rPr kumimoji="1" lang="en-US" altLang="zh-CN" dirty="0" smtClean="0"/>
              <a:t>maximum</a:t>
            </a:r>
            <a:r>
              <a:rPr kumimoji="1" lang="zh-TW" altLang="en-US" dirty="0" smtClean="0"/>
              <a:t> </a:t>
            </a:r>
            <a:r>
              <a:rPr kumimoji="1" lang="en-US" altLang="zh-CN" dirty="0" smtClean="0"/>
              <a:t>similar </a:t>
            </a:r>
            <a:r>
              <a:rPr kumimoji="1" lang="en-US" altLang="zh-CN" dirty="0"/>
              <a:t>pair</a:t>
            </a:r>
            <a:r>
              <a:rPr kumimoji="1" lang="en-US" altLang="zh-CN" dirty="0" smtClean="0"/>
              <a:t>.</a:t>
            </a:r>
            <a:endParaRPr kumimoji="1" lang="en-US" altLang="zh-TW" dirty="0" smtClean="0"/>
          </a:p>
          <a:p>
            <a:pPr lvl="2"/>
            <a:r>
              <a:rPr kumimoji="1" lang="en-US" altLang="zh-CN" dirty="0" smtClean="0"/>
              <a:t>The </a:t>
            </a:r>
            <a:r>
              <a:rPr kumimoji="1" lang="en-US" altLang="zh-CN" dirty="0"/>
              <a:t>most dissimilar pair is ‘suppose’ and ‘apple’ with similarity score of 0.1414</a:t>
            </a:r>
            <a:r>
              <a:rPr kumimoji="1" lang="en-US" altLang="zh-CN" dirty="0" smtClean="0"/>
              <a:t>.</a:t>
            </a:r>
          </a:p>
          <a:p>
            <a:pPr lvl="2"/>
            <a:r>
              <a:rPr kumimoji="1" lang="en-US" altLang="zh-CN" dirty="0" smtClean="0"/>
              <a:t>The </a:t>
            </a:r>
            <a:r>
              <a:rPr kumimoji="1" lang="en-US" altLang="zh-CN" dirty="0"/>
              <a:t>sarcasm in </a:t>
            </a:r>
            <a:r>
              <a:rPr kumimoji="1" lang="en-US" altLang="zh-CN" dirty="0" smtClean="0"/>
              <a:t>this</a:t>
            </a:r>
            <a:r>
              <a:rPr kumimoji="1" lang="zh-TW" altLang="en-US" dirty="0" smtClean="0"/>
              <a:t> </a:t>
            </a:r>
            <a:r>
              <a:rPr kumimoji="1" lang="en-US" altLang="zh-CN" dirty="0" smtClean="0"/>
              <a:t>sentence </a:t>
            </a:r>
            <a:r>
              <a:rPr kumimoji="1" lang="en-US" altLang="zh-CN" b="1" dirty="0">
                <a:solidFill>
                  <a:srgbClr val="00B0F0"/>
                </a:solidFill>
              </a:rPr>
              <a:t>can be understood only in context of the complete conversation </a:t>
            </a:r>
            <a:r>
              <a:rPr kumimoji="1" lang="en-US" altLang="zh-CN" dirty="0"/>
              <a:t>that it is a part of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>
                <a:solidFill>
                  <a:srgbClr val="404040"/>
                </a:solidFill>
              </a:rPr>
              <a:t>Metaphors </a:t>
            </a:r>
            <a:r>
              <a:rPr kumimoji="1" lang="en-US" altLang="zh-CN" dirty="0">
                <a:solidFill>
                  <a:srgbClr val="404040"/>
                </a:solidFill>
              </a:rPr>
              <a:t>in non-sarcastic </a:t>
            </a:r>
            <a:r>
              <a:rPr kumimoji="1" lang="en-US" altLang="zh-CN" dirty="0" smtClean="0">
                <a:solidFill>
                  <a:srgbClr val="404040"/>
                </a:solidFill>
              </a:rPr>
              <a:t>text</a:t>
            </a:r>
          </a:p>
          <a:p>
            <a:pPr lvl="1"/>
            <a:r>
              <a:rPr kumimoji="1" lang="en-US" altLang="zh-CN" dirty="0" smtClean="0"/>
              <a:t>Figurative</a:t>
            </a:r>
            <a:r>
              <a:rPr kumimoji="1" lang="en-US" altLang="zh-CN" sz="1400" dirty="0" smtClean="0"/>
              <a:t>(</a:t>
            </a:r>
            <a:r>
              <a:rPr lang="zh-CN" altLang="en-US" sz="1400" dirty="0"/>
              <a:t>比喻的</a:t>
            </a:r>
            <a:r>
              <a:rPr kumimoji="1" lang="en-US" altLang="zh-CN" sz="1400" dirty="0" smtClean="0"/>
              <a:t>)</a:t>
            </a:r>
            <a:r>
              <a:rPr kumimoji="1" lang="en-US" altLang="zh-CN" dirty="0" smtClean="0"/>
              <a:t> language</a:t>
            </a:r>
            <a:r>
              <a:rPr kumimoji="1" lang="zh-TW" altLang="en-US" dirty="0" smtClean="0"/>
              <a:t> </a:t>
            </a:r>
            <a:r>
              <a:rPr kumimoji="1" lang="en-US" altLang="zh-CN" dirty="0" smtClean="0"/>
              <a:t>may </a:t>
            </a:r>
            <a:r>
              <a:rPr kumimoji="1" lang="en-US" altLang="zh-CN" dirty="0"/>
              <a:t>compare </a:t>
            </a:r>
            <a:r>
              <a:rPr kumimoji="1" lang="en-US" altLang="zh-CN" b="1" dirty="0">
                <a:solidFill>
                  <a:srgbClr val="00B0F0"/>
                </a:solidFill>
              </a:rPr>
              <a:t>concepts that are not directly </a:t>
            </a:r>
            <a:r>
              <a:rPr kumimoji="1" lang="en-US" altLang="zh-CN" b="1" dirty="0" smtClean="0">
                <a:solidFill>
                  <a:srgbClr val="00B0F0"/>
                </a:solidFill>
              </a:rPr>
              <a:t>related</a:t>
            </a:r>
            <a:r>
              <a:rPr kumimoji="1" lang="zh-TW" altLang="en-US" b="1" dirty="0" smtClean="0">
                <a:solidFill>
                  <a:srgbClr val="00B0F0"/>
                </a:solidFill>
              </a:rPr>
              <a:t> </a:t>
            </a:r>
            <a:r>
              <a:rPr kumimoji="1" lang="en-US" altLang="zh-CN" dirty="0" smtClean="0">
                <a:solidFill>
                  <a:srgbClr val="404040"/>
                </a:solidFill>
              </a:rPr>
              <a:t>but </a:t>
            </a:r>
            <a:r>
              <a:rPr kumimoji="1" lang="en-US" altLang="zh-CN" dirty="0">
                <a:solidFill>
                  <a:srgbClr val="404040"/>
                </a:solidFill>
              </a:rPr>
              <a:t>still have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rgbClr val="00B0F0"/>
                </a:solidFill>
              </a:rPr>
              <a:t>low similarity</a:t>
            </a:r>
            <a:r>
              <a:rPr kumimoji="1" lang="en-US" altLang="zh-CN" dirty="0" smtClean="0"/>
              <a:t>.</a:t>
            </a:r>
          </a:p>
          <a:p>
            <a:pPr lvl="2"/>
            <a:r>
              <a:rPr kumimoji="1" lang="en-US" altLang="zh-CN" dirty="0" smtClean="0"/>
              <a:t>Consider </a:t>
            </a:r>
            <a:r>
              <a:rPr kumimoji="1" lang="en-US" altLang="zh-CN" dirty="0"/>
              <a:t>the </a:t>
            </a:r>
            <a:r>
              <a:rPr kumimoji="1" lang="en-US" altLang="zh-CN" dirty="0" smtClean="0"/>
              <a:t>non</a:t>
            </a:r>
            <a:r>
              <a:rPr kumimoji="1" lang="zh-TW" altLang="en-US" dirty="0" smtClean="0"/>
              <a:t> </a:t>
            </a:r>
            <a:r>
              <a:rPr kumimoji="1" lang="en-US" altLang="zh-CN" dirty="0" smtClean="0"/>
              <a:t>sarcastic </a:t>
            </a:r>
            <a:r>
              <a:rPr kumimoji="1" lang="en-US" altLang="zh-CN" dirty="0"/>
              <a:t>quote ‘Oh my love, I like to vanish in you like a ripple vanishes in an ocean - slowly, silently and endlessly</a:t>
            </a:r>
            <a:r>
              <a:rPr kumimoji="1" lang="en-US" altLang="zh-CN" dirty="0" smtClean="0"/>
              <a:t>’.</a:t>
            </a:r>
          </a:p>
          <a:p>
            <a:pPr lvl="2"/>
            <a:r>
              <a:rPr kumimoji="1" lang="en-US" altLang="zh-CN" dirty="0" smtClean="0"/>
              <a:t>Our </a:t>
            </a:r>
            <a:r>
              <a:rPr kumimoji="1" lang="en-US" altLang="zh-CN" dirty="0"/>
              <a:t>system incorrectly predicts this as sarcastic.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683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Joshi, A., </a:t>
            </a:r>
            <a:r>
              <a:rPr lang="en-US" altLang="zh-CN" dirty="0" err="1"/>
              <a:t>Tripathi</a:t>
            </a:r>
            <a:r>
              <a:rPr lang="en-US" altLang="zh-CN" dirty="0"/>
              <a:t>, V., Patel, K., Bhattacharyya, P., &amp; Carman, M. (2016). Are word embedding-based features useful for sarcasm detection?.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84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Sarcasm</a:t>
            </a:r>
            <a:r>
              <a:rPr lang="en-US" altLang="zh-CN" sz="1700" dirty="0" smtClean="0"/>
              <a:t>(</a:t>
            </a:r>
            <a:r>
              <a:rPr lang="zh-CN" altLang="en-US" sz="1700" dirty="0"/>
              <a:t>讥讽</a:t>
            </a:r>
            <a:r>
              <a:rPr lang="en-US" altLang="zh-CN" sz="1700" dirty="0" smtClean="0"/>
              <a:t>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form of verbal irony that is </a:t>
            </a:r>
            <a:r>
              <a:rPr lang="en-US" altLang="zh-CN" b="1" dirty="0">
                <a:solidFill>
                  <a:srgbClr val="00B0F0"/>
                </a:solidFill>
              </a:rPr>
              <a:t>intended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404040"/>
                </a:solidFill>
              </a:rPr>
              <a:t>to </a:t>
            </a:r>
            <a:r>
              <a:rPr lang="en-US" altLang="zh-CN" dirty="0" smtClean="0">
                <a:solidFill>
                  <a:srgbClr val="404040"/>
                </a:solidFill>
              </a:rPr>
              <a:t>express </a:t>
            </a:r>
            <a:r>
              <a:rPr lang="en-US" altLang="zh-CN" b="1" dirty="0" smtClean="0">
                <a:solidFill>
                  <a:srgbClr val="00B0F0"/>
                </a:solidFill>
              </a:rPr>
              <a:t>contempt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(</a:t>
            </a:r>
            <a:r>
              <a:rPr lang="zh-CN" altLang="en-US" sz="1400" b="1" dirty="0">
                <a:solidFill>
                  <a:srgbClr val="00B0F0"/>
                </a:solidFill>
              </a:rPr>
              <a:t>轻视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) </a:t>
            </a:r>
            <a:r>
              <a:rPr lang="en-US" altLang="zh-CN" b="1" dirty="0" smtClean="0">
                <a:solidFill>
                  <a:srgbClr val="00B0F0"/>
                </a:solidFill>
              </a:rPr>
              <a:t>or </a:t>
            </a:r>
            <a:r>
              <a:rPr lang="en-US" altLang="zh-CN" b="1" dirty="0" smtClean="0">
                <a:solidFill>
                  <a:srgbClr val="00B0F0"/>
                </a:solidFill>
              </a:rPr>
              <a:t>ridicule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(</a:t>
            </a:r>
            <a:r>
              <a:rPr lang="zh-CN" altLang="en-US" sz="1400" b="1" dirty="0">
                <a:solidFill>
                  <a:srgbClr val="00B0F0"/>
                </a:solidFill>
              </a:rPr>
              <a:t>嘲笑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)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Linguistic </a:t>
            </a:r>
            <a:r>
              <a:rPr lang="en-US" altLang="zh-CN" dirty="0"/>
              <a:t>studies show </a:t>
            </a:r>
            <a:r>
              <a:rPr lang="en-US" altLang="zh-CN" dirty="0" smtClean="0"/>
              <a:t>that the </a:t>
            </a:r>
            <a:r>
              <a:rPr lang="en-US" altLang="zh-CN" b="1" dirty="0">
                <a:solidFill>
                  <a:srgbClr val="00B0F0"/>
                </a:solidFill>
              </a:rPr>
              <a:t>notion of context incongruity</a:t>
            </a:r>
            <a:r>
              <a:rPr lang="en-US" altLang="zh-CN" dirty="0"/>
              <a:t> is at the </a:t>
            </a:r>
            <a:r>
              <a:rPr lang="en-US" altLang="zh-CN" b="1" dirty="0">
                <a:solidFill>
                  <a:srgbClr val="00B0F0"/>
                </a:solidFill>
              </a:rPr>
              <a:t>heart of </a:t>
            </a:r>
            <a:r>
              <a:rPr lang="en-US" altLang="zh-CN" b="1" dirty="0" smtClean="0">
                <a:solidFill>
                  <a:srgbClr val="00B0F0"/>
                </a:solidFill>
              </a:rPr>
              <a:t>sarcasm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Ivanko</a:t>
            </a:r>
            <a:r>
              <a:rPr lang="en-US" altLang="zh-CN" dirty="0" smtClean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Pexman</a:t>
            </a:r>
            <a:r>
              <a:rPr lang="en-US" altLang="zh-CN" dirty="0"/>
              <a:t>, 2003</a:t>
            </a:r>
            <a:r>
              <a:rPr lang="en-US" altLang="zh-CN" dirty="0" smtClean="0"/>
              <a:t>).</a:t>
            </a:r>
          </a:p>
          <a:p>
            <a:endParaRPr kumimoji="1" lang="en-US" altLang="zh-CN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CN" dirty="0"/>
              <a:t> A popular trend </a:t>
            </a:r>
            <a:r>
              <a:rPr lang="en-US" altLang="zh-CN" dirty="0" smtClean="0"/>
              <a:t>in automatic </a:t>
            </a:r>
            <a:r>
              <a:rPr lang="en-US" altLang="zh-CN" dirty="0"/>
              <a:t>sarcasm detection is </a:t>
            </a:r>
            <a:r>
              <a:rPr lang="en-US" altLang="zh-CN" b="1" dirty="0">
                <a:solidFill>
                  <a:srgbClr val="00B0F0"/>
                </a:solidFill>
              </a:rPr>
              <a:t>semi-supervised </a:t>
            </a:r>
            <a:r>
              <a:rPr lang="en-US" altLang="zh-CN" b="1" dirty="0" smtClean="0">
                <a:solidFill>
                  <a:srgbClr val="00B0F0"/>
                </a:solidFill>
              </a:rPr>
              <a:t>extraction of </a:t>
            </a:r>
            <a:r>
              <a:rPr lang="en-US" altLang="zh-CN" b="1" dirty="0">
                <a:solidFill>
                  <a:srgbClr val="00B0F0"/>
                </a:solidFill>
              </a:rPr>
              <a:t>patterns </a:t>
            </a:r>
            <a:r>
              <a:rPr lang="en-US" altLang="zh-CN" dirty="0"/>
              <a:t>that capture the underlying context </a:t>
            </a:r>
            <a:r>
              <a:rPr lang="en-US" altLang="zh-CN" dirty="0" smtClean="0"/>
              <a:t>incongruity </a:t>
            </a:r>
            <a:r>
              <a:rPr lang="en-US" altLang="zh-CN" sz="1400" i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CN" sz="1400" i="1" dirty="0" err="1">
                <a:solidFill>
                  <a:schemeClr val="bg1">
                    <a:lumMod val="65000"/>
                  </a:schemeClr>
                </a:solidFill>
              </a:rPr>
              <a:t>Davidov</a:t>
            </a:r>
            <a:r>
              <a:rPr lang="en-US" altLang="zh-CN" sz="1400" i="1" dirty="0">
                <a:solidFill>
                  <a:schemeClr val="bg1">
                    <a:lumMod val="65000"/>
                  </a:schemeClr>
                </a:solidFill>
              </a:rPr>
              <a:t> et al., 2010; Joshi et al., 2015; </a:t>
            </a:r>
            <a:r>
              <a:rPr lang="en-US" altLang="zh-CN" sz="1400" i="1" dirty="0" err="1">
                <a:solidFill>
                  <a:schemeClr val="bg1">
                    <a:lumMod val="65000"/>
                  </a:schemeClr>
                </a:solidFill>
              </a:rPr>
              <a:t>Riloff</a:t>
            </a:r>
            <a:r>
              <a:rPr lang="en-US" altLang="zh-CN" sz="14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s-IS" altLang="zh-CN" sz="1400" i="1" dirty="0">
                <a:solidFill>
                  <a:schemeClr val="bg1">
                    <a:lumMod val="65000"/>
                  </a:schemeClr>
                </a:solidFill>
              </a:rPr>
              <a:t>et al., </a:t>
            </a:r>
            <a:r>
              <a:rPr lang="is-IS" altLang="zh-CN" sz="1400" i="1" dirty="0" smtClean="0">
                <a:solidFill>
                  <a:schemeClr val="bg1">
                    <a:lumMod val="65000"/>
                  </a:schemeClr>
                </a:solidFill>
              </a:rPr>
              <a:t>2013</a:t>
            </a:r>
            <a:r>
              <a:rPr lang="en-US" altLang="zh-CN" sz="1400" i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Rely </a:t>
            </a:r>
            <a:r>
              <a:rPr lang="en-US" altLang="zh-CN" b="1" dirty="0">
                <a:solidFill>
                  <a:srgbClr val="FF0000"/>
                </a:solidFill>
              </a:rPr>
              <a:t>on sentiment-bearing words </a:t>
            </a:r>
            <a:r>
              <a:rPr lang="en-US" altLang="zh-CN" dirty="0"/>
              <a:t>and may </a:t>
            </a:r>
            <a:r>
              <a:rPr lang="en-US" altLang="zh-CN" b="1" dirty="0" smtClean="0">
                <a:solidFill>
                  <a:srgbClr val="FF0000"/>
                </a:solidFill>
              </a:rPr>
              <a:t>no</a:t>
            </a:r>
            <a:r>
              <a:rPr lang="en-US" altLang="zh-CN" b="1" dirty="0">
                <a:solidFill>
                  <a:srgbClr val="FF0000"/>
                </a:solidFill>
              </a:rPr>
              <a:t>t capture nuanced</a:t>
            </a:r>
            <a:r>
              <a:rPr lang="en-US" altLang="zh-CN" sz="1400" b="1" dirty="0">
                <a:solidFill>
                  <a:srgbClr val="FF0000"/>
                </a:solidFill>
              </a:rPr>
              <a:t>(</a:t>
            </a:r>
            <a:r>
              <a:rPr lang="zh-CN" altLang="en-US" sz="1400" b="1" dirty="0">
                <a:solidFill>
                  <a:srgbClr val="FF0000"/>
                </a:solidFill>
              </a:rPr>
              <a:t>细微差别</a:t>
            </a:r>
            <a:r>
              <a:rPr lang="en-US" altLang="zh-CN" sz="1400" b="1" dirty="0">
                <a:solidFill>
                  <a:srgbClr val="FF0000"/>
                </a:solidFill>
              </a:rPr>
              <a:t>) </a:t>
            </a:r>
            <a:r>
              <a:rPr lang="en-US" altLang="zh-CN" b="1" dirty="0">
                <a:solidFill>
                  <a:srgbClr val="FF0000"/>
                </a:solidFill>
              </a:rPr>
              <a:t>forms of sarcasm</a:t>
            </a:r>
            <a:r>
              <a:rPr lang="en-US" altLang="zh-CN" dirty="0" smtClean="0"/>
              <a:t>.</a:t>
            </a:r>
            <a:endParaRPr kumimoji="1" lang="en-US" altLang="zh-CN" dirty="0" smtClean="0"/>
          </a:p>
          <a:p>
            <a:pPr lvl="2"/>
            <a:r>
              <a:rPr lang="en-US" altLang="zh-CN" dirty="0" smtClean="0"/>
              <a:t>e.g. </a:t>
            </a:r>
            <a:r>
              <a:rPr lang="en-US" altLang="zh-CN" dirty="0" smtClean="0"/>
              <a:t>‘With </a:t>
            </a:r>
            <a:r>
              <a:rPr lang="en-US" altLang="zh-CN" dirty="0"/>
              <a:t>a sense of humor like that, you could make a </a:t>
            </a:r>
            <a:r>
              <a:rPr lang="en-US" altLang="zh-CN" dirty="0" smtClean="0"/>
              <a:t>living as </a:t>
            </a:r>
            <a:r>
              <a:rPr lang="en-US" altLang="zh-CN" dirty="0"/>
              <a:t>a garbage man anywhere in the </a:t>
            </a:r>
            <a:r>
              <a:rPr lang="en-US" altLang="zh-CN" dirty="0" smtClean="0"/>
              <a:t>country.’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 </a:t>
            </a:r>
            <a:r>
              <a:rPr lang="en-US" altLang="zh-CN" dirty="0"/>
              <a:t>this paper, we explore use of </a:t>
            </a:r>
            <a:r>
              <a:rPr lang="en-US" altLang="zh-CN" b="1" dirty="0">
                <a:solidFill>
                  <a:srgbClr val="00B0F0"/>
                </a:solidFill>
              </a:rPr>
              <a:t>word </a:t>
            </a:r>
            <a:r>
              <a:rPr lang="en-US" altLang="zh-CN" b="1" dirty="0" err="1">
                <a:solidFill>
                  <a:srgbClr val="00B0F0"/>
                </a:solidFill>
              </a:rPr>
              <a:t>embeddings</a:t>
            </a:r>
            <a:r>
              <a:rPr lang="en-US" altLang="zh-CN" b="1" dirty="0">
                <a:solidFill>
                  <a:srgbClr val="00B0F0"/>
                </a:solidFill>
              </a:rPr>
              <a:t> </a:t>
            </a:r>
            <a:r>
              <a:rPr lang="en-US" altLang="zh-CN" dirty="0" smtClean="0">
                <a:solidFill>
                  <a:srgbClr val="404040"/>
                </a:solidFill>
              </a:rPr>
              <a:t>to capture </a:t>
            </a:r>
            <a:r>
              <a:rPr lang="en-US" altLang="zh-CN" dirty="0">
                <a:solidFill>
                  <a:srgbClr val="404040"/>
                </a:solidFill>
              </a:rPr>
              <a:t>context incongruity in the absence of </a:t>
            </a:r>
            <a:r>
              <a:rPr lang="en-US" altLang="zh-CN" dirty="0" smtClean="0">
                <a:solidFill>
                  <a:srgbClr val="404040"/>
                </a:solidFill>
              </a:rPr>
              <a:t>sentiment words</a:t>
            </a:r>
            <a:r>
              <a:rPr lang="en-US" altLang="zh-CN" dirty="0" smtClean="0">
                <a:solidFill>
                  <a:srgbClr val="404040"/>
                </a:solidFill>
              </a:rPr>
              <a:t>.</a:t>
            </a:r>
            <a:endParaRPr lang="en-US" altLang="zh-CN" dirty="0" smtClean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50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CN" dirty="0"/>
              <a:t> </a:t>
            </a:r>
            <a:endParaRPr lang="en-US" altLang="zh-CN" dirty="0" smtClean="0"/>
          </a:p>
          <a:p>
            <a:pPr marL="91440" lvl="1" indent="-91440" algn="ctr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CN" sz="2400" dirty="0" smtClean="0"/>
              <a:t>‘</a:t>
            </a:r>
            <a:r>
              <a:rPr lang="en-US" altLang="zh-CN" sz="2400" dirty="0"/>
              <a:t>A woman needs a man like a fish needs bicycle’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Use </a:t>
            </a:r>
            <a:r>
              <a:rPr lang="en-US" altLang="zh-CN" b="1" dirty="0">
                <a:solidFill>
                  <a:srgbClr val="00B0F0"/>
                </a:solidFill>
              </a:rPr>
              <a:t>word </a:t>
            </a:r>
            <a:r>
              <a:rPr lang="en-US" altLang="zh-CN" b="1" dirty="0" smtClean="0">
                <a:solidFill>
                  <a:srgbClr val="00B0F0"/>
                </a:solidFill>
              </a:rPr>
              <a:t>vector similarity </a:t>
            </a:r>
            <a:r>
              <a:rPr lang="en-US" altLang="zh-CN" b="1" dirty="0" smtClean="0">
                <a:solidFill>
                  <a:srgbClr val="00B0F0"/>
                </a:solidFill>
              </a:rPr>
              <a:t>scores</a:t>
            </a:r>
            <a:endParaRPr lang="en-US" altLang="zh-CN" dirty="0" smtClean="0"/>
          </a:p>
          <a:p>
            <a:r>
              <a:rPr lang="en-US" altLang="zh-CN" dirty="0" smtClean="0"/>
              <a:t>Consider </a:t>
            </a:r>
            <a:r>
              <a:rPr lang="en-US" altLang="zh-CN" dirty="0"/>
              <a:t>similarity scores (as given </a:t>
            </a:r>
            <a:r>
              <a:rPr lang="en-US" altLang="zh-CN" dirty="0" smtClean="0"/>
              <a:t>by Word2Vec</a:t>
            </a:r>
            <a:r>
              <a:rPr lang="en-US" altLang="zh-CN" dirty="0"/>
              <a:t>) between two pairs of words in the </a:t>
            </a:r>
            <a:r>
              <a:rPr lang="en-US" altLang="zh-CN" dirty="0" smtClean="0"/>
              <a:t>sentence above</a:t>
            </a:r>
            <a:r>
              <a:rPr lang="en-US" altLang="zh-CN" dirty="0"/>
              <a:t>:</a:t>
            </a:r>
          </a:p>
          <a:p>
            <a:pPr lvl="1" algn="ctr"/>
            <a:r>
              <a:rPr lang="en-US" altLang="zh-CN" dirty="0"/>
              <a:t>similarity(</a:t>
            </a:r>
            <a:r>
              <a:rPr lang="en-US" altLang="zh-CN" dirty="0" err="1"/>
              <a:t>man,woman</a:t>
            </a:r>
            <a:r>
              <a:rPr lang="en-US" altLang="zh-CN" dirty="0"/>
              <a:t>) = 0.766</a:t>
            </a:r>
          </a:p>
          <a:p>
            <a:pPr lvl="1" algn="ctr"/>
            <a:r>
              <a:rPr lang="en-US" altLang="zh-CN" dirty="0"/>
              <a:t>similarity(</a:t>
            </a:r>
            <a:r>
              <a:rPr lang="en-US" altLang="zh-CN" dirty="0" err="1"/>
              <a:t>fish,bicycle</a:t>
            </a:r>
            <a:r>
              <a:rPr lang="en-US" altLang="zh-CN" dirty="0"/>
              <a:t>) = 0.131</a:t>
            </a:r>
          </a:p>
          <a:p>
            <a:r>
              <a:rPr lang="en-US" altLang="zh-CN" dirty="0" smtClean="0"/>
              <a:t>This </a:t>
            </a:r>
            <a:r>
              <a:rPr lang="en-US" altLang="zh-CN" b="1" dirty="0">
                <a:solidFill>
                  <a:srgbClr val="00B0F0"/>
                </a:solidFill>
              </a:rPr>
              <a:t>semantic </a:t>
            </a:r>
            <a:r>
              <a:rPr lang="en-US" altLang="zh-CN" b="1" dirty="0" smtClean="0">
                <a:solidFill>
                  <a:srgbClr val="00B0F0"/>
                </a:solidFill>
              </a:rPr>
              <a:t>discordance </a:t>
            </a:r>
            <a:r>
              <a:rPr lang="en-US" altLang="zh-CN" dirty="0" smtClean="0"/>
              <a:t>can </a:t>
            </a:r>
            <a:r>
              <a:rPr lang="en-US" altLang="zh-CN" dirty="0"/>
              <a:t>be a clue to presence of context incongruity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54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Background: Features from prior 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Liebrecht</a:t>
            </a:r>
            <a:r>
              <a:rPr lang="en-US" altLang="zh-CN" dirty="0"/>
              <a:t> et al. (</a:t>
            </a:r>
            <a:r>
              <a:rPr lang="en-US" altLang="zh-CN" dirty="0" smtClean="0"/>
              <a:t>2013)</a:t>
            </a:r>
          </a:p>
          <a:p>
            <a:pPr lvl="1"/>
            <a:r>
              <a:rPr lang="en-US" altLang="zh-CN" dirty="0" smtClean="0"/>
              <a:t>Unigrams, bigrams </a:t>
            </a:r>
            <a:r>
              <a:rPr lang="en-US" altLang="zh-CN" dirty="0"/>
              <a:t>and trigrams as </a:t>
            </a:r>
            <a:r>
              <a:rPr lang="en-US" altLang="zh-CN" dirty="0" smtClean="0"/>
              <a:t>features</a:t>
            </a:r>
            <a:endParaRPr lang="en-US" altLang="zh-CN" dirty="0"/>
          </a:p>
          <a:p>
            <a:r>
              <a:rPr lang="en-US" altLang="zh-CN" dirty="0" smtClean="0"/>
              <a:t>Gonzalez-Ibanez </a:t>
            </a:r>
            <a:r>
              <a:rPr lang="en-US" altLang="zh-CN" dirty="0"/>
              <a:t>et al. (2011a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Unigrams</a:t>
            </a:r>
          </a:p>
          <a:p>
            <a:pPr lvl="1"/>
            <a:r>
              <a:rPr lang="en-US" altLang="zh-CN" dirty="0" smtClean="0"/>
              <a:t>Dictionary-based</a:t>
            </a:r>
          </a:p>
          <a:p>
            <a:pPr lvl="2"/>
            <a:r>
              <a:rPr lang="en-US" altLang="zh-CN" b="1" dirty="0" smtClean="0">
                <a:solidFill>
                  <a:srgbClr val="00B0F0"/>
                </a:solidFill>
              </a:rPr>
              <a:t>wo</a:t>
            </a:r>
            <a:r>
              <a:rPr lang="en-US" altLang="zh-CN" b="1" dirty="0" smtClean="0">
                <a:solidFill>
                  <a:srgbClr val="00B0F0"/>
                </a:solidFill>
              </a:rPr>
              <a:t>rds</a:t>
            </a:r>
            <a:r>
              <a:rPr lang="en-US" altLang="zh-CN" dirty="0" smtClean="0"/>
              <a:t> from </a:t>
            </a:r>
            <a:r>
              <a:rPr lang="en-US" altLang="zh-CN" dirty="0"/>
              <a:t>LIWC </a:t>
            </a:r>
            <a:r>
              <a:rPr lang="en-US" altLang="zh-CN" dirty="0"/>
              <a:t>(a lexical </a:t>
            </a:r>
            <a:r>
              <a:rPr lang="en-US" altLang="zh-CN" dirty="0" smtClean="0"/>
              <a:t>resource) that </a:t>
            </a:r>
            <a:r>
              <a:rPr lang="en-US" altLang="zh-CN" dirty="0"/>
              <a:t>have </a:t>
            </a:r>
            <a:r>
              <a:rPr lang="en-US" altLang="zh-CN" dirty="0" smtClean="0"/>
              <a:t>been </a:t>
            </a:r>
            <a:r>
              <a:rPr lang="en-US" altLang="zh-CN" b="1" dirty="0" smtClean="0">
                <a:solidFill>
                  <a:srgbClr val="00B0F0"/>
                </a:solidFill>
              </a:rPr>
              <a:t>annotated </a:t>
            </a:r>
            <a:r>
              <a:rPr lang="en-US" altLang="zh-CN" b="1" dirty="0">
                <a:solidFill>
                  <a:srgbClr val="00B0F0"/>
                </a:solidFill>
              </a:rPr>
              <a:t>as emotion and psychological </a:t>
            </a:r>
            <a:r>
              <a:rPr lang="en-US" altLang="zh-CN" b="1" dirty="0" smtClean="0">
                <a:solidFill>
                  <a:srgbClr val="00B0F0"/>
                </a:solidFill>
              </a:rPr>
              <a:t>process </a:t>
            </a:r>
            <a:r>
              <a:rPr lang="en-US" altLang="zh-CN" b="1" dirty="0" smtClean="0">
                <a:solidFill>
                  <a:srgbClr val="00B0F0"/>
                </a:solidFill>
              </a:rPr>
              <a:t>words</a:t>
            </a:r>
          </a:p>
          <a:p>
            <a:r>
              <a:rPr lang="en-US" altLang="zh-CN" dirty="0" err="1" smtClean="0"/>
              <a:t>Buschmeier</a:t>
            </a:r>
            <a:r>
              <a:rPr lang="en-US" altLang="zh-CN" dirty="0" smtClean="0"/>
              <a:t> </a:t>
            </a:r>
            <a:r>
              <a:rPr lang="en-US" altLang="zh-CN" dirty="0"/>
              <a:t>et al. (</a:t>
            </a:r>
            <a:r>
              <a:rPr lang="en-US" altLang="zh-CN" dirty="0"/>
              <a:t>2014), </a:t>
            </a:r>
            <a:r>
              <a:rPr lang="en-US" altLang="zh-CN" dirty="0" smtClean="0"/>
              <a:t>in </a:t>
            </a:r>
            <a:r>
              <a:rPr lang="en-US" altLang="zh-CN" dirty="0"/>
              <a:t>addition to unigrams,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a) </a:t>
            </a:r>
            <a:r>
              <a:rPr lang="en-US" altLang="zh-CN" dirty="0" smtClean="0"/>
              <a:t>Hyperbole (captured by </a:t>
            </a:r>
            <a:r>
              <a:rPr lang="en-US" altLang="zh-CN" b="1" dirty="0" smtClean="0">
                <a:solidFill>
                  <a:srgbClr val="00B0F0"/>
                </a:solidFill>
              </a:rPr>
              <a:t>three </a:t>
            </a:r>
            <a:r>
              <a:rPr lang="en-US" altLang="zh-CN" b="1" dirty="0">
                <a:solidFill>
                  <a:srgbClr val="00B0F0"/>
                </a:solidFill>
              </a:rPr>
              <a:t>positive or </a:t>
            </a:r>
            <a:r>
              <a:rPr lang="en-US" altLang="zh-CN" b="1" dirty="0" smtClean="0">
                <a:solidFill>
                  <a:srgbClr val="00B0F0"/>
                </a:solidFill>
              </a:rPr>
              <a:t>negative words </a:t>
            </a:r>
            <a:r>
              <a:rPr lang="en-US" altLang="zh-CN" dirty="0"/>
              <a:t>in a row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b) Quotation marks and </a:t>
            </a:r>
            <a:r>
              <a:rPr lang="en-US" altLang="zh-CN" dirty="0" smtClean="0"/>
              <a:t>ellipsis (</a:t>
            </a:r>
            <a:r>
              <a:rPr lang="zh-CN" altLang="en-US" dirty="0"/>
              <a:t>省略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(c) Positive/Negative Sentiment words followed </a:t>
            </a:r>
            <a:r>
              <a:rPr lang="en-US" altLang="zh-CN" dirty="0" smtClean="0"/>
              <a:t>by an </a:t>
            </a:r>
            <a:r>
              <a:rPr lang="en-US" altLang="zh-CN" dirty="0"/>
              <a:t>exclamation mark or question </a:t>
            </a:r>
            <a:r>
              <a:rPr lang="en-US" altLang="zh-CN" dirty="0" smtClean="0"/>
              <a:t>mark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d) </a:t>
            </a:r>
            <a:r>
              <a:rPr lang="en-US" altLang="zh-CN" dirty="0" smtClean="0"/>
              <a:t>Positive/Negative </a:t>
            </a:r>
            <a:r>
              <a:rPr lang="en-US" altLang="zh-CN" dirty="0"/>
              <a:t>Sentiment Scores followed by </a:t>
            </a:r>
            <a:r>
              <a:rPr lang="en-US" altLang="zh-CN" dirty="0" smtClean="0"/>
              <a:t>ellipsis (represented </a:t>
            </a:r>
            <a:r>
              <a:rPr lang="en-US" altLang="zh-CN" dirty="0"/>
              <a:t>by a </a:t>
            </a:r>
            <a:r>
              <a:rPr lang="en-US" altLang="zh-CN" dirty="0" smtClean="0"/>
              <a:t>‘...’)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e) </a:t>
            </a:r>
            <a:r>
              <a:rPr lang="en-US" altLang="zh-CN" dirty="0" smtClean="0"/>
              <a:t>Punctuation (f</a:t>
            </a:r>
            <a:r>
              <a:rPr lang="en-US" altLang="zh-CN" dirty="0"/>
              <a:t>) </a:t>
            </a:r>
            <a:r>
              <a:rPr lang="en-US" altLang="zh-CN" dirty="0" smtClean="0"/>
              <a:t>Interjections</a:t>
            </a:r>
            <a:r>
              <a:rPr lang="en-US" altLang="zh-CN" dirty="0"/>
              <a:t> </a:t>
            </a:r>
            <a:r>
              <a:rPr lang="en-US" altLang="zh-CN" dirty="0" smtClean="0"/>
              <a:t>(g</a:t>
            </a:r>
            <a:r>
              <a:rPr lang="en-US" altLang="zh-CN" dirty="0"/>
              <a:t>) Laughter expressions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 Joshi et al. (</a:t>
            </a:r>
            <a:r>
              <a:rPr lang="en-US" altLang="zh-CN" dirty="0"/>
              <a:t>2015), </a:t>
            </a:r>
            <a:r>
              <a:rPr lang="en-US" altLang="zh-CN" dirty="0" smtClean="0"/>
              <a:t>in </a:t>
            </a:r>
            <a:r>
              <a:rPr lang="en-US" altLang="zh-CN" dirty="0"/>
              <a:t>addition to unigrams,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Implicit </a:t>
            </a:r>
            <a:r>
              <a:rPr lang="en-US" altLang="zh-CN" dirty="0"/>
              <a:t>incongruity </a:t>
            </a:r>
            <a:r>
              <a:rPr lang="en-US" altLang="zh-CN" dirty="0" smtClean="0"/>
              <a:t>features: patterns </a:t>
            </a:r>
            <a:r>
              <a:rPr lang="en-US" altLang="zh-CN" dirty="0"/>
              <a:t>with </a:t>
            </a:r>
            <a:r>
              <a:rPr lang="en-US" altLang="zh-CN" dirty="0" smtClean="0"/>
              <a:t>implicit sentiment </a:t>
            </a:r>
            <a:r>
              <a:rPr lang="en-US" altLang="zh-CN" dirty="0"/>
              <a:t>as extracted in a pre-processing </a:t>
            </a:r>
            <a:r>
              <a:rPr lang="en-US" altLang="zh-CN" dirty="0" smtClean="0"/>
              <a:t>step</a:t>
            </a:r>
          </a:p>
          <a:p>
            <a:pPr lvl="1"/>
            <a:r>
              <a:rPr lang="en-US" altLang="zh-CN" dirty="0" smtClean="0"/>
              <a:t>Explicit </a:t>
            </a:r>
            <a:r>
              <a:rPr lang="en-US" altLang="zh-CN" dirty="0"/>
              <a:t>incongruity </a:t>
            </a:r>
            <a:r>
              <a:rPr lang="en-US" altLang="zh-CN" dirty="0" smtClean="0"/>
              <a:t>features: number of sentiment </a:t>
            </a:r>
            <a:r>
              <a:rPr lang="en-US" altLang="zh-CN" dirty="0"/>
              <a:t>flips, length of positive and negative </a:t>
            </a:r>
            <a:r>
              <a:rPr lang="en-US" altLang="zh-CN" dirty="0" smtClean="0"/>
              <a:t>subsequences and </a:t>
            </a:r>
            <a:r>
              <a:rPr lang="en-US" altLang="zh-CN" dirty="0"/>
              <a:t>lexical polarity.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90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en-US" altLang="zh-CN" dirty="0"/>
              <a:t>Word Embedding-based Features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similarity score is the </a:t>
            </a:r>
            <a:r>
              <a:rPr lang="en-US" altLang="zh-CN" b="1" dirty="0">
                <a:solidFill>
                  <a:srgbClr val="00B0F0"/>
                </a:solidFill>
              </a:rPr>
              <a:t>cosine </a:t>
            </a:r>
            <a:r>
              <a:rPr lang="en-US" altLang="zh-CN" b="1" dirty="0" smtClean="0">
                <a:solidFill>
                  <a:srgbClr val="00B0F0"/>
                </a:solidFill>
              </a:rPr>
              <a:t>similarity between </a:t>
            </a:r>
            <a:r>
              <a:rPr lang="en-US" altLang="zh-CN" b="1" dirty="0">
                <a:solidFill>
                  <a:srgbClr val="00B0F0"/>
                </a:solidFill>
              </a:rPr>
              <a:t>vectors of two words</a:t>
            </a:r>
            <a:r>
              <a:rPr lang="en-US" altLang="zh-CN" dirty="0"/>
              <a:t>. To illustrate our </a:t>
            </a:r>
            <a:r>
              <a:rPr lang="en-US" altLang="zh-CN" dirty="0" smtClean="0"/>
              <a:t>features, we </a:t>
            </a:r>
            <a:r>
              <a:rPr lang="en-US" altLang="zh-CN" dirty="0"/>
              <a:t>use our example ‘A woman needs a man like a </a:t>
            </a:r>
            <a:r>
              <a:rPr lang="en-US" altLang="zh-CN" dirty="0" smtClean="0"/>
              <a:t>fish needs </a:t>
            </a:r>
            <a:r>
              <a:rPr lang="en-US" altLang="zh-CN" dirty="0"/>
              <a:t>a bicycle ’.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243" y="3296491"/>
            <a:ext cx="3937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2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Embedding-based Features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Unweighted </a:t>
            </a:r>
            <a:r>
              <a:rPr lang="en-US" altLang="zh-CN" dirty="0"/>
              <a:t>similarity features (S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Compute </a:t>
            </a:r>
            <a:r>
              <a:rPr lang="en-US" altLang="zh-CN" dirty="0" smtClean="0"/>
              <a:t>similarity </a:t>
            </a:r>
            <a:r>
              <a:rPr lang="en-US" altLang="zh-CN" dirty="0"/>
              <a:t>scores for </a:t>
            </a:r>
            <a:r>
              <a:rPr lang="en-US" altLang="zh-CN" b="1" dirty="0">
                <a:solidFill>
                  <a:srgbClr val="00B0F0"/>
                </a:solidFill>
              </a:rPr>
              <a:t>all pairs of words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</a:rPr>
              <a:t>except stop </a:t>
            </a:r>
            <a:r>
              <a:rPr lang="en-US" altLang="zh-CN" b="1" dirty="0">
                <a:solidFill>
                  <a:srgbClr val="00B050"/>
                </a:solidFill>
              </a:rPr>
              <a:t>words</a:t>
            </a:r>
            <a:r>
              <a:rPr lang="en-US" altLang="zh-CN" b="1" dirty="0" smtClean="0">
                <a:solidFill>
                  <a:srgbClr val="00B050"/>
                </a:solidFill>
              </a:rPr>
              <a:t>)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404040"/>
                </a:solidFill>
              </a:rPr>
              <a:t>R</a:t>
            </a:r>
            <a:r>
              <a:rPr lang="en-US" altLang="zh-CN" dirty="0" smtClean="0">
                <a:solidFill>
                  <a:srgbClr val="404040"/>
                </a:solidFill>
              </a:rPr>
              <a:t>eturn </a:t>
            </a:r>
            <a:r>
              <a:rPr lang="en-US" altLang="zh-CN" dirty="0">
                <a:solidFill>
                  <a:srgbClr val="404040"/>
                </a:solidFill>
              </a:rPr>
              <a:t>four feature values </a:t>
            </a:r>
            <a:r>
              <a:rPr lang="en-US" altLang="zh-CN" dirty="0" smtClean="0">
                <a:solidFill>
                  <a:srgbClr val="404040"/>
                </a:solidFill>
              </a:rPr>
              <a:t>per sentence:</a:t>
            </a:r>
            <a:endParaRPr lang="en-US" altLang="zh-CN" dirty="0">
              <a:solidFill>
                <a:srgbClr val="404040"/>
              </a:solidFill>
            </a:endParaRPr>
          </a:p>
          <a:p>
            <a:pPr lvl="2"/>
            <a:r>
              <a:rPr lang="en-US" altLang="zh-CN" dirty="0" smtClean="0"/>
              <a:t>Maximum </a:t>
            </a:r>
            <a:r>
              <a:rPr lang="en-US" altLang="zh-CN" dirty="0"/>
              <a:t>score of most similar word </a:t>
            </a:r>
            <a:r>
              <a:rPr lang="en-US" altLang="zh-CN" dirty="0" smtClean="0"/>
              <a:t>pair</a:t>
            </a:r>
          </a:p>
          <a:p>
            <a:pPr lvl="3"/>
            <a:r>
              <a:rPr lang="en-US" altLang="zh-CN" dirty="0"/>
              <a:t>value 0.766 derived from the man-woman pair</a:t>
            </a:r>
          </a:p>
          <a:p>
            <a:pPr lvl="2"/>
            <a:r>
              <a:rPr lang="en-US" altLang="zh-CN" dirty="0" smtClean="0"/>
              <a:t>Minimum </a:t>
            </a:r>
            <a:r>
              <a:rPr lang="en-US" altLang="zh-CN" dirty="0"/>
              <a:t>score of most similar word pair</a:t>
            </a:r>
          </a:p>
          <a:p>
            <a:pPr lvl="2"/>
            <a:r>
              <a:rPr lang="en-US" altLang="zh-CN" dirty="0" smtClean="0">
                <a:solidFill>
                  <a:srgbClr val="404040"/>
                </a:solidFill>
              </a:rPr>
              <a:t>Maximum </a:t>
            </a:r>
            <a:r>
              <a:rPr lang="en-US" altLang="zh-CN" dirty="0">
                <a:solidFill>
                  <a:srgbClr val="404040"/>
                </a:solidFill>
              </a:rPr>
              <a:t>score of </a:t>
            </a:r>
            <a:r>
              <a:rPr lang="en-US" altLang="zh-CN" dirty="0" smtClean="0">
                <a:solidFill>
                  <a:srgbClr val="404040"/>
                </a:solidFill>
              </a:rPr>
              <a:t>most dissimilar </a:t>
            </a:r>
            <a:r>
              <a:rPr lang="en-US" altLang="zh-CN" dirty="0" smtClean="0">
                <a:solidFill>
                  <a:srgbClr val="404040"/>
                </a:solidFill>
              </a:rPr>
              <a:t>word</a:t>
            </a:r>
            <a:r>
              <a:rPr lang="en-US" altLang="zh-CN" b="1" dirty="0" smtClean="0">
                <a:solidFill>
                  <a:srgbClr val="404040"/>
                </a:solidFill>
              </a:rPr>
              <a:t> </a:t>
            </a:r>
            <a:r>
              <a:rPr lang="en-US" altLang="zh-CN" dirty="0" smtClean="0">
                <a:solidFill>
                  <a:srgbClr val="404040"/>
                </a:solidFill>
              </a:rPr>
              <a:t>pair</a:t>
            </a:r>
            <a:endParaRPr lang="en-US" altLang="zh-CN" dirty="0">
              <a:solidFill>
                <a:srgbClr val="404040"/>
              </a:solidFill>
            </a:endParaRPr>
          </a:p>
          <a:p>
            <a:pPr lvl="2"/>
            <a:r>
              <a:rPr lang="en-US" altLang="zh-CN" dirty="0" smtClean="0"/>
              <a:t>Minimum </a:t>
            </a:r>
            <a:r>
              <a:rPr lang="en-US" altLang="zh-CN" dirty="0"/>
              <a:t>score of most dissimilar </a:t>
            </a:r>
            <a:r>
              <a:rPr lang="en-US" altLang="zh-CN" dirty="0">
                <a:solidFill>
                  <a:srgbClr val="404040"/>
                </a:solidFill>
              </a:rPr>
              <a:t>word</a:t>
            </a:r>
            <a:r>
              <a:rPr lang="en-US" altLang="zh-CN" dirty="0"/>
              <a:t> </a:t>
            </a:r>
            <a:r>
              <a:rPr lang="en-US" altLang="zh-CN" dirty="0" smtClean="0"/>
              <a:t>pair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680" y="3857414"/>
            <a:ext cx="3937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Embedding-based Features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Distance-weighted </a:t>
            </a:r>
            <a:r>
              <a:rPr lang="en-US" altLang="zh-CN" dirty="0"/>
              <a:t>similarity features (WS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Compute </a:t>
            </a:r>
            <a:r>
              <a:rPr lang="en-US" altLang="zh-CN" dirty="0" smtClean="0"/>
              <a:t>similarity scores </a:t>
            </a:r>
            <a:r>
              <a:rPr lang="en-US" altLang="zh-CN" dirty="0"/>
              <a:t>for all pairs of words </a:t>
            </a:r>
            <a:r>
              <a:rPr lang="en-US" altLang="zh-CN" b="1" dirty="0">
                <a:solidFill>
                  <a:srgbClr val="00B050"/>
                </a:solidFill>
              </a:rPr>
              <a:t>(excluding stop-words</a:t>
            </a:r>
            <a:r>
              <a:rPr lang="en-US" altLang="zh-CN" b="1" dirty="0" smtClean="0">
                <a:solidFill>
                  <a:srgbClr val="00B050"/>
                </a:solidFill>
              </a:rPr>
              <a:t>)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00B0F0"/>
                </a:solidFill>
              </a:rPr>
              <a:t>Divide </a:t>
            </a:r>
            <a:r>
              <a:rPr lang="en-US" altLang="zh-CN" dirty="0">
                <a:solidFill>
                  <a:srgbClr val="404040"/>
                </a:solidFill>
              </a:rPr>
              <a:t>them by </a:t>
            </a:r>
            <a:r>
              <a:rPr lang="en-US" altLang="zh-CN" b="1" dirty="0" smtClean="0">
                <a:solidFill>
                  <a:srgbClr val="00B0F0"/>
                </a:solidFill>
              </a:rPr>
              <a:t>square of </a:t>
            </a:r>
            <a:r>
              <a:rPr lang="en-US" altLang="zh-CN" b="1" dirty="0">
                <a:solidFill>
                  <a:srgbClr val="00B0F0"/>
                </a:solidFill>
              </a:rPr>
              <a:t>distance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404040"/>
                </a:solidFill>
              </a:rPr>
              <a:t>between the two </a:t>
            </a:r>
            <a:r>
              <a:rPr lang="en-US" altLang="zh-CN" dirty="0" smtClean="0">
                <a:solidFill>
                  <a:srgbClr val="404040"/>
                </a:solidFill>
              </a:rPr>
              <a:t>words</a:t>
            </a:r>
          </a:p>
          <a:p>
            <a:pPr lvl="3"/>
            <a:r>
              <a:rPr lang="en-US" altLang="zh-CN" dirty="0" smtClean="0">
                <a:solidFill>
                  <a:srgbClr val="404040"/>
                </a:solidFill>
              </a:rPr>
              <a:t>the </a:t>
            </a:r>
            <a:r>
              <a:rPr lang="en-US" altLang="zh-CN" dirty="0" smtClean="0">
                <a:solidFill>
                  <a:srgbClr val="404040"/>
                </a:solidFill>
              </a:rPr>
              <a:t>similarity between </a:t>
            </a:r>
            <a:r>
              <a:rPr lang="en-US" altLang="zh-CN" dirty="0">
                <a:solidFill>
                  <a:srgbClr val="404040"/>
                </a:solidFill>
              </a:rPr>
              <a:t>terms that are close in the sentence </a:t>
            </a:r>
            <a:r>
              <a:rPr lang="en-US" altLang="zh-CN" dirty="0" smtClean="0">
                <a:solidFill>
                  <a:srgbClr val="404040"/>
                </a:solidFill>
              </a:rPr>
              <a:t>is weighted </a:t>
            </a:r>
            <a:r>
              <a:rPr lang="en-US" altLang="zh-CN" dirty="0" smtClean="0">
                <a:solidFill>
                  <a:srgbClr val="404040"/>
                </a:solidFill>
              </a:rPr>
              <a:t>higher</a:t>
            </a:r>
          </a:p>
          <a:p>
            <a:pPr lvl="2"/>
            <a:r>
              <a:rPr lang="en-US" altLang="zh-CN" dirty="0" smtClean="0">
                <a:solidFill>
                  <a:srgbClr val="404040"/>
                </a:solidFill>
              </a:rPr>
              <a:t>Maximum </a:t>
            </a:r>
            <a:r>
              <a:rPr lang="en-US" altLang="zh-CN" dirty="0">
                <a:solidFill>
                  <a:srgbClr val="404040"/>
                </a:solidFill>
              </a:rPr>
              <a:t>distance-weighted score of </a:t>
            </a:r>
            <a:r>
              <a:rPr lang="en-US" altLang="zh-CN" dirty="0" smtClean="0">
                <a:solidFill>
                  <a:srgbClr val="404040"/>
                </a:solidFill>
              </a:rPr>
              <a:t>most similar </a:t>
            </a:r>
            <a:r>
              <a:rPr lang="en-US" altLang="zh-CN" dirty="0">
                <a:solidFill>
                  <a:srgbClr val="404040"/>
                </a:solidFill>
              </a:rPr>
              <a:t>word </a:t>
            </a:r>
            <a:r>
              <a:rPr lang="en-US" altLang="zh-CN" dirty="0"/>
              <a:t>pair</a:t>
            </a:r>
          </a:p>
          <a:p>
            <a:pPr lvl="2"/>
            <a:r>
              <a:rPr lang="en-US" altLang="zh-CN" dirty="0" smtClean="0"/>
              <a:t>Minimum </a:t>
            </a:r>
            <a:r>
              <a:rPr lang="en-US" altLang="zh-CN" dirty="0"/>
              <a:t>distance-weighted score of </a:t>
            </a:r>
            <a:r>
              <a:rPr lang="en-US" altLang="zh-CN" dirty="0" smtClean="0"/>
              <a:t>most similar </a:t>
            </a:r>
            <a:r>
              <a:rPr lang="en-US" altLang="zh-CN" dirty="0"/>
              <a:t>word pair</a:t>
            </a:r>
          </a:p>
          <a:p>
            <a:pPr lvl="2"/>
            <a:r>
              <a:rPr lang="en-US" altLang="zh-CN" dirty="0" smtClean="0"/>
              <a:t>Maximum </a:t>
            </a:r>
            <a:r>
              <a:rPr lang="en-US" altLang="zh-CN" dirty="0"/>
              <a:t>distance-weighted score of </a:t>
            </a:r>
            <a:r>
              <a:rPr lang="en-US" altLang="zh-CN" dirty="0" smtClean="0"/>
              <a:t>most dissimilar </a:t>
            </a:r>
            <a:r>
              <a:rPr lang="en-US" altLang="zh-CN" dirty="0"/>
              <a:t>word pair</a:t>
            </a:r>
          </a:p>
          <a:p>
            <a:pPr lvl="2"/>
            <a:r>
              <a:rPr lang="en-US" altLang="zh-CN" dirty="0" smtClean="0"/>
              <a:t>Minimum </a:t>
            </a:r>
            <a:r>
              <a:rPr lang="en-US" altLang="zh-CN" dirty="0"/>
              <a:t>distance-weighted score of most </a:t>
            </a:r>
            <a:r>
              <a:rPr lang="en-US" altLang="zh-CN" dirty="0" smtClean="0"/>
              <a:t>dissimilar word </a:t>
            </a:r>
            <a:r>
              <a:rPr lang="en-US" altLang="zh-CN" dirty="0"/>
              <a:t>pair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939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Setup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Dataset</a:t>
            </a:r>
          </a:p>
          <a:p>
            <a:pPr lvl="1"/>
            <a:r>
              <a:rPr lang="en-US" altLang="zh-CN" dirty="0" smtClean="0"/>
              <a:t>Quotes </a:t>
            </a:r>
            <a:r>
              <a:rPr lang="en-US" altLang="zh-CN" dirty="0"/>
              <a:t>on </a:t>
            </a:r>
            <a:r>
              <a:rPr lang="en-US" altLang="zh-CN" dirty="0" err="1" smtClean="0"/>
              <a:t>GoodReads</a:t>
            </a:r>
            <a:endParaRPr lang="en-US" altLang="zh-CN" dirty="0"/>
          </a:p>
          <a:p>
            <a:pPr lvl="2"/>
            <a:r>
              <a:rPr lang="en-US" altLang="zh-CN" dirty="0" err="1" smtClean="0"/>
              <a:t>GoodReads</a:t>
            </a:r>
            <a:r>
              <a:rPr lang="en-US" altLang="zh-CN" dirty="0" smtClean="0"/>
              <a:t> describes </a:t>
            </a:r>
            <a:r>
              <a:rPr lang="en-US" altLang="zh-CN" dirty="0"/>
              <a:t>itself as ‘the world’s largest site </a:t>
            </a:r>
            <a:r>
              <a:rPr lang="en-US" altLang="zh-CN" dirty="0" smtClean="0"/>
              <a:t>for </a:t>
            </a:r>
            <a:r>
              <a:rPr lang="en-US" altLang="zh-CN" b="1" dirty="0" smtClean="0">
                <a:solidFill>
                  <a:srgbClr val="00B0F0"/>
                </a:solidFill>
              </a:rPr>
              <a:t>readers </a:t>
            </a:r>
            <a:r>
              <a:rPr lang="en-US" altLang="zh-CN" b="1" dirty="0">
                <a:solidFill>
                  <a:srgbClr val="00B0F0"/>
                </a:solidFill>
              </a:rPr>
              <a:t>and book recommendations</a:t>
            </a:r>
            <a:r>
              <a:rPr lang="en-US" altLang="zh-CN" dirty="0" smtClean="0"/>
              <a:t>.’</a:t>
            </a:r>
          </a:p>
          <a:p>
            <a:pPr lvl="1"/>
            <a:r>
              <a:rPr lang="en-US" altLang="zh-CN" dirty="0" smtClean="0"/>
              <a:t>Download</a:t>
            </a:r>
          </a:p>
          <a:p>
            <a:pPr lvl="2"/>
            <a:r>
              <a:rPr lang="en-US" altLang="zh-CN" dirty="0" smtClean="0"/>
              <a:t>quotes </a:t>
            </a:r>
            <a:r>
              <a:rPr lang="en-US" altLang="zh-CN" dirty="0"/>
              <a:t>with the </a:t>
            </a:r>
            <a:r>
              <a:rPr lang="en-US" altLang="zh-CN" b="1" dirty="0">
                <a:solidFill>
                  <a:srgbClr val="00B0F0"/>
                </a:solidFill>
              </a:rPr>
              <a:t>tag ‘sarcastic’ </a:t>
            </a:r>
            <a:r>
              <a:rPr lang="en-US" altLang="zh-CN" b="1" dirty="0" smtClean="0">
                <a:solidFill>
                  <a:srgbClr val="00B0F0"/>
                </a:solidFill>
              </a:rPr>
              <a:t>as sarcastic </a:t>
            </a:r>
            <a:r>
              <a:rPr lang="en-US" altLang="zh-CN" dirty="0" smtClean="0"/>
              <a:t>quotes</a:t>
            </a:r>
          </a:p>
          <a:p>
            <a:pPr lvl="2"/>
            <a:r>
              <a:rPr lang="en-US" altLang="zh-CN" dirty="0" smtClean="0"/>
              <a:t>quotes </a:t>
            </a:r>
            <a:r>
              <a:rPr lang="en-US" altLang="zh-CN" dirty="0"/>
              <a:t>with the </a:t>
            </a:r>
            <a:r>
              <a:rPr lang="en-US" altLang="zh-CN" b="1" dirty="0" smtClean="0">
                <a:solidFill>
                  <a:srgbClr val="00B0F0"/>
                </a:solidFill>
              </a:rPr>
              <a:t>tag</a:t>
            </a:r>
            <a:r>
              <a:rPr lang="en-US" altLang="zh-CN" dirty="0" smtClean="0"/>
              <a:t> </a:t>
            </a:r>
            <a:r>
              <a:rPr lang="en-US" altLang="zh-CN" b="1" dirty="0">
                <a:solidFill>
                  <a:srgbClr val="00B0F0"/>
                </a:solidFill>
              </a:rPr>
              <a:t>‘philosophy</a:t>
            </a:r>
            <a:r>
              <a:rPr lang="en-US" altLang="zh-CN" b="1" dirty="0" smtClean="0">
                <a:solidFill>
                  <a:srgbClr val="00B0F0"/>
                </a:solidFill>
              </a:rPr>
              <a:t>’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哲理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b="1" dirty="0" smtClean="0">
                <a:solidFill>
                  <a:srgbClr val="00B0F0"/>
                </a:solidFill>
              </a:rPr>
              <a:t> </a:t>
            </a:r>
            <a:r>
              <a:rPr lang="en-US" altLang="zh-CN" b="1" dirty="0" smtClean="0">
                <a:solidFill>
                  <a:srgbClr val="00B0F0"/>
                </a:solidFill>
              </a:rPr>
              <a:t>as </a:t>
            </a:r>
            <a:r>
              <a:rPr lang="en-US" altLang="zh-CN" b="1" dirty="0" smtClean="0">
                <a:solidFill>
                  <a:srgbClr val="00B0F0"/>
                </a:solidFill>
              </a:rPr>
              <a:t>non-sarcastic </a:t>
            </a:r>
            <a:r>
              <a:rPr lang="en-US" altLang="zh-CN" dirty="0" smtClean="0"/>
              <a:t>quotes</a:t>
            </a:r>
          </a:p>
          <a:p>
            <a:pPr lvl="2"/>
            <a:r>
              <a:rPr lang="en-US" altLang="zh-CN" dirty="0" smtClean="0"/>
              <a:t>labels </a:t>
            </a:r>
            <a:r>
              <a:rPr lang="en-US" altLang="zh-CN" dirty="0"/>
              <a:t>are based on these </a:t>
            </a:r>
            <a:r>
              <a:rPr lang="en-US" altLang="zh-CN" b="1" dirty="0">
                <a:solidFill>
                  <a:srgbClr val="00B0F0"/>
                </a:solidFill>
              </a:rPr>
              <a:t>tags </a:t>
            </a:r>
            <a:r>
              <a:rPr lang="en-US" altLang="zh-CN" b="1" dirty="0" smtClean="0">
                <a:solidFill>
                  <a:srgbClr val="00B0F0"/>
                </a:solidFill>
              </a:rPr>
              <a:t>given by users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Result</a:t>
            </a:r>
          </a:p>
          <a:p>
            <a:pPr lvl="2"/>
            <a:r>
              <a:rPr lang="en-US" altLang="zh-CN" b="1" dirty="0" smtClean="0">
                <a:solidFill>
                  <a:srgbClr val="00B0F0"/>
                </a:solidFill>
              </a:rPr>
              <a:t>3629</a:t>
            </a:r>
            <a:r>
              <a:rPr lang="en-US" altLang="zh-CN" dirty="0" smtClean="0"/>
              <a:t> quotes</a:t>
            </a:r>
          </a:p>
          <a:p>
            <a:pPr lvl="3"/>
            <a:r>
              <a:rPr lang="en-US" altLang="zh-CN" dirty="0" smtClean="0"/>
              <a:t>out </a:t>
            </a:r>
            <a:r>
              <a:rPr lang="en-US" altLang="zh-CN" dirty="0"/>
              <a:t>of which </a:t>
            </a:r>
            <a:r>
              <a:rPr lang="en-US" altLang="zh-CN" b="1" dirty="0" smtClean="0">
                <a:solidFill>
                  <a:srgbClr val="00B0F0"/>
                </a:solidFill>
              </a:rPr>
              <a:t>759 </a:t>
            </a:r>
            <a:r>
              <a:rPr lang="en-US" altLang="zh-CN" dirty="0" smtClean="0"/>
              <a:t>are </a:t>
            </a:r>
            <a:r>
              <a:rPr lang="en-US" altLang="zh-CN" dirty="0"/>
              <a:t>labeled as sarcastic</a:t>
            </a:r>
            <a:r>
              <a:rPr lang="en-US" altLang="zh-CN" dirty="0" smtClean="0"/>
              <a:t>.</a:t>
            </a:r>
          </a:p>
          <a:p>
            <a:pPr lvl="3"/>
            <a:r>
              <a:rPr lang="en-US" altLang="zh-CN" dirty="0" smtClean="0"/>
              <a:t>This </a:t>
            </a:r>
            <a:r>
              <a:rPr lang="en-US" altLang="zh-CN" dirty="0"/>
              <a:t>skew is similar to </a:t>
            </a:r>
            <a:r>
              <a:rPr lang="en-US" altLang="zh-CN" dirty="0" smtClean="0"/>
              <a:t>skews observed </a:t>
            </a:r>
            <a:r>
              <a:rPr lang="en-US" altLang="zh-CN" dirty="0"/>
              <a:t>in datasets on which sarcasm detection </a:t>
            </a:r>
            <a:r>
              <a:rPr lang="en-US" altLang="zh-CN" dirty="0" smtClean="0"/>
              <a:t>experiments have </a:t>
            </a:r>
            <a:r>
              <a:rPr lang="en-US" altLang="zh-CN" dirty="0"/>
              <a:t>been reported in the past (</a:t>
            </a:r>
            <a:r>
              <a:rPr lang="en-US" altLang="zh-CN" dirty="0" err="1"/>
              <a:t>Riloff</a:t>
            </a:r>
            <a:r>
              <a:rPr lang="en-US" altLang="zh-CN" dirty="0"/>
              <a:t> et al., 2013).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92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 Setup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lang="en-US" altLang="zh-CN" dirty="0">
                <a:solidFill>
                  <a:srgbClr val="404040"/>
                </a:solidFill>
              </a:rPr>
              <a:t>Evaluation</a:t>
            </a:r>
          </a:p>
          <a:p>
            <a:pPr lvl="1"/>
            <a:r>
              <a:rPr kumimoji="1" lang="en-US" altLang="zh-CN" dirty="0" smtClean="0">
                <a:solidFill>
                  <a:srgbClr val="404040"/>
                </a:solidFill>
              </a:rPr>
              <a:t>F-score</a:t>
            </a:r>
          </a:p>
          <a:p>
            <a:pPr lvl="1"/>
            <a:r>
              <a:rPr kumimoji="1" lang="en-US" altLang="zh-CN" dirty="0" smtClean="0">
                <a:solidFill>
                  <a:srgbClr val="404040"/>
                </a:solidFill>
              </a:rPr>
              <a:t>Precision</a:t>
            </a:r>
          </a:p>
          <a:p>
            <a:pPr lvl="1"/>
            <a:r>
              <a:rPr kumimoji="1" lang="en-US" altLang="zh-CN" dirty="0" smtClean="0">
                <a:solidFill>
                  <a:srgbClr val="404040"/>
                </a:solidFill>
              </a:rPr>
              <a:t>Recall</a:t>
            </a:r>
            <a:endParaRPr kumimoji="1" lang="en-US" altLang="zh-CN" dirty="0" smtClean="0">
              <a:solidFill>
                <a:srgbClr val="404040"/>
              </a:solidFill>
            </a:endParaRPr>
          </a:p>
          <a:p>
            <a:r>
              <a:rPr kumimoji="1" lang="en-US" altLang="zh-CN" dirty="0" smtClean="0">
                <a:solidFill>
                  <a:srgbClr val="404040"/>
                </a:solidFill>
              </a:rPr>
              <a:t>Classifi</a:t>
            </a:r>
            <a:r>
              <a:rPr kumimoji="1" lang="en-US" altLang="zh-TW" dirty="0" smtClean="0">
                <a:solidFill>
                  <a:srgbClr val="404040"/>
                </a:solidFill>
              </a:rPr>
              <a:t>cation</a:t>
            </a:r>
          </a:p>
          <a:p>
            <a:pPr lvl="1"/>
            <a:r>
              <a:rPr lang="en-US" altLang="zh-CN" dirty="0" err="1" smtClean="0">
                <a:solidFill>
                  <a:srgbClr val="404040"/>
                </a:solidFill>
              </a:rPr>
              <a:t>SVM</a:t>
            </a:r>
            <a:r>
              <a:rPr lang="en-US" altLang="zh-CN" i="1" baseline="-25000" dirty="0" err="1" smtClean="0">
                <a:solidFill>
                  <a:srgbClr val="404040"/>
                </a:solidFill>
              </a:rPr>
              <a:t>perf</a:t>
            </a:r>
            <a:r>
              <a:rPr lang="en-US" altLang="zh-CN" dirty="0" smtClean="0">
                <a:solidFill>
                  <a:srgbClr val="404040"/>
                </a:solidFill>
              </a:rPr>
              <a:t> </a:t>
            </a:r>
          </a:p>
          <a:p>
            <a:pPr lvl="2"/>
            <a:r>
              <a:rPr lang="en-US" altLang="zh-CN" dirty="0" smtClean="0"/>
              <a:t>Support </a:t>
            </a:r>
            <a:r>
              <a:rPr lang="en-US" altLang="zh-CN" dirty="0"/>
              <a:t>Vector Machine for Multivariate Performance </a:t>
            </a:r>
            <a:r>
              <a:rPr lang="en-US" altLang="zh-CN" dirty="0" smtClean="0"/>
              <a:t>Measures </a:t>
            </a:r>
            <a:r>
              <a:rPr lang="en-US" altLang="zh-CN" dirty="0"/>
              <a:t>by </a:t>
            </a:r>
            <a:r>
              <a:rPr lang="en-US" altLang="zh-CN" dirty="0" err="1"/>
              <a:t>Joachims</a:t>
            </a:r>
            <a:r>
              <a:rPr lang="en-US" altLang="zh-CN" dirty="0"/>
              <a:t> (2006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3"/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www.cs.cornell.edu/people/tj/svm_light/svm_perf.html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with </a:t>
            </a:r>
            <a:r>
              <a:rPr lang="en-US" altLang="zh-CN" i="1" dirty="0"/>
              <a:t>c</a:t>
            </a:r>
            <a:r>
              <a:rPr lang="en-US" altLang="zh-CN" dirty="0"/>
              <a:t>  as 20, </a:t>
            </a:r>
            <a:r>
              <a:rPr lang="en-US" altLang="zh-CN" i="1" dirty="0" smtClean="0"/>
              <a:t>w</a:t>
            </a:r>
            <a:r>
              <a:rPr lang="en-US" altLang="zh-CN" dirty="0" smtClean="0"/>
              <a:t> </a:t>
            </a:r>
            <a:r>
              <a:rPr lang="en-US" altLang="zh-CN" dirty="0"/>
              <a:t>as 3, and loss function as F-score </a:t>
            </a:r>
            <a:r>
              <a:rPr lang="en-US" altLang="zh-CN" dirty="0" smtClean="0"/>
              <a:t>optimization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404040"/>
                </a:solidFill>
              </a:rPr>
              <a:t>five-fold cross-validation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70663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4100</TotalTime>
  <Words>1182</Words>
  <Application>Microsoft Macintosh PowerPoint</Application>
  <PresentationFormat>宽屏</PresentationFormat>
  <Paragraphs>139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Calibri</vt:lpstr>
      <vt:lpstr>Calibri Light</vt:lpstr>
      <vt:lpstr>DengXian</vt:lpstr>
      <vt:lpstr>Mangal</vt:lpstr>
      <vt:lpstr>宋体</vt:lpstr>
      <vt:lpstr>新細明體</vt:lpstr>
      <vt:lpstr>怀旧</vt:lpstr>
      <vt:lpstr>Are Word Embedding-based Features Useful for Sarcasm Detection?</vt:lpstr>
      <vt:lpstr>Introduction</vt:lpstr>
      <vt:lpstr>Motivation</vt:lpstr>
      <vt:lpstr>Background: Features from prior work</vt:lpstr>
      <vt:lpstr>Word Embedding-based Features</vt:lpstr>
      <vt:lpstr>Word Embedding-based Features</vt:lpstr>
      <vt:lpstr>Word Embedding-based Features</vt:lpstr>
      <vt:lpstr>Experiment Setup</vt:lpstr>
      <vt:lpstr>Experiment Setup</vt:lpstr>
      <vt:lpstr>Experiment Setup</vt:lpstr>
      <vt:lpstr>Experiment Setup</vt:lpstr>
      <vt:lpstr>Results</vt:lpstr>
      <vt:lpstr>Results</vt:lpstr>
      <vt:lpstr>Results</vt:lpstr>
      <vt:lpstr>Error Analysis</vt:lpstr>
      <vt:lpstr>Reference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Word Embedding-based Features Useful for Sarcasm Detection?</dc:title>
  <dc:creator>Microsoft Office 用户</dc:creator>
  <cp:lastModifiedBy>Microsoft Office 用户</cp:lastModifiedBy>
  <cp:revision>27</cp:revision>
  <dcterms:created xsi:type="dcterms:W3CDTF">2018-09-22T11:40:41Z</dcterms:created>
  <dcterms:modified xsi:type="dcterms:W3CDTF">2018-10-24T16:19:10Z</dcterms:modified>
</cp:coreProperties>
</file>