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90"/>
    <p:restoredTop sz="93627"/>
  </p:normalViewPr>
  <p:slideViewPr>
    <p:cSldViewPr snapToGrid="0" snapToObjects="1">
      <p:cViewPr varScale="1">
        <p:scale>
          <a:sx n="89" d="100"/>
          <a:sy n="89" d="100"/>
        </p:scale>
        <p:origin x="13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B806-87C8-9D46-8421-C6C4B33DE30B}" type="datetimeFigureOut">
              <a:rPr kumimoji="1" lang="zh-CN" altLang="en-US" smtClean="0"/>
              <a:t>2018/10/12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A31B-3203-7C42-9589-7F9B8B859EC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68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B806-87C8-9D46-8421-C6C4B33DE30B}" type="datetimeFigureOut">
              <a:rPr kumimoji="1" lang="zh-CN" altLang="en-US" smtClean="0"/>
              <a:t>2018/10/12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A31B-3203-7C42-9589-7F9B8B859E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45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B806-87C8-9D46-8421-C6C4B33DE30B}" type="datetimeFigureOut">
              <a:rPr kumimoji="1" lang="zh-CN" altLang="en-US" smtClean="0"/>
              <a:t>2018/10/12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A31B-3203-7C42-9589-7F9B8B859E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645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B806-87C8-9D46-8421-C6C4B33DE30B}" type="datetimeFigureOut">
              <a:rPr kumimoji="1" lang="zh-CN" altLang="en-US" smtClean="0"/>
              <a:t>2018/10/12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A31B-3203-7C42-9589-7F9B8B859E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95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B806-87C8-9D46-8421-C6C4B33DE30B}" type="datetimeFigureOut">
              <a:rPr kumimoji="1" lang="zh-CN" altLang="en-US" smtClean="0"/>
              <a:t>2018/10/12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A31B-3203-7C42-9589-7F9B8B859EC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73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B806-87C8-9D46-8421-C6C4B33DE30B}" type="datetimeFigureOut">
              <a:rPr kumimoji="1" lang="zh-CN" altLang="en-US" smtClean="0"/>
              <a:t>2018/10/12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A31B-3203-7C42-9589-7F9B8B859E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812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B806-87C8-9D46-8421-C6C4B33DE30B}" type="datetimeFigureOut">
              <a:rPr kumimoji="1" lang="zh-CN" altLang="en-US" smtClean="0"/>
              <a:t>2018/10/12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A31B-3203-7C42-9589-7F9B8B859E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945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B806-87C8-9D46-8421-C6C4B33DE30B}" type="datetimeFigureOut">
              <a:rPr kumimoji="1" lang="zh-CN" altLang="en-US" smtClean="0"/>
              <a:t>2018/10/12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A31B-3203-7C42-9589-7F9B8B859E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26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B806-87C8-9D46-8421-C6C4B33DE30B}" type="datetimeFigureOut">
              <a:rPr kumimoji="1" lang="zh-CN" altLang="en-US" smtClean="0"/>
              <a:t>2018/10/12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A31B-3203-7C42-9589-7F9B8B859E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93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E4B806-87C8-9D46-8421-C6C4B33DE30B}" type="datetimeFigureOut">
              <a:rPr kumimoji="1" lang="zh-CN" altLang="en-US" smtClean="0"/>
              <a:t>2018/10/12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67A31B-3203-7C42-9589-7F9B8B859E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39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B806-87C8-9D46-8421-C6C4B33DE30B}" type="datetimeFigureOut">
              <a:rPr kumimoji="1" lang="zh-CN" altLang="en-US" smtClean="0"/>
              <a:t>2018/10/12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A31B-3203-7C42-9589-7F9B8B859E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18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E4B806-87C8-9D46-8421-C6C4B33DE30B}" type="datetimeFigureOut">
              <a:rPr kumimoji="1" lang="zh-CN" altLang="en-US" smtClean="0"/>
              <a:t>2018/10/12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67A31B-3203-7C42-9589-7F9B8B859EC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75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Harnessing Context Incongruity for Sarcasm Detection</a:t>
            </a:r>
            <a:endParaRPr kumimoji="1"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Aditya </a:t>
            </a:r>
            <a:r>
              <a:rPr lang="en-US" altLang="zh-CN" dirty="0" smtClean="0"/>
              <a:t>Joshi, </a:t>
            </a:r>
            <a:r>
              <a:rPr lang="en-US" altLang="zh-CN" dirty="0"/>
              <a:t>Vinita </a:t>
            </a:r>
            <a:r>
              <a:rPr lang="en-US" altLang="zh-CN" dirty="0" smtClean="0"/>
              <a:t>Sharma, </a:t>
            </a:r>
            <a:r>
              <a:rPr lang="en-US" altLang="zh-CN" dirty="0" err="1"/>
              <a:t>Pushpak</a:t>
            </a:r>
            <a:r>
              <a:rPr lang="en-US" altLang="zh-CN" dirty="0"/>
              <a:t> </a:t>
            </a:r>
            <a:r>
              <a:rPr lang="en-US" altLang="zh-CN" dirty="0" smtClean="0"/>
              <a:t>Bhattacharyya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Three </a:t>
            </a:r>
            <a:r>
              <a:rPr kumimoji="1" lang="en-US" altLang="zh-CN" dirty="0"/>
              <a:t>datasets to evaluate our </a:t>
            </a:r>
            <a:r>
              <a:rPr kumimoji="1" lang="en-US" altLang="zh-CN" dirty="0" smtClean="0"/>
              <a:t>system</a:t>
            </a:r>
          </a:p>
          <a:p>
            <a:pPr lvl="1"/>
            <a:r>
              <a:rPr kumimoji="1" lang="en-US" altLang="zh-CN" dirty="0" smtClean="0"/>
              <a:t>Tweet-A </a:t>
            </a:r>
            <a:r>
              <a:rPr kumimoji="1" lang="en-US" altLang="zh-CN" dirty="0"/>
              <a:t>(5208 tweets, 4170 </a:t>
            </a:r>
            <a:r>
              <a:rPr kumimoji="1" lang="en-US" altLang="zh-CN" dirty="0" smtClean="0"/>
              <a:t>sarcastic)</a:t>
            </a:r>
          </a:p>
          <a:p>
            <a:pPr lvl="2"/>
            <a:r>
              <a:rPr kumimoji="1" lang="en-US" altLang="zh-CN" dirty="0" smtClean="0"/>
              <a:t>tweets </a:t>
            </a:r>
            <a:r>
              <a:rPr kumimoji="1" lang="en-US" altLang="zh-CN" dirty="0"/>
              <a:t>with hashtags </a:t>
            </a:r>
            <a:r>
              <a:rPr kumimoji="1" lang="en-US" altLang="zh-CN" b="1" dirty="0">
                <a:solidFill>
                  <a:srgbClr val="00B0F0"/>
                </a:solidFill>
              </a:rPr>
              <a:t>#sarcasm and #sarcastic </a:t>
            </a:r>
            <a:r>
              <a:rPr kumimoji="1" lang="en-US" altLang="zh-CN" dirty="0"/>
              <a:t>as </a:t>
            </a:r>
            <a:r>
              <a:rPr kumimoji="1" lang="en-US" altLang="zh-CN" dirty="0" smtClean="0"/>
              <a:t>sarcastic</a:t>
            </a:r>
          </a:p>
          <a:p>
            <a:pPr lvl="2"/>
            <a:r>
              <a:rPr kumimoji="1" lang="en-US" altLang="zh-CN" dirty="0" smtClean="0"/>
              <a:t>tweets </a:t>
            </a:r>
            <a:r>
              <a:rPr kumimoji="1" lang="en-US" altLang="zh-CN" dirty="0"/>
              <a:t>with hashtags </a:t>
            </a:r>
            <a:r>
              <a:rPr kumimoji="1" lang="en-US" altLang="zh-CN" b="1" dirty="0" smtClean="0">
                <a:solidFill>
                  <a:srgbClr val="00B0F0"/>
                </a:solidFill>
              </a:rPr>
              <a:t>#</a:t>
            </a:r>
            <a:r>
              <a:rPr kumimoji="1" lang="en-US" altLang="zh-CN" b="1" dirty="0" err="1">
                <a:solidFill>
                  <a:srgbClr val="00B0F0"/>
                </a:solidFill>
              </a:rPr>
              <a:t>notsarcasm</a:t>
            </a:r>
            <a:r>
              <a:rPr kumimoji="1" lang="en-US" altLang="zh-CN" b="1" dirty="0">
                <a:solidFill>
                  <a:srgbClr val="00B0F0"/>
                </a:solidFill>
              </a:rPr>
              <a:t> and #</a:t>
            </a:r>
            <a:r>
              <a:rPr kumimoji="1" lang="en-US" altLang="zh-CN" b="1" dirty="0" err="1">
                <a:solidFill>
                  <a:srgbClr val="00B0F0"/>
                </a:solidFill>
              </a:rPr>
              <a:t>notsarcastic</a:t>
            </a:r>
            <a:r>
              <a:rPr kumimoji="1" lang="en-US" altLang="zh-CN" b="1" dirty="0">
                <a:solidFill>
                  <a:srgbClr val="00B0F0"/>
                </a:solidFill>
              </a:rPr>
              <a:t> </a:t>
            </a:r>
            <a:r>
              <a:rPr kumimoji="1" lang="en-US" altLang="zh-CN" dirty="0"/>
              <a:t>as </a:t>
            </a:r>
            <a:r>
              <a:rPr kumimoji="1" lang="en-US" altLang="zh-CN" dirty="0" smtClean="0"/>
              <a:t>non-sarcastic</a:t>
            </a:r>
          </a:p>
          <a:p>
            <a:pPr lvl="2"/>
            <a:r>
              <a:rPr kumimoji="1" lang="en-US" altLang="zh-CN" dirty="0"/>
              <a:t>A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rough glance through the tweets is done, and the ones found to be wrong are </a:t>
            </a:r>
            <a:r>
              <a:rPr kumimoji="1" lang="en-US" altLang="zh-CN" dirty="0" smtClean="0"/>
              <a:t>removed</a:t>
            </a:r>
          </a:p>
          <a:p>
            <a:pPr lvl="2"/>
            <a:r>
              <a:rPr kumimoji="1" lang="en-US" altLang="zh-CN" dirty="0" smtClean="0"/>
              <a:t>The </a:t>
            </a:r>
            <a:r>
              <a:rPr kumimoji="1" lang="en-US" altLang="zh-CN" b="1" dirty="0">
                <a:solidFill>
                  <a:srgbClr val="00B0F0"/>
                </a:solidFill>
              </a:rPr>
              <a:t>hashtags</a:t>
            </a:r>
            <a:r>
              <a:rPr kumimoji="1" lang="en-US" altLang="zh-CN" dirty="0"/>
              <a:t> mentioned above are </a:t>
            </a:r>
            <a:r>
              <a:rPr kumimoji="1" lang="en-US" altLang="zh-CN" b="1" dirty="0" smtClean="0">
                <a:solidFill>
                  <a:srgbClr val="00B0F0"/>
                </a:solidFill>
              </a:rPr>
              <a:t>removed</a:t>
            </a:r>
          </a:p>
          <a:p>
            <a:pPr lvl="1"/>
            <a:r>
              <a:rPr kumimoji="1" lang="en-US" altLang="zh-CN" dirty="0" smtClean="0"/>
              <a:t>Tweet-B </a:t>
            </a:r>
            <a:r>
              <a:rPr kumimoji="1" lang="en-US" altLang="zh-CN" dirty="0"/>
              <a:t>(2278 tweets, 506 sarcastic</a:t>
            </a:r>
            <a:r>
              <a:rPr kumimoji="1" lang="en-US" altLang="zh-CN" dirty="0" smtClean="0"/>
              <a:t>)</a:t>
            </a:r>
          </a:p>
          <a:p>
            <a:pPr lvl="2"/>
            <a:r>
              <a:rPr kumimoji="1" lang="en-US" altLang="zh-CN" dirty="0" smtClean="0"/>
              <a:t>This </a:t>
            </a:r>
            <a:r>
              <a:rPr kumimoji="1" lang="en-US" altLang="zh-CN" dirty="0"/>
              <a:t>dataset was manually labeled for </a:t>
            </a:r>
            <a:r>
              <a:rPr kumimoji="1" lang="en-US" altLang="zh-CN" dirty="0" err="1"/>
              <a:t>Riloff</a:t>
            </a:r>
            <a:r>
              <a:rPr kumimoji="1" lang="en-US" altLang="zh-CN" dirty="0"/>
              <a:t> et al. (2013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Discussion-A </a:t>
            </a:r>
            <a:r>
              <a:rPr kumimoji="1" lang="en-US" altLang="zh-CN" dirty="0"/>
              <a:t>(1502 discussion forum posts, 752 sarcastic</a:t>
            </a:r>
            <a:r>
              <a:rPr kumimoji="1" lang="en-US" altLang="zh-CN" dirty="0" smtClean="0"/>
              <a:t>)</a:t>
            </a:r>
          </a:p>
          <a:p>
            <a:pPr lvl="2"/>
            <a:r>
              <a:rPr kumimoji="1" lang="en-US" altLang="zh-CN" dirty="0" smtClean="0"/>
              <a:t>This </a:t>
            </a:r>
            <a:r>
              <a:rPr kumimoji="1" lang="en-US" altLang="zh-CN" dirty="0"/>
              <a:t>dataset is created from the Internet Argument Corpus (Walker et al., 2012) that contains manual annotations for </a:t>
            </a:r>
            <a:r>
              <a:rPr kumimoji="1" lang="en-US" altLang="zh-CN" dirty="0" smtClean="0"/>
              <a:t>sarcasm.</a:t>
            </a:r>
          </a:p>
          <a:p>
            <a:pPr lvl="2"/>
            <a:r>
              <a:rPr kumimoji="1" lang="en-US" altLang="zh-CN" dirty="0" smtClean="0"/>
              <a:t>We </a:t>
            </a:r>
            <a:r>
              <a:rPr kumimoji="1" lang="en-US" altLang="zh-CN" dirty="0"/>
              <a:t>randomly select 752 sarcastic and 752 non-sarcastic discussion forum posts.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96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Setup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To extract the implicit incongruity </a:t>
            </a:r>
            <a:r>
              <a:rPr kumimoji="1" lang="en-US" altLang="zh-CN" dirty="0" smtClean="0"/>
              <a:t>features</a:t>
            </a:r>
          </a:p>
          <a:p>
            <a:pPr lvl="1"/>
            <a:r>
              <a:rPr kumimoji="1" lang="en-US" altLang="zh-CN" dirty="0" smtClean="0"/>
              <a:t>we </a:t>
            </a:r>
            <a:r>
              <a:rPr kumimoji="1" lang="en-US" altLang="zh-CN" dirty="0"/>
              <a:t>run the iterative algorithm described in Section 4.2, on a dataset of 4000 </a:t>
            </a:r>
            <a:r>
              <a:rPr kumimoji="1" lang="en-US" altLang="zh-CN" dirty="0" smtClean="0"/>
              <a:t>tweets</a:t>
            </a:r>
          </a:p>
          <a:p>
            <a:pPr lvl="2"/>
            <a:r>
              <a:rPr kumimoji="1" lang="en-US" altLang="zh-CN" dirty="0" smtClean="0"/>
              <a:t>50</a:t>
            </a:r>
            <a:r>
              <a:rPr kumimoji="1" lang="en-US" altLang="zh-CN" dirty="0"/>
              <a:t>% </a:t>
            </a:r>
            <a:r>
              <a:rPr kumimoji="1" lang="en-US" altLang="zh-CN" dirty="0" smtClean="0"/>
              <a:t>sarcastic</a:t>
            </a:r>
          </a:p>
          <a:p>
            <a:pPr lvl="2"/>
            <a:r>
              <a:rPr kumimoji="1" lang="en-US" altLang="zh-CN" dirty="0" smtClean="0"/>
              <a:t>created </a:t>
            </a:r>
            <a:r>
              <a:rPr kumimoji="1" lang="en-US" altLang="zh-CN" dirty="0"/>
              <a:t>using hashtag-based </a:t>
            </a:r>
            <a:r>
              <a:rPr kumimoji="1" lang="en-US" altLang="zh-CN" dirty="0" smtClean="0"/>
              <a:t>supervision</a:t>
            </a:r>
            <a:endParaRPr kumimoji="1" lang="en-US" altLang="zh-CN" dirty="0"/>
          </a:p>
          <a:p>
            <a:r>
              <a:rPr kumimoji="1" lang="en-US" altLang="zh-CN" dirty="0" smtClean="0"/>
              <a:t>The </a:t>
            </a:r>
            <a:r>
              <a:rPr kumimoji="1" lang="en-US" altLang="zh-CN" dirty="0"/>
              <a:t>algorithm results in a total </a:t>
            </a:r>
            <a:r>
              <a:rPr kumimoji="1" lang="en-US" altLang="zh-CN" dirty="0" smtClean="0"/>
              <a:t>of</a:t>
            </a:r>
          </a:p>
          <a:p>
            <a:pPr lvl="1"/>
            <a:r>
              <a:rPr kumimoji="1" lang="en-US" altLang="zh-CN" dirty="0" smtClean="0"/>
              <a:t>79 </a:t>
            </a:r>
            <a:r>
              <a:rPr kumimoji="1" lang="en-US" altLang="zh-CN" dirty="0"/>
              <a:t>verb </a:t>
            </a:r>
            <a:r>
              <a:rPr kumimoji="1" lang="en-US" altLang="zh-CN" dirty="0" smtClean="0"/>
              <a:t>phrases</a:t>
            </a:r>
          </a:p>
          <a:p>
            <a:pPr lvl="1"/>
            <a:r>
              <a:rPr kumimoji="1" lang="en-US" altLang="zh-CN" dirty="0" smtClean="0"/>
              <a:t>202 </a:t>
            </a:r>
            <a:r>
              <a:rPr kumimoji="1" lang="en-US" altLang="zh-CN" dirty="0"/>
              <a:t>noun </a:t>
            </a:r>
            <a:r>
              <a:rPr kumimoji="1" lang="en-US" altLang="zh-CN" dirty="0" smtClean="0"/>
              <a:t>phrases</a:t>
            </a:r>
            <a:endParaRPr kumimoji="1" lang="en-US" altLang="zh-CN" dirty="0"/>
          </a:p>
          <a:p>
            <a:r>
              <a:rPr kumimoji="1" lang="en-US" altLang="zh-CN" dirty="0" smtClean="0"/>
              <a:t>We </a:t>
            </a:r>
            <a:r>
              <a:rPr kumimoji="1" lang="en-US" altLang="zh-CN" dirty="0"/>
              <a:t>train our classifiers for different feature </a:t>
            </a:r>
            <a:r>
              <a:rPr kumimoji="1" lang="en-US" altLang="zh-CN" dirty="0" smtClean="0"/>
              <a:t>combinations</a:t>
            </a:r>
          </a:p>
          <a:p>
            <a:pPr lvl="1"/>
            <a:r>
              <a:rPr kumimoji="1" lang="en-US" altLang="zh-CN" dirty="0" smtClean="0"/>
              <a:t>using </a:t>
            </a:r>
            <a:r>
              <a:rPr kumimoji="1" lang="en-US" altLang="zh-CN" dirty="0" err="1"/>
              <a:t>Lib</a:t>
            </a:r>
            <a:r>
              <a:rPr kumimoji="1" lang="en-US" altLang="zh-CN" b="1" dirty="0" err="1">
                <a:solidFill>
                  <a:srgbClr val="00B0F0"/>
                </a:solidFill>
              </a:rPr>
              <a:t>SVM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with </a:t>
            </a:r>
            <a:r>
              <a:rPr kumimoji="1" lang="en-US" altLang="zh-CN" b="1" dirty="0" smtClean="0">
                <a:solidFill>
                  <a:srgbClr val="00B0F0"/>
                </a:solidFill>
              </a:rPr>
              <a:t>RBF </a:t>
            </a:r>
            <a:r>
              <a:rPr kumimoji="1" lang="en-US" altLang="zh-CN" b="1" dirty="0">
                <a:solidFill>
                  <a:srgbClr val="00B0F0"/>
                </a:solidFill>
              </a:rPr>
              <a:t>kernel </a:t>
            </a:r>
            <a:r>
              <a:rPr kumimoji="1" lang="en-US" altLang="zh-CN" dirty="0"/>
              <a:t>(Chang and Lin, 2011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report </a:t>
            </a:r>
            <a:r>
              <a:rPr kumimoji="1" lang="en-US" altLang="zh-CN" dirty="0"/>
              <a:t>average 5-fold cross-validation </a:t>
            </a:r>
            <a:r>
              <a:rPr kumimoji="1" lang="en-US" altLang="zh-CN" dirty="0" smtClean="0"/>
              <a:t>values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57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Precision (P), Recall (R) and </a:t>
            </a:r>
            <a:r>
              <a:rPr lang="en-US" altLang="zh-CN" dirty="0" smtClean="0"/>
              <a:t>F-score(F)</a:t>
            </a:r>
          </a:p>
          <a:p>
            <a:r>
              <a:rPr kumimoji="1" lang="en-US" altLang="zh-CN" sz="1400" dirty="0"/>
              <a:t>The table first reports </a:t>
            </a:r>
            <a:r>
              <a:rPr kumimoji="1" lang="en-US" altLang="zh-CN" sz="1400" dirty="0" smtClean="0"/>
              <a:t>values from </a:t>
            </a:r>
            <a:r>
              <a:rPr kumimoji="1" lang="en-US" altLang="zh-CN" sz="1400" dirty="0"/>
              <a:t>a re-implementation of </a:t>
            </a:r>
            <a:r>
              <a:rPr kumimoji="1" lang="en-US" altLang="zh-CN" sz="1400" dirty="0" err="1"/>
              <a:t>Riloff</a:t>
            </a:r>
            <a:r>
              <a:rPr kumimoji="1" lang="en-US" altLang="zh-CN" sz="1400" dirty="0"/>
              <a:t> et al. (2013)</a:t>
            </a:r>
            <a:r>
              <a:rPr kumimoji="1" lang="en-US" altLang="zh-CN" sz="1400" dirty="0" smtClean="0"/>
              <a:t>’s two </a:t>
            </a:r>
            <a:r>
              <a:rPr kumimoji="1" lang="en-US" altLang="zh-CN" sz="1400" dirty="0"/>
              <a:t>rule-based algorithms</a:t>
            </a:r>
            <a:r>
              <a:rPr kumimoji="1" lang="en-US" altLang="zh-CN" sz="1400" dirty="0" smtClean="0"/>
              <a:t>:</a:t>
            </a:r>
          </a:p>
          <a:p>
            <a:pPr lvl="1"/>
            <a:r>
              <a:rPr kumimoji="1" lang="en-US" altLang="zh-CN" sz="1200" dirty="0" smtClean="0"/>
              <a:t>the </a:t>
            </a:r>
            <a:r>
              <a:rPr kumimoji="1" lang="en-US" altLang="zh-CN" sz="1200" dirty="0"/>
              <a:t>ordered </a:t>
            </a:r>
            <a:r>
              <a:rPr kumimoji="1" lang="en-US" altLang="zh-CN" sz="1200" dirty="0" smtClean="0"/>
              <a:t>version predicts </a:t>
            </a:r>
            <a:r>
              <a:rPr kumimoji="1" lang="en-US" altLang="zh-CN" sz="1200" dirty="0"/>
              <a:t>a tweet as sarcastic if it has a </a:t>
            </a:r>
            <a:r>
              <a:rPr kumimoji="1" lang="en-US" altLang="zh-CN" sz="1200" dirty="0" smtClean="0">
                <a:solidFill>
                  <a:srgbClr val="00B0F0"/>
                </a:solidFill>
              </a:rPr>
              <a:t>positive verb </a:t>
            </a:r>
            <a:r>
              <a:rPr kumimoji="1" lang="en-US" altLang="zh-CN" sz="1200" dirty="0">
                <a:solidFill>
                  <a:srgbClr val="00B0F0"/>
                </a:solidFill>
              </a:rPr>
              <a:t>phrase followed by a negative </a:t>
            </a:r>
            <a:r>
              <a:rPr kumimoji="1" lang="en-US" altLang="zh-CN" sz="1200" dirty="0" smtClean="0">
                <a:solidFill>
                  <a:srgbClr val="00B0F0"/>
                </a:solidFill>
              </a:rPr>
              <a:t>situation/noun phrase</a:t>
            </a:r>
          </a:p>
          <a:p>
            <a:pPr lvl="1"/>
            <a:r>
              <a:rPr kumimoji="1" lang="en-US" altLang="zh-CN" sz="1200" dirty="0" smtClean="0"/>
              <a:t>the </a:t>
            </a:r>
            <a:r>
              <a:rPr kumimoji="1" lang="en-US" altLang="zh-CN" sz="1200" dirty="0"/>
              <a:t>unordered does so if the two </a:t>
            </a:r>
            <a:r>
              <a:rPr kumimoji="1" lang="en-US" altLang="zh-CN" sz="1200" dirty="0" smtClean="0"/>
              <a:t>are </a:t>
            </a:r>
            <a:r>
              <a:rPr kumimoji="1" lang="en-US" altLang="zh-CN" sz="1200" dirty="0" smtClean="0">
                <a:solidFill>
                  <a:srgbClr val="00B0F0"/>
                </a:solidFill>
              </a:rPr>
              <a:t>present </a:t>
            </a:r>
            <a:r>
              <a:rPr kumimoji="1" lang="en-US" altLang="zh-CN" sz="1200" dirty="0">
                <a:solidFill>
                  <a:srgbClr val="00B0F0"/>
                </a:solidFill>
              </a:rPr>
              <a:t>in any order</a:t>
            </a:r>
            <a:r>
              <a:rPr kumimoji="1" lang="en-US" altLang="zh-CN" sz="1200" dirty="0"/>
              <a:t>.</a:t>
            </a:r>
            <a:endParaRPr kumimoji="1" lang="zh-CN" altLang="en-US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91" y="3212441"/>
            <a:ext cx="3510445" cy="29169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37" y="3212441"/>
            <a:ext cx="3549443" cy="19491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089" y="3176132"/>
            <a:ext cx="3660754" cy="230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6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Analysis: Inter-sentential </a:t>
            </a:r>
            <a:r>
              <a:rPr kumimoji="1" lang="en-US" altLang="zh-CN" dirty="0"/>
              <a:t>incongruity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Our system performs </a:t>
            </a:r>
            <a:r>
              <a:rPr kumimoji="1" lang="en-US" altLang="zh-CN" b="1" dirty="0" smtClean="0">
                <a:solidFill>
                  <a:srgbClr val="00B0F0"/>
                </a:solidFill>
              </a:rPr>
              <a:t>worse for Discussion-A </a:t>
            </a:r>
            <a:r>
              <a:rPr kumimoji="1" lang="en-US" altLang="zh-CN" dirty="0" smtClean="0"/>
              <a:t>than Tweet-A/B possibly because of </a:t>
            </a:r>
            <a:r>
              <a:rPr kumimoji="1" lang="en-US" altLang="zh-CN" b="1" dirty="0" smtClean="0">
                <a:solidFill>
                  <a:srgbClr val="00B0F0"/>
                </a:solidFill>
              </a:rPr>
              <a:t>incongruity </a:t>
            </a:r>
            <a:r>
              <a:rPr kumimoji="1" lang="en-US" altLang="zh-CN" b="1" dirty="0">
                <a:solidFill>
                  <a:srgbClr val="00B0F0"/>
                </a:solidFill>
              </a:rPr>
              <a:t>outside the text</a:t>
            </a:r>
            <a:r>
              <a:rPr kumimoji="1" lang="en-US" altLang="zh-CN" b="1" dirty="0" smtClean="0">
                <a:solidFill>
                  <a:srgbClr val="00B0F0"/>
                </a:solidFill>
              </a:rPr>
              <a:t>.</a:t>
            </a:r>
          </a:p>
          <a:p>
            <a:pPr lvl="1"/>
            <a:r>
              <a:rPr kumimoji="1" lang="en-US" altLang="zh-CN" dirty="0" smtClean="0"/>
              <a:t>Because </a:t>
            </a:r>
            <a:r>
              <a:rPr kumimoji="1" lang="en-US" altLang="zh-CN" dirty="0"/>
              <a:t>of the thread structure of discussion forums, sarcasm in a ‘target post’ can be identified using the post preceding it (called ‘elicitor post</a:t>
            </a:r>
            <a:r>
              <a:rPr kumimoji="1" lang="en-US" altLang="zh-CN" dirty="0" smtClean="0"/>
              <a:t>’)</a:t>
            </a:r>
          </a:p>
          <a:p>
            <a:r>
              <a:rPr kumimoji="1" lang="en-US" altLang="zh-CN" dirty="0" smtClean="0"/>
              <a:t>We </a:t>
            </a:r>
            <a:r>
              <a:rPr kumimoji="1" lang="en-US" altLang="zh-CN" dirty="0"/>
              <a:t>compute the five explicit incongruity features for a </a:t>
            </a:r>
            <a:r>
              <a:rPr kumimoji="1" lang="en-US" altLang="zh-CN" b="1" dirty="0">
                <a:solidFill>
                  <a:srgbClr val="00B0F0"/>
                </a:solidFill>
              </a:rPr>
              <a:t>concatenated version of target post and elicitor post </a:t>
            </a:r>
            <a:r>
              <a:rPr kumimoji="1" lang="en-US" altLang="zh-CN" dirty="0"/>
              <a:t>(elicitor posts are available for IAC corpus, the source of Discussion-A</a:t>
            </a:r>
            <a:r>
              <a:rPr kumimoji="1" lang="en-US" altLang="zh-CN" dirty="0" smtClean="0"/>
              <a:t>).</a:t>
            </a:r>
          </a:p>
          <a:p>
            <a:pPr lvl="1"/>
            <a:r>
              <a:rPr kumimoji="1" lang="en-US" altLang="zh-CN" dirty="0" smtClean="0"/>
              <a:t>The </a:t>
            </a:r>
            <a:r>
              <a:rPr kumimoji="1" lang="en-US" altLang="zh-CN" b="1" dirty="0">
                <a:solidFill>
                  <a:srgbClr val="00B0F0"/>
                </a:solidFill>
              </a:rPr>
              <a:t>precision rises </a:t>
            </a:r>
            <a:r>
              <a:rPr kumimoji="1" lang="en-US" altLang="zh-CN" dirty="0"/>
              <a:t>to 0.705 but the </a:t>
            </a:r>
            <a:r>
              <a:rPr kumimoji="1" lang="en-US" altLang="zh-CN" b="1" dirty="0">
                <a:solidFill>
                  <a:srgbClr val="00B0F0"/>
                </a:solidFill>
              </a:rPr>
              <a:t>recall falls </a:t>
            </a:r>
            <a:r>
              <a:rPr kumimoji="1" lang="en-US" altLang="zh-CN" dirty="0"/>
              <a:t>to </a:t>
            </a:r>
            <a:r>
              <a:rPr kumimoji="1" lang="en-US" altLang="zh-CN" dirty="0" smtClean="0"/>
              <a:t>0.274</a:t>
            </a:r>
          </a:p>
          <a:p>
            <a:r>
              <a:rPr kumimoji="1" lang="en-US" altLang="zh-CN" dirty="0" smtClean="0"/>
              <a:t>A </a:t>
            </a:r>
            <a:r>
              <a:rPr kumimoji="1" lang="en-US" altLang="zh-CN" dirty="0"/>
              <a:t>possible reason is that </a:t>
            </a:r>
            <a:r>
              <a:rPr kumimoji="1" lang="en-US" altLang="zh-CN" b="1" dirty="0">
                <a:solidFill>
                  <a:srgbClr val="00B0F0"/>
                </a:solidFill>
              </a:rPr>
              <a:t>only 15% posts have elicitor posts</a:t>
            </a:r>
            <a:r>
              <a:rPr kumimoji="1" lang="en-US" altLang="zh-CN" dirty="0"/>
              <a:t>, making the inter-sentential features sparse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That </a:t>
            </a:r>
            <a:r>
              <a:rPr kumimoji="1" lang="en-US" altLang="zh-CN" dirty="0"/>
              <a:t>notwithstanding, our observation shows that </a:t>
            </a:r>
            <a:r>
              <a:rPr kumimoji="1" lang="en-US" altLang="zh-CN" b="1" dirty="0">
                <a:solidFill>
                  <a:srgbClr val="00B0F0"/>
                </a:solidFill>
              </a:rPr>
              <a:t>using the inter-sentential context is an interesting direction</a:t>
            </a:r>
            <a:r>
              <a:rPr kumimoji="1" lang="en-US" altLang="zh-CN" dirty="0"/>
              <a:t> for sarcasm detection.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1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Error Analysis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Subjective polarity</a:t>
            </a:r>
          </a:p>
          <a:p>
            <a:pPr lvl="1"/>
            <a:r>
              <a:rPr kumimoji="1" lang="en-US" altLang="zh-CN" dirty="0" smtClean="0"/>
              <a:t>The </a:t>
            </a:r>
            <a:r>
              <a:rPr kumimoji="1" lang="en-US" altLang="zh-CN" dirty="0"/>
              <a:t>tweet ‘Yay for 3 hour </a:t>
            </a:r>
            <a:r>
              <a:rPr kumimoji="1" lang="en-US" altLang="zh-CN" dirty="0" err="1"/>
              <a:t>Chem</a:t>
            </a:r>
            <a:r>
              <a:rPr kumimoji="1" lang="en-US" altLang="zh-CN" dirty="0"/>
              <a:t> labs’ is tagged by the author as sarcastic, which may not be common perception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No </a:t>
            </a:r>
            <a:r>
              <a:rPr kumimoji="1" lang="en-US" altLang="zh-CN" dirty="0"/>
              <a:t>incongruity within </a:t>
            </a:r>
            <a:r>
              <a:rPr kumimoji="1" lang="en-US" altLang="zh-CN" dirty="0" smtClean="0"/>
              <a:t>text</a:t>
            </a:r>
          </a:p>
          <a:p>
            <a:pPr lvl="1"/>
            <a:r>
              <a:rPr kumimoji="1" lang="en-US" altLang="zh-CN" dirty="0" smtClean="0"/>
              <a:t>As </a:t>
            </a:r>
            <a:r>
              <a:rPr kumimoji="1" lang="en-US" altLang="zh-CN" dirty="0"/>
              <a:t>stated in Section 2, our system does not </a:t>
            </a:r>
            <a:r>
              <a:rPr kumimoji="1" lang="en-US" altLang="zh-CN" dirty="0" smtClean="0"/>
              <a:t>detect </a:t>
            </a:r>
            <a:r>
              <a:rPr kumimoji="1" lang="en-US" altLang="zh-CN" dirty="0"/>
              <a:t>sarcasm where </a:t>
            </a:r>
            <a:r>
              <a:rPr kumimoji="1" lang="en-US" altLang="zh-CN" b="1" dirty="0">
                <a:solidFill>
                  <a:srgbClr val="00B0F0"/>
                </a:solidFill>
              </a:rPr>
              <a:t>incongruity is expressed outside the text. </a:t>
            </a:r>
            <a:r>
              <a:rPr kumimoji="1" lang="en-US" altLang="zh-CN" dirty="0" smtClean="0"/>
              <a:t>About </a:t>
            </a:r>
            <a:r>
              <a:rPr kumimoji="1" lang="en-US" altLang="zh-CN" b="1" dirty="0" smtClean="0">
                <a:solidFill>
                  <a:srgbClr val="00B0F0"/>
                </a:solidFill>
              </a:rPr>
              <a:t>10% misclassified </a:t>
            </a:r>
            <a:r>
              <a:rPr kumimoji="1" lang="en-US" altLang="zh-CN" dirty="0" smtClean="0"/>
              <a:t>examples that we analyzed, </a:t>
            </a:r>
            <a:r>
              <a:rPr kumimoji="1" lang="en-US" altLang="zh-CN" dirty="0"/>
              <a:t>contained such an incongruity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Incongruity </a:t>
            </a:r>
            <a:r>
              <a:rPr kumimoji="1" lang="en-US" altLang="zh-CN" dirty="0"/>
              <a:t>due to </a:t>
            </a:r>
            <a:r>
              <a:rPr kumimoji="1" lang="en-US" altLang="zh-CN" dirty="0" smtClean="0"/>
              <a:t>numbers</a:t>
            </a:r>
          </a:p>
          <a:p>
            <a:pPr lvl="1"/>
            <a:r>
              <a:rPr kumimoji="1" lang="en-US" altLang="zh-CN" dirty="0" smtClean="0"/>
              <a:t>Our </a:t>
            </a:r>
            <a:r>
              <a:rPr kumimoji="1" lang="en-US" altLang="zh-CN" dirty="0"/>
              <a:t>system could not detect incongruity arising due to </a:t>
            </a:r>
            <a:r>
              <a:rPr kumimoji="1" lang="en-US" altLang="zh-CN" dirty="0" smtClean="0"/>
              <a:t>numbers</a:t>
            </a:r>
          </a:p>
          <a:p>
            <a:pPr lvl="2"/>
            <a:r>
              <a:rPr kumimoji="1" lang="en-US" altLang="zh-CN" dirty="0" smtClean="0"/>
              <a:t>as </a:t>
            </a:r>
            <a:r>
              <a:rPr kumimoji="1" lang="en-US" altLang="zh-CN" dirty="0"/>
              <a:t>in ‘Going in to work for 2 hours was totally worth the 35 minute drive</a:t>
            </a:r>
            <a:r>
              <a:rPr kumimoji="1" lang="en-US" altLang="zh-CN" dirty="0" smtClean="0"/>
              <a:t>.’.</a:t>
            </a:r>
          </a:p>
          <a:p>
            <a:r>
              <a:rPr kumimoji="1" lang="en-US" altLang="zh-CN" dirty="0" smtClean="0"/>
              <a:t>Dataset granularity </a:t>
            </a:r>
            <a:r>
              <a:rPr kumimoji="1" lang="en-US" altLang="zh-CN" sz="1700" dirty="0" smtClean="0"/>
              <a:t>(</a:t>
            </a:r>
            <a:r>
              <a:rPr lang="zh-CN" altLang="en-US" sz="1700" dirty="0"/>
              <a:t>粒度</a:t>
            </a:r>
            <a:r>
              <a:rPr kumimoji="1" lang="en-US" altLang="zh-CN" sz="1700" dirty="0" smtClean="0"/>
              <a:t>)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Some </a:t>
            </a:r>
            <a:r>
              <a:rPr kumimoji="1" lang="en-US" altLang="zh-CN" dirty="0"/>
              <a:t>discussion forum posts are </a:t>
            </a:r>
            <a:r>
              <a:rPr kumimoji="1" lang="en-US" altLang="zh-CN" b="1" dirty="0">
                <a:solidFill>
                  <a:srgbClr val="00B0F0"/>
                </a:solidFill>
              </a:rPr>
              <a:t>marked as sarcastic</a:t>
            </a:r>
            <a:r>
              <a:rPr kumimoji="1" lang="en-US" altLang="zh-CN" b="1" dirty="0" smtClean="0">
                <a:solidFill>
                  <a:srgbClr val="00B0F0"/>
                </a:solidFill>
              </a:rPr>
              <a:t>, but </a:t>
            </a:r>
            <a:r>
              <a:rPr kumimoji="1" lang="en-US" altLang="zh-CN" b="1" dirty="0">
                <a:solidFill>
                  <a:srgbClr val="00B0F0"/>
                </a:solidFill>
              </a:rPr>
              <a:t>contain non-sarcastic portions</a:t>
            </a:r>
            <a:r>
              <a:rPr kumimoji="1" lang="en-US" altLang="zh-CN" dirty="0"/>
              <a:t>, leading to irrelevant features</a:t>
            </a:r>
            <a:r>
              <a:rPr kumimoji="1" lang="en-US" altLang="zh-CN" dirty="0" smtClean="0"/>
              <a:t>.</a:t>
            </a:r>
          </a:p>
          <a:p>
            <a:pPr lvl="2"/>
            <a:r>
              <a:rPr kumimoji="1" lang="en-US" altLang="zh-CN" dirty="0" smtClean="0"/>
              <a:t>i.e. ‘</a:t>
            </a:r>
            <a:r>
              <a:rPr kumimoji="1" lang="en-US" altLang="zh-CN" dirty="0"/>
              <a:t>How special, now all you have to do is prove that a glob of cells has rights. I happen to believe that a person’s life and the right to life begins at conception</a:t>
            </a:r>
            <a:r>
              <a:rPr kumimoji="1" lang="en-US" altLang="zh-CN" dirty="0" smtClean="0"/>
              <a:t>’.</a:t>
            </a:r>
          </a:p>
          <a:p>
            <a:r>
              <a:rPr kumimoji="1" lang="en-US" altLang="zh-CN" dirty="0" smtClean="0"/>
              <a:t>Politeness</a:t>
            </a:r>
          </a:p>
          <a:p>
            <a:pPr lvl="1"/>
            <a:r>
              <a:rPr kumimoji="1" lang="en-US" altLang="zh-CN" dirty="0" smtClean="0"/>
              <a:t>In </a:t>
            </a:r>
            <a:r>
              <a:rPr kumimoji="1" lang="en-US" altLang="zh-CN" dirty="0"/>
              <a:t>some cases, </a:t>
            </a:r>
            <a:r>
              <a:rPr kumimoji="1" lang="en-US" altLang="zh-CN" b="1" dirty="0">
                <a:solidFill>
                  <a:srgbClr val="00B0F0"/>
                </a:solidFill>
              </a:rPr>
              <a:t>implicit incongruity was less evident </a:t>
            </a:r>
            <a:r>
              <a:rPr kumimoji="1" lang="en-US" altLang="zh-CN" dirty="0"/>
              <a:t>because of </a:t>
            </a:r>
            <a:r>
              <a:rPr kumimoji="1" lang="en-US" altLang="zh-CN" dirty="0" smtClean="0"/>
              <a:t>politeness</a:t>
            </a:r>
          </a:p>
          <a:p>
            <a:pPr lvl="2"/>
            <a:r>
              <a:rPr kumimoji="1" lang="en-US" altLang="zh-CN" dirty="0" smtClean="0"/>
              <a:t>as </a:t>
            </a:r>
            <a:r>
              <a:rPr kumimoji="1" lang="en-US" altLang="zh-CN" dirty="0"/>
              <a:t>in, ‘Post all your inside jokes on </a:t>
            </a:r>
            <a:r>
              <a:rPr kumimoji="1" lang="en-US" altLang="zh-CN" dirty="0" err="1"/>
              <a:t>facebook</a:t>
            </a:r>
            <a:r>
              <a:rPr kumimoji="1" lang="en-US" altLang="zh-CN" dirty="0"/>
              <a:t>, I really want to hear about them’.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48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past work detects sarcasm with </a:t>
            </a:r>
            <a:r>
              <a:rPr lang="en-US" altLang="zh-CN" dirty="0" smtClean="0"/>
              <a:t>specific indicators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a) unigrams and </a:t>
            </a:r>
            <a:r>
              <a:rPr lang="en-US" altLang="zh-CN" dirty="0" smtClean="0"/>
              <a:t>pragmatic</a:t>
            </a:r>
            <a:r>
              <a:rPr lang="en-US" altLang="zh-CN" sz="1400" dirty="0" smtClean="0"/>
              <a:t>(</a:t>
            </a:r>
            <a:r>
              <a:rPr lang="zh-CN" altLang="en-US" sz="1400" dirty="0"/>
              <a:t>语用特征</a:t>
            </a:r>
            <a:r>
              <a:rPr lang="en-US" altLang="zh-CN" sz="1400" dirty="0" smtClean="0"/>
              <a:t>)</a:t>
            </a:r>
            <a:r>
              <a:rPr lang="en-US" altLang="zh-CN" dirty="0" smtClean="0"/>
              <a:t> </a:t>
            </a:r>
            <a:r>
              <a:rPr lang="en-US" altLang="zh-CN" dirty="0" smtClean="0"/>
              <a:t>features, such as</a:t>
            </a:r>
          </a:p>
          <a:p>
            <a:pPr lvl="2"/>
            <a:r>
              <a:rPr lang="en-US" altLang="zh-CN" dirty="0" smtClean="0"/>
              <a:t>emoticons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Gonzalez-Ibanez et </a:t>
            </a:r>
            <a:r>
              <a:rPr lang="en-US" altLang="zh-CN" dirty="0"/>
              <a:t>al., 2011; </a:t>
            </a:r>
            <a:r>
              <a:rPr lang="en-US" altLang="zh-CN" dirty="0" err="1"/>
              <a:t>Carvalho</a:t>
            </a:r>
            <a:r>
              <a:rPr lang="en-US" altLang="zh-CN" dirty="0"/>
              <a:t> et al., 2009; Barbieri et al</a:t>
            </a:r>
            <a:r>
              <a:rPr lang="en-US" altLang="zh-CN" dirty="0" smtClean="0"/>
              <a:t>., 2014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b) </a:t>
            </a:r>
            <a:r>
              <a:rPr lang="en-US" altLang="zh-CN" dirty="0" smtClean="0"/>
              <a:t>extraction of common patterns, such as </a:t>
            </a:r>
          </a:p>
          <a:p>
            <a:pPr lvl="2"/>
            <a:r>
              <a:rPr lang="en-US" altLang="zh-CN" dirty="0" smtClean="0"/>
              <a:t>hashtag-based sentiment</a:t>
            </a:r>
          </a:p>
          <a:p>
            <a:pPr lvl="3"/>
            <a:r>
              <a:rPr lang="en-US" altLang="zh-CN" dirty="0" smtClean="0"/>
              <a:t>Maynard </a:t>
            </a:r>
            <a:r>
              <a:rPr lang="en-US" altLang="zh-CN" dirty="0"/>
              <a:t>and </a:t>
            </a:r>
            <a:r>
              <a:rPr lang="en-US" altLang="zh-CN" dirty="0" smtClean="0"/>
              <a:t>Greenwood, 2014</a:t>
            </a:r>
            <a:r>
              <a:rPr lang="en-US" altLang="zh-CN" dirty="0"/>
              <a:t>; </a:t>
            </a:r>
            <a:r>
              <a:rPr lang="en-US" altLang="zh-CN" dirty="0" err="1"/>
              <a:t>Liebrecht</a:t>
            </a:r>
            <a:r>
              <a:rPr lang="en-US" altLang="zh-CN" dirty="0"/>
              <a:t> et al., </a:t>
            </a:r>
            <a:r>
              <a:rPr lang="en-US" altLang="zh-CN" dirty="0" smtClean="0"/>
              <a:t>2013</a:t>
            </a:r>
          </a:p>
          <a:p>
            <a:pPr lvl="2"/>
            <a:r>
              <a:rPr lang="en-US" altLang="zh-CN" dirty="0" smtClean="0"/>
              <a:t>a </a:t>
            </a:r>
            <a:r>
              <a:rPr lang="en-US" altLang="zh-CN" dirty="0"/>
              <a:t>positive </a:t>
            </a:r>
            <a:r>
              <a:rPr lang="en-US" altLang="zh-CN" dirty="0" smtClean="0"/>
              <a:t>verb being </a:t>
            </a:r>
            <a:r>
              <a:rPr lang="en-US" altLang="zh-CN" dirty="0"/>
              <a:t>followed by a negative </a:t>
            </a:r>
            <a:r>
              <a:rPr lang="en-US" altLang="zh-CN" dirty="0" smtClean="0"/>
              <a:t>situation</a:t>
            </a:r>
          </a:p>
          <a:p>
            <a:pPr lvl="3"/>
            <a:r>
              <a:rPr lang="en-US" altLang="zh-CN" dirty="0" err="1" smtClean="0"/>
              <a:t>Riloff</a:t>
            </a:r>
            <a:r>
              <a:rPr lang="en-US" altLang="zh-CN" dirty="0" smtClean="0"/>
              <a:t> et al</a:t>
            </a:r>
            <a:r>
              <a:rPr lang="en-US" altLang="zh-CN" dirty="0"/>
              <a:t>., </a:t>
            </a:r>
            <a:r>
              <a:rPr lang="en-US" altLang="zh-CN" dirty="0" smtClean="0"/>
              <a:t>2013</a:t>
            </a:r>
          </a:p>
          <a:p>
            <a:pPr lvl="2"/>
            <a:r>
              <a:rPr lang="en-US" altLang="zh-CN" dirty="0" smtClean="0"/>
              <a:t>discriminative n-grams</a:t>
            </a:r>
          </a:p>
          <a:p>
            <a:pPr lvl="3"/>
            <a:r>
              <a:rPr lang="en-US" altLang="zh-CN" dirty="0" err="1" smtClean="0"/>
              <a:t>Tsur</a:t>
            </a:r>
            <a:r>
              <a:rPr lang="en-US" altLang="zh-CN" dirty="0" smtClean="0"/>
              <a:t> </a:t>
            </a:r>
            <a:r>
              <a:rPr lang="en-US" altLang="zh-CN" dirty="0"/>
              <a:t>et al</a:t>
            </a:r>
            <a:r>
              <a:rPr lang="en-US" altLang="zh-CN" dirty="0" smtClean="0"/>
              <a:t>., </a:t>
            </a:r>
            <a:r>
              <a:rPr lang="nb-NO" altLang="zh-CN" dirty="0" smtClean="0"/>
              <a:t>2010a</a:t>
            </a:r>
            <a:r>
              <a:rPr lang="nb-NO" altLang="zh-CN" dirty="0"/>
              <a:t>; </a:t>
            </a:r>
            <a:r>
              <a:rPr lang="nb-NO" altLang="zh-CN" dirty="0" err="1"/>
              <a:t>Davidov</a:t>
            </a:r>
            <a:r>
              <a:rPr lang="nb-NO" altLang="zh-CN" dirty="0"/>
              <a:t> et al., </a:t>
            </a:r>
            <a:r>
              <a:rPr lang="nb-NO" altLang="zh-CN" dirty="0" smtClean="0"/>
              <a:t>2010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However</a:t>
            </a:r>
            <a:r>
              <a:rPr lang="en-US" altLang="zh-CN" dirty="0"/>
              <a:t>, we believe that it is </a:t>
            </a:r>
            <a:r>
              <a:rPr lang="en-US" altLang="zh-CN" dirty="0" smtClean="0"/>
              <a:t>time that </a:t>
            </a:r>
            <a:r>
              <a:rPr lang="en-US" altLang="zh-CN" dirty="0"/>
              <a:t>sarcasm detection is based on </a:t>
            </a:r>
            <a:r>
              <a:rPr lang="en-US" altLang="zh-CN" b="1" dirty="0">
                <a:solidFill>
                  <a:srgbClr val="00B0F0"/>
                </a:solidFill>
              </a:rPr>
              <a:t>well-studied </a:t>
            </a:r>
            <a:r>
              <a:rPr lang="en-US" altLang="zh-CN" b="1" dirty="0" smtClean="0">
                <a:solidFill>
                  <a:srgbClr val="00B0F0"/>
                </a:solidFill>
              </a:rPr>
              <a:t>linguistic theories</a:t>
            </a:r>
            <a:r>
              <a:rPr lang="en-US" altLang="zh-CN" dirty="0"/>
              <a:t>. In this paper, we use one such </a:t>
            </a:r>
            <a:r>
              <a:rPr lang="en-US" altLang="zh-CN" dirty="0" smtClean="0"/>
              <a:t>linguistic theory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00B0F0"/>
                </a:solidFill>
              </a:rPr>
              <a:t>context </a:t>
            </a:r>
            <a:r>
              <a:rPr lang="en-US" altLang="zh-CN" b="1" dirty="0" smtClean="0">
                <a:solidFill>
                  <a:srgbClr val="00B0F0"/>
                </a:solidFill>
              </a:rPr>
              <a:t>incongruity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 (</a:t>
            </a:r>
            <a:r>
              <a:rPr lang="zh-CN" altLang="en-US" sz="1600" dirty="0">
                <a:solidFill>
                  <a:schemeClr val="tx1"/>
                </a:solidFill>
              </a:rPr>
              <a:t>语境不一致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)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50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Contribution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A sarcasm </a:t>
            </a:r>
            <a:r>
              <a:rPr lang="en-US" altLang="zh-CN" dirty="0"/>
              <a:t>detection system that </a:t>
            </a:r>
            <a:r>
              <a:rPr lang="en-US" altLang="zh-CN" dirty="0" smtClean="0"/>
              <a:t>is grounded </a:t>
            </a:r>
            <a:r>
              <a:rPr lang="en-US" altLang="zh-CN" dirty="0"/>
              <a:t>on a linguistic </a:t>
            </a:r>
            <a:r>
              <a:rPr lang="en-US" altLang="zh-CN" dirty="0" smtClean="0"/>
              <a:t>theory (</a:t>
            </a:r>
            <a:r>
              <a:rPr lang="en-US" altLang="zh-CN" b="1" dirty="0" smtClean="0">
                <a:solidFill>
                  <a:srgbClr val="00B0F0"/>
                </a:solidFill>
              </a:rPr>
              <a:t>context incongruity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based on two kinds of incongruity: </a:t>
            </a:r>
            <a:r>
              <a:rPr lang="en-US" altLang="zh-CN" b="1" dirty="0">
                <a:solidFill>
                  <a:srgbClr val="00B0F0"/>
                </a:solidFill>
              </a:rPr>
              <a:t>Explicit, </a:t>
            </a:r>
            <a:r>
              <a:rPr lang="en-US" altLang="zh-CN" b="1" dirty="0" smtClean="0">
                <a:solidFill>
                  <a:srgbClr val="00B0F0"/>
                </a:solidFill>
              </a:rPr>
              <a:t>Implicit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00B0F0"/>
                </a:solidFill>
              </a:rPr>
              <a:t>outperforms </a:t>
            </a:r>
            <a:r>
              <a:rPr lang="en-US" altLang="zh-CN" b="1" dirty="0" smtClean="0">
                <a:solidFill>
                  <a:srgbClr val="00B0F0"/>
                </a:solidFill>
              </a:rPr>
              <a:t>two </a:t>
            </a:r>
            <a:r>
              <a:rPr lang="en-US" altLang="zh-CN" b="1" dirty="0">
                <a:solidFill>
                  <a:srgbClr val="00B0F0"/>
                </a:solidFill>
              </a:rPr>
              <a:t>state-of-art </a:t>
            </a:r>
            <a:r>
              <a:rPr lang="en-US" altLang="zh-CN" dirty="0">
                <a:solidFill>
                  <a:schemeClr val="tx1"/>
                </a:solidFill>
              </a:rPr>
              <a:t>sarcasm detection </a:t>
            </a:r>
            <a:r>
              <a:rPr lang="en-US" altLang="zh-CN" dirty="0" smtClean="0">
                <a:solidFill>
                  <a:schemeClr val="tx1"/>
                </a:solidFill>
              </a:rPr>
              <a:t>systems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Riloff</a:t>
            </a:r>
            <a:r>
              <a:rPr lang="en-US" altLang="zh-CN" dirty="0" smtClean="0"/>
              <a:t> </a:t>
            </a:r>
            <a:r>
              <a:rPr lang="en-US" altLang="zh-CN" dirty="0"/>
              <a:t>et al., 2013; Maynard </a:t>
            </a:r>
            <a:r>
              <a:rPr lang="en-US" altLang="zh-CN" dirty="0" smtClean="0"/>
              <a:t>and Greenwood</a:t>
            </a:r>
            <a:r>
              <a:rPr lang="en-US" altLang="zh-CN" dirty="0"/>
              <a:t>, 2014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an </a:t>
            </a:r>
            <a:r>
              <a:rPr lang="en-US" altLang="zh-CN" b="1" dirty="0" smtClean="0">
                <a:solidFill>
                  <a:srgbClr val="00B0F0"/>
                </a:solidFill>
              </a:rPr>
              <a:t>improvement </a:t>
            </a:r>
            <a:r>
              <a:rPr lang="en-US" altLang="zh-CN" dirty="0">
                <a:solidFill>
                  <a:schemeClr val="tx1"/>
                </a:solidFill>
              </a:rPr>
              <a:t>for</a:t>
            </a:r>
            <a:r>
              <a:rPr lang="en-US" altLang="zh-CN" b="1" dirty="0">
                <a:solidFill>
                  <a:srgbClr val="00B0F0"/>
                </a:solidFill>
              </a:rPr>
              <a:t> short ‘tweets’ </a:t>
            </a:r>
            <a:r>
              <a:rPr lang="en-US" altLang="zh-CN" dirty="0">
                <a:solidFill>
                  <a:schemeClr val="tx1"/>
                </a:solidFill>
              </a:rPr>
              <a:t>as well </a:t>
            </a:r>
            <a:r>
              <a:rPr lang="en-US" altLang="zh-CN" dirty="0" smtClean="0">
                <a:solidFill>
                  <a:schemeClr val="tx1"/>
                </a:solidFill>
              </a:rPr>
              <a:t>as</a:t>
            </a:r>
            <a:r>
              <a:rPr lang="en-US" altLang="zh-CN" b="1" dirty="0" smtClean="0">
                <a:solidFill>
                  <a:srgbClr val="00B0F0"/>
                </a:solidFill>
              </a:rPr>
              <a:t> long </a:t>
            </a:r>
            <a:r>
              <a:rPr lang="en-US" altLang="zh-CN" b="1" dirty="0">
                <a:solidFill>
                  <a:srgbClr val="00B0F0"/>
                </a:solidFill>
              </a:rPr>
              <a:t>‘discussion forum posts</a:t>
            </a:r>
            <a:r>
              <a:rPr lang="en-US" altLang="zh-CN" dirty="0" smtClean="0"/>
              <a:t>’.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Introduce </a:t>
            </a:r>
            <a:r>
              <a:rPr lang="en-US" altLang="zh-CN" b="1" dirty="0" smtClean="0">
                <a:solidFill>
                  <a:srgbClr val="00B0F0"/>
                </a:solidFill>
              </a:rPr>
              <a:t>inter-sentential 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(</a:t>
            </a:r>
            <a:r>
              <a:rPr lang="zh-CN" altLang="en-US" sz="1600" dirty="0" smtClean="0">
                <a:solidFill>
                  <a:schemeClr val="tx1"/>
                </a:solidFill>
              </a:rPr>
              <a:t>句子间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) </a:t>
            </a:r>
            <a:r>
              <a:rPr lang="en-US" altLang="zh-CN" b="1" dirty="0" smtClean="0">
                <a:solidFill>
                  <a:srgbClr val="00B0F0"/>
                </a:solidFill>
              </a:rPr>
              <a:t>incongruity </a:t>
            </a:r>
            <a:r>
              <a:rPr lang="en-US" altLang="zh-CN" dirty="0" smtClean="0"/>
              <a:t>for sarcasm detection</a:t>
            </a:r>
          </a:p>
          <a:p>
            <a:pPr lvl="1"/>
            <a:r>
              <a:rPr lang="en-US" altLang="zh-CN" dirty="0" smtClean="0"/>
              <a:t>that expands context of a discussion forum post by including the previous post (also known as the ‘elicitor’ post) in the discussion thread.</a:t>
            </a:r>
          </a:p>
          <a:p>
            <a:endParaRPr kumimoji="1" lang="en-US" altLang="zh-CN" dirty="0"/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CN" sz="2000" dirty="0"/>
              <a:t>Sarcasm detection research can push the frontiers by taking help of well-studied linguistic theories.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Context Incongruity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Context </a:t>
            </a:r>
            <a:r>
              <a:rPr lang="en-US" altLang="zh-CN" dirty="0"/>
              <a:t>incongruity is a </a:t>
            </a:r>
            <a:r>
              <a:rPr lang="en-US" altLang="zh-CN" b="1" dirty="0">
                <a:solidFill>
                  <a:srgbClr val="00B0F0"/>
                </a:solidFill>
              </a:rPr>
              <a:t>necessary condition</a:t>
            </a:r>
            <a:r>
              <a:rPr lang="en-US" altLang="zh-CN" dirty="0"/>
              <a:t> for sarcasm (Campbell and Katz, 2012</a:t>
            </a:r>
            <a:r>
              <a:rPr lang="en-US" altLang="zh-CN" dirty="0" smtClean="0"/>
              <a:t>).</a:t>
            </a:r>
            <a:endParaRPr kumimoji="1" lang="en-US" altLang="zh-CN" dirty="0"/>
          </a:p>
          <a:p>
            <a:pPr lvl="1"/>
            <a:r>
              <a:rPr lang="en-US" altLang="zh-CN" dirty="0"/>
              <a:t>Incongruity is defined as ‘the state of being </a:t>
            </a:r>
            <a:r>
              <a:rPr lang="en-US" altLang="zh-CN" b="1" dirty="0">
                <a:solidFill>
                  <a:srgbClr val="00B0F0"/>
                </a:solidFill>
              </a:rPr>
              <a:t>not in agreement</a:t>
            </a:r>
            <a:r>
              <a:rPr lang="en-US" altLang="zh-CN" dirty="0"/>
              <a:t>, as with principles’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b="1" dirty="0" smtClean="0">
                <a:solidFill>
                  <a:srgbClr val="00B0F0"/>
                </a:solidFill>
              </a:rPr>
              <a:t>sarcasm </a:t>
            </a:r>
            <a:r>
              <a:rPr lang="en-US" altLang="zh-CN" b="1" dirty="0">
                <a:solidFill>
                  <a:srgbClr val="00B0F0"/>
                </a:solidFill>
              </a:rPr>
              <a:t>processing time </a:t>
            </a:r>
            <a:r>
              <a:rPr lang="en-US" altLang="zh-CN" dirty="0"/>
              <a:t>(time taken by humans to understand sarcasm) depends on the </a:t>
            </a:r>
            <a:r>
              <a:rPr lang="en-US" altLang="zh-CN" b="1" dirty="0">
                <a:solidFill>
                  <a:srgbClr val="00B0F0"/>
                </a:solidFill>
              </a:rPr>
              <a:t>degree of context incongruity</a:t>
            </a:r>
            <a:r>
              <a:rPr lang="en-US" altLang="zh-CN" dirty="0"/>
              <a:t> between the statement and </a:t>
            </a:r>
            <a:r>
              <a:rPr lang="en-US" altLang="zh-CN" dirty="0" smtClean="0"/>
              <a:t>the context (</a:t>
            </a:r>
            <a:r>
              <a:rPr lang="en-US" altLang="zh-CN" dirty="0" err="1"/>
              <a:t>Ivanko</a:t>
            </a:r>
            <a:r>
              <a:rPr lang="en-US" altLang="zh-CN" dirty="0"/>
              <a:t> and </a:t>
            </a:r>
            <a:r>
              <a:rPr lang="en-US" altLang="zh-CN" dirty="0" err="1" smtClean="0"/>
              <a:t>Pexman</a:t>
            </a:r>
            <a:r>
              <a:rPr lang="en-US" altLang="zh-CN" dirty="0" smtClean="0"/>
              <a:t>, 2003).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0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Types of Incongruity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/>
              <a:t>Explicit incongruity</a:t>
            </a:r>
          </a:p>
          <a:p>
            <a:pPr lvl="1"/>
            <a:r>
              <a:rPr lang="en-US" altLang="zh-CN" sz="2000" dirty="0"/>
              <a:t>Covertly </a:t>
            </a:r>
            <a:r>
              <a:rPr lang="en-US" altLang="zh-CN" sz="2000" dirty="0" smtClean="0"/>
              <a:t>expressed </a:t>
            </a:r>
            <a:r>
              <a:rPr lang="en-US" altLang="zh-CN" sz="2000" dirty="0"/>
              <a:t>through </a:t>
            </a:r>
            <a:r>
              <a:rPr lang="en-US" altLang="zh-CN" sz="2000" b="1" dirty="0">
                <a:solidFill>
                  <a:srgbClr val="00B0F0"/>
                </a:solidFill>
              </a:rPr>
              <a:t>sentiment words of both 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polarities</a:t>
            </a:r>
          </a:p>
          <a:p>
            <a:pPr lvl="2"/>
            <a:r>
              <a:rPr lang="en-US" altLang="zh-CN" sz="1600" dirty="0" smtClean="0"/>
              <a:t>“I </a:t>
            </a:r>
            <a:r>
              <a:rPr lang="en-US" altLang="zh-CN" sz="1600" dirty="0"/>
              <a:t>love being </a:t>
            </a:r>
            <a:r>
              <a:rPr lang="en-US" altLang="zh-CN" sz="1600" dirty="0" smtClean="0"/>
              <a:t>ignored”</a:t>
            </a:r>
          </a:p>
          <a:p>
            <a:pPr lvl="1"/>
            <a:r>
              <a:rPr lang="en-US" altLang="zh-CN" sz="2000" dirty="0" smtClean="0"/>
              <a:t>The converse</a:t>
            </a:r>
            <a:r>
              <a:rPr lang="en-US" altLang="zh-CN" sz="1600" dirty="0" smtClean="0"/>
              <a:t>(</a:t>
            </a:r>
            <a:r>
              <a:rPr lang="zh-CN" altLang="en-US" sz="1600" dirty="0"/>
              <a:t>逆命题</a:t>
            </a:r>
            <a:r>
              <a:rPr lang="en-US" altLang="zh-CN" sz="1600" dirty="0" smtClean="0"/>
              <a:t>)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is not </a:t>
            </a:r>
            <a:r>
              <a:rPr lang="en-US" altLang="zh-CN" sz="2000" dirty="0" smtClean="0"/>
              <a:t>true</a:t>
            </a:r>
          </a:p>
          <a:p>
            <a:pPr lvl="2"/>
            <a:r>
              <a:rPr lang="en-US" altLang="zh-CN" sz="1600" dirty="0" smtClean="0"/>
              <a:t>“The </a:t>
            </a:r>
            <a:r>
              <a:rPr lang="en-US" altLang="zh-CN" sz="1600" dirty="0"/>
              <a:t>movie starts slow but the climax is </a:t>
            </a:r>
            <a:r>
              <a:rPr lang="en-US" altLang="zh-CN" sz="1600" dirty="0" smtClean="0"/>
              <a:t>great</a:t>
            </a:r>
            <a:r>
              <a:rPr lang="en-US" altLang="zh-CN" sz="1600" dirty="0" smtClean="0"/>
              <a:t>”</a:t>
            </a:r>
            <a:endParaRPr lang="en-US" altLang="zh-CN" sz="1600" dirty="0" smtClean="0"/>
          </a:p>
          <a:p>
            <a:pPr lvl="2"/>
            <a:endParaRPr lang="en-US" altLang="zh-CN" sz="1600" dirty="0"/>
          </a:p>
          <a:p>
            <a:r>
              <a:rPr lang="en-US" altLang="zh-CN" sz="2400" dirty="0" smtClean="0"/>
              <a:t>Implicit Incongruity</a:t>
            </a:r>
          </a:p>
          <a:p>
            <a:pPr lvl="1"/>
            <a:r>
              <a:rPr lang="en-US" altLang="zh-CN" sz="2000" dirty="0" smtClean="0"/>
              <a:t>Covertly </a:t>
            </a:r>
            <a:r>
              <a:rPr lang="en-US" altLang="zh-CN" sz="2000" dirty="0"/>
              <a:t>expressed through </a:t>
            </a:r>
            <a:r>
              <a:rPr lang="en-US" altLang="zh-CN" sz="2000" b="1" dirty="0">
                <a:solidFill>
                  <a:srgbClr val="00B0F0"/>
                </a:solidFill>
              </a:rPr>
              <a:t>phrases of implied sentiment</a:t>
            </a:r>
            <a:r>
              <a:rPr lang="en-US" altLang="zh-CN" sz="2000" dirty="0"/>
              <a:t>, as opposed to </a:t>
            </a:r>
            <a:r>
              <a:rPr lang="en-US" altLang="zh-CN" sz="2000" b="1" dirty="0">
                <a:solidFill>
                  <a:srgbClr val="00B0F0"/>
                </a:solidFill>
              </a:rPr>
              <a:t>opposing polar 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words</a:t>
            </a:r>
          </a:p>
          <a:p>
            <a:pPr lvl="2"/>
            <a:r>
              <a:rPr lang="en-US" altLang="zh-CN" sz="1600" dirty="0" smtClean="0"/>
              <a:t>“</a:t>
            </a:r>
            <a:r>
              <a:rPr lang="en-US" altLang="zh-CN" sz="1600" dirty="0"/>
              <a:t>I love this paper so much that I made a doggy bag out of it</a:t>
            </a:r>
            <a:r>
              <a:rPr lang="en-US" altLang="zh-CN" sz="1600" dirty="0" smtClean="0"/>
              <a:t>”</a:t>
            </a:r>
          </a:p>
          <a:p>
            <a:pPr lvl="3"/>
            <a:r>
              <a:rPr lang="en-US" altLang="zh-CN" sz="1600" dirty="0" smtClean="0"/>
              <a:t>the </a:t>
            </a:r>
            <a:r>
              <a:rPr lang="en-US" altLang="zh-CN" sz="1600" dirty="0"/>
              <a:t>only polar word is ‘love</a:t>
            </a:r>
            <a:r>
              <a:rPr lang="en-US" altLang="zh-CN" sz="1600" dirty="0" smtClean="0"/>
              <a:t>’. However</a:t>
            </a:r>
            <a:r>
              <a:rPr lang="en-US" altLang="zh-CN" sz="1600" dirty="0"/>
              <a:t>, the clause ‘I made a doggy bag out of it’ has an implied sentiment that is incongruous with the polar word ‘love’.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48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Types of Incongruity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 smtClean="0"/>
          </a:p>
          <a:p>
            <a:r>
              <a:rPr lang="en-US" altLang="zh-CN" sz="2400" dirty="0" smtClean="0"/>
              <a:t>Estimating prevalence</a:t>
            </a:r>
          </a:p>
          <a:p>
            <a:endParaRPr lang="en-US" altLang="zh-CN" sz="2400" dirty="0" smtClean="0"/>
          </a:p>
          <a:p>
            <a:pPr lvl="1"/>
            <a:r>
              <a:rPr lang="en-US" altLang="zh-CN" sz="2000" dirty="0" smtClean="0"/>
              <a:t>A naive</a:t>
            </a:r>
            <a:r>
              <a:rPr lang="en-US" altLang="zh-CN" sz="2000" dirty="0"/>
              <a:t>,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automatic</a:t>
            </a:r>
            <a:r>
              <a:rPr lang="en-US" altLang="zh-CN" sz="2000" dirty="0"/>
              <a:t> evaluation on </a:t>
            </a:r>
            <a:r>
              <a:rPr lang="en-US" altLang="zh-CN" sz="2000" dirty="0" smtClean="0"/>
              <a:t>a dataset </a:t>
            </a:r>
            <a:r>
              <a:rPr lang="en-US" altLang="zh-CN" sz="2000" dirty="0"/>
              <a:t>of 18,141 sarcastic tweets</a:t>
            </a:r>
            <a:r>
              <a:rPr lang="en-US" altLang="zh-CN" sz="2000" dirty="0" smtClean="0"/>
              <a:t>.</a:t>
            </a:r>
          </a:p>
          <a:p>
            <a:pPr lvl="2"/>
            <a:r>
              <a:rPr lang="en-US" altLang="zh-CN" sz="1600" dirty="0" smtClean="0"/>
              <a:t>Around </a:t>
            </a:r>
            <a:r>
              <a:rPr lang="en-US" altLang="zh-CN" sz="1600" b="1" dirty="0" smtClean="0">
                <a:solidFill>
                  <a:srgbClr val="00B0F0"/>
                </a:solidFill>
              </a:rPr>
              <a:t>11</a:t>
            </a:r>
            <a:r>
              <a:rPr lang="en-US" altLang="zh-CN" sz="1600" b="1" dirty="0">
                <a:solidFill>
                  <a:srgbClr val="00B0F0"/>
                </a:solidFill>
              </a:rPr>
              <a:t>%</a:t>
            </a:r>
            <a:r>
              <a:rPr lang="en-US" altLang="zh-CN" sz="1600" dirty="0"/>
              <a:t> sarcastic tweets have </a:t>
            </a:r>
            <a:r>
              <a:rPr lang="en-US" altLang="zh-CN" sz="1600" b="1" dirty="0">
                <a:solidFill>
                  <a:srgbClr val="00B0F0"/>
                </a:solidFill>
              </a:rPr>
              <a:t>at least one explicit </a:t>
            </a:r>
            <a:r>
              <a:rPr lang="en-US" altLang="zh-CN" sz="1600" b="1" dirty="0" smtClean="0">
                <a:solidFill>
                  <a:srgbClr val="00B0F0"/>
                </a:solidFill>
              </a:rPr>
              <a:t>incongruity </a:t>
            </a:r>
            <a:r>
              <a:rPr lang="en-US" altLang="zh-CN" sz="1600" dirty="0" smtClean="0"/>
              <a:t>(</a:t>
            </a:r>
            <a:r>
              <a:rPr lang="en-US" altLang="zh-CN" sz="1600" dirty="0"/>
              <a:t>presence of positive and negative words</a:t>
            </a:r>
            <a:r>
              <a:rPr lang="en-US" altLang="zh-CN" sz="1600" dirty="0" smtClean="0"/>
              <a:t>).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We also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manually</a:t>
            </a:r>
            <a:r>
              <a:rPr lang="en-US" altLang="zh-CN" sz="2000" dirty="0"/>
              <a:t> evaluate 50 </a:t>
            </a:r>
            <a:r>
              <a:rPr lang="en-US" altLang="zh-CN" sz="2000" dirty="0" smtClean="0"/>
              <a:t>sarcastic tweets</a:t>
            </a:r>
          </a:p>
          <a:p>
            <a:pPr lvl="2"/>
            <a:r>
              <a:rPr lang="en-US" altLang="zh-CN" sz="1600" b="1" dirty="0" smtClean="0">
                <a:solidFill>
                  <a:srgbClr val="00B0F0"/>
                </a:solidFill>
              </a:rPr>
              <a:t>10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have </a:t>
            </a:r>
            <a:r>
              <a:rPr lang="en-US" altLang="zh-CN" sz="1600" b="1" dirty="0">
                <a:solidFill>
                  <a:srgbClr val="00B0F0"/>
                </a:solidFill>
              </a:rPr>
              <a:t>explicit</a:t>
            </a:r>
            <a:r>
              <a:rPr lang="en-US" altLang="zh-CN" sz="1600" dirty="0">
                <a:solidFill>
                  <a:srgbClr val="00B0F0"/>
                </a:solidFill>
              </a:rPr>
              <a:t> </a:t>
            </a:r>
            <a:r>
              <a:rPr lang="en-US" altLang="zh-CN" sz="1600" dirty="0" smtClean="0"/>
              <a:t>incongruity</a:t>
            </a:r>
            <a:endParaRPr lang="en-US" altLang="zh-CN" sz="1600" dirty="0"/>
          </a:p>
          <a:p>
            <a:pPr lvl="2"/>
            <a:r>
              <a:rPr lang="en-US" altLang="zh-CN" sz="1600" b="1" dirty="0" smtClean="0">
                <a:solidFill>
                  <a:srgbClr val="00B0F0"/>
                </a:solidFill>
              </a:rPr>
              <a:t>others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have </a:t>
            </a:r>
            <a:r>
              <a:rPr lang="en-US" altLang="zh-CN" sz="1600" b="1" dirty="0">
                <a:solidFill>
                  <a:srgbClr val="00B0F0"/>
                </a:solidFill>
              </a:rPr>
              <a:t>implicit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incongruity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92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Design: </a:t>
            </a:r>
            <a:r>
              <a:rPr kumimoji="1" lang="en-US" altLang="zh-CN" dirty="0" smtClean="0"/>
              <a:t>Explicit Incongruity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An explicit incongruity giving rise to sarcasm bears </a:t>
            </a:r>
            <a:r>
              <a:rPr kumimoji="1" lang="en-US" altLang="zh-CN" b="1" dirty="0">
                <a:solidFill>
                  <a:srgbClr val="00B0F0"/>
                </a:solidFill>
              </a:rPr>
              <a:t>resemblance to thwarted</a:t>
            </a:r>
            <a:r>
              <a:rPr kumimoji="1" lang="en-US" altLang="zh-CN" sz="1600" b="1" dirty="0">
                <a:solidFill>
                  <a:srgbClr val="00B0F0"/>
                </a:solidFill>
              </a:rPr>
              <a:t>(</a:t>
            </a:r>
            <a:r>
              <a:rPr kumimoji="1" lang="zh-CN" altLang="en-US" sz="1600" b="1" dirty="0">
                <a:solidFill>
                  <a:srgbClr val="00B0F0"/>
                </a:solidFill>
              </a:rPr>
              <a:t>挫败</a:t>
            </a:r>
            <a:r>
              <a:rPr kumimoji="1" lang="en-US" altLang="zh-CN" sz="1600" b="1" dirty="0">
                <a:solidFill>
                  <a:srgbClr val="00B0F0"/>
                </a:solidFill>
              </a:rPr>
              <a:t>) </a:t>
            </a:r>
            <a:r>
              <a:rPr kumimoji="1" lang="en-US" altLang="zh-CN" b="1" dirty="0">
                <a:solidFill>
                  <a:srgbClr val="00B0F0"/>
                </a:solidFill>
              </a:rPr>
              <a:t>expectations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en-US" altLang="zh-CN" dirty="0" smtClean="0"/>
              <a:t>‘</a:t>
            </a:r>
            <a:r>
              <a:rPr kumimoji="1" lang="en-US" altLang="zh-CN" dirty="0"/>
              <a:t>I love the color. The features are interesting. But a bad battery life ruins it</a:t>
            </a:r>
            <a:r>
              <a:rPr kumimoji="1" lang="en-US" altLang="zh-CN" dirty="0" smtClean="0"/>
              <a:t>’.</a:t>
            </a:r>
          </a:p>
          <a:p>
            <a:r>
              <a:rPr kumimoji="1" lang="en-US" altLang="zh-CN" dirty="0" smtClean="0"/>
              <a:t>Hence</a:t>
            </a:r>
            <a:r>
              <a:rPr kumimoji="1" lang="en-US" altLang="zh-CN" dirty="0"/>
              <a:t>, our explicit incongruity features are a relevant subset of features from a past system to detect thwarting by </a:t>
            </a:r>
            <a:r>
              <a:rPr kumimoji="1" lang="en-US" altLang="zh-CN" dirty="0" err="1"/>
              <a:t>Ramteke</a:t>
            </a:r>
            <a:r>
              <a:rPr kumimoji="1" lang="en-US" altLang="zh-CN" dirty="0"/>
              <a:t> et al. (2013</a:t>
            </a:r>
            <a:r>
              <a:rPr kumimoji="1" lang="en-US" altLang="zh-CN" dirty="0" smtClean="0"/>
              <a:t>).</a:t>
            </a:r>
          </a:p>
          <a:p>
            <a:pPr lvl="1"/>
            <a:r>
              <a:rPr kumimoji="1" lang="en-US" altLang="zh-CN" dirty="0" smtClean="0"/>
              <a:t>Number </a:t>
            </a:r>
            <a:r>
              <a:rPr kumimoji="1" lang="en-US" altLang="zh-CN" dirty="0"/>
              <a:t>of sentiment </a:t>
            </a:r>
            <a:r>
              <a:rPr kumimoji="1" lang="en-US" altLang="zh-CN" dirty="0" smtClean="0"/>
              <a:t>incongruities</a:t>
            </a:r>
          </a:p>
          <a:p>
            <a:pPr lvl="2"/>
            <a:r>
              <a:rPr kumimoji="1" lang="en-US" altLang="zh-CN" dirty="0" smtClean="0"/>
              <a:t>The </a:t>
            </a:r>
            <a:r>
              <a:rPr kumimoji="1" lang="en-US" altLang="zh-CN" dirty="0"/>
              <a:t>number of times a </a:t>
            </a:r>
            <a:r>
              <a:rPr kumimoji="1" lang="en-US" altLang="zh-CN" b="1" dirty="0">
                <a:solidFill>
                  <a:srgbClr val="00B0F0"/>
                </a:solidFill>
              </a:rPr>
              <a:t>positive word is followed by a negative word</a:t>
            </a:r>
            <a:r>
              <a:rPr kumimoji="1" lang="en-US" altLang="zh-CN" dirty="0"/>
              <a:t>, and </a:t>
            </a:r>
            <a:r>
              <a:rPr kumimoji="1" lang="en-US" altLang="zh-CN" b="1" dirty="0">
                <a:solidFill>
                  <a:srgbClr val="00B0F0"/>
                </a:solidFill>
              </a:rPr>
              <a:t>vice </a:t>
            </a:r>
            <a:r>
              <a:rPr kumimoji="1" lang="en-US" altLang="zh-CN" b="1" dirty="0" smtClean="0">
                <a:solidFill>
                  <a:srgbClr val="00B0F0"/>
                </a:solidFill>
              </a:rPr>
              <a:t>versa</a:t>
            </a:r>
          </a:p>
          <a:p>
            <a:pPr lvl="1"/>
            <a:r>
              <a:rPr kumimoji="1" lang="en-US" altLang="zh-CN" dirty="0" smtClean="0"/>
              <a:t>Largest </a:t>
            </a:r>
            <a:r>
              <a:rPr kumimoji="1" lang="en-US" altLang="zh-CN" dirty="0"/>
              <a:t>positive/negative </a:t>
            </a:r>
            <a:r>
              <a:rPr kumimoji="1" lang="en-US" altLang="zh-CN" dirty="0" smtClean="0"/>
              <a:t>subsequence</a:t>
            </a:r>
          </a:p>
          <a:p>
            <a:pPr lvl="2"/>
            <a:r>
              <a:rPr kumimoji="1" lang="en-US" altLang="zh-CN" dirty="0" smtClean="0"/>
              <a:t>The </a:t>
            </a:r>
            <a:r>
              <a:rPr kumimoji="1" lang="en-US" altLang="zh-CN" b="1" dirty="0">
                <a:solidFill>
                  <a:srgbClr val="00B0F0"/>
                </a:solidFill>
              </a:rPr>
              <a:t>length</a:t>
            </a:r>
            <a:r>
              <a:rPr kumimoji="1" lang="en-US" altLang="zh-CN" dirty="0"/>
              <a:t> of the longest series of </a:t>
            </a:r>
            <a:r>
              <a:rPr kumimoji="1" lang="en-US" altLang="zh-CN" b="1" dirty="0" smtClean="0">
                <a:solidFill>
                  <a:srgbClr val="00B0F0"/>
                </a:solidFill>
              </a:rPr>
              <a:t>contiguous </a:t>
            </a:r>
            <a:r>
              <a:rPr kumimoji="1" lang="en-US" altLang="zh-CN" sz="1100" b="1" dirty="0" smtClean="0">
                <a:solidFill>
                  <a:srgbClr val="00B0F0"/>
                </a:solidFill>
              </a:rPr>
              <a:t>(</a:t>
            </a:r>
            <a:r>
              <a:rPr kumimoji="1" lang="zh-CN" altLang="en-US" sz="1100" b="1" dirty="0">
                <a:solidFill>
                  <a:srgbClr val="00B0F0"/>
                </a:solidFill>
              </a:rPr>
              <a:t>紧挨</a:t>
            </a:r>
            <a:r>
              <a:rPr kumimoji="1" lang="zh-CN" altLang="en-US" sz="1100" b="1" dirty="0" smtClean="0">
                <a:solidFill>
                  <a:srgbClr val="00B0F0"/>
                </a:solidFill>
              </a:rPr>
              <a:t>着</a:t>
            </a:r>
            <a:r>
              <a:rPr kumimoji="1" lang="en-US" altLang="zh-CN" sz="1100" b="1" dirty="0" smtClean="0">
                <a:solidFill>
                  <a:srgbClr val="00B0F0"/>
                </a:solidFill>
              </a:rPr>
              <a:t>) </a:t>
            </a:r>
            <a:r>
              <a:rPr kumimoji="1" lang="en-US" altLang="zh-CN" b="1" dirty="0">
                <a:solidFill>
                  <a:srgbClr val="00B0F0"/>
                </a:solidFill>
              </a:rPr>
              <a:t>positive/negative </a:t>
            </a:r>
            <a:r>
              <a:rPr kumimoji="1" lang="en-US" altLang="zh-CN" b="1" dirty="0" smtClean="0">
                <a:solidFill>
                  <a:srgbClr val="00B0F0"/>
                </a:solidFill>
              </a:rPr>
              <a:t>words</a:t>
            </a:r>
          </a:p>
          <a:p>
            <a:pPr lvl="1"/>
            <a:r>
              <a:rPr kumimoji="1" lang="en-US" altLang="zh-CN" dirty="0" smtClean="0"/>
              <a:t>Number </a:t>
            </a:r>
            <a:r>
              <a:rPr kumimoji="1" lang="en-US" altLang="zh-CN" dirty="0"/>
              <a:t>of positive and negative </a:t>
            </a:r>
            <a:r>
              <a:rPr kumimoji="1" lang="en-US" altLang="zh-CN" dirty="0" smtClean="0"/>
              <a:t>words</a:t>
            </a:r>
          </a:p>
          <a:p>
            <a:pPr lvl="1"/>
            <a:r>
              <a:rPr kumimoji="1" lang="en-US" altLang="zh-CN" dirty="0" smtClean="0"/>
              <a:t>Lexical</a:t>
            </a:r>
            <a:r>
              <a:rPr kumimoji="1" lang="en-US" altLang="zh-CN" sz="1400" dirty="0" smtClean="0"/>
              <a:t>(</a:t>
            </a:r>
            <a:r>
              <a:rPr lang="zh-CN" altLang="en-US" sz="1400" dirty="0"/>
              <a:t>词汇的</a:t>
            </a:r>
            <a:r>
              <a:rPr kumimoji="1" lang="en-US" altLang="zh-CN" sz="1400" dirty="0" smtClean="0"/>
              <a:t>) </a:t>
            </a:r>
            <a:r>
              <a:rPr kumimoji="1" lang="en-US" altLang="zh-CN" dirty="0" smtClean="0"/>
              <a:t>Polarity</a:t>
            </a:r>
          </a:p>
          <a:p>
            <a:pPr lvl="2"/>
            <a:r>
              <a:rPr kumimoji="1" lang="en-US" altLang="zh-CN" dirty="0" smtClean="0"/>
              <a:t>The </a:t>
            </a:r>
            <a:r>
              <a:rPr kumimoji="1" lang="en-US" altLang="zh-CN" dirty="0"/>
              <a:t>polarity based purely on the basis of lexical features, as determined by </a:t>
            </a:r>
            <a:r>
              <a:rPr kumimoji="1" lang="en-US" altLang="zh-CN" b="1" dirty="0" err="1">
                <a:solidFill>
                  <a:srgbClr val="00B0F0"/>
                </a:solidFill>
              </a:rPr>
              <a:t>Lingpipe</a:t>
            </a:r>
            <a:r>
              <a:rPr kumimoji="1" lang="en-US" altLang="zh-CN" b="1" dirty="0">
                <a:solidFill>
                  <a:srgbClr val="00B0F0"/>
                </a:solidFill>
              </a:rPr>
              <a:t> SA system </a:t>
            </a:r>
            <a:r>
              <a:rPr kumimoji="1" lang="en-US" altLang="zh-CN" dirty="0"/>
              <a:t>(Alias-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, 2008</a:t>
            </a:r>
            <a:r>
              <a:rPr kumimoji="1" lang="en-US" altLang="zh-CN" dirty="0" smtClean="0"/>
              <a:t>)</a:t>
            </a:r>
          </a:p>
          <a:p>
            <a:pPr lvl="2"/>
            <a:r>
              <a:rPr kumimoji="1" lang="en-US" altLang="zh-CN" dirty="0" smtClean="0"/>
              <a:t>Note </a:t>
            </a:r>
            <a:r>
              <a:rPr kumimoji="1" lang="en-US" altLang="zh-CN" dirty="0"/>
              <a:t>that the ‘native polarity’ need not be correct.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48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Design: Implicit Incongruity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We </a:t>
            </a:r>
            <a:r>
              <a:rPr kumimoji="1" lang="en-US" altLang="zh-CN" dirty="0"/>
              <a:t>use </a:t>
            </a:r>
            <a:r>
              <a:rPr kumimoji="1" lang="en-US" altLang="zh-CN" b="1" dirty="0">
                <a:solidFill>
                  <a:srgbClr val="00B0F0"/>
                </a:solidFill>
              </a:rPr>
              <a:t>phrases with implicit sentiment </a:t>
            </a:r>
            <a:r>
              <a:rPr kumimoji="1" lang="en-US" altLang="zh-CN" dirty="0"/>
              <a:t>as the implicit incongruity features.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These </a:t>
            </a:r>
            <a:r>
              <a:rPr kumimoji="1" lang="en-US" altLang="zh-CN" dirty="0"/>
              <a:t>phrases are sentiment-bearing </a:t>
            </a:r>
            <a:r>
              <a:rPr kumimoji="1" lang="en-US" altLang="zh-CN" b="1" dirty="0">
                <a:solidFill>
                  <a:srgbClr val="00B0F0"/>
                </a:solidFill>
              </a:rPr>
              <a:t>verb</a:t>
            </a:r>
            <a:r>
              <a:rPr kumimoji="1" lang="en-US" altLang="zh-CN" dirty="0"/>
              <a:t> and </a:t>
            </a:r>
            <a:r>
              <a:rPr kumimoji="1" lang="en-US" altLang="zh-CN" b="1" dirty="0">
                <a:solidFill>
                  <a:srgbClr val="00B0F0"/>
                </a:solidFill>
              </a:rPr>
              <a:t>noun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phrases</a:t>
            </a:r>
          </a:p>
          <a:p>
            <a:pPr lvl="1"/>
            <a:r>
              <a:rPr kumimoji="1" lang="en-US" altLang="zh-CN" dirty="0" smtClean="0"/>
              <a:t>e.g</a:t>
            </a:r>
            <a:r>
              <a:rPr kumimoji="1" lang="en-US" altLang="zh-CN" dirty="0"/>
              <a:t>. ‘getting late for work</a:t>
            </a:r>
            <a:r>
              <a:rPr kumimoji="1" lang="en-US" altLang="zh-CN" dirty="0" smtClean="0"/>
              <a:t>’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For </a:t>
            </a:r>
            <a:r>
              <a:rPr kumimoji="1" lang="en-US" altLang="zh-CN" dirty="0"/>
              <a:t>this, we modify the algorithm given in </a:t>
            </a:r>
            <a:r>
              <a:rPr kumimoji="1" lang="en-US" altLang="zh-CN" dirty="0" err="1"/>
              <a:t>Riloff</a:t>
            </a:r>
            <a:r>
              <a:rPr kumimoji="1" lang="en-US" altLang="zh-CN" dirty="0"/>
              <a:t> et al. (2013) in two </a:t>
            </a:r>
            <a:r>
              <a:rPr kumimoji="1" lang="en-US" altLang="zh-CN" dirty="0" smtClean="0"/>
              <a:t>ways</a:t>
            </a:r>
          </a:p>
          <a:p>
            <a:pPr lvl="1"/>
            <a:r>
              <a:rPr kumimoji="1" lang="en-US" altLang="zh-CN" dirty="0" smtClean="0"/>
              <a:t>(</a:t>
            </a:r>
            <a:r>
              <a:rPr kumimoji="1" lang="en-US" altLang="zh-CN" dirty="0"/>
              <a:t>a) </a:t>
            </a:r>
            <a:r>
              <a:rPr kumimoji="1" lang="en-US" altLang="zh-CN" dirty="0" smtClean="0"/>
              <a:t>Extract </a:t>
            </a:r>
            <a:r>
              <a:rPr kumimoji="1" lang="en-US" altLang="zh-CN" dirty="0"/>
              <a:t>only </a:t>
            </a:r>
            <a:r>
              <a:rPr kumimoji="1" lang="en-US" altLang="zh-CN" b="1" dirty="0">
                <a:solidFill>
                  <a:srgbClr val="00B0F0"/>
                </a:solidFill>
              </a:rPr>
              <a:t>positive verbs</a:t>
            </a:r>
            <a:r>
              <a:rPr kumimoji="1" lang="en-US" altLang="zh-CN" dirty="0"/>
              <a:t> and </a:t>
            </a:r>
            <a:r>
              <a:rPr kumimoji="1" lang="en-US" altLang="zh-CN" b="1" dirty="0">
                <a:solidFill>
                  <a:srgbClr val="00B0F0"/>
                </a:solidFill>
              </a:rPr>
              <a:t>negative noun situation </a:t>
            </a:r>
            <a:r>
              <a:rPr kumimoji="1" lang="en-US" altLang="zh-CN" b="1" dirty="0" smtClean="0">
                <a:solidFill>
                  <a:srgbClr val="00B0F0"/>
                </a:solidFill>
              </a:rPr>
              <a:t>phrases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We </a:t>
            </a:r>
            <a:r>
              <a:rPr kumimoji="1" lang="en-US" altLang="zh-CN" dirty="0"/>
              <a:t>generalize it to </a:t>
            </a:r>
            <a:r>
              <a:rPr kumimoji="1" lang="en-US" altLang="zh-CN" b="1" dirty="0">
                <a:solidFill>
                  <a:srgbClr val="00B0F0"/>
                </a:solidFill>
              </a:rPr>
              <a:t>both </a:t>
            </a:r>
            <a:r>
              <a:rPr kumimoji="1" lang="en-US" altLang="zh-CN" b="1" dirty="0" smtClean="0">
                <a:solidFill>
                  <a:srgbClr val="00B0F0"/>
                </a:solidFill>
              </a:rPr>
              <a:t>polarities</a:t>
            </a:r>
          </a:p>
          <a:p>
            <a:pPr lvl="1"/>
            <a:r>
              <a:rPr kumimoji="1" lang="en-US" altLang="zh-CN" dirty="0" smtClean="0"/>
              <a:t>(</a:t>
            </a:r>
            <a:r>
              <a:rPr kumimoji="1" lang="en-US" altLang="zh-CN" dirty="0"/>
              <a:t>b) </a:t>
            </a:r>
            <a:r>
              <a:rPr kumimoji="1" lang="en-US" altLang="zh-CN" dirty="0" smtClean="0"/>
              <a:t>Remove </a:t>
            </a:r>
            <a:r>
              <a:rPr kumimoji="1" lang="en-US" altLang="zh-CN" b="1" dirty="0">
                <a:solidFill>
                  <a:srgbClr val="00B0F0"/>
                </a:solidFill>
              </a:rPr>
              <a:t>subsumed </a:t>
            </a:r>
            <a:r>
              <a:rPr kumimoji="1" lang="en-US" altLang="zh-CN" b="1" dirty="0" smtClean="0">
                <a:solidFill>
                  <a:srgbClr val="00B0F0"/>
                </a:solidFill>
              </a:rPr>
              <a:t>phrases</a:t>
            </a:r>
          </a:p>
          <a:p>
            <a:pPr lvl="2"/>
            <a:r>
              <a:rPr kumimoji="1" lang="en-US" altLang="zh-CN" dirty="0" smtClean="0"/>
              <a:t>We </a:t>
            </a:r>
            <a:r>
              <a:rPr kumimoji="1" lang="en-US" altLang="zh-CN" b="1" dirty="0">
                <a:solidFill>
                  <a:srgbClr val="00B0F0"/>
                </a:solidFill>
              </a:rPr>
              <a:t>retain</a:t>
            </a:r>
            <a:r>
              <a:rPr kumimoji="1" lang="en-US" altLang="zh-CN" dirty="0"/>
              <a:t> both </a:t>
            </a:r>
            <a:r>
              <a:rPr kumimoji="1" lang="en-US" altLang="zh-CN" dirty="0" smtClean="0"/>
              <a:t>phrases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i.e</a:t>
            </a:r>
            <a:r>
              <a:rPr kumimoji="1" lang="en-US" altLang="zh-CN" dirty="0"/>
              <a:t>. ‘being ignored’ subsumes ‘being ignored </a:t>
            </a:r>
            <a:r>
              <a:rPr kumimoji="1" lang="en-US" altLang="zh-CN" dirty="0" smtClean="0"/>
              <a:t>by a </a:t>
            </a:r>
            <a:r>
              <a:rPr kumimoji="1" lang="en-US" altLang="zh-CN" dirty="0"/>
              <a:t>friend</a:t>
            </a:r>
            <a:r>
              <a:rPr kumimoji="1" lang="en-US" altLang="zh-CN" dirty="0" smtClean="0"/>
              <a:t>’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3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Feature Design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993" y="1881131"/>
            <a:ext cx="7528427" cy="440688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58997" y="2438218"/>
            <a:ext cx="748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0" i="0" dirty="0" smtClean="0">
                <a:solidFill>
                  <a:srgbClr val="32220E"/>
                </a:solidFill>
                <a:effectLst/>
                <a:latin typeface="Microsoft Yahei" charset="-122"/>
              </a:rPr>
              <a:t>(</a:t>
            </a:r>
            <a:r>
              <a:rPr lang="zh-CN" altLang="en-US" sz="1200" b="0" i="0" dirty="0" smtClean="0">
                <a:solidFill>
                  <a:srgbClr val="32220E"/>
                </a:solidFill>
                <a:effectLst/>
                <a:latin typeface="Microsoft Yahei" charset="-122"/>
              </a:rPr>
              <a:t>语用学</a:t>
            </a:r>
            <a:r>
              <a:rPr lang="en-US" altLang="zh-CN" sz="1200" b="0" i="0" dirty="0" smtClean="0">
                <a:solidFill>
                  <a:srgbClr val="32220E"/>
                </a:solidFill>
                <a:effectLst/>
                <a:latin typeface="Microsoft Yahei" charset="-122"/>
              </a:rPr>
              <a:t>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788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742</TotalTime>
  <Words>1321</Words>
  <Application>Microsoft Macintosh PowerPoint</Application>
  <PresentationFormat>宽屏</PresentationFormat>
  <Paragraphs>130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Microsoft Yahei</vt:lpstr>
      <vt:lpstr>宋体</vt:lpstr>
      <vt:lpstr>怀旧</vt:lpstr>
      <vt:lpstr>Harnessing Context Incongruity for Sarcasm Detection</vt:lpstr>
      <vt:lpstr>Introduction</vt:lpstr>
      <vt:lpstr>Contribution</vt:lpstr>
      <vt:lpstr>Context Incongruity</vt:lpstr>
      <vt:lpstr>Types of Incongruity</vt:lpstr>
      <vt:lpstr>Types of Incongruity</vt:lpstr>
      <vt:lpstr>Feature Design: Explicit Incongruity</vt:lpstr>
      <vt:lpstr>Feature Design: Implicit Incongruity</vt:lpstr>
      <vt:lpstr>Feature Design</vt:lpstr>
      <vt:lpstr>Dataset</vt:lpstr>
      <vt:lpstr>Experimental Setup</vt:lpstr>
      <vt:lpstr>Results</vt:lpstr>
      <vt:lpstr>Analysis: Inter-sentential incongruity</vt:lpstr>
      <vt:lpstr>Error Analysis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Context Incongruity for Sarcasm Detection</dc:title>
  <dc:creator>Microsoft Office 用户</dc:creator>
  <cp:lastModifiedBy>Microsoft Office 用户</cp:lastModifiedBy>
  <cp:revision>23</cp:revision>
  <dcterms:created xsi:type="dcterms:W3CDTF">2018-09-17T07:52:44Z</dcterms:created>
  <dcterms:modified xsi:type="dcterms:W3CDTF">2018-10-12T07:44:58Z</dcterms:modified>
</cp:coreProperties>
</file>