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4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4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0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20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20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2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6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1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0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5E70A-9160-1344-A918-7F8402EBF2D9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DE7759-D46D-0444-87F3-35D0660999B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smtClean="0"/>
              <a:t>NIHRIO at SemEval-2018 Task 3: A Simple and Accurate Neural Network Model for Irony Detection in Twitter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b="1" dirty="0" smtClean="0"/>
              <a:t>Thanh Vu, </a:t>
            </a:r>
            <a:r>
              <a:rPr lang="en-US" altLang="zh-CN" sz="1800" b="1" dirty="0" err="1"/>
              <a:t>Dat</a:t>
            </a:r>
            <a:r>
              <a:rPr lang="en-US" altLang="zh-CN" sz="1800" b="1" dirty="0"/>
              <a:t> Quoc </a:t>
            </a:r>
            <a:r>
              <a:rPr lang="en-US" altLang="zh-CN" sz="1800" b="1" dirty="0" smtClean="0"/>
              <a:t>Nguyen, </a:t>
            </a:r>
            <a:r>
              <a:rPr lang="en-US" altLang="zh-CN" sz="1800" b="1" dirty="0"/>
              <a:t>Xuan-Son </a:t>
            </a:r>
            <a:r>
              <a:rPr lang="en-US" altLang="zh-CN" sz="1800" b="1" dirty="0" smtClean="0"/>
              <a:t>Vu, </a:t>
            </a:r>
            <a:r>
              <a:rPr lang="en-US" altLang="zh-CN" sz="1800" b="1" dirty="0"/>
              <a:t>Dai Quoc </a:t>
            </a:r>
            <a:r>
              <a:rPr lang="en-US" altLang="zh-CN" sz="1800" b="1" dirty="0" smtClean="0"/>
              <a:t>Nguyen,</a:t>
            </a:r>
            <a:r>
              <a:rPr lang="zh-TW" altLang="en-US" sz="1800" b="1" dirty="0" smtClean="0"/>
              <a:t> </a:t>
            </a:r>
            <a:r>
              <a:rPr lang="en-US" altLang="zh-CN" sz="1800" b="1" dirty="0" smtClean="0"/>
              <a:t>Michael Catt </a:t>
            </a:r>
            <a:r>
              <a:rPr lang="en-US" altLang="zh-CN" sz="1800" b="1" dirty="0"/>
              <a:t>and Michael </a:t>
            </a:r>
            <a:r>
              <a:rPr lang="en-US" altLang="zh-CN" sz="1800" b="1" dirty="0" err="1" smtClean="0"/>
              <a:t>Trenell</a:t>
            </a:r>
            <a:endParaRPr lang="en-US" altLang="zh-CN" sz="1800" b="1" dirty="0"/>
          </a:p>
          <a:p>
            <a:r>
              <a:rPr lang="en-US" altLang="zh-CN" sz="1800" dirty="0" smtClean="0"/>
              <a:t>NIHRIO</a:t>
            </a:r>
            <a:r>
              <a:rPr lang="en-US" altLang="zh-CN" sz="1800" dirty="0"/>
              <a:t>, Newcastle University, UK; </a:t>
            </a:r>
            <a:r>
              <a:rPr lang="en-US" altLang="zh-CN" sz="1800" dirty="0" smtClean="0"/>
              <a:t>The </a:t>
            </a:r>
            <a:r>
              <a:rPr lang="en-US" altLang="zh-CN" sz="1800" dirty="0"/>
              <a:t>University of Melbourne, </a:t>
            </a:r>
            <a:r>
              <a:rPr lang="en-US" altLang="zh-CN" sz="1800" dirty="0" smtClean="0"/>
              <a:t>Australia; Umea </a:t>
            </a:r>
            <a:r>
              <a:rPr lang="en-US" altLang="zh-CN" sz="1800" dirty="0"/>
              <a:t>University, Sweden; </a:t>
            </a:r>
            <a:r>
              <a:rPr lang="en-US" altLang="zh-CN" sz="1800" dirty="0" smtClean="0"/>
              <a:t>Deakin </a:t>
            </a:r>
            <a:r>
              <a:rPr lang="en-US" altLang="zh-CN" sz="1800" dirty="0"/>
              <a:t>University, Australia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2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have tried </a:t>
            </a:r>
            <a:r>
              <a:rPr lang="en-US" altLang="zh-CN" dirty="0"/>
              <a:t>other neural network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Long </a:t>
            </a:r>
            <a:r>
              <a:rPr lang="en-US" altLang="zh-CN" dirty="0"/>
              <a:t>Short-Term Memory (LSTM) (</a:t>
            </a:r>
            <a:r>
              <a:rPr lang="en-US" altLang="zh-CN" dirty="0" err="1" smtClean="0"/>
              <a:t>Hochreiter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/>
              <a:t>Schmidhuber</a:t>
            </a:r>
            <a:r>
              <a:rPr lang="en-US" altLang="zh-CN" dirty="0"/>
              <a:t>, 1997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Convolutional Neural </a:t>
            </a:r>
            <a:r>
              <a:rPr lang="en-US" altLang="zh-CN" dirty="0"/>
              <a:t>Network (CNN) for relation </a:t>
            </a:r>
            <a:r>
              <a:rPr lang="en-US" altLang="zh-CN" dirty="0" smtClean="0"/>
              <a:t>classification (Kim</a:t>
            </a:r>
            <a:r>
              <a:rPr lang="en-US" altLang="zh-CN" dirty="0"/>
              <a:t>, 2014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LSTM achieves much higher performance than MLP does on the extended training set containing the ironic hashtags (about 92% vs 87% with 10-fold cross-validation using F1 on subtask 1). However, without the ironic hashtags, the performance is lower than MLP’s</a:t>
            </a:r>
          </a:p>
          <a:p>
            <a:r>
              <a:rPr lang="en-US" altLang="zh-CN" dirty="0" smtClean="0"/>
              <a:t>also </a:t>
            </a:r>
            <a:r>
              <a:rPr lang="en-US" altLang="zh-CN" dirty="0"/>
              <a:t>employed popular machine </a:t>
            </a:r>
            <a:r>
              <a:rPr lang="en-US" altLang="zh-CN" dirty="0" smtClean="0"/>
              <a:t>learning techniques</a:t>
            </a:r>
          </a:p>
          <a:p>
            <a:pPr lvl="1"/>
            <a:r>
              <a:rPr lang="en-US" altLang="zh-CN" dirty="0" smtClean="0"/>
              <a:t>SVM </a:t>
            </a:r>
            <a:r>
              <a:rPr lang="en-US" altLang="zh-CN" dirty="0"/>
              <a:t>(Hearst et al., 1998</a:t>
            </a:r>
            <a:r>
              <a:rPr lang="en-US" altLang="zh-CN" dirty="0" smtClean="0"/>
              <a:t>), Logistic </a:t>
            </a:r>
            <a:r>
              <a:rPr lang="en-US" altLang="zh-CN" dirty="0"/>
              <a:t>Regression (Harrell, 2001), </a:t>
            </a:r>
            <a:r>
              <a:rPr lang="en-US" altLang="zh-CN" dirty="0" smtClean="0"/>
              <a:t>Ridge Regression</a:t>
            </a:r>
            <a:r>
              <a:rPr lang="en-US" altLang="zh-CN" dirty="0"/>
              <a:t> </a:t>
            </a:r>
            <a:r>
              <a:rPr lang="en-US" altLang="zh-CN" dirty="0" smtClean="0"/>
              <a:t>Classifier </a:t>
            </a:r>
            <a:r>
              <a:rPr lang="en-US" altLang="zh-CN" dirty="0"/>
              <a:t>(Le </a:t>
            </a:r>
            <a:r>
              <a:rPr lang="en-US" altLang="zh-CN" dirty="0" err="1"/>
              <a:t>Cessie</a:t>
            </a:r>
            <a:r>
              <a:rPr lang="en-US" altLang="zh-CN" dirty="0"/>
              <a:t> and Van </a:t>
            </a:r>
            <a:r>
              <a:rPr lang="en-US" altLang="zh-CN" dirty="0" err="1" smtClean="0"/>
              <a:t>Houwelingen</a:t>
            </a:r>
            <a:r>
              <a:rPr lang="en-US" altLang="zh-CN" dirty="0" smtClean="0"/>
              <a:t>, 1992)</a:t>
            </a:r>
          </a:p>
          <a:p>
            <a:pPr lvl="1"/>
            <a:r>
              <a:rPr lang="en-US" altLang="zh-CN" dirty="0" smtClean="0"/>
              <a:t>none </a:t>
            </a:r>
            <a:r>
              <a:rPr lang="en-US" altLang="zh-CN" dirty="0"/>
              <a:t>of them produces as good </a:t>
            </a:r>
            <a:r>
              <a:rPr lang="en-US" altLang="zh-CN" dirty="0" smtClean="0"/>
              <a:t>results as </a:t>
            </a:r>
            <a:r>
              <a:rPr lang="en-US" altLang="zh-CN" dirty="0"/>
              <a:t>MLP does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also implemented </a:t>
            </a:r>
            <a:r>
              <a:rPr lang="en-US" altLang="zh-CN" dirty="0" smtClean="0"/>
              <a:t>ensemble</a:t>
            </a:r>
            <a:r>
              <a:rPr lang="en-US" altLang="zh-CN" dirty="0"/>
              <a:t> </a:t>
            </a:r>
            <a:r>
              <a:rPr lang="en-US" altLang="zh-CN" dirty="0" smtClean="0"/>
              <a:t>models</a:t>
            </a:r>
            <a:r>
              <a:rPr lang="en-US" altLang="zh-CN" dirty="0"/>
              <a:t>, such as voting, bagging and stacking.</a:t>
            </a:r>
          </a:p>
          <a:p>
            <a:pPr lvl="1"/>
            <a:r>
              <a:rPr lang="en-US" altLang="zh-CN" dirty="0"/>
              <a:t>We found that with 10-fold </a:t>
            </a:r>
            <a:r>
              <a:rPr lang="en-US" altLang="zh-CN" dirty="0" smtClean="0"/>
              <a:t>cross-validation based </a:t>
            </a:r>
            <a:r>
              <a:rPr lang="en-US" altLang="zh-CN" dirty="0"/>
              <a:t>voting strategy, our MLP models </a:t>
            </a:r>
            <a:r>
              <a:rPr lang="en-US" altLang="zh-CN" dirty="0" smtClean="0"/>
              <a:t>produce the </a:t>
            </a:r>
            <a:r>
              <a:rPr lang="en-US" altLang="zh-CN" dirty="0"/>
              <a:t>best irony detection and classification results.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SemEval</a:t>
            </a:r>
            <a:r>
              <a:rPr kumimoji="1" lang="en-US" altLang="zh-TW" dirty="0" smtClean="0"/>
              <a:t> 2018 Task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Subtask 1 (</a:t>
            </a:r>
            <a:r>
              <a:rPr lang="en-US" altLang="zh-CN" dirty="0" smtClean="0"/>
              <a:t>A):</a:t>
            </a:r>
            <a:r>
              <a:rPr lang="zh-TW" altLang="en-US" dirty="0" smtClean="0"/>
              <a:t> </a:t>
            </a:r>
            <a:r>
              <a:rPr lang="en-US" altLang="zh-CN" dirty="0" smtClean="0"/>
              <a:t>Ironic </a:t>
            </a:r>
            <a:r>
              <a:rPr lang="en-US" altLang="zh-CN" dirty="0"/>
              <a:t>vs </a:t>
            </a:r>
            <a:r>
              <a:rPr lang="en-US" altLang="zh-CN" dirty="0" smtClean="0"/>
              <a:t>non-ironic</a:t>
            </a:r>
          </a:p>
          <a:p>
            <a:pPr lvl="1"/>
            <a:r>
              <a:rPr lang="en-US" altLang="zh-CN" dirty="0" smtClean="0"/>
              <a:t>This first</a:t>
            </a:r>
            <a:r>
              <a:rPr lang="zh-TW" altLang="en-US" dirty="0" smtClean="0"/>
              <a:t> </a:t>
            </a:r>
            <a:r>
              <a:rPr lang="en-US" altLang="zh-CN" dirty="0" smtClean="0"/>
              <a:t>subtask </a:t>
            </a:r>
            <a:r>
              <a:rPr lang="en-US" altLang="zh-CN" dirty="0"/>
              <a:t>is a binary classification problem, </a:t>
            </a:r>
            <a:r>
              <a:rPr lang="en-US" altLang="zh-CN" dirty="0" smtClean="0"/>
              <a:t>in</a:t>
            </a:r>
            <a:r>
              <a:rPr lang="zh-TW" altLang="en-US" dirty="0" smtClean="0"/>
              <a:t> </a:t>
            </a:r>
            <a:r>
              <a:rPr lang="en-US" altLang="zh-CN" dirty="0" smtClean="0"/>
              <a:t>which </a:t>
            </a:r>
            <a:r>
              <a:rPr lang="en-US" altLang="zh-CN" dirty="0"/>
              <a:t>we predict </a:t>
            </a:r>
            <a:r>
              <a:rPr lang="en-US" altLang="zh-CN" b="1" dirty="0">
                <a:solidFill>
                  <a:srgbClr val="0070C0"/>
                </a:solidFill>
              </a:rPr>
              <a:t>whether or not a tweet is ironic.</a:t>
            </a:r>
          </a:p>
          <a:p>
            <a:pPr lvl="1"/>
            <a:r>
              <a:rPr lang="en-US" altLang="zh-CN" dirty="0"/>
              <a:t>For example, “I just love when you test my patience</a:t>
            </a:r>
            <a:r>
              <a:rPr lang="en-US" altLang="zh-CN" dirty="0" smtClean="0"/>
              <a:t>!!</a:t>
            </a:r>
            <a:r>
              <a:rPr lang="zh-TW" altLang="en-US" dirty="0" smtClean="0"/>
              <a:t> </a:t>
            </a:r>
            <a:r>
              <a:rPr lang="en-US" altLang="zh-CN" dirty="0" smtClean="0"/>
              <a:t>#</a:t>
            </a:r>
            <a:r>
              <a:rPr lang="en-US" altLang="zh-CN" dirty="0"/>
              <a:t>not” is ironic, but “Had no sleep </a:t>
            </a:r>
            <a:r>
              <a:rPr lang="en-US" altLang="zh-CN" dirty="0" smtClean="0"/>
              <a:t>and have </a:t>
            </a:r>
            <a:r>
              <a:rPr lang="en-US" altLang="zh-CN" dirty="0"/>
              <a:t>got school now #not happy” is </a:t>
            </a:r>
            <a:r>
              <a:rPr lang="en-US" altLang="zh-CN" dirty="0" smtClean="0"/>
              <a:t>non-ironic.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Subtask </a:t>
            </a:r>
            <a:r>
              <a:rPr lang="en-US" altLang="zh-CN" dirty="0"/>
              <a:t>2 (</a:t>
            </a:r>
            <a:r>
              <a:rPr lang="en-US" altLang="zh-CN" dirty="0" smtClean="0"/>
              <a:t>B)</a:t>
            </a:r>
            <a:r>
              <a:rPr lang="en-US" altLang="zh-CN" dirty="0"/>
              <a:t>:</a:t>
            </a:r>
            <a:r>
              <a:rPr lang="zh-TW" altLang="en-US" dirty="0" smtClean="0"/>
              <a:t> </a:t>
            </a:r>
            <a:r>
              <a:rPr lang="en-US" altLang="zh-CN" dirty="0" smtClean="0"/>
              <a:t>Different </a:t>
            </a:r>
            <a:r>
              <a:rPr lang="en-US" altLang="zh-CN" dirty="0"/>
              <a:t>types of </a:t>
            </a:r>
            <a:r>
              <a:rPr lang="en-US" altLang="zh-CN" dirty="0" smtClean="0"/>
              <a:t>irony</a:t>
            </a:r>
          </a:p>
          <a:p>
            <a:pPr lvl="1"/>
            <a:r>
              <a:rPr lang="en-US" altLang="zh-CN" dirty="0" smtClean="0"/>
              <a:t>This</a:t>
            </a:r>
            <a:r>
              <a:rPr lang="zh-TW" altLang="en-US" dirty="0" smtClean="0"/>
              <a:t> </a:t>
            </a:r>
            <a:r>
              <a:rPr lang="en-US" altLang="zh-CN" dirty="0" smtClean="0"/>
              <a:t>second </a:t>
            </a:r>
            <a:r>
              <a:rPr lang="en-US" altLang="zh-CN" dirty="0"/>
              <a:t>subtask is a multi-class classification </a:t>
            </a:r>
            <a:r>
              <a:rPr lang="en-US" altLang="zh-CN" dirty="0" smtClean="0"/>
              <a:t>problem, where </a:t>
            </a:r>
            <a:r>
              <a:rPr lang="en-US" altLang="zh-CN" dirty="0"/>
              <a:t>we predict the correct label of a </a:t>
            </a:r>
            <a:r>
              <a:rPr lang="en-US" altLang="zh-CN" dirty="0" smtClean="0"/>
              <a:t>tweet from </a:t>
            </a:r>
            <a:r>
              <a:rPr lang="en-US" altLang="zh-CN" dirty="0"/>
              <a:t>four classes: </a:t>
            </a:r>
            <a:r>
              <a:rPr lang="en-US" altLang="zh-CN" b="1" dirty="0">
                <a:solidFill>
                  <a:srgbClr val="0070C0"/>
                </a:solidFill>
              </a:rPr>
              <a:t>(1) non-irony, (2) verbal </a:t>
            </a:r>
            <a:r>
              <a:rPr lang="en-US" altLang="zh-CN" b="1" dirty="0" smtClean="0">
                <a:solidFill>
                  <a:srgbClr val="0070C0"/>
                </a:solidFill>
              </a:rPr>
              <a:t>irony by </a:t>
            </a:r>
            <a:r>
              <a:rPr lang="en-US" altLang="zh-CN" b="1" dirty="0">
                <a:solidFill>
                  <a:srgbClr val="0070C0"/>
                </a:solidFill>
              </a:rPr>
              <a:t>means of a polarity contrast, (3) other </a:t>
            </a:r>
            <a:r>
              <a:rPr lang="en-US" altLang="zh-CN" b="1" dirty="0" smtClean="0">
                <a:solidFill>
                  <a:srgbClr val="0070C0"/>
                </a:solidFill>
              </a:rPr>
              <a:t>verbal irony </a:t>
            </a:r>
            <a:r>
              <a:rPr lang="en-US" altLang="zh-CN" b="1" dirty="0">
                <a:solidFill>
                  <a:srgbClr val="0070C0"/>
                </a:solidFill>
              </a:rPr>
              <a:t>and (4) situational irony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5184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Dataset</a:t>
            </a:r>
          </a:p>
          <a:p>
            <a:pPr lvl="1"/>
            <a:r>
              <a:rPr lang="en-US" altLang="zh-CN" sz="1600" dirty="0" smtClean="0"/>
              <a:t>4,618 tweets (2,222 ironic + 2,396 non-ironic)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Preprocessing</a:t>
            </a:r>
            <a:endParaRPr lang="en-US" altLang="zh-CN" sz="1800" dirty="0"/>
          </a:p>
          <a:p>
            <a:pPr lvl="1"/>
            <a:r>
              <a:rPr lang="en-US" altLang="zh-CN" sz="1600" dirty="0" smtClean="0"/>
              <a:t>emoji </a:t>
            </a:r>
            <a:r>
              <a:rPr lang="en-US" altLang="zh-CN" sz="1600" dirty="0"/>
              <a:t>icons </a:t>
            </a:r>
            <a:r>
              <a:rPr lang="en-US" altLang="zh-CN" sz="1600" dirty="0" smtClean="0"/>
              <a:t>in a </a:t>
            </a:r>
            <a:r>
              <a:rPr lang="en-US" altLang="zh-CN" sz="1600" dirty="0"/>
              <a:t>tweet are replaced by a describing text </a:t>
            </a:r>
            <a:r>
              <a:rPr lang="en-US" altLang="zh-CN" sz="1600" dirty="0" smtClean="0"/>
              <a:t>using the </a:t>
            </a:r>
            <a:r>
              <a:rPr lang="en-US" altLang="zh-CN" sz="1600" dirty="0"/>
              <a:t>Python emoji </a:t>
            </a:r>
            <a:r>
              <a:rPr lang="en-US" altLang="zh-CN" sz="1600" dirty="0" smtClean="0"/>
              <a:t>package</a:t>
            </a:r>
          </a:p>
          <a:p>
            <a:pPr lvl="2"/>
            <a:r>
              <a:rPr lang="en-US" altLang="zh-CN" sz="1200" dirty="0"/>
              <a:t>https://</a:t>
            </a:r>
            <a:r>
              <a:rPr lang="en-US" altLang="zh-CN" sz="1200" dirty="0" err="1"/>
              <a:t>pypi.python.org</a:t>
            </a:r>
            <a:r>
              <a:rPr lang="en-US" altLang="zh-CN" sz="1200" dirty="0"/>
              <a:t>/</a:t>
            </a:r>
            <a:r>
              <a:rPr lang="en-US" altLang="zh-CN" sz="1200" dirty="0" err="1"/>
              <a:t>pypi</a:t>
            </a:r>
            <a:r>
              <a:rPr lang="en-US" altLang="zh-CN" sz="1200" dirty="0"/>
              <a:t>/emoji/</a:t>
            </a:r>
            <a:endParaRPr lang="en-US" altLang="zh-CN" sz="1200" dirty="0"/>
          </a:p>
          <a:p>
            <a:pPr lvl="1"/>
            <a:r>
              <a:rPr lang="en-US" altLang="zh-CN" dirty="0"/>
              <a:t>ironic hashtags, such as #not, #sarcasm, #irony, </a:t>
            </a:r>
            <a:r>
              <a:rPr lang="en-US" altLang="zh-CN" dirty="0" smtClean="0"/>
              <a:t>in the </a:t>
            </a:r>
            <a:r>
              <a:rPr lang="en-US" altLang="zh-CN" dirty="0"/>
              <a:t>dataset have been </a:t>
            </a:r>
            <a:r>
              <a:rPr lang="en-US" altLang="zh-CN" dirty="0" smtClean="0"/>
              <a:t>removed</a:t>
            </a:r>
          </a:p>
          <a:p>
            <a:pPr lvl="2"/>
            <a:r>
              <a:rPr lang="en-US" altLang="zh-CN" sz="1100" dirty="0" smtClean="0"/>
              <a:t>This </a:t>
            </a:r>
            <a:r>
              <a:rPr lang="en-US" altLang="zh-CN" sz="1100" dirty="0"/>
              <a:t>makes </a:t>
            </a:r>
            <a:r>
              <a:rPr lang="en-US" altLang="zh-CN" sz="1100" dirty="0" smtClean="0"/>
              <a:t>difficult to </a:t>
            </a:r>
            <a:r>
              <a:rPr lang="en-US" altLang="zh-CN" sz="1100" dirty="0"/>
              <a:t>correctly predict the label of a </a:t>
            </a:r>
            <a:r>
              <a:rPr lang="en-US" altLang="zh-CN" sz="1100" dirty="0" smtClean="0"/>
              <a:t>tweet.</a:t>
            </a:r>
          </a:p>
          <a:p>
            <a:pPr lvl="2"/>
            <a:r>
              <a:rPr lang="en-US" altLang="zh-CN" sz="1100" dirty="0" smtClean="0"/>
              <a:t>For example</a:t>
            </a:r>
            <a:r>
              <a:rPr lang="en-US" altLang="zh-CN" sz="1100" dirty="0"/>
              <a:t>, “@</a:t>
            </a:r>
            <a:r>
              <a:rPr lang="en-US" altLang="zh-CN" sz="1100" dirty="0" err="1"/>
              <a:t>coreybking</a:t>
            </a:r>
            <a:r>
              <a:rPr lang="en-US" altLang="zh-CN" sz="1100" dirty="0"/>
              <a:t> thanks for the spoiler</a:t>
            </a:r>
            <a:r>
              <a:rPr lang="en-US" altLang="zh-CN" sz="1100" dirty="0" smtClean="0"/>
              <a:t>!!!! #not</a:t>
            </a:r>
          </a:p>
          <a:p>
            <a:pPr lvl="1"/>
            <a:r>
              <a:rPr lang="en-US" altLang="zh-CN" dirty="0" smtClean="0"/>
              <a:t>normalize </a:t>
            </a:r>
            <a:r>
              <a:rPr lang="en-US" altLang="zh-CN" dirty="0"/>
              <a:t>each tweet from the </a:t>
            </a:r>
            <a:r>
              <a:rPr lang="en-US" altLang="zh-CN" dirty="0" smtClean="0"/>
              <a:t>dataset using </a:t>
            </a:r>
            <a:r>
              <a:rPr lang="en-US" altLang="zh-CN" dirty="0"/>
              <a:t>a lexicon-based approach proposed by </a:t>
            </a:r>
            <a:r>
              <a:rPr lang="en-US" altLang="zh-CN" dirty="0" smtClean="0"/>
              <a:t>Han et </a:t>
            </a:r>
            <a:r>
              <a:rPr lang="en-US" altLang="zh-CN" dirty="0"/>
              <a:t>al. (</a:t>
            </a:r>
            <a:r>
              <a:rPr lang="en-US" altLang="zh-CN" dirty="0" smtClean="0"/>
              <a:t>2012)</a:t>
            </a:r>
          </a:p>
          <a:p>
            <a:pPr lvl="2"/>
            <a:r>
              <a:rPr lang="en-US" altLang="zh-CN" dirty="0" smtClean="0"/>
              <a:t>using </a:t>
            </a:r>
            <a:r>
              <a:rPr lang="en-US" altLang="zh-CN" dirty="0"/>
              <a:t>a manually constructed </a:t>
            </a:r>
            <a:r>
              <a:rPr lang="en-US" altLang="zh-CN" dirty="0" smtClean="0"/>
              <a:t>normalization dictionary </a:t>
            </a:r>
            <a:r>
              <a:rPr lang="en-US" altLang="zh-CN" dirty="0"/>
              <a:t>(e.g., “</a:t>
            </a:r>
            <a:r>
              <a:rPr lang="en-US" altLang="zh-CN" dirty="0" err="1"/>
              <a:t>reeeaaalll</a:t>
            </a:r>
            <a:r>
              <a:rPr lang="en-US" altLang="zh-CN" dirty="0"/>
              <a:t>” is </a:t>
            </a:r>
            <a:r>
              <a:rPr lang="en-US" altLang="zh-CN" dirty="0" smtClean="0"/>
              <a:t>normalized by </a:t>
            </a:r>
            <a:r>
              <a:rPr lang="en-US" altLang="zh-CN" dirty="0"/>
              <a:t>“real</a:t>
            </a:r>
            <a:r>
              <a:rPr lang="en-US" altLang="zh-CN" dirty="0" smtClean="0"/>
              <a:t>’)</a:t>
            </a:r>
          </a:p>
          <a:p>
            <a:pPr lvl="2"/>
            <a:r>
              <a:rPr lang="en-US" altLang="zh-CN" dirty="0"/>
              <a:t>Tweet normalization is an important pre-processing step as there are around 15% of tweets containing 50% or more out-of-vocabulary tokens (Han and Baldwin, 2011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replace </a:t>
            </a:r>
            <a:r>
              <a:rPr lang="en-US" altLang="zh-CN" dirty="0"/>
              <a:t>all tagged </a:t>
            </a:r>
            <a:r>
              <a:rPr lang="en-US" altLang="zh-CN" dirty="0" smtClean="0"/>
              <a:t>users and </a:t>
            </a:r>
            <a:r>
              <a:rPr lang="en-US" altLang="zh-CN" dirty="0" err="1"/>
              <a:t>urls</a:t>
            </a:r>
            <a:r>
              <a:rPr lang="en-US" altLang="zh-CN" dirty="0"/>
              <a:t> by specific word tokens “&lt;USER&gt;” </a:t>
            </a:r>
            <a:r>
              <a:rPr lang="en-US" altLang="zh-CN" dirty="0" smtClean="0"/>
              <a:t>and “&lt;</a:t>
            </a:r>
            <a:r>
              <a:rPr lang="en-US" altLang="zh-CN" dirty="0"/>
              <a:t>URL&gt;”, </a:t>
            </a:r>
            <a:r>
              <a:rPr lang="en-US" altLang="zh-CN" dirty="0" smtClean="0"/>
              <a:t>respectively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5" y="531546"/>
            <a:ext cx="3895705" cy="24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1904167"/>
            <a:ext cx="7086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Lexical </a:t>
            </a:r>
            <a:r>
              <a:rPr kumimoji="1" lang="en-US" altLang="zh-CN" dirty="0" smtClean="0"/>
              <a:t>features</a:t>
            </a:r>
          </a:p>
          <a:p>
            <a:pPr lvl="1"/>
            <a:r>
              <a:rPr kumimoji="1" lang="en-US" altLang="zh-CN" dirty="0" smtClean="0"/>
              <a:t>1-</a:t>
            </a:r>
            <a:r>
              <a:rPr kumimoji="1" lang="en-US" altLang="zh-CN" dirty="0"/>
              <a:t>, 2-, and 3-grams in both word and character </a:t>
            </a:r>
            <a:r>
              <a:rPr kumimoji="1" lang="en-US" altLang="zh-CN" dirty="0" smtClean="0"/>
              <a:t>levels</a:t>
            </a:r>
          </a:p>
          <a:p>
            <a:pPr lvl="2"/>
            <a:r>
              <a:rPr kumimoji="1" lang="en-US" altLang="zh-CN" dirty="0" smtClean="0"/>
              <a:t>For </a:t>
            </a:r>
            <a:r>
              <a:rPr kumimoji="1" lang="en-US" altLang="zh-CN" dirty="0"/>
              <a:t>each type of n-grams, we utilize only the top 1,000 n-grams based on </a:t>
            </a:r>
            <a:r>
              <a:rPr kumimoji="1" lang="en-US" altLang="zh-CN" dirty="0" err="1" smtClean="0"/>
              <a:t>tf-idf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each </a:t>
            </a:r>
            <a:r>
              <a:rPr kumimoji="1" lang="en-US" altLang="zh-CN" dirty="0"/>
              <a:t>n-gram appearing in a tweet becomes an entry in the feature vector with the corresponding feature value </a:t>
            </a:r>
            <a:r>
              <a:rPr kumimoji="1" lang="en-US" altLang="zh-CN" dirty="0" err="1" smtClean="0"/>
              <a:t>tf-idf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Use the </a:t>
            </a:r>
            <a:r>
              <a:rPr kumimoji="1" lang="en-US" altLang="zh-CN" dirty="0"/>
              <a:t>number of characters and the number of words as </a:t>
            </a:r>
            <a:r>
              <a:rPr kumimoji="1" lang="en-US" altLang="zh-CN" dirty="0" smtClean="0"/>
              <a:t>features</a:t>
            </a:r>
          </a:p>
          <a:p>
            <a:r>
              <a:rPr kumimoji="1" lang="en-US" altLang="zh-CN" dirty="0"/>
              <a:t>Syntactic </a:t>
            </a:r>
            <a:r>
              <a:rPr kumimoji="1" lang="en-US" altLang="zh-CN" dirty="0" smtClean="0"/>
              <a:t>features</a:t>
            </a:r>
          </a:p>
          <a:p>
            <a:pPr lvl="1"/>
            <a:r>
              <a:rPr kumimoji="1" lang="en-US" altLang="zh-CN" dirty="0" smtClean="0"/>
              <a:t>Use </a:t>
            </a:r>
            <a:r>
              <a:rPr kumimoji="1" lang="en-US" altLang="zh-CN" dirty="0"/>
              <a:t>the NLTK toolkit to tokenize and annotate part-of-speech tags (</a:t>
            </a:r>
            <a:r>
              <a:rPr kumimoji="1" lang="en-US" altLang="zh-CN" dirty="0" smtClean="0"/>
              <a:t>POS tags</a:t>
            </a:r>
            <a:r>
              <a:rPr kumimoji="1" lang="en-US" altLang="zh-CN" dirty="0"/>
              <a:t>) for all tweets in the </a:t>
            </a:r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/>
              <a:t>U</a:t>
            </a:r>
            <a:r>
              <a:rPr kumimoji="1" lang="en-US" altLang="zh-CN" dirty="0" smtClean="0"/>
              <a:t>se </a:t>
            </a:r>
            <a:r>
              <a:rPr kumimoji="1" lang="en-US" altLang="zh-CN" dirty="0"/>
              <a:t>all the POS tags with their corresponding </a:t>
            </a:r>
            <a:r>
              <a:rPr kumimoji="1" lang="en-US" altLang="zh-CN" dirty="0" err="1"/>
              <a:t>tf-idf</a:t>
            </a:r>
            <a:r>
              <a:rPr kumimoji="1" lang="en-US" altLang="zh-CN" dirty="0"/>
              <a:t> values as our syntactic features and feature </a:t>
            </a:r>
            <a:r>
              <a:rPr kumimoji="1" lang="en-US" altLang="zh-CN" dirty="0" smtClean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6780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Semantic features</a:t>
            </a:r>
          </a:p>
          <a:p>
            <a:pPr lvl="1"/>
            <a:r>
              <a:rPr kumimoji="1" lang="en-US" altLang="zh-CN" dirty="0" smtClean="0"/>
              <a:t>Employ </a:t>
            </a:r>
            <a:r>
              <a:rPr kumimoji="1" lang="en-US" altLang="zh-CN" dirty="0"/>
              <a:t>300-dimensional pre-trained word </a:t>
            </a:r>
            <a:r>
              <a:rPr kumimoji="1" lang="en-US" altLang="zh-CN" dirty="0" err="1"/>
              <a:t>embeddings</a:t>
            </a:r>
            <a:r>
              <a:rPr kumimoji="1" lang="en-US" altLang="zh-CN" dirty="0"/>
              <a:t> from </a:t>
            </a:r>
            <a:r>
              <a:rPr kumimoji="1" lang="en-US" altLang="zh-CN" dirty="0" err="1" smtClean="0"/>
              <a:t>GloVe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compute </a:t>
            </a:r>
            <a:r>
              <a:rPr kumimoji="1" lang="en-US" altLang="zh-CN" dirty="0"/>
              <a:t>a tweet embedding as the average of the </a:t>
            </a:r>
            <a:r>
              <a:rPr kumimoji="1" lang="en-US" altLang="zh-CN" dirty="0" err="1"/>
              <a:t>embeddings</a:t>
            </a:r>
            <a:r>
              <a:rPr kumimoji="1" lang="en-US" altLang="zh-CN" dirty="0"/>
              <a:t> of words in the </a:t>
            </a:r>
            <a:r>
              <a:rPr kumimoji="1" lang="en-US" altLang="zh-CN" dirty="0" smtClean="0"/>
              <a:t>tweet</a:t>
            </a:r>
          </a:p>
          <a:p>
            <a:pPr lvl="1"/>
            <a:r>
              <a:rPr kumimoji="1" lang="en-US" altLang="zh-CN" dirty="0" smtClean="0"/>
              <a:t>Apply the latent </a:t>
            </a:r>
            <a:r>
              <a:rPr kumimoji="1" lang="en-US" altLang="zh-CN" dirty="0"/>
              <a:t>semantic indexing to capture the underlying semantics of the </a:t>
            </a:r>
            <a:r>
              <a:rPr kumimoji="1" lang="en-US" altLang="zh-CN" dirty="0" smtClean="0"/>
              <a:t>dataset</a:t>
            </a:r>
          </a:p>
          <a:p>
            <a:pPr lvl="2"/>
            <a:r>
              <a:rPr kumimoji="1" lang="en-US" altLang="zh-CN" dirty="0" smtClean="0"/>
              <a:t>each </a:t>
            </a:r>
            <a:r>
              <a:rPr kumimoji="1" lang="en-US" altLang="zh-CN" dirty="0"/>
              <a:t>tweet is represented as a vector of 100 </a:t>
            </a:r>
            <a:r>
              <a:rPr kumimoji="1" lang="en-US" altLang="zh-CN" dirty="0" smtClean="0"/>
              <a:t>dimensions</a:t>
            </a:r>
          </a:p>
          <a:p>
            <a:pPr lvl="1"/>
            <a:r>
              <a:rPr kumimoji="1" lang="en-US" altLang="zh-CN" dirty="0" smtClean="0"/>
              <a:t>Apply </a:t>
            </a:r>
            <a:r>
              <a:rPr kumimoji="1" lang="en-US" altLang="zh-CN" dirty="0"/>
              <a:t>the Brown clustering </a:t>
            </a:r>
            <a:r>
              <a:rPr kumimoji="1" lang="en-US" altLang="zh-CN" dirty="0" smtClean="0"/>
              <a:t>algorithm</a:t>
            </a:r>
          </a:p>
          <a:p>
            <a:pPr lvl="2"/>
            <a:r>
              <a:rPr kumimoji="1" lang="en-US" altLang="zh-CN" dirty="0" smtClean="0"/>
              <a:t>each </a:t>
            </a:r>
            <a:r>
              <a:rPr kumimoji="1" lang="en-US" altLang="zh-CN" dirty="0"/>
              <a:t>word belongs to only one </a:t>
            </a:r>
            <a:r>
              <a:rPr kumimoji="1" lang="en-US" altLang="zh-CN" dirty="0" smtClean="0"/>
              <a:t>cluster</a:t>
            </a:r>
          </a:p>
          <a:p>
            <a:pPr lvl="2"/>
            <a:r>
              <a:rPr kumimoji="1" lang="en-US" altLang="zh-CN" dirty="0" smtClean="0"/>
              <a:t>use </a:t>
            </a:r>
            <a:r>
              <a:rPr kumimoji="1" lang="en-US" altLang="zh-CN" dirty="0"/>
              <a:t>the number of tweet words in each cluster as a feature</a:t>
            </a:r>
            <a:endParaRPr kumimoji="1" lang="zh-CN" altLang="en-US" dirty="0"/>
          </a:p>
          <a:p>
            <a:r>
              <a:rPr kumimoji="1" lang="en-US" altLang="zh-CN" dirty="0"/>
              <a:t>Polarity </a:t>
            </a:r>
            <a:r>
              <a:rPr kumimoji="1" lang="en-US" altLang="zh-CN" dirty="0" smtClean="0"/>
              <a:t>features</a:t>
            </a:r>
          </a:p>
          <a:p>
            <a:pPr lvl="1"/>
            <a:r>
              <a:rPr kumimoji="1" lang="en-US" altLang="zh-CN" dirty="0"/>
              <a:t>U</a:t>
            </a:r>
            <a:r>
              <a:rPr kumimoji="1" lang="en-US" altLang="zh-CN" dirty="0" smtClean="0"/>
              <a:t>se </a:t>
            </a:r>
            <a:r>
              <a:rPr kumimoji="1" lang="en-US" altLang="zh-CN" dirty="0"/>
              <a:t>the number of polarity signals appearing in a tweet as the polarity </a:t>
            </a:r>
            <a:r>
              <a:rPr kumimoji="1" lang="en-US" altLang="zh-CN" dirty="0" smtClean="0"/>
              <a:t>features</a:t>
            </a:r>
          </a:p>
          <a:p>
            <a:pPr lvl="2"/>
            <a:r>
              <a:rPr kumimoji="1" lang="en-US" altLang="zh-CN" dirty="0" smtClean="0"/>
              <a:t>positive </a:t>
            </a:r>
            <a:r>
              <a:rPr kumimoji="1" lang="en-US" altLang="zh-CN" dirty="0"/>
              <a:t>words (e.g., love), negative words (e.g., awful), positive emoji icon and negative emoji </a:t>
            </a:r>
            <a:r>
              <a:rPr kumimoji="1" lang="en-US" altLang="zh-CN" dirty="0" smtClean="0"/>
              <a:t>icon</a:t>
            </a:r>
          </a:p>
          <a:p>
            <a:pPr lvl="2"/>
            <a:r>
              <a:rPr kumimoji="1" lang="en-US" altLang="zh-CN" dirty="0" smtClean="0"/>
              <a:t>use </a:t>
            </a:r>
            <a:r>
              <a:rPr kumimoji="1" lang="en-US" altLang="zh-CN" dirty="0"/>
              <a:t>the sentiment dictionaries provided by Hu and Liu (2004) to identify positive and negative words in a </a:t>
            </a:r>
            <a:r>
              <a:rPr kumimoji="1" lang="en-US" altLang="zh-CN" dirty="0" smtClean="0"/>
              <a:t>tweet</a:t>
            </a:r>
          </a:p>
          <a:p>
            <a:pPr lvl="1"/>
            <a:r>
              <a:rPr kumimoji="1" lang="en-US" altLang="zh-CN" dirty="0" smtClean="0"/>
              <a:t>Use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features that check whether or not a negation word is in a tweet (e.g., not, </a:t>
            </a:r>
            <a:r>
              <a:rPr kumimoji="1" lang="en-US" altLang="zh-CN" dirty="0" err="1"/>
              <a:t>n’t</a:t>
            </a:r>
            <a:r>
              <a:rPr kumimoji="1" lang="en-US" altLang="zh-CN" dirty="0"/>
              <a:t>).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54" y="0"/>
            <a:ext cx="3791246" cy="26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minimize </a:t>
            </a:r>
            <a:r>
              <a:rPr lang="en-US" altLang="zh-CN" dirty="0"/>
              <a:t>the the cross-entropy loss with L2 </a:t>
            </a:r>
            <a:r>
              <a:rPr lang="en-US" altLang="zh-CN" dirty="0" smtClean="0"/>
              <a:t>regularization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follow a 10-fold </a:t>
            </a:r>
            <a:r>
              <a:rPr lang="en-US" altLang="zh-CN" dirty="0" smtClean="0"/>
              <a:t>cross-validation based </a:t>
            </a:r>
            <a:r>
              <a:rPr lang="en-US" altLang="zh-CN" dirty="0"/>
              <a:t>voting </a:t>
            </a:r>
            <a:r>
              <a:rPr lang="en-US" altLang="zh-CN" dirty="0" smtClean="0"/>
              <a:t>strategy</a:t>
            </a:r>
          </a:p>
          <a:p>
            <a:pPr lvl="1"/>
            <a:r>
              <a:rPr lang="en-US" altLang="zh-CN" dirty="0" smtClean="0"/>
              <a:t>split the training </a:t>
            </a:r>
            <a:r>
              <a:rPr lang="en-US" altLang="zh-CN" dirty="0"/>
              <a:t>set into 10 </a:t>
            </a:r>
            <a:r>
              <a:rPr lang="en-US" altLang="zh-CN" dirty="0" smtClean="0"/>
              <a:t>folds</a:t>
            </a:r>
          </a:p>
          <a:p>
            <a:pPr lvl="1"/>
            <a:r>
              <a:rPr lang="en-US" altLang="zh-CN" dirty="0" smtClean="0"/>
              <a:t>combine 9 folds </a:t>
            </a:r>
            <a:r>
              <a:rPr lang="en-US" altLang="zh-CN" dirty="0"/>
              <a:t>to train a classification model and use the </a:t>
            </a:r>
            <a:r>
              <a:rPr lang="en-US" altLang="zh-CN" dirty="0" smtClean="0"/>
              <a:t>remaining fold </a:t>
            </a:r>
            <a:r>
              <a:rPr lang="en-US" altLang="zh-CN" dirty="0"/>
              <a:t>to find the optimal </a:t>
            </a:r>
            <a:r>
              <a:rPr lang="en-US" altLang="zh-CN" dirty="0" smtClean="0"/>
              <a:t>hyper-parameters</a:t>
            </a:r>
            <a:endParaRPr lang="en-US" altLang="zh-CN" dirty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total, we have 10 classification models to </a:t>
            </a:r>
            <a:r>
              <a:rPr lang="en-US" altLang="zh-CN" dirty="0" smtClean="0"/>
              <a:t>produce 10 </a:t>
            </a:r>
            <a:r>
              <a:rPr lang="en-US" altLang="zh-CN" dirty="0"/>
              <a:t>predicted labels for each test tweet. </a:t>
            </a:r>
            <a:r>
              <a:rPr lang="en-US" altLang="zh-CN" dirty="0" smtClean="0"/>
              <a:t>Then, we </a:t>
            </a:r>
            <a:r>
              <a:rPr lang="en-US" altLang="zh-CN" dirty="0"/>
              <a:t>use the voting technique to return the final </a:t>
            </a:r>
            <a:r>
              <a:rPr lang="en-US" altLang="zh-CN" dirty="0" smtClean="0"/>
              <a:t>predicted label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213818"/>
            <a:ext cx="4533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 of Subtask 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2" y="3029263"/>
            <a:ext cx="4136141" cy="1497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63" y="2341173"/>
            <a:ext cx="7185603" cy="25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Subtask 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" y="2194252"/>
            <a:ext cx="3657038" cy="11499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9" y="3801092"/>
            <a:ext cx="3708837" cy="1771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47" y="2407148"/>
            <a:ext cx="7395108" cy="31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782</Words>
  <Application>Microsoft Macintosh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新細明體</vt:lpstr>
      <vt:lpstr>怀旧</vt:lpstr>
      <vt:lpstr>NIHRIO at SemEval-2018 Task 3: A Simple and Accurate Neural Network Model for Irony Detection in Twitter</vt:lpstr>
      <vt:lpstr>SemEval 2018 Task 3</vt:lpstr>
      <vt:lpstr>Data</vt:lpstr>
      <vt:lpstr>Model</vt:lpstr>
      <vt:lpstr>Features</vt:lpstr>
      <vt:lpstr>Features</vt:lpstr>
      <vt:lpstr>Implementation</vt:lpstr>
      <vt:lpstr>Results of Subtask 1</vt:lpstr>
      <vt:lpstr>Results of Subtask 2</vt:lpstr>
      <vt:lpstr>Discussion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NIHRIO at SemEval-2018 Task 3: A Simple and Accurate Neural Network Model for Irony Detection in Twitter</dc:title>
  <dc:creator>Microsoft Office 用户</dc:creator>
  <cp:lastModifiedBy>Microsoft Office 用户</cp:lastModifiedBy>
  <cp:revision>9</cp:revision>
  <dcterms:created xsi:type="dcterms:W3CDTF">2018-08-25T03:33:07Z</dcterms:created>
  <dcterms:modified xsi:type="dcterms:W3CDTF">2018-08-25T07:40:40Z</dcterms:modified>
</cp:coreProperties>
</file>