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3"/>
  </p:normalViewPr>
  <p:slideViewPr>
    <p:cSldViewPr snapToGrid="0" snapToObjects="1">
      <p:cViewPr varScale="1">
        <p:scale>
          <a:sx n="91" d="100"/>
          <a:sy n="9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31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4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82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9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33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0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86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76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298DD-F9AE-024C-A049-C3283DCFF4FF}" type="datetimeFigureOut">
              <a:rPr kumimoji="1" lang="zh-CN" altLang="en-US" smtClean="0"/>
              <a:t>2018/8/25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919346-1CF5-0F44-AD8D-D1B3ECDC7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baziotis/ntua-slp-semeval2018-task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NTUA-SLP at SemEval-2018 Task 3</a:t>
            </a:r>
            <a:r>
              <a:rPr lang="en-US" altLang="zh-CN" sz="4400" dirty="0" smtClean="0"/>
              <a:t>:</a:t>
            </a:r>
            <a:br>
              <a:rPr lang="en-US" altLang="zh-CN" sz="4400" dirty="0" smtClean="0"/>
            </a:br>
            <a:r>
              <a:rPr lang="en-US" altLang="zh-CN" sz="4400" dirty="0" smtClean="0"/>
              <a:t>Tracking </a:t>
            </a:r>
            <a:r>
              <a:rPr lang="en-US" altLang="zh-CN" sz="4400" dirty="0"/>
              <a:t>Ironic Tweets </a:t>
            </a:r>
            <a:r>
              <a:rPr lang="en-US" altLang="zh-CN" sz="4400" dirty="0" smtClean="0"/>
              <a:t>using Ensembles </a:t>
            </a:r>
            <a:r>
              <a:rPr lang="en-US" altLang="zh-CN" sz="4400" dirty="0"/>
              <a:t>of Word and Character Level Attentive RNNs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400" b="1" dirty="0"/>
              <a:t>Christos </a:t>
            </a:r>
            <a:r>
              <a:rPr kumimoji="1" lang="en-US" altLang="zh-CN" sz="1400" b="1" dirty="0" err="1"/>
              <a:t>Baziotis</a:t>
            </a:r>
            <a:r>
              <a:rPr kumimoji="1" lang="en-US" altLang="zh-CN" sz="1400" b="1" dirty="0"/>
              <a:t>, Nikos </a:t>
            </a:r>
            <a:r>
              <a:rPr kumimoji="1" lang="en-US" altLang="zh-CN" sz="1400" b="1" dirty="0" err="1"/>
              <a:t>Athanasiou</a:t>
            </a:r>
            <a:r>
              <a:rPr kumimoji="1" lang="en-US" altLang="zh-CN" sz="1400" b="1" dirty="0"/>
              <a:t>, </a:t>
            </a:r>
            <a:r>
              <a:rPr kumimoji="1" lang="en-US" altLang="zh-CN" sz="1400" b="1" dirty="0" err="1"/>
              <a:t>Pinelopi</a:t>
            </a:r>
            <a:r>
              <a:rPr kumimoji="1" lang="en-US" altLang="zh-CN" sz="1400" b="1" dirty="0"/>
              <a:t> </a:t>
            </a:r>
            <a:r>
              <a:rPr kumimoji="1" lang="en-US" altLang="zh-CN" sz="1400" b="1" dirty="0" err="1"/>
              <a:t>Papalampidi,Athanasia</a:t>
            </a:r>
            <a:r>
              <a:rPr kumimoji="1" lang="en-US" altLang="zh-CN" sz="1400" b="1" dirty="0"/>
              <a:t> </a:t>
            </a:r>
            <a:r>
              <a:rPr kumimoji="1" lang="en-US" altLang="zh-CN" sz="1400" b="1" dirty="0" err="1"/>
              <a:t>Kolovou</a:t>
            </a:r>
            <a:r>
              <a:rPr kumimoji="1" lang="en-US" altLang="zh-CN" sz="1400" b="1" dirty="0" smtClean="0"/>
              <a:t>,</a:t>
            </a:r>
          </a:p>
          <a:p>
            <a:r>
              <a:rPr kumimoji="1" lang="en-US" altLang="zh-CN" sz="1400" b="1" dirty="0" smtClean="0"/>
              <a:t>Georgios </a:t>
            </a:r>
            <a:r>
              <a:rPr kumimoji="1" lang="en-US" altLang="zh-CN" sz="1400" b="1" dirty="0"/>
              <a:t>Paraskevopoulos, Nikolaos </a:t>
            </a:r>
            <a:r>
              <a:rPr kumimoji="1" lang="en-US" altLang="zh-CN" sz="1400" b="1" dirty="0" err="1"/>
              <a:t>EllinasAlexandros</a:t>
            </a:r>
            <a:r>
              <a:rPr kumimoji="1" lang="en-US" altLang="zh-CN" sz="1400" b="1" dirty="0"/>
              <a:t> </a:t>
            </a:r>
            <a:r>
              <a:rPr kumimoji="1" lang="en-US" altLang="zh-CN" sz="1400" b="1" dirty="0" smtClean="0"/>
              <a:t>Potamianos</a:t>
            </a:r>
          </a:p>
        </p:txBody>
      </p:sp>
    </p:spTree>
    <p:extLst>
      <p:ext uri="{BB962C8B-B14F-4D97-AF65-F5344CB8AC3E}">
        <p14:creationId xmlns:p14="http://schemas.microsoft.com/office/powerpoint/2010/main" val="4507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386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In </a:t>
            </a:r>
            <a:r>
              <a:rPr lang="en-US" altLang="zh-CN" sz="1800" dirty="0"/>
              <a:t>order to deal with the problem of class imbalances in Subtask </a:t>
            </a:r>
            <a:r>
              <a:rPr lang="en-US" altLang="zh-CN" sz="1800" dirty="0" smtClean="0"/>
              <a:t>B</a:t>
            </a:r>
            <a:endParaRPr lang="en-US" altLang="zh-CN" sz="1800" dirty="0"/>
          </a:p>
          <a:p>
            <a:pPr lvl="1"/>
            <a:r>
              <a:rPr lang="en-US" altLang="zh-CN" sz="1600" dirty="0"/>
              <a:t>Apply class weights to the loss function of our models</a:t>
            </a:r>
          </a:p>
          <a:p>
            <a:pPr lvl="1"/>
            <a:r>
              <a:rPr lang="en-US" altLang="zh-CN" sz="1600" b="1" dirty="0" smtClean="0"/>
              <a:t>penalizing </a:t>
            </a:r>
            <a:r>
              <a:rPr lang="en-US" altLang="zh-CN" sz="1600" b="1" dirty="0"/>
              <a:t>more</a:t>
            </a:r>
            <a:r>
              <a:rPr lang="en-US" altLang="zh-CN" sz="1600" dirty="0"/>
              <a:t> the </a:t>
            </a:r>
            <a:r>
              <a:rPr lang="en-US" altLang="zh-CN" sz="1600" b="1" dirty="0"/>
              <a:t>misclassification of </a:t>
            </a:r>
            <a:r>
              <a:rPr lang="en-US" altLang="zh-CN" sz="1600" b="1" dirty="0" smtClean="0"/>
              <a:t>underrepresented </a:t>
            </a:r>
            <a:r>
              <a:rPr lang="en-US" altLang="zh-CN" sz="1600" dirty="0" smtClean="0"/>
              <a:t>classes</a:t>
            </a:r>
          </a:p>
          <a:p>
            <a:pPr lvl="1"/>
            <a:r>
              <a:rPr lang="en-US" altLang="zh-CN" sz="1600" dirty="0" smtClean="0"/>
              <a:t>weight </a:t>
            </a:r>
            <a:r>
              <a:rPr lang="en-US" altLang="zh-CN" sz="1600" dirty="0"/>
              <a:t>each class by its </a:t>
            </a:r>
            <a:r>
              <a:rPr lang="en-US" altLang="zh-CN" sz="1600" b="1" dirty="0" smtClean="0"/>
              <a:t>inverse frequency </a:t>
            </a:r>
            <a:r>
              <a:rPr lang="en-US" altLang="zh-CN" sz="1600" b="1" dirty="0"/>
              <a:t>in the training </a:t>
            </a:r>
            <a:r>
              <a:rPr lang="en-US" altLang="zh-CN" sz="1600" b="1" dirty="0" smtClean="0"/>
              <a:t>set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For </a:t>
            </a:r>
            <a:r>
              <a:rPr lang="en-US" altLang="zh-CN" sz="1800" dirty="0"/>
              <a:t>optimizing the networks 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Use </a:t>
            </a:r>
            <a:r>
              <a:rPr lang="en-US" altLang="zh-CN" sz="1600" dirty="0"/>
              <a:t>Adam algorithm (</a:t>
            </a:r>
            <a:r>
              <a:rPr lang="en-US" altLang="zh-CN" sz="1600" dirty="0" err="1"/>
              <a:t>Kingma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and Ba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2014) with </a:t>
            </a:r>
            <a:r>
              <a:rPr lang="en-US" altLang="zh-CN" sz="1600" dirty="0" err="1" smtClean="0"/>
              <a:t>minibatches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of </a:t>
            </a:r>
            <a:r>
              <a:rPr lang="en-US" altLang="zh-CN" sz="1600" dirty="0"/>
              <a:t>size </a:t>
            </a:r>
            <a:r>
              <a:rPr lang="en-US" altLang="zh-CN" sz="1600" dirty="0" smtClean="0"/>
              <a:t>32</a:t>
            </a:r>
          </a:p>
          <a:p>
            <a:pPr lvl="1"/>
            <a:r>
              <a:rPr lang="en-US" altLang="zh-CN" sz="1600" dirty="0" smtClean="0"/>
              <a:t>clip </a:t>
            </a:r>
            <a:r>
              <a:rPr lang="en-US" altLang="zh-CN" sz="1600" dirty="0"/>
              <a:t>the norm of the </a:t>
            </a:r>
            <a:r>
              <a:rPr lang="en-US" altLang="zh-CN" sz="1600" dirty="0" smtClean="0"/>
              <a:t>gradients (</a:t>
            </a:r>
            <a:r>
              <a:rPr lang="en-US" altLang="zh-CN" sz="1600" dirty="0" err="1" smtClean="0"/>
              <a:t>Pascanu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et al., 2013) at </a:t>
            </a:r>
            <a:r>
              <a:rPr lang="en-US" altLang="zh-CN" sz="1600" dirty="0"/>
              <a:t>1 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对梯度进行裁剪，防止梯度爆炸的问题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  <a:p>
            <a:pPr lvl="2"/>
            <a:r>
              <a:rPr lang="en-US" altLang="zh-CN" sz="1200" dirty="0" smtClean="0"/>
              <a:t>as </a:t>
            </a:r>
            <a:r>
              <a:rPr lang="en-US" altLang="zh-CN" sz="1200" dirty="0"/>
              <a:t>an extra </a:t>
            </a:r>
            <a:r>
              <a:rPr lang="en-US" altLang="zh-CN" sz="1200" dirty="0" smtClean="0"/>
              <a:t>safety </a:t>
            </a:r>
            <a:r>
              <a:rPr lang="en-US" altLang="zh-CN" sz="1200" dirty="0"/>
              <a:t>measure against exploding </a:t>
            </a:r>
            <a:r>
              <a:rPr lang="en-US" altLang="zh-CN" sz="1200" dirty="0" smtClean="0"/>
              <a:t>gradients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kumimoji="1" lang="en-US" altLang="zh-CN" sz="16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sz="1600" dirty="0" smtClean="0"/>
              <a:t>To </a:t>
            </a:r>
            <a:r>
              <a:rPr kumimoji="1" lang="en-US" altLang="zh-CN" sz="1600" dirty="0"/>
              <a:t>find good hyper-parameter values in a relative short time</a:t>
            </a:r>
            <a:endParaRPr kumimoji="1" lang="zh-CN" altLang="en-US" sz="1600" dirty="0"/>
          </a:p>
          <a:p>
            <a:pPr lvl="1"/>
            <a:r>
              <a:rPr kumimoji="1" lang="en-US" altLang="zh-CN" sz="1600" dirty="0" smtClean="0"/>
              <a:t>Adopt </a:t>
            </a:r>
            <a:r>
              <a:rPr kumimoji="1" lang="en-US" altLang="zh-CN" sz="1600" dirty="0"/>
              <a:t>the Bayesian optimization (</a:t>
            </a:r>
            <a:r>
              <a:rPr kumimoji="1" lang="en-US" altLang="zh-CN" sz="1600" dirty="0" err="1"/>
              <a:t>Bergstra</a:t>
            </a:r>
            <a:r>
              <a:rPr kumimoji="1" lang="en-US" altLang="zh-CN" sz="1600" dirty="0"/>
              <a:t> et al., 2013) </a:t>
            </a:r>
            <a:r>
              <a:rPr kumimoji="1" lang="en-US" altLang="zh-CN" sz="1600" dirty="0" smtClean="0"/>
              <a:t>approach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033" y="1873869"/>
            <a:ext cx="3772678" cy="17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78101"/>
            <a:ext cx="4349310" cy="38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5813912" cy="413303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Bag of </a:t>
            </a:r>
            <a:r>
              <a:rPr lang="en-US" altLang="zh-CN" dirty="0"/>
              <a:t>Words (BOW)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TF-IDF weighting.</a:t>
            </a:r>
          </a:p>
          <a:p>
            <a:r>
              <a:rPr lang="en-US" altLang="zh-CN" dirty="0" smtClean="0"/>
              <a:t>Neural </a:t>
            </a:r>
            <a:r>
              <a:rPr lang="en-US" altLang="zh-CN" dirty="0"/>
              <a:t>Bag of Words (</a:t>
            </a:r>
            <a:r>
              <a:rPr lang="en-US" altLang="zh-CN" dirty="0" smtClean="0"/>
              <a:t>NBOW) model</a:t>
            </a:r>
          </a:p>
          <a:p>
            <a:pPr lvl="1"/>
            <a:r>
              <a:rPr lang="en-US" altLang="zh-CN" dirty="0" smtClean="0"/>
              <a:t>retrieve </a:t>
            </a:r>
            <a:r>
              <a:rPr lang="en-US" altLang="zh-CN" dirty="0"/>
              <a:t>the </a:t>
            </a:r>
            <a:r>
              <a:rPr lang="en-US" altLang="zh-CN" dirty="0" smtClean="0"/>
              <a:t>word2vec representations of </a:t>
            </a:r>
            <a:r>
              <a:rPr lang="en-US" altLang="zh-CN" dirty="0"/>
              <a:t>the words in a tweet and </a:t>
            </a:r>
            <a:r>
              <a:rPr lang="en-US" altLang="zh-CN" dirty="0" smtClean="0"/>
              <a:t>compute the </a:t>
            </a:r>
            <a:r>
              <a:rPr lang="en-US" altLang="zh-CN" dirty="0"/>
              <a:t>tweet representation as the centroid of </a:t>
            </a:r>
            <a:r>
              <a:rPr lang="en-US" altLang="zh-CN" dirty="0" smtClean="0"/>
              <a:t>the constituent word2vec representations</a:t>
            </a:r>
          </a:p>
          <a:p>
            <a:r>
              <a:rPr lang="en-US" altLang="zh-CN" dirty="0" smtClean="0"/>
              <a:t>Both BOW and</a:t>
            </a:r>
            <a:r>
              <a:rPr lang="en-US" altLang="zh-CN" dirty="0"/>
              <a:t> </a:t>
            </a:r>
            <a:r>
              <a:rPr lang="en-US" altLang="zh-CN" dirty="0" smtClean="0"/>
              <a:t>N-BOW features </a:t>
            </a:r>
            <a:r>
              <a:rPr lang="en-US" altLang="zh-CN" dirty="0"/>
              <a:t>are then fed to a linear SVM </a:t>
            </a:r>
            <a:r>
              <a:rPr lang="en-US" altLang="zh-CN" dirty="0" smtClean="0"/>
              <a:t>classifier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tuned C = 0:6.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01" y="1845733"/>
            <a:ext cx="4244488" cy="44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Attention Visualizations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73" y="1849900"/>
            <a:ext cx="6500251" cy="44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performance reported in this paper </a:t>
            </a:r>
            <a:r>
              <a:rPr lang="en-US" altLang="zh-CN" dirty="0" smtClean="0"/>
              <a:t>could be </a:t>
            </a:r>
            <a:r>
              <a:rPr lang="en-US" altLang="zh-CN" dirty="0"/>
              <a:t>further </a:t>
            </a:r>
            <a:r>
              <a:rPr lang="en-US" altLang="zh-CN" dirty="0" smtClean="0"/>
              <a:t>boosted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utilizing transfer </a:t>
            </a:r>
            <a:r>
              <a:rPr lang="en-US" altLang="zh-CN" dirty="0" smtClean="0"/>
              <a:t>learning methods </a:t>
            </a:r>
            <a:r>
              <a:rPr lang="en-US" altLang="zh-CN" dirty="0"/>
              <a:t>from larger </a:t>
            </a:r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the joint </a:t>
            </a:r>
            <a:r>
              <a:rPr lang="en-US" altLang="zh-CN" dirty="0"/>
              <a:t>training of word- and character-level </a:t>
            </a:r>
            <a:r>
              <a:rPr lang="en-US" altLang="zh-CN" dirty="0" smtClean="0"/>
              <a:t>models can </a:t>
            </a:r>
            <a:r>
              <a:rPr lang="en-US" altLang="zh-CN" dirty="0"/>
              <a:t>be tested for further improvement of </a:t>
            </a:r>
            <a:r>
              <a:rPr lang="en-US" altLang="zh-CN" dirty="0" smtClean="0"/>
              <a:t>the results.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Finally, we make the source </a:t>
            </a:r>
            <a:r>
              <a:rPr lang="en-US" altLang="zh-CN" dirty="0"/>
              <a:t>code </a:t>
            </a:r>
            <a:r>
              <a:rPr lang="en-US" altLang="zh-CN" dirty="0" smtClean="0"/>
              <a:t>of our </a:t>
            </a:r>
            <a:r>
              <a:rPr lang="en-US" altLang="zh-CN" dirty="0"/>
              <a:t>models and our </a:t>
            </a:r>
            <a:r>
              <a:rPr lang="en-US" altLang="zh-CN" dirty="0" err="1"/>
              <a:t>pretrained</a:t>
            </a:r>
            <a:r>
              <a:rPr lang="en-US" altLang="zh-CN" dirty="0"/>
              <a:t> word </a:t>
            </a:r>
            <a:r>
              <a:rPr lang="en-US" altLang="zh-CN" dirty="0" err="1" smtClean="0"/>
              <a:t>embeddings</a:t>
            </a:r>
            <a:r>
              <a:rPr lang="en-US" altLang="zh-CN" dirty="0"/>
              <a:t> </a:t>
            </a:r>
            <a:r>
              <a:rPr lang="en-US" altLang="zh-CN" dirty="0" smtClean="0"/>
              <a:t>available </a:t>
            </a:r>
            <a:r>
              <a:rPr lang="en-US" altLang="zh-CN" dirty="0"/>
              <a:t>to the </a:t>
            </a:r>
            <a:r>
              <a:rPr lang="en-US" altLang="zh-CN" dirty="0" smtClean="0"/>
              <a:t>community, </a:t>
            </a:r>
            <a:r>
              <a:rPr lang="en-US" altLang="zh-CN" dirty="0"/>
              <a:t>in order to make </a:t>
            </a:r>
            <a:r>
              <a:rPr lang="en-US" altLang="zh-CN" dirty="0" smtClean="0"/>
              <a:t>our results </a:t>
            </a:r>
            <a:r>
              <a:rPr lang="en-US" altLang="zh-CN" dirty="0"/>
              <a:t>easily reproducible and facilitate </a:t>
            </a:r>
            <a:r>
              <a:rPr lang="en-US" altLang="zh-CN" dirty="0" smtClean="0"/>
              <a:t>further experimentation.</a:t>
            </a:r>
          </a:p>
          <a:p>
            <a:pPr lvl="1"/>
            <a:r>
              <a:rPr lang="en-US" altLang="zh-CN" dirty="0" smtClean="0">
                <a:hlinkClick r:id="rId2"/>
              </a:rPr>
              <a:t>http://github.com/cbaziotis/ntua-slp-semeval2018-task3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69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Unlabeled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collected a dataset of </a:t>
            </a:r>
            <a:r>
              <a:rPr lang="en-US" altLang="zh-CN" dirty="0" smtClean="0"/>
              <a:t>550 million </a:t>
            </a:r>
            <a:r>
              <a:rPr lang="en-US" altLang="zh-CN" dirty="0"/>
              <a:t>archived English Twitter </a:t>
            </a:r>
            <a:r>
              <a:rPr lang="en-US" altLang="zh-CN" dirty="0" smtClean="0"/>
              <a:t>messages</a:t>
            </a:r>
          </a:p>
          <a:p>
            <a:pPr lvl="1"/>
            <a:r>
              <a:rPr lang="en-US" altLang="zh-CN" dirty="0" smtClean="0"/>
              <a:t>from Apr</a:t>
            </a:r>
            <a:r>
              <a:rPr lang="en-US" altLang="zh-CN" dirty="0"/>
              <a:t>. 2014 to Jun. </a:t>
            </a:r>
            <a:r>
              <a:rPr lang="en-US" altLang="zh-CN" dirty="0" smtClean="0"/>
              <a:t>2017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1) calculating word statistics needed in our </a:t>
            </a:r>
            <a:r>
              <a:rPr lang="en-US" altLang="zh-CN" dirty="0" smtClean="0"/>
              <a:t>text preprocessing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en-US" altLang="zh-CN" dirty="0" smtClean="0"/>
              <a:t>training word2vec </a:t>
            </a:r>
            <a:r>
              <a:rPr lang="en-US" altLang="zh-CN" dirty="0"/>
              <a:t>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2"/>
            <a:r>
              <a:rPr lang="en-US" altLang="zh-CN" dirty="0"/>
              <a:t>the skip-gram model</a:t>
            </a:r>
          </a:p>
          <a:p>
            <a:pPr lvl="2"/>
            <a:r>
              <a:rPr lang="en-US" altLang="zh-CN" dirty="0"/>
              <a:t>negative sampling of 5 and minimum word count of 20</a:t>
            </a:r>
          </a:p>
          <a:p>
            <a:pPr lvl="2"/>
            <a:r>
              <a:rPr lang="en-US" altLang="zh-CN" dirty="0"/>
              <a:t>utilizing </a:t>
            </a:r>
            <a:r>
              <a:rPr lang="en-US" altLang="zh-CN" dirty="0" err="1"/>
              <a:t>Gensim’s</a:t>
            </a:r>
            <a:r>
              <a:rPr lang="en-US" altLang="zh-CN" dirty="0"/>
              <a:t> implementation</a:t>
            </a:r>
          </a:p>
          <a:p>
            <a:pPr lvl="2"/>
            <a:r>
              <a:rPr lang="en-US" altLang="zh-CN" dirty="0"/>
              <a:t>The resulting vocabulary contains 800,000 words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5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Utilize </a:t>
            </a:r>
            <a:r>
              <a:rPr kumimoji="1" lang="en-US" altLang="zh-CN" dirty="0"/>
              <a:t>the ekphrasis2 (</a:t>
            </a:r>
            <a:r>
              <a:rPr kumimoji="1" lang="en-US" altLang="zh-CN" dirty="0" err="1"/>
              <a:t>Baziotis</a:t>
            </a:r>
            <a:r>
              <a:rPr kumimoji="1" lang="en-US" altLang="zh-CN" dirty="0"/>
              <a:t> et al., 2017) tool as a tweet </a:t>
            </a:r>
            <a:r>
              <a:rPr kumimoji="1" lang="en-US" altLang="zh-CN" dirty="0" smtClean="0"/>
              <a:t>preprocessor</a:t>
            </a:r>
          </a:p>
          <a:p>
            <a:pPr lvl="1"/>
            <a:r>
              <a:rPr lang="en-US" altLang="zh-CN" dirty="0" smtClean="0"/>
              <a:t>http://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cbaziotis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ekphrasis</a:t>
            </a:r>
            <a:endParaRPr kumimoji="1" lang="zh-CN" altLang="en-US" dirty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preprocessing steps included in </a:t>
            </a:r>
            <a:r>
              <a:rPr kumimoji="1" lang="en-US" altLang="zh-CN" dirty="0" err="1"/>
              <a:t>ekphrasis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are</a:t>
            </a:r>
          </a:p>
          <a:p>
            <a:pPr lvl="1"/>
            <a:r>
              <a:rPr kumimoji="1" lang="en-US" altLang="zh-CN" dirty="0" smtClean="0"/>
              <a:t>Twitter-specific tokenization</a:t>
            </a:r>
          </a:p>
          <a:p>
            <a:pPr lvl="1"/>
            <a:r>
              <a:rPr kumimoji="1" lang="en-US" altLang="zh-CN" dirty="0" smtClean="0"/>
              <a:t>spell correction</a:t>
            </a:r>
          </a:p>
          <a:p>
            <a:pPr lvl="1"/>
            <a:r>
              <a:rPr kumimoji="1" lang="en-US" altLang="zh-CN" dirty="0" smtClean="0"/>
              <a:t>word normalization (e.g. #</a:t>
            </a:r>
            <a:r>
              <a:rPr kumimoji="1" lang="en-US" altLang="zh-CN" dirty="0" err="1" smtClean="0"/>
              <a:t>TwinPeaks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&lt;hashtag&gt;</a:t>
            </a:r>
            <a:r>
              <a:rPr kumimoji="1" lang="en-US" altLang="zh-CN" dirty="0" smtClean="0"/>
              <a:t> )</a:t>
            </a:r>
          </a:p>
          <a:p>
            <a:pPr lvl="1"/>
            <a:r>
              <a:rPr kumimoji="1" lang="en-US" altLang="zh-CN" dirty="0" smtClean="0"/>
              <a:t>word </a:t>
            </a:r>
            <a:r>
              <a:rPr kumimoji="1" lang="en-US" altLang="zh-CN" dirty="0"/>
              <a:t>segmentation (for splitting </a:t>
            </a:r>
            <a:r>
              <a:rPr kumimoji="1" lang="en-US" altLang="zh-CN" dirty="0" smtClean="0"/>
              <a:t>hashtags)</a:t>
            </a:r>
          </a:p>
          <a:p>
            <a:pPr lvl="1"/>
            <a:r>
              <a:rPr kumimoji="1" lang="en-US" altLang="zh-CN" dirty="0" smtClean="0"/>
              <a:t>word annotation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30" y="4715413"/>
            <a:ext cx="9055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Designed </a:t>
            </a:r>
            <a:r>
              <a:rPr lang="en-US" altLang="zh-CN" dirty="0"/>
              <a:t>two independent </a:t>
            </a:r>
            <a:r>
              <a:rPr lang="en-US" altLang="zh-CN" dirty="0" smtClean="0"/>
              <a:t>deep-learning models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first model operates at the </a:t>
            </a:r>
            <a:r>
              <a:rPr lang="en-US" altLang="zh-CN" dirty="0" smtClean="0"/>
              <a:t>word-level</a:t>
            </a:r>
            <a:endParaRPr lang="en-US" altLang="zh-CN" dirty="0"/>
          </a:p>
          <a:p>
            <a:pPr lvl="2"/>
            <a:r>
              <a:rPr lang="en-US" altLang="zh-CN" dirty="0"/>
              <a:t>capturing the semantic information of </a:t>
            </a:r>
            <a:r>
              <a:rPr lang="en-US" altLang="zh-CN" dirty="0" smtClean="0"/>
              <a:t>the tweet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second model at the </a:t>
            </a:r>
            <a:r>
              <a:rPr lang="en-US" altLang="zh-CN" dirty="0" smtClean="0"/>
              <a:t>character-level</a:t>
            </a:r>
          </a:p>
          <a:p>
            <a:pPr lvl="2"/>
            <a:r>
              <a:rPr lang="en-US" altLang="zh-CN" dirty="0" smtClean="0"/>
              <a:t>capturing </a:t>
            </a:r>
            <a:r>
              <a:rPr lang="en-US" altLang="zh-CN" dirty="0"/>
              <a:t>the syntactic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 smtClean="0"/>
              <a:t>Both models share </a:t>
            </a:r>
            <a:r>
              <a:rPr lang="en-US" altLang="zh-CN" dirty="0"/>
              <a:t>the same architecture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48" y="1876864"/>
            <a:ext cx="4983787" cy="42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Embedding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Character-level</a:t>
            </a:r>
          </a:p>
          <a:p>
            <a:pPr lvl="1"/>
            <a:r>
              <a:rPr lang="en-US" altLang="zh-CN" dirty="0" smtClean="0"/>
              <a:t>The input to the network is a Twitter message, treated as a sequence of characters.</a:t>
            </a:r>
          </a:p>
          <a:p>
            <a:pPr lvl="1"/>
            <a:r>
              <a:rPr lang="en-US" altLang="zh-CN" dirty="0" smtClean="0"/>
              <a:t>We randomly initialize the weights of the embedding layer and learn the character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from scratch.</a:t>
            </a:r>
          </a:p>
          <a:p>
            <a:r>
              <a:rPr lang="en-US" altLang="zh-CN" dirty="0" smtClean="0"/>
              <a:t>Word-level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input to the network is a </a:t>
            </a:r>
            <a:r>
              <a:rPr lang="en-US" altLang="zh-CN" dirty="0" smtClean="0"/>
              <a:t>Twitter message</a:t>
            </a:r>
            <a:r>
              <a:rPr lang="en-US" altLang="zh-CN" dirty="0"/>
              <a:t>, treated as a sequence of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dirty="0" smtClean="0"/>
              <a:t>We initialize the </a:t>
            </a:r>
            <a:r>
              <a:rPr lang="en-US" altLang="zh-CN" dirty="0"/>
              <a:t>weights of the embedding layer with our </a:t>
            </a:r>
            <a:r>
              <a:rPr lang="en-US" altLang="zh-CN" dirty="0" err="1" smtClean="0"/>
              <a:t>pretrained</a:t>
            </a:r>
            <a:r>
              <a:rPr lang="en-US" altLang="zh-CN" dirty="0"/>
              <a:t> </a:t>
            </a:r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26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752492" cy="40233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Embedding Layer</a:t>
            </a:r>
          </a:p>
          <a:p>
            <a:pPr lvl="1"/>
            <a:r>
              <a:rPr lang="en-US" altLang="zh-CN" dirty="0"/>
              <a:t>Character-level</a:t>
            </a:r>
          </a:p>
          <a:p>
            <a:pPr lvl="2"/>
            <a:r>
              <a:rPr lang="en-US" altLang="zh-CN" dirty="0"/>
              <a:t>The input to the network is a Twitter message, treated as a sequence of characters.</a:t>
            </a:r>
          </a:p>
          <a:p>
            <a:pPr lvl="2"/>
            <a:r>
              <a:rPr lang="en-US" altLang="zh-CN" dirty="0"/>
              <a:t>We randomly initialize the weights of the embedding layer and learn the character </a:t>
            </a:r>
            <a:r>
              <a:rPr lang="en-US" altLang="zh-CN" dirty="0" err="1"/>
              <a:t>embeddings</a:t>
            </a:r>
            <a:r>
              <a:rPr lang="en-US" altLang="zh-CN" dirty="0"/>
              <a:t> from scratch.</a:t>
            </a:r>
          </a:p>
          <a:p>
            <a:pPr lvl="1"/>
            <a:r>
              <a:rPr lang="en-US" altLang="zh-CN" dirty="0"/>
              <a:t>Word-level</a:t>
            </a:r>
          </a:p>
          <a:p>
            <a:pPr lvl="2"/>
            <a:r>
              <a:rPr lang="en-US" altLang="zh-CN" dirty="0"/>
              <a:t>The input to the network is a Twitter message, treated as a sequence of words</a:t>
            </a:r>
          </a:p>
          <a:p>
            <a:pPr lvl="2"/>
            <a:r>
              <a:rPr lang="en-US" altLang="zh-CN" dirty="0"/>
              <a:t>We initialize the weights of the embedding layer with our </a:t>
            </a:r>
            <a:r>
              <a:rPr lang="en-US" altLang="zh-CN" dirty="0" err="1"/>
              <a:t>pretrained</a:t>
            </a:r>
            <a:r>
              <a:rPr lang="en-US" altLang="zh-CN" dirty="0"/>
              <a:t> word </a:t>
            </a:r>
            <a:r>
              <a:rPr lang="en-US" altLang="zh-CN" dirty="0" err="1" smtClean="0"/>
              <a:t>embeddings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82" y="128279"/>
            <a:ext cx="3463335" cy="61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Bi-LSTM</a:t>
            </a:r>
            <a:endParaRPr kumimoji="1" lang="zh-CN" altLang="en-US" dirty="0"/>
          </a:p>
          <a:p>
            <a:r>
              <a:rPr kumimoji="1" lang="en-US" altLang="zh-CN" dirty="0" smtClean="0"/>
              <a:t>Attention Layer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Output Layer</a:t>
            </a:r>
          </a:p>
          <a:p>
            <a:pPr lvl="1"/>
            <a:r>
              <a:rPr lang="en-US" altLang="zh-CN" dirty="0" smtClean="0"/>
              <a:t>a fully-connected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en-US" altLang="zh-CN" dirty="0"/>
              <a:t>layer with L neurons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82" y="128279"/>
            <a:ext cx="3463335" cy="6152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9" y="2739488"/>
            <a:ext cx="4186462" cy="18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/>
              <a:t>Gaussian noise to the embedding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Dropout</a:t>
            </a:r>
          </a:p>
          <a:p>
            <a:r>
              <a:rPr lang="en-US" altLang="zh-CN" dirty="0" smtClean="0"/>
              <a:t>Early-stopping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dirty="0" smtClean="0"/>
              <a:t>o </a:t>
            </a:r>
            <a:r>
              <a:rPr lang="en-US" altLang="zh-CN" dirty="0"/>
              <a:t>not fine-tune the embedding </a:t>
            </a:r>
            <a:r>
              <a:rPr lang="en-US" altLang="zh-CN" dirty="0" smtClean="0"/>
              <a:t>layers of </a:t>
            </a:r>
            <a:r>
              <a:rPr lang="en-US" altLang="zh-CN" dirty="0"/>
              <a:t>the word-level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words in the test set </a:t>
            </a:r>
            <a:r>
              <a:rPr lang="en-US" altLang="zh-CN" dirty="0" smtClean="0"/>
              <a:t>and not </a:t>
            </a:r>
            <a:r>
              <a:rPr lang="en-US" altLang="zh-CN" dirty="0"/>
              <a:t>in the training set, will remain at their </a:t>
            </a:r>
            <a:r>
              <a:rPr lang="en-US" altLang="zh-CN" dirty="0" smtClean="0"/>
              <a:t>initial position which may no longer reflect their “true” meaning, leading to miss-classifications.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Unweighted </a:t>
            </a:r>
            <a:r>
              <a:rPr lang="en-US" altLang="zh-CN" dirty="0"/>
              <a:t>Average (UA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Majority Voting (MV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3" y="2664656"/>
            <a:ext cx="4054426" cy="833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5" y="4610138"/>
            <a:ext cx="3136314" cy="13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02019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639</Words>
  <Application>Microsoft Macintosh PowerPoint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SimHei</vt:lpstr>
      <vt:lpstr>Wingdings</vt:lpstr>
      <vt:lpstr>宋体</vt:lpstr>
      <vt:lpstr>新細明體</vt:lpstr>
      <vt:lpstr>怀旧</vt:lpstr>
      <vt:lpstr>NTUA-SLP at SemEval-2018 Task 3: Tracking Ironic Tweets using Ensembles of Word and Character Level Attentive RNNs</vt:lpstr>
      <vt:lpstr>Data</vt:lpstr>
      <vt:lpstr>Preprocessing</vt:lpstr>
      <vt:lpstr>Model</vt:lpstr>
      <vt:lpstr>Embedding Layer</vt:lpstr>
      <vt:lpstr>Model</vt:lpstr>
      <vt:lpstr>Model</vt:lpstr>
      <vt:lpstr>Regularization</vt:lpstr>
      <vt:lpstr>Ensemble</vt:lpstr>
      <vt:lpstr>Training</vt:lpstr>
      <vt:lpstr>Results</vt:lpstr>
      <vt:lpstr>Results</vt:lpstr>
      <vt:lpstr>Attention Visualizations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NTUA-SLP at SemEval-2018 Task 3: Tracking Ironic Tweets using Ensembles of Word and Character Level Attentive RNNs</dc:title>
  <dc:creator>Microsoft Office 用户</dc:creator>
  <cp:lastModifiedBy>Microsoft Office 用户</cp:lastModifiedBy>
  <cp:revision>15</cp:revision>
  <dcterms:created xsi:type="dcterms:W3CDTF">2018-08-25T07:40:44Z</dcterms:created>
  <dcterms:modified xsi:type="dcterms:W3CDTF">2018-08-25T10:49:58Z</dcterms:modified>
</cp:coreProperties>
</file>