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9"/>
    <p:restoredTop sz="94681"/>
  </p:normalViewPr>
  <p:slideViewPr>
    <p:cSldViewPr snapToGrid="0" snapToObjects="1">
      <p:cViewPr>
        <p:scale>
          <a:sx n="120" d="100"/>
          <a:sy n="120" d="100"/>
        </p:scale>
        <p:origin x="624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7234-0728-0A45-9005-5E4D46D73071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668D-7B61-7548-A9C1-E331D94F3DA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86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7234-0728-0A45-9005-5E4D46D73071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668D-7B61-7548-A9C1-E331D94F3D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334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7234-0728-0A45-9005-5E4D46D73071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668D-7B61-7548-A9C1-E331D94F3D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5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7234-0728-0A45-9005-5E4D46D73071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668D-7B61-7548-A9C1-E331D94F3D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02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7234-0728-0A45-9005-5E4D46D73071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668D-7B61-7548-A9C1-E331D94F3DA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5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7234-0728-0A45-9005-5E4D46D73071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668D-7B61-7548-A9C1-E331D94F3D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60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7234-0728-0A45-9005-5E4D46D73071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668D-7B61-7548-A9C1-E331D94F3D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607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7234-0728-0A45-9005-5E4D46D73071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668D-7B61-7548-A9C1-E331D94F3D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248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7234-0728-0A45-9005-5E4D46D73071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668D-7B61-7548-A9C1-E331D94F3D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69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907234-0728-0A45-9005-5E4D46D73071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A2668D-7B61-7548-A9C1-E331D94F3D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530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7234-0728-0A45-9005-5E4D46D73071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668D-7B61-7548-A9C1-E331D94F3D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458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907234-0728-0A45-9005-5E4D46D73071}" type="datetimeFigureOut">
              <a:rPr kumimoji="1" lang="zh-CN" altLang="en-US" smtClean="0"/>
              <a:t>2018/9/6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5A2668D-7B61-7548-A9C1-E331D94F3DA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65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Parsing-based Sarcasm Sentiment Recognition </a:t>
            </a:r>
            <a:r>
              <a:rPr lang="en-US" altLang="zh-CN" sz="5400" dirty="0" smtClean="0"/>
              <a:t>in Twitter </a:t>
            </a:r>
            <a:r>
              <a:rPr lang="en-US" altLang="zh-CN" sz="5400" dirty="0"/>
              <a:t>Data</a:t>
            </a:r>
            <a:endParaRPr kumimoji="1"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sz="2000" dirty="0"/>
              <a:t>Santosh Kumar </a:t>
            </a:r>
            <a:r>
              <a:rPr kumimoji="1" lang="en-US" altLang="zh-CN" sz="2000" dirty="0" smtClean="0"/>
              <a:t>Bharti, </a:t>
            </a:r>
            <a:r>
              <a:rPr kumimoji="1" lang="en-US" altLang="zh-CN" sz="2000" dirty="0" err="1" smtClean="0"/>
              <a:t>Korra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/>
              <a:t>Sathya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 smtClean="0"/>
              <a:t>Babu</a:t>
            </a:r>
            <a:r>
              <a:rPr kumimoji="1" lang="en-US" altLang="zh-CN" sz="2000" dirty="0" smtClean="0"/>
              <a:t>, Sanjay </a:t>
            </a:r>
            <a:r>
              <a:rPr kumimoji="1" lang="en-US" altLang="zh-CN" sz="2000" dirty="0"/>
              <a:t>Kumar </a:t>
            </a:r>
            <a:r>
              <a:rPr kumimoji="1" lang="en-US" altLang="zh-CN" sz="2000" dirty="0" smtClean="0"/>
              <a:t>Jena</a:t>
            </a:r>
          </a:p>
          <a:p>
            <a:endParaRPr kumimoji="1" lang="en-US" altLang="zh-CN" sz="2000" dirty="0" smtClean="0"/>
          </a:p>
          <a:p>
            <a:r>
              <a:rPr lang="en-US" altLang="zh-CN" sz="1100" dirty="0" smtClean="0"/>
              <a:t>2015 </a:t>
            </a:r>
            <a:r>
              <a:rPr lang="en-US" altLang="zh-CN" sz="1100" dirty="0"/>
              <a:t>IEEE/ACM International Conference on Advances in Social Networks Analysis and Mining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84217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Algorithm 1:  </a:t>
            </a:r>
            <a:r>
              <a:rPr lang="en-US" altLang="zh-CN" dirty="0" smtClean="0"/>
              <a:t>Parsing Based Lexical Generation Algorithm (PBLGA)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/>
              <a:t>To learn sentiment </a:t>
            </a:r>
            <a:r>
              <a:rPr kumimoji="1" lang="en-US" altLang="zh-CN" dirty="0" smtClean="0"/>
              <a:t>phrase, if </a:t>
            </a:r>
            <a:r>
              <a:rPr kumimoji="1" lang="en-US" altLang="zh-CN" dirty="0"/>
              <a:t>subset of parse contains </a:t>
            </a:r>
            <a:r>
              <a:rPr kumimoji="1" lang="en-US" altLang="zh-CN" dirty="0" smtClean="0"/>
              <a:t>either</a:t>
            </a:r>
          </a:p>
          <a:p>
            <a:pPr lvl="1"/>
            <a:r>
              <a:rPr kumimoji="1" lang="en-US" altLang="zh-CN" dirty="0" smtClean="0"/>
              <a:t>(noun </a:t>
            </a:r>
            <a:r>
              <a:rPr kumimoji="1" lang="en-US" altLang="zh-CN" dirty="0"/>
              <a:t>phrase followed by verb </a:t>
            </a:r>
            <a:r>
              <a:rPr kumimoji="1" lang="en-US" altLang="zh-CN" dirty="0" smtClean="0"/>
              <a:t>phrase) </a:t>
            </a:r>
            <a:r>
              <a:rPr kumimoji="1" lang="en-US" altLang="zh-CN" dirty="0" smtClean="0"/>
              <a:t>or</a:t>
            </a:r>
          </a:p>
          <a:p>
            <a:pPr lvl="1"/>
            <a:r>
              <a:rPr kumimoji="1" lang="en-US" altLang="zh-CN" dirty="0" smtClean="0"/>
              <a:t>(adjective phrase) </a:t>
            </a:r>
            <a:r>
              <a:rPr kumimoji="1" lang="en-US" altLang="zh-CN" dirty="0" smtClean="0"/>
              <a:t>or</a:t>
            </a:r>
          </a:p>
          <a:p>
            <a:pPr lvl="1"/>
            <a:r>
              <a:rPr kumimoji="1" lang="en-US" altLang="zh-CN" smtClean="0"/>
              <a:t>only </a:t>
            </a:r>
            <a:r>
              <a:rPr kumimoji="1" lang="en-US" altLang="zh-CN" smtClean="0"/>
              <a:t>(noun phrase)</a:t>
            </a:r>
            <a:endParaRPr kumimoji="1" lang="en-US" altLang="zh-CN" dirty="0" smtClean="0"/>
          </a:p>
          <a:p>
            <a:r>
              <a:rPr kumimoji="1" lang="en-US" altLang="zh-CN" dirty="0" smtClean="0"/>
              <a:t>then </a:t>
            </a:r>
            <a:r>
              <a:rPr kumimoji="1" lang="en-US" altLang="zh-CN" dirty="0"/>
              <a:t>add the phrase into the sentiment </a:t>
            </a:r>
            <a:r>
              <a:rPr kumimoji="1" lang="en-US" altLang="zh-CN" dirty="0" smtClean="0"/>
              <a:t>file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To </a:t>
            </a:r>
            <a:r>
              <a:rPr kumimoji="1" lang="en-US" altLang="zh-CN" dirty="0"/>
              <a:t>learn situation </a:t>
            </a:r>
            <a:r>
              <a:rPr kumimoji="1" lang="en-US" altLang="zh-CN" dirty="0" smtClean="0"/>
              <a:t>phrase, if </a:t>
            </a:r>
            <a:r>
              <a:rPr kumimoji="1" lang="en-US" altLang="zh-CN" dirty="0"/>
              <a:t>subset of parse tree contains </a:t>
            </a:r>
            <a:r>
              <a:rPr kumimoji="1" lang="en-US" altLang="zh-CN" dirty="0" smtClean="0"/>
              <a:t>either</a:t>
            </a:r>
          </a:p>
          <a:p>
            <a:pPr lvl="1"/>
            <a:r>
              <a:rPr kumimoji="1" lang="en-US" altLang="zh-CN" dirty="0" smtClean="0"/>
              <a:t>(</a:t>
            </a:r>
            <a:r>
              <a:rPr kumimoji="1" lang="en-US" altLang="zh-CN" dirty="0"/>
              <a:t>verb phrase) </a:t>
            </a:r>
            <a:r>
              <a:rPr kumimoji="1" lang="en-US" altLang="zh-CN" dirty="0" smtClean="0"/>
              <a:t>or</a:t>
            </a:r>
          </a:p>
          <a:p>
            <a:pPr lvl="1"/>
            <a:r>
              <a:rPr kumimoji="1" lang="en-US" altLang="zh-CN" dirty="0" smtClean="0"/>
              <a:t>(</a:t>
            </a:r>
            <a:r>
              <a:rPr kumimoji="1" lang="en-US" altLang="zh-CN" dirty="0"/>
              <a:t>adverb phrase followed by verb phrase) </a:t>
            </a:r>
            <a:r>
              <a:rPr kumimoji="1" lang="en-US" altLang="zh-CN" dirty="0" smtClean="0"/>
              <a:t>or</a:t>
            </a:r>
          </a:p>
          <a:p>
            <a:pPr lvl="1"/>
            <a:r>
              <a:rPr kumimoji="1" lang="en-US" altLang="zh-CN" dirty="0" smtClean="0"/>
              <a:t>(</a:t>
            </a:r>
            <a:r>
              <a:rPr kumimoji="1" lang="en-US" altLang="zh-CN" dirty="0"/>
              <a:t>verb phrase followed by adverb phrase) </a:t>
            </a:r>
            <a:r>
              <a:rPr kumimoji="1" lang="en-US" altLang="zh-CN" dirty="0" smtClean="0"/>
              <a:t>or</a:t>
            </a:r>
          </a:p>
          <a:p>
            <a:pPr lvl="1"/>
            <a:r>
              <a:rPr kumimoji="1" lang="en-US" altLang="zh-CN" dirty="0" smtClean="0"/>
              <a:t>(</a:t>
            </a:r>
            <a:r>
              <a:rPr kumimoji="1" lang="en-US" altLang="zh-CN" dirty="0"/>
              <a:t>adjective phrase followed by verb phrase) </a:t>
            </a:r>
            <a:r>
              <a:rPr kumimoji="1" lang="en-US" altLang="zh-CN" dirty="0" smtClean="0"/>
              <a:t>or</a:t>
            </a:r>
          </a:p>
          <a:p>
            <a:pPr lvl="1"/>
            <a:r>
              <a:rPr kumimoji="1" lang="en-US" altLang="zh-CN" dirty="0" smtClean="0"/>
              <a:t>(</a:t>
            </a:r>
            <a:r>
              <a:rPr kumimoji="1" lang="en-US" altLang="zh-CN" dirty="0"/>
              <a:t>verb phrase followed by noun phrase) </a:t>
            </a:r>
            <a:r>
              <a:rPr kumimoji="1" lang="en-US" altLang="zh-CN" dirty="0" smtClean="0"/>
              <a:t>or</a:t>
            </a:r>
          </a:p>
          <a:p>
            <a:pPr lvl="1"/>
            <a:r>
              <a:rPr kumimoji="1" lang="en-US" altLang="zh-CN" dirty="0" smtClean="0"/>
              <a:t>(</a:t>
            </a:r>
            <a:r>
              <a:rPr kumimoji="1" lang="en-US" altLang="zh-CN" dirty="0"/>
              <a:t>verb phrase followed by adverb phrase followed by adjective phrase) </a:t>
            </a:r>
            <a:r>
              <a:rPr kumimoji="1" lang="en-US" altLang="zh-CN" dirty="0" smtClean="0"/>
              <a:t>or</a:t>
            </a:r>
          </a:p>
          <a:p>
            <a:pPr lvl="1"/>
            <a:r>
              <a:rPr kumimoji="1" lang="en-US" altLang="zh-CN" dirty="0" smtClean="0"/>
              <a:t>(</a:t>
            </a:r>
            <a:r>
              <a:rPr kumimoji="1" lang="en-US" altLang="zh-CN" dirty="0"/>
              <a:t>verb phrase followed by adjective phrase followed by noun phrase) </a:t>
            </a:r>
            <a:r>
              <a:rPr kumimoji="1" lang="en-US" altLang="zh-CN" dirty="0" smtClean="0"/>
              <a:t>or</a:t>
            </a:r>
          </a:p>
          <a:p>
            <a:pPr lvl="1"/>
            <a:r>
              <a:rPr kumimoji="1" lang="en-US" altLang="zh-CN" dirty="0" smtClean="0"/>
              <a:t>(</a:t>
            </a:r>
            <a:r>
              <a:rPr kumimoji="1" lang="en-US" altLang="zh-CN" dirty="0"/>
              <a:t>adverb phrase followed by adjective phrase followed by noun phrase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then </a:t>
            </a:r>
            <a:r>
              <a:rPr kumimoji="1" lang="en-US" altLang="zh-CN" dirty="0"/>
              <a:t>the algorithm add the phrase into situation file as shown in Algorithm 1.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6775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Sentiment score </a:t>
            </a:r>
            <a:r>
              <a:rPr lang="en-US" altLang="zh-CN" dirty="0"/>
              <a:t>of </a:t>
            </a:r>
            <a:r>
              <a:rPr lang="en-US" altLang="zh-CN" dirty="0" smtClean="0"/>
              <a:t>Phrase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Notation:</a:t>
            </a:r>
          </a:p>
          <a:p>
            <a:pPr lvl="1"/>
            <a:r>
              <a:rPr lang="en-US" altLang="zh-CN" dirty="0" smtClean="0"/>
              <a:t>PR</a:t>
            </a:r>
            <a:r>
              <a:rPr lang="en-US" altLang="zh-CN" dirty="0"/>
              <a:t>= Positive Ratio,  NR= Negative Ratio</a:t>
            </a:r>
            <a:r>
              <a:rPr lang="en-US" altLang="zh-CN" dirty="0" smtClean="0"/>
              <a:t>,</a:t>
            </a:r>
          </a:p>
          <a:p>
            <a:pPr lvl="1"/>
            <a:r>
              <a:rPr lang="en-US" altLang="zh-CN" dirty="0" smtClean="0"/>
              <a:t>PWP</a:t>
            </a:r>
            <a:r>
              <a:rPr lang="en-US" altLang="zh-CN" dirty="0"/>
              <a:t>= </a:t>
            </a:r>
            <a:r>
              <a:rPr lang="en-US" altLang="zh-CN" dirty="0" smtClean="0"/>
              <a:t>Number of </a:t>
            </a:r>
            <a:r>
              <a:rPr lang="en-US" altLang="zh-CN" dirty="0"/>
              <a:t>Positive words in a given phrase</a:t>
            </a:r>
            <a:r>
              <a:rPr lang="en-US" altLang="zh-CN" dirty="0" smtClean="0"/>
              <a:t>,</a:t>
            </a:r>
          </a:p>
          <a:p>
            <a:pPr lvl="1"/>
            <a:r>
              <a:rPr lang="en-US" altLang="zh-CN" dirty="0" smtClean="0"/>
              <a:t>NWP</a:t>
            </a:r>
            <a:r>
              <a:rPr lang="en-US" altLang="zh-CN" dirty="0"/>
              <a:t>= Number </a:t>
            </a:r>
            <a:r>
              <a:rPr lang="en-US" altLang="zh-CN" dirty="0" smtClean="0"/>
              <a:t>of </a:t>
            </a:r>
            <a:r>
              <a:rPr lang="en-US" altLang="zh-CN" dirty="0"/>
              <a:t> Negative words in a given phrase</a:t>
            </a:r>
            <a:r>
              <a:rPr lang="en-US" altLang="zh-CN" dirty="0" smtClean="0"/>
              <a:t>,</a:t>
            </a:r>
          </a:p>
          <a:p>
            <a:pPr lvl="1"/>
            <a:r>
              <a:rPr lang="en-US" altLang="zh-CN" dirty="0" smtClean="0"/>
              <a:t>TWP </a:t>
            </a:r>
            <a:r>
              <a:rPr lang="en-US" altLang="zh-CN" dirty="0"/>
              <a:t>= Total words </a:t>
            </a:r>
            <a:r>
              <a:rPr lang="en-US" altLang="zh-CN" dirty="0" smtClean="0"/>
              <a:t>in given phrase</a:t>
            </a:r>
            <a:endParaRPr kumimoji="1" lang="en-US" altLang="zh-CN" dirty="0" smtClean="0"/>
          </a:p>
          <a:p>
            <a:r>
              <a:rPr kumimoji="1" lang="en-US" altLang="zh-CN" dirty="0" smtClean="0"/>
              <a:t>(the only related tool mentioned is </a:t>
            </a:r>
            <a:r>
              <a:rPr lang="en-US" altLang="zh-CN" dirty="0" smtClean="0"/>
              <a:t>WordNet Affect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/>
              <a:t>If the sentiment score is greater than 0.0 in </a:t>
            </a:r>
            <a:r>
              <a:rPr kumimoji="1" lang="en-US" altLang="zh-CN" dirty="0" smtClean="0"/>
              <a:t>sentiment/situation </a:t>
            </a:r>
            <a:r>
              <a:rPr kumimoji="1" lang="en-US" altLang="zh-CN" dirty="0"/>
              <a:t>file, algorithm add it in a positive </a:t>
            </a:r>
            <a:r>
              <a:rPr kumimoji="1" lang="en-US" altLang="zh-CN" dirty="0" smtClean="0"/>
              <a:t>sentiment/situation </a:t>
            </a:r>
            <a:r>
              <a:rPr kumimoji="1" lang="en-US" altLang="zh-CN" dirty="0"/>
              <a:t>file otherwise in negative </a:t>
            </a:r>
            <a:r>
              <a:rPr kumimoji="1" lang="en-US" altLang="zh-CN" dirty="0" smtClean="0"/>
              <a:t>sentiment/situation </a:t>
            </a:r>
            <a:r>
              <a:rPr kumimoji="1" lang="en-US" altLang="zh-CN" dirty="0"/>
              <a:t>file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dirty="0" smtClean="0"/>
              <a:t>If </a:t>
            </a:r>
            <a:r>
              <a:rPr kumimoji="1" lang="en-US" altLang="zh-CN" dirty="0"/>
              <a:t>the sentiment score is exactly 0.0 or phrase doesn’t contained any sentiment than we decide manually based on text </a:t>
            </a:r>
            <a:r>
              <a:rPr kumimoji="1" lang="en-US" altLang="zh-CN" dirty="0" smtClean="0"/>
              <a:t>context</a:t>
            </a:r>
          </a:p>
          <a:p>
            <a:r>
              <a:rPr kumimoji="1" lang="en-US" altLang="zh-CN" dirty="0" smtClean="0"/>
              <a:t>Finally</a:t>
            </a:r>
            <a:r>
              <a:rPr kumimoji="1" lang="en-US" altLang="zh-CN" dirty="0"/>
              <a:t>, we </a:t>
            </a:r>
            <a:r>
              <a:rPr kumimoji="1" lang="en-US" altLang="zh-CN" dirty="0" smtClean="0"/>
              <a:t>recognize </a:t>
            </a:r>
            <a:r>
              <a:rPr kumimoji="1" lang="en-US" altLang="zh-CN" dirty="0"/>
              <a:t>sarcasm in new tweets by identifying contexts, that </a:t>
            </a:r>
            <a:r>
              <a:rPr kumimoji="1" lang="en-US" altLang="zh-CN" b="1" dirty="0">
                <a:solidFill>
                  <a:srgbClr val="0070C0"/>
                </a:solidFill>
              </a:rPr>
              <a:t>contain a positive sentiment in close proximity to a negative situation phrase.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937" y="1845734"/>
            <a:ext cx="3348743" cy="175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75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310354"/>
            <a:ext cx="10058400" cy="1450757"/>
          </a:xfrm>
        </p:spPr>
        <p:txBody>
          <a:bodyPr/>
          <a:lstStyle/>
          <a:p>
            <a:r>
              <a:rPr kumimoji="1" lang="en-US" altLang="zh-CN" dirty="0" smtClean="0"/>
              <a:t>Algorithm 2: Interjection Word Start (IWS)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867" y="2374827"/>
            <a:ext cx="4901783" cy="33276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99" y="1891739"/>
            <a:ext cx="3440709" cy="429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82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Database Collection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74313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For training Algorithm 1</a:t>
            </a:r>
          </a:p>
          <a:p>
            <a:pPr lvl="1"/>
            <a:r>
              <a:rPr kumimoji="1" lang="en-US" altLang="zh-CN" dirty="0" smtClean="0"/>
              <a:t>50000 </a:t>
            </a:r>
            <a:r>
              <a:rPr kumimoji="1" lang="en-US" altLang="zh-CN" dirty="0"/>
              <a:t>tweets are </a:t>
            </a:r>
            <a:r>
              <a:rPr kumimoji="1" lang="en-US" altLang="zh-CN" dirty="0" smtClean="0"/>
              <a:t>collected</a:t>
            </a:r>
          </a:p>
          <a:p>
            <a:pPr lvl="2"/>
            <a:r>
              <a:rPr kumimoji="1" lang="en-US" altLang="zh-CN" dirty="0" smtClean="0"/>
              <a:t>with </a:t>
            </a:r>
            <a:r>
              <a:rPr kumimoji="1" lang="en-US" altLang="zh-CN" dirty="0"/>
              <a:t>the sarcasm hashtag (#sarcasm) from </a:t>
            </a:r>
            <a:r>
              <a:rPr kumimoji="1" lang="en-US" altLang="zh-CN" dirty="0" smtClean="0"/>
              <a:t>Twitter</a:t>
            </a:r>
          </a:p>
          <a:p>
            <a:pPr lvl="2"/>
            <a:r>
              <a:rPr kumimoji="1" lang="en-US" altLang="zh-CN" dirty="0" smtClean="0"/>
              <a:t>with </a:t>
            </a:r>
            <a:r>
              <a:rPr kumimoji="1" lang="en-US" altLang="zh-CN" dirty="0"/>
              <a:t>keyword love, amazing, good, hate, sad, happy, bad, hurt, awesome, excited, nice, great</a:t>
            </a:r>
            <a:r>
              <a:rPr kumimoji="1" lang="en-US" altLang="zh-CN" dirty="0" smtClean="0"/>
              <a:t>, sick</a:t>
            </a:r>
            <a:r>
              <a:rPr kumimoji="1" lang="en-US" altLang="zh-CN" dirty="0"/>
              <a:t>, etc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dirty="0" smtClean="0"/>
              <a:t>For testing</a:t>
            </a:r>
          </a:p>
          <a:p>
            <a:pPr lvl="1"/>
            <a:r>
              <a:rPr kumimoji="1" lang="en-US" altLang="zh-CN" dirty="0" smtClean="0"/>
              <a:t>Tweets </a:t>
            </a:r>
            <a:r>
              <a:rPr kumimoji="1" lang="en-US" altLang="zh-CN" dirty="0"/>
              <a:t>are collected in two </a:t>
            </a:r>
            <a:r>
              <a:rPr kumimoji="1" lang="en-US" altLang="zh-CN" dirty="0" smtClean="0"/>
              <a:t>categories</a:t>
            </a:r>
          </a:p>
          <a:p>
            <a:pPr lvl="2"/>
            <a:r>
              <a:rPr kumimoji="1" lang="en-US" altLang="zh-CN" dirty="0" smtClean="0"/>
              <a:t>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) tweets with sarcasm hashtag </a:t>
            </a:r>
            <a:r>
              <a:rPr kumimoji="1" lang="en-US" altLang="zh-CN" dirty="0" smtClean="0"/>
              <a:t>and</a:t>
            </a:r>
          </a:p>
          <a:p>
            <a:pPr lvl="2"/>
            <a:r>
              <a:rPr kumimoji="1" lang="en-US" altLang="zh-CN" dirty="0" smtClean="0"/>
              <a:t>(</a:t>
            </a:r>
            <a:r>
              <a:rPr kumimoji="1" lang="en-US" altLang="zh-CN" dirty="0"/>
              <a:t>ii) tweets without </a:t>
            </a:r>
            <a:r>
              <a:rPr kumimoji="1" lang="en-US" altLang="zh-CN" dirty="0" smtClean="0"/>
              <a:t>hashtag</a:t>
            </a:r>
          </a:p>
          <a:p>
            <a:pPr lvl="1"/>
            <a:r>
              <a:rPr kumimoji="1" lang="en-US" altLang="zh-CN" dirty="0" smtClean="0"/>
              <a:t>To </a:t>
            </a:r>
            <a:r>
              <a:rPr kumimoji="1" lang="en-US" altLang="zh-CN" dirty="0"/>
              <a:t>test Algorithm 1 (PBLGA</a:t>
            </a:r>
            <a:r>
              <a:rPr kumimoji="1" lang="en-US" altLang="zh-CN" dirty="0" smtClean="0"/>
              <a:t>)</a:t>
            </a:r>
          </a:p>
          <a:p>
            <a:pPr lvl="2"/>
            <a:r>
              <a:rPr kumimoji="1" lang="en-US" altLang="zh-CN" dirty="0" smtClean="0"/>
              <a:t>1500 </a:t>
            </a:r>
            <a:r>
              <a:rPr kumimoji="1" lang="en-US" altLang="zh-CN" dirty="0"/>
              <a:t>random tweets collected with sarcasm </a:t>
            </a:r>
            <a:r>
              <a:rPr kumimoji="1" lang="en-US" altLang="zh-CN" dirty="0" smtClean="0"/>
              <a:t>hashtag</a:t>
            </a:r>
          </a:p>
          <a:p>
            <a:pPr lvl="2"/>
            <a:r>
              <a:rPr kumimoji="1" lang="en-US" altLang="zh-CN" dirty="0" smtClean="0"/>
              <a:t>1500 </a:t>
            </a:r>
            <a:r>
              <a:rPr kumimoji="1" lang="en-US" altLang="zh-CN" dirty="0"/>
              <a:t>random tweets collected without </a:t>
            </a:r>
            <a:r>
              <a:rPr kumimoji="1" lang="en-US" altLang="zh-CN" dirty="0" smtClean="0"/>
              <a:t>hashtag</a:t>
            </a:r>
          </a:p>
          <a:p>
            <a:pPr lvl="1"/>
            <a:r>
              <a:rPr kumimoji="1" lang="en-US" altLang="zh-CN" dirty="0" smtClean="0"/>
              <a:t>To test Algorithm 2 (IWS)</a:t>
            </a:r>
          </a:p>
          <a:p>
            <a:pPr lvl="2"/>
            <a:r>
              <a:rPr kumimoji="1" lang="en-US" altLang="zh-CN" dirty="0" smtClean="0"/>
              <a:t>1000 </a:t>
            </a:r>
            <a:r>
              <a:rPr kumimoji="1" lang="en-US" altLang="zh-CN" dirty="0"/>
              <a:t>tweets were collected with sarcasm </a:t>
            </a:r>
            <a:r>
              <a:rPr kumimoji="1" lang="en-US" altLang="zh-CN" dirty="0" smtClean="0"/>
              <a:t>hashtag</a:t>
            </a:r>
          </a:p>
          <a:p>
            <a:pPr lvl="2"/>
            <a:r>
              <a:rPr kumimoji="1" lang="en-US" altLang="zh-CN" dirty="0" smtClean="0"/>
              <a:t>2500 </a:t>
            </a:r>
            <a:r>
              <a:rPr kumimoji="1" lang="en-US" altLang="zh-CN" dirty="0"/>
              <a:t>tweets without any </a:t>
            </a:r>
            <a:r>
              <a:rPr kumimoji="1" lang="en-US" altLang="zh-CN" dirty="0" smtClean="0"/>
              <a:t>hashtag</a:t>
            </a:r>
          </a:p>
          <a:p>
            <a:pPr lvl="2"/>
            <a:r>
              <a:rPr kumimoji="1" lang="en-US" altLang="zh-CN" dirty="0" smtClean="0"/>
              <a:t>both </a:t>
            </a:r>
            <a:r>
              <a:rPr kumimoji="1" lang="en-US" altLang="zh-CN" dirty="0"/>
              <a:t>1000 and 2500 tweets start with an interjection </a:t>
            </a:r>
            <a:r>
              <a:rPr kumimoji="1" lang="en-US" altLang="zh-CN" dirty="0" smtClean="0"/>
              <a:t>word</a:t>
            </a:r>
          </a:p>
          <a:p>
            <a:r>
              <a:rPr kumimoji="1" lang="en-US" altLang="zh-CN" dirty="0" smtClean="0"/>
              <a:t>The </a:t>
            </a:r>
            <a:r>
              <a:rPr kumimoji="1" lang="en-US" altLang="zh-CN" dirty="0"/>
              <a:t>collected tweets were preprocessed to remove hashtags, URL, @user, upper case word to lower case from the tweet corpus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dirty="0" smtClean="0"/>
              <a:t>(Annotation is not mentioned)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956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625" y="2400059"/>
            <a:ext cx="6400800" cy="31877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62824" y="3409462"/>
            <a:ext cx="8106097" cy="1009402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134164" y="3753247"/>
            <a:ext cx="1286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Algorithm 1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62824" y="4466365"/>
            <a:ext cx="8106097" cy="1041301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34163" y="4762649"/>
            <a:ext cx="1286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Algorithm 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743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True </a:t>
            </a:r>
            <a:r>
              <a:rPr lang="en-US" altLang="zh-CN" dirty="0">
                <a:solidFill>
                  <a:srgbClr val="0070C0"/>
                </a:solidFill>
              </a:rPr>
              <a:t>positive (</a:t>
            </a:r>
            <a:r>
              <a:rPr lang="en-US" altLang="zh-CN" dirty="0" err="1" smtClean="0">
                <a:solidFill>
                  <a:srgbClr val="0070C0"/>
                </a:solidFill>
              </a:rPr>
              <a:t>Tp</a:t>
            </a:r>
            <a:r>
              <a:rPr lang="en-US" altLang="zh-CN" dirty="0" smtClean="0">
                <a:solidFill>
                  <a:srgbClr val="0070C0"/>
                </a:solidFill>
              </a:rPr>
              <a:t>) </a:t>
            </a:r>
          </a:p>
          <a:p>
            <a:pPr lvl="1"/>
            <a:r>
              <a:rPr lang="en-US" altLang="zh-CN" dirty="0" smtClean="0"/>
              <a:t>Number </a:t>
            </a:r>
            <a:r>
              <a:rPr lang="en-US" altLang="zh-CN" dirty="0"/>
              <a:t>of tweets </a:t>
            </a:r>
            <a:r>
              <a:rPr lang="en-US" altLang="zh-CN" dirty="0" smtClean="0"/>
              <a:t>correctly identified as positive</a:t>
            </a:r>
          </a:p>
          <a:p>
            <a:r>
              <a:rPr lang="en-US" altLang="zh-CN" dirty="0"/>
              <a:t>F</a:t>
            </a:r>
            <a:r>
              <a:rPr lang="en-US" altLang="zh-CN" dirty="0" smtClean="0"/>
              <a:t>alse </a:t>
            </a:r>
            <a:r>
              <a:rPr lang="en-US" altLang="zh-CN" dirty="0"/>
              <a:t>positive (</a:t>
            </a:r>
            <a:r>
              <a:rPr lang="en-US" altLang="zh-CN" dirty="0" err="1" smtClean="0"/>
              <a:t>Fp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Number of negative tweets identified as positive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0070C0"/>
                </a:solidFill>
              </a:rPr>
              <a:t>True negative 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 smtClean="0">
                <a:solidFill>
                  <a:srgbClr val="0070C0"/>
                </a:solidFill>
              </a:rPr>
              <a:t>Tn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altLang="zh-CN" dirty="0" smtClean="0"/>
              <a:t>Number </a:t>
            </a:r>
            <a:r>
              <a:rPr lang="en-US" altLang="zh-CN" dirty="0"/>
              <a:t>of tweets correctly </a:t>
            </a:r>
            <a:r>
              <a:rPr lang="en-US" altLang="zh-CN" dirty="0" smtClean="0"/>
              <a:t>rejected</a:t>
            </a:r>
          </a:p>
          <a:p>
            <a:r>
              <a:rPr lang="en-US" altLang="zh-CN" dirty="0" smtClean="0"/>
              <a:t>False </a:t>
            </a:r>
            <a:r>
              <a:rPr lang="en-US" altLang="zh-CN" dirty="0"/>
              <a:t>negative (</a:t>
            </a:r>
            <a:r>
              <a:rPr lang="en-US" altLang="zh-CN" dirty="0" err="1" smtClean="0"/>
              <a:t>Fn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Number of </a:t>
            </a:r>
            <a:r>
              <a:rPr lang="en-US" altLang="zh-CN" dirty="0"/>
              <a:t>tweets </a:t>
            </a:r>
            <a:r>
              <a:rPr lang="en-US" altLang="zh-CN" dirty="0" smtClean="0"/>
              <a:t>incorrectly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339902"/>
            <a:ext cx="5359467" cy="303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60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672" y="1933353"/>
            <a:ext cx="6273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0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Definition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67987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The Macmillan </a:t>
            </a:r>
            <a:r>
              <a:rPr kumimoji="1" lang="en-US" altLang="zh-CN" dirty="0"/>
              <a:t>English </a:t>
            </a:r>
            <a:r>
              <a:rPr kumimoji="1" lang="en-US" altLang="zh-CN" dirty="0" smtClean="0"/>
              <a:t>dictionary</a:t>
            </a:r>
          </a:p>
          <a:p>
            <a:pPr lvl="1"/>
            <a:r>
              <a:rPr kumimoji="1" lang="en-US" altLang="zh-CN" dirty="0" smtClean="0"/>
              <a:t>“</a:t>
            </a:r>
            <a:r>
              <a:rPr kumimoji="1" lang="en-US" altLang="zh-CN" dirty="0"/>
              <a:t>the activity of saying or writing the opposite of what you mean, or of speaking in a way intended to make someone else feel stupid or show them that you are angry</a:t>
            </a:r>
            <a:r>
              <a:rPr kumimoji="1" lang="en-US" altLang="zh-CN" dirty="0" smtClean="0"/>
              <a:t>”.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The Random </a:t>
            </a:r>
            <a:r>
              <a:rPr kumimoji="1" lang="en-US" altLang="zh-CN" dirty="0"/>
              <a:t>House </a:t>
            </a:r>
            <a:r>
              <a:rPr kumimoji="1" lang="en-US" altLang="zh-CN" dirty="0" smtClean="0"/>
              <a:t>dictionary</a:t>
            </a:r>
          </a:p>
          <a:p>
            <a:pPr lvl="1"/>
            <a:r>
              <a:rPr kumimoji="1" lang="en-US" altLang="zh-CN" dirty="0" smtClean="0"/>
              <a:t>“a </a:t>
            </a:r>
            <a:r>
              <a:rPr kumimoji="1" lang="en-US" altLang="zh-CN" dirty="0"/>
              <a:t>harsh or bitter derision or irony” or “a sharply ironical taunt; sneering or cutting remark</a:t>
            </a:r>
            <a:r>
              <a:rPr kumimoji="1" lang="en-US" altLang="zh-CN" dirty="0" smtClean="0"/>
              <a:t>”.</a:t>
            </a:r>
          </a:p>
          <a:p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The </a:t>
            </a:r>
            <a:r>
              <a:rPr kumimoji="1" lang="en-US" altLang="zh-CN" dirty="0"/>
              <a:t>Collins English </a:t>
            </a:r>
            <a:r>
              <a:rPr kumimoji="1" lang="en-US" altLang="zh-CN" dirty="0" smtClean="0"/>
              <a:t>dictionary</a:t>
            </a:r>
          </a:p>
          <a:p>
            <a:pPr lvl="1"/>
            <a:r>
              <a:rPr kumimoji="1" lang="en-US" altLang="zh-CN" dirty="0" smtClean="0"/>
              <a:t>“</a:t>
            </a:r>
            <a:r>
              <a:rPr kumimoji="1" lang="en-US" altLang="zh-CN" dirty="0"/>
              <a:t>mocking, contemptuous, or ironic language intended to convey insults or scorn</a:t>
            </a:r>
            <a:r>
              <a:rPr kumimoji="1" lang="en-US" altLang="zh-CN" dirty="0" smtClean="0"/>
              <a:t>”.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Another </a:t>
            </a:r>
            <a:r>
              <a:rPr kumimoji="1" lang="en-US" altLang="zh-CN" dirty="0"/>
              <a:t>definition of sarcasm, by </a:t>
            </a:r>
            <a:r>
              <a:rPr kumimoji="1" lang="en-US" altLang="zh-CN" dirty="0" smtClean="0"/>
              <a:t>Merriam-Webster</a:t>
            </a:r>
          </a:p>
          <a:p>
            <a:pPr lvl="1"/>
            <a:r>
              <a:rPr kumimoji="1" lang="en-US" altLang="zh-CN" dirty="0" smtClean="0"/>
              <a:t>“</a:t>
            </a:r>
            <a:r>
              <a:rPr kumimoji="1" lang="en-US" altLang="zh-CN" dirty="0"/>
              <a:t>a mode of satirical wit depending for its effect on bitter, caustic, and often ironic language that </a:t>
            </a:r>
            <a:r>
              <a:rPr kumimoji="1" lang="en-US" altLang="zh-CN" dirty="0" smtClean="0"/>
              <a:t>is usually </a:t>
            </a:r>
            <a:r>
              <a:rPr kumimoji="1" lang="en-US" altLang="zh-CN" dirty="0"/>
              <a:t>directed against an individual”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78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There are </a:t>
            </a:r>
            <a:r>
              <a:rPr kumimoji="1" lang="en-US" altLang="zh-CN" dirty="0"/>
              <a:t>some features present in the text, that plays a vital role to identify </a:t>
            </a:r>
            <a:r>
              <a:rPr kumimoji="1" lang="en-US" altLang="zh-CN" dirty="0" smtClean="0"/>
              <a:t>sarcasm</a:t>
            </a:r>
          </a:p>
          <a:p>
            <a:endParaRPr kumimoji="1" lang="en-US" altLang="zh-CN" dirty="0"/>
          </a:p>
          <a:p>
            <a:pPr lvl="1"/>
            <a:r>
              <a:rPr kumimoji="1" lang="en-US" altLang="zh-CN" dirty="0" smtClean="0"/>
              <a:t>Hyperbol</a:t>
            </a:r>
            <a:r>
              <a:rPr kumimoji="1" lang="en-US" altLang="zh-CN" dirty="0"/>
              <a:t>e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夸张</a:t>
            </a:r>
            <a:r>
              <a:rPr kumimoji="1" lang="en-US" altLang="zh-CN" dirty="0" smtClean="0"/>
              <a:t>)</a:t>
            </a:r>
          </a:p>
          <a:p>
            <a:pPr lvl="2"/>
            <a:r>
              <a:rPr kumimoji="1" lang="en-US" altLang="zh-CN" dirty="0" smtClean="0"/>
              <a:t>Combination </a:t>
            </a:r>
            <a:r>
              <a:rPr kumimoji="1" lang="en-US" altLang="zh-CN" dirty="0"/>
              <a:t>of features like interjection, intensifier, quotes and </a:t>
            </a:r>
            <a:r>
              <a:rPr kumimoji="1" lang="en-US" altLang="zh-CN" dirty="0" smtClean="0"/>
              <a:t>punctuation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mark </a:t>
            </a:r>
            <a:r>
              <a:rPr kumimoji="1" lang="en-US" altLang="zh-CN" dirty="0"/>
              <a:t>in a given </a:t>
            </a:r>
            <a:r>
              <a:rPr kumimoji="1" lang="en-US" altLang="zh-CN" dirty="0" smtClean="0"/>
              <a:t>text</a:t>
            </a:r>
          </a:p>
          <a:p>
            <a:pPr lvl="3"/>
            <a:r>
              <a:rPr kumimoji="1" lang="en-US" altLang="zh-CN" dirty="0" smtClean="0"/>
              <a:t>The </a:t>
            </a:r>
            <a:r>
              <a:rPr kumimoji="1" lang="en-US" altLang="zh-CN" dirty="0"/>
              <a:t>presence of intensifier in a sentence </a:t>
            </a:r>
            <a:r>
              <a:rPr kumimoji="1" lang="en-US" altLang="zh-CN" dirty="0" smtClean="0"/>
              <a:t>increases </a:t>
            </a:r>
            <a:r>
              <a:rPr kumimoji="1" lang="en-US" altLang="zh-CN" dirty="0"/>
              <a:t>the probability of </a:t>
            </a:r>
            <a:r>
              <a:rPr kumimoji="1" lang="en-US" altLang="zh-CN" dirty="0" smtClean="0"/>
              <a:t>sarcasm. In </a:t>
            </a:r>
            <a:r>
              <a:rPr kumimoji="1" lang="en-US" altLang="zh-CN" dirty="0"/>
              <a:t>a given text adjective and adverb act as an intensifier</a:t>
            </a:r>
            <a:r>
              <a:rPr kumimoji="1" lang="en-US" altLang="zh-CN" dirty="0" smtClean="0"/>
              <a:t>.</a:t>
            </a:r>
          </a:p>
          <a:p>
            <a:pPr lvl="3"/>
            <a:r>
              <a:rPr kumimoji="1" lang="en-US" altLang="zh-CN" dirty="0" smtClean="0"/>
              <a:t>Few </a:t>
            </a:r>
            <a:r>
              <a:rPr kumimoji="1" lang="en-US" altLang="zh-CN" dirty="0"/>
              <a:t>interjection words that are frequently used in a text, as wow, yay, yeah, oh, nah, aha, etc</a:t>
            </a:r>
            <a:r>
              <a:rPr kumimoji="1" lang="en-US" altLang="zh-CN" dirty="0" smtClean="0"/>
              <a:t>.</a:t>
            </a:r>
          </a:p>
          <a:p>
            <a:pPr lvl="3"/>
            <a:r>
              <a:rPr kumimoji="1" lang="en-US" altLang="zh-CN" dirty="0" smtClean="0"/>
              <a:t>There </a:t>
            </a:r>
            <a:r>
              <a:rPr kumimoji="1" lang="en-US" altLang="zh-CN" dirty="0"/>
              <a:t>are also some punctuation marks and quotes such as ?????, !!!!!, ‘ ’, ‘‘ ’’ that </a:t>
            </a:r>
            <a:r>
              <a:rPr kumimoji="1" lang="en-US" altLang="zh-CN" dirty="0" smtClean="0"/>
              <a:t>are commonly </a:t>
            </a:r>
            <a:r>
              <a:rPr kumimoji="1" lang="en-US" altLang="zh-CN" dirty="0"/>
              <a:t>used in texts</a:t>
            </a:r>
            <a:r>
              <a:rPr kumimoji="1" lang="en-US" altLang="zh-CN" dirty="0" smtClean="0"/>
              <a:t>.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L</a:t>
            </a:r>
            <a:r>
              <a:rPr kumimoji="1" lang="en-US" altLang="zh-CN" dirty="0" smtClean="0"/>
              <a:t>exical (</a:t>
            </a:r>
            <a:r>
              <a:rPr lang="zh-CN" altLang="en-US" dirty="0" smtClean="0"/>
              <a:t>词汇</a:t>
            </a:r>
            <a:r>
              <a:rPr kumimoji="1" lang="en-US" altLang="zh-CN" dirty="0" smtClean="0"/>
              <a:t>)</a:t>
            </a:r>
          </a:p>
          <a:p>
            <a:pPr lvl="2"/>
            <a:r>
              <a:rPr kumimoji="1" lang="en-US" altLang="zh-CN" dirty="0" err="1" smtClean="0"/>
              <a:t>uni</a:t>
            </a:r>
            <a:r>
              <a:rPr kumimoji="1" lang="en-US" altLang="zh-CN" dirty="0" smtClean="0"/>
              <a:t>-gram</a:t>
            </a:r>
            <a:r>
              <a:rPr kumimoji="1" lang="en-US" altLang="zh-CN" dirty="0"/>
              <a:t>, bi-gram, tri-gram and n-gram are useful to identify sarcasm[4</a:t>
            </a:r>
            <a:r>
              <a:rPr kumimoji="1" lang="en-US" altLang="zh-CN" dirty="0" smtClean="0"/>
              <a:t>].</a:t>
            </a:r>
          </a:p>
          <a:p>
            <a:pPr lvl="1"/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Pragmatics(</a:t>
            </a:r>
            <a:r>
              <a:rPr lang="zh-CN" altLang="en-US" dirty="0"/>
              <a:t>语用</a:t>
            </a:r>
            <a:r>
              <a:rPr lang="zh-CN" altLang="en-US" dirty="0" smtClean="0"/>
              <a:t>学</a:t>
            </a:r>
            <a:r>
              <a:rPr lang="en-US" altLang="zh-CN" dirty="0" smtClean="0"/>
              <a:t>?</a:t>
            </a:r>
            <a:r>
              <a:rPr kumimoji="1" lang="en-US" altLang="zh-CN" dirty="0" smtClean="0"/>
              <a:t>)</a:t>
            </a:r>
          </a:p>
          <a:p>
            <a:pPr lvl="2"/>
            <a:r>
              <a:rPr kumimoji="1" lang="en-US" altLang="zh-CN" dirty="0" smtClean="0"/>
              <a:t>such </a:t>
            </a:r>
            <a:r>
              <a:rPr kumimoji="1" lang="en-US" altLang="zh-CN" dirty="0"/>
              <a:t>as smiles and </a:t>
            </a:r>
            <a:r>
              <a:rPr kumimoji="1" lang="en-US" altLang="zh-CN" dirty="0" smtClean="0"/>
              <a:t>emoticons</a:t>
            </a:r>
          </a:p>
        </p:txBody>
      </p:sp>
    </p:spTree>
    <p:extLst>
      <p:ext uri="{BB962C8B-B14F-4D97-AF65-F5344CB8AC3E}">
        <p14:creationId xmlns:p14="http://schemas.microsoft.com/office/powerpoint/2010/main" val="90574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Types </a:t>
            </a:r>
            <a:r>
              <a:rPr kumimoji="1" lang="en-US" altLang="zh-CN" dirty="0"/>
              <a:t>of </a:t>
            </a:r>
            <a:r>
              <a:rPr kumimoji="1" lang="en-US" altLang="zh-CN" dirty="0" smtClean="0"/>
              <a:t>Sarcasm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232400" cy="3745597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) when text sentiment conflict with text situation. (</a:t>
            </a:r>
            <a:r>
              <a:rPr kumimoji="1" lang="zh-CN" altLang="en-US" dirty="0"/>
              <a:t>情感与场景冲突</a:t>
            </a:r>
            <a:r>
              <a:rPr kumimoji="1" lang="en-US" altLang="zh-CN" dirty="0"/>
              <a:t>)</a:t>
            </a:r>
            <a:endParaRPr kumimoji="1" lang="en-US" altLang="zh-CN" dirty="0" smtClean="0"/>
          </a:p>
          <a:p>
            <a:r>
              <a:rPr kumimoji="1" lang="en-US" altLang="zh-CN" dirty="0" smtClean="0"/>
              <a:t>(</a:t>
            </a:r>
            <a:r>
              <a:rPr kumimoji="1" lang="en-US" altLang="zh-CN" dirty="0"/>
              <a:t>ii) when text contradicts a fact. (</a:t>
            </a:r>
            <a:r>
              <a:rPr kumimoji="1" lang="zh-CN" altLang="en-US" dirty="0"/>
              <a:t>与事实冲突</a:t>
            </a:r>
            <a:r>
              <a:rPr kumimoji="1" lang="en-US" altLang="zh-CN" dirty="0"/>
              <a:t>)</a:t>
            </a:r>
            <a:endParaRPr kumimoji="1" lang="en-US" altLang="zh-CN" dirty="0" smtClean="0"/>
          </a:p>
          <a:p>
            <a:r>
              <a:rPr kumimoji="1" lang="en-US" altLang="zh-CN" dirty="0" smtClean="0"/>
              <a:t>(</a:t>
            </a:r>
            <a:r>
              <a:rPr kumimoji="1" lang="en-US" altLang="zh-CN" dirty="0"/>
              <a:t>iii) when the authors likes and dislikes conflict with the text. (</a:t>
            </a:r>
            <a:r>
              <a:rPr kumimoji="1" lang="zh-CN" altLang="en-US" dirty="0"/>
              <a:t>喜欢冲突</a:t>
            </a:r>
            <a:r>
              <a:rPr kumimoji="1" lang="en-US" altLang="zh-CN" dirty="0"/>
              <a:t>)</a:t>
            </a:r>
            <a:endParaRPr kumimoji="1" lang="en-US" altLang="zh-CN" dirty="0" smtClean="0"/>
          </a:p>
          <a:p>
            <a:r>
              <a:rPr kumimoji="1" lang="en-US" altLang="zh-CN" dirty="0" smtClean="0"/>
              <a:t>(</a:t>
            </a:r>
            <a:r>
              <a:rPr kumimoji="1" lang="en-US" altLang="zh-CN" dirty="0"/>
              <a:t>iv) when a text contains sarcasm hashtag at the end. (</a:t>
            </a:r>
            <a:r>
              <a:rPr kumimoji="1" lang="zh-CN" altLang="en-US" dirty="0"/>
              <a:t>嘲讽标签结尾</a:t>
            </a:r>
            <a:r>
              <a:rPr kumimoji="1" lang="en-US" altLang="zh-CN" dirty="0"/>
              <a:t>)</a:t>
            </a:r>
            <a:endParaRPr kumimoji="1" lang="en-US" altLang="zh-CN" dirty="0" smtClean="0"/>
          </a:p>
          <a:p>
            <a:r>
              <a:rPr kumimoji="1" lang="en-US" altLang="zh-CN" dirty="0" smtClean="0"/>
              <a:t>(</a:t>
            </a:r>
            <a:r>
              <a:rPr kumimoji="1" lang="en-US" altLang="zh-CN" dirty="0"/>
              <a:t>v) when a text conflict with the fact about any event such as a festival, birthday, sports, etc. (</a:t>
            </a:r>
            <a:r>
              <a:rPr kumimoji="1" lang="zh-CN" altLang="en-US" dirty="0"/>
              <a:t>与事件冲突</a:t>
            </a:r>
            <a:r>
              <a:rPr kumimoji="1" lang="en-US" altLang="zh-CN" dirty="0"/>
              <a:t>) 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918" y="2280934"/>
            <a:ext cx="5682104" cy="242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0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Pattern of Sarcasm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813" y="1845734"/>
            <a:ext cx="6712594" cy="458504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After </a:t>
            </a:r>
            <a:r>
              <a:rPr lang="en-US" altLang="zh-CN" dirty="0"/>
              <a:t>analysis, we conclude </a:t>
            </a:r>
            <a:r>
              <a:rPr lang="en-US" altLang="zh-CN" dirty="0" smtClean="0"/>
              <a:t>that</a:t>
            </a:r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/>
              <a:t>any tweet starts </a:t>
            </a:r>
            <a:r>
              <a:rPr lang="en-US" altLang="zh-CN" dirty="0" smtClean="0"/>
              <a:t>with interjection </a:t>
            </a:r>
            <a:r>
              <a:rPr lang="en-US" altLang="zh-CN" dirty="0"/>
              <a:t>word and immediately followed by either </a:t>
            </a:r>
            <a:r>
              <a:rPr lang="en-US" altLang="zh-CN" dirty="0" smtClean="0"/>
              <a:t>adjective or adverb, </a:t>
            </a:r>
            <a:r>
              <a:rPr lang="en-US" altLang="zh-CN" dirty="0"/>
              <a:t>it can be classified </a:t>
            </a:r>
            <a:r>
              <a:rPr lang="en-US" altLang="zh-CN" dirty="0" smtClean="0"/>
              <a:t>as sarcastic</a:t>
            </a:r>
          </a:p>
          <a:p>
            <a:pPr lvl="2"/>
            <a:r>
              <a:rPr lang="en-US" altLang="zh-CN" dirty="0"/>
              <a:t> shown in tweet numbers 5, 6, 7 and 8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 any </a:t>
            </a:r>
            <a:r>
              <a:rPr lang="en-US" altLang="zh-CN" dirty="0"/>
              <a:t>tweet starts with interjection word and it contains </a:t>
            </a:r>
            <a:r>
              <a:rPr lang="en-US" altLang="zh-CN" dirty="0" smtClean="0"/>
              <a:t>adverb and </a:t>
            </a:r>
            <a:r>
              <a:rPr lang="en-US" altLang="zh-CN" dirty="0"/>
              <a:t>immediately followed by adjective or </a:t>
            </a:r>
            <a:r>
              <a:rPr lang="en-US" altLang="zh-CN" dirty="0" smtClean="0"/>
              <a:t>vice-versa, can </a:t>
            </a:r>
            <a:r>
              <a:rPr lang="en-US" altLang="zh-CN" dirty="0"/>
              <a:t>also be classified as </a:t>
            </a:r>
            <a:r>
              <a:rPr lang="en-US" altLang="zh-CN" dirty="0" smtClean="0"/>
              <a:t>sarcastic</a:t>
            </a:r>
          </a:p>
          <a:p>
            <a:pPr lvl="2"/>
            <a:r>
              <a:rPr lang="en-US" altLang="zh-CN" dirty="0"/>
              <a:t> shown in tweet numbers 1</a:t>
            </a:r>
            <a:r>
              <a:rPr lang="en-US" altLang="zh-CN" dirty="0" smtClean="0"/>
              <a:t> and 3</a:t>
            </a:r>
          </a:p>
          <a:p>
            <a:pPr lvl="1"/>
            <a:r>
              <a:rPr lang="en-US" altLang="zh-CN" dirty="0" smtClean="0"/>
              <a:t>In any </a:t>
            </a:r>
            <a:r>
              <a:rPr lang="en-US" altLang="zh-CN" dirty="0"/>
              <a:t>tweet that starts </a:t>
            </a:r>
            <a:r>
              <a:rPr lang="en-US" altLang="zh-CN" dirty="0" smtClean="0"/>
              <a:t>with interjection </a:t>
            </a:r>
            <a:r>
              <a:rPr lang="en-US" altLang="zh-CN" dirty="0"/>
              <a:t>word and contains either structure first </a:t>
            </a:r>
            <a:r>
              <a:rPr lang="en-US" altLang="zh-CN" dirty="0" smtClean="0"/>
              <a:t>adjective followed </a:t>
            </a:r>
            <a:r>
              <a:rPr lang="en-US" altLang="zh-CN" dirty="0"/>
              <a:t>by a noun or first adverb followed by a verb (</a:t>
            </a:r>
            <a:r>
              <a:rPr lang="en-US" altLang="zh-CN" dirty="0" smtClean="0"/>
              <a:t>underlined italics</a:t>
            </a:r>
            <a:r>
              <a:rPr lang="en-US" altLang="zh-CN" dirty="0"/>
              <a:t>) can also be classified as sarcastic </a:t>
            </a:r>
            <a:endParaRPr lang="en-US" altLang="zh-CN" dirty="0" smtClean="0"/>
          </a:p>
          <a:p>
            <a:pPr lvl="2"/>
            <a:r>
              <a:rPr lang="en-US" altLang="zh-CN" dirty="0"/>
              <a:t> shown in tweet numbers </a:t>
            </a:r>
            <a:r>
              <a:rPr lang="en-US" altLang="zh-CN" dirty="0" smtClean="0"/>
              <a:t>2 </a:t>
            </a:r>
            <a:r>
              <a:rPr lang="en-US" altLang="zh-CN" dirty="0"/>
              <a:t>and </a:t>
            </a:r>
            <a:r>
              <a:rPr lang="en-US" altLang="zh-CN" dirty="0" smtClean="0"/>
              <a:t>4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new type of sarcasm text </a:t>
            </a:r>
            <a:r>
              <a:rPr lang="en-US" altLang="zh-CN" dirty="0" smtClean="0"/>
              <a:t>that having </a:t>
            </a:r>
            <a:r>
              <a:rPr lang="en-US" altLang="zh-CN" dirty="0"/>
              <a:t>contradiction between negative sentiments and </a:t>
            </a:r>
            <a:r>
              <a:rPr lang="en-US" altLang="zh-CN" dirty="0" smtClean="0"/>
              <a:t>positive situation</a:t>
            </a:r>
          </a:p>
          <a:p>
            <a:pPr lvl="2"/>
            <a:r>
              <a:rPr lang="en-US" altLang="zh-CN" dirty="0" smtClean="0"/>
              <a:t>such </a:t>
            </a:r>
            <a:r>
              <a:rPr lang="en-US" altLang="zh-CN" dirty="0"/>
              <a:t>as, “I hate  Australia in cricket, because </a:t>
            </a:r>
            <a:r>
              <a:rPr lang="en-US" altLang="zh-CN" dirty="0" smtClean="0"/>
              <a:t>they always </a:t>
            </a:r>
            <a:r>
              <a:rPr lang="en-US" altLang="zh-CN" dirty="0"/>
              <a:t>win ”. #</a:t>
            </a:r>
            <a:r>
              <a:rPr lang="en-US" altLang="zh-CN" dirty="0" smtClean="0"/>
              <a:t>sarcasm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07" y="2474456"/>
            <a:ext cx="4901783" cy="332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Types of Features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3"/>
            <a:ext cx="4909820" cy="4255263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(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) </a:t>
            </a:r>
            <a:r>
              <a:rPr kumimoji="1" lang="en-US" altLang="zh-CN" dirty="0" smtClean="0"/>
              <a:t>Hashtag</a:t>
            </a:r>
          </a:p>
          <a:p>
            <a:pPr lvl="1"/>
            <a:r>
              <a:rPr kumimoji="1" lang="en-US" altLang="zh-CN" dirty="0" smtClean="0"/>
              <a:t>if </a:t>
            </a:r>
            <a:r>
              <a:rPr kumimoji="1" lang="en-US" altLang="zh-CN" dirty="0"/>
              <a:t>any text contains hashtag sarcasm, then its easy to identify the </a:t>
            </a:r>
            <a:r>
              <a:rPr kumimoji="1" lang="en-US" altLang="zh-CN" dirty="0" smtClean="0"/>
              <a:t>text as </a:t>
            </a:r>
            <a:r>
              <a:rPr kumimoji="1" lang="en-US" altLang="zh-CN" dirty="0"/>
              <a:t>sarcastic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dirty="0" smtClean="0"/>
              <a:t>(</a:t>
            </a:r>
            <a:r>
              <a:rPr kumimoji="1" lang="en-US" altLang="zh-CN" dirty="0"/>
              <a:t>ii) </a:t>
            </a:r>
            <a:r>
              <a:rPr kumimoji="1" lang="en-US" altLang="zh-CN" dirty="0" smtClean="0"/>
              <a:t>lexical feature</a:t>
            </a:r>
          </a:p>
          <a:p>
            <a:pPr lvl="1"/>
            <a:r>
              <a:rPr kumimoji="1" lang="en-US" altLang="zh-CN" dirty="0" err="1" smtClean="0"/>
              <a:t>uni</a:t>
            </a:r>
            <a:r>
              <a:rPr kumimoji="1" lang="en-US" altLang="zh-CN" dirty="0" smtClean="0"/>
              <a:t>-gram</a:t>
            </a:r>
            <a:r>
              <a:rPr kumimoji="1" lang="en-US" altLang="zh-CN" dirty="0"/>
              <a:t>, bi-gram, tri-gram and </a:t>
            </a:r>
            <a:r>
              <a:rPr kumimoji="1" lang="en-US" altLang="zh-CN" dirty="0" smtClean="0"/>
              <a:t>n-gram</a:t>
            </a:r>
          </a:p>
          <a:p>
            <a:pPr lvl="1"/>
            <a:r>
              <a:rPr kumimoji="1" lang="en-US" altLang="zh-CN" dirty="0" smtClean="0"/>
              <a:t>Ex</a:t>
            </a:r>
            <a:r>
              <a:rPr kumimoji="1" lang="en-US" altLang="zh-CN" dirty="0"/>
              <a:t>: bi-gram “amazing night” </a:t>
            </a:r>
            <a:r>
              <a:rPr kumimoji="1" lang="en-US" altLang="zh-CN" dirty="0" smtClean="0"/>
              <a:t>people often </a:t>
            </a:r>
            <a:r>
              <a:rPr kumimoji="1" lang="en-US" altLang="zh-CN" dirty="0"/>
              <a:t>say this phrase sarcastically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dirty="0" smtClean="0"/>
              <a:t>(</a:t>
            </a:r>
            <a:r>
              <a:rPr kumimoji="1" lang="en-US" altLang="zh-CN" dirty="0"/>
              <a:t>iii) Pragmatic </a:t>
            </a:r>
            <a:r>
              <a:rPr kumimoji="1" lang="en-US" altLang="zh-CN" dirty="0" smtClean="0"/>
              <a:t>feature</a:t>
            </a:r>
          </a:p>
          <a:p>
            <a:pPr lvl="1"/>
            <a:r>
              <a:rPr kumimoji="1" lang="en-US" altLang="zh-CN" dirty="0" smtClean="0"/>
              <a:t>like </a:t>
            </a:r>
            <a:r>
              <a:rPr kumimoji="1" lang="en-US" altLang="zh-CN" dirty="0"/>
              <a:t>emoticons, smiles, replies, etc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dirty="0" smtClean="0"/>
              <a:t>(</a:t>
            </a:r>
            <a:r>
              <a:rPr kumimoji="1" lang="en-US" altLang="zh-CN" dirty="0"/>
              <a:t>iv) </a:t>
            </a:r>
            <a:r>
              <a:rPr kumimoji="1" lang="en-US" altLang="zh-CN" dirty="0" smtClean="0"/>
              <a:t>Intensifier</a:t>
            </a:r>
          </a:p>
          <a:p>
            <a:pPr lvl="1"/>
            <a:r>
              <a:rPr kumimoji="1" lang="en-US" altLang="zh-CN" dirty="0" smtClean="0"/>
              <a:t>Adverbs </a:t>
            </a:r>
            <a:r>
              <a:rPr kumimoji="1" lang="en-US" altLang="zh-CN" dirty="0"/>
              <a:t>and adjectives are often used as </a:t>
            </a:r>
            <a:r>
              <a:rPr kumimoji="1" lang="en-US" altLang="zh-CN" dirty="0" smtClean="0"/>
              <a:t>intensifiers</a:t>
            </a:r>
          </a:p>
          <a:p>
            <a:pPr lvl="2"/>
            <a:r>
              <a:rPr kumimoji="1" lang="en-US" altLang="zh-CN" dirty="0" smtClean="0"/>
              <a:t>such </a:t>
            </a:r>
            <a:r>
              <a:rPr kumimoji="1" lang="en-US" altLang="zh-CN" dirty="0"/>
              <a:t>as fantastic weather, so pleased, etc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dirty="0" smtClean="0"/>
              <a:t>(</a:t>
            </a:r>
            <a:r>
              <a:rPr kumimoji="1" lang="en-US" altLang="zh-CN" dirty="0"/>
              <a:t>v) </a:t>
            </a:r>
            <a:r>
              <a:rPr kumimoji="1" lang="en-US" altLang="zh-CN" dirty="0" smtClean="0"/>
              <a:t>Interjection</a:t>
            </a:r>
          </a:p>
          <a:p>
            <a:pPr lvl="1"/>
            <a:r>
              <a:rPr kumimoji="1" lang="en-US" altLang="zh-CN" dirty="0" smtClean="0"/>
              <a:t>words </a:t>
            </a:r>
            <a:r>
              <a:rPr kumimoji="1" lang="en-US" altLang="zh-CN" dirty="0"/>
              <a:t>like wow, oh, uh etc.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punctuation </a:t>
            </a:r>
            <a:r>
              <a:rPr kumimoji="1" lang="en-US" altLang="zh-CN" dirty="0"/>
              <a:t>mark, quotes, etc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dirty="0" smtClean="0"/>
              <a:t>(</a:t>
            </a:r>
            <a:r>
              <a:rPr kumimoji="1" lang="en-US" altLang="zh-CN" dirty="0"/>
              <a:t>vi) </a:t>
            </a:r>
            <a:r>
              <a:rPr kumimoji="1" lang="en-US" altLang="zh-CN" dirty="0" smtClean="0"/>
              <a:t>Some </a:t>
            </a:r>
            <a:r>
              <a:rPr kumimoji="1" lang="en-US" altLang="zh-CN" dirty="0"/>
              <a:t>high frequency </a:t>
            </a:r>
            <a:r>
              <a:rPr kumimoji="1" lang="en-US" altLang="zh-CN" dirty="0" smtClean="0"/>
              <a:t>words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437567"/>
            <a:ext cx="5365326" cy="235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7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 System model for decision making from users’</a:t>
            </a:r>
            <a:br>
              <a:rPr lang="en-US" altLang="zh-CN" dirty="0"/>
            </a:br>
            <a:r>
              <a:rPr lang="en-US" altLang="zh-CN" dirty="0"/>
              <a:t>opinions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4765040" cy="4023360"/>
          </a:xfrm>
        </p:spPr>
        <p:txBody>
          <a:bodyPr>
            <a:normAutofit fontScale="85000" lnSpcReduction="10000"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Social </a:t>
            </a:r>
            <a:r>
              <a:rPr lang="en-US" altLang="zh-CN" dirty="0"/>
              <a:t>media (SM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It </a:t>
            </a:r>
            <a:r>
              <a:rPr lang="en-US" altLang="zh-CN" dirty="0"/>
              <a:t>is a social networking </a:t>
            </a:r>
            <a:r>
              <a:rPr lang="en-US" altLang="zh-CN" dirty="0" smtClean="0"/>
              <a:t>website (Facebook</a:t>
            </a:r>
            <a:r>
              <a:rPr lang="en-US" altLang="zh-CN" dirty="0"/>
              <a:t>, Twitter, Amazon, etc.), where people </a:t>
            </a:r>
            <a:r>
              <a:rPr lang="en-US" altLang="zh-CN" dirty="0" smtClean="0"/>
              <a:t>use to </a:t>
            </a:r>
            <a:r>
              <a:rPr lang="en-US" altLang="zh-CN" dirty="0"/>
              <a:t>write an opinion, reviews, and post some blogs, </a:t>
            </a:r>
            <a:r>
              <a:rPr lang="en-US" altLang="zh-CN" dirty="0" smtClean="0"/>
              <a:t>or micro-blogs </a:t>
            </a:r>
            <a:r>
              <a:rPr lang="en-US" altLang="zh-CN" dirty="0"/>
              <a:t>about any social media entities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Social </a:t>
            </a:r>
            <a:r>
              <a:rPr lang="en-US" altLang="zh-CN" dirty="0"/>
              <a:t>media entities (SME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An </a:t>
            </a:r>
            <a:r>
              <a:rPr lang="en-US" altLang="zh-CN" dirty="0"/>
              <a:t>entity about </a:t>
            </a:r>
            <a:r>
              <a:rPr lang="en-US" altLang="zh-CN" dirty="0" smtClean="0"/>
              <a:t>which, users </a:t>
            </a:r>
            <a:r>
              <a:rPr lang="en-US" altLang="zh-CN" dirty="0"/>
              <a:t>want to post and retrieve comments, tweets </a:t>
            </a:r>
            <a:r>
              <a:rPr lang="en-US" altLang="zh-CN" dirty="0" smtClean="0"/>
              <a:t>and give </a:t>
            </a:r>
            <a:r>
              <a:rPr lang="en-US" altLang="zh-CN" dirty="0"/>
              <a:t>reviews on social media.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Polarity </a:t>
            </a:r>
            <a:r>
              <a:rPr lang="en-US" altLang="zh-CN" dirty="0"/>
              <a:t>detector (PD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automated system which </a:t>
            </a:r>
            <a:r>
              <a:rPr lang="en-US" altLang="zh-CN" dirty="0" smtClean="0"/>
              <a:t>is capable </a:t>
            </a:r>
            <a:r>
              <a:rPr lang="en-US" altLang="zh-CN" dirty="0"/>
              <a:t>to identify the actual sentiment or </a:t>
            </a:r>
            <a:r>
              <a:rPr lang="en-US" altLang="zh-CN" dirty="0" smtClean="0"/>
              <a:t>sarcasm sentiment </a:t>
            </a:r>
            <a:r>
              <a:rPr lang="en-US" altLang="zh-CN" dirty="0"/>
              <a:t>from text.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919" y="1845734"/>
            <a:ext cx="5005761" cy="418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16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Proposed Scheme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We observed that </a:t>
            </a:r>
            <a:r>
              <a:rPr lang="en-US" altLang="zh-CN" dirty="0"/>
              <a:t>the authors have not yet worked </a:t>
            </a:r>
            <a:r>
              <a:rPr lang="en-US" altLang="zh-CN" dirty="0" smtClean="0"/>
              <a:t>on</a:t>
            </a:r>
          </a:p>
          <a:p>
            <a:pPr lvl="1"/>
            <a:r>
              <a:rPr lang="en-US" altLang="zh-CN" dirty="0" smtClean="0"/>
              <a:t>T2 </a:t>
            </a:r>
            <a:r>
              <a:rPr lang="en-US" altLang="zh-CN" dirty="0"/>
              <a:t>type of sarcasm (contrast between negative sentiment and positive situation)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 </a:t>
            </a:r>
            <a:r>
              <a:rPr lang="en-US" altLang="zh-CN" dirty="0"/>
              <a:t>hyperbolic text that starts with interjection </a:t>
            </a:r>
            <a:r>
              <a:rPr lang="en-US" altLang="zh-CN" dirty="0" smtClean="0"/>
              <a:t>words</a:t>
            </a:r>
          </a:p>
          <a:p>
            <a:endParaRPr lang="en-US" altLang="zh-CN" dirty="0"/>
          </a:p>
          <a:p>
            <a:r>
              <a:rPr lang="en-US" altLang="zh-CN" dirty="0"/>
              <a:t>Based on these two limitations, two proposals are made.</a:t>
            </a:r>
          </a:p>
          <a:p>
            <a:r>
              <a:rPr lang="en-US" altLang="zh-CN" dirty="0"/>
              <a:t>1) A parsing based lexical generation </a:t>
            </a:r>
            <a:r>
              <a:rPr lang="en-US" altLang="zh-CN" dirty="0" smtClean="0"/>
              <a:t>algorithm (PBLGA)</a:t>
            </a:r>
          </a:p>
          <a:p>
            <a:pPr lvl="1"/>
            <a:r>
              <a:rPr lang="en-US" altLang="zh-CN" dirty="0" smtClean="0"/>
              <a:t>to </a:t>
            </a:r>
            <a:r>
              <a:rPr lang="en-US" altLang="zh-CN" dirty="0"/>
              <a:t>recognize sarcasm in both forms </a:t>
            </a:r>
            <a:r>
              <a:rPr lang="en-US" altLang="zh-CN" dirty="0" smtClean="0"/>
              <a:t>of tweets:</a:t>
            </a:r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/>
              <a:t>a) contradiction of negative sentiment </a:t>
            </a:r>
            <a:r>
              <a:rPr lang="en-US" altLang="zh-CN" dirty="0" smtClean="0"/>
              <a:t>and positive situation</a:t>
            </a:r>
          </a:p>
          <a:p>
            <a:pPr lvl="1"/>
            <a:r>
              <a:rPr lang="en-US" altLang="zh-CN" dirty="0" smtClean="0"/>
              <a:t>(</a:t>
            </a:r>
            <a:r>
              <a:rPr lang="en-US" altLang="zh-CN" dirty="0"/>
              <a:t>b) contradiction of positive </a:t>
            </a:r>
            <a:r>
              <a:rPr lang="en-US" altLang="zh-CN" dirty="0" smtClean="0"/>
              <a:t>sentiment and </a:t>
            </a:r>
            <a:r>
              <a:rPr lang="en-US" altLang="zh-CN" dirty="0"/>
              <a:t>negative situation.</a:t>
            </a:r>
          </a:p>
          <a:p>
            <a:r>
              <a:rPr lang="en-US" altLang="zh-CN" dirty="0"/>
              <a:t>2) An </a:t>
            </a:r>
            <a:r>
              <a:rPr lang="en-US" altLang="zh-CN" dirty="0" err="1"/>
              <a:t>Interjection_word_start</a:t>
            </a:r>
            <a:r>
              <a:rPr lang="en-US" altLang="zh-CN" dirty="0"/>
              <a:t>  (IWS) </a:t>
            </a:r>
            <a:r>
              <a:rPr lang="en-US" altLang="zh-CN" dirty="0" smtClean="0"/>
              <a:t>algorithm is </a:t>
            </a:r>
            <a:r>
              <a:rPr lang="en-US" altLang="zh-CN" dirty="0"/>
              <a:t>given to identify sarcasm in tweets that </a:t>
            </a:r>
            <a:r>
              <a:rPr lang="en-US" altLang="zh-CN" dirty="0" smtClean="0"/>
              <a:t>start with </a:t>
            </a:r>
            <a:r>
              <a:rPr lang="en-US" altLang="zh-CN" dirty="0"/>
              <a:t>interjection words like wow, yay, etc.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7410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Parse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59" y="2268188"/>
            <a:ext cx="5279521" cy="31586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610" y="2559885"/>
            <a:ext cx="5167383" cy="286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01664"/>
      </p:ext>
    </p:extLst>
  </p:cSld>
  <p:clrMapOvr>
    <a:masterClrMapping/>
  </p:clrMapOvr>
</p:sld>
</file>

<file path=ppt/theme/theme1.xml><?xml version="1.0" encoding="utf-8"?>
<a:theme xmlns:a="http://schemas.openxmlformats.org/drawingml/2006/main" name="怀旧">
  <a:themeElements>
    <a:clrScheme name="怀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663</TotalTime>
  <Words>1307</Words>
  <Application>Microsoft Macintosh PowerPoint</Application>
  <PresentationFormat>宽屏</PresentationFormat>
  <Paragraphs>142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宋体</vt:lpstr>
      <vt:lpstr>怀旧</vt:lpstr>
      <vt:lpstr>Parsing-based Sarcasm Sentiment Recognition in Twitter Data</vt:lpstr>
      <vt:lpstr>Definition</vt:lpstr>
      <vt:lpstr>Introduction</vt:lpstr>
      <vt:lpstr>Types of Sarcasm</vt:lpstr>
      <vt:lpstr>Pattern of Sarcasm</vt:lpstr>
      <vt:lpstr>Types of Features</vt:lpstr>
      <vt:lpstr> System model for decision making from users’ opinions</vt:lpstr>
      <vt:lpstr>Proposed Scheme</vt:lpstr>
      <vt:lpstr>Parse</vt:lpstr>
      <vt:lpstr> Algorithm 1:  Parsing Based Lexical Generation Algorithm (PBLGA)</vt:lpstr>
      <vt:lpstr>Sentiment score of Phrase</vt:lpstr>
      <vt:lpstr>Algorithm 2: Interjection Word Start (IWS)</vt:lpstr>
      <vt:lpstr>Database Collection</vt:lpstr>
      <vt:lpstr>Results</vt:lpstr>
      <vt:lpstr>Results</vt:lpstr>
      <vt:lpstr>Results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Parsing-based Sarcasm Sentiment Recognition in Twitter Data</dc:title>
  <dc:creator>Microsoft Office 用户</dc:creator>
  <cp:lastModifiedBy>Microsoft Office 用户</cp:lastModifiedBy>
  <cp:revision>25</cp:revision>
  <dcterms:created xsi:type="dcterms:W3CDTF">2018-09-03T03:48:52Z</dcterms:created>
  <dcterms:modified xsi:type="dcterms:W3CDTF">2018-09-06T13:10:12Z</dcterms:modified>
</cp:coreProperties>
</file>