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0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9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32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64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51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61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90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35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0E1F6F-89FF-9D4B-A279-FC7E2A3F4822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9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F6F-89FF-9D4B-A279-FC7E2A3F4822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4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0E1F6F-89FF-9D4B-A279-FC7E2A3F4822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73A481-BC3C-414F-B66D-1FD097B7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Sarcasm as Contrast between a Positive Sentiment and Negative Situation</a:t>
            </a:r>
            <a:endParaRPr kumimoji="1" lang="zh-CN" altLang="en-US" sz="4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06337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Ellen </a:t>
            </a:r>
            <a:r>
              <a:rPr lang="en-US" altLang="zh-CN" sz="1800" dirty="0" err="1"/>
              <a:t>Riloff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Ashequl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Qadir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Prafulla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Surve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Lalindra</a:t>
            </a:r>
            <a:r>
              <a:rPr lang="en-US" altLang="zh-CN" sz="1800" dirty="0"/>
              <a:t> De </a:t>
            </a:r>
            <a:r>
              <a:rPr lang="en-US" altLang="zh-CN" sz="1800" dirty="0" smtClean="0"/>
              <a:t>Silva, Nathan </a:t>
            </a:r>
            <a:r>
              <a:rPr lang="en-US" altLang="zh-CN" sz="1800" dirty="0"/>
              <a:t>Gilbert, </a:t>
            </a:r>
            <a:r>
              <a:rPr lang="en-US" altLang="zh-CN" sz="1800" dirty="0" err="1"/>
              <a:t>Ruihong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Huang</a:t>
            </a:r>
            <a:endParaRPr kumimoji="1" lang="en-US" altLang="zh-CN" sz="1800" dirty="0"/>
          </a:p>
          <a:p>
            <a:r>
              <a:rPr kumimoji="1" lang="en-US" altLang="zh-CN" sz="1800" dirty="0" smtClean="0"/>
              <a:t>(2013)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7869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Harvesting C</a:t>
            </a:r>
            <a:r>
              <a:rPr kumimoji="1" lang="en-US" altLang="zh-CN" dirty="0" smtClean="0"/>
              <a:t>andidate Phrases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19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Extract </a:t>
            </a:r>
            <a:r>
              <a:rPr kumimoji="1" lang="en-US" altLang="zh-CN" dirty="0"/>
              <a:t>every 1-gram, 2-gram, and 3-gram that occurs immediately after (on the right-hand side) of a positive sentiment phrase</a:t>
            </a:r>
          </a:p>
          <a:p>
            <a:pPr lvl="1"/>
            <a:r>
              <a:rPr kumimoji="1" lang="en-US" altLang="zh-CN" dirty="0"/>
              <a:t>For example</a:t>
            </a:r>
          </a:p>
          <a:p>
            <a:pPr lvl="2"/>
            <a:r>
              <a:rPr kumimoji="1" lang="en-US" altLang="zh-CN" dirty="0"/>
              <a:t>Tweet: I </a:t>
            </a:r>
            <a:r>
              <a:rPr kumimoji="1" lang="en-US" altLang="zh-CN" b="1" dirty="0">
                <a:solidFill>
                  <a:srgbClr val="00B0F0"/>
                </a:solidFill>
              </a:rPr>
              <a:t>love</a:t>
            </a:r>
            <a:r>
              <a:rPr kumimoji="1" lang="en-US" altLang="zh-CN" dirty="0"/>
              <a:t> waiting forever for the doctor #sarcasm</a:t>
            </a:r>
          </a:p>
          <a:p>
            <a:pPr lvl="2"/>
            <a:r>
              <a:rPr kumimoji="1" lang="en-US" altLang="zh-CN" dirty="0"/>
              <a:t>Candidates: waiting, waiting forever, waiting forever for</a:t>
            </a:r>
          </a:p>
          <a:p>
            <a:r>
              <a:rPr kumimoji="1" lang="en-US" altLang="zh-CN" dirty="0" smtClean="0"/>
              <a:t>Apply </a:t>
            </a:r>
            <a:r>
              <a:rPr kumimoji="1" lang="en-US" altLang="zh-CN" dirty="0"/>
              <a:t>the part-of-speech (POS) tagger, filter the candidate list based on POS patterns</a:t>
            </a:r>
          </a:p>
          <a:p>
            <a:r>
              <a:rPr kumimoji="1" lang="en-US" altLang="zh-CN" dirty="0" smtClean="0"/>
              <a:t>For </a:t>
            </a:r>
            <a:r>
              <a:rPr kumimoji="1" lang="en-US" altLang="zh-CN" dirty="0"/>
              <a:t>negative situation phrases, our goal is to learn </a:t>
            </a:r>
            <a:r>
              <a:rPr kumimoji="1" lang="en-US" altLang="zh-CN" b="1" dirty="0">
                <a:solidFill>
                  <a:srgbClr val="00B0F0"/>
                </a:solidFill>
              </a:rPr>
              <a:t>possible verb phrase (VP)</a:t>
            </a:r>
            <a:r>
              <a:rPr kumimoji="1" lang="en-US" altLang="zh-CN" dirty="0">
                <a:solidFill>
                  <a:srgbClr val="00B0F0"/>
                </a:solidFill>
              </a:rPr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unigram tagged as a verb (V)</a:t>
            </a:r>
          </a:p>
          <a:p>
            <a:pPr lvl="1"/>
            <a:r>
              <a:rPr kumimoji="1" lang="en-US" altLang="zh-CN" dirty="0" smtClean="0"/>
              <a:t>7 </a:t>
            </a:r>
            <a:r>
              <a:rPr kumimoji="1" lang="en-US" altLang="zh-CN" dirty="0"/>
              <a:t>POS-based bigram </a:t>
            </a:r>
            <a:r>
              <a:rPr kumimoji="1" lang="en-US" altLang="zh-CN" dirty="0" smtClean="0"/>
              <a:t>patterns</a:t>
            </a:r>
          </a:p>
          <a:p>
            <a:pPr lvl="2"/>
            <a:r>
              <a:rPr kumimoji="1" lang="en-US" altLang="zh-CN" dirty="0" smtClean="0"/>
              <a:t>V+V</a:t>
            </a:r>
            <a:r>
              <a:rPr kumimoji="1" lang="en-US" altLang="zh-CN" dirty="0"/>
              <a:t>, V+ADV, ADV+V, “</a:t>
            </a:r>
            <a:r>
              <a:rPr kumimoji="1" lang="en-US" altLang="zh-CN" dirty="0" err="1"/>
              <a:t>to”+V</a:t>
            </a:r>
            <a:r>
              <a:rPr kumimoji="1" lang="en-US" altLang="zh-CN" dirty="0"/>
              <a:t>, V+NOUN, V+PRO, V+ADJ</a:t>
            </a:r>
          </a:p>
          <a:p>
            <a:pPr lvl="1"/>
            <a:r>
              <a:rPr kumimoji="1" lang="en-US" altLang="zh-CN" dirty="0"/>
              <a:t>20 POS-based trigram </a:t>
            </a:r>
            <a:r>
              <a:rPr kumimoji="1" lang="en-US" altLang="zh-CN" dirty="0" smtClean="0"/>
              <a:t>patterns</a:t>
            </a:r>
          </a:p>
          <a:p>
            <a:pPr lvl="2"/>
            <a:r>
              <a:rPr lang="en-US" altLang="zh-CN" dirty="0"/>
              <a:t>designed to capture seven general types </a:t>
            </a:r>
            <a:r>
              <a:rPr lang="en-US" altLang="zh-CN" dirty="0" smtClean="0"/>
              <a:t>of verb </a:t>
            </a:r>
            <a:r>
              <a:rPr lang="en-US" altLang="zh-CN" dirty="0"/>
              <a:t>phrases</a:t>
            </a:r>
            <a:endParaRPr kumimoji="1" lang="en-US" altLang="zh-CN" dirty="0" smtClean="0"/>
          </a:p>
          <a:p>
            <a:pPr lvl="2"/>
            <a:r>
              <a:rPr kumimoji="1" lang="en-US" altLang="zh-CN" dirty="0"/>
              <a:t>verb and adverb mixtures, an infinitive VP that includes an adverb, a verb phrase followed by a noun phrase, a verb phrase followed by a prepositional phrase, a verb followed by an adjective phrase, or an infinitive VP followed by an adjective, noun, or pronoun.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Scoring and </a:t>
            </a:r>
            <a:r>
              <a:rPr kumimoji="1" lang="en-US" altLang="zh-CN" dirty="0" smtClean="0"/>
              <a:t>Selecting Candidates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7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3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Bootstrapping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also observed that </a:t>
            </a:r>
            <a:r>
              <a:rPr lang="en-US" altLang="zh-CN" b="1" dirty="0">
                <a:solidFill>
                  <a:srgbClr val="00B0F0"/>
                </a:solidFill>
              </a:rPr>
              <a:t>positive sentiments </a:t>
            </a:r>
            <a:r>
              <a:rPr lang="en-US" altLang="zh-CN" dirty="0"/>
              <a:t>are frequently expressed </a:t>
            </a:r>
            <a:r>
              <a:rPr lang="en-US" altLang="zh-CN" b="1" dirty="0">
                <a:solidFill>
                  <a:srgbClr val="00B0F0"/>
                </a:solidFill>
              </a:rPr>
              <a:t>as predicative phrases (</a:t>
            </a:r>
            <a:r>
              <a:rPr lang="zh-CN" altLang="en-US" b="1" dirty="0">
                <a:solidFill>
                  <a:srgbClr val="00B0F0"/>
                </a:solidFill>
              </a:rPr>
              <a:t>谓词短语</a:t>
            </a:r>
            <a:r>
              <a:rPr lang="en-US" altLang="zh-CN" b="1" dirty="0">
                <a:solidFill>
                  <a:srgbClr val="00B0F0"/>
                </a:solidFill>
              </a:rPr>
              <a:t>)</a:t>
            </a:r>
            <a:r>
              <a:rPr lang="en-US" altLang="zh-CN" dirty="0"/>
              <a:t> (i.e., predicate adjectives and predicate nominals).</a:t>
            </a:r>
          </a:p>
          <a:p>
            <a:pPr lvl="1"/>
            <a:r>
              <a:rPr lang="en-US" altLang="zh-CN" dirty="0"/>
              <a:t>For example: “I’m taking calculus. It is awesome. #sarcasm”.</a:t>
            </a:r>
          </a:p>
          <a:p>
            <a:pPr lvl="1"/>
            <a:r>
              <a:rPr lang="en-US" altLang="zh-CN" dirty="0"/>
              <a:t>Therefore we also include a step in the learning process to harvest predicative phrases that occur in close proximity to a negative situation phrase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2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Sarcasm </a:t>
            </a:r>
            <a:r>
              <a:rPr lang="en-US" altLang="zh-CN" dirty="0"/>
              <a:t>can be manifested in many different </a:t>
            </a:r>
            <a:r>
              <a:rPr lang="en-US" altLang="zh-CN" dirty="0" smtClean="0"/>
              <a:t>ways, but </a:t>
            </a:r>
            <a:r>
              <a:rPr lang="en-US" altLang="zh-CN" dirty="0"/>
              <a:t>recognizing sarcasm is important for natural </a:t>
            </a:r>
            <a:r>
              <a:rPr lang="en-US" altLang="zh-CN" dirty="0" smtClean="0"/>
              <a:t>language processing </a:t>
            </a:r>
            <a:r>
              <a:rPr lang="en-US" altLang="zh-CN" dirty="0"/>
              <a:t>to </a:t>
            </a:r>
            <a:r>
              <a:rPr lang="en-US" altLang="zh-CN" b="1" dirty="0">
                <a:solidFill>
                  <a:srgbClr val="00B0F0"/>
                </a:solidFill>
              </a:rPr>
              <a:t>avoid </a:t>
            </a:r>
            <a:r>
              <a:rPr lang="en-US" altLang="zh-CN" b="1" dirty="0" smtClean="0">
                <a:solidFill>
                  <a:srgbClr val="00B0F0"/>
                </a:solidFill>
              </a:rPr>
              <a:t>misinterpreting sarcastic statements as literal</a:t>
            </a:r>
            <a:r>
              <a:rPr lang="en-US" altLang="zh-CN" dirty="0" smtClean="0"/>
              <a:t>.</a:t>
            </a:r>
          </a:p>
          <a:p>
            <a:endParaRPr kumimoji="1" lang="en-US" altLang="zh-CN" dirty="0"/>
          </a:p>
          <a:p>
            <a:r>
              <a:rPr lang="en-US" altLang="zh-CN" dirty="0"/>
              <a:t>In the realm of Twitter, we observed that </a:t>
            </a:r>
            <a:r>
              <a:rPr lang="en-US" altLang="zh-CN" dirty="0" smtClean="0"/>
              <a:t>many sarcastic </a:t>
            </a:r>
            <a:r>
              <a:rPr lang="en-US" altLang="zh-CN" dirty="0"/>
              <a:t>tweets have a common structure </a:t>
            </a:r>
            <a:r>
              <a:rPr lang="en-US" altLang="zh-CN" dirty="0" smtClean="0"/>
              <a:t>that creates </a:t>
            </a:r>
            <a:r>
              <a:rPr lang="en-US" altLang="zh-CN" dirty="0"/>
              <a:t>a </a:t>
            </a:r>
            <a:r>
              <a:rPr lang="en-US" altLang="zh-CN" b="1" dirty="0">
                <a:solidFill>
                  <a:srgbClr val="00B0F0"/>
                </a:solidFill>
              </a:rPr>
              <a:t>positive/negative contrast between a </a:t>
            </a:r>
            <a:r>
              <a:rPr lang="en-US" altLang="zh-CN" b="1" dirty="0" smtClean="0">
                <a:solidFill>
                  <a:srgbClr val="00B0F0"/>
                </a:solidFill>
              </a:rPr>
              <a:t>sentiment and </a:t>
            </a:r>
            <a:r>
              <a:rPr lang="en-US" altLang="zh-CN" b="1" dirty="0">
                <a:solidFill>
                  <a:srgbClr val="00B0F0"/>
                </a:solidFill>
              </a:rPr>
              <a:t>a situation</a:t>
            </a:r>
            <a:r>
              <a:rPr lang="en-US" altLang="zh-CN" dirty="0"/>
              <a:t>. Specifically, sarcastic </a:t>
            </a:r>
            <a:r>
              <a:rPr lang="en-US" altLang="zh-CN" dirty="0" smtClean="0"/>
              <a:t>tweets </a:t>
            </a:r>
            <a:r>
              <a:rPr lang="en-US" altLang="zh-CN" b="1" dirty="0" smtClean="0">
                <a:solidFill>
                  <a:srgbClr val="00B0F0"/>
                </a:solidFill>
              </a:rPr>
              <a:t>often</a:t>
            </a:r>
            <a:r>
              <a:rPr lang="en-US" altLang="zh-CN" dirty="0" smtClean="0"/>
              <a:t> </a:t>
            </a:r>
            <a:r>
              <a:rPr lang="en-US" altLang="zh-CN" dirty="0"/>
              <a:t>express a </a:t>
            </a:r>
            <a:r>
              <a:rPr lang="en-US" altLang="zh-CN" b="1" dirty="0">
                <a:solidFill>
                  <a:srgbClr val="00B0F0"/>
                </a:solidFill>
              </a:rPr>
              <a:t>positive sentiment in reference to </a:t>
            </a:r>
            <a:r>
              <a:rPr lang="en-US" altLang="zh-CN" b="1" dirty="0" smtClean="0">
                <a:solidFill>
                  <a:srgbClr val="00B0F0"/>
                </a:solidFill>
              </a:rPr>
              <a:t>a negative </a:t>
            </a:r>
            <a:r>
              <a:rPr lang="en-US" altLang="zh-CN" b="1" dirty="0">
                <a:solidFill>
                  <a:srgbClr val="00B0F0"/>
                </a:solidFill>
              </a:rPr>
              <a:t>activity </a:t>
            </a:r>
            <a:r>
              <a:rPr lang="en-US" altLang="zh-CN" dirty="0"/>
              <a:t>or state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For example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5" y="4168625"/>
            <a:ext cx="4015014" cy="20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7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The goal of our research is to identify </a:t>
            </a:r>
            <a:r>
              <a:rPr lang="en-US" altLang="zh-CN" dirty="0" smtClean="0"/>
              <a:t>sarcasm that </a:t>
            </a:r>
            <a:r>
              <a:rPr lang="en-US" altLang="zh-CN" dirty="0"/>
              <a:t>arises from the contrast between </a:t>
            </a:r>
            <a:r>
              <a:rPr lang="en-US" altLang="zh-CN" b="1" dirty="0">
                <a:solidFill>
                  <a:srgbClr val="00B0F0"/>
                </a:solidFill>
              </a:rPr>
              <a:t>a positive </a:t>
            </a:r>
            <a:r>
              <a:rPr lang="en-US" altLang="zh-CN" b="1" dirty="0" smtClean="0">
                <a:solidFill>
                  <a:srgbClr val="00B0F0"/>
                </a:solidFill>
              </a:rPr>
              <a:t>sentiment referring </a:t>
            </a:r>
            <a:r>
              <a:rPr lang="en-US" altLang="zh-CN" b="1" dirty="0">
                <a:solidFill>
                  <a:srgbClr val="00B0F0"/>
                </a:solidFill>
              </a:rPr>
              <a:t>to a negative situation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A </a:t>
            </a:r>
            <a:r>
              <a:rPr lang="en-US" altLang="zh-CN" b="1" dirty="0">
                <a:solidFill>
                  <a:srgbClr val="00B0F0"/>
                </a:solidFill>
              </a:rPr>
              <a:t>key </a:t>
            </a:r>
            <a:r>
              <a:rPr lang="en-US" altLang="zh-CN" b="1" dirty="0" smtClean="0">
                <a:solidFill>
                  <a:srgbClr val="00B0F0"/>
                </a:solidFill>
              </a:rPr>
              <a:t>challenge </a:t>
            </a:r>
            <a:r>
              <a:rPr lang="en-US" altLang="zh-CN" dirty="0" smtClean="0"/>
              <a:t>is </a:t>
            </a:r>
            <a:r>
              <a:rPr lang="en-US" altLang="zh-CN" dirty="0"/>
              <a:t>to automatically </a:t>
            </a:r>
            <a:r>
              <a:rPr lang="en-US" altLang="zh-CN" b="1" dirty="0">
                <a:solidFill>
                  <a:srgbClr val="00B0F0"/>
                </a:solidFill>
              </a:rPr>
              <a:t>recognize</a:t>
            </a:r>
            <a:r>
              <a:rPr lang="en-US" altLang="zh-CN" dirty="0"/>
              <a:t> the </a:t>
            </a:r>
            <a:r>
              <a:rPr lang="en-US" altLang="zh-CN" dirty="0" smtClean="0"/>
              <a:t>stereotypically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带有成见地</a:t>
            </a:r>
            <a:r>
              <a:rPr lang="en-US" altLang="zh-CN" sz="1600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negative </a:t>
            </a:r>
            <a:r>
              <a:rPr lang="en-US" altLang="zh-CN" b="1" dirty="0">
                <a:solidFill>
                  <a:srgbClr val="00B0F0"/>
                </a:solidFill>
              </a:rPr>
              <a:t>“situations”</a:t>
            </a:r>
            <a:r>
              <a:rPr lang="en-US" altLang="zh-CN" dirty="0"/>
              <a:t>, which are activities </a:t>
            </a:r>
            <a:r>
              <a:rPr lang="en-US" altLang="zh-CN" dirty="0" smtClean="0"/>
              <a:t>and states </a:t>
            </a:r>
            <a:r>
              <a:rPr lang="en-US" altLang="zh-CN" dirty="0"/>
              <a:t>that most people consider to be unenjoyable </a:t>
            </a:r>
            <a:r>
              <a:rPr lang="en-US" altLang="zh-CN" dirty="0" smtClean="0"/>
              <a:t>or undesirable.</a:t>
            </a:r>
          </a:p>
          <a:p>
            <a:pPr lvl="1"/>
            <a:r>
              <a:rPr lang="en-US" altLang="zh-TW" dirty="0" smtClean="0"/>
              <a:t>U</a:t>
            </a:r>
            <a:r>
              <a:rPr lang="en-US" altLang="zh-CN" dirty="0" smtClean="0"/>
              <a:t>nenjoyable activities </a:t>
            </a:r>
            <a:r>
              <a:rPr lang="en-US" altLang="zh-CN" dirty="0"/>
              <a:t>include going to the dentist, taking </a:t>
            </a:r>
            <a:r>
              <a:rPr lang="en-US" altLang="zh-CN" dirty="0" smtClean="0"/>
              <a:t>an exam</a:t>
            </a:r>
            <a:r>
              <a:rPr lang="en-US" altLang="zh-CN" dirty="0"/>
              <a:t>, and having to work on holidays.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Undesirable </a:t>
            </a:r>
            <a:r>
              <a:rPr lang="en-US" altLang="zh-CN" dirty="0"/>
              <a:t>states include being ignored, </a:t>
            </a:r>
            <a:r>
              <a:rPr lang="en-US" altLang="zh-CN" dirty="0" smtClean="0"/>
              <a:t>having no </a:t>
            </a:r>
            <a:r>
              <a:rPr lang="en-US" altLang="zh-CN" dirty="0"/>
              <a:t>friends, and feeling sick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/>
              <a:t>People </a:t>
            </a:r>
            <a:r>
              <a:rPr lang="en-US" altLang="zh-CN" dirty="0" smtClean="0"/>
              <a:t>recognize these </a:t>
            </a:r>
            <a:r>
              <a:rPr lang="en-US" altLang="zh-CN" b="1" dirty="0">
                <a:solidFill>
                  <a:srgbClr val="00B0F0"/>
                </a:solidFill>
              </a:rPr>
              <a:t>situations as being negative </a:t>
            </a:r>
            <a:r>
              <a:rPr lang="en-US" altLang="zh-CN" dirty="0"/>
              <a:t>through </a:t>
            </a:r>
            <a:r>
              <a:rPr lang="en-US" altLang="zh-CN" dirty="0" smtClean="0"/>
              <a:t>cultural norms </a:t>
            </a:r>
            <a:r>
              <a:rPr lang="en-US" altLang="zh-CN" dirty="0"/>
              <a:t>and stereotypes, so they are </a:t>
            </a:r>
            <a:r>
              <a:rPr lang="en-US" altLang="zh-CN" b="1" dirty="0">
                <a:solidFill>
                  <a:srgbClr val="00B0F0"/>
                </a:solidFill>
              </a:rPr>
              <a:t>rarely </a:t>
            </a:r>
            <a:r>
              <a:rPr lang="en-US" altLang="zh-CN" b="1" dirty="0" smtClean="0">
                <a:solidFill>
                  <a:srgbClr val="00B0F0"/>
                </a:solidFill>
              </a:rPr>
              <a:t>accompanied by </a:t>
            </a:r>
            <a:r>
              <a:rPr lang="en-US" altLang="zh-CN" b="1" dirty="0">
                <a:solidFill>
                  <a:srgbClr val="00B0F0"/>
                </a:solidFill>
              </a:rPr>
              <a:t>an explicit negative sentiment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example</a:t>
            </a:r>
            <a:r>
              <a:rPr lang="en-US" altLang="zh-CN" dirty="0" smtClean="0"/>
              <a:t>, “</a:t>
            </a:r>
            <a:r>
              <a:rPr lang="en-US" altLang="zh-CN" dirty="0"/>
              <a:t>I feel sick” is universally understood to be a </a:t>
            </a:r>
            <a:r>
              <a:rPr lang="en-US" altLang="zh-CN" dirty="0" smtClean="0"/>
              <a:t>negative situation</a:t>
            </a:r>
            <a:r>
              <a:rPr lang="en-US" altLang="zh-CN" dirty="0"/>
              <a:t>, even without an explicit expression </a:t>
            </a:r>
            <a:r>
              <a:rPr lang="en-US" altLang="zh-CN" dirty="0" smtClean="0"/>
              <a:t>of negative </a:t>
            </a:r>
            <a:r>
              <a:rPr lang="en-US" altLang="zh-CN" dirty="0"/>
              <a:t>sentiment</a:t>
            </a:r>
            <a:r>
              <a:rPr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1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Contribution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present a </a:t>
            </a:r>
            <a:r>
              <a:rPr lang="en-US" altLang="zh-CN" b="1" dirty="0">
                <a:solidFill>
                  <a:srgbClr val="00B0F0"/>
                </a:solidFill>
              </a:rPr>
              <a:t>bootstrapping algorithm </a:t>
            </a:r>
            <a:r>
              <a:rPr lang="en-US" altLang="zh-CN" dirty="0" smtClean="0"/>
              <a:t>that automatically learns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phrases </a:t>
            </a:r>
            <a:r>
              <a:rPr lang="en-US" altLang="zh-CN" dirty="0" smtClean="0"/>
              <a:t>corresponding </a:t>
            </a:r>
            <a:r>
              <a:rPr lang="en-US" altLang="zh-CN" dirty="0"/>
              <a:t>to </a:t>
            </a:r>
            <a:r>
              <a:rPr lang="en-US" altLang="zh-CN" b="1" dirty="0" smtClean="0">
                <a:solidFill>
                  <a:srgbClr val="00B0F0"/>
                </a:solidFill>
              </a:rPr>
              <a:t>positive sentiments</a:t>
            </a:r>
          </a:p>
          <a:p>
            <a:pPr lvl="1"/>
            <a:r>
              <a:rPr lang="en-US" altLang="zh-CN" dirty="0" smtClean="0"/>
              <a:t>phrases corresponding </a:t>
            </a:r>
            <a:r>
              <a:rPr lang="en-US" altLang="zh-CN" dirty="0"/>
              <a:t>to </a:t>
            </a:r>
            <a:r>
              <a:rPr lang="en-US" altLang="zh-CN" b="1" dirty="0" smtClean="0">
                <a:solidFill>
                  <a:srgbClr val="00B0F0"/>
                </a:solidFill>
              </a:rPr>
              <a:t>negative situations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812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Bootstrapped Learning of Positive</a:t>
            </a:r>
            <a:br>
              <a:rPr lang="en-US" altLang="zh-CN" dirty="0"/>
            </a:br>
            <a:r>
              <a:rPr lang="en-US" altLang="zh-CN" dirty="0"/>
              <a:t>Sentiments and Negative Situations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Our </a:t>
            </a:r>
            <a:r>
              <a:rPr lang="en-US" altLang="zh-CN" dirty="0"/>
              <a:t>approach learns rich phrasal lexicons of </a:t>
            </a:r>
            <a:r>
              <a:rPr lang="en-US" altLang="zh-CN" b="1" dirty="0" smtClean="0">
                <a:solidFill>
                  <a:srgbClr val="00B0F0"/>
                </a:solidFill>
              </a:rPr>
              <a:t>positive sentiments </a:t>
            </a:r>
            <a:r>
              <a:rPr lang="en-US" altLang="zh-CN" b="1" dirty="0">
                <a:solidFill>
                  <a:srgbClr val="00B0F0"/>
                </a:solidFill>
              </a:rPr>
              <a:t>and negative situations</a:t>
            </a:r>
            <a:r>
              <a:rPr lang="en-US" altLang="zh-CN" dirty="0"/>
              <a:t> using </a:t>
            </a:r>
            <a:r>
              <a:rPr lang="en-US" altLang="zh-CN" dirty="0" smtClean="0"/>
              <a:t>only the </a:t>
            </a:r>
            <a:r>
              <a:rPr lang="en-US" altLang="zh-CN" b="1" dirty="0">
                <a:solidFill>
                  <a:srgbClr val="00B0F0"/>
                </a:solidFill>
              </a:rPr>
              <a:t>seed word “love” </a:t>
            </a:r>
            <a:r>
              <a:rPr lang="en-US" altLang="zh-CN" dirty="0"/>
              <a:t>and a </a:t>
            </a:r>
            <a:r>
              <a:rPr lang="en-US" altLang="zh-CN" b="1" dirty="0">
                <a:solidFill>
                  <a:srgbClr val="00B0F0"/>
                </a:solidFill>
              </a:rPr>
              <a:t>collection of </a:t>
            </a:r>
            <a:r>
              <a:rPr lang="en-US" altLang="zh-CN" b="1" dirty="0" smtClean="0">
                <a:solidFill>
                  <a:srgbClr val="00B0F0"/>
                </a:solidFill>
              </a:rPr>
              <a:t>sarcastic tweets </a:t>
            </a:r>
            <a:r>
              <a:rPr lang="en-US" altLang="zh-CN" b="1" dirty="0">
                <a:solidFill>
                  <a:srgbClr val="00B0F0"/>
                </a:solidFill>
              </a:rPr>
              <a:t>as input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Key presumption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you find a </a:t>
            </a:r>
            <a:r>
              <a:rPr lang="en-US" altLang="zh-CN" b="1" dirty="0" smtClean="0">
                <a:solidFill>
                  <a:srgbClr val="00B0F0"/>
                </a:solidFill>
              </a:rPr>
              <a:t>positive sentiment </a:t>
            </a:r>
            <a:r>
              <a:rPr lang="en-US" altLang="zh-CN" b="1" dirty="0">
                <a:solidFill>
                  <a:srgbClr val="00B0F0"/>
                </a:solidFill>
              </a:rPr>
              <a:t>or a negative situation </a:t>
            </a:r>
            <a:r>
              <a:rPr lang="en-US" altLang="zh-CN" dirty="0"/>
              <a:t>in a </a:t>
            </a:r>
            <a:r>
              <a:rPr lang="en-US" altLang="zh-CN" dirty="0" smtClean="0"/>
              <a:t>sarcastic tweet</a:t>
            </a:r>
            <a:r>
              <a:rPr lang="en-US" altLang="zh-CN" dirty="0"/>
              <a:t>, then you have found </a:t>
            </a:r>
            <a:r>
              <a:rPr lang="en-US" altLang="zh-CN" b="1" dirty="0">
                <a:solidFill>
                  <a:srgbClr val="00B0F0"/>
                </a:solidFill>
              </a:rPr>
              <a:t>the source of the sarcasm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sarcasm </a:t>
            </a:r>
            <a:r>
              <a:rPr lang="en-US" altLang="zh-CN" dirty="0" smtClean="0"/>
              <a:t>probably arises </a:t>
            </a:r>
            <a:r>
              <a:rPr lang="en-US" altLang="zh-CN" dirty="0"/>
              <a:t>from positive/negative contrast and we </a:t>
            </a:r>
            <a:r>
              <a:rPr lang="en-US" altLang="zh-CN" dirty="0" smtClean="0"/>
              <a:t>exploit </a:t>
            </a:r>
            <a:r>
              <a:rPr lang="en-US" altLang="zh-CN" b="1" dirty="0" smtClean="0">
                <a:solidFill>
                  <a:srgbClr val="00B0F0"/>
                </a:solidFill>
              </a:rPr>
              <a:t>syntactic(</a:t>
            </a:r>
            <a:r>
              <a:rPr lang="zh-TW" altLang="en-US" b="1" dirty="0" smtClean="0">
                <a:solidFill>
                  <a:srgbClr val="00B0F0"/>
                </a:solidFill>
              </a:rPr>
              <a:t>句法</a:t>
            </a:r>
            <a:r>
              <a:rPr lang="en-US" altLang="zh-CN" b="1" dirty="0" smtClean="0">
                <a:solidFill>
                  <a:srgbClr val="00B0F0"/>
                </a:solidFill>
              </a:rPr>
              <a:t>) </a:t>
            </a:r>
            <a:r>
              <a:rPr lang="en-US" altLang="zh-CN" b="1" dirty="0">
                <a:solidFill>
                  <a:srgbClr val="00B0F0"/>
                </a:solidFill>
              </a:rPr>
              <a:t>structure to extract phrases</a:t>
            </a:r>
            <a:r>
              <a:rPr lang="en-US" altLang="zh-CN" dirty="0"/>
              <a:t> that are </a:t>
            </a:r>
            <a:r>
              <a:rPr lang="en-US" altLang="zh-CN" dirty="0" smtClean="0"/>
              <a:t>likely to </a:t>
            </a:r>
            <a:r>
              <a:rPr lang="en-US" altLang="zh-CN" dirty="0"/>
              <a:t>have contrasting polarity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b="1" dirty="0">
                <a:solidFill>
                  <a:srgbClr val="00B0F0"/>
                </a:solidFill>
              </a:rPr>
              <a:t>short </a:t>
            </a:r>
            <a:r>
              <a:rPr lang="en-US" altLang="zh-CN" b="1" dirty="0" smtClean="0">
                <a:solidFill>
                  <a:srgbClr val="00B0F0"/>
                </a:solidFill>
              </a:rPr>
              <a:t>nature </a:t>
            </a:r>
            <a:r>
              <a:rPr lang="en-US" altLang="zh-CN" dirty="0" smtClean="0"/>
              <a:t>of </a:t>
            </a:r>
            <a:r>
              <a:rPr lang="en-US" altLang="zh-CN" dirty="0"/>
              <a:t>tweets </a:t>
            </a:r>
            <a:r>
              <a:rPr lang="en-US" altLang="zh-CN" b="1" dirty="0">
                <a:solidFill>
                  <a:srgbClr val="00B0F0"/>
                </a:solidFill>
              </a:rPr>
              <a:t>limits the search space</a:t>
            </a:r>
            <a:r>
              <a:rPr lang="en-US" altLang="zh-CN" dirty="0"/>
              <a:t> for the </a:t>
            </a:r>
            <a:r>
              <a:rPr lang="en-US" altLang="zh-CN" dirty="0" smtClean="0"/>
              <a:t>source</a:t>
            </a:r>
            <a:r>
              <a:rPr lang="zh-TW" altLang="en-US" dirty="0" smtClean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the sarcasm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18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the Learning </a:t>
            </a:r>
            <a:r>
              <a:rPr lang="en-US" altLang="zh-CN" dirty="0" smtClean="0"/>
              <a:t>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ssumption</a:t>
            </a:r>
            <a:endParaRPr lang="en-US" altLang="zh-CN" dirty="0"/>
          </a:p>
          <a:p>
            <a:pPr lvl="1"/>
            <a:r>
              <a:rPr lang="en-US" altLang="zh-CN" dirty="0" smtClean="0"/>
              <a:t>Many </a:t>
            </a:r>
            <a:r>
              <a:rPr lang="en-US" altLang="zh-CN" dirty="0"/>
              <a:t>sarcastic tweets contain both </a:t>
            </a:r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00B0F0"/>
                </a:solidFill>
              </a:rPr>
              <a:t>positive </a:t>
            </a:r>
            <a:r>
              <a:rPr lang="en-US" altLang="zh-CN" b="1" dirty="0">
                <a:solidFill>
                  <a:srgbClr val="00B0F0"/>
                </a:solidFill>
              </a:rPr>
              <a:t>sentiment</a:t>
            </a:r>
            <a:r>
              <a:rPr lang="en-US" altLang="zh-CN" dirty="0"/>
              <a:t> and a </a:t>
            </a:r>
            <a:r>
              <a:rPr lang="en-US" altLang="zh-CN" b="1" dirty="0">
                <a:solidFill>
                  <a:srgbClr val="00B0F0"/>
                </a:solidFill>
              </a:rPr>
              <a:t>negative situation</a:t>
            </a:r>
            <a:r>
              <a:rPr lang="en-US" altLang="zh-CN" dirty="0">
                <a:solidFill>
                  <a:schemeClr val="tx1"/>
                </a:solidFill>
              </a:rPr>
              <a:t> in </a:t>
            </a:r>
            <a:r>
              <a:rPr lang="en-US" altLang="zh-CN" b="1" dirty="0" smtClean="0">
                <a:solidFill>
                  <a:srgbClr val="00B0F0"/>
                </a:solidFill>
              </a:rPr>
              <a:t>close proximity</a:t>
            </a:r>
            <a:r>
              <a:rPr lang="en-US" altLang="zh-CN" dirty="0"/>
              <a:t>, which is the source of the sarcasm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Although </a:t>
            </a:r>
            <a:r>
              <a:rPr lang="en-US" altLang="zh-CN" dirty="0" smtClean="0"/>
              <a:t>sentiments </a:t>
            </a:r>
            <a:r>
              <a:rPr lang="en-US" altLang="zh-CN" dirty="0"/>
              <a:t>and situations can be </a:t>
            </a:r>
            <a:r>
              <a:rPr lang="en-US" altLang="zh-CN" dirty="0" smtClean="0"/>
              <a:t>expressed in </a:t>
            </a:r>
            <a:r>
              <a:rPr lang="en-US" altLang="zh-CN" dirty="0"/>
              <a:t>numerous ways, we focus </a:t>
            </a:r>
            <a:r>
              <a:rPr lang="en-US" altLang="zh-CN" dirty="0" smtClean="0"/>
              <a:t>on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positive sentiments</a:t>
            </a:r>
          </a:p>
          <a:p>
            <a:pPr lvl="2"/>
            <a:r>
              <a:rPr lang="en-US" altLang="zh-CN" dirty="0" smtClean="0"/>
              <a:t>that </a:t>
            </a:r>
            <a:r>
              <a:rPr lang="en-US" altLang="zh-CN" dirty="0"/>
              <a:t>are </a:t>
            </a:r>
            <a:r>
              <a:rPr lang="en-US" altLang="zh-CN" dirty="0" smtClean="0"/>
              <a:t>expressed as a </a:t>
            </a:r>
            <a:r>
              <a:rPr lang="en-US" altLang="zh-CN" b="1" dirty="0" smtClean="0">
                <a:solidFill>
                  <a:srgbClr val="00B0F0"/>
                </a:solidFill>
              </a:rPr>
              <a:t>verb phrase or as a predicative expression</a:t>
            </a:r>
            <a:r>
              <a:rPr lang="en-US" altLang="zh-CN" dirty="0" smtClean="0"/>
              <a:t> (predicate </a:t>
            </a:r>
            <a:r>
              <a:rPr lang="en-US" altLang="zh-CN" b="1" dirty="0" smtClean="0">
                <a:solidFill>
                  <a:srgbClr val="00B0F0"/>
                </a:solidFill>
              </a:rPr>
              <a:t>adjective</a:t>
            </a:r>
            <a:r>
              <a:rPr lang="en-US" altLang="zh-CN" dirty="0" smtClean="0"/>
              <a:t> or predicate </a:t>
            </a:r>
            <a:r>
              <a:rPr lang="en-US" altLang="zh-CN" b="1" dirty="0" smtClean="0">
                <a:solidFill>
                  <a:srgbClr val="00B0F0"/>
                </a:solidFill>
              </a:rPr>
              <a:t>nominal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negative </a:t>
            </a:r>
            <a:r>
              <a:rPr lang="en-US" altLang="zh-CN" dirty="0"/>
              <a:t>activities or </a:t>
            </a:r>
            <a:r>
              <a:rPr lang="en-US" altLang="zh-CN" dirty="0" smtClean="0"/>
              <a:t>states</a:t>
            </a:r>
          </a:p>
          <a:p>
            <a:pPr lvl="2"/>
            <a:r>
              <a:rPr lang="en-US" altLang="zh-CN" dirty="0" smtClean="0"/>
              <a:t>that </a:t>
            </a:r>
            <a:r>
              <a:rPr lang="en-US" altLang="zh-CN" dirty="0"/>
              <a:t>can be </a:t>
            </a:r>
            <a:r>
              <a:rPr lang="en-US" altLang="zh-CN" dirty="0" smtClean="0"/>
              <a:t>a complement </a:t>
            </a:r>
            <a:r>
              <a:rPr lang="en-US" altLang="zh-CN" dirty="0"/>
              <a:t>to a </a:t>
            </a:r>
            <a:r>
              <a:rPr lang="en-US" altLang="zh-CN" b="1" dirty="0">
                <a:solidFill>
                  <a:srgbClr val="00B0F0"/>
                </a:solidFill>
              </a:rPr>
              <a:t>verb </a:t>
            </a:r>
            <a:r>
              <a:rPr lang="en-US" altLang="zh-CN" b="1" dirty="0" smtClean="0">
                <a:solidFill>
                  <a:srgbClr val="00B0F0"/>
                </a:solidFill>
              </a:rPr>
              <a:t>phrase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Tweets </a:t>
            </a:r>
            <a:r>
              <a:rPr lang="en-US" altLang="zh-CN" dirty="0"/>
              <a:t>are often </a:t>
            </a:r>
            <a:r>
              <a:rPr lang="en-US" altLang="zh-CN" dirty="0" smtClean="0"/>
              <a:t>informally written </a:t>
            </a:r>
            <a:r>
              <a:rPr lang="en-US" altLang="zh-CN" dirty="0"/>
              <a:t>and </a:t>
            </a:r>
            <a:r>
              <a:rPr lang="en-US" altLang="zh-CN" dirty="0" smtClean="0"/>
              <a:t>ungrammatical</a:t>
            </a:r>
          </a:p>
          <a:p>
            <a:pPr lvl="1"/>
            <a:r>
              <a:rPr lang="en-US" altLang="zh-CN" dirty="0" smtClean="0"/>
              <a:t>Try </a:t>
            </a:r>
            <a:r>
              <a:rPr lang="en-US" altLang="zh-CN" dirty="0"/>
              <a:t>to </a:t>
            </a:r>
            <a:r>
              <a:rPr lang="en-US" altLang="zh-CN" dirty="0" smtClean="0"/>
              <a:t>recognize these </a:t>
            </a:r>
            <a:r>
              <a:rPr lang="en-US" altLang="zh-CN" dirty="0"/>
              <a:t>syntactic structures heuristically </a:t>
            </a:r>
            <a:r>
              <a:rPr lang="en-US" altLang="zh-CN" b="1" dirty="0" smtClean="0">
                <a:solidFill>
                  <a:srgbClr val="00B0F0"/>
                </a:solidFill>
              </a:rPr>
              <a:t>using only </a:t>
            </a:r>
            <a:r>
              <a:rPr lang="en-US" altLang="zh-CN" b="1" dirty="0">
                <a:solidFill>
                  <a:srgbClr val="00B0F0"/>
                </a:solidFill>
              </a:rPr>
              <a:t>part-of-speech tags</a:t>
            </a:r>
            <a:r>
              <a:rPr lang="en-US" altLang="zh-CN" dirty="0"/>
              <a:t> and </a:t>
            </a:r>
            <a:r>
              <a:rPr lang="en-US" altLang="zh-CN" b="1" dirty="0" smtClean="0">
                <a:solidFill>
                  <a:srgbClr val="00B0F0"/>
                </a:solidFill>
              </a:rPr>
              <a:t>proximity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47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the Learning 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Assumption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positive sentiment verb phrase usually appears to the left of a negative situation phrase and in close </a:t>
            </a:r>
            <a:r>
              <a:rPr lang="en-US" altLang="zh-CN" dirty="0" smtClean="0"/>
              <a:t>proximity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[+ </a:t>
            </a:r>
            <a:r>
              <a:rPr lang="en-US" altLang="zh-CN" dirty="0"/>
              <a:t>VERB PHRASE] [– SITUATION PHRASE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Our structural </a:t>
            </a:r>
            <a:r>
              <a:rPr lang="en-US" altLang="zh-CN" dirty="0"/>
              <a:t>assumption infers that </a:t>
            </a:r>
            <a:r>
              <a:rPr lang="en-US" altLang="zh-CN" b="1" dirty="0">
                <a:solidFill>
                  <a:srgbClr val="00B0F0"/>
                </a:solidFill>
              </a:rPr>
              <a:t>“love”</a:t>
            </a:r>
            <a:r>
              <a:rPr lang="en-US" altLang="zh-CN" dirty="0"/>
              <a:t> is </a:t>
            </a:r>
            <a:r>
              <a:rPr lang="en-US" altLang="zh-CN" dirty="0" smtClean="0"/>
              <a:t>probably </a:t>
            </a:r>
            <a:r>
              <a:rPr lang="en-US" altLang="zh-CN" b="1" dirty="0" smtClean="0">
                <a:solidFill>
                  <a:srgbClr val="00B0F0"/>
                </a:solidFill>
              </a:rPr>
              <a:t>followed </a:t>
            </a:r>
            <a:r>
              <a:rPr lang="en-US" altLang="zh-CN" b="1" dirty="0">
                <a:solidFill>
                  <a:srgbClr val="00B0F0"/>
                </a:solidFill>
              </a:rPr>
              <a:t>by </a:t>
            </a:r>
            <a:r>
              <a:rPr lang="en-US" altLang="zh-CN" dirty="0"/>
              <a:t>an expression that refers to a </a:t>
            </a:r>
            <a:r>
              <a:rPr lang="en-US" altLang="zh-CN" b="1" dirty="0" smtClean="0">
                <a:solidFill>
                  <a:srgbClr val="00B0F0"/>
                </a:solidFill>
              </a:rPr>
              <a:t>negative situation</a:t>
            </a:r>
          </a:p>
          <a:p>
            <a:pPr lvl="1"/>
            <a:r>
              <a:rPr lang="en-US" altLang="zh-CN" dirty="0" smtClean="0"/>
              <a:t>Harvest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B0F0"/>
                </a:solidFill>
              </a:rPr>
              <a:t>n-grams</a:t>
            </a:r>
            <a:r>
              <a:rPr lang="en-US" altLang="zh-CN" dirty="0"/>
              <a:t> that </a:t>
            </a:r>
            <a:r>
              <a:rPr lang="en-US" altLang="zh-CN" b="1" dirty="0">
                <a:solidFill>
                  <a:srgbClr val="00B0F0"/>
                </a:solidFill>
              </a:rPr>
              <a:t>follow </a:t>
            </a:r>
            <a:r>
              <a:rPr lang="en-US" altLang="zh-CN" b="1" dirty="0" smtClean="0">
                <a:solidFill>
                  <a:srgbClr val="00B0F0"/>
                </a:solidFill>
              </a:rPr>
              <a:t>the word </a:t>
            </a:r>
            <a:r>
              <a:rPr lang="en-US" altLang="zh-CN" b="1" dirty="0">
                <a:solidFill>
                  <a:srgbClr val="00B0F0"/>
                </a:solidFill>
              </a:rPr>
              <a:t>“love”</a:t>
            </a:r>
            <a:r>
              <a:rPr lang="en-US" altLang="zh-CN" dirty="0"/>
              <a:t> as </a:t>
            </a:r>
            <a:r>
              <a:rPr lang="en-US" altLang="zh-CN" b="1" dirty="0">
                <a:solidFill>
                  <a:srgbClr val="00B0F0"/>
                </a:solidFill>
              </a:rPr>
              <a:t>negative situation candidates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2"/>
            <a:r>
              <a:rPr lang="en-US" altLang="zh-CN" dirty="0"/>
              <a:t>“love</a:t>
            </a:r>
            <a:r>
              <a:rPr lang="en-US" altLang="zh-CN" dirty="0" smtClean="0"/>
              <a:t>” </a:t>
            </a:r>
            <a:r>
              <a:rPr lang="en-US" altLang="zh-CN" dirty="0"/>
              <a:t>seems to be the most common positive sentiment term in sarcastic tweets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Exploit </a:t>
            </a:r>
            <a:r>
              <a:rPr lang="en-US" altLang="zh-CN" dirty="0"/>
              <a:t>the structural assumption in </a:t>
            </a:r>
            <a:r>
              <a:rPr lang="en-US" altLang="zh-CN" dirty="0" smtClean="0"/>
              <a:t>the opposite direction</a:t>
            </a:r>
          </a:p>
          <a:p>
            <a:pPr lvl="1"/>
            <a:r>
              <a:rPr lang="en-US" altLang="zh-CN" dirty="0" smtClean="0"/>
              <a:t>Infer that the </a:t>
            </a:r>
            <a:r>
              <a:rPr lang="en-US" altLang="zh-CN" b="1" dirty="0" smtClean="0">
                <a:solidFill>
                  <a:srgbClr val="00B0F0"/>
                </a:solidFill>
              </a:rPr>
              <a:t>negative </a:t>
            </a:r>
            <a:r>
              <a:rPr lang="en-US" altLang="zh-CN" b="1" dirty="0">
                <a:solidFill>
                  <a:srgbClr val="00B0F0"/>
                </a:solidFill>
              </a:rPr>
              <a:t>situation phrase is preceded by a </a:t>
            </a:r>
            <a:r>
              <a:rPr lang="en-US" altLang="zh-CN" b="1" dirty="0" smtClean="0">
                <a:solidFill>
                  <a:srgbClr val="00B0F0"/>
                </a:solidFill>
              </a:rPr>
              <a:t>positive sentiment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Harvest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B0F0"/>
                </a:solidFill>
              </a:rPr>
              <a:t>n-grams</a:t>
            </a:r>
            <a:r>
              <a:rPr lang="en-US" altLang="zh-CN" dirty="0"/>
              <a:t> that </a:t>
            </a:r>
            <a:r>
              <a:rPr lang="en-US" altLang="zh-CN" b="1" dirty="0"/>
              <a:t>precede </a:t>
            </a:r>
            <a:r>
              <a:rPr lang="en-US" altLang="zh-CN" b="1" dirty="0" smtClean="0"/>
              <a:t>the negative </a:t>
            </a:r>
            <a:r>
              <a:rPr lang="en-US" altLang="zh-CN" b="1" dirty="0"/>
              <a:t>situation phrases</a:t>
            </a:r>
            <a:r>
              <a:rPr lang="en-US" altLang="zh-CN" dirty="0"/>
              <a:t> as </a:t>
            </a:r>
            <a:r>
              <a:rPr lang="en-US" altLang="zh-CN" b="1" dirty="0">
                <a:solidFill>
                  <a:srgbClr val="00B0F0"/>
                </a:solidFill>
              </a:rPr>
              <a:t>positive sentiment </a:t>
            </a:r>
            <a:r>
              <a:rPr lang="en-US" altLang="zh-CN" b="1" dirty="0" smtClean="0">
                <a:solidFill>
                  <a:srgbClr val="00B0F0"/>
                </a:solidFill>
              </a:rPr>
              <a:t>candidates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score </a:t>
            </a:r>
            <a:r>
              <a:rPr lang="en-US" altLang="zh-CN" dirty="0"/>
              <a:t>and select the best candidates, </a:t>
            </a:r>
            <a:r>
              <a:rPr lang="en-US" altLang="zh-CN" dirty="0" smtClean="0"/>
              <a:t>and add </a:t>
            </a:r>
            <a:r>
              <a:rPr lang="en-US" altLang="zh-CN" dirty="0"/>
              <a:t>them to a list of positive sentiment phrases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bootstrapping process then </a:t>
            </a:r>
            <a:r>
              <a:rPr lang="en-US" altLang="zh-CN" b="1" dirty="0">
                <a:solidFill>
                  <a:srgbClr val="00B0F0"/>
                </a:solidFill>
              </a:rPr>
              <a:t>iterates</a:t>
            </a:r>
            <a:r>
              <a:rPr lang="en-US" altLang="zh-CN" dirty="0"/>
              <a:t>, </a:t>
            </a:r>
            <a:r>
              <a:rPr lang="en-US" altLang="zh-CN" dirty="0" smtClean="0"/>
              <a:t>alternately learning </a:t>
            </a:r>
            <a:r>
              <a:rPr lang="en-US" altLang="zh-CN" dirty="0"/>
              <a:t>more positive sentiment phrases and </a:t>
            </a:r>
            <a:r>
              <a:rPr lang="en-US" altLang="zh-CN" dirty="0" smtClean="0"/>
              <a:t>more negative </a:t>
            </a:r>
            <a:r>
              <a:rPr lang="en-US" altLang="zh-CN" dirty="0"/>
              <a:t>situation </a:t>
            </a:r>
            <a:r>
              <a:rPr lang="en-US" altLang="zh-CN" dirty="0" smtClean="0"/>
              <a:t>phrases.</a:t>
            </a:r>
          </a:p>
        </p:txBody>
      </p:sp>
    </p:spTree>
    <p:extLst>
      <p:ext uri="{BB962C8B-B14F-4D97-AF65-F5344CB8AC3E}">
        <p14:creationId xmlns:p14="http://schemas.microsoft.com/office/powerpoint/2010/main" val="94869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Bootstrapping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Twitter</a:t>
            </a:r>
          </a:p>
          <a:p>
            <a:pPr lvl="1"/>
            <a:r>
              <a:rPr lang="en-US" altLang="zh-CN" dirty="0" smtClean="0"/>
              <a:t>35,000 </a:t>
            </a:r>
            <a:r>
              <a:rPr lang="en-US" altLang="zh-CN" dirty="0"/>
              <a:t>tweets that contain the hashtag </a:t>
            </a:r>
            <a:r>
              <a:rPr lang="en-US" altLang="zh-CN" b="1" dirty="0">
                <a:solidFill>
                  <a:srgbClr val="00B0F0"/>
                </a:solidFill>
              </a:rPr>
              <a:t>#</a:t>
            </a:r>
            <a:r>
              <a:rPr lang="en-US" altLang="zh-CN" b="1" dirty="0" smtClean="0">
                <a:solidFill>
                  <a:srgbClr val="00B0F0"/>
                </a:solidFill>
              </a:rPr>
              <a:t>sarcasm or </a:t>
            </a:r>
            <a:r>
              <a:rPr lang="en-US" altLang="zh-CN" b="1" dirty="0">
                <a:solidFill>
                  <a:srgbClr val="00B0F0"/>
                </a:solidFill>
              </a:rPr>
              <a:t>#sarcastic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en-US" altLang="zh-CN" dirty="0" smtClean="0">
                <a:solidFill>
                  <a:schemeClr val="tx1"/>
                </a:solidFill>
              </a:rPr>
              <a:t>%)</a:t>
            </a:r>
          </a:p>
          <a:p>
            <a:pPr lvl="1"/>
            <a:r>
              <a:rPr lang="en-US" altLang="zh-CN" dirty="0" smtClean="0"/>
              <a:t>140,000 </a:t>
            </a:r>
            <a:r>
              <a:rPr lang="en-US" altLang="zh-CN" dirty="0"/>
              <a:t>additional </a:t>
            </a:r>
            <a:r>
              <a:rPr lang="en-US" altLang="zh-CN" dirty="0" smtClean="0"/>
              <a:t>tweets from </a:t>
            </a:r>
            <a:r>
              <a:rPr lang="en-US" altLang="zh-CN" dirty="0"/>
              <a:t>Twitter’s </a:t>
            </a:r>
            <a:r>
              <a:rPr lang="en-US" altLang="zh-CN" b="1" dirty="0">
                <a:solidFill>
                  <a:srgbClr val="00B0F0"/>
                </a:solidFill>
              </a:rPr>
              <a:t>random daily </a:t>
            </a:r>
            <a:r>
              <a:rPr lang="en-US" altLang="zh-CN" b="1" dirty="0" smtClean="0">
                <a:solidFill>
                  <a:srgbClr val="00B0F0"/>
                </a:solidFill>
              </a:rPr>
              <a:t>stream</a:t>
            </a:r>
            <a:r>
              <a:rPr lang="en-US" altLang="zh-CN" dirty="0" smtClean="0">
                <a:solidFill>
                  <a:schemeClr val="tx1"/>
                </a:solidFill>
              </a:rPr>
              <a:t> (80%)</a:t>
            </a:r>
          </a:p>
          <a:p>
            <a:pPr lvl="2"/>
            <a:r>
              <a:rPr lang="en-US" altLang="zh-CN" dirty="0" smtClean="0"/>
              <a:t>Removed the </a:t>
            </a:r>
            <a:r>
              <a:rPr lang="en-US" altLang="zh-CN" dirty="0"/>
              <a:t>tweets that contain a sarcasm hashtag, and </a:t>
            </a:r>
            <a:r>
              <a:rPr lang="en-US" altLang="zh-CN" dirty="0" smtClean="0"/>
              <a:t>considered the </a:t>
            </a:r>
            <a:r>
              <a:rPr lang="en-US" altLang="zh-CN" dirty="0"/>
              <a:t>rest to be negative instances of </a:t>
            </a:r>
            <a:r>
              <a:rPr lang="en-US" altLang="zh-CN" dirty="0" smtClean="0"/>
              <a:t>sarcasm.</a:t>
            </a:r>
          </a:p>
          <a:p>
            <a:r>
              <a:rPr lang="en-US" altLang="zh-CN" dirty="0" smtClean="0"/>
              <a:t>Applied CMU’s part-of-speech </a:t>
            </a:r>
            <a:r>
              <a:rPr lang="en-US" altLang="zh-CN" dirty="0"/>
              <a:t>tagger designed for tweets (</a:t>
            </a:r>
            <a:r>
              <a:rPr lang="en-US" altLang="zh-CN" dirty="0" err="1" smtClean="0"/>
              <a:t>Owoputiet</a:t>
            </a:r>
            <a:r>
              <a:rPr lang="en-US" altLang="zh-CN" dirty="0" smtClean="0"/>
              <a:t> </a:t>
            </a:r>
            <a:r>
              <a:rPr lang="en-US" altLang="zh-CN" dirty="0"/>
              <a:t>al., 2013) to this data set.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18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 Negative Situation Phrases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The learning process </a:t>
            </a:r>
            <a:r>
              <a:rPr kumimoji="1" lang="en-US" altLang="zh-CN" dirty="0"/>
              <a:t>consists of two </a:t>
            </a:r>
            <a:r>
              <a:rPr kumimoji="1" lang="en-US" altLang="zh-CN" dirty="0" smtClean="0"/>
              <a:t>steps:</a:t>
            </a:r>
          </a:p>
          <a:p>
            <a:pPr marL="544068" lvl="1" indent="-342900">
              <a:buFont typeface="+mj-lt"/>
              <a:buAutoNum type="arabicPeriod"/>
            </a:pPr>
            <a:endParaRPr kumimoji="1" lang="en-US" altLang="zh-CN" dirty="0" smtClean="0"/>
          </a:p>
          <a:p>
            <a:pPr marL="544068" lvl="1" indent="-342900">
              <a:buFont typeface="+mj-lt"/>
              <a:buAutoNum type="arabicPeriod"/>
            </a:pPr>
            <a:r>
              <a:rPr kumimoji="1" lang="en-US" altLang="zh-CN" dirty="0"/>
              <a:t>H</a:t>
            </a:r>
            <a:r>
              <a:rPr kumimoji="1" lang="en-US" altLang="zh-CN" dirty="0" smtClean="0"/>
              <a:t>arvesting candidate phrases</a:t>
            </a:r>
          </a:p>
          <a:p>
            <a:pPr marL="544068" lvl="1" indent="-342900">
              <a:buFont typeface="+mj-lt"/>
              <a:buAutoNum type="arabicPeriod"/>
            </a:pPr>
            <a:endParaRPr kumimoji="1" lang="en-US" altLang="zh-CN" dirty="0" smtClean="0"/>
          </a:p>
          <a:p>
            <a:pPr marL="544068" lvl="1" indent="-342900">
              <a:buFont typeface="+mj-lt"/>
              <a:buAutoNum type="arabicPeriod"/>
            </a:pPr>
            <a:r>
              <a:rPr kumimoji="1" lang="en-US" altLang="zh-CN" dirty="0" smtClean="0"/>
              <a:t>Scoring </a:t>
            </a:r>
            <a:r>
              <a:rPr kumimoji="1" lang="en-US" altLang="zh-CN" dirty="0"/>
              <a:t>and selecting the </a:t>
            </a:r>
            <a:r>
              <a:rPr kumimoji="1" lang="en-US" altLang="zh-CN" dirty="0" smtClean="0"/>
              <a:t>best candidates.</a:t>
            </a:r>
          </a:p>
        </p:txBody>
      </p:sp>
    </p:spTree>
    <p:extLst>
      <p:ext uri="{BB962C8B-B14F-4D97-AF65-F5344CB8AC3E}">
        <p14:creationId xmlns:p14="http://schemas.microsoft.com/office/powerpoint/2010/main" val="1715152357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3661</TotalTime>
  <Words>956</Words>
  <Application>Microsoft Macintosh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宋体</vt:lpstr>
      <vt:lpstr>新細明體</vt:lpstr>
      <vt:lpstr>怀旧</vt:lpstr>
      <vt:lpstr>Sarcasm as Contrast between a Positive Sentiment and Negative Situation</vt:lpstr>
      <vt:lpstr>Introduction</vt:lpstr>
      <vt:lpstr>Introduction</vt:lpstr>
      <vt:lpstr>Contribution</vt:lpstr>
      <vt:lpstr>Bootstrapped Learning of Positive Sentiments and Negative Situations</vt:lpstr>
      <vt:lpstr>Overview of the Learning Process</vt:lpstr>
      <vt:lpstr>Overview of the Learning Process</vt:lpstr>
      <vt:lpstr>Bootstrapping Data</vt:lpstr>
      <vt:lpstr>Learning Negative Situation Phrases</vt:lpstr>
      <vt:lpstr>Harvesting Candidate Phrases</vt:lpstr>
      <vt:lpstr>Scoring and Selecting Candidates</vt:lpstr>
      <vt:lpstr>PowerPoint 演示文稿</vt:lpstr>
      <vt:lpstr>Bootstrapping Data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</cp:revision>
  <dcterms:created xsi:type="dcterms:W3CDTF">2018-09-25T06:59:42Z</dcterms:created>
  <dcterms:modified xsi:type="dcterms:W3CDTF">2018-09-28T08:27:43Z</dcterms:modified>
</cp:coreProperties>
</file>