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3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5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8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53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2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5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33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63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40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72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BF3377-AB22-5240-9F3D-1AFCAA822882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D5B562-3FEC-B94F-88FD-DD827D09FE2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3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asar.cs.ru.nl/LC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Signaling sarcasm: 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sz="6600" dirty="0" smtClean="0"/>
              <a:t>From </a:t>
            </a:r>
            <a:r>
              <a:rPr lang="en-US" altLang="zh-CN" sz="6600" dirty="0"/>
              <a:t>hyperbole to hashtag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Florian </a:t>
            </a:r>
            <a:r>
              <a:rPr lang="en-US" altLang="zh-CN" dirty="0" err="1" smtClean="0"/>
              <a:t>Kunneman</a:t>
            </a:r>
            <a:r>
              <a:rPr lang="en-US" altLang="zh-CN" dirty="0" smtClean="0"/>
              <a:t>, </a:t>
            </a:r>
            <a:r>
              <a:rPr lang="en-US" altLang="zh-CN" dirty="0"/>
              <a:t>Christine </a:t>
            </a:r>
            <a:r>
              <a:rPr lang="en-US" altLang="zh-CN" dirty="0" err="1" smtClean="0"/>
              <a:t>Liebrecht</a:t>
            </a:r>
            <a:r>
              <a:rPr lang="en-US" altLang="zh-CN" dirty="0" smtClean="0"/>
              <a:t>, </a:t>
            </a:r>
            <a:r>
              <a:rPr lang="en-US" altLang="zh-CN" dirty="0"/>
              <a:t>Margot van </a:t>
            </a:r>
            <a:r>
              <a:rPr lang="en-US" altLang="zh-CN" dirty="0" err="1" smtClean="0"/>
              <a:t>Mulken</a:t>
            </a:r>
            <a:r>
              <a:rPr lang="en-US" altLang="zh-CN" dirty="0" smtClean="0"/>
              <a:t>, </a:t>
            </a:r>
            <a:r>
              <a:rPr lang="en-US" altLang="zh-CN" dirty="0" err="1"/>
              <a:t>Antal</a:t>
            </a:r>
            <a:r>
              <a:rPr lang="en-US" altLang="zh-CN" dirty="0"/>
              <a:t> van den Bosch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0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17845" cy="4023360"/>
          </a:xfrm>
        </p:spPr>
        <p:txBody>
          <a:bodyPr/>
          <a:lstStyle/>
          <a:p>
            <a:r>
              <a:rPr kumimoji="1" lang="en-US" altLang="zh-CN" dirty="0"/>
              <a:t>We generated a list of the 250 most confident ‘sarcasm’-labeled tweets</a:t>
            </a:r>
          </a:p>
          <a:p>
            <a:pPr lvl="1"/>
            <a:r>
              <a:rPr lang="en-US" altLang="zh-CN" dirty="0"/>
              <a:t>Three </a:t>
            </a:r>
            <a:r>
              <a:rPr lang="en-US" altLang="zh-CN" dirty="0" smtClean="0"/>
              <a:t>annotators </a:t>
            </a:r>
            <a:r>
              <a:rPr lang="en-US" altLang="zh-CN" dirty="0"/>
              <a:t>judged these tweets as being either sarcastic or not.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In </a:t>
            </a:r>
            <a:r>
              <a:rPr kumimoji="1" lang="en-US" altLang="zh-CN" dirty="0"/>
              <a:t>case of doubt, for example due to the lack of context, a tweet should be annotated as </a:t>
            </a:r>
            <a:r>
              <a:rPr kumimoji="1" lang="en-US" altLang="zh-CN" dirty="0" smtClean="0"/>
              <a:t>non-sarcastic</a:t>
            </a:r>
          </a:p>
          <a:p>
            <a:pPr lvl="1"/>
            <a:r>
              <a:rPr lang="en-US" altLang="zh-CN" dirty="0"/>
              <a:t>When taking the majority vote of the three annotators as the golden label, a curve of the precision at all points in </a:t>
            </a:r>
            <a:r>
              <a:rPr lang="en-US" altLang="zh-CN" dirty="0" smtClean="0"/>
              <a:t>the ranking </a:t>
            </a:r>
            <a:r>
              <a:rPr lang="en-US" altLang="zh-CN" dirty="0"/>
              <a:t>can be plotted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06" y="1845734"/>
            <a:ext cx="4404574" cy="36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Reliability </a:t>
            </a:r>
            <a:r>
              <a:rPr lang="en-US" altLang="zh-CN" dirty="0"/>
              <a:t>of the training set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three </a:t>
            </a:r>
            <a:r>
              <a:rPr lang="en-US" altLang="zh-CN" dirty="0" smtClean="0"/>
              <a:t>annotators  coded </a:t>
            </a:r>
            <a:r>
              <a:rPr lang="en-US" altLang="zh-CN" dirty="0"/>
              <a:t>a random sample of 250 tweets with sarcastic hashtags </a:t>
            </a:r>
            <a:r>
              <a:rPr lang="en-US" altLang="zh-CN" dirty="0" smtClean="0"/>
              <a:t>from the </a:t>
            </a:r>
            <a:r>
              <a:rPr lang="en-US" altLang="zh-CN" dirty="0"/>
              <a:t>training set. The tweets were sampled proportional to the percentage of the four hashtags in the training </a:t>
            </a:r>
            <a:r>
              <a:rPr lang="en-US" altLang="zh-CN" dirty="0" smtClean="0"/>
              <a:t>set</a:t>
            </a:r>
          </a:p>
          <a:p>
            <a:pPr lvl="2"/>
            <a:r>
              <a:rPr lang="en-US" altLang="zh-CN" dirty="0" smtClean="0"/>
              <a:t>162</a:t>
            </a:r>
            <a:r>
              <a:rPr lang="en-US" altLang="zh-CN" dirty="0"/>
              <a:t> </a:t>
            </a:r>
            <a:r>
              <a:rPr lang="en-US" altLang="zh-CN" dirty="0" smtClean="0"/>
              <a:t>‘#</a:t>
            </a:r>
            <a:r>
              <a:rPr lang="en-US" altLang="zh-CN" dirty="0"/>
              <a:t>not’-</a:t>
            </a:r>
            <a:r>
              <a:rPr lang="en-US" altLang="zh-CN" dirty="0" smtClean="0"/>
              <a:t>tweets</a:t>
            </a:r>
          </a:p>
          <a:p>
            <a:pPr lvl="2"/>
            <a:r>
              <a:rPr lang="en-US" altLang="zh-CN" dirty="0" smtClean="0"/>
              <a:t>86 </a:t>
            </a:r>
            <a:r>
              <a:rPr lang="en-US" altLang="zh-CN" dirty="0"/>
              <a:t>‘#sarcasm’-</a:t>
            </a:r>
            <a:r>
              <a:rPr lang="en-US" altLang="zh-CN" dirty="0" smtClean="0"/>
              <a:t>tweets</a:t>
            </a:r>
          </a:p>
          <a:p>
            <a:pPr lvl="2"/>
            <a:r>
              <a:rPr lang="en-US" altLang="zh-CN" dirty="0" smtClean="0"/>
              <a:t>2 </a:t>
            </a:r>
            <a:r>
              <a:rPr lang="en-US" altLang="zh-CN" dirty="0"/>
              <a:t>‘#irony’-</a:t>
            </a:r>
            <a:r>
              <a:rPr lang="en-US" altLang="zh-CN" dirty="0" smtClean="0"/>
              <a:t>tweets</a:t>
            </a:r>
          </a:p>
          <a:p>
            <a:pPr lvl="1"/>
            <a:r>
              <a:rPr lang="en-US" altLang="zh-CN" dirty="0" smtClean="0"/>
              <a:t>212 </a:t>
            </a:r>
            <a:r>
              <a:rPr lang="en-US" altLang="zh-CN" dirty="0"/>
              <a:t>of the 250 annotated sarcastic </a:t>
            </a:r>
            <a:r>
              <a:rPr lang="en-US" altLang="zh-CN" dirty="0" smtClean="0"/>
              <a:t>tweets, about 90%, were found to be sarcastic</a:t>
            </a:r>
          </a:p>
          <a:p>
            <a:pPr lvl="2"/>
            <a:r>
              <a:rPr lang="en-US" altLang="zh-CN" dirty="0"/>
              <a:t>Using hashtags as golden labels thus </a:t>
            </a:r>
            <a:r>
              <a:rPr lang="en-US" altLang="zh-CN" dirty="0" smtClean="0"/>
              <a:t>introduces about </a:t>
            </a:r>
            <a:r>
              <a:rPr lang="en-US" altLang="zh-CN" dirty="0"/>
              <a:t>10% noise into the labeled training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Of </a:t>
            </a:r>
            <a:r>
              <a:rPr lang="en-US" altLang="zh-CN" dirty="0"/>
              <a:t>these </a:t>
            </a:r>
            <a:r>
              <a:rPr lang="en-US" altLang="zh-CN" dirty="0" smtClean="0"/>
              <a:t>tweets, 85</a:t>
            </a:r>
            <a:r>
              <a:rPr lang="en-US" altLang="zh-CN" dirty="0"/>
              <a:t>% were judged as being actually sarcastic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4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Four </a:t>
            </a:r>
            <a:r>
              <a:rPr lang="en-US" altLang="zh-CN" dirty="0"/>
              <a:t>types of words that constitute the top-500 of most </a:t>
            </a:r>
            <a:r>
              <a:rPr lang="en-US" altLang="zh-CN" dirty="0" smtClean="0"/>
              <a:t>predictive features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list of </a:t>
            </a:r>
            <a:r>
              <a:rPr lang="en-US" altLang="zh-CN" dirty="0" smtClean="0"/>
              <a:t>strongest predictors </a:t>
            </a:r>
            <a:r>
              <a:rPr lang="en-US" altLang="zh-CN" dirty="0"/>
              <a:t>shows that some </a:t>
            </a:r>
            <a:r>
              <a:rPr lang="en-US" altLang="zh-CN" b="1" dirty="0" smtClean="0">
                <a:solidFill>
                  <a:srgbClr val="00B0F0"/>
                </a:solidFill>
              </a:rPr>
              <a:t>intensifiers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增强</a:t>
            </a:r>
            <a:r>
              <a:rPr lang="zh-TW" altLang="en-US" sz="1400" dirty="0" smtClean="0"/>
              <a:t>词</a:t>
            </a:r>
            <a:r>
              <a:rPr lang="en-US" altLang="zh-CN" sz="1400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are indeed strong predictors of </a:t>
            </a:r>
            <a:r>
              <a:rPr lang="en-US" altLang="zh-CN" dirty="0" smtClean="0"/>
              <a:t>sarcasm</a:t>
            </a:r>
          </a:p>
          <a:p>
            <a:pPr lvl="2"/>
            <a:r>
              <a:rPr lang="en-US" altLang="zh-CN" dirty="0" smtClean="0"/>
              <a:t>such </a:t>
            </a:r>
            <a:r>
              <a:rPr lang="en-US" altLang="zh-CN" dirty="0"/>
              <a:t>as (with and without </a:t>
            </a:r>
            <a:r>
              <a:rPr lang="en-US" altLang="zh-CN" dirty="0" smtClean="0"/>
              <a:t>capitals) </a:t>
            </a:r>
            <a:r>
              <a:rPr lang="en-US" altLang="zh-CN" dirty="0" err="1" smtClean="0"/>
              <a:t>geweldig</a:t>
            </a:r>
            <a:r>
              <a:rPr lang="en-US" altLang="zh-CN" dirty="0" smtClean="0"/>
              <a:t> </a:t>
            </a:r>
            <a:r>
              <a:rPr lang="en-US" altLang="zh-CN" dirty="0"/>
              <a:t>(awesome), </a:t>
            </a:r>
            <a:r>
              <a:rPr lang="en-US" altLang="zh-CN" dirty="0" err="1"/>
              <a:t>heerlijk</a:t>
            </a:r>
            <a:r>
              <a:rPr lang="en-US" altLang="zh-CN" dirty="0"/>
              <a:t> (lovely), </a:t>
            </a:r>
            <a:r>
              <a:rPr lang="en-US" altLang="zh-CN" dirty="0" err="1"/>
              <a:t>prachtig</a:t>
            </a:r>
            <a:r>
              <a:rPr lang="en-US" altLang="zh-CN" dirty="0"/>
              <a:t> (wonderful), </a:t>
            </a:r>
            <a:r>
              <a:rPr lang="en-US" altLang="zh-CN" dirty="0" err="1"/>
              <a:t>boeiend</a:t>
            </a:r>
            <a:r>
              <a:rPr lang="en-US" altLang="zh-CN" dirty="0"/>
              <a:t> (fascinating), </a:t>
            </a:r>
            <a:r>
              <a:rPr lang="en-US" altLang="zh-CN" dirty="0" err="1"/>
              <a:t>allerleukste</a:t>
            </a:r>
            <a:r>
              <a:rPr lang="en-US" altLang="zh-CN" dirty="0"/>
              <a:t> (most fun), perfect, and super.</a:t>
            </a:r>
          </a:p>
          <a:p>
            <a:pPr lvl="1"/>
            <a:r>
              <a:rPr lang="en-US" altLang="zh-CN" dirty="0" smtClean="0"/>
              <a:t>Many </a:t>
            </a:r>
            <a:r>
              <a:rPr lang="en-US" altLang="zh-CN" b="1" dirty="0" err="1">
                <a:solidFill>
                  <a:srgbClr val="00B0F0"/>
                </a:solidFill>
              </a:rPr>
              <a:t>unintensified</a:t>
            </a:r>
            <a:r>
              <a:rPr lang="en-US" altLang="zh-CN" b="1" dirty="0">
                <a:solidFill>
                  <a:srgbClr val="00B0F0"/>
                </a:solidFill>
              </a:rPr>
              <a:t> positive adverbs and adjective</a:t>
            </a:r>
            <a:r>
              <a:rPr lang="en-US" altLang="zh-CN" dirty="0"/>
              <a:t>s occur in the list of strongest </a:t>
            </a:r>
            <a:r>
              <a:rPr lang="en-US" altLang="zh-CN" dirty="0" smtClean="0"/>
              <a:t>predictors as well</a:t>
            </a:r>
          </a:p>
          <a:p>
            <a:pPr lvl="2"/>
            <a:r>
              <a:rPr lang="en-US" altLang="zh-CN" dirty="0" smtClean="0"/>
              <a:t>such </a:t>
            </a:r>
            <a:r>
              <a:rPr lang="en-US" altLang="zh-CN" dirty="0"/>
              <a:t>as </a:t>
            </a:r>
            <a:r>
              <a:rPr lang="en-US" altLang="zh-CN" dirty="0" err="1"/>
              <a:t>interessant</a:t>
            </a:r>
            <a:r>
              <a:rPr lang="en-US" altLang="zh-CN" dirty="0"/>
              <a:t> (interesting), </a:t>
            </a:r>
            <a:r>
              <a:rPr lang="en-US" altLang="zh-CN" dirty="0" err="1"/>
              <a:t>gezellig</a:t>
            </a:r>
            <a:r>
              <a:rPr lang="en-US" altLang="zh-CN" dirty="0"/>
              <a:t> (cozy), </a:t>
            </a:r>
            <a:r>
              <a:rPr lang="en-US" altLang="zh-CN" dirty="0" err="1"/>
              <a:t>leuk</a:t>
            </a:r>
            <a:r>
              <a:rPr lang="en-US" altLang="zh-CN" dirty="0"/>
              <a:t> (fun), </a:t>
            </a:r>
            <a:r>
              <a:rPr lang="en-US" altLang="zh-CN" dirty="0" err="1"/>
              <a:t>handig</a:t>
            </a:r>
            <a:r>
              <a:rPr lang="en-US" altLang="zh-CN" dirty="0"/>
              <a:t> (handy), slim (smart), </a:t>
            </a:r>
            <a:r>
              <a:rPr lang="en-US" altLang="zh-CN" dirty="0" err="1"/>
              <a:t>charmant</a:t>
            </a:r>
            <a:r>
              <a:rPr lang="en-US" altLang="zh-CN" dirty="0"/>
              <a:t> (charming)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nuttig</a:t>
            </a:r>
            <a:r>
              <a:rPr lang="en-US" altLang="zh-CN" dirty="0" smtClean="0"/>
              <a:t> </a:t>
            </a:r>
            <a:r>
              <a:rPr lang="en-US" altLang="zh-CN" dirty="0"/>
              <a:t>(useful). Considerably less negative words occur as strong </a:t>
            </a:r>
            <a:r>
              <a:rPr lang="en-US" altLang="zh-CN" dirty="0" smtClean="0"/>
              <a:t>predictors</a:t>
            </a:r>
          </a:p>
          <a:p>
            <a:pPr lvl="1"/>
            <a:r>
              <a:rPr lang="en-US" altLang="zh-CN" dirty="0" smtClean="0"/>
              <a:t>Substantial </a:t>
            </a:r>
            <a:r>
              <a:rPr lang="en-US" altLang="zh-CN" dirty="0"/>
              <a:t>set of </a:t>
            </a:r>
            <a:r>
              <a:rPr lang="en-US" altLang="zh-CN" b="1" dirty="0">
                <a:solidFill>
                  <a:srgbClr val="00B0F0"/>
                </a:solidFill>
              </a:rPr>
              <a:t>positive </a:t>
            </a:r>
            <a:r>
              <a:rPr lang="en-US" altLang="zh-CN" b="1" dirty="0" smtClean="0">
                <a:solidFill>
                  <a:srgbClr val="00B0F0"/>
                </a:solidFill>
              </a:rPr>
              <a:t>exclamations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感叹词</a:t>
            </a:r>
            <a:r>
              <a:rPr lang="en-US" altLang="zh-CN" sz="1400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are found by the classifier as strong </a:t>
            </a:r>
            <a:r>
              <a:rPr lang="en-US" altLang="zh-CN" dirty="0" smtClean="0"/>
              <a:t>predictors</a:t>
            </a:r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Non-sarcastic </a:t>
            </a:r>
            <a:r>
              <a:rPr lang="en-US" altLang="zh-CN" b="1" dirty="0">
                <a:solidFill>
                  <a:srgbClr val="00B0F0"/>
                </a:solidFill>
              </a:rPr>
              <a:t>hashtags </a:t>
            </a:r>
            <a:r>
              <a:rPr lang="en-US" altLang="zh-CN" dirty="0"/>
              <a:t>that signal </a:t>
            </a:r>
            <a:r>
              <a:rPr lang="en-US" altLang="zh-CN" dirty="0" smtClean="0"/>
              <a:t>meta-communication</a:t>
            </a:r>
          </a:p>
          <a:p>
            <a:pPr lvl="2"/>
            <a:r>
              <a:rPr lang="en-US" altLang="zh-CN" dirty="0" smtClean="0"/>
              <a:t>such as ‘#</a:t>
            </a:r>
            <a:r>
              <a:rPr lang="en-US" altLang="zh-CN" dirty="0"/>
              <a:t>humor’, ‘#</a:t>
            </a:r>
            <a:r>
              <a:rPr lang="en-US" altLang="zh-CN" dirty="0" err="1"/>
              <a:t>lml</a:t>
            </a:r>
            <a:r>
              <a:rPr lang="en-US" altLang="zh-CN" dirty="0"/>
              <a:t>’ (love my life), ‘#</a:t>
            </a:r>
            <a:r>
              <a:rPr lang="en-US" altLang="zh-CN" dirty="0" err="1"/>
              <a:t>wehebbenerzinin</a:t>
            </a:r>
            <a:r>
              <a:rPr lang="en-US" altLang="zh-CN" dirty="0"/>
              <a:t>’ (we are looking forward to it), ‘#</a:t>
            </a:r>
            <a:r>
              <a:rPr lang="en-US" altLang="zh-CN" dirty="0" err="1"/>
              <a:t>gaatgoed</a:t>
            </a:r>
            <a:r>
              <a:rPr lang="en-US" altLang="zh-CN" dirty="0"/>
              <a:t>’ (all is well), ‘#</a:t>
            </a:r>
            <a:r>
              <a:rPr lang="en-US" altLang="zh-CN" dirty="0" err="1"/>
              <a:t>bedankt</a:t>
            </a:r>
            <a:r>
              <a:rPr lang="en-US" altLang="zh-CN" dirty="0" smtClean="0"/>
              <a:t>’ (</a:t>
            </a:r>
            <a:r>
              <a:rPr lang="en-US" altLang="zh-CN" dirty="0"/>
              <a:t>thanks), and ‘#</a:t>
            </a:r>
            <a:r>
              <a:rPr lang="en-US" altLang="zh-CN" dirty="0" err="1"/>
              <a:t>grapje</a:t>
            </a:r>
            <a:r>
              <a:rPr lang="en-US" altLang="zh-CN" dirty="0"/>
              <a:t>’ (joke).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16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32" y="1921771"/>
            <a:ext cx="9904095" cy="42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Sarcasm appears to be a commonly recognized concept by many Twitter users, who explicitly mark their sarcastic messages by using hashtags such as ‘#sarcasm’ or ‘#not’.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using the explicit hashtag any remaining doubt a reader may have is taken away: the message is not to be </a:t>
            </a:r>
            <a:r>
              <a:rPr lang="en-US" altLang="zh-CN" dirty="0" smtClean="0"/>
              <a:t>taken literally</a:t>
            </a:r>
            <a:r>
              <a:rPr lang="en-US" altLang="zh-CN" dirty="0"/>
              <a:t>; it is </a:t>
            </a:r>
            <a:r>
              <a:rPr lang="en-US" altLang="zh-CN" dirty="0" smtClean="0"/>
              <a:t>sarcastic.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r>
              <a:rPr lang="en-US" altLang="zh-CN" dirty="0"/>
              <a:t>A clear advantage of </a:t>
            </a:r>
            <a:r>
              <a:rPr lang="en-US" altLang="zh-CN" dirty="0" smtClean="0"/>
              <a:t>this approach </a:t>
            </a:r>
            <a:r>
              <a:rPr lang="en-US" altLang="zh-CN" dirty="0"/>
              <a:t>is the easy acquisition of a vast amount of training data. On the other hand, its performance is dependent </a:t>
            </a:r>
            <a:r>
              <a:rPr lang="en-US" altLang="zh-CN" dirty="0" smtClean="0"/>
              <a:t>on the </a:t>
            </a:r>
            <a:r>
              <a:rPr lang="en-US" altLang="zh-CN" dirty="0"/>
              <a:t>correctness of two assumptions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1) users </a:t>
            </a:r>
            <a:r>
              <a:rPr lang="en-US" altLang="zh-CN" dirty="0"/>
              <a:t>who include one of the selected hashtags in their tweet actually </a:t>
            </a:r>
            <a:r>
              <a:rPr lang="en-US" altLang="zh-CN" dirty="0" smtClean="0"/>
              <a:t>intended to </a:t>
            </a:r>
            <a:r>
              <a:rPr lang="en-US" altLang="zh-CN" dirty="0"/>
              <a:t>convey sarcasm and indeed intended to flip the polarity of the </a:t>
            </a:r>
            <a:r>
              <a:rPr lang="en-US" altLang="zh-CN" dirty="0" smtClean="0"/>
              <a:t>message</a:t>
            </a:r>
          </a:p>
          <a:p>
            <a:pPr lvl="1"/>
            <a:r>
              <a:rPr lang="en-US" altLang="zh-CN" dirty="0" smtClean="0"/>
              <a:t>2) </a:t>
            </a:r>
            <a:r>
              <a:rPr lang="en-US" altLang="zh-CN" dirty="0"/>
              <a:t>the pattern of sarcasm in a </a:t>
            </a:r>
            <a:r>
              <a:rPr lang="en-US" altLang="zh-CN" dirty="0" smtClean="0"/>
              <a:t>tweet still </a:t>
            </a:r>
            <a:r>
              <a:rPr lang="en-US" altLang="zh-CN" dirty="0"/>
              <a:t>holds when the hashtag is excluded from it as a training label.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sarcasm classifier is trained on several </a:t>
            </a:r>
            <a:r>
              <a:rPr lang="en-US" altLang="zh-CN" dirty="0" smtClean="0"/>
              <a:t>markers(hashtags) </a:t>
            </a:r>
            <a:r>
              <a:rPr lang="en-US" altLang="zh-CN" dirty="0"/>
              <a:t>of sarcasm in </a:t>
            </a:r>
            <a:r>
              <a:rPr lang="en-US" altLang="zh-CN" dirty="0" smtClean="0"/>
              <a:t>tandem 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联合</a:t>
            </a:r>
            <a:r>
              <a:rPr lang="en-US" altLang="zh-CN" sz="1400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performance </a:t>
            </a:r>
            <a:r>
              <a:rPr lang="en-US" altLang="zh-CN" dirty="0"/>
              <a:t>is assessed on a realistically large and unbiased sample of tweets. 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provide insight </a:t>
            </a:r>
            <a:r>
              <a:rPr lang="en-US" altLang="zh-CN" dirty="0" smtClean="0"/>
              <a:t>into the </a:t>
            </a:r>
            <a:r>
              <a:rPr lang="en-US" altLang="zh-CN" dirty="0"/>
              <a:t>role of </a:t>
            </a:r>
            <a:r>
              <a:rPr lang="en-US" altLang="zh-CN" dirty="0" smtClean="0"/>
              <a:t>hyperbole</a:t>
            </a:r>
            <a:r>
              <a:rPr lang="en-US" altLang="zh-CN" sz="1400" dirty="0" smtClean="0"/>
              <a:t>(</a:t>
            </a:r>
            <a:r>
              <a:rPr lang="zh-CN" altLang="en-US" sz="1400" dirty="0"/>
              <a:t>夸张法</a:t>
            </a:r>
            <a:r>
              <a:rPr lang="en-US" altLang="zh-CN" sz="1400" dirty="0" smtClean="0"/>
              <a:t>) </a:t>
            </a:r>
            <a:r>
              <a:rPr lang="en-US" altLang="zh-CN" dirty="0"/>
              <a:t>in sarcastic </a:t>
            </a:r>
            <a:r>
              <a:rPr lang="en-US" altLang="zh-CN" dirty="0" smtClean="0"/>
              <a:t>tweets</a:t>
            </a:r>
          </a:p>
        </p:txBody>
      </p:sp>
    </p:spTree>
    <p:extLst>
      <p:ext uri="{BB962C8B-B14F-4D97-AF65-F5344CB8AC3E}">
        <p14:creationId xmlns:p14="http://schemas.microsoft.com/office/powerpoint/2010/main" val="4787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Experimental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Hashtag selection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also found empirical evidence that we </a:t>
            </a:r>
            <a:r>
              <a:rPr lang="en-US" altLang="zh-CN" b="1" dirty="0">
                <a:solidFill>
                  <a:srgbClr val="00B0F0"/>
                </a:solidFill>
              </a:rPr>
              <a:t>need to expand the set of hashtags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err="1" smtClean="0"/>
              <a:t>Liebrecht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Kunneman</a:t>
            </a:r>
            <a:r>
              <a:rPr lang="en-US" altLang="zh-CN" dirty="0"/>
              <a:t>, and Van den Bosch (2013) reported that training a classifier solely on ‘#sarcasm’ as a training label </a:t>
            </a:r>
            <a:r>
              <a:rPr lang="en-US" altLang="zh-CN" dirty="0" smtClean="0"/>
              <a:t>resulted in </a:t>
            </a:r>
            <a:r>
              <a:rPr lang="en-US" altLang="zh-CN" dirty="0"/>
              <a:t>high weights for hashtags that have the same function as ‘#sarcasm</a:t>
            </a:r>
            <a:r>
              <a:rPr lang="en-US" altLang="zh-CN" dirty="0" smtClean="0"/>
              <a:t>’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decided </a:t>
            </a:r>
            <a:r>
              <a:rPr lang="en-US" altLang="zh-CN" dirty="0" smtClean="0"/>
              <a:t>to extract </a:t>
            </a:r>
            <a:r>
              <a:rPr lang="en-US" altLang="zh-CN" dirty="0"/>
              <a:t>all hashtags from the ranked list of features from the (</a:t>
            </a:r>
            <a:r>
              <a:rPr lang="en-US" altLang="zh-CN" dirty="0" err="1"/>
              <a:t>Liebrecht</a:t>
            </a:r>
            <a:r>
              <a:rPr lang="en-US" altLang="zh-CN" dirty="0"/>
              <a:t> et al., 2013) study and manually examine the </a:t>
            </a:r>
            <a:r>
              <a:rPr lang="en-US" altLang="zh-CN" dirty="0" smtClean="0"/>
              <a:t>tweets accompanying </a:t>
            </a:r>
            <a:r>
              <a:rPr lang="en-US" altLang="zh-CN" dirty="0"/>
              <a:t>them by means of </a:t>
            </a:r>
            <a:r>
              <a:rPr lang="en-US" altLang="zh-CN" dirty="0" err="1"/>
              <a:t>twitter.com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We </a:t>
            </a:r>
            <a:r>
              <a:rPr lang="en-US" altLang="zh-CN" dirty="0"/>
              <a:t>selected the hashtags that </a:t>
            </a:r>
            <a:r>
              <a:rPr lang="en-US" altLang="zh-CN" b="1" dirty="0">
                <a:solidFill>
                  <a:srgbClr val="00B0F0"/>
                </a:solidFill>
              </a:rPr>
              <a:t>almost </a:t>
            </a:r>
            <a:r>
              <a:rPr lang="en-US" altLang="zh-CN" b="1" dirty="0" smtClean="0">
                <a:solidFill>
                  <a:srgbClr val="00B0F0"/>
                </a:solidFill>
              </a:rPr>
              <a:t>unambiguously denoted </a:t>
            </a:r>
            <a:r>
              <a:rPr lang="en-US" altLang="zh-CN" b="1" dirty="0">
                <a:solidFill>
                  <a:srgbClr val="00B0F0"/>
                </a:solidFill>
              </a:rPr>
              <a:t>sarcasm </a:t>
            </a:r>
            <a:r>
              <a:rPr lang="en-US" altLang="zh-CN" dirty="0"/>
              <a:t>in a </a:t>
            </a:r>
            <a:r>
              <a:rPr lang="en-US" altLang="zh-CN" dirty="0" smtClean="0"/>
              <a:t>tweet: </a:t>
            </a:r>
            <a:r>
              <a:rPr lang="en-US" altLang="zh-CN" b="1" dirty="0" smtClean="0">
                <a:solidFill>
                  <a:srgbClr val="00B0F0"/>
                </a:solidFill>
              </a:rPr>
              <a:t>‘#</a:t>
            </a:r>
            <a:r>
              <a:rPr lang="en-US" altLang="zh-CN" b="1" dirty="0">
                <a:solidFill>
                  <a:srgbClr val="00B0F0"/>
                </a:solidFill>
              </a:rPr>
              <a:t>sarcasm</a:t>
            </a:r>
            <a:r>
              <a:rPr lang="en-US" altLang="zh-CN" b="1" dirty="0" smtClean="0">
                <a:solidFill>
                  <a:srgbClr val="00B0F0"/>
                </a:solidFill>
              </a:rPr>
              <a:t>’, </a:t>
            </a:r>
            <a:r>
              <a:rPr lang="en-US" altLang="zh-CN" b="1" dirty="0">
                <a:solidFill>
                  <a:srgbClr val="00B0F0"/>
                </a:solidFill>
              </a:rPr>
              <a:t>‘#irony’, ‘#cynicism’, </a:t>
            </a:r>
            <a:r>
              <a:rPr lang="en-US" altLang="zh-CN" b="1" dirty="0" smtClean="0">
                <a:solidFill>
                  <a:srgbClr val="00B0F0"/>
                </a:solidFill>
              </a:rPr>
              <a:t>‘#</a:t>
            </a:r>
            <a:r>
              <a:rPr lang="en-US" altLang="zh-CN" b="1" dirty="0">
                <a:solidFill>
                  <a:srgbClr val="00B0F0"/>
                </a:solidFill>
              </a:rPr>
              <a:t>not</a:t>
            </a:r>
            <a:r>
              <a:rPr lang="en-US" altLang="zh-CN" b="1" dirty="0" smtClean="0">
                <a:solidFill>
                  <a:srgbClr val="00B0F0"/>
                </a:solidFill>
              </a:rPr>
              <a:t>’</a:t>
            </a:r>
          </a:p>
          <a:p>
            <a:endParaRPr lang="en-US" altLang="zh-CN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9820103" cy="41948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Data collection: Training</a:t>
            </a:r>
          </a:p>
          <a:p>
            <a:pPr lvl="1"/>
            <a:r>
              <a:rPr lang="en-US" altLang="zh-CN" dirty="0" smtClean="0"/>
              <a:t>Sarcastic</a:t>
            </a:r>
          </a:p>
          <a:p>
            <a:pPr lvl="2"/>
            <a:r>
              <a:rPr lang="en-US" altLang="zh-CN" dirty="0" smtClean="0"/>
              <a:t>A database </a:t>
            </a:r>
            <a:r>
              <a:rPr lang="en-US" altLang="zh-CN" dirty="0"/>
              <a:t>provided by the Netherlands e-Science Centre consisting of IDs of </a:t>
            </a:r>
            <a:r>
              <a:rPr lang="en-US" altLang="zh-CN" dirty="0" smtClean="0"/>
              <a:t>a substantial </a:t>
            </a:r>
            <a:r>
              <a:rPr lang="en-US" altLang="zh-CN" dirty="0"/>
              <a:t>portion of all Dutch tweets posted from December 2010 onwards (</a:t>
            </a:r>
            <a:r>
              <a:rPr lang="en-US" altLang="zh-CN" dirty="0" err="1"/>
              <a:t>Tjong</a:t>
            </a:r>
            <a:r>
              <a:rPr lang="en-US" altLang="zh-CN" dirty="0"/>
              <a:t> Kim Sang &amp; Van den Bosch, 2013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Collected </a:t>
            </a:r>
            <a:r>
              <a:rPr lang="en-US" altLang="zh-CN" dirty="0"/>
              <a:t>all tweets that contained the </a:t>
            </a:r>
            <a:r>
              <a:rPr lang="en-US" altLang="zh-CN" b="1" dirty="0">
                <a:solidFill>
                  <a:srgbClr val="00B0F0"/>
                </a:solidFill>
              </a:rPr>
              <a:t>Dutch versions of the selected hashtags </a:t>
            </a:r>
            <a:r>
              <a:rPr lang="en-US" altLang="zh-CN" dirty="0"/>
              <a:t>‘#sarcasm’, ‘#irony’, ‘#cynicism</a:t>
            </a:r>
            <a:r>
              <a:rPr lang="en-US" altLang="zh-CN" dirty="0" smtClean="0"/>
              <a:t>’, and </a:t>
            </a:r>
            <a:r>
              <a:rPr lang="en-US" altLang="zh-CN" dirty="0"/>
              <a:t>‘#not’ until January 31st 2013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This </a:t>
            </a:r>
            <a:r>
              <a:rPr lang="en-US" altLang="zh-CN" dirty="0"/>
              <a:t>resulted in a set of </a:t>
            </a:r>
            <a:r>
              <a:rPr lang="en-US" altLang="zh-CN" b="1" dirty="0" smtClean="0">
                <a:solidFill>
                  <a:srgbClr val="00B0F0"/>
                </a:solidFill>
              </a:rPr>
              <a:t>644,057 tweets</a:t>
            </a:r>
          </a:p>
          <a:p>
            <a:pPr lvl="2"/>
            <a:r>
              <a:rPr kumimoji="1" lang="en-US" altLang="zh-CN" dirty="0" smtClean="0">
                <a:solidFill>
                  <a:schemeClr val="tx1"/>
                </a:solidFill>
              </a:rPr>
              <a:t>Cleaned </a:t>
            </a:r>
            <a:r>
              <a:rPr kumimoji="1" lang="en-US" altLang="zh-CN" dirty="0">
                <a:solidFill>
                  <a:schemeClr val="tx1"/>
                </a:solidFill>
              </a:rPr>
              <a:t>up the dataset by only including tweets in which </a:t>
            </a:r>
            <a:r>
              <a:rPr kumimoji="1" lang="en-US" altLang="zh-CN" b="1" dirty="0">
                <a:solidFill>
                  <a:srgbClr val="00B0F0"/>
                </a:solidFill>
              </a:rPr>
              <a:t>the given hashtag was placed at the end</a:t>
            </a:r>
            <a:r>
              <a:rPr kumimoji="1" lang="en-US" altLang="zh-CN" dirty="0">
                <a:solidFill>
                  <a:schemeClr val="tx1"/>
                </a:solidFill>
              </a:rPr>
              <a:t> or </a:t>
            </a:r>
            <a:r>
              <a:rPr kumimoji="1" lang="en-US" altLang="zh-CN" b="1" dirty="0">
                <a:solidFill>
                  <a:srgbClr val="00B0F0"/>
                </a:solidFill>
              </a:rPr>
              <a:t>exclusively followed by other hashtags or a </a:t>
            </a:r>
            <a:r>
              <a:rPr kumimoji="1" lang="en-US" altLang="zh-CN" b="1" dirty="0" err="1" smtClean="0">
                <a:solidFill>
                  <a:srgbClr val="00B0F0"/>
                </a:solidFill>
              </a:rPr>
              <a:t>url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lvl="3"/>
            <a:r>
              <a:rPr kumimoji="1" lang="en-US" altLang="zh-CN" dirty="0">
                <a:solidFill>
                  <a:schemeClr val="tx1"/>
                </a:solidFill>
              </a:rPr>
              <a:t>Following Mohammad (2012) and González-</a:t>
            </a:r>
            <a:r>
              <a:rPr kumimoji="1" lang="en-US" altLang="zh-CN" dirty="0" err="1">
                <a:solidFill>
                  <a:schemeClr val="tx1"/>
                </a:solidFill>
              </a:rPr>
              <a:t>Ibánez</a:t>
            </a:r>
            <a:r>
              <a:rPr kumimoji="1" lang="en-US" altLang="zh-CN" dirty="0">
                <a:solidFill>
                  <a:schemeClr val="tx1"/>
                </a:solidFill>
              </a:rPr>
              <a:t> et al. (2011),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lvl="3"/>
            <a:r>
              <a:rPr kumimoji="1" lang="en-US" altLang="zh-CN" dirty="0" smtClean="0">
                <a:solidFill>
                  <a:schemeClr val="tx1"/>
                </a:solidFill>
              </a:rPr>
              <a:t>Hashtags </a:t>
            </a:r>
            <a:r>
              <a:rPr kumimoji="1" lang="en-US" altLang="zh-CN" dirty="0">
                <a:solidFill>
                  <a:schemeClr val="tx1"/>
                </a:solidFill>
              </a:rPr>
              <a:t>placed somewhere in the middle of a tweet are more likely to be a grammatical part of the sentence than a label (</a:t>
            </a:r>
            <a:r>
              <a:rPr kumimoji="1" lang="en-US" altLang="zh-CN" dirty="0" err="1">
                <a:solidFill>
                  <a:schemeClr val="tx1"/>
                </a:solidFill>
              </a:rPr>
              <a:t>Davidov</a:t>
            </a:r>
            <a:r>
              <a:rPr kumimoji="1" lang="en-US" altLang="zh-CN" dirty="0">
                <a:solidFill>
                  <a:schemeClr val="tx1"/>
                </a:solidFill>
              </a:rPr>
              <a:t> et al., </a:t>
            </a:r>
            <a:r>
              <a:rPr kumimoji="1" lang="en-US" altLang="zh-CN" dirty="0" smtClean="0">
                <a:solidFill>
                  <a:schemeClr val="tx1"/>
                </a:solidFill>
              </a:rPr>
              <a:t>2010b</a:t>
            </a:r>
          </a:p>
          <a:p>
            <a:pPr lvl="2"/>
            <a:r>
              <a:rPr kumimoji="1" lang="en-US" altLang="zh-CN" dirty="0" smtClean="0">
                <a:solidFill>
                  <a:schemeClr val="tx1"/>
                </a:solidFill>
              </a:rPr>
              <a:t>Discarded </a:t>
            </a:r>
            <a:r>
              <a:rPr kumimoji="1" lang="en-US" altLang="zh-CN" dirty="0">
                <a:solidFill>
                  <a:schemeClr val="tx1"/>
                </a:solidFill>
              </a:rPr>
              <a:t>re-tweets (</a:t>
            </a:r>
            <a:r>
              <a:rPr kumimoji="1" lang="en-US" altLang="zh-CN" dirty="0" smtClean="0">
                <a:solidFill>
                  <a:schemeClr val="tx1"/>
                </a:solidFill>
              </a:rPr>
              <a:t>re-postings </a:t>
            </a:r>
            <a:r>
              <a:rPr kumimoji="1" lang="en-US" altLang="zh-CN" dirty="0">
                <a:solidFill>
                  <a:schemeClr val="tx1"/>
                </a:solidFill>
              </a:rPr>
              <a:t>of an earlier tweet by someone else).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kumimoji="1" lang="en-US" altLang="zh-CN" dirty="0" smtClean="0">
                <a:solidFill>
                  <a:schemeClr val="tx1"/>
                </a:solidFill>
              </a:rPr>
              <a:t>resulted </a:t>
            </a:r>
            <a:r>
              <a:rPr kumimoji="1" lang="en-US" altLang="zh-CN" dirty="0">
                <a:solidFill>
                  <a:schemeClr val="tx1"/>
                </a:solidFill>
              </a:rPr>
              <a:t>in 406,439 tweets in total as training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 smtClean="0">
                <a:solidFill>
                  <a:schemeClr val="tx1"/>
                </a:solidFill>
              </a:rPr>
              <a:t>Background</a:t>
            </a:r>
          </a:p>
          <a:p>
            <a:pPr lvl="2"/>
            <a:r>
              <a:rPr kumimoji="1" lang="en-US" altLang="zh-CN" dirty="0"/>
              <a:t>took a sample of tweets in the period from October 2011 until September </a:t>
            </a:r>
            <a:r>
              <a:rPr kumimoji="1" lang="en-US" altLang="zh-CN" dirty="0" smtClean="0"/>
              <a:t>2012</a:t>
            </a:r>
          </a:p>
          <a:p>
            <a:pPr lvl="2"/>
            <a:r>
              <a:rPr kumimoji="1" lang="en-US" altLang="zh-CN" dirty="0" smtClean="0"/>
              <a:t>not </a:t>
            </a:r>
            <a:r>
              <a:rPr kumimoji="1" lang="en-US" altLang="zh-CN" dirty="0"/>
              <a:t>containing tweets with any of the sarcastic </a:t>
            </a:r>
            <a:r>
              <a:rPr kumimoji="1" lang="en-US" altLang="zh-CN" dirty="0" smtClean="0"/>
              <a:t>hashtags</a:t>
            </a:r>
          </a:p>
          <a:p>
            <a:pPr lvl="2"/>
            <a:r>
              <a:rPr kumimoji="1" lang="en-US" altLang="zh-CN" dirty="0">
                <a:solidFill>
                  <a:schemeClr val="tx1"/>
                </a:solidFill>
              </a:rPr>
              <a:t>Discarded re-tweets (</a:t>
            </a:r>
            <a:r>
              <a:rPr kumimoji="1" lang="en-US" altLang="zh-CN" dirty="0" smtClean="0">
                <a:solidFill>
                  <a:schemeClr val="tx1"/>
                </a:solidFill>
              </a:rPr>
              <a:t>re-postings </a:t>
            </a:r>
            <a:r>
              <a:rPr kumimoji="1" lang="en-US" altLang="zh-CN" dirty="0">
                <a:solidFill>
                  <a:schemeClr val="tx1"/>
                </a:solidFill>
              </a:rPr>
              <a:t>of an earlier tweet by someone else</a:t>
            </a:r>
            <a:r>
              <a:rPr kumimoji="1" lang="en-US" altLang="zh-CN" dirty="0" smtClean="0">
                <a:solidFill>
                  <a:schemeClr val="tx1"/>
                </a:solidFill>
              </a:rPr>
              <a:t>).</a:t>
            </a:r>
            <a:endParaRPr kumimoji="1" lang="en-US" altLang="zh-CN" dirty="0" smtClean="0"/>
          </a:p>
          <a:p>
            <a:pPr lvl="2"/>
            <a:r>
              <a:rPr lang="en-US" altLang="zh-CN" dirty="0"/>
              <a:t>406,439 tweets were selected randomly</a:t>
            </a:r>
            <a:endParaRPr kumimoji="1" lang="en-US" altLang="zh-CN" dirty="0"/>
          </a:p>
          <a:p>
            <a:pPr lvl="1"/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7" y="4375574"/>
            <a:ext cx="4270117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0678"/>
            <a:ext cx="10058400" cy="1450757"/>
          </a:xfrm>
        </p:spPr>
        <p:txBody>
          <a:bodyPr/>
          <a:lstStyle/>
          <a:p>
            <a:r>
              <a:rPr kumimoji="1" lang="en-US" altLang="zh-CN" dirty="0"/>
              <a:t>Experimental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collection: </a:t>
            </a:r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/>
              <a:t>a large sample of tweets posted on a single day outside the time frame from which the training set is </a:t>
            </a:r>
            <a:r>
              <a:rPr lang="en-US" altLang="zh-CN" dirty="0" smtClean="0"/>
              <a:t>collected</a:t>
            </a:r>
          </a:p>
          <a:p>
            <a:pPr lvl="2"/>
            <a:r>
              <a:rPr lang="en-US" altLang="zh-CN" dirty="0" smtClean="0"/>
              <a:t>namely </a:t>
            </a:r>
            <a:r>
              <a:rPr lang="en-US" altLang="zh-CN" dirty="0"/>
              <a:t>February 1, </a:t>
            </a:r>
            <a:r>
              <a:rPr lang="en-US" altLang="zh-CN" dirty="0" smtClean="0"/>
              <a:t>2013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Discarded re-tweets (</a:t>
            </a:r>
            <a:r>
              <a:rPr kumimoji="1" lang="en-US" altLang="zh-CN" dirty="0" smtClean="0">
                <a:solidFill>
                  <a:schemeClr val="tx1"/>
                </a:solidFill>
              </a:rPr>
              <a:t>re-postings </a:t>
            </a:r>
            <a:r>
              <a:rPr kumimoji="1" lang="en-US" altLang="zh-CN" dirty="0">
                <a:solidFill>
                  <a:schemeClr val="tx1"/>
                </a:solidFill>
              </a:rPr>
              <a:t>of an earlier tweet by someone else). </a:t>
            </a: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set of tweets contains approximately 2.25 </a:t>
            </a:r>
            <a:r>
              <a:rPr lang="en-US" altLang="zh-CN" dirty="0" smtClean="0"/>
              <a:t>million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百万</a:t>
            </a:r>
            <a:r>
              <a:rPr lang="en-US" altLang="zh-CN" sz="1400" dirty="0" smtClean="0"/>
              <a:t>)</a:t>
            </a:r>
            <a:r>
              <a:rPr lang="en-US" altLang="zh-CN" dirty="0" smtClean="0"/>
              <a:t> tweets</a:t>
            </a:r>
          </a:p>
          <a:p>
            <a:pPr lvl="1"/>
            <a:r>
              <a:rPr lang="en-US" altLang="zh-CN" dirty="0" smtClean="0"/>
              <a:t>353 </a:t>
            </a:r>
            <a:r>
              <a:rPr lang="en-US" altLang="zh-CN" dirty="0"/>
              <a:t>carry one of the sarcasm hashtags at the </a:t>
            </a:r>
            <a:r>
              <a:rPr lang="en-US" altLang="zh-CN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86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Preprocessing</a:t>
            </a:r>
          </a:p>
          <a:p>
            <a:pPr lvl="1"/>
            <a:r>
              <a:rPr lang="en-US" altLang="zh-CN" dirty="0" smtClean="0"/>
              <a:t>Punctuation</a:t>
            </a:r>
            <a:r>
              <a:rPr lang="en-US" altLang="zh-CN" dirty="0"/>
              <a:t>, emoticons, and capitalization information were </a:t>
            </a:r>
            <a:r>
              <a:rPr lang="en-US" altLang="zh-CN" dirty="0" smtClean="0"/>
              <a:t>kept</a:t>
            </a:r>
          </a:p>
          <a:p>
            <a:pPr lvl="2"/>
            <a:r>
              <a:rPr lang="en-US" altLang="zh-CN" dirty="0" smtClean="0"/>
              <a:t>as </a:t>
            </a:r>
            <a:r>
              <a:rPr lang="en-US" altLang="zh-CN" dirty="0"/>
              <a:t>these may </a:t>
            </a:r>
            <a:r>
              <a:rPr lang="en-US" altLang="zh-CN" dirty="0" smtClean="0"/>
              <a:t>be</a:t>
            </a:r>
            <a:r>
              <a:rPr lang="zh-TW" altLang="en-US" dirty="0" smtClean="0"/>
              <a:t> </a:t>
            </a:r>
            <a:r>
              <a:rPr lang="en-US" altLang="zh-CN" dirty="0" smtClean="0"/>
              <a:t>used </a:t>
            </a:r>
            <a:r>
              <a:rPr lang="en-US" altLang="zh-CN" dirty="0"/>
              <a:t>to signal sarcasm (Burgers et al., 2012b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made </a:t>
            </a:r>
            <a:r>
              <a:rPr lang="en-US" altLang="zh-CN" dirty="0"/>
              <a:t>use of word </a:t>
            </a:r>
            <a:r>
              <a:rPr lang="en-US" altLang="zh-CN" dirty="0" err="1"/>
              <a:t>uni</a:t>
            </a:r>
            <a:r>
              <a:rPr lang="en-US" altLang="zh-CN" dirty="0"/>
              <a:t>-, bi- and trigrams as features (including </a:t>
            </a:r>
            <a:r>
              <a:rPr lang="en-US" altLang="zh-CN" dirty="0" smtClean="0"/>
              <a:t>punctuation</a:t>
            </a:r>
            <a:r>
              <a:rPr lang="zh-TW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emoticons as separate words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ser </a:t>
            </a:r>
            <a:r>
              <a:rPr lang="en-US" altLang="zh-CN" dirty="0"/>
              <a:t>names and URLs were normalized to ‘USER’ and ‘URL’ </a:t>
            </a:r>
            <a:r>
              <a:rPr lang="en-US" altLang="zh-CN" dirty="0" smtClean="0"/>
              <a:t>respectively</a:t>
            </a:r>
          </a:p>
          <a:p>
            <a:pPr lvl="1"/>
            <a:r>
              <a:rPr lang="en-US" altLang="zh-CN" dirty="0" smtClean="0"/>
              <a:t>removed features</a:t>
            </a:r>
            <a:r>
              <a:rPr lang="zh-TW" altLang="en-US" dirty="0" smtClean="0"/>
              <a:t> </a:t>
            </a:r>
            <a:r>
              <a:rPr lang="en-US" altLang="zh-CN" dirty="0" smtClean="0"/>
              <a:t>containing </a:t>
            </a:r>
            <a:r>
              <a:rPr lang="en-US" altLang="zh-CN" dirty="0"/>
              <a:t>one of the hashtags from the training </a:t>
            </a:r>
            <a:r>
              <a:rPr lang="en-US" altLang="zh-CN" dirty="0" smtClean="0"/>
              <a:t>set</a:t>
            </a:r>
          </a:p>
          <a:p>
            <a:pPr lvl="1"/>
            <a:r>
              <a:rPr lang="en-US" altLang="zh-CN" dirty="0" smtClean="0"/>
              <a:t>removed </a:t>
            </a:r>
            <a:r>
              <a:rPr lang="en-US" altLang="zh-CN" dirty="0"/>
              <a:t>terms that occurred three times or less or </a:t>
            </a:r>
            <a:r>
              <a:rPr lang="en-US" altLang="zh-CN" dirty="0" smtClean="0"/>
              <a:t>in</a:t>
            </a:r>
            <a:r>
              <a:rPr lang="zh-TW" altLang="en-US" dirty="0" smtClean="0"/>
              <a:t> </a:t>
            </a:r>
            <a:r>
              <a:rPr lang="en-US" altLang="zh-CN" dirty="0" smtClean="0"/>
              <a:t>two </a:t>
            </a:r>
            <a:r>
              <a:rPr lang="en-US" altLang="zh-CN" dirty="0"/>
              <a:t>tweets or </a:t>
            </a:r>
            <a:r>
              <a:rPr lang="en-US" altLang="zh-CN" dirty="0" smtClean="0"/>
              <a:t>less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lassification</a:t>
            </a:r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Balanced </a:t>
            </a:r>
            <a:r>
              <a:rPr lang="en-US" altLang="zh-CN" b="1" dirty="0">
                <a:solidFill>
                  <a:srgbClr val="00B0F0"/>
                </a:solidFill>
              </a:rPr>
              <a:t>Winnow </a:t>
            </a:r>
            <a:r>
              <a:rPr lang="en-US" altLang="zh-CN" dirty="0"/>
              <a:t>(</a:t>
            </a:r>
            <a:r>
              <a:rPr lang="en-US" altLang="zh-CN" dirty="0" err="1"/>
              <a:t>Littlestone</a:t>
            </a:r>
            <a:r>
              <a:rPr lang="en-US" altLang="zh-CN" dirty="0"/>
              <a:t>, 1988) as implemented in the Linguistic </a:t>
            </a:r>
            <a:r>
              <a:rPr lang="en-US" altLang="zh-CN" dirty="0" smtClean="0"/>
              <a:t>Classification System</a:t>
            </a:r>
          </a:p>
          <a:p>
            <a:pPr lvl="2"/>
            <a:r>
              <a:rPr lang="en-US" altLang="zh-CN" dirty="0" smtClean="0">
                <a:hlinkClick r:id="rId2"/>
              </a:rPr>
              <a:t>http://www.phasar.cs.ru.nl/LCS/</a:t>
            </a:r>
            <a:endParaRPr lang="en-US" altLang="zh-CN" dirty="0"/>
          </a:p>
          <a:p>
            <a:pPr lvl="1"/>
            <a:r>
              <a:rPr lang="en-US" altLang="zh-CN" dirty="0"/>
              <a:t>assign per-instance scores to each </a:t>
            </a:r>
            <a:r>
              <a:rPr lang="en-US" altLang="zh-CN" dirty="0" smtClean="0"/>
              <a:t>label</a:t>
            </a:r>
          </a:p>
          <a:p>
            <a:pPr lvl="2"/>
            <a:r>
              <a:rPr lang="en-US" altLang="zh-CN" dirty="0" smtClean="0"/>
              <a:t>which </a:t>
            </a:r>
            <a:r>
              <a:rPr lang="en-US" altLang="zh-CN" dirty="0"/>
              <a:t>can be seen as its confidence in </a:t>
            </a:r>
            <a:r>
              <a:rPr lang="en-US" altLang="zh-CN" dirty="0" smtClean="0"/>
              <a:t>that label</a:t>
            </a: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algorithm is known to offer state-of-the-art results in text classification, and produces </a:t>
            </a:r>
            <a:r>
              <a:rPr lang="en-US" altLang="zh-CN" dirty="0" smtClean="0"/>
              <a:t>interpretable per-class weights</a:t>
            </a:r>
          </a:p>
          <a:p>
            <a:pPr lvl="2"/>
            <a:r>
              <a:rPr lang="en-US" altLang="zh-CN" dirty="0" smtClean="0"/>
              <a:t>that </a:t>
            </a:r>
            <a:r>
              <a:rPr lang="en-US" altLang="zh-CN" dirty="0"/>
              <a:t>can be used to, for example, </a:t>
            </a:r>
            <a:r>
              <a:rPr lang="en-US" altLang="zh-CN" b="1" dirty="0">
                <a:solidFill>
                  <a:srgbClr val="00B0F0"/>
                </a:solidFill>
              </a:rPr>
              <a:t>inspect the highest-ranking features</a:t>
            </a:r>
            <a:r>
              <a:rPr lang="en-US" altLang="zh-CN" dirty="0"/>
              <a:t> for one class label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a and b </a:t>
            </a:r>
            <a:r>
              <a:rPr lang="en-US" altLang="zh-CN" dirty="0" smtClean="0"/>
              <a:t>parameters were </a:t>
            </a:r>
            <a:r>
              <a:rPr lang="en-US" altLang="zh-CN" dirty="0"/>
              <a:t>set to 1.05 and 0.95 respectively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major threshold (h.) and the minor threshold (h) were set to 2.5 and 0.5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 number </a:t>
            </a:r>
            <a:r>
              <a:rPr lang="en-US" altLang="zh-CN" dirty="0"/>
              <a:t>of iterations was bounded to a maximum of three.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6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427742" cy="402336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The first </a:t>
            </a:r>
            <a:r>
              <a:rPr kumimoji="1" lang="en-US" altLang="zh-CN" dirty="0" smtClean="0"/>
              <a:t>evaluation</a:t>
            </a:r>
          </a:p>
          <a:p>
            <a:pPr lvl="1"/>
            <a:r>
              <a:rPr kumimoji="1" lang="en-US" altLang="zh-CN" dirty="0" smtClean="0"/>
              <a:t>focuses </a:t>
            </a:r>
            <a:r>
              <a:rPr kumimoji="1" lang="en-US" altLang="zh-CN" dirty="0"/>
              <a:t>on the 353 tweets in the test set ending with one of the selected sarcasm-hashtags among 2.25 million other non-sarcastic </a:t>
            </a:r>
            <a:r>
              <a:rPr kumimoji="1" lang="en-US" altLang="zh-CN" dirty="0" smtClean="0"/>
              <a:t>tweets</a:t>
            </a:r>
          </a:p>
          <a:p>
            <a:pPr lvl="1"/>
            <a:r>
              <a:rPr kumimoji="1" lang="en-US" altLang="zh-CN" dirty="0" smtClean="0"/>
              <a:t>We </a:t>
            </a:r>
            <a:r>
              <a:rPr kumimoji="1" lang="en-US" altLang="zh-CN" dirty="0"/>
              <a:t>measured how well these tweets were identified </a:t>
            </a:r>
            <a:r>
              <a:rPr kumimoji="1" lang="en-US" altLang="zh-CN" dirty="0" smtClean="0"/>
              <a:t>using</a:t>
            </a:r>
          </a:p>
          <a:p>
            <a:pPr lvl="2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true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positive rate (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TPR, 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真正率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) = TP /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TP +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 FN)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2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false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positive rate (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FPR, 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假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正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率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) = </a:t>
            </a:r>
            <a:r>
              <a:rPr lang="mr-IN" altLang="zh-CN" dirty="0" smtClean="0">
                <a:latin typeface="Calibri" charset="0"/>
                <a:ea typeface="Calibri" charset="0"/>
                <a:cs typeface="Calibri" charset="0"/>
              </a:rPr>
              <a:t>FP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mr-IN" altLang="zh-CN" dirty="0" smtClean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mr-IN" altLang="zh-CN" dirty="0">
                <a:latin typeface="Calibri" charset="0"/>
                <a:ea typeface="Calibri" charset="0"/>
                <a:cs typeface="Calibri" charset="0"/>
              </a:rPr>
              <a:t>FP + TN)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area under the curve (AUC</a:t>
            </a:r>
            <a:r>
              <a:rPr kumimoji="1" lang="en-US" altLang="zh-CN" dirty="0" smtClean="0"/>
              <a:t>)</a:t>
            </a:r>
          </a:p>
          <a:p>
            <a:pPr lvl="3"/>
            <a:r>
              <a:rPr kumimoji="1" lang="en-US" altLang="zh-CN" dirty="0" smtClean="0"/>
              <a:t>that </a:t>
            </a:r>
            <a:r>
              <a:rPr kumimoji="1" lang="en-US" altLang="zh-CN" dirty="0"/>
              <a:t>is argued to be more </a:t>
            </a:r>
            <a:r>
              <a:rPr kumimoji="1" lang="en-US" altLang="zh-CN" dirty="0" smtClean="0"/>
              <a:t>resistant </a:t>
            </a:r>
            <a:r>
              <a:rPr kumimoji="1" lang="en-US" altLang="zh-CN" dirty="0"/>
              <a:t>to skew than F-score, due to relying on FPR rather than precision (Fawcett, 2004</a:t>
            </a:r>
            <a:r>
              <a:rPr kumimoji="1" lang="en-US" altLang="zh-CN" dirty="0" smtClean="0"/>
              <a:t>).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second </a:t>
            </a:r>
            <a:r>
              <a:rPr kumimoji="1" lang="en-US" altLang="zh-CN" dirty="0" smtClean="0"/>
              <a:t>evaluation</a:t>
            </a:r>
          </a:p>
          <a:p>
            <a:pPr lvl="1"/>
            <a:r>
              <a:rPr kumimoji="1" lang="en-US" altLang="zh-CN" dirty="0" smtClean="0"/>
              <a:t>we </a:t>
            </a:r>
            <a:r>
              <a:rPr kumimoji="1" lang="en-US" altLang="zh-CN" b="1" dirty="0">
                <a:solidFill>
                  <a:srgbClr val="00B0F0"/>
                </a:solidFill>
              </a:rPr>
              <a:t>manually inspect </a:t>
            </a:r>
            <a:r>
              <a:rPr kumimoji="1" lang="en-US" altLang="zh-CN" dirty="0"/>
              <a:t>the test tweets identified by the classifier </a:t>
            </a:r>
            <a:r>
              <a:rPr kumimoji="1" lang="en-US" altLang="zh-CN" b="1" dirty="0">
                <a:solidFill>
                  <a:srgbClr val="00B0F0"/>
                </a:solidFill>
              </a:rPr>
              <a:t>as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sarcastic</a:t>
            </a:r>
          </a:p>
          <a:p>
            <a:pPr lvl="2"/>
            <a:r>
              <a:rPr kumimoji="1" lang="en-US" altLang="zh-CN" dirty="0" smtClean="0"/>
              <a:t>but </a:t>
            </a:r>
            <a:r>
              <a:rPr kumimoji="1" lang="en-US" altLang="zh-CN" dirty="0"/>
              <a:t>that do not carry any of the sarcastic </a:t>
            </a:r>
            <a:r>
              <a:rPr kumimoji="1" lang="en-US" altLang="zh-CN" dirty="0" smtClean="0"/>
              <a:t>hashtags</a:t>
            </a:r>
          </a:p>
          <a:p>
            <a:pPr lvl="1"/>
            <a:r>
              <a:rPr kumimoji="1" lang="en-US" altLang="zh-CN" dirty="0" smtClean="0"/>
              <a:t>While </a:t>
            </a:r>
            <a:r>
              <a:rPr kumimoji="1" lang="en-US" altLang="zh-CN" dirty="0"/>
              <a:t>they would be labeled as false positives in the first evaluation, the absence of one of these hashtags does not necessarily imply the tweet is non-sarcastic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We </a:t>
            </a:r>
            <a:r>
              <a:rPr kumimoji="1" lang="en-US" altLang="zh-CN" b="1" dirty="0">
                <a:solidFill>
                  <a:srgbClr val="00B0F0"/>
                </a:solidFill>
              </a:rPr>
              <a:t>rank its predictions by the classifier’s confidence on the ‘sarcasm’ label </a:t>
            </a:r>
            <a:r>
              <a:rPr kumimoji="1" lang="en-US" altLang="zh-CN" dirty="0"/>
              <a:t>and inspect manually which of the </a:t>
            </a:r>
            <a:r>
              <a:rPr kumimoji="1" lang="en-US" altLang="zh-CN" dirty="0" smtClean="0"/>
              <a:t>top-ranking </a:t>
            </a:r>
            <a:r>
              <a:rPr kumimoji="1" lang="en-US" altLang="zh-CN" dirty="0"/>
              <a:t>tweets is indeed sarcastic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22" y="3263249"/>
            <a:ext cx="3376246" cy="2458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42" y="1947920"/>
            <a:ext cx="4023026" cy="11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1567" y="358041"/>
            <a:ext cx="10058400" cy="1450757"/>
          </a:xfrm>
        </p:spPr>
        <p:txBody>
          <a:bodyPr/>
          <a:lstStyle/>
          <a:p>
            <a:r>
              <a:rPr kumimoji="1" lang="en-US" altLang="zh-CN" dirty="0" smtClean="0"/>
              <a:t>Evaluation - 1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8" y="3230561"/>
            <a:ext cx="11118237" cy="14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1224</Words>
  <Application>Microsoft Macintosh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宋体</vt:lpstr>
      <vt:lpstr>新細明體</vt:lpstr>
      <vt:lpstr>怀旧</vt:lpstr>
      <vt:lpstr>Signaling sarcasm:  From hyperbole to hashtag</vt:lpstr>
      <vt:lpstr>Introduction</vt:lpstr>
      <vt:lpstr>Contribution</vt:lpstr>
      <vt:lpstr>Experimental setup</vt:lpstr>
      <vt:lpstr>Experimental setup</vt:lpstr>
      <vt:lpstr>Experimental setup</vt:lpstr>
      <vt:lpstr>Experimental setup</vt:lpstr>
      <vt:lpstr>Experimental setup</vt:lpstr>
      <vt:lpstr>Evaluation - 1</vt:lpstr>
      <vt:lpstr>Evaluation – 2</vt:lpstr>
      <vt:lpstr>Analysis</vt:lpstr>
      <vt:lpstr>Analysis</vt:lpstr>
      <vt:lpstr>Analysis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Signaling sarcasm: From hyperbole to hashtag</dc:title>
  <dc:creator>Microsoft Office 用户</dc:creator>
  <cp:lastModifiedBy>Microsoft Office 用户</cp:lastModifiedBy>
  <cp:revision>25</cp:revision>
  <dcterms:created xsi:type="dcterms:W3CDTF">2018-09-13T12:28:07Z</dcterms:created>
  <dcterms:modified xsi:type="dcterms:W3CDTF">2018-09-14T02:13:54Z</dcterms:modified>
</cp:coreProperties>
</file>