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p:restoredTop sz="93627"/>
  </p:normalViewPr>
  <p:slideViewPr>
    <p:cSldViewPr snapToGrid="0" snapToObjects="1">
      <p:cViewPr varScale="1">
        <p:scale>
          <a:sx n="89" d="100"/>
          <a:sy n="89" d="100"/>
        </p:scale>
        <p:origin x="11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4AF99D3-52F8-5B49-800D-B05148019E10}" type="datetimeFigureOut">
              <a:rPr kumimoji="1" lang="zh-CN" altLang="en-US" smtClean="0"/>
              <a:t>2018/9/21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80D81D1-C83B-D84C-8830-D10B30AF00F8}"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1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4AF99D3-52F8-5B49-800D-B05148019E10}" type="datetimeFigureOut">
              <a:rPr kumimoji="1" lang="zh-CN" altLang="en-US" smtClean="0"/>
              <a:t>2018/9/21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80D81D1-C83B-D84C-8830-D10B30AF00F8}" type="slidenum">
              <a:rPr kumimoji="1" lang="zh-CN" altLang="en-US" smtClean="0"/>
              <a:t>‹#›</a:t>
            </a:fld>
            <a:endParaRPr kumimoji="1" lang="zh-CN" altLang="en-US"/>
          </a:p>
        </p:txBody>
      </p:sp>
    </p:spTree>
    <p:extLst>
      <p:ext uri="{BB962C8B-B14F-4D97-AF65-F5344CB8AC3E}">
        <p14:creationId xmlns:p14="http://schemas.microsoft.com/office/powerpoint/2010/main" val="185265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4AF99D3-52F8-5B49-800D-B05148019E10}" type="datetimeFigureOut">
              <a:rPr kumimoji="1" lang="zh-CN" altLang="en-US" smtClean="0"/>
              <a:t>2018/9/21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80D81D1-C83B-D84C-8830-D10B30AF00F8}" type="slidenum">
              <a:rPr kumimoji="1" lang="zh-CN" altLang="en-US" smtClean="0"/>
              <a:t>‹#›</a:t>
            </a:fld>
            <a:endParaRPr kumimoji="1" lang="zh-CN" altLang="en-US"/>
          </a:p>
        </p:txBody>
      </p:sp>
    </p:spTree>
    <p:extLst>
      <p:ext uri="{BB962C8B-B14F-4D97-AF65-F5344CB8AC3E}">
        <p14:creationId xmlns:p14="http://schemas.microsoft.com/office/powerpoint/2010/main" val="113937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4AF99D3-52F8-5B49-800D-B05148019E10}" type="datetimeFigureOut">
              <a:rPr kumimoji="1" lang="zh-CN" altLang="en-US" smtClean="0"/>
              <a:t>2018/9/21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80D81D1-C83B-D84C-8830-D10B30AF00F8}" type="slidenum">
              <a:rPr kumimoji="1" lang="zh-CN" altLang="en-US" smtClean="0"/>
              <a:t>‹#›</a:t>
            </a:fld>
            <a:endParaRPr kumimoji="1" lang="zh-CN" altLang="en-US"/>
          </a:p>
        </p:txBody>
      </p:sp>
    </p:spTree>
    <p:extLst>
      <p:ext uri="{BB962C8B-B14F-4D97-AF65-F5344CB8AC3E}">
        <p14:creationId xmlns:p14="http://schemas.microsoft.com/office/powerpoint/2010/main" val="2087321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4AF99D3-52F8-5B49-800D-B05148019E10}" type="datetimeFigureOut">
              <a:rPr kumimoji="1" lang="zh-CN" altLang="en-US" smtClean="0"/>
              <a:t>2018/9/21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80D81D1-C83B-D84C-8830-D10B30AF00F8}"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1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24AF99D3-52F8-5B49-800D-B05148019E10}" type="datetimeFigureOut">
              <a:rPr kumimoji="1" lang="zh-CN" altLang="en-US" smtClean="0"/>
              <a:t>2018/9/21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80D81D1-C83B-D84C-8830-D10B30AF00F8}" type="slidenum">
              <a:rPr kumimoji="1" lang="zh-CN" altLang="en-US" smtClean="0"/>
              <a:t>‹#›</a:t>
            </a:fld>
            <a:endParaRPr kumimoji="1" lang="zh-CN" altLang="en-US"/>
          </a:p>
        </p:txBody>
      </p:sp>
    </p:spTree>
    <p:extLst>
      <p:ext uri="{BB962C8B-B14F-4D97-AF65-F5344CB8AC3E}">
        <p14:creationId xmlns:p14="http://schemas.microsoft.com/office/powerpoint/2010/main" val="37460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24AF99D3-52F8-5B49-800D-B05148019E10}" type="datetimeFigureOut">
              <a:rPr kumimoji="1" lang="zh-CN" altLang="en-US" smtClean="0"/>
              <a:t>2018/9/21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80D81D1-C83B-D84C-8830-D10B30AF00F8}" type="slidenum">
              <a:rPr kumimoji="1" lang="zh-CN" altLang="en-US" smtClean="0"/>
              <a:t>‹#›</a:t>
            </a:fld>
            <a:endParaRPr kumimoji="1" lang="zh-CN" altLang="en-US"/>
          </a:p>
        </p:txBody>
      </p:sp>
    </p:spTree>
    <p:extLst>
      <p:ext uri="{BB962C8B-B14F-4D97-AF65-F5344CB8AC3E}">
        <p14:creationId xmlns:p14="http://schemas.microsoft.com/office/powerpoint/2010/main" val="176385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4AF99D3-52F8-5B49-800D-B05148019E10}" type="datetimeFigureOut">
              <a:rPr kumimoji="1" lang="zh-CN" altLang="en-US" smtClean="0"/>
              <a:t>2018/9/21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80D81D1-C83B-D84C-8830-D10B30AF00F8}" type="slidenum">
              <a:rPr kumimoji="1" lang="zh-CN" altLang="en-US" smtClean="0"/>
              <a:t>‹#›</a:t>
            </a:fld>
            <a:endParaRPr kumimoji="1" lang="zh-CN" altLang="en-US"/>
          </a:p>
        </p:txBody>
      </p:sp>
    </p:spTree>
    <p:extLst>
      <p:ext uri="{BB962C8B-B14F-4D97-AF65-F5344CB8AC3E}">
        <p14:creationId xmlns:p14="http://schemas.microsoft.com/office/powerpoint/2010/main" val="118584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AF99D3-52F8-5B49-800D-B05148019E10}" type="datetimeFigureOut">
              <a:rPr kumimoji="1" lang="zh-CN" altLang="en-US" smtClean="0"/>
              <a:t>2018/9/21</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680D81D1-C83B-D84C-8830-D10B30AF00F8}" type="slidenum">
              <a:rPr kumimoji="1" lang="zh-CN" altLang="en-US" smtClean="0"/>
              <a:t>‹#›</a:t>
            </a:fld>
            <a:endParaRPr kumimoji="1" lang="zh-CN" altLang="en-US"/>
          </a:p>
        </p:txBody>
      </p:sp>
    </p:spTree>
    <p:extLst>
      <p:ext uri="{BB962C8B-B14F-4D97-AF65-F5344CB8AC3E}">
        <p14:creationId xmlns:p14="http://schemas.microsoft.com/office/powerpoint/2010/main" val="187989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AF99D3-52F8-5B49-800D-B05148019E10}" type="datetimeFigureOut">
              <a:rPr kumimoji="1" lang="zh-CN" altLang="en-US" smtClean="0"/>
              <a:t>2018/9/21</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0D81D1-C83B-D84C-8830-D10B30AF00F8}" type="slidenum">
              <a:rPr kumimoji="1" lang="zh-CN" altLang="en-US" smtClean="0"/>
              <a:t>‹#›</a:t>
            </a:fld>
            <a:endParaRPr kumimoji="1" lang="zh-CN" altLang="en-US"/>
          </a:p>
        </p:txBody>
      </p:sp>
    </p:spTree>
    <p:extLst>
      <p:ext uri="{BB962C8B-B14F-4D97-AF65-F5344CB8AC3E}">
        <p14:creationId xmlns:p14="http://schemas.microsoft.com/office/powerpoint/2010/main" val="16704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4AF99D3-52F8-5B49-800D-B05148019E10}" type="datetimeFigureOut">
              <a:rPr kumimoji="1" lang="zh-CN" altLang="en-US" smtClean="0"/>
              <a:t>2018/9/21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80D81D1-C83B-D84C-8830-D10B30AF00F8}" type="slidenum">
              <a:rPr kumimoji="1" lang="zh-CN" altLang="en-US" smtClean="0"/>
              <a:t>‹#›</a:t>
            </a:fld>
            <a:endParaRPr kumimoji="1" lang="zh-CN" altLang="en-US"/>
          </a:p>
        </p:txBody>
      </p:sp>
    </p:spTree>
    <p:extLst>
      <p:ext uri="{BB962C8B-B14F-4D97-AF65-F5344CB8AC3E}">
        <p14:creationId xmlns:p14="http://schemas.microsoft.com/office/powerpoint/2010/main" val="457538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AF99D3-52F8-5B49-800D-B05148019E10}" type="datetimeFigureOut">
              <a:rPr kumimoji="1" lang="zh-CN" altLang="en-US" smtClean="0"/>
              <a:t>2018/9/21</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0D81D1-C83B-D84C-8830-D10B30AF00F8}"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209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400" dirty="0"/>
              <a:t>The perfect solution for </a:t>
            </a:r>
            <a:r>
              <a:rPr lang="en-US" altLang="zh-CN" sz="5400" dirty="0" smtClean="0"/>
              <a:t>detecting </a:t>
            </a:r>
            <a:r>
              <a:rPr lang="en-US" altLang="zh-CN" sz="5400" dirty="0"/>
              <a:t>sarcasm in tweets #not</a:t>
            </a:r>
            <a:endParaRPr kumimoji="1" lang="zh-CN" altLang="en-US" sz="5400" dirty="0"/>
          </a:p>
        </p:txBody>
      </p:sp>
      <p:sp>
        <p:nvSpPr>
          <p:cNvPr id="3" name="副标题 2"/>
          <p:cNvSpPr>
            <a:spLocks noGrp="1"/>
          </p:cNvSpPr>
          <p:nvPr>
            <p:ph type="subTitle" idx="1"/>
          </p:nvPr>
        </p:nvSpPr>
        <p:spPr/>
        <p:txBody>
          <a:bodyPr/>
          <a:lstStyle/>
          <a:p>
            <a:r>
              <a:rPr kumimoji="1" lang="en-US" altLang="zh-CN" dirty="0"/>
              <a:t>Christine </a:t>
            </a:r>
            <a:r>
              <a:rPr kumimoji="1" lang="en-US" altLang="zh-CN" dirty="0" err="1"/>
              <a:t>Liebrecht</a:t>
            </a:r>
            <a:r>
              <a:rPr kumimoji="1" lang="en-US" altLang="zh-CN" dirty="0"/>
              <a:t>, Florian </a:t>
            </a:r>
            <a:r>
              <a:rPr kumimoji="1" lang="en-US" altLang="zh-CN" dirty="0" err="1"/>
              <a:t>Kunneman</a:t>
            </a:r>
            <a:r>
              <a:rPr kumimoji="1" lang="en-US" altLang="zh-CN" dirty="0"/>
              <a:t>, </a:t>
            </a:r>
            <a:r>
              <a:rPr kumimoji="1" lang="en-US" altLang="zh-CN" dirty="0" err="1"/>
              <a:t>Antal</a:t>
            </a:r>
            <a:r>
              <a:rPr kumimoji="1" lang="en-US" altLang="zh-CN" dirty="0"/>
              <a:t> van den Bosch</a:t>
            </a:r>
            <a:endParaRPr kumimoji="1" lang="zh-CN" altLang="en-US" dirty="0"/>
          </a:p>
        </p:txBody>
      </p:sp>
    </p:spTree>
    <p:extLst>
      <p:ext uri="{BB962C8B-B14F-4D97-AF65-F5344CB8AC3E}">
        <p14:creationId xmlns:p14="http://schemas.microsoft.com/office/powerpoint/2010/main" val="205508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Analysis</a:t>
            </a:r>
            <a:endParaRPr kumimoji="1" lang="zh-CN" altLang="en-US" dirty="0"/>
          </a:p>
        </p:txBody>
      </p:sp>
      <p:sp>
        <p:nvSpPr>
          <p:cNvPr id="3" name="内容占位符 2"/>
          <p:cNvSpPr>
            <a:spLocks noGrp="1"/>
          </p:cNvSpPr>
          <p:nvPr>
            <p:ph idx="1"/>
          </p:nvPr>
        </p:nvSpPr>
        <p:spPr>
          <a:xfrm>
            <a:off x="1097280" y="1845733"/>
            <a:ext cx="10058400" cy="4255029"/>
          </a:xfrm>
        </p:spPr>
        <p:txBody>
          <a:bodyPr>
            <a:normAutofit fontScale="92500"/>
          </a:bodyPr>
          <a:lstStyle/>
          <a:p>
            <a:r>
              <a:rPr kumimoji="1" lang="en-US" altLang="zh-CN" dirty="0"/>
              <a:t>We set out to analyze the feature weights assigned by the Balanced Winnow classifier ranked by the strength of their connection to the sarcasm label, taking into account the 500 words and n-grams with the </a:t>
            </a:r>
            <a:r>
              <a:rPr kumimoji="1" lang="en-US" altLang="zh-CN" b="1" dirty="0">
                <a:solidFill>
                  <a:srgbClr val="00B0F0"/>
                </a:solidFill>
              </a:rPr>
              <a:t>highest positive weight towards the sarcasm class</a:t>
            </a:r>
            <a:r>
              <a:rPr kumimoji="1" lang="en-US" altLang="zh-CN" dirty="0" smtClean="0"/>
              <a:t>.</a:t>
            </a:r>
          </a:p>
          <a:p>
            <a:endParaRPr kumimoji="1" lang="en-US" altLang="zh-CN" dirty="0" smtClean="0"/>
          </a:p>
          <a:p>
            <a:r>
              <a:rPr kumimoji="1" lang="en-US" altLang="zh-CN" dirty="0" smtClean="0"/>
              <a:t>These </a:t>
            </a:r>
            <a:r>
              <a:rPr kumimoji="1" lang="en-US" altLang="zh-CN" dirty="0"/>
              <a:t>words and n-grams provide insight into the topics Twitter users are talking about: their </a:t>
            </a:r>
            <a:r>
              <a:rPr kumimoji="1" lang="en-US" altLang="zh-CN" dirty="0" smtClean="0"/>
              <a:t>targets.</a:t>
            </a:r>
          </a:p>
          <a:p>
            <a:pPr lvl="1"/>
            <a:r>
              <a:rPr kumimoji="1" lang="en-US" altLang="zh-CN" dirty="0" smtClean="0"/>
              <a:t>School</a:t>
            </a:r>
          </a:p>
          <a:p>
            <a:pPr lvl="2"/>
            <a:r>
              <a:rPr kumimoji="1" lang="en-US" altLang="zh-CN" dirty="0" smtClean="0"/>
              <a:t>such </a:t>
            </a:r>
            <a:r>
              <a:rPr kumimoji="1" lang="en-US" altLang="zh-CN" dirty="0"/>
              <a:t>as homework, books, exams, classes (French, chemistry, physics), teachers, the school picture, sports day, and (returning from) </a:t>
            </a:r>
            <a:r>
              <a:rPr kumimoji="1" lang="en-US" altLang="zh-CN" dirty="0" smtClean="0"/>
              <a:t>vacation</a:t>
            </a:r>
          </a:p>
          <a:p>
            <a:pPr lvl="1"/>
            <a:r>
              <a:rPr kumimoji="1" lang="en-US" altLang="zh-CN" dirty="0" smtClean="0"/>
              <a:t>Weather</a:t>
            </a:r>
          </a:p>
          <a:p>
            <a:pPr lvl="2"/>
            <a:r>
              <a:rPr kumimoji="1" lang="en-US" altLang="zh-CN" dirty="0" smtClean="0"/>
              <a:t>the </a:t>
            </a:r>
            <a:r>
              <a:rPr kumimoji="1" lang="en-US" altLang="zh-CN" dirty="0"/>
              <a:t>temperature, rain, snow, and </a:t>
            </a:r>
            <a:r>
              <a:rPr kumimoji="1" lang="en-US" altLang="zh-CN" dirty="0" smtClean="0"/>
              <a:t>sunshine</a:t>
            </a:r>
          </a:p>
          <a:p>
            <a:pPr lvl="1"/>
            <a:r>
              <a:rPr kumimoji="1" lang="en-US" altLang="zh-CN" dirty="0" smtClean="0"/>
              <a:t>Other</a:t>
            </a:r>
          </a:p>
          <a:p>
            <a:pPr lvl="2"/>
            <a:r>
              <a:rPr kumimoji="1" lang="en-US" altLang="zh-CN" dirty="0" smtClean="0"/>
              <a:t>social </a:t>
            </a:r>
            <a:r>
              <a:rPr kumimoji="1" lang="en-US" altLang="zh-CN" dirty="0"/>
              <a:t>media itself, holidays, public transport, soccer, television programs (The Voice of Holland), celebrities (Justin Bieber), the church, the dentist and vacuum </a:t>
            </a:r>
            <a:r>
              <a:rPr kumimoji="1" lang="en-US" altLang="zh-CN" dirty="0" smtClean="0"/>
              <a:t>cleaning</a:t>
            </a:r>
          </a:p>
          <a:p>
            <a:r>
              <a:rPr kumimoji="1" lang="en-US" altLang="zh-CN" dirty="0" smtClean="0"/>
              <a:t>Many </a:t>
            </a:r>
            <a:r>
              <a:rPr kumimoji="1" lang="en-US" altLang="zh-CN" dirty="0"/>
              <a:t>of these topics are indicative of the young age, on average, of Twitter users.</a:t>
            </a:r>
            <a:endParaRPr kumimoji="1" lang="zh-CN" altLang="en-US" dirty="0"/>
          </a:p>
        </p:txBody>
      </p:sp>
    </p:spTree>
    <p:extLst>
      <p:ext uri="{BB962C8B-B14F-4D97-AF65-F5344CB8AC3E}">
        <p14:creationId xmlns:p14="http://schemas.microsoft.com/office/powerpoint/2010/main" val="183989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Analysis</a:t>
            </a:r>
            <a:endParaRPr kumimoji="1" lang="zh-CN" altLang="en-US" dirty="0"/>
          </a:p>
        </p:txBody>
      </p:sp>
      <p:sp>
        <p:nvSpPr>
          <p:cNvPr id="3" name="内容占位符 2"/>
          <p:cNvSpPr>
            <a:spLocks noGrp="1"/>
          </p:cNvSpPr>
          <p:nvPr>
            <p:ph idx="1"/>
          </p:nvPr>
        </p:nvSpPr>
        <p:spPr/>
        <p:txBody>
          <a:bodyPr>
            <a:normAutofit/>
          </a:bodyPr>
          <a:lstStyle/>
          <a:p>
            <a:endParaRPr lang="en-US" altLang="zh-CN" dirty="0" smtClean="0"/>
          </a:p>
          <a:p>
            <a:r>
              <a:rPr lang="en-US" altLang="zh-CN" dirty="0" smtClean="0"/>
              <a:t>The </a:t>
            </a:r>
            <a:r>
              <a:rPr lang="en-US" altLang="zh-CN" dirty="0"/>
              <a:t>strongest linguistic markers of sarcastic </a:t>
            </a:r>
            <a:r>
              <a:rPr lang="en-US" altLang="zh-CN" dirty="0" smtClean="0"/>
              <a:t>utterances are </a:t>
            </a:r>
            <a:r>
              <a:rPr lang="en-US" altLang="zh-CN" dirty="0"/>
              <a:t>markers that can be seen </a:t>
            </a:r>
            <a:r>
              <a:rPr lang="en-US" altLang="zh-CN" dirty="0" smtClean="0"/>
              <a:t>as</a:t>
            </a:r>
          </a:p>
          <a:p>
            <a:pPr lvl="1"/>
            <a:r>
              <a:rPr lang="en-US" altLang="zh-CN" b="1" dirty="0" smtClean="0">
                <a:solidFill>
                  <a:srgbClr val="00B0F0"/>
                </a:solidFill>
              </a:rPr>
              <a:t>synonyms</a:t>
            </a:r>
            <a:r>
              <a:rPr lang="en-US" altLang="zh-CN" dirty="0" smtClean="0"/>
              <a:t> for </a:t>
            </a:r>
            <a:r>
              <a:rPr lang="en-US" altLang="zh-CN" dirty="0"/>
              <a:t>#</a:t>
            </a:r>
            <a:r>
              <a:rPr lang="en-US" altLang="zh-CN" dirty="0" err="1" smtClean="0"/>
              <a:t>sarcasme</a:t>
            </a:r>
            <a:endParaRPr lang="en-US" altLang="zh-CN" dirty="0" smtClean="0"/>
          </a:p>
          <a:p>
            <a:pPr lvl="2"/>
            <a:r>
              <a:rPr lang="en-US" altLang="zh-CN" dirty="0" smtClean="0"/>
              <a:t>such </a:t>
            </a:r>
            <a:r>
              <a:rPr lang="en-US" altLang="zh-CN" dirty="0"/>
              <a:t>as </a:t>
            </a:r>
            <a:r>
              <a:rPr lang="en-US" altLang="zh-CN" dirty="0" err="1"/>
              <a:t>sarcasme</a:t>
            </a:r>
            <a:r>
              <a:rPr lang="en-US" altLang="zh-CN" dirty="0"/>
              <a:t> (</a:t>
            </a:r>
            <a:r>
              <a:rPr lang="en-US" altLang="zh-CN" dirty="0" smtClean="0"/>
              <a:t>without #), </a:t>
            </a:r>
            <a:r>
              <a:rPr lang="en-US" altLang="zh-CN" dirty="0"/>
              <a:t>#</a:t>
            </a:r>
            <a:r>
              <a:rPr lang="en-US" altLang="zh-CN" dirty="0" err="1"/>
              <a:t>ironie</a:t>
            </a:r>
            <a:r>
              <a:rPr lang="en-US" altLang="zh-CN" dirty="0"/>
              <a:t> and </a:t>
            </a:r>
            <a:r>
              <a:rPr lang="en-US" altLang="zh-CN" dirty="0" err="1"/>
              <a:t>ironie</a:t>
            </a:r>
            <a:r>
              <a:rPr lang="en-US" altLang="zh-CN" dirty="0"/>
              <a:t> (irony), #</a:t>
            </a:r>
            <a:r>
              <a:rPr lang="en-US" altLang="zh-CN" dirty="0" err="1"/>
              <a:t>cynisme</a:t>
            </a:r>
            <a:r>
              <a:rPr lang="en-US" altLang="zh-CN" dirty="0"/>
              <a:t> and </a:t>
            </a:r>
            <a:r>
              <a:rPr lang="en-US" altLang="zh-CN" dirty="0" err="1" smtClean="0"/>
              <a:t>cynisme</a:t>
            </a:r>
            <a:r>
              <a:rPr lang="en-US" altLang="zh-CN" dirty="0" smtClean="0"/>
              <a:t> (cynicism)</a:t>
            </a:r>
          </a:p>
          <a:p>
            <a:pPr lvl="1"/>
            <a:r>
              <a:rPr lang="en-US" altLang="zh-CN" dirty="0" smtClean="0"/>
              <a:t>words </a:t>
            </a:r>
            <a:r>
              <a:rPr lang="en-US" altLang="zh-CN" dirty="0"/>
              <a:t>that are </a:t>
            </a:r>
            <a:r>
              <a:rPr lang="en-US" altLang="zh-CN" b="1" dirty="0">
                <a:solidFill>
                  <a:srgbClr val="00B0F0"/>
                </a:solidFill>
              </a:rPr>
              <a:t>strongly related </a:t>
            </a:r>
            <a:r>
              <a:rPr lang="en-US" altLang="zh-CN" b="1" dirty="0" smtClean="0">
                <a:solidFill>
                  <a:srgbClr val="00B0F0"/>
                </a:solidFill>
              </a:rPr>
              <a:t>to those </a:t>
            </a:r>
            <a:r>
              <a:rPr lang="en-US" altLang="zh-CN" b="1" dirty="0">
                <a:solidFill>
                  <a:srgbClr val="00B0F0"/>
                </a:solidFill>
              </a:rPr>
              <a:t>concepts</a:t>
            </a:r>
            <a:r>
              <a:rPr lang="en-US" altLang="zh-CN" dirty="0"/>
              <a:t> by marking the opposite of the </a:t>
            </a:r>
            <a:r>
              <a:rPr lang="en-US" altLang="zh-CN" dirty="0" smtClean="0"/>
              <a:t>expressed utterance</a:t>
            </a:r>
          </a:p>
          <a:p>
            <a:pPr lvl="2"/>
            <a:r>
              <a:rPr lang="en-US" altLang="zh-CN" dirty="0" smtClean="0"/>
              <a:t>#</a:t>
            </a:r>
            <a:r>
              <a:rPr lang="en-US" altLang="zh-CN" dirty="0"/>
              <a:t>humor, #LOL, #joke (</a:t>
            </a:r>
            <a:r>
              <a:rPr lang="en-US" altLang="zh-CN" dirty="0" err="1"/>
              <a:t>grapje</a:t>
            </a:r>
            <a:r>
              <a:rPr lang="en-US" altLang="zh-CN" dirty="0" smtClean="0"/>
              <a:t>), and </a:t>
            </a:r>
            <a:r>
              <a:rPr lang="en-US" altLang="zh-CN" dirty="0"/>
              <a:t>#NOT.</a:t>
            </a:r>
          </a:p>
          <a:p>
            <a:r>
              <a:rPr lang="en-US" altLang="zh-CN" dirty="0"/>
              <a:t>Second, the utterances contain much </a:t>
            </a:r>
            <a:r>
              <a:rPr lang="en-US" altLang="zh-CN" b="1" dirty="0">
                <a:solidFill>
                  <a:srgbClr val="00B0F0"/>
                </a:solidFill>
              </a:rPr>
              <a:t>positive </a:t>
            </a:r>
            <a:r>
              <a:rPr lang="en-US" altLang="zh-CN" b="1" dirty="0" smtClean="0">
                <a:solidFill>
                  <a:srgbClr val="00B0F0"/>
                </a:solidFill>
              </a:rPr>
              <a:t>exclamations</a:t>
            </a:r>
            <a:r>
              <a:rPr lang="en-US" altLang="zh-CN" dirty="0" smtClean="0"/>
              <a:t> that </a:t>
            </a:r>
            <a:r>
              <a:rPr lang="en-US" altLang="zh-CN" dirty="0"/>
              <a:t>make the utterance hyperbolic </a:t>
            </a:r>
            <a:r>
              <a:rPr lang="en-US" altLang="zh-CN" dirty="0" smtClean="0"/>
              <a:t>and thereby </a:t>
            </a:r>
            <a:r>
              <a:rPr lang="en-US" altLang="zh-CN" dirty="0"/>
              <a:t>sarcastic</a:t>
            </a:r>
            <a:r>
              <a:rPr lang="en-US" altLang="zh-CN" dirty="0" smtClean="0"/>
              <a:t>.</a:t>
            </a:r>
          </a:p>
          <a:p>
            <a:pPr lvl="1"/>
            <a:r>
              <a:rPr lang="en-US" altLang="zh-CN" dirty="0" smtClean="0"/>
              <a:t>Examples </a:t>
            </a:r>
            <a:r>
              <a:rPr lang="en-US" altLang="zh-CN" dirty="0"/>
              <a:t>of those markers </a:t>
            </a:r>
            <a:r>
              <a:rPr lang="en-US" altLang="zh-CN" dirty="0" smtClean="0"/>
              <a:t>in Dutch </a:t>
            </a:r>
            <a:r>
              <a:rPr lang="en-US" altLang="zh-CN" dirty="0"/>
              <a:t>are (with and without # and/or capitals): </a:t>
            </a:r>
            <a:r>
              <a:rPr lang="en-US" altLang="zh-CN" dirty="0" err="1" smtClean="0"/>
              <a:t>jippie</a:t>
            </a:r>
            <a:r>
              <a:rPr lang="en-US" altLang="zh-CN" dirty="0" smtClean="0"/>
              <a:t>, yes</a:t>
            </a:r>
            <a:r>
              <a:rPr lang="en-US" altLang="zh-CN" dirty="0"/>
              <a:t>, </a:t>
            </a:r>
            <a:r>
              <a:rPr lang="en-US" altLang="zh-CN" dirty="0" err="1"/>
              <a:t>goh</a:t>
            </a:r>
            <a:r>
              <a:rPr lang="en-US" altLang="zh-CN" dirty="0"/>
              <a:t>, </a:t>
            </a:r>
            <a:r>
              <a:rPr lang="en-US" altLang="zh-CN" dirty="0" err="1"/>
              <a:t>joepie</a:t>
            </a:r>
            <a:r>
              <a:rPr lang="en-US" altLang="zh-CN" dirty="0"/>
              <a:t>, </a:t>
            </a:r>
            <a:r>
              <a:rPr lang="en-US" altLang="zh-CN" dirty="0" err="1"/>
              <a:t>jeej</a:t>
            </a:r>
            <a:r>
              <a:rPr lang="en-US" altLang="zh-CN" dirty="0"/>
              <a:t>, </a:t>
            </a:r>
            <a:r>
              <a:rPr lang="en-US" altLang="zh-CN" dirty="0" err="1"/>
              <a:t>jeuj</a:t>
            </a:r>
            <a:r>
              <a:rPr lang="en-US" altLang="zh-CN" dirty="0"/>
              <a:t>, yay, </a:t>
            </a:r>
            <a:r>
              <a:rPr lang="en-US" altLang="zh-CN" dirty="0" err="1"/>
              <a:t>woehoe</a:t>
            </a:r>
            <a:r>
              <a:rPr lang="en-US" altLang="zh-CN" dirty="0"/>
              <a:t>, </a:t>
            </a:r>
            <a:r>
              <a:rPr lang="en-US" altLang="zh-CN" dirty="0" smtClean="0"/>
              <a:t>and wow</a:t>
            </a:r>
            <a:r>
              <a:rPr lang="en-US" altLang="zh-CN" dirty="0"/>
              <a:t>.</a:t>
            </a:r>
            <a:endParaRPr kumimoji="1" lang="zh-CN" altLang="en-US" dirty="0"/>
          </a:p>
        </p:txBody>
      </p:sp>
    </p:spTree>
    <p:extLst>
      <p:ext uri="{BB962C8B-B14F-4D97-AF65-F5344CB8AC3E}">
        <p14:creationId xmlns:p14="http://schemas.microsoft.com/office/powerpoint/2010/main" val="213296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Analysis</a:t>
            </a:r>
            <a:endParaRPr kumimoji="1" lang="zh-CN" altLang="en-US" dirty="0"/>
          </a:p>
        </p:txBody>
      </p:sp>
      <p:sp>
        <p:nvSpPr>
          <p:cNvPr id="3" name="内容占位符 2"/>
          <p:cNvSpPr>
            <a:spLocks noGrp="1"/>
          </p:cNvSpPr>
          <p:nvPr>
            <p:ph idx="1"/>
          </p:nvPr>
        </p:nvSpPr>
        <p:spPr/>
        <p:txBody>
          <a:bodyPr/>
          <a:lstStyle/>
          <a:p>
            <a:r>
              <a:rPr kumimoji="1" lang="en-US" altLang="zh-CN" dirty="0"/>
              <a:t>The list of strongest predictors show that some </a:t>
            </a:r>
            <a:r>
              <a:rPr kumimoji="1" lang="en-US" altLang="zh-CN" b="1" dirty="0">
                <a:solidFill>
                  <a:srgbClr val="00B0F0"/>
                </a:solidFill>
              </a:rPr>
              <a:t>intensifiers</a:t>
            </a:r>
            <a:r>
              <a:rPr kumimoji="1" lang="en-US" altLang="zh-CN" dirty="0"/>
              <a:t> are indeed strong predictors of </a:t>
            </a:r>
            <a:r>
              <a:rPr kumimoji="1" lang="en-US" altLang="zh-CN" dirty="0" smtClean="0"/>
              <a:t>sarcasm</a:t>
            </a:r>
          </a:p>
          <a:p>
            <a:pPr lvl="1"/>
            <a:r>
              <a:rPr kumimoji="1" lang="en-US" altLang="zh-CN" dirty="0" smtClean="0"/>
              <a:t>such as </a:t>
            </a:r>
            <a:r>
              <a:rPr kumimoji="1" lang="en-US" altLang="zh-CN" dirty="0" err="1"/>
              <a:t>geweldig</a:t>
            </a:r>
            <a:r>
              <a:rPr kumimoji="1" lang="en-US" altLang="zh-CN" dirty="0"/>
              <a:t> (awesome), </a:t>
            </a:r>
            <a:r>
              <a:rPr kumimoji="1" lang="en-US" altLang="zh-CN" dirty="0" err="1"/>
              <a:t>heerlijk</a:t>
            </a:r>
            <a:r>
              <a:rPr kumimoji="1" lang="en-US" altLang="zh-CN" dirty="0"/>
              <a:t> (lovely), </a:t>
            </a:r>
            <a:r>
              <a:rPr kumimoji="1" lang="en-US" altLang="zh-CN" dirty="0" err="1"/>
              <a:t>prachtig</a:t>
            </a:r>
            <a:r>
              <a:rPr kumimoji="1" lang="en-US" altLang="zh-CN" dirty="0"/>
              <a:t> (wonderful), </a:t>
            </a:r>
            <a:r>
              <a:rPr kumimoji="1" lang="en-US" altLang="zh-CN" dirty="0" err="1"/>
              <a:t>natuurlijk</a:t>
            </a:r>
            <a:r>
              <a:rPr kumimoji="1" lang="en-US" altLang="zh-CN" dirty="0"/>
              <a:t> (of course), </a:t>
            </a:r>
            <a:r>
              <a:rPr kumimoji="1" lang="en-US" altLang="zh-CN" dirty="0" err="1"/>
              <a:t>gelukkig</a:t>
            </a:r>
            <a:r>
              <a:rPr kumimoji="1" lang="en-US" altLang="zh-CN" dirty="0"/>
              <a:t> (fortunately),</a:t>
            </a:r>
            <a:r>
              <a:rPr kumimoji="1" lang="en-US" altLang="zh-CN" dirty="0" err="1"/>
              <a:t>zoooo</a:t>
            </a:r>
            <a:r>
              <a:rPr kumimoji="1" lang="en-US" altLang="zh-CN" dirty="0"/>
              <a:t> (</a:t>
            </a:r>
            <a:r>
              <a:rPr kumimoji="1" lang="en-US" altLang="zh-CN" dirty="0" err="1"/>
              <a:t>soooo</a:t>
            </a:r>
            <a:r>
              <a:rPr kumimoji="1" lang="en-US" altLang="zh-CN" dirty="0"/>
              <a:t>), </a:t>
            </a:r>
            <a:r>
              <a:rPr kumimoji="1" lang="en-US" altLang="zh-CN" dirty="0" err="1"/>
              <a:t>allerleukste</a:t>
            </a:r>
            <a:r>
              <a:rPr kumimoji="1" lang="en-US" altLang="zh-CN" dirty="0"/>
              <a:t> (most fun), </a:t>
            </a:r>
            <a:r>
              <a:rPr kumimoji="1" lang="en-US" altLang="zh-CN" dirty="0" err="1"/>
              <a:t>fantastisch</a:t>
            </a:r>
            <a:r>
              <a:rPr kumimoji="1" lang="en-US" altLang="zh-CN" dirty="0"/>
              <a:t> (fantastic), and </a:t>
            </a:r>
            <a:r>
              <a:rPr kumimoji="1" lang="en-US" altLang="zh-CN" dirty="0" err="1"/>
              <a:t>heeel</a:t>
            </a:r>
            <a:r>
              <a:rPr kumimoji="1" lang="en-US" altLang="zh-CN" dirty="0"/>
              <a:t> (</a:t>
            </a:r>
            <a:r>
              <a:rPr kumimoji="1" lang="en-US" altLang="zh-CN" dirty="0" err="1"/>
              <a:t>veeery</a:t>
            </a:r>
            <a:r>
              <a:rPr kumimoji="1" lang="en-US" altLang="zh-CN" dirty="0" smtClean="0"/>
              <a:t>).</a:t>
            </a:r>
            <a:endParaRPr kumimoji="1" lang="en-US" altLang="zh-CN" dirty="0"/>
          </a:p>
          <a:p>
            <a:r>
              <a:rPr kumimoji="1" lang="en-US" altLang="zh-CN" b="1" dirty="0" smtClean="0">
                <a:solidFill>
                  <a:srgbClr val="00B0F0"/>
                </a:solidFill>
              </a:rPr>
              <a:t>Many </a:t>
            </a:r>
            <a:r>
              <a:rPr kumimoji="1" lang="en-US" altLang="zh-CN" b="1" dirty="0">
                <a:solidFill>
                  <a:srgbClr val="00B0F0"/>
                </a:solidFill>
              </a:rPr>
              <a:t>unmarked positive words</a:t>
            </a:r>
            <a:r>
              <a:rPr kumimoji="1" lang="en-US" altLang="zh-CN" dirty="0"/>
              <a:t> occur in the list of strongest predictors as </a:t>
            </a:r>
            <a:r>
              <a:rPr kumimoji="1" lang="en-US" altLang="zh-CN" dirty="0" smtClean="0"/>
              <a:t>well</a:t>
            </a:r>
          </a:p>
          <a:p>
            <a:pPr lvl="1"/>
            <a:r>
              <a:rPr kumimoji="1" lang="en-US" altLang="zh-CN" dirty="0" smtClean="0"/>
              <a:t>such </a:t>
            </a:r>
            <a:r>
              <a:rPr kumimoji="1" lang="en-US" altLang="zh-CN" dirty="0"/>
              <a:t>as </a:t>
            </a:r>
            <a:r>
              <a:rPr kumimoji="1" lang="en-US" altLang="zh-CN" dirty="0" err="1"/>
              <a:t>fijn</a:t>
            </a:r>
            <a:r>
              <a:rPr kumimoji="1" lang="en-US" altLang="zh-CN" dirty="0"/>
              <a:t> (nice), </a:t>
            </a:r>
            <a:r>
              <a:rPr kumimoji="1" lang="en-US" altLang="zh-CN" dirty="0" err="1"/>
              <a:t>gezellig</a:t>
            </a:r>
            <a:r>
              <a:rPr kumimoji="1" lang="en-US" altLang="zh-CN" dirty="0"/>
              <a:t> (cozy), </a:t>
            </a:r>
            <a:r>
              <a:rPr kumimoji="1" lang="en-US" altLang="zh-CN" dirty="0" err="1"/>
              <a:t>leuk</a:t>
            </a:r>
            <a:r>
              <a:rPr kumimoji="1" lang="en-US" altLang="zh-CN" dirty="0"/>
              <a:t> (fun), </a:t>
            </a:r>
            <a:r>
              <a:rPr kumimoji="1" lang="en-US" altLang="zh-CN" dirty="0" err="1"/>
              <a:t>origineel</a:t>
            </a:r>
            <a:r>
              <a:rPr kumimoji="1" lang="en-US" altLang="zh-CN" dirty="0"/>
              <a:t> (original), slim (smart), </a:t>
            </a:r>
            <a:r>
              <a:rPr kumimoji="1" lang="en-US" altLang="zh-CN" dirty="0" err="1"/>
              <a:t>favoriet</a:t>
            </a:r>
            <a:r>
              <a:rPr kumimoji="1" lang="en-US" altLang="zh-CN" dirty="0"/>
              <a:t> (favorite), </a:t>
            </a:r>
            <a:r>
              <a:rPr kumimoji="1" lang="en-US" altLang="zh-CN" dirty="0" err="1"/>
              <a:t>nuttig</a:t>
            </a:r>
            <a:r>
              <a:rPr kumimoji="1" lang="en-US" altLang="zh-CN" dirty="0"/>
              <a:t> (useful), and chill</a:t>
            </a:r>
            <a:r>
              <a:rPr kumimoji="1" lang="en-US" altLang="zh-CN" dirty="0" smtClean="0"/>
              <a:t>.</a:t>
            </a:r>
          </a:p>
          <a:p>
            <a:r>
              <a:rPr kumimoji="1" lang="en-US" altLang="zh-CN" dirty="0" smtClean="0"/>
              <a:t>Considerably </a:t>
            </a:r>
            <a:r>
              <a:rPr kumimoji="1" lang="en-US" altLang="zh-CN" b="1" dirty="0">
                <a:solidFill>
                  <a:srgbClr val="00B0F0"/>
                </a:solidFill>
              </a:rPr>
              <a:t>less negative words </a:t>
            </a:r>
            <a:r>
              <a:rPr kumimoji="1" lang="en-US" altLang="zh-CN" dirty="0"/>
              <a:t>occur as strong predictors</a:t>
            </a:r>
            <a:r>
              <a:rPr kumimoji="1" lang="en-US" altLang="zh-CN" dirty="0" smtClean="0"/>
              <a:t>.</a:t>
            </a:r>
          </a:p>
          <a:p>
            <a:pPr lvl="1"/>
            <a:r>
              <a:rPr kumimoji="1" lang="en-US" altLang="zh-CN" dirty="0" smtClean="0"/>
              <a:t>This </a:t>
            </a:r>
            <a:r>
              <a:rPr kumimoji="1" lang="en-US" altLang="zh-CN" dirty="0"/>
              <a:t>supports our hypothesis that the </a:t>
            </a:r>
            <a:r>
              <a:rPr kumimoji="1" lang="en-US" altLang="zh-CN" b="1" dirty="0">
                <a:solidFill>
                  <a:srgbClr val="00B0F0"/>
                </a:solidFill>
              </a:rPr>
              <a:t>utterances are mostly </a:t>
            </a:r>
            <a:r>
              <a:rPr kumimoji="1" lang="en-US" altLang="zh-CN" b="1" dirty="0" smtClean="0">
                <a:solidFill>
                  <a:srgbClr val="00B0F0"/>
                </a:solidFill>
              </a:rPr>
              <a:t>positive</a:t>
            </a:r>
            <a:endParaRPr kumimoji="1" lang="en-US" altLang="zh-CN" dirty="0" smtClean="0"/>
          </a:p>
          <a:p>
            <a:pPr lvl="1"/>
            <a:r>
              <a:rPr kumimoji="1" lang="en-US" altLang="zh-CN" dirty="0" smtClean="0"/>
              <a:t>This </a:t>
            </a:r>
            <a:r>
              <a:rPr kumimoji="1" lang="en-US" altLang="zh-CN" dirty="0"/>
              <a:t>finding corresponds with the results of Burgers (2010), who show that </a:t>
            </a:r>
            <a:r>
              <a:rPr kumimoji="1" lang="en-US" altLang="zh-CN" b="1" dirty="0">
                <a:solidFill>
                  <a:srgbClr val="00B0F0"/>
                </a:solidFill>
              </a:rPr>
              <a:t>77% </a:t>
            </a:r>
            <a:r>
              <a:rPr kumimoji="1" lang="en-US" altLang="zh-CN" dirty="0"/>
              <a:t>of the ironic utterances in Dutch communication are </a:t>
            </a:r>
            <a:r>
              <a:rPr kumimoji="1" lang="en-US" altLang="zh-CN" b="1" dirty="0">
                <a:solidFill>
                  <a:srgbClr val="00B0F0"/>
                </a:solidFill>
              </a:rPr>
              <a:t>literally positive.</a:t>
            </a:r>
            <a:endParaRPr kumimoji="1" lang="zh-CN" altLang="en-US" b="1" dirty="0">
              <a:solidFill>
                <a:srgbClr val="00B0F0"/>
              </a:solidFill>
            </a:endParaRPr>
          </a:p>
        </p:txBody>
      </p:sp>
    </p:spTree>
    <p:extLst>
      <p:ext uri="{BB962C8B-B14F-4D97-AF65-F5344CB8AC3E}">
        <p14:creationId xmlns:p14="http://schemas.microsoft.com/office/powerpoint/2010/main" val="85774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Analysis</a:t>
            </a:r>
            <a:endParaRPr kumimoji="1" lang="zh-CN" altLang="en-US" dirty="0"/>
          </a:p>
        </p:txBody>
      </p:sp>
      <p:sp>
        <p:nvSpPr>
          <p:cNvPr id="3" name="内容占位符 2"/>
          <p:cNvSpPr>
            <a:spLocks noGrp="1"/>
          </p:cNvSpPr>
          <p:nvPr>
            <p:ph idx="1"/>
          </p:nvPr>
        </p:nvSpPr>
        <p:spPr>
          <a:xfrm>
            <a:off x="1097281" y="1845734"/>
            <a:ext cx="5946458" cy="4023360"/>
          </a:xfrm>
        </p:spPr>
        <p:txBody>
          <a:bodyPr/>
          <a:lstStyle/>
          <a:p>
            <a:endParaRPr kumimoji="1" lang="en-US" altLang="zh-CN" dirty="0" smtClean="0"/>
          </a:p>
          <a:p>
            <a:r>
              <a:rPr kumimoji="1" lang="en-US" altLang="zh-CN" dirty="0" smtClean="0"/>
              <a:t>Analyzing </a:t>
            </a:r>
            <a:r>
              <a:rPr kumimoji="1" lang="en-US" altLang="zh-CN" dirty="0"/>
              <a:t>the 76 tweets that our classifier correctly identifies in the top-250 tweets the classifier rates as </a:t>
            </a:r>
            <a:r>
              <a:rPr kumimoji="1" lang="en-US" altLang="zh-CN" dirty="0" smtClean="0"/>
              <a:t>sarcastic</a:t>
            </a:r>
          </a:p>
          <a:p>
            <a:pPr lvl="1"/>
            <a:r>
              <a:rPr kumimoji="1" lang="en-US" altLang="zh-CN" dirty="0" smtClean="0"/>
              <a:t>34.2</a:t>
            </a:r>
            <a:r>
              <a:rPr kumimoji="1" lang="en-US" altLang="zh-CN" dirty="0"/>
              <a:t>%, are not hyperbolic at </a:t>
            </a:r>
            <a:r>
              <a:rPr kumimoji="1" lang="en-US" altLang="zh-CN" dirty="0" smtClean="0"/>
              <a:t>all</a:t>
            </a:r>
          </a:p>
          <a:p>
            <a:pPr lvl="1"/>
            <a:r>
              <a:rPr kumimoji="1" lang="en-US" altLang="zh-CN" dirty="0" smtClean="0"/>
              <a:t>59.2</a:t>
            </a:r>
            <a:r>
              <a:rPr kumimoji="1" lang="en-US" altLang="zh-CN" dirty="0"/>
              <a:t>% of the tweets does contain hyperbole inducing elements, such as an intensifier or an exclamation, or combinations of these </a:t>
            </a:r>
            <a:r>
              <a:rPr kumimoji="1" lang="en-US" altLang="zh-CN" dirty="0" smtClean="0"/>
              <a:t>elements</a:t>
            </a:r>
          </a:p>
          <a:p>
            <a:pPr lvl="1"/>
            <a:r>
              <a:rPr kumimoji="1" lang="en-US" altLang="zh-CN" dirty="0" smtClean="0"/>
              <a:t>A </a:t>
            </a:r>
            <a:r>
              <a:rPr kumimoji="1" lang="en-US" altLang="zh-CN" dirty="0"/>
              <a:t>full combination of explicit markers, intensifiers, and exclamations only rarely </a:t>
            </a:r>
            <a:r>
              <a:rPr kumimoji="1" lang="en-US" altLang="zh-CN" dirty="0" smtClean="0"/>
              <a:t>occurs(2.6%)</a:t>
            </a:r>
            <a:endParaRPr kumimoji="1" lang="en-US" altLang="zh-CN" dirty="0"/>
          </a:p>
          <a:p>
            <a:pPr lvl="1"/>
            <a:r>
              <a:rPr kumimoji="1" lang="en-US" altLang="zh-CN" dirty="0" smtClean="0"/>
              <a:t>The </a:t>
            </a:r>
            <a:r>
              <a:rPr kumimoji="1" lang="en-US" altLang="zh-CN" dirty="0"/>
              <a:t>three categories of predictive word types do cover 93.4% of the tweets.</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450" y="2049994"/>
            <a:ext cx="4373230" cy="3927474"/>
          </a:xfrm>
          <a:prstGeom prst="rect">
            <a:avLst/>
          </a:prstGeom>
        </p:spPr>
      </p:pic>
    </p:spTree>
    <p:extLst>
      <p:ext uri="{BB962C8B-B14F-4D97-AF65-F5344CB8AC3E}">
        <p14:creationId xmlns:p14="http://schemas.microsoft.com/office/powerpoint/2010/main" val="19059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Introduction</a:t>
            </a:r>
            <a:endParaRPr kumimoji="1" lang="zh-CN" altLang="en-US" dirty="0"/>
          </a:p>
        </p:txBody>
      </p:sp>
      <p:sp>
        <p:nvSpPr>
          <p:cNvPr id="3" name="内容占位符 2"/>
          <p:cNvSpPr>
            <a:spLocks noGrp="1"/>
          </p:cNvSpPr>
          <p:nvPr>
            <p:ph idx="1"/>
          </p:nvPr>
        </p:nvSpPr>
        <p:spPr/>
        <p:txBody>
          <a:bodyPr>
            <a:normAutofit/>
          </a:bodyPr>
          <a:lstStyle/>
          <a:p>
            <a:r>
              <a:rPr lang="en-US" altLang="zh-CN" b="1" dirty="0">
                <a:solidFill>
                  <a:srgbClr val="00B0F0"/>
                </a:solidFill>
              </a:rPr>
              <a:t>Unlike a simple negation</a:t>
            </a:r>
            <a:r>
              <a:rPr lang="en-US" altLang="zh-CN" dirty="0"/>
              <a:t>, </a:t>
            </a:r>
            <a:r>
              <a:rPr lang="en-US" altLang="zh-CN" dirty="0" smtClean="0"/>
              <a:t>a sarcastic </a:t>
            </a:r>
            <a:r>
              <a:rPr lang="en-US" altLang="zh-CN" dirty="0"/>
              <a:t>message typically </a:t>
            </a:r>
            <a:r>
              <a:rPr lang="en-US" altLang="zh-CN" b="1" dirty="0">
                <a:solidFill>
                  <a:srgbClr val="00B0F0"/>
                </a:solidFill>
              </a:rPr>
              <a:t>conveys a negative </a:t>
            </a:r>
            <a:r>
              <a:rPr lang="en-US" altLang="zh-CN" b="1" dirty="0" smtClean="0">
                <a:solidFill>
                  <a:srgbClr val="00B0F0"/>
                </a:solidFill>
              </a:rPr>
              <a:t>opinion using </a:t>
            </a:r>
            <a:r>
              <a:rPr lang="en-US" altLang="zh-CN" b="1" dirty="0">
                <a:solidFill>
                  <a:srgbClr val="00B0F0"/>
                </a:solidFill>
              </a:rPr>
              <a:t>only positive words</a:t>
            </a:r>
            <a:r>
              <a:rPr lang="en-US" altLang="zh-CN" dirty="0"/>
              <a:t> – or even </a:t>
            </a:r>
            <a:r>
              <a:rPr lang="en-US" altLang="zh-CN" dirty="0" smtClean="0"/>
              <a:t>intensified positive </a:t>
            </a:r>
            <a:r>
              <a:rPr lang="en-US" altLang="zh-CN" dirty="0"/>
              <a:t>words</a:t>
            </a:r>
            <a:r>
              <a:rPr lang="en-US" altLang="zh-CN" dirty="0" smtClean="0"/>
              <a:t>.</a:t>
            </a:r>
          </a:p>
          <a:p>
            <a:endParaRPr lang="en-US" altLang="zh-CN" dirty="0"/>
          </a:p>
          <a:p>
            <a:r>
              <a:rPr lang="en-US" altLang="zh-CN" dirty="0" smtClean="0"/>
              <a:t>The </a:t>
            </a:r>
            <a:r>
              <a:rPr lang="en-US" altLang="zh-CN" dirty="0"/>
              <a:t>detection of sarcasm is </a:t>
            </a:r>
            <a:r>
              <a:rPr lang="en-US" altLang="zh-CN" dirty="0" smtClean="0"/>
              <a:t>therefore important</a:t>
            </a:r>
            <a:r>
              <a:rPr lang="en-US" altLang="zh-CN" dirty="0"/>
              <a:t>, if not crucial, </a:t>
            </a:r>
            <a:r>
              <a:rPr lang="en-US" altLang="zh-CN" b="1" dirty="0">
                <a:solidFill>
                  <a:srgbClr val="00B0F0"/>
                </a:solidFill>
              </a:rPr>
              <a:t>for the </a:t>
            </a:r>
            <a:r>
              <a:rPr lang="en-US" altLang="zh-CN" b="1" dirty="0" smtClean="0">
                <a:solidFill>
                  <a:srgbClr val="00B0F0"/>
                </a:solidFill>
              </a:rPr>
              <a:t>development and </a:t>
            </a:r>
            <a:r>
              <a:rPr lang="en-US" altLang="zh-CN" b="1" dirty="0">
                <a:solidFill>
                  <a:srgbClr val="00B0F0"/>
                </a:solidFill>
              </a:rPr>
              <a:t>refinement of sentiment analysis systems</a:t>
            </a:r>
            <a:r>
              <a:rPr lang="en-US" altLang="zh-CN" dirty="0"/>
              <a:t>, </a:t>
            </a:r>
            <a:r>
              <a:rPr lang="en-US" altLang="zh-CN" dirty="0" smtClean="0"/>
              <a:t>but is </a:t>
            </a:r>
            <a:r>
              <a:rPr lang="en-US" altLang="zh-CN" dirty="0"/>
              <a:t>at the same time a serious conceptual and </a:t>
            </a:r>
            <a:r>
              <a:rPr lang="en-US" altLang="zh-CN" dirty="0" smtClean="0"/>
              <a:t>technical challenge.</a:t>
            </a:r>
          </a:p>
          <a:p>
            <a:endParaRPr lang="en-US" altLang="zh-CN" dirty="0"/>
          </a:p>
          <a:p>
            <a:r>
              <a:rPr lang="en-US" altLang="zh-CN" dirty="0" smtClean="0"/>
              <a:t>In </a:t>
            </a:r>
            <a:r>
              <a:rPr lang="en-US" altLang="zh-CN" dirty="0"/>
              <a:t>this paper we introduce a </a:t>
            </a:r>
            <a:r>
              <a:rPr lang="en-US" altLang="zh-CN" b="1" dirty="0" smtClean="0">
                <a:solidFill>
                  <a:srgbClr val="00B0F0"/>
                </a:solidFill>
              </a:rPr>
              <a:t>sarcasm detection </a:t>
            </a:r>
            <a:r>
              <a:rPr lang="en-US" altLang="zh-CN" b="1" dirty="0">
                <a:solidFill>
                  <a:srgbClr val="00B0F0"/>
                </a:solidFill>
              </a:rPr>
              <a:t>system for tweets</a:t>
            </a:r>
            <a:r>
              <a:rPr lang="en-US" altLang="zh-CN" dirty="0"/>
              <a:t>, messages on </a:t>
            </a:r>
            <a:r>
              <a:rPr lang="en-US" altLang="zh-CN" dirty="0" smtClean="0"/>
              <a:t>the microblogging </a:t>
            </a:r>
            <a:r>
              <a:rPr lang="en-US" altLang="zh-CN" dirty="0"/>
              <a:t>service offered by </a:t>
            </a:r>
            <a:r>
              <a:rPr lang="en-US" altLang="zh-CN" dirty="0" smtClean="0"/>
              <a:t>Twitter.1 </a:t>
            </a:r>
            <a:r>
              <a:rPr lang="en-US" altLang="zh-CN" dirty="0"/>
              <a:t>In doing this we are helped by the fact that </a:t>
            </a:r>
            <a:r>
              <a:rPr lang="en-US" altLang="zh-CN" dirty="0" smtClean="0"/>
              <a:t>sarcasm appears </a:t>
            </a:r>
            <a:r>
              <a:rPr lang="en-US" altLang="zh-CN" dirty="0"/>
              <a:t>to be a well-understood concept </a:t>
            </a:r>
            <a:r>
              <a:rPr lang="en-US" altLang="zh-CN" dirty="0" smtClean="0"/>
              <a:t>by Twitter </a:t>
            </a:r>
            <a:r>
              <a:rPr lang="en-US" altLang="zh-CN" dirty="0"/>
              <a:t>users, as seen by the relatively accurate </a:t>
            </a:r>
            <a:r>
              <a:rPr lang="en-US" altLang="zh-CN" dirty="0" smtClean="0"/>
              <a:t>use of </a:t>
            </a:r>
            <a:r>
              <a:rPr lang="en-US" altLang="zh-CN" dirty="0"/>
              <a:t>an </a:t>
            </a:r>
            <a:r>
              <a:rPr lang="en-US" altLang="zh-CN" b="1" dirty="0">
                <a:solidFill>
                  <a:srgbClr val="00B0F0"/>
                </a:solidFill>
              </a:rPr>
              <a:t>explicit marker of sarcasm</a:t>
            </a:r>
            <a:r>
              <a:rPr lang="en-US" altLang="zh-CN" dirty="0"/>
              <a:t>, the hashtag </a:t>
            </a:r>
            <a:r>
              <a:rPr lang="en-US" altLang="zh-CN" dirty="0">
                <a:solidFill>
                  <a:schemeClr val="tx1"/>
                </a:solidFill>
              </a:rPr>
              <a:t>‘</a:t>
            </a:r>
            <a:r>
              <a:rPr lang="en-US" altLang="zh-CN" b="1" dirty="0">
                <a:solidFill>
                  <a:srgbClr val="00B0F0"/>
                </a:solidFill>
              </a:rPr>
              <a:t>#sarcasm</a:t>
            </a:r>
            <a:r>
              <a:rPr lang="en-US" altLang="zh-CN" dirty="0"/>
              <a:t>’.</a:t>
            </a:r>
            <a:endParaRPr kumimoji="1" lang="zh-CN" altLang="en-US" dirty="0"/>
          </a:p>
        </p:txBody>
      </p:sp>
    </p:spTree>
    <p:extLst>
      <p:ext uri="{BB962C8B-B14F-4D97-AF65-F5344CB8AC3E}">
        <p14:creationId xmlns:p14="http://schemas.microsoft.com/office/powerpoint/2010/main" val="60262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Intensifier</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There are sarcastic utterances which would </a:t>
            </a:r>
            <a:r>
              <a:rPr lang="en-US" altLang="zh-CN" b="1" dirty="0">
                <a:solidFill>
                  <a:srgbClr val="00B0F0"/>
                </a:solidFill>
              </a:rPr>
              <a:t>still </a:t>
            </a:r>
            <a:r>
              <a:rPr lang="en-US" altLang="zh-CN" b="1" dirty="0" smtClean="0">
                <a:solidFill>
                  <a:srgbClr val="00B0F0"/>
                </a:solidFill>
              </a:rPr>
              <a:t>be qualified </a:t>
            </a:r>
            <a:r>
              <a:rPr lang="en-US" altLang="zh-CN" b="1" dirty="0">
                <a:solidFill>
                  <a:srgbClr val="00B0F0"/>
                </a:solidFill>
              </a:rPr>
              <a:t>as sarcastic when all markers were </a:t>
            </a:r>
            <a:r>
              <a:rPr lang="en-US" altLang="zh-CN" b="1" dirty="0" smtClean="0">
                <a:solidFill>
                  <a:srgbClr val="00B0F0"/>
                </a:solidFill>
              </a:rPr>
              <a:t>removed</a:t>
            </a:r>
            <a:r>
              <a:rPr lang="en-US" altLang="zh-CN" dirty="0" smtClean="0"/>
              <a:t> from </a:t>
            </a:r>
            <a:r>
              <a:rPr lang="en-US" altLang="zh-CN" dirty="0"/>
              <a:t>it (</a:t>
            </a:r>
            <a:r>
              <a:rPr lang="en-US" altLang="zh-CN" dirty="0" err="1"/>
              <a:t>Attardo</a:t>
            </a:r>
            <a:r>
              <a:rPr lang="en-US" altLang="zh-CN" dirty="0"/>
              <a:t> et al., 2003), for </a:t>
            </a:r>
            <a:r>
              <a:rPr lang="en-US" altLang="zh-CN" dirty="0" smtClean="0"/>
              <a:t>example the </a:t>
            </a:r>
            <a:r>
              <a:rPr lang="en-US" altLang="zh-CN" dirty="0"/>
              <a:t>use of a </a:t>
            </a:r>
            <a:r>
              <a:rPr lang="en-US" altLang="zh-CN" b="1" dirty="0">
                <a:solidFill>
                  <a:srgbClr val="00B0F0"/>
                </a:solidFill>
              </a:rPr>
              <a:t>hyperbole</a:t>
            </a:r>
            <a:r>
              <a:rPr lang="en-US" altLang="zh-CN" dirty="0"/>
              <a:t> (</a:t>
            </a:r>
            <a:r>
              <a:rPr lang="en-US" altLang="zh-CN" dirty="0" err="1"/>
              <a:t>Kreuz</a:t>
            </a:r>
            <a:r>
              <a:rPr lang="en-US" altLang="zh-CN" dirty="0"/>
              <a:t> and Roberts, 1995</a:t>
            </a:r>
            <a:r>
              <a:rPr lang="en-US" altLang="zh-CN" dirty="0" smtClean="0"/>
              <a:t>).</a:t>
            </a:r>
          </a:p>
          <a:p>
            <a:endParaRPr kumimoji="1" lang="en-US" altLang="zh-CN" dirty="0"/>
          </a:p>
          <a:p>
            <a:r>
              <a:rPr kumimoji="1" lang="en-US" altLang="zh-CN" dirty="0"/>
              <a:t>It may be that a sarcastic utterance with a hyperbole</a:t>
            </a:r>
            <a:r>
              <a:rPr kumimoji="1" lang="en-US" altLang="zh-CN" dirty="0">
                <a:solidFill>
                  <a:srgbClr val="00B050"/>
                </a:solidFill>
              </a:rPr>
              <a:t>(‘fantastic weather’ when it rains) </a:t>
            </a:r>
            <a:r>
              <a:rPr kumimoji="1" lang="en-US" altLang="zh-CN" dirty="0"/>
              <a:t>is </a:t>
            </a:r>
            <a:r>
              <a:rPr kumimoji="1" lang="en-US" altLang="zh-CN" dirty="0" smtClean="0"/>
              <a:t>identified as </a:t>
            </a:r>
            <a:r>
              <a:rPr kumimoji="1" lang="en-US" altLang="zh-CN" dirty="0"/>
              <a:t>sarcastic with more ease than a sarcastic </a:t>
            </a:r>
            <a:r>
              <a:rPr kumimoji="1" lang="en-US" altLang="zh-CN" dirty="0" smtClean="0"/>
              <a:t>utterance without </a:t>
            </a:r>
            <a:r>
              <a:rPr kumimoji="1" lang="en-US" altLang="zh-CN" dirty="0"/>
              <a:t>a hyperbole </a:t>
            </a:r>
            <a:r>
              <a:rPr kumimoji="1" lang="en-US" altLang="zh-CN" dirty="0">
                <a:solidFill>
                  <a:srgbClr val="00B050"/>
                </a:solidFill>
              </a:rPr>
              <a:t>(‘the weather is good</a:t>
            </a:r>
            <a:r>
              <a:rPr kumimoji="1" lang="en-US" altLang="zh-CN" dirty="0" smtClean="0">
                <a:solidFill>
                  <a:srgbClr val="00B050"/>
                </a:solidFill>
              </a:rPr>
              <a:t>’ when </a:t>
            </a:r>
            <a:r>
              <a:rPr kumimoji="1" lang="en-US" altLang="zh-CN" dirty="0">
                <a:solidFill>
                  <a:srgbClr val="00B050"/>
                </a:solidFill>
              </a:rPr>
              <a:t>it rains</a:t>
            </a:r>
            <a:r>
              <a:rPr kumimoji="1" lang="en-US" altLang="zh-CN" dirty="0" smtClean="0">
                <a:solidFill>
                  <a:srgbClr val="00B050"/>
                </a:solidFill>
              </a:rPr>
              <a:t>)</a:t>
            </a:r>
            <a:r>
              <a:rPr kumimoji="1" lang="en-US" altLang="zh-CN" dirty="0" smtClean="0"/>
              <a:t>.</a:t>
            </a:r>
          </a:p>
          <a:p>
            <a:pPr lvl="1"/>
            <a:r>
              <a:rPr kumimoji="1" lang="en-US" altLang="zh-CN" dirty="0" smtClean="0"/>
              <a:t>Such </a:t>
            </a:r>
            <a:r>
              <a:rPr kumimoji="1" lang="en-US" altLang="zh-CN" b="1" dirty="0">
                <a:solidFill>
                  <a:srgbClr val="00B0F0"/>
                </a:solidFill>
              </a:rPr>
              <a:t>hyperbolic words</a:t>
            </a:r>
            <a:r>
              <a:rPr kumimoji="1" lang="en-US" altLang="zh-CN" dirty="0"/>
              <a:t> which strengthen the evaluative utterance are called </a:t>
            </a:r>
            <a:r>
              <a:rPr kumimoji="1" lang="en-US" altLang="zh-CN" b="1" dirty="0">
                <a:solidFill>
                  <a:srgbClr val="00B0F0"/>
                </a:solidFill>
              </a:rPr>
              <a:t>intensifiers</a:t>
            </a:r>
            <a:r>
              <a:rPr kumimoji="1" lang="en-US" altLang="zh-CN" dirty="0"/>
              <a:t>. </a:t>
            </a:r>
            <a:endParaRPr kumimoji="1" lang="en-US" altLang="zh-CN" dirty="0" smtClean="0"/>
          </a:p>
          <a:p>
            <a:endParaRPr kumimoji="1" lang="en-US" altLang="zh-CN" dirty="0" smtClean="0"/>
          </a:p>
          <a:p>
            <a:r>
              <a:rPr kumimoji="1" lang="en-US" altLang="zh-CN" dirty="0" smtClean="0"/>
              <a:t>According </a:t>
            </a:r>
            <a:r>
              <a:rPr kumimoji="1" lang="en-US" altLang="zh-CN" dirty="0"/>
              <a:t>to Van </a:t>
            </a:r>
            <a:r>
              <a:rPr kumimoji="1" lang="en-US" altLang="zh-CN" dirty="0" err="1"/>
              <a:t>Mulken</a:t>
            </a:r>
            <a:r>
              <a:rPr kumimoji="1" lang="en-US" altLang="zh-CN" dirty="0"/>
              <a:t> and </a:t>
            </a:r>
            <a:r>
              <a:rPr kumimoji="1" lang="en-US" altLang="zh-CN" dirty="0" err="1"/>
              <a:t>Schellens</a:t>
            </a:r>
            <a:r>
              <a:rPr kumimoji="1" lang="en-US" altLang="zh-CN" dirty="0"/>
              <a:t> (2012), an intensifier is a linguistic element that </a:t>
            </a:r>
            <a:r>
              <a:rPr kumimoji="1" lang="en-US" altLang="zh-CN" b="1" dirty="0">
                <a:solidFill>
                  <a:srgbClr val="00B0F0"/>
                </a:solidFill>
              </a:rPr>
              <a:t>can be removed or replaced while respecting the linguistic correctness of the sentence</a:t>
            </a:r>
            <a:r>
              <a:rPr kumimoji="1" lang="en-US" altLang="zh-CN" dirty="0"/>
              <a:t> and context, but resulting in a weaker evaluation</a:t>
            </a:r>
            <a:r>
              <a:rPr kumimoji="1" lang="en-US" altLang="zh-CN" dirty="0" smtClean="0"/>
              <a:t>.</a:t>
            </a:r>
          </a:p>
          <a:p>
            <a:pPr lvl="1"/>
            <a:r>
              <a:rPr kumimoji="1" lang="en-US" altLang="zh-CN" dirty="0" smtClean="0"/>
              <a:t>A </a:t>
            </a:r>
            <a:r>
              <a:rPr kumimoji="1" lang="en-US" altLang="zh-CN" dirty="0"/>
              <a:t>commonly used way to intensify utterances is by using </a:t>
            </a:r>
            <a:r>
              <a:rPr kumimoji="1" lang="en-US" altLang="zh-CN" b="1" dirty="0">
                <a:solidFill>
                  <a:srgbClr val="00B0F0"/>
                </a:solidFill>
              </a:rPr>
              <a:t>word classes</a:t>
            </a:r>
            <a:r>
              <a:rPr kumimoji="1" lang="en-US" altLang="zh-CN" dirty="0"/>
              <a:t> such as </a:t>
            </a:r>
            <a:r>
              <a:rPr kumimoji="1" lang="en-US" altLang="zh-CN" b="1" dirty="0">
                <a:solidFill>
                  <a:srgbClr val="00B0F0"/>
                </a:solidFill>
              </a:rPr>
              <a:t>adverbs</a:t>
            </a:r>
            <a:r>
              <a:rPr kumimoji="1" lang="en-US" altLang="zh-CN" dirty="0"/>
              <a:t> (‘very’) or </a:t>
            </a:r>
            <a:r>
              <a:rPr kumimoji="1" lang="en-US" altLang="zh-CN" b="1" dirty="0">
                <a:solidFill>
                  <a:srgbClr val="00B0F0"/>
                </a:solidFill>
              </a:rPr>
              <a:t>adjectives</a:t>
            </a:r>
            <a:r>
              <a:rPr kumimoji="1" lang="en-US" altLang="zh-CN" dirty="0"/>
              <a:t> (‘fantastic’ instead of ‘good</a:t>
            </a:r>
            <a:r>
              <a:rPr kumimoji="1" lang="en-US" altLang="zh-CN" dirty="0" smtClean="0"/>
              <a:t>’).</a:t>
            </a:r>
            <a:endParaRPr kumimoji="1" lang="zh-CN" altLang="en-US" dirty="0"/>
          </a:p>
        </p:txBody>
      </p:sp>
    </p:spTree>
    <p:extLst>
      <p:ext uri="{BB962C8B-B14F-4D97-AF65-F5344CB8AC3E}">
        <p14:creationId xmlns:p14="http://schemas.microsoft.com/office/powerpoint/2010/main" val="54064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TW" dirty="0" smtClean="0"/>
              <a:t>Data</a:t>
            </a:r>
            <a:endParaRPr kumimoji="1" lang="zh-CN" altLang="en-US" dirty="0"/>
          </a:p>
        </p:txBody>
      </p:sp>
      <p:sp>
        <p:nvSpPr>
          <p:cNvPr id="3" name="内容占位符 2"/>
          <p:cNvSpPr>
            <a:spLocks noGrp="1"/>
          </p:cNvSpPr>
          <p:nvPr>
            <p:ph idx="1"/>
          </p:nvPr>
        </p:nvSpPr>
        <p:spPr/>
        <p:txBody>
          <a:bodyPr>
            <a:normAutofit/>
          </a:bodyPr>
          <a:lstStyle/>
          <a:p>
            <a:endParaRPr lang="en-US" altLang="zh-CN" dirty="0" smtClean="0"/>
          </a:p>
          <a:p>
            <a:r>
              <a:rPr lang="en-US" altLang="zh-CN" dirty="0" smtClean="0"/>
              <a:t>For the collection of tweets for this study we make use of a database provided by the Netherlands e-Science Centre, consisting of a substantial portion of all </a:t>
            </a:r>
            <a:r>
              <a:rPr lang="en-US" altLang="zh-CN" b="1" dirty="0" smtClean="0">
                <a:solidFill>
                  <a:srgbClr val="00B0F0"/>
                </a:solidFill>
              </a:rPr>
              <a:t>Dutch tweets posted from December 2010 onwards</a:t>
            </a:r>
            <a:r>
              <a:rPr lang="en-US" altLang="zh-CN" dirty="0" smtClean="0"/>
              <a:t>.</a:t>
            </a:r>
          </a:p>
          <a:p>
            <a:endParaRPr lang="en-US" altLang="zh-CN" dirty="0" smtClean="0"/>
          </a:p>
          <a:p>
            <a:r>
              <a:rPr lang="en-US" altLang="zh-CN" dirty="0" smtClean="0"/>
              <a:t>From this database, we collected all tweets that </a:t>
            </a:r>
            <a:r>
              <a:rPr lang="en-US" altLang="zh-CN" b="1" dirty="0" smtClean="0">
                <a:solidFill>
                  <a:srgbClr val="00B0F0"/>
                </a:solidFill>
              </a:rPr>
              <a:t>contained the marker ‘#</a:t>
            </a:r>
            <a:r>
              <a:rPr lang="en-US" altLang="zh-CN" b="1" dirty="0" err="1" smtClean="0">
                <a:solidFill>
                  <a:srgbClr val="00B0F0"/>
                </a:solidFill>
              </a:rPr>
              <a:t>sarcasme</a:t>
            </a:r>
            <a:r>
              <a:rPr lang="en-US" altLang="zh-CN" b="1" dirty="0" smtClean="0">
                <a:solidFill>
                  <a:srgbClr val="00B0F0"/>
                </a:solidFill>
              </a:rPr>
              <a:t>’</a:t>
            </a:r>
            <a:r>
              <a:rPr lang="en-US" altLang="zh-CN" dirty="0" smtClean="0"/>
              <a:t>, the Dutch word for sarcasm with the hashtag prefix. This resulted in a set of </a:t>
            </a:r>
            <a:r>
              <a:rPr lang="en-US" altLang="zh-CN" b="1" dirty="0" smtClean="0">
                <a:solidFill>
                  <a:srgbClr val="00B0F0"/>
                </a:solidFill>
              </a:rPr>
              <a:t>77,948 tweets</a:t>
            </a:r>
            <a:r>
              <a:rPr lang="en-US" altLang="zh-CN" dirty="0" smtClean="0"/>
              <a:t>. </a:t>
            </a:r>
          </a:p>
          <a:p>
            <a:endParaRPr lang="en-US" altLang="zh-CN" dirty="0"/>
          </a:p>
          <a:p>
            <a:r>
              <a:rPr lang="en-US" altLang="zh-CN" dirty="0" smtClean="0"/>
              <a:t>We also collected all tweets posted on a single day, namely </a:t>
            </a:r>
            <a:r>
              <a:rPr lang="en-US" altLang="zh-CN" b="1" dirty="0" smtClean="0">
                <a:solidFill>
                  <a:srgbClr val="00B0F0"/>
                </a:solidFill>
              </a:rPr>
              <a:t>February 1, 2013</a:t>
            </a:r>
            <a:r>
              <a:rPr lang="en-US" altLang="zh-CN" dirty="0" smtClean="0"/>
              <a:t>. This set of tweets contains approximately </a:t>
            </a:r>
            <a:r>
              <a:rPr lang="en-US" altLang="zh-CN" b="1" dirty="0" smtClean="0">
                <a:solidFill>
                  <a:srgbClr val="00B0F0"/>
                </a:solidFill>
              </a:rPr>
              <a:t>3,3 million tweets</a:t>
            </a:r>
            <a:r>
              <a:rPr lang="en-US" altLang="zh-CN" dirty="0" smtClean="0"/>
              <a:t>, of which </a:t>
            </a:r>
            <a:r>
              <a:rPr lang="en-US" altLang="zh-CN" b="1" dirty="0" smtClean="0">
                <a:solidFill>
                  <a:srgbClr val="00B0F0"/>
                </a:solidFill>
              </a:rPr>
              <a:t>135 carry the hashtag #</a:t>
            </a:r>
            <a:r>
              <a:rPr lang="en-US" altLang="zh-CN" b="1" dirty="0" err="1" smtClean="0">
                <a:solidFill>
                  <a:srgbClr val="00B0F0"/>
                </a:solidFill>
              </a:rPr>
              <a:t>sarcasme</a:t>
            </a:r>
            <a:r>
              <a:rPr lang="en-US" altLang="zh-CN" dirty="0" smtClean="0"/>
              <a:t>.</a:t>
            </a:r>
            <a:endParaRPr kumimoji="1" lang="en-US" altLang="zh-CN" dirty="0"/>
          </a:p>
        </p:txBody>
      </p:sp>
    </p:spTree>
    <p:extLst>
      <p:ext uri="{BB962C8B-B14F-4D97-AF65-F5344CB8AC3E}">
        <p14:creationId xmlns:p14="http://schemas.microsoft.com/office/powerpoint/2010/main" val="127255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Classification</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kumimoji="1" lang="en-US" altLang="zh-CN" dirty="0" smtClean="0"/>
                  <a:t>Preprocessing</a:t>
                </a:r>
              </a:p>
              <a:p>
                <a:pPr lvl="1"/>
                <a:r>
                  <a:rPr lang="en-US" altLang="zh-CN" dirty="0" smtClean="0"/>
                  <a:t>Tokenization</a:t>
                </a:r>
              </a:p>
              <a:p>
                <a:pPr lvl="1"/>
                <a:r>
                  <a:rPr lang="en-US" altLang="zh-CN" dirty="0"/>
                  <a:t>S</a:t>
                </a:r>
                <a:r>
                  <a:rPr lang="en-US" altLang="zh-CN" dirty="0" smtClean="0"/>
                  <a:t>tripped </a:t>
                </a:r>
                <a:r>
                  <a:rPr lang="en-US" altLang="zh-CN" dirty="0"/>
                  <a:t>of </a:t>
                </a:r>
                <a:r>
                  <a:rPr lang="en-US" altLang="zh-CN" dirty="0" smtClean="0"/>
                  <a:t>punctuation</a:t>
                </a:r>
              </a:p>
              <a:p>
                <a:pPr lvl="1"/>
                <a:r>
                  <a:rPr lang="en-US" altLang="zh-CN" dirty="0" smtClean="0"/>
                  <a:t>Capitals were </a:t>
                </a:r>
                <a:r>
                  <a:rPr lang="en-US" altLang="zh-CN" dirty="0"/>
                  <a:t>not removed, as they might be used to </a:t>
                </a:r>
                <a:r>
                  <a:rPr lang="en-US" altLang="zh-CN" dirty="0" smtClean="0"/>
                  <a:t>signal sarcasm </a:t>
                </a:r>
                <a:r>
                  <a:rPr lang="en-US" altLang="zh-CN" dirty="0"/>
                  <a:t>(Burgers, 2010</a:t>
                </a:r>
                <a:r>
                  <a:rPr lang="en-US" altLang="zh-CN" dirty="0" smtClean="0"/>
                  <a:t>)</a:t>
                </a:r>
              </a:p>
              <a:p>
                <a:pPr lvl="1"/>
                <a:r>
                  <a:rPr lang="en-US" altLang="zh-CN" dirty="0"/>
                  <a:t>the hashtag #</a:t>
                </a:r>
                <a:r>
                  <a:rPr lang="en-US" altLang="zh-CN" dirty="0" err="1"/>
                  <a:t>sarcasme</a:t>
                </a:r>
                <a:r>
                  <a:rPr lang="en-US" altLang="zh-CN" dirty="0"/>
                  <a:t> was removed</a:t>
                </a:r>
                <a:endParaRPr lang="en-US" altLang="zh-CN" dirty="0" smtClean="0"/>
              </a:p>
              <a:p>
                <a:r>
                  <a:rPr lang="en-US" altLang="zh-CN" dirty="0" smtClean="0"/>
                  <a:t>Features</a:t>
                </a:r>
                <a:endParaRPr lang="en-US" altLang="zh-CN" dirty="0"/>
              </a:p>
              <a:p>
                <a:pPr lvl="1"/>
                <a:r>
                  <a:rPr lang="en-US" altLang="zh-CN" dirty="0" err="1" smtClean="0"/>
                  <a:t>uni</a:t>
                </a:r>
                <a:r>
                  <a:rPr lang="en-US" altLang="zh-CN" dirty="0" smtClean="0"/>
                  <a:t>-</a:t>
                </a:r>
                <a:r>
                  <a:rPr lang="en-US" altLang="zh-CN" dirty="0"/>
                  <a:t>, bi- and trigrams as </a:t>
                </a:r>
                <a:r>
                  <a:rPr lang="en-US" altLang="zh-CN" dirty="0" smtClean="0"/>
                  <a:t>features</a:t>
                </a:r>
              </a:p>
              <a:p>
                <a:pPr lvl="1"/>
                <a:r>
                  <a:rPr lang="en-US" altLang="zh-CN" dirty="0" smtClean="0"/>
                  <a:t>Terms </a:t>
                </a:r>
                <a:r>
                  <a:rPr lang="en-US" altLang="zh-CN" dirty="0"/>
                  <a:t>that </a:t>
                </a:r>
                <a:r>
                  <a:rPr lang="en-US" altLang="zh-CN" dirty="0" smtClean="0"/>
                  <a:t>occurred three </a:t>
                </a:r>
                <a:r>
                  <a:rPr lang="en-US" altLang="zh-CN" dirty="0"/>
                  <a:t>times or less or in two tweets or less </a:t>
                </a:r>
                <a:r>
                  <a:rPr lang="en-US" altLang="zh-CN" dirty="0" smtClean="0"/>
                  <a:t>in the </a:t>
                </a:r>
                <a:r>
                  <a:rPr lang="en-US" altLang="zh-CN" dirty="0"/>
                  <a:t>whole set were </a:t>
                </a:r>
                <a:r>
                  <a:rPr lang="en-US" altLang="zh-CN" dirty="0" smtClean="0"/>
                  <a:t>removed</a:t>
                </a:r>
              </a:p>
              <a:p>
                <a:pPr lvl="1"/>
                <a:r>
                  <a:rPr lang="en-US" altLang="zh-CN" dirty="0" smtClean="0"/>
                  <a:t>Features </a:t>
                </a:r>
                <a:r>
                  <a:rPr lang="en-US" altLang="zh-CN" dirty="0"/>
                  <a:t>were weighted by </a:t>
                </a:r>
                <a:r>
                  <a:rPr lang="en-US" altLang="zh-CN" dirty="0" smtClean="0"/>
                  <a:t>the </a:t>
                </a:r>
                <a14:m>
                  <m:oMath xmlns:m="http://schemas.openxmlformats.org/officeDocument/2006/math">
                    <m:sSup>
                      <m:sSupPr>
                        <m:ctrlPr>
                          <a:rPr lang="en-US" altLang="zh-CN" b="0" i="1" smtClean="0">
                            <a:latin typeface="Cambria Math" charset="0"/>
                            <a:ea typeface="Cambria Math" charset="0"/>
                            <a:cs typeface="Cambria Math" charset="0"/>
                          </a:rPr>
                        </m:ctrlPr>
                      </m:sSupPr>
                      <m:e>
                        <m:r>
                          <a:rPr lang="en-US" altLang="zh-CN" i="1" smtClean="0">
                            <a:latin typeface="Cambria Math" charset="0"/>
                            <a:ea typeface="Cambria Math" charset="0"/>
                            <a:cs typeface="Cambria Math" charset="0"/>
                          </a:rPr>
                          <m:t>𝜒</m:t>
                        </m:r>
                      </m:e>
                      <m:sup>
                        <m:r>
                          <a:rPr lang="en-US" altLang="zh-CN" b="0" i="1" smtClean="0">
                            <a:latin typeface="Cambria Math" charset="0"/>
                            <a:ea typeface="Cambria Math" charset="0"/>
                            <a:cs typeface="Cambria Math" charset="0"/>
                          </a:rPr>
                          <m:t>2</m:t>
                        </m:r>
                      </m:sup>
                    </m:sSup>
                  </m:oMath>
                </a14:m>
                <a:r>
                  <a:rPr lang="en-US" altLang="zh-CN" dirty="0" smtClean="0"/>
                  <a:t> metric</a:t>
                </a:r>
                <a:endParaRPr kumimoji="1" lang="en-US" altLang="zh-CN" dirty="0"/>
              </a:p>
              <a:p>
                <a:r>
                  <a:rPr kumimoji="1" lang="en-US" altLang="zh-CN" dirty="0" smtClean="0"/>
                  <a:t>Classifier</a:t>
                </a:r>
              </a:p>
              <a:p>
                <a:pPr lvl="1"/>
                <a:r>
                  <a:rPr lang="en-US" altLang="zh-CN" dirty="0"/>
                  <a:t>Winnow classification</a:t>
                </a: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1019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t>
            </a:r>
            <a:endParaRPr kumimoji="1" lang="zh-CN" altLang="en-US" dirty="0"/>
          </a:p>
        </p:txBody>
      </p:sp>
      <p:sp>
        <p:nvSpPr>
          <p:cNvPr id="3" name="内容占位符 2"/>
          <p:cNvSpPr>
            <a:spLocks noGrp="1"/>
          </p:cNvSpPr>
          <p:nvPr>
            <p:ph idx="1"/>
          </p:nvPr>
        </p:nvSpPr>
        <p:spPr/>
        <p:txBody>
          <a:bodyPr>
            <a:normAutofit/>
          </a:bodyPr>
          <a:lstStyle/>
          <a:p>
            <a:r>
              <a:rPr lang="en-US" altLang="zh-CN" dirty="0" smtClean="0"/>
              <a:t>To </a:t>
            </a:r>
            <a:r>
              <a:rPr lang="en-US" altLang="zh-CN" dirty="0"/>
              <a:t>train the classifier on distinctive </a:t>
            </a:r>
            <a:r>
              <a:rPr lang="en-US" altLang="zh-CN" dirty="0" smtClean="0"/>
              <a:t>features of </a:t>
            </a:r>
            <a:r>
              <a:rPr lang="en-US" altLang="zh-CN" dirty="0"/>
              <a:t>sarcasm in </a:t>
            </a:r>
            <a:r>
              <a:rPr lang="en-US" altLang="zh-CN" dirty="0" smtClean="0"/>
              <a:t>tweets</a:t>
            </a:r>
          </a:p>
          <a:p>
            <a:pPr lvl="1"/>
            <a:r>
              <a:rPr lang="en-US" altLang="zh-CN" dirty="0" smtClean="0"/>
              <a:t>Background corpus</a:t>
            </a:r>
          </a:p>
          <a:p>
            <a:pPr lvl="2"/>
            <a:r>
              <a:rPr lang="en-US" altLang="zh-CN" dirty="0" smtClean="0"/>
              <a:t>Combined </a:t>
            </a:r>
            <a:r>
              <a:rPr lang="en-US" altLang="zh-CN" dirty="0"/>
              <a:t>the set of 78 thousand sarcasm tweets with a random sample of other tweets posted on February 1, 2013</a:t>
            </a:r>
            <a:endParaRPr lang="en-US" altLang="zh-CN" dirty="0" smtClean="0"/>
          </a:p>
          <a:p>
            <a:pPr lvl="2"/>
            <a:r>
              <a:rPr lang="en-US" altLang="zh-CN" dirty="0" smtClean="0"/>
              <a:t>Excluded any </a:t>
            </a:r>
            <a:r>
              <a:rPr lang="en-US" altLang="zh-CN" dirty="0"/>
              <a:t>of the 135 explicitly </a:t>
            </a:r>
            <a:r>
              <a:rPr lang="en-US" altLang="zh-CN" dirty="0" smtClean="0"/>
              <a:t>marked sarcasm </a:t>
            </a:r>
            <a:r>
              <a:rPr lang="en-US" altLang="zh-CN" dirty="0"/>
              <a:t>tweets posted </a:t>
            </a:r>
            <a:r>
              <a:rPr lang="en-US" altLang="zh-CN" dirty="0"/>
              <a:t>on February 1, 2013</a:t>
            </a:r>
          </a:p>
          <a:p>
            <a:r>
              <a:rPr lang="en-US" altLang="zh-CN" dirty="0" smtClean="0"/>
              <a:t>As </a:t>
            </a:r>
            <a:r>
              <a:rPr lang="en-US" altLang="zh-CN" dirty="0"/>
              <a:t>the size of </a:t>
            </a:r>
            <a:r>
              <a:rPr lang="en-US" altLang="zh-CN" dirty="0" smtClean="0"/>
              <a:t>a background </a:t>
            </a:r>
            <a:r>
              <a:rPr lang="en-US" altLang="zh-CN" dirty="0"/>
              <a:t>corpus can influence the performance </a:t>
            </a:r>
            <a:r>
              <a:rPr lang="en-US" altLang="zh-CN" dirty="0" smtClean="0"/>
              <a:t>of the </a:t>
            </a:r>
            <a:r>
              <a:rPr lang="en-US" altLang="zh-CN" dirty="0" smtClean="0"/>
              <a:t>classifier, </a:t>
            </a:r>
            <a:r>
              <a:rPr lang="en-US" altLang="zh-CN" dirty="0" smtClean="0"/>
              <a:t>we </a:t>
            </a:r>
            <a:r>
              <a:rPr lang="en-US" altLang="zh-CN" dirty="0"/>
              <a:t>performed a </a:t>
            </a:r>
            <a:r>
              <a:rPr lang="en-US" altLang="zh-CN" dirty="0" smtClean="0"/>
              <a:t>comparative </a:t>
            </a:r>
            <a:r>
              <a:rPr lang="en-US" altLang="zh-CN" dirty="0"/>
              <a:t>experiment </a:t>
            </a:r>
            <a:r>
              <a:rPr lang="en-US" altLang="zh-CN" dirty="0" smtClean="0"/>
              <a:t>with two </a:t>
            </a:r>
            <a:r>
              <a:rPr lang="en-US" altLang="zh-CN" dirty="0"/>
              <a:t>distributions between sarcasm-labeled </a:t>
            </a:r>
            <a:r>
              <a:rPr lang="en-US" altLang="zh-CN" dirty="0" smtClean="0"/>
              <a:t>tweets and </a:t>
            </a:r>
            <a:r>
              <a:rPr lang="en-US" altLang="zh-CN" dirty="0"/>
              <a:t>background tweets</a:t>
            </a:r>
            <a:r>
              <a:rPr lang="en-US" altLang="zh-CN" dirty="0" smtClean="0"/>
              <a:t>:</a:t>
            </a:r>
          </a:p>
          <a:p>
            <a:pPr lvl="1"/>
            <a:r>
              <a:rPr lang="en-US" altLang="zh-CN" dirty="0" smtClean="0"/>
              <a:t>in </a:t>
            </a:r>
            <a:r>
              <a:rPr lang="en-US" altLang="zh-CN" dirty="0"/>
              <a:t>the first variant, the </a:t>
            </a:r>
            <a:r>
              <a:rPr lang="en-US" altLang="zh-CN" dirty="0" smtClean="0"/>
              <a:t>division between </a:t>
            </a:r>
            <a:r>
              <a:rPr lang="en-US" altLang="zh-CN" dirty="0"/>
              <a:t>the two is 50%–50</a:t>
            </a:r>
            <a:r>
              <a:rPr lang="en-US" altLang="zh-CN" dirty="0" smtClean="0"/>
              <a:t>%</a:t>
            </a:r>
          </a:p>
          <a:p>
            <a:pPr lvl="1"/>
            <a:r>
              <a:rPr lang="en-US" altLang="zh-CN" dirty="0" smtClean="0"/>
              <a:t>in </a:t>
            </a:r>
            <a:r>
              <a:rPr lang="en-US" altLang="zh-CN" dirty="0"/>
              <a:t>the </a:t>
            </a:r>
            <a:r>
              <a:rPr lang="en-US" altLang="zh-CN" dirty="0" smtClean="0"/>
              <a:t>second, 25</a:t>
            </a:r>
            <a:r>
              <a:rPr lang="en-US" altLang="zh-CN" dirty="0"/>
              <a:t>% of the tweets are sarcasm-labeled, and 75% </a:t>
            </a:r>
            <a:r>
              <a:rPr lang="en-US" altLang="zh-CN" dirty="0" smtClean="0"/>
              <a:t>are background</a:t>
            </a:r>
            <a:r>
              <a:rPr lang="en-US" altLang="zh-CN" dirty="0"/>
              <a:t>.</a:t>
            </a:r>
            <a:endParaRPr kumimoji="1" lang="zh-CN" altLang="en-US" dirty="0"/>
          </a:p>
        </p:txBody>
      </p:sp>
    </p:spTree>
    <p:extLst>
      <p:ext uri="{BB962C8B-B14F-4D97-AF65-F5344CB8AC3E}">
        <p14:creationId xmlns:p14="http://schemas.microsoft.com/office/powerpoint/2010/main" val="147445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a:t>
            </a:r>
            <a:endParaRPr kumimoji="1" lang="zh-CN" altLang="en-US" dirty="0"/>
          </a:p>
        </p:txBody>
      </p:sp>
      <p:sp>
        <p:nvSpPr>
          <p:cNvPr id="3" name="内容占位符 2"/>
          <p:cNvSpPr>
            <a:spLocks noGrp="1"/>
          </p:cNvSpPr>
          <p:nvPr>
            <p:ph idx="1"/>
          </p:nvPr>
        </p:nvSpPr>
        <p:spPr/>
        <p:txBody>
          <a:bodyPr>
            <a:normAutofit/>
          </a:bodyPr>
          <a:lstStyle/>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30" y="2663614"/>
            <a:ext cx="9512300" cy="2387600"/>
          </a:xfrm>
          <a:prstGeom prst="rect">
            <a:avLst/>
          </a:prstGeom>
        </p:spPr>
      </p:pic>
    </p:spTree>
    <p:extLst>
      <p:ext uri="{BB962C8B-B14F-4D97-AF65-F5344CB8AC3E}">
        <p14:creationId xmlns:p14="http://schemas.microsoft.com/office/powerpoint/2010/main" val="22314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a:t>
            </a:r>
            <a:endParaRPr kumimoji="1" lang="zh-CN" altLang="en-US" dirty="0"/>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1097280" y="1845734"/>
                <a:ext cx="6003608" cy="4023360"/>
              </a:xfrm>
            </p:spPr>
            <p:txBody>
              <a:bodyPr/>
              <a:lstStyle/>
              <a:p>
                <a:endParaRPr lang="en-US" altLang="zh-CN" dirty="0" smtClean="0"/>
              </a:p>
              <a:p>
                <a:r>
                  <a:rPr lang="en-US" altLang="zh-CN" dirty="0" smtClean="0"/>
                  <a:t>When taking the majority vote of the three annotators as </a:t>
                </a:r>
                <a:r>
                  <a:rPr lang="en-US" altLang="zh-CN" dirty="0"/>
                  <a:t>the golden label, a curve of the </a:t>
                </a:r>
                <a:r>
                  <a:rPr lang="en-US" altLang="zh-CN" dirty="0" smtClean="0"/>
                  <a:t>precision at </a:t>
                </a:r>
                <a:r>
                  <a:rPr lang="en-US" altLang="zh-CN" dirty="0"/>
                  <a:t>all points in the ranking can be plotted</a:t>
                </a:r>
                <a:r>
                  <a:rPr lang="en-US" altLang="zh-CN" dirty="0" smtClean="0"/>
                  <a:t>.</a:t>
                </a:r>
              </a:p>
              <a:p>
                <a:endParaRPr lang="en-US" altLang="zh-CN" dirty="0" smtClean="0"/>
              </a:p>
              <a:p>
                <a:r>
                  <a:rPr lang="en-US" altLang="zh-CN" dirty="0" smtClean="0"/>
                  <a:t>The mean inter-coder </a:t>
                </a:r>
                <a:r>
                  <a:rPr lang="en-US" altLang="zh-CN" dirty="0"/>
                  <a:t>reliability between the three </a:t>
                </a:r>
                <a:r>
                  <a:rPr lang="en-US" altLang="zh-CN" dirty="0" smtClean="0"/>
                  <a:t>possible coder </a:t>
                </a:r>
                <a:r>
                  <a:rPr lang="en-US" altLang="zh-CN" dirty="0"/>
                  <a:t>pairs is </a:t>
                </a:r>
                <a:r>
                  <a:rPr lang="en-US" altLang="zh-CN" dirty="0" smtClean="0"/>
                  <a:t>substantial </a:t>
                </a:r>
                <a:r>
                  <a:rPr lang="mr-IN" altLang="zh-CN" dirty="0"/>
                  <a:t>(</a:t>
                </a:r>
                <a14:m>
                  <m:oMath xmlns:m="http://schemas.openxmlformats.org/officeDocument/2006/math">
                    <m:r>
                      <a:rPr lang="mr-IN" altLang="zh-CN" i="1" dirty="0">
                        <a:latin typeface="Cambria Math" charset="0"/>
                        <a:ea typeface="Cambria Math" charset="0"/>
                        <a:cs typeface="Cambria Math" charset="0"/>
                      </a:rPr>
                      <m:t>𝜅</m:t>
                    </m:r>
                    <m:r>
                      <a:rPr lang="en-US" altLang="zh-CN" i="1" dirty="0">
                        <a:latin typeface="Cambria Math" charset="0"/>
                        <a:ea typeface="Cambria Math" charset="0"/>
                        <a:cs typeface="Cambria Math" charset="0"/>
                      </a:rPr>
                      <m:t>=0.</m:t>
                    </m:r>
                    <m:r>
                      <a:rPr lang="en-US" altLang="zh-CN" b="0" i="1" dirty="0" smtClean="0">
                        <a:latin typeface="Cambria Math" charset="0"/>
                        <a:ea typeface="Cambria Math" charset="0"/>
                        <a:cs typeface="Cambria Math" charset="0"/>
                      </a:rPr>
                      <m:t>79</m:t>
                    </m:r>
                  </m:oMath>
                </a14:m>
                <a:r>
                  <a:rPr lang="mr-IN" altLang="zh-CN" dirty="0"/>
                  <a:t>).</a:t>
                </a:r>
                <a:endParaRPr kumimoji="1" lang="zh-CN" altLang="en-US"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1097280" y="1845734"/>
                <a:ext cx="6003608" cy="4023360"/>
              </a:xfrm>
              <a:blipFill rotWithShape="0">
                <a:blip r:embed="rId2"/>
                <a:stretch>
                  <a:fillRect l="-1015" r="-3249"/>
                </a:stretch>
              </a:blipFill>
            </p:spPr>
            <p:txBody>
              <a:bodyPr/>
              <a:lstStyle/>
              <a:p>
                <a:r>
                  <a:rPr lang="zh-CN" altLang="en-US">
                    <a:noFill/>
                  </a:rPr>
                  <a:t> </a:t>
                </a:r>
              </a:p>
            </p:txBody>
          </p:sp>
        </mc:Fallback>
      </mc:AlternateContent>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888" y="2012400"/>
            <a:ext cx="4155758" cy="3690027"/>
          </a:xfrm>
          <a:prstGeom prst="rect">
            <a:avLst/>
          </a:prstGeom>
        </p:spPr>
      </p:pic>
    </p:spTree>
    <p:extLst>
      <p:ext uri="{BB962C8B-B14F-4D97-AF65-F5344CB8AC3E}">
        <p14:creationId xmlns:p14="http://schemas.microsoft.com/office/powerpoint/2010/main" val="190355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Analysis</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endParaRPr kumimoji="1" lang="en-US" altLang="zh-CN" dirty="0" smtClean="0"/>
              </a:p>
              <a:p>
                <a:r>
                  <a:rPr kumimoji="1" lang="en-US" altLang="zh-CN" dirty="0" smtClean="0"/>
                  <a:t>Reliability </a:t>
                </a:r>
                <a:r>
                  <a:rPr kumimoji="1" lang="en-US" altLang="zh-CN" dirty="0"/>
                  <a:t>of the user-generated </a:t>
                </a:r>
                <a:r>
                  <a:rPr kumimoji="1" lang="en-US" altLang="zh-CN" dirty="0" smtClean="0"/>
                  <a:t>hashtag </a:t>
                </a:r>
                <a:r>
                  <a:rPr kumimoji="1" lang="en-US" altLang="zh-CN" dirty="0"/>
                  <a:t>#</a:t>
                </a:r>
                <a:r>
                  <a:rPr kumimoji="1" lang="en-US" altLang="zh-CN" dirty="0" err="1"/>
                  <a:t>sarcasme</a:t>
                </a:r>
                <a:r>
                  <a:rPr kumimoji="1" lang="en-US" altLang="zh-CN" dirty="0"/>
                  <a:t> as a golden </a:t>
                </a:r>
                <a:r>
                  <a:rPr kumimoji="1" lang="en-US" altLang="zh-CN" dirty="0" smtClean="0"/>
                  <a:t>label</a:t>
                </a:r>
              </a:p>
              <a:p>
                <a:pPr lvl="1"/>
                <a:r>
                  <a:rPr kumimoji="1" lang="en-US" altLang="zh-CN" dirty="0" smtClean="0"/>
                  <a:t>The </a:t>
                </a:r>
                <a:r>
                  <a:rPr kumimoji="1" lang="en-US" altLang="zh-CN" dirty="0"/>
                  <a:t>three annotators who annotated the ranked classifier output also coded a random sample of 250 tweets with the #</a:t>
                </a:r>
                <a:r>
                  <a:rPr kumimoji="1" lang="en-US" altLang="zh-CN" dirty="0" err="1"/>
                  <a:t>sarcasme</a:t>
                </a:r>
                <a:r>
                  <a:rPr kumimoji="1" lang="en-US" altLang="zh-CN" dirty="0"/>
                  <a:t> hashtag from the training set</a:t>
                </a:r>
                <a:r>
                  <a:rPr kumimoji="1" lang="en-US" altLang="zh-CN" dirty="0" smtClean="0"/>
                  <a:t>.</a:t>
                </a:r>
              </a:p>
              <a:p>
                <a:pPr lvl="1"/>
                <a:r>
                  <a:rPr kumimoji="1" lang="en-US" altLang="zh-CN" dirty="0" smtClean="0"/>
                  <a:t>The </a:t>
                </a:r>
                <a:r>
                  <a:rPr kumimoji="1" lang="en-US" altLang="zh-CN" dirty="0"/>
                  <a:t>average score of agreement between the three possible coder pairs turned out to be moderate </a:t>
                </a:r>
                <a:r>
                  <a:rPr lang="mr-IN" altLang="zh-CN" dirty="0"/>
                  <a:t>(</a:t>
                </a:r>
                <a14:m>
                  <m:oMath xmlns:m="http://schemas.openxmlformats.org/officeDocument/2006/math">
                    <m:r>
                      <a:rPr lang="mr-IN" altLang="zh-CN" i="1" dirty="0" smtClean="0">
                        <a:latin typeface="Cambria Math" charset="0"/>
                        <a:ea typeface="Cambria Math" charset="0"/>
                        <a:cs typeface="Cambria Math" charset="0"/>
                      </a:rPr>
                      <m:t>𝜅</m:t>
                    </m:r>
                    <m:r>
                      <a:rPr lang="en-US" altLang="zh-CN" b="0" i="1" dirty="0" smtClean="0">
                        <a:latin typeface="Cambria Math" charset="0"/>
                        <a:ea typeface="Cambria Math" charset="0"/>
                        <a:cs typeface="Cambria Math" charset="0"/>
                      </a:rPr>
                      <m:t>=0.54</m:t>
                    </m:r>
                  </m:oMath>
                </a14:m>
                <a:r>
                  <a:rPr lang="mr-IN" altLang="zh-CN" dirty="0" smtClean="0"/>
                  <a:t>).</a:t>
                </a:r>
                <a:endParaRPr lang="en-US" altLang="zh-CN" dirty="0" smtClean="0"/>
              </a:p>
              <a:p>
                <a:pPr lvl="2"/>
                <a:r>
                  <a:rPr lang="en-US" altLang="zh-CN" dirty="0"/>
                  <a:t>mean Kappa based on </a:t>
                </a:r>
                <a:r>
                  <a:rPr lang="en-US" altLang="zh-CN" dirty="0" smtClean="0"/>
                  <a:t>pairwise comparisons </a:t>
                </a:r>
                <a:r>
                  <a:rPr lang="en-US" altLang="zh-CN" dirty="0"/>
                  <a:t>of all possible coder pairs</a:t>
                </a:r>
                <a:r>
                  <a:rPr lang="en-US" altLang="zh-CN" dirty="0" smtClean="0"/>
                  <a:t>.</a:t>
                </a:r>
              </a:p>
              <a:p>
                <a:pPr lvl="1"/>
                <a:r>
                  <a:rPr lang="en-US" altLang="zh-CN" dirty="0" smtClean="0"/>
                  <a:t>Taking </a:t>
                </a:r>
                <a:r>
                  <a:rPr lang="en-US" altLang="zh-CN" dirty="0"/>
                  <a:t>the </a:t>
                </a:r>
                <a:r>
                  <a:rPr lang="en-US" altLang="zh-CN" b="1" dirty="0">
                    <a:solidFill>
                      <a:srgbClr val="00B0F0"/>
                    </a:solidFill>
                  </a:rPr>
                  <a:t>majority vote </a:t>
                </a:r>
                <a:r>
                  <a:rPr lang="en-US" altLang="zh-CN" dirty="0" smtClean="0"/>
                  <a:t>over the </a:t>
                </a:r>
                <a:r>
                  <a:rPr lang="en-US" altLang="zh-CN" dirty="0"/>
                  <a:t>three annotations as the reference labeling, </a:t>
                </a:r>
                <a:r>
                  <a:rPr lang="en-US" altLang="zh-CN" b="1" dirty="0">
                    <a:solidFill>
                      <a:srgbClr val="00B0F0"/>
                    </a:solidFill>
                  </a:rPr>
                  <a:t>85</a:t>
                </a:r>
                <a:r>
                  <a:rPr lang="en-US" altLang="zh-CN" b="1" dirty="0" smtClean="0">
                    <a:solidFill>
                      <a:srgbClr val="00B0F0"/>
                    </a:solidFill>
                  </a:rPr>
                  <a:t>%</a:t>
                </a:r>
                <a:r>
                  <a:rPr lang="en-US" altLang="zh-CN" dirty="0" smtClean="0"/>
                  <a:t> (</a:t>
                </a:r>
                <a:r>
                  <a:rPr lang="en-US" altLang="zh-CN" dirty="0"/>
                  <a:t>212) of the 250 annotated #</a:t>
                </a:r>
                <a:r>
                  <a:rPr lang="en-US" altLang="zh-CN" dirty="0" err="1"/>
                  <a:t>sarcasme</a:t>
                </a:r>
                <a:r>
                  <a:rPr lang="en-US" altLang="zh-CN" dirty="0"/>
                  <a:t> tweets </a:t>
                </a:r>
                <a:r>
                  <a:rPr lang="en-US" altLang="zh-CN" dirty="0" smtClean="0"/>
                  <a:t>were found </a:t>
                </a:r>
                <a:r>
                  <a:rPr lang="en-US" altLang="zh-CN" dirty="0"/>
                  <a:t>to be sarcastic.</a:t>
                </a:r>
                <a:endParaRPr lang="en-US" altLang="zh-CN" dirty="0" smtClean="0"/>
              </a:p>
              <a:p>
                <a:pPr lvl="1"/>
                <a:endParaRPr kumimoji="1"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5914007"/>
      </p:ext>
    </p:extLst>
  </p:cSld>
  <p:clrMapOvr>
    <a:masterClrMapping/>
  </p:clrMapOvr>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1475</TotalTime>
  <Words>1240</Words>
  <Application>Microsoft Macintosh PowerPoint</Application>
  <PresentationFormat>宽屏</PresentationFormat>
  <Paragraphs>91</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Calibri</vt:lpstr>
      <vt:lpstr>Calibri Light</vt:lpstr>
      <vt:lpstr>Cambria Math</vt:lpstr>
      <vt:lpstr>Mangal</vt:lpstr>
      <vt:lpstr>宋体</vt:lpstr>
      <vt:lpstr>新細明體</vt:lpstr>
      <vt:lpstr>怀旧</vt:lpstr>
      <vt:lpstr>The perfect solution for detecting sarcasm in tweets #not</vt:lpstr>
      <vt:lpstr>Introduction</vt:lpstr>
      <vt:lpstr>Intensifier</vt:lpstr>
      <vt:lpstr>Data</vt:lpstr>
      <vt:lpstr>Classification</vt:lpstr>
      <vt:lpstr>Experiment</vt:lpstr>
      <vt:lpstr>Evaluation</vt:lpstr>
      <vt:lpstr>Evaluation</vt:lpstr>
      <vt:lpstr>Analysis</vt:lpstr>
      <vt:lpstr>Analysis</vt:lpstr>
      <vt:lpstr>Analysis</vt:lpstr>
      <vt:lpstr>Analysis</vt:lpstr>
      <vt:lpstr>Analysis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perfect solution for detecting sarcasm in tweets #not</dc:title>
  <dc:creator>Microsoft Office 用户</dc:creator>
  <cp:lastModifiedBy>Microsoft Office 用户</cp:lastModifiedBy>
  <cp:revision>16</cp:revision>
  <dcterms:created xsi:type="dcterms:W3CDTF">2018-09-20T15:26:39Z</dcterms:created>
  <dcterms:modified xsi:type="dcterms:W3CDTF">2018-09-22T08:13:54Z</dcterms:modified>
</cp:coreProperties>
</file>