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notesMasterIdLst>
    <p:notesMasterId r:id="rId22"/>
  </p:notesMasterIdLst>
  <p:sldIdLst>
    <p:sldId id="256" r:id="rId2"/>
    <p:sldId id="257" r:id="rId3"/>
    <p:sldId id="258" r:id="rId4"/>
    <p:sldId id="259" r:id="rId5"/>
    <p:sldId id="260" r:id="rId6"/>
    <p:sldId id="261" r:id="rId7"/>
    <p:sldId id="267" r:id="rId8"/>
    <p:sldId id="275" r:id="rId9"/>
    <p:sldId id="262" r:id="rId10"/>
    <p:sldId id="263" r:id="rId11"/>
    <p:sldId id="264" r:id="rId12"/>
    <p:sldId id="265" r:id="rId13"/>
    <p:sldId id="266" r:id="rId14"/>
    <p:sldId id="268" r:id="rId15"/>
    <p:sldId id="271" r:id="rId16"/>
    <p:sldId id="269" r:id="rId17"/>
    <p:sldId id="272" r:id="rId18"/>
    <p:sldId id="273" r:id="rId19"/>
    <p:sldId id="276" r:id="rId20"/>
    <p:sldId id="27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4040"/>
    <a:srgbClr val="92A2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973"/>
    <p:restoredTop sz="94625"/>
  </p:normalViewPr>
  <p:slideViewPr>
    <p:cSldViewPr snapToGrid="0" snapToObjects="1">
      <p:cViewPr>
        <p:scale>
          <a:sx n="130" d="100"/>
          <a:sy n="130" d="100"/>
        </p:scale>
        <p:origin x="80" y="-1080"/>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C1334D-9041-804A-A4B5-23580EACE9B5}" type="datetimeFigureOut">
              <a:rPr kumimoji="1" lang="zh-CN" altLang="en-US" smtClean="0"/>
              <a:t>2018/10/17</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398582-5B78-2342-8A29-10701A5958F7}" type="slidenum">
              <a:rPr kumimoji="1" lang="zh-CN" altLang="en-US" smtClean="0"/>
              <a:t>‹#›</a:t>
            </a:fld>
            <a:endParaRPr kumimoji="1" lang="zh-CN" altLang="en-US"/>
          </a:p>
        </p:txBody>
      </p:sp>
    </p:spTree>
    <p:extLst>
      <p:ext uri="{BB962C8B-B14F-4D97-AF65-F5344CB8AC3E}">
        <p14:creationId xmlns:p14="http://schemas.microsoft.com/office/powerpoint/2010/main" val="16310186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E398582-5B78-2342-8A29-10701A5958F7}" type="slidenum">
              <a:rPr kumimoji="1" lang="zh-CN" altLang="en-US" smtClean="0"/>
              <a:t>1</a:t>
            </a:fld>
            <a:endParaRPr kumimoji="1" lang="zh-CN" altLang="en-US"/>
          </a:p>
        </p:txBody>
      </p:sp>
    </p:spTree>
    <p:extLst>
      <p:ext uri="{BB962C8B-B14F-4D97-AF65-F5344CB8AC3E}">
        <p14:creationId xmlns:p14="http://schemas.microsoft.com/office/powerpoint/2010/main" val="920959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E398582-5B78-2342-8A29-10701A5958F7}" type="slidenum">
              <a:rPr kumimoji="1" lang="zh-CN" altLang="en-US" smtClean="0"/>
              <a:t>10</a:t>
            </a:fld>
            <a:endParaRPr kumimoji="1" lang="zh-CN" altLang="en-US"/>
          </a:p>
        </p:txBody>
      </p:sp>
    </p:spTree>
    <p:extLst>
      <p:ext uri="{BB962C8B-B14F-4D97-AF65-F5344CB8AC3E}">
        <p14:creationId xmlns:p14="http://schemas.microsoft.com/office/powerpoint/2010/main" val="11395008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E398582-5B78-2342-8A29-10701A5958F7}" type="slidenum">
              <a:rPr kumimoji="1" lang="zh-CN" altLang="en-US" smtClean="0"/>
              <a:t>12</a:t>
            </a:fld>
            <a:endParaRPr kumimoji="1" lang="zh-CN" altLang="en-US"/>
          </a:p>
        </p:txBody>
      </p:sp>
    </p:spTree>
    <p:extLst>
      <p:ext uri="{BB962C8B-B14F-4D97-AF65-F5344CB8AC3E}">
        <p14:creationId xmlns:p14="http://schemas.microsoft.com/office/powerpoint/2010/main" val="7386100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E398582-5B78-2342-8A29-10701A5958F7}" type="slidenum">
              <a:rPr kumimoji="1" lang="zh-CN" altLang="en-US" smtClean="0"/>
              <a:t>13</a:t>
            </a:fld>
            <a:endParaRPr kumimoji="1" lang="zh-CN" altLang="en-US"/>
          </a:p>
        </p:txBody>
      </p:sp>
    </p:spTree>
    <p:extLst>
      <p:ext uri="{BB962C8B-B14F-4D97-AF65-F5344CB8AC3E}">
        <p14:creationId xmlns:p14="http://schemas.microsoft.com/office/powerpoint/2010/main" val="531290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E398582-5B78-2342-8A29-10701A5958F7}" type="slidenum">
              <a:rPr kumimoji="1" lang="zh-CN" altLang="en-US" smtClean="0"/>
              <a:t>14</a:t>
            </a:fld>
            <a:endParaRPr kumimoji="1" lang="zh-CN" altLang="en-US"/>
          </a:p>
        </p:txBody>
      </p:sp>
    </p:spTree>
    <p:extLst>
      <p:ext uri="{BB962C8B-B14F-4D97-AF65-F5344CB8AC3E}">
        <p14:creationId xmlns:p14="http://schemas.microsoft.com/office/powerpoint/2010/main" val="4867473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E398582-5B78-2342-8A29-10701A5958F7}" type="slidenum">
              <a:rPr kumimoji="1" lang="zh-CN" altLang="en-US" smtClean="0"/>
              <a:t>16</a:t>
            </a:fld>
            <a:endParaRPr kumimoji="1" lang="zh-CN" altLang="en-US"/>
          </a:p>
        </p:txBody>
      </p:sp>
    </p:spTree>
    <p:extLst>
      <p:ext uri="{BB962C8B-B14F-4D97-AF65-F5344CB8AC3E}">
        <p14:creationId xmlns:p14="http://schemas.microsoft.com/office/powerpoint/2010/main" val="20489785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E398582-5B78-2342-8A29-10701A5958F7}" type="slidenum">
              <a:rPr kumimoji="1" lang="zh-CN" altLang="en-US" smtClean="0"/>
              <a:t>17</a:t>
            </a:fld>
            <a:endParaRPr kumimoji="1" lang="zh-CN" altLang="en-US"/>
          </a:p>
        </p:txBody>
      </p:sp>
    </p:spTree>
    <p:extLst>
      <p:ext uri="{BB962C8B-B14F-4D97-AF65-F5344CB8AC3E}">
        <p14:creationId xmlns:p14="http://schemas.microsoft.com/office/powerpoint/2010/main" val="20573220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E398582-5B78-2342-8A29-10701A5958F7}" type="slidenum">
              <a:rPr kumimoji="1" lang="zh-CN" altLang="en-US" smtClean="0"/>
              <a:t>18</a:t>
            </a:fld>
            <a:endParaRPr kumimoji="1" lang="zh-CN" altLang="en-US"/>
          </a:p>
        </p:txBody>
      </p:sp>
    </p:spTree>
    <p:extLst>
      <p:ext uri="{BB962C8B-B14F-4D97-AF65-F5344CB8AC3E}">
        <p14:creationId xmlns:p14="http://schemas.microsoft.com/office/powerpoint/2010/main" val="1383097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3732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19684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和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6963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94297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10/17/18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3598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97278" y="1845734"/>
            <a:ext cx="4937760" cy="4023359"/>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10/17/18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71990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10/17/18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10537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10/17/18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19563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1BEF0D-F0BB-DE4B-95CE-6DB70DBA9567}" type="datetimeFigureOut">
              <a:rPr lang="en-US" smtClean="0"/>
              <a:pPr/>
              <a:t>10/17/18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40703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0" y="0"/>
            <a:ext cx="405079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61BEF0D-F0BB-DE4B-95CE-6DB70DBA9567}" type="datetimeFigureOut">
              <a:rPr lang="en-US" smtClean="0"/>
              <a:pPr/>
              <a:t>10/17/18</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21054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chemeClr val="tx1"/>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solidFill>
            <a:schemeClr val="bg1">
              <a:lumMod val="50000"/>
              <a:lumOff val="5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lvl1pPr>
              <a:defRPr>
                <a:solidFill>
                  <a:schemeClr val="tx2"/>
                </a:solidFill>
              </a:defRPr>
            </a:lvl1pPr>
          </a:lstStyle>
          <a:p>
            <a:fld id="{B61BEF0D-F0BB-DE4B-95CE-6DB70DBA9567}" type="datetimeFigureOut">
              <a:rPr lang="en-US" smtClean="0"/>
              <a:pPr/>
              <a:t>10/17/18</a:t>
            </a:fld>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8192769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3668"/>
            <a:ext cx="10058400" cy="145075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563329"/>
            <a:ext cx="10058400" cy="4305765"/>
          </a:xfrm>
          <a:prstGeom prst="rect">
            <a:avLst/>
          </a:prstGeom>
        </p:spPr>
        <p:txBody>
          <a:bodyPr vert="horz" lIns="0" tIns="45720" rIns="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61BEF0D-F0BB-DE4B-95CE-6DB70DBA9567}" type="datetimeFigureOut">
              <a:rPr lang="en-US" smtClean="0"/>
              <a:pPr/>
              <a:t>10/17/18</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188720" y="1406013"/>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183833"/>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97280" y="758952"/>
            <a:ext cx="10058400" cy="3075629"/>
          </a:xfrm>
        </p:spPr>
        <p:txBody>
          <a:bodyPr/>
          <a:lstStyle/>
          <a:p>
            <a:r>
              <a:rPr lang="zh-CN" altLang="en-US" sz="2500" dirty="0" smtClean="0">
                <a:latin typeface="SimHei" charset="-122"/>
                <a:ea typeface="SimHei" charset="-122"/>
                <a:cs typeface="SimHei" charset="-122"/>
              </a:rPr>
              <a:t>研究生</a:t>
            </a:r>
            <a:r>
              <a:rPr lang="zh-TW" altLang="en-US" sz="2500" dirty="0" smtClean="0">
                <a:latin typeface="SimHei" charset="-122"/>
                <a:ea typeface="SimHei" charset="-122"/>
                <a:cs typeface="SimHei" charset="-122"/>
              </a:rPr>
              <a:t>选题</a:t>
            </a:r>
            <a:r>
              <a:rPr lang="en-US" altLang="zh-TW" dirty="0" smtClean="0">
                <a:latin typeface="SimHei" charset="-122"/>
                <a:ea typeface="SimHei" charset="-122"/>
                <a:cs typeface="SimHei" charset="-122"/>
              </a:rPr>
              <a:t/>
            </a:r>
            <a:br>
              <a:rPr lang="en-US" altLang="zh-TW" dirty="0" smtClean="0">
                <a:latin typeface="SimHei" charset="-122"/>
                <a:ea typeface="SimHei" charset="-122"/>
                <a:cs typeface="SimHei" charset="-122"/>
              </a:rPr>
            </a:br>
            <a:r>
              <a:rPr lang="zh-CN" altLang="en-US" dirty="0" smtClean="0">
                <a:latin typeface="SimHei" charset="-122"/>
                <a:ea typeface="SimHei" charset="-122"/>
                <a:cs typeface="SimHei" charset="-122"/>
              </a:rPr>
              <a:t>面向</a:t>
            </a:r>
            <a:r>
              <a:rPr lang="zh-CN" altLang="en-US" dirty="0">
                <a:latin typeface="SimHei" charset="-122"/>
                <a:ea typeface="SimHei" charset="-122"/>
                <a:cs typeface="SimHei" charset="-122"/>
              </a:rPr>
              <a:t>微博的反讽识别</a:t>
            </a:r>
            <a:endParaRPr kumimoji="1" lang="zh-CN" altLang="en-US" dirty="0">
              <a:latin typeface="SimHei" charset="-122"/>
              <a:ea typeface="SimHei" charset="-122"/>
              <a:cs typeface="SimHei" charset="-122"/>
            </a:endParaRPr>
          </a:p>
        </p:txBody>
      </p:sp>
      <p:sp>
        <p:nvSpPr>
          <p:cNvPr id="3" name="副标题 2"/>
          <p:cNvSpPr>
            <a:spLocks noGrp="1"/>
          </p:cNvSpPr>
          <p:nvPr>
            <p:ph type="subTitle" idx="1"/>
          </p:nvPr>
        </p:nvSpPr>
        <p:spPr>
          <a:xfrm>
            <a:off x="1097280" y="4494950"/>
            <a:ext cx="10058400" cy="1143000"/>
          </a:xfrm>
        </p:spPr>
        <p:txBody>
          <a:bodyPr>
            <a:normAutofit/>
          </a:bodyPr>
          <a:lstStyle/>
          <a:p>
            <a:r>
              <a:rPr kumimoji="1" lang="zh-CN" altLang="en-US" sz="2000" dirty="0" smtClean="0">
                <a:latin typeface="SimHei" charset="-122"/>
                <a:ea typeface="SimHei" charset="-122"/>
                <a:cs typeface="SimHei" charset="-122"/>
              </a:rPr>
              <a:t>学</a:t>
            </a:r>
            <a:r>
              <a:rPr kumimoji="1" lang="zh-CN" altLang="en-US" sz="2000" dirty="0" smtClean="0">
                <a:solidFill>
                  <a:srgbClr val="404040"/>
                </a:solidFill>
                <a:latin typeface="SimHei" charset="-122"/>
                <a:ea typeface="SimHei" charset="-122"/>
                <a:cs typeface="SimHei" charset="-122"/>
              </a:rPr>
              <a:t>生</a:t>
            </a:r>
            <a:r>
              <a:rPr kumimoji="1" lang="zh-CN" altLang="en-US" sz="2000" dirty="0">
                <a:solidFill>
                  <a:srgbClr val="404040"/>
                </a:solidFill>
                <a:latin typeface="SimHei" charset="-122"/>
                <a:ea typeface="SimHei" charset="-122"/>
                <a:cs typeface="SimHei" charset="-122"/>
              </a:rPr>
              <a:t>生</a:t>
            </a:r>
            <a:r>
              <a:rPr kumimoji="1" lang="zh-CN" altLang="en-US" sz="2000" dirty="0" smtClean="0">
                <a:latin typeface="SimHei" charset="-122"/>
                <a:ea typeface="SimHei" charset="-122"/>
                <a:cs typeface="SimHei" charset="-122"/>
              </a:rPr>
              <a:t>生</a:t>
            </a:r>
            <a:r>
              <a:rPr kumimoji="1" lang="en-US" altLang="zh-CN" sz="2000" dirty="0" smtClean="0">
                <a:latin typeface="SimHei" charset="-122"/>
                <a:ea typeface="SimHei" charset="-122"/>
                <a:cs typeface="SimHei" charset="-122"/>
              </a:rPr>
              <a:t>: </a:t>
            </a:r>
            <a:r>
              <a:rPr kumimoji="1" lang="zh-CN" altLang="en-US" sz="2000" dirty="0" smtClean="0">
                <a:latin typeface="SimHei" charset="-122"/>
                <a:ea typeface="SimHei" charset="-122"/>
                <a:cs typeface="SimHei" charset="-122"/>
              </a:rPr>
              <a:t>梁锡豪 </a:t>
            </a:r>
            <a:r>
              <a:rPr kumimoji="1" lang="en-US" altLang="zh-CN" sz="2000" dirty="0" smtClean="0">
                <a:latin typeface="SimHei" charset="-122"/>
                <a:ea typeface="SimHei" charset="-122"/>
                <a:cs typeface="SimHei" charset="-122"/>
              </a:rPr>
              <a:t>(2016211014)</a:t>
            </a:r>
          </a:p>
          <a:p>
            <a:r>
              <a:rPr kumimoji="1" lang="zh-CN" altLang="en-US" sz="2000" dirty="0" smtClean="0">
                <a:latin typeface="SimHei" charset="-122"/>
                <a:ea typeface="SimHei" charset="-122"/>
                <a:cs typeface="SimHei" charset="-122"/>
              </a:rPr>
              <a:t>指导老师</a:t>
            </a:r>
            <a:r>
              <a:rPr kumimoji="1" lang="en-US" altLang="zh-CN" sz="2000" dirty="0" smtClean="0">
                <a:latin typeface="SimHei" charset="-122"/>
                <a:ea typeface="SimHei" charset="-122"/>
                <a:cs typeface="SimHei" charset="-122"/>
              </a:rPr>
              <a:t>: </a:t>
            </a:r>
            <a:r>
              <a:rPr kumimoji="1" lang="zh-CN" altLang="en-US" sz="2000" dirty="0" smtClean="0">
                <a:latin typeface="SimHei" charset="-122"/>
                <a:ea typeface="SimHei" charset="-122"/>
                <a:cs typeface="SimHei" charset="-122"/>
              </a:rPr>
              <a:t>徐明星 副教授</a:t>
            </a:r>
            <a:endParaRPr kumimoji="1" lang="zh-CN" altLang="en-US" sz="2000" dirty="0">
              <a:latin typeface="SimHei" charset="-122"/>
              <a:ea typeface="SimHei" charset="-122"/>
              <a:cs typeface="SimHei" charset="-122"/>
            </a:endParaRPr>
          </a:p>
        </p:txBody>
      </p:sp>
    </p:spTree>
    <p:extLst>
      <p:ext uri="{BB962C8B-B14F-4D97-AF65-F5344CB8AC3E}">
        <p14:creationId xmlns:p14="http://schemas.microsoft.com/office/powerpoint/2010/main" val="8767139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SimHei" charset="-122"/>
                <a:ea typeface="SimHei" charset="-122"/>
                <a:cs typeface="SimHei" charset="-122"/>
              </a:rPr>
              <a:t>相关工作</a:t>
            </a:r>
            <a:endParaRPr kumimoji="1" lang="zh-CN" altLang="en-US" dirty="0">
              <a:latin typeface="SimHei" charset="-122"/>
              <a:ea typeface="SimHei" charset="-122"/>
              <a:cs typeface="SimHei" charset="-122"/>
            </a:endParaRPr>
          </a:p>
        </p:txBody>
      </p:sp>
      <p:sp>
        <p:nvSpPr>
          <p:cNvPr id="3" name="内容占位符 2"/>
          <p:cNvSpPr>
            <a:spLocks noGrp="1"/>
          </p:cNvSpPr>
          <p:nvPr>
            <p:ph idx="1"/>
          </p:nvPr>
        </p:nvSpPr>
        <p:spPr/>
        <p:txBody>
          <a:bodyPr>
            <a:normAutofit fontScale="92500" lnSpcReduction="20000"/>
          </a:bodyPr>
          <a:lstStyle/>
          <a:p>
            <a:r>
              <a:rPr lang="en-US" altLang="zh-CN" dirty="0">
                <a:latin typeface="SimHei" charset="-122"/>
                <a:ea typeface="SimHei" charset="-122"/>
                <a:cs typeface="SimHei" charset="-122"/>
              </a:rPr>
              <a:t>Reyes</a:t>
            </a:r>
            <a:r>
              <a:rPr lang="zh-CN" altLang="en-US" dirty="0">
                <a:latin typeface="SimHei" charset="-122"/>
                <a:ea typeface="SimHei" charset="-122"/>
                <a:cs typeface="SimHei" charset="-122"/>
              </a:rPr>
              <a:t>等</a:t>
            </a:r>
            <a:r>
              <a:rPr lang="zh-CN" altLang="en-US" dirty="0" smtClean="0">
                <a:latin typeface="SimHei" charset="-122"/>
                <a:ea typeface="SimHei" charset="-122"/>
                <a:cs typeface="SimHei" charset="-122"/>
              </a:rPr>
              <a:t>人</a:t>
            </a:r>
            <a:r>
              <a:rPr lang="en-US" altLang="zh-CN" dirty="0" smtClean="0">
                <a:latin typeface="SimHei" charset="-122"/>
                <a:ea typeface="SimHei" charset="-122"/>
                <a:cs typeface="SimHei" charset="-122"/>
              </a:rPr>
              <a:t>[3] </a:t>
            </a:r>
            <a:r>
              <a:rPr lang="zh-CN" altLang="en-US" dirty="0" smtClean="0">
                <a:latin typeface="SimHei" charset="-122"/>
                <a:ea typeface="SimHei" charset="-122"/>
                <a:cs typeface="SimHei" charset="-122"/>
              </a:rPr>
              <a:t>对</a:t>
            </a:r>
            <a:r>
              <a:rPr lang="en-US" altLang="zh-CN" dirty="0">
                <a:latin typeface="SimHei" charset="-122"/>
                <a:ea typeface="SimHei" charset="-122"/>
                <a:cs typeface="SimHei" charset="-122"/>
              </a:rPr>
              <a:t>Twitter</a:t>
            </a:r>
            <a:r>
              <a:rPr lang="zh-CN" altLang="en-US" dirty="0">
                <a:latin typeface="SimHei" charset="-122"/>
                <a:ea typeface="SimHei" charset="-122"/>
                <a:cs typeface="SimHei" charset="-122"/>
              </a:rPr>
              <a:t>上的英语微博的反讽</a:t>
            </a:r>
            <a:r>
              <a:rPr lang="zh-CN" altLang="en-US" dirty="0" smtClean="0">
                <a:latin typeface="SimHei" charset="-122"/>
                <a:ea typeface="SimHei" charset="-122"/>
                <a:cs typeface="SimHei" charset="-122"/>
              </a:rPr>
              <a:t>识别</a:t>
            </a:r>
            <a:r>
              <a:rPr lang="zh-TW" altLang="en-US" dirty="0" smtClean="0">
                <a:latin typeface="SimHei" charset="-122"/>
                <a:ea typeface="SimHei" charset="-122"/>
                <a:cs typeface="SimHei" charset="-122"/>
              </a:rPr>
              <a:t> </a:t>
            </a:r>
            <a:endParaRPr lang="en-US" altLang="zh-CN" dirty="0" smtClean="0">
              <a:latin typeface="SimHei" charset="-122"/>
              <a:ea typeface="SimHei" charset="-122"/>
              <a:cs typeface="SimHei" charset="-122"/>
            </a:endParaRPr>
          </a:p>
          <a:p>
            <a:pPr lvl="1"/>
            <a:r>
              <a:rPr lang="zh-CN" altLang="en-US" dirty="0" smtClean="0">
                <a:latin typeface="SimHei" charset="-122"/>
                <a:ea typeface="SimHei" charset="-122"/>
                <a:cs typeface="SimHei" charset="-122"/>
              </a:rPr>
              <a:t>识别是否带有反讽</a:t>
            </a:r>
            <a:endParaRPr lang="en-US" altLang="zh-CN" dirty="0" smtClean="0">
              <a:latin typeface="SimHei" charset="-122"/>
              <a:ea typeface="SimHei" charset="-122"/>
              <a:cs typeface="SimHei" charset="-122"/>
            </a:endParaRPr>
          </a:p>
          <a:p>
            <a:pPr lvl="2"/>
            <a:endParaRPr lang="en-US" altLang="zh-CN" dirty="0" smtClean="0">
              <a:latin typeface="SimHei" charset="-122"/>
              <a:ea typeface="SimHei" charset="-122"/>
              <a:cs typeface="SimHei" charset="-122"/>
            </a:endParaRPr>
          </a:p>
          <a:p>
            <a:r>
              <a:rPr lang="zh-CN" altLang="en-US" dirty="0" smtClean="0">
                <a:latin typeface="SimHei" charset="-122"/>
                <a:ea typeface="SimHei" charset="-122"/>
                <a:cs typeface="SimHei" charset="-122"/>
              </a:rPr>
              <a:t>实验数据</a:t>
            </a:r>
            <a:endParaRPr lang="en-US" altLang="zh-CN" dirty="0" smtClean="0">
              <a:latin typeface="SimHei" charset="-122"/>
              <a:ea typeface="SimHei" charset="-122"/>
              <a:cs typeface="SimHei" charset="-122"/>
            </a:endParaRPr>
          </a:p>
          <a:p>
            <a:pPr lvl="1"/>
            <a:r>
              <a:rPr lang="zh-CN" altLang="en-US" dirty="0" smtClean="0">
                <a:latin typeface="SimHei" charset="-122"/>
                <a:ea typeface="SimHei" charset="-122"/>
                <a:cs typeface="SimHei" charset="-122"/>
              </a:rPr>
              <a:t>利用</a:t>
            </a:r>
            <a:r>
              <a:rPr lang="en-US" altLang="zh-CN" dirty="0">
                <a:latin typeface="SimHei" charset="-122"/>
                <a:ea typeface="SimHei" charset="-122"/>
                <a:cs typeface="SimHei" charset="-122"/>
              </a:rPr>
              <a:t>'#irony'</a:t>
            </a:r>
            <a:r>
              <a:rPr lang="zh-CN" altLang="en-US" dirty="0">
                <a:latin typeface="SimHei" charset="-122"/>
                <a:ea typeface="SimHei" charset="-122"/>
                <a:cs typeface="SimHei" charset="-122"/>
              </a:rPr>
              <a:t>，</a:t>
            </a:r>
            <a:r>
              <a:rPr lang="en-US" altLang="zh-CN" dirty="0">
                <a:latin typeface="SimHei" charset="-122"/>
                <a:ea typeface="SimHei" charset="-122"/>
                <a:cs typeface="SimHei" charset="-122"/>
              </a:rPr>
              <a:t>'#education', #humor, #politics</a:t>
            </a:r>
            <a:r>
              <a:rPr lang="zh-CN" altLang="en-US" dirty="0">
                <a:latin typeface="SimHei" charset="-122"/>
                <a:ea typeface="SimHei" charset="-122"/>
                <a:cs typeface="SimHei" charset="-122"/>
              </a:rPr>
              <a:t>这四个井号标签在</a:t>
            </a:r>
            <a:r>
              <a:rPr lang="en-US" altLang="zh-CN" dirty="0">
                <a:latin typeface="SimHei" charset="-122"/>
                <a:ea typeface="SimHei" charset="-122"/>
                <a:cs typeface="SimHei" charset="-122"/>
              </a:rPr>
              <a:t>Twitter</a:t>
            </a:r>
            <a:r>
              <a:rPr lang="zh-CN" altLang="en-US" dirty="0">
                <a:latin typeface="SimHei" charset="-122"/>
                <a:ea typeface="SimHei" charset="-122"/>
                <a:cs typeface="SimHei" charset="-122"/>
              </a:rPr>
              <a:t>上自动获取四组</a:t>
            </a:r>
            <a:r>
              <a:rPr lang="zh-CN" altLang="en-US" dirty="0" smtClean="0">
                <a:latin typeface="SimHei" charset="-122"/>
                <a:ea typeface="SimHei" charset="-122"/>
                <a:cs typeface="SimHei" charset="-122"/>
              </a:rPr>
              <a:t>微博</a:t>
            </a:r>
            <a:endParaRPr lang="en-US" altLang="zh-CN" dirty="0" smtClean="0">
              <a:latin typeface="SimHei" charset="-122"/>
              <a:ea typeface="SimHei" charset="-122"/>
              <a:cs typeface="SimHei" charset="-122"/>
            </a:endParaRPr>
          </a:p>
          <a:p>
            <a:pPr lvl="1"/>
            <a:r>
              <a:rPr lang="zh-CN" altLang="en-US" dirty="0" smtClean="0">
                <a:latin typeface="SimHei" charset="-122"/>
                <a:ea typeface="SimHei" charset="-122"/>
                <a:cs typeface="SimHei" charset="-122"/>
              </a:rPr>
              <a:t>把</a:t>
            </a:r>
            <a:r>
              <a:rPr lang="zh-CN" altLang="en-US" dirty="0">
                <a:latin typeface="SimHei" charset="-122"/>
                <a:ea typeface="SimHei" charset="-122"/>
                <a:cs typeface="SimHei" charset="-122"/>
              </a:rPr>
              <a:t>标签</a:t>
            </a:r>
            <a:r>
              <a:rPr lang="en-US" altLang="zh-CN" dirty="0">
                <a:latin typeface="SimHei" charset="-122"/>
                <a:ea typeface="SimHei" charset="-122"/>
                <a:cs typeface="SimHei" charset="-122"/>
              </a:rPr>
              <a:t>#irony</a:t>
            </a:r>
            <a:r>
              <a:rPr lang="zh-CN" altLang="en-US" dirty="0">
                <a:latin typeface="SimHei" charset="-122"/>
                <a:ea typeface="SimHei" charset="-122"/>
                <a:cs typeface="SimHei" charset="-122"/>
              </a:rPr>
              <a:t>的微博和另外三组微博两两组成二分类的</a:t>
            </a:r>
            <a:r>
              <a:rPr lang="zh-CN" altLang="en-US" dirty="0" smtClean="0">
                <a:latin typeface="SimHei" charset="-122"/>
                <a:ea typeface="SimHei" charset="-122"/>
                <a:cs typeface="SimHei" charset="-122"/>
              </a:rPr>
              <a:t>实验</a:t>
            </a:r>
            <a:endParaRPr lang="en-US" altLang="zh-CN" dirty="0">
              <a:latin typeface="SimHei" charset="-122"/>
              <a:ea typeface="SimHei" charset="-122"/>
              <a:cs typeface="SimHei" charset="-122"/>
            </a:endParaRPr>
          </a:p>
          <a:p>
            <a:pPr lvl="1"/>
            <a:endParaRPr lang="en-US" altLang="zh-CN" dirty="0" smtClean="0">
              <a:latin typeface="SimHei" charset="-122"/>
              <a:ea typeface="SimHei" charset="-122"/>
              <a:cs typeface="SimHei" charset="-122"/>
            </a:endParaRPr>
          </a:p>
          <a:p>
            <a:r>
              <a:rPr lang="zh-TW" altLang="en-US" dirty="0" smtClean="0">
                <a:latin typeface="SimHei" charset="-122"/>
                <a:ea typeface="SimHei" charset="-122"/>
                <a:cs typeface="SimHei" charset="-122"/>
              </a:rPr>
              <a:t>方法</a:t>
            </a:r>
            <a:endParaRPr lang="en-US" altLang="zh-TW" dirty="0" smtClean="0">
              <a:latin typeface="SimHei" charset="-122"/>
              <a:ea typeface="SimHei" charset="-122"/>
              <a:cs typeface="SimHei" charset="-122"/>
            </a:endParaRPr>
          </a:p>
          <a:p>
            <a:pPr lvl="1"/>
            <a:r>
              <a:rPr lang="zh-CN" altLang="en-US" dirty="0" smtClean="0">
                <a:latin typeface="SimHei" charset="-122"/>
                <a:ea typeface="SimHei" charset="-122"/>
                <a:cs typeface="SimHei" charset="-122"/>
              </a:rPr>
              <a:t>他们</a:t>
            </a:r>
            <a:r>
              <a:rPr lang="zh-CN" altLang="en-US" dirty="0">
                <a:latin typeface="SimHei" charset="-122"/>
                <a:ea typeface="SimHei" charset="-122"/>
                <a:cs typeface="SimHei" charset="-122"/>
              </a:rPr>
              <a:t>提出的算法框架包含了四个方面的特征</a:t>
            </a:r>
            <a:endParaRPr lang="en-US" altLang="zh-CN" dirty="0">
              <a:latin typeface="SimHei" charset="-122"/>
              <a:ea typeface="SimHei" charset="-122"/>
              <a:cs typeface="SimHei" charset="-122"/>
            </a:endParaRPr>
          </a:p>
          <a:p>
            <a:pPr lvl="2"/>
            <a:r>
              <a:rPr lang="zh-CN" altLang="en-US" dirty="0">
                <a:latin typeface="SimHei" charset="-122"/>
                <a:ea typeface="SimHei" charset="-122"/>
                <a:cs typeface="SimHei" charset="-122"/>
              </a:rPr>
              <a:t>特殊标记</a:t>
            </a:r>
            <a:r>
              <a:rPr lang="en-US" altLang="zh-CN" dirty="0">
                <a:latin typeface="SimHei" charset="-122"/>
                <a:ea typeface="SimHei" charset="-122"/>
                <a:cs typeface="SimHei" charset="-122"/>
              </a:rPr>
              <a:t>(</a:t>
            </a:r>
            <a:r>
              <a:rPr lang="zh-CN" altLang="en-US" dirty="0">
                <a:latin typeface="SimHei" charset="-122"/>
                <a:ea typeface="SimHei" charset="-122"/>
                <a:cs typeface="SimHei" charset="-122"/>
              </a:rPr>
              <a:t>词汇和标点符号等</a:t>
            </a:r>
            <a:r>
              <a:rPr lang="en-US" altLang="zh-CN" dirty="0">
                <a:latin typeface="SimHei" charset="-122"/>
                <a:ea typeface="SimHei" charset="-122"/>
                <a:cs typeface="SimHei" charset="-122"/>
              </a:rPr>
              <a:t>), </a:t>
            </a:r>
            <a:r>
              <a:rPr lang="zh-CN" altLang="en-US" dirty="0">
                <a:latin typeface="SimHei" charset="-122"/>
                <a:ea typeface="SimHei" charset="-122"/>
                <a:cs typeface="SimHei" charset="-122"/>
              </a:rPr>
              <a:t>不可预期性，表达风格，以及情感特性</a:t>
            </a:r>
            <a:endParaRPr lang="en-US" altLang="zh-CN" dirty="0">
              <a:latin typeface="SimHei" charset="-122"/>
              <a:ea typeface="SimHei" charset="-122"/>
              <a:cs typeface="SimHei" charset="-122"/>
            </a:endParaRPr>
          </a:p>
          <a:p>
            <a:pPr lvl="1"/>
            <a:r>
              <a:rPr lang="zh-CN" altLang="en-US" dirty="0">
                <a:latin typeface="SimHei" charset="-122"/>
                <a:ea typeface="SimHei" charset="-122"/>
                <a:cs typeface="SimHei" charset="-122"/>
              </a:rPr>
              <a:t>以朴素贝叶斯和决策树作为分类器</a:t>
            </a:r>
            <a:endParaRPr lang="en-US" altLang="zh-CN" dirty="0">
              <a:latin typeface="SimHei" charset="-122"/>
              <a:ea typeface="SimHei" charset="-122"/>
              <a:cs typeface="SimHei" charset="-122"/>
            </a:endParaRPr>
          </a:p>
          <a:p>
            <a:pPr lvl="1"/>
            <a:endParaRPr lang="en-US" altLang="zh-CN" dirty="0">
              <a:latin typeface="SimHei" charset="-122"/>
              <a:ea typeface="SimHei" charset="-122"/>
              <a:cs typeface="SimHei" charset="-122"/>
            </a:endParaRPr>
          </a:p>
          <a:p>
            <a:r>
              <a:rPr lang="zh-CN" altLang="en-US" dirty="0" smtClean="0">
                <a:latin typeface="SimHei" charset="-122"/>
                <a:ea typeface="SimHei" charset="-122"/>
                <a:cs typeface="SimHei" charset="-122"/>
              </a:rPr>
              <a:t>效果</a:t>
            </a:r>
            <a:endParaRPr lang="en-US" altLang="zh-CN" dirty="0">
              <a:latin typeface="SimHei" charset="-122"/>
              <a:ea typeface="SimHei" charset="-122"/>
              <a:cs typeface="SimHei" charset="-122"/>
            </a:endParaRPr>
          </a:p>
          <a:p>
            <a:pPr lvl="1"/>
            <a:r>
              <a:rPr lang="zh-CN" altLang="en-US" dirty="0" smtClean="0">
                <a:latin typeface="SimHei" charset="-122"/>
                <a:ea typeface="SimHei" charset="-122"/>
                <a:cs typeface="SimHei" charset="-122"/>
              </a:rPr>
              <a:t>决策</a:t>
            </a:r>
            <a:r>
              <a:rPr lang="zh-CN" altLang="en-US" dirty="0">
                <a:latin typeface="SimHei" charset="-122"/>
                <a:ea typeface="SimHei" charset="-122"/>
                <a:cs typeface="SimHei" charset="-122"/>
              </a:rPr>
              <a:t>树和朴素贝叶斯之间没有明显更好的</a:t>
            </a:r>
            <a:r>
              <a:rPr lang="zh-CN" altLang="en-US" dirty="0" smtClean="0">
                <a:latin typeface="SimHei" charset="-122"/>
                <a:ea typeface="SimHei" charset="-122"/>
                <a:cs typeface="SimHei" charset="-122"/>
              </a:rPr>
              <a:t>算法</a:t>
            </a:r>
            <a:endParaRPr lang="en-US" altLang="zh-CN" dirty="0" smtClean="0">
              <a:latin typeface="SimHei" charset="-122"/>
              <a:ea typeface="SimHei" charset="-122"/>
              <a:cs typeface="SimHei" charset="-122"/>
            </a:endParaRPr>
          </a:p>
          <a:p>
            <a:pPr lvl="1"/>
            <a:r>
              <a:rPr lang="zh-CN" altLang="en-US" dirty="0" smtClean="0">
                <a:latin typeface="SimHei" charset="-122"/>
                <a:ea typeface="SimHei" charset="-122"/>
                <a:cs typeface="SimHei" charset="-122"/>
              </a:rPr>
              <a:t>在数据均匀和不均匀的情况下分别达到约</a:t>
            </a:r>
            <a:r>
              <a:rPr lang="en-US" altLang="zh-CN" dirty="0" smtClean="0">
                <a:latin typeface="SimHei" charset="-122"/>
                <a:ea typeface="SimHei" charset="-122"/>
                <a:cs typeface="SimHei" charset="-122"/>
              </a:rPr>
              <a:t>0.70</a:t>
            </a:r>
            <a:r>
              <a:rPr lang="zh-CN" altLang="en-US" dirty="0" smtClean="0">
                <a:latin typeface="SimHei" charset="-122"/>
                <a:ea typeface="SimHei" charset="-122"/>
                <a:cs typeface="SimHei" charset="-122"/>
              </a:rPr>
              <a:t>和</a:t>
            </a:r>
            <a:r>
              <a:rPr lang="en-US" altLang="zh-CN" dirty="0" smtClean="0">
                <a:latin typeface="SimHei" charset="-122"/>
                <a:ea typeface="SimHei" charset="-122"/>
                <a:cs typeface="SimHei" charset="-122"/>
              </a:rPr>
              <a:t>0.60</a:t>
            </a:r>
            <a:r>
              <a:rPr lang="zh-CN" altLang="en-US" dirty="0" smtClean="0">
                <a:latin typeface="SimHei" charset="-122"/>
                <a:ea typeface="SimHei" charset="-122"/>
                <a:cs typeface="SimHei" charset="-122"/>
              </a:rPr>
              <a:t>的</a:t>
            </a:r>
            <a:r>
              <a:rPr lang="en-US" altLang="zh-CN" dirty="0" smtClean="0">
                <a:latin typeface="SimHei" charset="-122"/>
                <a:ea typeface="SimHei" charset="-122"/>
                <a:cs typeface="SimHei" charset="-122"/>
              </a:rPr>
              <a:t>F1</a:t>
            </a:r>
            <a:r>
              <a:rPr lang="zh-CN" altLang="en-US" dirty="0" smtClean="0">
                <a:latin typeface="SimHei" charset="-122"/>
                <a:ea typeface="SimHei" charset="-122"/>
                <a:cs typeface="SimHei" charset="-122"/>
              </a:rPr>
              <a:t>值</a:t>
            </a:r>
            <a:endParaRPr kumimoji="1" lang="zh-CN" altLang="en-US" dirty="0">
              <a:latin typeface="SimHei" charset="-122"/>
              <a:ea typeface="SimHei" charset="-122"/>
              <a:cs typeface="SimHei" charset="-122"/>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5636" y="3716211"/>
            <a:ext cx="4708481" cy="2419036"/>
          </a:xfrm>
          <a:prstGeom prst="rect">
            <a:avLst/>
          </a:prstGeom>
        </p:spPr>
      </p:pic>
    </p:spTree>
    <p:extLst>
      <p:ext uri="{BB962C8B-B14F-4D97-AF65-F5344CB8AC3E}">
        <p14:creationId xmlns:p14="http://schemas.microsoft.com/office/powerpoint/2010/main" val="19750713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SimHei" charset="-122"/>
                <a:ea typeface="SimHei" charset="-122"/>
                <a:cs typeface="SimHei" charset="-122"/>
              </a:rPr>
              <a:t>相关工作</a:t>
            </a:r>
            <a:endParaRPr kumimoji="1" lang="zh-CN" altLang="en-US" dirty="0">
              <a:latin typeface="SimHei" charset="-122"/>
              <a:ea typeface="SimHei" charset="-122"/>
              <a:cs typeface="SimHei" charset="-122"/>
            </a:endParaRPr>
          </a:p>
        </p:txBody>
      </p:sp>
      <p:sp>
        <p:nvSpPr>
          <p:cNvPr id="3" name="内容占位符 2"/>
          <p:cNvSpPr>
            <a:spLocks noGrp="1"/>
          </p:cNvSpPr>
          <p:nvPr>
            <p:ph idx="1"/>
          </p:nvPr>
        </p:nvSpPr>
        <p:spPr/>
        <p:txBody>
          <a:bodyPr>
            <a:normAutofit fontScale="92500" lnSpcReduction="10000"/>
          </a:bodyPr>
          <a:lstStyle/>
          <a:p>
            <a:r>
              <a:rPr lang="en-US" altLang="zh-CN" dirty="0">
                <a:latin typeface="SimHei" charset="-122"/>
                <a:ea typeface="SimHei" charset="-122"/>
                <a:cs typeface="SimHei" charset="-122"/>
              </a:rPr>
              <a:t>Kuumeman</a:t>
            </a:r>
            <a:r>
              <a:rPr lang="zh-CN" altLang="en-US" dirty="0">
                <a:latin typeface="SimHei" charset="-122"/>
                <a:ea typeface="SimHei" charset="-122"/>
                <a:cs typeface="SimHei" charset="-122"/>
              </a:rPr>
              <a:t>等</a:t>
            </a:r>
            <a:r>
              <a:rPr lang="zh-CN" altLang="en-US" dirty="0" smtClean="0">
                <a:latin typeface="SimHei" charset="-122"/>
                <a:ea typeface="SimHei" charset="-122"/>
                <a:cs typeface="SimHei" charset="-122"/>
              </a:rPr>
              <a:t>人</a:t>
            </a:r>
            <a:r>
              <a:rPr lang="en-US" altLang="zh-CN" dirty="0" smtClean="0">
                <a:latin typeface="SimHei" charset="-122"/>
                <a:ea typeface="SimHei" charset="-122"/>
                <a:cs typeface="SimHei" charset="-122"/>
              </a:rPr>
              <a:t>[4]</a:t>
            </a:r>
            <a:r>
              <a:rPr lang="zh-TW" altLang="en-US" dirty="0" smtClean="0">
                <a:latin typeface="SimHei" charset="-122"/>
                <a:ea typeface="SimHei" charset="-122"/>
                <a:cs typeface="SimHei" charset="-122"/>
              </a:rPr>
              <a:t> </a:t>
            </a:r>
            <a:r>
              <a:rPr lang="zh-CN" altLang="en-US" dirty="0" smtClean="0">
                <a:latin typeface="SimHei" charset="-122"/>
                <a:ea typeface="SimHei" charset="-122"/>
                <a:cs typeface="SimHei" charset="-122"/>
              </a:rPr>
              <a:t>对</a:t>
            </a:r>
            <a:r>
              <a:rPr lang="en-US" altLang="zh-CN" dirty="0">
                <a:latin typeface="SimHei" charset="-122"/>
                <a:ea typeface="SimHei" charset="-122"/>
                <a:cs typeface="SimHei" charset="-122"/>
              </a:rPr>
              <a:t>Twitter</a:t>
            </a:r>
            <a:r>
              <a:rPr lang="zh-CN" altLang="en-US" dirty="0">
                <a:latin typeface="SimHei" charset="-122"/>
                <a:ea typeface="SimHei" charset="-122"/>
                <a:cs typeface="SimHei" charset="-122"/>
              </a:rPr>
              <a:t>上的德语微博进行反讽</a:t>
            </a:r>
            <a:r>
              <a:rPr lang="zh-CN" altLang="en-US" dirty="0" smtClean="0">
                <a:latin typeface="SimHei" charset="-122"/>
                <a:ea typeface="SimHei" charset="-122"/>
                <a:cs typeface="SimHei" charset="-122"/>
              </a:rPr>
              <a:t>识别</a:t>
            </a:r>
            <a:endParaRPr lang="en-US" altLang="zh-CN" dirty="0" smtClean="0">
              <a:latin typeface="SimHei" charset="-122"/>
              <a:ea typeface="SimHei" charset="-122"/>
              <a:cs typeface="SimHei" charset="-122"/>
            </a:endParaRPr>
          </a:p>
          <a:p>
            <a:pPr lvl="1"/>
            <a:r>
              <a:rPr lang="zh-CN" altLang="en-US" dirty="0" smtClean="0">
                <a:latin typeface="SimHei" charset="-122"/>
                <a:ea typeface="SimHei" charset="-122"/>
                <a:cs typeface="SimHei" charset="-122"/>
              </a:rPr>
              <a:t>识别</a:t>
            </a:r>
            <a:r>
              <a:rPr lang="zh-CN" altLang="en-US" dirty="0">
                <a:latin typeface="SimHei" charset="-122"/>
                <a:ea typeface="SimHei" charset="-122"/>
                <a:cs typeface="SimHei" charset="-122"/>
              </a:rPr>
              <a:t>是否带有反讽</a:t>
            </a:r>
            <a:endParaRPr lang="en-US" altLang="zh-CN" dirty="0">
              <a:latin typeface="SimHei" charset="-122"/>
              <a:ea typeface="SimHei" charset="-122"/>
              <a:cs typeface="SimHei" charset="-122"/>
            </a:endParaRPr>
          </a:p>
          <a:p>
            <a:pPr lvl="1"/>
            <a:endParaRPr lang="en-US" altLang="zh-CN" dirty="0" smtClean="0">
              <a:latin typeface="SimHei" charset="-122"/>
              <a:ea typeface="SimHei" charset="-122"/>
              <a:cs typeface="SimHei" charset="-122"/>
            </a:endParaRPr>
          </a:p>
          <a:p>
            <a:r>
              <a:rPr lang="zh-CN" altLang="en-US" dirty="0" smtClean="0">
                <a:latin typeface="SimHei" charset="-122"/>
                <a:ea typeface="SimHei" charset="-122"/>
                <a:cs typeface="SimHei" charset="-122"/>
              </a:rPr>
              <a:t>实验数据</a:t>
            </a:r>
            <a:endParaRPr lang="en-US" altLang="zh-CN" dirty="0" smtClean="0">
              <a:latin typeface="SimHei" charset="-122"/>
              <a:ea typeface="SimHei" charset="-122"/>
              <a:cs typeface="SimHei" charset="-122"/>
            </a:endParaRPr>
          </a:p>
          <a:p>
            <a:pPr lvl="1"/>
            <a:r>
              <a:rPr lang="zh-CN" altLang="en-US" dirty="0" smtClean="0">
                <a:latin typeface="SimHei" charset="-122"/>
                <a:ea typeface="SimHei" charset="-122"/>
                <a:cs typeface="SimHei" charset="-122"/>
              </a:rPr>
              <a:t>利用 </a:t>
            </a:r>
            <a:r>
              <a:rPr lang="en-US" altLang="zh-CN" dirty="0" smtClean="0">
                <a:latin typeface="SimHei" charset="-122"/>
                <a:ea typeface="SimHei" charset="-122"/>
                <a:cs typeface="SimHei" charset="-122"/>
              </a:rPr>
              <a:t>'#sarcasm', '#irony', '#cynicism'</a:t>
            </a:r>
            <a:r>
              <a:rPr lang="zh-CN" altLang="en-US" dirty="0" smtClean="0">
                <a:latin typeface="SimHei" charset="-122"/>
                <a:ea typeface="SimHei" charset="-122"/>
                <a:cs typeface="SimHei" charset="-122"/>
              </a:rPr>
              <a:t>和</a:t>
            </a:r>
            <a:r>
              <a:rPr lang="en-US" altLang="zh-CN" dirty="0" smtClean="0">
                <a:latin typeface="SimHei" charset="-122"/>
                <a:ea typeface="SimHei" charset="-122"/>
                <a:cs typeface="SimHei" charset="-122"/>
              </a:rPr>
              <a:t>'#not'</a:t>
            </a:r>
            <a:r>
              <a:rPr lang="zh-CN" altLang="en-US" dirty="0" smtClean="0">
                <a:latin typeface="SimHei" charset="-122"/>
                <a:ea typeface="SimHei" charset="-122"/>
                <a:cs typeface="SimHei" charset="-122"/>
              </a:rPr>
              <a:t>对应的德语井号标签在</a:t>
            </a:r>
            <a:r>
              <a:rPr lang="en-US" altLang="zh-CN" dirty="0" smtClean="0">
                <a:latin typeface="SimHei" charset="-122"/>
                <a:ea typeface="SimHei" charset="-122"/>
                <a:cs typeface="SimHei" charset="-122"/>
              </a:rPr>
              <a:t>Twitter</a:t>
            </a:r>
            <a:r>
              <a:rPr lang="zh-CN" altLang="en-US" dirty="0" smtClean="0">
                <a:latin typeface="SimHei" charset="-122"/>
                <a:ea typeface="SimHei" charset="-122"/>
                <a:cs typeface="SimHei" charset="-122"/>
              </a:rPr>
              <a:t>上自动获取与反讽相关和无关的微博</a:t>
            </a:r>
            <a:endParaRPr lang="en-US" altLang="zh-CN" dirty="0" smtClean="0">
              <a:latin typeface="SimHei" charset="-122"/>
              <a:ea typeface="SimHei" charset="-122"/>
              <a:cs typeface="SimHei" charset="-122"/>
            </a:endParaRPr>
          </a:p>
          <a:p>
            <a:pPr lvl="1"/>
            <a:endParaRPr lang="en-US" altLang="zh-CN" dirty="0" smtClean="0">
              <a:latin typeface="SimHei" charset="-122"/>
              <a:ea typeface="SimHei" charset="-122"/>
              <a:cs typeface="SimHei" charset="-122"/>
            </a:endParaRPr>
          </a:p>
          <a:p>
            <a:r>
              <a:rPr lang="zh-TW" altLang="en-US" dirty="0" smtClean="0">
                <a:latin typeface="SimHei" charset="-122"/>
                <a:ea typeface="SimHei" charset="-122"/>
                <a:cs typeface="SimHei" charset="-122"/>
              </a:rPr>
              <a:t>方法</a:t>
            </a:r>
            <a:endParaRPr lang="en-US" altLang="zh-TW" dirty="0" smtClean="0">
              <a:latin typeface="SimHei" charset="-122"/>
              <a:ea typeface="SimHei" charset="-122"/>
              <a:cs typeface="SimHei" charset="-122"/>
            </a:endParaRPr>
          </a:p>
          <a:p>
            <a:pPr lvl="1"/>
            <a:r>
              <a:rPr lang="zh-CN" altLang="en-US" dirty="0" smtClean="0">
                <a:latin typeface="SimHei" charset="-122"/>
                <a:ea typeface="SimHei" charset="-122"/>
                <a:cs typeface="SimHei" charset="-122"/>
              </a:rPr>
              <a:t>分类器选用</a:t>
            </a:r>
            <a:r>
              <a:rPr lang="en-US" altLang="zh-CN" dirty="0" smtClean="0">
                <a:latin typeface="SimHei" charset="-122"/>
                <a:ea typeface="SimHei" charset="-122"/>
                <a:cs typeface="SimHei" charset="-122"/>
              </a:rPr>
              <a:t>Balanced Winnow [5]</a:t>
            </a:r>
          </a:p>
          <a:p>
            <a:pPr lvl="1"/>
            <a:r>
              <a:rPr lang="zh-CN" altLang="en-US" dirty="0" smtClean="0">
                <a:latin typeface="SimHei" charset="-122"/>
                <a:ea typeface="SimHei" charset="-122"/>
                <a:cs typeface="SimHei" charset="-122"/>
              </a:rPr>
              <a:t>特征方面提取的是</a:t>
            </a:r>
            <a:r>
              <a:rPr lang="en-US" altLang="zh-CN" dirty="0" smtClean="0">
                <a:latin typeface="SimHei" charset="-122"/>
                <a:ea typeface="SimHei" charset="-122"/>
                <a:cs typeface="SimHei" charset="-122"/>
              </a:rPr>
              <a:t>N-Gram</a:t>
            </a:r>
            <a:r>
              <a:rPr lang="zh-CN" altLang="en-US" dirty="0" smtClean="0">
                <a:latin typeface="SimHei" charset="-122"/>
                <a:ea typeface="SimHei" charset="-122"/>
                <a:cs typeface="SimHei" charset="-122"/>
              </a:rPr>
              <a:t>特征</a:t>
            </a:r>
            <a:endParaRPr lang="en-US" altLang="zh-CN" dirty="0" smtClean="0">
              <a:latin typeface="SimHei" charset="-122"/>
              <a:ea typeface="SimHei" charset="-122"/>
              <a:cs typeface="SimHei" charset="-122"/>
            </a:endParaRPr>
          </a:p>
          <a:p>
            <a:pPr lvl="1"/>
            <a:endParaRPr lang="en-US" altLang="zh-CN" dirty="0" smtClean="0">
              <a:latin typeface="SimHei" charset="-122"/>
              <a:ea typeface="SimHei" charset="-122"/>
              <a:cs typeface="SimHei" charset="-122"/>
            </a:endParaRPr>
          </a:p>
          <a:p>
            <a:r>
              <a:rPr lang="zh-CN" altLang="en-US" dirty="0" smtClean="0">
                <a:latin typeface="SimHei" charset="-122"/>
                <a:ea typeface="SimHei" charset="-122"/>
                <a:cs typeface="SimHei" charset="-122"/>
              </a:rPr>
              <a:t>效果</a:t>
            </a:r>
            <a:endParaRPr lang="en-US" altLang="zh-CN" dirty="0" smtClean="0">
              <a:latin typeface="SimHei" charset="-122"/>
              <a:ea typeface="SimHei" charset="-122"/>
              <a:cs typeface="SimHei" charset="-122"/>
            </a:endParaRPr>
          </a:p>
          <a:p>
            <a:pPr lvl="1"/>
            <a:r>
              <a:rPr lang="zh-CN" altLang="en-US" dirty="0" smtClean="0">
                <a:latin typeface="SimHei" charset="-122"/>
                <a:ea typeface="SimHei" charset="-122"/>
                <a:cs typeface="SimHei" charset="-122"/>
              </a:rPr>
              <a:t>测试集上达到</a:t>
            </a:r>
            <a:r>
              <a:rPr lang="en-US" altLang="zh-CN" dirty="0" smtClean="0">
                <a:latin typeface="SimHei" charset="-122"/>
                <a:ea typeface="SimHei" charset="-122"/>
                <a:cs typeface="SimHei" charset="-122"/>
              </a:rPr>
              <a:t>0.85</a:t>
            </a:r>
            <a:r>
              <a:rPr lang="zh-CN" altLang="en-US" dirty="0" smtClean="0">
                <a:latin typeface="SimHei" charset="-122"/>
                <a:ea typeface="SimHei" charset="-122"/>
                <a:cs typeface="SimHei" charset="-122"/>
              </a:rPr>
              <a:t>的召回率和</a:t>
            </a:r>
            <a:r>
              <a:rPr lang="en-US" altLang="zh-CN" dirty="0" smtClean="0">
                <a:latin typeface="SimHei" charset="-122"/>
                <a:ea typeface="SimHei" charset="-122"/>
                <a:cs typeface="SimHei" charset="-122"/>
              </a:rPr>
              <a:t>0.87</a:t>
            </a:r>
            <a:r>
              <a:rPr lang="zh-CN" altLang="en-US" dirty="0" smtClean="0">
                <a:latin typeface="SimHei" charset="-122"/>
                <a:ea typeface="SimHei" charset="-122"/>
                <a:cs typeface="SimHei" charset="-122"/>
              </a:rPr>
              <a:t>的</a:t>
            </a:r>
            <a:r>
              <a:rPr lang="en-US" altLang="zh-CN" dirty="0" smtClean="0">
                <a:latin typeface="SimHei" charset="-122"/>
                <a:ea typeface="SimHei" charset="-122"/>
                <a:cs typeface="SimHei" charset="-122"/>
              </a:rPr>
              <a:t>AUC</a:t>
            </a:r>
            <a:r>
              <a:rPr lang="zh-CN" altLang="en-US" dirty="0" smtClean="0">
                <a:latin typeface="SimHei" charset="-122"/>
                <a:ea typeface="SimHei" charset="-122"/>
                <a:cs typeface="SimHei" charset="-122"/>
              </a:rPr>
              <a:t>值</a:t>
            </a:r>
            <a:endParaRPr lang="en-US" altLang="zh-CN" dirty="0" smtClean="0">
              <a:latin typeface="SimHei" charset="-122"/>
              <a:ea typeface="SimHei" charset="-122"/>
              <a:cs typeface="SimHei" charset="-122"/>
            </a:endParaRPr>
          </a:p>
          <a:p>
            <a:endParaRPr kumimoji="1" lang="zh-CN" altLang="en-US" dirty="0">
              <a:latin typeface="SimHei" charset="-122"/>
              <a:ea typeface="SimHei" charset="-122"/>
              <a:cs typeface="SimHei" charset="-122"/>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4062" y="4925843"/>
            <a:ext cx="6164800" cy="825264"/>
          </a:xfrm>
          <a:prstGeom prst="rect">
            <a:avLst/>
          </a:prstGeom>
        </p:spPr>
      </p:pic>
    </p:spTree>
    <p:extLst>
      <p:ext uri="{BB962C8B-B14F-4D97-AF65-F5344CB8AC3E}">
        <p14:creationId xmlns:p14="http://schemas.microsoft.com/office/powerpoint/2010/main" val="19981755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SimHei" charset="-122"/>
                <a:ea typeface="SimHei" charset="-122"/>
                <a:cs typeface="SimHei" charset="-122"/>
              </a:rPr>
              <a:t>相关工作</a:t>
            </a:r>
            <a:endParaRPr kumimoji="1" lang="zh-CN" altLang="en-US" dirty="0">
              <a:latin typeface="SimHei" charset="-122"/>
              <a:ea typeface="SimHei" charset="-122"/>
              <a:cs typeface="SimHei" charset="-122"/>
            </a:endParaRPr>
          </a:p>
        </p:txBody>
      </p:sp>
      <p:sp>
        <p:nvSpPr>
          <p:cNvPr id="3" name="内容占位符 2"/>
          <p:cNvSpPr>
            <a:spLocks noGrp="1"/>
          </p:cNvSpPr>
          <p:nvPr>
            <p:ph idx="1"/>
          </p:nvPr>
        </p:nvSpPr>
        <p:spPr>
          <a:xfrm>
            <a:off x="1215267" y="1632156"/>
            <a:ext cx="10058400" cy="4611329"/>
          </a:xfrm>
        </p:spPr>
        <p:txBody>
          <a:bodyPr>
            <a:normAutofit fontScale="85000" lnSpcReduction="20000"/>
          </a:bodyPr>
          <a:lstStyle/>
          <a:p>
            <a:r>
              <a:rPr lang="en-US" altLang="zh-CN" dirty="0">
                <a:latin typeface="SimHei" charset="-122"/>
                <a:ea typeface="SimHei" charset="-122"/>
                <a:cs typeface="SimHei" charset="-122"/>
              </a:rPr>
              <a:t>Soujanya</a:t>
            </a:r>
            <a:r>
              <a:rPr lang="zh-CN" altLang="en-US" dirty="0">
                <a:latin typeface="SimHei" charset="-122"/>
                <a:ea typeface="SimHei" charset="-122"/>
                <a:cs typeface="SimHei" charset="-122"/>
              </a:rPr>
              <a:t>等</a:t>
            </a:r>
            <a:r>
              <a:rPr lang="zh-CN" altLang="en-US" dirty="0" smtClean="0">
                <a:latin typeface="SimHei" charset="-122"/>
                <a:ea typeface="SimHei" charset="-122"/>
                <a:cs typeface="SimHei" charset="-122"/>
              </a:rPr>
              <a:t>人</a:t>
            </a:r>
            <a:r>
              <a:rPr lang="en-US" altLang="zh-CN" dirty="0" smtClean="0">
                <a:latin typeface="SimHei" charset="-122"/>
                <a:ea typeface="SimHei" charset="-122"/>
                <a:cs typeface="SimHei" charset="-122"/>
              </a:rPr>
              <a:t>[6]</a:t>
            </a:r>
            <a:r>
              <a:rPr lang="zh-TW" altLang="en-US" dirty="0" smtClean="0">
                <a:latin typeface="SimHei" charset="-122"/>
                <a:ea typeface="SimHei" charset="-122"/>
                <a:cs typeface="SimHei" charset="-122"/>
              </a:rPr>
              <a:t> </a:t>
            </a:r>
            <a:r>
              <a:rPr lang="zh-CN" altLang="en-US" dirty="0" smtClean="0">
                <a:latin typeface="SimHei" charset="-122"/>
                <a:ea typeface="SimHei" charset="-122"/>
                <a:cs typeface="SimHei" charset="-122"/>
              </a:rPr>
              <a:t>对</a:t>
            </a:r>
            <a:r>
              <a:rPr lang="en-US" altLang="zh-CN" dirty="0">
                <a:latin typeface="SimHei" charset="-122"/>
                <a:ea typeface="SimHei" charset="-122"/>
                <a:cs typeface="SimHei" charset="-122"/>
              </a:rPr>
              <a:t>Twitter</a:t>
            </a:r>
            <a:r>
              <a:rPr lang="zh-CN" altLang="en-US" dirty="0">
                <a:latin typeface="SimHei" charset="-122"/>
                <a:ea typeface="SimHei" charset="-122"/>
                <a:cs typeface="SimHei" charset="-122"/>
              </a:rPr>
              <a:t>上的英语</a:t>
            </a:r>
            <a:r>
              <a:rPr lang="zh-CN" altLang="en-US" dirty="0" smtClean="0">
                <a:latin typeface="SimHei" charset="-122"/>
                <a:ea typeface="SimHei" charset="-122"/>
                <a:cs typeface="SimHei" charset="-122"/>
              </a:rPr>
              <a:t>微博的反讽识别</a:t>
            </a:r>
            <a:endParaRPr lang="en-US" altLang="zh-CN" smtClean="0">
              <a:latin typeface="SimHei" charset="-122"/>
              <a:ea typeface="SimHei" charset="-122"/>
              <a:cs typeface="SimHei" charset="-122"/>
            </a:endParaRPr>
          </a:p>
          <a:p>
            <a:pPr lvl="1"/>
            <a:r>
              <a:rPr lang="zh-CN" altLang="en-US" smtClean="0">
                <a:latin typeface="SimHei" charset="-122"/>
                <a:ea typeface="SimHei" charset="-122"/>
                <a:cs typeface="SimHei" charset="-122"/>
              </a:rPr>
              <a:t>识别</a:t>
            </a:r>
            <a:r>
              <a:rPr lang="zh-CN" altLang="en-US" dirty="0">
                <a:latin typeface="SimHei" charset="-122"/>
                <a:ea typeface="SimHei" charset="-122"/>
                <a:cs typeface="SimHei" charset="-122"/>
              </a:rPr>
              <a:t>是否</a:t>
            </a:r>
            <a:r>
              <a:rPr lang="zh-CN" altLang="en-US" dirty="0" smtClean="0">
                <a:latin typeface="SimHei" charset="-122"/>
                <a:ea typeface="SimHei" charset="-122"/>
                <a:cs typeface="SimHei" charset="-122"/>
              </a:rPr>
              <a:t>带有反讽</a:t>
            </a:r>
            <a:endParaRPr lang="en-US" altLang="zh-CN" dirty="0">
              <a:latin typeface="SimHei" charset="-122"/>
              <a:ea typeface="SimHei" charset="-122"/>
              <a:cs typeface="SimHei" charset="-122"/>
            </a:endParaRPr>
          </a:p>
          <a:p>
            <a:pPr lvl="2"/>
            <a:endParaRPr lang="en-US" altLang="zh-CN" dirty="0" smtClean="0">
              <a:latin typeface="SimHei" charset="-122"/>
              <a:ea typeface="SimHei" charset="-122"/>
              <a:cs typeface="SimHei" charset="-122"/>
            </a:endParaRPr>
          </a:p>
          <a:p>
            <a:r>
              <a:rPr lang="zh-CN" altLang="en-US" dirty="0" smtClean="0">
                <a:latin typeface="SimHei" charset="-122"/>
                <a:ea typeface="SimHei" charset="-122"/>
                <a:cs typeface="SimHei" charset="-122"/>
              </a:rPr>
              <a:t>实验</a:t>
            </a:r>
            <a:r>
              <a:rPr lang="zh-CN" altLang="en-US" dirty="0">
                <a:latin typeface="SimHei" charset="-122"/>
                <a:ea typeface="SimHei" charset="-122"/>
                <a:cs typeface="SimHei" charset="-122"/>
              </a:rPr>
              <a:t>数据</a:t>
            </a:r>
            <a:endParaRPr lang="en-US" altLang="zh-CN" dirty="0">
              <a:latin typeface="SimHei" charset="-122"/>
              <a:ea typeface="SimHei" charset="-122"/>
              <a:cs typeface="SimHei" charset="-122"/>
            </a:endParaRPr>
          </a:p>
          <a:p>
            <a:pPr marL="544068" lvl="1" indent="-342900">
              <a:buFont typeface="+mj-lt"/>
              <a:buAutoNum type="arabicPeriod"/>
            </a:pPr>
            <a:r>
              <a:rPr lang="en-US" altLang="zh-CN" dirty="0" err="1" smtClean="0">
                <a:latin typeface="SimHei" charset="-122"/>
                <a:ea typeface="SimHei" charset="-122"/>
                <a:cs typeface="SimHei" charset="-122"/>
              </a:rPr>
              <a:t>Pta</a:t>
            </a:r>
            <a:r>
              <a:rPr lang="en-US" altLang="zh-CN" dirty="0" smtClean="0">
                <a:latin typeface="SimHei" charset="-122"/>
                <a:ea typeface="SimHei" charset="-122"/>
                <a:cs typeface="SimHei" charset="-122"/>
              </a:rPr>
              <a:t> </a:t>
            </a:r>
            <a:r>
              <a:rPr lang="en-US" altLang="zh-CN" dirty="0">
                <a:latin typeface="SimHei" charset="-122"/>
                <a:ea typeface="SimHei" charset="-122"/>
                <a:cs typeface="SimHei" charset="-122"/>
              </a:rPr>
              <a:t>́</a:t>
            </a:r>
            <a:r>
              <a:rPr lang="en-US" altLang="zh-CN" dirty="0" err="1">
                <a:latin typeface="SimHei" charset="-122"/>
                <a:ea typeface="SimHei" charset="-122"/>
                <a:cs typeface="SimHei" charset="-122"/>
              </a:rPr>
              <a:t>cek</a:t>
            </a:r>
            <a:r>
              <a:rPr lang="zh-CN" altLang="en-US" dirty="0">
                <a:latin typeface="SimHei" charset="-122"/>
                <a:ea typeface="SimHei" charset="-122"/>
                <a:cs typeface="SimHei" charset="-122"/>
              </a:rPr>
              <a:t>等</a:t>
            </a:r>
            <a:r>
              <a:rPr lang="zh-CN" altLang="en-US" dirty="0" smtClean="0">
                <a:latin typeface="SimHei" charset="-122"/>
                <a:ea typeface="SimHei" charset="-122"/>
                <a:cs typeface="SimHei" charset="-122"/>
              </a:rPr>
              <a:t>人</a:t>
            </a:r>
            <a:r>
              <a:rPr lang="en-US" altLang="zh-CN" dirty="0" smtClean="0">
                <a:latin typeface="SimHei" charset="-122"/>
                <a:ea typeface="SimHei" charset="-122"/>
                <a:cs typeface="SimHei" charset="-122"/>
              </a:rPr>
              <a:t>[7]</a:t>
            </a:r>
            <a:r>
              <a:rPr lang="zh-CN" altLang="en-US" dirty="0" smtClean="0">
                <a:latin typeface="SimHei" charset="-122"/>
                <a:ea typeface="SimHei" charset="-122"/>
                <a:cs typeface="SimHei" charset="-122"/>
              </a:rPr>
              <a:t> 公开的数据集</a:t>
            </a:r>
            <a:endParaRPr lang="en-US" altLang="zh-CN" dirty="0" smtClean="0">
              <a:latin typeface="SimHei" charset="-122"/>
              <a:ea typeface="SimHei" charset="-122"/>
              <a:cs typeface="SimHei" charset="-122"/>
            </a:endParaRPr>
          </a:p>
          <a:p>
            <a:pPr marL="544068" lvl="1" indent="-342900">
              <a:buFont typeface="+mj-lt"/>
              <a:buAutoNum type="arabicPeriod"/>
            </a:pPr>
            <a:r>
              <a:rPr lang="en-US" altLang="zh-CN" dirty="0">
                <a:latin typeface="SimHei" charset="-122"/>
                <a:ea typeface="SimHei" charset="-122"/>
                <a:cs typeface="SimHei" charset="-122"/>
              </a:rPr>
              <a:t>http://</a:t>
            </a:r>
            <a:r>
              <a:rPr lang="en-US" altLang="zh-CN" dirty="0" smtClean="0">
                <a:latin typeface="SimHei" charset="-122"/>
                <a:ea typeface="SimHei" charset="-122"/>
                <a:cs typeface="SimHei" charset="-122"/>
              </a:rPr>
              <a:t>thesarcasmdetector.com</a:t>
            </a:r>
          </a:p>
          <a:p>
            <a:pPr lvl="1"/>
            <a:endParaRPr lang="en-US" altLang="zh-CN" dirty="0">
              <a:latin typeface="SimHei" charset="-122"/>
              <a:ea typeface="SimHei" charset="-122"/>
              <a:cs typeface="SimHei" charset="-122"/>
            </a:endParaRPr>
          </a:p>
          <a:p>
            <a:r>
              <a:rPr lang="zh-TW" altLang="en-US" dirty="0" smtClean="0">
                <a:latin typeface="SimHei" charset="-122"/>
                <a:ea typeface="SimHei" charset="-122"/>
                <a:cs typeface="SimHei" charset="-122"/>
              </a:rPr>
              <a:t>方法</a:t>
            </a:r>
            <a:endParaRPr lang="en-US" altLang="zh-TW" dirty="0" smtClean="0">
              <a:latin typeface="SimHei" charset="-122"/>
              <a:ea typeface="SimHei" charset="-122"/>
              <a:cs typeface="SimHei" charset="-122"/>
            </a:endParaRPr>
          </a:p>
          <a:p>
            <a:pPr lvl="1"/>
            <a:r>
              <a:rPr lang="zh-CN" altLang="en-US" dirty="0" smtClean="0">
                <a:latin typeface="SimHei" charset="-122"/>
                <a:ea typeface="SimHei" charset="-122"/>
                <a:cs typeface="SimHei" charset="-122"/>
              </a:rPr>
              <a:t>首次</a:t>
            </a:r>
            <a:r>
              <a:rPr lang="zh-CN" altLang="en-US" dirty="0">
                <a:latin typeface="SimHei" charset="-122"/>
                <a:ea typeface="SimHei" charset="-122"/>
                <a:cs typeface="SimHei" charset="-122"/>
              </a:rPr>
              <a:t>尝试将神经网络应用于对微博的反讽</a:t>
            </a:r>
            <a:r>
              <a:rPr lang="zh-CN" altLang="en-US" dirty="0" smtClean="0">
                <a:latin typeface="SimHei" charset="-122"/>
                <a:ea typeface="SimHei" charset="-122"/>
                <a:cs typeface="SimHei" charset="-122"/>
              </a:rPr>
              <a:t>识别</a:t>
            </a:r>
            <a:endParaRPr lang="en-US" altLang="zh-CN" dirty="0" smtClean="0">
              <a:latin typeface="SimHei" charset="-122"/>
              <a:ea typeface="SimHei" charset="-122"/>
              <a:cs typeface="SimHei" charset="-122"/>
            </a:endParaRPr>
          </a:p>
          <a:p>
            <a:pPr lvl="1"/>
            <a:r>
              <a:rPr lang="zh-CN" altLang="en-US" dirty="0">
                <a:latin typeface="SimHei" charset="-122"/>
                <a:ea typeface="SimHei" charset="-122"/>
                <a:cs typeface="SimHei" charset="-122"/>
              </a:rPr>
              <a:t>算法框架主要包含四个卷积神经网络，利用不同的数据集进行预</a:t>
            </a:r>
            <a:r>
              <a:rPr lang="zh-CN" altLang="en-US" dirty="0" smtClean="0">
                <a:latin typeface="SimHei" charset="-122"/>
                <a:ea typeface="SimHei" charset="-122"/>
                <a:cs typeface="SimHei" charset="-122"/>
              </a:rPr>
              <a:t>训练</a:t>
            </a:r>
            <a:endParaRPr lang="en-US" altLang="zh-CN" dirty="0" smtClean="0">
              <a:latin typeface="SimHei" charset="-122"/>
              <a:ea typeface="SimHei" charset="-122"/>
              <a:cs typeface="SimHei" charset="-122"/>
            </a:endParaRPr>
          </a:p>
          <a:p>
            <a:pPr lvl="2"/>
            <a:r>
              <a:rPr lang="zh-CN" altLang="en-US" dirty="0" smtClean="0">
                <a:latin typeface="SimHei" charset="-122"/>
                <a:ea typeface="SimHei" charset="-122"/>
                <a:cs typeface="SimHei" charset="-122"/>
              </a:rPr>
              <a:t>分别</a:t>
            </a:r>
            <a:r>
              <a:rPr lang="zh-CN" altLang="en-US" dirty="0">
                <a:latin typeface="SimHei" charset="-122"/>
                <a:ea typeface="SimHei" charset="-122"/>
                <a:cs typeface="SimHei" charset="-122"/>
              </a:rPr>
              <a:t>对应反讽识别、情感极性识别、情感类型识别和性格</a:t>
            </a:r>
            <a:r>
              <a:rPr lang="zh-CN" altLang="en-US" dirty="0" smtClean="0">
                <a:latin typeface="SimHei" charset="-122"/>
                <a:ea typeface="SimHei" charset="-122"/>
                <a:cs typeface="SimHei" charset="-122"/>
              </a:rPr>
              <a:t>识别</a:t>
            </a:r>
            <a:endParaRPr lang="en-US" altLang="zh-CN" dirty="0" smtClean="0">
              <a:latin typeface="SimHei" charset="-122"/>
              <a:ea typeface="SimHei" charset="-122"/>
              <a:cs typeface="SimHei" charset="-122"/>
            </a:endParaRPr>
          </a:p>
          <a:p>
            <a:pPr lvl="1"/>
            <a:r>
              <a:rPr lang="zh-CN" altLang="en-US" dirty="0" smtClean="0">
                <a:latin typeface="SimHei" charset="-122"/>
                <a:ea typeface="SimHei" charset="-122"/>
                <a:cs typeface="SimHei" charset="-122"/>
              </a:rPr>
              <a:t>后融合</a:t>
            </a:r>
            <a:endParaRPr lang="en-US" altLang="zh-CN" dirty="0" smtClean="0">
              <a:latin typeface="SimHei" charset="-122"/>
              <a:ea typeface="SimHei" charset="-122"/>
              <a:cs typeface="SimHei" charset="-122"/>
            </a:endParaRPr>
          </a:p>
          <a:p>
            <a:pPr marL="726948" lvl="2" indent="-342900">
              <a:buFont typeface="+mj-lt"/>
              <a:buAutoNum type="arabicPeriod"/>
            </a:pPr>
            <a:r>
              <a:rPr lang="zh-CN" altLang="en-US" dirty="0" smtClean="0">
                <a:latin typeface="SimHei" charset="-122"/>
                <a:ea typeface="SimHei" charset="-122"/>
                <a:cs typeface="SimHei" charset="-122"/>
              </a:rPr>
              <a:t>支持</a:t>
            </a:r>
            <a:r>
              <a:rPr lang="zh-CN" altLang="en-US" dirty="0">
                <a:latin typeface="SimHei" charset="-122"/>
                <a:ea typeface="SimHei" charset="-122"/>
                <a:cs typeface="SimHei" charset="-122"/>
              </a:rPr>
              <a:t>向量机</a:t>
            </a:r>
            <a:r>
              <a:rPr lang="en-US" altLang="zh-CN" dirty="0">
                <a:latin typeface="SimHei" charset="-122"/>
                <a:ea typeface="SimHei" charset="-122"/>
                <a:cs typeface="SimHei" charset="-122"/>
              </a:rPr>
              <a:t>(</a:t>
            </a:r>
            <a:r>
              <a:rPr lang="en-US" altLang="zh-CN" dirty="0" smtClean="0">
                <a:latin typeface="SimHei" charset="-122"/>
                <a:ea typeface="SimHei" charset="-122"/>
                <a:cs typeface="SimHei" charset="-122"/>
              </a:rPr>
              <a:t>SVM</a:t>
            </a:r>
            <a:r>
              <a:rPr lang="en-US" altLang="zh-CN" dirty="0">
                <a:latin typeface="SimHei" charset="-122"/>
                <a:ea typeface="SimHei" charset="-122"/>
                <a:cs typeface="SimHei" charset="-122"/>
              </a:rPr>
              <a:t>)</a:t>
            </a:r>
            <a:r>
              <a:rPr lang="zh-CN" altLang="en-US" dirty="0">
                <a:latin typeface="SimHei" charset="-122"/>
                <a:ea typeface="SimHei" charset="-122"/>
                <a:cs typeface="SimHei" charset="-122"/>
              </a:rPr>
              <a:t>的</a:t>
            </a:r>
            <a:r>
              <a:rPr lang="zh-CN" altLang="en-US" dirty="0" smtClean="0">
                <a:latin typeface="SimHei" charset="-122"/>
                <a:ea typeface="SimHei" charset="-122"/>
                <a:cs typeface="SimHei" charset="-122"/>
              </a:rPr>
              <a:t>输入</a:t>
            </a:r>
            <a:endParaRPr lang="en-US" altLang="zh-CN" dirty="0" smtClean="0">
              <a:latin typeface="SimHei" charset="-122"/>
              <a:ea typeface="SimHei" charset="-122"/>
              <a:cs typeface="SimHei" charset="-122"/>
            </a:endParaRPr>
          </a:p>
          <a:p>
            <a:pPr marL="726948" lvl="2" indent="-342900">
              <a:buFont typeface="+mj-lt"/>
              <a:buAutoNum type="arabicPeriod"/>
            </a:pPr>
            <a:r>
              <a:rPr lang="zh-CN" altLang="en-US" dirty="0">
                <a:latin typeface="SimHei" charset="-122"/>
                <a:ea typeface="SimHei" charset="-122"/>
                <a:cs typeface="SimHei" charset="-122"/>
              </a:rPr>
              <a:t>全连接</a:t>
            </a:r>
            <a:r>
              <a:rPr lang="zh-CN" altLang="en-US" dirty="0" smtClean="0">
                <a:latin typeface="SimHei" charset="-122"/>
                <a:ea typeface="SimHei" charset="-122"/>
                <a:cs typeface="SimHei" charset="-122"/>
              </a:rPr>
              <a:t>层</a:t>
            </a:r>
            <a:r>
              <a:rPr lang="en-US" altLang="zh-CN" dirty="0" smtClean="0">
                <a:latin typeface="SimHei" charset="-122"/>
                <a:ea typeface="SimHei" charset="-122"/>
                <a:cs typeface="SimHei" charset="-122"/>
              </a:rPr>
              <a:t> + </a:t>
            </a:r>
            <a:r>
              <a:rPr lang="en-US" altLang="zh-CN" dirty="0" err="1" smtClean="0">
                <a:latin typeface="SimHei" charset="-122"/>
                <a:ea typeface="SimHei" charset="-122"/>
                <a:cs typeface="SimHei" charset="-122"/>
              </a:rPr>
              <a:t>Softmax</a:t>
            </a:r>
            <a:endParaRPr lang="en-US" altLang="zh-CN" dirty="0" smtClean="0">
              <a:latin typeface="SimHei" charset="-122"/>
              <a:ea typeface="SimHei" charset="-122"/>
              <a:cs typeface="SimHei" charset="-122"/>
            </a:endParaRPr>
          </a:p>
          <a:p>
            <a:pPr lvl="1"/>
            <a:endParaRPr lang="en-US" altLang="zh-CN" dirty="0">
              <a:latin typeface="SimHei" charset="-122"/>
              <a:ea typeface="SimHei" charset="-122"/>
              <a:cs typeface="SimHei" charset="-122"/>
            </a:endParaRPr>
          </a:p>
          <a:p>
            <a:r>
              <a:rPr lang="zh-CN" altLang="en-US" dirty="0">
                <a:latin typeface="SimHei" charset="-122"/>
                <a:ea typeface="SimHei" charset="-122"/>
                <a:cs typeface="SimHei" charset="-122"/>
              </a:rPr>
              <a:t>效果</a:t>
            </a:r>
            <a:endParaRPr lang="en-US" altLang="zh-CN" dirty="0">
              <a:latin typeface="SimHei" charset="-122"/>
              <a:ea typeface="SimHei" charset="-122"/>
              <a:cs typeface="SimHei" charset="-122"/>
            </a:endParaRPr>
          </a:p>
          <a:p>
            <a:pPr lvl="1"/>
            <a:r>
              <a:rPr lang="zh-CN" altLang="en-US" dirty="0">
                <a:latin typeface="SimHei" charset="-122"/>
                <a:ea typeface="SimHei" charset="-122"/>
                <a:cs typeface="SimHei" charset="-122"/>
              </a:rPr>
              <a:t>他们提出的系统要比单独使用反讽识别数据集训练的分类器更</a:t>
            </a:r>
            <a:r>
              <a:rPr lang="zh-CN" altLang="en-US" dirty="0" smtClean="0">
                <a:latin typeface="SimHei" charset="-122"/>
                <a:ea typeface="SimHei" charset="-122"/>
                <a:cs typeface="SimHei" charset="-122"/>
              </a:rPr>
              <a:t>好</a:t>
            </a:r>
            <a:endParaRPr lang="en-US" altLang="zh-CN" dirty="0" smtClean="0">
              <a:latin typeface="SimHei" charset="-122"/>
              <a:ea typeface="SimHei" charset="-122"/>
              <a:cs typeface="SimHei" charset="-122"/>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96894" y="1977575"/>
            <a:ext cx="3771751" cy="2150608"/>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7213" y="4315732"/>
            <a:ext cx="4571432" cy="1554955"/>
          </a:xfrm>
          <a:prstGeom prst="rect">
            <a:avLst/>
          </a:prstGeom>
        </p:spPr>
      </p:pic>
    </p:spTree>
    <p:extLst>
      <p:ext uri="{BB962C8B-B14F-4D97-AF65-F5344CB8AC3E}">
        <p14:creationId xmlns:p14="http://schemas.microsoft.com/office/powerpoint/2010/main" val="14926833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SimHei" charset="-122"/>
                <a:ea typeface="SimHei" charset="-122"/>
                <a:cs typeface="SimHei" charset="-122"/>
              </a:rPr>
              <a:t>相关</a:t>
            </a:r>
            <a:r>
              <a:rPr lang="zh-CN" altLang="en-US" dirty="0" smtClean="0">
                <a:latin typeface="SimHei" charset="-122"/>
                <a:ea typeface="SimHei" charset="-122"/>
                <a:cs typeface="SimHei" charset="-122"/>
              </a:rPr>
              <a:t>工作</a:t>
            </a:r>
            <a:r>
              <a:rPr lang="en-US" altLang="zh-CN" dirty="0">
                <a:latin typeface="SimHei" charset="-122"/>
                <a:ea typeface="SimHei" charset="-122"/>
                <a:cs typeface="SimHei" charset="-122"/>
              </a:rPr>
              <a:t> </a:t>
            </a:r>
            <a:r>
              <a:rPr lang="en-US" altLang="zh-CN" dirty="0" smtClean="0">
                <a:latin typeface="SimHei" charset="-122"/>
                <a:ea typeface="SimHei" charset="-122"/>
                <a:cs typeface="SimHei" charset="-122"/>
              </a:rPr>
              <a:t>- </a:t>
            </a:r>
            <a:r>
              <a:rPr lang="zh-CN" altLang="en-US" dirty="0" smtClean="0">
                <a:latin typeface="SimHei" charset="-122"/>
                <a:ea typeface="SimHei" charset="-122"/>
                <a:cs typeface="SimHei" charset="-122"/>
              </a:rPr>
              <a:t>总结与思考</a:t>
            </a:r>
            <a:endParaRPr kumimoji="1" lang="zh-CN" altLang="en-US" dirty="0">
              <a:latin typeface="SimHei" charset="-122"/>
              <a:ea typeface="SimHei" charset="-122"/>
              <a:cs typeface="SimHei" charset="-122"/>
            </a:endParaRPr>
          </a:p>
        </p:txBody>
      </p:sp>
      <p:sp>
        <p:nvSpPr>
          <p:cNvPr id="3" name="内容占位符 2"/>
          <p:cNvSpPr>
            <a:spLocks noGrp="1"/>
          </p:cNvSpPr>
          <p:nvPr>
            <p:ph idx="1"/>
          </p:nvPr>
        </p:nvSpPr>
        <p:spPr/>
        <p:txBody>
          <a:bodyPr>
            <a:noAutofit/>
          </a:bodyPr>
          <a:lstStyle/>
          <a:p>
            <a:pPr>
              <a:spcAft>
                <a:spcPts val="1400"/>
              </a:spcAft>
            </a:pPr>
            <a:r>
              <a:rPr lang="zh-CN" altLang="en-US" dirty="0" smtClean="0">
                <a:latin typeface="SimHei" charset="-122"/>
                <a:ea typeface="SimHei" charset="-122"/>
                <a:cs typeface="SimHei" charset="-122"/>
              </a:rPr>
              <a:t>主流</a:t>
            </a:r>
            <a:r>
              <a:rPr lang="zh-CN" altLang="en-US" dirty="0">
                <a:latin typeface="SimHei" charset="-122"/>
                <a:ea typeface="SimHei" charset="-122"/>
                <a:cs typeface="SimHei" charset="-122"/>
              </a:rPr>
              <a:t>的反讽识别技术有两</a:t>
            </a:r>
            <a:r>
              <a:rPr lang="zh-CN" altLang="en-US" dirty="0" smtClean="0">
                <a:latin typeface="SimHei" charset="-122"/>
                <a:ea typeface="SimHei" charset="-122"/>
                <a:cs typeface="SimHei" charset="-122"/>
              </a:rPr>
              <a:t>类</a:t>
            </a:r>
            <a:endParaRPr lang="zh-CN" altLang="en-US" dirty="0">
              <a:latin typeface="SimHei" charset="-122"/>
              <a:ea typeface="SimHei" charset="-122"/>
              <a:cs typeface="SimHei" charset="-122"/>
            </a:endParaRPr>
          </a:p>
          <a:p>
            <a:pPr marL="544068" lvl="1" indent="-342900">
              <a:buFont typeface="+mj-lt"/>
              <a:buAutoNum type="arabicPeriod"/>
            </a:pPr>
            <a:r>
              <a:rPr lang="zh-CN" altLang="en-US" dirty="0" smtClean="0">
                <a:latin typeface="SimHei" charset="-122"/>
                <a:ea typeface="SimHei" charset="-122"/>
                <a:cs typeface="SimHei" charset="-122"/>
              </a:rPr>
              <a:t>基于</a:t>
            </a:r>
            <a:r>
              <a:rPr lang="zh-CN" altLang="en-US" dirty="0">
                <a:latin typeface="SimHei" charset="-122"/>
                <a:ea typeface="SimHei" charset="-122"/>
                <a:cs typeface="SimHei" charset="-122"/>
              </a:rPr>
              <a:t>简单的机器学习算法</a:t>
            </a:r>
          </a:p>
          <a:p>
            <a:pPr lvl="2"/>
            <a:r>
              <a:rPr lang="zh-CN" altLang="en-US" dirty="0" smtClean="0">
                <a:latin typeface="SimHei" charset="-122"/>
                <a:ea typeface="SimHei" charset="-122"/>
                <a:cs typeface="SimHei" charset="-122"/>
              </a:rPr>
              <a:t>依赖</a:t>
            </a:r>
            <a:r>
              <a:rPr lang="zh-TW" altLang="en-US" dirty="0" smtClean="0">
                <a:latin typeface="SimHei" charset="-122"/>
                <a:ea typeface="SimHei" charset="-122"/>
                <a:cs typeface="SimHei" charset="-122"/>
              </a:rPr>
              <a:t>选取的</a:t>
            </a:r>
            <a:r>
              <a:rPr lang="zh-CN" altLang="en-US" dirty="0" smtClean="0">
                <a:latin typeface="SimHei" charset="-122"/>
                <a:ea typeface="SimHei" charset="-122"/>
                <a:cs typeface="SimHei" charset="-122"/>
              </a:rPr>
              <a:t>语义</a:t>
            </a:r>
            <a:r>
              <a:rPr lang="zh-CN" altLang="en-US" dirty="0">
                <a:latin typeface="SimHei" charset="-122"/>
                <a:ea typeface="SimHei" charset="-122"/>
                <a:cs typeface="SimHei" charset="-122"/>
              </a:rPr>
              <a:t>特征和模式</a:t>
            </a:r>
            <a:r>
              <a:rPr lang="zh-CN" altLang="en-US" dirty="0" smtClean="0">
                <a:latin typeface="SimHei" charset="-122"/>
                <a:ea typeface="SimHei" charset="-122"/>
                <a:cs typeface="SimHei" charset="-122"/>
              </a:rPr>
              <a:t>特征</a:t>
            </a:r>
            <a:endParaRPr lang="en-US" altLang="zh-CN" dirty="0" smtClean="0">
              <a:latin typeface="SimHei" charset="-122"/>
              <a:ea typeface="SimHei" charset="-122"/>
              <a:cs typeface="SimHei" charset="-122"/>
            </a:endParaRPr>
          </a:p>
          <a:p>
            <a:pPr lvl="2"/>
            <a:endParaRPr lang="en-US" altLang="zh-CN" dirty="0" smtClean="0">
              <a:latin typeface="SimHei" charset="-122"/>
              <a:ea typeface="SimHei" charset="-122"/>
              <a:cs typeface="SimHei" charset="-122"/>
            </a:endParaRPr>
          </a:p>
          <a:p>
            <a:pPr marL="544068" lvl="1" indent="-342900">
              <a:buFont typeface="+mj-lt"/>
              <a:buAutoNum type="arabicPeriod" startAt="2"/>
            </a:pPr>
            <a:r>
              <a:rPr lang="zh-CN" altLang="en-US" dirty="0" smtClean="0">
                <a:latin typeface="SimHei" charset="-122"/>
                <a:ea typeface="SimHei" charset="-122"/>
                <a:cs typeface="SimHei" charset="-122"/>
              </a:rPr>
              <a:t>基于</a:t>
            </a:r>
            <a:r>
              <a:rPr lang="zh-CN" altLang="en-US" dirty="0">
                <a:latin typeface="SimHei" charset="-122"/>
                <a:ea typeface="SimHei" charset="-122"/>
                <a:cs typeface="SimHei" charset="-122"/>
              </a:rPr>
              <a:t>深度学习的方法</a:t>
            </a:r>
          </a:p>
          <a:p>
            <a:pPr lvl="2"/>
            <a:r>
              <a:rPr lang="zh-CN" altLang="en-US" dirty="0" smtClean="0">
                <a:latin typeface="SimHei" charset="-122"/>
                <a:ea typeface="SimHei" charset="-122"/>
                <a:cs typeface="SimHei" charset="-122"/>
              </a:rPr>
              <a:t>以</a:t>
            </a:r>
            <a:r>
              <a:rPr lang="zh-CN" altLang="en-US" dirty="0">
                <a:latin typeface="SimHei" charset="-122"/>
                <a:ea typeface="SimHei" charset="-122"/>
                <a:cs typeface="SimHei" charset="-122"/>
              </a:rPr>
              <a:t>词向量作为输入</a:t>
            </a:r>
          </a:p>
          <a:p>
            <a:pPr lvl="2"/>
            <a:r>
              <a:rPr lang="zh-CN" altLang="en-US" dirty="0" smtClean="0">
                <a:latin typeface="SimHei" charset="-122"/>
                <a:ea typeface="SimHei" charset="-122"/>
                <a:cs typeface="SimHei" charset="-122"/>
              </a:rPr>
              <a:t>没有</a:t>
            </a:r>
            <a:r>
              <a:rPr lang="zh-CN" altLang="en-US" dirty="0">
                <a:latin typeface="SimHei" charset="-122"/>
                <a:ea typeface="SimHei" charset="-122"/>
                <a:cs typeface="SimHei" charset="-122"/>
              </a:rPr>
              <a:t>直接利用反讽在语言上的</a:t>
            </a:r>
            <a:r>
              <a:rPr lang="zh-CN" altLang="en-US" dirty="0" smtClean="0">
                <a:latin typeface="SimHei" charset="-122"/>
                <a:ea typeface="SimHei" charset="-122"/>
                <a:cs typeface="SimHei" charset="-122"/>
              </a:rPr>
              <a:t>特性</a:t>
            </a:r>
            <a:endParaRPr lang="en-US" altLang="zh-CN" dirty="0" smtClean="0">
              <a:latin typeface="SimHei" charset="-122"/>
              <a:ea typeface="SimHei" charset="-122"/>
              <a:cs typeface="SimHei" charset="-122"/>
            </a:endParaRPr>
          </a:p>
          <a:p>
            <a:pPr lvl="2"/>
            <a:r>
              <a:rPr lang="zh-CN" altLang="en-US" dirty="0" smtClean="0">
                <a:latin typeface="SimHei" charset="-122"/>
                <a:ea typeface="SimHei" charset="-122"/>
                <a:cs typeface="SimHei" charset="-122"/>
              </a:rPr>
              <a:t>依赖数据</a:t>
            </a:r>
            <a:r>
              <a:rPr lang="zh-TW" altLang="en-US" dirty="0" smtClean="0">
                <a:latin typeface="SimHei" charset="-122"/>
                <a:ea typeface="SimHei" charset="-122"/>
                <a:cs typeface="SimHei" charset="-122"/>
              </a:rPr>
              <a:t>集</a:t>
            </a:r>
            <a:endParaRPr lang="zh-CN" altLang="en-US" dirty="0">
              <a:latin typeface="SimHei" charset="-122"/>
              <a:ea typeface="SimHei" charset="-122"/>
              <a:cs typeface="SimHei" charset="-122"/>
            </a:endParaRPr>
          </a:p>
          <a:p>
            <a:endParaRPr lang="en-US" altLang="zh-CN" dirty="0" smtClean="0">
              <a:latin typeface="SimHei" charset="-122"/>
              <a:ea typeface="SimHei" charset="-122"/>
              <a:cs typeface="SimHei" charset="-122"/>
            </a:endParaRPr>
          </a:p>
          <a:p>
            <a:pPr>
              <a:spcAft>
                <a:spcPts val="1400"/>
              </a:spcAft>
            </a:pPr>
            <a:r>
              <a:rPr lang="zh-TW" altLang="en-US" dirty="0">
                <a:latin typeface="SimHei" charset="-122"/>
                <a:ea typeface="SimHei" charset="-122"/>
                <a:cs typeface="SimHei" charset="-122"/>
              </a:rPr>
              <a:t>研究切入点</a:t>
            </a:r>
            <a:endParaRPr lang="zh-CN" altLang="en-US" dirty="0" smtClean="0">
              <a:latin typeface="SimHei" charset="-122"/>
              <a:ea typeface="SimHei" charset="-122"/>
              <a:cs typeface="SimHei" charset="-122"/>
            </a:endParaRPr>
          </a:p>
          <a:p>
            <a:pPr lvl="1">
              <a:spcAft>
                <a:spcPts val="1200"/>
              </a:spcAft>
            </a:pPr>
            <a:r>
              <a:rPr lang="zh-TW" altLang="en-US" dirty="0" smtClean="0">
                <a:latin typeface="SimHei" charset="-122"/>
                <a:ea typeface="SimHei" charset="-122"/>
                <a:cs typeface="SimHei" charset="-122"/>
              </a:rPr>
              <a:t>是否可以</a:t>
            </a:r>
            <a:r>
              <a:rPr lang="zh-CN" altLang="en-US" dirty="0" smtClean="0">
                <a:latin typeface="SimHei" charset="-122"/>
                <a:ea typeface="SimHei" charset="-122"/>
                <a:cs typeface="SimHei" charset="-122"/>
              </a:rPr>
              <a:t>结合</a:t>
            </a:r>
            <a:r>
              <a:rPr lang="zh-CN" altLang="en-US" dirty="0">
                <a:latin typeface="SimHei" charset="-122"/>
                <a:ea typeface="SimHei" charset="-122"/>
                <a:cs typeface="SimHei" charset="-122"/>
              </a:rPr>
              <a:t>两种方案的</a:t>
            </a:r>
            <a:r>
              <a:rPr lang="zh-CN" altLang="en-US" dirty="0" smtClean="0">
                <a:latin typeface="SimHei" charset="-122"/>
                <a:ea typeface="SimHei" charset="-122"/>
                <a:cs typeface="SimHei" charset="-122"/>
              </a:rPr>
              <a:t>优点</a:t>
            </a:r>
            <a:r>
              <a:rPr lang="zh-TW" altLang="en-US" dirty="0" smtClean="0">
                <a:latin typeface="SimHei" charset="-122"/>
                <a:ea typeface="SimHei" charset="-122"/>
                <a:cs typeface="SimHei" charset="-122"/>
              </a:rPr>
              <a:t>？</a:t>
            </a:r>
            <a:endParaRPr lang="en-US" altLang="zh-TW" dirty="0" smtClean="0">
              <a:latin typeface="SimHei" charset="-122"/>
              <a:ea typeface="SimHei" charset="-122"/>
              <a:cs typeface="SimHei" charset="-122"/>
            </a:endParaRPr>
          </a:p>
          <a:p>
            <a:pPr lvl="1">
              <a:spcAft>
                <a:spcPts val="1200"/>
              </a:spcAft>
            </a:pPr>
            <a:r>
              <a:rPr lang="zh-CN" altLang="en-US" dirty="0">
                <a:latin typeface="SimHei" charset="-122"/>
                <a:ea typeface="SimHei" charset="-122"/>
                <a:cs typeface="SimHei" charset="-122"/>
              </a:rPr>
              <a:t>如何把反讽的语言特征体现在深度学习的算法框架上，来提升系统的</a:t>
            </a:r>
            <a:r>
              <a:rPr lang="zh-CN" altLang="en-US" dirty="0" smtClean="0">
                <a:latin typeface="SimHei" charset="-122"/>
                <a:ea typeface="SimHei" charset="-122"/>
                <a:cs typeface="SimHei" charset="-122"/>
              </a:rPr>
              <a:t>性能</a:t>
            </a:r>
            <a:r>
              <a:rPr lang="zh-TW" altLang="en-US" dirty="0" smtClean="0">
                <a:latin typeface="SimHei" charset="-122"/>
                <a:ea typeface="SimHei" charset="-122"/>
                <a:cs typeface="SimHei" charset="-122"/>
              </a:rPr>
              <a:t>？</a:t>
            </a:r>
            <a:endParaRPr kumimoji="1" lang="zh-CN" altLang="en-US" dirty="0">
              <a:latin typeface="SimHei" charset="-122"/>
              <a:ea typeface="SimHei" charset="-122"/>
              <a:cs typeface="SimHei" charset="-122"/>
            </a:endParaRPr>
          </a:p>
        </p:txBody>
      </p:sp>
    </p:spTree>
    <p:extLst>
      <p:ext uri="{BB962C8B-B14F-4D97-AF65-F5344CB8AC3E}">
        <p14:creationId xmlns:p14="http://schemas.microsoft.com/office/powerpoint/2010/main" val="8810239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latin typeface="SimHei" charset="-122"/>
                <a:ea typeface="SimHei" charset="-122"/>
                <a:cs typeface="SimHei" charset="-122"/>
              </a:rPr>
              <a:t>已展开</a:t>
            </a:r>
            <a:r>
              <a:rPr kumimoji="1" lang="zh-CN" altLang="en-US" dirty="0" smtClean="0">
                <a:latin typeface="SimHei" charset="-122"/>
                <a:ea typeface="SimHei" charset="-122"/>
                <a:cs typeface="SimHei" charset="-122"/>
              </a:rPr>
              <a:t>工作</a:t>
            </a:r>
            <a:endParaRPr kumimoji="1" lang="zh-CN" altLang="en-US" dirty="0">
              <a:latin typeface="SimHei" charset="-122"/>
              <a:ea typeface="SimHei" charset="-122"/>
              <a:cs typeface="SimHei" charset="-122"/>
            </a:endParaRPr>
          </a:p>
        </p:txBody>
      </p:sp>
      <p:sp>
        <p:nvSpPr>
          <p:cNvPr id="3" name="内容占位符 2"/>
          <p:cNvSpPr>
            <a:spLocks noGrp="1"/>
          </p:cNvSpPr>
          <p:nvPr>
            <p:ph idx="1"/>
          </p:nvPr>
        </p:nvSpPr>
        <p:spPr>
          <a:xfrm>
            <a:off x="1097280" y="1533832"/>
            <a:ext cx="10058400" cy="4692039"/>
          </a:xfrm>
        </p:spPr>
        <p:txBody>
          <a:bodyPr>
            <a:normAutofit/>
          </a:bodyPr>
          <a:lstStyle/>
          <a:p>
            <a:r>
              <a:rPr lang="en-US" altLang="zh-CN" i="1" dirty="0">
                <a:latin typeface="Times New Roman" charset="0"/>
                <a:ea typeface="Times New Roman" charset="0"/>
                <a:cs typeface="Times New Roman" charset="0"/>
              </a:rPr>
              <a:t>SemEval-2018 Task3 Irony detection in English </a:t>
            </a:r>
            <a:r>
              <a:rPr lang="en-US" altLang="zh-CN" i="1" dirty="0" smtClean="0">
                <a:latin typeface="Times New Roman" charset="0"/>
                <a:ea typeface="Times New Roman" charset="0"/>
                <a:cs typeface="Times New Roman" charset="0"/>
              </a:rPr>
              <a:t>tweets </a:t>
            </a:r>
            <a:r>
              <a:rPr lang="en-US" altLang="zh-CN" dirty="0" smtClean="0">
                <a:latin typeface="SimHei" charset="-122"/>
                <a:ea typeface="SimHei" charset="-122"/>
                <a:cs typeface="SimHei" charset="-122"/>
              </a:rPr>
              <a:t>[8]</a:t>
            </a:r>
          </a:p>
          <a:p>
            <a:pPr>
              <a:lnSpc>
                <a:spcPct val="170000"/>
              </a:lnSpc>
              <a:spcBef>
                <a:spcPts val="0"/>
              </a:spcBef>
              <a:spcAft>
                <a:spcPts val="800"/>
              </a:spcAft>
            </a:pPr>
            <a:r>
              <a:rPr lang="zh-CN" altLang="en-US" dirty="0" smtClean="0">
                <a:latin typeface="SimHei" charset="-122"/>
                <a:ea typeface="SimHei" charset="-122"/>
                <a:cs typeface="SimHei" charset="-122"/>
              </a:rPr>
              <a:t>任务一</a:t>
            </a:r>
            <a:r>
              <a:rPr lang="zh-TW" altLang="en-US" dirty="0" smtClean="0">
                <a:latin typeface="SimHei" charset="-122"/>
                <a:ea typeface="SimHei" charset="-122"/>
                <a:cs typeface="SimHei" charset="-122"/>
              </a:rPr>
              <a:t>： </a:t>
            </a:r>
            <a:r>
              <a:rPr lang="en-US" altLang="zh-CN" dirty="0" smtClean="0">
                <a:latin typeface="SimHei" charset="-122"/>
                <a:ea typeface="SimHei" charset="-122"/>
                <a:cs typeface="SimHei" charset="-122"/>
              </a:rPr>
              <a:t>[</a:t>
            </a:r>
            <a:r>
              <a:rPr lang="zh-CN" altLang="en-US" dirty="0">
                <a:latin typeface="SimHei" charset="-122"/>
                <a:ea typeface="SimHei" charset="-122"/>
                <a:cs typeface="SimHei" charset="-122"/>
              </a:rPr>
              <a:t>二分类问题</a:t>
            </a:r>
            <a:r>
              <a:rPr lang="en-US" altLang="zh-CN" dirty="0">
                <a:latin typeface="SimHei" charset="-122"/>
                <a:ea typeface="SimHei" charset="-122"/>
                <a:cs typeface="SimHei" charset="-122"/>
              </a:rPr>
              <a:t>] </a:t>
            </a:r>
            <a:r>
              <a:rPr lang="zh-CN" altLang="en-US" dirty="0">
                <a:latin typeface="SimHei" charset="-122"/>
                <a:ea typeface="SimHei" charset="-122"/>
                <a:cs typeface="SimHei" charset="-122"/>
              </a:rPr>
              <a:t>判断一条微博是否带有</a:t>
            </a:r>
            <a:r>
              <a:rPr lang="zh-CN" altLang="en-US" dirty="0" smtClean="0">
                <a:latin typeface="SimHei" charset="-122"/>
                <a:ea typeface="SimHei" charset="-122"/>
                <a:cs typeface="SimHei" charset="-122"/>
              </a:rPr>
              <a:t>反讽</a:t>
            </a:r>
            <a:endParaRPr lang="en-US" altLang="zh-CN" dirty="0" smtClean="0">
              <a:latin typeface="SimHei" charset="-122"/>
              <a:ea typeface="SimHei" charset="-122"/>
              <a:cs typeface="SimHei" charset="-122"/>
            </a:endParaRPr>
          </a:p>
          <a:p>
            <a:pPr>
              <a:lnSpc>
                <a:spcPct val="170000"/>
              </a:lnSpc>
              <a:spcBef>
                <a:spcPts val="0"/>
              </a:spcBef>
              <a:spcAft>
                <a:spcPts val="800"/>
              </a:spcAft>
            </a:pPr>
            <a:endParaRPr lang="zh-CN" altLang="en-US" dirty="0" smtClean="0">
              <a:latin typeface="SimHei" charset="-122"/>
              <a:ea typeface="SimHei" charset="-122"/>
              <a:cs typeface="SimHei" charset="-122"/>
            </a:endParaRPr>
          </a:p>
          <a:p>
            <a:pPr>
              <a:lnSpc>
                <a:spcPct val="170000"/>
              </a:lnSpc>
              <a:spcBef>
                <a:spcPts val="0"/>
              </a:spcBef>
              <a:spcAft>
                <a:spcPts val="800"/>
              </a:spcAft>
            </a:pPr>
            <a:endParaRPr lang="en-US" altLang="zh-CN" b="1" dirty="0" smtClean="0">
              <a:latin typeface="SimHei" charset="-122"/>
              <a:ea typeface="SimHei" charset="-122"/>
              <a:cs typeface="SimHei" charset="-122"/>
            </a:endParaRPr>
          </a:p>
          <a:p>
            <a:pPr>
              <a:lnSpc>
                <a:spcPct val="170000"/>
              </a:lnSpc>
              <a:spcBef>
                <a:spcPts val="0"/>
              </a:spcBef>
              <a:spcAft>
                <a:spcPts val="0"/>
              </a:spcAft>
            </a:pPr>
            <a:r>
              <a:rPr lang="zh-CN" altLang="en-US" b="1" dirty="0" smtClean="0">
                <a:latin typeface="SimHei" charset="-122"/>
                <a:ea typeface="SimHei" charset="-122"/>
                <a:cs typeface="SimHei" charset="-122"/>
              </a:rPr>
              <a:t>任务二</a:t>
            </a:r>
            <a:r>
              <a:rPr lang="zh-TW" altLang="en-US" b="1" dirty="0" smtClean="0">
                <a:latin typeface="SimHei" charset="-122"/>
                <a:ea typeface="SimHei" charset="-122"/>
                <a:cs typeface="SimHei" charset="-122"/>
              </a:rPr>
              <a:t>： </a:t>
            </a:r>
            <a:r>
              <a:rPr lang="en-US" altLang="zh-CN" b="1" dirty="0" smtClean="0">
                <a:latin typeface="SimHei" charset="-122"/>
                <a:ea typeface="SimHei" charset="-122"/>
                <a:cs typeface="SimHei" charset="-122"/>
              </a:rPr>
              <a:t>[</a:t>
            </a:r>
            <a:r>
              <a:rPr lang="zh-CN" altLang="en-US" b="1" dirty="0">
                <a:latin typeface="SimHei" charset="-122"/>
                <a:ea typeface="SimHei" charset="-122"/>
                <a:cs typeface="SimHei" charset="-122"/>
              </a:rPr>
              <a:t>四分类问题</a:t>
            </a:r>
            <a:r>
              <a:rPr lang="en-US" altLang="zh-CN" b="1" dirty="0">
                <a:latin typeface="SimHei" charset="-122"/>
                <a:ea typeface="SimHei" charset="-122"/>
                <a:cs typeface="SimHei" charset="-122"/>
              </a:rPr>
              <a:t>] </a:t>
            </a:r>
            <a:r>
              <a:rPr lang="zh-CN" altLang="en-US" b="1" dirty="0">
                <a:latin typeface="SimHei" charset="-122"/>
                <a:ea typeface="SimHei" charset="-122"/>
                <a:cs typeface="SimHei" charset="-122"/>
              </a:rPr>
              <a:t>判断一条微博的反讽属于以下哪一</a:t>
            </a:r>
            <a:r>
              <a:rPr lang="zh-CN" altLang="en-US" b="1" dirty="0" smtClean="0">
                <a:latin typeface="SimHei" charset="-122"/>
                <a:ea typeface="SimHei" charset="-122"/>
                <a:cs typeface="SimHei" charset="-122"/>
              </a:rPr>
              <a:t>种</a:t>
            </a:r>
            <a:endParaRPr lang="en-US" altLang="zh-CN" b="1" dirty="0" smtClean="0">
              <a:latin typeface="SimHei" charset="-122"/>
              <a:ea typeface="SimHei" charset="-122"/>
              <a:cs typeface="SimHei"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1921545828"/>
              </p:ext>
            </p:extLst>
          </p:nvPr>
        </p:nvGraphicFramePr>
        <p:xfrm>
          <a:off x="981750" y="2432099"/>
          <a:ext cx="10374509" cy="781774"/>
        </p:xfrm>
        <a:graphic>
          <a:graphicData uri="http://schemas.openxmlformats.org/drawingml/2006/table">
            <a:tbl>
              <a:tblPr firstRow="1" bandRow="1">
                <a:tableStyleId>{BC89EF96-8CEA-46FF-86C4-4CE0E7609802}</a:tableStyleId>
              </a:tblPr>
              <a:tblGrid>
                <a:gridCol w="2813502"/>
                <a:gridCol w="7561007"/>
              </a:tblGrid>
              <a:tr h="390887">
                <a:tc>
                  <a:txBody>
                    <a:bodyPr/>
                    <a:lstStyle/>
                    <a:p>
                      <a:pPr marL="0" lvl="1" algn="ctr"/>
                      <a:r>
                        <a:rPr lang="zh-CN" altLang="mr-IN" sz="1600" dirty="0" smtClean="0">
                          <a:latin typeface="SimHei" charset="-122"/>
                          <a:ea typeface="SimHei" charset="-122"/>
                          <a:cs typeface="SimHei" charset="-122"/>
                        </a:rPr>
                        <a:t>带有反讽</a:t>
                      </a:r>
                      <a:endParaRPr lang="en-US" altLang="zh-CN" sz="1600" i="1" dirty="0" smtClean="0">
                        <a:solidFill>
                          <a:schemeClr val="tx1">
                            <a:lumMod val="65000"/>
                          </a:schemeClr>
                        </a:solidFill>
                        <a:latin typeface="SimHei" charset="-122"/>
                        <a:ea typeface="SimHei" charset="-122"/>
                        <a:cs typeface="SimHei" charset="-122"/>
                      </a:endParaRPr>
                    </a:p>
                  </a:txBody>
                  <a:tcPr anchor="ct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sz="1600" b="0" i="1" dirty="0" smtClean="0">
                          <a:solidFill>
                            <a:schemeClr val="tx1">
                              <a:lumMod val="65000"/>
                            </a:schemeClr>
                          </a:solidFill>
                          <a:latin typeface="Times New Roman" charset="0"/>
                          <a:ea typeface="Times New Roman" charset="0"/>
                          <a:cs typeface="Times New Roman" charset="0"/>
                        </a:rPr>
                        <a:t>I just love when you test my patience!! #not</a:t>
                      </a:r>
                    </a:p>
                  </a:txBody>
                  <a:tcPr/>
                </a:tc>
              </a:tr>
              <a:tr h="390887">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zh-CN" altLang="mr-IN" sz="1600" dirty="0" smtClean="0">
                          <a:latin typeface="SimHei" charset="-122"/>
                          <a:ea typeface="SimHei" charset="-122"/>
                          <a:cs typeface="SimHei" charset="-122"/>
                        </a:rPr>
                        <a:t>没有反讽</a:t>
                      </a:r>
                      <a:endParaRPr lang="en-US" altLang="zh-CN" sz="1600" i="1" dirty="0" smtClean="0">
                        <a:solidFill>
                          <a:schemeClr val="tx1">
                            <a:lumMod val="65000"/>
                          </a:schemeClr>
                        </a:solidFill>
                        <a:latin typeface="SimHei" charset="-122"/>
                        <a:ea typeface="SimHei" charset="-122"/>
                        <a:cs typeface="SimHei" charset="-122"/>
                      </a:endParaRPr>
                    </a:p>
                  </a:txBody>
                  <a:tcPr anchor="ct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sz="1600" i="1" dirty="0" smtClean="0">
                          <a:solidFill>
                            <a:schemeClr val="tx1">
                              <a:lumMod val="65000"/>
                            </a:schemeClr>
                          </a:solidFill>
                          <a:latin typeface="Times New Roman" charset="0"/>
                          <a:ea typeface="Times New Roman" charset="0"/>
                          <a:cs typeface="Times New Roman" charset="0"/>
                        </a:rPr>
                        <a:t>Had no sleep and have got school now #not happy</a:t>
                      </a:r>
                    </a:p>
                  </a:txBody>
                  <a:tcPr/>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992420602"/>
              </p:ext>
            </p:extLst>
          </p:nvPr>
        </p:nvGraphicFramePr>
        <p:xfrm>
          <a:off x="981750" y="4380340"/>
          <a:ext cx="10394173" cy="1490501"/>
        </p:xfrm>
        <a:graphic>
          <a:graphicData uri="http://schemas.openxmlformats.org/drawingml/2006/table">
            <a:tbl>
              <a:tblPr firstRow="1" bandRow="1">
                <a:tableStyleId>{BC89EF96-8CEA-46FF-86C4-4CE0E7609802}</a:tableStyleId>
              </a:tblPr>
              <a:tblGrid>
                <a:gridCol w="2828095"/>
                <a:gridCol w="7566078"/>
              </a:tblGrid>
              <a:tr h="407970">
                <a:tc>
                  <a:txBody>
                    <a:bodyPr/>
                    <a:lstStyle/>
                    <a:p>
                      <a:pPr marL="0" lvl="1" indent="0" algn="ctr">
                        <a:buFont typeface="Arial" charset="0"/>
                        <a:buNone/>
                      </a:pPr>
                      <a:r>
                        <a:rPr lang="zh-CN" altLang="en-US" sz="1600" dirty="0" smtClean="0">
                          <a:latin typeface="SimHei" charset="-122"/>
                          <a:ea typeface="SimHei" charset="-122"/>
                          <a:cs typeface="SimHei" charset="-122"/>
                        </a:rPr>
                        <a:t>基于相反语义的言语反讽</a:t>
                      </a:r>
                      <a:r>
                        <a:rPr lang="en-US" altLang="zh-CN" sz="1600" dirty="0" smtClean="0">
                          <a:latin typeface="SimHei" charset="-122"/>
                          <a:ea typeface="SimHei" charset="-122"/>
                          <a:cs typeface="SimHei" charset="-122"/>
                        </a:rPr>
                        <a:t> </a:t>
                      </a:r>
                      <a:endParaRPr lang="zh-CN" altLang="en-US" sz="1600" dirty="0"/>
                    </a:p>
                  </a:txBody>
                  <a:tcPr anchor="ctr"/>
                </a:tc>
                <a:tc>
                  <a:txBody>
                    <a:bodyPr/>
                    <a:lstStyle/>
                    <a:p>
                      <a:pPr marL="0" marR="0" lvl="1" indent="0" algn="l" defTabSz="914400" rtl="0" eaLnBrk="1" fontAlgn="auto" latinLnBrk="0" hangingPunct="1">
                        <a:lnSpc>
                          <a:spcPct val="100000"/>
                        </a:lnSpc>
                        <a:spcBef>
                          <a:spcPts val="0"/>
                        </a:spcBef>
                        <a:spcAft>
                          <a:spcPts val="0"/>
                        </a:spcAft>
                        <a:buClrTx/>
                        <a:buSzTx/>
                        <a:buFont typeface="Arial" charset="0"/>
                        <a:buNone/>
                        <a:tabLst/>
                        <a:defRPr/>
                      </a:pPr>
                      <a:r>
                        <a:rPr lang="en-US" altLang="zh-CN" sz="1600" b="0" i="1" dirty="0" smtClean="0">
                          <a:solidFill>
                            <a:schemeClr val="tx1">
                              <a:lumMod val="65000"/>
                            </a:schemeClr>
                          </a:solidFill>
                          <a:latin typeface="Times New Roman" charset="0"/>
                          <a:ea typeface="Times New Roman" charset="0"/>
                          <a:cs typeface="Times New Roman" charset="0"/>
                        </a:rPr>
                        <a:t>I really love this year’s summer; weeks and weeks of awful weather</a:t>
                      </a:r>
                    </a:p>
                  </a:txBody>
                  <a:tcPr/>
                </a:tc>
              </a:tr>
              <a:tr h="383458">
                <a:tc>
                  <a:txBody>
                    <a:bodyPr/>
                    <a:lstStyle/>
                    <a:p>
                      <a:pPr marL="0" marR="0" lvl="1" indent="0" algn="ctr" defTabSz="914400" rtl="0" eaLnBrk="1" fontAlgn="auto" latinLnBrk="0" hangingPunct="1">
                        <a:lnSpc>
                          <a:spcPct val="100000"/>
                        </a:lnSpc>
                        <a:spcBef>
                          <a:spcPts val="0"/>
                        </a:spcBef>
                        <a:spcAft>
                          <a:spcPts val="0"/>
                        </a:spcAft>
                        <a:buClrTx/>
                        <a:buSzTx/>
                        <a:buFont typeface="Arial" charset="0"/>
                        <a:buNone/>
                        <a:tabLst/>
                        <a:defRPr/>
                      </a:pPr>
                      <a:r>
                        <a:rPr lang="zh-CN" altLang="en-US" sz="1600" dirty="0" smtClean="0">
                          <a:latin typeface="SimHei" charset="-122"/>
                          <a:ea typeface="SimHei" charset="-122"/>
                          <a:cs typeface="SimHei" charset="-122"/>
                        </a:rPr>
                        <a:t>其他言语反讽</a:t>
                      </a:r>
                      <a:endParaRPr lang="zh-CN" altLang="en-US" sz="1600" dirty="0"/>
                    </a:p>
                  </a:txBody>
                  <a:tcPr anchor="ctr"/>
                </a:tc>
                <a:tc>
                  <a:txBody>
                    <a:bodyPr/>
                    <a:lstStyle/>
                    <a:p>
                      <a:pPr marL="0" marR="0" lvl="1" indent="0" algn="l" defTabSz="914400" rtl="0" eaLnBrk="1" fontAlgn="auto" latinLnBrk="0" hangingPunct="1">
                        <a:lnSpc>
                          <a:spcPct val="100000"/>
                        </a:lnSpc>
                        <a:spcBef>
                          <a:spcPts val="0"/>
                        </a:spcBef>
                        <a:spcAft>
                          <a:spcPts val="0"/>
                        </a:spcAft>
                        <a:buClrTx/>
                        <a:buSzTx/>
                        <a:buFont typeface="Arial" charset="0"/>
                        <a:buNone/>
                        <a:tabLst/>
                        <a:defRPr/>
                      </a:pPr>
                      <a:r>
                        <a:rPr lang="en-US" altLang="zh-CN" sz="1600" i="1" dirty="0" smtClean="0">
                          <a:solidFill>
                            <a:schemeClr val="tx1">
                              <a:lumMod val="65000"/>
                            </a:schemeClr>
                          </a:solidFill>
                          <a:latin typeface="Times New Roman" charset="0"/>
                          <a:ea typeface="Times New Roman" charset="0"/>
                          <a:cs typeface="Times New Roman" charset="0"/>
                        </a:rPr>
                        <a:t>Human brains disappear every day. Some of them have never even appeared. #Sarcasm</a:t>
                      </a:r>
                    </a:p>
                  </a:txBody>
                  <a:tcPr/>
                </a:tc>
              </a:tr>
              <a:tr h="363793">
                <a:tc>
                  <a:txBody>
                    <a:bodyPr/>
                    <a:lstStyle/>
                    <a:p>
                      <a:pPr marL="0" marR="0" lvl="1" indent="0" algn="ctr" defTabSz="914400" rtl="0" eaLnBrk="1" fontAlgn="auto" latinLnBrk="0" hangingPunct="1">
                        <a:lnSpc>
                          <a:spcPct val="100000"/>
                        </a:lnSpc>
                        <a:spcBef>
                          <a:spcPts val="0"/>
                        </a:spcBef>
                        <a:spcAft>
                          <a:spcPts val="0"/>
                        </a:spcAft>
                        <a:buClrTx/>
                        <a:buSzTx/>
                        <a:buFont typeface="Arial" charset="0"/>
                        <a:buNone/>
                        <a:tabLst/>
                        <a:defRPr/>
                      </a:pPr>
                      <a:r>
                        <a:rPr lang="zh-CN" altLang="mr-IN" sz="1600" dirty="0" smtClean="0">
                          <a:latin typeface="SimHei" charset="-122"/>
                          <a:ea typeface="SimHei" charset="-122"/>
                          <a:cs typeface="SimHei" charset="-122"/>
                        </a:rPr>
                        <a:t>情景反讽</a:t>
                      </a:r>
                      <a:endParaRPr lang="zh-CN" altLang="en-US" sz="1600" dirty="0"/>
                    </a:p>
                  </a:txBody>
                  <a:tcPr anchor="ctr"/>
                </a:tc>
                <a:tc>
                  <a:txBody>
                    <a:bodyPr/>
                    <a:lstStyle/>
                    <a:p>
                      <a:pPr marL="0" marR="0" lvl="1" indent="0" algn="l" defTabSz="914400" rtl="0" eaLnBrk="1" fontAlgn="auto" latinLnBrk="0" hangingPunct="1">
                        <a:lnSpc>
                          <a:spcPct val="100000"/>
                        </a:lnSpc>
                        <a:spcBef>
                          <a:spcPts val="0"/>
                        </a:spcBef>
                        <a:spcAft>
                          <a:spcPts val="0"/>
                        </a:spcAft>
                        <a:buClrTx/>
                        <a:buSzTx/>
                        <a:buFont typeface="Arial" charset="0"/>
                        <a:buNone/>
                        <a:tabLst/>
                        <a:defRPr/>
                      </a:pPr>
                      <a:r>
                        <a:rPr lang="en-US" altLang="zh-CN" sz="1600" i="1" dirty="0" smtClean="0">
                          <a:solidFill>
                            <a:schemeClr val="tx1">
                              <a:lumMod val="65000"/>
                            </a:schemeClr>
                          </a:solidFill>
                          <a:latin typeface="Times New Roman" charset="0"/>
                          <a:ea typeface="Times New Roman" charset="0"/>
                          <a:cs typeface="Times New Roman" charset="0"/>
                        </a:rPr>
                        <a:t>Most of us didn’t focus in the #ADHD lecture. #irony</a:t>
                      </a:r>
                      <a:endParaRPr lang="zh-CN" altLang="en-US" sz="1600" dirty="0" smtClean="0">
                        <a:latin typeface="Times New Roman" charset="0"/>
                        <a:ea typeface="Times New Roman" charset="0"/>
                        <a:cs typeface="Times New Roman" charset="0"/>
                      </a:endParaRPr>
                    </a:p>
                  </a:txBody>
                  <a:tcPr/>
                </a:tc>
              </a:tr>
              <a:tr h="311106">
                <a:tc>
                  <a:txBody>
                    <a:bodyPr/>
                    <a:lstStyle/>
                    <a:p>
                      <a:pPr marL="0" lvl="1" indent="0" algn="ctr">
                        <a:buFont typeface="Arial" charset="0"/>
                        <a:buNone/>
                      </a:pPr>
                      <a:r>
                        <a:rPr lang="zh-CN" altLang="mr-IN" sz="1600" dirty="0" smtClean="0">
                          <a:latin typeface="SimHei" charset="-122"/>
                          <a:ea typeface="SimHei" charset="-122"/>
                          <a:cs typeface="SimHei" charset="-122"/>
                        </a:rPr>
                        <a:t>没有反讽</a:t>
                      </a:r>
                      <a:endParaRPr lang="zh-CN" altLang="en-US" sz="1600" dirty="0" smtClean="0"/>
                    </a:p>
                  </a:txBody>
                  <a:tcPr anchor="ctr"/>
                </a:tc>
                <a:tc>
                  <a:txBody>
                    <a:bodyPr/>
                    <a:lstStyle/>
                    <a:p>
                      <a:pPr marL="0" marR="0" lvl="1" indent="0" algn="l" defTabSz="914400" rtl="0" eaLnBrk="1" fontAlgn="auto" latinLnBrk="0" hangingPunct="1">
                        <a:lnSpc>
                          <a:spcPct val="100000"/>
                        </a:lnSpc>
                        <a:spcBef>
                          <a:spcPts val="0"/>
                        </a:spcBef>
                        <a:spcAft>
                          <a:spcPts val="0"/>
                        </a:spcAft>
                        <a:buClrTx/>
                        <a:buSzTx/>
                        <a:buFont typeface="Arial" charset="0"/>
                        <a:buNone/>
                        <a:tabLst/>
                        <a:defRPr/>
                      </a:pPr>
                      <a:r>
                        <a:rPr lang="en-US" altLang="zh-CN" sz="1600" i="1" dirty="0" smtClean="0">
                          <a:solidFill>
                            <a:schemeClr val="tx1">
                              <a:lumMod val="65000"/>
                            </a:schemeClr>
                          </a:solidFill>
                          <a:latin typeface="Times New Roman" charset="0"/>
                          <a:ea typeface="Times New Roman" charset="0"/>
                          <a:cs typeface="Times New Roman" charset="0"/>
                        </a:rPr>
                        <a:t>Had no sleep and have got school now #not happy</a:t>
                      </a:r>
                    </a:p>
                  </a:txBody>
                  <a:tcPr/>
                </a:tc>
              </a:tr>
            </a:tbl>
          </a:graphicData>
        </a:graphic>
      </p:graphicFrame>
    </p:spTree>
    <p:extLst>
      <p:ext uri="{BB962C8B-B14F-4D97-AF65-F5344CB8AC3E}">
        <p14:creationId xmlns:p14="http://schemas.microsoft.com/office/powerpoint/2010/main" val="9656828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it-IT" dirty="0" smtClean="0">
                <a:latin typeface="SimHei" charset="-122"/>
                <a:ea typeface="SimHei" charset="-122"/>
                <a:cs typeface="SimHei" charset="-122"/>
              </a:rPr>
              <a:t>参加</a:t>
            </a:r>
            <a:r>
              <a:rPr lang="it-IT" altLang="zh-CN" dirty="0" smtClean="0">
                <a:latin typeface="SimHei" charset="-122"/>
                <a:ea typeface="SimHei" charset="-122"/>
                <a:cs typeface="SimHei" charset="-122"/>
              </a:rPr>
              <a:t> </a:t>
            </a:r>
            <a:r>
              <a:rPr lang="en-US" altLang="zh-CN" i="1" dirty="0">
                <a:latin typeface="Times New Roman" charset="0"/>
                <a:ea typeface="Times New Roman" charset="0"/>
                <a:cs typeface="Times New Roman" charset="0"/>
              </a:rPr>
              <a:t>SemEval-2018 Task3 Irony detection in English </a:t>
            </a:r>
            <a:r>
              <a:rPr lang="en-US" altLang="zh-CN" i="1" dirty="0" smtClean="0">
                <a:latin typeface="Times New Roman" charset="0"/>
                <a:ea typeface="Times New Roman" charset="0"/>
                <a:cs typeface="Times New Roman" charset="0"/>
              </a:rPr>
              <a:t>tweets</a:t>
            </a:r>
            <a:r>
              <a:rPr lang="zh-TW" altLang="en-US" dirty="0" smtClean="0">
                <a:latin typeface="SimHei" charset="-122"/>
                <a:ea typeface="SimHei" charset="-122"/>
                <a:cs typeface="SimHei" charset="-122"/>
              </a:rPr>
              <a:t>的任务一</a:t>
            </a:r>
            <a:endParaRPr lang="en-US" altLang="zh-TW" dirty="0" smtClean="0">
              <a:latin typeface="SimHei" charset="-122"/>
              <a:ea typeface="SimHei" charset="-122"/>
              <a:cs typeface="SimHei" charset="-122"/>
            </a:endParaRPr>
          </a:p>
          <a:p>
            <a:pPr lvl="1"/>
            <a:r>
              <a:rPr lang="zh-TW" altLang="en-US" dirty="0" smtClean="0">
                <a:latin typeface="SimHei" charset="-122"/>
                <a:ea typeface="SimHei" charset="-122"/>
                <a:cs typeface="SimHei" charset="-122"/>
              </a:rPr>
              <a:t>排名：</a:t>
            </a:r>
            <a:r>
              <a:rPr lang="en-US" altLang="zh-TW" dirty="0" smtClean="0">
                <a:latin typeface="SimHei" charset="-122"/>
                <a:ea typeface="SimHei" charset="-122"/>
                <a:cs typeface="SimHei" charset="-122"/>
              </a:rPr>
              <a:t>8/</a:t>
            </a:r>
            <a:r>
              <a:rPr lang="en-US" altLang="zh-CN" dirty="0" smtClean="0">
                <a:latin typeface="SimHei" charset="-122"/>
                <a:ea typeface="SimHei" charset="-122"/>
                <a:cs typeface="SimHei" charset="-122"/>
              </a:rPr>
              <a:t>43</a:t>
            </a:r>
            <a:endParaRPr lang="zh-CN" altLang="en-US" dirty="0">
              <a:latin typeface="SimHei" charset="-122"/>
              <a:ea typeface="SimHei" charset="-122"/>
              <a:cs typeface="SimHei" charset="-122"/>
            </a:endParaRPr>
          </a:p>
          <a:p>
            <a:endParaRPr kumimoji="1" lang="zh-CN" altLang="en-US" dirty="0">
              <a:latin typeface="SimHei" charset="-122"/>
              <a:ea typeface="SimHei" charset="-122"/>
              <a:cs typeface="SimHei"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2695" y="2710402"/>
            <a:ext cx="7268140" cy="2968770"/>
          </a:xfrm>
          <a:prstGeom prst="rect">
            <a:avLst/>
          </a:prstGeom>
        </p:spPr>
      </p:pic>
      <p:sp>
        <p:nvSpPr>
          <p:cNvPr id="6" name="标题 5"/>
          <p:cNvSpPr>
            <a:spLocks noGrp="1"/>
          </p:cNvSpPr>
          <p:nvPr>
            <p:ph type="title"/>
          </p:nvPr>
        </p:nvSpPr>
        <p:spPr/>
        <p:txBody>
          <a:bodyPr/>
          <a:lstStyle/>
          <a:p>
            <a:r>
              <a:rPr kumimoji="1" lang="zh-CN" altLang="en-US" dirty="0" smtClean="0">
                <a:latin typeface="SimHei" charset="-122"/>
                <a:ea typeface="SimHei" charset="-122"/>
                <a:cs typeface="SimHei" charset="-122"/>
              </a:rPr>
              <a:t>已展开工作</a:t>
            </a:r>
            <a:endParaRPr kumimoji="1" lang="zh-CN" altLang="en-US" dirty="0">
              <a:latin typeface="SimHei" charset="-122"/>
              <a:ea typeface="SimHei" charset="-122"/>
              <a:cs typeface="SimHei" charset="-122"/>
            </a:endParaRPr>
          </a:p>
        </p:txBody>
      </p:sp>
      <p:grpSp>
        <p:nvGrpSpPr>
          <p:cNvPr id="37" name="组 36"/>
          <p:cNvGrpSpPr/>
          <p:nvPr/>
        </p:nvGrpSpPr>
        <p:grpSpPr>
          <a:xfrm>
            <a:off x="1097280" y="2408583"/>
            <a:ext cx="2920181" cy="3775588"/>
            <a:chOff x="1097280" y="2369254"/>
            <a:chExt cx="2920181" cy="3775588"/>
          </a:xfrm>
        </p:grpSpPr>
        <p:sp>
          <p:nvSpPr>
            <p:cNvPr id="2" name="文本框 1"/>
            <p:cNvSpPr txBox="1"/>
            <p:nvPr/>
          </p:nvSpPr>
          <p:spPr>
            <a:xfrm>
              <a:off x="2259458" y="2369414"/>
              <a:ext cx="646331" cy="369332"/>
            </a:xfrm>
            <a:prstGeom prst="rect">
              <a:avLst/>
            </a:prstGeom>
            <a:noFill/>
          </p:spPr>
          <p:txBody>
            <a:bodyPr wrap="none" rtlCol="0">
              <a:spAutoFit/>
            </a:bodyPr>
            <a:lstStyle/>
            <a:p>
              <a:r>
                <a:rPr kumimoji="1" lang="zh-CN" altLang="en-US" dirty="0" smtClean="0">
                  <a:latin typeface="SimHei" charset="-122"/>
                  <a:ea typeface="SimHei" charset="-122"/>
                  <a:cs typeface="SimHei" charset="-122"/>
                </a:rPr>
                <a:t>微博</a:t>
              </a:r>
              <a:endParaRPr kumimoji="1" lang="zh-CN" altLang="en-US" dirty="0">
                <a:latin typeface="SimHei" charset="-122"/>
                <a:ea typeface="SimHei" charset="-122"/>
                <a:cs typeface="SimHei" charset="-122"/>
              </a:endParaRPr>
            </a:p>
          </p:txBody>
        </p:sp>
        <p:sp>
          <p:nvSpPr>
            <p:cNvPr id="7" name="文本框 6"/>
            <p:cNvSpPr txBox="1"/>
            <p:nvPr/>
          </p:nvSpPr>
          <p:spPr>
            <a:xfrm>
              <a:off x="2028626" y="2865102"/>
              <a:ext cx="1107996" cy="369332"/>
            </a:xfrm>
            <a:prstGeom prst="rect">
              <a:avLst/>
            </a:prstGeom>
            <a:noFill/>
          </p:spPr>
          <p:txBody>
            <a:bodyPr wrap="none" rtlCol="0">
              <a:spAutoFit/>
            </a:bodyPr>
            <a:lstStyle/>
            <a:p>
              <a:r>
                <a:rPr kumimoji="1" lang="zh-CN" altLang="en-US" dirty="0" smtClean="0">
                  <a:latin typeface="SimHei" charset="-122"/>
                  <a:ea typeface="SimHei" charset="-122"/>
                  <a:cs typeface="SimHei" charset="-122"/>
                </a:rPr>
                <a:t>单词序列</a:t>
              </a:r>
              <a:endParaRPr kumimoji="1" lang="zh-CN" altLang="en-US" dirty="0">
                <a:latin typeface="SimHei" charset="-122"/>
                <a:ea typeface="SimHei" charset="-122"/>
                <a:cs typeface="SimHei" charset="-122"/>
              </a:endParaRPr>
            </a:p>
          </p:txBody>
        </p:sp>
        <p:sp>
          <p:nvSpPr>
            <p:cNvPr id="8" name="文本框 7"/>
            <p:cNvSpPr txBox="1"/>
            <p:nvPr/>
          </p:nvSpPr>
          <p:spPr>
            <a:xfrm>
              <a:off x="1429775" y="3383510"/>
              <a:ext cx="2305696" cy="369332"/>
            </a:xfrm>
            <a:prstGeom prst="rect">
              <a:avLst/>
            </a:prstGeom>
            <a:noFill/>
          </p:spPr>
          <p:txBody>
            <a:bodyPr wrap="none" rtlCol="0">
              <a:spAutoFit/>
            </a:bodyPr>
            <a:lstStyle/>
            <a:p>
              <a:r>
                <a:rPr kumimoji="1" lang="en-US" altLang="zh-CN" i="1" dirty="0" smtClean="0">
                  <a:latin typeface="Times New Roman" charset="0"/>
                  <a:ea typeface="Times New Roman" charset="0"/>
                  <a:cs typeface="Times New Roman" charset="0"/>
                </a:rPr>
                <a:t>Word2Vec</a:t>
              </a:r>
              <a:r>
                <a:rPr kumimoji="1" lang="zh-CN" altLang="en-US" dirty="0" smtClean="0">
                  <a:latin typeface="SimHei" charset="-122"/>
                  <a:ea typeface="SimHei" charset="-122"/>
                  <a:cs typeface="SimHei" charset="-122"/>
                </a:rPr>
                <a:t>词向量序列</a:t>
              </a:r>
              <a:endParaRPr kumimoji="1" lang="zh-CN" altLang="en-US" dirty="0">
                <a:latin typeface="SimHei" charset="-122"/>
                <a:ea typeface="SimHei" charset="-122"/>
                <a:cs typeface="SimHei" charset="-122"/>
              </a:endParaRPr>
            </a:p>
          </p:txBody>
        </p:sp>
        <p:sp>
          <p:nvSpPr>
            <p:cNvPr id="9" name="文本框 8"/>
            <p:cNvSpPr txBox="1"/>
            <p:nvPr/>
          </p:nvSpPr>
          <p:spPr>
            <a:xfrm>
              <a:off x="1990153" y="3921631"/>
              <a:ext cx="1184940" cy="369332"/>
            </a:xfrm>
            <a:prstGeom prst="rect">
              <a:avLst/>
            </a:prstGeom>
            <a:noFill/>
            <a:ln>
              <a:solidFill>
                <a:schemeClr val="tx1"/>
              </a:solidFill>
            </a:ln>
          </p:spPr>
          <p:txBody>
            <a:bodyPr wrap="none" rtlCol="0">
              <a:spAutoFit/>
            </a:bodyPr>
            <a:lstStyle/>
            <a:p>
              <a:r>
                <a:rPr kumimoji="1" lang="en-US" altLang="zh-CN" i="1" dirty="0" smtClean="0">
                  <a:latin typeface="Times New Roman" charset="0"/>
                  <a:ea typeface="Times New Roman" charset="0"/>
                  <a:cs typeface="Times New Roman" charset="0"/>
                </a:rPr>
                <a:t>GRU-RNN</a:t>
              </a:r>
              <a:endParaRPr kumimoji="1" lang="zh-CN" altLang="en-US" dirty="0">
                <a:latin typeface="Times New Roman" charset="0"/>
                <a:ea typeface="Times New Roman" charset="0"/>
                <a:cs typeface="Times New Roman" charset="0"/>
              </a:endParaRPr>
            </a:p>
          </p:txBody>
        </p:sp>
        <p:sp>
          <p:nvSpPr>
            <p:cNvPr id="10" name="文本框 9"/>
            <p:cNvSpPr txBox="1"/>
            <p:nvPr/>
          </p:nvSpPr>
          <p:spPr>
            <a:xfrm>
              <a:off x="1990153" y="4489083"/>
              <a:ext cx="1184940" cy="369332"/>
            </a:xfrm>
            <a:prstGeom prst="rect">
              <a:avLst/>
            </a:prstGeom>
            <a:noFill/>
            <a:ln>
              <a:solidFill>
                <a:schemeClr val="tx1"/>
              </a:solidFill>
            </a:ln>
          </p:spPr>
          <p:txBody>
            <a:bodyPr wrap="none" rtlCol="0">
              <a:spAutoFit/>
            </a:bodyPr>
            <a:lstStyle/>
            <a:p>
              <a:r>
                <a:rPr kumimoji="1" lang="en-US" altLang="zh-CN" i="1" dirty="0" smtClean="0">
                  <a:latin typeface="Times New Roman" charset="0"/>
                  <a:ea typeface="Times New Roman" charset="0"/>
                  <a:cs typeface="Times New Roman" charset="0"/>
                </a:rPr>
                <a:t>GRU-RNN</a:t>
              </a:r>
              <a:endParaRPr kumimoji="1" lang="zh-CN" altLang="en-US" dirty="0">
                <a:latin typeface="Times New Roman" charset="0"/>
                <a:ea typeface="Times New Roman" charset="0"/>
                <a:cs typeface="Times New Roman" charset="0"/>
              </a:endParaRPr>
            </a:p>
          </p:txBody>
        </p:sp>
        <p:sp>
          <p:nvSpPr>
            <p:cNvPr id="11" name="文本框 10"/>
            <p:cNvSpPr txBox="1"/>
            <p:nvPr/>
          </p:nvSpPr>
          <p:spPr>
            <a:xfrm>
              <a:off x="2131217" y="5041869"/>
              <a:ext cx="902811" cy="369332"/>
            </a:xfrm>
            <a:prstGeom prst="rect">
              <a:avLst/>
            </a:prstGeom>
            <a:noFill/>
            <a:ln>
              <a:solidFill>
                <a:schemeClr val="tx1"/>
              </a:solidFill>
            </a:ln>
          </p:spPr>
          <p:txBody>
            <a:bodyPr wrap="none" rtlCol="0">
              <a:spAutoFit/>
            </a:bodyPr>
            <a:lstStyle/>
            <a:p>
              <a:r>
                <a:rPr kumimoji="1" lang="en-US" altLang="zh-CN" i="1" dirty="0" err="1" smtClean="0">
                  <a:latin typeface="Times New Roman" charset="0"/>
                  <a:ea typeface="Times New Roman" charset="0"/>
                  <a:cs typeface="Times New Roman" charset="0"/>
                </a:rPr>
                <a:t>softmax</a:t>
              </a:r>
              <a:endParaRPr kumimoji="1" lang="zh-CN" altLang="en-US" dirty="0">
                <a:latin typeface="Times New Roman" charset="0"/>
                <a:ea typeface="Times New Roman" charset="0"/>
                <a:cs typeface="Times New Roman" charset="0"/>
              </a:endParaRPr>
            </a:p>
          </p:txBody>
        </p:sp>
        <p:sp>
          <p:nvSpPr>
            <p:cNvPr id="12" name="文本框 11"/>
            <p:cNvSpPr txBox="1"/>
            <p:nvPr/>
          </p:nvSpPr>
          <p:spPr>
            <a:xfrm>
              <a:off x="1913208" y="5613555"/>
              <a:ext cx="1338828" cy="369332"/>
            </a:xfrm>
            <a:prstGeom prst="rect">
              <a:avLst/>
            </a:prstGeom>
            <a:noFill/>
          </p:spPr>
          <p:txBody>
            <a:bodyPr wrap="none" rtlCol="0">
              <a:spAutoFit/>
            </a:bodyPr>
            <a:lstStyle/>
            <a:p>
              <a:r>
                <a:rPr kumimoji="1" lang="zh-CN" altLang="en-US" dirty="0" smtClean="0">
                  <a:latin typeface="SimHei" charset="-122"/>
                  <a:ea typeface="SimHei" charset="-122"/>
                  <a:cs typeface="SimHei" charset="-122"/>
                </a:rPr>
                <a:t>反讽</a:t>
              </a:r>
              <a:r>
                <a:rPr kumimoji="1" lang="en-US" altLang="zh-CN" dirty="0" smtClean="0">
                  <a:latin typeface="SimHei" charset="-122"/>
                  <a:ea typeface="SimHei" charset="-122"/>
                  <a:cs typeface="SimHei" charset="-122"/>
                </a:rPr>
                <a:t> ✔/✘</a:t>
              </a:r>
              <a:endParaRPr kumimoji="1" lang="zh-CN" altLang="en-US" dirty="0">
                <a:latin typeface="SimHei" charset="-122"/>
                <a:ea typeface="SimHei" charset="-122"/>
                <a:cs typeface="SimHei" charset="-122"/>
              </a:endParaRPr>
            </a:p>
          </p:txBody>
        </p:sp>
        <p:cxnSp>
          <p:nvCxnSpPr>
            <p:cNvPr id="15" name="直线箭头连接符 14"/>
            <p:cNvCxnSpPr>
              <a:stCxn id="2" idx="2"/>
              <a:endCxn id="7" idx="0"/>
            </p:cNvCxnSpPr>
            <p:nvPr/>
          </p:nvCxnSpPr>
          <p:spPr>
            <a:xfrm>
              <a:off x="2582624" y="2738746"/>
              <a:ext cx="0" cy="126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线箭头连接符 18"/>
            <p:cNvCxnSpPr>
              <a:stCxn id="7" idx="2"/>
              <a:endCxn id="8" idx="0"/>
            </p:cNvCxnSpPr>
            <p:nvPr/>
          </p:nvCxnSpPr>
          <p:spPr>
            <a:xfrm flipH="1">
              <a:off x="2582623" y="3234434"/>
              <a:ext cx="1" cy="149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线箭头连接符 21"/>
            <p:cNvCxnSpPr>
              <a:stCxn id="8" idx="2"/>
              <a:endCxn id="9" idx="0"/>
            </p:cNvCxnSpPr>
            <p:nvPr/>
          </p:nvCxnSpPr>
          <p:spPr>
            <a:xfrm>
              <a:off x="2582623" y="3752842"/>
              <a:ext cx="0" cy="168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线箭头连接符 23"/>
            <p:cNvCxnSpPr>
              <a:stCxn id="9" idx="2"/>
              <a:endCxn id="10" idx="0"/>
            </p:cNvCxnSpPr>
            <p:nvPr/>
          </p:nvCxnSpPr>
          <p:spPr>
            <a:xfrm>
              <a:off x="2582623" y="4290963"/>
              <a:ext cx="0" cy="1981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线箭头连接符 30"/>
            <p:cNvCxnSpPr>
              <a:stCxn id="10" idx="2"/>
              <a:endCxn id="11" idx="0"/>
            </p:cNvCxnSpPr>
            <p:nvPr/>
          </p:nvCxnSpPr>
          <p:spPr>
            <a:xfrm>
              <a:off x="2582623" y="4858415"/>
              <a:ext cx="0" cy="1834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a:stCxn id="11" idx="2"/>
              <a:endCxn id="12" idx="0"/>
            </p:cNvCxnSpPr>
            <p:nvPr/>
          </p:nvCxnSpPr>
          <p:spPr>
            <a:xfrm flipH="1">
              <a:off x="2582622" y="5411201"/>
              <a:ext cx="1" cy="2023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圆角矩形 35"/>
            <p:cNvSpPr/>
            <p:nvPr/>
          </p:nvSpPr>
          <p:spPr>
            <a:xfrm>
              <a:off x="1097280" y="2369254"/>
              <a:ext cx="2920181" cy="377558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14615061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latin typeface="SimHei" charset="-122"/>
                <a:ea typeface="SimHei" charset="-122"/>
                <a:cs typeface="SimHei" charset="-122"/>
              </a:rPr>
              <a:t>已展开</a:t>
            </a:r>
            <a:r>
              <a:rPr kumimoji="1" lang="zh-CN" altLang="en-US" dirty="0" smtClean="0">
                <a:latin typeface="SimHei" charset="-122"/>
                <a:ea typeface="SimHei" charset="-122"/>
                <a:cs typeface="SimHei" charset="-122"/>
              </a:rPr>
              <a:t>工作</a:t>
            </a:r>
            <a:endParaRPr kumimoji="1" lang="zh-CN" altLang="en-US" dirty="0">
              <a:latin typeface="SimHei" charset="-122"/>
              <a:ea typeface="SimHei" charset="-122"/>
              <a:cs typeface="SimHei" charset="-122"/>
            </a:endParaRPr>
          </a:p>
        </p:txBody>
      </p:sp>
      <p:sp>
        <p:nvSpPr>
          <p:cNvPr id="3" name="内容占位符 2"/>
          <p:cNvSpPr>
            <a:spLocks noGrp="1"/>
          </p:cNvSpPr>
          <p:nvPr>
            <p:ph idx="1"/>
          </p:nvPr>
        </p:nvSpPr>
        <p:spPr/>
        <p:txBody>
          <a:bodyPr>
            <a:normAutofit/>
          </a:bodyPr>
          <a:lstStyle/>
          <a:p>
            <a:pPr lvl="1"/>
            <a:r>
              <a:rPr lang="zh-CN" altLang="en-US" sz="2400" dirty="0">
                <a:latin typeface="SimHei" charset="-122"/>
                <a:ea typeface="SimHei" charset="-122"/>
                <a:cs typeface="SimHei" charset="-122"/>
              </a:rPr>
              <a:t>数据集</a:t>
            </a:r>
            <a:endParaRPr lang="en-US" altLang="zh-CN" sz="2400" dirty="0" smtClean="0">
              <a:latin typeface="SimHei" charset="-122"/>
              <a:ea typeface="SimHei" charset="-122"/>
              <a:cs typeface="SimHei" charset="-122"/>
            </a:endParaRPr>
          </a:p>
          <a:p>
            <a:pPr lvl="2"/>
            <a:r>
              <a:rPr lang="mr-IN" altLang="zh-CN" sz="1800" dirty="0" err="1" smtClean="0">
                <a:latin typeface="SimHei" charset="-122"/>
                <a:ea typeface="SimHei" charset="-122"/>
                <a:cs typeface="SimHei" charset="-122"/>
              </a:rPr>
              <a:t>Twitter</a:t>
            </a:r>
            <a:r>
              <a:rPr lang="zh-TW" altLang="en-US" sz="1800" dirty="0" smtClean="0">
                <a:latin typeface="SimHei" charset="-122"/>
                <a:ea typeface="SimHei" charset="-122"/>
                <a:cs typeface="SimHei" charset="-122"/>
              </a:rPr>
              <a:t>上的微博</a:t>
            </a:r>
            <a:endParaRPr lang="mr-IN" altLang="zh-CN" sz="1800" dirty="0">
              <a:latin typeface="SimHei" charset="-122"/>
              <a:ea typeface="SimHei" charset="-122"/>
              <a:cs typeface="SimHei" charset="-122"/>
            </a:endParaRPr>
          </a:p>
          <a:p>
            <a:pPr lvl="2"/>
            <a:r>
              <a:rPr lang="zh-CN" altLang="en-US" sz="1800" dirty="0" smtClean="0">
                <a:latin typeface="SimHei" charset="-122"/>
                <a:ea typeface="SimHei" charset="-122"/>
                <a:cs typeface="SimHei" charset="-122"/>
              </a:rPr>
              <a:t>发布</a:t>
            </a:r>
            <a:r>
              <a:rPr lang="zh-CN" altLang="en-US" sz="1800" dirty="0">
                <a:latin typeface="SimHei" charset="-122"/>
                <a:ea typeface="SimHei" charset="-122"/>
                <a:cs typeface="SimHei" charset="-122"/>
              </a:rPr>
              <a:t>于</a:t>
            </a:r>
            <a:r>
              <a:rPr lang="en-US" altLang="zh-CN" sz="1800" dirty="0">
                <a:latin typeface="SimHei" charset="-122"/>
                <a:ea typeface="SimHei" charset="-122"/>
                <a:cs typeface="SimHei" charset="-122"/>
              </a:rPr>
              <a:t>2014</a:t>
            </a:r>
            <a:r>
              <a:rPr lang="zh-CN" altLang="en-US" sz="1800" dirty="0">
                <a:latin typeface="SimHei" charset="-122"/>
                <a:ea typeface="SimHei" charset="-122"/>
                <a:cs typeface="SimHei" charset="-122"/>
              </a:rPr>
              <a:t>年至</a:t>
            </a:r>
            <a:r>
              <a:rPr lang="en-US" altLang="zh-CN" sz="1800" dirty="0">
                <a:latin typeface="SimHei" charset="-122"/>
                <a:ea typeface="SimHei" charset="-122"/>
                <a:cs typeface="SimHei" charset="-122"/>
              </a:rPr>
              <a:t>2015</a:t>
            </a:r>
            <a:r>
              <a:rPr lang="zh-CN" altLang="en-US" sz="1800" dirty="0">
                <a:latin typeface="SimHei" charset="-122"/>
                <a:ea typeface="SimHei" charset="-122"/>
                <a:cs typeface="SimHei" charset="-122"/>
              </a:rPr>
              <a:t>年之间</a:t>
            </a:r>
          </a:p>
          <a:p>
            <a:pPr lvl="2"/>
            <a:r>
              <a:rPr lang="zh-CN" altLang="en-US" sz="1800" dirty="0" smtClean="0">
                <a:latin typeface="SimHei" charset="-122"/>
                <a:ea typeface="SimHei" charset="-122"/>
                <a:cs typeface="SimHei" charset="-122"/>
              </a:rPr>
              <a:t>由</a:t>
            </a:r>
            <a:r>
              <a:rPr lang="zh-CN" altLang="en-US" sz="1800" dirty="0">
                <a:latin typeface="SimHei" charset="-122"/>
                <a:ea typeface="SimHei" charset="-122"/>
                <a:cs typeface="SimHei" charset="-122"/>
              </a:rPr>
              <a:t>人工标注得出分类标签</a:t>
            </a:r>
          </a:p>
          <a:p>
            <a:endParaRPr kumimoji="1" lang="zh-CN" altLang="en-US" sz="2800" dirty="0">
              <a:latin typeface="SimHei" charset="-122"/>
              <a:ea typeface="SimHei" charset="-122"/>
              <a:cs typeface="SimHei"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1801669205"/>
              </p:ext>
            </p:extLst>
          </p:nvPr>
        </p:nvGraphicFramePr>
        <p:xfrm>
          <a:off x="1236437" y="3186062"/>
          <a:ext cx="5016880" cy="1226604"/>
        </p:xfrm>
        <a:graphic>
          <a:graphicData uri="http://schemas.openxmlformats.org/drawingml/2006/table">
            <a:tbl>
              <a:tblPr firstRow="1" bandRow="1">
                <a:tableStyleId>{5C22544A-7EE6-4342-B048-85BDC9FD1C3A}</a:tableStyleId>
              </a:tblPr>
              <a:tblGrid>
                <a:gridCol w="1860724"/>
                <a:gridCol w="1587285"/>
                <a:gridCol w="1568871"/>
              </a:tblGrid>
              <a:tr h="408868">
                <a:tc>
                  <a:txBody>
                    <a:bodyPr/>
                    <a:lstStyle/>
                    <a:p>
                      <a:pPr algn="ctr"/>
                      <a:r>
                        <a:rPr lang="zh-TW" altLang="en-US" sz="1800" dirty="0" smtClean="0">
                          <a:latin typeface="SimHei" charset="-122"/>
                          <a:ea typeface="SimHei" charset="-122"/>
                          <a:cs typeface="SimHei" charset="-122"/>
                        </a:rPr>
                        <a:t>任务一</a:t>
                      </a:r>
                      <a:endParaRPr lang="zh-CN" altLang="en-US" sz="1800" dirty="0">
                        <a:latin typeface="SimHei" charset="-122"/>
                        <a:ea typeface="SimHei" charset="-122"/>
                        <a:cs typeface="SimHei" charset="-122"/>
                      </a:endParaRPr>
                    </a:p>
                  </a:txBody>
                  <a:tcPr/>
                </a:tc>
                <a:tc>
                  <a:txBody>
                    <a:bodyPr/>
                    <a:lstStyle/>
                    <a:p>
                      <a:pPr algn="ctr"/>
                      <a:r>
                        <a:rPr lang="zh-CN" altLang="en-US" sz="1800" b="1" kern="1200" dirty="0" smtClean="0">
                          <a:solidFill>
                            <a:schemeClr val="lt1"/>
                          </a:solidFill>
                          <a:latin typeface="SimHei" charset="-122"/>
                          <a:ea typeface="SimHei" charset="-122"/>
                          <a:cs typeface="SimHei" charset="-122"/>
                        </a:rPr>
                        <a:t>带有反讽</a:t>
                      </a:r>
                      <a:endParaRPr lang="zh-CN" altLang="en-US" sz="1800" dirty="0">
                        <a:latin typeface="SimHei" charset="-122"/>
                        <a:ea typeface="SimHei" charset="-122"/>
                        <a:cs typeface="SimHei" charset="-122"/>
                      </a:endParaRPr>
                    </a:p>
                  </a:txBody>
                  <a:tcPr/>
                </a:tc>
                <a:tc>
                  <a:txBody>
                    <a:bodyPr/>
                    <a:lstStyle/>
                    <a:p>
                      <a:pPr algn="ctr"/>
                      <a:r>
                        <a:rPr lang="zh-CN" altLang="en-US" sz="1800" b="1" kern="1200" dirty="0" smtClean="0">
                          <a:solidFill>
                            <a:schemeClr val="lt1"/>
                          </a:solidFill>
                          <a:latin typeface="SimHei" charset="-122"/>
                          <a:ea typeface="SimHei" charset="-122"/>
                          <a:cs typeface="SimHei" charset="-122"/>
                        </a:rPr>
                        <a:t>没有反讽</a:t>
                      </a:r>
                      <a:endParaRPr lang="zh-CN" altLang="en-US" sz="1800" dirty="0">
                        <a:latin typeface="SimHei" charset="-122"/>
                        <a:ea typeface="SimHei" charset="-122"/>
                        <a:cs typeface="SimHei" charset="-122"/>
                      </a:endParaRPr>
                    </a:p>
                  </a:txBody>
                  <a:tcPr/>
                </a:tc>
              </a:tr>
              <a:tr h="408868">
                <a:tc>
                  <a:txBody>
                    <a:bodyPr/>
                    <a:lstStyle/>
                    <a:p>
                      <a:pPr algn="ctr"/>
                      <a:r>
                        <a:rPr lang="zh-CN" altLang="en-US" sz="1800" kern="1200" dirty="0" smtClean="0">
                          <a:solidFill>
                            <a:schemeClr val="dk1"/>
                          </a:solidFill>
                          <a:latin typeface="SimHei" charset="-122"/>
                          <a:ea typeface="SimHei" charset="-122"/>
                          <a:cs typeface="SimHei" charset="-122"/>
                        </a:rPr>
                        <a:t>训练集</a:t>
                      </a:r>
                      <a:endParaRPr lang="zh-CN" altLang="en-US" sz="1800" dirty="0">
                        <a:latin typeface="SimHei" charset="-122"/>
                        <a:ea typeface="SimHei" charset="-122"/>
                        <a:cs typeface="SimHei" charset="-122"/>
                      </a:endParaRPr>
                    </a:p>
                  </a:txBody>
                  <a:tcPr/>
                </a:tc>
                <a:tc>
                  <a:txBody>
                    <a:bodyPr/>
                    <a:lstStyle/>
                    <a:p>
                      <a:pPr algn="ctr"/>
                      <a:r>
                        <a:rPr lang="en-US" altLang="zh-TW" sz="1800" dirty="0" smtClean="0">
                          <a:latin typeface="SimHei" charset="-122"/>
                          <a:ea typeface="SimHei" charset="-122"/>
                          <a:cs typeface="SimHei" charset="-122"/>
                        </a:rPr>
                        <a:t>1,911</a:t>
                      </a:r>
                      <a:endParaRPr lang="zh-CN" altLang="en-US" sz="1800" dirty="0">
                        <a:latin typeface="SimHei" charset="-122"/>
                        <a:ea typeface="SimHei" charset="-122"/>
                        <a:cs typeface="SimHei" charset="-122"/>
                      </a:endParaRPr>
                    </a:p>
                  </a:txBody>
                  <a:tcPr/>
                </a:tc>
                <a:tc>
                  <a:txBody>
                    <a:bodyPr/>
                    <a:lstStyle/>
                    <a:p>
                      <a:pPr algn="ctr"/>
                      <a:r>
                        <a:rPr lang="en-US" altLang="zh-TW" sz="1800" dirty="0" smtClean="0">
                          <a:latin typeface="SimHei" charset="-122"/>
                          <a:ea typeface="SimHei" charset="-122"/>
                          <a:cs typeface="SimHei" charset="-122"/>
                        </a:rPr>
                        <a:t>1,923</a:t>
                      </a:r>
                      <a:endParaRPr lang="zh-CN" altLang="en-US" sz="1800" dirty="0">
                        <a:latin typeface="SimHei" charset="-122"/>
                        <a:ea typeface="SimHei" charset="-122"/>
                        <a:cs typeface="SimHei" charset="-122"/>
                      </a:endParaRPr>
                    </a:p>
                  </a:txBody>
                  <a:tcPr/>
                </a:tc>
              </a:tr>
              <a:tr h="408868">
                <a:tc>
                  <a:txBody>
                    <a:bodyPr/>
                    <a:lstStyle/>
                    <a:p>
                      <a:pPr algn="ctr"/>
                      <a:r>
                        <a:rPr lang="zh-CN" altLang="en-US" sz="1800" kern="1200" dirty="0" smtClean="0">
                          <a:solidFill>
                            <a:schemeClr val="dk1"/>
                          </a:solidFill>
                          <a:latin typeface="SimHei" charset="-122"/>
                          <a:ea typeface="SimHei" charset="-122"/>
                          <a:cs typeface="SimHei" charset="-122"/>
                        </a:rPr>
                        <a:t>测试集</a:t>
                      </a:r>
                      <a:endParaRPr lang="zh-CN" altLang="en-US" sz="1800" dirty="0">
                        <a:latin typeface="SimHei" charset="-122"/>
                        <a:ea typeface="SimHei" charset="-122"/>
                        <a:cs typeface="SimHei" charset="-122"/>
                      </a:endParaRPr>
                    </a:p>
                  </a:txBody>
                  <a:tcPr/>
                </a:tc>
                <a:tc>
                  <a:txBody>
                    <a:bodyPr/>
                    <a:lstStyle/>
                    <a:p>
                      <a:pPr algn="ctr"/>
                      <a:r>
                        <a:rPr lang="en-US" altLang="zh-TW" sz="1800" dirty="0" smtClean="0">
                          <a:latin typeface="SimHei" charset="-122"/>
                          <a:ea typeface="SimHei" charset="-122"/>
                          <a:cs typeface="SimHei" charset="-122"/>
                        </a:rPr>
                        <a:t>311</a:t>
                      </a:r>
                      <a:endParaRPr lang="zh-CN" altLang="en-US" sz="1800" dirty="0">
                        <a:latin typeface="SimHei" charset="-122"/>
                        <a:ea typeface="SimHei" charset="-122"/>
                        <a:cs typeface="SimHei" charset="-122"/>
                      </a:endParaRPr>
                    </a:p>
                  </a:txBody>
                  <a:tcPr/>
                </a:tc>
                <a:tc>
                  <a:txBody>
                    <a:bodyPr/>
                    <a:lstStyle/>
                    <a:p>
                      <a:pPr algn="ctr"/>
                      <a:r>
                        <a:rPr lang="en-US" altLang="zh-TW" sz="1800" dirty="0" smtClean="0">
                          <a:latin typeface="SimHei" charset="-122"/>
                          <a:ea typeface="SimHei" charset="-122"/>
                          <a:cs typeface="SimHei" charset="-122"/>
                        </a:rPr>
                        <a:t>473</a:t>
                      </a:r>
                      <a:endParaRPr lang="zh-CN" altLang="en-US" sz="1800" dirty="0">
                        <a:latin typeface="SimHei" charset="-122"/>
                        <a:ea typeface="SimHei" charset="-122"/>
                        <a:cs typeface="SimHei" charset="-122"/>
                      </a:endParaRPr>
                    </a:p>
                  </a:txBody>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1134905735"/>
              </p:ext>
            </p:extLst>
          </p:nvPr>
        </p:nvGraphicFramePr>
        <p:xfrm>
          <a:off x="1236437" y="4808906"/>
          <a:ext cx="9864181" cy="1237932"/>
        </p:xfrm>
        <a:graphic>
          <a:graphicData uri="http://schemas.openxmlformats.org/drawingml/2006/table">
            <a:tbl>
              <a:tblPr firstRow="1" bandRow="1">
                <a:tableStyleId>{5C22544A-7EE6-4342-B048-85BDC9FD1C3A}</a:tableStyleId>
              </a:tblPr>
              <a:tblGrid>
                <a:gridCol w="1870556"/>
                <a:gridCol w="3146322"/>
                <a:gridCol w="1858297"/>
                <a:gridCol w="1524000"/>
                <a:gridCol w="1465006"/>
              </a:tblGrid>
              <a:tr h="412644">
                <a:tc>
                  <a:txBody>
                    <a:bodyPr/>
                    <a:lstStyle/>
                    <a:p>
                      <a:pPr algn="ctr"/>
                      <a:r>
                        <a:rPr lang="zh-TW" altLang="en-US" sz="1800" b="1" dirty="0" smtClean="0">
                          <a:latin typeface="SimHei" charset="-122"/>
                          <a:ea typeface="SimHei" charset="-122"/>
                          <a:cs typeface="SimHei" charset="-122"/>
                        </a:rPr>
                        <a:t>任务二</a:t>
                      </a:r>
                      <a:endParaRPr lang="zh-CN" altLang="en-US" sz="1800" b="1" dirty="0">
                        <a:latin typeface="SimHei" charset="-122"/>
                        <a:ea typeface="SimHei" charset="-122"/>
                        <a:cs typeface="SimHei" charset="-122"/>
                      </a:endParaRPr>
                    </a:p>
                  </a:txBody>
                  <a:tcPr anchor="ctr"/>
                </a:tc>
                <a:tc>
                  <a:txBody>
                    <a:bodyPr/>
                    <a:lstStyle/>
                    <a:p>
                      <a:pPr algn="ctr"/>
                      <a:r>
                        <a:rPr lang="zh-CN" altLang="en-US" sz="1800" b="1" kern="1200" dirty="0" smtClean="0">
                          <a:solidFill>
                            <a:schemeClr val="lt1"/>
                          </a:solidFill>
                          <a:latin typeface="SimHei" charset="-122"/>
                          <a:ea typeface="SimHei" charset="-122"/>
                          <a:cs typeface="SimHei" charset="-122"/>
                        </a:rPr>
                        <a:t>基于相反语义的言语反讽</a:t>
                      </a:r>
                      <a:endParaRPr lang="zh-CN" altLang="en-US" sz="1800" dirty="0">
                        <a:latin typeface="SimHei" charset="-122"/>
                        <a:ea typeface="SimHei" charset="-122"/>
                        <a:cs typeface="SimHei" charset="-122"/>
                      </a:endParaRPr>
                    </a:p>
                  </a:txBody>
                  <a:tcPr anchor="ctr"/>
                </a:tc>
                <a:tc>
                  <a:txBody>
                    <a:bodyPr/>
                    <a:lstStyle/>
                    <a:p>
                      <a:pPr algn="ctr"/>
                      <a:r>
                        <a:rPr lang="zh-CN" altLang="en-US" sz="1800" b="1" kern="1200" dirty="0" smtClean="0">
                          <a:solidFill>
                            <a:schemeClr val="lt1"/>
                          </a:solidFill>
                          <a:latin typeface="SimHei" charset="-122"/>
                          <a:ea typeface="SimHei" charset="-122"/>
                          <a:cs typeface="SimHei" charset="-122"/>
                        </a:rPr>
                        <a:t>其他言语反讽</a:t>
                      </a:r>
                      <a:endParaRPr lang="zh-CN" altLang="en-US" sz="1800" dirty="0">
                        <a:latin typeface="SimHei" charset="-122"/>
                        <a:ea typeface="SimHei" charset="-122"/>
                        <a:cs typeface="SimHei" charset="-122"/>
                      </a:endParaRPr>
                    </a:p>
                  </a:txBody>
                  <a:tcPr anchor="ctr"/>
                </a:tc>
                <a:tc>
                  <a:txBody>
                    <a:bodyPr/>
                    <a:lstStyle/>
                    <a:p>
                      <a:pPr algn="ctr"/>
                      <a:r>
                        <a:rPr lang="zh-CN" altLang="en-US" sz="1800" b="1" kern="1200" dirty="0" smtClean="0">
                          <a:solidFill>
                            <a:schemeClr val="lt1"/>
                          </a:solidFill>
                          <a:latin typeface="SimHei" charset="-122"/>
                          <a:ea typeface="SimHei" charset="-122"/>
                          <a:cs typeface="SimHei" charset="-122"/>
                        </a:rPr>
                        <a:t>情景反讽</a:t>
                      </a:r>
                      <a:endParaRPr lang="zh-CN" altLang="en-US" sz="1800" dirty="0">
                        <a:latin typeface="SimHei" charset="-122"/>
                        <a:ea typeface="SimHei" charset="-122"/>
                        <a:cs typeface="SimHei"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kern="1200" dirty="0" smtClean="0">
                          <a:solidFill>
                            <a:schemeClr val="lt1"/>
                          </a:solidFill>
                          <a:latin typeface="SimHei" charset="-122"/>
                          <a:ea typeface="SimHei" charset="-122"/>
                          <a:cs typeface="SimHei" charset="-122"/>
                        </a:rPr>
                        <a:t>没有反讽</a:t>
                      </a:r>
                      <a:endParaRPr lang="zh-CN" altLang="en-US" sz="1800" dirty="0" smtClean="0">
                        <a:latin typeface="SimHei" charset="-122"/>
                        <a:ea typeface="SimHei" charset="-122"/>
                        <a:cs typeface="SimHei" charset="-122"/>
                      </a:endParaRPr>
                    </a:p>
                  </a:txBody>
                  <a:tcPr anchor="ctr"/>
                </a:tc>
              </a:tr>
              <a:tr h="412644">
                <a:tc>
                  <a:txBody>
                    <a:bodyPr/>
                    <a:lstStyle/>
                    <a:p>
                      <a:pPr algn="ctr"/>
                      <a:r>
                        <a:rPr lang="zh-CN" altLang="en-US" sz="1800" kern="1200" dirty="0" smtClean="0">
                          <a:solidFill>
                            <a:schemeClr val="dk1"/>
                          </a:solidFill>
                          <a:latin typeface="SimHei" charset="-122"/>
                          <a:ea typeface="SimHei" charset="-122"/>
                          <a:cs typeface="SimHei" charset="-122"/>
                        </a:rPr>
                        <a:t>训练集</a:t>
                      </a:r>
                      <a:endParaRPr lang="zh-CN" altLang="en-US" sz="1800" dirty="0">
                        <a:latin typeface="SimHei" charset="-122"/>
                        <a:ea typeface="SimHei" charset="-122"/>
                        <a:cs typeface="SimHei" charset="-122"/>
                      </a:endParaRPr>
                    </a:p>
                  </a:txBody>
                  <a:tcPr/>
                </a:tc>
                <a:tc>
                  <a:txBody>
                    <a:bodyPr/>
                    <a:lstStyle/>
                    <a:p>
                      <a:pPr algn="ctr"/>
                      <a:r>
                        <a:rPr lang="en-US" altLang="zh-TW" sz="1800" dirty="0" smtClean="0">
                          <a:latin typeface="SimHei" charset="-122"/>
                          <a:ea typeface="SimHei" charset="-122"/>
                          <a:cs typeface="SimHei" charset="-122"/>
                        </a:rPr>
                        <a:t>1,390</a:t>
                      </a:r>
                      <a:endParaRPr lang="zh-CN" altLang="en-US" sz="1800" dirty="0">
                        <a:latin typeface="SimHei" charset="-122"/>
                        <a:ea typeface="SimHei" charset="-122"/>
                        <a:cs typeface="SimHei" charset="-122"/>
                      </a:endParaRPr>
                    </a:p>
                  </a:txBody>
                  <a:tcPr/>
                </a:tc>
                <a:tc>
                  <a:txBody>
                    <a:bodyPr/>
                    <a:lstStyle/>
                    <a:p>
                      <a:pPr algn="ctr"/>
                      <a:r>
                        <a:rPr lang="en-US" altLang="zh-TW" sz="1800" dirty="0" smtClean="0">
                          <a:latin typeface="SimHei" charset="-122"/>
                          <a:ea typeface="SimHei" charset="-122"/>
                          <a:cs typeface="SimHei" charset="-122"/>
                        </a:rPr>
                        <a:t>205</a:t>
                      </a:r>
                      <a:endParaRPr lang="zh-CN" altLang="en-US" sz="1800" dirty="0">
                        <a:latin typeface="SimHei" charset="-122"/>
                        <a:ea typeface="SimHei" charset="-122"/>
                        <a:cs typeface="SimHei" charset="-122"/>
                      </a:endParaRPr>
                    </a:p>
                  </a:txBody>
                  <a:tcPr/>
                </a:tc>
                <a:tc>
                  <a:txBody>
                    <a:bodyPr/>
                    <a:lstStyle/>
                    <a:p>
                      <a:pPr algn="ctr"/>
                      <a:r>
                        <a:rPr lang="en-US" altLang="zh-TW" sz="1800" dirty="0" smtClean="0">
                          <a:latin typeface="SimHei" charset="-122"/>
                          <a:ea typeface="SimHei" charset="-122"/>
                          <a:cs typeface="SimHei" charset="-122"/>
                        </a:rPr>
                        <a:t>316</a:t>
                      </a:r>
                      <a:endParaRPr lang="zh-CN" altLang="en-US" sz="1800" dirty="0">
                        <a:latin typeface="SimHei" charset="-122"/>
                        <a:ea typeface="SimHei" charset="-122"/>
                        <a:cs typeface="SimHei" charset="-122"/>
                      </a:endParaRPr>
                    </a:p>
                  </a:txBody>
                  <a:tcPr/>
                </a:tc>
                <a:tc>
                  <a:txBody>
                    <a:bodyPr/>
                    <a:lstStyle/>
                    <a:p>
                      <a:pPr algn="ctr"/>
                      <a:r>
                        <a:rPr lang="en-US" altLang="zh-TW" sz="1800" dirty="0" smtClean="0">
                          <a:latin typeface="SimHei" charset="-122"/>
                          <a:ea typeface="SimHei" charset="-122"/>
                          <a:cs typeface="SimHei" charset="-122"/>
                        </a:rPr>
                        <a:t>1,923</a:t>
                      </a:r>
                      <a:endParaRPr lang="zh-CN" altLang="en-US" sz="1800" dirty="0">
                        <a:latin typeface="SimHei" charset="-122"/>
                        <a:ea typeface="SimHei" charset="-122"/>
                        <a:cs typeface="SimHei" charset="-122"/>
                      </a:endParaRPr>
                    </a:p>
                  </a:txBody>
                  <a:tcPr/>
                </a:tc>
              </a:tr>
              <a:tr h="412644">
                <a:tc>
                  <a:txBody>
                    <a:bodyPr/>
                    <a:lstStyle/>
                    <a:p>
                      <a:pPr algn="ctr"/>
                      <a:r>
                        <a:rPr lang="zh-CN" altLang="en-US" sz="1800" kern="1200" dirty="0" smtClean="0">
                          <a:solidFill>
                            <a:schemeClr val="dk1"/>
                          </a:solidFill>
                          <a:latin typeface="SimHei" charset="-122"/>
                          <a:ea typeface="SimHei" charset="-122"/>
                          <a:cs typeface="SimHei" charset="-122"/>
                        </a:rPr>
                        <a:t>测试集</a:t>
                      </a:r>
                      <a:endParaRPr lang="zh-CN" altLang="en-US" sz="1800" dirty="0">
                        <a:latin typeface="SimHei" charset="-122"/>
                        <a:ea typeface="SimHei" charset="-122"/>
                        <a:cs typeface="SimHei" charset="-122"/>
                      </a:endParaRPr>
                    </a:p>
                  </a:txBody>
                  <a:tcPr/>
                </a:tc>
                <a:tc>
                  <a:txBody>
                    <a:bodyPr/>
                    <a:lstStyle/>
                    <a:p>
                      <a:pPr algn="ctr"/>
                      <a:r>
                        <a:rPr lang="en-US" altLang="zh-TW" sz="1800" dirty="0" smtClean="0">
                          <a:latin typeface="SimHei" charset="-122"/>
                          <a:ea typeface="SimHei" charset="-122"/>
                          <a:cs typeface="SimHei" charset="-122"/>
                        </a:rPr>
                        <a:t>164</a:t>
                      </a:r>
                      <a:endParaRPr lang="zh-CN" altLang="en-US" sz="1800" dirty="0">
                        <a:latin typeface="SimHei" charset="-122"/>
                        <a:ea typeface="SimHei" charset="-122"/>
                        <a:cs typeface="SimHei" charset="-122"/>
                      </a:endParaRPr>
                    </a:p>
                  </a:txBody>
                  <a:tcPr/>
                </a:tc>
                <a:tc>
                  <a:txBody>
                    <a:bodyPr/>
                    <a:lstStyle/>
                    <a:p>
                      <a:pPr algn="ctr"/>
                      <a:r>
                        <a:rPr lang="en-US" altLang="zh-TW" sz="1800" dirty="0" smtClean="0">
                          <a:latin typeface="SimHei" charset="-122"/>
                          <a:ea typeface="SimHei" charset="-122"/>
                          <a:cs typeface="SimHei" charset="-122"/>
                        </a:rPr>
                        <a:t>62</a:t>
                      </a:r>
                      <a:endParaRPr lang="zh-CN" altLang="en-US" sz="1800" dirty="0">
                        <a:latin typeface="SimHei" charset="-122"/>
                        <a:ea typeface="SimHei" charset="-122"/>
                        <a:cs typeface="SimHei" charset="-122"/>
                      </a:endParaRPr>
                    </a:p>
                  </a:txBody>
                  <a:tcPr/>
                </a:tc>
                <a:tc>
                  <a:txBody>
                    <a:bodyPr/>
                    <a:lstStyle/>
                    <a:p>
                      <a:pPr algn="ctr"/>
                      <a:r>
                        <a:rPr lang="en-US" altLang="zh-TW" sz="1800" dirty="0" smtClean="0">
                          <a:latin typeface="SimHei" charset="-122"/>
                          <a:ea typeface="SimHei" charset="-122"/>
                          <a:cs typeface="SimHei" charset="-122"/>
                        </a:rPr>
                        <a:t>85</a:t>
                      </a:r>
                      <a:endParaRPr lang="zh-CN" altLang="en-US" sz="1800" dirty="0">
                        <a:latin typeface="SimHei" charset="-122"/>
                        <a:ea typeface="SimHei" charset="-122"/>
                        <a:cs typeface="SimHei" charset="-122"/>
                      </a:endParaRPr>
                    </a:p>
                  </a:txBody>
                  <a:tcPr/>
                </a:tc>
                <a:tc>
                  <a:txBody>
                    <a:bodyPr/>
                    <a:lstStyle/>
                    <a:p>
                      <a:pPr algn="ctr"/>
                      <a:r>
                        <a:rPr lang="en-US" altLang="zh-TW" sz="1800" dirty="0" smtClean="0">
                          <a:latin typeface="SimHei" charset="-122"/>
                          <a:ea typeface="SimHei" charset="-122"/>
                          <a:cs typeface="SimHei" charset="-122"/>
                        </a:rPr>
                        <a:t>473</a:t>
                      </a:r>
                      <a:endParaRPr lang="zh-CN" altLang="en-US" sz="1800" dirty="0">
                        <a:latin typeface="SimHei" charset="-122"/>
                        <a:ea typeface="SimHei" charset="-122"/>
                        <a:cs typeface="SimHei" charset="-122"/>
                      </a:endParaRPr>
                    </a:p>
                  </a:txBody>
                  <a:tcPr/>
                </a:tc>
              </a:tr>
            </a:tbl>
          </a:graphicData>
        </a:graphic>
      </p:graphicFrame>
    </p:spTree>
    <p:extLst>
      <p:ext uri="{BB962C8B-B14F-4D97-AF65-F5344CB8AC3E}">
        <p14:creationId xmlns:p14="http://schemas.microsoft.com/office/powerpoint/2010/main" val="15800704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SimHei" charset="-122"/>
                <a:ea typeface="SimHei" charset="-122"/>
                <a:cs typeface="SimHei" charset="-122"/>
              </a:rPr>
              <a:t>研究思路</a:t>
            </a:r>
            <a:endParaRPr kumimoji="1" lang="zh-CN" altLang="en-US" dirty="0">
              <a:latin typeface="SimHei" charset="-122"/>
              <a:ea typeface="SimHei" charset="-122"/>
              <a:cs typeface="SimHei" charset="-122"/>
            </a:endParaRPr>
          </a:p>
        </p:txBody>
      </p:sp>
      <p:sp>
        <p:nvSpPr>
          <p:cNvPr id="3" name="内容占位符 2"/>
          <p:cNvSpPr>
            <a:spLocks noGrp="1"/>
          </p:cNvSpPr>
          <p:nvPr>
            <p:ph idx="1"/>
          </p:nvPr>
        </p:nvSpPr>
        <p:spPr>
          <a:xfrm>
            <a:off x="1097280" y="1708670"/>
            <a:ext cx="10058400" cy="1064443"/>
          </a:xfrm>
        </p:spPr>
        <p:txBody>
          <a:bodyPr>
            <a:noAutofit/>
          </a:bodyPr>
          <a:lstStyle/>
          <a:p>
            <a:pPr marL="457200" indent="-457200">
              <a:buFont typeface="+mj-lt"/>
              <a:buAutoNum type="arabicPeriod"/>
            </a:pPr>
            <a:r>
              <a:rPr lang="zh-CN" altLang="en-US" sz="1800" dirty="0" smtClean="0">
                <a:latin typeface="SimHei" charset="-122"/>
                <a:ea typeface="SimHei" charset="-122"/>
                <a:cs typeface="SimHei" charset="-122"/>
              </a:rPr>
              <a:t>探索</a:t>
            </a:r>
            <a:r>
              <a:rPr lang="zh-CN" altLang="en-US" sz="1800" dirty="0">
                <a:latin typeface="SimHei" charset="-122"/>
                <a:ea typeface="SimHei" charset="-122"/>
                <a:cs typeface="SimHei" charset="-122"/>
              </a:rPr>
              <a:t>更多不同的语言</a:t>
            </a:r>
            <a:r>
              <a:rPr lang="zh-CN" altLang="en-US" sz="1800" dirty="0" smtClean="0">
                <a:latin typeface="SimHei" charset="-122"/>
                <a:ea typeface="SimHei" charset="-122"/>
                <a:cs typeface="SimHei" charset="-122"/>
              </a:rPr>
              <a:t>特征</a:t>
            </a:r>
            <a:endParaRPr lang="en-US" altLang="zh-CN" sz="1800" dirty="0" smtClean="0">
              <a:latin typeface="SimHei" charset="-122"/>
              <a:ea typeface="SimHei" charset="-122"/>
              <a:cs typeface="SimHei" charset="-122"/>
            </a:endParaRPr>
          </a:p>
          <a:p>
            <a:pPr marL="457200" indent="-457200">
              <a:buFont typeface="+mj-lt"/>
              <a:buAutoNum type="arabicPeriod"/>
            </a:pPr>
            <a:r>
              <a:rPr lang="zh-CN" altLang="en-US" sz="1800" dirty="0" smtClean="0">
                <a:latin typeface="SimHei" charset="-122"/>
                <a:ea typeface="SimHei" charset="-122"/>
                <a:cs typeface="SimHei" charset="-122"/>
              </a:rPr>
              <a:t>设计</a:t>
            </a:r>
            <a:r>
              <a:rPr lang="zh-CN" altLang="en-US" sz="1800" dirty="0">
                <a:latin typeface="SimHei" charset="-122"/>
                <a:ea typeface="SimHei" charset="-122"/>
                <a:cs typeface="SimHei" charset="-122"/>
              </a:rPr>
              <a:t>新的算法框架以更好地利用不同的语言</a:t>
            </a:r>
            <a:r>
              <a:rPr lang="zh-CN" altLang="en-US" sz="1800" dirty="0" smtClean="0">
                <a:latin typeface="SimHei" charset="-122"/>
                <a:ea typeface="SimHei" charset="-122"/>
                <a:cs typeface="SimHei" charset="-122"/>
              </a:rPr>
              <a:t>特征</a:t>
            </a:r>
            <a:endParaRPr lang="en-US" altLang="zh-CN" sz="1800" dirty="0" smtClean="0">
              <a:latin typeface="SimHei" charset="-122"/>
              <a:ea typeface="SimHei" charset="-122"/>
              <a:cs typeface="SimHei" charset="-122"/>
            </a:endParaRPr>
          </a:p>
          <a:p>
            <a:pPr marL="457200" indent="-457200">
              <a:buFont typeface="+mj-lt"/>
              <a:buAutoNum type="arabicPeriod"/>
            </a:pPr>
            <a:r>
              <a:rPr lang="zh-CN" altLang="en-US" sz="1800" dirty="0">
                <a:latin typeface="SimHei" charset="-122"/>
                <a:ea typeface="SimHei" charset="-122"/>
                <a:cs typeface="SimHei" charset="-122"/>
              </a:rPr>
              <a:t>使用其他开源的数据集扩充训练用数据集</a:t>
            </a:r>
          </a:p>
          <a:p>
            <a:pPr marL="457200" indent="-457200">
              <a:buFont typeface="+mj-lt"/>
              <a:buAutoNum type="arabicPeriod"/>
            </a:pPr>
            <a:endParaRPr kumimoji="1" lang="zh-CN" altLang="en-US" sz="1800" dirty="0">
              <a:latin typeface="SimHei" charset="-122"/>
              <a:ea typeface="SimHei" charset="-122"/>
              <a:cs typeface="SimHei" charset="-122"/>
            </a:endParaRPr>
          </a:p>
        </p:txBody>
      </p:sp>
      <p:sp>
        <p:nvSpPr>
          <p:cNvPr id="5" name="文本框 4"/>
          <p:cNvSpPr txBox="1"/>
          <p:nvPr/>
        </p:nvSpPr>
        <p:spPr>
          <a:xfrm>
            <a:off x="3717374" y="3374271"/>
            <a:ext cx="1005403" cy="338554"/>
          </a:xfrm>
          <a:prstGeom prst="rect">
            <a:avLst/>
          </a:prstGeom>
          <a:noFill/>
          <a:ln>
            <a:noFill/>
          </a:ln>
        </p:spPr>
        <p:txBody>
          <a:bodyPr vert="horz" wrap="none" rtlCol="0">
            <a:spAutoFit/>
          </a:bodyPr>
          <a:lstStyle/>
          <a:p>
            <a:pPr algn="ctr"/>
            <a:r>
              <a:rPr kumimoji="1" lang="zh-CN" altLang="en-US" sz="1600" dirty="0" smtClean="0">
                <a:latin typeface="SimHei" charset="-122"/>
                <a:ea typeface="SimHei" charset="-122"/>
                <a:cs typeface="SimHei" charset="-122"/>
              </a:rPr>
              <a:t>单词序列</a:t>
            </a:r>
            <a:endParaRPr kumimoji="1" lang="zh-CN" altLang="en-US" sz="1600" dirty="0">
              <a:latin typeface="SimHei" charset="-122"/>
              <a:ea typeface="SimHei" charset="-122"/>
              <a:cs typeface="SimHei" charset="-122"/>
            </a:endParaRPr>
          </a:p>
        </p:txBody>
      </p:sp>
      <p:sp>
        <p:nvSpPr>
          <p:cNvPr id="6" name="文本框 5"/>
          <p:cNvSpPr txBox="1"/>
          <p:nvPr/>
        </p:nvSpPr>
        <p:spPr>
          <a:xfrm>
            <a:off x="4042049" y="3915937"/>
            <a:ext cx="1461099" cy="492443"/>
          </a:xfrm>
          <a:prstGeom prst="rect">
            <a:avLst/>
          </a:prstGeom>
          <a:noFill/>
          <a:ln>
            <a:noFill/>
          </a:ln>
        </p:spPr>
        <p:txBody>
          <a:bodyPr vert="horz" wrap="square" rtlCol="0">
            <a:spAutoFit/>
          </a:bodyPr>
          <a:lstStyle/>
          <a:p>
            <a:pPr algn="ctr"/>
            <a:r>
              <a:rPr kumimoji="1" lang="zh-CN" altLang="en-US" sz="1600" dirty="0" smtClean="0">
                <a:latin typeface="SimHei" charset="-122"/>
                <a:ea typeface="SimHei" charset="-122"/>
                <a:cs typeface="SimHei" charset="-122"/>
              </a:rPr>
              <a:t>语义特征</a:t>
            </a:r>
            <a:endParaRPr kumimoji="1" lang="en-US" altLang="zh-CN" sz="1600" dirty="0" smtClean="0">
              <a:latin typeface="SimHei" charset="-122"/>
              <a:ea typeface="SimHei" charset="-122"/>
              <a:cs typeface="SimHei" charset="-122"/>
            </a:endParaRPr>
          </a:p>
          <a:p>
            <a:pPr algn="ctr"/>
            <a:r>
              <a:rPr kumimoji="1" lang="zh-TW" altLang="en-US" sz="1000" i="1" dirty="0" smtClean="0">
                <a:solidFill>
                  <a:schemeClr val="tx1">
                    <a:lumMod val="65000"/>
                  </a:schemeClr>
                </a:solidFill>
                <a:latin typeface="SimHei" charset="-122"/>
                <a:ea typeface="SimHei" charset="-122"/>
                <a:cs typeface="SimHei" charset="-122"/>
              </a:rPr>
              <a:t>如单词是否反义词</a:t>
            </a:r>
            <a:endParaRPr kumimoji="1" lang="zh-CN" altLang="en-US" sz="1000" i="1" dirty="0">
              <a:solidFill>
                <a:schemeClr val="tx1">
                  <a:lumMod val="65000"/>
                </a:schemeClr>
              </a:solidFill>
              <a:latin typeface="SimHei" charset="-122"/>
              <a:ea typeface="SimHei" charset="-122"/>
              <a:cs typeface="SimHei" charset="-122"/>
            </a:endParaRPr>
          </a:p>
        </p:txBody>
      </p:sp>
      <p:sp>
        <p:nvSpPr>
          <p:cNvPr id="7" name="文本框 6"/>
          <p:cNvSpPr txBox="1"/>
          <p:nvPr/>
        </p:nvSpPr>
        <p:spPr>
          <a:xfrm>
            <a:off x="4042049" y="4560271"/>
            <a:ext cx="1474264" cy="492443"/>
          </a:xfrm>
          <a:prstGeom prst="rect">
            <a:avLst/>
          </a:prstGeom>
          <a:noFill/>
          <a:ln>
            <a:noFill/>
          </a:ln>
        </p:spPr>
        <p:txBody>
          <a:bodyPr vert="horz" wrap="square" rtlCol="0">
            <a:spAutoFit/>
          </a:bodyPr>
          <a:lstStyle/>
          <a:p>
            <a:pPr algn="ctr"/>
            <a:r>
              <a:rPr kumimoji="1" lang="zh-CN" altLang="en-US" sz="1600" dirty="0" smtClean="0">
                <a:latin typeface="SimHei" charset="-122"/>
                <a:ea typeface="SimHei" charset="-122"/>
                <a:cs typeface="SimHei" charset="-122"/>
              </a:rPr>
              <a:t>情感特征</a:t>
            </a:r>
            <a:endParaRPr kumimoji="1" lang="en-US" altLang="zh-CN" sz="1600" dirty="0" smtClean="0">
              <a:latin typeface="SimHei" charset="-122"/>
              <a:ea typeface="SimHei" charset="-122"/>
              <a:cs typeface="SimHei" charset="-122"/>
            </a:endParaRPr>
          </a:p>
          <a:p>
            <a:pPr algn="ctr"/>
            <a:r>
              <a:rPr kumimoji="1" lang="zh-TW" altLang="en-US" sz="1000" i="1" dirty="0" smtClean="0">
                <a:solidFill>
                  <a:schemeClr val="tx1">
                    <a:lumMod val="65000"/>
                  </a:schemeClr>
                </a:solidFill>
                <a:latin typeface="SimHei" charset="-122"/>
                <a:ea typeface="SimHei" charset="-122"/>
                <a:cs typeface="SimHei" charset="-122"/>
              </a:rPr>
              <a:t>如单词的</a:t>
            </a:r>
            <a:r>
              <a:rPr kumimoji="1" lang="zh-CN" altLang="en-US" sz="1000" i="1" dirty="0" smtClean="0">
                <a:solidFill>
                  <a:schemeClr val="tx1">
                    <a:lumMod val="65000"/>
                  </a:schemeClr>
                </a:solidFill>
                <a:latin typeface="SimHei" charset="-122"/>
                <a:ea typeface="SimHei" charset="-122"/>
                <a:cs typeface="SimHei" charset="-122"/>
              </a:rPr>
              <a:t>情感极性</a:t>
            </a:r>
            <a:endParaRPr kumimoji="1" lang="zh-CN" altLang="en-US" sz="1000" i="1" dirty="0">
              <a:solidFill>
                <a:schemeClr val="tx1">
                  <a:lumMod val="65000"/>
                </a:schemeClr>
              </a:solidFill>
              <a:latin typeface="SimHei" charset="-122"/>
              <a:ea typeface="SimHei" charset="-122"/>
              <a:cs typeface="SimHei" charset="-122"/>
            </a:endParaRPr>
          </a:p>
        </p:txBody>
      </p:sp>
      <p:sp>
        <p:nvSpPr>
          <p:cNvPr id="8" name="文本框 7"/>
          <p:cNvSpPr txBox="1"/>
          <p:nvPr/>
        </p:nvSpPr>
        <p:spPr>
          <a:xfrm>
            <a:off x="4909348" y="3374271"/>
            <a:ext cx="1221139" cy="338554"/>
          </a:xfrm>
          <a:prstGeom prst="rect">
            <a:avLst/>
          </a:prstGeom>
          <a:noFill/>
          <a:ln>
            <a:noFill/>
          </a:ln>
        </p:spPr>
        <p:txBody>
          <a:bodyPr vert="horz" wrap="square" rtlCol="0">
            <a:spAutoFit/>
          </a:bodyPr>
          <a:lstStyle/>
          <a:p>
            <a:pPr algn="ctr"/>
            <a:r>
              <a:rPr kumimoji="1" lang="zh-CN" altLang="en-US" sz="1600" dirty="0" smtClean="0">
                <a:latin typeface="SimHei" charset="-122"/>
                <a:ea typeface="SimHei" charset="-122"/>
                <a:cs typeface="SimHei" charset="-122"/>
              </a:rPr>
              <a:t>词向量序列</a:t>
            </a:r>
            <a:endParaRPr kumimoji="1" lang="zh-CN" altLang="en-US" sz="1600" dirty="0">
              <a:latin typeface="SimHei" charset="-122"/>
              <a:ea typeface="SimHei" charset="-122"/>
              <a:cs typeface="SimHei" charset="-122"/>
            </a:endParaRPr>
          </a:p>
        </p:txBody>
      </p:sp>
      <p:sp>
        <p:nvSpPr>
          <p:cNvPr id="9" name="文本框 8"/>
          <p:cNvSpPr txBox="1"/>
          <p:nvPr/>
        </p:nvSpPr>
        <p:spPr>
          <a:xfrm>
            <a:off x="4042049" y="5298936"/>
            <a:ext cx="1483035" cy="646331"/>
          </a:xfrm>
          <a:prstGeom prst="rect">
            <a:avLst/>
          </a:prstGeom>
          <a:noFill/>
          <a:ln>
            <a:noFill/>
          </a:ln>
        </p:spPr>
        <p:txBody>
          <a:bodyPr vert="horz" wrap="square" rtlCol="0">
            <a:spAutoFit/>
          </a:bodyPr>
          <a:lstStyle/>
          <a:p>
            <a:pPr algn="ctr"/>
            <a:r>
              <a:rPr kumimoji="1" lang="zh-CN" altLang="en-US" sz="1600" dirty="0" smtClean="0">
                <a:latin typeface="SimHei" charset="-122"/>
                <a:ea typeface="SimHei" charset="-122"/>
                <a:cs typeface="SimHei" charset="-122"/>
              </a:rPr>
              <a:t>模式特征</a:t>
            </a:r>
            <a:endParaRPr kumimoji="1" lang="en-US" altLang="zh-CN" sz="1600" dirty="0" smtClean="0">
              <a:latin typeface="SimHei" charset="-122"/>
              <a:ea typeface="SimHei" charset="-122"/>
              <a:cs typeface="SimHei" charset="-122"/>
            </a:endParaRPr>
          </a:p>
          <a:p>
            <a:pPr algn="ctr"/>
            <a:r>
              <a:rPr kumimoji="1" lang="zh-TW" altLang="en-US" sz="1000" i="1" dirty="0" smtClean="0">
                <a:solidFill>
                  <a:schemeClr val="tx1">
                    <a:lumMod val="65000"/>
                  </a:schemeClr>
                </a:solidFill>
                <a:latin typeface="SimHei" charset="-122"/>
                <a:ea typeface="SimHei" charset="-122"/>
                <a:cs typeface="SimHei" charset="-122"/>
              </a:rPr>
              <a:t>如</a:t>
            </a:r>
            <a:r>
              <a:rPr kumimoji="1" lang="en-US" altLang="zh-TW" sz="1000" i="1" dirty="0" smtClean="0">
                <a:solidFill>
                  <a:schemeClr val="tx1">
                    <a:lumMod val="65000"/>
                  </a:schemeClr>
                </a:solidFill>
                <a:latin typeface="SimHei" charset="-122"/>
                <a:ea typeface="SimHei" charset="-122"/>
                <a:cs typeface="SimHei" charset="-122"/>
              </a:rPr>
              <a:t>[2]</a:t>
            </a:r>
            <a:r>
              <a:rPr kumimoji="1" lang="zh-TW" altLang="en-US" sz="1000" i="1" dirty="0" smtClean="0">
                <a:solidFill>
                  <a:schemeClr val="tx1">
                    <a:lumMod val="65000"/>
                  </a:schemeClr>
                </a:solidFill>
                <a:latin typeface="SimHei" charset="-122"/>
                <a:ea typeface="SimHei" charset="-122"/>
                <a:cs typeface="SimHei" charset="-122"/>
              </a:rPr>
              <a:t>中提出的高频词和內容词模式</a:t>
            </a:r>
            <a:endParaRPr kumimoji="1" lang="zh-CN" altLang="en-US" sz="1000" i="1" dirty="0">
              <a:solidFill>
                <a:schemeClr val="tx1">
                  <a:lumMod val="65000"/>
                </a:schemeClr>
              </a:solidFill>
              <a:latin typeface="SimHei" charset="-122"/>
              <a:ea typeface="SimHei" charset="-122"/>
              <a:cs typeface="SimHei" charset="-122"/>
            </a:endParaRPr>
          </a:p>
        </p:txBody>
      </p:sp>
      <p:sp>
        <p:nvSpPr>
          <p:cNvPr id="11" name="文本框 10"/>
          <p:cNvSpPr txBox="1"/>
          <p:nvPr/>
        </p:nvSpPr>
        <p:spPr>
          <a:xfrm>
            <a:off x="7119253" y="3234079"/>
            <a:ext cx="1883250" cy="646331"/>
          </a:xfrm>
          <a:prstGeom prst="rect">
            <a:avLst/>
          </a:prstGeom>
          <a:noFill/>
          <a:ln>
            <a:solidFill>
              <a:schemeClr val="tx1"/>
            </a:solidFill>
          </a:ln>
        </p:spPr>
        <p:txBody>
          <a:bodyPr vert="horz" wrap="square" rtlCol="0">
            <a:spAutoFit/>
          </a:bodyPr>
          <a:lstStyle/>
          <a:p>
            <a:pPr algn="ctr"/>
            <a:r>
              <a:rPr kumimoji="1" lang="zh-TW" altLang="en-US" sz="1600" dirty="0">
                <a:latin typeface="SimHei" charset="-122"/>
                <a:ea typeface="SimHei" charset="-122"/>
                <a:cs typeface="SimHei" charset="-122"/>
              </a:rPr>
              <a:t>子系统</a:t>
            </a:r>
            <a:endParaRPr kumimoji="1" lang="en-US" altLang="zh-TW" sz="1600" dirty="0" smtClean="0">
              <a:latin typeface="SimHei" charset="-122"/>
              <a:ea typeface="SimHei" charset="-122"/>
              <a:cs typeface="SimHei" charset="-122"/>
            </a:endParaRPr>
          </a:p>
          <a:p>
            <a:pPr algn="ctr"/>
            <a:r>
              <a:rPr kumimoji="1" lang="zh-TW" altLang="en-US" sz="1000" i="1" dirty="0" smtClean="0">
                <a:solidFill>
                  <a:schemeClr val="tx1">
                    <a:lumMod val="65000"/>
                  </a:schemeClr>
                </a:solidFill>
                <a:latin typeface="SimHei" charset="-122"/>
                <a:ea typeface="SimHei" charset="-122"/>
                <a:cs typeface="SimHei" charset="-122"/>
              </a:rPr>
              <a:t>基于</a:t>
            </a:r>
            <a:r>
              <a:rPr kumimoji="1" lang="zh-TW" altLang="en-US" sz="1000" i="1" dirty="0">
                <a:solidFill>
                  <a:schemeClr val="tx1">
                    <a:lumMod val="65000"/>
                  </a:schemeClr>
                </a:solidFill>
                <a:latin typeface="SimHei" charset="-122"/>
                <a:ea typeface="SimHei" charset="-122"/>
                <a:cs typeface="SimHei" charset="-122"/>
              </a:rPr>
              <a:t>卷积神经网络</a:t>
            </a:r>
            <a:r>
              <a:rPr kumimoji="1" lang="en-US" altLang="zh-TW" sz="1000" i="1" dirty="0">
                <a:solidFill>
                  <a:schemeClr val="tx1">
                    <a:lumMod val="65000"/>
                  </a:schemeClr>
                </a:solidFill>
                <a:latin typeface="SimHei" charset="-122"/>
                <a:ea typeface="SimHei" charset="-122"/>
                <a:cs typeface="SimHei" charset="-122"/>
              </a:rPr>
              <a:t>(CNN)</a:t>
            </a:r>
            <a:r>
              <a:rPr kumimoji="1" lang="zh-TW" altLang="en-US" sz="1000" i="1" dirty="0" smtClean="0">
                <a:solidFill>
                  <a:schemeClr val="tx1">
                    <a:lumMod val="65000"/>
                  </a:schemeClr>
                </a:solidFill>
                <a:latin typeface="SimHei" charset="-122"/>
                <a:ea typeface="SimHei" charset="-122"/>
                <a:cs typeface="SimHei" charset="-122"/>
              </a:rPr>
              <a:t>或</a:t>
            </a:r>
            <a:endParaRPr kumimoji="1" lang="en-US" altLang="zh-TW" sz="1000" i="1" dirty="0" smtClean="0">
              <a:solidFill>
                <a:schemeClr val="tx1">
                  <a:lumMod val="65000"/>
                </a:schemeClr>
              </a:solidFill>
              <a:latin typeface="SimHei" charset="-122"/>
              <a:ea typeface="SimHei" charset="-122"/>
              <a:cs typeface="SimHei" charset="-122"/>
            </a:endParaRPr>
          </a:p>
          <a:p>
            <a:pPr algn="ctr"/>
            <a:r>
              <a:rPr kumimoji="1" lang="zh-TW" altLang="en-US" sz="1000" i="1" dirty="0" smtClean="0">
                <a:solidFill>
                  <a:schemeClr val="tx1">
                    <a:lumMod val="65000"/>
                  </a:schemeClr>
                </a:solidFill>
                <a:latin typeface="SimHei" charset="-122"/>
                <a:ea typeface="SimHei" charset="-122"/>
                <a:cs typeface="SimHei" charset="-122"/>
              </a:rPr>
              <a:t>循环</a:t>
            </a:r>
            <a:r>
              <a:rPr kumimoji="1" lang="zh-TW" altLang="en-US" sz="1000" i="1" dirty="0">
                <a:solidFill>
                  <a:schemeClr val="tx1">
                    <a:lumMod val="65000"/>
                  </a:schemeClr>
                </a:solidFill>
                <a:latin typeface="SimHei" charset="-122"/>
                <a:ea typeface="SimHei" charset="-122"/>
                <a:cs typeface="SimHei" charset="-122"/>
              </a:rPr>
              <a:t>神经网络</a:t>
            </a:r>
            <a:r>
              <a:rPr kumimoji="1" lang="en-US" altLang="zh-TW" sz="1000" i="1" dirty="0">
                <a:solidFill>
                  <a:schemeClr val="tx1">
                    <a:lumMod val="65000"/>
                  </a:schemeClr>
                </a:solidFill>
                <a:latin typeface="SimHei" charset="-122"/>
                <a:ea typeface="SimHei" charset="-122"/>
                <a:cs typeface="SimHei" charset="-122"/>
              </a:rPr>
              <a:t>(RNN</a:t>
            </a:r>
            <a:r>
              <a:rPr kumimoji="1" lang="en-US" altLang="zh-TW" sz="1000" i="1" dirty="0" smtClean="0">
                <a:solidFill>
                  <a:schemeClr val="tx1">
                    <a:lumMod val="65000"/>
                  </a:schemeClr>
                </a:solidFill>
                <a:latin typeface="SimHei" charset="-122"/>
                <a:ea typeface="SimHei" charset="-122"/>
                <a:cs typeface="SimHei" charset="-122"/>
              </a:rPr>
              <a:t>)</a:t>
            </a:r>
            <a:endParaRPr kumimoji="1" lang="zh-CN" altLang="en-US" sz="1000" i="1" dirty="0">
              <a:solidFill>
                <a:schemeClr val="tx1">
                  <a:lumMod val="65000"/>
                </a:schemeClr>
              </a:solidFill>
              <a:latin typeface="SimHei" charset="-122"/>
              <a:ea typeface="SimHei" charset="-122"/>
              <a:cs typeface="SimHei" charset="-122"/>
            </a:endParaRPr>
          </a:p>
        </p:txBody>
      </p:sp>
      <p:sp>
        <p:nvSpPr>
          <p:cNvPr id="12" name="文本框 11"/>
          <p:cNvSpPr txBox="1"/>
          <p:nvPr/>
        </p:nvSpPr>
        <p:spPr>
          <a:xfrm>
            <a:off x="7119253" y="4220006"/>
            <a:ext cx="1883250" cy="338554"/>
          </a:xfrm>
          <a:prstGeom prst="rect">
            <a:avLst/>
          </a:prstGeom>
          <a:noFill/>
          <a:ln>
            <a:solidFill>
              <a:schemeClr val="tx1"/>
            </a:solidFill>
          </a:ln>
        </p:spPr>
        <p:txBody>
          <a:bodyPr vert="horz" wrap="square" rtlCol="0">
            <a:spAutoFit/>
          </a:bodyPr>
          <a:lstStyle/>
          <a:p>
            <a:pPr algn="ctr"/>
            <a:r>
              <a:rPr kumimoji="1" lang="zh-TW" altLang="en-US" sz="1600" dirty="0" smtClean="0">
                <a:latin typeface="SimHei" charset="-122"/>
                <a:ea typeface="SimHei" charset="-122"/>
                <a:cs typeface="SimHei" charset="-122"/>
              </a:rPr>
              <a:t>子系统</a:t>
            </a:r>
            <a:endParaRPr kumimoji="1" lang="en-US" altLang="zh-TW" sz="1600" dirty="0" smtClean="0">
              <a:latin typeface="SimHei" charset="-122"/>
              <a:ea typeface="SimHei" charset="-122"/>
              <a:cs typeface="SimHei" charset="-122"/>
            </a:endParaRPr>
          </a:p>
        </p:txBody>
      </p:sp>
      <p:sp>
        <p:nvSpPr>
          <p:cNvPr id="13" name="文本框 12"/>
          <p:cNvSpPr txBox="1"/>
          <p:nvPr/>
        </p:nvSpPr>
        <p:spPr>
          <a:xfrm>
            <a:off x="7119253" y="4875967"/>
            <a:ext cx="1883250" cy="338554"/>
          </a:xfrm>
          <a:prstGeom prst="rect">
            <a:avLst/>
          </a:prstGeom>
          <a:noFill/>
          <a:ln>
            <a:solidFill>
              <a:schemeClr val="tx1"/>
            </a:solidFill>
          </a:ln>
        </p:spPr>
        <p:txBody>
          <a:bodyPr vert="horz" wrap="square" rtlCol="0">
            <a:spAutoFit/>
          </a:bodyPr>
          <a:lstStyle/>
          <a:p>
            <a:pPr algn="ctr"/>
            <a:r>
              <a:rPr kumimoji="1" lang="zh-TW" altLang="en-US" sz="1600" smtClean="0">
                <a:latin typeface="SimHei" charset="-122"/>
                <a:ea typeface="SimHei" charset="-122"/>
                <a:cs typeface="SimHei" charset="-122"/>
              </a:rPr>
              <a:t>子系统</a:t>
            </a:r>
            <a:endParaRPr kumimoji="1" lang="en-US" altLang="zh-TW" sz="1600" dirty="0" smtClean="0">
              <a:latin typeface="SimHei" charset="-122"/>
              <a:ea typeface="SimHei" charset="-122"/>
              <a:cs typeface="SimHei" charset="-122"/>
            </a:endParaRPr>
          </a:p>
        </p:txBody>
      </p:sp>
      <p:sp>
        <p:nvSpPr>
          <p:cNvPr id="14" name="文本框 13"/>
          <p:cNvSpPr txBox="1"/>
          <p:nvPr/>
        </p:nvSpPr>
        <p:spPr>
          <a:xfrm>
            <a:off x="6327390" y="3234079"/>
            <a:ext cx="461665" cy="2663687"/>
          </a:xfrm>
          <a:prstGeom prst="rect">
            <a:avLst/>
          </a:prstGeom>
          <a:noFill/>
          <a:ln>
            <a:solidFill>
              <a:schemeClr val="tx1"/>
            </a:solidFill>
          </a:ln>
        </p:spPr>
        <p:txBody>
          <a:bodyPr vert="eaVert" wrap="square" rtlCol="0" anchor="ctr">
            <a:spAutoFit/>
          </a:bodyPr>
          <a:lstStyle/>
          <a:p>
            <a:pPr algn="ctr"/>
            <a:r>
              <a:rPr kumimoji="1" lang="zh-CN" altLang="en-US" dirty="0" smtClean="0">
                <a:latin typeface="SimHei" charset="-122"/>
                <a:ea typeface="SimHei" charset="-122"/>
                <a:cs typeface="SimHei" charset="-122"/>
              </a:rPr>
              <a:t>前融合</a:t>
            </a:r>
            <a:endParaRPr kumimoji="1" lang="zh-CN" altLang="en-US" dirty="0">
              <a:latin typeface="SimHei" charset="-122"/>
              <a:ea typeface="SimHei" charset="-122"/>
              <a:cs typeface="SimHei" charset="-122"/>
            </a:endParaRPr>
          </a:p>
        </p:txBody>
      </p:sp>
      <p:sp>
        <p:nvSpPr>
          <p:cNvPr id="15" name="文本框 14"/>
          <p:cNvSpPr txBox="1"/>
          <p:nvPr/>
        </p:nvSpPr>
        <p:spPr>
          <a:xfrm>
            <a:off x="9327178" y="3234497"/>
            <a:ext cx="461665" cy="2655295"/>
          </a:xfrm>
          <a:prstGeom prst="rect">
            <a:avLst/>
          </a:prstGeom>
          <a:noFill/>
          <a:ln>
            <a:solidFill>
              <a:schemeClr val="tx1"/>
            </a:solidFill>
          </a:ln>
        </p:spPr>
        <p:txBody>
          <a:bodyPr vert="eaVert" wrap="square" rtlCol="0" anchor="ctr">
            <a:spAutoFit/>
          </a:bodyPr>
          <a:lstStyle/>
          <a:p>
            <a:pPr algn="ctr"/>
            <a:r>
              <a:rPr kumimoji="1" lang="zh-CN" altLang="en-US" dirty="0" smtClean="0">
                <a:latin typeface="SimHei" charset="-122"/>
                <a:ea typeface="SimHei" charset="-122"/>
                <a:cs typeface="SimHei" charset="-122"/>
              </a:rPr>
              <a:t>后融合</a:t>
            </a:r>
            <a:endParaRPr kumimoji="1" lang="zh-CN" altLang="en-US" dirty="0">
              <a:latin typeface="SimHei" charset="-122"/>
              <a:ea typeface="SimHei" charset="-122"/>
              <a:cs typeface="SimHei" charset="-122"/>
            </a:endParaRPr>
          </a:p>
        </p:txBody>
      </p:sp>
      <p:sp>
        <p:nvSpPr>
          <p:cNvPr id="16" name="文本框 15"/>
          <p:cNvSpPr txBox="1"/>
          <p:nvPr/>
        </p:nvSpPr>
        <p:spPr>
          <a:xfrm>
            <a:off x="7119253" y="5551850"/>
            <a:ext cx="1883250" cy="338554"/>
          </a:xfrm>
          <a:prstGeom prst="rect">
            <a:avLst/>
          </a:prstGeom>
          <a:noFill/>
          <a:ln>
            <a:solidFill>
              <a:schemeClr val="tx1"/>
            </a:solidFill>
          </a:ln>
        </p:spPr>
        <p:txBody>
          <a:bodyPr vert="horz" wrap="square" rtlCol="0">
            <a:spAutoFit/>
          </a:bodyPr>
          <a:lstStyle/>
          <a:p>
            <a:pPr algn="ctr"/>
            <a:r>
              <a:rPr kumimoji="1" lang="zh-TW" altLang="en-US" sz="1600" smtClean="0">
                <a:latin typeface="SimHei" charset="-122"/>
                <a:ea typeface="SimHei" charset="-122"/>
                <a:cs typeface="SimHei" charset="-122"/>
              </a:rPr>
              <a:t>子系统</a:t>
            </a:r>
            <a:endParaRPr kumimoji="1" lang="en-US" altLang="zh-TW" sz="1600" dirty="0" smtClean="0">
              <a:latin typeface="SimHei" charset="-122"/>
              <a:ea typeface="SimHei" charset="-122"/>
              <a:cs typeface="SimHei" charset="-122"/>
            </a:endParaRPr>
          </a:p>
        </p:txBody>
      </p:sp>
      <p:sp>
        <p:nvSpPr>
          <p:cNvPr id="17" name="文本框 16"/>
          <p:cNvSpPr txBox="1"/>
          <p:nvPr/>
        </p:nvSpPr>
        <p:spPr>
          <a:xfrm>
            <a:off x="10308799" y="4109387"/>
            <a:ext cx="430887" cy="913070"/>
          </a:xfrm>
          <a:prstGeom prst="rect">
            <a:avLst/>
          </a:prstGeom>
          <a:noFill/>
          <a:ln>
            <a:noFill/>
          </a:ln>
        </p:spPr>
        <p:txBody>
          <a:bodyPr vert="eaVert" wrap="none" rtlCol="0">
            <a:spAutoFit/>
          </a:bodyPr>
          <a:lstStyle/>
          <a:p>
            <a:pPr algn="ctr"/>
            <a:r>
              <a:rPr kumimoji="1" lang="zh-CN" altLang="en-US" sz="1600" dirty="0" smtClean="0">
                <a:latin typeface="SimHei" charset="-122"/>
                <a:ea typeface="SimHei" charset="-122"/>
                <a:cs typeface="SimHei" charset="-122"/>
              </a:rPr>
              <a:t>反讽类型</a:t>
            </a:r>
            <a:endParaRPr kumimoji="1" lang="en-US" altLang="zh-CN" sz="1600" dirty="0" smtClean="0">
              <a:latin typeface="SimHei" charset="-122"/>
              <a:ea typeface="SimHei" charset="-122"/>
              <a:cs typeface="SimHei" charset="-122"/>
            </a:endParaRPr>
          </a:p>
        </p:txBody>
      </p:sp>
      <p:cxnSp>
        <p:nvCxnSpPr>
          <p:cNvPr id="19" name="直线箭头连接符 18"/>
          <p:cNvCxnSpPr>
            <a:stCxn id="4" idx="3"/>
            <a:endCxn id="5" idx="1"/>
          </p:cNvCxnSpPr>
          <p:nvPr/>
        </p:nvCxnSpPr>
        <p:spPr>
          <a:xfrm flipV="1">
            <a:off x="3114486" y="3543548"/>
            <a:ext cx="602888" cy="10170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线箭头连接符 20"/>
          <p:cNvCxnSpPr>
            <a:stCxn id="4" idx="3"/>
            <a:endCxn id="6" idx="1"/>
          </p:cNvCxnSpPr>
          <p:nvPr/>
        </p:nvCxnSpPr>
        <p:spPr>
          <a:xfrm flipV="1">
            <a:off x="3114486" y="4162159"/>
            <a:ext cx="927563" cy="398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线箭头连接符 22"/>
          <p:cNvCxnSpPr>
            <a:stCxn id="4" idx="3"/>
            <a:endCxn id="7" idx="1"/>
          </p:cNvCxnSpPr>
          <p:nvPr/>
        </p:nvCxnSpPr>
        <p:spPr>
          <a:xfrm>
            <a:off x="3114486" y="4560617"/>
            <a:ext cx="927563" cy="2458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线箭头连接符 24"/>
          <p:cNvCxnSpPr>
            <a:stCxn id="4" idx="3"/>
            <a:endCxn id="9" idx="1"/>
          </p:cNvCxnSpPr>
          <p:nvPr/>
        </p:nvCxnSpPr>
        <p:spPr>
          <a:xfrm>
            <a:off x="3114486" y="4560617"/>
            <a:ext cx="927563" cy="10614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线箭头连接符 26"/>
          <p:cNvCxnSpPr>
            <a:stCxn id="6" idx="3"/>
          </p:cNvCxnSpPr>
          <p:nvPr/>
        </p:nvCxnSpPr>
        <p:spPr>
          <a:xfrm>
            <a:off x="5503148" y="4162159"/>
            <a:ext cx="82424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线箭头连接符 28"/>
          <p:cNvCxnSpPr>
            <a:stCxn id="7" idx="3"/>
          </p:cNvCxnSpPr>
          <p:nvPr/>
        </p:nvCxnSpPr>
        <p:spPr>
          <a:xfrm>
            <a:off x="5516313" y="4806493"/>
            <a:ext cx="8110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线箭头连接符 30"/>
          <p:cNvCxnSpPr>
            <a:stCxn id="9" idx="3"/>
          </p:cNvCxnSpPr>
          <p:nvPr/>
        </p:nvCxnSpPr>
        <p:spPr>
          <a:xfrm>
            <a:off x="5525084" y="5622102"/>
            <a:ext cx="8023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线箭头连接符 32"/>
          <p:cNvCxnSpPr>
            <a:stCxn id="5" idx="3"/>
            <a:endCxn id="8" idx="1"/>
          </p:cNvCxnSpPr>
          <p:nvPr/>
        </p:nvCxnSpPr>
        <p:spPr>
          <a:xfrm>
            <a:off x="4722777" y="3543548"/>
            <a:ext cx="1865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线箭头连接符 34"/>
          <p:cNvCxnSpPr/>
          <p:nvPr/>
        </p:nvCxnSpPr>
        <p:spPr>
          <a:xfrm>
            <a:off x="6162291" y="3527646"/>
            <a:ext cx="1650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线箭头连接符 49"/>
          <p:cNvCxnSpPr>
            <a:endCxn id="11" idx="1"/>
          </p:cNvCxnSpPr>
          <p:nvPr/>
        </p:nvCxnSpPr>
        <p:spPr>
          <a:xfrm>
            <a:off x="6789055" y="3557244"/>
            <a:ext cx="33019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线箭头连接符 51"/>
          <p:cNvCxnSpPr>
            <a:endCxn id="12" idx="1"/>
          </p:cNvCxnSpPr>
          <p:nvPr/>
        </p:nvCxnSpPr>
        <p:spPr>
          <a:xfrm>
            <a:off x="6789055" y="4389283"/>
            <a:ext cx="3301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直线箭头连接符 53"/>
          <p:cNvCxnSpPr/>
          <p:nvPr/>
        </p:nvCxnSpPr>
        <p:spPr>
          <a:xfrm>
            <a:off x="6789055" y="5075259"/>
            <a:ext cx="3301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直线箭头连接符 54"/>
          <p:cNvCxnSpPr/>
          <p:nvPr/>
        </p:nvCxnSpPr>
        <p:spPr>
          <a:xfrm>
            <a:off x="6789055" y="5726291"/>
            <a:ext cx="3301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直线箭头连接符 55"/>
          <p:cNvCxnSpPr/>
          <p:nvPr/>
        </p:nvCxnSpPr>
        <p:spPr>
          <a:xfrm>
            <a:off x="9002503" y="3578311"/>
            <a:ext cx="3301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线箭头连接符 56"/>
          <p:cNvCxnSpPr/>
          <p:nvPr/>
        </p:nvCxnSpPr>
        <p:spPr>
          <a:xfrm>
            <a:off x="9002503" y="4389283"/>
            <a:ext cx="3301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线箭头连接符 57"/>
          <p:cNvCxnSpPr/>
          <p:nvPr/>
        </p:nvCxnSpPr>
        <p:spPr>
          <a:xfrm>
            <a:off x="9002503" y="5075259"/>
            <a:ext cx="3301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直线箭头连接符 58"/>
          <p:cNvCxnSpPr/>
          <p:nvPr/>
        </p:nvCxnSpPr>
        <p:spPr>
          <a:xfrm>
            <a:off x="8996980" y="5718340"/>
            <a:ext cx="3301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直线箭头连接符 60"/>
          <p:cNvCxnSpPr>
            <a:stCxn id="15" idx="3"/>
            <a:endCxn id="17" idx="1"/>
          </p:cNvCxnSpPr>
          <p:nvPr/>
        </p:nvCxnSpPr>
        <p:spPr>
          <a:xfrm>
            <a:off x="9788843" y="4562145"/>
            <a:ext cx="519956" cy="37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文本框 93"/>
          <p:cNvSpPr txBox="1"/>
          <p:nvPr/>
        </p:nvSpPr>
        <p:spPr>
          <a:xfrm>
            <a:off x="1741974" y="4109387"/>
            <a:ext cx="430887" cy="913070"/>
          </a:xfrm>
          <a:prstGeom prst="rect">
            <a:avLst/>
          </a:prstGeom>
          <a:noFill/>
          <a:ln>
            <a:noFill/>
          </a:ln>
        </p:spPr>
        <p:txBody>
          <a:bodyPr vert="eaVert" wrap="none" rtlCol="0">
            <a:spAutoFit/>
          </a:bodyPr>
          <a:lstStyle/>
          <a:p>
            <a:pPr algn="ctr"/>
            <a:r>
              <a:rPr kumimoji="1" lang="zh-CN" altLang="en-US" sz="1600" dirty="0" smtClean="0">
                <a:latin typeface="SimHei" charset="-122"/>
                <a:ea typeface="SimHei" charset="-122"/>
                <a:cs typeface="SimHei" charset="-122"/>
              </a:rPr>
              <a:t>微博文本</a:t>
            </a:r>
            <a:endParaRPr kumimoji="1" lang="zh-CN" altLang="en-US" sz="1600" dirty="0">
              <a:latin typeface="SimHei" charset="-122"/>
              <a:ea typeface="SimHei" charset="-122"/>
              <a:cs typeface="SimHei" charset="-122"/>
            </a:endParaRPr>
          </a:p>
        </p:txBody>
      </p:sp>
      <p:cxnSp>
        <p:nvCxnSpPr>
          <p:cNvPr id="96" name="直线箭头连接符 95"/>
          <p:cNvCxnSpPr>
            <a:stCxn id="94" idx="3"/>
            <a:endCxn id="4" idx="1"/>
          </p:cNvCxnSpPr>
          <p:nvPr/>
        </p:nvCxnSpPr>
        <p:spPr>
          <a:xfrm flipV="1">
            <a:off x="2172861" y="4560617"/>
            <a:ext cx="510738" cy="53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2683599" y="3809769"/>
            <a:ext cx="430887" cy="1501696"/>
          </a:xfrm>
          <a:prstGeom prst="rect">
            <a:avLst/>
          </a:prstGeom>
          <a:noFill/>
          <a:ln>
            <a:solidFill>
              <a:schemeClr val="tx1"/>
            </a:solidFill>
          </a:ln>
        </p:spPr>
        <p:txBody>
          <a:bodyPr vert="eaVert" wrap="square" rtlCol="0">
            <a:spAutoFit/>
          </a:bodyPr>
          <a:lstStyle/>
          <a:p>
            <a:pPr algn="ctr"/>
            <a:r>
              <a:rPr kumimoji="1" lang="zh-CN" altLang="en-US" sz="1600" dirty="0" smtClean="0">
                <a:latin typeface="SimHei" charset="-122"/>
                <a:ea typeface="SimHei" charset="-122"/>
                <a:cs typeface="SimHei" charset="-122"/>
              </a:rPr>
              <a:t>文本预处理</a:t>
            </a:r>
            <a:endParaRPr kumimoji="1" lang="zh-CN" altLang="en-US" sz="1600" dirty="0">
              <a:latin typeface="SimHei" charset="-122"/>
              <a:ea typeface="SimHei" charset="-122"/>
              <a:cs typeface="SimHei" charset="-122"/>
            </a:endParaRPr>
          </a:p>
        </p:txBody>
      </p:sp>
    </p:spTree>
    <p:extLst>
      <p:ext uri="{BB962C8B-B14F-4D97-AF65-F5344CB8AC3E}">
        <p14:creationId xmlns:p14="http://schemas.microsoft.com/office/powerpoint/2010/main" val="3793837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SimHei" charset="-122"/>
                <a:ea typeface="SimHei" charset="-122"/>
                <a:cs typeface="SimHei" charset="-122"/>
              </a:rPr>
              <a:t>预期成果</a:t>
            </a:r>
            <a:endParaRPr kumimoji="1" lang="zh-CN" altLang="en-US" dirty="0">
              <a:latin typeface="SimHei" charset="-122"/>
              <a:ea typeface="SimHei" charset="-122"/>
              <a:cs typeface="SimHei" charset="-122"/>
            </a:endParaRPr>
          </a:p>
        </p:txBody>
      </p:sp>
      <p:sp>
        <p:nvSpPr>
          <p:cNvPr id="3" name="内容占位符 2"/>
          <p:cNvSpPr>
            <a:spLocks noGrp="1"/>
          </p:cNvSpPr>
          <p:nvPr>
            <p:ph idx="1"/>
          </p:nvPr>
        </p:nvSpPr>
        <p:spPr/>
        <p:txBody>
          <a:bodyPr>
            <a:normAutofit/>
          </a:bodyPr>
          <a:lstStyle/>
          <a:p>
            <a:pPr>
              <a:lnSpc>
                <a:spcPct val="140000"/>
              </a:lnSpc>
            </a:pPr>
            <a:endParaRPr lang="en-US" altLang="zh-CN" sz="2400" dirty="0" smtClean="0">
              <a:latin typeface="SimHei" charset="-122"/>
              <a:ea typeface="SimHei" charset="-122"/>
              <a:cs typeface="SimHei" charset="-122"/>
            </a:endParaRPr>
          </a:p>
          <a:p>
            <a:pPr>
              <a:lnSpc>
                <a:spcPct val="140000"/>
              </a:lnSpc>
            </a:pPr>
            <a:r>
              <a:rPr lang="zh-CN" altLang="en-US" sz="2400" dirty="0" smtClean="0">
                <a:latin typeface="SimHei" charset="-122"/>
                <a:ea typeface="SimHei" charset="-122"/>
                <a:cs typeface="SimHei" charset="-122"/>
              </a:rPr>
              <a:t>提</a:t>
            </a:r>
            <a:r>
              <a:rPr lang="zh-CN" altLang="en-US" sz="2400" dirty="0">
                <a:latin typeface="SimHei" charset="-122"/>
                <a:ea typeface="SimHei" charset="-122"/>
                <a:cs typeface="SimHei" charset="-122"/>
              </a:rPr>
              <a:t>出一</a:t>
            </a:r>
            <a:r>
              <a:rPr lang="zh-CN" altLang="en-US" sz="2400" dirty="0" smtClean="0">
                <a:latin typeface="SimHei" charset="-122"/>
                <a:ea typeface="SimHei" charset="-122"/>
                <a:cs typeface="SimHei" charset="-122"/>
              </a:rPr>
              <a:t>个新的面向</a:t>
            </a:r>
            <a:r>
              <a:rPr lang="zh-CN" altLang="en-US" sz="2400" dirty="0">
                <a:latin typeface="SimHei" charset="-122"/>
                <a:ea typeface="SimHei" charset="-122"/>
                <a:cs typeface="SimHei" charset="-122"/>
              </a:rPr>
              <a:t>微博的反讽</a:t>
            </a:r>
            <a:r>
              <a:rPr lang="zh-CN" altLang="en-US" sz="2400" dirty="0" smtClean="0">
                <a:latin typeface="SimHei" charset="-122"/>
                <a:ea typeface="SimHei" charset="-122"/>
                <a:cs typeface="SimHei" charset="-122"/>
              </a:rPr>
              <a:t>识别</a:t>
            </a:r>
            <a:r>
              <a:rPr lang="zh-TW" altLang="en-US" sz="2400" dirty="0" smtClean="0">
                <a:latin typeface="SimHei" charset="-122"/>
                <a:ea typeface="SimHei" charset="-122"/>
                <a:cs typeface="SimHei" charset="-122"/>
              </a:rPr>
              <a:t>系統</a:t>
            </a:r>
            <a:endParaRPr lang="en-US" altLang="zh-TW" sz="2400" dirty="0">
              <a:latin typeface="SimHei" charset="-122"/>
              <a:ea typeface="SimHei" charset="-122"/>
              <a:cs typeface="SimHei" charset="-122"/>
            </a:endParaRPr>
          </a:p>
          <a:p>
            <a:pPr lvl="1">
              <a:lnSpc>
                <a:spcPct val="140000"/>
              </a:lnSpc>
            </a:pPr>
            <a:r>
              <a:rPr lang="zh-TW" altLang="en-US" sz="2000" dirty="0" smtClean="0">
                <a:solidFill>
                  <a:schemeClr val="tx1">
                    <a:lumMod val="65000"/>
                  </a:schemeClr>
                </a:solidFill>
                <a:latin typeface="SimHei" charset="-122"/>
                <a:ea typeface="SimHei" charset="-122"/>
                <a:cs typeface="SimHei" charset="-122"/>
              </a:rPr>
              <a:t>在特征的利用和算法框架</a:t>
            </a:r>
            <a:r>
              <a:rPr lang="zh-CN" altLang="en-US" sz="2000" dirty="0" smtClean="0">
                <a:solidFill>
                  <a:schemeClr val="tx1">
                    <a:lumMod val="65000"/>
                  </a:schemeClr>
                </a:solidFill>
                <a:latin typeface="SimHei" charset="-122"/>
                <a:ea typeface="SimHei" charset="-122"/>
                <a:cs typeface="SimHei" charset="-122"/>
              </a:rPr>
              <a:t>上</a:t>
            </a:r>
            <a:r>
              <a:rPr lang="zh-TW" altLang="en-US" sz="2000" dirty="0" smtClean="0">
                <a:solidFill>
                  <a:schemeClr val="tx1">
                    <a:lumMod val="65000"/>
                  </a:schemeClr>
                </a:solidFill>
                <a:latin typeface="SimHei" charset="-122"/>
                <a:ea typeface="SimHei" charset="-122"/>
                <a:cs typeface="SimHei" charset="-122"/>
              </a:rPr>
              <a:t>有所</a:t>
            </a:r>
            <a:r>
              <a:rPr lang="zh-CN" altLang="en-US" sz="2000" dirty="0" smtClean="0">
                <a:solidFill>
                  <a:schemeClr val="tx1">
                    <a:lumMod val="65000"/>
                  </a:schemeClr>
                </a:solidFill>
                <a:latin typeface="SimHei" charset="-122"/>
                <a:ea typeface="SimHei" charset="-122"/>
                <a:cs typeface="SimHei" charset="-122"/>
              </a:rPr>
              <a:t>创</a:t>
            </a:r>
            <a:r>
              <a:rPr lang="zh-TW" altLang="en-US" sz="2000" dirty="0" smtClean="0">
                <a:solidFill>
                  <a:schemeClr val="tx1">
                    <a:lumMod val="65000"/>
                  </a:schemeClr>
                </a:solidFill>
                <a:latin typeface="SimHei" charset="-122"/>
                <a:ea typeface="SimHei" charset="-122"/>
                <a:cs typeface="SimHei" charset="-122"/>
              </a:rPr>
              <a:t>新</a:t>
            </a:r>
            <a:endParaRPr lang="en-US" altLang="zh-TW" sz="2000" dirty="0">
              <a:solidFill>
                <a:schemeClr val="tx1">
                  <a:lumMod val="65000"/>
                </a:schemeClr>
              </a:solidFill>
              <a:latin typeface="SimHei" charset="-122"/>
              <a:ea typeface="SimHei" charset="-122"/>
              <a:cs typeface="SimHei" charset="-122"/>
            </a:endParaRPr>
          </a:p>
          <a:p>
            <a:pPr lvl="1">
              <a:lnSpc>
                <a:spcPct val="140000"/>
              </a:lnSpc>
            </a:pPr>
            <a:r>
              <a:rPr lang="zh-CN" altLang="en-US" sz="2000" dirty="0" smtClean="0">
                <a:solidFill>
                  <a:schemeClr val="tx1">
                    <a:lumMod val="65000"/>
                  </a:schemeClr>
                </a:solidFill>
                <a:latin typeface="SimHei" charset="-122"/>
                <a:ea typeface="SimHei" charset="-122"/>
                <a:cs typeface="SimHei" charset="-122"/>
              </a:rPr>
              <a:t>达到</a:t>
            </a:r>
            <a:r>
              <a:rPr lang="zh-TW" altLang="en-US" sz="2000" dirty="0" smtClean="0">
                <a:solidFill>
                  <a:schemeClr val="tx1">
                    <a:lumMod val="65000"/>
                  </a:schemeClr>
                </a:solidFill>
                <a:latin typeface="SimHei" charset="-122"/>
                <a:ea typeface="SimHei" charset="-122"/>
                <a:cs typeface="SimHei" charset="-122"/>
              </a:rPr>
              <a:t>或</a:t>
            </a:r>
            <a:r>
              <a:rPr lang="zh-CN" altLang="en-US" sz="2000" dirty="0" smtClean="0">
                <a:solidFill>
                  <a:schemeClr val="tx1">
                    <a:lumMod val="65000"/>
                  </a:schemeClr>
                </a:solidFill>
                <a:latin typeface="SimHei" charset="-122"/>
                <a:ea typeface="SimHei" charset="-122"/>
                <a:cs typeface="SimHei" charset="-122"/>
              </a:rPr>
              <a:t>超越</a:t>
            </a:r>
            <a:r>
              <a:rPr lang="en-US" altLang="zh-TW" sz="2000" dirty="0" smtClean="0">
                <a:solidFill>
                  <a:schemeClr val="tx1">
                    <a:lumMod val="65000"/>
                  </a:schemeClr>
                </a:solidFill>
                <a:latin typeface="SimHei" charset="-122"/>
                <a:ea typeface="SimHei" charset="-122"/>
                <a:cs typeface="SimHei" charset="-122"/>
              </a:rPr>
              <a:t>SemEval2018 Task3</a:t>
            </a:r>
            <a:r>
              <a:rPr lang="zh-CN" altLang="en-US" sz="2000" dirty="0" smtClean="0">
                <a:solidFill>
                  <a:schemeClr val="tx1">
                    <a:lumMod val="65000"/>
                  </a:schemeClr>
                </a:solidFill>
                <a:latin typeface="SimHei" charset="-122"/>
                <a:ea typeface="SimHei" charset="-122"/>
                <a:cs typeface="SimHei" charset="-122"/>
              </a:rPr>
              <a:t>中参赛者前列</a:t>
            </a:r>
            <a:r>
              <a:rPr lang="zh-TW" altLang="en-US" sz="2000" dirty="0" smtClean="0">
                <a:solidFill>
                  <a:schemeClr val="tx1">
                    <a:lumMod val="65000"/>
                  </a:schemeClr>
                </a:solidFill>
                <a:latin typeface="SimHei" charset="-122"/>
                <a:ea typeface="SimHei" charset="-122"/>
                <a:cs typeface="SimHei" charset="-122"/>
              </a:rPr>
              <a:t>的水平</a:t>
            </a:r>
            <a:endParaRPr lang="zh-CN" altLang="en-US" sz="2000" dirty="0">
              <a:solidFill>
                <a:schemeClr val="tx1">
                  <a:lumMod val="65000"/>
                </a:schemeClr>
              </a:solidFill>
              <a:latin typeface="SimHei" charset="-122"/>
              <a:ea typeface="SimHei" charset="-122"/>
              <a:cs typeface="SimHei" charset="-122"/>
            </a:endParaRPr>
          </a:p>
          <a:p>
            <a:pPr>
              <a:lnSpc>
                <a:spcPct val="140000"/>
              </a:lnSpc>
            </a:pPr>
            <a:endParaRPr lang="en-US" altLang="zh-CN" sz="2400" dirty="0" smtClean="0">
              <a:latin typeface="SimHei" charset="-122"/>
              <a:ea typeface="SimHei" charset="-122"/>
              <a:cs typeface="SimHei" charset="-122"/>
            </a:endParaRPr>
          </a:p>
          <a:p>
            <a:pPr>
              <a:lnSpc>
                <a:spcPct val="140000"/>
              </a:lnSpc>
            </a:pPr>
            <a:r>
              <a:rPr lang="zh-TW" altLang="en-US" sz="2400" dirty="0" smtClean="0">
                <a:latin typeface="SimHei" charset="-122"/>
                <a:ea typeface="SimHei" charset="-122"/>
                <a:cs typeface="SimHei" charset="-122"/>
              </a:rPr>
              <a:t>对于一段文本，我</a:t>
            </a:r>
            <a:r>
              <a:rPr lang="zh-CN" altLang="en-US" sz="2400" dirty="0" smtClean="0">
                <a:latin typeface="SimHei" charset="-122"/>
                <a:ea typeface="SimHei" charset="-122"/>
                <a:cs typeface="SimHei" charset="-122"/>
              </a:rPr>
              <a:t>们</a:t>
            </a:r>
            <a:r>
              <a:rPr lang="zh-TW" altLang="en-US" sz="2400" dirty="0" smtClean="0">
                <a:latin typeface="SimHei" charset="-122"/>
                <a:ea typeface="SimHei" charset="-122"/>
                <a:cs typeface="SimHei" charset="-122"/>
              </a:rPr>
              <a:t>能给</a:t>
            </a:r>
            <a:r>
              <a:rPr lang="zh-CN" altLang="en-US" sz="2400" dirty="0" smtClean="0">
                <a:latin typeface="SimHei" charset="-122"/>
                <a:ea typeface="SimHei" charset="-122"/>
                <a:cs typeface="SimHei" charset="-122"/>
              </a:rPr>
              <a:t>出</a:t>
            </a:r>
            <a:r>
              <a:rPr lang="zh-TW" altLang="en-US" sz="2400" dirty="0" smtClean="0">
                <a:latin typeface="SimHei" charset="-122"/>
                <a:ea typeface="SimHei" charset="-122"/>
                <a:cs typeface="SimHei" charset="-122"/>
              </a:rPr>
              <a:t>它</a:t>
            </a:r>
            <a:r>
              <a:rPr lang="zh-CN" altLang="en-US" sz="2400" dirty="0" smtClean="0">
                <a:latin typeface="SimHei" charset="-122"/>
                <a:ea typeface="SimHei" charset="-122"/>
                <a:cs typeface="SimHei" charset="-122"/>
              </a:rPr>
              <a:t>带</a:t>
            </a:r>
            <a:r>
              <a:rPr lang="zh-TW" altLang="en-US" sz="2400" dirty="0" smtClean="0">
                <a:latin typeface="SimHei" charset="-122"/>
                <a:ea typeface="SimHei" charset="-122"/>
                <a:cs typeface="SimHei" charset="-122"/>
              </a:rPr>
              <a:t>反讽</a:t>
            </a:r>
            <a:r>
              <a:rPr lang="zh-CN" altLang="en-US" sz="2400" dirty="0" smtClean="0">
                <a:latin typeface="SimHei" charset="-122"/>
                <a:ea typeface="SimHei" charset="-122"/>
                <a:cs typeface="SimHei" charset="-122"/>
              </a:rPr>
              <a:t>信息</a:t>
            </a:r>
            <a:r>
              <a:rPr lang="zh-TW" altLang="en-US" sz="2400" dirty="0" smtClean="0">
                <a:latin typeface="SimHei" charset="-122"/>
                <a:ea typeface="SimHei" charset="-122"/>
                <a:cs typeface="SimHei" charset="-122"/>
              </a:rPr>
              <a:t>的向量表示</a:t>
            </a:r>
            <a:endParaRPr lang="en-US" altLang="zh-CN" sz="2000" dirty="0" smtClean="0">
              <a:solidFill>
                <a:schemeClr val="tx1">
                  <a:lumMod val="65000"/>
                </a:schemeClr>
              </a:solidFill>
              <a:latin typeface="SimHei" charset="-122"/>
              <a:ea typeface="SimHei" charset="-122"/>
              <a:cs typeface="SimHei" charset="-122"/>
            </a:endParaRPr>
          </a:p>
        </p:txBody>
      </p:sp>
    </p:spTree>
    <p:extLst>
      <p:ext uri="{BB962C8B-B14F-4D97-AF65-F5344CB8AC3E}">
        <p14:creationId xmlns:p14="http://schemas.microsoft.com/office/powerpoint/2010/main" val="424168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TW" altLang="en-US" dirty="0" smtClean="0">
                <a:latin typeface="SimHei" charset="-122"/>
                <a:ea typeface="SimHei" charset="-122"/>
                <a:cs typeface="SimHei" charset="-122"/>
              </a:rPr>
              <a:t>工作计划</a:t>
            </a:r>
            <a:endParaRPr kumimoji="1" lang="zh-CN" altLang="en-US" dirty="0">
              <a:latin typeface="SimHei" charset="-122"/>
              <a:ea typeface="SimHei" charset="-122"/>
              <a:cs typeface="SimHei"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1676030869"/>
              </p:ext>
            </p:extLst>
          </p:nvPr>
        </p:nvGraphicFramePr>
        <p:xfrm>
          <a:off x="1206087" y="2194503"/>
          <a:ext cx="9855202" cy="1854200"/>
        </p:xfrm>
        <a:graphic>
          <a:graphicData uri="http://schemas.openxmlformats.org/drawingml/2006/table">
            <a:tbl>
              <a:tblPr firstRow="1" bandRow="1">
                <a:tableStyleId>{5C22544A-7EE6-4342-B048-85BDC9FD1C3A}</a:tableStyleId>
              </a:tblPr>
              <a:tblGrid>
                <a:gridCol w="1545771"/>
                <a:gridCol w="8309431"/>
              </a:tblGrid>
              <a:tr h="370840">
                <a:tc gridSpan="2">
                  <a:txBody>
                    <a:bodyPr/>
                    <a:lstStyle/>
                    <a:p>
                      <a:r>
                        <a:rPr lang="en-US" altLang="zh-TW" dirty="0" smtClean="0">
                          <a:latin typeface="SimHei" charset="-122"/>
                          <a:ea typeface="SimHei" charset="-122"/>
                          <a:cs typeface="SimHei" charset="-122"/>
                        </a:rPr>
                        <a:t>2018</a:t>
                      </a:r>
                      <a:endParaRPr lang="zh-CN" altLang="en-US" dirty="0">
                        <a:latin typeface="SimHei" charset="-122"/>
                        <a:ea typeface="SimHei" charset="-122"/>
                        <a:cs typeface="SimHei" charset="-122"/>
                      </a:endParaRPr>
                    </a:p>
                  </a:txBody>
                  <a:tcPr/>
                </a:tc>
                <a:tc hMerge="1">
                  <a:txBody>
                    <a:bodyPr/>
                    <a:lstStyle/>
                    <a:p>
                      <a:endParaRPr lang="zh-CN" altLang="en-US" dirty="0"/>
                    </a:p>
                  </a:txBody>
                  <a:tcPr/>
                </a:tc>
              </a:tr>
              <a:tr h="370840">
                <a:tc>
                  <a:txBody>
                    <a:bodyPr/>
                    <a:lstStyle/>
                    <a:p>
                      <a:pPr algn="l"/>
                      <a:r>
                        <a:rPr lang="en-US" altLang="zh-TW" dirty="0" smtClean="0">
                          <a:latin typeface="SimHei" charset="-122"/>
                          <a:ea typeface="SimHei" charset="-122"/>
                          <a:cs typeface="SimHei" charset="-122"/>
                        </a:rPr>
                        <a:t>5</a:t>
                      </a:r>
                      <a:r>
                        <a:rPr lang="zh-CN" altLang="en-US" dirty="0" smtClean="0">
                          <a:latin typeface="Times New Roman" charset="0"/>
                          <a:ea typeface="Times New Roman" charset="0"/>
                          <a:cs typeface="Times New Roman" charset="0"/>
                        </a:rPr>
                        <a:t> </a:t>
                      </a:r>
                      <a:r>
                        <a:rPr lang="en-US" altLang="zh-TW" dirty="0" smtClean="0">
                          <a:latin typeface="Times New Roman" charset="0"/>
                          <a:ea typeface="Times New Roman" charset="0"/>
                          <a:cs typeface="Times New Roman" charset="0"/>
                        </a:rPr>
                        <a:t>~</a:t>
                      </a:r>
                      <a:r>
                        <a:rPr lang="zh-CN" altLang="en-US" dirty="0" smtClean="0">
                          <a:latin typeface="Times New Roman" charset="0"/>
                          <a:ea typeface="Times New Roman" charset="0"/>
                          <a:cs typeface="Times New Roman" charset="0"/>
                        </a:rPr>
                        <a:t> </a:t>
                      </a:r>
                      <a:r>
                        <a:rPr lang="en-US" altLang="zh-TW" dirty="0" smtClean="0">
                          <a:latin typeface="SimHei" charset="-122"/>
                          <a:ea typeface="SimHei" charset="-122"/>
                          <a:cs typeface="SimHei" charset="-122"/>
                        </a:rPr>
                        <a:t>6</a:t>
                      </a:r>
                      <a:r>
                        <a:rPr lang="zh-TW" altLang="en-US" dirty="0" smtClean="0">
                          <a:latin typeface="SimHei" charset="-122"/>
                          <a:ea typeface="SimHei" charset="-122"/>
                          <a:cs typeface="SimHei" charset="-122"/>
                        </a:rPr>
                        <a:t>月</a:t>
                      </a:r>
                      <a:endParaRPr lang="zh-CN" altLang="en-US" dirty="0">
                        <a:latin typeface="SimHei" charset="-122"/>
                        <a:ea typeface="SimHei" charset="-122"/>
                        <a:cs typeface="SimHei"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zh-CN" sz="1800" kern="1200" dirty="0" smtClean="0">
                          <a:solidFill>
                            <a:schemeClr val="dk1"/>
                          </a:solidFill>
                          <a:effectLst/>
                          <a:latin typeface="SimHei" charset="-122"/>
                          <a:ea typeface="SimHei" charset="-122"/>
                          <a:cs typeface="SimHei" charset="-122"/>
                        </a:rPr>
                        <a:t>进行文献调研，整理已研究过的语言特征和算法框架</a:t>
                      </a:r>
                      <a:endParaRPr lang="zh-CN" altLang="zh-CN" sz="1800" kern="1200" dirty="0" smtClean="0">
                        <a:solidFill>
                          <a:schemeClr val="dk1"/>
                        </a:solidFill>
                        <a:effectLst/>
                        <a:latin typeface="SimHei" charset="-122"/>
                        <a:ea typeface="SimHei" charset="-122"/>
                        <a:cs typeface="SimHei" charset="-122"/>
                      </a:endParaRPr>
                    </a:p>
                  </a:txBody>
                  <a:tcPr/>
                </a:tc>
              </a:tr>
              <a:tr h="370840">
                <a:tc>
                  <a:txBody>
                    <a:bodyPr/>
                    <a:lstStyle/>
                    <a:p>
                      <a:pPr algn="l"/>
                      <a:r>
                        <a:rPr lang="en-US" altLang="zh-CN" dirty="0" smtClean="0">
                          <a:latin typeface="SimHei" charset="-122"/>
                          <a:ea typeface="SimHei" charset="-122"/>
                          <a:cs typeface="SimHei" charset="-122"/>
                        </a:rPr>
                        <a:t>7</a:t>
                      </a:r>
                      <a:r>
                        <a:rPr lang="zh-CN" altLang="en-US" dirty="0" smtClean="0">
                          <a:latin typeface="Times New Roman" charset="0"/>
                          <a:ea typeface="Times New Roman" charset="0"/>
                          <a:cs typeface="Times New Roman" charset="0"/>
                        </a:rPr>
                        <a:t> </a:t>
                      </a:r>
                      <a:r>
                        <a:rPr lang="en-US" altLang="zh-TW" dirty="0" smtClean="0">
                          <a:latin typeface="Times New Roman" charset="0"/>
                          <a:ea typeface="Times New Roman" charset="0"/>
                          <a:cs typeface="Times New Roman" charset="0"/>
                        </a:rPr>
                        <a:t>~</a:t>
                      </a:r>
                      <a:r>
                        <a:rPr lang="zh-CN" altLang="en-US" dirty="0" smtClean="0">
                          <a:latin typeface="Times New Roman" charset="0"/>
                          <a:ea typeface="Times New Roman" charset="0"/>
                          <a:cs typeface="Times New Roman" charset="0"/>
                        </a:rPr>
                        <a:t> </a:t>
                      </a:r>
                      <a:r>
                        <a:rPr lang="en-US" altLang="zh-CN" dirty="0" smtClean="0">
                          <a:latin typeface="SimHei" charset="-122"/>
                          <a:ea typeface="SimHei" charset="-122"/>
                          <a:cs typeface="SimHei" charset="-122"/>
                        </a:rPr>
                        <a:t>8</a:t>
                      </a:r>
                      <a:r>
                        <a:rPr lang="zh-TW" altLang="en-US" dirty="0" smtClean="0">
                          <a:latin typeface="SimHei" charset="-122"/>
                          <a:ea typeface="SimHei" charset="-122"/>
                          <a:cs typeface="SimHei" charset="-122"/>
                        </a:rPr>
                        <a:t>月</a:t>
                      </a:r>
                      <a:endParaRPr lang="zh-CN" altLang="en-US" dirty="0">
                        <a:latin typeface="SimHei" charset="-122"/>
                        <a:ea typeface="SimHei" charset="-122"/>
                        <a:cs typeface="SimHei" charset="-122"/>
                      </a:endParaRPr>
                    </a:p>
                  </a:txBody>
                  <a:tcPr/>
                </a:tc>
                <a:tc>
                  <a:txBody>
                    <a:bodyPr/>
                    <a:lstStyle/>
                    <a:p>
                      <a:r>
                        <a:rPr lang="zh-TW" altLang="zh-CN" sz="1800" kern="1200" dirty="0" smtClean="0">
                          <a:solidFill>
                            <a:schemeClr val="dk1"/>
                          </a:solidFill>
                          <a:effectLst/>
                          <a:latin typeface="SimHei" charset="-122"/>
                          <a:ea typeface="SimHei" charset="-122"/>
                          <a:cs typeface="SimHei" charset="-122"/>
                        </a:rPr>
                        <a:t>利用主流神经网络算法得出初步实验结果</a:t>
                      </a:r>
                      <a:r>
                        <a:rPr lang="zh-CN" altLang="zh-CN" dirty="0" smtClean="0">
                          <a:effectLst/>
                          <a:latin typeface="SimHei" charset="-122"/>
                          <a:ea typeface="SimHei" charset="-122"/>
                          <a:cs typeface="SimHei" charset="-122"/>
                        </a:rPr>
                        <a:t> </a:t>
                      </a:r>
                      <a:endParaRPr lang="zh-CN" altLang="en-US" dirty="0">
                        <a:latin typeface="SimHei" charset="-122"/>
                        <a:ea typeface="SimHei" charset="-122"/>
                        <a:cs typeface="SimHei" charset="-122"/>
                      </a:endParaRPr>
                    </a:p>
                  </a:txBody>
                  <a:tcPr/>
                </a:tc>
              </a:tr>
              <a:tr h="370840">
                <a:tc>
                  <a:txBody>
                    <a:bodyPr/>
                    <a:lstStyle/>
                    <a:p>
                      <a:pPr algn="l"/>
                      <a:r>
                        <a:rPr lang="en-US" altLang="zh-CN" dirty="0" smtClean="0">
                          <a:latin typeface="SimHei" charset="-122"/>
                          <a:ea typeface="SimHei" charset="-122"/>
                          <a:cs typeface="SimHei" charset="-122"/>
                        </a:rPr>
                        <a:t>9</a:t>
                      </a:r>
                      <a:r>
                        <a:rPr lang="zh-CN" altLang="en-US" dirty="0" smtClean="0">
                          <a:latin typeface="Times New Roman" charset="0"/>
                          <a:ea typeface="Times New Roman" charset="0"/>
                          <a:cs typeface="Times New Roman" charset="0"/>
                        </a:rPr>
                        <a:t> </a:t>
                      </a:r>
                      <a:r>
                        <a:rPr lang="en-US" altLang="zh-TW" dirty="0" smtClean="0">
                          <a:latin typeface="Times New Roman" charset="0"/>
                          <a:ea typeface="Times New Roman" charset="0"/>
                          <a:cs typeface="Times New Roman" charset="0"/>
                        </a:rPr>
                        <a:t>~</a:t>
                      </a:r>
                      <a:r>
                        <a:rPr lang="zh-CN" altLang="en-US" dirty="0" smtClean="0">
                          <a:latin typeface="Times New Roman" charset="0"/>
                          <a:ea typeface="Times New Roman" charset="0"/>
                          <a:cs typeface="Times New Roman" charset="0"/>
                        </a:rPr>
                        <a:t> </a:t>
                      </a:r>
                      <a:r>
                        <a:rPr lang="en-US" altLang="zh-CN" dirty="0" smtClean="0">
                          <a:latin typeface="SimHei" charset="-122"/>
                          <a:ea typeface="SimHei" charset="-122"/>
                          <a:cs typeface="SimHei" charset="-122"/>
                        </a:rPr>
                        <a:t>10</a:t>
                      </a:r>
                      <a:r>
                        <a:rPr lang="zh-TW" altLang="en-US" dirty="0" smtClean="0">
                          <a:latin typeface="SimHei" charset="-122"/>
                          <a:ea typeface="SimHei" charset="-122"/>
                          <a:cs typeface="SimHei" charset="-122"/>
                        </a:rPr>
                        <a:t>月</a:t>
                      </a:r>
                      <a:endParaRPr lang="zh-CN" altLang="en-US" dirty="0">
                        <a:latin typeface="SimHei" charset="-122"/>
                        <a:ea typeface="SimHei" charset="-122"/>
                        <a:cs typeface="SimHei" charset="-122"/>
                      </a:endParaRPr>
                    </a:p>
                  </a:txBody>
                  <a:tcPr/>
                </a:tc>
                <a:tc>
                  <a:txBody>
                    <a:bodyPr/>
                    <a:lstStyle/>
                    <a:p>
                      <a:r>
                        <a:rPr lang="zh-TW" altLang="zh-CN" sz="1800" kern="1200" dirty="0" smtClean="0">
                          <a:solidFill>
                            <a:schemeClr val="dk1"/>
                          </a:solidFill>
                          <a:effectLst/>
                          <a:latin typeface="SimHei" charset="-122"/>
                          <a:ea typeface="SimHei" charset="-122"/>
                          <a:cs typeface="SimHei" charset="-122"/>
                        </a:rPr>
                        <a:t>收集并整理其他开源数据库</a:t>
                      </a:r>
                      <a:r>
                        <a:rPr lang="en-US" altLang="zh-CN" sz="1800" kern="1200" dirty="0" smtClean="0">
                          <a:solidFill>
                            <a:schemeClr val="dk1"/>
                          </a:solidFill>
                          <a:effectLst/>
                          <a:latin typeface="SimHei" charset="-122"/>
                          <a:ea typeface="SimHei" charset="-122"/>
                          <a:cs typeface="SimHei" charset="-122"/>
                        </a:rPr>
                        <a:t>, </a:t>
                      </a:r>
                      <a:r>
                        <a:rPr lang="zh-TW" altLang="zh-CN" sz="1800" kern="1200" dirty="0" smtClean="0">
                          <a:solidFill>
                            <a:schemeClr val="dk1"/>
                          </a:solidFill>
                          <a:effectLst/>
                          <a:latin typeface="SimHei" charset="-122"/>
                          <a:ea typeface="SimHei" charset="-122"/>
                          <a:cs typeface="SimHei" charset="-122"/>
                        </a:rPr>
                        <a:t>训练神经网络得出特征</a:t>
                      </a:r>
                      <a:r>
                        <a:rPr lang="zh-CN" altLang="zh-CN" dirty="0" smtClean="0">
                          <a:effectLst/>
                          <a:latin typeface="SimHei" charset="-122"/>
                          <a:ea typeface="SimHei" charset="-122"/>
                          <a:cs typeface="SimHei" charset="-122"/>
                        </a:rPr>
                        <a:t> </a:t>
                      </a:r>
                      <a:endParaRPr lang="zh-CN" altLang="en-US" dirty="0">
                        <a:latin typeface="SimHei" charset="-122"/>
                        <a:ea typeface="SimHei" charset="-122"/>
                        <a:cs typeface="SimHei" charset="-122"/>
                      </a:endParaRPr>
                    </a:p>
                  </a:txBody>
                  <a:tcPr/>
                </a:tc>
              </a:tr>
              <a:tr h="370840">
                <a:tc>
                  <a:txBody>
                    <a:bodyPr/>
                    <a:lstStyle/>
                    <a:p>
                      <a:pPr algn="l"/>
                      <a:r>
                        <a:rPr lang="en-US" altLang="zh-TW" dirty="0" smtClean="0">
                          <a:latin typeface="SimHei" charset="-122"/>
                          <a:ea typeface="SimHei" charset="-122"/>
                          <a:cs typeface="SimHei" charset="-122"/>
                        </a:rPr>
                        <a:t>11</a:t>
                      </a:r>
                      <a:r>
                        <a:rPr lang="zh-CN" altLang="en-US" dirty="0" smtClean="0">
                          <a:latin typeface="Times New Roman" charset="0"/>
                          <a:ea typeface="Times New Roman" charset="0"/>
                          <a:cs typeface="Times New Roman" charset="0"/>
                        </a:rPr>
                        <a:t> </a:t>
                      </a:r>
                      <a:r>
                        <a:rPr lang="en-US" altLang="zh-TW" dirty="0" smtClean="0">
                          <a:latin typeface="Times New Roman" charset="0"/>
                          <a:ea typeface="Times New Roman" charset="0"/>
                          <a:cs typeface="Times New Roman" charset="0"/>
                        </a:rPr>
                        <a:t>~</a:t>
                      </a:r>
                      <a:r>
                        <a:rPr lang="zh-CN" altLang="en-US" dirty="0" smtClean="0">
                          <a:latin typeface="Times New Roman" charset="0"/>
                          <a:ea typeface="Times New Roman" charset="0"/>
                          <a:cs typeface="Times New Roman" charset="0"/>
                        </a:rPr>
                        <a:t> </a:t>
                      </a:r>
                      <a:r>
                        <a:rPr lang="en-US" altLang="zh-CN" dirty="0" smtClean="0">
                          <a:latin typeface="SimHei" charset="-122"/>
                          <a:ea typeface="SimHei" charset="-122"/>
                          <a:cs typeface="SimHei" charset="-122"/>
                        </a:rPr>
                        <a:t>12</a:t>
                      </a:r>
                      <a:r>
                        <a:rPr lang="zh-TW" altLang="en-US" dirty="0" smtClean="0">
                          <a:latin typeface="SimHei" charset="-122"/>
                          <a:ea typeface="SimHei" charset="-122"/>
                          <a:cs typeface="SimHei" charset="-122"/>
                        </a:rPr>
                        <a:t>月 </a:t>
                      </a:r>
                      <a:endParaRPr lang="zh-CN" altLang="en-US" dirty="0">
                        <a:latin typeface="SimHei" charset="-122"/>
                        <a:ea typeface="SimHei" charset="-122"/>
                        <a:cs typeface="SimHei" charset="-122"/>
                      </a:endParaRPr>
                    </a:p>
                  </a:txBody>
                  <a:tcPr/>
                </a:tc>
                <a:tc>
                  <a:txBody>
                    <a:bodyPr/>
                    <a:lstStyle/>
                    <a:p>
                      <a:r>
                        <a:rPr lang="zh-TW" altLang="zh-CN" sz="1800" kern="1200" dirty="0" smtClean="0">
                          <a:solidFill>
                            <a:schemeClr val="dk1"/>
                          </a:solidFill>
                          <a:effectLst/>
                          <a:latin typeface="SimHei" charset="-122"/>
                          <a:ea typeface="SimHei" charset="-122"/>
                          <a:cs typeface="SimHei" charset="-122"/>
                        </a:rPr>
                        <a:t>基于对已完成的实验的分析，尝试给出一种新的算法或提出新的特征提取方法</a:t>
                      </a:r>
                      <a:r>
                        <a:rPr lang="zh-CN" altLang="zh-CN" dirty="0" smtClean="0">
                          <a:effectLst/>
                          <a:latin typeface="SimHei" charset="-122"/>
                          <a:ea typeface="SimHei" charset="-122"/>
                          <a:cs typeface="SimHei" charset="-122"/>
                        </a:rPr>
                        <a:t> </a:t>
                      </a:r>
                      <a:endParaRPr lang="zh-CN" altLang="en-US" dirty="0">
                        <a:latin typeface="SimHei" charset="-122"/>
                        <a:ea typeface="SimHei" charset="-122"/>
                        <a:cs typeface="SimHei" charset="-122"/>
                      </a:endParaRPr>
                    </a:p>
                  </a:txBody>
                  <a:tcPr/>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507817584"/>
              </p:ext>
            </p:extLst>
          </p:nvPr>
        </p:nvGraphicFramePr>
        <p:xfrm>
          <a:off x="1206087" y="4048703"/>
          <a:ext cx="9855201" cy="1112520"/>
        </p:xfrm>
        <a:graphic>
          <a:graphicData uri="http://schemas.openxmlformats.org/drawingml/2006/table">
            <a:tbl>
              <a:tblPr firstRow="1" bandRow="1">
                <a:tableStyleId>{5C22544A-7EE6-4342-B048-85BDC9FD1C3A}</a:tableStyleId>
              </a:tblPr>
              <a:tblGrid>
                <a:gridCol w="1534675"/>
                <a:gridCol w="8320526"/>
              </a:tblGrid>
              <a:tr h="370840">
                <a:tc gridSpan="2">
                  <a:txBody>
                    <a:bodyPr/>
                    <a:lstStyle/>
                    <a:p>
                      <a:r>
                        <a:rPr lang="en-US" altLang="zh-TW" dirty="0" smtClean="0">
                          <a:latin typeface="SimHei" charset="-122"/>
                          <a:ea typeface="SimHei" charset="-122"/>
                          <a:cs typeface="SimHei" charset="-122"/>
                        </a:rPr>
                        <a:t>2019</a:t>
                      </a:r>
                      <a:endParaRPr lang="zh-CN" altLang="en-US" dirty="0">
                        <a:latin typeface="SimHei" charset="-122"/>
                        <a:ea typeface="SimHei" charset="-122"/>
                        <a:cs typeface="SimHei" charset="-122"/>
                      </a:endParaRPr>
                    </a:p>
                  </a:txBody>
                  <a:tcPr/>
                </a:tc>
                <a:tc hMerge="1">
                  <a:txBody>
                    <a:bodyPr/>
                    <a:lstStyle/>
                    <a:p>
                      <a:endParaRPr lang="zh-CN" altLang="en-US" dirty="0"/>
                    </a:p>
                  </a:txBody>
                  <a:tcPr/>
                </a:tc>
              </a:tr>
              <a:tr h="370840">
                <a:tc>
                  <a:txBody>
                    <a:bodyPr/>
                    <a:lstStyle/>
                    <a:p>
                      <a:pPr algn="l"/>
                      <a:r>
                        <a:rPr lang="en-US" altLang="zh-CN" dirty="0" smtClean="0">
                          <a:latin typeface="SimHei" charset="-122"/>
                          <a:ea typeface="SimHei" charset="-122"/>
                          <a:cs typeface="SimHei" charset="-122"/>
                        </a:rPr>
                        <a:t>1</a:t>
                      </a:r>
                      <a:r>
                        <a:rPr lang="zh-TW" altLang="en-US" dirty="0" smtClean="0">
                          <a:latin typeface="SimHei" charset="-122"/>
                          <a:ea typeface="SimHei" charset="-122"/>
                          <a:cs typeface="SimHei" charset="-122"/>
                        </a:rPr>
                        <a:t>月</a:t>
                      </a:r>
                      <a:endParaRPr lang="zh-CN" altLang="en-US" dirty="0">
                        <a:latin typeface="SimHei" charset="-122"/>
                        <a:ea typeface="SimHei" charset="-122"/>
                        <a:cs typeface="SimHei" charset="-122"/>
                      </a:endParaRPr>
                    </a:p>
                  </a:txBody>
                  <a:tcPr/>
                </a:tc>
                <a:tc>
                  <a:txBody>
                    <a:bodyPr/>
                    <a:lstStyle/>
                    <a:p>
                      <a:r>
                        <a:rPr lang="zh-TW" altLang="zh-CN" sz="1800" kern="1200" dirty="0" smtClean="0">
                          <a:solidFill>
                            <a:schemeClr val="dk1"/>
                          </a:solidFill>
                          <a:effectLst/>
                          <a:latin typeface="SimHei" charset="-122"/>
                          <a:ea typeface="SimHei" charset="-122"/>
                          <a:cs typeface="SimHei" charset="-122"/>
                        </a:rPr>
                        <a:t>对实验数据和系统进行量化分析</a:t>
                      </a:r>
                      <a:r>
                        <a:rPr lang="zh-CN" altLang="zh-CN" dirty="0" smtClean="0">
                          <a:effectLst/>
                          <a:latin typeface="SimHei" charset="-122"/>
                          <a:ea typeface="SimHei" charset="-122"/>
                          <a:cs typeface="SimHei" charset="-122"/>
                        </a:rPr>
                        <a:t> </a:t>
                      </a:r>
                      <a:endParaRPr lang="zh-CN" altLang="en-US" dirty="0">
                        <a:latin typeface="SimHei" charset="-122"/>
                        <a:ea typeface="SimHei" charset="-122"/>
                        <a:cs typeface="SimHei" charset="-122"/>
                      </a:endParaRPr>
                    </a:p>
                  </a:txBody>
                  <a:tcPr/>
                </a:tc>
              </a:tr>
              <a:tr h="370840">
                <a:tc>
                  <a:txBody>
                    <a:bodyPr/>
                    <a:lstStyle/>
                    <a:p>
                      <a:pPr algn="l"/>
                      <a:r>
                        <a:rPr lang="en-US" altLang="zh-TW" dirty="0" smtClean="0">
                          <a:latin typeface="SimHei" charset="-122"/>
                          <a:ea typeface="SimHei" charset="-122"/>
                          <a:cs typeface="SimHei" charset="-122"/>
                        </a:rPr>
                        <a:t>2</a:t>
                      </a:r>
                      <a:r>
                        <a:rPr lang="zh-CN" altLang="en-US" dirty="0" smtClean="0">
                          <a:latin typeface="Times New Roman" charset="0"/>
                          <a:ea typeface="Times New Roman" charset="0"/>
                          <a:cs typeface="Times New Roman" charset="0"/>
                        </a:rPr>
                        <a:t> </a:t>
                      </a:r>
                      <a:r>
                        <a:rPr lang="en-US" altLang="zh-TW" dirty="0" smtClean="0">
                          <a:latin typeface="Times New Roman" charset="0"/>
                          <a:ea typeface="Times New Roman" charset="0"/>
                          <a:cs typeface="Times New Roman" charset="0"/>
                        </a:rPr>
                        <a:t>~</a:t>
                      </a:r>
                      <a:r>
                        <a:rPr lang="zh-CN" altLang="en-US" dirty="0" smtClean="0">
                          <a:latin typeface="Times New Roman" charset="0"/>
                          <a:ea typeface="Times New Roman" charset="0"/>
                          <a:cs typeface="Times New Roman" charset="0"/>
                        </a:rPr>
                        <a:t> </a:t>
                      </a:r>
                      <a:r>
                        <a:rPr lang="en-US" altLang="zh-TW" dirty="0" smtClean="0">
                          <a:latin typeface="SimHei" charset="-122"/>
                          <a:ea typeface="SimHei" charset="-122"/>
                          <a:cs typeface="SimHei" charset="-122"/>
                        </a:rPr>
                        <a:t>3</a:t>
                      </a:r>
                      <a:r>
                        <a:rPr lang="zh-TW" altLang="en-US" dirty="0" smtClean="0">
                          <a:latin typeface="SimHei" charset="-122"/>
                          <a:ea typeface="SimHei" charset="-122"/>
                          <a:cs typeface="SimHei" charset="-122"/>
                        </a:rPr>
                        <a:t>月</a:t>
                      </a:r>
                      <a:endParaRPr lang="zh-CN" altLang="en-US" dirty="0">
                        <a:latin typeface="SimHei" charset="-122"/>
                        <a:ea typeface="SimHei" charset="-122"/>
                        <a:cs typeface="SimHei" charset="-122"/>
                      </a:endParaRPr>
                    </a:p>
                  </a:txBody>
                  <a:tcPr/>
                </a:tc>
                <a:tc>
                  <a:txBody>
                    <a:bodyPr/>
                    <a:lstStyle/>
                    <a:p>
                      <a:r>
                        <a:rPr lang="zh-TW" altLang="zh-CN" sz="1800" kern="1200" dirty="0" smtClean="0">
                          <a:solidFill>
                            <a:schemeClr val="dk1"/>
                          </a:solidFill>
                          <a:effectLst/>
                          <a:latin typeface="SimHei" charset="-122"/>
                          <a:ea typeface="SimHei" charset="-122"/>
                          <a:cs typeface="SimHei" charset="-122"/>
                        </a:rPr>
                        <a:t>完成毕业论文最终版</a:t>
                      </a:r>
                      <a:endParaRPr lang="zh-CN" altLang="en-US" dirty="0">
                        <a:latin typeface="SimHei" charset="-122"/>
                        <a:ea typeface="SimHei" charset="-122"/>
                        <a:cs typeface="SimHei" charset="-122"/>
                      </a:endParaRPr>
                    </a:p>
                  </a:txBody>
                  <a:tcPr/>
                </a:tc>
              </a:tr>
            </a:tbl>
          </a:graphicData>
        </a:graphic>
      </p:graphicFrame>
    </p:spTree>
    <p:extLst>
      <p:ext uri="{BB962C8B-B14F-4D97-AF65-F5344CB8AC3E}">
        <p14:creationId xmlns:p14="http://schemas.microsoft.com/office/powerpoint/2010/main" val="787767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latin typeface="SimHei" charset="-122"/>
                <a:ea typeface="SimHei" charset="-122"/>
                <a:cs typeface="SimHei" charset="-122"/>
              </a:rPr>
              <a:t>提纲</a:t>
            </a:r>
            <a:endParaRPr kumimoji="1" lang="zh-CN" altLang="en-US" dirty="0">
              <a:latin typeface="SimHei" charset="-122"/>
              <a:ea typeface="SimHei" charset="-122"/>
              <a:cs typeface="SimHei" charset="-122"/>
            </a:endParaRPr>
          </a:p>
        </p:txBody>
      </p:sp>
      <p:sp>
        <p:nvSpPr>
          <p:cNvPr id="3" name="内容占位符 2"/>
          <p:cNvSpPr>
            <a:spLocks noGrp="1"/>
          </p:cNvSpPr>
          <p:nvPr>
            <p:ph idx="1"/>
          </p:nvPr>
        </p:nvSpPr>
        <p:spPr/>
        <p:txBody>
          <a:bodyPr>
            <a:normAutofit/>
          </a:bodyPr>
          <a:lstStyle/>
          <a:p>
            <a:endParaRPr kumimoji="1" lang="en-US" altLang="zh-CN" sz="2400" dirty="0" smtClean="0">
              <a:latin typeface="SimHei" charset="-122"/>
              <a:ea typeface="SimHei" charset="-122"/>
              <a:cs typeface="SimHei" charset="-122"/>
            </a:endParaRPr>
          </a:p>
          <a:p>
            <a:r>
              <a:rPr kumimoji="1" lang="zh-CN" altLang="en-US" sz="2400" dirty="0" smtClean="0">
                <a:latin typeface="SimHei" charset="-122"/>
                <a:ea typeface="SimHei" charset="-122"/>
                <a:cs typeface="SimHei" charset="-122"/>
              </a:rPr>
              <a:t>背景</a:t>
            </a:r>
            <a:endParaRPr kumimoji="1" lang="en-US" altLang="zh-CN" sz="2400" dirty="0" smtClean="0">
              <a:latin typeface="SimHei" charset="-122"/>
              <a:ea typeface="SimHei" charset="-122"/>
              <a:cs typeface="SimHei" charset="-122"/>
            </a:endParaRPr>
          </a:p>
          <a:p>
            <a:r>
              <a:rPr kumimoji="1" lang="zh-CN" altLang="en-US" sz="2400" dirty="0">
                <a:latin typeface="SimHei" charset="-122"/>
                <a:ea typeface="SimHei" charset="-122"/>
                <a:cs typeface="SimHei" charset="-122"/>
              </a:rPr>
              <a:t>问题定义</a:t>
            </a:r>
            <a:endParaRPr kumimoji="1" lang="en-US" altLang="zh-CN" sz="2400" dirty="0">
              <a:latin typeface="SimHei" charset="-122"/>
              <a:ea typeface="SimHei" charset="-122"/>
              <a:cs typeface="SimHei" charset="-122"/>
            </a:endParaRPr>
          </a:p>
          <a:p>
            <a:r>
              <a:rPr kumimoji="1" lang="zh-CN" altLang="en-US" sz="2400" dirty="0" smtClean="0">
                <a:latin typeface="SimHei" charset="-122"/>
                <a:ea typeface="SimHei" charset="-122"/>
                <a:cs typeface="SimHei" charset="-122"/>
              </a:rPr>
              <a:t>相关工作</a:t>
            </a:r>
            <a:endParaRPr kumimoji="1" lang="en-US" altLang="zh-CN" sz="2400" dirty="0" smtClean="0">
              <a:latin typeface="SimHei" charset="-122"/>
              <a:ea typeface="SimHei" charset="-122"/>
              <a:cs typeface="SimHei" charset="-122"/>
            </a:endParaRPr>
          </a:p>
          <a:p>
            <a:r>
              <a:rPr kumimoji="1" lang="zh-CN" altLang="en-US" sz="2400" dirty="0" smtClean="0">
                <a:latin typeface="SimHei" charset="-122"/>
                <a:ea typeface="SimHei" charset="-122"/>
                <a:cs typeface="SimHei" charset="-122"/>
              </a:rPr>
              <a:t>已</a:t>
            </a:r>
            <a:r>
              <a:rPr kumimoji="1" lang="zh-CN" altLang="en-US" sz="2400" dirty="0">
                <a:latin typeface="SimHei" charset="-122"/>
                <a:ea typeface="SimHei" charset="-122"/>
                <a:cs typeface="SimHei" charset="-122"/>
              </a:rPr>
              <a:t>展开</a:t>
            </a:r>
            <a:r>
              <a:rPr kumimoji="1" lang="zh-CN" altLang="en-US" sz="2400" dirty="0" smtClean="0">
                <a:latin typeface="SimHei" charset="-122"/>
                <a:ea typeface="SimHei" charset="-122"/>
                <a:cs typeface="SimHei" charset="-122"/>
              </a:rPr>
              <a:t>工作</a:t>
            </a:r>
            <a:endParaRPr kumimoji="1" lang="en-US" altLang="zh-CN" sz="2400" dirty="0" smtClean="0">
              <a:latin typeface="SimHei" charset="-122"/>
              <a:ea typeface="SimHei" charset="-122"/>
              <a:cs typeface="SimHei" charset="-122"/>
            </a:endParaRPr>
          </a:p>
          <a:p>
            <a:r>
              <a:rPr kumimoji="1" lang="zh-CN" altLang="en-US" sz="2400" dirty="0" smtClean="0">
                <a:latin typeface="SimHei" charset="-122"/>
                <a:ea typeface="SimHei" charset="-122"/>
                <a:cs typeface="SimHei" charset="-122"/>
              </a:rPr>
              <a:t>研究思路</a:t>
            </a:r>
            <a:endParaRPr kumimoji="1" lang="en-US" altLang="zh-CN" sz="2400" dirty="0" smtClean="0">
              <a:latin typeface="SimHei" charset="-122"/>
              <a:ea typeface="SimHei" charset="-122"/>
              <a:cs typeface="SimHei" charset="-122"/>
            </a:endParaRPr>
          </a:p>
          <a:p>
            <a:r>
              <a:rPr lang="zh-CN" altLang="en-US" sz="2400" dirty="0">
                <a:latin typeface="SimHei" charset="-122"/>
                <a:ea typeface="SimHei" charset="-122"/>
                <a:cs typeface="SimHei" charset="-122"/>
              </a:rPr>
              <a:t>预期</a:t>
            </a:r>
            <a:r>
              <a:rPr lang="zh-CN" altLang="en-US" sz="2400" dirty="0" smtClean="0">
                <a:latin typeface="SimHei" charset="-122"/>
                <a:ea typeface="SimHei" charset="-122"/>
                <a:cs typeface="SimHei" charset="-122"/>
              </a:rPr>
              <a:t>成果</a:t>
            </a:r>
            <a:endParaRPr lang="en-US" altLang="zh-CN" sz="2400" dirty="0" smtClean="0">
              <a:latin typeface="SimHei" charset="-122"/>
              <a:ea typeface="SimHei" charset="-122"/>
              <a:cs typeface="SimHei" charset="-122"/>
            </a:endParaRPr>
          </a:p>
          <a:p>
            <a:r>
              <a:rPr lang="zh-CN" altLang="en-US" sz="2400" dirty="0">
                <a:latin typeface="SimHei" charset="-122"/>
                <a:ea typeface="SimHei" charset="-122"/>
                <a:cs typeface="SimHei" charset="-122"/>
              </a:rPr>
              <a:t>参考</a:t>
            </a:r>
            <a:r>
              <a:rPr lang="zh-CN" altLang="en-US" sz="2400" dirty="0" smtClean="0">
                <a:latin typeface="SimHei" charset="-122"/>
                <a:ea typeface="SimHei" charset="-122"/>
                <a:cs typeface="SimHei" charset="-122"/>
              </a:rPr>
              <a:t>文献</a:t>
            </a:r>
            <a:endParaRPr kumimoji="1" lang="en-US" altLang="zh-CN" sz="2400" dirty="0" smtClean="0">
              <a:latin typeface="SimHei" charset="-122"/>
              <a:ea typeface="SimHei" charset="-122"/>
              <a:cs typeface="SimHei" charset="-122"/>
            </a:endParaRPr>
          </a:p>
          <a:p>
            <a:endParaRPr kumimoji="1" lang="en-US" altLang="zh-TW" sz="2400" dirty="0" smtClean="0">
              <a:latin typeface="SimHei" charset="-122"/>
              <a:ea typeface="SimHei" charset="-122"/>
              <a:cs typeface="SimHei" charset="-122"/>
            </a:endParaRPr>
          </a:p>
        </p:txBody>
      </p:sp>
    </p:spTree>
    <p:extLst>
      <p:ext uri="{BB962C8B-B14F-4D97-AF65-F5344CB8AC3E}">
        <p14:creationId xmlns:p14="http://schemas.microsoft.com/office/powerpoint/2010/main" val="15445584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SimHei" charset="-122"/>
                <a:ea typeface="SimHei" charset="-122"/>
                <a:cs typeface="SimHei" charset="-122"/>
              </a:rPr>
              <a:t>参考文献</a:t>
            </a:r>
            <a:endParaRPr kumimoji="1" lang="zh-CN" altLang="en-US" dirty="0">
              <a:latin typeface="SimHei" charset="-122"/>
              <a:ea typeface="SimHei" charset="-122"/>
              <a:cs typeface="SimHei" charset="-122"/>
            </a:endParaRPr>
          </a:p>
        </p:txBody>
      </p:sp>
      <p:sp>
        <p:nvSpPr>
          <p:cNvPr id="3" name="内容占位符 2"/>
          <p:cNvSpPr>
            <a:spLocks noGrp="1"/>
          </p:cNvSpPr>
          <p:nvPr>
            <p:ph idx="1"/>
          </p:nvPr>
        </p:nvSpPr>
        <p:spPr/>
        <p:txBody>
          <a:bodyPr>
            <a:normAutofit fontScale="70000" lnSpcReduction="20000"/>
          </a:bodyPr>
          <a:lstStyle/>
          <a:p>
            <a:endParaRPr lang="en-US" altLang="zh-CN" dirty="0" smtClean="0"/>
          </a:p>
          <a:p>
            <a:r>
              <a:rPr lang="en-US" altLang="zh-CN" dirty="0" smtClean="0"/>
              <a:t>[1] </a:t>
            </a:r>
            <a:r>
              <a:rPr lang="en-US" altLang="zh-CN" dirty="0" err="1" smtClean="0"/>
              <a:t>Tsur</a:t>
            </a:r>
            <a:r>
              <a:rPr lang="en-US" altLang="zh-CN" dirty="0"/>
              <a:t>, O., Davidov, D., &amp; </a:t>
            </a:r>
            <a:r>
              <a:rPr lang="en-US" altLang="zh-CN" dirty="0" err="1"/>
              <a:t>Rappoport</a:t>
            </a:r>
            <a:r>
              <a:rPr lang="en-US" altLang="zh-CN" dirty="0"/>
              <a:t>, A. (2010). ICWSM - A Great Catchy Name: Semi-Supervised Recognition of Sarcastic Sentences in Online Product Reviews. </a:t>
            </a:r>
            <a:r>
              <a:rPr lang="en-US" altLang="zh-CN" i="1" dirty="0"/>
              <a:t>International Conference on </a:t>
            </a:r>
            <a:r>
              <a:rPr lang="en-US" altLang="zh-CN" i="1" dirty="0" smtClean="0"/>
              <a:t>Weblogs </a:t>
            </a:r>
            <a:r>
              <a:rPr lang="en-US" altLang="zh-CN" i="1" dirty="0"/>
              <a:t>and Social Media, </a:t>
            </a:r>
            <a:r>
              <a:rPr lang="en-US" altLang="zh-CN" i="1" dirty="0" err="1"/>
              <a:t>Icwsm</a:t>
            </a:r>
            <a:r>
              <a:rPr lang="en-US" altLang="zh-CN" i="1" dirty="0"/>
              <a:t> 2010, Washington, Dc, </a:t>
            </a:r>
            <a:r>
              <a:rPr lang="en-US" altLang="zh-CN" i="1" dirty="0" err="1"/>
              <a:t>Usa</a:t>
            </a:r>
            <a:r>
              <a:rPr lang="en-US" altLang="zh-CN" i="1" dirty="0"/>
              <a:t>, May</a:t>
            </a:r>
            <a:r>
              <a:rPr lang="en-US" altLang="zh-CN" dirty="0"/>
              <a:t>. </a:t>
            </a:r>
            <a:r>
              <a:rPr lang="en-US" altLang="zh-CN" dirty="0" smtClean="0"/>
              <a:t>DBLP.</a:t>
            </a:r>
          </a:p>
          <a:p>
            <a:r>
              <a:rPr kumimoji="1" lang="en-US" altLang="zh-CN" dirty="0" smtClean="0"/>
              <a:t>[2] </a:t>
            </a:r>
            <a:r>
              <a:rPr lang="en-US" altLang="zh-CN" dirty="0"/>
              <a:t>Davidov, D., </a:t>
            </a:r>
            <a:r>
              <a:rPr lang="en-US" altLang="zh-CN" dirty="0" err="1"/>
              <a:t>Tsur</a:t>
            </a:r>
            <a:r>
              <a:rPr lang="en-US" altLang="zh-CN" dirty="0"/>
              <a:t>, O., &amp; </a:t>
            </a:r>
            <a:r>
              <a:rPr lang="en-US" altLang="zh-CN" dirty="0" err="1"/>
              <a:t>Rappoport</a:t>
            </a:r>
            <a:r>
              <a:rPr lang="en-US" altLang="zh-CN" dirty="0"/>
              <a:t>, A. (2010). Semi-supervised recognition of sarcastic sentences in Twitter and Amazon. </a:t>
            </a:r>
            <a:r>
              <a:rPr lang="en-US" altLang="zh-CN" i="1" dirty="0"/>
              <a:t>Fourteenth Conference on Computational Natural Language Learning</a:t>
            </a:r>
            <a:r>
              <a:rPr lang="en-US" altLang="zh-CN" dirty="0"/>
              <a:t> (pp.107-116). Association for Computational Linguistics</a:t>
            </a:r>
            <a:r>
              <a:rPr lang="en-US" altLang="zh-CN" dirty="0" smtClean="0"/>
              <a:t>.</a:t>
            </a:r>
          </a:p>
          <a:p>
            <a:r>
              <a:rPr kumimoji="1" lang="en-US" altLang="zh-CN" dirty="0" smtClean="0"/>
              <a:t>[3] </a:t>
            </a:r>
            <a:r>
              <a:rPr lang="en-US" altLang="zh-CN" dirty="0"/>
              <a:t>Reyes, A. (2013). A multidimensional approach for detecting irony in twitter. </a:t>
            </a:r>
            <a:r>
              <a:rPr lang="en-US" altLang="zh-CN" i="1" dirty="0"/>
              <a:t>Language Resources &amp; Evaluation,</a:t>
            </a:r>
            <a:r>
              <a:rPr lang="en-US" altLang="zh-CN" dirty="0"/>
              <a:t> </a:t>
            </a:r>
            <a:r>
              <a:rPr lang="en-US" altLang="zh-CN" i="1" dirty="0"/>
              <a:t>47</a:t>
            </a:r>
            <a:r>
              <a:rPr lang="en-US" altLang="zh-CN" dirty="0"/>
              <a:t>(1), 239-268</a:t>
            </a:r>
            <a:r>
              <a:rPr lang="en-US" altLang="zh-CN" dirty="0" smtClean="0"/>
              <a:t>.</a:t>
            </a:r>
          </a:p>
          <a:p>
            <a:r>
              <a:rPr kumimoji="1" lang="en-US" altLang="zh-CN" dirty="0" smtClean="0"/>
              <a:t>[4] </a:t>
            </a:r>
            <a:r>
              <a:rPr lang="en-US" altLang="zh-CN" dirty="0" err="1"/>
              <a:t>Kunneman</a:t>
            </a:r>
            <a:r>
              <a:rPr lang="en-US" altLang="zh-CN" dirty="0"/>
              <a:t>, F., </a:t>
            </a:r>
            <a:r>
              <a:rPr lang="en-US" altLang="zh-CN" dirty="0" err="1"/>
              <a:t>Liebrecht</a:t>
            </a:r>
            <a:r>
              <a:rPr lang="en-US" altLang="zh-CN" dirty="0"/>
              <a:t>, C., </a:t>
            </a:r>
            <a:r>
              <a:rPr lang="en-US" altLang="zh-CN" dirty="0" err="1"/>
              <a:t>Mulken</a:t>
            </a:r>
            <a:r>
              <a:rPr lang="en-US" altLang="zh-CN" dirty="0"/>
              <a:t>, M. V., &amp; Bosch, A. V. D. (2015). Signaling sarcasm: from hyperbole to hashtag. </a:t>
            </a:r>
            <a:r>
              <a:rPr lang="en-US" altLang="zh-CN" i="1" dirty="0"/>
              <a:t>Information Processing &amp; Management,</a:t>
            </a:r>
            <a:r>
              <a:rPr lang="en-US" altLang="zh-CN" dirty="0"/>
              <a:t> </a:t>
            </a:r>
            <a:r>
              <a:rPr lang="en-US" altLang="zh-CN" i="1" dirty="0"/>
              <a:t>51</a:t>
            </a:r>
            <a:r>
              <a:rPr lang="en-US" altLang="zh-CN" dirty="0"/>
              <a:t>(4), 500-509</a:t>
            </a:r>
            <a:r>
              <a:rPr lang="en-US" altLang="zh-CN" dirty="0" smtClean="0"/>
              <a:t>.</a:t>
            </a:r>
          </a:p>
          <a:p>
            <a:r>
              <a:rPr lang="en-US" altLang="zh-CN" dirty="0" smtClean="0"/>
              <a:t>[5]</a:t>
            </a:r>
            <a:r>
              <a:rPr lang="en-US" altLang="zh-CN" dirty="0"/>
              <a:t> </a:t>
            </a:r>
            <a:r>
              <a:rPr lang="en-US" altLang="zh-CN" dirty="0" err="1"/>
              <a:t>Littlestone</a:t>
            </a:r>
            <a:r>
              <a:rPr lang="en-US" altLang="zh-CN" dirty="0"/>
              <a:t>, N. (1988). Learning Quickly When Irrelevant Attributes Abound: A New Linear-Threshold Algorithm (Extended Abstract). </a:t>
            </a:r>
            <a:r>
              <a:rPr lang="en-US" altLang="zh-CN" i="1" dirty="0"/>
              <a:t>Foundations of Computer Science, 1987. Symposium on</a:t>
            </a:r>
            <a:r>
              <a:rPr lang="en-US" altLang="zh-CN" dirty="0"/>
              <a:t> (Vol.2, pp.68-77). IEEE.</a:t>
            </a:r>
            <a:endParaRPr lang="en-US" altLang="zh-CN" dirty="0" smtClean="0"/>
          </a:p>
          <a:p>
            <a:r>
              <a:rPr kumimoji="1" lang="en-US" altLang="zh-CN" dirty="0" smtClean="0"/>
              <a:t>[6] </a:t>
            </a:r>
            <a:r>
              <a:rPr lang="en-US" altLang="zh-CN" dirty="0" err="1"/>
              <a:t>Poria</a:t>
            </a:r>
            <a:r>
              <a:rPr lang="en-US" altLang="zh-CN" dirty="0"/>
              <a:t>, S., Cambria, E., Hazarika, D., &amp; </a:t>
            </a:r>
            <a:r>
              <a:rPr lang="en-US" altLang="zh-CN" dirty="0" err="1"/>
              <a:t>Vij</a:t>
            </a:r>
            <a:r>
              <a:rPr lang="en-US" altLang="zh-CN" dirty="0"/>
              <a:t>, P. (2016). A deeper look into sarcastic tweets using deep convolutional neural networks</a:t>
            </a:r>
            <a:r>
              <a:rPr lang="en-US" altLang="zh-CN" dirty="0" smtClean="0"/>
              <a:t>.</a:t>
            </a:r>
          </a:p>
          <a:p>
            <a:r>
              <a:rPr kumimoji="1" lang="en-US" altLang="zh-CN" dirty="0" smtClean="0"/>
              <a:t>[7] </a:t>
            </a:r>
            <a:r>
              <a:rPr lang="en-US" altLang="zh-CN" dirty="0" err="1"/>
              <a:t>Hercig</a:t>
            </a:r>
            <a:r>
              <a:rPr lang="en-US" altLang="zh-CN" dirty="0"/>
              <a:t>, I. T., &amp; </a:t>
            </a:r>
            <a:r>
              <a:rPr lang="en-US" altLang="zh-CN" dirty="0" err="1"/>
              <a:t>Ing</a:t>
            </a:r>
            <a:r>
              <a:rPr lang="en-US" altLang="zh-CN" dirty="0"/>
              <a:t>., I. H. P. D. (2014). Sarcasm detection on </a:t>
            </a:r>
            <a:r>
              <a:rPr lang="en-US" altLang="zh-CN" dirty="0" err="1"/>
              <a:t>czech</a:t>
            </a:r>
            <a:r>
              <a:rPr lang="en-US" altLang="zh-CN" dirty="0"/>
              <a:t> and </a:t>
            </a:r>
            <a:r>
              <a:rPr lang="en-US" altLang="zh-CN" dirty="0" err="1"/>
              <a:t>english</a:t>
            </a:r>
            <a:r>
              <a:rPr lang="en-US" altLang="zh-CN" dirty="0"/>
              <a:t> twitter</a:t>
            </a:r>
            <a:r>
              <a:rPr lang="en-US" altLang="zh-CN" dirty="0" smtClean="0"/>
              <a:t>.</a:t>
            </a:r>
          </a:p>
          <a:p>
            <a:r>
              <a:rPr kumimoji="1" lang="en-US" altLang="zh-CN" dirty="0" smtClean="0"/>
              <a:t>[8] </a:t>
            </a:r>
            <a:r>
              <a:rPr lang="en-US" altLang="zh-CN" dirty="0"/>
              <a:t>Cynthia Van </a:t>
            </a:r>
            <a:r>
              <a:rPr lang="en-US" altLang="zh-CN" dirty="0" err="1"/>
              <a:t>Hee</a:t>
            </a:r>
            <a:r>
              <a:rPr lang="en-US" altLang="zh-CN" dirty="0"/>
              <a:t>, </a:t>
            </a:r>
            <a:r>
              <a:rPr lang="en-US" altLang="zh-CN" dirty="0" err="1"/>
              <a:t>Els</a:t>
            </a:r>
            <a:r>
              <a:rPr lang="en-US" altLang="zh-CN" dirty="0"/>
              <a:t> </a:t>
            </a:r>
            <a:r>
              <a:rPr lang="en-US" altLang="zh-CN" dirty="0" err="1"/>
              <a:t>Lefever</a:t>
            </a:r>
            <a:r>
              <a:rPr lang="en-US" altLang="zh-CN" dirty="0"/>
              <a:t>, and </a:t>
            </a:r>
            <a:r>
              <a:rPr lang="en-US" altLang="zh-CN" dirty="0" err="1"/>
              <a:t>Véronique</a:t>
            </a:r>
            <a:r>
              <a:rPr lang="en-US" altLang="zh-CN" dirty="0"/>
              <a:t> </a:t>
            </a:r>
            <a:r>
              <a:rPr lang="en-US" altLang="zh-CN" dirty="0" err="1"/>
              <a:t>Hoste</a:t>
            </a:r>
            <a:r>
              <a:rPr lang="en-US" altLang="zh-CN" dirty="0"/>
              <a:t>. </a:t>
            </a:r>
            <a:r>
              <a:rPr lang="en-US" altLang="zh-CN" dirty="0" smtClean="0"/>
              <a:t>(2018). </a:t>
            </a:r>
            <a:r>
              <a:rPr lang="en-US" altLang="zh-CN" dirty="0"/>
              <a:t>Semeval-2018 Task 3: Irony detection in English Tweets. In </a:t>
            </a:r>
            <a:r>
              <a:rPr lang="en-US" altLang="zh-CN" i="1" dirty="0"/>
              <a:t>Proceedings of the 12th International Workshop on Semantic Evaluation (SemEval-2018)</a:t>
            </a:r>
            <a:r>
              <a:rPr lang="en-US" altLang="zh-CN" dirty="0"/>
              <a:t>, New Orleans, LA, USA, June 2018.</a:t>
            </a:r>
            <a:endParaRPr kumimoji="1" lang="zh-CN" altLang="en-US" dirty="0"/>
          </a:p>
        </p:txBody>
      </p:sp>
    </p:spTree>
    <p:extLst>
      <p:ext uri="{BB962C8B-B14F-4D97-AF65-F5344CB8AC3E}">
        <p14:creationId xmlns:p14="http://schemas.microsoft.com/office/powerpoint/2010/main" val="13857452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SimHei" charset="-122"/>
                <a:ea typeface="SimHei" charset="-122"/>
                <a:cs typeface="SimHei" charset="-122"/>
              </a:rPr>
              <a:t>背景</a:t>
            </a:r>
            <a:r>
              <a:rPr lang="en-US" altLang="zh-TW" dirty="0" smtClean="0">
                <a:latin typeface="SimHei" charset="-122"/>
                <a:ea typeface="SimHei" charset="-122"/>
                <a:cs typeface="SimHei" charset="-122"/>
              </a:rPr>
              <a:t> - </a:t>
            </a:r>
            <a:r>
              <a:rPr lang="zh-TW" altLang="en-US" dirty="0" smtClean="0">
                <a:latin typeface="SimHei" charset="-122"/>
                <a:ea typeface="SimHei" charset="-122"/>
                <a:cs typeface="SimHei" charset="-122"/>
              </a:rPr>
              <a:t>互联网与语言</a:t>
            </a:r>
            <a:endParaRPr kumimoji="1" lang="zh-CN" altLang="en-US" dirty="0">
              <a:latin typeface="SimHei" charset="-122"/>
              <a:ea typeface="SimHei" charset="-122"/>
              <a:cs typeface="SimHei" charset="-122"/>
            </a:endParaRPr>
          </a:p>
        </p:txBody>
      </p:sp>
      <p:sp>
        <p:nvSpPr>
          <p:cNvPr id="3" name="内容占位符 2"/>
          <p:cNvSpPr>
            <a:spLocks noGrp="1"/>
          </p:cNvSpPr>
          <p:nvPr>
            <p:ph idx="1"/>
          </p:nvPr>
        </p:nvSpPr>
        <p:spPr/>
        <p:txBody>
          <a:bodyPr>
            <a:normAutofit/>
          </a:bodyPr>
          <a:lstStyle/>
          <a:p>
            <a:endParaRPr lang="en-US" altLang="zh-CN" sz="2800" dirty="0" smtClean="0">
              <a:latin typeface="SimHei" charset="-122"/>
              <a:ea typeface="SimHei" charset="-122"/>
              <a:cs typeface="SimHei" charset="-122"/>
            </a:endParaRPr>
          </a:p>
          <a:p>
            <a:r>
              <a:rPr lang="zh-CN" altLang="en-US" sz="2800" dirty="0" smtClean="0">
                <a:latin typeface="SimHei" charset="-122"/>
                <a:ea typeface="SimHei" charset="-122"/>
                <a:cs typeface="SimHei" charset="-122"/>
              </a:rPr>
              <a:t>社交</a:t>
            </a:r>
            <a:r>
              <a:rPr lang="zh-CN" altLang="en-US" sz="2800" dirty="0">
                <a:latin typeface="SimHei" charset="-122"/>
                <a:ea typeface="SimHei" charset="-122"/>
                <a:cs typeface="SimHei" charset="-122"/>
              </a:rPr>
              <a:t>媒体的发展对我们的语言体系带来了很大的影响</a:t>
            </a:r>
          </a:p>
          <a:p>
            <a:pPr lvl="1"/>
            <a:endParaRPr lang="en-US" altLang="zh-CN" sz="2400" dirty="0" smtClean="0">
              <a:latin typeface="SimHei" charset="-122"/>
              <a:ea typeface="SimHei" charset="-122"/>
              <a:cs typeface="SimHei" charset="-122"/>
            </a:endParaRPr>
          </a:p>
          <a:p>
            <a:pPr lvl="1"/>
            <a:r>
              <a:rPr lang="zh-CN" altLang="en-US" sz="2400" dirty="0" smtClean="0">
                <a:latin typeface="SimHei" charset="-122"/>
                <a:ea typeface="SimHei" charset="-122"/>
                <a:cs typeface="SimHei" charset="-122"/>
              </a:rPr>
              <a:t>网络</a:t>
            </a:r>
            <a:r>
              <a:rPr lang="zh-CN" altLang="en-US" sz="2400" dirty="0">
                <a:latin typeface="SimHei" charset="-122"/>
                <a:ea typeface="SimHei" charset="-122"/>
                <a:cs typeface="SimHei" charset="-122"/>
              </a:rPr>
              <a:t>上出现了很多新颖的</a:t>
            </a:r>
            <a:r>
              <a:rPr lang="zh-CN" altLang="en-US" sz="2400" dirty="0" smtClean="0">
                <a:latin typeface="SimHei" charset="-122"/>
                <a:ea typeface="SimHei" charset="-122"/>
                <a:cs typeface="SimHei" charset="-122"/>
              </a:rPr>
              <a:t>用词</a:t>
            </a:r>
            <a:r>
              <a:rPr lang="zh-TW" altLang="en-US" sz="2400" dirty="0" smtClean="0">
                <a:latin typeface="SimHei" charset="-122"/>
                <a:ea typeface="SimHei" charset="-122"/>
                <a:cs typeface="SimHei" charset="-122"/>
              </a:rPr>
              <a:t>和句式</a:t>
            </a:r>
            <a:endParaRPr lang="en-US" altLang="zh-TW" sz="2400" dirty="0" smtClean="0">
              <a:latin typeface="SimHei" charset="-122"/>
              <a:ea typeface="SimHei" charset="-122"/>
              <a:cs typeface="SimHei" charset="-122"/>
            </a:endParaRPr>
          </a:p>
          <a:p>
            <a:pPr lvl="1"/>
            <a:r>
              <a:rPr lang="zh-CN" altLang="en-US" sz="2400" dirty="0" smtClean="0">
                <a:latin typeface="SimHei" charset="-122"/>
                <a:ea typeface="SimHei" charset="-122"/>
                <a:cs typeface="SimHei" charset="-122"/>
              </a:rPr>
              <a:t>语言</a:t>
            </a:r>
            <a:r>
              <a:rPr lang="zh-CN" altLang="en-US" sz="2400" dirty="0">
                <a:latin typeface="SimHei" charset="-122"/>
                <a:ea typeface="SimHei" charset="-122"/>
                <a:cs typeface="SimHei" charset="-122"/>
              </a:rPr>
              <a:t>的表达方式越来越</a:t>
            </a:r>
            <a:r>
              <a:rPr lang="zh-CN" altLang="en-US" sz="2400" dirty="0" smtClean="0">
                <a:latin typeface="SimHei" charset="-122"/>
                <a:ea typeface="SimHei" charset="-122"/>
                <a:cs typeface="SimHei" charset="-122"/>
              </a:rPr>
              <a:t>丰富</a:t>
            </a:r>
            <a:r>
              <a:rPr lang="zh-TW" altLang="en-US" sz="2400" dirty="0" smtClean="0">
                <a:latin typeface="SimHei" charset="-122"/>
                <a:ea typeface="SimHei" charset="-122"/>
                <a:cs typeface="SimHei" charset="-122"/>
              </a:rPr>
              <a:t>，</a:t>
            </a:r>
            <a:r>
              <a:rPr lang="zh-CN" altLang="en-US" sz="2400" dirty="0" smtClean="0">
                <a:latin typeface="SimHei" charset="-122"/>
                <a:ea typeface="SimHei" charset="-122"/>
                <a:cs typeface="SimHei" charset="-122"/>
              </a:rPr>
              <a:t>也</a:t>
            </a:r>
            <a:r>
              <a:rPr lang="zh-CN" altLang="en-US" sz="2400" dirty="0">
                <a:latin typeface="SimHei" charset="-122"/>
                <a:ea typeface="SimHei" charset="-122"/>
                <a:cs typeface="SimHei" charset="-122"/>
              </a:rPr>
              <a:t>越来越复杂</a:t>
            </a:r>
          </a:p>
          <a:p>
            <a:endParaRPr lang="en-US" altLang="zh-CN" sz="2800" dirty="0" smtClean="0">
              <a:latin typeface="SimHei" charset="-122"/>
              <a:ea typeface="SimHei" charset="-122"/>
              <a:cs typeface="SimHei" charset="-122"/>
            </a:endParaRPr>
          </a:p>
          <a:p>
            <a:r>
              <a:rPr lang="zh-CN" altLang="en-US" sz="2800" b="1" dirty="0" smtClean="0">
                <a:latin typeface="SimHei" charset="-122"/>
                <a:ea typeface="SimHei" charset="-122"/>
                <a:cs typeface="SimHei" charset="-122"/>
              </a:rPr>
              <a:t>反讽</a:t>
            </a:r>
            <a:r>
              <a:rPr lang="zh-TW" altLang="en-US" sz="2800" dirty="0" smtClean="0">
                <a:latin typeface="SimHei" charset="-122"/>
                <a:ea typeface="SimHei" charset="-122"/>
                <a:cs typeface="SimHei" charset="-122"/>
              </a:rPr>
              <a:t> </a:t>
            </a:r>
            <a:r>
              <a:rPr lang="zh-CN" altLang="en-US" sz="2800" dirty="0" smtClean="0">
                <a:latin typeface="SimHei" charset="-122"/>
                <a:ea typeface="SimHei" charset="-122"/>
                <a:cs typeface="SimHei" charset="-122"/>
              </a:rPr>
              <a:t>是在网络上很常见</a:t>
            </a:r>
            <a:r>
              <a:rPr lang="zh-TW" altLang="en-US" sz="2800" dirty="0" smtClean="0">
                <a:latin typeface="SimHei" charset="-122"/>
                <a:ea typeface="SimHei" charset="-122"/>
                <a:cs typeface="SimHei" charset="-122"/>
              </a:rPr>
              <a:t>的</a:t>
            </a:r>
            <a:r>
              <a:rPr lang="zh-CN" altLang="en-US" sz="2800" dirty="0" smtClean="0">
                <a:latin typeface="SimHei" charset="-122"/>
                <a:ea typeface="SimHei" charset="-122"/>
                <a:cs typeface="SimHei" charset="-122"/>
              </a:rPr>
              <a:t>说话方式</a:t>
            </a:r>
            <a:r>
              <a:rPr lang="zh-TW" altLang="en-US" sz="2800" dirty="0" smtClean="0">
                <a:latin typeface="SimHei" charset="-122"/>
                <a:ea typeface="SimHei" charset="-122"/>
                <a:cs typeface="SimHei" charset="-122"/>
              </a:rPr>
              <a:t>之一</a:t>
            </a:r>
            <a:endParaRPr lang="en-US" altLang="zh-CN" sz="2800" dirty="0" smtClean="0">
              <a:latin typeface="SimHei" charset="-122"/>
              <a:ea typeface="SimHei" charset="-122"/>
              <a:cs typeface="SimHei" charset="-122"/>
            </a:endParaRPr>
          </a:p>
          <a:p>
            <a:pPr lvl="1"/>
            <a:r>
              <a:rPr lang="zh-CN" altLang="en-US" sz="2400" dirty="0" smtClean="0">
                <a:latin typeface="SimHei" charset="-122"/>
                <a:ea typeface="SimHei" charset="-122"/>
                <a:cs typeface="SimHei" charset="-122"/>
              </a:rPr>
              <a:t>这也为反讽的研究带来了数据基础</a:t>
            </a:r>
            <a:endParaRPr lang="zh-CN" altLang="en-US" sz="2400" dirty="0">
              <a:latin typeface="SimHei" charset="-122"/>
              <a:ea typeface="SimHei" charset="-122"/>
              <a:cs typeface="SimHei" charset="-122"/>
            </a:endParaRPr>
          </a:p>
        </p:txBody>
      </p:sp>
    </p:spTree>
    <p:extLst>
      <p:ext uri="{BB962C8B-B14F-4D97-AF65-F5344CB8AC3E}">
        <p14:creationId xmlns:p14="http://schemas.microsoft.com/office/powerpoint/2010/main" val="11305529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SimHei" charset="-122"/>
                <a:ea typeface="SimHei" charset="-122"/>
                <a:cs typeface="SimHei" charset="-122"/>
              </a:rPr>
              <a:t>背景</a:t>
            </a:r>
            <a:r>
              <a:rPr lang="en-US" altLang="zh-TW" dirty="0" smtClean="0">
                <a:latin typeface="SimHei" charset="-122"/>
                <a:ea typeface="SimHei" charset="-122"/>
                <a:cs typeface="SimHei" charset="-122"/>
              </a:rPr>
              <a:t> - </a:t>
            </a:r>
            <a:r>
              <a:rPr lang="zh-CN" altLang="en-US" dirty="0" smtClean="0">
                <a:latin typeface="SimHei" charset="-122"/>
                <a:ea typeface="SimHei" charset="-122"/>
                <a:cs typeface="SimHei" charset="-122"/>
              </a:rPr>
              <a:t>反讽</a:t>
            </a:r>
            <a:r>
              <a:rPr lang="zh-CN" altLang="en-US" dirty="0">
                <a:latin typeface="SimHei" charset="-122"/>
                <a:ea typeface="SimHei" charset="-122"/>
                <a:cs typeface="SimHei" charset="-122"/>
              </a:rPr>
              <a:t>的</a:t>
            </a:r>
            <a:r>
              <a:rPr lang="zh-CN" altLang="en-US" dirty="0" smtClean="0">
                <a:latin typeface="SimHei" charset="-122"/>
                <a:ea typeface="SimHei" charset="-122"/>
                <a:cs typeface="SimHei" charset="-122"/>
              </a:rPr>
              <a:t>定义</a:t>
            </a:r>
            <a:endParaRPr kumimoji="1" lang="zh-CN" altLang="en-US" dirty="0">
              <a:latin typeface="SimHei" charset="-122"/>
              <a:ea typeface="SimHei" charset="-122"/>
              <a:cs typeface="SimHei" charset="-122"/>
            </a:endParaRPr>
          </a:p>
        </p:txBody>
      </p:sp>
      <p:sp>
        <p:nvSpPr>
          <p:cNvPr id="3" name="内容占位符 2"/>
          <p:cNvSpPr>
            <a:spLocks noGrp="1"/>
          </p:cNvSpPr>
          <p:nvPr>
            <p:ph idx="1"/>
          </p:nvPr>
        </p:nvSpPr>
        <p:spPr>
          <a:xfrm>
            <a:off x="1097280" y="1563329"/>
            <a:ext cx="10058400" cy="4660490"/>
          </a:xfrm>
        </p:spPr>
        <p:txBody>
          <a:bodyPr>
            <a:normAutofit/>
          </a:bodyPr>
          <a:lstStyle/>
          <a:p>
            <a:endParaRPr lang="en-US" altLang="zh-CN" dirty="0"/>
          </a:p>
          <a:p>
            <a:r>
              <a:rPr lang="en-US" altLang="zh-CN" dirty="0" smtClean="0"/>
              <a:t>Henry </a:t>
            </a:r>
            <a:r>
              <a:rPr lang="en-US" altLang="zh-CN" dirty="0"/>
              <a:t>Watson Fowler </a:t>
            </a:r>
            <a:r>
              <a:rPr lang="zh-CN" altLang="en-US" dirty="0">
                <a:latin typeface="SimHei" charset="-122"/>
                <a:ea typeface="SimHei" charset="-122"/>
                <a:cs typeface="SimHei" charset="-122"/>
              </a:rPr>
              <a:t>在</a:t>
            </a:r>
            <a:r>
              <a:rPr lang="en-US" altLang="zh-CN" dirty="0"/>
              <a:t> </a:t>
            </a:r>
            <a:r>
              <a:rPr lang="en-US" altLang="zh-TW" dirty="0" smtClean="0"/>
              <a:t>《</a:t>
            </a:r>
            <a:r>
              <a:rPr lang="en-US" altLang="zh-CN" i="1" dirty="0" smtClean="0">
                <a:latin typeface="Times New Roman" charset="0"/>
                <a:ea typeface="Times New Roman" charset="0"/>
                <a:cs typeface="Times New Roman" charset="0"/>
              </a:rPr>
              <a:t>The </a:t>
            </a:r>
            <a:r>
              <a:rPr lang="en-US" altLang="zh-CN" i="1" dirty="0">
                <a:latin typeface="Times New Roman" charset="0"/>
                <a:ea typeface="Times New Roman" charset="0"/>
                <a:cs typeface="Times New Roman" charset="0"/>
              </a:rPr>
              <a:t>King's </a:t>
            </a:r>
            <a:r>
              <a:rPr lang="en-US" altLang="zh-CN" i="1" dirty="0" smtClean="0">
                <a:latin typeface="Times New Roman" charset="0"/>
                <a:ea typeface="Times New Roman" charset="0"/>
                <a:cs typeface="Times New Roman" charset="0"/>
              </a:rPr>
              <a:t>English</a:t>
            </a:r>
            <a:r>
              <a:rPr lang="en-US" altLang="zh-CN" dirty="0" smtClean="0"/>
              <a:t>》 </a:t>
            </a:r>
            <a:r>
              <a:rPr lang="zh-CN" altLang="en-US" dirty="0">
                <a:latin typeface="SimHei" charset="-122"/>
                <a:ea typeface="SimHei" charset="-122"/>
                <a:cs typeface="SimHei" charset="-122"/>
              </a:rPr>
              <a:t>一书中</a:t>
            </a:r>
            <a:r>
              <a:rPr lang="zh-CN" altLang="en-US" dirty="0" smtClean="0">
                <a:latin typeface="SimHei" charset="-122"/>
                <a:ea typeface="SimHei" charset="-122"/>
                <a:cs typeface="SimHei" charset="-122"/>
              </a:rPr>
              <a:t>指出</a:t>
            </a:r>
            <a:endParaRPr lang="en-US" altLang="zh-CN" dirty="0">
              <a:latin typeface="SimHei" charset="-122"/>
              <a:ea typeface="SimHei" charset="-122"/>
              <a:cs typeface="SimHei" charset="-122"/>
            </a:endParaRPr>
          </a:p>
          <a:p>
            <a:r>
              <a:rPr lang="zh-TW" altLang="en-US" i="1" dirty="0" smtClean="0"/>
              <a:t>    “</a:t>
            </a:r>
            <a:r>
              <a:rPr lang="zh-CN" altLang="en-US" i="1" dirty="0" smtClean="0"/>
              <a:t>即使</a:t>
            </a:r>
            <a:r>
              <a:rPr lang="zh-CN" altLang="en-US" i="1" dirty="0"/>
              <a:t>对反讽的定义有数百种</a:t>
            </a:r>
            <a:r>
              <a:rPr lang="en-US" altLang="zh-CN" i="1" dirty="0"/>
              <a:t>, </a:t>
            </a:r>
            <a:r>
              <a:rPr lang="zh-CN" altLang="en-US" i="1" dirty="0"/>
              <a:t>其中只有包含</a:t>
            </a:r>
            <a:r>
              <a:rPr lang="en-US" altLang="zh-CN" i="1" dirty="0"/>
              <a:t>'</a:t>
            </a:r>
            <a:r>
              <a:rPr lang="zh-CN" altLang="en-US" i="1" dirty="0"/>
              <a:t>表面意思和实际意思不同</a:t>
            </a:r>
            <a:r>
              <a:rPr lang="en-US" altLang="zh-CN" i="1" dirty="0"/>
              <a:t>'</a:t>
            </a:r>
            <a:r>
              <a:rPr lang="zh-CN" altLang="en-US" i="1" dirty="0"/>
              <a:t>这个概念的才能被接受 ”</a:t>
            </a:r>
            <a:endParaRPr lang="en-US" altLang="zh-CN" i="1" dirty="0"/>
          </a:p>
          <a:p>
            <a:r>
              <a:rPr lang="zh-TW" altLang="en-US" i="1" dirty="0" smtClean="0">
                <a:solidFill>
                  <a:schemeClr val="bg1">
                    <a:lumMod val="65000"/>
                  </a:schemeClr>
                </a:solidFill>
              </a:rPr>
              <a:t>       </a:t>
            </a:r>
            <a:r>
              <a:rPr lang="en-US" altLang="zh-CN" i="1" dirty="0" smtClean="0">
                <a:solidFill>
                  <a:schemeClr val="tx1">
                    <a:lumMod val="65000"/>
                  </a:schemeClr>
                </a:solidFill>
                <a:latin typeface="Times New Roman" charset="0"/>
                <a:ea typeface="Times New Roman" charset="0"/>
                <a:cs typeface="Times New Roman" charset="0"/>
              </a:rPr>
              <a:t>"</a:t>
            </a:r>
            <a:r>
              <a:rPr lang="en-US" altLang="zh-CN" i="1" dirty="0">
                <a:solidFill>
                  <a:schemeClr val="tx1">
                    <a:lumMod val="65000"/>
                  </a:schemeClr>
                </a:solidFill>
                <a:latin typeface="Times New Roman" charset="0"/>
                <a:ea typeface="Times New Roman" charset="0"/>
                <a:cs typeface="Times New Roman" charset="0"/>
              </a:rPr>
              <a:t>Any definition of irony—though hundreds might be given, and very few of them would be accepted—must include this, that the surface meaning and the underlying meaning of what is said are not the same</a:t>
            </a:r>
            <a:r>
              <a:rPr lang="en-US" altLang="zh-CN" i="1" dirty="0" smtClean="0">
                <a:solidFill>
                  <a:schemeClr val="tx1">
                    <a:lumMod val="65000"/>
                  </a:schemeClr>
                </a:solidFill>
                <a:latin typeface="Times New Roman" charset="0"/>
                <a:ea typeface="Times New Roman" charset="0"/>
                <a:cs typeface="Times New Roman" charset="0"/>
              </a:rPr>
              <a:t>."</a:t>
            </a:r>
            <a:endParaRPr lang="en-US" altLang="zh-CN" i="1" dirty="0">
              <a:solidFill>
                <a:schemeClr val="tx1">
                  <a:lumMod val="65000"/>
                </a:schemeClr>
              </a:solidFill>
              <a:latin typeface="Times New Roman" charset="0"/>
              <a:ea typeface="Times New Roman" charset="0"/>
              <a:cs typeface="Times New Roman" charset="0"/>
            </a:endParaRPr>
          </a:p>
          <a:p>
            <a:endParaRPr lang="en-US" altLang="zh-CN" dirty="0" smtClean="0"/>
          </a:p>
          <a:p>
            <a:r>
              <a:rPr lang="en-US" altLang="zh-CN" dirty="0" smtClean="0"/>
              <a:t>Eric </a:t>
            </a:r>
            <a:r>
              <a:rPr lang="en-US" altLang="zh-CN" dirty="0"/>
              <a:t>Partridge </a:t>
            </a:r>
            <a:r>
              <a:rPr lang="zh-CN" altLang="en-US" dirty="0">
                <a:latin typeface="SimHei" charset="-122"/>
                <a:ea typeface="SimHei" charset="-122"/>
                <a:cs typeface="SimHei" charset="-122"/>
              </a:rPr>
              <a:t>在</a:t>
            </a:r>
            <a:r>
              <a:rPr lang="en-US" altLang="zh-CN" dirty="0"/>
              <a:t> </a:t>
            </a:r>
            <a:r>
              <a:rPr lang="en-US" altLang="zh-TW" dirty="0"/>
              <a:t>《 </a:t>
            </a:r>
            <a:r>
              <a:rPr lang="en-US" altLang="zh-CN" i="1" dirty="0" smtClean="0">
                <a:latin typeface="Times New Roman" charset="0"/>
                <a:ea typeface="Times New Roman" charset="0"/>
                <a:cs typeface="Times New Roman" charset="0"/>
              </a:rPr>
              <a:t>Usage </a:t>
            </a:r>
            <a:r>
              <a:rPr lang="en-US" altLang="zh-CN" i="1" dirty="0">
                <a:latin typeface="Times New Roman" charset="0"/>
                <a:ea typeface="Times New Roman" charset="0"/>
                <a:cs typeface="Times New Roman" charset="0"/>
              </a:rPr>
              <a:t>and Abusage </a:t>
            </a:r>
            <a:r>
              <a:rPr lang="en-US" altLang="zh-CN" dirty="0" smtClean="0"/>
              <a:t>》</a:t>
            </a:r>
            <a:r>
              <a:rPr lang="zh-CN" altLang="en-US" dirty="0" smtClean="0">
                <a:latin typeface="SimHei" charset="-122"/>
                <a:ea typeface="SimHei" charset="-122"/>
                <a:cs typeface="SimHei" charset="-122"/>
              </a:rPr>
              <a:t>一</a:t>
            </a:r>
            <a:r>
              <a:rPr lang="zh-CN" altLang="en-US" dirty="0">
                <a:latin typeface="SimHei" charset="-122"/>
                <a:ea typeface="SimHei" charset="-122"/>
                <a:cs typeface="SimHei" charset="-122"/>
              </a:rPr>
              <a:t>书中</a:t>
            </a:r>
            <a:r>
              <a:rPr lang="zh-CN" altLang="en-US" dirty="0" smtClean="0">
                <a:latin typeface="SimHei" charset="-122"/>
                <a:ea typeface="SimHei" charset="-122"/>
                <a:cs typeface="SimHei" charset="-122"/>
              </a:rPr>
              <a:t>指出</a:t>
            </a:r>
            <a:endParaRPr lang="en-US" altLang="zh-CN" dirty="0">
              <a:latin typeface="SimHei" charset="-122"/>
              <a:ea typeface="SimHei" charset="-122"/>
              <a:cs typeface="SimHei" charset="-122"/>
            </a:endParaRPr>
          </a:p>
          <a:p>
            <a:r>
              <a:rPr lang="zh-TW" altLang="en-US" i="1" dirty="0" smtClean="0"/>
              <a:t>    “</a:t>
            </a:r>
            <a:r>
              <a:rPr lang="zh-CN" altLang="en-US" i="1" dirty="0" smtClean="0"/>
              <a:t>反讽存在于所表达意思的另一面”</a:t>
            </a:r>
            <a:endParaRPr lang="en-US" altLang="zh-CN" i="1" dirty="0" smtClean="0"/>
          </a:p>
          <a:p>
            <a:r>
              <a:rPr lang="en-US" altLang="zh-CN" sz="2100" i="1" dirty="0">
                <a:solidFill>
                  <a:schemeClr val="tx1">
                    <a:lumMod val="65000"/>
                  </a:schemeClr>
                </a:solidFill>
                <a:latin typeface="Times New Roman" charset="0"/>
                <a:ea typeface="Times New Roman" charset="0"/>
                <a:cs typeface="Times New Roman" charset="0"/>
              </a:rPr>
              <a:t> </a:t>
            </a:r>
            <a:r>
              <a:rPr lang="en-US" altLang="zh-CN" sz="2100" i="1" dirty="0" smtClean="0">
                <a:solidFill>
                  <a:schemeClr val="tx1">
                    <a:lumMod val="65000"/>
                  </a:schemeClr>
                </a:solidFill>
                <a:latin typeface="Times New Roman" charset="0"/>
                <a:ea typeface="Times New Roman" charset="0"/>
                <a:cs typeface="Times New Roman" charset="0"/>
              </a:rPr>
              <a:t>      "Irony consists in stating the contrary of what is meant."</a:t>
            </a:r>
          </a:p>
          <a:p>
            <a:endParaRPr lang="zh-CN" altLang="en-US" dirty="0"/>
          </a:p>
          <a:p>
            <a:endParaRPr lang="zh-CN" altLang="en-US" dirty="0"/>
          </a:p>
          <a:p>
            <a:endParaRPr kumimoji="1" lang="zh-CN" altLang="en-US" dirty="0"/>
          </a:p>
        </p:txBody>
      </p:sp>
    </p:spTree>
    <p:extLst>
      <p:ext uri="{BB962C8B-B14F-4D97-AF65-F5344CB8AC3E}">
        <p14:creationId xmlns:p14="http://schemas.microsoft.com/office/powerpoint/2010/main" val="5210794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SimHei" charset="-122"/>
                <a:ea typeface="SimHei" charset="-122"/>
                <a:cs typeface="SimHei" charset="-122"/>
              </a:rPr>
              <a:t>背景</a:t>
            </a:r>
            <a:r>
              <a:rPr lang="en-US" altLang="zh-CN" dirty="0" smtClean="0">
                <a:latin typeface="SimHei" charset="-122"/>
                <a:ea typeface="SimHei" charset="-122"/>
                <a:cs typeface="SimHei" charset="-122"/>
              </a:rPr>
              <a:t> - </a:t>
            </a:r>
            <a:r>
              <a:rPr lang="zh-TW" altLang="en-US" dirty="0" smtClean="0">
                <a:latin typeface="SimHei" charset="-122"/>
                <a:ea typeface="SimHei" charset="-122"/>
                <a:cs typeface="SimHei" charset="-122"/>
              </a:rPr>
              <a:t>场景与应用</a:t>
            </a:r>
            <a:endParaRPr kumimoji="1" lang="zh-CN" altLang="en-US" dirty="0">
              <a:latin typeface="SimHei" charset="-122"/>
              <a:ea typeface="SimHei" charset="-122"/>
              <a:cs typeface="SimHei" charset="-122"/>
            </a:endParaRPr>
          </a:p>
        </p:txBody>
      </p:sp>
      <p:sp>
        <p:nvSpPr>
          <p:cNvPr id="3" name="内容占位符 2"/>
          <p:cNvSpPr>
            <a:spLocks noGrp="1"/>
          </p:cNvSpPr>
          <p:nvPr>
            <p:ph idx="1"/>
          </p:nvPr>
        </p:nvSpPr>
        <p:spPr/>
        <p:txBody>
          <a:bodyPr>
            <a:noAutofit/>
          </a:bodyPr>
          <a:lstStyle/>
          <a:p>
            <a:endParaRPr lang="en-US" altLang="zh-TW" sz="2400" dirty="0" smtClean="0">
              <a:latin typeface="SimHei" charset="-122"/>
              <a:ea typeface="SimHei" charset="-122"/>
              <a:cs typeface="SimHei" charset="-122"/>
            </a:endParaRPr>
          </a:p>
          <a:p>
            <a:r>
              <a:rPr lang="zh-TW" altLang="en-US" sz="2400" dirty="0" smtClean="0">
                <a:latin typeface="SimHei" charset="-122"/>
                <a:ea typeface="SimHei" charset="-122"/>
                <a:cs typeface="SimHei" charset="-122"/>
              </a:rPr>
              <a:t>例子</a:t>
            </a:r>
            <a:endParaRPr lang="zh-CN" altLang="en-US" sz="2400" dirty="0">
              <a:latin typeface="SimHei" charset="-122"/>
              <a:ea typeface="SimHei" charset="-122"/>
              <a:cs typeface="SimHei" charset="-122"/>
            </a:endParaRPr>
          </a:p>
          <a:p>
            <a:pPr lvl="1"/>
            <a:r>
              <a:rPr lang="zh-CN" altLang="en-US" sz="2000" i="1" dirty="0" smtClean="0">
                <a:solidFill>
                  <a:schemeClr val="tx1">
                    <a:lumMod val="65000"/>
                  </a:schemeClr>
                </a:solidFill>
                <a:latin typeface="SimHei" charset="-122"/>
                <a:ea typeface="SimHei" charset="-122"/>
                <a:cs typeface="SimHei" charset="-122"/>
              </a:rPr>
              <a:t>我</a:t>
            </a:r>
            <a:r>
              <a:rPr lang="zh-CN" altLang="en-US" sz="2000" i="1" dirty="0">
                <a:solidFill>
                  <a:schemeClr val="tx1">
                    <a:lumMod val="65000"/>
                  </a:schemeClr>
                </a:solidFill>
                <a:latin typeface="SimHei" charset="-122"/>
                <a:ea typeface="SimHei" charset="-122"/>
                <a:cs typeface="SimHei" charset="-122"/>
              </a:rPr>
              <a:t>就喜欢你不断挑战我的</a:t>
            </a:r>
            <a:r>
              <a:rPr lang="zh-CN" altLang="en-US" sz="2000" i="1" dirty="0" smtClean="0">
                <a:solidFill>
                  <a:schemeClr val="tx1">
                    <a:lumMod val="65000"/>
                  </a:schemeClr>
                </a:solidFill>
                <a:latin typeface="SimHei" charset="-122"/>
                <a:ea typeface="SimHei" charset="-122"/>
                <a:cs typeface="SimHei" charset="-122"/>
              </a:rPr>
              <a:t>底线</a:t>
            </a:r>
            <a:endParaRPr lang="en-US" altLang="zh-CN" sz="2000" i="1" dirty="0">
              <a:solidFill>
                <a:schemeClr val="tx1">
                  <a:lumMod val="65000"/>
                </a:schemeClr>
              </a:solidFill>
              <a:latin typeface="SimHei" charset="-122"/>
              <a:ea typeface="SimHei" charset="-122"/>
              <a:cs typeface="SimHei" charset="-122"/>
            </a:endParaRPr>
          </a:p>
          <a:p>
            <a:pPr lvl="1"/>
            <a:r>
              <a:rPr lang="zh-CN" altLang="en-US" sz="2000" i="1" dirty="0" smtClean="0">
                <a:solidFill>
                  <a:schemeClr val="tx1">
                    <a:lumMod val="65000"/>
                  </a:schemeClr>
                </a:solidFill>
                <a:latin typeface="SimHei" charset="-122"/>
                <a:ea typeface="SimHei" charset="-122"/>
                <a:cs typeface="SimHei" charset="-122"/>
              </a:rPr>
              <a:t>昨晚</a:t>
            </a:r>
            <a:r>
              <a:rPr lang="zh-CN" altLang="en-US" sz="2000" i="1" dirty="0">
                <a:solidFill>
                  <a:schemeClr val="tx1">
                    <a:lumMod val="65000"/>
                  </a:schemeClr>
                </a:solidFill>
                <a:latin typeface="SimHei" charset="-122"/>
                <a:ea typeface="SimHei" charset="-122"/>
                <a:cs typeface="SimHei" charset="-122"/>
              </a:rPr>
              <a:t>没睡好，今天还得早起上班，好</a:t>
            </a:r>
            <a:r>
              <a:rPr lang="zh-CN" altLang="en-US" sz="2000" i="1" dirty="0" smtClean="0">
                <a:solidFill>
                  <a:schemeClr val="tx1">
                    <a:lumMod val="65000"/>
                  </a:schemeClr>
                </a:solidFill>
                <a:latin typeface="SimHei" charset="-122"/>
                <a:ea typeface="SimHei" charset="-122"/>
                <a:cs typeface="SimHei" charset="-122"/>
              </a:rPr>
              <a:t>难过</a:t>
            </a:r>
            <a:endParaRPr lang="en-US" altLang="zh-CN" sz="2000" i="1" dirty="0">
              <a:solidFill>
                <a:schemeClr val="tx1">
                  <a:lumMod val="65000"/>
                </a:schemeClr>
              </a:solidFill>
              <a:latin typeface="SimHei" charset="-122"/>
              <a:ea typeface="SimHei" charset="-122"/>
              <a:cs typeface="SimHei" charset="-122"/>
            </a:endParaRPr>
          </a:p>
          <a:p>
            <a:endParaRPr lang="en-US" altLang="zh-CN" sz="2400" dirty="0">
              <a:latin typeface="SimHei" charset="-122"/>
              <a:ea typeface="SimHei" charset="-122"/>
              <a:cs typeface="SimHei" charset="-122"/>
            </a:endParaRPr>
          </a:p>
          <a:p>
            <a:r>
              <a:rPr lang="zh-CN" altLang="en-US" sz="2400" dirty="0">
                <a:latin typeface="SimHei" charset="-122"/>
                <a:ea typeface="SimHei" charset="-122"/>
                <a:cs typeface="SimHei" charset="-122"/>
              </a:rPr>
              <a:t>应用场景</a:t>
            </a:r>
          </a:p>
          <a:p>
            <a:pPr lvl="1"/>
            <a:r>
              <a:rPr lang="zh-CN" altLang="en-US" sz="2000" dirty="0" smtClean="0">
                <a:latin typeface="SimHei" charset="-122"/>
                <a:ea typeface="SimHei" charset="-122"/>
                <a:cs typeface="SimHei" charset="-122"/>
              </a:rPr>
              <a:t>识别产品评论中的</a:t>
            </a:r>
            <a:r>
              <a:rPr lang="zh-CN" altLang="en-US" sz="2000" dirty="0">
                <a:latin typeface="SimHei" charset="-122"/>
                <a:ea typeface="SimHei" charset="-122"/>
                <a:cs typeface="SimHei" charset="-122"/>
              </a:rPr>
              <a:t>反讽</a:t>
            </a:r>
            <a:r>
              <a:rPr lang="en-US" altLang="zh-CN" sz="2000" dirty="0">
                <a:latin typeface="SimHei" charset="-122"/>
                <a:ea typeface="SimHei" charset="-122"/>
                <a:cs typeface="SimHei" charset="-122"/>
              </a:rPr>
              <a:t>, </a:t>
            </a:r>
            <a:r>
              <a:rPr lang="zh-CN" altLang="en-US" sz="2000" dirty="0">
                <a:latin typeface="SimHei" charset="-122"/>
                <a:ea typeface="SimHei" charset="-122"/>
                <a:cs typeface="SimHei" charset="-122"/>
              </a:rPr>
              <a:t>可以发现用户可能正在对某个功能表达不满</a:t>
            </a:r>
          </a:p>
          <a:p>
            <a:pPr lvl="1"/>
            <a:r>
              <a:rPr lang="zh-CN" altLang="en-US" sz="2000" dirty="0">
                <a:latin typeface="SimHei" charset="-122"/>
                <a:ea typeface="SimHei" charset="-122"/>
                <a:cs typeface="SimHei" charset="-122"/>
              </a:rPr>
              <a:t>让聊天机器人</a:t>
            </a:r>
            <a:r>
              <a:rPr lang="zh-CN" altLang="en-US" sz="2000" dirty="0" smtClean="0">
                <a:latin typeface="SimHei" charset="-122"/>
                <a:ea typeface="SimHei" charset="-122"/>
                <a:cs typeface="SimHei" charset="-122"/>
              </a:rPr>
              <a:t>能够</a:t>
            </a:r>
            <a:r>
              <a:rPr lang="zh-CN" altLang="en-US" sz="2000" dirty="0">
                <a:latin typeface="SimHei" charset="-122"/>
                <a:ea typeface="SimHei" charset="-122"/>
                <a:cs typeface="SimHei" charset="-122"/>
              </a:rPr>
              <a:t>识别</a:t>
            </a:r>
            <a:r>
              <a:rPr lang="zh-CN" altLang="en-US" sz="2000" dirty="0" smtClean="0">
                <a:latin typeface="SimHei" charset="-122"/>
                <a:ea typeface="SimHei" charset="-122"/>
                <a:cs typeface="SimHei" charset="-122"/>
              </a:rPr>
              <a:t>反讽</a:t>
            </a:r>
            <a:r>
              <a:rPr lang="zh-CN" altLang="en-US" sz="2000" dirty="0">
                <a:latin typeface="SimHei" charset="-122"/>
                <a:ea typeface="SimHei" charset="-122"/>
                <a:cs typeface="SimHei" charset="-122"/>
              </a:rPr>
              <a:t>，可以避免在用户透露出不满时给</a:t>
            </a:r>
            <a:r>
              <a:rPr lang="zh-CN" altLang="en-US" sz="2000" dirty="0" smtClean="0">
                <a:latin typeface="SimHei" charset="-122"/>
                <a:ea typeface="SimHei" charset="-122"/>
                <a:cs typeface="SimHei" charset="-122"/>
              </a:rPr>
              <a:t>出不合适</a:t>
            </a:r>
            <a:r>
              <a:rPr lang="zh-CN" altLang="en-US" sz="2000" dirty="0">
                <a:latin typeface="SimHei" charset="-122"/>
                <a:ea typeface="SimHei" charset="-122"/>
                <a:cs typeface="SimHei" charset="-122"/>
              </a:rPr>
              <a:t>的</a:t>
            </a:r>
            <a:r>
              <a:rPr lang="zh-CN" altLang="en-US" sz="2000" dirty="0" smtClean="0">
                <a:latin typeface="SimHei" charset="-122"/>
                <a:ea typeface="SimHei" charset="-122"/>
                <a:cs typeface="SimHei" charset="-122"/>
              </a:rPr>
              <a:t>反馈</a:t>
            </a:r>
            <a:endParaRPr lang="en-US" altLang="zh-CN" sz="2000" dirty="0">
              <a:latin typeface="SimHei" charset="-122"/>
              <a:ea typeface="SimHei" charset="-122"/>
              <a:cs typeface="SimHei" charset="-122"/>
            </a:endParaRPr>
          </a:p>
          <a:p>
            <a:pPr lvl="1"/>
            <a:r>
              <a:rPr kumimoji="1" lang="zh-CN" altLang="en-US" sz="2000" dirty="0">
                <a:latin typeface="SimHei" charset="-122"/>
                <a:ea typeface="SimHei" charset="-122"/>
                <a:cs typeface="SimHei" charset="-122"/>
              </a:rPr>
              <a:t>对社交平台上的发言进行反讽识别，可以挖掘网民对于敏感话题的</a:t>
            </a:r>
            <a:r>
              <a:rPr kumimoji="1" lang="zh-CN" altLang="en-US" sz="2000" dirty="0" smtClean="0">
                <a:latin typeface="SimHei" charset="-122"/>
                <a:ea typeface="SimHei" charset="-122"/>
                <a:cs typeface="SimHei" charset="-122"/>
              </a:rPr>
              <a:t>真</a:t>
            </a:r>
            <a:r>
              <a:rPr kumimoji="1" lang="zh-TW" altLang="en-US" sz="2000" dirty="0" smtClean="0">
                <a:latin typeface="SimHei" charset="-122"/>
                <a:ea typeface="SimHei" charset="-122"/>
                <a:cs typeface="SimHei" charset="-122"/>
              </a:rPr>
              <a:t>实</a:t>
            </a:r>
            <a:r>
              <a:rPr kumimoji="1" lang="zh-CN" altLang="en-US" sz="2000" dirty="0" smtClean="0">
                <a:latin typeface="SimHei" charset="-122"/>
                <a:ea typeface="SimHei" charset="-122"/>
                <a:cs typeface="SimHei" charset="-122"/>
              </a:rPr>
              <a:t>想法</a:t>
            </a:r>
            <a:endParaRPr kumimoji="1" lang="en-US" altLang="zh-CN" sz="2000" dirty="0" smtClean="0">
              <a:latin typeface="SimHei" charset="-122"/>
              <a:ea typeface="SimHei" charset="-122"/>
              <a:cs typeface="SimHei" charset="-122"/>
            </a:endParaRPr>
          </a:p>
          <a:p>
            <a:pPr lvl="1"/>
            <a:endParaRPr lang="zh-CN" altLang="en-US" sz="2000" dirty="0">
              <a:latin typeface="SimHei" charset="-122"/>
              <a:ea typeface="SimHei" charset="-122"/>
              <a:cs typeface="SimHei" charset="-122"/>
            </a:endParaRPr>
          </a:p>
        </p:txBody>
      </p:sp>
    </p:spTree>
    <p:extLst>
      <p:ext uri="{BB962C8B-B14F-4D97-AF65-F5344CB8AC3E}">
        <p14:creationId xmlns:p14="http://schemas.microsoft.com/office/powerpoint/2010/main" val="7804349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TW" altLang="en-US" dirty="0" smtClean="0">
                <a:latin typeface="SimHei" charset="-122"/>
                <a:ea typeface="SimHei" charset="-122"/>
                <a:cs typeface="SimHei" charset="-122"/>
              </a:rPr>
              <a:t>背景</a:t>
            </a:r>
            <a:r>
              <a:rPr kumimoji="1" lang="en-US" altLang="zh-TW" dirty="0">
                <a:latin typeface="SimHei" charset="-122"/>
                <a:ea typeface="SimHei" charset="-122"/>
                <a:cs typeface="SimHei" charset="-122"/>
              </a:rPr>
              <a:t> </a:t>
            </a:r>
            <a:r>
              <a:rPr kumimoji="1" lang="en-US" altLang="zh-TW" dirty="0" smtClean="0">
                <a:latin typeface="SimHei" charset="-122"/>
                <a:ea typeface="SimHei" charset="-122"/>
                <a:cs typeface="SimHei" charset="-122"/>
              </a:rPr>
              <a:t>- </a:t>
            </a:r>
            <a:r>
              <a:rPr lang="zh-CN" altLang="en-US" dirty="0" smtClean="0">
                <a:latin typeface="SimHei" charset="-122"/>
                <a:ea typeface="SimHei" charset="-122"/>
                <a:cs typeface="SimHei" charset="-122"/>
              </a:rPr>
              <a:t>反讽</a:t>
            </a:r>
            <a:r>
              <a:rPr lang="zh-CN" altLang="en-US" dirty="0">
                <a:latin typeface="SimHei" charset="-122"/>
                <a:ea typeface="SimHei" charset="-122"/>
                <a:cs typeface="SimHei" charset="-122"/>
              </a:rPr>
              <a:t>的</a:t>
            </a:r>
            <a:r>
              <a:rPr lang="zh-CN" altLang="en-US" dirty="0" smtClean="0">
                <a:latin typeface="SimHei" charset="-122"/>
                <a:ea typeface="SimHei" charset="-122"/>
                <a:cs typeface="SimHei" charset="-122"/>
              </a:rPr>
              <a:t>类型</a:t>
            </a:r>
            <a:endParaRPr kumimoji="1" lang="zh-CN" altLang="en-US" dirty="0">
              <a:latin typeface="SimHei" charset="-122"/>
              <a:ea typeface="SimHei" charset="-122"/>
              <a:cs typeface="SimHei" charset="-122"/>
            </a:endParaRPr>
          </a:p>
        </p:txBody>
      </p:sp>
      <p:sp>
        <p:nvSpPr>
          <p:cNvPr id="4" name="矩形 3"/>
          <p:cNvSpPr/>
          <p:nvPr/>
        </p:nvSpPr>
        <p:spPr>
          <a:xfrm>
            <a:off x="1097280" y="6448803"/>
            <a:ext cx="8534400" cy="307777"/>
          </a:xfrm>
          <a:prstGeom prst="rect">
            <a:avLst/>
          </a:prstGeom>
        </p:spPr>
        <p:txBody>
          <a:bodyPr wrap="square">
            <a:spAutoFit/>
          </a:bodyPr>
          <a:lstStyle/>
          <a:p>
            <a:r>
              <a:rPr lang="zh-TW" altLang="en-US" sz="1400" dirty="0" smtClean="0">
                <a:latin typeface="SimHei" charset="-122"/>
                <a:ea typeface="SimHei" charset="-122"/>
                <a:cs typeface="SimHei" charset="-122"/>
              </a:rPr>
              <a:t>出自</a:t>
            </a:r>
            <a:r>
              <a:rPr lang="en-US" altLang="zh-CN" sz="1400" i="1" dirty="0" smtClean="0">
                <a:latin typeface="Times New Roman" charset="0"/>
                <a:ea typeface="Times New Roman" charset="0"/>
                <a:cs typeface="Times New Roman" charset="0"/>
              </a:rPr>
              <a:t>《</a:t>
            </a:r>
            <a:r>
              <a:rPr lang="en-US" altLang="zh-CN" sz="1400" i="1" dirty="0">
                <a:latin typeface="Times New Roman" charset="0"/>
                <a:ea typeface="Times New Roman" charset="0"/>
                <a:cs typeface="Times New Roman" charset="0"/>
              </a:rPr>
              <a:t>The New Princeton Encyclopedia of Poetry and Poetics</a:t>
            </a:r>
            <a:r>
              <a:rPr lang="en-US" altLang="zh-CN" sz="1400" i="1" dirty="0" smtClean="0">
                <a:latin typeface="Times New Roman" charset="0"/>
                <a:ea typeface="Times New Roman" charset="0"/>
                <a:cs typeface="Times New Roman" charset="0"/>
              </a:rPr>
              <a:t>》</a:t>
            </a:r>
            <a:endParaRPr lang="en-US" altLang="zh-CN" sz="1400" i="1" dirty="0">
              <a:latin typeface="Times New Roman" charset="0"/>
              <a:ea typeface="Times New Roman" charset="0"/>
              <a:cs typeface="Times New Roman"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1919601042"/>
              </p:ext>
            </p:extLst>
          </p:nvPr>
        </p:nvGraphicFramePr>
        <p:xfrm>
          <a:off x="787563" y="1641986"/>
          <a:ext cx="10578527" cy="4286866"/>
        </p:xfrm>
        <a:graphic>
          <a:graphicData uri="http://schemas.openxmlformats.org/drawingml/2006/table">
            <a:tbl>
              <a:tblPr firstRow="1" bandRow="1">
                <a:tableStyleId>{BC89EF96-8CEA-46FF-86C4-4CE0E7609802}</a:tableStyleId>
              </a:tblPr>
              <a:tblGrid>
                <a:gridCol w="2097670"/>
                <a:gridCol w="3977683"/>
                <a:gridCol w="4503174"/>
              </a:tblGrid>
              <a:tr h="782317">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zh-CN" altLang="en-US" sz="1500" b="0" dirty="0" smtClean="0">
                          <a:latin typeface="SimHei" charset="-122"/>
                          <a:ea typeface="SimHei" charset="-122"/>
                          <a:cs typeface="SimHei" charset="-122"/>
                        </a:rPr>
                        <a:t>言语反讽</a:t>
                      </a:r>
                      <a:endParaRPr lang="en-US" altLang="zh-CN" sz="1500" b="0" dirty="0" smtClean="0">
                        <a:latin typeface="SimHei" charset="-122"/>
                        <a:ea typeface="SimHei" charset="-122"/>
                        <a:cs typeface="SimHei" charset="-122"/>
                      </a:endParaRPr>
                    </a:p>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CN" sz="1500" b="0" i="1" dirty="0" smtClean="0">
                          <a:latin typeface="Times New Roman" charset="0"/>
                          <a:ea typeface="Times New Roman" charset="0"/>
                          <a:cs typeface="Times New Roman" charset="0"/>
                        </a:rPr>
                        <a:t>Verbal Irony</a:t>
                      </a:r>
                    </a:p>
                  </a:txBody>
                  <a:tcPr anchor="ct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zh-CN" altLang="en-US" sz="1500" b="0" dirty="0" smtClean="0">
                          <a:latin typeface="SimHei" charset="-122"/>
                          <a:ea typeface="SimHei" charset="-122"/>
                          <a:cs typeface="SimHei" charset="-122"/>
                        </a:rPr>
                        <a:t>清楚表述一种态度</a:t>
                      </a:r>
                      <a:r>
                        <a:rPr lang="en-US" altLang="zh-CN" sz="1500" b="0" dirty="0" smtClean="0">
                          <a:latin typeface="SimHei" charset="-122"/>
                          <a:ea typeface="SimHei" charset="-122"/>
                          <a:cs typeface="SimHei" charset="-122"/>
                        </a:rPr>
                        <a:t>, </a:t>
                      </a:r>
                      <a:r>
                        <a:rPr lang="zh-CN" altLang="en-US" sz="1500" b="0" dirty="0" smtClean="0">
                          <a:latin typeface="SimHei" charset="-122"/>
                          <a:ea typeface="SimHei" charset="-122"/>
                          <a:cs typeface="SimHei" charset="-122"/>
                        </a:rPr>
                        <a:t>但说话者实际上想表达的是另一种态度</a:t>
                      </a:r>
                    </a:p>
                  </a:txBody>
                  <a:tcPr anchor="ct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zh-CN" altLang="en-US" sz="1500" b="0" i="1" dirty="0" smtClean="0">
                          <a:solidFill>
                            <a:schemeClr val="tx1">
                              <a:lumMod val="65000"/>
                            </a:schemeClr>
                          </a:solidFill>
                          <a:latin typeface="SimHei" charset="-122"/>
                          <a:ea typeface="SimHei" charset="-122"/>
                          <a:cs typeface="SimHei" charset="-122"/>
                        </a:rPr>
                        <a:t>我真喜欢今年的夏天</a:t>
                      </a:r>
                      <a:r>
                        <a:rPr lang="en-US" altLang="zh-CN" sz="1500" b="0" i="1" dirty="0" smtClean="0">
                          <a:solidFill>
                            <a:schemeClr val="tx1">
                              <a:lumMod val="65000"/>
                            </a:schemeClr>
                          </a:solidFill>
                          <a:latin typeface="SimHei" charset="-122"/>
                          <a:ea typeface="SimHei" charset="-122"/>
                          <a:cs typeface="SimHei" charset="-122"/>
                        </a:rPr>
                        <a:t>, </a:t>
                      </a:r>
                      <a:r>
                        <a:rPr lang="zh-CN" altLang="en-US" sz="1500" b="0" i="1" dirty="0" smtClean="0">
                          <a:solidFill>
                            <a:schemeClr val="tx1">
                              <a:lumMod val="65000"/>
                            </a:schemeClr>
                          </a:solidFill>
                          <a:latin typeface="SimHei" charset="-122"/>
                          <a:ea typeface="SimHei" charset="-122"/>
                          <a:cs typeface="SimHei" charset="-122"/>
                        </a:rPr>
                        <a:t>你看这雨下个没完没了的</a:t>
                      </a:r>
                    </a:p>
                  </a:txBody>
                  <a:tcPr anchor="ctr"/>
                </a:tc>
              </a:tr>
              <a:tr h="782317">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zh-CN" altLang="mr-IN" sz="1500" dirty="0" smtClean="0">
                          <a:latin typeface="SimHei" charset="-122"/>
                          <a:ea typeface="SimHei" charset="-122"/>
                          <a:cs typeface="SimHei" charset="-122"/>
                        </a:rPr>
                        <a:t>场景反讽</a:t>
                      </a:r>
                      <a:endParaRPr lang="en-US" altLang="zh-CN" sz="1500" dirty="0" smtClean="0">
                        <a:latin typeface="SimHei" charset="-122"/>
                        <a:ea typeface="SimHei" charset="-122"/>
                        <a:cs typeface="SimHei" charset="-122"/>
                      </a:endParaRPr>
                    </a:p>
                    <a:p>
                      <a:pPr marL="0" marR="0" lvl="1" indent="0" algn="ctr" defTabSz="914400" rtl="0" eaLnBrk="1" fontAlgn="auto" latinLnBrk="0" hangingPunct="1">
                        <a:lnSpc>
                          <a:spcPct val="100000"/>
                        </a:lnSpc>
                        <a:spcBef>
                          <a:spcPts val="0"/>
                        </a:spcBef>
                        <a:spcAft>
                          <a:spcPts val="0"/>
                        </a:spcAft>
                        <a:buClrTx/>
                        <a:buSzTx/>
                        <a:buFontTx/>
                        <a:buNone/>
                        <a:tabLst/>
                        <a:defRPr/>
                      </a:pPr>
                      <a:r>
                        <a:rPr lang="mr-IN" altLang="zh-CN" sz="1500" i="1" dirty="0" err="1" smtClean="0">
                          <a:latin typeface="Times New Roman" charset="0"/>
                          <a:ea typeface="Times New Roman" charset="0"/>
                          <a:cs typeface="Times New Roman" charset="0"/>
                        </a:rPr>
                        <a:t>Situational</a:t>
                      </a:r>
                      <a:r>
                        <a:rPr lang="mr-IN" altLang="zh-CN" sz="1500" i="1" dirty="0" smtClean="0">
                          <a:latin typeface="Times New Roman" charset="0"/>
                          <a:ea typeface="Times New Roman" charset="0"/>
                          <a:cs typeface="Times New Roman" charset="0"/>
                        </a:rPr>
                        <a:t> </a:t>
                      </a:r>
                      <a:r>
                        <a:rPr lang="mr-IN" altLang="zh-CN" sz="1500" i="1" dirty="0" err="1" smtClean="0">
                          <a:latin typeface="Times New Roman" charset="0"/>
                          <a:ea typeface="Times New Roman" charset="0"/>
                          <a:cs typeface="Times New Roman" charset="0"/>
                        </a:rPr>
                        <a:t>Irony</a:t>
                      </a:r>
                      <a:endParaRPr lang="mr-IN" altLang="zh-CN" sz="1500" i="1" dirty="0" smtClean="0">
                        <a:latin typeface="Times New Roman" charset="0"/>
                        <a:ea typeface="Times New Roman" charset="0"/>
                        <a:cs typeface="Times New Roman" charset="0"/>
                      </a:endParaRPr>
                    </a:p>
                  </a:txBody>
                  <a:tcPr anchor="ct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zh-CN" altLang="en-US" sz="1500" dirty="0" smtClean="0">
                          <a:latin typeface="SimHei" charset="-122"/>
                          <a:ea typeface="SimHei" charset="-122"/>
                          <a:cs typeface="SimHei" charset="-122"/>
                        </a:rPr>
                        <a:t>描述一种和预期不一样的场景</a:t>
                      </a:r>
                    </a:p>
                  </a:txBody>
                  <a:tcPr anchor="ct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zh-CN" altLang="en-US" sz="1500" i="1" dirty="0" smtClean="0">
                          <a:solidFill>
                            <a:schemeClr val="tx1">
                              <a:lumMod val="65000"/>
                            </a:schemeClr>
                          </a:solidFill>
                          <a:latin typeface="SimHei" charset="-122"/>
                          <a:ea typeface="SimHei" charset="-122"/>
                          <a:cs typeface="SimHei" charset="-122"/>
                        </a:rPr>
                        <a:t>其实大部分来这讲座的都没有在听他说什么</a:t>
                      </a:r>
                    </a:p>
                  </a:txBody>
                  <a:tcPr anchor="ctr"/>
                </a:tc>
              </a:tr>
              <a:tr h="694515">
                <a:tc>
                  <a:txBody>
                    <a:bodyPr/>
                    <a:lstStyle/>
                    <a:p>
                      <a:pPr algn="ctr"/>
                      <a:r>
                        <a:rPr lang="zh-CN" altLang="mr-IN" sz="1500" dirty="0" smtClean="0">
                          <a:latin typeface="SimHei" charset="-122"/>
                          <a:ea typeface="SimHei" charset="-122"/>
                          <a:cs typeface="SimHei" charset="-122"/>
                        </a:rPr>
                        <a:t>戏剧性反讽</a:t>
                      </a:r>
                      <a:endParaRPr lang="en-US" altLang="zh-CN" sz="1500" dirty="0" smtClean="0">
                        <a:latin typeface="SimHei" charset="-122"/>
                        <a:ea typeface="SimHei" charset="-122"/>
                        <a:cs typeface="SimHei" charset="-122"/>
                      </a:endParaRPr>
                    </a:p>
                    <a:p>
                      <a:pPr algn="ctr"/>
                      <a:r>
                        <a:rPr lang="mr-IN" altLang="zh-CN" sz="1500" i="1" dirty="0" err="1" smtClean="0">
                          <a:latin typeface="Times New Roman" charset="0"/>
                          <a:ea typeface="Times New Roman" charset="0"/>
                          <a:cs typeface="Times New Roman" charset="0"/>
                        </a:rPr>
                        <a:t>Dramatic</a:t>
                      </a:r>
                      <a:r>
                        <a:rPr lang="mr-IN" altLang="zh-CN" sz="1500" i="1" dirty="0" smtClean="0">
                          <a:latin typeface="Times New Roman" charset="0"/>
                          <a:ea typeface="Times New Roman" charset="0"/>
                          <a:cs typeface="Times New Roman" charset="0"/>
                        </a:rPr>
                        <a:t> </a:t>
                      </a:r>
                      <a:r>
                        <a:rPr lang="mr-IN" altLang="zh-CN" sz="1500" i="1" dirty="0" err="1" smtClean="0">
                          <a:latin typeface="Times New Roman" charset="0"/>
                          <a:ea typeface="Times New Roman" charset="0"/>
                          <a:cs typeface="Times New Roman" charset="0"/>
                        </a:rPr>
                        <a:t>Irony</a:t>
                      </a:r>
                      <a:endParaRPr lang="zh-CN" altLang="en-US" sz="1500" i="1" dirty="0">
                        <a:latin typeface="Times New Roman" charset="0"/>
                        <a:ea typeface="Times New Roman" charset="0"/>
                        <a:cs typeface="Times New Roman" charset="0"/>
                      </a:endParaRPr>
                    </a:p>
                  </a:txBody>
                  <a:tcPr anchor="ct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zh-CN" altLang="en-US" sz="1500" dirty="0" smtClean="0">
                          <a:latin typeface="SimHei" charset="-122"/>
                          <a:ea typeface="SimHei" charset="-122"/>
                          <a:cs typeface="SimHei" charset="-122"/>
                        </a:rPr>
                        <a:t>由戏剧中的角色和观众知道的不同而形成的讽刺</a:t>
                      </a:r>
                    </a:p>
                  </a:txBody>
                  <a:tcPr anchor="ct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zh-CN" altLang="en-US" sz="1500" i="1" dirty="0" smtClean="0">
                          <a:solidFill>
                            <a:schemeClr val="tx1">
                              <a:lumMod val="65000"/>
                            </a:schemeClr>
                          </a:solidFill>
                          <a:latin typeface="SimHei" charset="-122"/>
                          <a:ea typeface="SimHei" charset="-122"/>
                          <a:cs typeface="SimHei" charset="-122"/>
                        </a:rPr>
                        <a:t>在童话故事中</a:t>
                      </a:r>
                      <a:r>
                        <a:rPr lang="en-US" altLang="zh-CN" sz="1500" i="1" dirty="0" smtClean="0">
                          <a:solidFill>
                            <a:schemeClr val="tx1">
                              <a:lumMod val="65000"/>
                            </a:schemeClr>
                          </a:solidFill>
                          <a:latin typeface="SimHei" charset="-122"/>
                          <a:ea typeface="SimHei" charset="-122"/>
                          <a:cs typeface="SimHei" charset="-122"/>
                        </a:rPr>
                        <a:t>, </a:t>
                      </a:r>
                      <a:r>
                        <a:rPr lang="zh-CN" altLang="en-US" sz="1500" i="1" dirty="0" smtClean="0">
                          <a:solidFill>
                            <a:schemeClr val="tx1">
                              <a:lumMod val="65000"/>
                            </a:schemeClr>
                          </a:solidFill>
                          <a:latin typeface="SimHei" charset="-122"/>
                          <a:ea typeface="SimHei" charset="-122"/>
                          <a:cs typeface="SimHei" charset="-122"/>
                        </a:rPr>
                        <a:t>白雪公主在女巫的蛊惑下吃了观众都知道是有毒的苹果</a:t>
                      </a:r>
                    </a:p>
                  </a:txBody>
                  <a:tcPr anchor="ctr"/>
                </a:tc>
              </a:tr>
              <a:tr h="782317">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zh-CN" altLang="mr-IN" sz="1500" dirty="0" smtClean="0">
                          <a:latin typeface="SimHei" charset="-122"/>
                          <a:ea typeface="SimHei" charset="-122"/>
                          <a:cs typeface="SimHei" charset="-122"/>
                        </a:rPr>
                        <a:t>命运反讽</a:t>
                      </a:r>
                      <a:endParaRPr lang="en-US" altLang="zh-CN" sz="1500" dirty="0" smtClean="0">
                        <a:latin typeface="SimHei" charset="-122"/>
                        <a:ea typeface="SimHei" charset="-122"/>
                        <a:cs typeface="SimHei" charset="-122"/>
                      </a:endParaRPr>
                    </a:p>
                    <a:p>
                      <a:pPr marL="0" marR="0" lvl="1" indent="0" algn="ctr" defTabSz="914400" rtl="0" eaLnBrk="1" fontAlgn="auto" latinLnBrk="0" hangingPunct="1">
                        <a:lnSpc>
                          <a:spcPct val="100000"/>
                        </a:lnSpc>
                        <a:spcBef>
                          <a:spcPts val="0"/>
                        </a:spcBef>
                        <a:spcAft>
                          <a:spcPts val="0"/>
                        </a:spcAft>
                        <a:buClrTx/>
                        <a:buSzTx/>
                        <a:buFontTx/>
                        <a:buNone/>
                        <a:tabLst/>
                        <a:defRPr/>
                      </a:pPr>
                      <a:r>
                        <a:rPr lang="mr-IN" altLang="zh-CN" sz="1500" i="1" dirty="0" err="1" smtClean="0">
                          <a:latin typeface="Times New Roman" charset="0"/>
                          <a:ea typeface="Times New Roman" charset="0"/>
                          <a:cs typeface="Times New Roman" charset="0"/>
                        </a:rPr>
                        <a:t>Cosmic</a:t>
                      </a:r>
                      <a:r>
                        <a:rPr lang="mr-IN" altLang="zh-CN" sz="1500" i="1" dirty="0" smtClean="0">
                          <a:latin typeface="Times New Roman" charset="0"/>
                          <a:ea typeface="Times New Roman" charset="0"/>
                          <a:cs typeface="Times New Roman" charset="0"/>
                        </a:rPr>
                        <a:t> </a:t>
                      </a:r>
                      <a:r>
                        <a:rPr lang="mr-IN" altLang="zh-CN" sz="1500" i="1" dirty="0" err="1" smtClean="0">
                          <a:latin typeface="Times New Roman" charset="0"/>
                          <a:ea typeface="Times New Roman" charset="0"/>
                          <a:cs typeface="Times New Roman" charset="0"/>
                        </a:rPr>
                        <a:t>Irony</a:t>
                      </a:r>
                      <a:endParaRPr lang="mr-IN" altLang="zh-CN" sz="1500" i="1" dirty="0" smtClean="0">
                        <a:latin typeface="Times New Roman" charset="0"/>
                        <a:ea typeface="Times New Roman" charset="0"/>
                        <a:cs typeface="Times New Roman" charset="0"/>
                      </a:endParaRPr>
                    </a:p>
                  </a:txBody>
                  <a:tcPr anchor="ctr"/>
                </a:tc>
                <a:tc>
                  <a:txBody>
                    <a:bodyPr/>
                    <a:lstStyle/>
                    <a:p>
                      <a:pPr algn="ctr"/>
                      <a:r>
                        <a:rPr lang="zh-CN" altLang="en-US" sz="1500" dirty="0" smtClean="0">
                          <a:latin typeface="SimHei" charset="-122"/>
                          <a:ea typeface="SimHei" charset="-122"/>
                          <a:cs typeface="SimHei" charset="-122"/>
                        </a:rPr>
                        <a:t>指命运使得事态的发展，使主人公产生虚假的希望，然后挫败和嘲笑他们</a:t>
                      </a:r>
                      <a:endParaRPr lang="zh-CN" altLang="en-US" sz="1500" dirty="0"/>
                    </a:p>
                  </a:txBody>
                  <a:tcPr anchor="ct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CN" sz="1500" i="1" dirty="0" smtClean="0">
                          <a:solidFill>
                            <a:schemeClr val="tx1">
                              <a:lumMod val="65000"/>
                            </a:schemeClr>
                          </a:solidFill>
                          <a:latin typeface="SimHei" charset="-122"/>
                          <a:ea typeface="SimHei" charset="-122"/>
                          <a:cs typeface="SimHei" charset="-122"/>
                        </a:rPr>
                        <a:t>《</a:t>
                      </a:r>
                      <a:r>
                        <a:rPr lang="zh-CN" altLang="en-US" sz="1500" i="1" dirty="0" smtClean="0">
                          <a:solidFill>
                            <a:schemeClr val="tx1">
                              <a:lumMod val="65000"/>
                            </a:schemeClr>
                          </a:solidFill>
                          <a:latin typeface="SimHei" charset="-122"/>
                          <a:ea typeface="SimHei" charset="-122"/>
                          <a:cs typeface="SimHei" charset="-122"/>
                        </a:rPr>
                        <a:t>亨利四世</a:t>
                      </a:r>
                      <a:r>
                        <a:rPr lang="en-US" altLang="zh-CN" sz="1500" i="1" dirty="0" smtClean="0">
                          <a:solidFill>
                            <a:schemeClr val="tx1">
                              <a:lumMod val="65000"/>
                            </a:schemeClr>
                          </a:solidFill>
                          <a:latin typeface="SimHei" charset="-122"/>
                          <a:ea typeface="SimHei" charset="-122"/>
                          <a:cs typeface="SimHei" charset="-122"/>
                        </a:rPr>
                        <a:t>》</a:t>
                      </a:r>
                      <a:r>
                        <a:rPr lang="zh-CN" altLang="en-US" sz="1500" i="1" dirty="0" smtClean="0">
                          <a:solidFill>
                            <a:schemeClr val="tx1">
                              <a:lumMod val="65000"/>
                            </a:schemeClr>
                          </a:solidFill>
                          <a:latin typeface="SimHei" charset="-122"/>
                          <a:ea typeface="SimHei" charset="-122"/>
                          <a:cs typeface="SimHei" charset="-122"/>
                        </a:rPr>
                        <a:t>中</a:t>
                      </a:r>
                      <a:r>
                        <a:rPr lang="en-US" altLang="zh-CN" sz="1500" i="1" dirty="0" smtClean="0">
                          <a:solidFill>
                            <a:schemeClr val="tx1">
                              <a:lumMod val="65000"/>
                            </a:schemeClr>
                          </a:solidFill>
                          <a:latin typeface="SimHei" charset="-122"/>
                          <a:ea typeface="SimHei" charset="-122"/>
                          <a:cs typeface="SimHei" charset="-122"/>
                        </a:rPr>
                        <a:t>, </a:t>
                      </a:r>
                      <a:r>
                        <a:rPr lang="zh-CN" altLang="en-US" sz="1500" i="1" dirty="0" smtClean="0">
                          <a:solidFill>
                            <a:schemeClr val="tx1">
                              <a:lumMod val="65000"/>
                            </a:schemeClr>
                          </a:solidFill>
                          <a:latin typeface="SimHei" charset="-122"/>
                          <a:ea typeface="SimHei" charset="-122"/>
                          <a:cs typeface="SimHei" charset="-122"/>
                        </a:rPr>
                        <a:t>太子看见父王熟睡，误以为国王已死而匆忙将王冠摘下戴在自己头上</a:t>
                      </a:r>
                      <a:endParaRPr lang="en-US" altLang="zh-CN" sz="1500" i="1" dirty="0" smtClean="0">
                        <a:solidFill>
                          <a:schemeClr val="tx1">
                            <a:lumMod val="65000"/>
                          </a:schemeClr>
                        </a:solidFill>
                        <a:latin typeface="SimHei" charset="-122"/>
                        <a:ea typeface="SimHei" charset="-122"/>
                        <a:cs typeface="SimHei" charset="-122"/>
                      </a:endParaRPr>
                    </a:p>
                  </a:txBody>
                  <a:tcPr anchor="ctr"/>
                </a:tc>
              </a:tr>
              <a:tr h="622700">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zh-CN" altLang="en-US" sz="1500" dirty="0" smtClean="0">
                          <a:latin typeface="SimHei" charset="-122"/>
                          <a:ea typeface="SimHei" charset="-122"/>
                          <a:cs typeface="SimHei" charset="-122"/>
                        </a:rPr>
                        <a:t>典型反讽</a:t>
                      </a:r>
                      <a:endParaRPr lang="en-US" altLang="zh-CN" sz="1500" dirty="0" smtClean="0">
                        <a:latin typeface="SimHei" charset="-122"/>
                        <a:ea typeface="SimHei" charset="-122"/>
                        <a:cs typeface="SimHei" charset="-122"/>
                      </a:endParaRPr>
                    </a:p>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CN" sz="1500" i="1" dirty="0" smtClean="0">
                          <a:latin typeface="Times New Roman" charset="0"/>
                          <a:ea typeface="Times New Roman" charset="0"/>
                          <a:cs typeface="Times New Roman" charset="0"/>
                        </a:rPr>
                        <a:t>Classical Irony</a:t>
                      </a:r>
                    </a:p>
                  </a:txBody>
                  <a:tcPr anchor="ctr"/>
                </a:tc>
                <a:tc>
                  <a:txBody>
                    <a:bodyPr/>
                    <a:lstStyle/>
                    <a:p>
                      <a:pPr algn="ctr"/>
                      <a:r>
                        <a:rPr lang="en-US" altLang="zh-CN" sz="1500" dirty="0" smtClean="0"/>
                        <a:t>/</a:t>
                      </a:r>
                      <a:endParaRPr lang="zh-CN" altLang="en-US" sz="1500" dirty="0"/>
                    </a:p>
                  </a:txBody>
                  <a:tcPr anchor="ctr"/>
                </a:tc>
                <a:tc>
                  <a:txBody>
                    <a:bodyPr/>
                    <a:lstStyle/>
                    <a:p>
                      <a:pPr algn="ctr"/>
                      <a:r>
                        <a:rPr lang="en-US" altLang="zh-CN" sz="1500" dirty="0" smtClean="0"/>
                        <a:t>/</a:t>
                      </a:r>
                      <a:endParaRPr lang="zh-CN" altLang="en-US" sz="1500" dirty="0"/>
                    </a:p>
                  </a:txBody>
                  <a:tcPr anchor="ctr"/>
                </a:tc>
              </a:tr>
              <a:tr h="622700">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zh-CN" altLang="en-US" sz="1500" dirty="0" smtClean="0">
                          <a:latin typeface="SimHei" charset="-122"/>
                          <a:ea typeface="SimHei" charset="-122"/>
                          <a:cs typeface="SimHei" charset="-122"/>
                        </a:rPr>
                        <a:t>浪漫反讽</a:t>
                      </a:r>
                      <a:endParaRPr lang="en-US" altLang="zh-CN" sz="1500" dirty="0" smtClean="0">
                        <a:latin typeface="SimHei" charset="-122"/>
                        <a:ea typeface="SimHei" charset="-122"/>
                        <a:cs typeface="SimHei" charset="-122"/>
                      </a:endParaRPr>
                    </a:p>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CN" sz="1500" i="1" dirty="0" smtClean="0">
                          <a:latin typeface="Times New Roman" charset="0"/>
                          <a:ea typeface="Times New Roman" charset="0"/>
                          <a:cs typeface="Times New Roman" charset="0"/>
                        </a:rPr>
                        <a:t>Romantic Irony</a:t>
                      </a:r>
                      <a:endParaRPr lang="zh-CN" altLang="en-US" sz="1500" i="1" dirty="0" smtClean="0">
                        <a:latin typeface="Times New Roman" charset="0"/>
                        <a:ea typeface="Times New Roman" charset="0"/>
                        <a:cs typeface="Times New Roman" charset="0"/>
                      </a:endParaRPr>
                    </a:p>
                  </a:txBody>
                  <a:tcPr anchor="ctr"/>
                </a:tc>
                <a:tc>
                  <a:txBody>
                    <a:bodyPr/>
                    <a:lstStyle/>
                    <a:p>
                      <a:pPr algn="ctr"/>
                      <a:r>
                        <a:rPr lang="en-US" altLang="zh-CN" sz="1500" dirty="0" smtClean="0"/>
                        <a:t>/</a:t>
                      </a:r>
                      <a:endParaRPr lang="zh-CN" altLang="en-US" sz="1500" dirty="0"/>
                    </a:p>
                  </a:txBody>
                  <a:tcPr anchor="ctr"/>
                </a:tc>
                <a:tc>
                  <a:txBody>
                    <a:bodyPr/>
                    <a:lstStyle/>
                    <a:p>
                      <a:pPr algn="ctr"/>
                      <a:r>
                        <a:rPr lang="en-US" altLang="zh-CN" sz="1500" dirty="0" smtClean="0"/>
                        <a:t>/</a:t>
                      </a:r>
                      <a:endParaRPr lang="zh-CN" altLang="en-US" sz="1500" dirty="0"/>
                    </a:p>
                  </a:txBody>
                  <a:tcPr anchor="ctr"/>
                </a:tc>
              </a:tr>
            </a:tbl>
          </a:graphicData>
        </a:graphic>
      </p:graphicFrame>
    </p:spTree>
    <p:extLst>
      <p:ext uri="{BB962C8B-B14F-4D97-AF65-F5344CB8AC3E}">
        <p14:creationId xmlns:p14="http://schemas.microsoft.com/office/powerpoint/2010/main" val="9797024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SimHei" charset="-122"/>
                <a:ea typeface="SimHei" charset="-122"/>
                <a:cs typeface="SimHei" charset="-122"/>
              </a:rPr>
              <a:t>问题定义</a:t>
            </a:r>
            <a:endParaRPr kumimoji="1" lang="zh-CN" altLang="en-US" dirty="0">
              <a:latin typeface="SimHei" charset="-122"/>
              <a:ea typeface="SimHei" charset="-122"/>
              <a:cs typeface="SimHei" charset="-122"/>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r>
                  <a:rPr lang="zh-CN" altLang="en-US" sz="2400" dirty="0" smtClean="0">
                    <a:latin typeface="SimHei" charset="-122"/>
                    <a:ea typeface="SimHei" charset="-122"/>
                    <a:cs typeface="SimHei" charset="-122"/>
                  </a:rPr>
                  <a:t>给定</a:t>
                </a:r>
                <a:r>
                  <a:rPr lang="zh-CN" altLang="en-US" sz="2400" dirty="0">
                    <a:latin typeface="SimHei" charset="-122"/>
                    <a:ea typeface="SimHei" charset="-122"/>
                    <a:cs typeface="SimHei" charset="-122"/>
                  </a:rPr>
                  <a:t>一个字典</a:t>
                </a:r>
                <a:r>
                  <a:rPr lang="zh-CN" altLang="en-US" sz="2400" dirty="0" smtClean="0">
                    <a:latin typeface="SimHei" charset="-122"/>
                    <a:ea typeface="SimHei" charset="-122"/>
                    <a:cs typeface="SimHei" charset="-122"/>
                  </a:rPr>
                  <a:t>集合</a:t>
                </a:r>
                <a:r>
                  <a:rPr lang="en-US" altLang="zh-CN" sz="2400" i="1" dirty="0" smtClean="0">
                    <a:latin typeface="Times New Roman" charset="0"/>
                    <a:ea typeface="Times New Roman" charset="0"/>
                    <a:cs typeface="Times New Roman" charset="0"/>
                  </a:rPr>
                  <a:t>V</a:t>
                </a:r>
                <a:r>
                  <a:rPr lang="zh-TW" altLang="en-US" sz="2400" i="1" dirty="0">
                    <a:latin typeface="Times New Roman" charset="0"/>
                    <a:ea typeface="Times New Roman" charset="0"/>
                    <a:cs typeface="Times New Roman" charset="0"/>
                  </a:rPr>
                  <a:t> ，</a:t>
                </a:r>
                <a:r>
                  <a:rPr lang="zh-CN" altLang="en-US" sz="2400" dirty="0" smtClean="0">
                    <a:latin typeface="SimHei" charset="-122"/>
                    <a:ea typeface="SimHei" charset="-122"/>
                    <a:cs typeface="SimHei" charset="-122"/>
                  </a:rPr>
                  <a:t>微博集合</a:t>
                </a:r>
                <a:r>
                  <a:rPr lang="en-US" altLang="zh-CN" sz="2400" i="1" dirty="0" smtClean="0">
                    <a:latin typeface="Times New Roman" charset="0"/>
                    <a:ea typeface="Times New Roman" charset="0"/>
                    <a:cs typeface="Times New Roman" charset="0"/>
                  </a:rPr>
                  <a:t>T</a:t>
                </a:r>
                <a:r>
                  <a:rPr lang="zh-TW" altLang="en-US" sz="2400" i="1" dirty="0" smtClean="0">
                    <a:latin typeface="Times New Roman" charset="0"/>
                    <a:ea typeface="Times New Roman" charset="0"/>
                    <a:cs typeface="Times New Roman" charset="0"/>
                  </a:rPr>
                  <a:t>，</a:t>
                </a:r>
                <a:r>
                  <a:rPr lang="zh-TW" altLang="en-US" sz="2400" dirty="0" smtClean="0">
                    <a:latin typeface="SimHei" charset="-122"/>
                    <a:ea typeface="SimHei" charset="-122"/>
                    <a:cs typeface="SimHei" charset="-122"/>
                  </a:rPr>
                  <a:t>以及</a:t>
                </a:r>
                <a:r>
                  <a:rPr lang="zh-CN" altLang="en-US" sz="2400" dirty="0" smtClean="0">
                    <a:latin typeface="SimHei" charset="-122"/>
                    <a:ea typeface="SimHei" charset="-122"/>
                    <a:cs typeface="SimHei" charset="-122"/>
                  </a:rPr>
                  <a:t>反讽</a:t>
                </a:r>
                <a:r>
                  <a:rPr lang="zh-CN" altLang="en-US" sz="2400" dirty="0">
                    <a:latin typeface="SimHei" charset="-122"/>
                    <a:ea typeface="SimHei" charset="-122"/>
                    <a:cs typeface="SimHei" charset="-122"/>
                  </a:rPr>
                  <a:t>类型</a:t>
                </a:r>
                <a:r>
                  <a:rPr lang="zh-CN" altLang="en-US" sz="2400" dirty="0" smtClean="0">
                    <a:latin typeface="SimHei" charset="-122"/>
                    <a:ea typeface="SimHei" charset="-122"/>
                    <a:cs typeface="SimHei" charset="-122"/>
                  </a:rPr>
                  <a:t>集合</a:t>
                </a:r>
                <a:r>
                  <a:rPr lang="en-US" altLang="zh-CN" sz="2400" i="1" dirty="0" smtClean="0">
                    <a:latin typeface="Times New Roman" charset="0"/>
                    <a:ea typeface="Times New Roman" charset="0"/>
                    <a:cs typeface="Times New Roman" charset="0"/>
                  </a:rPr>
                  <a:t>C</a:t>
                </a:r>
              </a:p>
              <a:p>
                <a:endParaRPr lang="en-US" altLang="zh-CN" sz="2400" dirty="0">
                  <a:latin typeface="SimHei" charset="-122"/>
                  <a:ea typeface="SimHei" charset="-122"/>
                  <a:cs typeface="SimHei" charset="-122"/>
                </a:endParaRPr>
              </a:p>
              <a:p>
                <a:r>
                  <a:rPr lang="zh-CN" altLang="en-US" sz="2400" dirty="0" smtClean="0">
                    <a:latin typeface="SimHei" charset="-122"/>
                    <a:ea typeface="SimHei" charset="-122"/>
                    <a:cs typeface="SimHei" charset="-122"/>
                  </a:rPr>
                  <a:t>对于</a:t>
                </a:r>
                <a:r>
                  <a:rPr lang="zh-CN" altLang="en-US" sz="2400" dirty="0">
                    <a:latin typeface="SimHei" charset="-122"/>
                    <a:ea typeface="SimHei" charset="-122"/>
                    <a:cs typeface="SimHei" charset="-122"/>
                  </a:rPr>
                  <a:t>任一条微</a:t>
                </a:r>
                <a:r>
                  <a:rPr lang="zh-CN" altLang="en-US" sz="2400" dirty="0" smtClean="0">
                    <a:latin typeface="SimHei" charset="-122"/>
                    <a:ea typeface="SimHei" charset="-122"/>
                    <a:cs typeface="SimHei" charset="-122"/>
                  </a:rPr>
                  <a:t>博</a:t>
                </a:r>
                <a:r>
                  <a:rPr lang="en-US" altLang="zh-CN" sz="2400" dirty="0" smtClean="0">
                    <a:latin typeface="SimHei" charset="-122"/>
                    <a:ea typeface="SimHei" charset="-122"/>
                    <a:cs typeface="SimHei" charset="-122"/>
                  </a:rPr>
                  <a:t> </a:t>
                </a:r>
                <a14:m>
                  <m:oMath xmlns:m="http://schemas.openxmlformats.org/officeDocument/2006/math">
                    <m:r>
                      <a:rPr lang="en-US" altLang="zh-CN" sz="2400" b="0" i="1" dirty="0" smtClean="0">
                        <a:latin typeface="Cambria Math" charset="0"/>
                        <a:ea typeface="SimHei" charset="-122"/>
                        <a:cs typeface="SimHei" charset="-122"/>
                      </a:rPr>
                      <m:t>𝑡</m:t>
                    </m:r>
                    <m:r>
                      <a:rPr lang="en-US" altLang="zh-CN" sz="2400" i="1" dirty="0">
                        <a:latin typeface="Cambria Math" charset="0"/>
                        <a:ea typeface="SimHei" charset="-122"/>
                        <a:cs typeface="SimHei" charset="-122"/>
                      </a:rPr>
                      <m:t>∈</m:t>
                    </m:r>
                    <m:r>
                      <a:rPr lang="en-US" altLang="zh-CN" sz="2400" b="0" i="1" dirty="0" smtClean="0">
                        <a:latin typeface="Cambria Math" charset="0"/>
                        <a:ea typeface="SimHei" charset="-122"/>
                        <a:cs typeface="SimHei" charset="-122"/>
                      </a:rPr>
                      <m:t>𝑇</m:t>
                    </m:r>
                  </m:oMath>
                </a14:m>
                <a:r>
                  <a:rPr lang="en-US" altLang="zh-CN" sz="2400" dirty="0" smtClean="0">
                    <a:latin typeface="SimHei" charset="-122"/>
                    <a:ea typeface="SimHei" charset="-122"/>
                    <a:cs typeface="SimHei" charset="-122"/>
                  </a:rPr>
                  <a:t>, </a:t>
                </a:r>
                <a:r>
                  <a:rPr lang="zh-TW" altLang="en-US" sz="2400" dirty="0" smtClean="0">
                    <a:latin typeface="SimHei" charset="-122"/>
                    <a:ea typeface="SimHei" charset="-122"/>
                    <a:cs typeface="SimHei" charset="-122"/>
                  </a:rPr>
                  <a:t>及其反讽类型 </a:t>
                </a:r>
                <a14:m>
                  <m:oMath xmlns:m="http://schemas.openxmlformats.org/officeDocument/2006/math">
                    <m:r>
                      <m:rPr>
                        <m:sty m:val="p"/>
                      </m:rPr>
                      <a:rPr lang="en-US" altLang="zh-TW" sz="2400" i="1" dirty="0">
                        <a:latin typeface="Cambria Math" charset="0"/>
                        <a:ea typeface="SimHei" charset="-122"/>
                        <a:cs typeface="SimHei" charset="-122"/>
                      </a:rPr>
                      <m:t>c</m:t>
                    </m:r>
                    <m:r>
                      <a:rPr lang="en-US" altLang="zh-CN" sz="2400" i="1" dirty="0">
                        <a:latin typeface="Cambria Math" charset="0"/>
                        <a:ea typeface="SimHei" charset="-122"/>
                        <a:cs typeface="SimHei" charset="-122"/>
                      </a:rPr>
                      <m:t>∈</m:t>
                    </m:r>
                    <m:r>
                      <a:rPr lang="en-US" altLang="zh-CN" sz="2400" b="0" i="1" dirty="0" smtClean="0">
                        <a:latin typeface="Cambria Math" charset="0"/>
                        <a:ea typeface="SimHei" charset="-122"/>
                        <a:cs typeface="SimHei" charset="-122"/>
                      </a:rPr>
                      <m:t>𝐶</m:t>
                    </m:r>
                  </m:oMath>
                </a14:m>
                <a:endParaRPr lang="en-US" altLang="zh-CN" sz="2400" dirty="0">
                  <a:latin typeface="SimHei" charset="-122"/>
                  <a:ea typeface="SimHei" charset="-122"/>
                  <a:cs typeface="SimHei" charset="-122"/>
                </a:endParaRPr>
              </a:p>
              <a:p>
                <a:r>
                  <a:rPr lang="mr-IN" altLang="zh-CN" sz="2400" dirty="0" smtClean="0">
                    <a:latin typeface="SimHei" charset="-122"/>
                    <a:ea typeface="SimHei" charset="-122"/>
                    <a:cs typeface="SimHei" charset="-122"/>
                  </a:rPr>
                  <a:t>    </a:t>
                </a:r>
                <a14:m>
                  <m:oMath xmlns:m="http://schemas.openxmlformats.org/officeDocument/2006/math">
                    <m:r>
                      <a:rPr lang="mr-IN" altLang="zh-CN" sz="2400" i="1" dirty="0" smtClean="0">
                        <a:latin typeface="Cambria Math" charset="0"/>
                        <a:ea typeface="SimHei" charset="-122"/>
                        <a:cs typeface="SimHei" charset="-122"/>
                      </a:rPr>
                      <m:t>𝑡</m:t>
                    </m:r>
                    <m:r>
                      <a:rPr lang="mr-IN" altLang="zh-CN" sz="2400" i="1" dirty="0">
                        <a:latin typeface="Cambria Math" charset="0"/>
                        <a:ea typeface="SimHei" charset="-122"/>
                        <a:cs typeface="SimHei" charset="-122"/>
                      </a:rPr>
                      <m:t> = </m:t>
                    </m:r>
                    <m:d>
                      <m:dPr>
                        <m:ctrlPr>
                          <a:rPr lang="mr-IN" altLang="zh-CN" sz="2400" i="1" dirty="0">
                            <a:latin typeface="Cambria Math" charset="0"/>
                            <a:ea typeface="SimHei" charset="-122"/>
                            <a:cs typeface="SimHei" charset="-122"/>
                          </a:rPr>
                        </m:ctrlPr>
                      </m:dPr>
                      <m:e>
                        <m:sSub>
                          <m:sSubPr>
                            <m:ctrlPr>
                              <a:rPr lang="en-US" altLang="zh-CN" sz="2400" b="0" i="1" dirty="0" smtClean="0">
                                <a:latin typeface="Cambria Math" charset="0"/>
                                <a:ea typeface="SimHei" charset="-122"/>
                                <a:cs typeface="SimHei" charset="-122"/>
                              </a:rPr>
                            </m:ctrlPr>
                          </m:sSubPr>
                          <m:e>
                            <m:r>
                              <a:rPr lang="mr-IN" altLang="zh-CN" sz="2400" i="1" dirty="0">
                                <a:latin typeface="Cambria Math" charset="0"/>
                                <a:ea typeface="SimHei" charset="-122"/>
                                <a:cs typeface="SimHei" charset="-122"/>
                              </a:rPr>
                              <m:t>𝑣</m:t>
                            </m:r>
                          </m:e>
                          <m:sub>
                            <m:r>
                              <a:rPr lang="en-US" altLang="zh-CN" sz="2400" b="0" i="1" dirty="0" smtClean="0">
                                <a:latin typeface="Cambria Math" charset="0"/>
                                <a:ea typeface="SimHei" charset="-122"/>
                                <a:cs typeface="SimHei" charset="-122"/>
                              </a:rPr>
                              <m:t>1</m:t>
                            </m:r>
                          </m:sub>
                        </m:sSub>
                        <m:r>
                          <a:rPr lang="mr-IN" altLang="zh-CN" sz="2400" i="1" dirty="0">
                            <a:latin typeface="Cambria Math" charset="0"/>
                            <a:ea typeface="SimHei" charset="-122"/>
                            <a:cs typeface="SimHei" charset="-122"/>
                          </a:rPr>
                          <m:t>, </m:t>
                        </m:r>
                        <m:sSub>
                          <m:sSubPr>
                            <m:ctrlPr>
                              <a:rPr lang="en-US" altLang="zh-CN" sz="2400" b="0" i="1" dirty="0" smtClean="0">
                                <a:latin typeface="Cambria Math" charset="0"/>
                                <a:ea typeface="SimHei" charset="-122"/>
                                <a:cs typeface="SimHei" charset="-122"/>
                              </a:rPr>
                            </m:ctrlPr>
                          </m:sSubPr>
                          <m:e>
                            <m:r>
                              <a:rPr lang="mr-IN" altLang="zh-CN" sz="2400" i="1" dirty="0">
                                <a:latin typeface="Cambria Math" charset="0"/>
                                <a:ea typeface="SimHei" charset="-122"/>
                                <a:cs typeface="SimHei" charset="-122"/>
                              </a:rPr>
                              <m:t>𝑣</m:t>
                            </m:r>
                          </m:e>
                          <m:sub>
                            <m:r>
                              <a:rPr lang="mr-IN" altLang="zh-CN" sz="2400" i="1" dirty="0">
                                <a:latin typeface="Cambria Math" charset="0"/>
                                <a:ea typeface="SimHei" charset="-122"/>
                                <a:cs typeface="SimHei" charset="-122"/>
                              </a:rPr>
                              <m:t>2</m:t>
                            </m:r>
                          </m:sub>
                        </m:sSub>
                        <m:r>
                          <a:rPr lang="mr-IN" altLang="zh-CN" sz="2400" i="1" dirty="0">
                            <a:latin typeface="Cambria Math" charset="0"/>
                            <a:ea typeface="SimHei" charset="-122"/>
                            <a:cs typeface="SimHei" charset="-122"/>
                          </a:rPr>
                          <m:t>, …,</m:t>
                        </m:r>
                        <m:r>
                          <a:rPr lang="mr-IN" altLang="zh-CN" sz="2400" i="1" dirty="0" smtClean="0">
                            <a:latin typeface="Cambria Math" charset="0"/>
                            <a:ea typeface="SimHei" charset="-122"/>
                            <a:cs typeface="SimHei" charset="-122"/>
                          </a:rPr>
                          <m:t> </m:t>
                        </m:r>
                        <m:sSub>
                          <m:sSubPr>
                            <m:ctrlPr>
                              <a:rPr lang="en-US" altLang="zh-CN" sz="2400" b="0" i="1" dirty="0" smtClean="0">
                                <a:latin typeface="Cambria Math" charset="0"/>
                                <a:ea typeface="SimHei" charset="-122"/>
                                <a:cs typeface="SimHei" charset="-122"/>
                              </a:rPr>
                            </m:ctrlPr>
                          </m:sSubPr>
                          <m:e>
                            <m:r>
                              <a:rPr lang="mr-IN" altLang="zh-CN" sz="2400" i="1" dirty="0" err="1">
                                <a:latin typeface="Cambria Math" charset="0"/>
                                <a:ea typeface="SimHei" charset="-122"/>
                                <a:cs typeface="SimHei" charset="-122"/>
                              </a:rPr>
                              <m:t>𝑣</m:t>
                            </m:r>
                          </m:e>
                          <m:sub>
                            <m:r>
                              <a:rPr lang="en-US" altLang="zh-CN" sz="2400" b="0" i="1" dirty="0" smtClean="0">
                                <a:latin typeface="Cambria Math" charset="0"/>
                                <a:ea typeface="SimHei" charset="-122"/>
                                <a:cs typeface="SimHei" charset="-122"/>
                              </a:rPr>
                              <m:t>𝐿</m:t>
                            </m:r>
                          </m:sub>
                        </m:sSub>
                      </m:e>
                    </m:d>
                  </m:oMath>
                </a14:m>
                <a:endParaRPr lang="en-US" altLang="zh-CN" sz="2400" b="0" i="1" dirty="0" smtClean="0">
                  <a:latin typeface="SimHei" charset="-122"/>
                  <a:ea typeface="SimHei" charset="-122"/>
                  <a:cs typeface="SimHei" charset="-122"/>
                </a:endParaRPr>
              </a:p>
              <a:p>
                <a:r>
                  <a:rPr lang="en-US" altLang="zh-CN" sz="2400" b="0" dirty="0" smtClean="0">
                    <a:latin typeface="SimHei" charset="-122"/>
                    <a:ea typeface="SimHei" charset="-122"/>
                    <a:cs typeface="SimHei" charset="-122"/>
                  </a:rPr>
                  <a:t>    </a:t>
                </a:r>
                <a14:m>
                  <m:oMath xmlns:m="http://schemas.openxmlformats.org/officeDocument/2006/math">
                    <m:sSub>
                      <m:sSubPr>
                        <m:ctrlPr>
                          <a:rPr lang="en-US" altLang="zh-CN" sz="2400" b="0" i="1" dirty="0" smtClean="0">
                            <a:latin typeface="Cambria Math" charset="0"/>
                            <a:ea typeface="SimHei" charset="-122"/>
                            <a:cs typeface="SimHei" charset="-122"/>
                          </a:rPr>
                        </m:ctrlPr>
                      </m:sSubPr>
                      <m:e>
                        <m:r>
                          <a:rPr lang="mr-IN" altLang="zh-CN" sz="2400" i="1" dirty="0" err="1">
                            <a:latin typeface="Cambria Math" charset="0"/>
                            <a:ea typeface="SimHei" charset="-122"/>
                            <a:cs typeface="SimHei" charset="-122"/>
                          </a:rPr>
                          <m:t>𝑣</m:t>
                        </m:r>
                      </m:e>
                      <m:sub>
                        <m:r>
                          <a:rPr lang="en-US" altLang="zh-CN" sz="2400" b="0" i="1" dirty="0" smtClean="0">
                            <a:latin typeface="Cambria Math" charset="0"/>
                            <a:ea typeface="SimHei" charset="-122"/>
                            <a:cs typeface="SimHei" charset="-122"/>
                          </a:rPr>
                          <m:t>𝑖</m:t>
                        </m:r>
                      </m:sub>
                    </m:sSub>
                    <m:r>
                      <a:rPr lang="en-US" altLang="zh-CN" sz="2400" i="1" dirty="0" smtClean="0">
                        <a:latin typeface="Cambria Math" charset="0"/>
                        <a:ea typeface="SimHei" charset="-122"/>
                        <a:cs typeface="SimHei" charset="-122"/>
                      </a:rPr>
                      <m:t>∈</m:t>
                    </m:r>
                    <m:r>
                      <a:rPr lang="mr-IN" altLang="zh-CN" sz="2400" i="1" dirty="0">
                        <a:latin typeface="Cambria Math" charset="0"/>
                        <a:ea typeface="SimHei" charset="-122"/>
                        <a:cs typeface="SimHei" charset="-122"/>
                      </a:rPr>
                      <m:t>𝑉</m:t>
                    </m:r>
                  </m:oMath>
                </a14:m>
                <a:r>
                  <a:rPr lang="en-US" altLang="zh-CN" sz="2400" dirty="0">
                    <a:latin typeface="SimHei" charset="-122"/>
                    <a:ea typeface="SimHei" charset="-122"/>
                    <a:cs typeface="SimHei" charset="-122"/>
                  </a:rPr>
                  <a:t>,</a:t>
                </a:r>
                <a:r>
                  <a:rPr lang="en-US" altLang="zh-CN" sz="2400" dirty="0" smtClean="0">
                    <a:latin typeface="SimHei" charset="-122"/>
                    <a:ea typeface="SimHei" charset="-122"/>
                    <a:cs typeface="SimHei" charset="-122"/>
                  </a:rPr>
                  <a:t> </a:t>
                </a:r>
                <a14:m>
                  <m:oMath xmlns:m="http://schemas.openxmlformats.org/officeDocument/2006/math">
                    <m:r>
                      <a:rPr lang="en-US" altLang="zh-CN" sz="2400" b="0" i="1" dirty="0" smtClean="0">
                        <a:latin typeface="Cambria Math" charset="0"/>
                        <a:ea typeface="SimHei" charset="-122"/>
                        <a:cs typeface="SimHei" charset="-122"/>
                      </a:rPr>
                      <m:t>𝑖</m:t>
                    </m:r>
                    <m:r>
                      <a:rPr lang="en-US" altLang="zh-CN" sz="2400" b="0" i="1" dirty="0" smtClean="0">
                        <a:latin typeface="Cambria Math" charset="0"/>
                        <a:ea typeface="SimHei" charset="-122"/>
                        <a:cs typeface="SimHei" charset="-122"/>
                      </a:rPr>
                      <m:t>=1,2,…,</m:t>
                    </m:r>
                    <m:r>
                      <a:rPr lang="en-US" altLang="zh-CN" sz="2400" b="0" i="1" dirty="0" smtClean="0">
                        <a:latin typeface="Cambria Math" charset="0"/>
                        <a:ea typeface="SimHei" charset="-122"/>
                        <a:cs typeface="SimHei" charset="-122"/>
                      </a:rPr>
                      <m:t>𝐿</m:t>
                    </m:r>
                  </m:oMath>
                </a14:m>
                <a:endParaRPr lang="mr-IN" altLang="zh-CN" sz="2400" dirty="0">
                  <a:latin typeface="SimHei" charset="-122"/>
                  <a:ea typeface="SimHei" charset="-122"/>
                  <a:cs typeface="SimHei" charset="-122"/>
                </a:endParaRPr>
              </a:p>
              <a:p>
                <a:r>
                  <a:rPr lang="zh-TW" altLang="en-US" sz="2400" dirty="0" smtClean="0">
                    <a:latin typeface="SimHei" charset="-122"/>
                    <a:ea typeface="SimHei" charset="-122"/>
                    <a:cs typeface="SimHei" charset="-122"/>
                  </a:rPr>
                  <a:t>其中</a:t>
                </a:r>
                <a:r>
                  <a:rPr lang="en-US" altLang="zh-CN" sz="2400" i="1" dirty="0" smtClean="0">
                    <a:latin typeface="Times New Roman" charset="0"/>
                    <a:ea typeface="Times New Roman" charset="0"/>
                    <a:cs typeface="Times New Roman" charset="0"/>
                  </a:rPr>
                  <a:t>L</a:t>
                </a:r>
                <a:r>
                  <a:rPr lang="zh-CN" altLang="en-US" sz="2400" dirty="0" smtClean="0">
                    <a:latin typeface="SimHei" charset="-122"/>
                    <a:ea typeface="SimHei" charset="-122"/>
                    <a:cs typeface="SimHei" charset="-122"/>
                  </a:rPr>
                  <a:t>为一条微博的最大长度</a:t>
                </a:r>
                <a:endParaRPr lang="en-US" altLang="zh-TW" sz="2400" dirty="0" smtClean="0">
                  <a:latin typeface="SimHei" charset="-122"/>
                  <a:ea typeface="SimHei" charset="-122"/>
                  <a:cs typeface="SimHei" charset="-122"/>
                </a:endParaRPr>
              </a:p>
              <a:p>
                <a:endParaRPr lang="mr-IN" altLang="zh-CN" sz="2400" dirty="0">
                  <a:latin typeface="SimHei" charset="-122"/>
                  <a:ea typeface="SimHei" charset="-122"/>
                  <a:cs typeface="SimHei" charset="-122"/>
                </a:endParaRPr>
              </a:p>
              <a:p>
                <a:r>
                  <a:rPr lang="zh-CN" altLang="en-US" sz="2400" dirty="0" smtClean="0">
                    <a:latin typeface="SimHei" charset="-122"/>
                    <a:ea typeface="SimHei" charset="-122"/>
                    <a:cs typeface="SimHei" charset="-122"/>
                  </a:rPr>
                  <a:t>给</a:t>
                </a:r>
                <a:r>
                  <a:rPr lang="zh-CN" altLang="en-US" sz="2400" dirty="0">
                    <a:latin typeface="SimHei" charset="-122"/>
                    <a:ea typeface="SimHei" charset="-122"/>
                    <a:cs typeface="SimHei" charset="-122"/>
                  </a:rPr>
                  <a:t>出一个</a:t>
                </a:r>
                <a:r>
                  <a:rPr lang="zh-CN" altLang="en-US" sz="2400" dirty="0" smtClean="0">
                    <a:latin typeface="SimHei" charset="-122"/>
                    <a:ea typeface="SimHei" charset="-122"/>
                    <a:cs typeface="SimHei" charset="-122"/>
                  </a:rPr>
                  <a:t>函数</a:t>
                </a:r>
                <a:r>
                  <a:rPr lang="en-US" altLang="zh-CN" sz="2400" dirty="0" smtClean="0">
                    <a:latin typeface="SimHei" charset="-122"/>
                    <a:ea typeface="SimHei" charset="-122"/>
                    <a:cs typeface="SimHei" charset="-122"/>
                  </a:rPr>
                  <a:t> </a:t>
                </a:r>
                <a:r>
                  <a:rPr lang="en-US" altLang="zh-CN" sz="2400" i="1" dirty="0" smtClean="0">
                    <a:latin typeface="Times New Roman" charset="0"/>
                    <a:ea typeface="Times New Roman" charset="0"/>
                    <a:cs typeface="Times New Roman" charset="0"/>
                  </a:rPr>
                  <a:t>f</a:t>
                </a:r>
                <a:r>
                  <a:rPr lang="en-US" altLang="zh-CN" sz="2400" i="1" dirty="0" smtClean="0">
                    <a:latin typeface="SimHei" charset="-122"/>
                    <a:ea typeface="SimHei" charset="-122"/>
                    <a:cs typeface="SimHei" charset="-122"/>
                  </a:rPr>
                  <a:t> </a:t>
                </a:r>
                <a:r>
                  <a:rPr lang="en-US" altLang="zh-CN" sz="2400" dirty="0" smtClean="0">
                    <a:latin typeface="SimHei" charset="-122"/>
                    <a:ea typeface="SimHei" charset="-122"/>
                    <a:cs typeface="SimHei" charset="-122"/>
                  </a:rPr>
                  <a:t>, </a:t>
                </a:r>
                <a:r>
                  <a:rPr lang="zh-CN" altLang="en-US" sz="2400" dirty="0" smtClean="0">
                    <a:latin typeface="SimHei" charset="-122"/>
                    <a:ea typeface="SimHei" charset="-122"/>
                    <a:cs typeface="SimHei" charset="-122"/>
                  </a:rPr>
                  <a:t>使得</a:t>
                </a:r>
                <a:r>
                  <a:rPr lang="en-US" altLang="zh-CN" sz="2400" dirty="0" smtClean="0">
                    <a:latin typeface="SimHei" charset="-122"/>
                    <a:ea typeface="SimHei" charset="-122"/>
                    <a:cs typeface="SimHei" charset="-122"/>
                  </a:rPr>
                  <a:t> </a:t>
                </a:r>
                <a14:m>
                  <m:oMath xmlns:m="http://schemas.openxmlformats.org/officeDocument/2006/math">
                    <m:r>
                      <a:rPr lang="en-US" altLang="zh-CN" sz="2400" i="1" dirty="0" smtClean="0">
                        <a:latin typeface="Cambria Math" charset="0"/>
                        <a:ea typeface="Times New Roman" charset="0"/>
                        <a:cs typeface="Times New Roman" charset="0"/>
                      </a:rPr>
                      <m:t>𝑐</m:t>
                    </m:r>
                    <m:r>
                      <a:rPr lang="en-US" altLang="zh-CN" sz="2400" i="1" dirty="0" smtClean="0">
                        <a:latin typeface="Cambria Math" charset="0"/>
                        <a:ea typeface="Times New Roman" charset="0"/>
                        <a:cs typeface="Times New Roman" charset="0"/>
                      </a:rPr>
                      <m:t>= </m:t>
                    </m:r>
                    <m:r>
                      <a:rPr lang="en-US" altLang="zh-CN" sz="2400" i="1" dirty="0">
                        <a:latin typeface="Cambria Math" charset="0"/>
                        <a:ea typeface="Times New Roman" charset="0"/>
                        <a:cs typeface="Times New Roman" charset="0"/>
                      </a:rPr>
                      <m:t>𝑓</m:t>
                    </m:r>
                    <m:r>
                      <a:rPr lang="en-US" altLang="zh-CN" sz="2400" i="1" dirty="0">
                        <a:latin typeface="Cambria Math" charset="0"/>
                        <a:ea typeface="Times New Roman" charset="0"/>
                        <a:cs typeface="Times New Roman" charset="0"/>
                      </a:rPr>
                      <m:t> (</m:t>
                    </m:r>
                    <m:r>
                      <a:rPr lang="en-US" altLang="zh-CN" sz="2400" i="1" dirty="0" smtClean="0">
                        <a:latin typeface="Cambria Math" charset="0"/>
                        <a:ea typeface="Times New Roman" charset="0"/>
                        <a:cs typeface="Times New Roman" charset="0"/>
                      </a:rPr>
                      <m:t>𝑡</m:t>
                    </m:r>
                    <m:r>
                      <a:rPr lang="en-US" altLang="zh-CN" sz="2400" i="1" dirty="0" smtClean="0">
                        <a:latin typeface="Cambria Math" charset="0"/>
                        <a:ea typeface="Times New Roman" charset="0"/>
                        <a:cs typeface="Times New Roman" charset="0"/>
                      </a:rPr>
                      <m:t>)</m:t>
                    </m:r>
                  </m:oMath>
                </a14:m>
                <a:endParaRPr lang="zh-CN" altLang="en-US" sz="2400" i="1" dirty="0">
                  <a:latin typeface="Times New Roman" charset="0"/>
                  <a:ea typeface="Times New Roman" charset="0"/>
                  <a:cs typeface="Times New Roman" charset="0"/>
                </a:endParaRPr>
              </a:p>
              <a:p>
                <a:endParaRPr lang="en-US" altLang="zh-CN" sz="2400" dirty="0" smtClean="0">
                  <a:latin typeface="SimHei" charset="-122"/>
                  <a:ea typeface="SimHei" charset="-122"/>
                  <a:cs typeface="SimHei"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818" t="-2405" b="-650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959216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7280" y="-234508"/>
            <a:ext cx="10058400" cy="1450757"/>
          </a:xfrm>
        </p:spPr>
        <p:txBody>
          <a:bodyPr/>
          <a:lstStyle/>
          <a:p>
            <a:r>
              <a:rPr lang="zh-CN" altLang="en-US" dirty="0">
                <a:latin typeface="SimHei" charset="-122"/>
                <a:ea typeface="SimHei" charset="-122"/>
                <a:cs typeface="SimHei" charset="-122"/>
              </a:rPr>
              <a:t>相关工作</a:t>
            </a:r>
            <a:endParaRPr kumimoji="1" lang="zh-CN" altLang="en-US" dirty="0"/>
          </a:p>
        </p:txBody>
      </p:sp>
      <p:sp>
        <p:nvSpPr>
          <p:cNvPr id="4" name="文本框 3"/>
          <p:cNvSpPr txBox="1"/>
          <p:nvPr/>
        </p:nvSpPr>
        <p:spPr>
          <a:xfrm>
            <a:off x="2902911" y="2833882"/>
            <a:ext cx="553998" cy="2503979"/>
          </a:xfrm>
          <a:prstGeom prst="rect">
            <a:avLst/>
          </a:prstGeom>
          <a:noFill/>
          <a:ln>
            <a:noFill/>
          </a:ln>
        </p:spPr>
        <p:txBody>
          <a:bodyPr vert="eaVert" wrap="square" rtlCol="0">
            <a:spAutoFit/>
          </a:bodyPr>
          <a:lstStyle/>
          <a:p>
            <a:pPr algn="ctr"/>
            <a:r>
              <a:rPr kumimoji="1" lang="zh-TW" altLang="en-US" sz="2400" dirty="0" smtClean="0">
                <a:latin typeface="SimHei" charset="-122"/>
                <a:ea typeface="SimHei" charset="-122"/>
                <a:cs typeface="SimHei" charset="-122"/>
              </a:rPr>
              <a:t>单词序列</a:t>
            </a:r>
            <a:endParaRPr kumimoji="1" lang="zh-CN" altLang="en-US" sz="2400" dirty="0">
              <a:latin typeface="SimHei" charset="-122"/>
              <a:ea typeface="SimHei" charset="-122"/>
              <a:cs typeface="SimHei" charset="-122"/>
            </a:endParaRPr>
          </a:p>
        </p:txBody>
      </p:sp>
      <p:sp>
        <p:nvSpPr>
          <p:cNvPr id="9" name="文本框 8"/>
          <p:cNvSpPr txBox="1"/>
          <p:nvPr/>
        </p:nvSpPr>
        <p:spPr>
          <a:xfrm>
            <a:off x="4219076" y="2833882"/>
            <a:ext cx="553998" cy="2503980"/>
          </a:xfrm>
          <a:prstGeom prst="rect">
            <a:avLst/>
          </a:prstGeom>
          <a:noFill/>
          <a:ln>
            <a:solidFill>
              <a:schemeClr val="tx1"/>
            </a:solidFill>
          </a:ln>
        </p:spPr>
        <p:txBody>
          <a:bodyPr vert="eaVert" wrap="square" rtlCol="0">
            <a:spAutoFit/>
          </a:bodyPr>
          <a:lstStyle/>
          <a:p>
            <a:pPr algn="ctr"/>
            <a:r>
              <a:rPr kumimoji="1" lang="zh-CN" altLang="en-US" sz="2400" dirty="0" smtClean="0">
                <a:latin typeface="SimHei" charset="-122"/>
                <a:ea typeface="SimHei" charset="-122"/>
                <a:cs typeface="SimHei" charset="-122"/>
              </a:rPr>
              <a:t>特征</a:t>
            </a:r>
            <a:r>
              <a:rPr kumimoji="1" lang="zh-TW" altLang="en-US" sz="2400" dirty="0" smtClean="0">
                <a:latin typeface="SimHei" charset="-122"/>
                <a:ea typeface="SimHei" charset="-122"/>
                <a:cs typeface="SimHei" charset="-122"/>
              </a:rPr>
              <a:t>提取</a:t>
            </a:r>
            <a:endParaRPr kumimoji="1" lang="zh-CN" altLang="en-US" sz="2400" dirty="0">
              <a:latin typeface="SimHei" charset="-122"/>
              <a:ea typeface="SimHei" charset="-122"/>
              <a:cs typeface="SimHei" charset="-122"/>
            </a:endParaRPr>
          </a:p>
        </p:txBody>
      </p:sp>
      <p:sp>
        <p:nvSpPr>
          <p:cNvPr id="16" name="文本框 15"/>
          <p:cNvSpPr txBox="1"/>
          <p:nvPr/>
        </p:nvSpPr>
        <p:spPr>
          <a:xfrm>
            <a:off x="9263519" y="3101071"/>
            <a:ext cx="553998" cy="1969596"/>
          </a:xfrm>
          <a:prstGeom prst="rect">
            <a:avLst/>
          </a:prstGeom>
          <a:noFill/>
          <a:ln>
            <a:noFill/>
          </a:ln>
        </p:spPr>
        <p:txBody>
          <a:bodyPr vert="eaVert" wrap="square" rtlCol="0">
            <a:spAutoFit/>
          </a:bodyPr>
          <a:lstStyle/>
          <a:p>
            <a:pPr algn="ctr"/>
            <a:r>
              <a:rPr kumimoji="1" lang="zh-CN" altLang="en-US" sz="2400" dirty="0" smtClean="0">
                <a:latin typeface="SimHei" charset="-122"/>
                <a:ea typeface="SimHei" charset="-122"/>
                <a:cs typeface="SimHei" charset="-122"/>
              </a:rPr>
              <a:t>反讽类型</a:t>
            </a:r>
            <a:endParaRPr kumimoji="1" lang="en-US" altLang="zh-CN" sz="2400" dirty="0" smtClean="0">
              <a:latin typeface="SimHei" charset="-122"/>
              <a:ea typeface="SimHei" charset="-122"/>
              <a:cs typeface="SimHei" charset="-122"/>
            </a:endParaRPr>
          </a:p>
        </p:txBody>
      </p:sp>
      <p:sp>
        <p:nvSpPr>
          <p:cNvPr id="35" name="文本框 34"/>
          <p:cNvSpPr txBox="1"/>
          <p:nvPr/>
        </p:nvSpPr>
        <p:spPr>
          <a:xfrm>
            <a:off x="6778001" y="2833882"/>
            <a:ext cx="553998" cy="2503980"/>
          </a:xfrm>
          <a:prstGeom prst="rect">
            <a:avLst/>
          </a:prstGeom>
          <a:noFill/>
          <a:ln>
            <a:solidFill>
              <a:schemeClr val="tx1"/>
            </a:solidFill>
          </a:ln>
        </p:spPr>
        <p:txBody>
          <a:bodyPr vert="eaVert" wrap="square" rtlCol="0">
            <a:spAutoFit/>
          </a:bodyPr>
          <a:lstStyle/>
          <a:p>
            <a:pPr algn="ctr"/>
            <a:r>
              <a:rPr kumimoji="1" lang="zh-CN" altLang="en-US" sz="2400" dirty="0" smtClean="0">
                <a:latin typeface="SimHei" charset="-122"/>
                <a:ea typeface="SimHei" charset="-122"/>
                <a:cs typeface="SimHei" charset="-122"/>
              </a:rPr>
              <a:t>分类器</a:t>
            </a:r>
            <a:endParaRPr kumimoji="1" lang="zh-CN" altLang="en-US" sz="2400" dirty="0">
              <a:latin typeface="SimHei" charset="-122"/>
              <a:ea typeface="SimHei" charset="-122"/>
              <a:cs typeface="SimHei" charset="-122"/>
            </a:endParaRPr>
          </a:p>
        </p:txBody>
      </p:sp>
      <p:cxnSp>
        <p:nvCxnSpPr>
          <p:cNvPr id="38" name="直线箭头连接符 37"/>
          <p:cNvCxnSpPr>
            <a:stCxn id="4" idx="3"/>
            <a:endCxn id="9" idx="1"/>
          </p:cNvCxnSpPr>
          <p:nvPr/>
        </p:nvCxnSpPr>
        <p:spPr>
          <a:xfrm>
            <a:off x="3456909" y="4085872"/>
            <a:ext cx="7621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直线箭头连接符 41"/>
          <p:cNvCxnSpPr>
            <a:stCxn id="57" idx="3"/>
            <a:endCxn id="16" idx="1"/>
          </p:cNvCxnSpPr>
          <p:nvPr/>
        </p:nvCxnSpPr>
        <p:spPr>
          <a:xfrm flipV="1">
            <a:off x="8574758" y="4085869"/>
            <a:ext cx="688761" cy="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1186635" y="1581893"/>
            <a:ext cx="2339102" cy="523220"/>
          </a:xfrm>
          <a:prstGeom prst="rect">
            <a:avLst/>
          </a:prstGeom>
          <a:noFill/>
        </p:spPr>
        <p:txBody>
          <a:bodyPr wrap="none" rtlCol="0">
            <a:spAutoFit/>
          </a:bodyPr>
          <a:lstStyle/>
          <a:p>
            <a:r>
              <a:rPr kumimoji="1" lang="zh-CN" altLang="en-US" sz="2800" dirty="0" smtClean="0">
                <a:latin typeface="SimHei" charset="-122"/>
                <a:ea typeface="SimHei" charset="-122"/>
                <a:cs typeface="SimHei" charset="-122"/>
              </a:rPr>
              <a:t>通用研究框架</a:t>
            </a:r>
            <a:endParaRPr kumimoji="1" lang="zh-CN" altLang="en-US" sz="2800" dirty="0">
              <a:latin typeface="SimHei" charset="-122"/>
              <a:ea typeface="SimHei" charset="-122"/>
              <a:cs typeface="SimHei" charset="-122"/>
            </a:endParaRPr>
          </a:p>
        </p:txBody>
      </p:sp>
      <p:sp>
        <p:nvSpPr>
          <p:cNvPr id="53" name="文本框 52"/>
          <p:cNvSpPr txBox="1"/>
          <p:nvPr/>
        </p:nvSpPr>
        <p:spPr>
          <a:xfrm>
            <a:off x="1802188" y="3543677"/>
            <a:ext cx="553998" cy="1084385"/>
          </a:xfrm>
          <a:prstGeom prst="rect">
            <a:avLst/>
          </a:prstGeom>
          <a:noFill/>
          <a:ln>
            <a:noFill/>
          </a:ln>
        </p:spPr>
        <p:txBody>
          <a:bodyPr vert="eaVert" wrap="square" rtlCol="0">
            <a:spAutoFit/>
          </a:bodyPr>
          <a:lstStyle/>
          <a:p>
            <a:pPr algn="ctr"/>
            <a:r>
              <a:rPr kumimoji="1" lang="zh-CN" altLang="en-US" sz="2400" dirty="0" smtClean="0">
                <a:latin typeface="SimHei" charset="-122"/>
                <a:ea typeface="SimHei" charset="-122"/>
                <a:cs typeface="SimHei" charset="-122"/>
              </a:rPr>
              <a:t>文本</a:t>
            </a:r>
            <a:endParaRPr kumimoji="1" lang="zh-CN" altLang="en-US" sz="2400" dirty="0">
              <a:latin typeface="SimHei" charset="-122"/>
              <a:ea typeface="SimHei" charset="-122"/>
              <a:cs typeface="SimHei" charset="-122"/>
            </a:endParaRPr>
          </a:p>
        </p:txBody>
      </p:sp>
      <p:cxnSp>
        <p:nvCxnSpPr>
          <p:cNvPr id="54" name="直线箭头连接符 53"/>
          <p:cNvCxnSpPr>
            <a:stCxn id="53" idx="3"/>
            <a:endCxn id="4" idx="1"/>
          </p:cNvCxnSpPr>
          <p:nvPr/>
        </p:nvCxnSpPr>
        <p:spPr>
          <a:xfrm>
            <a:off x="2356186" y="4085870"/>
            <a:ext cx="546725"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8020760" y="2833882"/>
            <a:ext cx="553998" cy="2503980"/>
          </a:xfrm>
          <a:prstGeom prst="rect">
            <a:avLst/>
          </a:prstGeom>
          <a:noFill/>
          <a:ln>
            <a:solidFill>
              <a:schemeClr val="tx1"/>
            </a:solidFill>
          </a:ln>
        </p:spPr>
        <p:txBody>
          <a:bodyPr vert="eaVert" wrap="square" rtlCol="0">
            <a:spAutoFit/>
          </a:bodyPr>
          <a:lstStyle/>
          <a:p>
            <a:pPr algn="ctr"/>
            <a:r>
              <a:rPr kumimoji="1" lang="zh-CN" altLang="en-US" sz="2400" dirty="0" smtClean="0">
                <a:latin typeface="SimHei" charset="-122"/>
                <a:ea typeface="SimHei" charset="-122"/>
                <a:cs typeface="SimHei" charset="-122"/>
              </a:rPr>
              <a:t>后融合</a:t>
            </a:r>
            <a:endParaRPr kumimoji="1" lang="zh-CN" altLang="en-US" sz="2400" dirty="0">
              <a:latin typeface="SimHei" charset="-122"/>
              <a:ea typeface="SimHei" charset="-122"/>
              <a:cs typeface="SimHei" charset="-122"/>
            </a:endParaRPr>
          </a:p>
        </p:txBody>
      </p:sp>
      <p:sp>
        <p:nvSpPr>
          <p:cNvPr id="58" name="文本框 57"/>
          <p:cNvSpPr txBox="1"/>
          <p:nvPr/>
        </p:nvSpPr>
        <p:spPr>
          <a:xfrm>
            <a:off x="5535242" y="2833882"/>
            <a:ext cx="553998" cy="2503980"/>
          </a:xfrm>
          <a:prstGeom prst="rect">
            <a:avLst/>
          </a:prstGeom>
          <a:noFill/>
          <a:ln>
            <a:solidFill>
              <a:schemeClr val="tx1"/>
            </a:solidFill>
          </a:ln>
        </p:spPr>
        <p:txBody>
          <a:bodyPr vert="eaVert" wrap="square" rtlCol="0">
            <a:spAutoFit/>
          </a:bodyPr>
          <a:lstStyle/>
          <a:p>
            <a:pPr algn="ctr"/>
            <a:r>
              <a:rPr kumimoji="1" lang="zh-TW" altLang="en-US" sz="2400" dirty="0" smtClean="0">
                <a:latin typeface="SimHei" charset="-122"/>
                <a:ea typeface="SimHei" charset="-122"/>
                <a:cs typeface="SimHei" charset="-122"/>
              </a:rPr>
              <a:t>前</a:t>
            </a:r>
            <a:r>
              <a:rPr kumimoji="1" lang="zh-CN" altLang="en-US" sz="2400" dirty="0" smtClean="0">
                <a:latin typeface="SimHei" charset="-122"/>
                <a:ea typeface="SimHei" charset="-122"/>
                <a:cs typeface="SimHei" charset="-122"/>
              </a:rPr>
              <a:t>融合</a:t>
            </a:r>
            <a:endParaRPr kumimoji="1" lang="zh-CN" altLang="en-US" sz="2400" dirty="0">
              <a:latin typeface="SimHei" charset="-122"/>
              <a:ea typeface="SimHei" charset="-122"/>
              <a:cs typeface="SimHei" charset="-122"/>
            </a:endParaRPr>
          </a:p>
        </p:txBody>
      </p:sp>
      <p:cxnSp>
        <p:nvCxnSpPr>
          <p:cNvPr id="60" name="直线箭头连接符 59"/>
          <p:cNvCxnSpPr>
            <a:stCxn id="9" idx="3"/>
            <a:endCxn id="58" idx="1"/>
          </p:cNvCxnSpPr>
          <p:nvPr/>
        </p:nvCxnSpPr>
        <p:spPr>
          <a:xfrm>
            <a:off x="4773074" y="4085872"/>
            <a:ext cx="7621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直线箭头连接符 62"/>
          <p:cNvCxnSpPr>
            <a:stCxn id="58" idx="3"/>
            <a:endCxn id="35" idx="1"/>
          </p:cNvCxnSpPr>
          <p:nvPr/>
        </p:nvCxnSpPr>
        <p:spPr>
          <a:xfrm>
            <a:off x="6089240" y="4085872"/>
            <a:ext cx="6887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直线箭头连接符 64"/>
          <p:cNvCxnSpPr>
            <a:stCxn id="35" idx="3"/>
            <a:endCxn id="57" idx="1"/>
          </p:cNvCxnSpPr>
          <p:nvPr/>
        </p:nvCxnSpPr>
        <p:spPr>
          <a:xfrm>
            <a:off x="7331999" y="4085872"/>
            <a:ext cx="6887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45401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SimHei" charset="-122"/>
                <a:ea typeface="SimHei" charset="-122"/>
                <a:cs typeface="SimHei" charset="-122"/>
              </a:rPr>
              <a:t>相关工作</a:t>
            </a:r>
            <a:endParaRPr kumimoji="1" lang="zh-CN" altLang="en-US" dirty="0">
              <a:latin typeface="SimHei" charset="-122"/>
              <a:ea typeface="SimHei" charset="-122"/>
              <a:cs typeface="SimHei" charset="-122"/>
            </a:endParaRPr>
          </a:p>
        </p:txBody>
      </p:sp>
      <p:sp>
        <p:nvSpPr>
          <p:cNvPr id="3" name="内容占位符 2"/>
          <p:cNvSpPr>
            <a:spLocks noGrp="1"/>
          </p:cNvSpPr>
          <p:nvPr>
            <p:ph idx="1"/>
          </p:nvPr>
        </p:nvSpPr>
        <p:spPr/>
        <p:txBody>
          <a:bodyPr>
            <a:normAutofit/>
          </a:bodyPr>
          <a:lstStyle/>
          <a:p>
            <a:r>
              <a:rPr lang="en-US" altLang="zh-CN" dirty="0">
                <a:latin typeface="SimHei" charset="-122"/>
                <a:ea typeface="SimHei" charset="-122"/>
                <a:cs typeface="SimHei" charset="-122"/>
              </a:rPr>
              <a:t>Davidov</a:t>
            </a:r>
            <a:r>
              <a:rPr lang="zh-CN" altLang="en-US" dirty="0">
                <a:latin typeface="SimHei" charset="-122"/>
                <a:ea typeface="SimHei" charset="-122"/>
                <a:cs typeface="SimHei" charset="-122"/>
              </a:rPr>
              <a:t>等人 </a:t>
            </a:r>
            <a:r>
              <a:rPr lang="en-US" altLang="zh-CN" dirty="0" smtClean="0">
                <a:latin typeface="SimHei" charset="-122"/>
                <a:ea typeface="SimHei" charset="-122"/>
                <a:cs typeface="SimHei" charset="-122"/>
              </a:rPr>
              <a:t>[1][2] </a:t>
            </a:r>
            <a:r>
              <a:rPr lang="zh-CN" altLang="en-US" dirty="0" smtClean="0">
                <a:latin typeface="SimHei" charset="-122"/>
                <a:ea typeface="SimHei" charset="-122"/>
                <a:cs typeface="SimHei" charset="-122"/>
              </a:rPr>
              <a:t>对</a:t>
            </a:r>
            <a:r>
              <a:rPr lang="en-US" altLang="zh-CN" dirty="0" smtClean="0">
                <a:latin typeface="SimHei" charset="-122"/>
                <a:ea typeface="SimHei" charset="-122"/>
                <a:cs typeface="SimHei" charset="-122"/>
              </a:rPr>
              <a:t>Twitter</a:t>
            </a:r>
            <a:r>
              <a:rPr lang="zh-CN" altLang="en-US" dirty="0">
                <a:latin typeface="SimHei" charset="-122"/>
                <a:ea typeface="SimHei" charset="-122"/>
                <a:cs typeface="SimHei" charset="-122"/>
              </a:rPr>
              <a:t>上的</a:t>
            </a:r>
            <a:r>
              <a:rPr lang="zh-CN" altLang="en-US" dirty="0" smtClean="0">
                <a:latin typeface="SimHei" charset="-122"/>
                <a:ea typeface="SimHei" charset="-122"/>
                <a:cs typeface="SimHei" charset="-122"/>
              </a:rPr>
              <a:t>微博和亚马逊</a:t>
            </a:r>
            <a:r>
              <a:rPr lang="zh-CN" altLang="en-US" dirty="0">
                <a:latin typeface="SimHei" charset="-122"/>
                <a:ea typeface="SimHei" charset="-122"/>
                <a:cs typeface="SimHei" charset="-122"/>
              </a:rPr>
              <a:t>电商平台上的产品评论进行反讽</a:t>
            </a:r>
            <a:r>
              <a:rPr lang="zh-CN" altLang="en-US" dirty="0" smtClean="0">
                <a:latin typeface="SimHei" charset="-122"/>
                <a:ea typeface="SimHei" charset="-122"/>
                <a:cs typeface="SimHei" charset="-122"/>
              </a:rPr>
              <a:t>识别</a:t>
            </a:r>
            <a:endParaRPr lang="en-US" altLang="zh-CN" dirty="0" smtClean="0">
              <a:latin typeface="SimHei" charset="-122"/>
              <a:ea typeface="SimHei" charset="-122"/>
              <a:cs typeface="SimHei" charset="-122"/>
            </a:endParaRPr>
          </a:p>
          <a:p>
            <a:pPr lvl="1"/>
            <a:r>
              <a:rPr lang="zh-CN" altLang="en-US" dirty="0" smtClean="0">
                <a:latin typeface="SimHei" charset="-122"/>
                <a:ea typeface="SimHei" charset="-122"/>
                <a:cs typeface="SimHei" charset="-122"/>
              </a:rPr>
              <a:t>识别</a:t>
            </a:r>
            <a:r>
              <a:rPr lang="en-US" altLang="zh-CN" dirty="0" smtClean="0">
                <a:latin typeface="SimHei" charset="-122"/>
                <a:ea typeface="SimHei" charset="-122"/>
                <a:cs typeface="SimHei" charset="-122"/>
              </a:rPr>
              <a:t>1</a:t>
            </a:r>
            <a:r>
              <a:rPr lang="zh-CN" altLang="en-US" dirty="0">
                <a:latin typeface="SimHei" charset="-122"/>
                <a:ea typeface="SimHei" charset="-122"/>
                <a:cs typeface="SimHei" charset="-122"/>
              </a:rPr>
              <a:t>到</a:t>
            </a:r>
            <a:r>
              <a:rPr lang="en-US" altLang="zh-CN" dirty="0">
                <a:latin typeface="SimHei" charset="-122"/>
                <a:ea typeface="SimHei" charset="-122"/>
                <a:cs typeface="SimHei" charset="-122"/>
              </a:rPr>
              <a:t>5</a:t>
            </a:r>
            <a:r>
              <a:rPr lang="zh-CN" altLang="en-US" dirty="0" smtClean="0">
                <a:latin typeface="SimHei" charset="-122"/>
                <a:ea typeface="SimHei" charset="-122"/>
                <a:cs typeface="SimHei" charset="-122"/>
              </a:rPr>
              <a:t>级的反讽强度</a:t>
            </a:r>
            <a:endParaRPr lang="en-US" altLang="zh-CN" dirty="0" smtClean="0">
              <a:latin typeface="SimHei" charset="-122"/>
              <a:ea typeface="SimHei" charset="-122"/>
              <a:cs typeface="SimHei" charset="-122"/>
            </a:endParaRPr>
          </a:p>
          <a:p>
            <a:pPr lvl="1"/>
            <a:endParaRPr lang="en-US" altLang="zh-CN" dirty="0">
              <a:latin typeface="SimHei" charset="-122"/>
              <a:ea typeface="SimHei" charset="-122"/>
              <a:cs typeface="SimHei" charset="-122"/>
            </a:endParaRPr>
          </a:p>
          <a:p>
            <a:r>
              <a:rPr lang="zh-TW" altLang="en-US" dirty="0" smtClean="0">
                <a:latin typeface="SimHei" charset="-122"/>
                <a:ea typeface="SimHei" charset="-122"/>
                <a:cs typeface="SimHei" charset="-122"/>
              </a:rPr>
              <a:t>方法</a:t>
            </a:r>
            <a:endParaRPr lang="en-US" altLang="zh-TW" dirty="0" smtClean="0">
              <a:latin typeface="SimHei" charset="-122"/>
              <a:ea typeface="SimHei" charset="-122"/>
              <a:cs typeface="SimHei" charset="-122"/>
            </a:endParaRPr>
          </a:p>
          <a:p>
            <a:pPr lvl="1"/>
            <a:r>
              <a:rPr lang="en-US" altLang="zh-CN" dirty="0" smtClean="0">
                <a:latin typeface="SimHei" charset="-122"/>
                <a:ea typeface="SimHei" charset="-122"/>
                <a:cs typeface="SimHei" charset="-122"/>
              </a:rPr>
              <a:t>SASI</a:t>
            </a:r>
            <a:r>
              <a:rPr lang="zh-CN" altLang="en-US" dirty="0" smtClean="0">
                <a:latin typeface="SimHei" charset="-122"/>
                <a:ea typeface="SimHei" charset="-122"/>
                <a:cs typeface="SimHei" charset="-122"/>
              </a:rPr>
              <a:t>算法</a:t>
            </a:r>
            <a:endParaRPr lang="en-US" altLang="zh-CN" dirty="0" smtClean="0">
              <a:latin typeface="SimHei" charset="-122"/>
              <a:ea typeface="SimHei" charset="-122"/>
              <a:cs typeface="SimHei" charset="-122"/>
            </a:endParaRPr>
          </a:p>
          <a:p>
            <a:pPr lvl="2"/>
            <a:r>
              <a:rPr lang="zh-CN" altLang="en-US" dirty="0" smtClean="0">
                <a:latin typeface="SimHei" charset="-122"/>
                <a:ea typeface="SimHei" charset="-122"/>
                <a:cs typeface="SimHei" charset="-122"/>
              </a:rPr>
              <a:t>分别</a:t>
            </a:r>
            <a:r>
              <a:rPr lang="zh-CN" altLang="en-US" dirty="0">
                <a:latin typeface="SimHei" charset="-122"/>
                <a:ea typeface="SimHei" charset="-122"/>
                <a:cs typeface="SimHei" charset="-122"/>
              </a:rPr>
              <a:t>从文本提取了词频相关的模式特征以及基于标点符号的特征</a:t>
            </a:r>
            <a:r>
              <a:rPr lang="zh-CN" altLang="en-US" dirty="0" smtClean="0">
                <a:latin typeface="SimHei" charset="-122"/>
                <a:ea typeface="SimHei" charset="-122"/>
                <a:cs typeface="SimHei" charset="-122"/>
              </a:rPr>
              <a:t>，</a:t>
            </a:r>
            <a:endParaRPr lang="en-US" altLang="zh-CN" dirty="0" smtClean="0">
              <a:latin typeface="SimHei" charset="-122"/>
              <a:ea typeface="SimHei" charset="-122"/>
              <a:cs typeface="SimHei" charset="-122"/>
            </a:endParaRPr>
          </a:p>
          <a:p>
            <a:pPr lvl="2"/>
            <a:r>
              <a:rPr lang="zh-CN" altLang="en-US" dirty="0" smtClean="0">
                <a:latin typeface="SimHei" charset="-122"/>
                <a:ea typeface="SimHei" charset="-122"/>
                <a:cs typeface="SimHei" charset="-122"/>
              </a:rPr>
              <a:t>以</a:t>
            </a:r>
            <a:r>
              <a:rPr lang="en-US" altLang="zh-CN" dirty="0">
                <a:latin typeface="SimHei" charset="-122"/>
                <a:ea typeface="SimHei" charset="-122"/>
                <a:cs typeface="SimHei" charset="-122"/>
              </a:rPr>
              <a:t>K</a:t>
            </a:r>
            <a:r>
              <a:rPr lang="zh-CN" altLang="en-US" dirty="0">
                <a:latin typeface="SimHei" charset="-122"/>
                <a:ea typeface="SimHei" charset="-122"/>
                <a:cs typeface="SimHei" charset="-122"/>
              </a:rPr>
              <a:t>最近邻算法作为分类</a:t>
            </a:r>
            <a:r>
              <a:rPr lang="zh-CN" altLang="en-US" dirty="0" smtClean="0">
                <a:latin typeface="SimHei" charset="-122"/>
                <a:ea typeface="SimHei" charset="-122"/>
                <a:cs typeface="SimHei" charset="-122"/>
              </a:rPr>
              <a:t>器</a:t>
            </a:r>
            <a:endParaRPr lang="en-US" altLang="zh-CN" dirty="0" smtClean="0">
              <a:latin typeface="SimHei" charset="-122"/>
              <a:ea typeface="SimHei" charset="-122"/>
              <a:cs typeface="SimHei" charset="-122"/>
            </a:endParaRPr>
          </a:p>
          <a:p>
            <a:pPr lvl="1"/>
            <a:r>
              <a:rPr lang="zh-CN" altLang="en-US" dirty="0" smtClean="0">
                <a:latin typeface="SimHei" charset="-122"/>
                <a:ea typeface="SimHei" charset="-122"/>
                <a:cs typeface="SimHei" charset="-122"/>
              </a:rPr>
              <a:t>利用</a:t>
            </a:r>
            <a:r>
              <a:rPr lang="zh-CN" altLang="en-US" dirty="0">
                <a:latin typeface="SimHei" charset="-122"/>
                <a:ea typeface="SimHei" charset="-122"/>
                <a:cs typeface="SimHei" charset="-122"/>
              </a:rPr>
              <a:t>搜索引擎爬取额外的语料，用于初步训练模型的</a:t>
            </a:r>
            <a:r>
              <a:rPr lang="zh-CN" altLang="en-US" dirty="0" smtClean="0">
                <a:latin typeface="SimHei" charset="-122"/>
                <a:ea typeface="SimHei" charset="-122"/>
                <a:cs typeface="SimHei" charset="-122"/>
              </a:rPr>
              <a:t>参数</a:t>
            </a:r>
            <a:endParaRPr lang="en-US" altLang="zh-CN" dirty="0" smtClean="0">
              <a:latin typeface="SimHei" charset="-122"/>
              <a:ea typeface="SimHei" charset="-122"/>
              <a:cs typeface="SimHei" charset="-122"/>
            </a:endParaRPr>
          </a:p>
          <a:p>
            <a:endParaRPr lang="en-US" altLang="zh-CN" dirty="0" smtClean="0">
              <a:latin typeface="SimHei" charset="-122"/>
              <a:ea typeface="SimHei" charset="-122"/>
              <a:cs typeface="SimHei" charset="-122"/>
            </a:endParaRPr>
          </a:p>
          <a:p>
            <a:r>
              <a:rPr lang="zh-CN" altLang="en-US" dirty="0" smtClean="0">
                <a:latin typeface="SimHei" charset="-122"/>
                <a:ea typeface="SimHei" charset="-122"/>
                <a:cs typeface="SimHei" charset="-122"/>
              </a:rPr>
              <a:t>效果</a:t>
            </a:r>
            <a:endParaRPr lang="en-US" altLang="zh-CN" dirty="0">
              <a:latin typeface="SimHei" charset="-122"/>
              <a:ea typeface="SimHei" charset="-122"/>
              <a:cs typeface="SimHei" charset="-122"/>
            </a:endParaRPr>
          </a:p>
          <a:p>
            <a:pPr lvl="1"/>
            <a:r>
              <a:rPr lang="zh-CN" altLang="en-US" dirty="0" smtClean="0">
                <a:latin typeface="SimHei" charset="-122"/>
                <a:ea typeface="SimHei" charset="-122"/>
                <a:cs typeface="SimHei" charset="-122"/>
              </a:rPr>
              <a:t>前述</a:t>
            </a:r>
            <a:r>
              <a:rPr lang="zh-CN" altLang="en-US" dirty="0">
                <a:latin typeface="SimHei" charset="-122"/>
                <a:ea typeface="SimHei" charset="-122"/>
                <a:cs typeface="SimHei" charset="-122"/>
              </a:rPr>
              <a:t>两个数据集的测试集上分别达到</a:t>
            </a:r>
            <a:r>
              <a:rPr lang="en-US" altLang="zh-CN" dirty="0">
                <a:latin typeface="SimHei" charset="-122"/>
                <a:ea typeface="SimHei" charset="-122"/>
                <a:cs typeface="SimHei" charset="-122"/>
              </a:rPr>
              <a:t>0.83</a:t>
            </a:r>
            <a:r>
              <a:rPr lang="zh-CN" altLang="en-US" dirty="0">
                <a:latin typeface="SimHei" charset="-122"/>
                <a:ea typeface="SimHei" charset="-122"/>
                <a:cs typeface="SimHei" charset="-122"/>
              </a:rPr>
              <a:t>和</a:t>
            </a:r>
            <a:r>
              <a:rPr lang="en-US" altLang="zh-CN" dirty="0">
                <a:latin typeface="SimHei" charset="-122"/>
                <a:ea typeface="SimHei" charset="-122"/>
                <a:cs typeface="SimHei" charset="-122"/>
              </a:rPr>
              <a:t>0.79</a:t>
            </a:r>
            <a:r>
              <a:rPr lang="zh-CN" altLang="en-US" dirty="0">
                <a:latin typeface="SimHei" charset="-122"/>
                <a:ea typeface="SimHei" charset="-122"/>
                <a:cs typeface="SimHei" charset="-122"/>
              </a:rPr>
              <a:t>的</a:t>
            </a:r>
            <a:r>
              <a:rPr lang="en-US" altLang="zh-CN" dirty="0">
                <a:latin typeface="SimHei" charset="-122"/>
                <a:ea typeface="SimHei" charset="-122"/>
                <a:cs typeface="SimHei" charset="-122"/>
              </a:rPr>
              <a:t>F1</a:t>
            </a:r>
            <a:r>
              <a:rPr lang="zh-CN" altLang="en-US" dirty="0">
                <a:latin typeface="SimHei" charset="-122"/>
                <a:ea typeface="SimHei" charset="-122"/>
                <a:cs typeface="SimHei" charset="-122"/>
              </a:rPr>
              <a:t>值。</a:t>
            </a:r>
            <a:endParaRPr kumimoji="1" lang="zh-CN" altLang="en-US" dirty="0">
              <a:latin typeface="SimHei" charset="-122"/>
              <a:ea typeface="SimHei" charset="-122"/>
              <a:cs typeface="SimHei" charset="-122"/>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8624" y="3716211"/>
            <a:ext cx="4132969" cy="1795963"/>
          </a:xfrm>
          <a:prstGeom prst="rect">
            <a:avLst/>
          </a:prstGeom>
        </p:spPr>
      </p:pic>
    </p:spTree>
    <p:extLst>
      <p:ext uri="{BB962C8B-B14F-4D97-AF65-F5344CB8AC3E}">
        <p14:creationId xmlns:p14="http://schemas.microsoft.com/office/powerpoint/2010/main" val="598541814"/>
      </p:ext>
    </p:extLst>
  </p:cSld>
  <p:clrMapOvr>
    <a:masterClrMapping/>
  </p:clrMapOvr>
  <p:timing>
    <p:tnLst>
      <p:par>
        <p:cTn id="1" dur="indefinite" restart="never" nodeType="tmRoot"/>
      </p:par>
    </p:tnLst>
  </p:timing>
</p:sld>
</file>

<file path=ppt/theme/theme1.xml><?xml version="1.0" encoding="utf-8"?>
<a:theme xmlns:a="http://schemas.openxmlformats.org/drawingml/2006/main" name="怀旧">
  <a:themeElements>
    <a:clrScheme name="怀旧">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怀旧">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怀旧">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E3DA18C2-75F1-4980-A5F0-165F6F71DE6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2607</TotalTime>
  <Words>1643</Words>
  <Application>Microsoft Macintosh PowerPoint</Application>
  <PresentationFormat>宽屏</PresentationFormat>
  <Paragraphs>277</Paragraphs>
  <Slides>20</Slides>
  <Notes>8</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20</vt:i4>
      </vt:variant>
    </vt:vector>
  </HeadingPairs>
  <TitlesOfParts>
    <vt:vector size="30" baseType="lpstr">
      <vt:lpstr>Calibri</vt:lpstr>
      <vt:lpstr>Calibri Light</vt:lpstr>
      <vt:lpstr>Cambria Math</vt:lpstr>
      <vt:lpstr>DengXian</vt:lpstr>
      <vt:lpstr>SimHei</vt:lpstr>
      <vt:lpstr>Times New Roman</vt:lpstr>
      <vt:lpstr>宋体</vt:lpstr>
      <vt:lpstr>新細明體</vt:lpstr>
      <vt:lpstr>Arial</vt:lpstr>
      <vt:lpstr>怀旧</vt:lpstr>
      <vt:lpstr>研究生选题 面向微博的反讽识别</vt:lpstr>
      <vt:lpstr>提纲</vt:lpstr>
      <vt:lpstr>背景 - 互联网与语言</vt:lpstr>
      <vt:lpstr>背景 - 反讽的定义</vt:lpstr>
      <vt:lpstr>背景 - 场景与应用</vt:lpstr>
      <vt:lpstr>背景 - 反讽的类型</vt:lpstr>
      <vt:lpstr>问题定义</vt:lpstr>
      <vt:lpstr>相关工作</vt:lpstr>
      <vt:lpstr>相关工作</vt:lpstr>
      <vt:lpstr>相关工作</vt:lpstr>
      <vt:lpstr>相关工作</vt:lpstr>
      <vt:lpstr>相关工作</vt:lpstr>
      <vt:lpstr>相关工作 - 总结与思考</vt:lpstr>
      <vt:lpstr>已展开工作</vt:lpstr>
      <vt:lpstr>已展开工作</vt:lpstr>
      <vt:lpstr>已展开工作</vt:lpstr>
      <vt:lpstr>研究思路</vt:lpstr>
      <vt:lpstr>预期成果</vt:lpstr>
      <vt:lpstr>工作计划</vt:lpstr>
      <vt:lpstr>参考文献</vt:lpstr>
    </vt:vector>
  </TitlesOfParts>
  <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面向微博的反讽识别</dc:title>
  <dc:creator>Microsoft Office 用户</dc:creator>
  <cp:lastModifiedBy>Microsoft Office 用户</cp:lastModifiedBy>
  <cp:revision>88</cp:revision>
  <cp:lastPrinted>2018-04-24T08:16:56Z</cp:lastPrinted>
  <dcterms:created xsi:type="dcterms:W3CDTF">2018-04-23T09:27:54Z</dcterms:created>
  <dcterms:modified xsi:type="dcterms:W3CDTF">2018-10-17T16:38:06Z</dcterms:modified>
</cp:coreProperties>
</file>