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7" r:id="rId2"/>
    <p:sldId id="262" r:id="rId3"/>
    <p:sldId id="266" r:id="rId4"/>
    <p:sldId id="269" r:id="rId5"/>
    <p:sldId id="268" r:id="rId6"/>
    <p:sldId id="271" r:id="rId7"/>
    <p:sldId id="264" r:id="rId8"/>
    <p:sldId id="265" r:id="rId9"/>
    <p:sldId id="270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86326"/>
  </p:normalViewPr>
  <p:slideViewPr>
    <p:cSldViewPr snapToGrid="0" snapToObjects="1">
      <p:cViewPr>
        <p:scale>
          <a:sx n="90" d="100"/>
          <a:sy n="90" d="100"/>
        </p:scale>
        <p:origin x="2040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9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1F0F-F8A7-9A43-B401-B7727186A75D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9BD05-63A1-6340-AA5B-4B8479DB6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9BD05-63A1-6340-AA5B-4B8479DB6A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3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9BD05-63A1-6340-AA5B-4B8479DB6A9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78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7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t.qcri.org/semeval2019/index.php?id=task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2001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is.de/events/semeval-19" TargetMode="External"/><Relationship Id="rId4" Type="http://schemas.openxmlformats.org/officeDocument/2006/relationships/hyperlink" Target="https://competitions.codalab.org/competitions/19935" TargetMode="External"/><Relationship Id="rId5" Type="http://schemas.openxmlformats.org/officeDocument/2006/relationships/hyperlink" Target="https://competitions.codalab.org/competitions/20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rriam-webster.com/dictionary/partisan" TargetMode="External"/><Relationship Id="rId3" Type="http://schemas.openxmlformats.org/officeDocument/2006/relationships/hyperlink" Target="https://pan.webis.de/semeval19/semeval19-web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1993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SemEval</a:t>
            </a:r>
            <a:r>
              <a:rPr lang="en-US" altLang="zh-CN" sz="5400" dirty="0" smtClean="0"/>
              <a:t> 2019 Subtask</a:t>
            </a:r>
            <a:endParaRPr lang="en-US" altLang="zh-CN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700" dirty="0" err="1" smtClean="0"/>
              <a:t>Xihao</a:t>
            </a:r>
            <a:r>
              <a:rPr kumimoji="1" lang="en-US" altLang="zh-CN" sz="1700" dirty="0" smtClean="0"/>
              <a:t> </a:t>
            </a:r>
            <a:r>
              <a:rPr kumimoji="1" lang="en-US" altLang="zh-CN" sz="1700" dirty="0" err="1" smtClean="0"/>
              <a:t>liang</a:t>
            </a:r>
            <a:endParaRPr kumimoji="1" lang="zh-CN" altLang="en-US" sz="17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729128"/>
            <a:ext cx="50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http://alt.qcri.org/semeval2019/index.php?id=tasks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Offensive </a:t>
            </a:r>
            <a:r>
              <a:rPr lang="en-US" altLang="zh-CN" dirty="0"/>
              <a:t>language is pervasive in social media. Individuals frequently take advantage of the perceived </a:t>
            </a:r>
            <a:r>
              <a:rPr lang="en-US" altLang="zh-CN" b="1" dirty="0" smtClean="0">
                <a:solidFill>
                  <a:srgbClr val="0070C0"/>
                </a:solidFill>
              </a:rPr>
              <a:t>anonymity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匿名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of computer-mediated communication, using this to engage in </a:t>
            </a:r>
            <a:r>
              <a:rPr lang="en-US" altLang="zh-CN" dirty="0" err="1"/>
              <a:t>behaviour</a:t>
            </a:r>
            <a:r>
              <a:rPr lang="en-US" altLang="zh-CN" dirty="0"/>
              <a:t> that many of them would not consider in real life. Online communities, social media platforms, and technology companies have been investing heavily in ways to </a:t>
            </a:r>
            <a:r>
              <a:rPr lang="en-US" altLang="zh-CN" b="1" dirty="0">
                <a:solidFill>
                  <a:srgbClr val="0070C0"/>
                </a:solidFill>
              </a:rPr>
              <a:t>cope with </a:t>
            </a:r>
            <a:r>
              <a:rPr lang="en-US" altLang="zh-CN" b="1" dirty="0" smtClean="0">
                <a:solidFill>
                  <a:srgbClr val="0070C0"/>
                </a:solidFill>
              </a:rPr>
              <a:t>offensive(</a:t>
            </a:r>
            <a:r>
              <a:rPr lang="zh-CN" altLang="en-US" b="1" dirty="0">
                <a:solidFill>
                  <a:srgbClr val="0070C0"/>
                </a:solidFill>
              </a:rPr>
              <a:t>冒犯的</a:t>
            </a:r>
            <a:r>
              <a:rPr lang="en-US" altLang="zh-CN" b="1" dirty="0" smtClean="0">
                <a:solidFill>
                  <a:srgbClr val="0070C0"/>
                </a:solidFill>
              </a:rPr>
              <a:t>) </a:t>
            </a:r>
            <a:r>
              <a:rPr lang="en-US" altLang="zh-CN" b="1" dirty="0">
                <a:solidFill>
                  <a:srgbClr val="0070C0"/>
                </a:solidFill>
              </a:rPr>
              <a:t>language to prevent </a:t>
            </a:r>
            <a:r>
              <a:rPr lang="en-US" altLang="zh-CN" b="1" dirty="0" smtClean="0">
                <a:solidFill>
                  <a:srgbClr val="0070C0"/>
                </a:solidFill>
              </a:rPr>
              <a:t>abusive </a:t>
            </a:r>
            <a:r>
              <a:rPr lang="en-US" altLang="zh-CN" b="1" dirty="0" err="1">
                <a:solidFill>
                  <a:srgbClr val="0070C0"/>
                </a:solidFill>
              </a:rPr>
              <a:t>behaviour</a:t>
            </a:r>
            <a:r>
              <a:rPr lang="en-US" altLang="zh-CN" dirty="0"/>
              <a:t> in social media.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/>
              <a:t>OffensEval</a:t>
            </a:r>
            <a:r>
              <a:rPr lang="en-US" altLang="zh-CN" dirty="0"/>
              <a:t> we break down offensive content into three sub-tasks taking the </a:t>
            </a:r>
            <a:r>
              <a:rPr lang="en-US" altLang="zh-CN" b="1" dirty="0"/>
              <a:t>type</a:t>
            </a:r>
            <a:r>
              <a:rPr lang="en-US" altLang="zh-CN" dirty="0"/>
              <a:t> and </a:t>
            </a:r>
            <a:r>
              <a:rPr lang="en-US" altLang="zh-CN" b="1" dirty="0"/>
              <a:t>target</a:t>
            </a:r>
            <a:r>
              <a:rPr lang="en-US" altLang="zh-CN" dirty="0"/>
              <a:t> of offenses into </a:t>
            </a:r>
            <a:r>
              <a:rPr lang="en-US" altLang="zh-CN" dirty="0" smtClean="0"/>
              <a:t>account.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competitions.codalab.org/competitions/20011</a:t>
            </a:r>
            <a:endParaRPr kumimoji="1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Subtasks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Sub-task </a:t>
            </a:r>
            <a:r>
              <a:rPr lang="en-US" altLang="zh-CN" dirty="0"/>
              <a:t>A - Offensive language identification</a:t>
            </a:r>
          </a:p>
          <a:p>
            <a:pPr lvl="1"/>
            <a:r>
              <a:rPr lang="en-US" altLang="zh-CN" dirty="0"/>
              <a:t>Sub-task B - Automatic categorization of offense </a:t>
            </a:r>
            <a:r>
              <a:rPr lang="en-US" altLang="zh-CN" dirty="0" smtClean="0"/>
              <a:t>types</a:t>
            </a:r>
            <a:endParaRPr lang="en-US" altLang="zh-CN" dirty="0"/>
          </a:p>
          <a:p>
            <a:pPr lvl="1"/>
            <a:r>
              <a:rPr lang="en-US" altLang="zh-CN" dirty="0"/>
              <a:t>Sub-task C - Offense target </a:t>
            </a:r>
            <a:r>
              <a:rPr lang="en-US" altLang="zh-CN" dirty="0" smtClean="0"/>
              <a:t>identification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1871663"/>
            <a:ext cx="7137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000" b="1" dirty="0"/>
              <a:t>Opinion, emotion and abusive language </a:t>
            </a:r>
            <a:r>
              <a:rPr lang="en-US" altLang="zh-CN" sz="4000" b="1" dirty="0" smtClean="0"/>
              <a:t>detection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3: </a:t>
            </a:r>
            <a:r>
              <a:rPr lang="en-US" altLang="zh-CN" dirty="0">
                <a:hlinkClick r:id="rId2"/>
              </a:rPr>
              <a:t>EmoContext: Contextual Emotion Detection in </a:t>
            </a:r>
            <a:r>
              <a:rPr lang="en-US" altLang="zh-CN" dirty="0" smtClean="0">
                <a:hlinkClick r:id="rId2"/>
              </a:rPr>
              <a:t>Text</a:t>
            </a:r>
            <a:endParaRPr lang="en-US" altLang="zh-CN" dirty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4: </a:t>
            </a:r>
            <a:r>
              <a:rPr lang="en-US" altLang="zh-CN" dirty="0">
                <a:hlinkClick r:id="rId3"/>
              </a:rPr>
              <a:t>Hyperpartisan News Detection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5: </a:t>
            </a:r>
            <a:r>
              <a:rPr lang="en-US" altLang="zh-CN" dirty="0" smtClean="0">
                <a:hlinkClick r:id="rId4"/>
              </a:rPr>
              <a:t>HatEval: Multilingual Detection of Hate Speech Against Immigrants and Women in Twitter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6: </a:t>
            </a:r>
            <a:r>
              <a:rPr lang="en-US" altLang="zh-CN" dirty="0">
                <a:hlinkClick r:id="rId5"/>
              </a:rPr>
              <a:t>OffensEval: Identifying and Categorizing Offensive Language in Social Media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lang="en-US" altLang="zh-CN" dirty="0"/>
              <a:t>Task Description</a:t>
            </a:r>
          </a:p>
          <a:p>
            <a:pPr lvl="1"/>
            <a:r>
              <a:rPr lang="en-US" altLang="zh-CN" dirty="0"/>
              <a:t>In this task, you are given a </a:t>
            </a:r>
            <a:r>
              <a:rPr lang="en-US" altLang="zh-CN" b="1" dirty="0">
                <a:solidFill>
                  <a:srgbClr val="FF0000"/>
                </a:solidFill>
              </a:rPr>
              <a:t>textual dialogue </a:t>
            </a:r>
            <a:r>
              <a:rPr lang="en-US" altLang="zh-CN" dirty="0"/>
              <a:t>i.e. a user utterance along with </a:t>
            </a:r>
            <a:r>
              <a:rPr lang="en-US" altLang="zh-CN" b="1" dirty="0">
                <a:solidFill>
                  <a:srgbClr val="FF0000"/>
                </a:solidFill>
              </a:rPr>
              <a:t>two turns of context</a:t>
            </a:r>
            <a:r>
              <a:rPr lang="en-US" altLang="zh-CN" dirty="0"/>
              <a:t>, you have to classify the emotion of user utterance as one of the emotion classes: </a:t>
            </a:r>
            <a:r>
              <a:rPr lang="en-US" altLang="zh-CN" b="1" dirty="0">
                <a:solidFill>
                  <a:srgbClr val="FF0000"/>
                </a:solidFill>
              </a:rPr>
              <a:t>Happy, Sad, Angry or Others</a:t>
            </a:r>
            <a:r>
              <a:rPr lang="en-US" altLang="zh-CN" b="1" dirty="0">
                <a:solidFill>
                  <a:srgbClr val="0070C0"/>
                </a:solidFill>
              </a:rPr>
              <a:t>. 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​</a:t>
            </a:r>
          </a:p>
          <a:p>
            <a:r>
              <a:rPr lang="en-US" altLang="zh-CN" dirty="0"/>
              <a:t>Data Set</a:t>
            </a:r>
          </a:p>
          <a:p>
            <a:pPr lvl="1"/>
            <a:r>
              <a:rPr lang="en-US" altLang="zh-CN" dirty="0"/>
              <a:t>The training data set will contain 15K records for emotion classes i.e., Happy, Sad and Angry combined.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also contains 15K records not belonging to any of the aforementioned emotion classes</a:t>
            </a:r>
            <a:r>
              <a:rPr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https://www.humanizing-ai.com/emocontext.html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7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4395"/>
            <a:ext cx="10058400" cy="4023360"/>
          </a:xfrm>
        </p:spPr>
        <p:txBody>
          <a:bodyPr/>
          <a:lstStyle/>
          <a:p>
            <a:r>
              <a:rPr kumimoji="1" lang="en-US" altLang="zh-CN" dirty="0" smtClean="0"/>
              <a:t>Train: 30160 samples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Dev: 2755 samples</a:t>
            </a:r>
            <a:endParaRPr kumimoji="1"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27671"/>
              </p:ext>
            </p:extLst>
          </p:nvPr>
        </p:nvGraphicFramePr>
        <p:xfrm>
          <a:off x="1016347" y="2271651"/>
          <a:ext cx="8570568" cy="16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56"/>
                <a:gridCol w="1660385"/>
                <a:gridCol w="3343275"/>
                <a:gridCol w="1922278"/>
                <a:gridCol w="12209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Don't worry  I'm girl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hmm how do I know if you are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What's ur name?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did I?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saw many times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 think -_-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I never saw you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angry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by Google Chrome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Where you live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 bad! That's the bad kind of bad.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 have no gf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 are very funny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 I've been told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happy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08668"/>
              </p:ext>
            </p:extLst>
          </p:nvPr>
        </p:nvGraphicFramePr>
        <p:xfrm>
          <a:off x="1016348" y="4546662"/>
          <a:ext cx="7370419" cy="13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15"/>
                <a:gridCol w="1643062"/>
                <a:gridCol w="3414713"/>
                <a:gridCol w="19145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Then dont ask 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YOURE A GUY NOT AS IF YOU WOULD UNDERSTAND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 NOT A GUY FUCK OFF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Mixed things  such as??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 things you do.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Have you seen minions??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Today I'm very happy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I'm happy for you ❤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 will be marry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Woah bring me some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left it there oops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Brb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9893"/>
              </p:ext>
            </p:extLst>
          </p:nvPr>
        </p:nvGraphicFramePr>
        <p:xfrm>
          <a:off x="9811924" y="2271651"/>
          <a:ext cx="1705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0"/>
                <a:gridCol w="1066333"/>
              </a:tblGrid>
              <a:tr h="2114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 of Samples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4243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Angry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5506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5463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Others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14948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Task</a:t>
            </a:r>
            <a:endParaRPr lang="en-US" altLang="zh-CN" dirty="0"/>
          </a:p>
          <a:p>
            <a:pPr lvl="1"/>
            <a:r>
              <a:rPr lang="en-US" altLang="zh-CN" dirty="0"/>
              <a:t>Given a </a:t>
            </a:r>
            <a:r>
              <a:rPr lang="en-US" altLang="zh-CN" b="1" dirty="0">
                <a:solidFill>
                  <a:srgbClr val="FF0000"/>
                </a:solidFill>
              </a:rPr>
              <a:t>news article text</a:t>
            </a:r>
            <a:r>
              <a:rPr lang="en-US" altLang="zh-CN" dirty="0"/>
              <a:t>, decide whether it follows a </a:t>
            </a:r>
            <a:r>
              <a:rPr lang="en-US" altLang="zh-CN" dirty="0" smtClean="0">
                <a:hlinkClick r:id="rId2"/>
              </a:rPr>
              <a:t>hyperpartisan</a:t>
            </a:r>
            <a:r>
              <a:rPr lang="en-US" altLang="zh-CN" dirty="0" smtClean="0"/>
              <a:t>(</a:t>
            </a:r>
            <a:r>
              <a:rPr lang="zh-CN" altLang="en-US" dirty="0"/>
              <a:t>偏袒的</a:t>
            </a:r>
            <a:r>
              <a:rPr lang="en-US" altLang="zh-CN" dirty="0" smtClean="0"/>
              <a:t>)</a:t>
            </a:r>
            <a:r>
              <a:rPr lang="en-US" altLang="zh-CN" dirty="0"/>
              <a:t> </a:t>
            </a:r>
            <a:r>
              <a:rPr lang="en-US" altLang="zh-CN" dirty="0" smtClean="0"/>
              <a:t>argumentation</a:t>
            </a:r>
          </a:p>
          <a:p>
            <a:pPr lvl="2"/>
            <a:r>
              <a:rPr lang="en-US" altLang="zh-CN" dirty="0" smtClean="0"/>
              <a:t>i.e</a:t>
            </a:r>
            <a:r>
              <a:rPr lang="en-US" altLang="zh-CN" dirty="0"/>
              <a:t>., whether it exhibits blind, prejudiced, or unreasoning </a:t>
            </a:r>
            <a:r>
              <a:rPr lang="en-US" altLang="zh-CN" dirty="0" smtClean="0"/>
              <a:t>allegiance(</a:t>
            </a:r>
            <a:r>
              <a:rPr lang="zh-CN" altLang="en-US" dirty="0"/>
              <a:t>忠诚</a:t>
            </a:r>
            <a:r>
              <a:rPr lang="en-US" altLang="zh-CN" dirty="0" smtClean="0"/>
              <a:t>) </a:t>
            </a:r>
            <a:r>
              <a:rPr lang="en-US" altLang="zh-CN" dirty="0"/>
              <a:t>to one party, faction, cause, or person.</a:t>
            </a:r>
          </a:p>
          <a:p>
            <a:r>
              <a:rPr lang="en-US" altLang="zh-CN" dirty="0" smtClean="0"/>
              <a:t>Data Set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will provide </a:t>
            </a:r>
            <a:r>
              <a:rPr lang="en-US" altLang="zh-CN" b="1" dirty="0">
                <a:solidFill>
                  <a:srgbClr val="FF0000"/>
                </a:solidFill>
              </a:rPr>
              <a:t>1 million articles</a:t>
            </a:r>
            <a:r>
              <a:rPr lang="en-US" altLang="zh-CN" dirty="0"/>
              <a:t> labeled by the overall tendency of the publisher for training your algorithm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hlinkClick r:id="rId3"/>
              </a:rPr>
              <a:t>https://pan.webis.de/semeval19/semeval19-web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5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71252"/>
              </p:ext>
            </p:extLst>
          </p:nvPr>
        </p:nvGraphicFramePr>
        <p:xfrm>
          <a:off x="1020212" y="2862791"/>
          <a:ext cx="10135468" cy="175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079"/>
                <a:gridCol w="195738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File</a:t>
                      </a:r>
                      <a:r>
                        <a:rPr lang="en-US" altLang="zh-TW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Name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 of Articles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0" marR="90000" marT="46800" marB="4680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./pan19-hyperpartisan-news-detection-by-article-training-dataset-2018-11-22/articles-training-byarticle-20181122.xml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832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./pan19-hyperpartisan-news-detection-by-publisher-training-dataset-2018-11-22/articles-training-bypublisher-20181122.xml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1346293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./pan19-hyperpartisan-news-detection-by-publisher-validation-dataset-2018-11-22/articles-validation-bypublisher-20181122.xml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351171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./pan19-hyperpartisan-news-detection-training-dataset-2018-08-31/articles-training-20180831.xml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1807995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./pan19-hyperpartisan-news-detection-validation-dataset-2018-08-31/articles-validation-20180831.xml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482523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 smtClean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Hate </a:t>
            </a:r>
            <a:r>
              <a:rPr lang="en-US" altLang="zh-CN" dirty="0"/>
              <a:t>Speech is commonly </a:t>
            </a:r>
            <a:r>
              <a:rPr lang="en-US" altLang="zh-CN" b="1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 as any communication that </a:t>
            </a:r>
            <a:r>
              <a:rPr lang="en-US" altLang="zh-CN" b="1" dirty="0" smtClean="0">
                <a:solidFill>
                  <a:srgbClr val="FF0000"/>
                </a:solidFill>
              </a:rPr>
              <a:t>disparages </a:t>
            </a:r>
            <a:r>
              <a:rPr lang="en-US" altLang="zh-CN" dirty="0" smtClean="0">
                <a:solidFill>
                  <a:srgbClr val="404040"/>
                </a:solidFill>
              </a:rPr>
              <a:t>(</a:t>
            </a:r>
            <a:r>
              <a:rPr lang="zh-CN" altLang="en-US" dirty="0">
                <a:solidFill>
                  <a:srgbClr val="404040"/>
                </a:solidFill>
              </a:rPr>
              <a:t>贬低</a:t>
            </a:r>
            <a:r>
              <a:rPr lang="en-US" altLang="zh-CN" dirty="0" smtClean="0">
                <a:solidFill>
                  <a:srgbClr val="404040"/>
                </a:solidFill>
              </a:rPr>
              <a:t>)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person or a group </a:t>
            </a:r>
            <a:r>
              <a:rPr lang="en-US" altLang="zh-CN" dirty="0"/>
              <a:t>on the basis of some </a:t>
            </a:r>
            <a:r>
              <a:rPr lang="en-US" altLang="zh-CN" b="1" dirty="0" smtClean="0">
                <a:solidFill>
                  <a:srgbClr val="FF0000"/>
                </a:solidFill>
              </a:rPr>
              <a:t>characteristic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such </a:t>
            </a:r>
            <a:r>
              <a:rPr lang="en-US" altLang="zh-CN" dirty="0"/>
              <a:t>as race, color, ethnicity, gender, sexual orientation, nationality, religion, or other characteristics.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proposed task consists in Hate Speech detection in </a:t>
            </a:r>
            <a:r>
              <a:rPr lang="en-US" altLang="zh-CN" b="1" dirty="0">
                <a:solidFill>
                  <a:srgbClr val="FF0000"/>
                </a:solidFill>
              </a:rPr>
              <a:t>Twitter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featured </a:t>
            </a:r>
            <a:r>
              <a:rPr lang="en-US" altLang="zh-CN" dirty="0"/>
              <a:t>by two specific different targets, </a:t>
            </a:r>
            <a:r>
              <a:rPr lang="en-US" altLang="zh-CN" b="1" dirty="0">
                <a:solidFill>
                  <a:srgbClr val="FF0000"/>
                </a:solidFill>
              </a:rPr>
              <a:t>immigrants</a:t>
            </a:r>
            <a:r>
              <a:rPr lang="en-US" altLang="zh-CN" dirty="0"/>
              <a:t> and </a:t>
            </a:r>
            <a:r>
              <a:rPr lang="en-US" altLang="zh-CN" b="1" dirty="0" smtClean="0">
                <a:solidFill>
                  <a:srgbClr val="FF0000"/>
                </a:solidFill>
              </a:rPr>
              <a:t>women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multilingual perspective, for </a:t>
            </a:r>
            <a:r>
              <a:rPr lang="en-US" altLang="zh-CN" b="1" dirty="0">
                <a:solidFill>
                  <a:srgbClr val="FF0000"/>
                </a:solidFill>
              </a:rPr>
              <a:t>Spanish</a:t>
            </a:r>
            <a:r>
              <a:rPr lang="en-US" altLang="zh-CN" dirty="0"/>
              <a:t> and </a:t>
            </a:r>
            <a:r>
              <a:rPr lang="en-US" altLang="zh-CN" b="1" dirty="0">
                <a:solidFill>
                  <a:srgbClr val="FF0000"/>
                </a:solidFill>
              </a:rPr>
              <a:t>English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competitions.codalab.org/competitions/19935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7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A - Hate Speech Detection against Immigrants and </a:t>
            </a:r>
            <a:r>
              <a:rPr lang="en-US" altLang="zh-CN" b="1" dirty="0" smtClean="0"/>
              <a:t>Women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two-class (or binary) </a:t>
            </a:r>
            <a:r>
              <a:rPr lang="en-US" altLang="zh-CN" dirty="0" smtClean="0"/>
              <a:t>classification</a:t>
            </a:r>
          </a:p>
          <a:p>
            <a:pPr lvl="2"/>
            <a:r>
              <a:rPr lang="en-US" altLang="zh-CN" dirty="0" smtClean="0">
                <a:solidFill>
                  <a:srgbClr val="404040"/>
                </a:solidFill>
              </a:rPr>
              <a:t>whether </a:t>
            </a:r>
            <a:r>
              <a:rPr lang="en-US" altLang="zh-CN" dirty="0">
                <a:solidFill>
                  <a:srgbClr val="404040"/>
                </a:solidFill>
              </a:rPr>
              <a:t>a tweet in English or in Spanish with a </a:t>
            </a:r>
            <a:r>
              <a:rPr lang="en-US" altLang="zh-CN" b="1" dirty="0">
                <a:solidFill>
                  <a:srgbClr val="FF0000"/>
                </a:solidFill>
              </a:rPr>
              <a:t>given target</a:t>
            </a:r>
            <a:r>
              <a:rPr lang="en-US" altLang="zh-CN" dirty="0">
                <a:solidFill>
                  <a:srgbClr val="404040"/>
                </a:solidFill>
              </a:rPr>
              <a:t> (women or immigrants) is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hateful</a:t>
            </a:r>
            <a:r>
              <a:rPr lang="en-US" altLang="zh-CN" dirty="0">
                <a:solidFill>
                  <a:srgbClr val="404040"/>
                </a:solidFill>
              </a:rPr>
              <a:t>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B -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b="1" dirty="0"/>
              <a:t> behavior and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b="1" dirty="0"/>
              <a:t> </a:t>
            </a:r>
            <a:r>
              <a:rPr lang="en-US" altLang="zh-CN" b="1" dirty="0" smtClean="0"/>
              <a:t>Classification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first </a:t>
            </a:r>
            <a:r>
              <a:rPr lang="en-US" altLang="zh-CN" dirty="0">
                <a:solidFill>
                  <a:schemeClr val="tx1"/>
                </a:solidFill>
              </a:rPr>
              <a:t>to classify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tweets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for English and Spanish (e.g., tweets where Hate Speech against women or immigrants has been </a:t>
            </a:r>
            <a:r>
              <a:rPr lang="en-US" altLang="zh-CN" dirty="0">
                <a:solidFill>
                  <a:srgbClr val="404040"/>
                </a:solidFill>
              </a:rPr>
              <a:t>identified) as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</a:rPr>
              <a:t>aggressive</a:t>
            </a:r>
          </a:p>
          <a:p>
            <a:pPr lvl="1"/>
            <a:r>
              <a:rPr lang="en-US" altLang="zh-CN" dirty="0" smtClean="0"/>
              <a:t>second </a:t>
            </a:r>
            <a:r>
              <a:rPr lang="en-US" altLang="zh-CN" dirty="0"/>
              <a:t>to identify the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harassed</a:t>
            </a:r>
            <a:r>
              <a:rPr lang="en-US" altLang="zh-CN" dirty="0">
                <a:solidFill>
                  <a:srgbClr val="404040"/>
                </a:solidFill>
              </a:rPr>
              <a:t> as </a:t>
            </a:r>
            <a:r>
              <a:rPr lang="en-US" altLang="zh-CN" b="1" dirty="0">
                <a:solidFill>
                  <a:srgbClr val="FF0000"/>
                </a:solidFill>
              </a:rPr>
              <a:t>individual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404040"/>
                </a:solidFill>
              </a:rPr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generic</a:t>
            </a:r>
            <a:r>
              <a:rPr lang="en-US" altLang="zh-CN" dirty="0">
                <a:solidFill>
                  <a:srgbClr val="404040"/>
                </a:solidFill>
              </a:rPr>
              <a:t> (i.e. single </a:t>
            </a:r>
            <a:r>
              <a:rPr lang="en-US" altLang="zh-CN" dirty="0"/>
              <a:t>human or group).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4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5 - Shared Task on Multilingual Detection of 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617596" cy="40233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 smtClean="0"/>
              <a:t>English</a:t>
            </a:r>
          </a:p>
          <a:p>
            <a:pPr lvl="2"/>
            <a:r>
              <a:rPr kumimoji="1" lang="en-US" altLang="zh-CN" dirty="0" smtClean="0"/>
              <a:t>Train/Dev/Trial  </a:t>
            </a:r>
            <a:r>
              <a:rPr kumimoji="1" lang="en-US" altLang="zh-CN" dirty="0"/>
              <a:t>9000 </a:t>
            </a:r>
            <a:r>
              <a:rPr kumimoji="1" lang="en-US" altLang="zh-CN" dirty="0" smtClean="0"/>
              <a:t>/1000/100 samples</a:t>
            </a:r>
          </a:p>
          <a:p>
            <a:pPr lvl="1"/>
            <a:r>
              <a:rPr kumimoji="1" lang="en-US" altLang="zh-CN" dirty="0" err="1" smtClean="0"/>
              <a:t>Espanol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TrainDev</a:t>
            </a:r>
            <a:r>
              <a:rPr kumimoji="1" lang="en-US" altLang="zh-CN" dirty="0" smtClean="0"/>
              <a:t>/Trial</a:t>
            </a:r>
            <a:r>
              <a:rPr kumimoji="1" lang="en-US" altLang="zh-CN" dirty="0"/>
              <a:t>: 4500/500/100 samples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000625" y="1845735"/>
            <a:ext cx="6155055" cy="4023360"/>
          </a:xfrm>
        </p:spPr>
        <p:txBody>
          <a:bodyPr>
            <a:normAutofit/>
          </a:bodyPr>
          <a:lstStyle/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Label</a:t>
            </a:r>
          </a:p>
          <a:p>
            <a:pPr lvl="1"/>
            <a:r>
              <a:rPr kumimoji="1" lang="en-US" altLang="zh-CN" sz="1400" dirty="0" smtClean="0"/>
              <a:t>HS: a </a:t>
            </a:r>
            <a:r>
              <a:rPr kumimoji="1" lang="en-US" altLang="zh-CN" sz="1400" dirty="0"/>
              <a:t>binary value {1|0} indicating if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hate speech </a:t>
            </a:r>
            <a:r>
              <a:rPr kumimoji="1" lang="en-US" altLang="zh-CN" sz="1400" dirty="0"/>
              <a:t>is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occurring</a:t>
            </a:r>
            <a:r>
              <a:rPr kumimoji="1" lang="en-US" altLang="zh-CN" sz="1400" dirty="0"/>
              <a:t> against one of the given targets, women or </a:t>
            </a:r>
            <a:r>
              <a:rPr kumimoji="1" lang="en-US" altLang="zh-CN" sz="1400" dirty="0" smtClean="0"/>
              <a:t>immigrants</a:t>
            </a:r>
          </a:p>
          <a:p>
            <a:pPr lvl="1"/>
            <a:r>
              <a:rPr kumimoji="1" lang="en-US" altLang="zh-CN" sz="1400" dirty="0" smtClean="0"/>
              <a:t>TR: if HS=1, a </a:t>
            </a:r>
            <a:r>
              <a:rPr kumimoji="1" lang="en-US" altLang="zh-CN" sz="1400" dirty="0"/>
              <a:t>binary value indicating if the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target</a:t>
            </a:r>
            <a:r>
              <a:rPr kumimoji="1" lang="en-US" altLang="zh-CN" sz="1400" dirty="0"/>
              <a:t> is a generic group of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people</a:t>
            </a:r>
            <a:r>
              <a:rPr kumimoji="1" lang="en-US" altLang="zh-CN" sz="1400" dirty="0"/>
              <a:t> (0) or a specific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individual</a:t>
            </a:r>
            <a:r>
              <a:rPr kumimoji="1" lang="en-US" altLang="zh-CN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/>
              <a:t>(1</a:t>
            </a:r>
            <a:r>
              <a:rPr kumimoji="1" lang="en-US" altLang="zh-CN" sz="1400" dirty="0" smtClean="0"/>
              <a:t>)</a:t>
            </a:r>
          </a:p>
          <a:p>
            <a:pPr lvl="1"/>
            <a:r>
              <a:rPr kumimoji="1" lang="en-US" altLang="zh-CN" sz="1400" dirty="0" smtClean="0"/>
              <a:t>AG: If HS=1, a </a:t>
            </a:r>
            <a:r>
              <a:rPr kumimoji="1" lang="en-US" altLang="zh-CN" sz="1400" dirty="0"/>
              <a:t>binary value indicating if the tweeter is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aggressive</a:t>
            </a:r>
            <a:r>
              <a:rPr kumimoji="1" lang="en-US" altLang="zh-CN" sz="1400" dirty="0"/>
              <a:t> (1) or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not</a:t>
            </a:r>
            <a:r>
              <a:rPr kumimoji="1" lang="en-US" altLang="zh-CN" sz="1400" dirty="0"/>
              <a:t> (0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79802"/>
              </p:ext>
            </p:extLst>
          </p:nvPr>
        </p:nvGraphicFramePr>
        <p:xfrm>
          <a:off x="907712" y="3957148"/>
          <a:ext cx="10437535" cy="202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2"/>
                <a:gridCol w="8758685"/>
                <a:gridCol w="405425"/>
                <a:gridCol w="387963"/>
                <a:gridCol w="4213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text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TR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AG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Hurray, saving us $$$ in so many ways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potus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realDonaldTrump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LockThemUp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BuildTheWall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EndDACA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BoycottNFL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BoycottNike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Why would young fighting age men be the vast majority of the ones escaping a war &amp;amp; not those who cannot fight like women, children, and 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elderly?It's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because the majority of the refugees are not actually refugees they are economic migrants trying to get into Europe....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/Ks0SHbtYqn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KamalaHarris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Illegals Dump their Kids at the border like Road Kill and Refuse to Unite! They Hope they get Amnesty, Free Education and Welfare Illegal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FamilesBelongTogether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in their Country not on the Taxpayer Dime Its a SCAM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NoDACA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NoAmnesty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SendThe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294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</TotalTime>
  <Words>879</Words>
  <Application>Microsoft Macintosh PowerPoint</Application>
  <PresentationFormat>宽屏</PresentationFormat>
  <Paragraphs>173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DengXian</vt:lpstr>
      <vt:lpstr>宋体</vt:lpstr>
      <vt:lpstr>新細明體</vt:lpstr>
      <vt:lpstr>怀旧</vt:lpstr>
      <vt:lpstr>SemEval 2019 Subtask</vt:lpstr>
      <vt:lpstr>Opinion, emotion and abusive language detection</vt:lpstr>
      <vt:lpstr>Task 3: EmoContext: Contextual Emotion Detection in Text</vt:lpstr>
      <vt:lpstr>Task 3: EmoContext: Contextual Emotion Detection in Text</vt:lpstr>
      <vt:lpstr>Task 4: Hyperpartisan News Detection</vt:lpstr>
      <vt:lpstr>Task 4: Hyperpartisan News Detection</vt:lpstr>
      <vt:lpstr>Task 5 - Shared Task on Multilingual Detection of Hate (hatEval)</vt:lpstr>
      <vt:lpstr>Task 5 - Shared Task on Multilingual Detection of Hate (hatEval)</vt:lpstr>
      <vt:lpstr>Task 5 - Shared Task on Multilingual Detection of Hate (hatEval)</vt:lpstr>
      <vt:lpstr>Task 6: OffensEval: Identifying and Categorizing Offensive Language in Social Media</vt:lpstr>
      <vt:lpstr>Task 6: OffensEval: Identifying and Categorizing Offensive Language in Social Media</vt:lpstr>
      <vt:lpstr>Task 6: OffensEval: Identifying and Categorizing Offensive Language in Social Media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OffensEval 2019: Identifying and Categorizing Offensive Language in Social Media</dc:title>
  <dc:creator>Microsoft Office 用户</dc:creator>
  <cp:lastModifiedBy>Microsoft Office 用户</cp:lastModifiedBy>
  <cp:revision>24</cp:revision>
  <dcterms:created xsi:type="dcterms:W3CDTF">2018-09-04T14:36:22Z</dcterms:created>
  <dcterms:modified xsi:type="dcterms:W3CDTF">2018-11-23T13:34:30Z</dcterms:modified>
</cp:coreProperties>
</file>