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14"/>
    <p:restoredTop sz="94704"/>
  </p:normalViewPr>
  <p:slideViewPr>
    <p:cSldViewPr snapToGrid="0" snapToObjects="1">
      <p:cViewPr varScale="1">
        <p:scale>
          <a:sx n="96" d="100"/>
          <a:sy n="9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EC44-E0AE-F949-9990-0FD65C4C527A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3F6C-DEE9-A540-8023-DE2CC25D5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2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EC44-E0AE-F949-9990-0FD65C4C527A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3F6C-DEE9-A540-8023-DE2CC25D5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642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EC44-E0AE-F949-9990-0FD65C4C527A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3F6C-DEE9-A540-8023-DE2CC25D5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00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EC44-E0AE-F949-9990-0FD65C4C527A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3F6C-DEE9-A540-8023-DE2CC25D5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129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EC44-E0AE-F949-9990-0FD65C4C527A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3F6C-DEE9-A540-8023-DE2CC25D5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42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EC44-E0AE-F949-9990-0FD65C4C527A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3F6C-DEE9-A540-8023-DE2CC25D5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21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EC44-E0AE-F949-9990-0FD65C4C527A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3F6C-DEE9-A540-8023-DE2CC25D5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140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EC44-E0AE-F949-9990-0FD65C4C527A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3F6C-DEE9-A540-8023-DE2CC25D5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653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EC44-E0AE-F949-9990-0FD65C4C527A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3F6C-DEE9-A540-8023-DE2CC25D5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813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BDEC44-E0AE-F949-9990-0FD65C4C527A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6D3F6C-DEE9-A540-8023-DE2CC25D5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01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EC44-E0AE-F949-9990-0FD65C4C527A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3F6C-DEE9-A540-8023-DE2CC25D5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847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BDEC44-E0AE-F949-9990-0FD65C4C527A}" type="datetimeFigureOut">
              <a:rPr kumimoji="1" lang="zh-CN" altLang="en-US" smtClean="0"/>
              <a:t>2018/12/1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F6D3F6C-DEE9-A540-8023-DE2CC25D5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25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cbaziotis/ekphrasis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rive.google.com/file/d/0B7XkCwpI5KDYNlNUTTlSS21pQmM/edit" TargetMode="External"/><Relationship Id="rId3" Type="http://schemas.openxmlformats.org/officeDocument/2006/relationships/hyperlink" Target="https://drive.google.com/file/d/1b-w7xf0d4zFmVoe9kipBHUwfoefFvU2t/view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SemEval2019 Task3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63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Train: 30160 samples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Dev: 2755 samples</a:t>
            </a:r>
          </a:p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453976"/>
              </p:ext>
            </p:extLst>
          </p:nvPr>
        </p:nvGraphicFramePr>
        <p:xfrm>
          <a:off x="1016347" y="2271651"/>
          <a:ext cx="8570568" cy="165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56"/>
                <a:gridCol w="1660385"/>
                <a:gridCol w="3343275"/>
                <a:gridCol w="1922278"/>
                <a:gridCol w="1220974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id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turn1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turn2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turn3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label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>
                          <a:effectLst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Don't worry  I'm girl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hmm how do I know if you are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What's ur name?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others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When did I?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saw many times </a:t>
                      </a:r>
                      <a:r>
                        <a:rPr lang="en-US" sz="1200" u="none" strike="noStrike" dirty="0" err="1">
                          <a:effectLst/>
                        </a:rPr>
                        <a:t>i</a:t>
                      </a:r>
                      <a:r>
                        <a:rPr lang="en-US" sz="1200" u="none" strike="noStrike" dirty="0">
                          <a:effectLst/>
                        </a:rPr>
                        <a:t> think -_-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No. I never saw you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angry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By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by Google Chrome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Where you live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others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13</a:t>
                      </a:r>
                      <a:endParaRPr lang="is-I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Bad bad! That's the bad kind of bad.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 have no gf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28</a:t>
                      </a:r>
                      <a:endParaRPr lang="is-I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You are very funny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so I've been told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happy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834763"/>
              </p:ext>
            </p:extLst>
          </p:nvPr>
        </p:nvGraphicFramePr>
        <p:xfrm>
          <a:off x="1016348" y="4546662"/>
          <a:ext cx="7370419" cy="138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15"/>
                <a:gridCol w="1643062"/>
                <a:gridCol w="3414713"/>
                <a:gridCol w="1914529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id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turn1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turn2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turn3</a:t>
                      </a: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Then dont ask me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YOURE A GUY NOT AS IF YOU WOULD UNDERSTAND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IM NOT A GUY FUCK OFF</a:t>
                      </a: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Mixed things  such as??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the things you do.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Have you seen minions??</a:t>
                      </a: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Today I'm very happy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and I'm happy for you ❤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 will be marry</a:t>
                      </a: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Woah bring me some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left it there oops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Brb</a:t>
                      </a:r>
                    </a:p>
                  </a:txBody>
                  <a:tcPr marL="90000" marR="90000" marT="46800" marB="46800" anchor="b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278821"/>
              </p:ext>
            </p:extLst>
          </p:nvPr>
        </p:nvGraphicFramePr>
        <p:xfrm>
          <a:off x="9811924" y="2271651"/>
          <a:ext cx="170500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670"/>
                <a:gridCol w="1066333"/>
              </a:tblGrid>
              <a:tr h="21146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Label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# of Samples</a:t>
                      </a:r>
                      <a:endParaRPr lang="zh-CN" altLang="en-US" sz="1200" dirty="0"/>
                    </a:p>
                  </a:txBody>
                  <a:tcPr/>
                </a:tc>
              </a:tr>
              <a:tr h="21146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4243</a:t>
                      </a:r>
                      <a:endParaRPr lang="zh-CN" altLang="en-US" sz="1200" dirty="0"/>
                    </a:p>
                  </a:txBody>
                  <a:tcPr/>
                </a:tc>
              </a:tr>
              <a:tr h="21146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Angry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5506</a:t>
                      </a:r>
                      <a:endParaRPr lang="zh-CN" altLang="en-US" sz="1200" dirty="0"/>
                    </a:p>
                  </a:txBody>
                  <a:tcPr/>
                </a:tc>
              </a:tr>
              <a:tr h="21146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Sad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5463</a:t>
                      </a:r>
                      <a:endParaRPr lang="zh-CN" altLang="en-US" sz="1200" dirty="0"/>
                    </a:p>
                  </a:txBody>
                  <a:tcPr/>
                </a:tc>
              </a:tr>
              <a:tr h="21146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Others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14948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89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Preprocess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Utilize the ekphrasis2 (</a:t>
            </a:r>
            <a:r>
              <a:rPr kumimoji="1" lang="en-US" altLang="zh-CN" dirty="0" err="1"/>
              <a:t>Baziotis</a:t>
            </a:r>
            <a:r>
              <a:rPr kumimoji="1" lang="en-US" altLang="zh-CN" dirty="0"/>
              <a:t> et al., 2017) tool as a tweet preprocessor</a:t>
            </a:r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github.com/cbaziotis/ekphrasis</a:t>
            </a:r>
            <a:endParaRPr kumimoji="1" lang="zh-CN" altLang="en-US" dirty="0"/>
          </a:p>
          <a:p>
            <a:r>
              <a:rPr kumimoji="1" lang="en-US" altLang="zh-CN" dirty="0"/>
              <a:t>The preprocessing steps included in </a:t>
            </a:r>
            <a:r>
              <a:rPr kumimoji="1" lang="en-US" altLang="zh-CN" dirty="0" err="1"/>
              <a:t>ekphrasis</a:t>
            </a:r>
            <a:r>
              <a:rPr kumimoji="1" lang="en-US" altLang="zh-CN" dirty="0"/>
              <a:t> are</a:t>
            </a:r>
          </a:p>
          <a:p>
            <a:pPr lvl="1"/>
            <a:r>
              <a:rPr kumimoji="1" lang="en-US" altLang="zh-CN" dirty="0"/>
              <a:t>Twitter-specific tokenization</a:t>
            </a:r>
          </a:p>
          <a:p>
            <a:pPr lvl="1"/>
            <a:r>
              <a:rPr kumimoji="1" lang="en-US" altLang="zh-CN" dirty="0"/>
              <a:t>spell correction</a:t>
            </a:r>
          </a:p>
          <a:p>
            <a:pPr lvl="1"/>
            <a:r>
              <a:rPr kumimoji="1" lang="en-US" altLang="zh-CN" dirty="0"/>
              <a:t>word normalization (e.g. #</a:t>
            </a:r>
            <a:r>
              <a:rPr kumimoji="1" lang="en-US" altLang="zh-CN" dirty="0" err="1"/>
              <a:t>TwinPeaks</a:t>
            </a:r>
            <a:r>
              <a:rPr kumimoji="1" lang="en-US" altLang="zh-CN" dirty="0"/>
              <a:t> </a:t>
            </a:r>
            <a:r>
              <a:rPr kumimoji="1" lang="en-US" altLang="zh-CN" dirty="0">
                <a:sym typeface="Wingdings"/>
              </a:rPr>
              <a:t> &lt;hashtag&gt;</a:t>
            </a:r>
            <a:r>
              <a:rPr kumimoji="1" lang="en-US" altLang="zh-CN" dirty="0"/>
              <a:t> )</a:t>
            </a:r>
          </a:p>
          <a:p>
            <a:pPr lvl="1"/>
            <a:r>
              <a:rPr kumimoji="1" lang="en-US" altLang="zh-CN" dirty="0"/>
              <a:t>word segmentation (for splitting hashtags)</a:t>
            </a:r>
          </a:p>
          <a:p>
            <a:pPr lvl="1"/>
            <a:r>
              <a:rPr kumimoji="1" lang="en-US" altLang="zh-CN" dirty="0"/>
              <a:t>word annotation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930" y="4715413"/>
            <a:ext cx="90551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7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Embedding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>word2vec-GoogleNews-vectors</a:t>
            </a:r>
          </a:p>
          <a:p>
            <a:pPr lvl="1"/>
            <a:r>
              <a:rPr kumimoji="1" lang="en-US" altLang="zh-CN" dirty="0" smtClean="0"/>
              <a:t>pre-trained </a:t>
            </a:r>
            <a:r>
              <a:rPr kumimoji="1" lang="en-US" altLang="zh-CN" dirty="0"/>
              <a:t>Google News corpus </a:t>
            </a:r>
            <a:r>
              <a:rPr kumimoji="1" lang="en-US" altLang="zh-CN" dirty="0" smtClean="0"/>
              <a:t>word </a:t>
            </a:r>
            <a:r>
              <a:rPr kumimoji="1" lang="en-US" altLang="zh-CN" dirty="0"/>
              <a:t>vector </a:t>
            </a:r>
            <a:r>
              <a:rPr kumimoji="1" lang="en-US" altLang="zh-CN" dirty="0" smtClean="0"/>
              <a:t>model</a:t>
            </a:r>
          </a:p>
          <a:p>
            <a:pPr lvl="2"/>
            <a:r>
              <a:rPr kumimoji="1" lang="en-US" altLang="zh-CN" dirty="0" smtClean="0"/>
              <a:t>Corpus 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ize: </a:t>
            </a:r>
            <a:r>
              <a:rPr kumimoji="1" lang="en-US" altLang="zh-CN" dirty="0"/>
              <a:t>3 billion running words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Vocab size: 3 million</a:t>
            </a:r>
          </a:p>
          <a:p>
            <a:pPr lvl="2"/>
            <a:r>
              <a:rPr kumimoji="1" lang="en-US" altLang="zh-CN" dirty="0" smtClean="0"/>
              <a:t>Dimension: 300</a:t>
            </a:r>
          </a:p>
          <a:p>
            <a:pPr lvl="1"/>
            <a:r>
              <a:rPr kumimoji="1" lang="en-US" altLang="zh-CN" dirty="0" smtClean="0">
                <a:hlinkClick r:id="rId2"/>
              </a:rPr>
              <a:t>https</a:t>
            </a:r>
            <a:r>
              <a:rPr kumimoji="1" lang="en-US" altLang="zh-CN" dirty="0">
                <a:hlinkClick r:id="rId2"/>
              </a:rPr>
              <a:t>://</a:t>
            </a:r>
            <a:r>
              <a:rPr kumimoji="1" lang="en-US" altLang="zh-CN" dirty="0" smtClean="0">
                <a:hlinkClick r:id="rId2"/>
              </a:rPr>
              <a:t>drive.google.com/file/d/0B7XkCwpI5KDYNlNUTTlSS21pQmM/edit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NTUA</a:t>
            </a:r>
          </a:p>
          <a:p>
            <a:pPr lvl="1"/>
            <a:r>
              <a:rPr kumimoji="1" lang="en-US" altLang="zh-CN" dirty="0"/>
              <a:t>pre-trained twitter word vector </a:t>
            </a:r>
            <a:r>
              <a:rPr kumimoji="1" lang="en-US" altLang="zh-CN" dirty="0" smtClean="0"/>
              <a:t>model</a:t>
            </a:r>
          </a:p>
          <a:p>
            <a:pPr lvl="2"/>
            <a:r>
              <a:rPr kumimoji="1" lang="en-US" altLang="zh-CN" dirty="0" smtClean="0"/>
              <a:t>Corpus preprocessed by: </a:t>
            </a:r>
            <a:r>
              <a:rPr kumimoji="1" lang="en-US" altLang="zh-CN" dirty="0" err="1" smtClean="0"/>
              <a:t>Ekphrasis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Corpus size: 550M</a:t>
            </a:r>
          </a:p>
          <a:p>
            <a:pPr lvl="2"/>
            <a:r>
              <a:rPr kumimoji="1" lang="en-US" altLang="zh-CN" dirty="0" smtClean="0"/>
              <a:t>Dimension: 300</a:t>
            </a:r>
          </a:p>
          <a:p>
            <a:pPr lvl="2"/>
            <a:r>
              <a:rPr kumimoji="1" lang="en-US" altLang="zh-CN" dirty="0" smtClean="0"/>
              <a:t>Vocab size: </a:t>
            </a:r>
            <a:r>
              <a:rPr kumimoji="1" lang="fi-FI" altLang="zh-CN" dirty="0"/>
              <a:t>804870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Word2vec training  parameters: </a:t>
            </a:r>
            <a:r>
              <a:rPr kumimoji="1" lang="en-US" altLang="zh-CN" dirty="0" err="1" smtClean="0"/>
              <a:t>window_size</a:t>
            </a:r>
            <a:r>
              <a:rPr kumimoji="1" lang="en-US" altLang="zh-CN" dirty="0" smtClean="0"/>
              <a:t> = 6, </a:t>
            </a:r>
            <a:r>
              <a:rPr kumimoji="1" lang="en-US" altLang="zh-CN" dirty="0" err="1" smtClean="0"/>
              <a:t>negative_sampling</a:t>
            </a:r>
            <a:r>
              <a:rPr kumimoji="1" lang="en-US" altLang="zh-CN" dirty="0" smtClean="0"/>
              <a:t> = 5, </a:t>
            </a:r>
            <a:r>
              <a:rPr kumimoji="1" lang="en-US" altLang="zh-CN" dirty="0" err="1" smtClean="0"/>
              <a:t>min_count</a:t>
            </a:r>
            <a:r>
              <a:rPr kumimoji="1" lang="en-US" altLang="zh-CN" dirty="0" smtClean="0"/>
              <a:t> = 20</a:t>
            </a:r>
          </a:p>
          <a:p>
            <a:pPr lvl="1"/>
            <a:r>
              <a:rPr kumimoji="1" lang="en-US" altLang="zh-CN" dirty="0" smtClean="0">
                <a:hlinkClick r:id="rId3"/>
              </a:rPr>
              <a:t>https</a:t>
            </a:r>
            <a:r>
              <a:rPr kumimoji="1" lang="en-US" altLang="zh-CN" dirty="0">
                <a:hlinkClick r:id="rId3"/>
              </a:rPr>
              <a:t>://</a:t>
            </a:r>
            <a:r>
              <a:rPr kumimoji="1" lang="en-US" altLang="zh-CN" dirty="0" smtClean="0">
                <a:hlinkClick r:id="rId3"/>
              </a:rPr>
              <a:t>drive.google.com/file/d/1b-w7xf0d4zFmVoe9kipBHUwfoefFvU2t/view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289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sz="1800" dirty="0" smtClean="0"/>
                  <a:t>Input</a:t>
                </a:r>
              </a:p>
              <a:p>
                <a:pPr lvl="1"/>
                <a:r>
                  <a:rPr lang="en-US" altLang="zh-CN" sz="1600" dirty="0" smtClean="0"/>
                  <a:t>TEXT_TURN_1 &lt;turn&gt; TEXT_TURN_2 </a:t>
                </a:r>
                <a:r>
                  <a:rPr lang="en-US" altLang="zh-CN" sz="1600" dirty="0"/>
                  <a:t>&lt;turn&gt; </a:t>
                </a:r>
                <a:r>
                  <a:rPr lang="en-US" altLang="zh-CN" sz="1600" dirty="0" smtClean="0"/>
                  <a:t>TEXT_TURN_3</a:t>
                </a:r>
                <a:endParaRPr lang="en-US" altLang="zh-CN" sz="1800" dirty="0" smtClean="0"/>
              </a:p>
              <a:p>
                <a:r>
                  <a:rPr lang="en-US" altLang="zh-CN" sz="1800" dirty="0" smtClean="0"/>
                  <a:t>Training</a:t>
                </a:r>
              </a:p>
              <a:p>
                <a:pPr lvl="1"/>
                <a:r>
                  <a:rPr lang="en-US" altLang="zh-CN" sz="1600" dirty="0" smtClean="0"/>
                  <a:t>Parameter</a:t>
                </a:r>
              </a:p>
              <a:p>
                <a:pPr lvl="2"/>
                <a:r>
                  <a:rPr lang="en-US" altLang="zh-CN" sz="1200" dirty="0" smtClean="0"/>
                  <a:t>Embedding trainable: False</a:t>
                </a:r>
              </a:p>
              <a:p>
                <a:pPr lvl="2"/>
                <a:r>
                  <a:rPr lang="en-US" altLang="zh-CN" sz="1200" dirty="0" smtClean="0"/>
                  <a:t>Embedding Gaussian noise: </a:t>
                </a:r>
                <a:r>
                  <a:rPr lang="en-US" altLang="zh-CN" sz="1200" dirty="0" err="1" smtClean="0"/>
                  <a:t>stddev</a:t>
                </a:r>
                <a:r>
                  <a:rPr lang="en-US" altLang="zh-CN" sz="1200" dirty="0" smtClean="0"/>
                  <a:t>=0.1</a:t>
                </a:r>
              </a:p>
              <a:p>
                <a:pPr lvl="2"/>
                <a:r>
                  <a:rPr lang="en-US" altLang="zh-CN" sz="1200" dirty="0" smtClean="0"/>
                  <a:t>Dim of LSTM: 50</a:t>
                </a:r>
              </a:p>
              <a:p>
                <a:pPr lvl="2"/>
                <a:r>
                  <a:rPr lang="en-US" altLang="zh-CN" sz="1200" dirty="0" smtClean="0"/>
                  <a:t>Learning rate: 0.01, decay=0.9</a:t>
                </a:r>
              </a:p>
              <a:p>
                <a:pPr lvl="2"/>
                <a:r>
                  <a:rPr lang="en-US" altLang="zh-CN" sz="1200" dirty="0" smtClean="0"/>
                  <a:t>Dropout keep </a:t>
                </a:r>
                <a:r>
                  <a:rPr lang="en-US" altLang="zh-CN" sz="1200" dirty="0" err="1" smtClean="0"/>
                  <a:t>prob</a:t>
                </a:r>
                <a:r>
                  <a:rPr lang="en-US" altLang="zh-CN" sz="1200" dirty="0" smtClean="0"/>
                  <a:t>: 0.5</a:t>
                </a:r>
              </a:p>
              <a:p>
                <a:pPr lvl="2"/>
                <a:endParaRPr lang="en-US" altLang="zh-CN" sz="1200" dirty="0" smtClean="0"/>
              </a:p>
              <a:p>
                <a:pPr lvl="1"/>
                <a:r>
                  <a:rPr lang="en-US" altLang="zh-CN" sz="1600" dirty="0" smtClean="0"/>
                  <a:t>Class weight: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sz="1600" b="0" i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charset="0"/>
                              </a:rPr>
                              <m:t>𝑎𝑙𝑙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charset="0"/>
                              </a:rPr>
                              <m:t>𝑐𝑙𝑎𝑠𝑠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altLang="zh-CN" sz="1800" dirty="0"/>
              </a:p>
              <a:p>
                <a:pPr lvl="1"/>
                <a:r>
                  <a:rPr lang="en-US" altLang="zh-CN" sz="1600" dirty="0" smtClean="0"/>
                  <a:t>Adam Optimizer (</a:t>
                </a:r>
                <a:r>
                  <a:rPr lang="en-US" altLang="zh-CN" sz="1600" dirty="0" err="1" smtClean="0"/>
                  <a:t>Kingma</a:t>
                </a:r>
                <a:r>
                  <a:rPr lang="en-US" altLang="zh-CN" sz="1600" dirty="0" smtClean="0"/>
                  <a:t> </a:t>
                </a:r>
                <a:r>
                  <a:rPr lang="en-US" altLang="zh-CN" sz="1600" dirty="0"/>
                  <a:t>and Ba, </a:t>
                </a:r>
                <a:r>
                  <a:rPr lang="en-US" altLang="zh-CN" sz="1600" dirty="0" smtClean="0"/>
                  <a:t>2014)</a:t>
                </a:r>
              </a:p>
              <a:p>
                <a:pPr lvl="1"/>
                <a:r>
                  <a:rPr lang="en-US" altLang="zh-CN" sz="1600" dirty="0" smtClean="0"/>
                  <a:t>Mini-batch size: 100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 smtClean="0"/>
                  <a:t>Clip </a:t>
                </a:r>
                <a:r>
                  <a:rPr lang="en-US" altLang="zh-CN" sz="1600" dirty="0"/>
                  <a:t>the norm of the gradients </a:t>
                </a:r>
                <a:r>
                  <a:rPr lang="en-US" altLang="zh-CN" sz="1600" dirty="0" smtClean="0"/>
                  <a:t>at 1</a:t>
                </a:r>
                <a:r>
                  <a:rPr lang="en-US" altLang="zh-CN" sz="1600" dirty="0" smtClean="0">
                    <a:latin typeface="SimHei" charset="-122"/>
                    <a:ea typeface="SimHei" charset="-122"/>
                    <a:cs typeface="SimHei" charset="-122"/>
                  </a:rPr>
                  <a:t> (</a:t>
                </a:r>
                <a:r>
                  <a:rPr lang="en-US" altLang="zh-CN" sz="1600" dirty="0" err="1" smtClean="0"/>
                  <a:t>Pascanu</a:t>
                </a:r>
                <a:r>
                  <a:rPr lang="en-US" altLang="zh-CN" sz="1600" dirty="0" smtClean="0"/>
                  <a:t> </a:t>
                </a:r>
                <a:r>
                  <a:rPr lang="en-US" altLang="zh-CN" sz="1600" dirty="0"/>
                  <a:t>et al., </a:t>
                </a:r>
                <a:r>
                  <a:rPr lang="en-US" altLang="zh-CN" sz="1600" dirty="0" smtClean="0"/>
                  <a:t>2013)</a:t>
                </a:r>
                <a:endParaRPr lang="en-US" altLang="zh-CN" sz="1600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pPr lvl="2"/>
                <a:r>
                  <a:rPr lang="en-US" altLang="zh-CN" sz="1200" dirty="0"/>
                  <a:t>as an extra safety measure against exploding </a:t>
                </a:r>
                <a:r>
                  <a:rPr lang="en-US" altLang="zh-CN" sz="1200" dirty="0" smtClean="0"/>
                  <a:t>gradients </a:t>
                </a:r>
                <a:r>
                  <a:rPr lang="en-US" altLang="zh-CN" sz="1200" dirty="0">
                    <a:latin typeface="SimHei" charset="-122"/>
                    <a:ea typeface="SimHei" charset="-122"/>
                    <a:cs typeface="SimHei" charset="-122"/>
                  </a:rPr>
                  <a:t>(</a:t>
                </a:r>
                <a:r>
                  <a:rPr lang="zh-CN" altLang="en-US" sz="1200" dirty="0">
                    <a:latin typeface="SimHei" charset="-122"/>
                    <a:ea typeface="SimHei" charset="-122"/>
                    <a:cs typeface="SimHei" charset="-122"/>
                  </a:rPr>
                  <a:t>对梯度进行裁剪，防止梯度爆炸的问题</a:t>
                </a:r>
                <a:r>
                  <a:rPr lang="en-US" altLang="zh-CN" sz="1200" dirty="0" smtClean="0">
                    <a:latin typeface="SimHei" charset="-122"/>
                    <a:ea typeface="SimHei" charset="-122"/>
                    <a:cs typeface="SimHei" charset="-122"/>
                  </a:rPr>
                  <a:t>)</a:t>
                </a:r>
              </a:p>
              <a:p>
                <a:pPr lvl="1"/>
                <a:endParaRPr lang="en-US" altLang="zh-CN" sz="1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64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406" y="141726"/>
            <a:ext cx="3463335" cy="615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3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Data distribution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Training </a:t>
            </a:r>
            <a:r>
              <a:rPr kumimoji="1" lang="en-US" altLang="zh-CN" dirty="0"/>
              <a:t>data consists of about 5k samples each from 'angry', 'sad', 'happy' class, and 15k samples from 'others' </a:t>
            </a:r>
            <a:r>
              <a:rPr kumimoji="1" lang="en-US" altLang="zh-CN" dirty="0" smtClean="0"/>
              <a:t>class</a:t>
            </a:r>
          </a:p>
          <a:p>
            <a:pPr lvl="1"/>
            <a:r>
              <a:rPr kumimoji="1" lang="en-US" altLang="zh-CN" dirty="0" smtClean="0"/>
              <a:t>Both </a:t>
            </a:r>
            <a:r>
              <a:rPr kumimoji="1" lang="en-US" altLang="zh-CN" dirty="0"/>
              <a:t>Dev and Test sets have a real life distribution, </a:t>
            </a:r>
            <a:r>
              <a:rPr kumimoji="1" lang="en-US" altLang="zh-CN" dirty="0" smtClean="0"/>
              <a:t>which </a:t>
            </a:r>
            <a:r>
              <a:rPr kumimoji="1" lang="en-US" altLang="zh-CN" dirty="0"/>
              <a:t>is about 4% each of 'angry', 'sad', 'happy' class and the rest is 'others' </a:t>
            </a:r>
            <a:r>
              <a:rPr kumimoji="1" lang="en-US" altLang="zh-CN" dirty="0" smtClean="0"/>
              <a:t>class	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Metric</a:t>
            </a:r>
          </a:p>
          <a:p>
            <a:pPr lvl="1"/>
            <a:r>
              <a:rPr kumimoji="1" lang="en-US" altLang="zh-CN" dirty="0" smtClean="0"/>
              <a:t>Micro-averaged F1-score </a:t>
            </a:r>
            <a:r>
              <a:rPr lang="en-US" altLang="zh-CN" dirty="0"/>
              <a:t>for the three emotion classes i.e. Happy, Sad and </a:t>
            </a:r>
            <a:r>
              <a:rPr lang="en-US" altLang="zh-CN" dirty="0" smtClean="0"/>
              <a:t>Angry</a:t>
            </a:r>
          </a:p>
          <a:p>
            <a:pPr lvl="2"/>
            <a:r>
              <a:rPr lang="en-US" altLang="zh-CN" dirty="0"/>
              <a:t>Pµ = </a:t>
            </a:r>
            <a:r>
              <a:rPr lang="en-US" altLang="zh-CN" dirty="0" err="1"/>
              <a:t>ΣTPi</a:t>
            </a:r>
            <a:r>
              <a:rPr lang="en-US" altLang="zh-CN" dirty="0"/>
              <a:t> / </a:t>
            </a:r>
            <a:r>
              <a:rPr lang="en-US" altLang="zh-CN" dirty="0" err="1"/>
              <a:t>Σ</a:t>
            </a:r>
            <a:r>
              <a:rPr lang="en-US" altLang="zh-CN" dirty="0"/>
              <a:t>(</a:t>
            </a:r>
            <a:r>
              <a:rPr lang="en-US" altLang="zh-CN" dirty="0" err="1"/>
              <a:t>TPi</a:t>
            </a:r>
            <a:r>
              <a:rPr lang="en-US" altLang="zh-CN" dirty="0"/>
              <a:t> + </a:t>
            </a:r>
            <a:r>
              <a:rPr lang="en-US" altLang="zh-CN" dirty="0" err="1"/>
              <a:t>FPi</a:t>
            </a:r>
            <a:r>
              <a:rPr lang="en-US" altLang="zh-CN" dirty="0"/>
              <a:t>)∀</a:t>
            </a:r>
            <a:r>
              <a:rPr lang="en-US" altLang="zh-CN" dirty="0" err="1"/>
              <a:t>i</a:t>
            </a:r>
            <a:r>
              <a:rPr lang="en-US" altLang="zh-CN" dirty="0"/>
              <a:t> {</a:t>
            </a:r>
            <a:r>
              <a:rPr lang="en-US" altLang="zh-CN" dirty="0" err="1"/>
              <a:t>Happy,Sad,Angry</a:t>
            </a:r>
            <a:r>
              <a:rPr lang="en-US" altLang="zh-CN" dirty="0"/>
              <a:t>} 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Rµ </a:t>
            </a:r>
            <a:r>
              <a:rPr lang="en-US" altLang="zh-CN" dirty="0"/>
              <a:t>= </a:t>
            </a:r>
            <a:r>
              <a:rPr lang="en-US" altLang="zh-CN" dirty="0" err="1"/>
              <a:t>ΣTPi</a:t>
            </a:r>
            <a:r>
              <a:rPr lang="en-US" altLang="zh-CN" dirty="0"/>
              <a:t> / </a:t>
            </a:r>
            <a:r>
              <a:rPr lang="en-US" altLang="zh-CN" dirty="0" err="1"/>
              <a:t>Σ</a:t>
            </a:r>
            <a:r>
              <a:rPr lang="en-US" altLang="zh-CN" dirty="0"/>
              <a:t>(</a:t>
            </a:r>
            <a:r>
              <a:rPr lang="en-US" altLang="zh-CN" dirty="0" err="1"/>
              <a:t>TPi</a:t>
            </a:r>
            <a:r>
              <a:rPr lang="en-US" altLang="zh-CN" dirty="0"/>
              <a:t> + </a:t>
            </a:r>
            <a:r>
              <a:rPr lang="en-US" altLang="zh-CN" dirty="0" err="1"/>
              <a:t>FNi</a:t>
            </a:r>
            <a:r>
              <a:rPr lang="en-US" altLang="zh-CN" dirty="0"/>
              <a:t>)∀</a:t>
            </a:r>
            <a:r>
              <a:rPr lang="en-US" altLang="zh-CN" dirty="0" err="1"/>
              <a:t>i</a:t>
            </a:r>
            <a:r>
              <a:rPr lang="en-US" altLang="zh-CN" dirty="0"/>
              <a:t> {</a:t>
            </a:r>
            <a:r>
              <a:rPr lang="en-US" altLang="zh-CN" dirty="0" err="1"/>
              <a:t>Happy,Sad,Angry</a:t>
            </a:r>
            <a:r>
              <a:rPr lang="en-US" altLang="zh-CN" dirty="0" smtClean="0"/>
              <a:t>}</a:t>
            </a:r>
          </a:p>
          <a:p>
            <a:pPr lvl="3"/>
            <a:r>
              <a:rPr lang="en-US" altLang="zh-CN" dirty="0" err="1" smtClean="0"/>
              <a:t>TPi</a:t>
            </a:r>
            <a:r>
              <a:rPr lang="en-US" altLang="zh-CN" dirty="0" smtClean="0"/>
              <a:t> </a:t>
            </a:r>
            <a:r>
              <a:rPr lang="en-US" altLang="zh-CN" dirty="0"/>
              <a:t>is the number of samples of class </a:t>
            </a:r>
            <a:r>
              <a:rPr lang="en-US" altLang="zh-CN" dirty="0" err="1"/>
              <a:t>i</a:t>
            </a:r>
            <a:r>
              <a:rPr lang="en-US" altLang="zh-CN" dirty="0"/>
              <a:t> which are correctly </a:t>
            </a:r>
            <a:r>
              <a:rPr lang="en-US" altLang="zh-CN" dirty="0" smtClean="0"/>
              <a:t>predicted</a:t>
            </a:r>
          </a:p>
          <a:p>
            <a:pPr lvl="3"/>
            <a:r>
              <a:rPr lang="en-US" altLang="zh-CN" dirty="0" err="1" smtClean="0"/>
              <a:t>FNi</a:t>
            </a:r>
            <a:r>
              <a:rPr lang="en-US" altLang="zh-CN" dirty="0" smtClean="0"/>
              <a:t> </a:t>
            </a:r>
            <a:r>
              <a:rPr lang="en-US" altLang="zh-CN" dirty="0"/>
              <a:t>and </a:t>
            </a:r>
            <a:r>
              <a:rPr lang="en-US" altLang="zh-CN" dirty="0" err="1"/>
              <a:t>FPi</a:t>
            </a:r>
            <a:r>
              <a:rPr lang="en-US" altLang="zh-CN" dirty="0"/>
              <a:t> are the counts of Type-I and Type-II errors respectively for the samples of class </a:t>
            </a:r>
            <a:r>
              <a:rPr lang="en-US" altLang="zh-CN" dirty="0" err="1"/>
              <a:t>i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pPr lvl="2"/>
            <a:r>
              <a:rPr lang="en-US" altLang="zh-CN" dirty="0"/>
              <a:t>ﬁnal metric F1µ will be calculated as the harmonic mean of Pµ and Rµ.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6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71" y="1893513"/>
            <a:ext cx="7927636" cy="249919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79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352</TotalTime>
  <Words>319</Words>
  <Application>Microsoft Macintosh PowerPoint</Application>
  <PresentationFormat>宽屏</PresentationFormat>
  <Paragraphs>122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Calibri</vt:lpstr>
      <vt:lpstr>Calibri Light</vt:lpstr>
      <vt:lpstr>Cambria Math</vt:lpstr>
      <vt:lpstr>SimHei</vt:lpstr>
      <vt:lpstr>Wingdings</vt:lpstr>
      <vt:lpstr>宋体</vt:lpstr>
      <vt:lpstr>新細明體</vt:lpstr>
      <vt:lpstr>怀旧</vt:lpstr>
      <vt:lpstr>SemEval2019 Task3</vt:lpstr>
      <vt:lpstr>Dataset</vt:lpstr>
      <vt:lpstr>Preprocess</vt:lpstr>
      <vt:lpstr>Embedding</vt:lpstr>
      <vt:lpstr>Model</vt:lpstr>
      <vt:lpstr>Evaluation</vt:lpstr>
      <vt:lpstr>Results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SemEval2019 Task3</dc:title>
  <dc:creator>Microsoft Office 用户</dc:creator>
  <cp:lastModifiedBy>Microsoft Office 用户</cp:lastModifiedBy>
  <cp:revision>19</cp:revision>
  <dcterms:created xsi:type="dcterms:W3CDTF">2018-11-30T07:36:57Z</dcterms:created>
  <dcterms:modified xsi:type="dcterms:W3CDTF">2018-12-01T02:47:24Z</dcterms:modified>
</cp:coreProperties>
</file>