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9"/>
    <p:restoredTop sz="94652"/>
  </p:normalViewPr>
  <p:slideViewPr>
    <p:cSldViewPr snapToGrid="0" snapToObjects="1">
      <p:cViewPr>
        <p:scale>
          <a:sx n="100" d="100"/>
          <a:sy n="100" d="100"/>
        </p:scale>
        <p:origin x="544" y="-2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7</a:t>
            </a:fld>
            <a:endParaRPr kumimoji="1" lang="zh-CN" altLang="en-US"/>
          </a:p>
        </p:txBody>
      </p:sp>
    </p:spTree>
    <p:extLst>
      <p:ext uri="{BB962C8B-B14F-4D97-AF65-F5344CB8AC3E}">
        <p14:creationId xmlns:p14="http://schemas.microsoft.com/office/powerpoint/2010/main" val="70308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11</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2018/12/11</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2018/12/11</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Sentiment Analysis</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3405997" cy="461665"/>
          </a:xfrm>
          <a:prstGeom prst="rect">
            <a:avLst/>
          </a:prstGeom>
        </p:spPr>
        <p:txBody>
          <a:bodyPr wrap="none">
            <a:spAutoFit/>
          </a:bodyPr>
          <a:lstStyle/>
          <a:p>
            <a:r>
              <a:rPr lang="zh-CN" altLang="en-US" sz="1200" dirty="0">
                <a:solidFill>
                  <a:schemeClr val="bg1"/>
                </a:solidFill>
              </a:rPr>
              <a:t>Xiaojie Sun, Menghao Du, Hua Shi, Wenming </a:t>
            </a:r>
            <a:r>
              <a:rPr lang="zh-CN" altLang="en-US" sz="1200" dirty="0" smtClean="0">
                <a:solidFill>
                  <a:schemeClr val="bg1"/>
                </a:solidFill>
              </a:rPr>
              <a:t>Huang</a:t>
            </a:r>
            <a:endParaRPr lang="en-US" altLang="zh-CN" sz="1200" dirty="0" smtClean="0">
              <a:solidFill>
                <a:schemeClr val="bg1"/>
              </a:solidFill>
            </a:endParaRPr>
          </a:p>
          <a:p>
            <a:r>
              <a:rPr lang="en-US" altLang="zh-CN" sz="1200" dirty="0">
                <a:solidFill>
                  <a:schemeClr val="bg1"/>
                </a:solidFill>
              </a:rPr>
              <a:t>ICACS '18, July 27–29, 2018, Beijing, China</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396335"/>
            <a:ext cx="4688976" cy="461665"/>
          </a:xfrm>
          <a:prstGeom prst="rect">
            <a:avLst/>
          </a:prstGeom>
        </p:spPr>
        <p:txBody>
          <a:bodyPr wrap="none">
            <a:spAutoFit/>
          </a:bodyPr>
          <a:lstStyle/>
          <a:p>
            <a:r>
              <a:rPr kumimoji="1" lang="en-US" altLang="zh-CN" sz="1200" dirty="0" err="1">
                <a:solidFill>
                  <a:schemeClr val="bg1"/>
                </a:solidFill>
              </a:rPr>
              <a:t>Abdalraouf</a:t>
            </a:r>
            <a:r>
              <a:rPr kumimoji="1" lang="en-US" altLang="zh-CN" sz="1200" dirty="0">
                <a:solidFill>
                  <a:schemeClr val="bg1"/>
                </a:solidFill>
              </a:rPr>
              <a:t> Hassan, </a:t>
            </a:r>
            <a:r>
              <a:rPr kumimoji="1" lang="en-US" altLang="zh-CN" sz="1200" dirty="0" err="1">
                <a:solidFill>
                  <a:schemeClr val="bg1"/>
                </a:solidFill>
              </a:rPr>
              <a:t>Ausif</a:t>
            </a:r>
            <a:r>
              <a:rPr kumimoji="1" lang="en-US" altLang="zh-CN" sz="1200" dirty="0">
                <a:solidFill>
                  <a:schemeClr val="bg1"/>
                </a:solidFill>
              </a:rPr>
              <a:t> </a:t>
            </a:r>
            <a:r>
              <a:rPr kumimoji="1" lang="en-US" altLang="zh-CN" sz="1200" dirty="0" smtClean="0">
                <a:solidFill>
                  <a:schemeClr val="bg1"/>
                </a:solidFill>
              </a:rPr>
              <a:t>Mahmood</a:t>
            </a:r>
          </a:p>
          <a:p>
            <a:r>
              <a:rPr lang="en-US" altLang="zh-CN" sz="1200" dirty="0">
                <a:solidFill>
                  <a:schemeClr val="bg1"/>
                </a:solidFill>
              </a:rPr>
              <a:t>2017 3rd International Conference on Control, Automation and Robotics</a:t>
            </a:r>
            <a:endParaRPr lang="zh-CN" altLang="en-US" sz="1200" dirty="0">
              <a:solidFill>
                <a:schemeClr val="bg1"/>
              </a:solidFill>
            </a:endParaRPr>
          </a:p>
        </p:txBody>
      </p:sp>
    </p:spTree>
    <p:extLst>
      <p:ext uri="{BB962C8B-B14F-4D97-AF65-F5344CB8AC3E}">
        <p14:creationId xmlns:p14="http://schemas.microsoft.com/office/powerpoint/2010/main" val="2005330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396335"/>
            <a:ext cx="7668768" cy="461665"/>
          </a:xfrm>
          <a:prstGeom prst="rect">
            <a:avLst/>
          </a:prstGeom>
        </p:spPr>
        <p:txBody>
          <a:bodyPr wrap="square">
            <a:spAutoFit/>
          </a:bodyPr>
          <a:lstStyle/>
          <a:p>
            <a:r>
              <a:rPr lang="zh-CN" altLang="en-US" sz="1200" dirty="0">
                <a:solidFill>
                  <a:schemeClr val="bg1"/>
                </a:solidFill>
              </a:rPr>
              <a:t>Gichang Lee, Jaeyun Jeong, Seungwan Seo, CzangYeob Kim, Pilsung </a:t>
            </a:r>
            <a:r>
              <a:rPr lang="zh-CN" altLang="en-US" sz="1200" dirty="0" smtClean="0">
                <a:solidFill>
                  <a:schemeClr val="bg1"/>
                </a:solidFill>
              </a:rPr>
              <a:t>Kang</a:t>
            </a:r>
            <a:endParaRPr lang="en-US" altLang="zh-CN" sz="1200" dirty="0" smtClean="0">
              <a:solidFill>
                <a:schemeClr val="bg1"/>
              </a:solidFill>
            </a:endParaRPr>
          </a:p>
          <a:p>
            <a:r>
              <a:rPr lang="pt-BR" altLang="zh-CN" sz="1200" dirty="0">
                <a:solidFill>
                  <a:schemeClr val="bg1"/>
                </a:solidFill>
              </a:rPr>
              <a:t>arXiv:1709.09885v2 [</a:t>
            </a:r>
            <a:r>
              <a:rPr lang="pt-BR" altLang="zh-CN" sz="1200" dirty="0" err="1">
                <a:solidFill>
                  <a:schemeClr val="bg1"/>
                </a:solidFill>
              </a:rPr>
              <a:t>cs.CL</a:t>
            </a:r>
            <a:r>
              <a:rPr lang="pt-BR" altLang="zh-CN" sz="1200" dirty="0">
                <a:solidFill>
                  <a:schemeClr val="bg1"/>
                </a:solidFill>
              </a:rPr>
              <a:t>] 29 </a:t>
            </a:r>
            <a:r>
              <a:rPr lang="pt-BR" altLang="zh-CN" sz="1200" dirty="0" err="1">
                <a:solidFill>
                  <a:schemeClr val="bg1"/>
                </a:solidFill>
              </a:rPr>
              <a:t>Sep</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Using Context Information for Dialog Act Classification in </a:t>
            </a:r>
            <a:r>
              <a:rPr kumimoji="1" lang="en-US" altLang="zh-CN" dirty="0" smtClean="0"/>
              <a:t>DNN Framework (2018)</a:t>
            </a:r>
            <a:endParaRPr kumimoji="1" lang="zh-CN" altLang="en-US" dirty="0"/>
          </a:p>
        </p:txBody>
      </p:sp>
      <p:sp>
        <p:nvSpPr>
          <p:cNvPr id="3" name="内容占位符 2"/>
          <p:cNvSpPr>
            <a:spLocks noGrp="1"/>
          </p:cNvSpPr>
          <p:nvPr>
            <p:ph idx="1"/>
          </p:nvPr>
        </p:nvSpPr>
        <p:spPr>
          <a:xfrm>
            <a:off x="1097280" y="1845734"/>
            <a:ext cx="4052309" cy="4023360"/>
          </a:xfrm>
        </p:spPr>
        <p:txBody>
          <a:bodyPr>
            <a:normAutofit/>
          </a:bodyPr>
          <a:lstStyle/>
          <a:p>
            <a:r>
              <a:rPr kumimoji="1" lang="en-US" altLang="zh-CN" dirty="0" smtClean="0"/>
              <a:t>Abstract</a:t>
            </a:r>
          </a:p>
          <a:p>
            <a:pPr lvl="1"/>
            <a:r>
              <a:rPr kumimoji="1" lang="en-US" altLang="zh-CN" dirty="0" smtClean="0"/>
              <a:t>A </a:t>
            </a:r>
            <a:r>
              <a:rPr kumimoji="1" lang="en-US" altLang="zh-CN" dirty="0"/>
              <a:t>few recent studies explored using deep learning neural networks for DA classification, however, it is not clear yet what is the best method for </a:t>
            </a:r>
            <a:r>
              <a:rPr kumimoji="1" lang="en-US" altLang="zh-CN" b="1" dirty="0">
                <a:solidFill>
                  <a:srgbClr val="FF0000"/>
                </a:solidFill>
              </a:rPr>
              <a:t>using dialog context </a:t>
            </a:r>
            <a:r>
              <a:rPr kumimoji="1" lang="en-US" altLang="zh-CN" dirty="0"/>
              <a:t>or </a:t>
            </a:r>
            <a:r>
              <a:rPr kumimoji="1" lang="en-US" altLang="zh-CN" b="1" dirty="0">
                <a:solidFill>
                  <a:srgbClr val="FF0000"/>
                </a:solidFill>
              </a:rPr>
              <a:t>DA sequential information</a:t>
            </a:r>
            <a:r>
              <a:rPr kumimoji="1" lang="en-US" altLang="zh-CN" dirty="0"/>
              <a:t>, and how much gain it brings</a:t>
            </a:r>
            <a:r>
              <a:rPr kumimoji="1" lang="en-US" altLang="zh-CN" dirty="0" smtClean="0"/>
              <a:t>.</a:t>
            </a:r>
          </a:p>
          <a:p>
            <a:pPr lvl="1"/>
            <a:r>
              <a:rPr kumimoji="1" lang="en-US" altLang="zh-CN" dirty="0" smtClean="0"/>
              <a:t>Our </a:t>
            </a:r>
            <a:r>
              <a:rPr kumimoji="1" lang="en-US" altLang="zh-CN" b="1" dirty="0">
                <a:solidFill>
                  <a:srgbClr val="FF0000"/>
                </a:solidFill>
              </a:rPr>
              <a:t>proposed methods </a:t>
            </a:r>
            <a:r>
              <a:rPr kumimoji="1" lang="en-US" altLang="zh-CN" dirty="0"/>
              <a:t>include using </a:t>
            </a:r>
            <a:r>
              <a:rPr kumimoji="1" lang="en-US" altLang="zh-CN" b="1" dirty="0">
                <a:solidFill>
                  <a:srgbClr val="FF0000"/>
                </a:solidFill>
              </a:rPr>
              <a:t>hierarchical models </a:t>
            </a:r>
            <a:r>
              <a:rPr kumimoji="1" lang="en-US" altLang="zh-CN" dirty="0"/>
              <a:t>(recurrent neural networks (RNN) or CNN) for DA sequence </a:t>
            </a:r>
            <a:r>
              <a:rPr kumimoji="1" lang="en-US" altLang="zh-CN" dirty="0" smtClean="0"/>
              <a:t>tagging</a:t>
            </a:r>
          </a:p>
        </p:txBody>
      </p:sp>
      <p:sp>
        <p:nvSpPr>
          <p:cNvPr id="4" name="矩形 3"/>
          <p:cNvSpPr/>
          <p:nvPr/>
        </p:nvSpPr>
        <p:spPr>
          <a:xfrm>
            <a:off x="1097280" y="6388510"/>
            <a:ext cx="5830635" cy="461665"/>
          </a:xfrm>
          <a:prstGeom prst="rect">
            <a:avLst/>
          </a:prstGeom>
        </p:spPr>
        <p:txBody>
          <a:bodyPr wrap="none">
            <a:spAutoFit/>
          </a:bodyPr>
          <a:lstStyle/>
          <a:p>
            <a:r>
              <a:rPr kumimoji="1" lang="en-US" altLang="zh-CN" sz="1200" dirty="0">
                <a:solidFill>
                  <a:schemeClr val="bg1"/>
                </a:solidFill>
              </a:rPr>
              <a:t>Yang </a:t>
            </a:r>
            <a:r>
              <a:rPr kumimoji="1" lang="en-US" altLang="zh-CN" sz="1200" dirty="0" smtClean="0">
                <a:solidFill>
                  <a:schemeClr val="bg1"/>
                </a:solidFill>
              </a:rPr>
              <a:t>Liu, Kun Han, </a:t>
            </a:r>
            <a:r>
              <a:rPr kumimoji="1" lang="en-US" altLang="zh-CN" sz="1200" dirty="0">
                <a:solidFill>
                  <a:schemeClr val="bg1"/>
                </a:solidFill>
              </a:rPr>
              <a:t>Zhao </a:t>
            </a:r>
            <a:r>
              <a:rPr kumimoji="1" lang="en-US" altLang="zh-CN" sz="1200" dirty="0" smtClean="0">
                <a:solidFill>
                  <a:schemeClr val="bg1"/>
                </a:solidFill>
              </a:rPr>
              <a:t>Tan, </a:t>
            </a:r>
            <a:r>
              <a:rPr kumimoji="1" lang="en-US" altLang="zh-CN" sz="1200" dirty="0">
                <a:solidFill>
                  <a:schemeClr val="bg1"/>
                </a:solidFill>
              </a:rPr>
              <a:t>Yun </a:t>
            </a:r>
            <a:r>
              <a:rPr kumimoji="1" lang="en-US" altLang="zh-CN" sz="1200" dirty="0" smtClean="0">
                <a:solidFill>
                  <a:schemeClr val="bg1"/>
                </a:solidFill>
              </a:rPr>
              <a:t>Lei</a:t>
            </a:r>
          </a:p>
          <a:p>
            <a:r>
              <a:rPr lang="zh-CN" altLang="en-US" sz="1200" dirty="0">
                <a:solidFill>
                  <a:schemeClr val="bg1"/>
                </a:solidFill>
              </a:rPr>
              <a:t>Proceedings of the 2017 Conference on Empirical Methods in Natural Language </a:t>
            </a:r>
            <a:r>
              <a:rPr lang="zh-CN" altLang="en-US" sz="1200" dirty="0" smtClean="0">
                <a:solidFill>
                  <a:schemeClr val="bg1"/>
                </a:solidFill>
              </a:rPr>
              <a:t>Processing</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52" y="2527301"/>
            <a:ext cx="3492417" cy="261027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89" y="2256776"/>
            <a:ext cx="3535780" cy="2918899"/>
          </a:xfrm>
          <a:prstGeom prst="rect">
            <a:avLst/>
          </a:prstGeom>
        </p:spPr>
      </p:pic>
    </p:spTree>
    <p:extLst>
      <p:ext uri="{BB962C8B-B14F-4D97-AF65-F5344CB8AC3E}">
        <p14:creationId xmlns:p14="http://schemas.microsoft.com/office/powerpoint/2010/main" val="193291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Neural-based Context Representation Learning for Dialog Act </a:t>
            </a:r>
            <a:r>
              <a:rPr kumimoji="1" lang="en-US" altLang="zh-CN" dirty="0" smtClean="0"/>
              <a:t>Classification</a:t>
            </a:r>
            <a:r>
              <a:rPr kumimoji="1" lang="zh-TW" altLang="en-US" dirty="0" smtClean="0"/>
              <a:t> </a:t>
            </a:r>
            <a:r>
              <a:rPr kumimoji="1" lang="en-US" altLang="zh-TW" dirty="0" smtClean="0"/>
              <a:t>(2017)</a:t>
            </a:r>
            <a:endParaRPr kumimoji="1" lang="zh-CN" altLang="en-US" dirty="0"/>
          </a:p>
        </p:txBody>
      </p:sp>
      <p:sp>
        <p:nvSpPr>
          <p:cNvPr id="3" name="内容占位符 2"/>
          <p:cNvSpPr>
            <a:spLocks noGrp="1"/>
          </p:cNvSpPr>
          <p:nvPr>
            <p:ph idx="1"/>
          </p:nvPr>
        </p:nvSpPr>
        <p:spPr>
          <a:xfrm>
            <a:off x="1097280" y="1845734"/>
            <a:ext cx="10231120" cy="4023360"/>
          </a:xfrm>
        </p:spPr>
        <p:txBody>
          <a:bodyPr/>
          <a:lstStyle/>
          <a:p>
            <a:r>
              <a:rPr kumimoji="1" lang="en-US" altLang="zh-TW" dirty="0" smtClean="0"/>
              <a:t>Abstract</a:t>
            </a:r>
          </a:p>
          <a:p>
            <a:pPr lvl="1"/>
            <a:r>
              <a:rPr kumimoji="1" lang="en-US" altLang="zh-CN" dirty="0" smtClean="0"/>
              <a:t>We explore </a:t>
            </a:r>
            <a:r>
              <a:rPr kumimoji="1" lang="en-US" altLang="zh-CN" b="1" dirty="0" smtClean="0">
                <a:solidFill>
                  <a:srgbClr val="FF0000"/>
                </a:solidFill>
              </a:rPr>
              <a:t>context representation</a:t>
            </a:r>
            <a:r>
              <a:rPr kumimoji="1" lang="en-US" altLang="zh-CN" dirty="0" smtClean="0"/>
              <a:t> learning methods in neural-based models for dialog act classification.</a:t>
            </a:r>
          </a:p>
          <a:p>
            <a:pPr lvl="1"/>
            <a:r>
              <a:rPr kumimoji="1" lang="en-US" altLang="zh-CN" dirty="0" smtClean="0"/>
              <a:t>We </a:t>
            </a:r>
            <a:r>
              <a:rPr kumimoji="1" lang="en-US" altLang="zh-CN" dirty="0"/>
              <a:t>propose and compare extensively different methods which combine </a:t>
            </a:r>
            <a:r>
              <a:rPr kumimoji="1" lang="en-US" altLang="zh-CN" b="1" dirty="0">
                <a:solidFill>
                  <a:srgbClr val="FF0000"/>
                </a:solidFill>
              </a:rPr>
              <a:t>recurrent neural network </a:t>
            </a:r>
            <a:r>
              <a:rPr kumimoji="1" lang="en-US" altLang="zh-CN" dirty="0"/>
              <a:t>architectures and </a:t>
            </a:r>
            <a:r>
              <a:rPr kumimoji="1" lang="en-US" altLang="zh-CN" b="1" dirty="0">
                <a:solidFill>
                  <a:srgbClr val="FF0000"/>
                </a:solidFill>
              </a:rPr>
              <a:t>attention mechanisms </a:t>
            </a:r>
            <a:r>
              <a:rPr kumimoji="1" lang="en-US" altLang="zh-CN" dirty="0"/>
              <a:t>(AMs) at different context levels</a:t>
            </a:r>
            <a:r>
              <a:rPr kumimoji="1" lang="en-US" altLang="zh-CN" dirty="0" smtClean="0"/>
              <a:t>.</a:t>
            </a:r>
          </a:p>
        </p:txBody>
      </p:sp>
      <p:sp>
        <p:nvSpPr>
          <p:cNvPr id="4" name="矩形 3"/>
          <p:cNvSpPr/>
          <p:nvPr/>
        </p:nvSpPr>
        <p:spPr>
          <a:xfrm>
            <a:off x="1097280" y="6396335"/>
            <a:ext cx="6096000" cy="461665"/>
          </a:xfrm>
          <a:prstGeom prst="rect">
            <a:avLst/>
          </a:prstGeom>
        </p:spPr>
        <p:txBody>
          <a:bodyPr>
            <a:spAutoFit/>
          </a:bodyPr>
          <a:lstStyle/>
          <a:p>
            <a:r>
              <a:rPr lang="zh-CN" altLang="en-US" sz="1200" dirty="0">
                <a:solidFill>
                  <a:schemeClr val="bg1"/>
                </a:solidFill>
              </a:rPr>
              <a:t>Daniel Ortega Ngoc Thang </a:t>
            </a:r>
            <a:r>
              <a:rPr lang="zh-CN" altLang="en-US" sz="1200" dirty="0" smtClean="0">
                <a:solidFill>
                  <a:schemeClr val="bg1"/>
                </a:solidFill>
              </a:rPr>
              <a:t>Vu</a:t>
            </a:r>
            <a:endParaRPr lang="en-US" altLang="zh-CN" sz="1200" dirty="0" smtClean="0">
              <a:solidFill>
                <a:schemeClr val="bg1"/>
              </a:solidFill>
            </a:endParaRPr>
          </a:p>
          <a:p>
            <a:r>
              <a:rPr lang="zh-CN" altLang="en-US" sz="1200" dirty="0" smtClean="0">
                <a:solidFill>
                  <a:schemeClr val="bg1"/>
                </a:solidFill>
              </a:rPr>
              <a:t>arXiv</a:t>
            </a:r>
            <a:r>
              <a:rPr lang="zh-CN" altLang="en-US" sz="1200" dirty="0">
                <a:solidFill>
                  <a:schemeClr val="bg1"/>
                </a:solidFill>
              </a:rPr>
              <a:t>:1708.02561v1 [cs.CL] 8 Aug 2017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80" y="3121285"/>
            <a:ext cx="6916420" cy="3076412"/>
          </a:xfrm>
          <a:prstGeom prst="rect">
            <a:avLst/>
          </a:prstGeom>
        </p:spPr>
      </p:pic>
    </p:spTree>
    <p:extLst>
      <p:ext uri="{BB962C8B-B14F-4D97-AF65-F5344CB8AC3E}">
        <p14:creationId xmlns:p14="http://schemas.microsoft.com/office/powerpoint/2010/main" val="138637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27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396335"/>
            <a:ext cx="5405582" cy="461665"/>
          </a:xfrm>
          <a:prstGeom prst="rect">
            <a:avLst/>
          </a:prstGeom>
        </p:spPr>
        <p:txBody>
          <a:bodyPr wrap="none">
            <a:spAutoFit/>
          </a:bodyPr>
          <a:lstStyle/>
          <a:p>
            <a:r>
              <a:rPr kumimoji="1" lang="en-US" altLang="zh-CN" sz="1200" dirty="0" smtClean="0">
                <a:solidFill>
                  <a:schemeClr val="bg1"/>
                </a:solidFill>
              </a:rPr>
              <a:t>Author: Toru Shimizu, </a:t>
            </a:r>
            <a:r>
              <a:rPr kumimoji="1" lang="en-US" altLang="zh-CN" sz="1200" dirty="0" err="1" smtClean="0">
                <a:solidFill>
                  <a:schemeClr val="bg1"/>
                </a:solidFill>
              </a:rPr>
              <a:t>Hayato</a:t>
            </a:r>
            <a:r>
              <a:rPr kumimoji="1" lang="en-US" altLang="zh-CN" sz="1200" dirty="0" smtClean="0">
                <a:solidFill>
                  <a:schemeClr val="bg1"/>
                </a:solidFill>
              </a:rPr>
              <a:t> Kobayashi, Nobuyuki </a:t>
            </a:r>
            <a:r>
              <a:rPr kumimoji="1" lang="en-US" altLang="zh-CN" sz="1200" dirty="0" smtClean="0">
                <a:solidFill>
                  <a:schemeClr val="bg1"/>
                </a:solidFill>
              </a:rPr>
              <a:t>Shimizu</a:t>
            </a:r>
          </a:p>
          <a:p>
            <a:r>
              <a:rPr kumimoji="1" lang="en-US" altLang="zh-CN" sz="1200" dirty="0">
                <a:solidFill>
                  <a:schemeClr val="bg1"/>
                </a:solidFill>
              </a:rPr>
              <a:t>The 32nd Annual Conference of the Japanese Society for Artificial Intelligence, 2018</a:t>
            </a:r>
            <a:endParaRPr kumimoji="1" lang="en-US" altLang="zh-CN" sz="1200" dirty="0" smtClean="0">
              <a:solidFill>
                <a:schemeClr val="bg1"/>
              </a:solidFill>
            </a:endParaRPr>
          </a:p>
        </p:txBody>
      </p:sp>
    </p:spTree>
    <p:extLst>
      <p:ext uri="{BB962C8B-B14F-4D97-AF65-F5344CB8AC3E}">
        <p14:creationId xmlns:p14="http://schemas.microsoft.com/office/powerpoint/2010/main" val="16507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396335"/>
            <a:ext cx="9039225" cy="461665"/>
          </a:xfrm>
          <a:prstGeom prst="rect">
            <a:avLst/>
          </a:prstGeom>
        </p:spPr>
        <p:txBody>
          <a:bodyPr wrap="square">
            <a:spAutoFit/>
          </a:bodyPr>
          <a:lstStyle/>
          <a:p>
            <a:r>
              <a:rPr kumimoji="1" lang="en-US" altLang="zh-CN" sz="1200" dirty="0" smtClean="0">
                <a:solidFill>
                  <a:schemeClr val="bg1"/>
                </a:solidFill>
              </a:rPr>
              <a:t>Author: </a:t>
            </a:r>
            <a:r>
              <a:rPr lang="en-US" altLang="zh-CN" sz="1200" dirty="0">
                <a:solidFill>
                  <a:schemeClr val="bg1"/>
                </a:solidFill>
              </a:rPr>
              <a:t>Shashank and </a:t>
            </a:r>
            <a:r>
              <a:rPr lang="en-US" altLang="zh-CN" sz="1200" dirty="0" err="1">
                <a:solidFill>
                  <a:schemeClr val="bg1"/>
                </a:solidFill>
              </a:rPr>
              <a:t>Pushpak</a:t>
            </a:r>
            <a:r>
              <a:rPr lang="en-US" altLang="zh-CN" sz="1200" dirty="0">
                <a:solidFill>
                  <a:schemeClr val="bg1"/>
                </a:solidFill>
              </a:rPr>
              <a:t> </a:t>
            </a:r>
            <a:r>
              <a:rPr lang="en-US" altLang="zh-CN" sz="1200" dirty="0" smtClean="0">
                <a:solidFill>
                  <a:schemeClr val="bg1"/>
                </a:solidFill>
              </a:rPr>
              <a:t>Bhattacharyya</a:t>
            </a:r>
          </a:p>
          <a:p>
            <a:r>
              <a:rPr kumimoji="1" lang="en-US" altLang="zh-CN" sz="1200" dirty="0">
                <a:solidFill>
                  <a:schemeClr val="bg1"/>
                </a:solidFill>
              </a:rPr>
              <a:t>Proceedings of ICON-2008: 6th International Conference on Natural Language Processing</a:t>
            </a:r>
            <a:endParaRPr kumimoji="1" lang="en-US" altLang="zh-CN" sz="1200"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396335"/>
            <a:ext cx="3750963" cy="461665"/>
          </a:xfrm>
          <a:prstGeom prst="rect">
            <a:avLst/>
          </a:prstGeom>
        </p:spPr>
        <p:txBody>
          <a:bodyPr wrap="none">
            <a:spAutoFit/>
          </a:bodyPr>
          <a:lstStyle/>
          <a:p>
            <a:r>
              <a:rPr lang="zh-CN" altLang="en-US" sz="1200" dirty="0" smtClean="0">
                <a:solidFill>
                  <a:schemeClr val="bg1"/>
                </a:solidFill>
              </a:rPr>
              <a:t>Kunwoo Park, Jaewoo Kim, Jaram Park, Meeyoung </a:t>
            </a:r>
            <a:r>
              <a:rPr lang="zh-CN" altLang="en-US" sz="1200" dirty="0" smtClean="0">
                <a:solidFill>
                  <a:schemeClr val="bg1"/>
                </a:solidFill>
              </a:rPr>
              <a:t>Cha</a:t>
            </a:r>
            <a:endParaRPr lang="en-US" altLang="zh-CN" sz="1200" dirty="0" smtClean="0">
              <a:solidFill>
                <a:schemeClr val="bg1"/>
              </a:solidFill>
            </a:endParaRPr>
          </a:p>
          <a:p>
            <a:r>
              <a:rPr lang="en-US" altLang="zh-CN" sz="1200" dirty="0">
                <a:solidFill>
                  <a:schemeClr val="bg1"/>
                </a:solidFill>
              </a:rPr>
              <a:t>CIKM’15, October 19-23, 2015, Melbourne, VIC, Australia</a:t>
            </a:r>
            <a:endParaRPr lang="zh-CN" altLang="en-US" sz="1200" dirty="0">
              <a:solidFill>
                <a:schemeClr val="bg1"/>
              </a:solidFill>
            </a:endParaRPr>
          </a:p>
        </p:txBody>
      </p:sp>
    </p:spTree>
    <p:extLst>
      <p:ext uri="{BB962C8B-B14F-4D97-AF65-F5344CB8AC3E}">
        <p14:creationId xmlns:p14="http://schemas.microsoft.com/office/powerpoint/2010/main" val="57076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396335"/>
            <a:ext cx="7188200" cy="461665"/>
          </a:xfrm>
          <a:prstGeom prst="rect">
            <a:avLst/>
          </a:prstGeom>
        </p:spPr>
        <p:txBody>
          <a:bodyPr wrap="square">
            <a:spAutoFit/>
          </a:bodyPr>
          <a:lstStyle/>
          <a:p>
            <a:r>
              <a:rPr lang="zh-CN" altLang="en-US" sz="1200" dirty="0" smtClean="0">
                <a:solidFill>
                  <a:schemeClr val="bg1"/>
                </a:solidFill>
              </a:rPr>
              <a:t>Rodrigo Rodrigues do Carmo, Anísio Mendes Lacerda, Daniel Hasan </a:t>
            </a:r>
            <a:r>
              <a:rPr lang="zh-CN" altLang="en-US" sz="1200" dirty="0" smtClean="0">
                <a:solidFill>
                  <a:schemeClr val="bg1"/>
                </a:solidFill>
              </a:rPr>
              <a:t>Dalip</a:t>
            </a:r>
            <a:endParaRPr lang="en-US" altLang="zh-CN" sz="1200" dirty="0" smtClean="0">
              <a:solidFill>
                <a:schemeClr val="bg1"/>
              </a:solidFill>
            </a:endParaRPr>
          </a:p>
          <a:p>
            <a:r>
              <a:rPr lang="en-US" altLang="zh-CN" sz="1200" dirty="0" err="1">
                <a:solidFill>
                  <a:schemeClr val="bg1"/>
                </a:solidFill>
              </a:rPr>
              <a:t>WebMedia</a:t>
            </a:r>
            <a:r>
              <a:rPr lang="en-US" altLang="zh-CN" sz="1200" dirty="0">
                <a:solidFill>
                  <a:schemeClr val="bg1"/>
                </a:solidFill>
              </a:rPr>
              <a:t> ’17, October 17–20, 2017, </a:t>
            </a:r>
            <a:r>
              <a:rPr lang="en-US" altLang="zh-CN" sz="1200" dirty="0" err="1">
                <a:solidFill>
                  <a:schemeClr val="bg1"/>
                </a:solidFill>
              </a:rPr>
              <a:t>Gramado</a:t>
            </a:r>
            <a:r>
              <a:rPr lang="en-US" altLang="zh-CN" sz="1200" dirty="0">
                <a:solidFill>
                  <a:schemeClr val="bg1"/>
                </a:solidFill>
              </a:rPr>
              <a:t>, Brazil</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396335"/>
            <a:ext cx="3224024" cy="461665"/>
          </a:xfrm>
          <a:prstGeom prst="rect">
            <a:avLst/>
          </a:prstGeom>
        </p:spPr>
        <p:txBody>
          <a:bodyPr wrap="none">
            <a:spAutoFit/>
          </a:bodyPr>
          <a:lstStyle/>
          <a:p>
            <a:r>
              <a:rPr kumimoji="1" lang="en-US" altLang="zh-CN" sz="1200" dirty="0" err="1">
                <a:solidFill>
                  <a:schemeClr val="bg1"/>
                </a:solidFill>
              </a:rPr>
              <a:t>Guoxiu</a:t>
            </a:r>
            <a:r>
              <a:rPr kumimoji="1" lang="en-US" altLang="zh-CN" sz="1200" dirty="0">
                <a:solidFill>
                  <a:schemeClr val="bg1"/>
                </a:solidFill>
              </a:rPr>
              <a:t> He, Wei </a:t>
            </a:r>
            <a:r>
              <a:rPr kumimoji="1" lang="en-US" altLang="zh-CN" sz="1200" dirty="0" smtClean="0">
                <a:solidFill>
                  <a:schemeClr val="bg1"/>
                </a:solidFill>
              </a:rPr>
              <a:t>Lu</a:t>
            </a:r>
          </a:p>
          <a:p>
            <a:r>
              <a:rPr kumimoji="1" lang="en-US" altLang="zh-CN" sz="1200" dirty="0">
                <a:solidFill>
                  <a:schemeClr val="bg1"/>
                </a:solidFill>
              </a:rPr>
              <a:t>ICTIR ’18, September 14–17, 2018, Tianjin, China</a:t>
            </a:r>
            <a:endParaRPr kumimoji="1"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396335"/>
            <a:ext cx="7576820" cy="461665"/>
          </a:xfrm>
          <a:prstGeom prst="rect">
            <a:avLst/>
          </a:prstGeom>
        </p:spPr>
        <p:txBody>
          <a:bodyPr wrap="square">
            <a:spAutoFit/>
          </a:bodyPr>
          <a:lstStyle/>
          <a:p>
            <a:r>
              <a:rPr lang="zh-CN" altLang="en-US" sz="1200" dirty="0">
                <a:solidFill>
                  <a:schemeClr val="bg1"/>
                </a:solidFill>
              </a:rPr>
              <a:t>Umang Gupta, Ankush Chatterjee, Radhakrishnan Srikanth, Puneet </a:t>
            </a:r>
            <a:r>
              <a:rPr lang="zh-CN" altLang="en-US" sz="1200" dirty="0" smtClean="0">
                <a:solidFill>
                  <a:schemeClr val="bg1"/>
                </a:solidFill>
              </a:rPr>
              <a:t>Agrawal</a:t>
            </a:r>
            <a:endParaRPr lang="en-US" altLang="zh-CN" sz="1200" dirty="0" smtClean="0">
              <a:solidFill>
                <a:schemeClr val="bg1"/>
              </a:solidFill>
            </a:endParaRPr>
          </a:p>
          <a:p>
            <a:r>
              <a:rPr lang="en-US" altLang="zh-CN" sz="1200" dirty="0" err="1">
                <a:solidFill>
                  <a:schemeClr val="bg1"/>
                </a:solidFill>
              </a:rPr>
              <a:t>Neu</a:t>
            </a:r>
            <a:r>
              <a:rPr lang="en-US" altLang="zh-CN" sz="1200" dirty="0">
                <a:solidFill>
                  <a:schemeClr val="bg1"/>
                </a:solidFill>
              </a:rPr>
              <a:t>-IR ’17, August 11, 2017, Shinjuku, Tokyo, Japan</a:t>
            </a:r>
            <a:endParaRPr lang="zh-CN" altLang="en-US" sz="1200" dirty="0">
              <a:solidFill>
                <a:schemeClr val="bg1"/>
              </a:solidFill>
            </a:endParaRPr>
          </a:p>
        </p:txBody>
      </p:sp>
    </p:spTree>
    <p:extLst>
      <p:ext uri="{BB962C8B-B14F-4D97-AF65-F5344CB8AC3E}">
        <p14:creationId xmlns:p14="http://schemas.microsoft.com/office/powerpoint/2010/main" val="1911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396335"/>
            <a:ext cx="10345420" cy="461665"/>
          </a:xfrm>
          <a:prstGeom prst="rect">
            <a:avLst/>
          </a:prstGeom>
        </p:spPr>
        <p:txBody>
          <a:bodyPr wrap="square">
            <a:spAutoFit/>
          </a:bodyPr>
          <a:lstStyle/>
          <a:p>
            <a:r>
              <a:rPr lang="zh-CN" altLang="en-US" sz="1200" dirty="0">
                <a:solidFill>
                  <a:schemeClr val="bg1"/>
                </a:solidFill>
              </a:rPr>
              <a:t>Devamanyu Hazarika, Soujanya Poria, Amir Zadeh, Erik Cambria, Louis-Philippe Morency,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NAACL-HLT 2018, pages 2122–2132</a:t>
            </a:r>
            <a:endParaRPr lang="zh-CN" altLang="en-US" sz="12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31291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25627"/>
            <a:ext cx="2685800" cy="461665"/>
          </a:xfrm>
          <a:prstGeom prst="rect">
            <a:avLst/>
          </a:prstGeom>
        </p:spPr>
        <p:txBody>
          <a:bodyPr wrap="none">
            <a:spAutoFit/>
          </a:bodyPr>
          <a:lstStyle/>
          <a:p>
            <a:r>
              <a:rPr lang="zh-CN" altLang="en-US" sz="1200" dirty="0">
                <a:solidFill>
                  <a:schemeClr val="bg1"/>
                </a:solidFill>
              </a:rPr>
              <a:t>Sayyed M. Zahiri, Jinho D. </a:t>
            </a:r>
            <a:r>
              <a:rPr lang="zh-CN" altLang="en-US" sz="1200" dirty="0" smtClean="0">
                <a:solidFill>
                  <a:schemeClr val="bg1"/>
                </a:solidFill>
              </a:rPr>
              <a:t>Choi</a:t>
            </a:r>
            <a:endParaRPr lang="en-US" altLang="zh-CN" sz="1200" dirty="0" smtClean="0">
              <a:solidFill>
                <a:schemeClr val="bg1"/>
              </a:solidFill>
            </a:endParaRPr>
          </a:p>
          <a:p>
            <a:r>
              <a:rPr lang="pt-BR" altLang="zh-CN" sz="1200" dirty="0">
                <a:solidFill>
                  <a:schemeClr val="bg1"/>
                </a:solidFill>
              </a:rPr>
              <a:t>arXiv:1708.04299v1 [</a:t>
            </a:r>
            <a:r>
              <a:rPr lang="pt-BR" altLang="zh-CN" sz="1200" dirty="0" err="1">
                <a:solidFill>
                  <a:schemeClr val="bg1"/>
                </a:solidFill>
              </a:rPr>
              <a:t>cs.CL</a:t>
            </a:r>
            <a:r>
              <a:rPr lang="pt-BR" altLang="zh-CN" sz="1200" dirty="0">
                <a:solidFill>
                  <a:schemeClr val="bg1"/>
                </a:solidFill>
              </a:rPr>
              <a:t>] 14 </a:t>
            </a:r>
            <a:r>
              <a:rPr lang="pt-BR" altLang="zh-CN" sz="1200" dirty="0" err="1">
                <a:solidFill>
                  <a:schemeClr val="bg1"/>
                </a:solidFill>
              </a:rPr>
              <a:t>Aug</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06645"/>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899</TotalTime>
  <Words>1785</Words>
  <Application>Microsoft Macintosh PowerPoint</Application>
  <PresentationFormat>宽屏</PresentationFormat>
  <Paragraphs>130</Paragraphs>
  <Slides>15</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Calibri</vt:lpstr>
      <vt:lpstr>Calibri Light</vt:lpstr>
      <vt:lpstr>DengXian</vt:lpstr>
      <vt:lpstr>宋体</vt:lpstr>
      <vt:lpstr>新細明體</vt:lpstr>
      <vt:lpstr>怀旧</vt:lpstr>
      <vt:lpstr>Text Sentiment Analysis</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Conversational Memory Network for Emotion Recognition in Dyadic Dialogue Videos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lpstr>Using Context Information for Dialog Act Classification in DNN Framework (2018)</vt:lpstr>
      <vt:lpstr>Neural-based Context Representation Learning for Dialog Act Classification (2017)</vt:lpstr>
      <vt:lpstr>PowerPoint 演示文稿</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44</cp:revision>
  <dcterms:created xsi:type="dcterms:W3CDTF">2018-12-04T11:57:56Z</dcterms:created>
  <dcterms:modified xsi:type="dcterms:W3CDTF">2018-12-11T12:29:43Z</dcterms:modified>
</cp:coreProperties>
</file>