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7" r:id="rId2"/>
    <p:sldId id="262" r:id="rId3"/>
    <p:sldId id="266" r:id="rId4"/>
    <p:sldId id="269" r:id="rId5"/>
    <p:sldId id="268" r:id="rId6"/>
    <p:sldId id="264" r:id="rId7"/>
    <p:sldId id="265" r:id="rId8"/>
    <p:sldId id="270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86344"/>
  </p:normalViewPr>
  <p:slideViewPr>
    <p:cSldViewPr snapToGrid="0" snapToObjects="1">
      <p:cViewPr>
        <p:scale>
          <a:sx n="150" d="100"/>
          <a:sy n="150" d="100"/>
        </p:scale>
        <p:origin x="-768" y="-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9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31F0F-F8A7-9A43-B401-B7727186A75D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9BD05-63A1-6340-AA5B-4B8479DB6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9BD05-63A1-6340-AA5B-4B8479DB6A9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3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6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2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2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7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2AC59C-C032-D047-AF73-28EA3771941F}" type="datetimeFigureOut">
              <a:rPr kumimoji="1" lang="zh-CN" altLang="en-US" smtClean="0"/>
              <a:t>2018/11/22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C2747-BDB8-DA4D-8B04-8593664F43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8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lt.qcri.org/semeval2019/index.php?id=task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is.de/events/semeval-19" TargetMode="External"/><Relationship Id="rId4" Type="http://schemas.openxmlformats.org/officeDocument/2006/relationships/hyperlink" Target="https://competitions.codalab.org/competitions/19935" TargetMode="External"/><Relationship Id="rId5" Type="http://schemas.openxmlformats.org/officeDocument/2006/relationships/hyperlink" Target="https://competitions.codalab.org/competitions/2001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umanizing-ai.com/emocontex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cWtOVsjmRYfNkBnC3" TargetMode="External"/><Relationship Id="rId4" Type="http://schemas.openxmlformats.org/officeDocument/2006/relationships/hyperlink" Target="https://pan.webis.de/semeval19/semeval19-w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rriam-webster.com/dictionary/partisa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1993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etitions.codalab.org/competitions/200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SemEval</a:t>
            </a:r>
            <a:r>
              <a:rPr lang="en-US" altLang="zh-CN" sz="5400" dirty="0" smtClean="0"/>
              <a:t> 2019 Subtask</a:t>
            </a:r>
            <a:endParaRPr lang="en-US" altLang="zh-CN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700" dirty="0" err="1" smtClean="0"/>
              <a:t>Xihao</a:t>
            </a:r>
            <a:r>
              <a:rPr kumimoji="1" lang="en-US" altLang="zh-CN" sz="1700" dirty="0" smtClean="0"/>
              <a:t> </a:t>
            </a:r>
            <a:r>
              <a:rPr kumimoji="1" lang="en-US" altLang="zh-CN" sz="1700" dirty="0" err="1" smtClean="0"/>
              <a:t>liang</a:t>
            </a:r>
            <a:endParaRPr kumimoji="1" lang="zh-CN" altLang="en-US" sz="17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7280" y="5729128"/>
            <a:ext cx="504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http://alt.qcri.org/semeval2019/index.php?id=tasks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Subtasks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Sub-task </a:t>
            </a:r>
            <a:r>
              <a:rPr lang="en-US" altLang="zh-CN" dirty="0"/>
              <a:t>A - Offensive language identification</a:t>
            </a:r>
          </a:p>
          <a:p>
            <a:pPr lvl="1"/>
            <a:r>
              <a:rPr lang="en-US" altLang="zh-CN" dirty="0"/>
              <a:t>Sub-task B - Automatic categorization of offense </a:t>
            </a:r>
            <a:r>
              <a:rPr lang="en-US" altLang="zh-CN" dirty="0" smtClean="0"/>
              <a:t>types</a:t>
            </a:r>
            <a:endParaRPr lang="en-US" altLang="zh-CN" dirty="0"/>
          </a:p>
          <a:p>
            <a:pPr lvl="1"/>
            <a:r>
              <a:rPr lang="en-US" altLang="zh-CN" dirty="0"/>
              <a:t>Sub-task C - Offense target </a:t>
            </a:r>
            <a:r>
              <a:rPr lang="en-US" altLang="zh-CN" dirty="0" smtClean="0"/>
              <a:t>identification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29" y="1857282"/>
            <a:ext cx="8250963" cy="43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000" b="1" dirty="0"/>
              <a:t>Opinion, emotion and abusive language </a:t>
            </a:r>
            <a:r>
              <a:rPr lang="en-US" altLang="zh-CN" sz="4000" b="1" dirty="0" smtClean="0"/>
              <a:t>detection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3: </a:t>
            </a:r>
            <a:r>
              <a:rPr lang="en-US" altLang="zh-CN" dirty="0">
                <a:hlinkClick r:id="rId2"/>
              </a:rPr>
              <a:t>EmoContext: Contextual Emotion Detection in </a:t>
            </a:r>
            <a:r>
              <a:rPr lang="en-US" altLang="zh-CN" dirty="0" smtClean="0">
                <a:hlinkClick r:id="rId2"/>
              </a:rPr>
              <a:t>Text</a:t>
            </a:r>
            <a:endParaRPr lang="en-US" altLang="zh-CN" dirty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4: </a:t>
            </a:r>
            <a:r>
              <a:rPr lang="en-US" altLang="zh-CN" dirty="0">
                <a:hlinkClick r:id="rId3"/>
              </a:rPr>
              <a:t>Hyperpartisan News Detection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5: </a:t>
            </a:r>
            <a:r>
              <a:rPr lang="en-US" altLang="zh-CN" dirty="0" smtClean="0">
                <a:hlinkClick r:id="rId4"/>
              </a:rPr>
              <a:t>HatEval: Multilingual Detection of Hate Speech Against Immigrants and Women in Twitter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Task </a:t>
            </a:r>
            <a:r>
              <a:rPr lang="en-US" altLang="zh-CN" dirty="0"/>
              <a:t>6: </a:t>
            </a:r>
            <a:r>
              <a:rPr lang="en-US" altLang="zh-CN" dirty="0">
                <a:hlinkClick r:id="rId5"/>
              </a:rPr>
              <a:t>OffensEval: Identifying and Categorizing Offensive Language in Social Media</a:t>
            </a:r>
            <a:r>
              <a:rPr lang="en-US" altLang="zh-CN" dirty="0"/>
              <a:t>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0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lang="en-US" altLang="zh-CN" dirty="0"/>
              <a:t>Task Description</a:t>
            </a:r>
          </a:p>
          <a:p>
            <a:pPr lvl="1"/>
            <a:r>
              <a:rPr lang="en-US" altLang="zh-CN" dirty="0"/>
              <a:t>In this task, you are given a </a:t>
            </a:r>
            <a:r>
              <a:rPr lang="en-US" altLang="zh-CN" b="1" dirty="0">
                <a:solidFill>
                  <a:srgbClr val="FF0000"/>
                </a:solidFill>
              </a:rPr>
              <a:t>textual dialogue </a:t>
            </a:r>
            <a:r>
              <a:rPr lang="en-US" altLang="zh-CN" dirty="0"/>
              <a:t>i.e. a user utterance along with </a:t>
            </a:r>
            <a:r>
              <a:rPr lang="en-US" altLang="zh-CN" b="1" dirty="0">
                <a:solidFill>
                  <a:srgbClr val="FF0000"/>
                </a:solidFill>
              </a:rPr>
              <a:t>two turns of context</a:t>
            </a:r>
            <a:r>
              <a:rPr lang="en-US" altLang="zh-CN" dirty="0"/>
              <a:t>, you have to classify the emotion of user utterance as one of the emotion classes: </a:t>
            </a:r>
            <a:r>
              <a:rPr lang="en-US" altLang="zh-CN" b="1" dirty="0">
                <a:solidFill>
                  <a:srgbClr val="FF0000"/>
                </a:solidFill>
              </a:rPr>
              <a:t>Happy, Sad, Angry or Others</a:t>
            </a:r>
            <a:r>
              <a:rPr lang="en-US" altLang="zh-CN" b="1" dirty="0">
                <a:solidFill>
                  <a:srgbClr val="0070C0"/>
                </a:solidFill>
              </a:rPr>
              <a:t>. 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​</a:t>
            </a:r>
          </a:p>
          <a:p>
            <a:r>
              <a:rPr lang="en-US" altLang="zh-CN" dirty="0"/>
              <a:t>Data Set</a:t>
            </a:r>
          </a:p>
          <a:p>
            <a:pPr lvl="1"/>
            <a:r>
              <a:rPr lang="en-US" altLang="zh-CN" dirty="0"/>
              <a:t>The training data set will contain 15K records for emotion classes i.e., Happy, Sad and Angry combined.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also contains 15K records not belonging to any of the aforementioned emotion classes</a:t>
            </a:r>
            <a:r>
              <a:rPr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https://www.humanizing-ai.com/emocontext.html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67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3: </a:t>
            </a:r>
            <a:r>
              <a:rPr kumimoji="1" lang="en-US" altLang="zh-CN" dirty="0" err="1"/>
              <a:t>EmoContext</a:t>
            </a:r>
            <a:r>
              <a:rPr kumimoji="1" lang="en-US" altLang="zh-CN" dirty="0"/>
              <a:t>: Contextual Emotion Detection in Text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64395"/>
            <a:ext cx="10058400" cy="4023360"/>
          </a:xfrm>
        </p:spPr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rain.txt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devwithoutlabels.txt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5372"/>
              </p:ext>
            </p:extLst>
          </p:nvPr>
        </p:nvGraphicFramePr>
        <p:xfrm>
          <a:off x="1232397" y="3672610"/>
          <a:ext cx="28313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831"/>
                <a:gridCol w="707831"/>
                <a:gridCol w="707831"/>
                <a:gridCol w="707831"/>
              </a:tblGrid>
              <a:tr h="227996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Happy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Angry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Sad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Others</a:t>
                      </a:r>
                      <a:endParaRPr lang="zh-CN" altLang="en-US" sz="1100" dirty="0"/>
                    </a:p>
                  </a:txBody>
                  <a:tcPr/>
                </a:tc>
              </a:tr>
              <a:tr h="227996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4243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5506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5463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14948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0"/>
          <a:stretch/>
        </p:blipFill>
        <p:spPr>
          <a:xfrm>
            <a:off x="1190412" y="2239290"/>
            <a:ext cx="7731196" cy="12782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"/>
          <a:stretch/>
        </p:blipFill>
        <p:spPr>
          <a:xfrm>
            <a:off x="1190412" y="4922519"/>
            <a:ext cx="6479160" cy="12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4: </a:t>
            </a:r>
            <a:r>
              <a:rPr kumimoji="1" lang="en-US" altLang="zh-CN" dirty="0" err="1"/>
              <a:t>Hyperpartisan</a:t>
            </a:r>
            <a:r>
              <a:rPr kumimoji="1" lang="en-US" altLang="zh-CN" dirty="0"/>
              <a:t> News Detection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Task</a:t>
            </a:r>
            <a:endParaRPr lang="en-US" altLang="zh-CN" dirty="0"/>
          </a:p>
          <a:p>
            <a:pPr lvl="1"/>
            <a:r>
              <a:rPr lang="en-US" altLang="zh-CN" dirty="0"/>
              <a:t>Given a news article text, decide whether it follows a </a:t>
            </a:r>
            <a:r>
              <a:rPr lang="en-US" altLang="zh-CN" dirty="0" smtClean="0">
                <a:hlinkClick r:id="rId2"/>
              </a:rPr>
              <a:t>hyperpartisan</a:t>
            </a:r>
            <a:r>
              <a:rPr lang="en-US" altLang="zh-CN" dirty="0" smtClean="0"/>
              <a:t>(</a:t>
            </a:r>
            <a:r>
              <a:rPr lang="zh-CN" altLang="en-US" dirty="0"/>
              <a:t>偏袒的</a:t>
            </a:r>
            <a:r>
              <a:rPr lang="en-US" altLang="zh-CN" dirty="0" smtClean="0"/>
              <a:t>)</a:t>
            </a:r>
            <a:r>
              <a:rPr lang="en-US" altLang="zh-CN" dirty="0"/>
              <a:t> argumentation, i.e., whether it exhibits blind, prejudiced, or unreasoning </a:t>
            </a:r>
            <a:r>
              <a:rPr lang="en-US" altLang="zh-CN" dirty="0" smtClean="0"/>
              <a:t>allegiance(</a:t>
            </a:r>
            <a:r>
              <a:rPr lang="zh-CN" altLang="en-US" dirty="0"/>
              <a:t>忠诚</a:t>
            </a:r>
            <a:r>
              <a:rPr lang="en-US" altLang="zh-CN" dirty="0" smtClean="0"/>
              <a:t>) </a:t>
            </a:r>
            <a:r>
              <a:rPr lang="en-US" altLang="zh-CN" dirty="0"/>
              <a:t>to one party, faction, cause, or person.</a:t>
            </a:r>
          </a:p>
          <a:p>
            <a:r>
              <a:rPr lang="en-US" altLang="zh-CN" dirty="0"/>
              <a:t>Data (September 2018)</a:t>
            </a:r>
          </a:p>
          <a:p>
            <a:pPr lvl="1"/>
            <a:r>
              <a:rPr lang="en-US" altLang="zh-CN" dirty="0"/>
              <a:t>We will provide 1 million articles labeled by the overall tendency of the publisher for training your algorithm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Upon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registration</a:t>
            </a:r>
            <a:r>
              <a:rPr lang="en-US" altLang="zh-CN" dirty="0"/>
              <a:t> we provide you with a trial dataset (may take up to 24 hours). We continuously clean the dataset (also based on your feedback) and will send you new versions as they come out.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>
                <a:hlinkClick r:id="rId4"/>
              </a:rPr>
              <a:t>https://pan.webis.de/semeval19/semeval19-web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5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 smtClean="0"/>
              <a:t>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Hate </a:t>
            </a:r>
            <a:r>
              <a:rPr lang="en-US" altLang="zh-CN" dirty="0"/>
              <a:t>Speech is commonly </a:t>
            </a:r>
            <a:r>
              <a:rPr lang="en-US" altLang="zh-CN" b="1" dirty="0">
                <a:solidFill>
                  <a:srgbClr val="FF0000"/>
                </a:solidFill>
              </a:rPr>
              <a:t>defined</a:t>
            </a:r>
            <a:r>
              <a:rPr lang="en-US" altLang="zh-CN" dirty="0"/>
              <a:t> as any communication that </a:t>
            </a:r>
            <a:r>
              <a:rPr lang="en-US" altLang="zh-CN" b="1" dirty="0" smtClean="0">
                <a:solidFill>
                  <a:srgbClr val="FF0000"/>
                </a:solidFill>
              </a:rPr>
              <a:t>disparages </a:t>
            </a:r>
            <a:r>
              <a:rPr lang="en-US" altLang="zh-CN" dirty="0" smtClean="0">
                <a:solidFill>
                  <a:srgbClr val="404040"/>
                </a:solidFill>
              </a:rPr>
              <a:t>(</a:t>
            </a:r>
            <a:r>
              <a:rPr lang="zh-CN" altLang="en-US" dirty="0">
                <a:solidFill>
                  <a:srgbClr val="404040"/>
                </a:solidFill>
              </a:rPr>
              <a:t>贬低</a:t>
            </a:r>
            <a:r>
              <a:rPr lang="en-US" altLang="zh-CN" dirty="0" smtClean="0">
                <a:solidFill>
                  <a:srgbClr val="404040"/>
                </a:solidFill>
              </a:rPr>
              <a:t>)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person or a group </a:t>
            </a:r>
            <a:r>
              <a:rPr lang="en-US" altLang="zh-CN" dirty="0"/>
              <a:t>on the basis of some </a:t>
            </a:r>
            <a:r>
              <a:rPr lang="en-US" altLang="zh-CN" b="1" dirty="0" smtClean="0">
                <a:solidFill>
                  <a:srgbClr val="FF0000"/>
                </a:solidFill>
              </a:rPr>
              <a:t>characteristic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such </a:t>
            </a:r>
            <a:r>
              <a:rPr lang="en-US" altLang="zh-CN" dirty="0"/>
              <a:t>as race, color, ethnicity, gender, sexual orientation, nationality, religion, or other characteristics.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proposed task consists in Hate Speech detection in </a:t>
            </a:r>
            <a:r>
              <a:rPr lang="en-US" altLang="zh-CN" dirty="0">
                <a:solidFill>
                  <a:srgbClr val="FF0000"/>
                </a:solidFill>
              </a:rPr>
              <a:t>Twitter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featured </a:t>
            </a:r>
            <a:r>
              <a:rPr lang="en-US" altLang="zh-CN" dirty="0"/>
              <a:t>by two specific different targets, </a:t>
            </a:r>
            <a:r>
              <a:rPr lang="en-US" altLang="zh-CN" b="1" dirty="0">
                <a:solidFill>
                  <a:srgbClr val="FF0000"/>
                </a:solidFill>
              </a:rPr>
              <a:t>immigrants</a:t>
            </a:r>
            <a:r>
              <a:rPr lang="en-US" altLang="zh-CN" dirty="0"/>
              <a:t> and </a:t>
            </a:r>
            <a:r>
              <a:rPr lang="en-US" altLang="zh-CN" b="1" dirty="0" smtClean="0">
                <a:solidFill>
                  <a:srgbClr val="FF0000"/>
                </a:solidFill>
              </a:rPr>
              <a:t>women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a multilingual perspective, for </a:t>
            </a:r>
            <a:r>
              <a:rPr lang="en-US" altLang="zh-CN" b="1" dirty="0">
                <a:solidFill>
                  <a:srgbClr val="FF0000"/>
                </a:solidFill>
              </a:rPr>
              <a:t>Spanish</a:t>
            </a:r>
            <a:r>
              <a:rPr lang="en-US" altLang="zh-CN" dirty="0"/>
              <a:t> and </a:t>
            </a:r>
            <a:r>
              <a:rPr lang="en-US" altLang="zh-CN" b="1" dirty="0">
                <a:solidFill>
                  <a:srgbClr val="FF0000"/>
                </a:solidFill>
              </a:rPr>
              <a:t>English</a:t>
            </a:r>
            <a:r>
              <a:rPr lang="en-US" altLang="zh-CN" dirty="0"/>
              <a:t>.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competitions.codalab.org/competitions/19935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873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5 - Shared Task on Multilingual Detection of </a:t>
            </a:r>
            <a:r>
              <a:rPr lang="en-US" altLang="zh-CN" dirty="0"/>
              <a:t>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A - Hate Speech Detection against Immigrants and </a:t>
            </a:r>
            <a:r>
              <a:rPr lang="en-US" altLang="zh-CN" b="1" dirty="0" smtClean="0"/>
              <a:t>Women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two-class (or binary) </a:t>
            </a:r>
            <a:r>
              <a:rPr lang="en-US" altLang="zh-CN" dirty="0" smtClean="0"/>
              <a:t>classification</a:t>
            </a:r>
          </a:p>
          <a:p>
            <a:pPr lvl="2"/>
            <a:r>
              <a:rPr lang="en-US" altLang="zh-CN" dirty="0" smtClean="0">
                <a:solidFill>
                  <a:srgbClr val="404040"/>
                </a:solidFill>
              </a:rPr>
              <a:t>whether </a:t>
            </a:r>
            <a:r>
              <a:rPr lang="en-US" altLang="zh-CN" dirty="0">
                <a:solidFill>
                  <a:srgbClr val="404040"/>
                </a:solidFill>
              </a:rPr>
              <a:t>a tweet in English or in Spanish with a </a:t>
            </a:r>
            <a:r>
              <a:rPr lang="en-US" altLang="zh-CN" b="1" dirty="0">
                <a:solidFill>
                  <a:srgbClr val="FF0000"/>
                </a:solidFill>
              </a:rPr>
              <a:t>given target</a:t>
            </a:r>
            <a:r>
              <a:rPr lang="en-US" altLang="zh-CN" dirty="0">
                <a:solidFill>
                  <a:srgbClr val="404040"/>
                </a:solidFill>
              </a:rPr>
              <a:t> (women or immigrants) is </a:t>
            </a:r>
            <a:r>
              <a:rPr lang="en-US" altLang="zh-CN" b="1" dirty="0">
                <a:solidFill>
                  <a:srgbClr val="FF0000"/>
                </a:solidFill>
              </a:rPr>
              <a:t>hateful</a:t>
            </a:r>
            <a:r>
              <a:rPr lang="en-US" altLang="zh-CN" dirty="0">
                <a:solidFill>
                  <a:srgbClr val="404040"/>
                </a:solidFill>
              </a:rPr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not hateful</a:t>
            </a:r>
            <a:r>
              <a:rPr lang="en-US" altLang="zh-CN" dirty="0">
                <a:solidFill>
                  <a:srgbClr val="404040"/>
                </a:solidFill>
              </a:rPr>
              <a:t>.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TASK </a:t>
            </a:r>
            <a:r>
              <a:rPr lang="en-US" altLang="zh-CN" b="1" dirty="0"/>
              <a:t>B - </a:t>
            </a:r>
            <a:r>
              <a:rPr lang="en-US" altLang="zh-CN" b="1" dirty="0">
                <a:solidFill>
                  <a:srgbClr val="FF0000"/>
                </a:solidFill>
              </a:rPr>
              <a:t>Aggressive</a:t>
            </a:r>
            <a:r>
              <a:rPr lang="en-US" altLang="zh-CN" b="1" dirty="0"/>
              <a:t> behavior and 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en-US" altLang="zh-CN" b="1" dirty="0"/>
              <a:t> </a:t>
            </a:r>
            <a:r>
              <a:rPr lang="en-US" altLang="zh-CN" b="1" dirty="0" smtClean="0"/>
              <a:t>Classification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first </a:t>
            </a:r>
            <a:r>
              <a:rPr lang="en-US" altLang="zh-CN" dirty="0">
                <a:solidFill>
                  <a:schemeClr val="tx1"/>
                </a:solidFill>
              </a:rPr>
              <a:t>to classify </a:t>
            </a:r>
            <a:r>
              <a:rPr lang="en-US" altLang="zh-CN" b="1" dirty="0">
                <a:solidFill>
                  <a:srgbClr val="FF0000"/>
                </a:solidFill>
              </a:rPr>
              <a:t>hateful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tweets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for English and Spanish (e.g., tweets where Hate Speech against women or immigrants has been </a:t>
            </a:r>
            <a:r>
              <a:rPr lang="en-US" altLang="zh-CN" dirty="0">
                <a:solidFill>
                  <a:srgbClr val="404040"/>
                </a:solidFill>
              </a:rPr>
              <a:t>identified) as </a:t>
            </a:r>
            <a:r>
              <a:rPr lang="en-US" altLang="zh-CN" b="1" dirty="0">
                <a:solidFill>
                  <a:srgbClr val="FF0000"/>
                </a:solidFill>
              </a:rPr>
              <a:t>aggressive</a:t>
            </a:r>
            <a:r>
              <a:rPr lang="en-US" altLang="zh-CN" dirty="0">
                <a:solidFill>
                  <a:srgbClr val="404040"/>
                </a:solidFill>
              </a:rPr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not </a:t>
            </a:r>
            <a:r>
              <a:rPr lang="en-US" altLang="zh-CN" b="1" dirty="0" smtClean="0">
                <a:solidFill>
                  <a:srgbClr val="FF0000"/>
                </a:solidFill>
              </a:rPr>
              <a:t>aggressive</a:t>
            </a:r>
          </a:p>
          <a:p>
            <a:pPr lvl="1"/>
            <a:r>
              <a:rPr lang="en-US" altLang="zh-CN" dirty="0" smtClean="0"/>
              <a:t>second </a:t>
            </a:r>
            <a:r>
              <a:rPr lang="en-US" altLang="zh-CN" dirty="0"/>
              <a:t>to identify the </a:t>
            </a:r>
            <a:r>
              <a:rPr lang="en-US" altLang="zh-CN" b="1" dirty="0">
                <a:solidFill>
                  <a:srgbClr val="FF0000"/>
                </a:solidFill>
              </a:rPr>
              <a:t>target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harassed</a:t>
            </a:r>
            <a:r>
              <a:rPr lang="en-US" altLang="zh-CN" dirty="0">
                <a:solidFill>
                  <a:srgbClr val="404040"/>
                </a:solidFill>
              </a:rPr>
              <a:t> as </a:t>
            </a:r>
            <a:r>
              <a:rPr lang="en-US" altLang="zh-CN" b="1" dirty="0">
                <a:solidFill>
                  <a:srgbClr val="FF0000"/>
                </a:solidFill>
              </a:rPr>
              <a:t>individual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404040"/>
                </a:solidFill>
              </a:rPr>
              <a:t>or </a:t>
            </a:r>
            <a:r>
              <a:rPr lang="en-US" altLang="zh-CN" b="1" dirty="0">
                <a:solidFill>
                  <a:srgbClr val="FF0000"/>
                </a:solidFill>
              </a:rPr>
              <a:t>generic</a:t>
            </a:r>
            <a:r>
              <a:rPr lang="en-US" altLang="zh-CN" dirty="0">
                <a:solidFill>
                  <a:srgbClr val="404040"/>
                </a:solidFill>
              </a:rPr>
              <a:t> (i.e. single </a:t>
            </a:r>
            <a:r>
              <a:rPr lang="en-US" altLang="zh-CN" dirty="0"/>
              <a:t>human or group).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4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5 - Shared Task on Multilingual Detection of Hate (</a:t>
            </a:r>
            <a:r>
              <a:rPr lang="en-US" altLang="zh-CN" dirty="0" err="1"/>
              <a:t>hatEval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public_development_en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train_en.tsv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public_development_en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dev_en.tsv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publich_trial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trial_en.tsv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7"/>
          <a:stretch/>
        </p:blipFill>
        <p:spPr>
          <a:xfrm>
            <a:off x="1557867" y="2237431"/>
            <a:ext cx="6708663" cy="9367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2"/>
          <a:stretch/>
        </p:blipFill>
        <p:spPr>
          <a:xfrm>
            <a:off x="1557867" y="3652541"/>
            <a:ext cx="6835140" cy="10010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0" b="10696"/>
          <a:stretch/>
        </p:blipFill>
        <p:spPr>
          <a:xfrm>
            <a:off x="1557867" y="5412886"/>
            <a:ext cx="6835140" cy="7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Task 6: </a:t>
            </a:r>
            <a:r>
              <a:rPr kumimoji="1" lang="en-US" altLang="zh-CN" sz="4000" dirty="0" err="1"/>
              <a:t>OffensEval</a:t>
            </a:r>
            <a:r>
              <a:rPr kumimoji="1" lang="en-US" altLang="zh-CN" sz="4000" dirty="0"/>
              <a:t>: Identifying and Categorizing Offensive Language in Social Media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Offensive </a:t>
            </a:r>
            <a:r>
              <a:rPr lang="en-US" altLang="zh-CN" dirty="0"/>
              <a:t>language is pervasive in social media. Individuals frequently take advantage of the perceived </a:t>
            </a:r>
            <a:r>
              <a:rPr lang="en-US" altLang="zh-CN" b="1" dirty="0" smtClean="0">
                <a:solidFill>
                  <a:srgbClr val="0070C0"/>
                </a:solidFill>
              </a:rPr>
              <a:t>anonymity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匿名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of computer-mediated communication, using this to engage in </a:t>
            </a:r>
            <a:r>
              <a:rPr lang="en-US" altLang="zh-CN" dirty="0" err="1"/>
              <a:t>behaviour</a:t>
            </a:r>
            <a:r>
              <a:rPr lang="en-US" altLang="zh-CN" dirty="0"/>
              <a:t> that many of them would not consider in real life. Online communities, social media platforms, and technology companies have been investing heavily in ways to </a:t>
            </a:r>
            <a:r>
              <a:rPr lang="en-US" altLang="zh-CN" b="1" dirty="0">
                <a:solidFill>
                  <a:srgbClr val="0070C0"/>
                </a:solidFill>
              </a:rPr>
              <a:t>cope with </a:t>
            </a:r>
            <a:r>
              <a:rPr lang="en-US" altLang="zh-CN" b="1" dirty="0" smtClean="0">
                <a:solidFill>
                  <a:srgbClr val="0070C0"/>
                </a:solidFill>
              </a:rPr>
              <a:t>offensive(</a:t>
            </a:r>
            <a:r>
              <a:rPr lang="zh-CN" altLang="en-US" b="1" dirty="0">
                <a:solidFill>
                  <a:srgbClr val="0070C0"/>
                </a:solidFill>
              </a:rPr>
              <a:t>冒犯的</a:t>
            </a:r>
            <a:r>
              <a:rPr lang="en-US" altLang="zh-CN" b="1" dirty="0" smtClean="0">
                <a:solidFill>
                  <a:srgbClr val="0070C0"/>
                </a:solidFill>
              </a:rPr>
              <a:t>) </a:t>
            </a:r>
            <a:r>
              <a:rPr lang="en-US" altLang="zh-CN" b="1" dirty="0">
                <a:solidFill>
                  <a:srgbClr val="0070C0"/>
                </a:solidFill>
              </a:rPr>
              <a:t>language to prevent </a:t>
            </a:r>
            <a:r>
              <a:rPr lang="en-US" altLang="zh-CN" b="1" dirty="0" smtClean="0">
                <a:solidFill>
                  <a:srgbClr val="0070C0"/>
                </a:solidFill>
              </a:rPr>
              <a:t>abusive </a:t>
            </a:r>
            <a:r>
              <a:rPr lang="en-US" altLang="zh-CN" b="1" dirty="0" err="1">
                <a:solidFill>
                  <a:srgbClr val="0070C0"/>
                </a:solidFill>
              </a:rPr>
              <a:t>behaviour</a:t>
            </a:r>
            <a:r>
              <a:rPr lang="en-US" altLang="zh-CN" dirty="0"/>
              <a:t> in social media.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err="1"/>
              <a:t>OffensEval</a:t>
            </a:r>
            <a:r>
              <a:rPr lang="en-US" altLang="zh-CN" dirty="0"/>
              <a:t> we break down offensive content into three sub-tasks taking the </a:t>
            </a:r>
            <a:r>
              <a:rPr lang="en-US" altLang="zh-CN" b="1" dirty="0"/>
              <a:t>type</a:t>
            </a:r>
            <a:r>
              <a:rPr lang="en-US" altLang="zh-CN" dirty="0"/>
              <a:t> and </a:t>
            </a:r>
            <a:r>
              <a:rPr lang="en-US" altLang="zh-CN" b="1" dirty="0"/>
              <a:t>target</a:t>
            </a:r>
            <a:r>
              <a:rPr lang="en-US" altLang="zh-CN" dirty="0"/>
              <a:t> of offenses into </a:t>
            </a:r>
            <a:r>
              <a:rPr lang="en-US" altLang="zh-CN" dirty="0" smtClean="0"/>
              <a:t>account.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competitions.codalab.org/competitions/20011</a:t>
            </a:r>
            <a:endParaRPr kumimoji="1"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787002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473</Words>
  <Application>Microsoft Macintosh PowerPoint</Application>
  <PresentationFormat>宽屏</PresentationFormat>
  <Paragraphs>87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DengXian</vt:lpstr>
      <vt:lpstr>宋体</vt:lpstr>
      <vt:lpstr>怀旧</vt:lpstr>
      <vt:lpstr>SemEval 2019 Subtask</vt:lpstr>
      <vt:lpstr>Opinion, emotion and abusive language detection</vt:lpstr>
      <vt:lpstr>Task 3: EmoContext: Contextual Emotion Detection in Text</vt:lpstr>
      <vt:lpstr>Task 3: EmoContext: Contextual Emotion Detection in Text</vt:lpstr>
      <vt:lpstr>Task 4: Hyperpartisan News Detection</vt:lpstr>
      <vt:lpstr>Task 5 - Shared Task on Multilingual Detection of Hate (hatEval)</vt:lpstr>
      <vt:lpstr>Task 5 - Shared Task on Multilingual Detection of Hate (hatEval)</vt:lpstr>
      <vt:lpstr>Task 5 - Shared Task on Multilingual Detection of Hate (hatEval)</vt:lpstr>
      <vt:lpstr>Task 6: OffensEval: Identifying and Categorizing Offensive Language in Social Media</vt:lpstr>
      <vt:lpstr>Task 6: OffensEval: Identifying and Categorizing Offensive Language in Social Media</vt:lpstr>
      <vt:lpstr>Task 6: OffensEval: Identifying and Categorizing Offensive Language in Social Media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OffensEval 2019: Identifying and Categorizing Offensive Language in Social Media</dc:title>
  <dc:creator>Microsoft Office 用户</dc:creator>
  <cp:lastModifiedBy>Microsoft Office 用户</cp:lastModifiedBy>
  <cp:revision>13</cp:revision>
  <dcterms:created xsi:type="dcterms:W3CDTF">2018-09-04T14:36:22Z</dcterms:created>
  <dcterms:modified xsi:type="dcterms:W3CDTF">2018-11-22T14:41:02Z</dcterms:modified>
</cp:coreProperties>
</file>