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20"/>
    <p:restoredTop sz="94604"/>
  </p:normalViewPr>
  <p:slideViewPr>
    <p:cSldViewPr snapToGrid="0" snapToObjects="1">
      <p:cViewPr>
        <p:scale>
          <a:sx n="140" d="100"/>
          <a:sy n="140" d="100"/>
        </p:scale>
        <p:origin x="40" y="43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043E2-39BC-0A48-8C2E-4FD7A4F1E838}" type="datetimeFigureOut">
              <a:rPr kumimoji="1" lang="zh-CN" altLang="en-US" smtClean="0"/>
              <a:t>2018/12/12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B931C-FECA-CD4F-B96B-EBB6545EB884}" type="slidenum">
              <a:rPr kumimoji="1" lang="zh-CN" altLang="en-US" smtClean="0"/>
              <a:t>‹#›</a:t>
            </a:fld>
            <a:endParaRPr kumimoji="1" lang="zh-CN" altLang="en-US"/>
          </a:p>
        </p:txBody>
      </p:sp>
    </p:spTree>
    <p:extLst>
      <p:ext uri="{BB962C8B-B14F-4D97-AF65-F5344CB8AC3E}">
        <p14:creationId xmlns:p14="http://schemas.microsoft.com/office/powerpoint/2010/main" val="57455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3</a:t>
            </a:fld>
            <a:endParaRPr kumimoji="1" lang="zh-CN" altLang="en-US"/>
          </a:p>
        </p:txBody>
      </p:sp>
    </p:spTree>
    <p:extLst>
      <p:ext uri="{BB962C8B-B14F-4D97-AF65-F5344CB8AC3E}">
        <p14:creationId xmlns:p14="http://schemas.microsoft.com/office/powerpoint/2010/main" val="16042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4</a:t>
            </a:fld>
            <a:endParaRPr kumimoji="1" lang="zh-CN" altLang="en-US"/>
          </a:p>
        </p:txBody>
      </p:sp>
    </p:spTree>
    <p:extLst>
      <p:ext uri="{BB962C8B-B14F-4D97-AF65-F5344CB8AC3E}">
        <p14:creationId xmlns:p14="http://schemas.microsoft.com/office/powerpoint/2010/main" val="1443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7</a:t>
            </a:fld>
            <a:endParaRPr kumimoji="1" lang="zh-CN" altLang="en-US"/>
          </a:p>
        </p:txBody>
      </p:sp>
    </p:spTree>
    <p:extLst>
      <p:ext uri="{BB962C8B-B14F-4D97-AF65-F5344CB8AC3E}">
        <p14:creationId xmlns:p14="http://schemas.microsoft.com/office/powerpoint/2010/main" val="70308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9</a:t>
            </a:fld>
            <a:endParaRPr kumimoji="1" lang="zh-CN" altLang="en-US"/>
          </a:p>
        </p:txBody>
      </p:sp>
    </p:spTree>
    <p:extLst>
      <p:ext uri="{BB962C8B-B14F-4D97-AF65-F5344CB8AC3E}">
        <p14:creationId xmlns:p14="http://schemas.microsoft.com/office/powerpoint/2010/main" val="1505337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12</a:t>
            </a:fld>
            <a:endParaRPr kumimoji="1" lang="zh-CN" altLang="en-US"/>
          </a:p>
        </p:txBody>
      </p:sp>
    </p:spTree>
    <p:extLst>
      <p:ext uri="{BB962C8B-B14F-4D97-AF65-F5344CB8AC3E}">
        <p14:creationId xmlns:p14="http://schemas.microsoft.com/office/powerpoint/2010/main" val="188721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71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63613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211088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0767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62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63831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55397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710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1714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3D9A72-93E2-EA46-BADF-AE74A1DEC3F4}" type="datetimeFigureOut">
              <a:rPr kumimoji="1" lang="zh-CN" altLang="en-US" smtClean="0"/>
              <a:t>2018/12/12</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9620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2235254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3D9A72-93E2-EA46-BADF-AE74A1DEC3F4}" type="datetimeFigureOut">
              <a:rPr kumimoji="1" lang="zh-CN" altLang="en-US" smtClean="0"/>
              <a:t>2018/12/12</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0B11C6-CD1A-354C-AFA4-80A49DA13750}"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093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oslang.com/" TargetMode="External"/><Relationship Id="rId4" Type="http://schemas.openxmlformats.org/officeDocument/2006/relationships/hyperlink" Target="http://www.transl8it.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Text Sentiment Analysis</a:t>
            </a:r>
            <a:endParaRPr kumimoji="1" lang="zh-CN" altLang="en-US" dirty="0"/>
          </a:p>
        </p:txBody>
      </p:sp>
      <p:sp>
        <p:nvSpPr>
          <p:cNvPr id="3" name="副标题 2"/>
          <p:cNvSpPr>
            <a:spLocks noGrp="1"/>
          </p:cNvSpPr>
          <p:nvPr>
            <p:ph type="subTitle" idx="1"/>
          </p:nvPr>
        </p:nvSpPr>
        <p:spPr/>
        <p:txBody>
          <a:bodyPr/>
          <a:lstStyle/>
          <a:p>
            <a:r>
              <a:rPr kumimoji="1" lang="en-US" altLang="zh-CN" dirty="0" err="1" smtClean="0"/>
              <a:t>Xihao</a:t>
            </a:r>
            <a:r>
              <a:rPr kumimoji="1" lang="en-US" altLang="zh-CN" dirty="0" smtClean="0"/>
              <a:t> </a:t>
            </a:r>
            <a:r>
              <a:rPr kumimoji="1" lang="en-US" altLang="zh-CN" dirty="0" err="1" smtClean="0"/>
              <a:t>liang</a:t>
            </a:r>
            <a:endParaRPr kumimoji="1" lang="zh-CN" altLang="en-US" dirty="0"/>
          </a:p>
        </p:txBody>
      </p:sp>
    </p:spTree>
    <p:extLst>
      <p:ext uri="{BB962C8B-B14F-4D97-AF65-F5344CB8AC3E}">
        <p14:creationId xmlns:p14="http://schemas.microsoft.com/office/powerpoint/2010/main" val="73053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3600" dirty="0"/>
              <a:t>Emotion Detection on TV Show Transcripts </a:t>
            </a:r>
            <a:r>
              <a:rPr kumimoji="1" lang="en-US" altLang="zh-CN" sz="3600" dirty="0" smtClean="0"/>
              <a:t>with Sequence-based </a:t>
            </a:r>
            <a:r>
              <a:rPr kumimoji="1" lang="en-US" altLang="zh-CN" sz="3600" dirty="0"/>
              <a:t>Convolutional Neural </a:t>
            </a:r>
            <a:r>
              <a:rPr kumimoji="1" lang="en-US" altLang="zh-CN" sz="3600" dirty="0" smtClean="0"/>
              <a:t>Networks (2017)</a:t>
            </a:r>
            <a:endParaRPr kumimoji="1" lang="zh-CN" altLang="en-US" sz="3600" dirty="0"/>
          </a:p>
        </p:txBody>
      </p:sp>
      <p:sp>
        <p:nvSpPr>
          <p:cNvPr id="3" name="内容占位符 2"/>
          <p:cNvSpPr>
            <a:spLocks noGrp="1"/>
          </p:cNvSpPr>
          <p:nvPr>
            <p:ph idx="1"/>
          </p:nvPr>
        </p:nvSpPr>
        <p:spPr>
          <a:xfrm>
            <a:off x="1097280" y="1845734"/>
            <a:ext cx="5431536" cy="4023360"/>
          </a:xfrm>
        </p:spPr>
        <p:txBody>
          <a:bodyPr>
            <a:normAutofit/>
          </a:bodyPr>
          <a:lstStyle/>
          <a:p>
            <a:r>
              <a:rPr kumimoji="1" lang="en-US" altLang="zh-CN" sz="1800" dirty="0" smtClean="0"/>
              <a:t>Abstract</a:t>
            </a:r>
          </a:p>
          <a:p>
            <a:pPr lvl="1"/>
            <a:r>
              <a:rPr kumimoji="1" lang="en-US" altLang="zh-CN" sz="1600" dirty="0" smtClean="0"/>
              <a:t>This </a:t>
            </a:r>
            <a:r>
              <a:rPr kumimoji="1" lang="en-US" altLang="zh-CN" sz="1600" dirty="0"/>
              <a:t>paper introduces a corpus for </a:t>
            </a:r>
            <a:r>
              <a:rPr kumimoji="1" lang="en-US" altLang="zh-CN" sz="1600" b="1" dirty="0">
                <a:solidFill>
                  <a:srgbClr val="FF0000"/>
                </a:solidFill>
              </a:rPr>
              <a:t>text-based</a:t>
            </a:r>
            <a:r>
              <a:rPr kumimoji="1" lang="en-US" altLang="zh-CN" sz="1600" dirty="0"/>
              <a:t> </a:t>
            </a:r>
            <a:r>
              <a:rPr kumimoji="1" lang="en-US" altLang="zh-CN" sz="1600" b="1" dirty="0">
                <a:solidFill>
                  <a:srgbClr val="FF0000"/>
                </a:solidFill>
              </a:rPr>
              <a:t>emotion detection </a:t>
            </a:r>
            <a:r>
              <a:rPr kumimoji="1" lang="en-US" altLang="zh-CN" sz="1600" dirty="0"/>
              <a:t>on </a:t>
            </a:r>
            <a:r>
              <a:rPr kumimoji="1" lang="en-US" altLang="zh-CN" sz="1600" b="1" dirty="0">
                <a:solidFill>
                  <a:srgbClr val="FF0000"/>
                </a:solidFill>
              </a:rPr>
              <a:t>multiparty dialogue </a:t>
            </a:r>
            <a:r>
              <a:rPr kumimoji="1" lang="en-US" altLang="zh-CN" sz="1600" dirty="0"/>
              <a:t>as well as deep neural models that outperform the existing approaches for document classification</a:t>
            </a:r>
            <a:r>
              <a:rPr kumimoji="1" lang="en-US" altLang="zh-CN" sz="1600" dirty="0" smtClean="0"/>
              <a:t>.</a:t>
            </a:r>
          </a:p>
          <a:p>
            <a:pPr lvl="1"/>
            <a:r>
              <a:rPr kumimoji="1" lang="en-US" altLang="zh-CN" sz="1600" dirty="0" smtClean="0"/>
              <a:t>We </a:t>
            </a:r>
            <a:r>
              <a:rPr kumimoji="1" lang="en-US" altLang="zh-CN" sz="1600" dirty="0"/>
              <a:t>then suggest four types of </a:t>
            </a:r>
            <a:r>
              <a:rPr kumimoji="1" lang="en-US" altLang="zh-CN" sz="1600" b="1" dirty="0">
                <a:solidFill>
                  <a:srgbClr val="FF0000"/>
                </a:solidFill>
              </a:rPr>
              <a:t>sequence-based convolutional neural network </a:t>
            </a:r>
            <a:r>
              <a:rPr kumimoji="1" lang="en-US" altLang="zh-CN" sz="1600" dirty="0"/>
              <a:t>models with </a:t>
            </a:r>
            <a:r>
              <a:rPr kumimoji="1" lang="en-US" altLang="zh-CN" sz="1600" b="1" dirty="0">
                <a:solidFill>
                  <a:srgbClr val="FF0000"/>
                </a:solidFill>
              </a:rPr>
              <a:t>attention</a:t>
            </a:r>
            <a:r>
              <a:rPr kumimoji="1" lang="en-US" altLang="zh-CN" sz="1600" dirty="0"/>
              <a:t> that leverage the sequence information encapsulated in dialogue</a:t>
            </a:r>
            <a:r>
              <a:rPr kumimoji="1" lang="en-US" altLang="zh-CN" sz="1600" dirty="0" smtClean="0"/>
              <a:t>.</a:t>
            </a:r>
            <a:endParaRPr kumimoji="1" lang="zh-CN" altLang="en-US" sz="1600" dirty="0"/>
          </a:p>
        </p:txBody>
      </p:sp>
      <p:sp>
        <p:nvSpPr>
          <p:cNvPr id="4" name="矩形 3"/>
          <p:cNvSpPr/>
          <p:nvPr/>
        </p:nvSpPr>
        <p:spPr>
          <a:xfrm>
            <a:off x="1097280" y="6425627"/>
            <a:ext cx="2685800" cy="461665"/>
          </a:xfrm>
          <a:prstGeom prst="rect">
            <a:avLst/>
          </a:prstGeom>
        </p:spPr>
        <p:txBody>
          <a:bodyPr wrap="none">
            <a:spAutoFit/>
          </a:bodyPr>
          <a:lstStyle/>
          <a:p>
            <a:r>
              <a:rPr lang="zh-CN" altLang="en-US" sz="1200" dirty="0">
                <a:solidFill>
                  <a:schemeClr val="bg1"/>
                </a:solidFill>
              </a:rPr>
              <a:t>Sayyed M. Zahiri, Jinho D. </a:t>
            </a:r>
            <a:r>
              <a:rPr lang="zh-CN" altLang="en-US" sz="1200" dirty="0" smtClean="0">
                <a:solidFill>
                  <a:schemeClr val="bg1"/>
                </a:solidFill>
              </a:rPr>
              <a:t>Choi</a:t>
            </a:r>
            <a:endParaRPr lang="en-US" altLang="zh-CN" sz="1200" dirty="0" smtClean="0">
              <a:solidFill>
                <a:schemeClr val="bg1"/>
              </a:solidFill>
            </a:endParaRPr>
          </a:p>
          <a:p>
            <a:r>
              <a:rPr lang="pt-BR" altLang="zh-CN" sz="1200" dirty="0">
                <a:solidFill>
                  <a:schemeClr val="bg1"/>
                </a:solidFill>
              </a:rPr>
              <a:t>arXiv:1708.04299v1 [</a:t>
            </a:r>
            <a:r>
              <a:rPr lang="pt-BR" altLang="zh-CN" sz="1200" dirty="0" err="1">
                <a:solidFill>
                  <a:schemeClr val="bg1"/>
                </a:solidFill>
              </a:rPr>
              <a:t>cs.CL</a:t>
            </a:r>
            <a:r>
              <a:rPr lang="pt-BR" altLang="zh-CN" sz="1200" dirty="0">
                <a:solidFill>
                  <a:schemeClr val="bg1"/>
                </a:solidFill>
              </a:rPr>
              <a:t>] 14 </a:t>
            </a:r>
            <a:r>
              <a:rPr lang="pt-BR" altLang="zh-CN" sz="1200" dirty="0" err="1">
                <a:solidFill>
                  <a:schemeClr val="bg1"/>
                </a:solidFill>
              </a:rPr>
              <a:t>Aug</a:t>
            </a:r>
            <a:r>
              <a:rPr lang="pt-BR" altLang="zh-CN" sz="1200" dirty="0">
                <a:solidFill>
                  <a:schemeClr val="bg1"/>
                </a:solidFill>
              </a:rPr>
              <a:t> 2017</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523" y="1950284"/>
            <a:ext cx="3956157" cy="1836787"/>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106" y="4423491"/>
            <a:ext cx="5888050" cy="186107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4997" y="3999995"/>
            <a:ext cx="2190683" cy="2284569"/>
          </a:xfrm>
          <a:prstGeom prst="rect">
            <a:avLst/>
          </a:prstGeom>
        </p:spPr>
      </p:pic>
    </p:spTree>
    <p:extLst>
      <p:ext uri="{BB962C8B-B14F-4D97-AF65-F5344CB8AC3E}">
        <p14:creationId xmlns:p14="http://schemas.microsoft.com/office/powerpoint/2010/main" val="1269598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Text Sentiment Polarity Classification Method Based on Word Embedding (2018)</a:t>
            </a:r>
            <a:endParaRPr kumimoji="1" lang="zh-CN" altLang="en-US" sz="3600" dirty="0"/>
          </a:p>
        </p:txBody>
      </p:sp>
      <p:sp>
        <p:nvSpPr>
          <p:cNvPr id="3" name="内容占位符 2"/>
          <p:cNvSpPr>
            <a:spLocks noGrp="1"/>
          </p:cNvSpPr>
          <p:nvPr>
            <p:ph idx="1"/>
          </p:nvPr>
        </p:nvSpPr>
        <p:spPr>
          <a:xfrm>
            <a:off x="1097280" y="1845734"/>
            <a:ext cx="3346704" cy="4023360"/>
          </a:xfrm>
        </p:spPr>
        <p:txBody>
          <a:bodyPr>
            <a:normAutofit fontScale="70000" lnSpcReduction="20000"/>
          </a:bodyPr>
          <a:lstStyle/>
          <a:p>
            <a:r>
              <a:rPr kumimoji="1" lang="en-US" altLang="zh-CN" dirty="0" smtClean="0"/>
              <a:t>Abstract</a:t>
            </a:r>
          </a:p>
          <a:p>
            <a:pPr lvl="1"/>
            <a:r>
              <a:rPr kumimoji="1" lang="en-US" altLang="zh-CN" dirty="0" smtClean="0"/>
              <a:t>Word </a:t>
            </a:r>
            <a:r>
              <a:rPr kumimoji="1" lang="en-US" altLang="zh-CN" dirty="0"/>
              <a:t>embedding of </a:t>
            </a:r>
            <a:r>
              <a:rPr kumimoji="1" lang="en-US" altLang="zh-CN" b="1" dirty="0">
                <a:solidFill>
                  <a:srgbClr val="FF0000"/>
                </a:solidFill>
              </a:rPr>
              <a:t>word2vec</a:t>
            </a:r>
            <a:r>
              <a:rPr kumimoji="1" lang="en-US" altLang="zh-CN" dirty="0"/>
              <a:t> training contains </a:t>
            </a:r>
            <a:r>
              <a:rPr kumimoji="1" lang="en-US" altLang="zh-CN" b="1" dirty="0">
                <a:solidFill>
                  <a:srgbClr val="FF0000"/>
                </a:solidFill>
              </a:rPr>
              <a:t>only semantic information</a:t>
            </a:r>
            <a:r>
              <a:rPr kumimoji="1" lang="en-US" altLang="zh-CN" dirty="0" smtClean="0"/>
              <a:t>.</a:t>
            </a:r>
          </a:p>
          <a:p>
            <a:pPr lvl="1"/>
            <a:r>
              <a:rPr kumimoji="1" lang="en-US" altLang="zh-CN" dirty="0" smtClean="0"/>
              <a:t>An </a:t>
            </a:r>
            <a:r>
              <a:rPr kumimoji="1" lang="en-US" altLang="zh-CN" dirty="0"/>
              <a:t>algorithm for text sentiment analysis is proposed solve the problem of text containing </a:t>
            </a:r>
            <a:r>
              <a:rPr kumimoji="1" lang="en-US" altLang="zh-CN" b="1" dirty="0">
                <a:solidFill>
                  <a:srgbClr val="FF0000"/>
                </a:solidFill>
              </a:rPr>
              <a:t>semantics</a:t>
            </a:r>
            <a:r>
              <a:rPr kumimoji="1" lang="en-US" altLang="zh-CN" dirty="0"/>
              <a:t>, </a:t>
            </a:r>
            <a:r>
              <a:rPr kumimoji="1" lang="en-US" altLang="zh-CN" b="1" dirty="0">
                <a:solidFill>
                  <a:srgbClr val="FF0000"/>
                </a:solidFill>
              </a:rPr>
              <a:t>syntax, sentiment and other information</a:t>
            </a:r>
            <a:r>
              <a:rPr kumimoji="1" lang="en-US" altLang="zh-CN" dirty="0" smtClean="0"/>
              <a:t>.</a:t>
            </a:r>
          </a:p>
          <a:p>
            <a:pPr lvl="1"/>
            <a:r>
              <a:rPr kumimoji="1" lang="en-US" altLang="zh-CN" dirty="0" smtClean="0"/>
              <a:t>It </a:t>
            </a:r>
            <a:r>
              <a:rPr kumimoji="1" lang="en-US" altLang="zh-CN" dirty="0"/>
              <a:t>begins with the learning of </a:t>
            </a:r>
            <a:r>
              <a:rPr kumimoji="1" lang="en-US" altLang="zh-CN" dirty="0" smtClean="0"/>
              <a:t>original text-multi word embedding in the semantic, syntactic, and sentiment </a:t>
            </a:r>
            <a:r>
              <a:rPr kumimoji="1" lang="en-US" altLang="zh-CN" dirty="0"/>
              <a:t>information, followed by </a:t>
            </a:r>
            <a:r>
              <a:rPr kumimoji="1" lang="en-US" altLang="zh-CN" dirty="0" smtClean="0"/>
              <a:t>proceeding </a:t>
            </a:r>
            <a:r>
              <a:rPr kumimoji="1" lang="en-US" altLang="zh-CN" dirty="0"/>
              <a:t>the word embedding fusion</a:t>
            </a:r>
            <a:r>
              <a:rPr kumimoji="1" lang="en-US" altLang="zh-CN" dirty="0" smtClean="0"/>
              <a:t>.</a:t>
            </a:r>
          </a:p>
          <a:p>
            <a:pPr lvl="1"/>
            <a:r>
              <a:rPr kumimoji="1" lang="en-US" altLang="zh-CN" dirty="0" smtClean="0"/>
              <a:t>The </a:t>
            </a:r>
            <a:r>
              <a:rPr kumimoji="1" lang="en-US" altLang="zh-CN" dirty="0"/>
              <a:t>improved convolution neural network is applied for sentiment analysis</a:t>
            </a:r>
            <a:r>
              <a:rPr kumimoji="1" lang="en-US" altLang="zh-CN" dirty="0" smtClean="0"/>
              <a:t>.</a:t>
            </a:r>
          </a:p>
          <a:p>
            <a:pPr lvl="1"/>
            <a:r>
              <a:rPr kumimoji="1" lang="en-US" altLang="zh-CN" dirty="0" smtClean="0"/>
              <a:t>K-means text clustering is applied by dividing similar text into the same cluster, thus improving the classification accuracy.</a:t>
            </a:r>
          </a:p>
          <a:p>
            <a:pPr lvl="1"/>
            <a:r>
              <a:rPr kumimoji="1" lang="en-US" altLang="zh-CN" dirty="0" smtClean="0"/>
              <a:t>The application of the Principal Component Analysis (PCA) dimensionality not only extracts the principal component information, but also solves the problem of redundancy embedding and improves the computational performance of classification model.</a:t>
            </a:r>
            <a:endParaRPr kumimoji="1" lang="zh-CN" altLang="en-US" dirty="0"/>
          </a:p>
        </p:txBody>
      </p:sp>
      <p:sp>
        <p:nvSpPr>
          <p:cNvPr id="4" name="矩形 3"/>
          <p:cNvSpPr/>
          <p:nvPr/>
        </p:nvSpPr>
        <p:spPr>
          <a:xfrm>
            <a:off x="1097280" y="6417302"/>
            <a:ext cx="3405997" cy="461665"/>
          </a:xfrm>
          <a:prstGeom prst="rect">
            <a:avLst/>
          </a:prstGeom>
        </p:spPr>
        <p:txBody>
          <a:bodyPr wrap="none">
            <a:spAutoFit/>
          </a:bodyPr>
          <a:lstStyle/>
          <a:p>
            <a:r>
              <a:rPr lang="zh-CN" altLang="en-US" sz="1200" dirty="0">
                <a:solidFill>
                  <a:schemeClr val="bg1"/>
                </a:solidFill>
              </a:rPr>
              <a:t>Xiaojie Sun, Menghao Du, Hua Shi, Wenming </a:t>
            </a:r>
            <a:r>
              <a:rPr lang="zh-CN" altLang="en-US" sz="1200" dirty="0" smtClean="0">
                <a:solidFill>
                  <a:schemeClr val="bg1"/>
                </a:solidFill>
              </a:rPr>
              <a:t>Huang</a:t>
            </a:r>
            <a:endParaRPr lang="en-US" altLang="zh-CN" sz="1200" dirty="0" smtClean="0">
              <a:solidFill>
                <a:schemeClr val="bg1"/>
              </a:solidFill>
            </a:endParaRPr>
          </a:p>
          <a:p>
            <a:r>
              <a:rPr lang="en-US" altLang="zh-CN" sz="1200" dirty="0">
                <a:solidFill>
                  <a:schemeClr val="bg1"/>
                </a:solidFill>
              </a:rPr>
              <a:t>ICACS '18, July 27–29, 2018, Beijing, China</a:t>
            </a:r>
            <a:endParaRPr lang="zh-CN" altLang="en-US" sz="1200"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610" y="2834746"/>
            <a:ext cx="3540140" cy="272867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029" y="2299349"/>
            <a:ext cx="3604268" cy="3264070"/>
          </a:xfrm>
          <a:prstGeom prst="rect">
            <a:avLst/>
          </a:prstGeom>
        </p:spPr>
      </p:pic>
    </p:spTree>
    <p:extLst>
      <p:ext uri="{BB962C8B-B14F-4D97-AF65-F5344CB8AC3E}">
        <p14:creationId xmlns:p14="http://schemas.microsoft.com/office/powerpoint/2010/main" val="1516367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Deep Learning Approach for Sentiment Analysis of Short Texts </a:t>
            </a:r>
            <a:r>
              <a:rPr kumimoji="1" lang="en-US" altLang="zh-CN" sz="4000" dirty="0" smtClean="0"/>
              <a:t>(2017)</a:t>
            </a:r>
            <a:endParaRPr kumimoji="1" lang="zh-CN" altLang="en-US" sz="4000" dirty="0"/>
          </a:p>
        </p:txBody>
      </p:sp>
      <p:sp>
        <p:nvSpPr>
          <p:cNvPr id="3" name="内容占位符 2"/>
          <p:cNvSpPr>
            <a:spLocks noGrp="1"/>
          </p:cNvSpPr>
          <p:nvPr>
            <p:ph idx="1"/>
          </p:nvPr>
        </p:nvSpPr>
        <p:spPr/>
        <p:txBody>
          <a:bodyPr>
            <a:normAutofit/>
          </a:bodyPr>
          <a:lstStyle/>
          <a:p>
            <a:r>
              <a:rPr kumimoji="1" lang="en-US" altLang="zh-CN" dirty="0" smtClean="0"/>
              <a:t>Abstract</a:t>
            </a:r>
          </a:p>
          <a:p>
            <a:pPr lvl="1"/>
            <a:r>
              <a:rPr kumimoji="1" lang="en-US" altLang="zh-CN" dirty="0" smtClean="0"/>
              <a:t>Learning </a:t>
            </a:r>
            <a:r>
              <a:rPr kumimoji="1" lang="en-US" altLang="zh-CN" b="1" dirty="0">
                <a:solidFill>
                  <a:srgbClr val="FF0000"/>
                </a:solidFill>
              </a:rPr>
              <a:t>long-term dependencies </a:t>
            </a:r>
            <a:r>
              <a:rPr kumimoji="1" lang="en-US" altLang="zh-CN" dirty="0"/>
              <a:t>with gradient descent is difficult in neural network language model because of the </a:t>
            </a:r>
            <a:r>
              <a:rPr kumimoji="1" lang="en-US" altLang="zh-CN" b="1" dirty="0">
                <a:solidFill>
                  <a:srgbClr val="FF0000"/>
                </a:solidFill>
              </a:rPr>
              <a:t>vanishing gradients problem</a:t>
            </a:r>
            <a:r>
              <a:rPr kumimoji="1" lang="en-US" altLang="zh-CN" dirty="0" smtClean="0"/>
              <a:t>.</a:t>
            </a:r>
          </a:p>
          <a:p>
            <a:pPr lvl="1"/>
            <a:r>
              <a:rPr kumimoji="1" lang="en-US" altLang="zh-CN" dirty="0" smtClean="0"/>
              <a:t>In </a:t>
            </a:r>
            <a:r>
              <a:rPr kumimoji="1" lang="en-US" altLang="zh-CN" dirty="0"/>
              <a:t>this paper, we propose </a:t>
            </a:r>
            <a:r>
              <a:rPr kumimoji="1" lang="en-US" altLang="zh-CN" b="1" dirty="0" err="1">
                <a:solidFill>
                  <a:srgbClr val="FF0000"/>
                </a:solidFill>
              </a:rPr>
              <a:t>ConvLstm</a:t>
            </a:r>
            <a:r>
              <a:rPr kumimoji="1" lang="en-US" altLang="zh-CN" dirty="0"/>
              <a:t>, neural network architecture that employs Convolutional Neural Network (CNN) and Long Short-Term Memory (LSTM) on top of pre-trained word vectors</a:t>
            </a:r>
            <a:r>
              <a:rPr kumimoji="1" lang="en-US" altLang="zh-CN" dirty="0" smtClean="0"/>
              <a:t>.</a:t>
            </a:r>
          </a:p>
          <a:p>
            <a:pPr lvl="1"/>
            <a:r>
              <a:rPr kumimoji="1" lang="en-US" altLang="zh-CN" dirty="0" smtClean="0"/>
              <a:t>In </a:t>
            </a:r>
            <a:r>
              <a:rPr kumimoji="1" lang="en-US" altLang="zh-CN" dirty="0"/>
              <a:t>our experiments, </a:t>
            </a:r>
            <a:r>
              <a:rPr kumimoji="1" lang="en-US" altLang="zh-CN" dirty="0" err="1"/>
              <a:t>ConvLstm</a:t>
            </a:r>
            <a:r>
              <a:rPr kumimoji="1" lang="en-US" altLang="zh-CN" dirty="0"/>
              <a:t> exploit </a:t>
            </a:r>
            <a:r>
              <a:rPr kumimoji="1" lang="en-US" altLang="zh-CN" b="1" dirty="0">
                <a:solidFill>
                  <a:srgbClr val="FF0000"/>
                </a:solidFill>
              </a:rPr>
              <a:t>LSTM </a:t>
            </a:r>
            <a:r>
              <a:rPr kumimoji="1" lang="en-US" altLang="zh-CN" dirty="0">
                <a:solidFill>
                  <a:srgbClr val="3C4040"/>
                </a:solidFill>
              </a:rPr>
              <a:t>as a </a:t>
            </a:r>
            <a:r>
              <a:rPr kumimoji="1" lang="en-US" altLang="zh-CN" b="1" dirty="0">
                <a:solidFill>
                  <a:srgbClr val="FF0000"/>
                </a:solidFill>
              </a:rPr>
              <a:t>substitute </a:t>
            </a:r>
            <a:r>
              <a:rPr kumimoji="1" lang="en-US" altLang="zh-CN" dirty="0"/>
              <a:t>of </a:t>
            </a:r>
            <a:r>
              <a:rPr kumimoji="1" lang="en-US" altLang="zh-CN" b="1" dirty="0">
                <a:solidFill>
                  <a:srgbClr val="FF0000"/>
                </a:solidFill>
              </a:rPr>
              <a:t>pooling layer </a:t>
            </a:r>
            <a:r>
              <a:rPr kumimoji="1" lang="en-US" altLang="zh-CN" dirty="0"/>
              <a:t>in CNN to </a:t>
            </a:r>
            <a:r>
              <a:rPr kumimoji="1" lang="en-US" altLang="zh-CN" b="1" dirty="0">
                <a:solidFill>
                  <a:srgbClr val="FF0000"/>
                </a:solidFill>
              </a:rPr>
              <a:t>reduce the loss of detailed local information </a:t>
            </a:r>
            <a:r>
              <a:rPr kumimoji="1" lang="en-US" altLang="zh-CN" dirty="0"/>
              <a:t>and </a:t>
            </a:r>
            <a:r>
              <a:rPr kumimoji="1" lang="en-US" altLang="zh-CN" b="1" dirty="0">
                <a:solidFill>
                  <a:srgbClr val="FF0000"/>
                </a:solidFill>
              </a:rPr>
              <a:t>capture long term dependencies </a:t>
            </a:r>
            <a:r>
              <a:rPr kumimoji="1" lang="en-US" altLang="zh-CN" dirty="0"/>
              <a:t>in sequence of sentences</a:t>
            </a:r>
            <a:r>
              <a:rPr kumimoji="1" lang="en-US" altLang="zh-CN" dirty="0" smtClean="0"/>
              <a:t>.</a:t>
            </a:r>
            <a:endParaRPr kumimoji="1" lang="zh-CN" altLang="en-US" dirty="0"/>
          </a:p>
        </p:txBody>
      </p:sp>
      <p:sp>
        <p:nvSpPr>
          <p:cNvPr id="4" name="矩形 3"/>
          <p:cNvSpPr/>
          <p:nvPr/>
        </p:nvSpPr>
        <p:spPr>
          <a:xfrm>
            <a:off x="1097280" y="6396335"/>
            <a:ext cx="4688976" cy="461665"/>
          </a:xfrm>
          <a:prstGeom prst="rect">
            <a:avLst/>
          </a:prstGeom>
        </p:spPr>
        <p:txBody>
          <a:bodyPr wrap="none">
            <a:spAutoFit/>
          </a:bodyPr>
          <a:lstStyle/>
          <a:p>
            <a:r>
              <a:rPr kumimoji="1" lang="en-US" altLang="zh-CN" sz="1200" dirty="0" err="1">
                <a:solidFill>
                  <a:schemeClr val="bg1"/>
                </a:solidFill>
              </a:rPr>
              <a:t>Abdalraouf</a:t>
            </a:r>
            <a:r>
              <a:rPr kumimoji="1" lang="en-US" altLang="zh-CN" sz="1200" dirty="0">
                <a:solidFill>
                  <a:schemeClr val="bg1"/>
                </a:solidFill>
              </a:rPr>
              <a:t> Hassan, </a:t>
            </a:r>
            <a:r>
              <a:rPr kumimoji="1" lang="en-US" altLang="zh-CN" sz="1200" dirty="0" err="1">
                <a:solidFill>
                  <a:schemeClr val="bg1"/>
                </a:solidFill>
              </a:rPr>
              <a:t>Ausif</a:t>
            </a:r>
            <a:r>
              <a:rPr kumimoji="1" lang="en-US" altLang="zh-CN" sz="1200" dirty="0">
                <a:solidFill>
                  <a:schemeClr val="bg1"/>
                </a:solidFill>
              </a:rPr>
              <a:t> </a:t>
            </a:r>
            <a:r>
              <a:rPr kumimoji="1" lang="en-US" altLang="zh-CN" sz="1200" dirty="0" smtClean="0">
                <a:solidFill>
                  <a:schemeClr val="bg1"/>
                </a:solidFill>
              </a:rPr>
              <a:t>Mahmood</a:t>
            </a:r>
          </a:p>
          <a:p>
            <a:r>
              <a:rPr lang="en-US" altLang="zh-CN" sz="1200" dirty="0">
                <a:solidFill>
                  <a:schemeClr val="bg1"/>
                </a:solidFill>
              </a:rPr>
              <a:t>2017 3rd International Conference on Control, Automation and Robotics</a:t>
            </a:r>
            <a:endParaRPr lang="zh-CN" altLang="en-US" sz="1200" dirty="0">
              <a:solidFill>
                <a:schemeClr val="bg1"/>
              </a:solidFill>
            </a:endParaRPr>
          </a:p>
        </p:txBody>
      </p:sp>
    </p:spTree>
    <p:extLst>
      <p:ext uri="{BB962C8B-B14F-4D97-AF65-F5344CB8AC3E}">
        <p14:creationId xmlns:p14="http://schemas.microsoft.com/office/powerpoint/2010/main" val="2005330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Sentiment Classification with Word Attention based </a:t>
            </a:r>
            <a:r>
              <a:rPr kumimoji="1" lang="en-US" altLang="zh-CN" sz="2800" dirty="0" smtClean="0"/>
              <a:t>on Weakly </a:t>
            </a:r>
            <a:r>
              <a:rPr kumimoji="1" lang="en-US" altLang="zh-CN" sz="2800" dirty="0"/>
              <a:t>Supervised Learning with a Convolutional Neural </a:t>
            </a:r>
            <a:r>
              <a:rPr kumimoji="1" lang="en-US" altLang="zh-CN" sz="2800" dirty="0" smtClean="0"/>
              <a:t>Network (2017)</a:t>
            </a:r>
            <a:endParaRPr kumimoji="1" lang="zh-CN" altLang="en-US" sz="2800" dirty="0"/>
          </a:p>
        </p:txBody>
      </p:sp>
      <p:sp>
        <p:nvSpPr>
          <p:cNvPr id="3" name="内容占位符 2"/>
          <p:cNvSpPr>
            <a:spLocks noGrp="1"/>
          </p:cNvSpPr>
          <p:nvPr>
            <p:ph idx="1"/>
          </p:nvPr>
        </p:nvSpPr>
        <p:spPr>
          <a:xfrm>
            <a:off x="1097280" y="1845734"/>
            <a:ext cx="4956048" cy="4023360"/>
          </a:xfrm>
        </p:spPr>
        <p:txBody>
          <a:bodyPr>
            <a:normAutofit fontScale="92500" lnSpcReduction="20000"/>
          </a:bodyPr>
          <a:lstStyle/>
          <a:p>
            <a:r>
              <a:rPr kumimoji="1" lang="en-US" altLang="zh-CN" dirty="0" smtClean="0"/>
              <a:t>Abstract</a:t>
            </a:r>
          </a:p>
          <a:p>
            <a:pPr lvl="1"/>
            <a:r>
              <a:rPr kumimoji="1" lang="en-US" altLang="zh-CN" dirty="0"/>
              <a:t>In this paper, we propose a method for </a:t>
            </a:r>
            <a:r>
              <a:rPr kumimoji="1" lang="en-US" altLang="zh-CN" b="1" dirty="0">
                <a:solidFill>
                  <a:srgbClr val="FF0000"/>
                </a:solidFill>
              </a:rPr>
              <a:t>identifying key </a:t>
            </a:r>
            <a:r>
              <a:rPr kumimoji="1" lang="en-US" altLang="zh-CN" dirty="0"/>
              <a:t>words </a:t>
            </a:r>
            <a:r>
              <a:rPr kumimoji="1" lang="en-US" altLang="zh-CN" b="1" dirty="0">
                <a:solidFill>
                  <a:srgbClr val="FF0000"/>
                </a:solidFill>
              </a:rPr>
              <a:t>discriminating positive and negative </a:t>
            </a:r>
            <a:r>
              <a:rPr kumimoji="1" lang="en-US" altLang="zh-CN" dirty="0"/>
              <a:t>sentences by using a weakly supervised learning method based on a convolutional neural network (CNN</a:t>
            </a:r>
            <a:r>
              <a:rPr kumimoji="1" lang="en-US" altLang="zh-CN" dirty="0" smtClean="0"/>
              <a:t>).</a:t>
            </a:r>
          </a:p>
          <a:p>
            <a:pPr lvl="1"/>
            <a:r>
              <a:rPr kumimoji="1" lang="en-US" altLang="zh-CN" dirty="0" smtClean="0"/>
              <a:t>In </a:t>
            </a:r>
            <a:r>
              <a:rPr kumimoji="1" lang="en-US" altLang="zh-CN" dirty="0"/>
              <a:t>our model, each word is represented as a continuous-valued vector and each sentence is represented as a matrix whose rows correspond to the word vector used in the </a:t>
            </a:r>
            <a:r>
              <a:rPr kumimoji="1" lang="en-US" altLang="zh-CN" dirty="0" smtClean="0"/>
              <a:t>sentence. Then</a:t>
            </a:r>
            <a:r>
              <a:rPr kumimoji="1" lang="en-US" altLang="zh-CN" dirty="0"/>
              <a:t>, the CNN model is trained using these </a:t>
            </a:r>
            <a:r>
              <a:rPr kumimoji="1" lang="en-US" altLang="zh-CN" b="1" dirty="0" smtClean="0">
                <a:solidFill>
                  <a:srgbClr val="FF0000"/>
                </a:solidFill>
              </a:rPr>
              <a:t>sentence matrices </a:t>
            </a:r>
            <a:r>
              <a:rPr kumimoji="1" lang="en-US" altLang="zh-CN" dirty="0"/>
              <a:t>as inputs and the </a:t>
            </a:r>
            <a:r>
              <a:rPr kumimoji="1" lang="en-US" altLang="zh-CN" b="1" dirty="0">
                <a:solidFill>
                  <a:srgbClr val="FF0000"/>
                </a:solidFill>
              </a:rPr>
              <a:t>sentiment labels </a:t>
            </a:r>
            <a:r>
              <a:rPr kumimoji="1" lang="en-US" altLang="zh-CN" dirty="0"/>
              <a:t>as </a:t>
            </a:r>
            <a:r>
              <a:rPr kumimoji="1" lang="en-US" altLang="zh-CN" dirty="0" smtClean="0"/>
              <a:t>the </a:t>
            </a:r>
            <a:r>
              <a:rPr kumimoji="1" lang="en-US" altLang="zh-CN" dirty="0"/>
              <a:t>output</a:t>
            </a:r>
            <a:r>
              <a:rPr kumimoji="1" lang="en-US" altLang="zh-CN" dirty="0" smtClean="0"/>
              <a:t>.</a:t>
            </a:r>
          </a:p>
          <a:p>
            <a:pPr lvl="1"/>
            <a:r>
              <a:rPr kumimoji="1" lang="en-US" altLang="zh-CN" dirty="0" smtClean="0"/>
              <a:t>Once </a:t>
            </a:r>
            <a:r>
              <a:rPr kumimoji="1" lang="en-US" altLang="zh-CN" dirty="0"/>
              <a:t>the CNN model is trained, we implement the </a:t>
            </a:r>
            <a:r>
              <a:rPr kumimoji="1" lang="en-US" altLang="zh-CN" b="1" dirty="0">
                <a:solidFill>
                  <a:srgbClr val="FF0000"/>
                </a:solidFill>
              </a:rPr>
              <a:t>word attention mechanism </a:t>
            </a:r>
            <a:r>
              <a:rPr kumimoji="1" lang="en-US" altLang="zh-CN" dirty="0"/>
              <a:t>that identifies high-contributing words to classification results with a class activation map, using the weights from the fully connected layer at the end of the learned CNN model</a:t>
            </a:r>
            <a:r>
              <a:rPr kumimoji="1" lang="en-US" altLang="zh-CN" dirty="0" smtClean="0"/>
              <a:t>.</a:t>
            </a:r>
            <a:endParaRPr kumimoji="1" lang="zh-CN" altLang="en-US" dirty="0"/>
          </a:p>
        </p:txBody>
      </p:sp>
      <p:sp>
        <p:nvSpPr>
          <p:cNvPr id="4" name="矩形 3"/>
          <p:cNvSpPr/>
          <p:nvPr/>
        </p:nvSpPr>
        <p:spPr>
          <a:xfrm>
            <a:off x="1097280" y="6396335"/>
            <a:ext cx="7668768" cy="461665"/>
          </a:xfrm>
          <a:prstGeom prst="rect">
            <a:avLst/>
          </a:prstGeom>
        </p:spPr>
        <p:txBody>
          <a:bodyPr wrap="square">
            <a:spAutoFit/>
          </a:bodyPr>
          <a:lstStyle/>
          <a:p>
            <a:r>
              <a:rPr lang="zh-CN" altLang="en-US" sz="1200" dirty="0">
                <a:solidFill>
                  <a:schemeClr val="bg1"/>
                </a:solidFill>
              </a:rPr>
              <a:t>Gichang Lee, Jaeyun Jeong, Seungwan Seo, CzangYeob Kim, Pilsung </a:t>
            </a:r>
            <a:r>
              <a:rPr lang="zh-CN" altLang="en-US" sz="1200" dirty="0" smtClean="0">
                <a:solidFill>
                  <a:schemeClr val="bg1"/>
                </a:solidFill>
              </a:rPr>
              <a:t>Kang</a:t>
            </a:r>
            <a:endParaRPr lang="en-US" altLang="zh-CN" sz="1200" dirty="0" smtClean="0">
              <a:solidFill>
                <a:schemeClr val="bg1"/>
              </a:solidFill>
            </a:endParaRPr>
          </a:p>
          <a:p>
            <a:r>
              <a:rPr lang="pt-BR" altLang="zh-CN" sz="1200" dirty="0">
                <a:solidFill>
                  <a:schemeClr val="bg1"/>
                </a:solidFill>
              </a:rPr>
              <a:t>arXiv:1709.09885v2 [</a:t>
            </a:r>
            <a:r>
              <a:rPr lang="pt-BR" altLang="zh-CN" sz="1200" dirty="0" err="1">
                <a:solidFill>
                  <a:schemeClr val="bg1"/>
                </a:solidFill>
              </a:rPr>
              <a:t>cs.CL</a:t>
            </a:r>
            <a:r>
              <a:rPr lang="pt-BR" altLang="zh-CN" sz="1200" dirty="0">
                <a:solidFill>
                  <a:schemeClr val="bg1"/>
                </a:solidFill>
              </a:rPr>
              <a:t>] 29 </a:t>
            </a:r>
            <a:r>
              <a:rPr lang="pt-BR" altLang="zh-CN" sz="1200" dirty="0" err="1">
                <a:solidFill>
                  <a:schemeClr val="bg1"/>
                </a:solidFill>
              </a:rPr>
              <a:t>Sep</a:t>
            </a:r>
            <a:r>
              <a:rPr lang="pt-BR" altLang="zh-CN" sz="1200" dirty="0">
                <a:solidFill>
                  <a:schemeClr val="bg1"/>
                </a:solidFill>
              </a:rPr>
              <a:t> 2017</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127" y="2070655"/>
            <a:ext cx="4542370" cy="3573518"/>
          </a:xfrm>
          <a:prstGeom prst="rect">
            <a:avLst/>
          </a:prstGeom>
        </p:spPr>
      </p:pic>
    </p:spTree>
    <p:extLst>
      <p:ext uri="{BB962C8B-B14F-4D97-AF65-F5344CB8AC3E}">
        <p14:creationId xmlns:p14="http://schemas.microsoft.com/office/powerpoint/2010/main" val="1945749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Using Context Information for Dialog Act Classification in </a:t>
            </a:r>
            <a:r>
              <a:rPr kumimoji="1" lang="en-US" altLang="zh-CN" sz="4000" dirty="0" smtClean="0"/>
              <a:t>DNN Framework (2018)</a:t>
            </a:r>
            <a:endParaRPr kumimoji="1" lang="zh-CN" altLang="en-US" sz="4000" dirty="0"/>
          </a:p>
        </p:txBody>
      </p:sp>
      <p:sp>
        <p:nvSpPr>
          <p:cNvPr id="3" name="内容占位符 2"/>
          <p:cNvSpPr>
            <a:spLocks noGrp="1"/>
          </p:cNvSpPr>
          <p:nvPr>
            <p:ph idx="1"/>
          </p:nvPr>
        </p:nvSpPr>
        <p:spPr>
          <a:xfrm>
            <a:off x="1097280" y="1845734"/>
            <a:ext cx="4052309" cy="4023360"/>
          </a:xfrm>
        </p:spPr>
        <p:txBody>
          <a:bodyPr>
            <a:normAutofit/>
          </a:bodyPr>
          <a:lstStyle/>
          <a:p>
            <a:r>
              <a:rPr kumimoji="1" lang="en-US" altLang="zh-CN" dirty="0" smtClean="0"/>
              <a:t>Abstract</a:t>
            </a:r>
          </a:p>
          <a:p>
            <a:pPr lvl="1"/>
            <a:r>
              <a:rPr kumimoji="1" lang="en-US" altLang="zh-CN" dirty="0" smtClean="0"/>
              <a:t>A </a:t>
            </a:r>
            <a:r>
              <a:rPr kumimoji="1" lang="en-US" altLang="zh-CN" dirty="0"/>
              <a:t>few recent studies explored using deep learning neural networks for DA classification, however, it is not clear yet what is the best method for </a:t>
            </a:r>
            <a:r>
              <a:rPr kumimoji="1" lang="en-US" altLang="zh-CN" b="1" dirty="0">
                <a:solidFill>
                  <a:srgbClr val="FF0000"/>
                </a:solidFill>
              </a:rPr>
              <a:t>using dialog context </a:t>
            </a:r>
            <a:r>
              <a:rPr kumimoji="1" lang="en-US" altLang="zh-CN" dirty="0"/>
              <a:t>or </a:t>
            </a:r>
            <a:r>
              <a:rPr kumimoji="1" lang="en-US" altLang="zh-CN" b="1" dirty="0">
                <a:solidFill>
                  <a:srgbClr val="FF0000"/>
                </a:solidFill>
              </a:rPr>
              <a:t>DA sequential information</a:t>
            </a:r>
            <a:r>
              <a:rPr kumimoji="1" lang="en-US" altLang="zh-CN" dirty="0"/>
              <a:t>, and how much gain it brings</a:t>
            </a:r>
            <a:r>
              <a:rPr kumimoji="1" lang="en-US" altLang="zh-CN" dirty="0" smtClean="0"/>
              <a:t>.</a:t>
            </a:r>
          </a:p>
          <a:p>
            <a:pPr lvl="1"/>
            <a:r>
              <a:rPr kumimoji="1" lang="en-US" altLang="zh-CN" dirty="0" smtClean="0"/>
              <a:t>Our </a:t>
            </a:r>
            <a:r>
              <a:rPr kumimoji="1" lang="en-US" altLang="zh-CN" b="1" dirty="0">
                <a:solidFill>
                  <a:srgbClr val="FF0000"/>
                </a:solidFill>
              </a:rPr>
              <a:t>proposed methods </a:t>
            </a:r>
            <a:r>
              <a:rPr kumimoji="1" lang="en-US" altLang="zh-CN" dirty="0"/>
              <a:t>include using </a:t>
            </a:r>
            <a:r>
              <a:rPr kumimoji="1" lang="en-US" altLang="zh-CN" b="1" dirty="0">
                <a:solidFill>
                  <a:srgbClr val="FF0000"/>
                </a:solidFill>
              </a:rPr>
              <a:t>hierarchical models </a:t>
            </a:r>
            <a:r>
              <a:rPr kumimoji="1" lang="en-US" altLang="zh-CN" dirty="0"/>
              <a:t>(recurrent neural networks (RNN) or CNN) for DA sequence </a:t>
            </a:r>
            <a:r>
              <a:rPr kumimoji="1" lang="en-US" altLang="zh-CN" dirty="0" smtClean="0"/>
              <a:t>tagging</a:t>
            </a:r>
          </a:p>
        </p:txBody>
      </p:sp>
      <p:sp>
        <p:nvSpPr>
          <p:cNvPr id="4" name="矩形 3"/>
          <p:cNvSpPr/>
          <p:nvPr/>
        </p:nvSpPr>
        <p:spPr>
          <a:xfrm>
            <a:off x="1097280" y="6388510"/>
            <a:ext cx="5830635" cy="461665"/>
          </a:xfrm>
          <a:prstGeom prst="rect">
            <a:avLst/>
          </a:prstGeom>
        </p:spPr>
        <p:txBody>
          <a:bodyPr wrap="none">
            <a:spAutoFit/>
          </a:bodyPr>
          <a:lstStyle/>
          <a:p>
            <a:r>
              <a:rPr kumimoji="1" lang="en-US" altLang="zh-CN" sz="1200" dirty="0">
                <a:solidFill>
                  <a:schemeClr val="bg1"/>
                </a:solidFill>
              </a:rPr>
              <a:t>Yang </a:t>
            </a:r>
            <a:r>
              <a:rPr kumimoji="1" lang="en-US" altLang="zh-CN" sz="1200" dirty="0" smtClean="0">
                <a:solidFill>
                  <a:schemeClr val="bg1"/>
                </a:solidFill>
              </a:rPr>
              <a:t>Liu, Kun Han, </a:t>
            </a:r>
            <a:r>
              <a:rPr kumimoji="1" lang="en-US" altLang="zh-CN" sz="1200" dirty="0">
                <a:solidFill>
                  <a:schemeClr val="bg1"/>
                </a:solidFill>
              </a:rPr>
              <a:t>Zhao </a:t>
            </a:r>
            <a:r>
              <a:rPr kumimoji="1" lang="en-US" altLang="zh-CN" sz="1200" dirty="0" smtClean="0">
                <a:solidFill>
                  <a:schemeClr val="bg1"/>
                </a:solidFill>
              </a:rPr>
              <a:t>Tan, </a:t>
            </a:r>
            <a:r>
              <a:rPr kumimoji="1" lang="en-US" altLang="zh-CN" sz="1200" dirty="0">
                <a:solidFill>
                  <a:schemeClr val="bg1"/>
                </a:solidFill>
              </a:rPr>
              <a:t>Yun </a:t>
            </a:r>
            <a:r>
              <a:rPr kumimoji="1" lang="en-US" altLang="zh-CN" sz="1200" dirty="0" smtClean="0">
                <a:solidFill>
                  <a:schemeClr val="bg1"/>
                </a:solidFill>
              </a:rPr>
              <a:t>Lei</a:t>
            </a:r>
          </a:p>
          <a:p>
            <a:r>
              <a:rPr lang="zh-CN" altLang="en-US" sz="1200" dirty="0">
                <a:solidFill>
                  <a:schemeClr val="bg1"/>
                </a:solidFill>
              </a:rPr>
              <a:t>Proceedings of the 2017 Conference on Empirical Methods in Natural Language </a:t>
            </a:r>
            <a:r>
              <a:rPr lang="zh-CN" altLang="en-US" sz="1200" dirty="0" smtClean="0">
                <a:solidFill>
                  <a:schemeClr val="bg1"/>
                </a:solidFill>
              </a:rPr>
              <a:t>Processing</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652" y="2527301"/>
            <a:ext cx="3492417" cy="2610274"/>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589" y="2256776"/>
            <a:ext cx="3535780" cy="2918899"/>
          </a:xfrm>
          <a:prstGeom prst="rect">
            <a:avLst/>
          </a:prstGeom>
        </p:spPr>
      </p:pic>
    </p:spTree>
    <p:extLst>
      <p:ext uri="{BB962C8B-B14F-4D97-AF65-F5344CB8AC3E}">
        <p14:creationId xmlns:p14="http://schemas.microsoft.com/office/powerpoint/2010/main" val="1932919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Neural-based Context Representation Learning for Dialog Act </a:t>
            </a:r>
            <a:r>
              <a:rPr kumimoji="1" lang="en-US" altLang="zh-CN" sz="4000" dirty="0" smtClean="0"/>
              <a:t>Classification</a:t>
            </a:r>
            <a:r>
              <a:rPr kumimoji="1" lang="zh-TW" altLang="en-US" sz="4000" dirty="0" smtClean="0"/>
              <a:t> </a:t>
            </a:r>
            <a:r>
              <a:rPr kumimoji="1" lang="en-US" altLang="zh-TW" sz="4000" dirty="0" smtClean="0"/>
              <a:t>(2017)</a:t>
            </a:r>
            <a:endParaRPr kumimoji="1" lang="zh-CN" altLang="en-US" sz="4000" dirty="0"/>
          </a:p>
        </p:txBody>
      </p:sp>
      <p:sp>
        <p:nvSpPr>
          <p:cNvPr id="3" name="内容占位符 2"/>
          <p:cNvSpPr>
            <a:spLocks noGrp="1"/>
          </p:cNvSpPr>
          <p:nvPr>
            <p:ph idx="1"/>
          </p:nvPr>
        </p:nvSpPr>
        <p:spPr>
          <a:xfrm>
            <a:off x="1097280" y="1845734"/>
            <a:ext cx="10231120" cy="4023360"/>
          </a:xfrm>
        </p:spPr>
        <p:txBody>
          <a:bodyPr/>
          <a:lstStyle/>
          <a:p>
            <a:r>
              <a:rPr kumimoji="1" lang="en-US" altLang="zh-TW" dirty="0" smtClean="0"/>
              <a:t>Abstract</a:t>
            </a:r>
          </a:p>
          <a:p>
            <a:pPr lvl="1"/>
            <a:r>
              <a:rPr kumimoji="1" lang="en-US" altLang="zh-CN" dirty="0" smtClean="0"/>
              <a:t>We explore </a:t>
            </a:r>
            <a:r>
              <a:rPr kumimoji="1" lang="en-US" altLang="zh-CN" b="1" dirty="0" smtClean="0">
                <a:solidFill>
                  <a:srgbClr val="FF0000"/>
                </a:solidFill>
              </a:rPr>
              <a:t>context representation</a:t>
            </a:r>
            <a:r>
              <a:rPr kumimoji="1" lang="en-US" altLang="zh-CN" dirty="0" smtClean="0"/>
              <a:t> learning methods in neural-based models for dialog act classification.</a:t>
            </a:r>
          </a:p>
          <a:p>
            <a:pPr lvl="1"/>
            <a:r>
              <a:rPr kumimoji="1" lang="en-US" altLang="zh-CN" dirty="0" smtClean="0"/>
              <a:t>We </a:t>
            </a:r>
            <a:r>
              <a:rPr kumimoji="1" lang="en-US" altLang="zh-CN" dirty="0"/>
              <a:t>propose and compare extensively different methods which combine </a:t>
            </a:r>
            <a:r>
              <a:rPr kumimoji="1" lang="en-US" altLang="zh-CN" b="1" dirty="0">
                <a:solidFill>
                  <a:srgbClr val="FF0000"/>
                </a:solidFill>
              </a:rPr>
              <a:t>recurrent neural network </a:t>
            </a:r>
            <a:r>
              <a:rPr kumimoji="1" lang="en-US" altLang="zh-CN" dirty="0"/>
              <a:t>architectures and </a:t>
            </a:r>
            <a:r>
              <a:rPr kumimoji="1" lang="en-US" altLang="zh-CN" b="1" dirty="0">
                <a:solidFill>
                  <a:srgbClr val="FF0000"/>
                </a:solidFill>
              </a:rPr>
              <a:t>attention mechanisms </a:t>
            </a:r>
            <a:r>
              <a:rPr kumimoji="1" lang="en-US" altLang="zh-CN" dirty="0"/>
              <a:t>(AMs) at different context levels</a:t>
            </a:r>
            <a:r>
              <a:rPr kumimoji="1" lang="en-US" altLang="zh-CN" dirty="0" smtClean="0"/>
              <a:t>.</a:t>
            </a:r>
          </a:p>
        </p:txBody>
      </p:sp>
      <p:sp>
        <p:nvSpPr>
          <p:cNvPr id="4" name="矩形 3"/>
          <p:cNvSpPr/>
          <p:nvPr/>
        </p:nvSpPr>
        <p:spPr>
          <a:xfrm>
            <a:off x="1097280" y="6396335"/>
            <a:ext cx="6096000" cy="461665"/>
          </a:xfrm>
          <a:prstGeom prst="rect">
            <a:avLst/>
          </a:prstGeom>
        </p:spPr>
        <p:txBody>
          <a:bodyPr>
            <a:spAutoFit/>
          </a:bodyPr>
          <a:lstStyle/>
          <a:p>
            <a:r>
              <a:rPr lang="zh-CN" altLang="en-US" sz="1200" dirty="0">
                <a:solidFill>
                  <a:schemeClr val="bg1"/>
                </a:solidFill>
              </a:rPr>
              <a:t>Daniel Ortega Ngoc Thang </a:t>
            </a:r>
            <a:r>
              <a:rPr lang="zh-CN" altLang="en-US" sz="1200" dirty="0" smtClean="0">
                <a:solidFill>
                  <a:schemeClr val="bg1"/>
                </a:solidFill>
              </a:rPr>
              <a:t>Vu</a:t>
            </a:r>
            <a:endParaRPr lang="en-US" altLang="zh-CN" sz="1200" dirty="0" smtClean="0">
              <a:solidFill>
                <a:schemeClr val="bg1"/>
              </a:solidFill>
            </a:endParaRPr>
          </a:p>
          <a:p>
            <a:r>
              <a:rPr lang="zh-CN" altLang="en-US" sz="1200" dirty="0" smtClean="0">
                <a:solidFill>
                  <a:schemeClr val="bg1"/>
                </a:solidFill>
              </a:rPr>
              <a:t>arXiv</a:t>
            </a:r>
            <a:r>
              <a:rPr lang="zh-CN" altLang="en-US" sz="1200" dirty="0">
                <a:solidFill>
                  <a:schemeClr val="bg1"/>
                </a:solidFill>
              </a:rPr>
              <a:t>:1708.02561v1 [cs.CL] 8 Aug 2017</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480" y="3121285"/>
            <a:ext cx="6916420" cy="3076412"/>
          </a:xfrm>
          <a:prstGeom prst="rect">
            <a:avLst/>
          </a:prstGeom>
        </p:spPr>
      </p:pic>
    </p:spTree>
    <p:extLst>
      <p:ext uri="{BB962C8B-B14F-4D97-AF65-F5344CB8AC3E}">
        <p14:creationId xmlns:p14="http://schemas.microsoft.com/office/powerpoint/2010/main" val="1386374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ICON: Interactive Conversational Memory Network for Multimodal Emotion </a:t>
            </a:r>
            <a:r>
              <a:rPr lang="en-US" altLang="zh-CN" sz="3600" dirty="0" smtClean="0"/>
              <a:t>Detection (2018)</a:t>
            </a:r>
            <a:endParaRPr kumimoji="1"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97280" y="1845734"/>
                <a:ext cx="7014333" cy="4023360"/>
              </a:xfrm>
            </p:spPr>
            <p:txBody>
              <a:bodyPr/>
              <a:lstStyle/>
              <a:p>
                <a:r>
                  <a:rPr kumimoji="1" lang="en-US" altLang="zh-CN" dirty="0" smtClean="0"/>
                  <a:t>Abstract</a:t>
                </a:r>
              </a:p>
              <a:p>
                <a:pPr lvl="1"/>
                <a:r>
                  <a:rPr lang="en-US" altLang="zh-CN" dirty="0" smtClean="0"/>
                  <a:t>We </a:t>
                </a:r>
                <a:r>
                  <a:rPr lang="en-US" altLang="zh-CN" dirty="0"/>
                  <a:t>propose Interactive </a:t>
                </a:r>
                <a:r>
                  <a:rPr lang="en-US" altLang="zh-CN" dirty="0" err="1"/>
                  <a:t>COnversational</a:t>
                </a:r>
                <a:r>
                  <a:rPr lang="en-US" altLang="zh-CN" dirty="0"/>
                  <a:t> memory Network (ICON), a </a:t>
                </a:r>
                <a:r>
                  <a:rPr lang="en-US" altLang="zh-CN" b="1" dirty="0">
                    <a:solidFill>
                      <a:srgbClr val="FF0000"/>
                    </a:solidFill>
                  </a:rPr>
                  <a:t>multimodal emotion detection framework </a:t>
                </a:r>
                <a:r>
                  <a:rPr lang="en-US" altLang="zh-CN" dirty="0"/>
                  <a:t>that extracts multimodal features from </a:t>
                </a:r>
                <a:r>
                  <a:rPr lang="en-US" altLang="zh-CN" b="1" dirty="0">
                    <a:solidFill>
                      <a:srgbClr val="FF0000"/>
                    </a:solidFill>
                  </a:rPr>
                  <a:t>conversational videos </a:t>
                </a:r>
                <a:r>
                  <a:rPr lang="en-US" altLang="zh-CN" dirty="0"/>
                  <a:t>and hierarchically models the </a:t>
                </a:r>
                <a:r>
                  <a:rPr lang="en-US" altLang="zh-CN" b="1" dirty="0">
                    <a:solidFill>
                      <a:srgbClr val="FF0000"/>
                    </a:solidFill>
                  </a:rPr>
                  <a:t>self-</a:t>
                </a:r>
                <a:r>
                  <a:rPr lang="en-US" altLang="zh-CN" dirty="0"/>
                  <a:t> and </a:t>
                </a:r>
                <a:r>
                  <a:rPr lang="en-US" altLang="zh-CN" b="1" dirty="0">
                    <a:solidFill>
                      <a:srgbClr val="FF0000"/>
                    </a:solidFill>
                  </a:rPr>
                  <a:t>interspeaker emotional influences </a:t>
                </a:r>
                <a:r>
                  <a:rPr lang="en-US" altLang="zh-CN" dirty="0"/>
                  <a:t>into </a:t>
                </a:r>
                <a:r>
                  <a:rPr lang="en-US" altLang="zh-CN" b="1" dirty="0">
                    <a:solidFill>
                      <a:srgbClr val="FF0000"/>
                    </a:solidFill>
                  </a:rPr>
                  <a:t>global memories</a:t>
                </a:r>
                <a:r>
                  <a:rPr lang="en-US" altLang="zh-CN" dirty="0" smtClean="0"/>
                  <a:t>.</a:t>
                </a:r>
              </a:p>
              <a:p>
                <a:pPr lvl="1"/>
                <a:r>
                  <a:rPr lang="en-US" altLang="zh-CN" dirty="0" smtClean="0"/>
                  <a:t>Such </a:t>
                </a:r>
                <a:r>
                  <a:rPr lang="en-US" altLang="zh-CN" dirty="0"/>
                  <a:t>memories generate contextual summaries which aid in predicting the </a:t>
                </a:r>
                <a:r>
                  <a:rPr lang="en-US" altLang="zh-CN" dirty="0" smtClean="0"/>
                  <a:t>emotional </a:t>
                </a:r>
                <a:r>
                  <a:rPr lang="en-US" altLang="zh-CN" dirty="0"/>
                  <a:t>orientation of utterance-videos</a:t>
                </a:r>
                <a:r>
                  <a:rPr lang="en-US" altLang="zh-CN" dirty="0" smtClean="0"/>
                  <a:t>.</a:t>
                </a:r>
              </a:p>
              <a:p>
                <a:r>
                  <a:rPr kumimoji="1" lang="en-US" altLang="zh-CN" dirty="0" smtClean="0"/>
                  <a:t>Problem Setting</a:t>
                </a:r>
              </a:p>
              <a:p>
                <a:pPr lvl="1"/>
                <a:r>
                  <a:rPr kumimoji="1" lang="en-US" altLang="zh-CN" dirty="0" smtClean="0"/>
                  <a:t>Context-window of size K</a:t>
                </a:r>
              </a:p>
              <a:p>
                <a:pPr lvl="2"/>
                <a14:m>
                  <m:oMath xmlns:m="http://schemas.openxmlformats.org/officeDocument/2006/math">
                    <m:sSub>
                      <m:sSubPr>
                        <m:ctrlPr>
                          <a:rPr kumimoji="1" lang="en-US" altLang="zh-CN" b="0" i="1" smtClean="0">
                            <a:latin typeface="Cambria Math" charset="0"/>
                          </a:rPr>
                        </m:ctrlPr>
                      </m:sSubPr>
                      <m:e>
                        <m:r>
                          <a:rPr kumimoji="1" lang="en-US" altLang="zh-CN" b="0" i="1" smtClean="0">
                            <a:latin typeface="Cambria Math" charset="0"/>
                          </a:rPr>
                          <m:t>𝐻</m:t>
                        </m:r>
                      </m:e>
                      <m:sub>
                        <m:r>
                          <a:rPr kumimoji="1" lang="en-US" altLang="zh-CN" b="0" i="1" smtClean="0">
                            <a:latin typeface="Cambria Math" charset="0"/>
                            <a:ea typeface="Cambria Math" charset="0"/>
                            <a:cs typeface="Cambria Math" charset="0"/>
                          </a:rPr>
                          <m:t>𝜆</m:t>
                        </m:r>
                      </m:sub>
                    </m:sSub>
                    <m:r>
                      <a:rPr kumimoji="1" lang="en-US" altLang="zh-CN" b="0" i="1" smtClean="0">
                        <a:latin typeface="Cambria Math" charset="0"/>
                        <a:ea typeface="Cambria Math" charset="0"/>
                        <a:cs typeface="Cambria Math" charset="0"/>
                      </a:rPr>
                      <m:t>=</m:t>
                    </m:r>
                    <m:d>
                      <m:dPr>
                        <m:begChr m:val="{"/>
                        <m:endChr m:val="|"/>
                        <m:ctrlPr>
                          <a:rPr kumimoji="1" lang="en-US" altLang="zh-CN" b="0" i="1" smtClean="0">
                            <a:latin typeface="Cambria Math" charset="0"/>
                            <a:ea typeface="Cambria Math" charset="0"/>
                            <a:cs typeface="Cambria Math" charset="0"/>
                          </a:rPr>
                        </m:ctrlPr>
                      </m:dPr>
                      <m:e>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𝑢</m:t>
                            </m:r>
                          </m:e>
                          <m:sub>
                            <m:r>
                              <a:rPr kumimoji="1" lang="en-US" altLang="zh-CN" b="0" i="1" smtClean="0">
                                <a:latin typeface="Cambria Math" charset="0"/>
                                <a:ea typeface="Cambria Math" charset="0"/>
                                <a:cs typeface="Cambria Math" charset="0"/>
                              </a:rPr>
                              <m:t>𝑖</m:t>
                            </m:r>
                          </m:sub>
                        </m:sSub>
                      </m:e>
                    </m:d>
                    <m:r>
                      <a:rPr kumimoji="1" lang="en-US" altLang="zh-CN" b="0" i="1" smtClean="0">
                        <a:latin typeface="Cambria Math" charset="0"/>
                        <a:ea typeface="Cambria Math" charset="0"/>
                        <a:cs typeface="Cambria Math" charset="0"/>
                      </a:rPr>
                      <m:t>𝑖</m:t>
                    </m:r>
                    <m:r>
                      <a:rPr kumimoji="1" lang="en-US" altLang="zh-CN" b="0" i="1" smtClean="0">
                        <a:latin typeface="Cambria Math" charset="0"/>
                        <a:ea typeface="Cambria Math" charset="0"/>
                        <a:cs typeface="Cambria Math" charset="0"/>
                      </a:rPr>
                      <m:t>∈</m:t>
                    </m:r>
                    <m:d>
                      <m:dPr>
                        <m:begChr m:val="["/>
                        <m:endChr m:val="]"/>
                        <m:ctrlPr>
                          <a:rPr kumimoji="1" lang="en-US" altLang="zh-CN" b="0" i="1" smtClean="0">
                            <a:latin typeface="Cambria Math" charset="0"/>
                            <a:ea typeface="Cambria Math" charset="0"/>
                            <a:cs typeface="Cambria Math" charset="0"/>
                          </a:rPr>
                        </m:ctrlPr>
                      </m:dPr>
                      <m:e>
                        <m:r>
                          <a:rPr kumimoji="1" lang="en-US" altLang="zh-CN" b="0" i="1" smtClean="0">
                            <a:latin typeface="Cambria Math" charset="0"/>
                            <a:ea typeface="Cambria Math" charset="0"/>
                            <a:cs typeface="Cambria Math" charset="0"/>
                          </a:rPr>
                          <m:t>𝑡</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𝐾</m:t>
                        </m:r>
                        <m:r>
                          <a:rPr kumimoji="1" lang="en-US" altLang="zh-CN" b="0" i="1" smtClean="0">
                            <a:latin typeface="Cambria Math" charset="0"/>
                            <a:ea typeface="Cambria Math" charset="0"/>
                            <a:cs typeface="Cambria Math" charset="0"/>
                          </a:rPr>
                          <m:t>, </m:t>
                        </m:r>
                        <m:r>
                          <a:rPr kumimoji="1" lang="en-US" altLang="zh-CN" b="0" i="1" smtClean="0">
                            <a:latin typeface="Cambria Math" charset="0"/>
                            <a:ea typeface="Cambria Math" charset="0"/>
                            <a:cs typeface="Cambria Math" charset="0"/>
                          </a:rPr>
                          <m:t>𝑡</m:t>
                        </m:r>
                        <m:r>
                          <a:rPr kumimoji="1" lang="en-US" altLang="zh-CN" b="0" i="1" smtClean="0">
                            <a:latin typeface="Cambria Math" charset="0"/>
                            <a:ea typeface="Cambria Math" charset="0"/>
                            <a:cs typeface="Cambria Math" charset="0"/>
                          </a:rPr>
                          <m:t>−1</m:t>
                        </m:r>
                      </m:e>
                    </m:d>
                    <m:r>
                      <a:rPr kumimoji="1" lang="en-US" altLang="zh-CN" b="0" i="1" smtClean="0">
                        <a:latin typeface="Cambria Math" charset="0"/>
                        <a:ea typeface="Cambria Math" charset="0"/>
                        <a:cs typeface="Cambria Math" charset="0"/>
                      </a:rPr>
                      <m:t>, </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𝑢</m:t>
                        </m:r>
                      </m:e>
                      <m:sub>
                        <m:r>
                          <a:rPr kumimoji="1" lang="en-US" altLang="zh-CN" b="0" i="1" smtClean="0">
                            <a:latin typeface="Cambria Math" charset="0"/>
                            <a:ea typeface="Cambria Math" charset="0"/>
                            <a:cs typeface="Cambria Math" charset="0"/>
                          </a:rPr>
                          <m:t>𝑖</m:t>
                        </m:r>
                      </m:sub>
                    </m:sSub>
                    <m:r>
                      <a:rPr kumimoji="1" lang="en-US" altLang="zh-CN" b="0" i="1" smtClean="0">
                        <a:latin typeface="Cambria Math" charset="0"/>
                        <a:ea typeface="Cambria Math" charset="0"/>
                        <a:cs typeface="Cambria Math" charset="0"/>
                      </a:rPr>
                      <m:t>∈</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𝑈</m:t>
                        </m:r>
                      </m:e>
                      <m:sub>
                        <m:r>
                          <a:rPr kumimoji="1" lang="en-US" altLang="zh-CN" b="0" i="1" smtClean="0">
                            <a:latin typeface="Cambria Math" charset="0"/>
                            <a:ea typeface="Cambria Math" charset="0"/>
                            <a:cs typeface="Cambria Math" charset="0"/>
                          </a:rPr>
                          <m:t>𝜆</m:t>
                        </m:r>
                      </m:sub>
                    </m:sSub>
                    <m:r>
                      <a:rPr kumimoji="1" lang="en-US" altLang="zh-CN" b="0" i="1" smtClean="0">
                        <a:latin typeface="Cambria Math" charset="0"/>
                        <a:ea typeface="Cambria Math" charset="0"/>
                        <a:cs typeface="Cambria Math" charset="0"/>
                      </a:rPr>
                      <m:t>}</m:t>
                    </m:r>
                  </m:oMath>
                </a14:m>
                <a:endParaRPr kumimoji="1" lang="en-US" altLang="zh-CN" b="0" dirty="0" smtClean="0">
                  <a:ea typeface="Cambria Math" charset="0"/>
                  <a:cs typeface="Cambria Math" charset="0"/>
                </a:endParaRPr>
              </a:p>
              <a:p>
                <a:pPr lvl="2"/>
                <a14:m>
                  <m:oMath xmlns:m="http://schemas.openxmlformats.org/officeDocument/2006/math">
                    <m:d>
                      <m:dPr>
                        <m:begChr m:val="|"/>
                        <m:endChr m:val="|"/>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𝐻</m:t>
                            </m:r>
                          </m:e>
                          <m:sub>
                            <m:r>
                              <a:rPr kumimoji="1" lang="en-US" altLang="zh-CN" b="0" i="1" smtClean="0">
                                <a:latin typeface="Cambria Math" charset="0"/>
                              </a:rPr>
                              <m:t>𝑎</m:t>
                            </m:r>
                          </m:sub>
                        </m:sSub>
                      </m:e>
                    </m:d>
                    <m:r>
                      <a:rPr kumimoji="1" lang="en-US" altLang="zh-CN" b="0" i="1" smtClean="0">
                        <a:latin typeface="Cambria Math" charset="0"/>
                      </a:rPr>
                      <m:t>+</m:t>
                    </m:r>
                    <m:d>
                      <m:dPr>
                        <m:begChr m:val="|"/>
                        <m:endChr m:val="|"/>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𝐻</m:t>
                            </m:r>
                          </m:e>
                          <m:sub>
                            <m:r>
                              <a:rPr kumimoji="1" lang="en-US" altLang="zh-CN" b="0" i="1" smtClean="0">
                                <a:latin typeface="Cambria Math" charset="0"/>
                              </a:rPr>
                              <m:t>𝑏</m:t>
                            </m:r>
                          </m:sub>
                        </m:sSub>
                      </m:e>
                    </m:d>
                    <m:r>
                      <a:rPr kumimoji="1" lang="en-US" altLang="zh-CN" b="0" i="1" smtClean="0">
                        <a:latin typeface="Cambria Math" charset="0"/>
                      </a:rPr>
                      <m:t>≤</m:t>
                    </m:r>
                    <m:r>
                      <a:rPr kumimoji="1" lang="en-US" altLang="zh-CN" b="0" i="1" smtClean="0">
                        <a:latin typeface="Cambria Math" charset="0"/>
                      </a:rPr>
                      <m:t>𝐾</m:t>
                    </m:r>
                  </m:oMath>
                </a14:m>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97280" y="1845734"/>
                <a:ext cx="7014333" cy="4023360"/>
              </a:xfrm>
              <a:blipFill rotWithShape="0">
                <a:blip r:embed="rId2"/>
                <a:stretch>
                  <a:fillRect l="-869" t="-1667" r="-1825"/>
                </a:stretch>
              </a:blipFill>
            </p:spPr>
            <p:txBody>
              <a:bodyPr/>
              <a:lstStyle/>
              <a:p>
                <a:r>
                  <a:rPr lang="zh-CN" altLang="en-US">
                    <a:noFill/>
                  </a:rPr>
                  <a:t> </a:t>
                </a:r>
              </a:p>
            </p:txBody>
          </p:sp>
        </mc:Fallback>
      </mc:AlternateContent>
      <p:sp>
        <p:nvSpPr>
          <p:cNvPr id="4" name="矩形 3"/>
          <p:cNvSpPr/>
          <p:nvPr/>
        </p:nvSpPr>
        <p:spPr>
          <a:xfrm>
            <a:off x="1097280" y="6396335"/>
            <a:ext cx="8426245" cy="461665"/>
          </a:xfrm>
          <a:prstGeom prst="rect">
            <a:avLst/>
          </a:prstGeom>
        </p:spPr>
        <p:txBody>
          <a:bodyPr wrap="square">
            <a:spAutoFit/>
          </a:bodyPr>
          <a:lstStyle/>
          <a:p>
            <a:r>
              <a:rPr lang="zh-CN" altLang="en-US" sz="1200" dirty="0">
                <a:solidFill>
                  <a:schemeClr val="bg1"/>
                </a:solidFill>
              </a:rPr>
              <a:t>Devamanyu Hazarika, Soujanya Poria, Rada Mihalcea, Erik Cambria and Roger </a:t>
            </a:r>
            <a:r>
              <a:rPr lang="zh-CN" altLang="en-US" sz="1200" dirty="0" smtClean="0">
                <a:solidFill>
                  <a:schemeClr val="bg1"/>
                </a:solidFill>
              </a:rPr>
              <a:t>Zimmermann</a:t>
            </a:r>
            <a:endParaRPr lang="en-US" altLang="zh-CN" sz="1200" dirty="0" smtClean="0">
              <a:solidFill>
                <a:schemeClr val="bg1"/>
              </a:solidFill>
            </a:endParaRPr>
          </a:p>
          <a:p>
            <a:r>
              <a:rPr lang="en-US" altLang="zh-CN" sz="1200" dirty="0">
                <a:solidFill>
                  <a:schemeClr val="bg1"/>
                </a:solidFill>
              </a:rPr>
              <a:t>Proceedings of the 2018 Conference on Empirical Methods in Natural Language Processing, pages 2594–2604</a:t>
            </a:r>
            <a:endParaRPr lang="zh-CN" altLang="en-US" sz="1200" dirty="0">
              <a:solidFill>
                <a:schemeClr val="bg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199" y="4141376"/>
            <a:ext cx="2047414" cy="1727718"/>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7197" y="1845734"/>
            <a:ext cx="2735005" cy="4490202"/>
          </a:xfrm>
          <a:prstGeom prst="rect">
            <a:avLst/>
          </a:prstGeom>
        </p:spPr>
      </p:pic>
    </p:spTree>
    <p:extLst>
      <p:ext uri="{BB962C8B-B14F-4D97-AF65-F5344CB8AC3E}">
        <p14:creationId xmlns:p14="http://schemas.microsoft.com/office/powerpoint/2010/main" val="12272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Semi-supervised Sentiment Classification with Dialog </a:t>
            </a:r>
            <a:r>
              <a:rPr kumimoji="1" lang="en-US" altLang="zh-CN" sz="3600" dirty="0" smtClean="0"/>
              <a:t>Data (2018)</a:t>
            </a:r>
            <a:endParaRPr kumimoji="1" lang="zh-CN" altLang="en-US" sz="3600" dirty="0"/>
          </a:p>
        </p:txBody>
      </p:sp>
      <p:sp>
        <p:nvSpPr>
          <p:cNvPr id="3" name="内容占位符 2"/>
          <p:cNvSpPr>
            <a:spLocks noGrp="1"/>
          </p:cNvSpPr>
          <p:nvPr>
            <p:ph idx="1"/>
          </p:nvPr>
        </p:nvSpPr>
        <p:spPr/>
        <p:txBody>
          <a:bodyPr>
            <a:normAutofit fontScale="92500"/>
          </a:bodyPr>
          <a:lstStyle/>
          <a:p>
            <a:r>
              <a:rPr kumimoji="1" lang="en-US" altLang="zh-CN" dirty="0" smtClean="0"/>
              <a:t>Abstract</a:t>
            </a:r>
            <a:endParaRPr kumimoji="1" lang="en-US" altLang="zh-CN" dirty="0"/>
          </a:p>
          <a:p>
            <a:pPr lvl="1"/>
            <a:r>
              <a:rPr kumimoji="1" lang="en-US" altLang="zh-CN" dirty="0" smtClean="0"/>
              <a:t>Recent </a:t>
            </a:r>
            <a:r>
              <a:rPr kumimoji="1" lang="en-US" altLang="zh-CN" dirty="0"/>
              <a:t>studies showed that </a:t>
            </a:r>
            <a:r>
              <a:rPr kumimoji="1" lang="en-US" altLang="zh-CN" b="1" dirty="0" err="1">
                <a:solidFill>
                  <a:srgbClr val="FF0000"/>
                </a:solidFill>
              </a:rPr>
              <a:t>pretraining</a:t>
            </a:r>
            <a:r>
              <a:rPr kumimoji="1" lang="en-US" altLang="zh-CN" dirty="0">
                <a:solidFill>
                  <a:srgbClr val="FF0000"/>
                </a:solidFill>
              </a:rPr>
              <a:t> </a:t>
            </a:r>
            <a:r>
              <a:rPr kumimoji="1" lang="en-US" altLang="zh-CN" dirty="0"/>
              <a:t>with </a:t>
            </a:r>
            <a:r>
              <a:rPr kumimoji="1" lang="en-US" altLang="zh-CN" b="1" dirty="0" smtClean="0">
                <a:solidFill>
                  <a:srgbClr val="FF0000"/>
                </a:solidFill>
              </a:rPr>
              <a:t>unlabeled</a:t>
            </a:r>
            <a:r>
              <a:rPr kumimoji="1" lang="en-US" altLang="zh-CN" dirty="0" smtClean="0">
                <a:solidFill>
                  <a:srgbClr val="FF0000"/>
                </a:solidFill>
              </a:rPr>
              <a:t> </a:t>
            </a:r>
            <a:r>
              <a:rPr kumimoji="1" lang="en-US" altLang="zh-CN" dirty="0" smtClean="0"/>
              <a:t>data </a:t>
            </a:r>
            <a:r>
              <a:rPr kumimoji="1" lang="en-US" altLang="zh-CN" dirty="0"/>
              <a:t>via a </a:t>
            </a:r>
            <a:r>
              <a:rPr kumimoji="1" lang="en-US" altLang="zh-CN" b="1" dirty="0">
                <a:solidFill>
                  <a:srgbClr val="FF0000"/>
                </a:solidFill>
              </a:rPr>
              <a:t>language model </a:t>
            </a:r>
            <a:r>
              <a:rPr kumimoji="1" lang="en-US" altLang="zh-CN" dirty="0"/>
              <a:t>can improve the performance of classification models</a:t>
            </a:r>
            <a:r>
              <a:rPr kumimoji="1" lang="en-US" altLang="zh-CN" dirty="0" smtClean="0"/>
              <a:t>.</a:t>
            </a:r>
          </a:p>
          <a:p>
            <a:pPr lvl="1"/>
            <a:r>
              <a:rPr kumimoji="1" lang="en-US" altLang="zh-CN" dirty="0" smtClean="0"/>
              <a:t>In </a:t>
            </a:r>
            <a:r>
              <a:rPr kumimoji="1" lang="en-US" altLang="zh-CN" dirty="0"/>
              <a:t>this paper</a:t>
            </a:r>
            <a:r>
              <a:rPr kumimoji="1" lang="en-US" altLang="zh-CN" dirty="0" smtClean="0"/>
              <a:t>, we </a:t>
            </a:r>
            <a:r>
              <a:rPr kumimoji="1" lang="en-US" altLang="zh-CN" dirty="0"/>
              <a:t>take the concept a step further by using a </a:t>
            </a:r>
            <a:r>
              <a:rPr kumimoji="1" lang="en-US" altLang="zh-CN" b="1" dirty="0">
                <a:solidFill>
                  <a:srgbClr val="FF0000"/>
                </a:solidFill>
              </a:rPr>
              <a:t>conditional language model</a:t>
            </a:r>
            <a:r>
              <a:rPr kumimoji="1" lang="en-US" altLang="zh-CN" dirty="0"/>
              <a:t>, instead of a </a:t>
            </a:r>
            <a:r>
              <a:rPr kumimoji="1" lang="en-US" altLang="zh-CN" dirty="0" smtClean="0"/>
              <a:t>language model.</a:t>
            </a:r>
          </a:p>
          <a:p>
            <a:pPr lvl="1"/>
            <a:r>
              <a:rPr kumimoji="1" lang="en-US" altLang="zh-CN" dirty="0" smtClean="0"/>
              <a:t>Specifically</a:t>
            </a:r>
            <a:r>
              <a:rPr kumimoji="1" lang="en-US" altLang="zh-CN" dirty="0"/>
              <a:t>, we address a sentiment classification task for a tweet analysis service as </a:t>
            </a:r>
            <a:r>
              <a:rPr kumimoji="1" lang="en-US" altLang="zh-CN" dirty="0" smtClean="0"/>
              <a:t>a case </a:t>
            </a:r>
            <a:r>
              <a:rPr kumimoji="1" lang="en-US" altLang="zh-CN" dirty="0"/>
              <a:t>study and propose a </a:t>
            </a:r>
            <a:r>
              <a:rPr kumimoji="1" lang="en-US" altLang="zh-CN" b="1" dirty="0" err="1">
                <a:solidFill>
                  <a:srgbClr val="FF0000"/>
                </a:solidFill>
              </a:rPr>
              <a:t>pretraining</a:t>
            </a:r>
            <a:r>
              <a:rPr kumimoji="1" lang="en-US" altLang="zh-CN" b="1" dirty="0">
                <a:solidFill>
                  <a:srgbClr val="FF0000"/>
                </a:solidFill>
              </a:rPr>
              <a:t> strategy </a:t>
            </a:r>
            <a:r>
              <a:rPr kumimoji="1" lang="en-US" altLang="zh-CN" dirty="0">
                <a:solidFill>
                  <a:srgbClr val="3C4040"/>
                </a:solidFill>
              </a:rPr>
              <a:t>with</a:t>
            </a:r>
            <a:r>
              <a:rPr kumimoji="1" lang="en-US" altLang="zh-CN" b="1" dirty="0">
                <a:solidFill>
                  <a:srgbClr val="FF0000"/>
                </a:solidFill>
              </a:rPr>
              <a:t> unlabeled dialog data </a:t>
            </a:r>
            <a:r>
              <a:rPr kumimoji="1" lang="en-US" altLang="zh-CN" dirty="0"/>
              <a:t>(tweet-reply pairs</a:t>
            </a:r>
            <a:r>
              <a:rPr kumimoji="1" lang="en-US" altLang="zh-CN" dirty="0" smtClean="0"/>
              <a:t>) via </a:t>
            </a:r>
            <a:r>
              <a:rPr kumimoji="1" lang="en-US" altLang="zh-CN" dirty="0"/>
              <a:t>an encoder-decoder model</a:t>
            </a:r>
            <a:r>
              <a:rPr kumimoji="1" lang="en-US" altLang="zh-CN" dirty="0" smtClean="0"/>
              <a:t>.</a:t>
            </a:r>
          </a:p>
          <a:p>
            <a:endParaRPr kumimoji="1" lang="en-US" altLang="zh-CN" dirty="0"/>
          </a:p>
          <a:p>
            <a:r>
              <a:rPr kumimoji="1" lang="en-US" altLang="zh-CN" dirty="0"/>
              <a:t>Our </a:t>
            </a:r>
            <a:r>
              <a:rPr kumimoji="1" lang="en-US" altLang="zh-CN" dirty="0" err="1"/>
              <a:t>pretraining</a:t>
            </a:r>
            <a:r>
              <a:rPr kumimoji="1" lang="en-US" altLang="zh-CN" dirty="0"/>
              <a:t> strategy simply consists of </a:t>
            </a:r>
            <a:r>
              <a:rPr kumimoji="1" lang="en-US" altLang="zh-CN" dirty="0" smtClean="0"/>
              <a:t>the following </a:t>
            </a:r>
            <a:r>
              <a:rPr kumimoji="1" lang="en-US" altLang="zh-CN" dirty="0"/>
              <a:t>two steps</a:t>
            </a:r>
            <a:r>
              <a:rPr kumimoji="1" lang="en-US" altLang="zh-CN" dirty="0" smtClean="0"/>
              <a:t>:</a:t>
            </a:r>
          </a:p>
          <a:p>
            <a:pPr lvl="1"/>
            <a:r>
              <a:rPr kumimoji="1" lang="en-US" altLang="zh-CN" dirty="0" smtClean="0"/>
              <a:t>1</a:t>
            </a:r>
            <a:r>
              <a:rPr kumimoji="1" lang="en-US" altLang="zh-CN" dirty="0"/>
              <a:t>. Training a dialog (</a:t>
            </a:r>
            <a:r>
              <a:rPr kumimoji="1" lang="en-US" altLang="zh-CN" b="1" dirty="0">
                <a:solidFill>
                  <a:srgbClr val="FF0000"/>
                </a:solidFill>
              </a:rPr>
              <a:t>encoder-decoder</a:t>
            </a:r>
            <a:r>
              <a:rPr kumimoji="1" lang="en-US" altLang="zh-CN" dirty="0"/>
              <a:t>) model using unlabeled dialog data (tweet-reply pairs</a:t>
            </a:r>
            <a:r>
              <a:rPr kumimoji="1" lang="en-US" altLang="zh-CN" dirty="0" smtClean="0"/>
              <a:t>) as </a:t>
            </a:r>
            <a:r>
              <a:rPr kumimoji="1" lang="en-US" altLang="zh-CN" dirty="0" err="1"/>
              <a:t>pretraining</a:t>
            </a:r>
            <a:r>
              <a:rPr kumimoji="1" lang="en-US" altLang="zh-CN" dirty="0" smtClean="0"/>
              <a:t>.</a:t>
            </a:r>
          </a:p>
          <a:p>
            <a:pPr lvl="2"/>
            <a:r>
              <a:rPr lang="en-US" altLang="zh-CN" b="1" dirty="0">
                <a:solidFill>
                  <a:srgbClr val="FF0000"/>
                </a:solidFill>
              </a:rPr>
              <a:t>predicts</a:t>
            </a:r>
            <a:r>
              <a:rPr lang="en-US" altLang="zh-CN" dirty="0"/>
              <a:t> a </a:t>
            </a:r>
            <a:r>
              <a:rPr lang="en-US" altLang="zh-CN" dirty="0" smtClean="0"/>
              <a:t>correct </a:t>
            </a:r>
            <a:r>
              <a:rPr lang="en-US" altLang="zh-CN" b="1" dirty="0" smtClean="0">
                <a:solidFill>
                  <a:srgbClr val="FF0000"/>
                </a:solidFill>
              </a:rPr>
              <a:t>output </a:t>
            </a:r>
            <a:r>
              <a:rPr lang="en-US" altLang="zh-CN" b="1" dirty="0">
                <a:solidFill>
                  <a:srgbClr val="FF0000"/>
                </a:solidFill>
              </a:rPr>
              <a:t>sequence </a:t>
            </a:r>
            <a:r>
              <a:rPr lang="en-US" altLang="zh-CN" dirty="0"/>
              <a:t>from an input </a:t>
            </a:r>
            <a:r>
              <a:rPr lang="en-US" altLang="zh-CN" dirty="0" smtClean="0"/>
              <a:t>sequence [</a:t>
            </a:r>
            <a:r>
              <a:rPr lang="en-US" altLang="zh-CN" dirty="0" err="1" smtClean="0"/>
              <a:t>Sutskever</a:t>
            </a:r>
            <a:r>
              <a:rPr lang="en-US" altLang="zh-CN" dirty="0" smtClean="0"/>
              <a:t> </a:t>
            </a:r>
            <a:r>
              <a:rPr lang="en-US" altLang="zh-CN" dirty="0"/>
              <a:t>et al. 2014</a:t>
            </a:r>
            <a:r>
              <a:rPr lang="en-US" altLang="zh-CN" dirty="0" smtClean="0"/>
              <a:t>].</a:t>
            </a:r>
            <a:endParaRPr kumimoji="1" lang="en-US" altLang="zh-CN" dirty="0" smtClean="0"/>
          </a:p>
          <a:p>
            <a:pPr lvl="1"/>
            <a:r>
              <a:rPr kumimoji="1" lang="en-US" altLang="zh-CN" dirty="0" smtClean="0"/>
              <a:t>2</a:t>
            </a:r>
            <a:r>
              <a:rPr kumimoji="1" lang="en-US" altLang="zh-CN" dirty="0"/>
              <a:t>. Training a sentiment classifier (</a:t>
            </a:r>
            <a:r>
              <a:rPr kumimoji="1" lang="en-US" altLang="zh-CN" b="1" dirty="0" smtClean="0">
                <a:solidFill>
                  <a:srgbClr val="FF0000"/>
                </a:solidFill>
              </a:rPr>
              <a:t>encoder-labeler</a:t>
            </a:r>
            <a:r>
              <a:rPr kumimoji="1" lang="en-US" altLang="zh-CN" dirty="0"/>
              <a:t>) model using labeled sentiment data (tweet-label pairs) after initializing its encoder part with the encoder parameters of the encoder-decoder model</a:t>
            </a:r>
            <a:r>
              <a:rPr kumimoji="1" lang="en-US" altLang="zh-CN" dirty="0" smtClean="0"/>
              <a:t>.</a:t>
            </a:r>
          </a:p>
        </p:txBody>
      </p:sp>
      <p:sp>
        <p:nvSpPr>
          <p:cNvPr id="4" name="矩形 3"/>
          <p:cNvSpPr/>
          <p:nvPr/>
        </p:nvSpPr>
        <p:spPr>
          <a:xfrm>
            <a:off x="1097280" y="6396335"/>
            <a:ext cx="5405582" cy="461665"/>
          </a:xfrm>
          <a:prstGeom prst="rect">
            <a:avLst/>
          </a:prstGeom>
        </p:spPr>
        <p:txBody>
          <a:bodyPr wrap="none">
            <a:spAutoFit/>
          </a:bodyPr>
          <a:lstStyle/>
          <a:p>
            <a:r>
              <a:rPr kumimoji="1" lang="en-US" altLang="zh-CN" sz="1200" dirty="0" smtClean="0">
                <a:solidFill>
                  <a:schemeClr val="bg1"/>
                </a:solidFill>
              </a:rPr>
              <a:t>Author: Toru Shimizu, </a:t>
            </a:r>
            <a:r>
              <a:rPr kumimoji="1" lang="en-US" altLang="zh-CN" sz="1200" dirty="0" err="1" smtClean="0">
                <a:solidFill>
                  <a:schemeClr val="bg1"/>
                </a:solidFill>
              </a:rPr>
              <a:t>Hayato</a:t>
            </a:r>
            <a:r>
              <a:rPr kumimoji="1" lang="en-US" altLang="zh-CN" sz="1200" dirty="0" smtClean="0">
                <a:solidFill>
                  <a:schemeClr val="bg1"/>
                </a:solidFill>
              </a:rPr>
              <a:t> Kobayashi, Nobuyuki Shimizu</a:t>
            </a:r>
          </a:p>
          <a:p>
            <a:r>
              <a:rPr kumimoji="1" lang="en-US" altLang="zh-CN" sz="1200" dirty="0">
                <a:solidFill>
                  <a:schemeClr val="bg1"/>
                </a:solidFill>
              </a:rPr>
              <a:t>The 32nd Annual Conference of the Japanese Society for Artificial Intelligence, 2018</a:t>
            </a:r>
            <a:endParaRPr kumimoji="1" lang="en-US" altLang="zh-CN" sz="1200" dirty="0" smtClean="0">
              <a:solidFill>
                <a:schemeClr val="bg1"/>
              </a:solidFill>
            </a:endParaRPr>
          </a:p>
        </p:txBody>
      </p:sp>
    </p:spTree>
    <p:extLst>
      <p:ext uri="{BB962C8B-B14F-4D97-AF65-F5344CB8AC3E}">
        <p14:creationId xmlns:p14="http://schemas.microsoft.com/office/powerpoint/2010/main" val="1650790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Emotion Analysis of Internet </a:t>
            </a:r>
            <a:r>
              <a:rPr kumimoji="1" lang="en-US" altLang="zh-CN" dirty="0" smtClean="0"/>
              <a:t>Chat (2008)</a:t>
            </a:r>
            <a:endParaRPr kumimoji="1" lang="en-US" altLang="zh-CN"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Abstract</a:t>
            </a:r>
          </a:p>
          <a:p>
            <a:pPr lvl="1"/>
            <a:r>
              <a:rPr kumimoji="1" lang="en-US" altLang="zh-CN" dirty="0" smtClean="0"/>
              <a:t>We </a:t>
            </a:r>
            <a:r>
              <a:rPr kumimoji="1" lang="en-US" altLang="zh-CN" dirty="0"/>
              <a:t>present a system for </a:t>
            </a:r>
            <a:r>
              <a:rPr kumimoji="1" lang="en-US" altLang="zh-CN" b="1" dirty="0">
                <a:solidFill>
                  <a:srgbClr val="FF0000"/>
                </a:solidFill>
              </a:rPr>
              <a:t>Emotion Analysis </a:t>
            </a:r>
            <a:r>
              <a:rPr kumimoji="1" lang="en-US" altLang="zh-CN" dirty="0">
                <a:solidFill>
                  <a:srgbClr val="3C4040"/>
                </a:solidFill>
              </a:rPr>
              <a:t>of</a:t>
            </a:r>
            <a:r>
              <a:rPr kumimoji="1" lang="en-US" altLang="zh-CN" b="1" dirty="0">
                <a:solidFill>
                  <a:srgbClr val="FF0000"/>
                </a:solidFill>
              </a:rPr>
              <a:t> Instant Messages </a:t>
            </a:r>
            <a:r>
              <a:rPr kumimoji="1" lang="en-US" altLang="zh-CN" dirty="0"/>
              <a:t>(IM). </a:t>
            </a:r>
            <a:endParaRPr kumimoji="1" lang="en-US" altLang="zh-CN" dirty="0" smtClean="0"/>
          </a:p>
          <a:p>
            <a:pPr lvl="1"/>
            <a:r>
              <a:rPr kumimoji="1" lang="en-US" altLang="zh-CN" b="1" dirty="0" smtClean="0">
                <a:solidFill>
                  <a:srgbClr val="FF0000"/>
                </a:solidFill>
              </a:rPr>
              <a:t>Tagged </a:t>
            </a:r>
            <a:r>
              <a:rPr kumimoji="1" lang="en-US" altLang="zh-CN" b="1" dirty="0">
                <a:solidFill>
                  <a:srgbClr val="FF0000"/>
                </a:solidFill>
              </a:rPr>
              <a:t>instant messages </a:t>
            </a:r>
            <a:r>
              <a:rPr kumimoji="1" lang="en-US" altLang="zh-CN" dirty="0"/>
              <a:t>and </a:t>
            </a:r>
            <a:r>
              <a:rPr kumimoji="1" lang="en-US" altLang="zh-CN" b="1" dirty="0">
                <a:solidFill>
                  <a:srgbClr val="FF0000"/>
                </a:solidFill>
              </a:rPr>
              <a:t>elaborate feature engineering </a:t>
            </a:r>
            <a:r>
              <a:rPr kumimoji="1" lang="en-US" altLang="zh-CN" dirty="0"/>
              <a:t>can help a lot in increasing the performance of text classification of unstructured, ungrammatical text</a:t>
            </a:r>
            <a:r>
              <a:rPr kumimoji="1" lang="en-US" altLang="zh-CN" dirty="0" smtClean="0"/>
              <a:t>.</a:t>
            </a:r>
          </a:p>
          <a:p>
            <a:pPr lvl="1"/>
            <a:r>
              <a:rPr kumimoji="1" lang="en-US" altLang="zh-CN" dirty="0" smtClean="0"/>
              <a:t>The </a:t>
            </a:r>
            <a:r>
              <a:rPr kumimoji="1" lang="en-US" altLang="zh-CN" dirty="0"/>
              <a:t>impact of </a:t>
            </a:r>
            <a:r>
              <a:rPr kumimoji="1" lang="en-US" altLang="zh-CN" b="1" dirty="0">
                <a:solidFill>
                  <a:srgbClr val="FF0000"/>
                </a:solidFill>
              </a:rPr>
              <a:t>class imbalance </a:t>
            </a:r>
            <a:r>
              <a:rPr kumimoji="1" lang="en-US" altLang="zh-CN" dirty="0"/>
              <a:t>on classification has been studied and demonstration has been made of how </a:t>
            </a:r>
            <a:r>
              <a:rPr kumimoji="1" lang="en-US" altLang="zh-CN" b="1" dirty="0" smtClean="0">
                <a:solidFill>
                  <a:srgbClr val="FF0000"/>
                </a:solidFill>
              </a:rPr>
              <a:t>under-sampling</a:t>
            </a:r>
            <a:r>
              <a:rPr kumimoji="1" lang="en-US" altLang="zh-CN" sz="1500" dirty="0" smtClean="0">
                <a:solidFill>
                  <a:srgbClr val="3C4040"/>
                </a:solidFill>
              </a:rPr>
              <a:t> (</a:t>
            </a:r>
            <a:r>
              <a:rPr kumimoji="1" lang="zh-CN" altLang="en-US" sz="1500" dirty="0">
                <a:solidFill>
                  <a:srgbClr val="3C4040"/>
                </a:solidFill>
              </a:rPr>
              <a:t>欠采样</a:t>
            </a:r>
            <a:r>
              <a:rPr kumimoji="1" lang="en-US" altLang="zh-CN" sz="1500" dirty="0" smtClean="0">
                <a:solidFill>
                  <a:srgbClr val="3C4040"/>
                </a:solidFill>
              </a:rPr>
              <a:t>)</a:t>
            </a:r>
            <a:r>
              <a:rPr kumimoji="1" lang="en-US" altLang="zh-CN" dirty="0" smtClean="0">
                <a:solidFill>
                  <a:srgbClr val="FF0000"/>
                </a:solidFill>
              </a:rPr>
              <a:t> </a:t>
            </a:r>
            <a:r>
              <a:rPr kumimoji="1" lang="en-US" altLang="zh-CN" dirty="0" smtClean="0"/>
              <a:t>can </a:t>
            </a:r>
            <a:r>
              <a:rPr kumimoji="1" lang="en-US" altLang="zh-CN" dirty="0"/>
              <a:t>help </a:t>
            </a:r>
            <a:r>
              <a:rPr kumimoji="1" lang="en-US" altLang="zh-CN" dirty="0" smtClean="0"/>
              <a:t>mitigate </a:t>
            </a:r>
            <a:r>
              <a:rPr kumimoji="1" lang="en-US" altLang="zh-CN" dirty="0"/>
              <a:t>this problem</a:t>
            </a:r>
            <a:r>
              <a:rPr kumimoji="1" lang="en-US" altLang="zh-CN" dirty="0" smtClean="0"/>
              <a:t>.</a:t>
            </a:r>
          </a:p>
          <a:p>
            <a:r>
              <a:rPr kumimoji="1" lang="en-US" altLang="zh-CN" dirty="0" smtClean="0"/>
              <a:t>Data Acquisition</a:t>
            </a:r>
          </a:p>
          <a:p>
            <a:pPr lvl="1"/>
            <a:r>
              <a:rPr lang="en-US" altLang="zh-CN" dirty="0" smtClean="0"/>
              <a:t>A bigger dataset </a:t>
            </a:r>
            <a:r>
              <a:rPr lang="en-US" altLang="zh-CN" dirty="0"/>
              <a:t>of 10567 sentences is the NPS (Naval </a:t>
            </a:r>
            <a:r>
              <a:rPr lang="en-US" altLang="zh-CN" dirty="0" smtClean="0"/>
              <a:t>Post Graduate </a:t>
            </a:r>
            <a:r>
              <a:rPr lang="en-US" altLang="zh-CN" dirty="0"/>
              <a:t>School) chat </a:t>
            </a:r>
            <a:r>
              <a:rPr lang="en-US" altLang="zh-CN" dirty="0" smtClean="0"/>
              <a:t>corpus.</a:t>
            </a:r>
          </a:p>
          <a:p>
            <a:pPr lvl="2"/>
            <a:r>
              <a:rPr lang="en-US" altLang="zh-CN" dirty="0"/>
              <a:t>Out of these </a:t>
            </a:r>
            <a:r>
              <a:rPr lang="en-US" altLang="zh-CN" dirty="0" smtClean="0"/>
              <a:t>only 7933 </a:t>
            </a:r>
            <a:r>
              <a:rPr lang="en-US" altLang="zh-CN" dirty="0"/>
              <a:t>sentences, which were part of conversation</a:t>
            </a:r>
            <a:endParaRPr lang="en-US" altLang="zh-CN" dirty="0" smtClean="0"/>
          </a:p>
          <a:p>
            <a:pPr lvl="1"/>
            <a:r>
              <a:rPr lang="en-US" altLang="zh-CN" dirty="0" smtClean="0"/>
              <a:t>A </a:t>
            </a:r>
            <a:r>
              <a:rPr lang="en-US" altLang="zh-CN" dirty="0"/>
              <a:t>smaller set of 2980 sentences was prepared </a:t>
            </a:r>
            <a:r>
              <a:rPr lang="en-US" altLang="zh-CN" dirty="0" smtClean="0"/>
              <a:t>from a </a:t>
            </a:r>
            <a:r>
              <a:rPr lang="en-US" altLang="zh-CN" dirty="0"/>
              <a:t>set of </a:t>
            </a:r>
            <a:r>
              <a:rPr lang="en-US" altLang="zh-CN" dirty="0" smtClean="0"/>
              <a:t>logs</a:t>
            </a:r>
            <a:endParaRPr lang="en-US" altLang="zh-CN" sz="800" dirty="0"/>
          </a:p>
          <a:p>
            <a:pPr lvl="2"/>
            <a:r>
              <a:rPr lang="en-US" altLang="zh-CN" dirty="0" smtClean="0"/>
              <a:t>This </a:t>
            </a:r>
            <a:r>
              <a:rPr lang="en-US" altLang="zh-CN" dirty="0"/>
              <a:t>set was </a:t>
            </a:r>
            <a:r>
              <a:rPr lang="en-US" altLang="zh-CN" dirty="0" smtClean="0"/>
              <a:t>raw chat </a:t>
            </a:r>
            <a:r>
              <a:rPr lang="en-US" altLang="zh-CN" dirty="0"/>
              <a:t>logs.</a:t>
            </a:r>
            <a:endParaRPr kumimoji="1" lang="en-US" altLang="zh-CN" dirty="0"/>
          </a:p>
          <a:p>
            <a:r>
              <a:rPr kumimoji="1" lang="en-US" altLang="zh-CN" dirty="0" smtClean="0"/>
              <a:t>Data </a:t>
            </a:r>
            <a:r>
              <a:rPr kumimoji="1" lang="en-US" altLang="zh-CN" b="1" dirty="0" smtClean="0">
                <a:solidFill>
                  <a:srgbClr val="FF0000"/>
                </a:solidFill>
              </a:rPr>
              <a:t>Normalization</a:t>
            </a:r>
          </a:p>
          <a:p>
            <a:pPr lvl="1"/>
            <a:r>
              <a:rPr kumimoji="1" lang="en-US" altLang="zh-CN" dirty="0" smtClean="0"/>
              <a:t>translated </a:t>
            </a:r>
            <a:r>
              <a:rPr kumimoji="1" lang="en-US" altLang="zh-CN" dirty="0"/>
              <a:t>the data sets using two independent web based SMS translation services </a:t>
            </a:r>
            <a:r>
              <a:rPr kumimoji="1" lang="en-US" altLang="zh-CN" dirty="0" smtClean="0">
                <a:hlinkClick r:id="rId3"/>
              </a:rPr>
              <a:t>http</a:t>
            </a:r>
            <a:r>
              <a:rPr kumimoji="1" lang="en-US" altLang="zh-CN" dirty="0">
                <a:hlinkClick r:id="rId3"/>
              </a:rPr>
              <a:t>://</a:t>
            </a:r>
            <a:r>
              <a:rPr kumimoji="1" lang="en-US" altLang="zh-CN" dirty="0" smtClean="0">
                <a:hlinkClick r:id="rId3"/>
              </a:rPr>
              <a:t>www.noslang.com</a:t>
            </a:r>
            <a:r>
              <a:rPr kumimoji="1" lang="en-US" altLang="zh-CN" dirty="0" smtClean="0"/>
              <a:t> and </a:t>
            </a:r>
            <a:r>
              <a:rPr kumimoji="1" lang="en-US" altLang="zh-CN" dirty="0" smtClean="0">
                <a:hlinkClick r:id="rId4"/>
              </a:rPr>
              <a:t>http</a:t>
            </a:r>
            <a:r>
              <a:rPr kumimoji="1" lang="en-US" altLang="zh-CN" dirty="0">
                <a:hlinkClick r:id="rId4"/>
              </a:rPr>
              <a:t>://</a:t>
            </a:r>
            <a:r>
              <a:rPr kumimoji="1" lang="en-US" altLang="zh-CN" dirty="0" smtClean="0">
                <a:hlinkClick r:id="rId4"/>
              </a:rPr>
              <a:t>www.transl8it.com</a:t>
            </a:r>
            <a:r>
              <a:rPr kumimoji="1" lang="en-US" altLang="zh-CN" dirty="0" smtClean="0"/>
              <a:t> .</a:t>
            </a:r>
          </a:p>
          <a:p>
            <a:pPr lvl="1"/>
            <a:endParaRPr kumimoji="1" lang="en-US" altLang="zh-CN" dirty="0"/>
          </a:p>
        </p:txBody>
      </p:sp>
      <p:sp>
        <p:nvSpPr>
          <p:cNvPr id="4" name="矩形 3"/>
          <p:cNvSpPr/>
          <p:nvPr/>
        </p:nvSpPr>
        <p:spPr>
          <a:xfrm>
            <a:off x="1097280" y="6396335"/>
            <a:ext cx="9039225" cy="461665"/>
          </a:xfrm>
          <a:prstGeom prst="rect">
            <a:avLst/>
          </a:prstGeom>
        </p:spPr>
        <p:txBody>
          <a:bodyPr wrap="square">
            <a:spAutoFit/>
          </a:bodyPr>
          <a:lstStyle/>
          <a:p>
            <a:r>
              <a:rPr kumimoji="1" lang="en-US" altLang="zh-CN" sz="1200" dirty="0" smtClean="0">
                <a:solidFill>
                  <a:schemeClr val="bg1"/>
                </a:solidFill>
              </a:rPr>
              <a:t>Author: </a:t>
            </a:r>
            <a:r>
              <a:rPr lang="en-US" altLang="zh-CN" sz="1200" dirty="0">
                <a:solidFill>
                  <a:schemeClr val="bg1"/>
                </a:solidFill>
              </a:rPr>
              <a:t>Shashank and </a:t>
            </a:r>
            <a:r>
              <a:rPr lang="en-US" altLang="zh-CN" sz="1200" dirty="0" err="1">
                <a:solidFill>
                  <a:schemeClr val="bg1"/>
                </a:solidFill>
              </a:rPr>
              <a:t>Pushpak</a:t>
            </a:r>
            <a:r>
              <a:rPr lang="en-US" altLang="zh-CN" sz="1200" dirty="0">
                <a:solidFill>
                  <a:schemeClr val="bg1"/>
                </a:solidFill>
              </a:rPr>
              <a:t> </a:t>
            </a:r>
            <a:r>
              <a:rPr lang="en-US" altLang="zh-CN" sz="1200" dirty="0" smtClean="0">
                <a:solidFill>
                  <a:schemeClr val="bg1"/>
                </a:solidFill>
              </a:rPr>
              <a:t>Bhattacharyya</a:t>
            </a:r>
          </a:p>
          <a:p>
            <a:r>
              <a:rPr kumimoji="1" lang="en-US" altLang="zh-CN" sz="1200" dirty="0">
                <a:solidFill>
                  <a:schemeClr val="bg1"/>
                </a:solidFill>
              </a:rPr>
              <a:t>Proceedings of ICON-2008: 6th International Conference on Natural Language Processing</a:t>
            </a:r>
            <a:endParaRPr kumimoji="1" lang="en-US" altLang="zh-CN" sz="1200" dirty="0" smtClean="0">
              <a:solidFill>
                <a:schemeClr val="bg1"/>
              </a:solidFill>
            </a:endParaRPr>
          </a:p>
        </p:txBody>
      </p:sp>
    </p:spTree>
    <p:extLst>
      <p:ext uri="{BB962C8B-B14F-4D97-AF65-F5344CB8AC3E}">
        <p14:creationId xmlns:p14="http://schemas.microsoft.com/office/powerpoint/2010/main" val="1108275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Mining the Minds of Customers from Online Chat </a:t>
            </a:r>
            <a:r>
              <a:rPr kumimoji="1" lang="en-US" altLang="zh-CN" sz="3600" dirty="0" smtClean="0"/>
              <a:t>Logs (2015)</a:t>
            </a:r>
            <a:endParaRPr kumimoji="1" lang="zh-CN" altLang="en-US" sz="3600" dirty="0"/>
          </a:p>
        </p:txBody>
      </p:sp>
      <p:sp>
        <p:nvSpPr>
          <p:cNvPr id="3" name="内容占位符 2"/>
          <p:cNvSpPr>
            <a:spLocks noGrp="1"/>
          </p:cNvSpPr>
          <p:nvPr>
            <p:ph idx="1"/>
          </p:nvPr>
        </p:nvSpPr>
        <p:spPr>
          <a:xfrm>
            <a:off x="1097280" y="1845734"/>
            <a:ext cx="6370320" cy="4023360"/>
          </a:xfrm>
        </p:spPr>
        <p:txBody>
          <a:bodyPr>
            <a:normAutofit fontScale="92500" lnSpcReduction="10000"/>
          </a:bodyPr>
          <a:lstStyle/>
          <a:p>
            <a:r>
              <a:rPr kumimoji="1" lang="en-US" altLang="zh-CN" dirty="0" smtClean="0"/>
              <a:t>Abstract</a:t>
            </a:r>
          </a:p>
          <a:p>
            <a:pPr lvl="1"/>
            <a:r>
              <a:rPr kumimoji="1" lang="en-US" altLang="zh-CN" dirty="0"/>
              <a:t>This study investigates factors </a:t>
            </a:r>
            <a:r>
              <a:rPr kumimoji="1" lang="en-US" altLang="zh-CN" dirty="0" smtClean="0"/>
              <a:t>that may determine </a:t>
            </a:r>
            <a:r>
              <a:rPr kumimoji="1" lang="en-US" altLang="zh-CN" b="1" dirty="0" smtClean="0">
                <a:solidFill>
                  <a:srgbClr val="FF0000"/>
                </a:solidFill>
              </a:rPr>
              <a:t>satisfaction</a:t>
            </a:r>
            <a:r>
              <a:rPr kumimoji="1" lang="en-US" altLang="zh-CN" dirty="0" smtClean="0"/>
              <a:t> in </a:t>
            </a:r>
            <a:r>
              <a:rPr kumimoji="1" lang="en-US" altLang="zh-CN" b="1" dirty="0" smtClean="0">
                <a:solidFill>
                  <a:srgbClr val="FF0000"/>
                </a:solidFill>
              </a:rPr>
              <a:t>customer service </a:t>
            </a:r>
            <a:r>
              <a:rPr kumimoji="1" lang="en-US" altLang="zh-CN" dirty="0" smtClean="0"/>
              <a:t>operations.</a:t>
            </a:r>
          </a:p>
          <a:p>
            <a:pPr lvl="1"/>
            <a:r>
              <a:rPr kumimoji="1" lang="en-US" altLang="zh-CN" dirty="0" smtClean="0"/>
              <a:t>We utilized more than 170,000 online chat sessions between </a:t>
            </a:r>
            <a:r>
              <a:rPr kumimoji="1" lang="en-US" altLang="zh-CN" b="1" dirty="0" smtClean="0">
                <a:solidFill>
                  <a:srgbClr val="FF0000"/>
                </a:solidFill>
              </a:rPr>
              <a:t>customers and agents </a:t>
            </a:r>
            <a:r>
              <a:rPr kumimoji="1" lang="en-US" altLang="zh-CN" dirty="0" smtClean="0"/>
              <a:t>to identify characteristics of chat sessions that incurred dissatisfying experience.</a:t>
            </a:r>
          </a:p>
          <a:p>
            <a:pPr lvl="1"/>
            <a:r>
              <a:rPr kumimoji="1" lang="en-US" altLang="zh-CN" dirty="0" smtClean="0"/>
              <a:t>Quantitative data analysis suggests that </a:t>
            </a:r>
            <a:r>
              <a:rPr kumimoji="1" lang="en-US" altLang="zh-CN" b="1" dirty="0" smtClean="0">
                <a:solidFill>
                  <a:srgbClr val="FF0000"/>
                </a:solidFill>
              </a:rPr>
              <a:t>sentiments or mood</a:t>
            </a:r>
            <a:r>
              <a:rPr kumimoji="1" lang="en-US" altLang="zh-CN" dirty="0" smtClean="0"/>
              <a:t>s conveyed in online conversation are the most </a:t>
            </a:r>
            <a:r>
              <a:rPr kumimoji="1" lang="en-US" altLang="zh-CN" b="1" dirty="0" smtClean="0">
                <a:solidFill>
                  <a:srgbClr val="FF0000"/>
                </a:solidFill>
              </a:rPr>
              <a:t>predictive factor </a:t>
            </a:r>
            <a:r>
              <a:rPr kumimoji="1" lang="en-US" altLang="zh-CN" dirty="0" smtClean="0"/>
              <a:t>of perceived </a:t>
            </a:r>
            <a:r>
              <a:rPr kumimoji="1" lang="en-US" altLang="zh-CN" b="1" dirty="0" smtClean="0">
                <a:solidFill>
                  <a:srgbClr val="FF0000"/>
                </a:solidFill>
              </a:rPr>
              <a:t>satisfaction</a:t>
            </a:r>
            <a:r>
              <a:rPr kumimoji="1" lang="en-US" altLang="zh-CN" dirty="0" smtClean="0"/>
              <a:t>.</a:t>
            </a:r>
          </a:p>
          <a:p>
            <a:r>
              <a:rPr lang="en-US" altLang="zh-CN" dirty="0" smtClean="0"/>
              <a:t>Feature Extraction</a:t>
            </a:r>
          </a:p>
          <a:p>
            <a:pPr lvl="1"/>
            <a:r>
              <a:rPr lang="en-US" altLang="zh-CN" dirty="0" smtClean="0"/>
              <a:t>we </a:t>
            </a:r>
            <a:r>
              <a:rPr lang="en-US" altLang="zh-CN" dirty="0"/>
              <a:t>extracted a total of 14 </a:t>
            </a:r>
            <a:r>
              <a:rPr lang="en-US" altLang="zh-CN" dirty="0" smtClean="0"/>
              <a:t>features for </a:t>
            </a:r>
            <a:r>
              <a:rPr lang="en-US" altLang="zh-CN" dirty="0"/>
              <a:t>each chat steps across the following</a:t>
            </a:r>
            <a:r>
              <a:rPr lang="en-US" altLang="zh-CN" dirty="0" smtClean="0"/>
              <a:t>:</a:t>
            </a:r>
          </a:p>
          <a:p>
            <a:pPr lvl="2"/>
            <a:r>
              <a:rPr lang="en-US" altLang="zh-CN" dirty="0" smtClean="0"/>
              <a:t>session-level meta information </a:t>
            </a:r>
            <a:r>
              <a:rPr lang="en-US" altLang="zh-CN" dirty="0"/>
              <a:t>(e.g., number of utterances, session length of a session</a:t>
            </a:r>
            <a:r>
              <a:rPr lang="en-US" altLang="zh-CN" dirty="0" smtClean="0"/>
              <a:t>)</a:t>
            </a:r>
          </a:p>
          <a:p>
            <a:pPr lvl="2"/>
            <a:r>
              <a:rPr lang="en-US" altLang="zh-CN" dirty="0" smtClean="0"/>
              <a:t>agent’s </a:t>
            </a:r>
            <a:r>
              <a:rPr lang="en-US" altLang="zh-CN" dirty="0"/>
              <a:t>sentiment (e.g., agent’s sentiment at each step</a:t>
            </a:r>
            <a:r>
              <a:rPr lang="en-US" altLang="zh-CN" dirty="0" smtClean="0"/>
              <a:t>)</a:t>
            </a:r>
          </a:p>
          <a:p>
            <a:pPr lvl="2"/>
            <a:r>
              <a:rPr lang="en-US" altLang="zh-CN" dirty="0" smtClean="0"/>
              <a:t>customer’s </a:t>
            </a:r>
            <a:r>
              <a:rPr lang="en-US" altLang="zh-CN" dirty="0"/>
              <a:t>sentiment (e.g., customer’s sentiment at each step).</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794" y="1845734"/>
            <a:ext cx="3368886" cy="286560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0" y="4898712"/>
            <a:ext cx="4676282" cy="1171888"/>
          </a:xfrm>
          <a:prstGeom prst="rect">
            <a:avLst/>
          </a:prstGeom>
        </p:spPr>
      </p:pic>
      <p:sp>
        <p:nvSpPr>
          <p:cNvPr id="6" name="矩形 5"/>
          <p:cNvSpPr/>
          <p:nvPr/>
        </p:nvSpPr>
        <p:spPr>
          <a:xfrm>
            <a:off x="1097280" y="6396335"/>
            <a:ext cx="3750963" cy="461665"/>
          </a:xfrm>
          <a:prstGeom prst="rect">
            <a:avLst/>
          </a:prstGeom>
        </p:spPr>
        <p:txBody>
          <a:bodyPr wrap="none">
            <a:spAutoFit/>
          </a:bodyPr>
          <a:lstStyle/>
          <a:p>
            <a:r>
              <a:rPr lang="zh-CN" altLang="en-US" sz="1200" dirty="0" smtClean="0">
                <a:solidFill>
                  <a:schemeClr val="bg1"/>
                </a:solidFill>
              </a:rPr>
              <a:t>Kunwoo Park, Jaewoo Kim, Jaram Park, Meeyoung Cha</a:t>
            </a:r>
            <a:endParaRPr lang="en-US" altLang="zh-CN" sz="1200" dirty="0" smtClean="0">
              <a:solidFill>
                <a:schemeClr val="bg1"/>
              </a:solidFill>
            </a:endParaRPr>
          </a:p>
          <a:p>
            <a:r>
              <a:rPr lang="en-US" altLang="zh-CN" sz="1200" dirty="0">
                <a:solidFill>
                  <a:schemeClr val="bg1"/>
                </a:solidFill>
              </a:rPr>
              <a:t>CIKM’15, October 19-23, 2015, Melbourne, VIC, Australia</a:t>
            </a:r>
            <a:endParaRPr lang="zh-CN" altLang="en-US" sz="1200" dirty="0">
              <a:solidFill>
                <a:schemeClr val="bg1"/>
              </a:solidFill>
            </a:endParaRPr>
          </a:p>
        </p:txBody>
      </p:sp>
    </p:spTree>
    <p:extLst>
      <p:ext uri="{BB962C8B-B14F-4D97-AF65-F5344CB8AC3E}">
        <p14:creationId xmlns:p14="http://schemas.microsoft.com/office/powerpoint/2010/main" val="570761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A Majority Voting Approach for Sentiment Analysis in Short Texts using Topic </a:t>
            </a:r>
            <a:r>
              <a:rPr kumimoji="1" lang="en-US" altLang="zh-CN" sz="3600" dirty="0" smtClean="0"/>
              <a:t>Models (2017)</a:t>
            </a:r>
            <a:endParaRPr kumimoji="1" lang="zh-CN" altLang="en-US" sz="3600" dirty="0"/>
          </a:p>
        </p:txBody>
      </p:sp>
      <p:sp>
        <p:nvSpPr>
          <p:cNvPr id="3" name="内容占位符 2"/>
          <p:cNvSpPr>
            <a:spLocks noGrp="1"/>
          </p:cNvSpPr>
          <p:nvPr>
            <p:ph idx="1"/>
          </p:nvPr>
        </p:nvSpPr>
        <p:spPr>
          <a:xfrm>
            <a:off x="1097280" y="1845734"/>
            <a:ext cx="6270700" cy="4415366"/>
          </a:xfrm>
        </p:spPr>
        <p:txBody>
          <a:bodyPr>
            <a:normAutofit fontScale="85000" lnSpcReduction="20000"/>
          </a:bodyPr>
          <a:lstStyle/>
          <a:p>
            <a:r>
              <a:rPr kumimoji="1" lang="en-US" altLang="zh-CN" dirty="0" smtClean="0"/>
              <a:t>Abstract</a:t>
            </a:r>
          </a:p>
          <a:p>
            <a:pPr lvl="1"/>
            <a:r>
              <a:rPr kumimoji="1" lang="en-US" altLang="zh-CN" dirty="0" smtClean="0"/>
              <a:t>Nowadays </a:t>
            </a:r>
            <a:r>
              <a:rPr kumimoji="1" lang="en-US" altLang="zh-CN" dirty="0"/>
              <a:t>people can provide feedback on products and services on the web</a:t>
            </a:r>
            <a:r>
              <a:rPr kumimoji="1" lang="en-US" altLang="zh-CN" dirty="0" smtClean="0"/>
              <a:t>.</a:t>
            </a:r>
          </a:p>
          <a:p>
            <a:pPr lvl="1"/>
            <a:r>
              <a:rPr kumimoji="1" lang="en-US" altLang="zh-CN" dirty="0" smtClean="0"/>
              <a:t>We propose </a:t>
            </a:r>
            <a:r>
              <a:rPr kumimoji="1" lang="en-US" altLang="zh-CN" dirty="0"/>
              <a:t>a new sentiment analysis method that uses </a:t>
            </a:r>
            <a:r>
              <a:rPr kumimoji="1" lang="en-US" altLang="zh-CN" b="1" dirty="0">
                <a:solidFill>
                  <a:srgbClr val="FF0000"/>
                </a:solidFill>
              </a:rPr>
              <a:t>topic models </a:t>
            </a:r>
            <a:r>
              <a:rPr kumimoji="1" lang="en-US" altLang="zh-CN" dirty="0"/>
              <a:t>to infer the polarity of short </a:t>
            </a:r>
            <a:r>
              <a:rPr kumimoji="1" lang="en-US" altLang="zh-CN" dirty="0" smtClean="0"/>
              <a:t>texts.</a:t>
            </a:r>
          </a:p>
          <a:p>
            <a:pPr lvl="2"/>
            <a:r>
              <a:rPr kumimoji="1" lang="en-US" altLang="zh-CN" dirty="0" smtClean="0"/>
              <a:t>by </a:t>
            </a:r>
            <a:r>
              <a:rPr kumimoji="1" lang="en-US" altLang="zh-CN" dirty="0"/>
              <a:t>using topics, the classifier is able to </a:t>
            </a:r>
            <a:r>
              <a:rPr kumimoji="1" lang="en-US" altLang="zh-CN" b="1" dirty="0">
                <a:solidFill>
                  <a:srgbClr val="FF0000"/>
                </a:solidFill>
              </a:rPr>
              <a:t>better understand the context </a:t>
            </a:r>
            <a:r>
              <a:rPr kumimoji="1" lang="en-US" altLang="zh-CN" dirty="0"/>
              <a:t>and improve the performance in this task</a:t>
            </a:r>
            <a:r>
              <a:rPr kumimoji="1" lang="en-US" altLang="zh-CN" dirty="0" smtClean="0"/>
              <a:t>.</a:t>
            </a:r>
          </a:p>
          <a:p>
            <a:pPr lvl="1"/>
            <a:r>
              <a:rPr kumimoji="1" lang="en-US" altLang="zh-CN" dirty="0" smtClean="0"/>
              <a:t>In </a:t>
            </a:r>
            <a:r>
              <a:rPr kumimoji="1" lang="en-US" altLang="zh-CN" dirty="0"/>
              <a:t>this method, we combine the results of classifiers and text representations in two ways</a:t>
            </a:r>
            <a:r>
              <a:rPr kumimoji="1" lang="en-US" altLang="zh-CN" dirty="0" smtClean="0"/>
              <a:t>:</a:t>
            </a:r>
          </a:p>
          <a:p>
            <a:pPr lvl="2"/>
            <a:r>
              <a:rPr kumimoji="1" lang="en-US" altLang="zh-CN" dirty="0" smtClean="0"/>
              <a:t>(</a:t>
            </a:r>
            <a:r>
              <a:rPr kumimoji="1" lang="en-US" altLang="zh-CN" dirty="0"/>
              <a:t>1) by using </a:t>
            </a:r>
            <a:r>
              <a:rPr kumimoji="1" lang="en-US" altLang="zh-CN" b="1" dirty="0">
                <a:solidFill>
                  <a:srgbClr val="FF0000"/>
                </a:solidFill>
              </a:rPr>
              <a:t>single topic representation</a:t>
            </a:r>
            <a:r>
              <a:rPr kumimoji="1" lang="en-US" altLang="zh-CN" dirty="0"/>
              <a:t> and </a:t>
            </a:r>
            <a:r>
              <a:rPr kumimoji="1" lang="en-US" altLang="zh-CN" b="1" dirty="0">
                <a:solidFill>
                  <a:srgbClr val="FF0000"/>
                </a:solidFill>
              </a:rPr>
              <a:t>multiple classifiers</a:t>
            </a:r>
            <a:r>
              <a:rPr kumimoji="1" lang="en-US" altLang="zh-CN" dirty="0" smtClean="0"/>
              <a:t>;</a:t>
            </a:r>
          </a:p>
          <a:p>
            <a:pPr lvl="2"/>
            <a:r>
              <a:rPr kumimoji="1" lang="en-US" altLang="zh-CN" dirty="0" smtClean="0"/>
              <a:t>(</a:t>
            </a:r>
            <a:r>
              <a:rPr kumimoji="1" lang="en-US" altLang="zh-CN" dirty="0"/>
              <a:t>2) </a:t>
            </a:r>
            <a:r>
              <a:rPr kumimoji="1" lang="en-US" altLang="zh-CN" dirty="0" smtClean="0"/>
              <a:t>using </a:t>
            </a:r>
            <a:r>
              <a:rPr kumimoji="1" lang="en-US" altLang="zh-CN" b="1" dirty="0">
                <a:solidFill>
                  <a:srgbClr val="FF0000"/>
                </a:solidFill>
              </a:rPr>
              <a:t>multiple topic representations </a:t>
            </a:r>
            <a:r>
              <a:rPr kumimoji="1" lang="en-US" altLang="zh-CN" dirty="0"/>
              <a:t>and a </a:t>
            </a:r>
            <a:r>
              <a:rPr kumimoji="1" lang="en-US" altLang="zh-CN" b="1" dirty="0">
                <a:solidFill>
                  <a:srgbClr val="FF0000"/>
                </a:solidFill>
              </a:rPr>
              <a:t>single classifier</a:t>
            </a:r>
            <a:r>
              <a:rPr kumimoji="1" lang="en-US" altLang="zh-CN" dirty="0" smtClean="0"/>
              <a:t>.</a:t>
            </a:r>
          </a:p>
          <a:p>
            <a:r>
              <a:rPr kumimoji="1" lang="en-US" altLang="zh-CN" dirty="0"/>
              <a:t>Topic </a:t>
            </a:r>
            <a:r>
              <a:rPr kumimoji="1" lang="en-US" altLang="zh-CN" dirty="0" smtClean="0"/>
              <a:t>Representation</a:t>
            </a:r>
          </a:p>
          <a:p>
            <a:pPr lvl="1"/>
            <a:r>
              <a:rPr kumimoji="1" lang="en-US" altLang="zh-CN" dirty="0" smtClean="0"/>
              <a:t>LDA, </a:t>
            </a:r>
            <a:r>
              <a:rPr kumimoji="1" lang="en-US" altLang="zh-CN" dirty="0" err="1" smtClean="0"/>
              <a:t>MedLDA</a:t>
            </a:r>
            <a:r>
              <a:rPr kumimoji="1" lang="en-US" altLang="zh-CN" dirty="0" smtClean="0"/>
              <a:t>, BTM</a:t>
            </a:r>
          </a:p>
          <a:p>
            <a:r>
              <a:rPr kumimoji="1" lang="en-US" altLang="zh-CN" dirty="0" smtClean="0"/>
              <a:t>Classifier</a:t>
            </a:r>
          </a:p>
          <a:p>
            <a:pPr lvl="1"/>
            <a:r>
              <a:rPr kumimoji="1" lang="en-US" altLang="zh-CN" dirty="0" smtClean="0"/>
              <a:t>Linear </a:t>
            </a:r>
            <a:r>
              <a:rPr kumimoji="1" lang="en-US" altLang="zh-CN" dirty="0"/>
              <a:t>SVM, Logistic Regression, Random Forest</a:t>
            </a:r>
            <a:endParaRPr kumimoji="1" lang="en-US" altLang="zh-CN" dirty="0" smtClean="0"/>
          </a:p>
          <a:p>
            <a:r>
              <a:rPr kumimoji="1" lang="en-US" altLang="zh-CN" b="1" dirty="0" smtClean="0">
                <a:solidFill>
                  <a:srgbClr val="FF0000"/>
                </a:solidFill>
              </a:rPr>
              <a:t>Text Expansion</a:t>
            </a:r>
          </a:p>
          <a:p>
            <a:pPr lvl="1"/>
            <a:r>
              <a:rPr kumimoji="1" lang="en-US" altLang="zh-CN" dirty="0"/>
              <a:t>In order to identify topics in short texts, it is important to </a:t>
            </a:r>
            <a:r>
              <a:rPr kumimoji="1" lang="en-US" altLang="zh-CN" dirty="0" smtClean="0"/>
              <a:t>perform a  </a:t>
            </a:r>
            <a:r>
              <a:rPr kumimoji="1" lang="en-US" altLang="zh-CN" dirty="0"/>
              <a:t>text expansion. We used the </a:t>
            </a:r>
            <a:r>
              <a:rPr kumimoji="1" lang="en-US" altLang="zh-CN" dirty="0" err="1"/>
              <a:t>DREx</a:t>
            </a:r>
            <a:r>
              <a:rPr kumimoji="1" lang="en-US" altLang="zh-CN" dirty="0"/>
              <a:t> method in order to make </a:t>
            </a:r>
            <a:r>
              <a:rPr kumimoji="1" lang="en-US" altLang="zh-CN" dirty="0" smtClean="0"/>
              <a:t>the expansion.</a:t>
            </a:r>
          </a:p>
        </p:txBody>
      </p:sp>
      <p:sp>
        <p:nvSpPr>
          <p:cNvPr id="5" name="矩形 4"/>
          <p:cNvSpPr/>
          <p:nvPr/>
        </p:nvSpPr>
        <p:spPr>
          <a:xfrm>
            <a:off x="1097280" y="6396335"/>
            <a:ext cx="7188200" cy="461665"/>
          </a:xfrm>
          <a:prstGeom prst="rect">
            <a:avLst/>
          </a:prstGeom>
        </p:spPr>
        <p:txBody>
          <a:bodyPr wrap="square">
            <a:spAutoFit/>
          </a:bodyPr>
          <a:lstStyle/>
          <a:p>
            <a:r>
              <a:rPr lang="zh-CN" altLang="en-US" sz="1200" dirty="0" smtClean="0">
                <a:solidFill>
                  <a:schemeClr val="bg1"/>
                </a:solidFill>
              </a:rPr>
              <a:t>Rodrigo Rodrigues do Carmo, Anísio Mendes Lacerda, Daniel Hasan Dalip</a:t>
            </a:r>
            <a:endParaRPr lang="en-US" altLang="zh-CN" sz="1200" dirty="0" smtClean="0">
              <a:solidFill>
                <a:schemeClr val="bg1"/>
              </a:solidFill>
            </a:endParaRPr>
          </a:p>
          <a:p>
            <a:r>
              <a:rPr lang="en-US" altLang="zh-CN" sz="1200" dirty="0" err="1">
                <a:solidFill>
                  <a:schemeClr val="bg1"/>
                </a:solidFill>
              </a:rPr>
              <a:t>WebMedia</a:t>
            </a:r>
            <a:r>
              <a:rPr lang="en-US" altLang="zh-CN" sz="1200" dirty="0">
                <a:solidFill>
                  <a:schemeClr val="bg1"/>
                </a:solidFill>
              </a:rPr>
              <a:t> ’17, October 17–20, 2017, </a:t>
            </a:r>
            <a:r>
              <a:rPr lang="en-US" altLang="zh-CN" sz="1200" dirty="0" err="1">
                <a:solidFill>
                  <a:schemeClr val="bg1"/>
                </a:solidFill>
              </a:rPr>
              <a:t>Gramado</a:t>
            </a:r>
            <a:r>
              <a:rPr lang="en-US" altLang="zh-CN" sz="1200" dirty="0">
                <a:solidFill>
                  <a:schemeClr val="bg1"/>
                </a:solidFill>
              </a:rPr>
              <a:t>, Brazil</a:t>
            </a:r>
            <a:endParaRPr lang="zh-CN" altLang="en-US" sz="1200"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1899" y="1845733"/>
            <a:ext cx="2418063" cy="333586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980" y="4901719"/>
            <a:ext cx="4112820" cy="1359381"/>
          </a:xfrm>
          <a:prstGeom prst="rect">
            <a:avLst/>
          </a:prstGeom>
        </p:spPr>
      </p:pic>
    </p:spTree>
    <p:extLst>
      <p:ext uri="{BB962C8B-B14F-4D97-AF65-F5344CB8AC3E}">
        <p14:creationId xmlns:p14="http://schemas.microsoft.com/office/powerpoint/2010/main" val="727303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Entire Information Attentive GRU for Text </a:t>
            </a:r>
            <a:r>
              <a:rPr kumimoji="1" lang="en-US" altLang="zh-CN" sz="3600" dirty="0" smtClean="0"/>
              <a:t>Representation (2018)</a:t>
            </a:r>
            <a:endParaRPr kumimoji="1" lang="zh-CN" altLang="en-US" sz="3600" dirty="0"/>
          </a:p>
        </p:txBody>
      </p:sp>
      <p:sp>
        <p:nvSpPr>
          <p:cNvPr id="3" name="内容占位符 2"/>
          <p:cNvSpPr>
            <a:spLocks noGrp="1"/>
          </p:cNvSpPr>
          <p:nvPr>
            <p:ph idx="1"/>
          </p:nvPr>
        </p:nvSpPr>
        <p:spPr>
          <a:xfrm>
            <a:off x="1097280" y="1845734"/>
            <a:ext cx="3995420" cy="4023360"/>
          </a:xfrm>
        </p:spPr>
        <p:txBody>
          <a:bodyPr>
            <a:normAutofit/>
          </a:bodyPr>
          <a:lstStyle/>
          <a:p>
            <a:r>
              <a:rPr kumimoji="1" lang="en-US" altLang="zh-CN" sz="1800" dirty="0" smtClean="0"/>
              <a:t>Abstract</a:t>
            </a:r>
          </a:p>
          <a:p>
            <a:pPr lvl="1"/>
            <a:r>
              <a:rPr kumimoji="1" lang="en-US" altLang="zh-CN" sz="1600" dirty="0"/>
              <a:t>Recurrent Neural Networks (RNNs), such as Long Short-Term Memory (LSTM) and Gated Recurrent Unit (GRU), have been widely utilized in </a:t>
            </a:r>
            <a:r>
              <a:rPr kumimoji="1" lang="en-US" altLang="zh-CN" sz="1600" b="1" dirty="0">
                <a:solidFill>
                  <a:srgbClr val="FF0000"/>
                </a:solidFill>
              </a:rPr>
              <a:t>sequence representation</a:t>
            </a:r>
            <a:r>
              <a:rPr kumimoji="1" lang="en-US" altLang="zh-CN" sz="1600" dirty="0"/>
              <a:t>. However, RNNs </a:t>
            </a:r>
            <a:r>
              <a:rPr kumimoji="1" lang="en-US" altLang="zh-CN" sz="1600" b="1" dirty="0">
                <a:solidFill>
                  <a:srgbClr val="FF0000"/>
                </a:solidFill>
              </a:rPr>
              <a:t>neglect </a:t>
            </a:r>
            <a:r>
              <a:rPr kumimoji="1" lang="en-US" altLang="zh-CN" sz="1600" b="1" dirty="0" err="1">
                <a:solidFill>
                  <a:srgbClr val="FF0000"/>
                </a:solidFill>
              </a:rPr>
              <a:t>variational</a:t>
            </a:r>
            <a:r>
              <a:rPr kumimoji="1" lang="en-US" altLang="zh-CN" sz="1600" b="1" dirty="0">
                <a:solidFill>
                  <a:srgbClr val="FF0000"/>
                </a:solidFill>
              </a:rPr>
              <a:t> information</a:t>
            </a:r>
            <a:r>
              <a:rPr kumimoji="1" lang="en-US" altLang="zh-CN" sz="1600" dirty="0"/>
              <a:t> and </a:t>
            </a:r>
            <a:r>
              <a:rPr kumimoji="1" lang="en-US" altLang="zh-CN" sz="1600" b="1" dirty="0">
                <a:solidFill>
                  <a:srgbClr val="FF0000"/>
                </a:solidFill>
              </a:rPr>
              <a:t>long-term dependency</a:t>
            </a:r>
            <a:r>
              <a:rPr kumimoji="1" lang="en-US" altLang="zh-CN" sz="1600" dirty="0" smtClean="0"/>
              <a:t>.</a:t>
            </a:r>
          </a:p>
          <a:p>
            <a:pPr lvl="1"/>
            <a:r>
              <a:rPr kumimoji="1" lang="en-US" altLang="zh-CN" sz="1600" dirty="0" smtClean="0"/>
              <a:t>In </a:t>
            </a:r>
            <a:r>
              <a:rPr kumimoji="1" lang="en-US" altLang="zh-CN" sz="1600" dirty="0"/>
              <a:t>this paper, we propose a </a:t>
            </a:r>
            <a:r>
              <a:rPr kumimoji="1" lang="en-US" altLang="zh-CN" sz="1600" b="1" dirty="0">
                <a:solidFill>
                  <a:srgbClr val="FF0000"/>
                </a:solidFill>
              </a:rPr>
              <a:t>new neural network structure </a:t>
            </a:r>
            <a:r>
              <a:rPr kumimoji="1" lang="en-US" altLang="zh-CN" sz="1600" dirty="0"/>
              <a:t>for extracting a comprehension sequence embedding by handling the entire representation of the </a:t>
            </a:r>
            <a:r>
              <a:rPr kumimoji="1" lang="en-US" altLang="zh-CN" sz="1600" dirty="0" smtClean="0"/>
              <a:t>sequence</a:t>
            </a:r>
          </a:p>
          <a:p>
            <a:pPr lvl="1"/>
            <a:r>
              <a:rPr kumimoji="1" lang="en-US" altLang="zh-CN" sz="1600" dirty="0" smtClean="0"/>
              <a:t>To </a:t>
            </a:r>
            <a:r>
              <a:rPr kumimoji="1" lang="en-US" altLang="zh-CN" sz="1600" b="1" dirty="0">
                <a:solidFill>
                  <a:srgbClr val="FF0000"/>
                </a:solidFill>
              </a:rPr>
              <a:t>evaluate</a:t>
            </a:r>
            <a:r>
              <a:rPr kumimoji="1" lang="en-US" altLang="zh-CN" sz="1600" dirty="0"/>
              <a:t> our proposed methods, we conduct extensive experiments on a </a:t>
            </a:r>
            <a:r>
              <a:rPr kumimoji="1" lang="en-US" altLang="zh-CN" sz="1600" b="1" dirty="0">
                <a:solidFill>
                  <a:srgbClr val="FF0000"/>
                </a:solidFill>
              </a:rPr>
              <a:t>benchmark sentiment classification dataset</a:t>
            </a:r>
            <a:r>
              <a:rPr kumimoji="1" lang="en-US" altLang="zh-CN" sz="1600" dirty="0" smtClean="0"/>
              <a:t>.</a:t>
            </a:r>
            <a:endParaRPr kumimoji="1" lang="zh-CN" altLang="en-US" sz="1600" dirty="0"/>
          </a:p>
        </p:txBody>
      </p:sp>
      <p:sp>
        <p:nvSpPr>
          <p:cNvPr id="4" name="矩形 3"/>
          <p:cNvSpPr/>
          <p:nvPr/>
        </p:nvSpPr>
        <p:spPr>
          <a:xfrm>
            <a:off x="1097280" y="6396335"/>
            <a:ext cx="3224024" cy="461665"/>
          </a:xfrm>
          <a:prstGeom prst="rect">
            <a:avLst/>
          </a:prstGeom>
        </p:spPr>
        <p:txBody>
          <a:bodyPr wrap="none">
            <a:spAutoFit/>
          </a:bodyPr>
          <a:lstStyle/>
          <a:p>
            <a:r>
              <a:rPr kumimoji="1" lang="en-US" altLang="zh-CN" sz="1200" dirty="0" err="1">
                <a:solidFill>
                  <a:schemeClr val="bg1"/>
                </a:solidFill>
              </a:rPr>
              <a:t>Guoxiu</a:t>
            </a:r>
            <a:r>
              <a:rPr kumimoji="1" lang="en-US" altLang="zh-CN" sz="1200" dirty="0">
                <a:solidFill>
                  <a:schemeClr val="bg1"/>
                </a:solidFill>
              </a:rPr>
              <a:t> He, Wei </a:t>
            </a:r>
            <a:r>
              <a:rPr kumimoji="1" lang="en-US" altLang="zh-CN" sz="1200" dirty="0" smtClean="0">
                <a:solidFill>
                  <a:schemeClr val="bg1"/>
                </a:solidFill>
              </a:rPr>
              <a:t>Lu</a:t>
            </a:r>
          </a:p>
          <a:p>
            <a:r>
              <a:rPr kumimoji="1" lang="en-US" altLang="zh-CN" sz="1200" dirty="0">
                <a:solidFill>
                  <a:schemeClr val="bg1"/>
                </a:solidFill>
              </a:rPr>
              <a:t>ICTIR ’18, September 14–17, 2018, Tianjin, China</a:t>
            </a:r>
            <a:endParaRPr kumimoji="1"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2397418"/>
            <a:ext cx="3281680" cy="302794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006" y="2397418"/>
            <a:ext cx="3421287" cy="2746032"/>
          </a:xfrm>
          <a:prstGeom prst="rect">
            <a:avLst/>
          </a:prstGeom>
        </p:spPr>
      </p:pic>
    </p:spTree>
    <p:extLst>
      <p:ext uri="{BB962C8B-B14F-4D97-AF65-F5344CB8AC3E}">
        <p14:creationId xmlns:p14="http://schemas.microsoft.com/office/powerpoint/2010/main" val="386793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A Sentiment-and-Semantics-Based Approach for </a:t>
            </a:r>
            <a:r>
              <a:rPr lang="en-US" altLang="zh-CN" sz="3600" dirty="0" smtClean="0"/>
              <a:t>Emotion Detection </a:t>
            </a:r>
            <a:r>
              <a:rPr lang="en-US" altLang="zh-CN" sz="3600" dirty="0"/>
              <a:t>in Textual </a:t>
            </a:r>
            <a:r>
              <a:rPr lang="en-US" altLang="zh-CN" sz="3600" dirty="0" smtClean="0"/>
              <a:t>Conversations (2018)</a:t>
            </a:r>
            <a:endParaRPr kumimoji="1" lang="zh-CN" altLang="en-US" sz="3600" dirty="0"/>
          </a:p>
        </p:txBody>
      </p:sp>
      <p:sp>
        <p:nvSpPr>
          <p:cNvPr id="3" name="内容占位符 2"/>
          <p:cNvSpPr>
            <a:spLocks noGrp="1"/>
          </p:cNvSpPr>
          <p:nvPr>
            <p:ph idx="1"/>
          </p:nvPr>
        </p:nvSpPr>
        <p:spPr>
          <a:xfrm>
            <a:off x="1097280" y="1845734"/>
            <a:ext cx="5671820" cy="4023360"/>
          </a:xfrm>
        </p:spPr>
        <p:txBody>
          <a:bodyPr>
            <a:noAutofit/>
          </a:bodyPr>
          <a:lstStyle/>
          <a:p>
            <a:r>
              <a:rPr kumimoji="1" lang="en-US" altLang="zh-CN" sz="1600" dirty="0" smtClean="0"/>
              <a:t>Abstract</a:t>
            </a:r>
          </a:p>
          <a:p>
            <a:pPr lvl="1"/>
            <a:r>
              <a:rPr kumimoji="1" lang="en-US" altLang="zh-CN" sz="1400" dirty="0" smtClean="0"/>
              <a:t>In </a:t>
            </a:r>
            <a:r>
              <a:rPr kumimoji="1" lang="en-US" altLang="zh-CN" sz="1400" dirty="0"/>
              <a:t>this paper</a:t>
            </a:r>
            <a:r>
              <a:rPr kumimoji="1" lang="en-US" altLang="zh-CN" sz="1400" dirty="0" smtClean="0"/>
              <a:t>, we </a:t>
            </a:r>
            <a:r>
              <a:rPr kumimoji="1" lang="en-US" altLang="zh-CN" sz="1400" dirty="0"/>
              <a:t>propose a novel approach to detect emotions like </a:t>
            </a:r>
            <a:r>
              <a:rPr kumimoji="1" lang="en-US" altLang="zh-CN" sz="1400" b="1" dirty="0">
                <a:solidFill>
                  <a:srgbClr val="FF0000"/>
                </a:solidFill>
              </a:rPr>
              <a:t>happy, sad or angry </a:t>
            </a:r>
            <a:r>
              <a:rPr kumimoji="1" lang="en-US" altLang="zh-CN" sz="1400" dirty="0">
                <a:solidFill>
                  <a:srgbClr val="3C4040"/>
                </a:solidFill>
              </a:rPr>
              <a:t>in</a:t>
            </a:r>
            <a:r>
              <a:rPr kumimoji="1" lang="en-US" altLang="zh-CN" sz="1400" b="1" dirty="0">
                <a:solidFill>
                  <a:srgbClr val="FF0000"/>
                </a:solidFill>
              </a:rPr>
              <a:t> textual conversations</a:t>
            </a:r>
            <a:r>
              <a:rPr kumimoji="1" lang="en-US" altLang="zh-CN" sz="1400" dirty="0"/>
              <a:t> using an LSTM based Deep Learning model</a:t>
            </a:r>
            <a:r>
              <a:rPr kumimoji="1" lang="en-US" altLang="zh-CN" sz="1400" dirty="0" smtClean="0"/>
              <a:t>.</a:t>
            </a:r>
          </a:p>
          <a:p>
            <a:pPr lvl="1"/>
            <a:r>
              <a:rPr kumimoji="1" lang="en-US" altLang="zh-CN" sz="1400" dirty="0" smtClean="0"/>
              <a:t>Our </a:t>
            </a:r>
            <a:r>
              <a:rPr kumimoji="1" lang="en-US" altLang="zh-CN" sz="1400" dirty="0"/>
              <a:t>approach consists of semi-automated techniques to gather training data for our model</a:t>
            </a:r>
            <a:r>
              <a:rPr kumimoji="1" lang="en-US" altLang="zh-CN" sz="1400" dirty="0" smtClean="0"/>
              <a:t>.</a:t>
            </a:r>
          </a:p>
          <a:p>
            <a:pPr lvl="1"/>
            <a:r>
              <a:rPr kumimoji="1" lang="en-US" altLang="zh-CN" sz="1400" dirty="0" smtClean="0"/>
              <a:t>We </a:t>
            </a:r>
            <a:r>
              <a:rPr kumimoji="1" lang="en-US" altLang="zh-CN" sz="1400" dirty="0"/>
              <a:t>exploit advantages of semantic and sentiment based </a:t>
            </a:r>
            <a:r>
              <a:rPr kumimoji="1" lang="en-US" altLang="zh-CN" sz="1400" dirty="0" err="1"/>
              <a:t>embeddings</a:t>
            </a:r>
            <a:r>
              <a:rPr kumimoji="1" lang="en-US" altLang="zh-CN" sz="1400" dirty="0"/>
              <a:t> and propose a solution combining both</a:t>
            </a:r>
            <a:r>
              <a:rPr kumimoji="1" lang="en-US" altLang="zh-CN" sz="1400" dirty="0" smtClean="0"/>
              <a:t>.</a:t>
            </a:r>
          </a:p>
          <a:p>
            <a:r>
              <a:rPr kumimoji="1" lang="en-US" altLang="zh-CN" sz="1600" dirty="0" smtClean="0"/>
              <a:t>Dataset</a:t>
            </a:r>
          </a:p>
          <a:p>
            <a:pPr lvl="1"/>
            <a:r>
              <a:rPr lang="en-US" altLang="zh-CN" sz="1400" dirty="0"/>
              <a:t>used the Twitter </a:t>
            </a:r>
            <a:r>
              <a:rPr lang="en-US" altLang="zh-CN" sz="1400" dirty="0" smtClean="0"/>
              <a:t>Firehose to </a:t>
            </a:r>
            <a:r>
              <a:rPr lang="en-US" altLang="zh-CN" sz="1400" dirty="0"/>
              <a:t>extract these 3 turn </a:t>
            </a:r>
            <a:r>
              <a:rPr lang="en-US" altLang="zh-CN" sz="1400" dirty="0" smtClean="0"/>
              <a:t>conversations</a:t>
            </a:r>
          </a:p>
          <a:p>
            <a:r>
              <a:rPr kumimoji="1" lang="en-US" altLang="zh-CN" sz="1600" dirty="0" smtClean="0"/>
              <a:t>Label</a:t>
            </a:r>
          </a:p>
          <a:p>
            <a:pPr lvl="1"/>
            <a:r>
              <a:rPr lang="en-US" altLang="zh-CN" sz="1400" dirty="0"/>
              <a:t>S</a:t>
            </a:r>
            <a:r>
              <a:rPr lang="en-US" altLang="zh-CN" sz="1400" dirty="0" smtClean="0"/>
              <a:t>howed </a:t>
            </a:r>
            <a:r>
              <a:rPr lang="en-US" altLang="zh-CN" sz="1400" dirty="0"/>
              <a:t>the third turn of </a:t>
            </a:r>
            <a:r>
              <a:rPr lang="en-US" altLang="zh-CN" sz="1400" dirty="0" smtClean="0"/>
              <a:t>the conversation </a:t>
            </a:r>
            <a:r>
              <a:rPr lang="en-US" altLang="zh-CN" sz="1400" dirty="0"/>
              <a:t>along with the context of the previous 2 turns </a:t>
            </a:r>
            <a:r>
              <a:rPr lang="en-US" altLang="zh-CN" sz="1400" dirty="0" smtClean="0"/>
              <a:t>to human </a:t>
            </a:r>
            <a:r>
              <a:rPr lang="en-US" altLang="zh-CN" sz="1400" dirty="0"/>
              <a:t>judges and asked them to mark the </a:t>
            </a:r>
            <a:r>
              <a:rPr lang="en-US" altLang="zh-CN" sz="1400" b="1" dirty="0">
                <a:solidFill>
                  <a:srgbClr val="FF0000"/>
                </a:solidFill>
              </a:rPr>
              <a:t>emotion</a:t>
            </a:r>
            <a:r>
              <a:rPr lang="en-US" altLang="zh-CN" sz="1400" dirty="0"/>
              <a:t> of the </a:t>
            </a:r>
            <a:r>
              <a:rPr lang="en-US" altLang="zh-CN" sz="1400" b="1" dirty="0" smtClean="0">
                <a:solidFill>
                  <a:srgbClr val="FF0000"/>
                </a:solidFill>
              </a:rPr>
              <a:t>third turn </a:t>
            </a:r>
            <a:r>
              <a:rPr lang="en-US" altLang="zh-CN" sz="1400" dirty="0"/>
              <a:t>after considering the context.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100" y="2081531"/>
            <a:ext cx="4608385" cy="3551766"/>
          </a:xfrm>
          <a:prstGeom prst="rect">
            <a:avLst/>
          </a:prstGeom>
        </p:spPr>
      </p:pic>
      <p:sp>
        <p:nvSpPr>
          <p:cNvPr id="5" name="矩形 4"/>
          <p:cNvSpPr/>
          <p:nvPr/>
        </p:nvSpPr>
        <p:spPr>
          <a:xfrm>
            <a:off x="1097280" y="6396335"/>
            <a:ext cx="7576820" cy="461665"/>
          </a:xfrm>
          <a:prstGeom prst="rect">
            <a:avLst/>
          </a:prstGeom>
        </p:spPr>
        <p:txBody>
          <a:bodyPr wrap="square">
            <a:spAutoFit/>
          </a:bodyPr>
          <a:lstStyle/>
          <a:p>
            <a:r>
              <a:rPr lang="zh-CN" altLang="en-US" sz="1200" dirty="0">
                <a:solidFill>
                  <a:schemeClr val="bg1"/>
                </a:solidFill>
              </a:rPr>
              <a:t>Umang Gupta, Ankush Chatterjee, Radhakrishnan Srikanth, Puneet </a:t>
            </a:r>
            <a:r>
              <a:rPr lang="zh-CN" altLang="en-US" sz="1200" dirty="0" smtClean="0">
                <a:solidFill>
                  <a:schemeClr val="bg1"/>
                </a:solidFill>
              </a:rPr>
              <a:t>Agrawal</a:t>
            </a:r>
            <a:endParaRPr lang="en-US" altLang="zh-CN" sz="1200" dirty="0" smtClean="0">
              <a:solidFill>
                <a:schemeClr val="bg1"/>
              </a:solidFill>
            </a:endParaRPr>
          </a:p>
          <a:p>
            <a:r>
              <a:rPr lang="en-US" altLang="zh-CN" sz="1200" dirty="0" err="1">
                <a:solidFill>
                  <a:schemeClr val="bg1"/>
                </a:solidFill>
              </a:rPr>
              <a:t>Neu</a:t>
            </a:r>
            <a:r>
              <a:rPr lang="en-US" altLang="zh-CN" sz="1200" dirty="0">
                <a:solidFill>
                  <a:schemeClr val="bg1"/>
                </a:solidFill>
              </a:rPr>
              <a:t>-IR ’17, August 11, 2017, Shinjuku, Tokyo, Japan</a:t>
            </a:r>
            <a:endParaRPr lang="zh-CN" altLang="en-US" sz="1200" dirty="0">
              <a:solidFill>
                <a:schemeClr val="bg1"/>
              </a:solidFill>
            </a:endParaRPr>
          </a:p>
        </p:txBody>
      </p:sp>
    </p:spTree>
    <p:extLst>
      <p:ext uri="{BB962C8B-B14F-4D97-AF65-F5344CB8AC3E}">
        <p14:creationId xmlns:p14="http://schemas.microsoft.com/office/powerpoint/2010/main" val="191148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Conversational Memory Network for Emotion Recognition in Dyadic Dialogue </a:t>
            </a:r>
            <a:r>
              <a:rPr kumimoji="1" lang="en-US" altLang="zh-CN" sz="3600" dirty="0" smtClean="0"/>
              <a:t>Videos (2018)</a:t>
            </a:r>
            <a:endParaRPr kumimoji="1" lang="zh-CN" altLang="en-US" sz="3600" dirty="0"/>
          </a:p>
        </p:txBody>
      </p:sp>
      <p:sp>
        <p:nvSpPr>
          <p:cNvPr id="3" name="内容占位符 2"/>
          <p:cNvSpPr>
            <a:spLocks noGrp="1"/>
          </p:cNvSpPr>
          <p:nvPr>
            <p:ph idx="1"/>
          </p:nvPr>
        </p:nvSpPr>
        <p:spPr>
          <a:xfrm>
            <a:off x="1097279" y="1845734"/>
            <a:ext cx="5576421" cy="4023360"/>
          </a:xfrm>
        </p:spPr>
        <p:txBody>
          <a:bodyPr>
            <a:noAutofit/>
          </a:bodyPr>
          <a:lstStyle/>
          <a:p>
            <a:r>
              <a:rPr kumimoji="1" lang="en-US" altLang="zh-CN" sz="1600" dirty="0" smtClean="0"/>
              <a:t>Abstract</a:t>
            </a:r>
          </a:p>
          <a:p>
            <a:pPr lvl="1"/>
            <a:r>
              <a:rPr kumimoji="1" lang="en-US" altLang="zh-CN" sz="1400" dirty="0" smtClean="0"/>
              <a:t>Present </a:t>
            </a:r>
            <a:r>
              <a:rPr kumimoji="1" lang="en-US" altLang="zh-CN" sz="1400" dirty="0"/>
              <a:t>methods mostly </a:t>
            </a:r>
            <a:r>
              <a:rPr kumimoji="1" lang="en-US" altLang="zh-CN" sz="1400" b="1" dirty="0">
                <a:solidFill>
                  <a:srgbClr val="FF0000"/>
                </a:solidFill>
              </a:rPr>
              <a:t>ignore</a:t>
            </a:r>
            <a:r>
              <a:rPr kumimoji="1" lang="en-US" altLang="zh-CN" sz="1400" dirty="0"/>
              <a:t> the role of </a:t>
            </a:r>
            <a:r>
              <a:rPr kumimoji="1" lang="en-US" altLang="zh-CN" sz="1400" b="1" dirty="0">
                <a:solidFill>
                  <a:srgbClr val="FF0000"/>
                </a:solidFill>
              </a:rPr>
              <a:t>inter-speaker dependency </a:t>
            </a:r>
            <a:r>
              <a:rPr kumimoji="1" lang="en-US" altLang="zh-CN" sz="1400" dirty="0"/>
              <a:t>relations while classifying emotions in conversations</a:t>
            </a:r>
            <a:r>
              <a:rPr kumimoji="1" lang="en-US" altLang="zh-CN" sz="1400" dirty="0" smtClean="0"/>
              <a:t>.</a:t>
            </a:r>
          </a:p>
          <a:p>
            <a:pPr lvl="1"/>
            <a:r>
              <a:rPr kumimoji="1" lang="en-US" altLang="zh-CN" sz="1400" dirty="0" smtClean="0"/>
              <a:t>In </a:t>
            </a:r>
            <a:r>
              <a:rPr kumimoji="1" lang="en-US" altLang="zh-CN" sz="1400" dirty="0"/>
              <a:t>this paper, we address recognizing </a:t>
            </a:r>
            <a:r>
              <a:rPr kumimoji="1" lang="en-US" altLang="zh-CN" sz="1400" b="1" dirty="0">
                <a:solidFill>
                  <a:srgbClr val="FF0000"/>
                </a:solidFill>
              </a:rPr>
              <a:t>utterance-level emotions </a:t>
            </a:r>
            <a:r>
              <a:rPr kumimoji="1" lang="en-US" altLang="zh-CN" sz="1400" dirty="0"/>
              <a:t>in dyadic conversational </a:t>
            </a:r>
            <a:r>
              <a:rPr kumimoji="1" lang="en-US" altLang="zh-CN" sz="1400" b="1" dirty="0">
                <a:solidFill>
                  <a:srgbClr val="FF0000"/>
                </a:solidFill>
              </a:rPr>
              <a:t>videos</a:t>
            </a:r>
            <a:r>
              <a:rPr kumimoji="1" lang="en-US" altLang="zh-CN" sz="1400" dirty="0" smtClean="0"/>
              <a:t>.</a:t>
            </a:r>
          </a:p>
          <a:p>
            <a:pPr lvl="1"/>
            <a:r>
              <a:rPr kumimoji="1" lang="en-US" altLang="zh-CN" sz="1400" dirty="0" smtClean="0"/>
              <a:t>We </a:t>
            </a:r>
            <a:r>
              <a:rPr kumimoji="1" lang="en-US" altLang="zh-CN" sz="1400" dirty="0"/>
              <a:t>propose a deep neural framework, termed conversational memory network, which leverages </a:t>
            </a:r>
            <a:r>
              <a:rPr kumimoji="1" lang="en-US" altLang="zh-CN" sz="1400" b="1" dirty="0">
                <a:solidFill>
                  <a:srgbClr val="FF0000"/>
                </a:solidFill>
              </a:rPr>
              <a:t>contextual information</a:t>
            </a:r>
            <a:r>
              <a:rPr kumimoji="1" lang="en-US" altLang="zh-CN" sz="1400" dirty="0"/>
              <a:t> from the </a:t>
            </a:r>
            <a:r>
              <a:rPr kumimoji="1" lang="en-US" altLang="zh-CN" sz="1400" b="1" dirty="0">
                <a:solidFill>
                  <a:srgbClr val="FF0000"/>
                </a:solidFill>
              </a:rPr>
              <a:t>conversation history</a:t>
            </a:r>
            <a:r>
              <a:rPr kumimoji="1" lang="en-US" altLang="zh-CN" sz="1400" dirty="0" smtClean="0"/>
              <a:t>.</a:t>
            </a:r>
          </a:p>
          <a:p>
            <a:pPr lvl="1"/>
            <a:r>
              <a:rPr kumimoji="1" lang="en-US" altLang="zh-CN" sz="1400" dirty="0" smtClean="0"/>
              <a:t>The </a:t>
            </a:r>
            <a:r>
              <a:rPr kumimoji="1" lang="en-US" altLang="zh-CN" sz="1400" dirty="0"/>
              <a:t>framework takes a </a:t>
            </a:r>
            <a:r>
              <a:rPr kumimoji="1" lang="en-US" altLang="zh-CN" sz="1400" b="1" dirty="0">
                <a:solidFill>
                  <a:srgbClr val="FF0000"/>
                </a:solidFill>
              </a:rPr>
              <a:t>multimodal approach </a:t>
            </a:r>
            <a:r>
              <a:rPr kumimoji="1" lang="en-US" altLang="zh-CN" sz="1400" dirty="0"/>
              <a:t>comprising audio, visual and textual features with gated recurrent units to model past utterances of each speaker into memories</a:t>
            </a:r>
            <a:r>
              <a:rPr kumimoji="1" lang="en-US" altLang="zh-CN" sz="1400" dirty="0" smtClean="0"/>
              <a:t>.</a:t>
            </a:r>
          </a:p>
          <a:p>
            <a:r>
              <a:rPr kumimoji="1" lang="en-US" altLang="zh-CN" sz="1600" dirty="0" smtClean="0"/>
              <a:t>Textual Feature</a:t>
            </a:r>
          </a:p>
          <a:p>
            <a:pPr lvl="1"/>
            <a:r>
              <a:rPr kumimoji="1" lang="en-US" altLang="zh-CN" sz="1400" dirty="0"/>
              <a:t>To get our sentence representation, we use a simple </a:t>
            </a:r>
            <a:r>
              <a:rPr kumimoji="1" lang="en-US" altLang="zh-CN" sz="1400" b="1" dirty="0">
                <a:solidFill>
                  <a:srgbClr val="FF0000"/>
                </a:solidFill>
              </a:rPr>
              <a:t>CNN</a:t>
            </a:r>
            <a:r>
              <a:rPr kumimoji="1" lang="en-US" altLang="zh-CN" sz="1400" dirty="0"/>
              <a:t> with one convolutional layer followed by </a:t>
            </a:r>
            <a:r>
              <a:rPr kumimoji="1" lang="en-US" altLang="zh-CN" sz="1400" b="1" dirty="0">
                <a:solidFill>
                  <a:srgbClr val="FF0000"/>
                </a:solidFill>
              </a:rPr>
              <a:t>max-pooling</a:t>
            </a:r>
            <a:r>
              <a:rPr kumimoji="1" lang="en-US" altLang="zh-CN" sz="1400" dirty="0"/>
              <a:t> (Kim, 2014; </a:t>
            </a:r>
            <a:r>
              <a:rPr kumimoji="1" lang="en-US" altLang="zh-CN" sz="1400" dirty="0" err="1"/>
              <a:t>Poria</a:t>
            </a:r>
            <a:r>
              <a:rPr kumimoji="1" lang="en-US" altLang="zh-CN" sz="1400" dirty="0"/>
              <a:t> et al., 2016</a:t>
            </a:r>
            <a:r>
              <a:rPr kumimoji="1" lang="en-US" altLang="zh-CN" sz="1400" dirty="0" smtClean="0"/>
              <a:t>).</a:t>
            </a:r>
          </a:p>
          <a:p>
            <a:endParaRPr kumimoji="1" lang="zh-CN" altLang="en-US" sz="1600" dirty="0"/>
          </a:p>
        </p:txBody>
      </p:sp>
      <p:sp>
        <p:nvSpPr>
          <p:cNvPr id="5" name="矩形 4"/>
          <p:cNvSpPr/>
          <p:nvPr/>
        </p:nvSpPr>
        <p:spPr>
          <a:xfrm>
            <a:off x="1097280" y="6396335"/>
            <a:ext cx="10345420" cy="461665"/>
          </a:xfrm>
          <a:prstGeom prst="rect">
            <a:avLst/>
          </a:prstGeom>
        </p:spPr>
        <p:txBody>
          <a:bodyPr wrap="square">
            <a:spAutoFit/>
          </a:bodyPr>
          <a:lstStyle/>
          <a:p>
            <a:r>
              <a:rPr lang="zh-CN" altLang="en-US" sz="1200" dirty="0">
                <a:solidFill>
                  <a:schemeClr val="bg1"/>
                </a:solidFill>
              </a:rPr>
              <a:t>Devamanyu Hazarika, Soujanya Poria, Amir Zadeh, Erik Cambria, Louis-Philippe Morency, Roger </a:t>
            </a:r>
            <a:r>
              <a:rPr lang="zh-CN" altLang="en-US" sz="1200" dirty="0" smtClean="0">
                <a:solidFill>
                  <a:schemeClr val="bg1"/>
                </a:solidFill>
              </a:rPr>
              <a:t>Zimmermann</a:t>
            </a:r>
            <a:endParaRPr lang="en-US" altLang="zh-CN" sz="1200" dirty="0" smtClean="0">
              <a:solidFill>
                <a:schemeClr val="bg1"/>
              </a:solidFill>
            </a:endParaRPr>
          </a:p>
          <a:p>
            <a:r>
              <a:rPr lang="en-US" altLang="zh-CN" sz="1200" dirty="0">
                <a:solidFill>
                  <a:schemeClr val="bg1"/>
                </a:solidFill>
              </a:rPr>
              <a:t>Proceedings of NAACL-HLT 2018, pages 2122–2132</a:t>
            </a:r>
            <a:endParaRPr lang="zh-CN" altLang="en-US" sz="1200" dirty="0">
              <a:solidFill>
                <a:schemeClr val="bg1"/>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9299" y="1745788"/>
            <a:ext cx="2863401" cy="206801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701" y="3722360"/>
            <a:ext cx="4768999" cy="2551176"/>
          </a:xfrm>
          <a:prstGeom prst="rect">
            <a:avLst/>
          </a:prstGeom>
        </p:spPr>
      </p:pic>
    </p:spTree>
    <p:extLst>
      <p:ext uri="{BB962C8B-B14F-4D97-AF65-F5344CB8AC3E}">
        <p14:creationId xmlns:p14="http://schemas.microsoft.com/office/powerpoint/2010/main" val="312914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Conversational Memory Network for Emotion Recognition in Dyadic Dialogue Videos (2018)</a:t>
            </a:r>
            <a:endParaRPr kumimoji="1"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Task Definition</a:t>
                </a:r>
              </a:p>
              <a:p>
                <a:pPr lvl="1"/>
                <a:r>
                  <a:rPr lang="en-US" altLang="zh-CN" dirty="0" smtClean="0"/>
                  <a:t>Let us define</a:t>
                </a:r>
                <a:r>
                  <a:rPr lang="en-US" altLang="zh-TW" dirty="0" smtClean="0"/>
                  <a:t> </a:t>
                </a:r>
                <a:r>
                  <a:rPr lang="en-US" altLang="zh-CN" dirty="0" smtClean="0"/>
                  <a:t>a </a:t>
                </a:r>
                <a:r>
                  <a:rPr lang="en-US" altLang="zh-CN" dirty="0"/>
                  <a:t>dyadic conversation to be an </a:t>
                </a:r>
                <a:r>
                  <a:rPr lang="en-US" altLang="zh-CN" b="1" dirty="0">
                    <a:solidFill>
                      <a:srgbClr val="FF0000"/>
                    </a:solidFill>
                  </a:rPr>
                  <a:t>asynchronous </a:t>
                </a:r>
                <a:r>
                  <a:rPr lang="en-US" altLang="zh-CN" b="1" dirty="0" smtClean="0">
                    <a:solidFill>
                      <a:srgbClr val="FF0000"/>
                    </a:solidFill>
                  </a:rPr>
                  <a:t>exchange of </a:t>
                </a:r>
                <a:r>
                  <a:rPr lang="en-US" altLang="zh-CN" b="1" dirty="0">
                    <a:solidFill>
                      <a:srgbClr val="FF0000"/>
                    </a:solidFill>
                  </a:rPr>
                  <a:t>utterances </a:t>
                </a:r>
                <a:r>
                  <a:rPr lang="en-US" altLang="zh-CN" dirty="0"/>
                  <a:t>between two persons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smtClean="0">
                            <a:latin typeface="Cambria Math" charset="0"/>
                          </a:rPr>
                          <m:t>𝑎</m:t>
                        </m:r>
                      </m:sub>
                    </m:sSub>
                  </m:oMath>
                </a14:m>
                <a:r>
                  <a:rPr lang="en-US" altLang="zh-CN" dirty="0" smtClean="0"/>
                  <a:t> and</a:t>
                </a:r>
                <a:r>
                  <a:rPr lang="en-US" altLang="zh-TW" dirty="0" smtClean="0"/>
                  <a:t>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smtClean="0">
                            <a:latin typeface="Cambria Math" charset="0"/>
                          </a:rPr>
                          <m:t>𝑏</m:t>
                        </m:r>
                      </m:sub>
                    </m:sSub>
                  </m:oMath>
                </a14:m>
                <a:r>
                  <a:rPr lang="en-US" altLang="zh-CN" dirty="0" smtClean="0"/>
                  <a:t>.</a:t>
                </a:r>
              </a:p>
              <a:p>
                <a:pPr lvl="2"/>
                <a:r>
                  <a:rPr lang="en-US" altLang="zh-CN" dirty="0" smtClean="0"/>
                  <a:t>Both </a:t>
                </a:r>
                <a:r>
                  <a:rPr lang="en-US" altLang="zh-CN" dirty="0"/>
                  <a:t>the speakers speak a </a:t>
                </a:r>
                <a:r>
                  <a:rPr lang="en-US" altLang="zh-CN" b="1" dirty="0">
                    <a:solidFill>
                      <a:srgbClr val="FF0000"/>
                    </a:solidFill>
                  </a:rPr>
                  <a:t>sequence of </a:t>
                </a:r>
                <a:r>
                  <a:rPr lang="en-US" altLang="zh-CN" b="1" dirty="0" smtClean="0">
                    <a:solidFill>
                      <a:srgbClr val="FF0000"/>
                    </a:solidFill>
                  </a:rPr>
                  <a:t>utterances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𝑈</m:t>
                        </m:r>
                      </m:e>
                      <m:sub>
                        <m:r>
                          <a:rPr lang="en-US" altLang="zh-CN" i="1" smtClean="0">
                            <a:latin typeface="Cambria Math" charset="0"/>
                          </a:rPr>
                          <m:t>𝑎</m:t>
                        </m:r>
                      </m:sub>
                    </m:sSub>
                  </m:oMath>
                </a14:m>
                <a:r>
                  <a:rPr lang="en-US" altLang="zh-CN" dirty="0"/>
                  <a:t> and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𝑈</m:t>
                        </m:r>
                      </m:e>
                      <m:sub>
                        <m:r>
                          <a:rPr lang="en-US" altLang="zh-CN" i="1" smtClean="0">
                            <a:latin typeface="Cambria Math" charset="0"/>
                          </a:rPr>
                          <m:t>𝑏</m:t>
                        </m:r>
                      </m:sub>
                    </m:sSub>
                  </m:oMath>
                </a14:m>
                <a:r>
                  <a:rPr lang="en-US" altLang="zh-CN" dirty="0"/>
                  <a:t>, respectively</a:t>
                </a:r>
                <a:r>
                  <a:rPr lang="en-US" altLang="zh-CN" dirty="0" smtClean="0"/>
                  <a:t>.</a:t>
                </a:r>
              </a:p>
              <a:p>
                <a:pPr lvl="2"/>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𝑈</m:t>
                        </m:r>
                      </m:e>
                      <m:sub>
                        <m:r>
                          <a:rPr lang="en-US" altLang="zh-CN" i="1" smtClean="0">
                            <a:latin typeface="Cambria Math" charset="0"/>
                            <a:ea typeface="Cambria Math" charset="0"/>
                            <a:cs typeface="Cambria Math" charset="0"/>
                          </a:rPr>
                          <m:t>𝜆</m:t>
                        </m:r>
                      </m:sub>
                    </m:sSub>
                    <m:r>
                      <a:rPr lang="en-US" altLang="zh-CN" i="1" smtClean="0">
                        <a:latin typeface="Cambria Math" charset="0"/>
                      </a:rPr>
                      <m:t>=</m:t>
                    </m:r>
                    <m:r>
                      <a:rPr lang="en-US" altLang="zh-TW" i="1" smtClean="0">
                        <a:latin typeface="Cambria Math" charset="0"/>
                      </a:rPr>
                      <m:t> </m:t>
                    </m:r>
                    <m:r>
                      <a:rPr lang="en-US" altLang="zh-CN" i="1" smtClean="0">
                        <a:latin typeface="Cambria Math" charset="0"/>
                      </a:rPr>
                      <m:t>(</m:t>
                    </m:r>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r>
                          <a:rPr lang="en-US" altLang="zh-CN" i="1" smtClean="0">
                            <a:latin typeface="Cambria Math" charset="0"/>
                          </a:rPr>
                          <m:t>1</m:t>
                        </m:r>
                      </m:sup>
                    </m:sSubSup>
                    <m:r>
                      <a:rPr lang="en-US" altLang="zh-CN" i="1" smtClean="0">
                        <a:latin typeface="Cambria Math" charset="0"/>
                      </a:rPr>
                      <m:t>, </m:t>
                    </m:r>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r>
                          <a:rPr lang="en-US" altLang="zh-CN" i="1" smtClean="0">
                            <a:latin typeface="Cambria Math" charset="0"/>
                          </a:rPr>
                          <m:t>2</m:t>
                        </m:r>
                      </m:sup>
                    </m:sSubSup>
                    <m:r>
                      <a:rPr lang="en-US" altLang="zh-CN" i="1" smtClean="0">
                        <a:latin typeface="Cambria Math" charset="0"/>
                      </a:rPr>
                      <m:t>, </m:t>
                    </m:r>
                    <m:r>
                      <a:rPr lang="en-US" altLang="zh-CN" i="1">
                        <a:latin typeface="Cambria Math" charset="0"/>
                      </a:rPr>
                      <m:t>…, </m:t>
                    </m:r>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sSub>
                          <m:sSubPr>
                            <m:ctrlPr>
                              <a:rPr lang="en-US" altLang="zh-CN" b="0" i="1" smtClean="0">
                                <a:latin typeface="Cambria Math" charset="0"/>
                              </a:rPr>
                            </m:ctrlPr>
                          </m:sSubPr>
                          <m:e>
                            <m:r>
                              <a:rPr lang="en-US" altLang="zh-CN" i="1" smtClean="0">
                                <a:latin typeface="Cambria Math" charset="0"/>
                              </a:rPr>
                              <m:t>𝑙</m:t>
                            </m:r>
                          </m:e>
                          <m:sub>
                            <m:r>
                              <a:rPr lang="en-US" altLang="zh-CN" i="1">
                                <a:latin typeface="Cambria Math" charset="0"/>
                                <a:ea typeface="Cambria Math" charset="0"/>
                                <a:cs typeface="Cambria Math" charset="0"/>
                              </a:rPr>
                              <m:t>𝜆</m:t>
                            </m:r>
                          </m:sub>
                        </m:sSub>
                      </m:sup>
                    </m:sSubSup>
                    <m:r>
                      <a:rPr lang="en-US" altLang="zh-CN" i="1" smtClean="0">
                        <a:latin typeface="Cambria Math" charset="0"/>
                      </a:rPr>
                      <m:t>)</m:t>
                    </m:r>
                  </m:oMath>
                </a14:m>
                <a:r>
                  <a:rPr lang="en-US" altLang="zh-CN" dirty="0" smtClean="0"/>
                  <a:t> </a:t>
                </a:r>
                <a:r>
                  <a:rPr lang="en-US" altLang="zh-CN" dirty="0"/>
                  <a:t>is ordered </a:t>
                </a:r>
                <a:r>
                  <a:rPr lang="en-US" altLang="zh-CN" dirty="0" smtClean="0"/>
                  <a:t>temporally</a:t>
                </a:r>
              </a:p>
              <a:p>
                <a:pPr lvl="3"/>
                <a14:m>
                  <m:oMath xmlns:m="http://schemas.openxmlformats.org/officeDocument/2006/math">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r>
                          <a:rPr lang="en-US" altLang="zh-CN" i="1" smtClean="0">
                            <a:latin typeface="Cambria Math" charset="0"/>
                          </a:rPr>
                          <m:t>𝑖</m:t>
                        </m:r>
                      </m:sup>
                    </m:sSubSup>
                  </m:oMath>
                </a14:m>
                <a:r>
                  <a:rPr lang="en-US" altLang="zh-CN" dirty="0" smtClean="0"/>
                  <a:t> is </a:t>
                </a:r>
                <a:r>
                  <a:rPr lang="en-US" altLang="zh-CN" dirty="0"/>
                  <a:t>the </a:t>
                </a:r>
                <a14:m>
                  <m:oMath xmlns:m="http://schemas.openxmlformats.org/officeDocument/2006/math">
                    <m:sSup>
                      <m:sSupPr>
                        <m:ctrlPr>
                          <a:rPr lang="en-US" altLang="zh-TW" b="0" i="1" dirty="0" smtClean="0">
                            <a:latin typeface="Cambria Math" charset="0"/>
                          </a:rPr>
                        </m:ctrlPr>
                      </m:sSupPr>
                      <m:e>
                        <m:r>
                          <a:rPr lang="en-US" altLang="zh-CN" i="1" dirty="0" smtClean="0">
                            <a:latin typeface="Cambria Math" charset="0"/>
                          </a:rPr>
                          <m:t>𝑖</m:t>
                        </m:r>
                      </m:e>
                      <m:sup>
                        <m:r>
                          <a:rPr lang="en-US" altLang="zh-CN" b="0" i="1" dirty="0" smtClean="0">
                            <a:latin typeface="Cambria Math" charset="0"/>
                          </a:rPr>
                          <m:t>𝑡h</m:t>
                        </m:r>
                      </m:sup>
                    </m:sSup>
                  </m:oMath>
                </a14:m>
                <a:r>
                  <a:rPr lang="en-US" altLang="zh-CN" dirty="0" smtClean="0"/>
                  <a:t> </a:t>
                </a:r>
                <a:r>
                  <a:rPr lang="en-US" altLang="zh-CN" dirty="0"/>
                  <a:t>utterance by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a:latin typeface="Cambria Math" charset="0"/>
                            <a:ea typeface="Cambria Math" charset="0"/>
                            <a:cs typeface="Cambria Math" charset="0"/>
                          </a:rPr>
                          <m:t>𝜆</m:t>
                        </m:r>
                      </m:sub>
                    </m:sSub>
                  </m:oMath>
                </a14:m>
                <a:endParaRPr lang="en-US" altLang="zh-CN" dirty="0" smtClean="0"/>
              </a:p>
              <a:p>
                <a:pPr lvl="3"/>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𝑙</m:t>
                        </m:r>
                      </m:e>
                      <m:sub>
                        <m:r>
                          <a:rPr lang="en-US" altLang="zh-CN" i="1">
                            <a:latin typeface="Cambria Math" charset="0"/>
                            <a:ea typeface="Cambria Math" charset="0"/>
                            <a:cs typeface="Cambria Math" charset="0"/>
                          </a:rPr>
                          <m:t>𝜆</m:t>
                        </m:r>
                      </m:sub>
                    </m:sSub>
                    <m:r>
                      <a:rPr lang="en-US" altLang="zh-CN" b="0" i="1" smtClean="0">
                        <a:latin typeface="Cambria Math" charset="0"/>
                        <a:ea typeface="Cambria Math" charset="0"/>
                        <a:cs typeface="Cambria Math" charset="0"/>
                      </a:rPr>
                      <m:t> </m:t>
                    </m:r>
                  </m:oMath>
                </a14:m>
                <a:r>
                  <a:rPr lang="en-US" altLang="zh-CN" dirty="0"/>
                  <a:t>is the total </a:t>
                </a:r>
                <a:r>
                  <a:rPr lang="en-US" altLang="zh-CN" dirty="0" smtClean="0"/>
                  <a:t>number</a:t>
                </a:r>
                <a:r>
                  <a:rPr lang="en-US" altLang="zh-CN" dirty="0"/>
                  <a:t> </a:t>
                </a:r>
                <a:r>
                  <a:rPr lang="en-US" altLang="zh-CN" dirty="0" smtClean="0"/>
                  <a:t>of </a:t>
                </a:r>
                <a:r>
                  <a:rPr lang="en-US" altLang="zh-CN" dirty="0"/>
                  <a:t>utterances spoken by person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a:latin typeface="Cambria Math" charset="0"/>
                            <a:ea typeface="Cambria Math" charset="0"/>
                            <a:cs typeface="Cambria Math" charset="0"/>
                          </a:rPr>
                          <m:t>𝜆</m:t>
                        </m:r>
                      </m:sub>
                    </m:sSub>
                  </m:oMath>
                </a14:m>
                <a:r>
                  <a:rPr lang="en-US" altLang="zh-CN" dirty="0" smtClean="0"/>
                  <a:t>, </a:t>
                </a:r>
                <a14:m>
                  <m:oMath xmlns:m="http://schemas.openxmlformats.org/officeDocument/2006/math">
                    <m:r>
                      <a:rPr lang="en-US" altLang="zh-CN" i="1">
                        <a:latin typeface="Cambria Math" charset="0"/>
                        <a:ea typeface="Cambria Math" charset="0"/>
                        <a:cs typeface="Cambria Math" charset="0"/>
                      </a:rPr>
                      <m:t>𝜆</m:t>
                    </m:r>
                    <m:r>
                      <a:rPr lang="en-US" altLang="zh-CN" i="1">
                        <a:latin typeface="Cambria Math" charset="0"/>
                        <a:ea typeface="Cambria Math" charset="0"/>
                        <a:cs typeface="Cambria Math" charset="0"/>
                      </a:rPr>
                      <m:t>∈{</m:t>
                    </m:r>
                    <m:r>
                      <a:rPr lang="en-US" altLang="zh-CN" i="1">
                        <a:latin typeface="Cambria Math" charset="0"/>
                      </a:rPr>
                      <m:t>𝑎</m:t>
                    </m:r>
                    <m:r>
                      <a:rPr lang="en-US" altLang="zh-CN" i="1">
                        <a:latin typeface="Cambria Math" charset="0"/>
                      </a:rPr>
                      <m:t>, </m:t>
                    </m:r>
                    <m:r>
                      <a:rPr lang="en-US" altLang="zh-CN" i="1">
                        <a:latin typeface="Cambria Math" charset="0"/>
                      </a:rPr>
                      <m:t>𝑏</m:t>
                    </m:r>
                    <m:r>
                      <a:rPr lang="en-US" altLang="zh-CN" i="1">
                        <a:latin typeface="Cambria Math" charset="0"/>
                      </a:rPr>
                      <m:t>}</m:t>
                    </m:r>
                  </m:oMath>
                </a14:m>
                <a:r>
                  <a:rPr lang="en-US" altLang="zh-CN" dirty="0" smtClean="0"/>
                  <a:t>.</a:t>
                </a:r>
                <a:endParaRPr lang="en-US" altLang="zh-CN" dirty="0"/>
              </a:p>
              <a:p>
                <a:pPr lvl="2"/>
                <a:r>
                  <a:rPr lang="en-US" altLang="zh-CN" dirty="0" smtClean="0"/>
                  <a:t>The utterances </a:t>
                </a:r>
                <a:r>
                  <a:rPr lang="en-US" altLang="zh-CN" dirty="0"/>
                  <a:t>by both speakers can </a:t>
                </a:r>
                <a:r>
                  <a:rPr lang="en-US" altLang="zh-CN" dirty="0" smtClean="0"/>
                  <a:t>be</a:t>
                </a:r>
                <a:r>
                  <a:rPr lang="en-US" altLang="zh-CN" dirty="0"/>
                  <a:t> </a:t>
                </a:r>
                <a:r>
                  <a:rPr lang="en-US" altLang="zh-CN" dirty="0" smtClean="0"/>
                  <a:t>linearly </a:t>
                </a:r>
                <a:r>
                  <a:rPr lang="en-US" altLang="zh-CN" dirty="0"/>
                  <a:t>ordered based on temporal </a:t>
                </a:r>
                <a:r>
                  <a:rPr lang="en-US" altLang="zh-CN" dirty="0" smtClean="0"/>
                  <a:t>occurrence</a:t>
                </a:r>
              </a:p>
              <a:p>
                <a:pPr lvl="3"/>
                <a:r>
                  <a:rPr lang="en-US" altLang="zh-CN" dirty="0" smtClean="0"/>
                  <a:t>as </a:t>
                </a:r>
                <a14:m>
                  <m:oMath xmlns:m="http://schemas.openxmlformats.org/officeDocument/2006/math">
                    <m:r>
                      <a:rPr lang="en-US" altLang="zh-CN" i="1" smtClean="0">
                        <a:latin typeface="Cambria Math" charset="0"/>
                      </a:rPr>
                      <m:t>(</m:t>
                    </m:r>
                    <m:sSub>
                      <m:sSubPr>
                        <m:ctrlPr>
                          <a:rPr lang="en-US" altLang="zh-CN" b="0" i="1" smtClean="0">
                            <a:latin typeface="Cambria Math" charset="0"/>
                          </a:rPr>
                        </m:ctrlPr>
                      </m:sSubPr>
                      <m:e>
                        <m:r>
                          <a:rPr lang="en-US" altLang="zh-CN" i="1" smtClean="0">
                            <a:latin typeface="Cambria Math" charset="0"/>
                          </a:rPr>
                          <m:t>𝑢</m:t>
                        </m:r>
                      </m:e>
                      <m:sub>
                        <m:r>
                          <a:rPr lang="en-US" altLang="zh-CN" i="1" smtClean="0">
                            <a:latin typeface="Cambria Math" charset="0"/>
                          </a:rPr>
                          <m:t>1</m:t>
                        </m:r>
                      </m:sub>
                    </m:sSub>
                    <m:r>
                      <a:rPr lang="en-US" altLang="zh-CN" i="1" smtClean="0">
                        <a:latin typeface="Cambria Math" charset="0"/>
                      </a:rPr>
                      <m:t>, </m:t>
                    </m:r>
                    <m:sSub>
                      <m:sSubPr>
                        <m:ctrlPr>
                          <a:rPr lang="en-US" altLang="zh-CN" b="0" i="1" smtClean="0">
                            <a:latin typeface="Cambria Math" charset="0"/>
                          </a:rPr>
                        </m:ctrlPr>
                      </m:sSubPr>
                      <m:e>
                        <m:r>
                          <a:rPr lang="en-US" altLang="zh-CN" i="1" smtClean="0">
                            <a:latin typeface="Cambria Math" charset="0"/>
                          </a:rPr>
                          <m:t>𝑢</m:t>
                        </m:r>
                      </m:e>
                      <m:sub>
                        <m:r>
                          <a:rPr lang="en-US" altLang="zh-CN" i="1" smtClean="0">
                            <a:latin typeface="Cambria Math" charset="0"/>
                          </a:rPr>
                          <m:t>2</m:t>
                        </m:r>
                      </m:sub>
                    </m:sSub>
                    <m:r>
                      <a:rPr lang="en-US" altLang="zh-CN" i="1" smtClean="0">
                        <a:latin typeface="Cambria Math" charset="0"/>
                      </a:rPr>
                      <m:t>, …</m:t>
                    </m:r>
                    <m:sSub>
                      <m:sSubPr>
                        <m:ctrlPr>
                          <a:rPr lang="en-US" altLang="zh-CN" b="0" i="1" smtClean="0">
                            <a:latin typeface="Cambria Math" charset="0"/>
                          </a:rPr>
                        </m:ctrlPr>
                      </m:sSubPr>
                      <m:e>
                        <m:r>
                          <a:rPr lang="en-US" altLang="zh-CN" i="1">
                            <a:latin typeface="Cambria Math" charset="0"/>
                          </a:rPr>
                          <m:t>𝑢</m:t>
                        </m:r>
                      </m:e>
                      <m:sub>
                        <m:sSub>
                          <m:sSubPr>
                            <m:ctrlPr>
                              <a:rPr lang="en-US" altLang="zh-CN" b="0" i="1" smtClean="0">
                                <a:latin typeface="Cambria Math" charset="0"/>
                              </a:rPr>
                            </m:ctrlPr>
                          </m:sSubPr>
                          <m:e>
                            <m:r>
                              <a:rPr lang="en-US" altLang="zh-CN" i="1">
                                <a:latin typeface="Cambria Math" charset="0"/>
                              </a:rPr>
                              <m:t>𝑙</m:t>
                            </m:r>
                          </m:e>
                          <m:sub>
                            <m:r>
                              <a:rPr lang="en-US" altLang="zh-CN" i="1">
                                <a:latin typeface="Cambria Math" charset="0"/>
                              </a:rPr>
                              <m:t>𝑎</m:t>
                            </m:r>
                          </m:sub>
                        </m:sSub>
                        <m:r>
                          <a:rPr lang="en-US" altLang="zh-CN" i="1">
                            <a:latin typeface="Cambria Math" charset="0"/>
                          </a:rPr>
                          <m:t>+</m:t>
                        </m:r>
                        <m:sSub>
                          <m:sSubPr>
                            <m:ctrlPr>
                              <a:rPr lang="en-US" altLang="zh-CN" b="0" i="1" smtClean="0">
                                <a:latin typeface="Cambria Math" charset="0"/>
                              </a:rPr>
                            </m:ctrlPr>
                          </m:sSubPr>
                          <m:e>
                            <m:r>
                              <a:rPr lang="en-US" altLang="zh-CN" i="1">
                                <a:latin typeface="Cambria Math" charset="0"/>
                              </a:rPr>
                              <m:t>𝑙</m:t>
                            </m:r>
                          </m:e>
                          <m:sub>
                            <m:r>
                              <a:rPr lang="en-US" altLang="zh-CN" i="1">
                                <a:latin typeface="Cambria Math" charset="0"/>
                              </a:rPr>
                              <m:t>𝑏</m:t>
                            </m:r>
                          </m:sub>
                        </m:sSub>
                      </m:sub>
                    </m:sSub>
                    <m:r>
                      <a:rPr lang="en-US" altLang="zh-CN" i="1">
                        <a:latin typeface="Cambria Math" charset="0"/>
                      </a:rPr>
                      <m:t>)</m:t>
                    </m:r>
                  </m:oMath>
                </a14:m>
                <a:r>
                  <a:rPr lang="en-US" altLang="zh-CN" dirty="0"/>
                  <a:t> , </a:t>
                </a:r>
                <a:r>
                  <a:rPr lang="en-US" altLang="zh-CN" dirty="0" smtClean="0"/>
                  <a:t>where,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𝑢</m:t>
                        </m:r>
                      </m:e>
                      <m:sub>
                        <m:r>
                          <a:rPr lang="en-US" altLang="zh-CN" i="1" smtClean="0">
                            <a:latin typeface="Cambria Math" charset="0"/>
                          </a:rPr>
                          <m:t>𝑗</m:t>
                        </m:r>
                      </m:sub>
                    </m:sSub>
                    <m:r>
                      <a:rPr lang="en-US" altLang="zh-CN" i="1" smtClean="0">
                        <a:latin typeface="Cambria Math" charset="0"/>
                        <a:ea typeface="Cambria Math" charset="0"/>
                        <a:cs typeface="Cambria Math" charset="0"/>
                      </a:rPr>
                      <m:t>∈</m:t>
                    </m:r>
                    <m:r>
                      <a:rPr lang="en-US" altLang="zh-CN" i="1">
                        <a:latin typeface="Cambria Math" charset="0"/>
                      </a:rPr>
                      <m:t> </m:t>
                    </m:r>
                    <m:sSub>
                      <m:sSubPr>
                        <m:ctrlPr>
                          <a:rPr lang="en-US" altLang="zh-CN" b="0" i="1" smtClean="0">
                            <a:latin typeface="Cambria Math" charset="0"/>
                          </a:rPr>
                        </m:ctrlPr>
                      </m:sSubPr>
                      <m:e>
                        <m:r>
                          <a:rPr lang="en-US" altLang="zh-CN" i="1">
                            <a:latin typeface="Cambria Math" charset="0"/>
                          </a:rPr>
                          <m:t>𝑈</m:t>
                        </m:r>
                      </m:e>
                      <m:sub>
                        <m:r>
                          <a:rPr lang="en-US" altLang="zh-CN" i="1">
                            <a:latin typeface="Cambria Math" charset="0"/>
                          </a:rPr>
                          <m:t>𝑎</m:t>
                        </m:r>
                      </m:sub>
                    </m:sSub>
                    <m:r>
                      <a:rPr lang="en-US" altLang="zh-CN" i="1">
                        <a:latin typeface="Cambria Math" charset="0"/>
                      </a:rPr>
                      <m:t> </m:t>
                    </m:r>
                    <m:r>
                      <a:rPr lang="en-US" altLang="zh-CN" i="1">
                        <a:latin typeface="Cambria Math" charset="0"/>
                      </a:rPr>
                      <m:t>𝑜𝑟</m:t>
                    </m:r>
                    <m:r>
                      <a:rPr lang="en-US" altLang="zh-CN" i="1">
                        <a:latin typeface="Cambria Math" charset="0"/>
                      </a:rPr>
                      <m:t> </m:t>
                    </m:r>
                    <m:sSub>
                      <m:sSubPr>
                        <m:ctrlPr>
                          <a:rPr lang="en-US" altLang="zh-CN" b="0" i="1" smtClean="0">
                            <a:latin typeface="Cambria Math" charset="0"/>
                          </a:rPr>
                        </m:ctrlPr>
                      </m:sSubPr>
                      <m:e>
                        <m:r>
                          <a:rPr lang="en-US" altLang="zh-CN" i="1">
                            <a:latin typeface="Cambria Math" charset="0"/>
                          </a:rPr>
                          <m:t>𝑈</m:t>
                        </m:r>
                      </m:e>
                      <m:sub>
                        <m:r>
                          <a:rPr lang="en-US" altLang="zh-CN" i="1">
                            <a:latin typeface="Cambria Math" charset="0"/>
                          </a:rPr>
                          <m:t>𝑏</m:t>
                        </m:r>
                      </m:sub>
                    </m:sSub>
                  </m:oMath>
                </a14:m>
                <a:r>
                  <a:rPr lang="en-US" altLang="zh-CN" dirty="0" smtClean="0"/>
                  <a:t>.</a:t>
                </a:r>
              </a:p>
              <a:p>
                <a:pPr lvl="1"/>
                <a:r>
                  <a:rPr kumimoji="1" lang="en-US" altLang="zh-CN" dirty="0"/>
                  <a:t>Our model takes as </a:t>
                </a:r>
                <a:r>
                  <a:rPr kumimoji="1" lang="en-US" altLang="zh-CN" b="1" dirty="0">
                    <a:solidFill>
                      <a:srgbClr val="FF0000"/>
                    </a:solidFill>
                  </a:rPr>
                  <a:t>input</a:t>
                </a:r>
                <a:r>
                  <a:rPr kumimoji="1" lang="en-US" altLang="zh-CN" dirty="0"/>
                  <a:t> an </a:t>
                </a:r>
                <a:r>
                  <a:rPr kumimoji="1" lang="en-US" altLang="zh-CN" b="1" dirty="0" smtClean="0">
                    <a:solidFill>
                      <a:srgbClr val="FF0000"/>
                    </a:solidFill>
                  </a:rPr>
                  <a:t>utterance </a:t>
                </a:r>
                <a14:m>
                  <m:oMath xmlns:m="http://schemas.openxmlformats.org/officeDocument/2006/math">
                    <m:sSub>
                      <m:sSubPr>
                        <m:ctrlPr>
                          <a:rPr lang="en-US" altLang="zh-CN" b="1" i="1">
                            <a:solidFill>
                              <a:srgbClr val="FF0000"/>
                            </a:solidFill>
                            <a:latin typeface="Cambria Math" charset="0"/>
                          </a:rPr>
                        </m:ctrlPr>
                      </m:sSubPr>
                      <m:e>
                        <m:r>
                          <a:rPr lang="en-US" altLang="zh-CN" b="1" i="1">
                            <a:solidFill>
                              <a:srgbClr val="FF0000"/>
                            </a:solidFill>
                            <a:latin typeface="Cambria Math" charset="0"/>
                          </a:rPr>
                          <m:t>𝒖</m:t>
                        </m:r>
                      </m:e>
                      <m:sub>
                        <m:r>
                          <a:rPr lang="en-US" altLang="zh-CN" b="1" i="1" smtClean="0">
                            <a:solidFill>
                              <a:srgbClr val="FF0000"/>
                            </a:solidFill>
                            <a:latin typeface="Cambria Math" charset="0"/>
                          </a:rPr>
                          <m:t>𝒊</m:t>
                        </m:r>
                      </m:sub>
                    </m:sSub>
                  </m:oMath>
                </a14:m>
                <a:r>
                  <a:rPr kumimoji="1" lang="en-US" altLang="zh-CN" dirty="0"/>
                  <a:t> </a:t>
                </a:r>
                <a:r>
                  <a:rPr kumimoji="1" lang="en-US" altLang="zh-CN" dirty="0" smtClean="0"/>
                  <a:t>whose </a:t>
                </a:r>
                <a:r>
                  <a:rPr kumimoji="1" lang="en-US" altLang="zh-CN" b="1" dirty="0" smtClean="0">
                    <a:solidFill>
                      <a:srgbClr val="FF0000"/>
                    </a:solidFill>
                  </a:rPr>
                  <a:t>emotion </a:t>
                </a:r>
                <a:r>
                  <a:rPr kumimoji="1" lang="en-US" altLang="zh-CN" b="1" dirty="0">
                    <a:solidFill>
                      <a:srgbClr val="FF0000"/>
                    </a:solidFill>
                  </a:rPr>
                  <a:t>category</a:t>
                </a:r>
                <a:r>
                  <a:rPr kumimoji="1" lang="en-US" altLang="zh-CN" dirty="0"/>
                  <a:t> </a:t>
                </a:r>
                <a:r>
                  <a:rPr kumimoji="1" lang="en-US" altLang="zh-CN" dirty="0" smtClean="0"/>
                  <a:t>needs </a:t>
                </a:r>
                <a:r>
                  <a:rPr kumimoji="1" lang="en-US" altLang="zh-CN" dirty="0"/>
                  <a:t>to be classified</a:t>
                </a:r>
                <a:r>
                  <a:rPr kumimoji="1" lang="en-US" altLang="zh-CN" dirty="0" smtClean="0"/>
                  <a:t>.</a:t>
                </a:r>
              </a:p>
              <a:p>
                <a:pPr lvl="2"/>
                <a:r>
                  <a:rPr kumimoji="1" lang="en-US" altLang="zh-CN" dirty="0" smtClean="0"/>
                  <a:t>To </a:t>
                </a:r>
                <a:r>
                  <a:rPr kumimoji="1" lang="en-US" altLang="zh-CN" dirty="0"/>
                  <a:t>get its history, preceding </a:t>
                </a:r>
                <a:r>
                  <a:rPr kumimoji="1" lang="en-US" altLang="zh-CN" i="1" dirty="0" smtClean="0"/>
                  <a:t>K</a:t>
                </a:r>
                <a:r>
                  <a:rPr kumimoji="1" lang="en-US" altLang="zh-CN" dirty="0" smtClean="0"/>
                  <a:t> </a:t>
                </a:r>
                <a:r>
                  <a:rPr kumimoji="1" lang="en-US" altLang="zh-CN" dirty="0"/>
                  <a:t>utterances </a:t>
                </a:r>
                <a:r>
                  <a:rPr kumimoji="1" lang="en-US" altLang="zh-CN" dirty="0" smtClean="0"/>
                  <a:t>of each </a:t>
                </a:r>
                <a:r>
                  <a:rPr kumimoji="1" lang="en-US" altLang="zh-CN" dirty="0"/>
                  <a:t>person are separately collected as </a:t>
                </a:r>
                <a14:m>
                  <m:oMath xmlns:m="http://schemas.openxmlformats.org/officeDocument/2006/math">
                    <m:r>
                      <a:rPr kumimoji="1" lang="en-US" altLang="zh-CN" i="1" dirty="0" smtClean="0">
                        <a:latin typeface="Cambria Math" charset="0"/>
                      </a:rPr>
                      <m:t>h𝑖𝑠</m:t>
                    </m:r>
                    <m:sSub>
                      <m:sSubPr>
                        <m:ctrlPr>
                          <a:rPr kumimoji="1" lang="en-US" altLang="zh-CN" b="0" i="1" dirty="0" smtClean="0">
                            <a:latin typeface="Cambria Math" charset="0"/>
                          </a:rPr>
                        </m:ctrlPr>
                      </m:sSubPr>
                      <m:e>
                        <m:r>
                          <a:rPr kumimoji="1" lang="en-US" altLang="zh-CN" i="1" dirty="0" smtClean="0">
                            <a:latin typeface="Cambria Math" charset="0"/>
                          </a:rPr>
                          <m:t>𝑡</m:t>
                        </m:r>
                      </m:e>
                      <m:sub>
                        <m:r>
                          <a:rPr kumimoji="1" lang="en-US" altLang="zh-CN" i="1" dirty="0" smtClean="0">
                            <a:latin typeface="Cambria Math" charset="0"/>
                          </a:rPr>
                          <m:t>𝑎</m:t>
                        </m:r>
                      </m:sub>
                    </m:sSub>
                    <m:r>
                      <a:rPr kumimoji="1" lang="en-US" altLang="zh-CN" i="1" dirty="0">
                        <a:latin typeface="Cambria Math" charset="0"/>
                      </a:rPr>
                      <m:t> </m:t>
                    </m:r>
                  </m:oMath>
                </a14:m>
                <a:r>
                  <a:rPr kumimoji="1" lang="en-US" altLang="zh-CN" dirty="0" smtClean="0"/>
                  <a:t>and </a:t>
                </a:r>
                <a14:m>
                  <m:oMath xmlns:m="http://schemas.openxmlformats.org/officeDocument/2006/math">
                    <m:r>
                      <a:rPr kumimoji="1" lang="en-US" altLang="zh-CN" i="1" dirty="0" smtClean="0">
                        <a:latin typeface="Cambria Math" charset="0"/>
                      </a:rPr>
                      <m:t>h𝑖𝑠</m:t>
                    </m:r>
                    <m:sSub>
                      <m:sSubPr>
                        <m:ctrlPr>
                          <a:rPr kumimoji="1" lang="en-US" altLang="zh-CN" b="0" i="1" dirty="0" smtClean="0">
                            <a:latin typeface="Cambria Math" charset="0"/>
                          </a:rPr>
                        </m:ctrlPr>
                      </m:sSubPr>
                      <m:e>
                        <m:r>
                          <a:rPr kumimoji="1" lang="en-US" altLang="zh-CN" i="1" dirty="0" smtClean="0">
                            <a:latin typeface="Cambria Math" charset="0"/>
                          </a:rPr>
                          <m:t>𝑡</m:t>
                        </m:r>
                      </m:e>
                      <m:sub>
                        <m:r>
                          <a:rPr kumimoji="1" lang="en-US" altLang="zh-CN" i="1" dirty="0" smtClean="0">
                            <a:latin typeface="Cambria Math" charset="0"/>
                          </a:rPr>
                          <m:t>𝑏</m:t>
                        </m:r>
                      </m:sub>
                    </m:sSub>
                  </m:oMath>
                </a14:m>
                <a:r>
                  <a:rPr kumimoji="1" lang="en-US" altLang="zh-CN" dirty="0" smtClean="0"/>
                  <a:t>.</a:t>
                </a:r>
              </a:p>
              <a:p>
                <a:pPr lvl="2"/>
                <a:r>
                  <a:rPr kumimoji="1" lang="en-US" altLang="zh-CN" dirty="0" smtClean="0"/>
                  <a:t>Here</a:t>
                </a:r>
                <a:r>
                  <a:rPr kumimoji="1" lang="en-US" altLang="zh-CN" dirty="0"/>
                  <a:t>, </a:t>
                </a:r>
                <a:r>
                  <a:rPr kumimoji="1" lang="en-US" altLang="zh-CN" i="1" dirty="0"/>
                  <a:t>K</a:t>
                </a:r>
                <a:r>
                  <a:rPr kumimoji="1" lang="en-US" altLang="zh-CN" dirty="0"/>
                  <a:t> serves as the length of the </a:t>
                </a:r>
                <a:r>
                  <a:rPr kumimoji="1" lang="en-US" altLang="zh-CN" dirty="0" smtClean="0"/>
                  <a:t>context </a:t>
                </a:r>
                <a:r>
                  <a:rPr lang="en-US" altLang="zh-CN" dirty="0"/>
                  <a:t>window for history of </a:t>
                </a:r>
                <a14:m>
                  <m:oMath xmlns:m="http://schemas.openxmlformats.org/officeDocument/2006/math">
                    <m:sSub>
                      <m:sSubPr>
                        <m:ctrlPr>
                          <a:rPr lang="en-US" altLang="zh-CN" i="1">
                            <a:latin typeface="Cambria Math" charset="0"/>
                          </a:rPr>
                        </m:ctrlPr>
                      </m:sSubPr>
                      <m:e>
                        <m:r>
                          <a:rPr lang="en-US" altLang="zh-CN" i="1">
                            <a:latin typeface="Cambria Math" charset="0"/>
                          </a:rPr>
                          <m:t>𝑢</m:t>
                        </m:r>
                      </m:e>
                      <m:sub>
                        <m:r>
                          <a:rPr lang="en-US" altLang="zh-CN" i="1">
                            <a:latin typeface="Cambria Math" charset="0"/>
                          </a:rPr>
                          <m:t>𝑖</m:t>
                        </m:r>
                      </m:sub>
                    </m:sSub>
                  </m:oMath>
                </a14:m>
                <a:r>
                  <a:rPr lang="en-US" altLang="zh-CN" dirty="0"/>
                  <a:t>. </a:t>
                </a:r>
              </a:p>
              <a:p>
                <a:pPr lvl="3"/>
                <a14:m>
                  <m:oMath xmlns:m="http://schemas.openxmlformats.org/officeDocument/2006/math">
                    <m:r>
                      <a:rPr lang="pl-PL" altLang="zh-CN" i="1" dirty="0" smtClean="0">
                        <a:latin typeface="Cambria Math" charset="0"/>
                      </a:rPr>
                      <m:t>h𝑖𝑠</m:t>
                    </m:r>
                    <m:sSub>
                      <m:sSubPr>
                        <m:ctrlPr>
                          <a:rPr lang="en-US" altLang="zh-CN" b="0" i="1" dirty="0" smtClean="0">
                            <a:latin typeface="Cambria Math" charset="0"/>
                          </a:rPr>
                        </m:ctrlPr>
                      </m:sSubPr>
                      <m:e>
                        <m:r>
                          <a:rPr lang="pl-PL" altLang="zh-CN" i="1" dirty="0" smtClean="0">
                            <a:latin typeface="Cambria Math" charset="0"/>
                          </a:rPr>
                          <m:t>𝑡</m:t>
                        </m:r>
                      </m:e>
                      <m:sub>
                        <m:r>
                          <a:rPr lang="en-US" altLang="zh-CN" i="1">
                            <a:latin typeface="Cambria Math" charset="0"/>
                            <a:ea typeface="Cambria Math" charset="0"/>
                            <a:cs typeface="Cambria Math" charset="0"/>
                          </a:rPr>
                          <m:t>𝜆</m:t>
                        </m:r>
                      </m:sub>
                    </m:sSub>
                    <m:r>
                      <a:rPr lang="pl-PL" altLang="zh-CN" i="1" dirty="0">
                        <a:latin typeface="Cambria Math" charset="0"/>
                      </a:rPr>
                      <m:t>= </m:t>
                    </m:r>
                    <m:d>
                      <m:dPr>
                        <m:begChr m:val="{"/>
                        <m:endChr m:val="|"/>
                        <m:ctrlPr>
                          <a:rPr lang="pl-PL" altLang="zh-CN" b="0" i="1" dirty="0">
                            <a:latin typeface="Cambria Math" charset="0"/>
                          </a:rPr>
                        </m:ctrlPr>
                      </m:dPr>
                      <m:e>
                        <m:sSub>
                          <m:sSubPr>
                            <m:ctrlPr>
                              <a:rPr lang="en-US" altLang="zh-CN" b="0" i="1" dirty="0" smtClean="0">
                                <a:latin typeface="Cambria Math" charset="0"/>
                              </a:rPr>
                            </m:ctrlPr>
                          </m:sSubPr>
                          <m:e>
                            <m:r>
                              <a:rPr lang="en-US" altLang="zh-CN" b="0" i="1" dirty="0" smtClean="0">
                                <a:latin typeface="Cambria Math" charset="0"/>
                              </a:rPr>
                              <m:t>𝑢</m:t>
                            </m:r>
                          </m:e>
                          <m:sub>
                            <m:r>
                              <a:rPr lang="en-US" altLang="zh-CN" b="0" i="1" dirty="0" smtClean="0">
                                <a:latin typeface="Cambria Math" charset="0"/>
                              </a:rPr>
                              <m:t>𝑗</m:t>
                            </m:r>
                          </m:sub>
                        </m:sSub>
                      </m:e>
                    </m:d>
                    <m:sSub>
                      <m:sSubPr>
                        <m:ctrlPr>
                          <a:rPr lang="en-US" altLang="zh-CN" b="0" i="1" dirty="0" smtClean="0">
                            <a:latin typeface="Cambria Math" charset="0"/>
                          </a:rPr>
                        </m:ctrlPr>
                      </m:sSubPr>
                      <m:e>
                        <m:r>
                          <a:rPr lang="en-US" altLang="zh-CN" b="0" i="1" dirty="0" smtClean="0">
                            <a:latin typeface="Cambria Math" charset="0"/>
                          </a:rPr>
                          <m:t>𝑢</m:t>
                        </m:r>
                      </m:e>
                      <m:sub>
                        <m:r>
                          <a:rPr lang="en-US" altLang="zh-CN" b="0" i="1" dirty="0" smtClean="0">
                            <a:latin typeface="Cambria Math" charset="0"/>
                          </a:rPr>
                          <m:t>𝑗</m:t>
                        </m:r>
                      </m:sub>
                    </m:sSub>
                    <m:r>
                      <a:rPr lang="en-US" altLang="zh-CN" i="1" dirty="0" smtClean="0">
                        <a:latin typeface="Cambria Math" charset="0"/>
                        <a:ea typeface="Cambria Math" charset="0"/>
                        <a:cs typeface="Cambria Math" charset="0"/>
                      </a:rPr>
                      <m:t>∈</m:t>
                    </m:r>
                    <m:sSub>
                      <m:sSubPr>
                        <m:ctrlPr>
                          <a:rPr lang="en-US" altLang="zh-CN" b="0" i="1" dirty="0" smtClean="0">
                            <a:latin typeface="Cambria Math" charset="0"/>
                          </a:rPr>
                        </m:ctrlPr>
                      </m:sSubPr>
                      <m:e>
                        <m:r>
                          <a:rPr lang="pl-PL" altLang="zh-CN" i="1" dirty="0">
                            <a:latin typeface="Cambria Math" charset="0"/>
                          </a:rPr>
                          <m:t>𝑈</m:t>
                        </m:r>
                      </m:e>
                      <m:sub>
                        <m:r>
                          <a:rPr lang="en-US" altLang="zh-CN" i="1">
                            <a:latin typeface="Cambria Math" charset="0"/>
                            <a:ea typeface="Cambria Math" charset="0"/>
                            <a:cs typeface="Cambria Math" charset="0"/>
                          </a:rPr>
                          <m:t>𝜆</m:t>
                        </m:r>
                      </m:sub>
                    </m:sSub>
                    <m:r>
                      <a:rPr lang="pl-PL" altLang="zh-CN" i="1" dirty="0">
                        <a:latin typeface="Cambria Math" charset="0"/>
                      </a:rPr>
                      <m:t>, </m:t>
                    </m:r>
                    <m:r>
                      <a:rPr lang="en-US" altLang="zh-CN" b="0" i="1" dirty="0" smtClean="0">
                        <a:latin typeface="Cambria Math" charset="0"/>
                      </a:rPr>
                      <m:t>𝑗</m:t>
                    </m:r>
                    <m:r>
                      <a:rPr lang="en-US" altLang="zh-CN" b="0" i="1" dirty="0" smtClean="0">
                        <a:latin typeface="Cambria Math" charset="0"/>
                      </a:rPr>
                      <m:t>&lt;</m:t>
                    </m:r>
                    <m:r>
                      <a:rPr lang="pl-PL" altLang="zh-CN" i="1" dirty="0">
                        <a:latin typeface="Cambria Math" charset="0"/>
                      </a:rPr>
                      <m:t>𝑖</m:t>
                    </m:r>
                    <m:r>
                      <a:rPr lang="pl-PL" altLang="zh-CN" i="1" dirty="0">
                        <a:latin typeface="Cambria Math" charset="0"/>
                      </a:rPr>
                      <m:t>} ,  |</m:t>
                    </m:r>
                    <m:sSub>
                      <m:sSubPr>
                        <m:ctrlPr>
                          <a:rPr lang="en-US" altLang="zh-CN" i="1" dirty="0">
                            <a:latin typeface="Cambria Math" charset="0"/>
                          </a:rPr>
                        </m:ctrlPr>
                      </m:sSubPr>
                      <m:e>
                        <m:r>
                          <a:rPr lang="en-US" altLang="zh-CN" i="1" dirty="0">
                            <a:latin typeface="Cambria Math" charset="0"/>
                          </a:rPr>
                          <m:t>h𝑖𝑠𝑡</m:t>
                        </m:r>
                      </m:e>
                      <m:sub>
                        <m:r>
                          <a:rPr lang="en-US" altLang="zh-CN" i="1">
                            <a:latin typeface="Cambria Math" charset="0"/>
                            <a:ea typeface="Cambria Math" charset="0"/>
                            <a:cs typeface="Cambria Math" charset="0"/>
                          </a:rPr>
                          <m:t>𝜆</m:t>
                        </m:r>
                      </m:sub>
                    </m:sSub>
                    <m:r>
                      <a:rPr lang="en-US" altLang="zh-CN" b="0" i="1" dirty="0" smtClean="0">
                        <a:latin typeface="Cambria Math" charset="0"/>
                      </a:rPr>
                      <m:t>|</m:t>
                    </m:r>
                    <m:r>
                      <a:rPr lang="en-US" altLang="zh-CN" b="0" i="1" dirty="0" smtClean="0">
                        <a:latin typeface="Cambria Math" charset="0"/>
                        <a:ea typeface="Cambria Math" charset="0"/>
                        <a:cs typeface="Cambria Math" charset="0"/>
                      </a:rPr>
                      <m:t>≤</m:t>
                    </m:r>
                    <m:r>
                      <a:rPr lang="pl-PL" altLang="zh-CN" i="1" dirty="0">
                        <a:latin typeface="Cambria Math" charset="0"/>
                      </a:rPr>
                      <m:t>𝐾</m:t>
                    </m:r>
                  </m:oMath>
                </a14:m>
                <a:endParaRPr lang="pl-PL"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06" t="-1667" b="-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0526173"/>
      </p:ext>
    </p:extLst>
  </p:cSld>
  <p:clrMapOvr>
    <a:masterClrMapping/>
  </p:clrMapOvr>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981</TotalTime>
  <Words>1915</Words>
  <Application>Microsoft Macintosh PowerPoint</Application>
  <PresentationFormat>宽屏</PresentationFormat>
  <Paragraphs>154</Paragraphs>
  <Slides>16</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Calibri</vt:lpstr>
      <vt:lpstr>Calibri Light</vt:lpstr>
      <vt:lpstr>Cambria Math</vt:lpstr>
      <vt:lpstr>DengXian</vt:lpstr>
      <vt:lpstr>宋体</vt:lpstr>
      <vt:lpstr>新細明體</vt:lpstr>
      <vt:lpstr>怀旧</vt:lpstr>
      <vt:lpstr>Text Sentiment Analysis</vt:lpstr>
      <vt:lpstr>Semi-supervised Sentiment Classification with Dialog Data (2018)</vt:lpstr>
      <vt:lpstr>Emotion Analysis of Internet Chat (2008)</vt:lpstr>
      <vt:lpstr>Mining the Minds of Customers from Online Chat Logs (2015)</vt:lpstr>
      <vt:lpstr>A Majority Voting Approach for Sentiment Analysis in Short Texts using Topic Models (2017)</vt:lpstr>
      <vt:lpstr>Entire Information Attentive GRU for Text Representation (2018)</vt:lpstr>
      <vt:lpstr>A Sentiment-and-Semantics-Based Approach for Emotion Detection in Textual Conversations (2018)</vt:lpstr>
      <vt:lpstr>Conversational Memory Network for Emotion Recognition in Dyadic Dialogue Videos (2018)</vt:lpstr>
      <vt:lpstr>Conversational Memory Network for Emotion Recognition in Dyadic Dialogue Videos (2018)</vt:lpstr>
      <vt:lpstr>Emotion Detection on TV Show Transcripts with Sequence-based Convolutional Neural Networks (2017)</vt:lpstr>
      <vt:lpstr>Text Sentiment Polarity Classification Method Based on Word Embedding (2018)</vt:lpstr>
      <vt:lpstr>Deep Learning Approach for Sentiment Analysis of Short Texts (2017)</vt:lpstr>
      <vt:lpstr>Sentiment Classification with Word Attention based on Weakly Supervised Learning with a Convolutional Neural Network (2017)</vt:lpstr>
      <vt:lpstr>Using Context Information for Dialog Act Classification in DNN Framework (2018)</vt:lpstr>
      <vt:lpstr>Neural-based Context Representation Learning for Dialog Act Classification (2017)</vt:lpstr>
      <vt:lpstr>ICON: Interactive Conversational Memory Network for Multimodal Emotion Detection (2018)</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Emotion Detection</dc:title>
  <dc:creator>Microsoft Office 用户</dc:creator>
  <cp:lastModifiedBy>Microsoft Office 用户</cp:lastModifiedBy>
  <cp:revision>55</cp:revision>
  <dcterms:created xsi:type="dcterms:W3CDTF">2018-12-04T11:57:56Z</dcterms:created>
  <dcterms:modified xsi:type="dcterms:W3CDTF">2018-12-12T11:37:42Z</dcterms:modified>
</cp:coreProperties>
</file>