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2" r:id="rId35"/>
    <p:sldId id="291" r:id="rId36"/>
    <p:sldId id="25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/>
    <p:restoredTop sz="94652"/>
  </p:normalViewPr>
  <p:slideViewPr>
    <p:cSldViewPr snapToGrid="0" snapToObjects="1">
      <p:cViewPr>
        <p:scale>
          <a:sx n="110" d="100"/>
          <a:sy n="110" d="100"/>
        </p:scale>
        <p:origin x="288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936CF-E9C1-BA41-95AB-9BBB38C6934C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AAE2-2946-964C-AAB1-9B05B46D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50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AAE2-2946-964C-AAB1-9B05B46D951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2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AAE2-2946-964C-AAB1-9B05B46D951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1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AAE2-2946-964C-AAB1-9B05B46D951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08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AAE2-2946-964C-AAB1-9B05B46D951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11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1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54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3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9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8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2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19E0F-282C-354B-AB8B-E0DAD0966E5D}" type="datetimeFigureOut">
              <a:rPr kumimoji="1" lang="zh-CN" altLang="en-US" smtClean="0"/>
              <a:t>2018/11/9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rrotanalytics.com/pacific-asia-knowledge-discovery-and-data-mining-conference-2016-contes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Automatic Sarcasm Detection: A Survey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ADITYA JOSHI, IITB-Monash Research Academy</a:t>
            </a:r>
          </a:p>
          <a:p>
            <a:r>
              <a:rPr lang="en-US" altLang="zh-CN" sz="2000" dirty="0"/>
              <a:t>PUSHPAK BHATTACHARYYA, Indian Institute of Technology Bombay</a:t>
            </a:r>
          </a:p>
          <a:p>
            <a:r>
              <a:rPr lang="en-US" altLang="zh-CN" sz="2000" dirty="0"/>
              <a:t>MARK J. CARMAN, Monash University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consists </a:t>
            </a:r>
            <a:r>
              <a:rPr kumimoji="1" lang="en-US" altLang="zh-CN" dirty="0" smtClean="0"/>
              <a:t>of</a:t>
            </a:r>
          </a:p>
          <a:p>
            <a:pPr lvl="1"/>
            <a:r>
              <a:rPr kumimoji="1" lang="en-US" altLang="zh-CN" dirty="0" smtClean="0"/>
              <a:t>(1) </a:t>
            </a:r>
            <a:r>
              <a:rPr kumimoji="1" lang="en-US" altLang="zh-CN" dirty="0"/>
              <a:t>the use of </a:t>
            </a:r>
            <a:r>
              <a:rPr kumimoji="1" lang="en-US" altLang="zh-CN" dirty="0" smtClean="0"/>
              <a:t>irony</a:t>
            </a:r>
          </a:p>
          <a:p>
            <a:pPr lvl="1"/>
            <a:r>
              <a:rPr kumimoji="1" lang="en-US" altLang="zh-CN" dirty="0" smtClean="0"/>
              <a:t>(2) </a:t>
            </a:r>
            <a:r>
              <a:rPr kumimoji="1" lang="en-US" altLang="zh-CN" dirty="0"/>
              <a:t>the presence of </a:t>
            </a:r>
            <a:r>
              <a:rPr kumimoji="1" lang="en-US" altLang="zh-CN" dirty="0" smtClean="0"/>
              <a:t>ridicule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Understanding </a:t>
            </a:r>
            <a:r>
              <a:rPr kumimoji="1" lang="en-US" altLang="zh-CN" dirty="0"/>
              <a:t>sarcasm </a:t>
            </a:r>
            <a:r>
              <a:rPr kumimoji="1" lang="en-US" altLang="zh-CN" dirty="0" smtClean="0"/>
              <a:t>can </a:t>
            </a:r>
            <a:r>
              <a:rPr kumimoji="1" lang="en-US" altLang="zh-CN" dirty="0"/>
              <a:t>be </a:t>
            </a:r>
            <a:r>
              <a:rPr kumimoji="1" lang="en-US" altLang="zh-CN" dirty="0" smtClean="0"/>
              <a:t>divided into </a:t>
            </a:r>
            <a:r>
              <a:rPr kumimoji="1" lang="en-US" altLang="zh-CN" dirty="0"/>
              <a:t>the following components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1) Identification of </a:t>
            </a:r>
            <a:r>
              <a:rPr kumimoji="1" lang="en-US" altLang="zh-CN" b="1" dirty="0">
                <a:solidFill>
                  <a:srgbClr val="FF0000"/>
                </a:solidFill>
              </a:rPr>
              <a:t>shared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knowledge</a:t>
            </a:r>
          </a:p>
          <a:p>
            <a:pPr lvl="2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</a:t>
            </a:r>
            <a:r>
              <a:rPr kumimoji="1" lang="en-US" altLang="zh-CN" dirty="0" smtClean="0"/>
              <a:t>being ignored”</a:t>
            </a:r>
          </a:p>
          <a:p>
            <a:pPr lvl="2"/>
            <a:r>
              <a:rPr kumimoji="1" lang="en-US" altLang="zh-CN" dirty="0"/>
              <a:t>e.g</a:t>
            </a:r>
            <a:r>
              <a:rPr kumimoji="1" lang="en-US" altLang="zh-CN" dirty="0" smtClean="0"/>
              <a:t>. “I love </a:t>
            </a:r>
            <a:r>
              <a:rPr kumimoji="1" lang="en-US" altLang="zh-CN" dirty="0"/>
              <a:t>solving math problems all weekend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2) </a:t>
            </a:r>
            <a:r>
              <a:rPr kumimoji="1" lang="en-US" altLang="zh-CN" dirty="0" smtClean="0"/>
              <a:t>Identification of </a:t>
            </a:r>
            <a:r>
              <a:rPr kumimoji="1" lang="en-US" altLang="zh-CN" dirty="0"/>
              <a:t>what constitutes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ridicule</a:t>
            </a:r>
          </a:p>
          <a:p>
            <a:pPr lvl="2"/>
            <a:r>
              <a:rPr kumimoji="1" lang="en-US" altLang="zh-CN" dirty="0" smtClean="0"/>
              <a:t>As </a:t>
            </a:r>
            <a:r>
              <a:rPr kumimoji="1" lang="en-US" altLang="zh-CN" dirty="0"/>
              <a:t>seen in the linguistic studies, the ridicule may be </a:t>
            </a:r>
            <a:r>
              <a:rPr kumimoji="1" lang="en-US" altLang="zh-CN" dirty="0" smtClean="0"/>
              <a:t>conveyed through </a:t>
            </a:r>
            <a:r>
              <a:rPr kumimoji="1" lang="en-US" altLang="zh-CN" dirty="0">
                <a:solidFill>
                  <a:srgbClr val="40403D"/>
                </a:solidFill>
              </a:rPr>
              <a:t>different</a:t>
            </a:r>
            <a:r>
              <a:rPr kumimoji="1" lang="en-US" altLang="zh-CN" b="1" dirty="0">
                <a:solidFill>
                  <a:srgbClr val="FF0000"/>
                </a:solidFill>
              </a:rPr>
              <a:t> reactions</a:t>
            </a:r>
            <a:r>
              <a:rPr kumimoji="1" lang="en-US" altLang="zh-CN" dirty="0"/>
              <a:t> such as </a:t>
            </a:r>
            <a:r>
              <a:rPr kumimoji="1" lang="en-US" altLang="zh-CN" b="1" dirty="0">
                <a:solidFill>
                  <a:srgbClr val="FF0000"/>
                </a:solidFill>
              </a:rPr>
              <a:t>laughter, change of topic</a:t>
            </a:r>
            <a:r>
              <a:rPr kumimoji="1" lang="en-US" altLang="zh-CN" dirty="0"/>
              <a:t>, and so 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7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is related to other forms of incongruity or figurative </a:t>
            </a:r>
            <a:r>
              <a:rPr kumimoji="1" lang="en-US" altLang="zh-CN" dirty="0" smtClean="0"/>
              <a:t>language</a:t>
            </a:r>
          </a:p>
          <a:p>
            <a:pPr lvl="1"/>
            <a:r>
              <a:rPr kumimoji="1" lang="en-US" altLang="zh-CN" dirty="0" smtClean="0"/>
              <a:t>Sarcasm </a:t>
            </a:r>
            <a:r>
              <a:rPr kumimoji="1" lang="en-US" altLang="zh-CN" dirty="0"/>
              <a:t>has an </a:t>
            </a:r>
            <a:r>
              <a:rPr kumimoji="1" lang="en-US" altLang="zh-CN" dirty="0" smtClean="0"/>
              <a:t>element of </a:t>
            </a:r>
            <a:r>
              <a:rPr kumimoji="1" lang="en-US" altLang="zh-CN" b="1" dirty="0">
                <a:solidFill>
                  <a:srgbClr val="FF0000"/>
                </a:solidFill>
              </a:rPr>
              <a:t>ridicule</a:t>
            </a:r>
            <a:r>
              <a:rPr kumimoji="1" lang="en-US" altLang="zh-CN" dirty="0"/>
              <a:t> that </a:t>
            </a:r>
            <a:r>
              <a:rPr kumimoji="1" lang="en-US" altLang="zh-CN" b="1" dirty="0">
                <a:solidFill>
                  <a:srgbClr val="FF0000"/>
                </a:solidFill>
              </a:rPr>
              <a:t>irony</a:t>
            </a:r>
            <a:r>
              <a:rPr kumimoji="1" lang="en-US" altLang="zh-CN" dirty="0"/>
              <a:t> does not [40</a:t>
            </a:r>
            <a:r>
              <a:rPr kumimoji="1" lang="en-US" altLang="zh-CN" dirty="0" smtClean="0"/>
              <a:t>].</a:t>
            </a:r>
          </a:p>
          <a:p>
            <a:pPr lvl="1"/>
            <a:r>
              <a:rPr kumimoji="1" lang="en-US" altLang="zh-CN" dirty="0" smtClean="0"/>
              <a:t>Deception </a:t>
            </a:r>
            <a:r>
              <a:rPr kumimoji="1" lang="en-US" altLang="zh-CN" dirty="0"/>
              <a:t>also appears to be closely related to sarcasm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this soup,” </a:t>
            </a:r>
            <a:r>
              <a:rPr kumimoji="1" lang="en-US" altLang="zh-CN" dirty="0" smtClean="0"/>
              <a:t>could be </a:t>
            </a:r>
            <a:r>
              <a:rPr kumimoji="1" lang="en-US" altLang="zh-CN" dirty="0"/>
              <a:t>lying (deception</a:t>
            </a:r>
            <a:r>
              <a:rPr kumimoji="1" lang="en-US" altLang="zh-CN" dirty="0" smtClean="0"/>
              <a:t>) or sarcastic </a:t>
            </a:r>
            <a:r>
              <a:rPr kumimoji="1" lang="en-US" altLang="zh-CN" dirty="0"/>
              <a:t>(sarcasm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difference between sarcasm </a:t>
            </a:r>
            <a:r>
              <a:rPr kumimoji="1" lang="en-US" altLang="zh-CN" dirty="0" smtClean="0"/>
              <a:t>and deception </a:t>
            </a:r>
            <a:r>
              <a:rPr kumimoji="1" lang="en-US" altLang="zh-CN" dirty="0"/>
              <a:t>lies in </a:t>
            </a:r>
            <a:r>
              <a:rPr kumimoji="1" lang="en-US" altLang="zh-CN" b="1" dirty="0">
                <a:solidFill>
                  <a:srgbClr val="FF0000"/>
                </a:solidFill>
              </a:rPr>
              <a:t>shared knowledge </a:t>
            </a:r>
            <a:r>
              <a:rPr kumimoji="1" lang="en-US" altLang="zh-CN" dirty="0"/>
              <a:t>between speaker and listener [44</a:t>
            </a:r>
            <a:r>
              <a:rPr kumimoji="1" lang="en-US" altLang="zh-CN" dirty="0" smtClean="0"/>
              <a:t>].</a:t>
            </a:r>
          </a:p>
          <a:p>
            <a:pPr lvl="2"/>
            <a:r>
              <a:rPr kumimoji="1" lang="en-US" altLang="zh-CN" dirty="0" smtClean="0"/>
              <a:t>If the speaker saw a fly floating on the soup</a:t>
            </a:r>
          </a:p>
          <a:p>
            <a:pPr lvl="3"/>
            <a:r>
              <a:rPr kumimoji="1" lang="en-US" altLang="zh-CN" dirty="0"/>
              <a:t>T</a:t>
            </a:r>
            <a:r>
              <a:rPr kumimoji="1" lang="en-US" altLang="zh-CN" dirty="0" smtClean="0"/>
              <a:t>he statement above is likely to have a sarcastic intention</a:t>
            </a:r>
          </a:p>
          <a:p>
            <a:pPr lvl="3"/>
            <a:r>
              <a:rPr kumimoji="1" lang="en-US" altLang="zh-CN" dirty="0" smtClean="0"/>
              <a:t>Whether or not the listener understands the sarcasm depends on whether the listener saw the fly in the soup and whether the listener believes that the presence of a fly in a soup makes it bad.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24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Problem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Common </a:t>
            </a:r>
            <a:r>
              <a:rPr kumimoji="1" lang="en-US" altLang="zh-CN" dirty="0"/>
              <a:t>formulation for sarcasm detection is a classification </a:t>
            </a:r>
            <a:r>
              <a:rPr kumimoji="1" lang="en-US" altLang="zh-CN" dirty="0" smtClean="0"/>
              <a:t>task</a:t>
            </a:r>
          </a:p>
          <a:p>
            <a:pPr lvl="1"/>
            <a:r>
              <a:rPr kumimoji="1" lang="en-US" altLang="zh-CN" dirty="0" smtClean="0"/>
              <a:t>Given </a:t>
            </a:r>
            <a:r>
              <a:rPr kumimoji="1" lang="en-US" altLang="zh-CN" dirty="0"/>
              <a:t>a piece </a:t>
            </a:r>
            <a:r>
              <a:rPr kumimoji="1" lang="en-US" altLang="zh-CN" dirty="0" smtClean="0"/>
              <a:t>of text</a:t>
            </a:r>
            <a:r>
              <a:rPr kumimoji="1" lang="en-US" altLang="zh-CN" dirty="0"/>
              <a:t>, the goal is to predict whether or not it is </a:t>
            </a:r>
            <a:r>
              <a:rPr kumimoji="1" lang="en-US" altLang="zh-CN" dirty="0" smtClean="0"/>
              <a:t>sarcastic.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Thus</a:t>
            </a:r>
            <a:r>
              <a:rPr kumimoji="1" lang="en-US" altLang="zh-CN" dirty="0"/>
              <a:t>, the sentence “I love being ignored</a:t>
            </a:r>
            <a:r>
              <a:rPr kumimoji="1" lang="en-US" altLang="zh-CN" dirty="0" smtClean="0"/>
              <a:t>” is </a:t>
            </a:r>
            <a:r>
              <a:rPr kumimoji="1" lang="en-US" altLang="zh-CN" dirty="0"/>
              <a:t>to be predicted as sarcastic while the sentence “I love being pampered” is to be predicted </a:t>
            </a:r>
            <a:r>
              <a:rPr kumimoji="1" lang="en-US" altLang="zh-CN" dirty="0" smtClean="0"/>
              <a:t>as non-sarcastic.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Other formulations for sarcasm detection have also been </a:t>
            </a:r>
            <a:r>
              <a:rPr kumimoji="1" lang="en-US" altLang="zh-CN" dirty="0" smtClean="0"/>
              <a:t>reported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[33] </a:t>
            </a:r>
            <a:r>
              <a:rPr kumimoji="1" lang="en-US" altLang="zh-CN" dirty="0" smtClean="0"/>
              <a:t>models </a:t>
            </a:r>
            <a:r>
              <a:rPr kumimoji="1" lang="en-US" altLang="zh-CN" dirty="0"/>
              <a:t>sarcasm detection for dialogue as a </a:t>
            </a:r>
            <a:r>
              <a:rPr kumimoji="1" lang="en-US" altLang="zh-CN" dirty="0" smtClean="0"/>
              <a:t>sequence labeling </a:t>
            </a:r>
            <a:r>
              <a:rPr kumimoji="1" lang="en-US" altLang="zh-CN" dirty="0"/>
              <a:t>task</a:t>
            </a:r>
            <a:r>
              <a:rPr kumimoji="1"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[22] </a:t>
            </a:r>
            <a:r>
              <a:rPr lang="en-US" altLang="zh-CN" dirty="0" smtClean="0"/>
              <a:t>models sarcasm </a:t>
            </a:r>
            <a:r>
              <a:rPr lang="en-US" altLang="zh-CN" dirty="0"/>
              <a:t>detection as a sense disambiguation task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authors state that a word may have </a:t>
            </a:r>
            <a:r>
              <a:rPr lang="en-US" altLang="zh-CN" dirty="0" smtClean="0"/>
              <a:t>a literal </a:t>
            </a:r>
            <a:r>
              <a:rPr lang="en-US" altLang="zh-CN" dirty="0"/>
              <a:t>sense or a sarcastic sense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e.g. </a:t>
            </a:r>
            <a:r>
              <a:rPr lang="en-US" altLang="zh-CN" dirty="0"/>
              <a:t>the word “amazing</a:t>
            </a:r>
            <a:r>
              <a:rPr lang="en-US" altLang="zh-CN" dirty="0" smtClean="0"/>
              <a:t>”</a:t>
            </a:r>
          </a:p>
          <a:p>
            <a:pPr lvl="3"/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sentence “Amazing </a:t>
            </a:r>
            <a:r>
              <a:rPr lang="en-US" altLang="zh-CN" dirty="0"/>
              <a:t>to </a:t>
            </a:r>
            <a:r>
              <a:rPr lang="en-US" altLang="zh-CN" dirty="0" smtClean="0"/>
              <a:t>see him </a:t>
            </a:r>
            <a:r>
              <a:rPr lang="en-US" altLang="zh-CN" dirty="0"/>
              <a:t>lose the match in </a:t>
            </a:r>
            <a:r>
              <a:rPr lang="en-US" altLang="zh-CN" dirty="0" smtClean="0"/>
              <a:t>20 </a:t>
            </a:r>
            <a:r>
              <a:rPr lang="en-US" altLang="zh-CN" dirty="0"/>
              <a:t>minutes” is used in a sarcastic </a:t>
            </a:r>
            <a:r>
              <a:rPr lang="en-US" altLang="zh-CN" dirty="0" smtClean="0"/>
              <a:t>sense</a:t>
            </a:r>
          </a:p>
          <a:p>
            <a:pPr lvl="3"/>
            <a:r>
              <a:rPr lang="en-US" altLang="zh-CN" dirty="0" smtClean="0"/>
              <a:t>in </a:t>
            </a:r>
            <a:r>
              <a:rPr lang="en-US" altLang="zh-CN" dirty="0"/>
              <a:t>the sentence “Amazing to </a:t>
            </a:r>
            <a:r>
              <a:rPr lang="en-US" altLang="zh-CN" dirty="0" smtClean="0"/>
              <a:t>see a </a:t>
            </a:r>
            <a:r>
              <a:rPr lang="en-US" altLang="zh-CN" dirty="0"/>
              <a:t>brilliant film such as this” is used in a literal (positive) sense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[51] models sarcasm interpretation as a monolingual </a:t>
            </a:r>
            <a:r>
              <a:rPr lang="en-US" altLang="zh-CN" dirty="0" smtClean="0"/>
              <a:t>machine translation </a:t>
            </a:r>
            <a:r>
              <a:rPr lang="en-US" altLang="zh-CN" dirty="0"/>
              <a:t>task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/>
              <a:t>two machine translation systems (based on Moses and RNN, </a:t>
            </a:r>
            <a:r>
              <a:rPr lang="en-US" altLang="zh-CN" dirty="0" smtClean="0"/>
              <a:t>respectively) to </a:t>
            </a:r>
            <a:r>
              <a:rPr lang="en-US" altLang="zh-CN" dirty="0"/>
              <a:t>obtain non-sarcastic interpretations of the sarcastic sentences.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659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 Dataset - </a:t>
            </a:r>
            <a:r>
              <a:rPr lang="en-US" altLang="zh-CN" dirty="0"/>
              <a:t>Short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Social </a:t>
            </a:r>
            <a:r>
              <a:rPr lang="en-US" altLang="zh-CN" dirty="0"/>
              <a:t>media makes large-scale </a:t>
            </a:r>
            <a:r>
              <a:rPr lang="en-US" altLang="zh-CN" b="1" dirty="0">
                <a:solidFill>
                  <a:srgbClr val="FF0000"/>
                </a:solidFill>
              </a:rPr>
              <a:t>user-generated text accessible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Because of </a:t>
            </a:r>
            <a:r>
              <a:rPr lang="en-US" altLang="zh-CN" b="1" dirty="0" smtClean="0">
                <a:solidFill>
                  <a:srgbClr val="FF0000"/>
                </a:solidFill>
              </a:rPr>
              <a:t>restrictions on text length</a:t>
            </a:r>
            <a:r>
              <a:rPr lang="en-US" altLang="zh-CN" dirty="0" smtClean="0"/>
              <a:t> imposed by some of these platforms, this text tends to be short requiring authors to </a:t>
            </a:r>
            <a:r>
              <a:rPr lang="en-US" altLang="zh-CN" b="1" dirty="0" smtClean="0">
                <a:solidFill>
                  <a:srgbClr val="FF0000"/>
                </a:solidFill>
              </a:rPr>
              <a:t>use abbreviations</a:t>
            </a:r>
            <a:r>
              <a:rPr lang="en-US" altLang="zh-CN" dirty="0" smtClean="0"/>
              <a:t> </a:t>
            </a:r>
            <a:r>
              <a:rPr lang="en-US" altLang="zh-CN" dirty="0"/>
              <a:t>to fit their statements within the specific limit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Twitter-based datasets, two approaches to obtain annotations </a:t>
            </a:r>
            <a:r>
              <a:rPr lang="en-US" altLang="zh-CN" dirty="0" smtClean="0"/>
              <a:t>have been used</a:t>
            </a:r>
          </a:p>
          <a:p>
            <a:pPr lvl="1"/>
            <a:r>
              <a:rPr lang="en-US" altLang="zh-CN" dirty="0" smtClean="0"/>
              <a:t>Manual annotation</a:t>
            </a:r>
          </a:p>
          <a:p>
            <a:pPr lvl="2"/>
            <a:r>
              <a:rPr lang="en-US" altLang="zh-CN" dirty="0" smtClean="0"/>
              <a:t>Reference [60] [47]</a:t>
            </a:r>
            <a:endParaRPr lang="en-US" altLang="zh-CN" dirty="0"/>
          </a:p>
          <a:p>
            <a:pPr lvl="1"/>
            <a:r>
              <a:rPr lang="en-US" altLang="zh-CN" dirty="0" smtClean="0"/>
              <a:t>The use </a:t>
            </a:r>
            <a:r>
              <a:rPr lang="en-US" altLang="zh-CN" dirty="0"/>
              <a:t>of hashtag-based </a:t>
            </a:r>
            <a:r>
              <a:rPr lang="en-US" altLang="zh-CN" dirty="0" smtClean="0"/>
              <a:t>supervision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hashtag is a </a:t>
            </a:r>
            <a:r>
              <a:rPr lang="en-US" altLang="zh-CN" b="1" dirty="0">
                <a:solidFill>
                  <a:srgbClr val="FF0000"/>
                </a:solidFill>
              </a:rPr>
              <a:t>label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provided by authors</a:t>
            </a:r>
            <a:r>
              <a:rPr lang="en-US" altLang="zh-CN" dirty="0"/>
              <a:t> </a:t>
            </a:r>
            <a:r>
              <a:rPr lang="en-US" altLang="zh-CN" dirty="0" smtClean="0"/>
              <a:t>themselves</a:t>
            </a:r>
            <a:endParaRPr lang="en-US" altLang="zh-CN" dirty="0"/>
          </a:p>
          <a:p>
            <a:pPr lvl="2"/>
            <a:r>
              <a:rPr lang="en-US" altLang="zh-CN" dirty="0" smtClean="0"/>
              <a:t>Rapid </a:t>
            </a:r>
            <a:r>
              <a:rPr lang="en-US" altLang="zh-CN" dirty="0"/>
              <a:t>creation of large-scale </a:t>
            </a:r>
            <a:r>
              <a:rPr lang="en-US" altLang="zh-CN" dirty="0" smtClean="0"/>
              <a:t>datasets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 </a:t>
            </a:r>
            <a:r>
              <a:rPr kumimoji="1" lang="en-US" altLang="zh-CN" dirty="0"/>
              <a:t>Dataset - </a:t>
            </a:r>
            <a:r>
              <a:rPr lang="en-US" altLang="zh-CN" dirty="0"/>
              <a:t>Short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Twitter-based datasets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[13] </a:t>
            </a:r>
            <a:endParaRPr lang="en-US" altLang="zh-CN" dirty="0" smtClean="0"/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dataset of tweets that are labeled based on the presence of </a:t>
            </a:r>
            <a:r>
              <a:rPr lang="en-US" altLang="zh-CN" dirty="0" smtClean="0"/>
              <a:t>sarcasm indicative hashtags</a:t>
            </a:r>
          </a:p>
          <a:p>
            <a:pPr lvl="3"/>
            <a:r>
              <a:rPr lang="en-US" altLang="zh-CN" dirty="0" smtClean="0"/>
              <a:t>such </a:t>
            </a:r>
            <a:r>
              <a:rPr lang="en-US" altLang="zh-CN" dirty="0"/>
              <a:t>as #sarcasm, #sarcastic, #not, and so 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[26</a:t>
            </a:r>
            <a:r>
              <a:rPr lang="en-US" altLang="zh-CN" dirty="0" smtClean="0"/>
              <a:t>]</a:t>
            </a:r>
            <a:r>
              <a:rPr lang="en-US" altLang="zh-CN" dirty="0"/>
              <a:t> [58]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Retain </a:t>
            </a:r>
            <a:r>
              <a:rPr lang="en-US" altLang="zh-CN" dirty="0"/>
              <a:t>only examples where it occurs </a:t>
            </a:r>
            <a:r>
              <a:rPr lang="en-US" altLang="zh-CN" b="1" dirty="0">
                <a:solidFill>
                  <a:srgbClr val="FF0000"/>
                </a:solidFill>
              </a:rPr>
              <a:t>at the end of </a:t>
            </a:r>
            <a:r>
              <a:rPr lang="en-US" altLang="zh-CN" b="1" dirty="0" smtClean="0">
                <a:solidFill>
                  <a:srgbClr val="FF0000"/>
                </a:solidFill>
              </a:rPr>
              <a:t>a tweet </a:t>
            </a:r>
            <a:r>
              <a:rPr lang="en-US" altLang="zh-CN" dirty="0"/>
              <a:t>but eliminate cases where the hashtag is a part of the running text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[59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large dataset of 40,000 tweets labeled as sarcastic or not, again using hashtags.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20]</a:t>
            </a:r>
          </a:p>
          <a:p>
            <a:pPr lvl="2"/>
            <a:r>
              <a:rPr lang="en-US" altLang="zh-CN" dirty="0" smtClean="0"/>
              <a:t>Hashtag-annotated </a:t>
            </a:r>
            <a:r>
              <a:rPr lang="en-US" altLang="zh-CN" dirty="0"/>
              <a:t>dataset of </a:t>
            </a:r>
            <a:r>
              <a:rPr lang="en-US" altLang="zh-CN" dirty="0" smtClean="0"/>
              <a:t>tweets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[41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/>
              <a:t>“#not” to download and label their </a:t>
            </a:r>
            <a:r>
              <a:rPr lang="en-US" altLang="zh-CN" dirty="0" smtClean="0"/>
              <a:t>tweets</a:t>
            </a:r>
          </a:p>
        </p:txBody>
      </p:sp>
    </p:spTree>
    <p:extLst>
      <p:ext uri="{BB962C8B-B14F-4D97-AF65-F5344CB8AC3E}">
        <p14:creationId xmlns:p14="http://schemas.microsoft.com/office/powerpoint/2010/main" val="2655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 </a:t>
            </a:r>
            <a:r>
              <a:rPr kumimoji="1" lang="en-US" altLang="zh-CN" dirty="0"/>
              <a:t>Dataset - </a:t>
            </a:r>
            <a:r>
              <a:rPr lang="en-US" altLang="zh-CN" dirty="0"/>
              <a:t>Short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lang="en-US" altLang="zh-CN" dirty="0"/>
              <a:t>Other </a:t>
            </a:r>
            <a:r>
              <a:rPr lang="en-US" altLang="zh-CN" dirty="0" smtClean="0"/>
              <a:t>social media text</a:t>
            </a:r>
          </a:p>
          <a:p>
            <a:pPr lvl="1"/>
            <a:r>
              <a:rPr lang="en-US" altLang="zh-CN" dirty="0" smtClean="0"/>
              <a:t>Reference [72]</a:t>
            </a:r>
          </a:p>
          <a:p>
            <a:pPr lvl="2"/>
            <a:r>
              <a:rPr lang="en-US" altLang="zh-CN" dirty="0" smtClean="0"/>
              <a:t>A corpus </a:t>
            </a:r>
            <a:r>
              <a:rPr lang="en-US" altLang="zh-CN" dirty="0"/>
              <a:t>of </a:t>
            </a:r>
            <a:r>
              <a:rPr lang="en-US" altLang="zh-CN" b="1" dirty="0">
                <a:solidFill>
                  <a:srgbClr val="FF0000"/>
                </a:solidFill>
              </a:rPr>
              <a:t>Reddit posts </a:t>
            </a:r>
            <a:r>
              <a:rPr lang="en-US" altLang="zh-CN" dirty="0"/>
              <a:t>of 10K sentences, from six Reddit topics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73]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dataset of </a:t>
            </a:r>
            <a:r>
              <a:rPr lang="en-US" altLang="zh-CN" b="1" dirty="0">
                <a:solidFill>
                  <a:srgbClr val="FF0000"/>
                </a:solidFill>
              </a:rPr>
              <a:t>Reddit comments</a:t>
            </a:r>
            <a:r>
              <a:rPr lang="en-US" altLang="zh-CN" dirty="0"/>
              <a:t>—5,625 sentences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37]</a:t>
            </a:r>
          </a:p>
          <a:p>
            <a:pPr lvl="2"/>
            <a:r>
              <a:rPr lang="en-US" altLang="zh-CN" dirty="0" smtClean="0"/>
              <a:t>A large dataset </a:t>
            </a:r>
            <a:r>
              <a:rPr lang="en-US" altLang="zh-CN" dirty="0"/>
              <a:t>of manually labeled </a:t>
            </a:r>
            <a:r>
              <a:rPr lang="en-US" altLang="zh-CN" b="1" dirty="0" smtClean="0">
                <a:solidFill>
                  <a:srgbClr val="FF0000"/>
                </a:solidFill>
              </a:rPr>
              <a:t>Reddit </a:t>
            </a:r>
            <a:r>
              <a:rPr lang="en-US" altLang="zh-CN" b="1" dirty="0">
                <a:solidFill>
                  <a:srgbClr val="FF0000"/>
                </a:solidFill>
              </a:rPr>
              <a:t>comments</a:t>
            </a:r>
            <a:r>
              <a:rPr lang="en-US" altLang="zh-CN" dirty="0"/>
              <a:t>, including 1.3 million sarcastic comments.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63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4.2 </a:t>
            </a:r>
            <a:r>
              <a:rPr kumimoji="1" lang="en-US" altLang="zh-CN" dirty="0"/>
              <a:t>Dataset </a:t>
            </a:r>
            <a:r>
              <a:rPr kumimoji="1" lang="en-US" altLang="zh-CN" dirty="0" smtClean="0"/>
              <a:t>- </a:t>
            </a:r>
            <a:r>
              <a:rPr lang="en-US" altLang="zh-CN" dirty="0"/>
              <a:t>Long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92500" lnSpcReduction="20000"/>
          </a:bodyPr>
          <a:lstStyle/>
          <a:p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Reviews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discussion forum posts </a:t>
            </a:r>
            <a:r>
              <a:rPr lang="en-US" altLang="zh-CN" dirty="0"/>
              <a:t>have also been used as sarcasm-labeled datasets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Reference[45]</a:t>
            </a:r>
          </a:p>
          <a:p>
            <a:pPr lvl="2"/>
            <a:r>
              <a:rPr lang="en-US" altLang="zh-CN" dirty="0" smtClean="0"/>
              <a:t>Internet </a:t>
            </a:r>
            <a:r>
              <a:rPr lang="en-US" altLang="zh-CN" dirty="0"/>
              <a:t>Argument Corpus, which marks a dataset of </a:t>
            </a:r>
            <a:r>
              <a:rPr lang="en-US" altLang="zh-CN" b="1" dirty="0">
                <a:solidFill>
                  <a:srgbClr val="FF0000"/>
                </a:solidFill>
              </a:rPr>
              <a:t>discussion forum posts </a:t>
            </a:r>
            <a:r>
              <a:rPr lang="en-US" altLang="zh-CN" dirty="0" smtClean="0"/>
              <a:t>with multiple </a:t>
            </a:r>
            <a:r>
              <a:rPr lang="en-US" altLang="zh-CN" dirty="0"/>
              <a:t>labels, one of them being </a:t>
            </a:r>
            <a:r>
              <a:rPr lang="en-US" altLang="zh-CN" dirty="0" smtClean="0"/>
              <a:t>sarcasm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[57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dataset of </a:t>
            </a:r>
            <a:r>
              <a:rPr lang="en-US" altLang="zh-CN" b="1" dirty="0">
                <a:solidFill>
                  <a:srgbClr val="FF0000"/>
                </a:solidFill>
              </a:rPr>
              <a:t>movie reviews, </a:t>
            </a:r>
            <a:r>
              <a:rPr lang="en-US" altLang="zh-CN" b="1" dirty="0" smtClean="0">
                <a:solidFill>
                  <a:srgbClr val="FF0000"/>
                </a:solidFill>
              </a:rPr>
              <a:t>book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reviews</a:t>
            </a:r>
            <a:r>
              <a:rPr lang="en-US" altLang="zh-CN" b="1" dirty="0">
                <a:solidFill>
                  <a:srgbClr val="FF0000"/>
                </a:solidFill>
              </a:rPr>
              <a:t>, and news articles</a:t>
            </a:r>
            <a:r>
              <a:rPr lang="en-US" altLang="zh-CN" dirty="0"/>
              <a:t> marked with sarcasm and sentiment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[56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Deals </a:t>
            </a:r>
            <a:r>
              <a:rPr lang="en-US" altLang="zh-CN" dirty="0"/>
              <a:t>with </a:t>
            </a:r>
            <a:r>
              <a:rPr lang="en-US" altLang="zh-CN" b="1" dirty="0" smtClean="0">
                <a:solidFill>
                  <a:srgbClr val="FF0000"/>
                </a:solidFill>
              </a:rPr>
              <a:t>products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that </a:t>
            </a:r>
            <a:r>
              <a:rPr lang="en-US" altLang="zh-CN" dirty="0"/>
              <a:t>saw a spate of sarcastic </a:t>
            </a:r>
            <a:r>
              <a:rPr lang="en-US" altLang="zh-CN" b="1" dirty="0">
                <a:solidFill>
                  <a:srgbClr val="FF0000"/>
                </a:solidFill>
              </a:rPr>
              <a:t>reviews</a:t>
            </a:r>
            <a:r>
              <a:rPr lang="en-US" altLang="zh-CN" dirty="0"/>
              <a:t> all of a sudden. Their dataset consists of 11,000 reviews.</a:t>
            </a:r>
          </a:p>
          <a:p>
            <a:pPr lvl="1"/>
            <a:r>
              <a:rPr lang="en-US" altLang="zh-CN" dirty="0"/>
              <a:t>Reference [19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uses </a:t>
            </a:r>
            <a:r>
              <a:rPr lang="en-US" altLang="zh-CN" dirty="0"/>
              <a:t>a sarcasm-labeled dataset of around 1,000 </a:t>
            </a:r>
            <a:r>
              <a:rPr lang="en-US" altLang="zh-CN" b="1" dirty="0">
                <a:solidFill>
                  <a:srgbClr val="FF0000"/>
                </a:solidFill>
              </a:rPr>
              <a:t>reviews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[9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Creates a</a:t>
            </a:r>
            <a:r>
              <a:rPr lang="zh-TW" altLang="en-US" dirty="0" smtClean="0"/>
              <a:t> </a:t>
            </a:r>
            <a:r>
              <a:rPr lang="en-US" altLang="zh-CN" dirty="0" smtClean="0"/>
              <a:t>labeled </a:t>
            </a:r>
            <a:r>
              <a:rPr lang="en-US" altLang="zh-CN" dirty="0"/>
              <a:t>set of 1,254 </a:t>
            </a:r>
            <a:r>
              <a:rPr lang="en-US" altLang="zh-CN" b="1" dirty="0">
                <a:solidFill>
                  <a:srgbClr val="FF0000"/>
                </a:solidFill>
              </a:rPr>
              <a:t>Amazon reviews</a:t>
            </a:r>
            <a:r>
              <a:rPr lang="en-US" altLang="zh-CN" dirty="0"/>
              <a:t>, out of which 437 are ironic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[68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Consider </a:t>
            </a:r>
            <a:r>
              <a:rPr lang="en-US" altLang="zh-CN" dirty="0"/>
              <a:t>a </a:t>
            </a:r>
            <a:r>
              <a:rPr lang="en-US" altLang="zh-CN" dirty="0" smtClean="0"/>
              <a:t>large</a:t>
            </a:r>
            <a:r>
              <a:rPr lang="zh-TW" altLang="en-US" dirty="0" smtClean="0"/>
              <a:t> </a:t>
            </a:r>
            <a:r>
              <a:rPr lang="en-US" altLang="zh-CN" dirty="0" smtClean="0"/>
              <a:t>dataset </a:t>
            </a:r>
            <a:r>
              <a:rPr lang="en-US" altLang="zh-CN" dirty="0"/>
              <a:t>of 66,000 </a:t>
            </a:r>
            <a:r>
              <a:rPr lang="en-US" altLang="zh-CN" b="1" dirty="0">
                <a:solidFill>
                  <a:srgbClr val="FF0000"/>
                </a:solidFill>
              </a:rPr>
              <a:t>Amazon reviews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[43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dataset of </a:t>
            </a:r>
            <a:r>
              <a:rPr lang="en-US" altLang="zh-CN" b="1" dirty="0">
                <a:solidFill>
                  <a:srgbClr val="FF0000"/>
                </a:solidFill>
              </a:rPr>
              <a:t>reviews, comments</a:t>
            </a:r>
            <a:r>
              <a:rPr lang="en-US" altLang="zh-CN" dirty="0"/>
              <a:t>, and so </a:t>
            </a:r>
            <a:r>
              <a:rPr lang="en-US" altLang="zh-CN" dirty="0" smtClean="0"/>
              <a:t>on</a:t>
            </a:r>
            <a:r>
              <a:rPr lang="zh-TW" altLang="en-US" dirty="0" smtClean="0"/>
              <a:t> </a:t>
            </a:r>
            <a:r>
              <a:rPr lang="en-US" altLang="zh-CN" dirty="0" smtClean="0"/>
              <a:t>from </a:t>
            </a:r>
            <a:r>
              <a:rPr lang="en-US" altLang="zh-CN" dirty="0"/>
              <a:t>multiple sources, such as Amazon, Twitter, </a:t>
            </a:r>
            <a:r>
              <a:rPr lang="en-US" altLang="zh-CN" dirty="0" err="1"/>
              <a:t>Netease</a:t>
            </a:r>
            <a:r>
              <a:rPr lang="en-US" altLang="zh-CN" dirty="0"/>
              <a:t>, and </a:t>
            </a:r>
            <a:r>
              <a:rPr lang="en-US" altLang="zh-CN" dirty="0" err="1"/>
              <a:t>Netcena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these cases, the datasets</a:t>
            </a:r>
            <a:r>
              <a:rPr lang="zh-TW" altLang="en-US" dirty="0" smtClean="0"/>
              <a:t> </a:t>
            </a:r>
            <a:r>
              <a:rPr lang="en-US" altLang="zh-CN" dirty="0" smtClean="0"/>
              <a:t>are manually annotated, because markers like hashtags are not available.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91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4.3 </a:t>
            </a:r>
            <a:r>
              <a:rPr kumimoji="1" lang="en-US" altLang="zh-CN" dirty="0"/>
              <a:t>Dataset </a:t>
            </a:r>
            <a:r>
              <a:rPr kumimoji="1" lang="en-US" altLang="zh-CN" dirty="0" smtClean="0"/>
              <a:t>- </a:t>
            </a:r>
            <a:r>
              <a:rPr kumimoji="1" lang="en-US" altLang="zh-CN" dirty="0"/>
              <a:t>Transcripts and </a:t>
            </a:r>
            <a:r>
              <a:rPr kumimoji="1" lang="en-US" altLang="zh-CN" dirty="0" smtClean="0"/>
              <a:t>Dialogue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A form </a:t>
            </a:r>
            <a:r>
              <a:rPr kumimoji="1" lang="en-US" altLang="zh-CN" dirty="0"/>
              <a:t>of verbal irony and is often expressed in the context of a </a:t>
            </a:r>
            <a:r>
              <a:rPr kumimoji="1" lang="en-US" altLang="zh-CN" dirty="0" smtClean="0"/>
              <a:t>conversation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[67</a:t>
            </a:r>
            <a:r>
              <a:rPr kumimoji="1" lang="en-US" altLang="zh-CN" dirty="0" smtClean="0"/>
              <a:t>]</a:t>
            </a:r>
          </a:p>
          <a:p>
            <a:pPr lvl="2"/>
            <a:r>
              <a:rPr kumimoji="1" lang="en-US" altLang="zh-CN" dirty="0" smtClean="0"/>
              <a:t>131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call center </a:t>
            </a:r>
            <a:r>
              <a:rPr kumimoji="1" lang="en-US" altLang="zh-CN" b="1" dirty="0">
                <a:solidFill>
                  <a:srgbClr val="FF0000"/>
                </a:solidFill>
              </a:rPr>
              <a:t>transcripts</a:t>
            </a:r>
            <a:r>
              <a:rPr kumimoji="1" lang="en-US" altLang="zh-CN" dirty="0"/>
              <a:t>. Each occurrence of “yeah right” is marked as sarcastic or not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goal is </a:t>
            </a:r>
            <a:r>
              <a:rPr kumimoji="1" lang="en-US" altLang="zh-CN" dirty="0" smtClean="0"/>
              <a:t>to identify </a:t>
            </a:r>
            <a:r>
              <a:rPr kumimoji="1" lang="en-US" altLang="zh-CN" dirty="0"/>
              <a:t>which “yeah right” is sarcastic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[55</a:t>
            </a:r>
            <a:r>
              <a:rPr kumimoji="1" lang="en-US" altLang="zh-CN" dirty="0" smtClean="0"/>
              <a:t>]</a:t>
            </a:r>
          </a:p>
          <a:p>
            <a:pPr lvl="2"/>
            <a:r>
              <a:rPr kumimoji="1" lang="en-US" altLang="zh-CN" dirty="0" smtClean="0"/>
              <a:t>creates </a:t>
            </a:r>
            <a:r>
              <a:rPr kumimoji="1" lang="en-US" altLang="zh-CN" dirty="0"/>
              <a:t>a crowd-sourced </a:t>
            </a:r>
            <a:r>
              <a:rPr kumimoji="1" lang="en-US" altLang="zh-CN" dirty="0" smtClean="0"/>
              <a:t>dataset of </a:t>
            </a:r>
            <a:r>
              <a:rPr kumimoji="1" lang="en-US" altLang="zh-CN" dirty="0"/>
              <a:t>sentences from an </a:t>
            </a:r>
            <a:r>
              <a:rPr kumimoji="1" lang="en-US" altLang="zh-CN" b="1" dirty="0">
                <a:solidFill>
                  <a:srgbClr val="FF0000"/>
                </a:solidFill>
              </a:rPr>
              <a:t>MTV show </a:t>
            </a:r>
            <a:r>
              <a:rPr kumimoji="1" lang="en-US" altLang="zh-CN" dirty="0"/>
              <a:t>“Daria</a:t>
            </a:r>
            <a:r>
              <a:rPr kumimoji="1" lang="en-US" altLang="zh-CN" dirty="0" smtClean="0"/>
              <a:t>.”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[33</a:t>
            </a:r>
            <a:r>
              <a:rPr kumimoji="1" lang="en-US" altLang="zh-CN" dirty="0" smtClean="0"/>
              <a:t>]</a:t>
            </a:r>
          </a:p>
          <a:p>
            <a:pPr lvl="2"/>
            <a:r>
              <a:rPr kumimoji="1" lang="en-US" altLang="zh-CN" dirty="0"/>
              <a:t>A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manually annotated </a:t>
            </a:r>
            <a:r>
              <a:rPr kumimoji="1" lang="en-US" altLang="zh-CN" b="1" dirty="0">
                <a:solidFill>
                  <a:srgbClr val="FF0000"/>
                </a:solidFill>
              </a:rPr>
              <a:t>transcript</a:t>
            </a:r>
            <a:r>
              <a:rPr kumimoji="1" lang="en-US" altLang="zh-CN" dirty="0"/>
              <a:t> of the </a:t>
            </a:r>
            <a:r>
              <a:rPr kumimoji="1" lang="en-US" altLang="zh-CN" b="1" dirty="0">
                <a:solidFill>
                  <a:srgbClr val="FF0000"/>
                </a:solidFill>
              </a:rPr>
              <a:t>TV Series </a:t>
            </a:r>
            <a:r>
              <a:rPr kumimoji="1" lang="en-US" altLang="zh-CN" dirty="0"/>
              <a:t>“Friends</a:t>
            </a:r>
            <a:r>
              <a:rPr kumimoji="1" lang="en-US" altLang="zh-CN" dirty="0" smtClean="0"/>
              <a:t>.”</a:t>
            </a:r>
          </a:p>
          <a:p>
            <a:pPr lvl="2"/>
            <a:r>
              <a:rPr kumimoji="1" lang="en-US" altLang="zh-CN" dirty="0" smtClean="0"/>
              <a:t>Every </a:t>
            </a:r>
            <a:r>
              <a:rPr kumimoji="1" lang="en-US" altLang="zh-CN" dirty="0"/>
              <a:t>“utterance” in a scene </a:t>
            </a:r>
            <a:r>
              <a:rPr kumimoji="1" lang="en-US" altLang="zh-CN" dirty="0" smtClean="0"/>
              <a:t>is annotated </a:t>
            </a:r>
            <a:r>
              <a:rPr kumimoji="1" lang="en-US" altLang="zh-CN" dirty="0"/>
              <a:t>with two labels: sarcastic or not sarcastic.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4.4 </a:t>
            </a:r>
            <a:r>
              <a:rPr kumimoji="1" lang="en-US" altLang="zh-CN" dirty="0"/>
              <a:t>Dataset </a:t>
            </a:r>
            <a:r>
              <a:rPr kumimoji="1" lang="en-US" altLang="zh-CN" dirty="0" smtClean="0"/>
              <a:t>- </a:t>
            </a:r>
            <a:r>
              <a:rPr lang="en-US" altLang="zh-CN" dirty="0"/>
              <a:t> Miscellaneous </a:t>
            </a:r>
            <a:r>
              <a:rPr lang="en-US" altLang="zh-CN" dirty="0" smtClean="0"/>
              <a:t>Datasets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addition to the three kinds of datasets above, several other datasets have been reported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en-US" altLang="zh-CN" dirty="0"/>
              <a:t> </a:t>
            </a:r>
            <a:r>
              <a:rPr lang="en-US" altLang="zh-CN" dirty="0" smtClean="0"/>
              <a:t>[38]</a:t>
            </a:r>
          </a:p>
          <a:p>
            <a:pPr lvl="2"/>
            <a:r>
              <a:rPr lang="en-US" altLang="zh-CN" dirty="0" smtClean="0"/>
              <a:t>uses </a:t>
            </a:r>
            <a:r>
              <a:rPr lang="en-US" altLang="zh-CN" dirty="0"/>
              <a:t>20 sarcastic and 15 non-sarcastic </a:t>
            </a:r>
            <a:r>
              <a:rPr lang="en-US" altLang="zh-CN" b="1" dirty="0">
                <a:solidFill>
                  <a:srgbClr val="FF0000"/>
                </a:solidFill>
              </a:rPr>
              <a:t>book excerpts</a:t>
            </a:r>
            <a:r>
              <a:rPr lang="en-US" altLang="zh-CN" dirty="0"/>
              <a:t>, which are marked by 101 </a:t>
            </a:r>
            <a:r>
              <a:rPr lang="en-US" altLang="zh-CN" dirty="0" smtClean="0"/>
              <a:t>annotators.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goal is to identify lexical indicators of sarcasm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[69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focuses </a:t>
            </a:r>
            <a:r>
              <a:rPr lang="en-US" altLang="zh-CN" dirty="0"/>
              <a:t>on </a:t>
            </a:r>
            <a:r>
              <a:rPr lang="en-US" altLang="zh-CN" dirty="0" smtClean="0"/>
              <a:t>identifying which </a:t>
            </a:r>
            <a:r>
              <a:rPr lang="en-US" altLang="zh-CN" b="1" dirty="0" smtClean="0">
                <a:solidFill>
                  <a:srgbClr val="FF0000"/>
                </a:solidFill>
              </a:rPr>
              <a:t>similes</a:t>
            </a:r>
            <a:r>
              <a:rPr lang="en-US" altLang="zh-CN" dirty="0" smtClean="0"/>
              <a:t>(</a:t>
            </a:r>
            <a:r>
              <a:rPr lang="zh-CN" altLang="en-US" dirty="0"/>
              <a:t>明喻</a:t>
            </a:r>
            <a:r>
              <a:rPr lang="en-US" altLang="zh-CN" dirty="0" smtClean="0"/>
              <a:t>) </a:t>
            </a:r>
            <a:r>
              <a:rPr lang="en-US" altLang="zh-CN" dirty="0"/>
              <a:t>are sarcastic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example, the simile “as useful as a chocolate teapot” is to be </a:t>
            </a:r>
            <a:r>
              <a:rPr lang="en-US" altLang="zh-CN" dirty="0" smtClean="0"/>
              <a:t>predicted as </a:t>
            </a:r>
            <a:r>
              <a:rPr lang="en-US" altLang="zh-CN" dirty="0"/>
              <a:t>sarcastic, while the simile “as big as a plum” is not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en-US" altLang="zh-CN" dirty="0"/>
              <a:t> </a:t>
            </a:r>
            <a:r>
              <a:rPr lang="en-US" altLang="zh-CN" dirty="0" smtClean="0"/>
              <a:t>[22]</a:t>
            </a:r>
          </a:p>
          <a:p>
            <a:pPr lvl="2"/>
            <a:r>
              <a:rPr lang="en-US" altLang="zh-CN" dirty="0" smtClean="0"/>
              <a:t>uses a crowd-sourcing tool to obtain a non-sarcastic version of a sentence if applicable.</a:t>
            </a:r>
          </a:p>
          <a:p>
            <a:pPr lvl="2"/>
            <a:r>
              <a:rPr lang="en-US" altLang="zh-CN" dirty="0" smtClean="0"/>
              <a:t>For example, “Who doesn’t love being ignored” is expected to be corrected to “Not many love being ignored.”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[48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creates </a:t>
            </a:r>
            <a:r>
              <a:rPr lang="en-US" altLang="zh-CN" dirty="0"/>
              <a:t>a manually labeled dataset of </a:t>
            </a:r>
            <a:r>
              <a:rPr lang="en-US" altLang="zh-CN" b="1" dirty="0">
                <a:solidFill>
                  <a:srgbClr val="FF0000"/>
                </a:solidFill>
              </a:rPr>
              <a:t>quotes</a:t>
            </a:r>
            <a:r>
              <a:rPr lang="en-US" altLang="zh-CN" dirty="0"/>
              <a:t> from a website </a:t>
            </a:r>
            <a:r>
              <a:rPr lang="en-US" altLang="zh-CN" dirty="0" smtClean="0"/>
              <a:t>called </a:t>
            </a:r>
            <a:r>
              <a:rPr lang="en-US" altLang="zh-CN" dirty="0" err="1" smtClean="0"/>
              <a:t>sarcasmsociety.com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[34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creates </a:t>
            </a:r>
            <a:r>
              <a:rPr lang="en-US" altLang="zh-CN" dirty="0"/>
              <a:t>a similar dataset of </a:t>
            </a:r>
            <a:r>
              <a:rPr lang="en-US" altLang="zh-CN" b="1" dirty="0">
                <a:solidFill>
                  <a:srgbClr val="FF0000"/>
                </a:solidFill>
              </a:rPr>
              <a:t>quotes from </a:t>
            </a:r>
            <a:r>
              <a:rPr lang="en-US" altLang="zh-CN" b="1" dirty="0" err="1">
                <a:solidFill>
                  <a:srgbClr val="FF0000"/>
                </a:solidFill>
              </a:rPr>
              <a:t>GoodReads</a:t>
            </a:r>
            <a:r>
              <a:rPr lang="en-US" altLang="zh-CN" dirty="0"/>
              <a:t>, a </a:t>
            </a:r>
            <a:r>
              <a:rPr lang="en-US" altLang="zh-CN" dirty="0" smtClean="0"/>
              <a:t>book recommendation </a:t>
            </a:r>
            <a:r>
              <a:rPr lang="en-US" altLang="zh-CN" dirty="0"/>
              <a:t>website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However</a:t>
            </a:r>
            <a:r>
              <a:rPr lang="en-US" altLang="zh-CN" dirty="0"/>
              <a:t>, in this case, they use user-determined tags to assign </a:t>
            </a:r>
            <a:r>
              <a:rPr lang="en-US" altLang="zh-CN" dirty="0" smtClean="0"/>
              <a:t>sarcasm labels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 Approaches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Approaches </a:t>
            </a:r>
            <a:r>
              <a:rPr lang="en-US" altLang="zh-CN" dirty="0"/>
              <a:t>to </a:t>
            </a:r>
            <a:r>
              <a:rPr lang="en-US" altLang="zh-CN" dirty="0" smtClean="0"/>
              <a:t>sarcasm detection </a:t>
            </a:r>
            <a:r>
              <a:rPr lang="en-US" altLang="zh-CN" dirty="0"/>
              <a:t>can be classified into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Rule-based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Statistical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Deep </a:t>
            </a:r>
            <a:r>
              <a:rPr lang="en-US" altLang="zh-CN" dirty="0"/>
              <a:t>learning-based </a:t>
            </a:r>
            <a:r>
              <a:rPr lang="en-US" altLang="zh-CN" dirty="0" smtClean="0"/>
              <a:t>approaches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82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Free Dictionary defines sarcasm </a:t>
            </a:r>
            <a:r>
              <a:rPr kumimoji="1" lang="en-US" altLang="zh-CN" dirty="0" smtClean="0"/>
              <a:t>as</a:t>
            </a:r>
          </a:p>
          <a:p>
            <a:pPr lvl="1"/>
            <a:r>
              <a:rPr kumimoji="1" lang="en-US" altLang="zh-CN" dirty="0" smtClean="0"/>
              <a:t>a </a:t>
            </a:r>
            <a:r>
              <a:rPr kumimoji="1" lang="en-US" altLang="zh-CN" dirty="0"/>
              <a:t>form of </a:t>
            </a:r>
            <a:r>
              <a:rPr kumimoji="1" lang="en-US" altLang="zh-CN" b="1" dirty="0">
                <a:solidFill>
                  <a:srgbClr val="FF0000"/>
                </a:solidFill>
              </a:rPr>
              <a:t>verbal irony </a:t>
            </a:r>
            <a:r>
              <a:rPr kumimoji="1" lang="en-US" altLang="zh-CN" dirty="0"/>
              <a:t>that is intended to express </a:t>
            </a:r>
            <a:r>
              <a:rPr kumimoji="1" lang="en-US" altLang="zh-CN" b="1" dirty="0">
                <a:solidFill>
                  <a:srgbClr val="FF0000"/>
                </a:solidFill>
              </a:rPr>
              <a:t>contempt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or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ridicule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Sarcasm has </a:t>
            </a:r>
            <a:r>
              <a:rPr kumimoji="1" lang="en-US" altLang="zh-CN" dirty="0"/>
              <a:t>a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implied</a:t>
            </a:r>
            <a:r>
              <a:rPr kumimoji="1" lang="en-US" altLang="zh-CN" dirty="0"/>
              <a:t> sentiment, but </a:t>
            </a:r>
            <a:r>
              <a:rPr kumimoji="1" lang="en-US" altLang="zh-CN" b="1" dirty="0">
                <a:solidFill>
                  <a:srgbClr val="FF0000"/>
                </a:solidFill>
              </a:rPr>
              <a:t>may not</a:t>
            </a:r>
            <a:r>
              <a:rPr kumimoji="1" lang="en-US" altLang="zh-CN" dirty="0"/>
              <a:t> have a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surface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sentiment.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A </a:t>
            </a:r>
            <a:r>
              <a:rPr kumimoji="1" lang="en-US" altLang="zh-CN" dirty="0"/>
              <a:t>sarcastic sentence may </a:t>
            </a:r>
            <a:r>
              <a:rPr kumimoji="1" lang="en-US" altLang="zh-CN" dirty="0" smtClean="0"/>
              <a:t>carry</a:t>
            </a:r>
          </a:p>
          <a:p>
            <a:pPr lvl="1"/>
            <a:r>
              <a:rPr kumimoji="1" lang="en-US" altLang="zh-CN" dirty="0" smtClean="0"/>
              <a:t>positive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e.g. “Visiting </a:t>
            </a:r>
            <a:r>
              <a:rPr kumimoji="1" lang="en-US" altLang="zh-CN" dirty="0"/>
              <a:t>dentists is so much fun! 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negative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e.g. “His </a:t>
            </a:r>
            <a:r>
              <a:rPr kumimoji="1" lang="en-US" altLang="zh-CN" dirty="0"/>
              <a:t>performance in Olympics has been terrible anyway” as a response to the criticism of an Olympic </a:t>
            </a:r>
            <a:r>
              <a:rPr kumimoji="1" lang="en-US" altLang="zh-CN" dirty="0" smtClean="0"/>
              <a:t>medalist</a:t>
            </a:r>
          </a:p>
          <a:p>
            <a:pPr lvl="1"/>
            <a:r>
              <a:rPr kumimoji="1" lang="en-US" altLang="zh-CN" dirty="0" smtClean="0"/>
              <a:t>no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dirty="0"/>
              <a:t>the idiomatic expression “and I am the Queen of England </a:t>
            </a:r>
            <a:r>
              <a:rPr lang="en-US" altLang="zh-CN" dirty="0" smtClean="0"/>
              <a:t>” </a:t>
            </a:r>
            <a:r>
              <a:rPr lang="en-US" altLang="zh-CN" dirty="0"/>
              <a:t>is used to express </a:t>
            </a:r>
            <a:r>
              <a:rPr lang="en-US" altLang="zh-CN" dirty="0" smtClean="0"/>
              <a:t>sarcasm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38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Rule-Based </a:t>
            </a:r>
            <a:r>
              <a:rPr lang="en-US" altLang="zh-CN" dirty="0"/>
              <a:t>Approaches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Attempt </a:t>
            </a:r>
            <a:r>
              <a:rPr lang="en-US" altLang="zh-CN" dirty="0"/>
              <a:t>to identify sarcasm through specific </a:t>
            </a:r>
            <a:r>
              <a:rPr lang="en-US" altLang="zh-CN" dirty="0" smtClean="0"/>
              <a:t>evidence ( </a:t>
            </a:r>
            <a:r>
              <a:rPr lang="en-US" altLang="zh-CN" b="1" dirty="0">
                <a:solidFill>
                  <a:srgbClr val="FF0000"/>
                </a:solidFill>
              </a:rPr>
              <a:t>indicators</a:t>
            </a:r>
            <a:r>
              <a:rPr lang="en-US" altLang="zh-CN" dirty="0"/>
              <a:t> of </a:t>
            </a:r>
            <a:r>
              <a:rPr lang="en-US" altLang="zh-CN" dirty="0" smtClean="0"/>
              <a:t>sarcasm )</a:t>
            </a:r>
          </a:p>
          <a:p>
            <a:pPr lvl="1"/>
            <a:r>
              <a:rPr lang="en-US" altLang="zh-CN" dirty="0" smtClean="0"/>
              <a:t>Reference [69]</a:t>
            </a:r>
          </a:p>
          <a:p>
            <a:pPr lvl="2"/>
            <a:r>
              <a:rPr lang="en-US" altLang="zh-CN" dirty="0" smtClean="0"/>
              <a:t>Identifies sarcasm in </a:t>
            </a:r>
            <a:r>
              <a:rPr lang="en-US" altLang="zh-CN" b="1" dirty="0" smtClean="0">
                <a:solidFill>
                  <a:srgbClr val="FF0000"/>
                </a:solidFill>
              </a:rPr>
              <a:t>similes</a:t>
            </a:r>
            <a:r>
              <a:rPr lang="en-US" altLang="zh-CN" dirty="0" smtClean="0"/>
              <a:t> using </a:t>
            </a:r>
            <a:r>
              <a:rPr lang="en-US" altLang="zh-CN" b="1" dirty="0" smtClean="0">
                <a:solidFill>
                  <a:srgbClr val="FF0000"/>
                </a:solidFill>
              </a:rPr>
              <a:t>Google searches </a:t>
            </a:r>
            <a:r>
              <a:rPr lang="en-US" altLang="zh-CN" dirty="0" smtClean="0"/>
              <a:t>to determine how likely a simile is.</a:t>
            </a:r>
          </a:p>
          <a:p>
            <a:pPr lvl="2"/>
            <a:r>
              <a:rPr lang="en-US" altLang="zh-CN" dirty="0"/>
              <a:t>P</a:t>
            </a:r>
            <a:r>
              <a:rPr lang="en-US" altLang="zh-CN" dirty="0" smtClean="0"/>
              <a:t>resent a nine-step approach where at each step/rule, a simile is validated as non-sarcastic using the number of search results.</a:t>
            </a:r>
          </a:p>
          <a:p>
            <a:pPr lvl="1"/>
            <a:r>
              <a:rPr lang="en-US" altLang="zh-CN" dirty="0" smtClean="0"/>
              <a:t>Reference [47]</a:t>
            </a:r>
          </a:p>
          <a:p>
            <a:pPr lvl="2"/>
            <a:r>
              <a:rPr lang="en-US" altLang="zh-CN" dirty="0" smtClean="0"/>
              <a:t>Proposes that </a:t>
            </a:r>
            <a:r>
              <a:rPr lang="en-US" altLang="zh-CN" b="1" dirty="0" smtClean="0">
                <a:solidFill>
                  <a:srgbClr val="FF0000"/>
                </a:solidFill>
              </a:rPr>
              <a:t>hashtag sentiment</a:t>
            </a:r>
            <a:r>
              <a:rPr lang="en-US" altLang="zh-CN" dirty="0" smtClean="0"/>
              <a:t> is a key indicator of sarcasm.</a:t>
            </a:r>
          </a:p>
          <a:p>
            <a:pPr lvl="2"/>
            <a:r>
              <a:rPr lang="en-US" altLang="zh-CN" dirty="0" smtClean="0"/>
              <a:t>Hashtags are often used by tweet authors to highlight sarcasm, and hence, if the sentiment expressed by a hashtag does not </a:t>
            </a:r>
            <a:r>
              <a:rPr lang="en-US" altLang="zh-CN" b="1" dirty="0" smtClean="0">
                <a:solidFill>
                  <a:srgbClr val="FF0000"/>
                </a:solidFill>
              </a:rPr>
              <a:t>agree with rest of the tweet</a:t>
            </a:r>
            <a:r>
              <a:rPr lang="en-US" altLang="zh-CN" dirty="0" smtClean="0"/>
              <a:t>, the tweet is predicted as sarcastic.</a:t>
            </a:r>
          </a:p>
          <a:p>
            <a:pPr lvl="1"/>
            <a:r>
              <a:rPr lang="en-US" altLang="zh-CN" dirty="0" smtClean="0"/>
              <a:t>Reference [6]</a:t>
            </a:r>
          </a:p>
          <a:p>
            <a:pPr lvl="2"/>
            <a:r>
              <a:rPr lang="en-US" altLang="zh-CN" dirty="0" smtClean="0"/>
              <a:t>The first algorithm uses a parse-based lexicon generation algorithm that creates parse trees of sentences and identifies </a:t>
            </a:r>
            <a:r>
              <a:rPr lang="en-US" altLang="zh-CN" b="1" dirty="0" smtClean="0">
                <a:solidFill>
                  <a:srgbClr val="FF0000"/>
                </a:solidFill>
              </a:rPr>
              <a:t>situation phrases that bear sentiment</a:t>
            </a:r>
            <a:r>
              <a:rPr lang="en-US" altLang="zh-CN" dirty="0" smtClean="0"/>
              <a:t>.</a:t>
            </a:r>
          </a:p>
          <a:p>
            <a:pPr lvl="3"/>
            <a:r>
              <a:rPr lang="en-US" altLang="zh-CN" dirty="0" smtClean="0"/>
              <a:t>If a negative phrase occurs in a positive sentence, then the sentence is predicted as sarcastic. </a:t>
            </a:r>
          </a:p>
          <a:p>
            <a:pPr lvl="2"/>
            <a:r>
              <a:rPr lang="en-US" altLang="zh-CN" dirty="0" smtClean="0"/>
              <a:t>The second algorithm aims to capture </a:t>
            </a:r>
            <a:r>
              <a:rPr lang="en-US" altLang="zh-CN" b="1" dirty="0" smtClean="0">
                <a:solidFill>
                  <a:srgbClr val="FF0000"/>
                </a:solidFill>
              </a:rPr>
              <a:t>hyperbolic sarcasm</a:t>
            </a:r>
            <a:r>
              <a:rPr lang="en-US" altLang="zh-CN" dirty="0" smtClean="0"/>
              <a:t> </a:t>
            </a:r>
          </a:p>
          <a:p>
            <a:pPr lvl="3"/>
            <a:r>
              <a:rPr lang="en-US" altLang="zh-CN" dirty="0" smtClean="0"/>
              <a:t>i.e., by using interjections (such as “wow” ) and intensifiers (such as “absolutely”) that occur together.</a:t>
            </a:r>
          </a:p>
          <a:p>
            <a:pPr lvl="1"/>
            <a:r>
              <a:rPr lang="en-US" altLang="zh-CN" dirty="0" smtClean="0"/>
              <a:t>Reference [60]</a:t>
            </a:r>
          </a:p>
          <a:p>
            <a:pPr lvl="2"/>
            <a:r>
              <a:rPr lang="en-US" altLang="zh-CN" dirty="0" smtClean="0"/>
              <a:t>Look for a </a:t>
            </a:r>
            <a:r>
              <a:rPr lang="en-US" altLang="zh-CN" b="1" dirty="0" smtClean="0">
                <a:solidFill>
                  <a:srgbClr val="FF0000"/>
                </a:solidFill>
              </a:rPr>
              <a:t>positive verb </a:t>
            </a:r>
            <a:r>
              <a:rPr lang="en-US" altLang="zh-CN" dirty="0" smtClean="0"/>
              <a:t>and a </a:t>
            </a:r>
            <a:r>
              <a:rPr lang="en-US" altLang="zh-CN" b="1" dirty="0" smtClean="0">
                <a:solidFill>
                  <a:srgbClr val="FF0000"/>
                </a:solidFill>
              </a:rPr>
              <a:t>negative situation </a:t>
            </a:r>
            <a:r>
              <a:rPr lang="en-US" altLang="zh-CN" dirty="0" smtClean="0"/>
              <a:t>phrase in a sentence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6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5.2 Feature Sets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87" y="1851676"/>
            <a:ext cx="6195333" cy="44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Learning </a:t>
            </a:r>
            <a:r>
              <a:rPr lang="en-US" altLang="zh-CN" dirty="0"/>
              <a:t>Algorithms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Most </a:t>
            </a:r>
            <a:r>
              <a:rPr lang="en-US" altLang="zh-CN" dirty="0"/>
              <a:t>work </a:t>
            </a:r>
            <a:r>
              <a:rPr lang="en-US" altLang="zh-CN" dirty="0" smtClean="0"/>
              <a:t>use </a:t>
            </a:r>
            <a:r>
              <a:rPr lang="en-US" altLang="zh-CN" dirty="0"/>
              <a:t>different forms of Support Vector </a:t>
            </a:r>
            <a:r>
              <a:rPr lang="en-US" altLang="zh-CN" dirty="0" smtClean="0"/>
              <a:t>Machines (</a:t>
            </a:r>
            <a:r>
              <a:rPr lang="en-US" altLang="zh-CN" b="1" dirty="0" smtClean="0">
                <a:solidFill>
                  <a:srgbClr val="FF0000"/>
                </a:solidFill>
              </a:rPr>
              <a:t>SVM</a:t>
            </a:r>
            <a:r>
              <a:rPr lang="en-US" altLang="zh-CN" dirty="0"/>
              <a:t>) [13, 32, 38, 56, 67, 68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/>
              <a:t>Reference [34</a:t>
            </a:r>
            <a:r>
              <a:rPr lang="en-US" altLang="zh-CN" dirty="0" smtClean="0"/>
              <a:t>] uses </a:t>
            </a:r>
            <a:r>
              <a:rPr lang="en-US" altLang="zh-CN" b="1" dirty="0" smtClean="0">
                <a:solidFill>
                  <a:srgbClr val="FF0000"/>
                </a:solidFill>
              </a:rPr>
              <a:t>SVM-Perf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[26] </a:t>
            </a:r>
            <a:r>
              <a:rPr lang="en-US" altLang="zh-CN" dirty="0" smtClean="0"/>
              <a:t>uses SVM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Logistic Regression</a:t>
            </a:r>
            <a:r>
              <a:rPr lang="en-US" altLang="zh-CN" dirty="0"/>
              <a:t>, with the </a:t>
            </a:r>
            <a:r>
              <a:rPr lang="en-US" altLang="zh-CN" b="1" dirty="0">
                <a:solidFill>
                  <a:srgbClr val="FF0000"/>
                </a:solidFill>
              </a:rPr>
              <a:t>χ2 test </a:t>
            </a:r>
            <a:r>
              <a:rPr lang="en-US" altLang="zh-CN" dirty="0"/>
              <a:t>used to </a:t>
            </a:r>
            <a:r>
              <a:rPr lang="en-US" altLang="zh-CN" b="1" dirty="0">
                <a:solidFill>
                  <a:srgbClr val="FF0000"/>
                </a:solidFill>
              </a:rPr>
              <a:t>identify discriminating features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</a:t>
            </a:r>
            <a:r>
              <a:rPr lang="en-US" altLang="zh-CN" dirty="0"/>
              <a:t> </a:t>
            </a:r>
            <a:r>
              <a:rPr lang="en-US" altLang="zh-CN" dirty="0" smtClean="0"/>
              <a:t>[60</a:t>
            </a:r>
            <a:r>
              <a:rPr lang="en-US" altLang="zh-CN" dirty="0"/>
              <a:t>] compares rule-based techniques with a SVM-based classifier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[41] uses the </a:t>
            </a:r>
            <a:r>
              <a:rPr lang="en-US" altLang="zh-CN" b="1" dirty="0" smtClean="0">
                <a:solidFill>
                  <a:srgbClr val="FF0000"/>
                </a:solidFill>
              </a:rPr>
              <a:t>balanced winnow </a:t>
            </a:r>
            <a:r>
              <a:rPr lang="en-US" altLang="zh-CN" b="1" dirty="0">
                <a:solidFill>
                  <a:srgbClr val="FF0000"/>
                </a:solidFill>
              </a:rPr>
              <a:t>algorithm </a:t>
            </a:r>
            <a:r>
              <a:rPr lang="en-US" altLang="zh-CN" dirty="0"/>
              <a:t>to determine high-ranking features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[59] uses </a:t>
            </a:r>
            <a:r>
              <a:rPr lang="en-US" altLang="zh-CN" b="1" dirty="0">
                <a:solidFill>
                  <a:srgbClr val="FF0000"/>
                </a:solidFill>
              </a:rPr>
              <a:t>Naive Bayes</a:t>
            </a:r>
            <a:r>
              <a:rPr lang="en-US" altLang="zh-CN" dirty="0"/>
              <a:t> and </a:t>
            </a:r>
            <a:r>
              <a:rPr lang="en-US" altLang="zh-CN" b="1" dirty="0" smtClean="0">
                <a:solidFill>
                  <a:srgbClr val="FF0000"/>
                </a:solidFill>
              </a:rPr>
              <a:t>Decision Trees </a:t>
            </a:r>
            <a:r>
              <a:rPr lang="en-US" altLang="zh-CN" dirty="0"/>
              <a:t>for multiple pairs of labels among irony, humor, politics and education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2] uses </a:t>
            </a:r>
            <a:r>
              <a:rPr lang="en-US" altLang="zh-CN" b="1" dirty="0">
                <a:solidFill>
                  <a:srgbClr val="FF0000"/>
                </a:solidFill>
              </a:rPr>
              <a:t>binary Logistic Regression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[75] uses </a:t>
            </a:r>
            <a:r>
              <a:rPr lang="en-US" altLang="zh-CN" b="1" dirty="0">
                <a:solidFill>
                  <a:srgbClr val="FF0000"/>
                </a:solidFill>
              </a:rPr>
              <a:t>SVM-HMM</a:t>
            </a:r>
            <a:r>
              <a:rPr lang="en-US" altLang="zh-CN" dirty="0"/>
              <a:t> to incorporate </a:t>
            </a:r>
            <a:r>
              <a:rPr lang="en-US" altLang="zh-CN" b="1" dirty="0">
                <a:solidFill>
                  <a:srgbClr val="FF0000"/>
                </a:solidFill>
              </a:rPr>
              <a:t>sequence</a:t>
            </a:r>
            <a:r>
              <a:rPr lang="en-US" altLang="zh-CN" dirty="0"/>
              <a:t> </a:t>
            </a:r>
            <a:r>
              <a:rPr lang="en-US" altLang="zh-CN" dirty="0" smtClean="0"/>
              <a:t>nature of </a:t>
            </a:r>
            <a:r>
              <a:rPr lang="en-US" altLang="zh-CN" dirty="0"/>
              <a:t>output labels in a conversation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[33] validates that for </a:t>
            </a:r>
            <a:r>
              <a:rPr lang="en-US" altLang="zh-CN" b="1" dirty="0">
                <a:solidFill>
                  <a:srgbClr val="FF0000"/>
                </a:solidFill>
              </a:rPr>
              <a:t>conversational </a:t>
            </a:r>
            <a:r>
              <a:rPr lang="en-US" altLang="zh-CN" b="1" dirty="0" smtClean="0">
                <a:solidFill>
                  <a:srgbClr val="FF0000"/>
                </a:solidFill>
              </a:rPr>
              <a:t>data</a:t>
            </a:r>
            <a:r>
              <a:rPr lang="en-US" altLang="zh-CN" dirty="0" smtClean="0"/>
              <a:t>, sequence </a:t>
            </a:r>
            <a:r>
              <a:rPr lang="en-US" altLang="zh-CN" dirty="0"/>
              <a:t>labeling algorithms perform better than classification algorithms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They </a:t>
            </a:r>
            <a:r>
              <a:rPr lang="en-US" altLang="zh-CN" dirty="0"/>
              <a:t>use </a:t>
            </a:r>
            <a:r>
              <a:rPr lang="en-US" altLang="zh-CN" b="1" dirty="0" smtClean="0">
                <a:solidFill>
                  <a:srgbClr val="FF0000"/>
                </a:solidFill>
              </a:rPr>
              <a:t>SVM-HMM and </a:t>
            </a:r>
            <a:r>
              <a:rPr lang="en-US" altLang="zh-CN" b="1" dirty="0">
                <a:solidFill>
                  <a:srgbClr val="FF0000"/>
                </a:solidFill>
              </a:rPr>
              <a:t>SEARN </a:t>
            </a:r>
            <a:r>
              <a:rPr lang="en-US" altLang="zh-CN" dirty="0"/>
              <a:t>as the sequence labeling algorithms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[43] compare several </a:t>
            </a:r>
            <a:r>
              <a:rPr lang="en-US" altLang="zh-CN" b="1" dirty="0" smtClean="0">
                <a:solidFill>
                  <a:srgbClr val="FF0000"/>
                </a:solidFill>
              </a:rPr>
              <a:t>ensemble</a:t>
            </a:r>
            <a:r>
              <a:rPr lang="en-US" altLang="zh-CN" dirty="0" smtClean="0">
                <a:solidFill>
                  <a:srgbClr val="40403D"/>
                </a:solidFill>
              </a:rPr>
              <a:t>-based classification </a:t>
            </a:r>
            <a:r>
              <a:rPr lang="en-US" altLang="zh-CN" dirty="0"/>
              <a:t>approaches including </a:t>
            </a:r>
            <a:r>
              <a:rPr lang="en-US" altLang="zh-CN" b="1" dirty="0">
                <a:solidFill>
                  <a:srgbClr val="FF0000"/>
                </a:solidFill>
              </a:rPr>
              <a:t>Bagging, Boosting</a:t>
            </a:r>
            <a:r>
              <a:rPr lang="en-US" altLang="zh-CN" dirty="0"/>
              <a:t>, and so </a:t>
            </a:r>
            <a:r>
              <a:rPr lang="en-US" altLang="zh-CN" dirty="0" smtClean="0"/>
              <a:t>on.</a:t>
            </a:r>
            <a:endParaRPr lang="en-US" altLang="zh-CN" dirty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[49] uses </a:t>
            </a:r>
            <a:r>
              <a:rPr lang="en-US" altLang="zh-CN" b="1" dirty="0">
                <a:solidFill>
                  <a:srgbClr val="FF0000"/>
                </a:solidFill>
              </a:rPr>
              <a:t>fuzzy Clustering</a:t>
            </a:r>
            <a:r>
              <a:rPr lang="en-US" altLang="zh-CN" dirty="0"/>
              <a:t> for sarcasm detection.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6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Deep </a:t>
            </a:r>
            <a:r>
              <a:rPr lang="en-US" altLang="zh-CN" dirty="0"/>
              <a:t>Learning-Based </a:t>
            </a:r>
            <a:r>
              <a:rPr lang="en-US" altLang="zh-CN" dirty="0" smtClean="0"/>
              <a:t>Approaches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[34] uses </a:t>
            </a:r>
            <a:r>
              <a:rPr lang="en-US" altLang="zh-CN" b="1" dirty="0">
                <a:solidFill>
                  <a:srgbClr val="FF0000"/>
                </a:solidFill>
              </a:rPr>
              <a:t>similarity</a:t>
            </a:r>
            <a:r>
              <a:rPr lang="en-US" altLang="zh-CN" dirty="0"/>
              <a:t> between </a:t>
            </a:r>
            <a:r>
              <a:rPr lang="en-US" altLang="zh-CN" b="1" dirty="0">
                <a:solidFill>
                  <a:srgbClr val="FF0000"/>
                </a:solidFill>
              </a:rPr>
              <a:t>word </a:t>
            </a:r>
            <a:r>
              <a:rPr lang="en-US" altLang="zh-CN" b="1" dirty="0" err="1">
                <a:solidFill>
                  <a:srgbClr val="FF0000"/>
                </a:solidFill>
              </a:rPr>
              <a:t>embeddings</a:t>
            </a:r>
            <a:r>
              <a:rPr lang="en-US" altLang="zh-CN" dirty="0"/>
              <a:t> as features for </a:t>
            </a:r>
            <a:r>
              <a:rPr lang="en-US" altLang="zh-CN" dirty="0" smtClean="0"/>
              <a:t>sarcasm</a:t>
            </a:r>
            <a:r>
              <a:rPr lang="zh-TW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[63] presents a novel </a:t>
            </a:r>
            <a:r>
              <a:rPr lang="en-US" altLang="zh-CN" b="1" dirty="0">
                <a:solidFill>
                  <a:srgbClr val="FF0000"/>
                </a:solidFill>
              </a:rPr>
              <a:t>Convolutional </a:t>
            </a:r>
            <a:r>
              <a:rPr lang="en-US" altLang="zh-CN" b="1" dirty="0" smtClean="0">
                <a:solidFill>
                  <a:srgbClr val="FF0000"/>
                </a:solidFill>
              </a:rPr>
              <a:t>Network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based</a:t>
            </a:r>
            <a:r>
              <a:rPr lang="zh-TW" altLang="en-US" dirty="0"/>
              <a:t> </a:t>
            </a:r>
            <a:r>
              <a:rPr lang="en-US" altLang="zh-CN" dirty="0" smtClean="0"/>
              <a:t>architecture </a:t>
            </a:r>
            <a:r>
              <a:rPr lang="en-US" altLang="zh-CN" dirty="0"/>
              <a:t>that learns </a:t>
            </a:r>
            <a:r>
              <a:rPr lang="en-US" altLang="zh-CN" b="1" dirty="0">
                <a:solidFill>
                  <a:srgbClr val="FF0000"/>
                </a:solidFill>
              </a:rPr>
              <a:t>user </a:t>
            </a:r>
            <a:r>
              <a:rPr lang="en-US" altLang="zh-CN" b="1" dirty="0" err="1">
                <a:solidFill>
                  <a:srgbClr val="FF0000"/>
                </a:solidFill>
              </a:rPr>
              <a:t>embeddings</a:t>
            </a:r>
            <a:r>
              <a:rPr lang="en-US" altLang="zh-CN" dirty="0"/>
              <a:t> in addition to utterance-based </a:t>
            </a:r>
            <a:r>
              <a:rPr lang="en-US" altLang="zh-CN" dirty="0" err="1"/>
              <a:t>embeddings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</a:t>
            </a:r>
            <a:r>
              <a:rPr lang="zh-TW" altLang="en-US" dirty="0" smtClean="0"/>
              <a:t> </a:t>
            </a:r>
            <a:r>
              <a:rPr lang="en-US" altLang="zh-CN" dirty="0" smtClean="0"/>
              <a:t>authors </a:t>
            </a:r>
            <a:r>
              <a:rPr lang="en-US" altLang="zh-CN" dirty="0"/>
              <a:t>state that it allows them to learn </a:t>
            </a:r>
            <a:r>
              <a:rPr lang="en-US" altLang="zh-CN" b="1" dirty="0">
                <a:solidFill>
                  <a:srgbClr val="FF0000"/>
                </a:solidFill>
              </a:rPr>
              <a:t>user-specific context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[21] uses a </a:t>
            </a:r>
            <a:r>
              <a:rPr lang="en-US" altLang="zh-CN" b="1" dirty="0" smtClean="0">
                <a:solidFill>
                  <a:srgbClr val="FF0000"/>
                </a:solidFill>
              </a:rPr>
              <a:t>combination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Convolutional</a:t>
            </a:r>
            <a:r>
              <a:rPr lang="en-US" altLang="zh-CN" dirty="0"/>
              <a:t> Neural Network, a </a:t>
            </a:r>
            <a:r>
              <a:rPr lang="en-US" altLang="zh-CN" b="1" dirty="0">
                <a:solidFill>
                  <a:srgbClr val="FF0000"/>
                </a:solidFill>
              </a:rPr>
              <a:t>Recurrent</a:t>
            </a:r>
            <a:r>
              <a:rPr lang="en-US" altLang="zh-CN" dirty="0"/>
              <a:t> Neural Network (Long Short-Term Memory) </a:t>
            </a:r>
            <a:r>
              <a:rPr lang="en-US" altLang="zh-CN" dirty="0" smtClean="0"/>
              <a:t>followed</a:t>
            </a:r>
            <a:r>
              <a:rPr lang="zh-TW" altLang="en-US" dirty="0" smtClean="0"/>
              <a:t> </a:t>
            </a:r>
            <a:r>
              <a:rPr lang="en-US" altLang="zh-CN" dirty="0" smtClean="0"/>
              <a:t>by </a:t>
            </a:r>
            <a:r>
              <a:rPr lang="en-US" altLang="zh-CN" dirty="0"/>
              <a:t>a Deep Neural Network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They </a:t>
            </a:r>
            <a:r>
              <a:rPr lang="en-US" altLang="zh-CN" dirty="0"/>
              <a:t>compare their approach against recursive SVM and </a:t>
            </a:r>
            <a:r>
              <a:rPr lang="en-US" altLang="zh-CN" dirty="0" smtClean="0"/>
              <a:t>show</a:t>
            </a:r>
            <a:r>
              <a:rPr lang="zh-TW" altLang="en-US" dirty="0" smtClean="0"/>
              <a:t> </a:t>
            </a:r>
            <a:r>
              <a:rPr lang="en-US" altLang="zh-CN" dirty="0" smtClean="0"/>
              <a:t>an </a:t>
            </a:r>
            <a:r>
              <a:rPr lang="en-US" altLang="zh-CN" dirty="0"/>
              <a:t>improvement for the deep learning architecture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[52] investigates the use of </a:t>
            </a:r>
            <a:r>
              <a:rPr lang="en-US" altLang="zh-CN" b="1" dirty="0" smtClean="0">
                <a:solidFill>
                  <a:srgbClr val="FF0000"/>
                </a:solidFill>
              </a:rPr>
              <a:t>Deep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Convolutional </a:t>
            </a:r>
            <a:r>
              <a:rPr lang="en-US" altLang="zh-CN" dirty="0"/>
              <a:t>Networks for sarcasm detection.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19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Shared </a:t>
            </a:r>
            <a:r>
              <a:rPr lang="en-US" altLang="zh-CN" dirty="0"/>
              <a:t>Tasks &amp; Benchmark </a:t>
            </a:r>
            <a:r>
              <a:rPr lang="en-US" altLang="zh-CN" dirty="0" smtClean="0"/>
              <a:t>Datasets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Reference</a:t>
            </a:r>
            <a:r>
              <a:rPr lang="zh-TW" altLang="en-US" dirty="0" smtClean="0"/>
              <a:t> </a:t>
            </a:r>
            <a:r>
              <a:rPr lang="en-US" altLang="zh-CN" dirty="0" smtClean="0"/>
              <a:t>[61</a:t>
            </a:r>
            <a:r>
              <a:rPr lang="en-US" altLang="zh-CN" dirty="0"/>
              <a:t>] describes a shared task on </a:t>
            </a:r>
            <a:r>
              <a:rPr lang="en-US" altLang="zh-CN" b="1" dirty="0">
                <a:solidFill>
                  <a:srgbClr val="FF0000"/>
                </a:solidFill>
              </a:rPr>
              <a:t>sentiment analysis</a:t>
            </a:r>
            <a:r>
              <a:rPr lang="en-US" altLang="zh-CN" dirty="0">
                <a:solidFill>
                  <a:srgbClr val="40403D"/>
                </a:solidFill>
              </a:rPr>
              <a:t> in </a:t>
            </a:r>
            <a:r>
              <a:rPr lang="en-US" altLang="zh-CN" b="1" dirty="0">
                <a:solidFill>
                  <a:srgbClr val="FF0000"/>
                </a:solidFill>
              </a:rPr>
              <a:t>Twitter</a:t>
            </a:r>
            <a:r>
              <a:rPr lang="en-US" altLang="zh-CN" dirty="0"/>
              <a:t>, from </a:t>
            </a:r>
            <a:r>
              <a:rPr lang="en-US" altLang="zh-CN" b="1" dirty="0">
                <a:solidFill>
                  <a:srgbClr val="FF0000"/>
                </a:solidFill>
              </a:rPr>
              <a:t>SemEval-2014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Multiple </a:t>
            </a:r>
            <a:r>
              <a:rPr lang="en-US" altLang="zh-CN" dirty="0"/>
              <a:t>datasets (SMS, LiveJournal, etc.), one of which was a dataset of sarcastic </a:t>
            </a:r>
            <a:r>
              <a:rPr lang="en-US" altLang="zh-CN" dirty="0" smtClean="0"/>
              <a:t>tweets.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best performance for the dataset </a:t>
            </a:r>
            <a:r>
              <a:rPr lang="en-US" altLang="zh-CN" dirty="0" smtClean="0"/>
              <a:t>of</a:t>
            </a:r>
            <a:r>
              <a:rPr lang="zh-TW" altLang="en-US" dirty="0" smtClean="0"/>
              <a:t> </a:t>
            </a:r>
            <a:r>
              <a:rPr lang="en-US" altLang="zh-CN" dirty="0" smtClean="0"/>
              <a:t>sarcastic </a:t>
            </a:r>
            <a:r>
              <a:rPr lang="en-US" altLang="zh-CN" dirty="0"/>
              <a:t>tweets (82.75, versus 77.13, which was the performance of the system that ranked highest</a:t>
            </a:r>
            <a:r>
              <a:rPr lang="en-US" altLang="zh-CN" dirty="0" smtClean="0"/>
              <a:t>) was </a:t>
            </a:r>
            <a:r>
              <a:rPr lang="en-US" altLang="zh-CN" dirty="0"/>
              <a:t>by Reference [62</a:t>
            </a:r>
            <a:r>
              <a:rPr lang="en-US" altLang="zh-CN" dirty="0" smtClean="0"/>
              <a:t>]. They </a:t>
            </a:r>
            <a:r>
              <a:rPr lang="en-US" altLang="zh-CN" dirty="0"/>
              <a:t>use features that </a:t>
            </a:r>
            <a:r>
              <a:rPr lang="en-US" altLang="zh-CN" b="1" dirty="0">
                <a:solidFill>
                  <a:srgbClr val="FF0000"/>
                </a:solidFill>
              </a:rPr>
              <a:t>separately </a:t>
            </a:r>
            <a:r>
              <a:rPr lang="en-US" altLang="zh-CN" b="1" dirty="0" smtClean="0">
                <a:solidFill>
                  <a:srgbClr val="FF0000"/>
                </a:solidFill>
              </a:rPr>
              <a:t>capture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message </a:t>
            </a:r>
            <a:r>
              <a:rPr lang="en-US" altLang="zh-CN" b="1" dirty="0">
                <a:solidFill>
                  <a:srgbClr val="FF0000"/>
                </a:solidFill>
              </a:rPr>
              <a:t>and contextual polarity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Reference </a:t>
            </a:r>
            <a:r>
              <a:rPr lang="en-US" altLang="zh-CN" dirty="0"/>
              <a:t>[20] describes a shared task </a:t>
            </a:r>
            <a:r>
              <a:rPr lang="en-US" altLang="zh-CN" dirty="0" smtClean="0"/>
              <a:t>on </a:t>
            </a:r>
            <a:r>
              <a:rPr lang="en-US" altLang="zh-CN" b="1" dirty="0">
                <a:solidFill>
                  <a:srgbClr val="FF0000"/>
                </a:solidFill>
              </a:rPr>
              <a:t>sentiment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analysis</a:t>
            </a:r>
            <a:r>
              <a:rPr lang="en-US" altLang="zh-CN" dirty="0"/>
              <a:t> of </a:t>
            </a:r>
            <a:r>
              <a:rPr lang="en-US" altLang="zh-CN" b="1" dirty="0">
                <a:solidFill>
                  <a:srgbClr val="FF0000"/>
                </a:solidFill>
              </a:rPr>
              <a:t>figurative </a:t>
            </a:r>
            <a:r>
              <a:rPr lang="en-US" altLang="zh-CN" b="1" dirty="0" smtClean="0">
                <a:solidFill>
                  <a:srgbClr val="FF0000"/>
                </a:solidFill>
              </a:rPr>
              <a:t>language</a:t>
            </a:r>
            <a:r>
              <a:rPr lang="en-US" altLang="zh-CN" dirty="0" smtClean="0">
                <a:solidFill>
                  <a:srgbClr val="40403D"/>
                </a:solidFill>
              </a:rPr>
              <a:t>, </a:t>
            </a:r>
            <a:r>
              <a:rPr lang="en-US" altLang="zh-CN" dirty="0" smtClean="0"/>
              <a:t>from </a:t>
            </a:r>
            <a:r>
              <a:rPr lang="en-US" altLang="zh-CN" b="1" dirty="0" smtClean="0">
                <a:solidFill>
                  <a:srgbClr val="FF0000"/>
                </a:solidFill>
              </a:rPr>
              <a:t>SemEval-2015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dataset of </a:t>
            </a:r>
            <a:r>
              <a:rPr lang="en-US" altLang="zh-CN" b="1" dirty="0" smtClean="0">
                <a:solidFill>
                  <a:srgbClr val="FF0000"/>
                </a:solidFill>
              </a:rPr>
              <a:t>ironic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metaphorical</a:t>
            </a:r>
            <a:r>
              <a:rPr lang="en-US" altLang="zh-CN" dirty="0"/>
              <a:t> statements labeled as </a:t>
            </a:r>
            <a:r>
              <a:rPr lang="en-US" altLang="zh-CN" b="1" dirty="0">
                <a:solidFill>
                  <a:srgbClr val="FF0000"/>
                </a:solidFill>
              </a:rPr>
              <a:t>positive, negative and </a:t>
            </a:r>
            <a:r>
              <a:rPr lang="en-US" altLang="zh-CN" b="1" dirty="0" smtClean="0">
                <a:solidFill>
                  <a:srgbClr val="FF0000"/>
                </a:solidFill>
              </a:rPr>
              <a:t>neutral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teams that participated in the shared task used </a:t>
            </a:r>
            <a:r>
              <a:rPr lang="en-US" altLang="zh-CN" b="1" dirty="0">
                <a:solidFill>
                  <a:srgbClr val="FF0000"/>
                </a:solidFill>
              </a:rPr>
              <a:t>affective resources, character n-grams</a:t>
            </a:r>
            <a:r>
              <a:rPr lang="en-US" altLang="zh-CN" dirty="0"/>
              <a:t>, and </a:t>
            </a:r>
            <a:r>
              <a:rPr lang="en-US" altLang="zh-CN" dirty="0" smtClean="0"/>
              <a:t>so</a:t>
            </a:r>
            <a:r>
              <a:rPr lang="zh-TW" altLang="en-US" dirty="0" smtClean="0"/>
              <a:t> </a:t>
            </a:r>
            <a:r>
              <a:rPr lang="en-US" altLang="zh-CN" dirty="0" smtClean="0"/>
              <a:t>on.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winning team used “</a:t>
            </a:r>
            <a:r>
              <a:rPr lang="en-US" altLang="zh-CN" b="1" dirty="0">
                <a:solidFill>
                  <a:srgbClr val="FF0000"/>
                </a:solidFill>
              </a:rPr>
              <a:t>four lexica</a:t>
            </a:r>
            <a:r>
              <a:rPr lang="en-US" altLang="zh-CN" dirty="0"/>
              <a:t>, one that was automatically generated and three </a:t>
            </a:r>
            <a:r>
              <a:rPr lang="en-US" altLang="zh-CN" dirty="0" smtClean="0"/>
              <a:t>that were</a:t>
            </a:r>
            <a:r>
              <a:rPr lang="zh-TW" altLang="en-US" dirty="0" smtClean="0"/>
              <a:t> </a:t>
            </a:r>
            <a:r>
              <a:rPr lang="en-US" altLang="zh-CN" dirty="0" smtClean="0"/>
              <a:t>manually </a:t>
            </a:r>
            <a:r>
              <a:rPr lang="en-US" altLang="zh-CN" dirty="0"/>
              <a:t>crafted (sic).”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PAKDD 2016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competition dataset consisted of </a:t>
            </a:r>
            <a:r>
              <a:rPr lang="en-US" altLang="zh-CN" b="1" dirty="0">
                <a:solidFill>
                  <a:srgbClr val="FF0000"/>
                </a:solidFill>
              </a:rPr>
              <a:t>Reddit comments </a:t>
            </a:r>
            <a:r>
              <a:rPr lang="en-US" altLang="zh-CN" dirty="0"/>
              <a:t>labeled as either </a:t>
            </a:r>
            <a:r>
              <a:rPr lang="en-US" altLang="zh-CN" b="1" dirty="0" smtClean="0">
                <a:solidFill>
                  <a:srgbClr val="FF0000"/>
                </a:solidFill>
              </a:rPr>
              <a:t>sarcastic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or </a:t>
            </a:r>
            <a:r>
              <a:rPr lang="en-US" altLang="zh-CN" b="1" dirty="0">
                <a:solidFill>
                  <a:srgbClr val="FF0000"/>
                </a:solidFill>
              </a:rPr>
              <a:t>non-sarcastic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>
                <a:solidFill>
                  <a:srgbClr val="40403D"/>
                </a:solidFill>
                <a:latin typeface=""/>
                <a:hlinkClick r:id="rId2"/>
              </a:rPr>
              <a:t>http://www.parrotanalytics.com/pacific-asia-knowledge-discovery-and-data-mining-conference-2016-contest</a:t>
            </a:r>
            <a:r>
              <a:rPr lang="en-US" altLang="zh-CN" dirty="0" smtClean="0">
                <a:solidFill>
                  <a:srgbClr val="40403D"/>
                </a:solidFill>
                <a:latin typeface=""/>
                <a:hlinkClick r:id="rId2"/>
              </a:rPr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80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 Trends in Sarcasm Detection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84" y="1836402"/>
            <a:ext cx="9201391" cy="43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Pattern </a:t>
            </a:r>
            <a:r>
              <a:rPr lang="en-US" altLang="zh-CN" dirty="0" smtClean="0"/>
              <a:t>Discovery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Sarcasm </a:t>
            </a:r>
            <a:r>
              <a:rPr lang="en-US" altLang="zh-CN" dirty="0"/>
              <a:t>may contain </a:t>
            </a:r>
            <a:r>
              <a:rPr lang="en-US" altLang="zh-CN" b="1" dirty="0">
                <a:solidFill>
                  <a:srgbClr val="FF0000"/>
                </a:solidFill>
              </a:rPr>
              <a:t>implicit sentiment </a:t>
            </a:r>
            <a:r>
              <a:rPr lang="en-US" altLang="zh-CN" b="1" dirty="0" smtClean="0">
                <a:solidFill>
                  <a:srgbClr val="FF0000"/>
                </a:solidFill>
              </a:rPr>
              <a:t>phrases</a:t>
            </a:r>
          </a:p>
          <a:p>
            <a:pPr lvl="1"/>
            <a:r>
              <a:rPr lang="en-US" altLang="zh-CN" dirty="0" smtClean="0"/>
              <a:t>e.g. </a:t>
            </a:r>
            <a:r>
              <a:rPr lang="en-US" altLang="zh-CN" dirty="0"/>
              <a:t>“just got off a wonderful 12 </a:t>
            </a:r>
            <a:r>
              <a:rPr lang="en-US" altLang="zh-CN" dirty="0" smtClean="0"/>
              <a:t>hour</a:t>
            </a:r>
            <a:r>
              <a:rPr lang="zh-TW" altLang="en-US" dirty="0" smtClean="0"/>
              <a:t> </a:t>
            </a:r>
            <a:r>
              <a:rPr lang="en-US" altLang="zh-CN" dirty="0" smtClean="0"/>
              <a:t>flight </a:t>
            </a:r>
            <a:r>
              <a:rPr lang="en-US" altLang="zh-CN" dirty="0"/>
              <a:t>sitting next to a crying baby</a:t>
            </a:r>
            <a:r>
              <a:rPr lang="en-US" altLang="zh-CN" dirty="0" smtClean="0"/>
              <a:t>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Reference </a:t>
            </a:r>
            <a:r>
              <a:rPr lang="en-US" altLang="zh-CN" dirty="0"/>
              <a:t>[68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extracts </a:t>
            </a:r>
            <a:r>
              <a:rPr lang="en-US" altLang="zh-CN" dirty="0"/>
              <a:t>sarcastic patterns from a </a:t>
            </a:r>
            <a:r>
              <a:rPr lang="en-US" altLang="zh-CN" b="1" dirty="0" smtClean="0">
                <a:solidFill>
                  <a:srgbClr val="FF0000"/>
                </a:solidFill>
              </a:rPr>
              <a:t>seed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set </a:t>
            </a:r>
            <a:r>
              <a:rPr lang="en-US" altLang="zh-CN" dirty="0"/>
              <a:t>of labeled </a:t>
            </a:r>
            <a:r>
              <a:rPr lang="en-US" altLang="zh-CN" dirty="0" smtClean="0"/>
              <a:t>sentences.</a:t>
            </a:r>
          </a:p>
          <a:p>
            <a:pPr lvl="1"/>
            <a:r>
              <a:rPr lang="en-US" altLang="zh-CN" dirty="0" smtClean="0"/>
              <a:t>first </a:t>
            </a:r>
            <a:r>
              <a:rPr lang="en-US" altLang="zh-CN" dirty="0"/>
              <a:t>select words that either </a:t>
            </a:r>
            <a:r>
              <a:rPr lang="en-US" altLang="zh-CN" b="1" dirty="0">
                <a:solidFill>
                  <a:srgbClr val="FF0000"/>
                </a:solidFill>
              </a:rPr>
              <a:t>occur more frequently</a:t>
            </a:r>
            <a:r>
              <a:rPr lang="en-US" altLang="zh-CN" dirty="0"/>
              <a:t> than an </a:t>
            </a:r>
            <a:r>
              <a:rPr lang="en-US" altLang="zh-CN" dirty="0" smtClean="0"/>
              <a:t>upper</a:t>
            </a:r>
            <a:r>
              <a:rPr lang="zh-TW" altLang="en-US" dirty="0" smtClean="0"/>
              <a:t> </a:t>
            </a:r>
            <a:r>
              <a:rPr lang="en-US" altLang="zh-CN" dirty="0" smtClean="0"/>
              <a:t>threshold </a:t>
            </a:r>
            <a:r>
              <a:rPr lang="en-US" altLang="zh-CN" dirty="0"/>
              <a:t>or </a:t>
            </a:r>
            <a:r>
              <a:rPr lang="en-US" altLang="zh-CN" b="1" dirty="0">
                <a:solidFill>
                  <a:srgbClr val="FF0000"/>
                </a:solidFill>
              </a:rPr>
              <a:t>less frequently than</a:t>
            </a:r>
            <a:r>
              <a:rPr lang="en-US" altLang="zh-CN" dirty="0"/>
              <a:t> a lower threshold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identify </a:t>
            </a:r>
            <a:r>
              <a:rPr lang="en-US" altLang="zh-CN" dirty="0"/>
              <a:t>a large set of </a:t>
            </a:r>
            <a:r>
              <a:rPr lang="en-US" altLang="zh-CN" b="1" dirty="0">
                <a:solidFill>
                  <a:srgbClr val="FF0000"/>
                </a:solidFill>
              </a:rPr>
              <a:t>candidate </a:t>
            </a:r>
            <a:r>
              <a:rPr lang="en-US" altLang="zh-CN" b="1" dirty="0" smtClean="0">
                <a:solidFill>
                  <a:srgbClr val="FF0000"/>
                </a:solidFill>
              </a:rPr>
              <a:t>patterns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from among these extracted words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patterns that </a:t>
            </a:r>
            <a:r>
              <a:rPr lang="en-US" altLang="zh-CN" b="1" dirty="0">
                <a:solidFill>
                  <a:srgbClr val="FF0000"/>
                </a:solidFill>
              </a:rPr>
              <a:t>occur discriminatively </a:t>
            </a:r>
            <a:r>
              <a:rPr lang="en-US" altLang="zh-CN" dirty="0"/>
              <a:t>in either classes </a:t>
            </a:r>
            <a:r>
              <a:rPr lang="en-US" altLang="zh-CN" dirty="0" smtClean="0"/>
              <a:t>are</a:t>
            </a:r>
            <a:r>
              <a:rPr lang="zh-TW" altLang="en-US" dirty="0" smtClean="0"/>
              <a:t> </a:t>
            </a:r>
            <a:r>
              <a:rPr lang="en-US" altLang="zh-CN" dirty="0" smtClean="0"/>
              <a:t>then </a:t>
            </a:r>
            <a:r>
              <a:rPr lang="en-US" altLang="zh-CN" dirty="0"/>
              <a:t>selected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References </a:t>
            </a:r>
            <a:r>
              <a:rPr lang="en-US" altLang="zh-CN" dirty="0"/>
              <a:t>[53] and [</a:t>
            </a:r>
            <a:r>
              <a:rPr lang="en-US" altLang="zh-CN" dirty="0" smtClean="0"/>
              <a:t>8] use </a:t>
            </a:r>
            <a:r>
              <a:rPr lang="en-US" altLang="zh-CN" dirty="0"/>
              <a:t>a similar approach for Czech and English tweets.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22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Pattern Discovery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Reference </a:t>
            </a:r>
            <a:r>
              <a:rPr lang="en-US" altLang="zh-CN" dirty="0"/>
              <a:t>[60 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Hypothesize </a:t>
            </a:r>
            <a:r>
              <a:rPr lang="en-US" altLang="zh-CN" dirty="0"/>
              <a:t>that sarcasm occurs due to a contrast between </a:t>
            </a:r>
            <a:r>
              <a:rPr lang="en-US" altLang="zh-CN" b="1" dirty="0">
                <a:solidFill>
                  <a:srgbClr val="FF0000"/>
                </a:solidFill>
              </a:rPr>
              <a:t>positive verbs </a:t>
            </a:r>
            <a:r>
              <a:rPr lang="en-US" altLang="zh-CN" dirty="0" smtClean="0">
                <a:solidFill>
                  <a:srgbClr val="40403D"/>
                </a:solidFill>
              </a:rPr>
              <a:t>and</a:t>
            </a:r>
            <a:r>
              <a:rPr lang="en-US" altLang="zh-CN" b="1" dirty="0" smtClean="0">
                <a:solidFill>
                  <a:srgbClr val="FF0000"/>
                </a:solidFill>
              </a:rPr>
              <a:t> phrases </a:t>
            </a:r>
            <a:r>
              <a:rPr lang="en-US" altLang="zh-CN" b="1" dirty="0">
                <a:solidFill>
                  <a:srgbClr val="FF0000"/>
                </a:solidFill>
              </a:rPr>
              <a:t>indicating negative situations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e.g. “I love being awake at 4 am with a headache”</a:t>
            </a:r>
          </a:p>
          <a:p>
            <a:pPr lvl="1"/>
            <a:r>
              <a:rPr lang="en-US" altLang="zh-CN" dirty="0" smtClean="0"/>
              <a:t>The algorithm also </a:t>
            </a:r>
            <a:r>
              <a:rPr lang="en-US" altLang="zh-CN" dirty="0"/>
              <a:t>incorporates </a:t>
            </a:r>
            <a:r>
              <a:rPr lang="en-US" altLang="zh-CN" dirty="0" err="1"/>
              <a:t>subsumption</a:t>
            </a:r>
            <a:r>
              <a:rPr lang="en-US" altLang="zh-CN" dirty="0"/>
              <a:t> of shorter situation phrases by longer situation phrases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e.g. “being </a:t>
            </a:r>
            <a:r>
              <a:rPr lang="en-US" altLang="zh-CN" dirty="0"/>
              <a:t>awake at 4 am ” as in the previous example has an implicit negative sentiment in </a:t>
            </a:r>
            <a:r>
              <a:rPr lang="en-US" altLang="zh-CN" dirty="0" smtClean="0"/>
              <a:t>itself as </a:t>
            </a:r>
            <a:r>
              <a:rPr lang="en-US" altLang="zh-CN" dirty="0"/>
              <a:t>compared to the longer phrase “being awake at 4am with a headache </a:t>
            </a:r>
            <a:r>
              <a:rPr lang="en-US" altLang="zh-CN" dirty="0" smtClean="0"/>
              <a:t>.”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[32 ] </a:t>
            </a:r>
            <a:r>
              <a:rPr lang="en-US" altLang="zh-CN" dirty="0" smtClean="0"/>
              <a:t>adapts this </a:t>
            </a:r>
            <a:r>
              <a:rPr lang="en-US" altLang="zh-CN" dirty="0"/>
              <a:t>algorithm by eliminating </a:t>
            </a:r>
            <a:r>
              <a:rPr lang="en-US" altLang="zh-CN" dirty="0" err="1"/>
              <a:t>subsumption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Reference </a:t>
            </a:r>
            <a:r>
              <a:rPr lang="en-US" altLang="zh-CN" dirty="0"/>
              <a:t>[45 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begins </a:t>
            </a:r>
            <a:r>
              <a:rPr lang="en-US" altLang="zh-CN" dirty="0"/>
              <a:t>with a seed set of </a:t>
            </a:r>
            <a:r>
              <a:rPr lang="en-US" altLang="zh-CN" b="1" dirty="0">
                <a:solidFill>
                  <a:srgbClr val="FF0000"/>
                </a:solidFill>
              </a:rPr>
              <a:t>nastiness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b="1" dirty="0" smtClean="0">
                <a:solidFill>
                  <a:srgbClr val="FF0000"/>
                </a:solidFill>
              </a:rPr>
              <a:t>sarcasm </a:t>
            </a:r>
            <a:r>
              <a:rPr lang="en-US" altLang="zh-CN" b="1" dirty="0">
                <a:solidFill>
                  <a:srgbClr val="FF0000"/>
                </a:solidFill>
              </a:rPr>
              <a:t>patterns</a:t>
            </a:r>
            <a:r>
              <a:rPr lang="en-US" altLang="zh-CN" dirty="0"/>
              <a:t>, created using Amazon Mechanical Turk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Train a </a:t>
            </a:r>
            <a:r>
              <a:rPr lang="en-US" altLang="zh-CN" b="1" dirty="0" smtClean="0">
                <a:solidFill>
                  <a:srgbClr val="FF0000"/>
                </a:solidFill>
              </a:rPr>
              <a:t>high </a:t>
            </a:r>
            <a:r>
              <a:rPr lang="en-US" altLang="zh-CN" b="1" dirty="0">
                <a:solidFill>
                  <a:srgbClr val="FF0000"/>
                </a:solidFill>
              </a:rPr>
              <a:t>precision sarcastic post classifier</a:t>
            </a:r>
            <a:r>
              <a:rPr lang="en-US" altLang="zh-CN" dirty="0"/>
              <a:t>, followed by a </a:t>
            </a:r>
            <a:r>
              <a:rPr lang="en-US" altLang="zh-CN" b="1" dirty="0">
                <a:solidFill>
                  <a:srgbClr val="FF0000"/>
                </a:solidFill>
              </a:rPr>
              <a:t>high precision non-sarcastic post </a:t>
            </a:r>
            <a:r>
              <a:rPr lang="en-US" altLang="zh-CN" b="1" dirty="0" smtClean="0">
                <a:solidFill>
                  <a:srgbClr val="FF0000"/>
                </a:solidFill>
              </a:rPr>
              <a:t>classifier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These </a:t>
            </a:r>
            <a:r>
              <a:rPr lang="en-US" altLang="zh-CN" dirty="0"/>
              <a:t>two classifiers are then used to generate a large labeled dataset, which is in turn used </a:t>
            </a:r>
            <a:r>
              <a:rPr lang="en-US" altLang="zh-CN" dirty="0" smtClean="0"/>
              <a:t>to train </a:t>
            </a:r>
            <a:r>
              <a:rPr lang="en-US" altLang="zh-CN" dirty="0"/>
              <a:t>a classifier.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96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Role of Context in Sarcasm Detection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(skipped)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042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Issues with Annotation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Although </a:t>
            </a:r>
            <a:r>
              <a:rPr lang="en-US" altLang="zh-CN" b="1" dirty="0">
                <a:solidFill>
                  <a:srgbClr val="FF0000"/>
                </a:solidFill>
              </a:rPr>
              <a:t>hashtag-based labeling</a:t>
            </a:r>
            <a:r>
              <a:rPr lang="en-US" altLang="zh-CN" dirty="0"/>
              <a:t> can provide large-scale supervision, the </a:t>
            </a:r>
            <a:r>
              <a:rPr lang="en-US" altLang="zh-CN" b="1" dirty="0">
                <a:solidFill>
                  <a:srgbClr val="FF0000"/>
                </a:solidFill>
              </a:rPr>
              <a:t>quality</a:t>
            </a:r>
            <a:r>
              <a:rPr lang="en-US" altLang="zh-CN" dirty="0"/>
              <a:t> of the </a:t>
            </a:r>
            <a:r>
              <a:rPr lang="en-US" altLang="zh-CN" dirty="0" smtClean="0"/>
              <a:t>dataset may </a:t>
            </a:r>
            <a:r>
              <a:rPr lang="en-US" altLang="zh-CN" dirty="0"/>
              <a:t>be </a:t>
            </a:r>
            <a:r>
              <a:rPr lang="en-US" altLang="zh-CN" b="1" dirty="0">
                <a:solidFill>
                  <a:srgbClr val="FF0000"/>
                </a:solidFill>
              </a:rPr>
              <a:t>dubious</a:t>
            </a:r>
            <a:r>
              <a:rPr lang="en-US" altLang="zh-CN" dirty="0"/>
              <a:t>. This is particularly true in the case of using #not to indicate insincere </a:t>
            </a:r>
            <a:r>
              <a:rPr lang="en-US" altLang="zh-CN" dirty="0" smtClean="0"/>
              <a:t>sentiment. 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[41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shows </a:t>
            </a:r>
            <a:r>
              <a:rPr lang="en-US" altLang="zh-CN" dirty="0"/>
              <a:t>that #not is often used to express sarcasm—while the rest of the </a:t>
            </a:r>
            <a:r>
              <a:rPr lang="en-US" altLang="zh-CN" dirty="0" smtClean="0"/>
              <a:t>sentence is </a:t>
            </a:r>
            <a:r>
              <a:rPr lang="en-US" altLang="zh-CN" dirty="0"/>
              <a:t>not sufficient for identifying the sarcasm</a:t>
            </a:r>
            <a:r>
              <a:rPr lang="en-US" altLang="zh-CN" dirty="0" smtClean="0"/>
              <a:t>.</a:t>
            </a:r>
          </a:p>
          <a:p>
            <a:pPr lvl="3"/>
            <a:r>
              <a:rPr lang="en-US" altLang="zh-CN" dirty="0" smtClean="0"/>
              <a:t>For </a:t>
            </a:r>
            <a:r>
              <a:rPr lang="en-US" altLang="zh-CN" dirty="0"/>
              <a:t>example, “Looking forward to going back to </a:t>
            </a:r>
            <a:r>
              <a:rPr lang="en-US" altLang="zh-CN" dirty="0" smtClean="0"/>
              <a:t>school tomorrow </a:t>
            </a:r>
            <a:r>
              <a:rPr lang="en-US" altLang="zh-CN" dirty="0"/>
              <a:t>#not</a:t>
            </a:r>
            <a:r>
              <a:rPr lang="en-US" altLang="zh-CN" dirty="0" smtClean="0"/>
              <a:t>.”</a:t>
            </a:r>
          </a:p>
          <a:p>
            <a:pPr lvl="3"/>
            <a:r>
              <a:rPr lang="en-US" altLang="zh-CN" dirty="0"/>
              <a:t>“Looking forward to going back to school tomorrow ”—which may not have a sarcastic interpretation</a:t>
            </a:r>
          </a:p>
          <a:p>
            <a:pPr lvl="2"/>
            <a:r>
              <a:rPr lang="en-US" altLang="zh-CN" dirty="0"/>
              <a:t>hashtag-based supervision may cause </a:t>
            </a:r>
            <a:r>
              <a:rPr lang="en-US" altLang="zh-CN" b="1" dirty="0">
                <a:solidFill>
                  <a:srgbClr val="FF0000"/>
                </a:solidFill>
              </a:rPr>
              <a:t>ambiguities</a:t>
            </a:r>
            <a:r>
              <a:rPr lang="en-US" altLang="zh-CN" dirty="0"/>
              <a:t> (or be incorrect) in some cases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[21 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train </a:t>
            </a:r>
            <a:r>
              <a:rPr lang="en-US" altLang="zh-CN" dirty="0"/>
              <a:t>their deep learning-based model using a </a:t>
            </a:r>
            <a:r>
              <a:rPr lang="en-US" altLang="zh-CN" dirty="0" smtClean="0"/>
              <a:t>large dataset </a:t>
            </a:r>
            <a:r>
              <a:rPr lang="en-US" altLang="zh-CN" dirty="0"/>
              <a:t>of hashtag-annotated </a:t>
            </a:r>
            <a:r>
              <a:rPr lang="en-US" altLang="zh-CN" dirty="0" smtClean="0"/>
              <a:t>tweets</a:t>
            </a:r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/>
              <a:t>a test set of manually annotated </a:t>
            </a:r>
            <a:r>
              <a:rPr lang="en-US" altLang="zh-CN" dirty="0" smtClean="0"/>
              <a:t>tweets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most reported works that use hashtag-based supervision, the </a:t>
            </a:r>
            <a:r>
              <a:rPr lang="en-US" altLang="zh-CN" b="1" dirty="0">
                <a:solidFill>
                  <a:srgbClr val="FF0000"/>
                </a:solidFill>
              </a:rPr>
              <a:t>hashtag </a:t>
            </a:r>
            <a:r>
              <a:rPr lang="en-US" altLang="zh-CN" dirty="0">
                <a:solidFill>
                  <a:srgbClr val="40403D"/>
                </a:solidFill>
              </a:rPr>
              <a:t>is</a:t>
            </a:r>
            <a:r>
              <a:rPr lang="en-US" altLang="zh-CN" b="1" dirty="0">
                <a:solidFill>
                  <a:srgbClr val="FF0000"/>
                </a:solidFill>
              </a:rPr>
              <a:t> removed </a:t>
            </a:r>
            <a:r>
              <a:rPr lang="en-US" altLang="zh-CN" dirty="0"/>
              <a:t>in the pre-processing </a:t>
            </a:r>
            <a:r>
              <a:rPr lang="en-US" altLang="zh-CN" dirty="0" smtClean="0"/>
              <a:t>step.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65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1"/>
            <a:r>
              <a:rPr kumimoji="1" lang="en-US" altLang="zh-CN" dirty="0" smtClean="0"/>
              <a:t>Characteristics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sarcasm</a:t>
            </a:r>
          </a:p>
          <a:p>
            <a:pPr lvl="2"/>
            <a:r>
              <a:rPr kumimoji="1" lang="en-US" altLang="zh-CN" dirty="0" smtClean="0"/>
              <a:t>Occurs </a:t>
            </a:r>
            <a:r>
              <a:rPr kumimoji="1" lang="en-US" altLang="zh-CN" b="1" dirty="0">
                <a:solidFill>
                  <a:srgbClr val="FF0000"/>
                </a:solidFill>
              </a:rPr>
              <a:t>along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several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dimensions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11] 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namely</a:t>
            </a:r>
            <a:r>
              <a:rPr kumimoji="1" lang="en-US" altLang="zh-CN" dirty="0"/>
              <a:t>, failed expectation, pragmatic insincerity, negative tension, and </a:t>
            </a:r>
            <a:r>
              <a:rPr kumimoji="1" lang="en-US" altLang="zh-CN" dirty="0" smtClean="0"/>
              <a:t>the presence </a:t>
            </a:r>
            <a:r>
              <a:rPr kumimoji="1" lang="en-US" altLang="zh-CN" dirty="0"/>
              <a:t>of a </a:t>
            </a:r>
            <a:r>
              <a:rPr kumimoji="1" lang="en-US" altLang="zh-CN" dirty="0" smtClean="0"/>
              <a:t>victim</a:t>
            </a:r>
          </a:p>
          <a:p>
            <a:pPr lvl="2"/>
            <a:r>
              <a:rPr kumimoji="1" lang="en-US" altLang="zh-CN" dirty="0" smtClean="0"/>
              <a:t>Can </a:t>
            </a:r>
            <a:r>
              <a:rPr kumimoji="1" lang="en-US" altLang="zh-CN" dirty="0"/>
              <a:t>be </a:t>
            </a:r>
            <a:r>
              <a:rPr kumimoji="1" lang="en-US" altLang="zh-CN" b="1" dirty="0">
                <a:solidFill>
                  <a:srgbClr val="FF0000"/>
                </a:solidFill>
              </a:rPr>
              <a:t>understood</a:t>
            </a:r>
            <a:r>
              <a:rPr kumimoji="1" lang="en-US" altLang="zh-CN" dirty="0"/>
              <a:t> in terms of </a:t>
            </a:r>
            <a:r>
              <a:rPr kumimoji="1" lang="en-US" altLang="zh-CN" dirty="0" smtClean="0"/>
              <a:t>the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response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 </a:t>
            </a:r>
            <a:r>
              <a:rPr kumimoji="1" lang="en-US" altLang="zh-CN" dirty="0" smtClean="0"/>
              <a:t>elicits</a:t>
            </a:r>
            <a:r>
              <a:rPr kumimoji="1" lang="en-US" altLang="zh-CN" dirty="0"/>
              <a:t> [16]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may </a:t>
            </a:r>
            <a:r>
              <a:rPr kumimoji="1" lang="en-US" altLang="zh-CN" dirty="0"/>
              <a:t>be laughter, </a:t>
            </a:r>
            <a:r>
              <a:rPr kumimoji="1" lang="en-US" altLang="zh-CN" dirty="0" smtClean="0"/>
              <a:t>no response, </a:t>
            </a:r>
            <a:r>
              <a:rPr kumimoji="1" lang="en-US" altLang="zh-CN" dirty="0"/>
              <a:t>smile, sarcasm (in retort), a change of topic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literal reply, and non-verbal reactions(a popular non-verbal reaction would be rolling one’s eyes</a:t>
            </a:r>
            <a:r>
              <a:rPr kumimoji="1" lang="en-US" altLang="zh-CN" dirty="0" smtClean="0"/>
              <a:t>). 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Arises </a:t>
            </a:r>
            <a:r>
              <a:rPr kumimoji="1" lang="en-US" altLang="zh-CN" dirty="0"/>
              <a:t>when there is </a:t>
            </a:r>
            <a:r>
              <a:rPr kumimoji="1" lang="en-US" altLang="zh-CN" b="1" dirty="0">
                <a:solidFill>
                  <a:srgbClr val="FF0000"/>
                </a:solidFill>
              </a:rPr>
              <a:t>situational disparity </a:t>
            </a:r>
            <a:r>
              <a:rPr kumimoji="1" lang="en-US" altLang="zh-CN" dirty="0"/>
              <a:t>between </a:t>
            </a:r>
            <a:r>
              <a:rPr kumimoji="1" lang="en-US" altLang="zh-CN" b="1" dirty="0">
                <a:solidFill>
                  <a:srgbClr val="FF0000"/>
                </a:solidFill>
              </a:rPr>
              <a:t>text</a:t>
            </a:r>
            <a:r>
              <a:rPr kumimoji="1" lang="en-US" altLang="zh-CN" dirty="0"/>
              <a:t> and </a:t>
            </a:r>
            <a:r>
              <a:rPr kumimoji="1" lang="en-US" altLang="zh-CN" b="1" dirty="0">
                <a:solidFill>
                  <a:srgbClr val="FF0000"/>
                </a:solidFill>
              </a:rPr>
              <a:t>contextual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information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76]</a:t>
            </a:r>
            <a:endParaRPr kumimoji="1" lang="en-US" altLang="zh-CN" dirty="0" smtClean="0"/>
          </a:p>
          <a:p>
            <a:pPr lvl="3"/>
            <a:r>
              <a:rPr kumimoji="1" lang="en-US" altLang="zh-CN" smtClean="0"/>
              <a:t>e.g</a:t>
            </a:r>
            <a:r>
              <a:rPr kumimoji="1" lang="en-US" altLang="zh-CN" dirty="0" smtClean="0"/>
              <a:t>. “I </a:t>
            </a:r>
            <a:r>
              <a:rPr kumimoji="1" lang="en-US" altLang="zh-CN" dirty="0"/>
              <a:t>love being </a:t>
            </a:r>
            <a:r>
              <a:rPr kumimoji="1" lang="en-US" altLang="zh-CN" dirty="0" smtClean="0"/>
              <a:t>ignored”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69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Issues with Annotation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Even </a:t>
            </a:r>
            <a:r>
              <a:rPr lang="en-US" altLang="zh-CN" dirty="0"/>
              <a:t>in the case </a:t>
            </a:r>
            <a:r>
              <a:rPr lang="en-US" altLang="zh-CN" dirty="0" smtClean="0"/>
              <a:t>of</a:t>
            </a:r>
            <a:r>
              <a:rPr lang="zh-TW" altLang="en-US" dirty="0" smtClean="0"/>
              <a:t> </a:t>
            </a:r>
            <a:r>
              <a:rPr lang="en-US" altLang="zh-CN" dirty="0" smtClean="0"/>
              <a:t>manually </a:t>
            </a:r>
            <a:r>
              <a:rPr lang="en-US" altLang="zh-CN" dirty="0"/>
              <a:t>annotated datasets, the quality of the annotation is a concern. </a:t>
            </a:r>
            <a:r>
              <a:rPr lang="en-US" altLang="zh-CN" dirty="0" smtClean="0"/>
              <a:t>Since</a:t>
            </a:r>
            <a:r>
              <a:rPr lang="zh-TW" altLang="en-US" dirty="0" smtClean="0"/>
              <a:t> </a:t>
            </a:r>
            <a:r>
              <a:rPr lang="en-US" altLang="zh-CN" dirty="0" smtClean="0"/>
              <a:t>sarcasm </a:t>
            </a:r>
            <a:r>
              <a:rPr lang="en-US" altLang="zh-CN" dirty="0"/>
              <a:t>is a </a:t>
            </a:r>
            <a:r>
              <a:rPr lang="en-US" altLang="zh-CN" b="1" dirty="0">
                <a:solidFill>
                  <a:srgbClr val="FF0000"/>
                </a:solidFill>
              </a:rPr>
              <a:t>subjective</a:t>
            </a:r>
            <a:r>
              <a:rPr lang="en-US" altLang="zh-CN" dirty="0"/>
              <a:t> phenomenon, the </a:t>
            </a:r>
            <a:r>
              <a:rPr lang="en-US" altLang="zh-CN" b="1" dirty="0">
                <a:solidFill>
                  <a:srgbClr val="FF0000"/>
                </a:solidFill>
              </a:rPr>
              <a:t>inter-annotator agreement </a:t>
            </a:r>
            <a:r>
              <a:rPr lang="en-US" altLang="zh-CN" dirty="0"/>
              <a:t>values reported in past </a:t>
            </a:r>
            <a:r>
              <a:rPr lang="en-US" altLang="zh-CN" dirty="0" smtClean="0"/>
              <a:t>work</a:t>
            </a:r>
            <a:r>
              <a:rPr lang="zh-TW" altLang="en-US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b="1" dirty="0">
                <a:solidFill>
                  <a:srgbClr val="FF0000"/>
                </a:solidFill>
              </a:rPr>
              <a:t>diverse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[68 ] indicates an agreement of </a:t>
            </a:r>
            <a:r>
              <a:rPr lang="en-US" altLang="zh-CN" dirty="0" smtClean="0"/>
              <a:t>0.34.</a:t>
            </a:r>
            <a:r>
              <a:rPr lang="zh-TW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value in the case of Reference [18 </a:t>
            </a:r>
            <a:r>
              <a:rPr lang="en-US" altLang="zh-CN" dirty="0" smtClean="0"/>
              <a:t>]</a:t>
            </a:r>
            <a:r>
              <a:rPr lang="zh-TW" altLang="en-US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0.79, while for Reference [60 ], it is 0.81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[30 ] performs an interesting study on </a:t>
            </a:r>
            <a:r>
              <a:rPr lang="en-US" altLang="zh-CN" dirty="0" smtClean="0"/>
              <a:t>cross</a:t>
            </a:r>
            <a:r>
              <a:rPr lang="en-US" altLang="zh-TW" dirty="0" smtClean="0"/>
              <a:t>-</a:t>
            </a:r>
            <a:r>
              <a:rPr lang="en-US" altLang="zh-CN" dirty="0" smtClean="0"/>
              <a:t>cultural</a:t>
            </a:r>
            <a:r>
              <a:rPr lang="zh-TW" altLang="en-US" dirty="0"/>
              <a:t> </a:t>
            </a:r>
            <a:r>
              <a:rPr lang="en-US" altLang="zh-CN" dirty="0" smtClean="0"/>
              <a:t>sarcasm </a:t>
            </a:r>
            <a:r>
              <a:rPr lang="en-US" altLang="zh-CN" dirty="0"/>
              <a:t>annotation.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compare </a:t>
            </a:r>
            <a:r>
              <a:rPr lang="en-US" altLang="zh-CN" dirty="0"/>
              <a:t>annotations by Indian and American annotators </a:t>
            </a:r>
            <a:r>
              <a:rPr lang="en-US" altLang="zh-CN" dirty="0" smtClean="0"/>
              <a:t>and</a:t>
            </a:r>
            <a:r>
              <a:rPr lang="zh-TW" altLang="en-US" dirty="0" smtClean="0"/>
              <a:t> </a:t>
            </a:r>
            <a:r>
              <a:rPr lang="en-US" altLang="zh-CN" dirty="0" smtClean="0"/>
              <a:t>show </a:t>
            </a:r>
            <a:r>
              <a:rPr lang="en-US" altLang="zh-CN" dirty="0"/>
              <a:t>that Indian annotators agree with each other more than their American counterparts.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e.g.  </a:t>
            </a:r>
            <a:r>
              <a:rPr lang="en-US" altLang="zh-CN" dirty="0"/>
              <a:t>“It’s sunny outside and I am at </a:t>
            </a:r>
            <a:r>
              <a:rPr lang="en-US" altLang="zh-CN" dirty="0" smtClean="0"/>
              <a:t>work.</a:t>
            </a:r>
            <a:r>
              <a:rPr lang="zh-TW" altLang="en-US" dirty="0" smtClean="0"/>
              <a:t> </a:t>
            </a:r>
            <a:r>
              <a:rPr lang="en-US" altLang="zh-CN" dirty="0" smtClean="0"/>
              <a:t>Yay </a:t>
            </a:r>
            <a:r>
              <a:rPr lang="en-US" altLang="zh-CN" dirty="0"/>
              <a:t>” is considered sarcastic by the American annotators, but non-sarcastic by Indian </a:t>
            </a:r>
            <a:r>
              <a:rPr lang="en-US" altLang="zh-CN" dirty="0" smtClean="0"/>
              <a:t>annotators</a:t>
            </a:r>
            <a:r>
              <a:rPr lang="zh-TW" altLang="en-US" dirty="0" smtClean="0"/>
              <a:t> </a:t>
            </a:r>
            <a:r>
              <a:rPr lang="en-US" altLang="zh-CN" dirty="0" smtClean="0"/>
              <a:t>due </a:t>
            </a:r>
            <a:r>
              <a:rPr lang="en-US" altLang="zh-CN" dirty="0"/>
              <a:t>to typical Indian climate.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76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en-US" altLang="zh-CN" dirty="0"/>
              <a:t>Issues with Sentiment as a </a:t>
            </a:r>
            <a:r>
              <a:rPr lang="en-US" altLang="zh-CN" dirty="0" smtClean="0"/>
              <a:t>Feature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Several </a:t>
            </a:r>
            <a:r>
              <a:rPr lang="en-US" altLang="zh-CN" dirty="0"/>
              <a:t>approaches use </a:t>
            </a:r>
            <a:r>
              <a:rPr lang="en-US" altLang="zh-CN" b="1" dirty="0">
                <a:solidFill>
                  <a:srgbClr val="FF0000"/>
                </a:solidFill>
              </a:rPr>
              <a:t>lexical sentiment </a:t>
            </a:r>
            <a:r>
              <a:rPr lang="en-US" altLang="zh-CN" dirty="0"/>
              <a:t>as a feature to the sarcasm classifier.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these </a:t>
            </a:r>
            <a:r>
              <a:rPr lang="en-US" altLang="zh-CN" dirty="0"/>
              <a:t>approaches </a:t>
            </a:r>
            <a:r>
              <a:rPr lang="en-US" altLang="zh-CN" b="1" dirty="0">
                <a:solidFill>
                  <a:srgbClr val="FF0000"/>
                </a:solidFill>
              </a:rPr>
              <a:t>require ‘surface polarity’</a:t>
            </a:r>
            <a:r>
              <a:rPr lang="en-US" altLang="zh-CN" dirty="0"/>
              <a:t>: the apparent polarity of a sentence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[6] predicts </a:t>
            </a:r>
            <a:r>
              <a:rPr lang="en-US" altLang="zh-CN" dirty="0"/>
              <a:t>a sentence as sarcastic if a </a:t>
            </a:r>
            <a:r>
              <a:rPr lang="en-US" altLang="zh-CN" b="1" dirty="0">
                <a:solidFill>
                  <a:srgbClr val="FF0000"/>
                </a:solidFill>
              </a:rPr>
              <a:t>negative </a:t>
            </a:r>
            <a:r>
              <a:rPr lang="en-US" altLang="zh-CN" b="1" dirty="0" smtClean="0">
                <a:solidFill>
                  <a:srgbClr val="FF0000"/>
                </a:solidFill>
              </a:rPr>
              <a:t>phrase </a:t>
            </a:r>
            <a:r>
              <a:rPr lang="en-US" altLang="zh-CN" dirty="0" smtClean="0"/>
              <a:t>occurs </a:t>
            </a:r>
            <a:r>
              <a:rPr lang="en-US" altLang="zh-CN" b="1" dirty="0">
                <a:solidFill>
                  <a:srgbClr val="FF0000"/>
                </a:solidFill>
              </a:rPr>
              <a:t>in a positive sentence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36] uses </a:t>
            </a:r>
            <a:r>
              <a:rPr lang="en-US" altLang="zh-CN" b="1" dirty="0">
                <a:solidFill>
                  <a:srgbClr val="FF0000"/>
                </a:solidFill>
              </a:rPr>
              <a:t>sentiment of a past </a:t>
            </a:r>
            <a:r>
              <a:rPr lang="en-US" altLang="zh-CN" b="1" dirty="0" smtClean="0">
                <a:solidFill>
                  <a:srgbClr val="FF0000"/>
                </a:solidFill>
              </a:rPr>
              <a:t>tweet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by </a:t>
            </a:r>
            <a:r>
              <a:rPr lang="en-US" altLang="zh-CN" dirty="0"/>
              <a:t>the author to predict sarcasm.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59] captures </a:t>
            </a:r>
            <a:r>
              <a:rPr lang="en-US" altLang="zh-CN" b="1" dirty="0">
                <a:solidFill>
                  <a:srgbClr val="FF0000"/>
                </a:solidFill>
              </a:rPr>
              <a:t>polarity</a:t>
            </a:r>
            <a:r>
              <a:rPr lang="en-US" altLang="zh-CN" dirty="0"/>
              <a:t> in terms of two emotion </a:t>
            </a:r>
            <a:r>
              <a:rPr lang="en-US" altLang="zh-CN" dirty="0" smtClean="0"/>
              <a:t>dimensions: </a:t>
            </a:r>
            <a:r>
              <a:rPr lang="en-US" altLang="zh-CN" b="1" dirty="0" smtClean="0">
                <a:solidFill>
                  <a:srgbClr val="FF0000"/>
                </a:solidFill>
              </a:rPr>
              <a:t>activation </a:t>
            </a:r>
            <a:r>
              <a:rPr lang="en-US" altLang="zh-CN" dirty="0">
                <a:solidFill>
                  <a:srgbClr val="40403D"/>
                </a:solidFill>
              </a:rPr>
              <a:t>and</a:t>
            </a:r>
            <a:r>
              <a:rPr lang="en-US" altLang="zh-CN" b="1" dirty="0">
                <a:solidFill>
                  <a:srgbClr val="FF0000"/>
                </a:solidFill>
              </a:rPr>
              <a:t> pleasantness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[9] uses a </a:t>
            </a:r>
            <a:r>
              <a:rPr lang="en-US" altLang="zh-CN" b="1" dirty="0">
                <a:solidFill>
                  <a:srgbClr val="FF0000"/>
                </a:solidFill>
              </a:rPr>
              <a:t>sentiment imbalance </a:t>
            </a:r>
            <a:r>
              <a:rPr lang="en-US" altLang="zh-CN" dirty="0"/>
              <a:t>feature that is </a:t>
            </a:r>
            <a:r>
              <a:rPr lang="en-US" altLang="zh-CN" dirty="0" smtClean="0"/>
              <a:t>represented</a:t>
            </a:r>
            <a:r>
              <a:rPr lang="zh-TW" altLang="en-US" dirty="0" smtClean="0"/>
              <a:t> </a:t>
            </a:r>
            <a:r>
              <a:rPr lang="en-US" altLang="zh-CN" dirty="0" smtClean="0"/>
              <a:t>by </a:t>
            </a:r>
            <a:r>
              <a:rPr lang="en-US" altLang="zh-CN" dirty="0"/>
              <a:t>star rating of a review disagreeing with the surface polarity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[7] cascades </a:t>
            </a:r>
            <a:r>
              <a:rPr lang="en-US" altLang="zh-CN" dirty="0" smtClean="0"/>
              <a:t>sarcasm detection </a:t>
            </a:r>
            <a:r>
              <a:rPr lang="en-US" altLang="zh-CN" dirty="0"/>
              <a:t>and sentiment </a:t>
            </a:r>
            <a:r>
              <a:rPr lang="en-US" altLang="zh-CN" dirty="0" smtClean="0"/>
              <a:t>detection</a:t>
            </a:r>
          </a:p>
          <a:p>
            <a:pPr lvl="2"/>
            <a:r>
              <a:rPr lang="en-US" altLang="zh-CN" dirty="0" smtClean="0"/>
              <a:t>observes </a:t>
            </a:r>
            <a:r>
              <a:rPr lang="en-US" altLang="zh-CN" dirty="0"/>
              <a:t>an </a:t>
            </a:r>
            <a:r>
              <a:rPr lang="en-US" altLang="zh-CN" b="1" dirty="0">
                <a:solidFill>
                  <a:srgbClr val="FF0000"/>
                </a:solidFill>
              </a:rPr>
              <a:t>improvement</a:t>
            </a:r>
            <a:r>
              <a:rPr lang="en-US" altLang="zh-CN" dirty="0"/>
              <a:t> of 4% in accuracy for </a:t>
            </a:r>
            <a:r>
              <a:rPr lang="en-US" altLang="zh-CN" b="1" dirty="0" smtClean="0">
                <a:solidFill>
                  <a:srgbClr val="FF0000"/>
                </a:solidFill>
              </a:rPr>
              <a:t>sentiment classification</a:t>
            </a:r>
            <a:r>
              <a:rPr lang="en-US" altLang="zh-CN" dirty="0"/>
              <a:t>, when sentiment detection is aware of sarcastic nature of text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[47] </a:t>
            </a:r>
            <a:r>
              <a:rPr lang="en-US" altLang="zh-CN" dirty="0" smtClean="0"/>
              <a:t>also demonstrates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impact of sarcasm detection </a:t>
            </a:r>
            <a:r>
              <a:rPr lang="en-US" altLang="zh-CN" dirty="0"/>
              <a:t>on </a:t>
            </a:r>
            <a:r>
              <a:rPr lang="en-US" altLang="zh-CN" b="1" dirty="0">
                <a:solidFill>
                  <a:srgbClr val="FF0000"/>
                </a:solidFill>
              </a:rPr>
              <a:t>sentiment classification </a:t>
            </a:r>
            <a:r>
              <a:rPr lang="en-US" altLang="zh-CN" dirty="0"/>
              <a:t>using modules from </a:t>
            </a:r>
            <a:r>
              <a:rPr lang="en-US" altLang="zh-CN" dirty="0" smtClean="0"/>
              <a:t>the GATE </a:t>
            </a:r>
            <a:r>
              <a:rPr lang="en-US" altLang="zh-CN" dirty="0"/>
              <a:t>framework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Using </a:t>
            </a:r>
            <a:r>
              <a:rPr lang="en-US" altLang="zh-CN" dirty="0"/>
              <a:t>simple rules to detect sarcasm expressed through hashtags, they </a:t>
            </a:r>
            <a:r>
              <a:rPr lang="en-US" altLang="zh-CN" dirty="0" smtClean="0"/>
              <a:t>improve the </a:t>
            </a:r>
            <a:r>
              <a:rPr lang="en-US" altLang="zh-CN" dirty="0"/>
              <a:t>performance of sentiment classification by detecting sarcasm. </a:t>
            </a:r>
            <a:endParaRPr lang="en-US" altLang="zh-CN" dirty="0" smtClean="0"/>
          </a:p>
          <a:p>
            <a:pPr lvl="2"/>
            <a:r>
              <a:rPr lang="en-US" altLang="zh-CN" dirty="0"/>
              <a:t>O</a:t>
            </a:r>
            <a:r>
              <a:rPr lang="en-US" altLang="zh-CN" dirty="0" smtClean="0"/>
              <a:t>bserves </a:t>
            </a:r>
            <a:r>
              <a:rPr lang="en-US" altLang="zh-CN" dirty="0"/>
              <a:t>that sarcasm may not always </a:t>
            </a:r>
            <a:r>
              <a:rPr lang="en-US" altLang="zh-CN" b="1" dirty="0">
                <a:solidFill>
                  <a:srgbClr val="FF0000"/>
                </a:solidFill>
              </a:rPr>
              <a:t>flip</a:t>
            </a:r>
            <a:r>
              <a:rPr lang="en-US" altLang="zh-CN" dirty="0"/>
              <a:t> the </a:t>
            </a:r>
            <a:r>
              <a:rPr lang="en-US" altLang="zh-CN" b="1" dirty="0">
                <a:solidFill>
                  <a:srgbClr val="FF0000"/>
                </a:solidFill>
              </a:rPr>
              <a:t>polarity</a:t>
            </a:r>
            <a:r>
              <a:rPr lang="en-US" altLang="zh-CN" dirty="0"/>
              <a:t>. The example they quote is: “</a:t>
            </a:r>
            <a:r>
              <a:rPr lang="en-US" altLang="zh-CN" dirty="0" smtClean="0"/>
              <a:t>Its not </a:t>
            </a:r>
            <a:r>
              <a:rPr lang="en-US" altLang="zh-CN" dirty="0"/>
              <a:t>like I wanted to eat breakfast anyway. #sarcasm.”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7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Dealing </a:t>
            </a:r>
            <a:r>
              <a:rPr lang="en-US" altLang="zh-CN" dirty="0"/>
              <a:t>with Skewed </a:t>
            </a:r>
            <a:r>
              <a:rPr lang="en-US" altLang="zh-CN" dirty="0" smtClean="0"/>
              <a:t>Datasets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Sarcasm </a:t>
            </a:r>
            <a:r>
              <a:rPr lang="en-US" altLang="zh-CN" dirty="0"/>
              <a:t>is an </a:t>
            </a:r>
            <a:r>
              <a:rPr lang="en-US" altLang="zh-CN" b="1" dirty="0">
                <a:solidFill>
                  <a:srgbClr val="FF0000"/>
                </a:solidFill>
              </a:rPr>
              <a:t>infrequent</a:t>
            </a:r>
            <a:r>
              <a:rPr lang="en-US" altLang="zh-CN" dirty="0"/>
              <a:t> phenomenon of sentiment expression. This </a:t>
            </a:r>
            <a:r>
              <a:rPr lang="en-US" altLang="zh-CN" b="1" dirty="0">
                <a:solidFill>
                  <a:srgbClr val="FF0000"/>
                </a:solidFill>
              </a:rPr>
              <a:t>skew</a:t>
            </a:r>
            <a:r>
              <a:rPr lang="en-US" altLang="zh-CN" dirty="0"/>
              <a:t> also reflects in </a:t>
            </a:r>
            <a:r>
              <a:rPr lang="en-US" altLang="zh-CN" dirty="0" smtClean="0"/>
              <a:t>datasets.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[68] uses a dataset with a small set of sentences are marked as sarcastic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12.5</a:t>
            </a:r>
            <a:r>
              <a:rPr lang="en-US" altLang="zh-CN" dirty="0"/>
              <a:t>% of </a:t>
            </a:r>
            <a:r>
              <a:rPr lang="en-US" altLang="zh-CN" dirty="0" smtClean="0"/>
              <a:t>tweets in </a:t>
            </a:r>
            <a:r>
              <a:rPr lang="en-US" altLang="zh-CN" dirty="0"/>
              <a:t>the Italian dataset given by </a:t>
            </a:r>
            <a:r>
              <a:rPr lang="en-US" altLang="zh-CN" dirty="0" smtClean="0"/>
              <a:t>Reference [3] are sarcastic.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</a:t>
            </a:r>
            <a:r>
              <a:rPr lang="en-US" altLang="zh-CN" dirty="0" smtClean="0"/>
              <a:t>55] presents </a:t>
            </a:r>
            <a:r>
              <a:rPr lang="en-US" altLang="zh-CN" dirty="0"/>
              <a:t>a balanced dataset of 15k tweets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some articles, specialized techniques are used </a:t>
            </a:r>
            <a:r>
              <a:rPr lang="en-US" altLang="zh-CN" dirty="0" smtClean="0"/>
              <a:t>to deal </a:t>
            </a:r>
            <a:r>
              <a:rPr lang="en-US" altLang="zh-CN" dirty="0"/>
              <a:t>with the dataset </a:t>
            </a:r>
            <a:r>
              <a:rPr lang="en-US" altLang="zh-CN" dirty="0" smtClean="0"/>
              <a:t>imbalances.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[43] presents a </a:t>
            </a:r>
            <a:r>
              <a:rPr lang="en-US" altLang="zh-CN" b="1" dirty="0">
                <a:solidFill>
                  <a:srgbClr val="FF0000"/>
                </a:solidFill>
              </a:rPr>
              <a:t>multi-strategy </a:t>
            </a:r>
            <a:r>
              <a:rPr lang="en-US" altLang="zh-CN" b="1" dirty="0" smtClean="0">
                <a:solidFill>
                  <a:srgbClr val="FF0000"/>
                </a:solidFill>
              </a:rPr>
              <a:t>ensemble </a:t>
            </a:r>
            <a:r>
              <a:rPr lang="en-US" altLang="zh-CN" dirty="0" smtClean="0"/>
              <a:t>learning </a:t>
            </a:r>
            <a:r>
              <a:rPr lang="en-US" altLang="zh-CN" dirty="0"/>
              <a:t>approach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[34] uses </a:t>
            </a:r>
            <a:r>
              <a:rPr lang="en-US" altLang="zh-CN" b="1" dirty="0">
                <a:solidFill>
                  <a:srgbClr val="FF0000"/>
                </a:solidFill>
              </a:rPr>
              <a:t>SVM-perf</a:t>
            </a:r>
            <a:r>
              <a:rPr lang="en-US" altLang="zh-CN" dirty="0"/>
              <a:t> that performs F-score optimization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Similarly, to </a:t>
            </a:r>
            <a:r>
              <a:rPr lang="en-US" altLang="zh-CN" dirty="0"/>
              <a:t>deal with sparse features and skewness of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[73] introduce an </a:t>
            </a:r>
            <a:r>
              <a:rPr lang="en-US" altLang="zh-CN" b="1" dirty="0" smtClean="0">
                <a:solidFill>
                  <a:srgbClr val="FF0000"/>
                </a:solidFill>
              </a:rPr>
              <a:t>LSS-regularization strategy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They </a:t>
            </a:r>
            <a:r>
              <a:rPr lang="en-US" altLang="zh-CN" dirty="0"/>
              <a:t>use a </a:t>
            </a:r>
            <a:r>
              <a:rPr lang="en-US" altLang="zh-CN" dirty="0" err="1"/>
              <a:t>sparsifying</a:t>
            </a:r>
            <a:r>
              <a:rPr lang="en-US" altLang="zh-CN" dirty="0"/>
              <a:t> L1 </a:t>
            </a:r>
            <a:r>
              <a:rPr lang="en-US" altLang="zh-CN" dirty="0" err="1"/>
              <a:t>regularizer</a:t>
            </a:r>
            <a:r>
              <a:rPr lang="en-US" altLang="zh-CN" dirty="0"/>
              <a:t> over contextual features and L2-norm for bag </a:t>
            </a:r>
            <a:r>
              <a:rPr lang="en-US" altLang="zh-CN" dirty="0" smtClean="0"/>
              <a:t>of word </a:t>
            </a:r>
            <a:r>
              <a:rPr lang="en-US" altLang="zh-CN" dirty="0"/>
              <a:t>features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Data </a:t>
            </a:r>
            <a:r>
              <a:rPr lang="en-US" altLang="zh-CN" dirty="0"/>
              <a:t>imbalance also influences the choice of performance </a:t>
            </a:r>
            <a:r>
              <a:rPr lang="en-US" altLang="zh-CN" b="1" dirty="0">
                <a:solidFill>
                  <a:srgbClr val="FF0000"/>
                </a:solidFill>
              </a:rPr>
              <a:t>metrics</a:t>
            </a:r>
            <a:r>
              <a:rPr lang="en-US" altLang="zh-CN" dirty="0"/>
              <a:t> </a:t>
            </a:r>
            <a:r>
              <a:rPr lang="en-US" altLang="zh-CN" dirty="0" smtClean="0"/>
              <a:t>reported.</a:t>
            </a:r>
          </a:p>
          <a:p>
            <a:pPr lvl="1"/>
            <a:r>
              <a:rPr lang="en-US" altLang="zh-CN" dirty="0" smtClean="0"/>
              <a:t>Reference [41</a:t>
            </a:r>
            <a:r>
              <a:rPr lang="en-US" altLang="zh-CN" dirty="0"/>
              <a:t>] reports AUC for balanced as well as skewed datasets, to demonstrate the benefit of </a:t>
            </a:r>
            <a:r>
              <a:rPr lang="en-US" altLang="zh-CN" dirty="0" smtClean="0"/>
              <a:t>their classifier.</a:t>
            </a:r>
          </a:p>
          <a:p>
            <a:pPr lvl="2"/>
            <a:r>
              <a:rPr lang="en-US" altLang="zh-CN" dirty="0"/>
              <a:t>Since </a:t>
            </a:r>
            <a:r>
              <a:rPr lang="en-US" altLang="zh-CN" b="1" dirty="0">
                <a:solidFill>
                  <a:srgbClr val="FF0000"/>
                </a:solidFill>
              </a:rPr>
              <a:t>AUC</a:t>
            </a:r>
            <a:r>
              <a:rPr lang="en-US" altLang="zh-CN" dirty="0"/>
              <a:t> is known to be a </a:t>
            </a:r>
            <a:r>
              <a:rPr lang="en-US" altLang="zh-CN" b="1" dirty="0">
                <a:solidFill>
                  <a:srgbClr val="FF0000"/>
                </a:solidFill>
              </a:rPr>
              <a:t>more reliable </a:t>
            </a:r>
            <a:r>
              <a:rPr lang="en-US" altLang="zh-CN" dirty="0"/>
              <a:t>indicator of performance than F-score for skewed data,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[1</a:t>
            </a:r>
            <a:r>
              <a:rPr lang="en-US" altLang="zh-CN" dirty="0" smtClean="0"/>
              <a:t>] compares </a:t>
            </a:r>
            <a:r>
              <a:rPr lang="en-US" altLang="zh-CN" dirty="0"/>
              <a:t>performance of sarcasm classification for many </a:t>
            </a:r>
            <a:r>
              <a:rPr lang="en-US" altLang="zh-CN" dirty="0" smtClean="0"/>
              <a:t>datasets of </a:t>
            </a:r>
            <a:r>
              <a:rPr lang="en-US" altLang="zh-CN" dirty="0"/>
              <a:t>different data imbalances.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64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9. Conclusion &amp; Future Directions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The current trend of research in sarcasm detection points to the </a:t>
            </a:r>
            <a:r>
              <a:rPr lang="en-US" altLang="zh-CN" b="1" dirty="0">
                <a:solidFill>
                  <a:srgbClr val="FF0000"/>
                </a:solidFill>
              </a:rPr>
              <a:t>discovery of new features </a:t>
            </a:r>
            <a:r>
              <a:rPr lang="en-US" altLang="zh-CN" dirty="0"/>
              <a:t>and the </a:t>
            </a:r>
            <a:r>
              <a:rPr lang="en-US" altLang="zh-CN" b="1" dirty="0">
                <a:solidFill>
                  <a:srgbClr val="FF0000"/>
                </a:solidFill>
              </a:rPr>
              <a:t>incorporation of context</a:t>
            </a:r>
            <a:r>
              <a:rPr lang="en-US" altLang="zh-CN" dirty="0"/>
              <a:t>. </a:t>
            </a:r>
            <a:r>
              <a:rPr lang="en-US" altLang="zh-CN" dirty="0" smtClean="0"/>
              <a:t>Based </a:t>
            </a:r>
            <a:r>
              <a:rPr lang="en-US" altLang="zh-CN" dirty="0"/>
              <a:t>on our survey of these works, </a:t>
            </a:r>
            <a:r>
              <a:rPr lang="en-US" altLang="zh-CN" dirty="0" smtClean="0"/>
              <a:t>we observe </a:t>
            </a:r>
            <a:r>
              <a:rPr lang="en-US" altLang="zh-CN" dirty="0"/>
              <a:t>the following emerging directions:</a:t>
            </a:r>
            <a:endParaRPr kumimoji="1" lang="zh-CN" altLang="en-US" dirty="0"/>
          </a:p>
          <a:p>
            <a:r>
              <a:rPr lang="en-US" altLang="zh-CN" dirty="0"/>
              <a:t>(1) Quality of sarcasm </a:t>
            </a:r>
            <a:r>
              <a:rPr lang="en-US" altLang="zh-CN" b="1" dirty="0" smtClean="0">
                <a:solidFill>
                  <a:srgbClr val="FF0000"/>
                </a:solidFill>
              </a:rPr>
              <a:t>annotation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Sarcasm </a:t>
            </a:r>
            <a:r>
              <a:rPr lang="en-US" altLang="zh-CN" dirty="0"/>
              <a:t>is understood on the basis of shared </a:t>
            </a:r>
            <a:r>
              <a:rPr lang="en-US" altLang="zh-CN" dirty="0" smtClean="0"/>
              <a:t>knowledge. As </a:t>
            </a:r>
            <a:r>
              <a:rPr lang="en-US" altLang="zh-CN" dirty="0"/>
              <a:t>shown in Reference [43], sarcasm is closely related to </a:t>
            </a:r>
            <a:r>
              <a:rPr lang="en-US" altLang="zh-CN" b="1" dirty="0" smtClean="0">
                <a:solidFill>
                  <a:srgbClr val="FF0000"/>
                </a:solidFill>
              </a:rPr>
              <a:t>language/culture-specific traits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Future </a:t>
            </a:r>
            <a:r>
              <a:rPr lang="en-US" altLang="zh-CN" dirty="0"/>
              <a:t>approaches to sarcasm </a:t>
            </a:r>
            <a:r>
              <a:rPr lang="en-US" altLang="zh-CN" dirty="0" smtClean="0"/>
              <a:t>detection in </a:t>
            </a:r>
            <a:r>
              <a:rPr lang="en-US" altLang="zh-CN" b="1" dirty="0" smtClean="0">
                <a:solidFill>
                  <a:srgbClr val="FF0000"/>
                </a:solidFill>
              </a:rPr>
              <a:t>new languages </a:t>
            </a:r>
            <a:r>
              <a:rPr lang="en-US" altLang="zh-CN" dirty="0" smtClean="0"/>
              <a:t>will benefit from understanding such </a:t>
            </a:r>
            <a:r>
              <a:rPr lang="en-US" altLang="zh-CN" dirty="0"/>
              <a:t>traits and incorporating them into their classification frameworks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[30</a:t>
            </a:r>
            <a:r>
              <a:rPr lang="en-US" altLang="zh-CN" dirty="0"/>
              <a:t>] shows that American and Indian annotators may have substantial </a:t>
            </a:r>
            <a:r>
              <a:rPr lang="en-US" altLang="zh-CN" dirty="0" smtClean="0"/>
              <a:t>disagreement in </a:t>
            </a:r>
            <a:r>
              <a:rPr lang="en-US" altLang="zh-CN" dirty="0"/>
              <a:t>their sarcasm annotations. However, this sees a non-significant degradation in the </a:t>
            </a:r>
            <a:r>
              <a:rPr lang="en-US" altLang="zh-CN" dirty="0" smtClean="0"/>
              <a:t>performance of </a:t>
            </a:r>
            <a:r>
              <a:rPr lang="en-US" altLang="zh-CN" dirty="0"/>
              <a:t>sarcasm detection.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en-US" altLang="zh-CN" dirty="0" smtClean="0"/>
              <a:t>Extraction </a:t>
            </a:r>
            <a:r>
              <a:rPr lang="en-US" altLang="zh-CN" dirty="0"/>
              <a:t>of </a:t>
            </a:r>
            <a:r>
              <a:rPr lang="en-US" altLang="zh-CN" b="1" dirty="0">
                <a:solidFill>
                  <a:srgbClr val="FF0000"/>
                </a:solidFill>
              </a:rPr>
              <a:t>implicit sentiment </a:t>
            </a:r>
            <a:r>
              <a:rPr lang="en-US" altLang="zh-CN" dirty="0"/>
              <a:t>in </a:t>
            </a:r>
            <a:r>
              <a:rPr lang="en-US" altLang="zh-CN" dirty="0" smtClean="0"/>
              <a:t>patterns</a:t>
            </a:r>
          </a:p>
          <a:p>
            <a:pPr lvl="1"/>
            <a:r>
              <a:rPr lang="en-US" altLang="zh-CN" dirty="0" smtClean="0"/>
              <a:t>Sarcasm </a:t>
            </a:r>
            <a:r>
              <a:rPr lang="en-US" altLang="zh-CN" dirty="0"/>
              <a:t>is closely linked to </a:t>
            </a:r>
            <a:r>
              <a:rPr lang="en-US" altLang="zh-CN" b="1" dirty="0">
                <a:solidFill>
                  <a:srgbClr val="FF0000"/>
                </a:solidFill>
              </a:rPr>
              <a:t>sentiment incongruity </a:t>
            </a:r>
            <a:r>
              <a:rPr lang="en-US" altLang="zh-CN" dirty="0"/>
              <a:t>[32</a:t>
            </a:r>
            <a:r>
              <a:rPr lang="en-US" altLang="zh-CN" dirty="0" smtClean="0"/>
              <a:t>].</a:t>
            </a:r>
          </a:p>
          <a:p>
            <a:pPr lvl="1"/>
            <a:r>
              <a:rPr lang="en-US" altLang="zh-CN" dirty="0" smtClean="0"/>
              <a:t>Several related works exist for detection of </a:t>
            </a:r>
            <a:r>
              <a:rPr lang="en-US" altLang="zh-CN" dirty="0"/>
              <a:t>implicit sentiment </a:t>
            </a:r>
            <a:r>
              <a:rPr lang="en-US" altLang="zh-CN" dirty="0" smtClean="0"/>
              <a:t>in sentences</a:t>
            </a:r>
          </a:p>
          <a:p>
            <a:pPr lvl="2"/>
            <a:r>
              <a:rPr lang="en-US" altLang="zh-CN" dirty="0" smtClean="0"/>
              <a:t>e.g. “The phone gets heated quickly ” versus “The induction cooktop gets heated quickly .”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058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9. Conclusion &amp; Future Directions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(3) Analysis based on </a:t>
            </a:r>
            <a:r>
              <a:rPr lang="en-US" altLang="zh-CN" b="1" dirty="0">
                <a:solidFill>
                  <a:srgbClr val="FF0000"/>
                </a:solidFill>
              </a:rPr>
              <a:t>types</a:t>
            </a:r>
            <a:r>
              <a:rPr lang="en-US" altLang="zh-CN" dirty="0"/>
              <a:t> of </a:t>
            </a:r>
            <a:r>
              <a:rPr lang="en-US" altLang="zh-CN" dirty="0" smtClean="0"/>
              <a:t>sarcasm</a:t>
            </a:r>
          </a:p>
          <a:p>
            <a:pPr lvl="1"/>
            <a:r>
              <a:rPr lang="en-US" altLang="zh-CN" dirty="0" smtClean="0"/>
              <a:t>Past </a:t>
            </a:r>
            <a:r>
              <a:rPr lang="en-US" altLang="zh-CN" dirty="0"/>
              <a:t>work does not </a:t>
            </a:r>
            <a:r>
              <a:rPr lang="en-US" altLang="zh-CN" dirty="0" smtClean="0"/>
              <a:t>report which </a:t>
            </a:r>
            <a:r>
              <a:rPr lang="en-US" altLang="zh-CN" dirty="0"/>
              <a:t>of the types of sarcasm are correctly handled by existing systems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dataset </a:t>
            </a:r>
            <a:r>
              <a:rPr lang="en-US" altLang="zh-CN" dirty="0" smtClean="0"/>
              <a:t>that labels </a:t>
            </a:r>
            <a:r>
              <a:rPr lang="en-US" altLang="zh-CN" dirty="0"/>
              <a:t>sarcastic sentences into one of the four types and then studies the </a:t>
            </a:r>
            <a:r>
              <a:rPr lang="en-US" altLang="zh-CN" b="1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of </a:t>
            </a:r>
            <a:r>
              <a:rPr lang="en-US" altLang="zh-CN" dirty="0"/>
              <a:t>various systems </a:t>
            </a:r>
            <a:r>
              <a:rPr lang="en-US" altLang="zh-CN" b="1" dirty="0">
                <a:solidFill>
                  <a:srgbClr val="FF0000"/>
                </a:solidFill>
              </a:rPr>
              <a:t>on each of these types </a:t>
            </a:r>
            <a:r>
              <a:rPr lang="en-US" altLang="zh-CN" dirty="0"/>
              <a:t>will be helpful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Future </a:t>
            </a:r>
            <a:r>
              <a:rPr lang="en-US" altLang="zh-CN" dirty="0"/>
              <a:t>work can benefit </a:t>
            </a:r>
            <a:r>
              <a:rPr lang="en-US" altLang="zh-CN" dirty="0" smtClean="0"/>
              <a:t>from reporting </a:t>
            </a:r>
            <a:r>
              <a:rPr lang="en-US" altLang="zh-CN" b="1" dirty="0">
                <a:solidFill>
                  <a:srgbClr val="FF0000"/>
                </a:solidFill>
              </a:rPr>
              <a:t>which types </a:t>
            </a:r>
            <a:r>
              <a:rPr lang="en-US" altLang="zh-CN" dirty="0"/>
              <a:t>of sarcasm are proving to be </a:t>
            </a:r>
            <a:r>
              <a:rPr lang="en-US" altLang="zh-CN" b="1" dirty="0">
                <a:solidFill>
                  <a:srgbClr val="FF0000"/>
                </a:solidFill>
              </a:rPr>
              <a:t>difficult</a:t>
            </a:r>
            <a:r>
              <a:rPr lang="en-US" altLang="zh-CN" dirty="0"/>
              <a:t> for different approaches.</a:t>
            </a:r>
          </a:p>
          <a:p>
            <a:r>
              <a:rPr lang="en-US" altLang="zh-CN" dirty="0"/>
              <a:t>(4) Sarcasm </a:t>
            </a:r>
            <a:r>
              <a:rPr lang="en-US" altLang="zh-CN" b="1" dirty="0">
                <a:solidFill>
                  <a:srgbClr val="FF0000"/>
                </a:solidFill>
              </a:rPr>
              <a:t>versus irony </a:t>
            </a:r>
            <a:r>
              <a:rPr lang="en-US" altLang="zh-CN" dirty="0" smtClean="0"/>
              <a:t>classification</a:t>
            </a:r>
          </a:p>
          <a:p>
            <a:pPr lvl="1"/>
            <a:r>
              <a:rPr lang="en-US" altLang="zh-CN" dirty="0" smtClean="0"/>
              <a:t>Sarcasm </a:t>
            </a:r>
            <a:r>
              <a:rPr lang="en-US" altLang="zh-CN" dirty="0"/>
              <a:t>and irony are closely related and </a:t>
            </a:r>
            <a:r>
              <a:rPr lang="en-US" altLang="zh-CN" dirty="0" smtClean="0"/>
              <a:t>most work </a:t>
            </a:r>
            <a:r>
              <a:rPr lang="en-US" altLang="zh-CN" dirty="0"/>
              <a:t>so far considers them to be the same.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[74 ] presents </a:t>
            </a:r>
            <a:r>
              <a:rPr lang="en-US" altLang="zh-CN" dirty="0" smtClean="0"/>
              <a:t>that </a:t>
            </a:r>
            <a:r>
              <a:rPr lang="en-US" altLang="zh-CN" b="1" dirty="0" smtClean="0">
                <a:solidFill>
                  <a:srgbClr val="FF0000"/>
                </a:solidFill>
              </a:rPr>
              <a:t>aggressiveness</a:t>
            </a:r>
            <a:r>
              <a:rPr lang="en-US" altLang="zh-CN" dirty="0" smtClean="0"/>
              <a:t> </a:t>
            </a:r>
            <a:r>
              <a:rPr lang="en-US" altLang="zh-CN" dirty="0"/>
              <a:t>is the distinguishing factor between the two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[66 ] presents a </a:t>
            </a:r>
            <a:r>
              <a:rPr lang="en-US" altLang="zh-CN" dirty="0" smtClean="0"/>
              <a:t>set of </a:t>
            </a:r>
            <a:r>
              <a:rPr lang="en-US" altLang="zh-CN" dirty="0"/>
              <a:t>classifiers that distinguish between sarcasm and irony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describe </a:t>
            </a:r>
            <a:r>
              <a:rPr lang="en-US" altLang="zh-CN" dirty="0"/>
              <a:t>an </a:t>
            </a:r>
            <a:r>
              <a:rPr lang="en-US" altLang="zh-CN" dirty="0" smtClean="0"/>
              <a:t>analysis of </a:t>
            </a:r>
            <a:r>
              <a:rPr lang="en-US" altLang="zh-CN" dirty="0"/>
              <a:t>structural and affective features in tweets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An </a:t>
            </a:r>
            <a:r>
              <a:rPr lang="en-US" altLang="zh-CN" dirty="0"/>
              <a:t>important observation that they make </a:t>
            </a:r>
            <a:r>
              <a:rPr lang="en-US" altLang="zh-CN" dirty="0" smtClean="0"/>
              <a:t>is the </a:t>
            </a:r>
            <a:r>
              <a:rPr lang="en-US" altLang="zh-CN" dirty="0"/>
              <a:t>peculiarity of the hashtag </a:t>
            </a:r>
            <a:r>
              <a:rPr lang="en-US" altLang="zh-CN" b="1" dirty="0">
                <a:solidFill>
                  <a:srgbClr val="FF0000"/>
                </a:solidFill>
              </a:rPr>
              <a:t>“#not” </a:t>
            </a:r>
            <a:r>
              <a:rPr lang="en-US" altLang="zh-CN" dirty="0"/>
              <a:t>as a </a:t>
            </a:r>
            <a:r>
              <a:rPr lang="en-US" altLang="zh-CN" b="1" dirty="0">
                <a:solidFill>
                  <a:srgbClr val="FF0000"/>
                </a:solidFill>
              </a:rPr>
              <a:t>negation marker for sarcasm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09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9. Conclusion &amp; Future Directions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(5) </a:t>
            </a:r>
            <a:r>
              <a:rPr lang="en-US" altLang="zh-CN" b="1" dirty="0">
                <a:solidFill>
                  <a:srgbClr val="FF0000"/>
                </a:solidFill>
              </a:rPr>
              <a:t>Linguistic</a:t>
            </a:r>
            <a:r>
              <a:rPr lang="en-US" altLang="zh-CN" dirty="0"/>
              <a:t> basis for sarcasm </a:t>
            </a:r>
            <a:r>
              <a:rPr lang="en-US" altLang="zh-CN" dirty="0" smtClean="0"/>
              <a:t>detection</a:t>
            </a:r>
          </a:p>
          <a:p>
            <a:pPr lvl="1"/>
            <a:r>
              <a:rPr lang="en-US" altLang="zh-CN" dirty="0" smtClean="0"/>
              <a:t>Many </a:t>
            </a:r>
            <a:r>
              <a:rPr lang="en-US" altLang="zh-CN" dirty="0"/>
              <a:t>sarcasm theories, except the theory </a:t>
            </a:r>
            <a:r>
              <a:rPr lang="en-US" altLang="zh-CN" dirty="0" smtClean="0"/>
              <a:t>of dropped </a:t>
            </a:r>
            <a:r>
              <a:rPr lang="en-US" altLang="zh-CN" dirty="0"/>
              <a:t>negation (described in Section 2), have not been explored as means for </a:t>
            </a:r>
            <a:r>
              <a:rPr lang="en-US" altLang="zh-CN" dirty="0" smtClean="0"/>
              <a:t>sarcasm detection.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[66] shows that the </a:t>
            </a:r>
            <a:r>
              <a:rPr lang="en-US" altLang="zh-CN" b="1" dirty="0">
                <a:solidFill>
                  <a:srgbClr val="FF0000"/>
                </a:solidFill>
              </a:rPr>
              <a:t>hashtag “#not” </a:t>
            </a:r>
            <a:r>
              <a:rPr lang="en-US" altLang="zh-CN" dirty="0"/>
              <a:t>plays a distinct role in </a:t>
            </a:r>
            <a:r>
              <a:rPr lang="en-US" altLang="zh-CN" dirty="0" smtClean="0"/>
              <a:t>sarcastic tweets</a:t>
            </a:r>
            <a:r>
              <a:rPr lang="en-US" altLang="zh-CN" dirty="0"/>
              <a:t>. This may have correlations with this theory of </a:t>
            </a:r>
            <a:r>
              <a:rPr lang="en-US" altLang="zh-CN" b="1" dirty="0">
                <a:solidFill>
                  <a:srgbClr val="FF0000"/>
                </a:solidFill>
              </a:rPr>
              <a:t>dropped negation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Approaches grounded </a:t>
            </a:r>
            <a:r>
              <a:rPr lang="en-US" altLang="zh-CN" dirty="0"/>
              <a:t>in linguistic theories may yield good results.</a:t>
            </a:r>
          </a:p>
          <a:p>
            <a:r>
              <a:rPr lang="en-US" altLang="zh-CN" dirty="0"/>
              <a:t>(6) Coverage of </a:t>
            </a:r>
            <a:r>
              <a:rPr lang="en-US" altLang="zh-CN" b="1" dirty="0">
                <a:solidFill>
                  <a:srgbClr val="FF0000"/>
                </a:solidFill>
              </a:rPr>
              <a:t>different forms </a:t>
            </a:r>
            <a:r>
              <a:rPr lang="en-US" altLang="zh-CN" dirty="0"/>
              <a:t>of </a:t>
            </a:r>
            <a:r>
              <a:rPr lang="en-US" altLang="zh-CN" dirty="0" smtClean="0"/>
              <a:t>sarcasm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Section 2, we described four species </a:t>
            </a:r>
            <a:r>
              <a:rPr lang="en-US" altLang="zh-CN" dirty="0" smtClean="0"/>
              <a:t>of sarcasm: </a:t>
            </a:r>
            <a:r>
              <a:rPr lang="en-US" altLang="zh-CN" b="1" dirty="0" smtClean="0">
                <a:solidFill>
                  <a:srgbClr val="FF0000"/>
                </a:solidFill>
              </a:rPr>
              <a:t>propositional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lexical</a:t>
            </a:r>
            <a:r>
              <a:rPr lang="en-US" altLang="zh-CN" dirty="0" smtClean="0"/>
              <a:t>, like-prefixed, and illocutionary sarcasm.</a:t>
            </a:r>
          </a:p>
          <a:p>
            <a:pPr lvl="2"/>
            <a:r>
              <a:rPr lang="en-US" altLang="zh-TW" dirty="0" smtClean="0"/>
              <a:t>C</a:t>
            </a:r>
            <a:r>
              <a:rPr lang="en-US" altLang="zh-CN" dirty="0" smtClean="0"/>
              <a:t>urrent </a:t>
            </a:r>
            <a:r>
              <a:rPr lang="en-US" altLang="zh-CN" dirty="0"/>
              <a:t>approaches are limited in handling the last two forms of sarcasm: </a:t>
            </a:r>
            <a:r>
              <a:rPr lang="en-US" altLang="zh-CN" dirty="0" smtClean="0"/>
              <a:t>like-prefixed and </a:t>
            </a:r>
            <a:r>
              <a:rPr lang="en-US" altLang="zh-CN" dirty="0"/>
              <a:t>illocutionary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Future </a:t>
            </a:r>
            <a:r>
              <a:rPr lang="en-US" altLang="zh-CN" dirty="0"/>
              <a:t>work may focus on these forms of sarcasm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(7) Extraction of </a:t>
            </a:r>
            <a:r>
              <a:rPr lang="en-US" altLang="zh-CN" b="1" dirty="0">
                <a:solidFill>
                  <a:srgbClr val="FF0000"/>
                </a:solidFill>
              </a:rPr>
              <a:t>Contextual</a:t>
            </a:r>
            <a:r>
              <a:rPr lang="en-US" altLang="zh-CN" dirty="0"/>
              <a:t> Information using </a:t>
            </a:r>
            <a:r>
              <a:rPr lang="en-US" altLang="zh-CN" b="1" dirty="0">
                <a:solidFill>
                  <a:srgbClr val="FF0000"/>
                </a:solidFill>
              </a:rPr>
              <a:t>Deep learning</a:t>
            </a:r>
            <a:r>
              <a:rPr lang="en-US" altLang="zh-CN" dirty="0"/>
              <a:t>-based </a:t>
            </a:r>
            <a:r>
              <a:rPr lang="en-US" altLang="zh-CN" dirty="0" smtClean="0"/>
              <a:t>architectures</a:t>
            </a:r>
          </a:p>
          <a:p>
            <a:pPr lvl="1"/>
            <a:r>
              <a:rPr lang="en-US" altLang="zh-CN" dirty="0" smtClean="0"/>
              <a:t>As shown in </a:t>
            </a:r>
            <a:r>
              <a:rPr lang="en-US" altLang="zh-CN" dirty="0"/>
              <a:t>Reference [63], </a:t>
            </a:r>
            <a:r>
              <a:rPr lang="en-US" altLang="zh-CN" b="1" dirty="0">
                <a:solidFill>
                  <a:srgbClr val="FF0000"/>
                </a:solidFill>
              </a:rPr>
              <a:t>context </a:t>
            </a:r>
            <a:r>
              <a:rPr lang="en-US" altLang="zh-CN" b="1" dirty="0" err="1">
                <a:solidFill>
                  <a:srgbClr val="FF0000"/>
                </a:solidFill>
              </a:rPr>
              <a:t>embeddings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can be captured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  <a:r>
              <a:rPr lang="en-US" altLang="zh-CN" dirty="0"/>
              <a:t>derived from </a:t>
            </a:r>
            <a:r>
              <a:rPr lang="en-US" altLang="zh-CN" dirty="0" smtClean="0"/>
              <a:t>other forms </a:t>
            </a:r>
            <a:r>
              <a:rPr lang="en-US" altLang="zh-CN" dirty="0"/>
              <a:t>of context may be useful to capture the </a:t>
            </a:r>
            <a:r>
              <a:rPr lang="en-US" altLang="zh-CN" b="1" dirty="0">
                <a:solidFill>
                  <a:srgbClr val="FF0000"/>
                </a:solidFill>
              </a:rPr>
              <a:t>additional shared </a:t>
            </a:r>
            <a:r>
              <a:rPr lang="en-US" altLang="zh-CN" b="1" dirty="0" smtClean="0">
                <a:solidFill>
                  <a:srgbClr val="FF0000"/>
                </a:solidFill>
              </a:rPr>
              <a:t>knowledge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that </a:t>
            </a:r>
            <a:r>
              <a:rPr lang="en-US" altLang="zh-CN" dirty="0"/>
              <a:t>is required to understand certain forms of sarcasm.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598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Carman, M. J., Carman, M. J., &amp; Carman, M. J. (2017). </a:t>
            </a:r>
            <a:r>
              <a:rPr lang="en-US" altLang="zh-CN" i="1" dirty="0"/>
              <a:t>Automatic Sarcasm Detection: A Survey</a:t>
            </a:r>
            <a:r>
              <a:rPr lang="en-US" altLang="zh-CN" dirty="0"/>
              <a:t>. ACM.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69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Types of </a:t>
            </a:r>
            <a:r>
              <a:rPr kumimoji="1" lang="en-US" altLang="zh-CN" dirty="0" smtClean="0"/>
              <a:t>sarcasm [10]</a:t>
            </a:r>
          </a:p>
          <a:p>
            <a:pPr lvl="1"/>
            <a:r>
              <a:rPr kumimoji="1" lang="en-US" altLang="zh-CN" dirty="0" smtClean="0"/>
              <a:t>Propositional (</a:t>
            </a:r>
            <a:r>
              <a:rPr kumimoji="1" lang="zh-CN" altLang="en-US" dirty="0"/>
              <a:t>主张的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statement appears to be a </a:t>
            </a:r>
            <a:r>
              <a:rPr kumimoji="1" lang="en-US" altLang="zh-CN" b="1" dirty="0">
                <a:solidFill>
                  <a:srgbClr val="FF0000"/>
                </a:solidFill>
              </a:rPr>
              <a:t>proposition</a:t>
            </a:r>
            <a:r>
              <a:rPr kumimoji="1" lang="en-US" altLang="zh-CN" dirty="0"/>
              <a:t> but has an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implicit sentiment </a:t>
            </a:r>
            <a:r>
              <a:rPr kumimoji="1" lang="en-US" altLang="zh-CN" b="1" dirty="0">
                <a:solidFill>
                  <a:srgbClr val="FF0000"/>
                </a:solidFill>
              </a:rPr>
              <a:t>involved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“Your plan sounds fantastic! ” This sentence may be </a:t>
            </a:r>
            <a:r>
              <a:rPr kumimoji="1" lang="en-US" altLang="zh-CN" dirty="0" smtClean="0"/>
              <a:t>interpreted as </a:t>
            </a:r>
            <a:r>
              <a:rPr kumimoji="1" lang="en-US" altLang="zh-CN" dirty="0"/>
              <a:t>non-sarcastic, if the context is not </a:t>
            </a:r>
            <a:r>
              <a:rPr kumimoji="1" lang="en-US" altLang="zh-CN" dirty="0" smtClean="0"/>
              <a:t>understood</a:t>
            </a:r>
          </a:p>
          <a:p>
            <a:pPr lvl="1"/>
            <a:r>
              <a:rPr kumimoji="1" lang="en-US" altLang="zh-CN" dirty="0" smtClean="0"/>
              <a:t>Embedded</a:t>
            </a:r>
          </a:p>
          <a:p>
            <a:pPr lvl="2"/>
            <a:r>
              <a:rPr kumimoji="1" lang="en-US" altLang="zh-CN" b="1" dirty="0" smtClean="0">
                <a:solidFill>
                  <a:srgbClr val="FF0000"/>
                </a:solidFill>
              </a:rPr>
              <a:t>Embedded </a:t>
            </a:r>
            <a:r>
              <a:rPr kumimoji="1" lang="en-US" altLang="zh-CN" b="1" dirty="0">
                <a:solidFill>
                  <a:srgbClr val="FF0000"/>
                </a:solidFill>
              </a:rPr>
              <a:t>incongruity </a:t>
            </a:r>
            <a:r>
              <a:rPr kumimoji="1" lang="en-US" altLang="zh-CN" dirty="0"/>
              <a:t>in the form of words and phrases themselves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“John </a:t>
            </a:r>
            <a:r>
              <a:rPr kumimoji="1" lang="en-US" altLang="zh-CN" dirty="0"/>
              <a:t>has turned out to be such a </a:t>
            </a:r>
            <a:r>
              <a:rPr kumimoji="1" lang="en-US" altLang="zh-CN" b="1" dirty="0">
                <a:solidFill>
                  <a:srgbClr val="00B0F0"/>
                </a:solidFill>
              </a:rPr>
              <a:t>diplomat</a:t>
            </a:r>
            <a:r>
              <a:rPr kumimoji="1" lang="en-US" altLang="zh-CN" dirty="0">
                <a:solidFill>
                  <a:srgbClr val="00B0F0"/>
                </a:solidFill>
              </a:rPr>
              <a:t> </a:t>
            </a:r>
            <a:r>
              <a:rPr kumimoji="1" lang="en-US" altLang="zh-CN" dirty="0"/>
              <a:t>that </a:t>
            </a:r>
            <a:r>
              <a:rPr kumimoji="1" lang="en-US" altLang="zh-CN" b="1" dirty="0">
                <a:solidFill>
                  <a:srgbClr val="00B0F0"/>
                </a:solidFill>
              </a:rPr>
              <a:t>no one takes him seriously</a:t>
            </a:r>
            <a:r>
              <a:rPr kumimoji="1" lang="en-US" altLang="zh-CN" dirty="0" smtClean="0"/>
              <a:t>.”</a:t>
            </a:r>
          </a:p>
          <a:p>
            <a:pPr lvl="1"/>
            <a:r>
              <a:rPr kumimoji="1" lang="en-US" altLang="zh-CN" dirty="0" smtClean="0"/>
              <a:t>Like-prefixed</a:t>
            </a:r>
          </a:p>
          <a:p>
            <a:pPr lvl="2"/>
            <a:r>
              <a:rPr kumimoji="1" lang="en-US" altLang="zh-CN" dirty="0" smtClean="0"/>
              <a:t>A </a:t>
            </a:r>
            <a:r>
              <a:rPr kumimoji="1" lang="en-US" altLang="zh-CN" dirty="0"/>
              <a:t>like-phrase provides an </a:t>
            </a:r>
            <a:r>
              <a:rPr kumimoji="1" lang="en-US" altLang="zh-CN" b="1" dirty="0">
                <a:solidFill>
                  <a:srgbClr val="FF0000"/>
                </a:solidFill>
              </a:rPr>
              <a:t>implied denial </a:t>
            </a:r>
            <a:r>
              <a:rPr kumimoji="1" lang="en-US" altLang="zh-CN" dirty="0"/>
              <a:t>of the argument being </a:t>
            </a:r>
            <a:r>
              <a:rPr kumimoji="1" lang="en-US" altLang="zh-CN" dirty="0" smtClean="0"/>
              <a:t>made</a:t>
            </a:r>
          </a:p>
          <a:p>
            <a:pPr lvl="2"/>
            <a:r>
              <a:rPr kumimoji="1" lang="en-US" altLang="zh-CN" dirty="0" smtClean="0"/>
              <a:t>e. g. “</a:t>
            </a:r>
            <a:r>
              <a:rPr kumimoji="1" lang="en-US" altLang="zh-CN" dirty="0"/>
              <a:t>Like you care! 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Illocutionary (</a:t>
            </a:r>
            <a:r>
              <a:rPr lang="zh-CN" altLang="en-US" dirty="0"/>
              <a:t>语言外表现行为</a:t>
            </a:r>
            <a:r>
              <a:rPr lang="zh-CN" altLang="en-US" dirty="0" smtClean="0"/>
              <a:t>的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This </a:t>
            </a:r>
            <a:r>
              <a:rPr kumimoji="1" lang="en-US" altLang="zh-CN" dirty="0"/>
              <a:t>kind of </a:t>
            </a:r>
            <a:r>
              <a:rPr kumimoji="1" lang="en-US" altLang="zh-CN" dirty="0" smtClean="0"/>
              <a:t>sarcasm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involves </a:t>
            </a:r>
            <a:r>
              <a:rPr kumimoji="1" lang="en-US" altLang="zh-CN" b="1" dirty="0">
                <a:solidFill>
                  <a:srgbClr val="FF0000"/>
                </a:solidFill>
              </a:rPr>
              <a:t>non-textual clues </a:t>
            </a:r>
            <a:r>
              <a:rPr kumimoji="1" lang="en-US" altLang="zh-CN" dirty="0"/>
              <a:t>that indicate an attitude opposite to a sincere utterance.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e.g. rolling </a:t>
            </a:r>
            <a:r>
              <a:rPr kumimoji="1" lang="en-US" altLang="zh-CN" dirty="0"/>
              <a:t>one’s eyes when saying “Yeah right</a:t>
            </a:r>
            <a:r>
              <a:rPr kumimoji="1" lang="en-US" altLang="zh-CN" dirty="0" smtClean="0"/>
              <a:t>.”</a:t>
            </a:r>
          </a:p>
        </p:txBody>
      </p:sp>
      <p:sp>
        <p:nvSpPr>
          <p:cNvPr id="4" name="矩形 3"/>
          <p:cNvSpPr/>
          <p:nvPr/>
        </p:nvSpPr>
        <p:spPr>
          <a:xfrm>
            <a:off x="1097280" y="6461733"/>
            <a:ext cx="3488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smtClean="0">
                <a:solidFill>
                  <a:schemeClr val="bg1"/>
                </a:solidFill>
              </a:rPr>
              <a:t>The examples above are from Reference [77].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Tuple-representation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sarcasm [</a:t>
            </a:r>
            <a:r>
              <a:rPr kumimoji="1" lang="en-US" altLang="zh-CN" dirty="0"/>
              <a:t>29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arcasm can be represented as </a:t>
            </a:r>
            <a:r>
              <a:rPr kumimoji="1" lang="en-US" altLang="zh-CN" dirty="0"/>
              <a:t>a 6-tuple </a:t>
            </a:r>
            <a:r>
              <a:rPr kumimoji="1" lang="en-US" altLang="zh-CN" dirty="0" smtClean="0"/>
              <a:t>consisting of </a:t>
            </a:r>
            <a:r>
              <a:rPr kumimoji="1" lang="en-US" altLang="zh-CN" dirty="0"/>
              <a:t>&lt;S, H, C, u, p, p</a:t>
            </a:r>
            <a:r>
              <a:rPr kumimoji="1" lang="en-US" altLang="zh-CN" dirty="0" smtClean="0"/>
              <a:t>'&gt;</a:t>
            </a:r>
          </a:p>
          <a:p>
            <a:pPr lvl="2"/>
            <a:r>
              <a:rPr kumimoji="1" lang="en-US" altLang="zh-CN" dirty="0" smtClean="0"/>
              <a:t>S </a:t>
            </a:r>
            <a:r>
              <a:rPr kumimoji="1" lang="en-US" altLang="zh-CN" dirty="0"/>
              <a:t>= Speaker, H = </a:t>
            </a:r>
            <a:r>
              <a:rPr kumimoji="1" lang="en-US" altLang="zh-CN" dirty="0" smtClean="0"/>
              <a:t>Hearer, </a:t>
            </a:r>
            <a:r>
              <a:rPr kumimoji="1" lang="en-US" altLang="zh-CN" dirty="0"/>
              <a:t>C = Context, u =Utterance, p = Literal Proposition, </a:t>
            </a:r>
            <a:r>
              <a:rPr kumimoji="1" lang="en-US" altLang="zh-CN" dirty="0" smtClean="0"/>
              <a:t>p</a:t>
            </a:r>
            <a:r>
              <a:rPr kumimoji="1" lang="en-US" altLang="zh-CN" dirty="0"/>
              <a:t>'= Intended </a:t>
            </a:r>
            <a:r>
              <a:rPr kumimoji="1" lang="en-US" altLang="zh-CN" dirty="0" smtClean="0"/>
              <a:t>Proposition</a:t>
            </a:r>
          </a:p>
          <a:p>
            <a:pPr lvl="2"/>
            <a:r>
              <a:rPr kumimoji="1" lang="en-US" altLang="zh-CN" dirty="0" smtClean="0"/>
              <a:t>Read </a:t>
            </a:r>
            <a:r>
              <a:rPr kumimoji="1" lang="en-US" altLang="zh-CN" dirty="0"/>
              <a:t>as “Speaker S generates an utterance u in Context C meaning </a:t>
            </a:r>
            <a:r>
              <a:rPr kumimoji="1" lang="en-US" altLang="zh-CN" dirty="0" smtClean="0"/>
              <a:t>proposition p </a:t>
            </a:r>
            <a:r>
              <a:rPr kumimoji="1" lang="en-US" altLang="zh-CN" dirty="0"/>
              <a:t>but intending that hearer H understands p</a:t>
            </a:r>
            <a:r>
              <a:rPr kumimoji="1" lang="en-US" altLang="zh-CN" dirty="0" smtClean="0"/>
              <a:t>.”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if a teacher says to a student</a:t>
            </a:r>
            <a:r>
              <a:rPr kumimoji="1" lang="en-US" altLang="zh-CN" dirty="0" smtClean="0"/>
              <a:t>, “</a:t>
            </a:r>
            <a:r>
              <a:rPr kumimoji="1" lang="en-US" altLang="zh-CN" dirty="0"/>
              <a:t>That’s how assignments should be done!” and if the student knows that they </a:t>
            </a:r>
            <a:r>
              <a:rPr kumimoji="1" lang="en-US" altLang="zh-CN" dirty="0" smtClean="0"/>
              <a:t>have barely </a:t>
            </a:r>
            <a:r>
              <a:rPr kumimoji="1" lang="en-US" altLang="zh-CN" dirty="0"/>
              <a:t>completed the assignment, they would understand the </a:t>
            </a:r>
            <a:r>
              <a:rPr kumimoji="1" lang="en-US" altLang="zh-CN" dirty="0" smtClean="0"/>
              <a:t>sarcasm</a:t>
            </a:r>
          </a:p>
          <a:p>
            <a:pPr lvl="3"/>
            <a:r>
              <a:rPr kumimoji="1" lang="en-US" altLang="zh-CN" dirty="0" smtClean="0"/>
              <a:t>S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Teacher</a:t>
            </a:r>
          </a:p>
          <a:p>
            <a:pPr lvl="3"/>
            <a:r>
              <a:rPr kumimoji="1" lang="en-US" altLang="zh-CN" dirty="0" smtClean="0"/>
              <a:t>H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Student</a:t>
            </a:r>
          </a:p>
          <a:p>
            <a:pPr lvl="3"/>
            <a:r>
              <a:rPr kumimoji="1" lang="en-US" altLang="zh-CN" dirty="0" smtClean="0"/>
              <a:t>C</a:t>
            </a:r>
            <a:r>
              <a:rPr kumimoji="1" lang="en-US" altLang="zh-CN" dirty="0"/>
              <a:t>: The student has not completed his/her assignment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u</a:t>
            </a:r>
            <a:r>
              <a:rPr kumimoji="1" lang="en-US" altLang="zh-CN" dirty="0"/>
              <a:t>: “That’s how assignments should be done</a:t>
            </a:r>
            <a:r>
              <a:rPr kumimoji="1" lang="en-US" altLang="zh-CN" dirty="0" smtClean="0"/>
              <a:t>!”</a:t>
            </a:r>
          </a:p>
          <a:p>
            <a:pPr lvl="3"/>
            <a:r>
              <a:rPr kumimoji="1" lang="en-US" altLang="zh-CN" dirty="0" smtClean="0"/>
              <a:t>p</a:t>
            </a:r>
            <a:r>
              <a:rPr kumimoji="1" lang="en-US" altLang="zh-CN" dirty="0"/>
              <a:t>: The student has done a good job at the assignment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p</a:t>
            </a:r>
            <a:r>
              <a:rPr kumimoji="1" lang="en-US" altLang="zh-CN" dirty="0"/>
              <a:t>’: The student has done a bad job at the assignment.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43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Echoic </a:t>
            </a:r>
            <a:r>
              <a:rPr lang="en-US" altLang="zh-CN" dirty="0"/>
              <a:t>mention </a:t>
            </a:r>
            <a:r>
              <a:rPr lang="en-US" altLang="zh-CN" dirty="0" smtClean="0"/>
              <a:t>theory [</a:t>
            </a:r>
            <a:r>
              <a:rPr lang="en-US" altLang="zh-CN" dirty="0"/>
              <a:t>64</a:t>
            </a:r>
            <a:r>
              <a:rPr lang="en-US" altLang="zh-CN" dirty="0" smtClean="0"/>
              <a:t>] (</a:t>
            </a:r>
            <a:r>
              <a:rPr lang="zh-CN" altLang="en-US" dirty="0" smtClean="0"/>
              <a:t>回</a:t>
            </a:r>
            <a:r>
              <a:rPr lang="zh-CN" altLang="en-US" dirty="0"/>
              <a:t>应</a:t>
            </a:r>
            <a:r>
              <a:rPr lang="zh-CN" altLang="en-US" dirty="0" smtClean="0"/>
              <a:t>提</a:t>
            </a:r>
            <a:r>
              <a:rPr lang="zh-CN" altLang="en-US" dirty="0"/>
              <a:t>述理论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Irony and sarcasm are most easily comprehended by a listener when the speaker explicitly ‘echoes’ a previous utterance or some shared norm rather than when the speaker only implicitly alludes to the same information.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 “</a:t>
            </a:r>
            <a:r>
              <a:rPr lang="en-US" altLang="zh-CN" dirty="0"/>
              <a:t>I love it when I do not forward a chain mail and I die the next day.”</a:t>
            </a:r>
          </a:p>
          <a:p>
            <a:pPr lvl="2"/>
            <a:r>
              <a:rPr lang="en-US" altLang="zh-CN" dirty="0"/>
              <a:t>The intention of the speaker is to remind the listener of situations where chain </a:t>
            </a:r>
            <a:r>
              <a:rPr lang="en-US" altLang="zh-CN" dirty="0" smtClean="0"/>
              <a:t>mails do </a:t>
            </a:r>
            <a:r>
              <a:rPr lang="en-US" altLang="zh-CN" dirty="0"/>
              <a:t>not have any result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Echoic </a:t>
            </a:r>
            <a:r>
              <a:rPr lang="en-US" altLang="zh-CN" dirty="0"/>
              <a:t>reminder </a:t>
            </a:r>
            <a:r>
              <a:rPr lang="en-US" altLang="zh-CN" dirty="0" smtClean="0"/>
              <a:t>theory [39] (</a:t>
            </a:r>
            <a:r>
              <a:rPr lang="zh-CN" altLang="en-US" dirty="0"/>
              <a:t>回应提醒理论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Listeners </a:t>
            </a:r>
            <a:r>
              <a:rPr lang="en-US" altLang="zh-CN" dirty="0"/>
              <a:t>recognize sarcasm when they perceive that a speaker is </a:t>
            </a:r>
            <a:r>
              <a:rPr lang="en-US" altLang="zh-CN" b="1" dirty="0" smtClean="0">
                <a:solidFill>
                  <a:srgbClr val="FF0000"/>
                </a:solidFill>
              </a:rPr>
              <a:t>alluding</a:t>
            </a:r>
            <a:r>
              <a:rPr lang="en-US" altLang="zh-CN" dirty="0" smtClean="0">
                <a:solidFill>
                  <a:srgbClr val="40403D"/>
                </a:solidFill>
              </a:rPr>
              <a:t>(</a:t>
            </a:r>
            <a:r>
              <a:rPr lang="zh-CN" altLang="en-US" dirty="0">
                <a:solidFill>
                  <a:srgbClr val="40403D"/>
                </a:solidFill>
              </a:rPr>
              <a:t>暗指</a:t>
            </a:r>
            <a:r>
              <a:rPr lang="en-US" altLang="zh-CN" dirty="0" smtClean="0">
                <a:solidFill>
                  <a:srgbClr val="40403D"/>
                </a:solidFill>
              </a:rPr>
              <a:t>)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40403D"/>
                </a:solidFill>
              </a:rPr>
              <a:t>to </a:t>
            </a:r>
            <a:r>
              <a:rPr lang="en-US" altLang="zh-CN" dirty="0">
                <a:solidFill>
                  <a:srgbClr val="40403D"/>
                </a:solidFill>
              </a:rPr>
              <a:t>some </a:t>
            </a:r>
            <a:r>
              <a:rPr lang="en-US" altLang="zh-CN" b="1" dirty="0">
                <a:solidFill>
                  <a:srgbClr val="FF0000"/>
                </a:solidFill>
              </a:rPr>
              <a:t>antecedent </a:t>
            </a:r>
            <a:r>
              <a:rPr lang="en-US" altLang="zh-CN" dirty="0"/>
              <a:t>state of affairs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e.g. “Visits to a dentist are fun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Positive </a:t>
            </a:r>
            <a:r>
              <a:rPr lang="en-US" altLang="zh-CN" dirty="0"/>
              <a:t>statements do </a:t>
            </a:r>
            <a:r>
              <a:rPr lang="en-US" altLang="zh-CN" b="1" dirty="0">
                <a:solidFill>
                  <a:srgbClr val="FF0000"/>
                </a:solidFill>
              </a:rPr>
              <a:t>not require </a:t>
            </a:r>
            <a:r>
              <a:rPr lang="en-US" altLang="zh-CN" dirty="0"/>
              <a:t>explicit antecedents because such statements </a:t>
            </a:r>
            <a:r>
              <a:rPr lang="en-US" altLang="zh-CN" b="1" dirty="0">
                <a:solidFill>
                  <a:srgbClr val="FF0000"/>
                </a:solidFill>
              </a:rPr>
              <a:t>may</a:t>
            </a:r>
            <a:r>
              <a:rPr lang="en-US" altLang="zh-CN" dirty="0"/>
              <a:t> implicitly allude to societal norms and expectations, and these norms are almost </a:t>
            </a:r>
            <a:r>
              <a:rPr lang="en-US" altLang="zh-CN" b="1" dirty="0">
                <a:solidFill>
                  <a:srgbClr val="FF0000"/>
                </a:solidFill>
              </a:rPr>
              <a:t>invariably positive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e.g. "A fine friend you are” can readily be used sarcastically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Negative </a:t>
            </a:r>
            <a:r>
              <a:rPr lang="en-US" altLang="zh-CN" dirty="0"/>
              <a:t>statements, however,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implicitly allude to such </a:t>
            </a:r>
            <a:r>
              <a:rPr lang="en-US" altLang="zh-CN" b="1" dirty="0">
                <a:solidFill>
                  <a:srgbClr val="FF0000"/>
                </a:solidFill>
              </a:rPr>
              <a:t>positive norms</a:t>
            </a:r>
            <a:r>
              <a:rPr lang="en-US" altLang="zh-CN" dirty="0"/>
              <a:t>, and so they should </a:t>
            </a:r>
            <a:r>
              <a:rPr lang="en-US" altLang="zh-CN" b="1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explicit antecedents</a:t>
            </a:r>
            <a:r>
              <a:rPr lang="en-US" altLang="zh-CN" dirty="0"/>
              <a:t> if they are to be understood.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e.g. </a:t>
            </a:r>
            <a:r>
              <a:rPr lang="en-US" altLang="zh-CN" dirty="0"/>
              <a:t>"You're a terrible friend” can be used sarcastically only under special </a:t>
            </a:r>
            <a:r>
              <a:rPr lang="en-US" altLang="zh-CN" dirty="0" smtClean="0"/>
              <a:t>circumstances</a:t>
            </a:r>
          </a:p>
        </p:txBody>
      </p:sp>
      <p:sp>
        <p:nvSpPr>
          <p:cNvPr id="4" name="矩形 3"/>
          <p:cNvSpPr/>
          <p:nvPr/>
        </p:nvSpPr>
        <p:spPr>
          <a:xfrm>
            <a:off x="1097280" y="6427113"/>
            <a:ext cx="87349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[39] Roger J. </a:t>
            </a:r>
            <a:r>
              <a:rPr lang="en-US" altLang="zh-CN" sz="1100" b="0" i="0" u="none" strike="noStrike" baseline="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Kreuz</a:t>
            </a:r>
            <a:r>
              <a:rPr lang="en-US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and Sam Glucksberg. 1989. How to be sarcastic: The echoic reminder theory of verbal irony. J. Exp.</a:t>
            </a:r>
            <a:r>
              <a:rPr lang="pl-PL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Psychol.: Gen. 118, 4 (1989), 374.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[64] Dan </a:t>
            </a:r>
            <a:r>
              <a:rPr lang="en-US" altLang="zh-CN" sz="11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Sperber</a:t>
            </a:r>
            <a:r>
              <a:rPr lang="en-US" altLang="zh-CN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. 1984. Verbal irony: Pretense or echoic mention? J. Exp. Psychol.: Gen. 113, 1 (1984), 130–136.</a:t>
            </a:r>
            <a:endParaRPr lang="zh-CN" alt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as a dropped </a:t>
            </a:r>
            <a:r>
              <a:rPr kumimoji="1" lang="en-US" altLang="zh-CN" dirty="0" smtClean="0"/>
              <a:t>negation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25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altLang="zh-TW" dirty="0" smtClean="0"/>
              <a:t>I</a:t>
            </a:r>
            <a:r>
              <a:rPr kumimoji="1" lang="en-US" altLang="zh-CN" dirty="0" smtClean="0"/>
              <a:t>rony/sarcasm </a:t>
            </a:r>
            <a:r>
              <a:rPr kumimoji="1" lang="en-US" altLang="zh-CN" dirty="0"/>
              <a:t>is a form </a:t>
            </a:r>
            <a:r>
              <a:rPr kumimoji="1" lang="en-US" altLang="zh-CN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negation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in which an explicit negation </a:t>
            </a:r>
            <a:r>
              <a:rPr kumimoji="1" lang="en-US" altLang="zh-CN" b="1" dirty="0">
                <a:solidFill>
                  <a:srgbClr val="FF0000"/>
                </a:solidFill>
              </a:rPr>
              <a:t>marker </a:t>
            </a:r>
            <a:r>
              <a:rPr kumimoji="1" lang="en-US" altLang="zh-CN" dirty="0"/>
              <a:t>(like “not</a:t>
            </a:r>
            <a:r>
              <a:rPr kumimoji="1" lang="en-US" altLang="zh-CN" dirty="0" smtClean="0"/>
              <a:t>”)</a:t>
            </a:r>
            <a:r>
              <a:rPr kumimoji="1" lang="en-US" altLang="zh-CN" dirty="0" smtClean="0">
                <a:solidFill>
                  <a:srgbClr val="40403D"/>
                </a:solidFill>
              </a:rPr>
              <a:t> is </a:t>
            </a:r>
            <a:r>
              <a:rPr kumimoji="1" lang="en-US" altLang="zh-CN" b="1" dirty="0">
                <a:solidFill>
                  <a:srgbClr val="FF0000"/>
                </a:solidFill>
              </a:rPr>
              <a:t>lacking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“Being awake at 4 am with a headache is </a:t>
            </a:r>
            <a:r>
              <a:rPr kumimoji="1" lang="en-US" altLang="zh-CN" dirty="0" smtClean="0"/>
              <a:t>fun.”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5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/>
              <a:t>Sarcasm is a verbal irony that has an intention to be mocking/ridiculing </a:t>
            </a:r>
            <a:r>
              <a:rPr kumimoji="1" lang="en-US" altLang="zh-CN" b="1" dirty="0">
                <a:solidFill>
                  <a:srgbClr val="FF0000"/>
                </a:solidFill>
              </a:rPr>
              <a:t>towards an entity</a:t>
            </a:r>
            <a:r>
              <a:rPr kumimoji="1" lang="en-US" altLang="zh-CN" dirty="0" smtClean="0"/>
              <a:t>. However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FF0000"/>
                </a:solidFill>
              </a:rPr>
              <a:t>what context</a:t>
            </a:r>
            <a:r>
              <a:rPr kumimoji="1" lang="en-US" altLang="zh-CN" dirty="0"/>
              <a:t> is required for the sarcasm to be understood forms a crucial component.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being ignored</a:t>
            </a:r>
            <a:r>
              <a:rPr kumimoji="1" lang="en-US" altLang="zh-CN" dirty="0" smtClean="0"/>
              <a:t>”</a:t>
            </a:r>
          </a:p>
          <a:p>
            <a:pPr lvl="2"/>
            <a:r>
              <a:rPr kumimoji="1" lang="en-US" altLang="zh-CN" dirty="0"/>
              <a:t>likely to be sarcastic for </a:t>
            </a:r>
            <a:r>
              <a:rPr kumimoji="1" lang="en-US" altLang="zh-CN" b="1" dirty="0">
                <a:solidFill>
                  <a:srgbClr val="FF0000"/>
                </a:solidFill>
              </a:rPr>
              <a:t>all</a:t>
            </a:r>
            <a:r>
              <a:rPr kumimoji="1" lang="en-US" altLang="zh-CN" dirty="0"/>
              <a:t> speakers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e.g</a:t>
            </a:r>
            <a:r>
              <a:rPr kumimoji="1" lang="en-US" altLang="zh-CN" dirty="0" smtClean="0"/>
              <a:t>. “</a:t>
            </a:r>
            <a:r>
              <a:rPr kumimoji="1" lang="en-US" altLang="zh-CN" dirty="0"/>
              <a:t>I love solving math problems all day</a:t>
            </a:r>
            <a:r>
              <a:rPr kumimoji="1" lang="en-US" altLang="zh-CN" dirty="0" smtClean="0"/>
              <a:t>.”</a:t>
            </a:r>
          </a:p>
          <a:p>
            <a:pPr lvl="2"/>
            <a:r>
              <a:rPr kumimoji="1" lang="en-US" altLang="zh-CN" dirty="0" smtClean="0"/>
              <a:t>likely </a:t>
            </a:r>
            <a:r>
              <a:rPr kumimoji="1" lang="en-US" altLang="zh-CN" dirty="0"/>
              <a:t>to be sarcastic for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most</a:t>
            </a:r>
            <a:r>
              <a:rPr kumimoji="1" lang="en-US" altLang="zh-CN" dirty="0" smtClean="0"/>
              <a:t> speakers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Thus</a:t>
            </a:r>
            <a:r>
              <a:rPr lang="en-US" altLang="zh-CN" dirty="0"/>
              <a:t>, sarcasm understanding and automatic </a:t>
            </a:r>
            <a:r>
              <a:rPr lang="en-US" altLang="zh-CN" dirty="0" smtClean="0"/>
              <a:t>sarcasm detection </a:t>
            </a:r>
            <a:r>
              <a:rPr lang="en-US" altLang="zh-CN" dirty="0"/>
              <a:t>are contingent on what information (or context) is known.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50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Sarcasm Studies in Linguistics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can be summarized by a definition by Reference [15</a:t>
            </a:r>
            <a:r>
              <a:rPr kumimoji="1" lang="en-US" altLang="zh-CN" dirty="0" smtClean="0"/>
              <a:t>]</a:t>
            </a:r>
          </a:p>
          <a:p>
            <a:endParaRPr kumimoji="1" lang="en-US" altLang="zh-CN" dirty="0" smtClean="0"/>
          </a:p>
          <a:p>
            <a:pPr lvl="1"/>
            <a:r>
              <a:rPr kumimoji="1" lang="mr-IN" altLang="zh-CN" dirty="0"/>
              <a:t>“</a:t>
            </a:r>
            <a:r>
              <a:rPr kumimoji="1" lang="en-US" altLang="zh-CN" dirty="0" smtClean="0"/>
              <a:t>A </a:t>
            </a:r>
            <a:r>
              <a:rPr kumimoji="1" lang="en-US" altLang="zh-CN" b="1" dirty="0">
                <a:solidFill>
                  <a:srgbClr val="FF0000"/>
                </a:solidFill>
              </a:rPr>
              <a:t>deliberate</a:t>
            </a:r>
            <a:r>
              <a:rPr kumimoji="1" lang="en-US" altLang="zh-CN" dirty="0"/>
              <a:t> attempt to </a:t>
            </a:r>
            <a:r>
              <a:rPr kumimoji="1" lang="en-US" altLang="zh-CN" b="1" dirty="0">
                <a:solidFill>
                  <a:srgbClr val="FF0000"/>
                </a:solidFill>
              </a:rPr>
              <a:t>point out, question, or ridicule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40403D"/>
                </a:solidFill>
              </a:rPr>
              <a:t>attitudes and beliefs </a:t>
            </a:r>
            <a:r>
              <a:rPr kumimoji="1" lang="en-US" altLang="zh-CN" dirty="0"/>
              <a:t>by the use of words and gestures in ways that run </a:t>
            </a:r>
            <a:r>
              <a:rPr kumimoji="1" lang="en-US" altLang="zh-CN" b="1" dirty="0">
                <a:solidFill>
                  <a:srgbClr val="FF0000"/>
                </a:solidFill>
              </a:rPr>
              <a:t>counter to their normal meanings</a:t>
            </a:r>
            <a:r>
              <a:rPr kumimoji="1" lang="en-US" altLang="zh-CN" dirty="0" smtClean="0"/>
              <a:t>.”</a:t>
            </a:r>
          </a:p>
          <a:p>
            <a:pPr lvl="1"/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purposefully </a:t>
            </a:r>
            <a:r>
              <a:rPr kumimoji="1" lang="en-US" altLang="zh-CN" dirty="0"/>
              <a:t>intended by the speaker and not an interpretation of the </a:t>
            </a:r>
            <a:r>
              <a:rPr kumimoji="1" lang="en-US" altLang="zh-CN" dirty="0" smtClean="0"/>
              <a:t>listener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implied </a:t>
            </a:r>
            <a:r>
              <a:rPr kumimoji="1" lang="en-US" altLang="zh-CN" dirty="0"/>
              <a:t>negative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highlights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relationship of sarcasm with irony</a:t>
            </a:r>
          </a:p>
          <a:p>
            <a:pPr lvl="3"/>
            <a:r>
              <a:rPr kumimoji="1" lang="en-US" altLang="zh-CN" dirty="0" smtClean="0"/>
              <a:t>Irony is a situation in which something that was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intended</a:t>
            </a:r>
            <a:r>
              <a:rPr kumimoji="1" lang="en-US" altLang="zh-CN" dirty="0" smtClean="0"/>
              <a:t> to have a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particular</a:t>
            </a:r>
            <a:r>
              <a:rPr kumimoji="1" lang="en-US" altLang="zh-CN" dirty="0" smtClean="0"/>
              <a:t> result has the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opposite</a:t>
            </a:r>
            <a:r>
              <a:rPr kumimoji="1" lang="en-US" altLang="zh-CN" dirty="0" smtClean="0"/>
              <a:t> or a very different result.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338228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856</TotalTime>
  <Words>4523</Words>
  <Application>Microsoft Macintosh PowerPoint</Application>
  <PresentationFormat>宽屏</PresentationFormat>
  <Paragraphs>383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DengXian</vt:lpstr>
      <vt:lpstr>Mangal</vt:lpstr>
      <vt:lpstr>宋体</vt:lpstr>
      <vt:lpstr>新細明體</vt:lpstr>
      <vt:lpstr>怀旧</vt:lpstr>
      <vt:lpstr>Automatic Sarcasm Detection: A Survey</vt:lpstr>
      <vt:lpstr>1. Introduction</vt:lpstr>
      <vt:lpstr>2. Sarcasm Studies in Linguistics</vt:lpstr>
      <vt:lpstr>2. Sarcasm Studies in Linguistics</vt:lpstr>
      <vt:lpstr>2. Sarcasm Studies in Linguistics</vt:lpstr>
      <vt:lpstr>2. Sarcasm Studies in Linguistics</vt:lpstr>
      <vt:lpstr>2. Sarcasm Studies in Linguistics</vt:lpstr>
      <vt:lpstr>2. Sarcasm Studies in Linguistics</vt:lpstr>
      <vt:lpstr>2. Sarcasm Studies in Linguistics</vt:lpstr>
      <vt:lpstr>2. Sarcasm Studies in Linguistics</vt:lpstr>
      <vt:lpstr>2. Sarcasm Studies in Linguistics</vt:lpstr>
      <vt:lpstr>3. Problem Definition</vt:lpstr>
      <vt:lpstr>4.1 Dataset - Short Text</vt:lpstr>
      <vt:lpstr>4.1 Dataset - Short Text</vt:lpstr>
      <vt:lpstr>4.1 Dataset - Short Text</vt:lpstr>
      <vt:lpstr>4.2 Dataset - Long Text</vt:lpstr>
      <vt:lpstr>4.3 Dataset - Transcripts and Dialogue</vt:lpstr>
      <vt:lpstr>4.4 Dataset -  Miscellaneous Datasets</vt:lpstr>
      <vt:lpstr>5. Approaches</vt:lpstr>
      <vt:lpstr>5.1 Rule-Based Approaches</vt:lpstr>
      <vt:lpstr>5.2 Feature Sets</vt:lpstr>
      <vt:lpstr>5.3 Learning Algorithms</vt:lpstr>
      <vt:lpstr>5.4 Deep Learning-Based Approaches</vt:lpstr>
      <vt:lpstr>5.5 Shared Tasks &amp; Benchmark Datasets</vt:lpstr>
      <vt:lpstr>7. Trends in Sarcasm Detection</vt:lpstr>
      <vt:lpstr>7.1 Pattern Discovery</vt:lpstr>
      <vt:lpstr>7.1 Pattern Discovery</vt:lpstr>
      <vt:lpstr>7.2 Role of Context in Sarcasm Detection</vt:lpstr>
      <vt:lpstr>8.1 Issues with Annotation</vt:lpstr>
      <vt:lpstr>8.1 Issues with Annotation</vt:lpstr>
      <vt:lpstr>8.2 Issues with Sentiment as a Feature</vt:lpstr>
      <vt:lpstr>8.3 Dealing with Skewed Datasets</vt:lpstr>
      <vt:lpstr>9. Conclusion &amp; Future Directions</vt:lpstr>
      <vt:lpstr>9. Conclusion &amp; Future Directions</vt:lpstr>
      <vt:lpstr>9. Conclusion &amp; Future Directions</vt:lpstr>
      <vt:lpstr>Reference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Cognitive Features for Sarcasm Detection</dc:title>
  <dc:creator>Microsoft Office 用户</dc:creator>
  <cp:lastModifiedBy>Microsoft Office 用户</cp:lastModifiedBy>
  <cp:revision>58</cp:revision>
  <dcterms:created xsi:type="dcterms:W3CDTF">2018-11-06T09:22:24Z</dcterms:created>
  <dcterms:modified xsi:type="dcterms:W3CDTF">2018-11-09T03:23:26Z</dcterms:modified>
</cp:coreProperties>
</file>