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2"/>
    <p:restoredTop sz="94650"/>
  </p:normalViewPr>
  <p:slideViewPr>
    <p:cSldViewPr snapToGrid="0" snapToObjects="1">
      <p:cViewPr varScale="1">
        <p:scale>
          <a:sx n="130" d="100"/>
          <a:sy n="13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936CF-E9C1-BA41-95AB-9BBB38C6934C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AAE2-2946-964C-AAB1-9B05B46D9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5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AAE2-2946-964C-AAB1-9B05B46D95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2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54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8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2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19E0F-282C-354B-AB8B-E0DAD0966E5D}" type="datetimeFigureOut">
              <a:rPr kumimoji="1" lang="zh-CN" altLang="en-US" smtClean="0"/>
              <a:t>2018/11/6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DF1517-2629-D440-9A05-811CF0DA183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Automatic Sarcasm Detection: A Survey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ADITYA JOSHI, IITB-Monash Research Academy</a:t>
            </a:r>
          </a:p>
          <a:p>
            <a:r>
              <a:rPr lang="en-US" altLang="zh-CN" sz="2000" dirty="0"/>
              <a:t>PUSHPAK BHATTACHARYYA, Indian Institute of Technology Bombay</a:t>
            </a:r>
          </a:p>
          <a:p>
            <a:r>
              <a:rPr lang="en-US" altLang="zh-CN" sz="2000" dirty="0"/>
              <a:t>MARK J. CARMAN, Monash University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consists </a:t>
            </a:r>
            <a:r>
              <a:rPr kumimoji="1" lang="en-US" altLang="zh-CN" dirty="0" smtClean="0"/>
              <a:t>of</a:t>
            </a:r>
          </a:p>
          <a:p>
            <a:pPr lvl="1"/>
            <a:r>
              <a:rPr kumimoji="1" lang="en-US" altLang="zh-CN" dirty="0" smtClean="0"/>
              <a:t>(1) </a:t>
            </a:r>
            <a:r>
              <a:rPr kumimoji="1" lang="en-US" altLang="zh-CN" dirty="0"/>
              <a:t>the use of </a:t>
            </a:r>
            <a:r>
              <a:rPr kumimoji="1" lang="en-US" altLang="zh-CN" dirty="0" smtClean="0"/>
              <a:t>irony</a:t>
            </a:r>
          </a:p>
          <a:p>
            <a:pPr lvl="1"/>
            <a:r>
              <a:rPr kumimoji="1" lang="en-US" altLang="zh-CN" dirty="0" smtClean="0"/>
              <a:t>(2) </a:t>
            </a:r>
            <a:r>
              <a:rPr kumimoji="1" lang="en-US" altLang="zh-CN" dirty="0"/>
              <a:t>the presence of </a:t>
            </a:r>
            <a:r>
              <a:rPr kumimoji="1" lang="en-US" altLang="zh-CN" dirty="0" smtClean="0"/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Understanding </a:t>
            </a:r>
            <a:r>
              <a:rPr kumimoji="1" lang="en-US" altLang="zh-CN" dirty="0"/>
              <a:t>sarcasm </a:t>
            </a:r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divided into </a:t>
            </a:r>
            <a:r>
              <a:rPr kumimoji="1" lang="en-US" altLang="zh-CN" dirty="0"/>
              <a:t>the following components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1) Identification of shared </a:t>
            </a:r>
            <a:r>
              <a:rPr kumimoji="1" lang="en-US" altLang="zh-CN" dirty="0" smtClean="0"/>
              <a:t>knowledge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</a:t>
            </a:r>
            <a:r>
              <a:rPr kumimoji="1" lang="en-US" altLang="zh-CN" dirty="0" smtClean="0"/>
              <a:t>being ignored”</a:t>
            </a:r>
          </a:p>
          <a:p>
            <a:pPr lvl="2"/>
            <a:r>
              <a:rPr kumimoji="1" lang="en-US" altLang="zh-CN" dirty="0"/>
              <a:t>e.g</a:t>
            </a:r>
            <a:r>
              <a:rPr kumimoji="1" lang="en-US" altLang="zh-CN" dirty="0" smtClean="0"/>
              <a:t>. “I love </a:t>
            </a:r>
            <a:r>
              <a:rPr kumimoji="1" lang="en-US" altLang="zh-CN" dirty="0"/>
              <a:t>solving math problems all weekend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2) </a:t>
            </a:r>
            <a:r>
              <a:rPr kumimoji="1" lang="en-US" altLang="zh-CN" dirty="0" smtClean="0"/>
              <a:t>Identification of </a:t>
            </a:r>
            <a:r>
              <a:rPr kumimoji="1" lang="en-US" altLang="zh-CN" dirty="0"/>
              <a:t>what constitutes </a:t>
            </a:r>
            <a:r>
              <a:rPr kumimoji="1" lang="en-US" altLang="zh-CN" dirty="0" smtClean="0"/>
              <a:t>ridicule</a:t>
            </a:r>
          </a:p>
          <a:p>
            <a:pPr lvl="2"/>
            <a:r>
              <a:rPr kumimoji="1" lang="en-US" altLang="zh-CN" dirty="0" smtClean="0"/>
              <a:t>As </a:t>
            </a:r>
            <a:r>
              <a:rPr kumimoji="1" lang="en-US" altLang="zh-CN" dirty="0"/>
              <a:t>seen in the linguistic studies, the ridicule may be </a:t>
            </a:r>
            <a:r>
              <a:rPr kumimoji="1" lang="en-US" altLang="zh-CN" dirty="0" smtClean="0"/>
              <a:t>conveyed through </a:t>
            </a:r>
            <a:r>
              <a:rPr kumimoji="1" lang="en-US" altLang="zh-CN" dirty="0">
                <a:solidFill>
                  <a:srgbClr val="40403D"/>
                </a:solidFill>
              </a:rPr>
              <a:t>different</a:t>
            </a:r>
            <a:r>
              <a:rPr kumimoji="1" lang="en-US" altLang="zh-CN" b="1" dirty="0">
                <a:solidFill>
                  <a:srgbClr val="FF0000"/>
                </a:solidFill>
              </a:rPr>
              <a:t> reactions</a:t>
            </a:r>
            <a:r>
              <a:rPr kumimoji="1" lang="en-US" altLang="zh-CN" dirty="0"/>
              <a:t> such as </a:t>
            </a:r>
            <a:r>
              <a:rPr kumimoji="1" lang="en-US" altLang="zh-CN" b="1" dirty="0">
                <a:solidFill>
                  <a:srgbClr val="FF0000"/>
                </a:solidFill>
              </a:rPr>
              <a:t>laughter, change of topic</a:t>
            </a:r>
            <a:r>
              <a:rPr kumimoji="1" lang="en-US" altLang="zh-CN" dirty="0"/>
              <a:t>, and so 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47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is related to other forms of incongruity or figurative </a:t>
            </a:r>
            <a:r>
              <a:rPr kumimoji="1" lang="en-US" altLang="zh-CN" dirty="0" smtClean="0"/>
              <a:t>language</a:t>
            </a:r>
          </a:p>
          <a:p>
            <a:pPr lvl="1"/>
            <a:r>
              <a:rPr kumimoji="1" lang="en-US" altLang="zh-CN" dirty="0" smtClean="0"/>
              <a:t>Sarcasm </a:t>
            </a:r>
            <a:r>
              <a:rPr kumimoji="1" lang="en-US" altLang="zh-CN" dirty="0"/>
              <a:t>has an </a:t>
            </a:r>
            <a:r>
              <a:rPr kumimoji="1" lang="en-US" altLang="zh-CN" dirty="0" smtClean="0"/>
              <a:t>element of </a:t>
            </a:r>
            <a:r>
              <a:rPr kumimoji="1" lang="en-US" altLang="zh-CN" b="1" dirty="0">
                <a:solidFill>
                  <a:srgbClr val="FF0000"/>
                </a:solidFill>
              </a:rPr>
              <a:t>ridicule</a:t>
            </a:r>
            <a:r>
              <a:rPr kumimoji="1" lang="en-US" altLang="zh-CN" dirty="0"/>
              <a:t> that </a:t>
            </a:r>
            <a:r>
              <a:rPr kumimoji="1" lang="en-US" altLang="zh-CN" b="1" dirty="0">
                <a:solidFill>
                  <a:srgbClr val="FF0000"/>
                </a:solidFill>
              </a:rPr>
              <a:t>irony</a:t>
            </a:r>
            <a:r>
              <a:rPr kumimoji="1" lang="en-US" altLang="zh-CN" dirty="0"/>
              <a:t> does not [40</a:t>
            </a:r>
            <a:r>
              <a:rPr kumimoji="1" lang="en-US" altLang="zh-CN" dirty="0" smtClean="0"/>
              <a:t>].</a:t>
            </a:r>
          </a:p>
          <a:p>
            <a:pPr lvl="1"/>
            <a:r>
              <a:rPr kumimoji="1" lang="en-US" altLang="zh-CN" dirty="0" smtClean="0"/>
              <a:t>Deception </a:t>
            </a:r>
            <a:r>
              <a:rPr kumimoji="1" lang="en-US" altLang="zh-CN" dirty="0"/>
              <a:t>also appears to be closely related to sarcasm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this soup,” </a:t>
            </a:r>
            <a:r>
              <a:rPr kumimoji="1" lang="en-US" altLang="zh-CN" dirty="0" smtClean="0"/>
              <a:t>could be </a:t>
            </a:r>
            <a:r>
              <a:rPr kumimoji="1" lang="en-US" altLang="zh-CN" dirty="0"/>
              <a:t>lying (deception</a:t>
            </a:r>
            <a:r>
              <a:rPr kumimoji="1" lang="en-US" altLang="zh-CN" dirty="0" smtClean="0"/>
              <a:t>) or sarcastic </a:t>
            </a:r>
            <a:r>
              <a:rPr kumimoji="1" lang="en-US" altLang="zh-CN" dirty="0"/>
              <a:t>(sarcasm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difference between sarcasm </a:t>
            </a:r>
            <a:r>
              <a:rPr kumimoji="1" lang="en-US" altLang="zh-CN" dirty="0" smtClean="0"/>
              <a:t>and deception </a:t>
            </a:r>
            <a:r>
              <a:rPr kumimoji="1" lang="en-US" altLang="zh-CN" dirty="0"/>
              <a:t>lies in </a:t>
            </a:r>
            <a:r>
              <a:rPr kumimoji="1" lang="en-US" altLang="zh-CN" b="1" dirty="0">
                <a:solidFill>
                  <a:srgbClr val="FF0000"/>
                </a:solidFill>
              </a:rPr>
              <a:t>shared knowledge </a:t>
            </a:r>
            <a:r>
              <a:rPr kumimoji="1" lang="en-US" altLang="zh-CN" dirty="0"/>
              <a:t>between speaker and listener [44</a:t>
            </a:r>
            <a:r>
              <a:rPr kumimoji="1" lang="en-US" altLang="zh-CN" dirty="0" smtClean="0"/>
              <a:t>].</a:t>
            </a:r>
          </a:p>
          <a:p>
            <a:pPr lvl="2"/>
            <a:r>
              <a:rPr kumimoji="1" lang="en-US" altLang="zh-CN" dirty="0" smtClean="0"/>
              <a:t>If the speaker saw a fly floating on the soup</a:t>
            </a:r>
          </a:p>
          <a:p>
            <a:pPr lvl="3"/>
            <a:r>
              <a:rPr kumimoji="1" lang="en-US" altLang="zh-CN" dirty="0"/>
              <a:t>T</a:t>
            </a:r>
            <a:r>
              <a:rPr kumimoji="1" lang="en-US" altLang="zh-CN" dirty="0" smtClean="0"/>
              <a:t>he statement above is likely to have a sarcastic intention</a:t>
            </a:r>
          </a:p>
          <a:p>
            <a:pPr lvl="3"/>
            <a:r>
              <a:rPr kumimoji="1" lang="en-US" altLang="zh-CN" dirty="0" smtClean="0"/>
              <a:t>Whether or not the listener understands the sarcasm depends on whether the listener saw the fly in the soup and whether the listener believes that the presence of a fly in a soup makes it bad.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2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Common </a:t>
            </a:r>
            <a:r>
              <a:rPr kumimoji="1" lang="en-US" altLang="zh-CN" dirty="0"/>
              <a:t>formulation for sarcasm detection is a classification </a:t>
            </a:r>
            <a:r>
              <a:rPr kumimoji="1" lang="en-US" altLang="zh-CN" dirty="0" smtClean="0"/>
              <a:t>task</a:t>
            </a:r>
          </a:p>
          <a:p>
            <a:pPr lvl="1"/>
            <a:r>
              <a:rPr kumimoji="1" lang="en-US" altLang="zh-CN" dirty="0" smtClean="0"/>
              <a:t>Given </a:t>
            </a:r>
            <a:r>
              <a:rPr kumimoji="1" lang="en-US" altLang="zh-CN" dirty="0"/>
              <a:t>a piece </a:t>
            </a:r>
            <a:r>
              <a:rPr kumimoji="1" lang="en-US" altLang="zh-CN" dirty="0" smtClean="0"/>
              <a:t>of text</a:t>
            </a:r>
            <a:r>
              <a:rPr kumimoji="1" lang="en-US" altLang="zh-CN" dirty="0"/>
              <a:t>, the goal is to predict whether or not it is </a:t>
            </a:r>
            <a:r>
              <a:rPr kumimoji="1" lang="en-US" altLang="zh-CN" dirty="0" smtClean="0"/>
              <a:t>sarcastic.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Thus</a:t>
            </a:r>
            <a:r>
              <a:rPr kumimoji="1" lang="en-US" altLang="zh-CN" dirty="0"/>
              <a:t>, the sentence “I love being ignored</a:t>
            </a:r>
            <a:r>
              <a:rPr kumimoji="1" lang="en-US" altLang="zh-CN" dirty="0" smtClean="0"/>
              <a:t>” is </a:t>
            </a:r>
            <a:r>
              <a:rPr kumimoji="1" lang="en-US" altLang="zh-CN" dirty="0"/>
              <a:t>to be predicted as sarcastic while the sentence “I love being pampered” is to be predicted </a:t>
            </a:r>
            <a:r>
              <a:rPr kumimoji="1" lang="en-US" altLang="zh-CN" dirty="0" smtClean="0"/>
              <a:t>as non-sarcastic.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Other formulations for sarcasm detection have also been </a:t>
            </a:r>
            <a:r>
              <a:rPr kumimoji="1" lang="en-US" altLang="zh-CN" dirty="0" smtClean="0"/>
              <a:t>reported</a:t>
            </a:r>
          </a:p>
          <a:p>
            <a:pPr lvl="1"/>
            <a:r>
              <a:rPr kumimoji="1" lang="en-US" altLang="zh-CN" dirty="0" smtClean="0"/>
              <a:t>Reference </a:t>
            </a:r>
            <a:r>
              <a:rPr kumimoji="1" lang="en-US" altLang="zh-CN" dirty="0"/>
              <a:t>[33] </a:t>
            </a:r>
            <a:r>
              <a:rPr kumimoji="1" lang="en-US" altLang="zh-CN" dirty="0" smtClean="0"/>
              <a:t>models </a:t>
            </a:r>
            <a:r>
              <a:rPr kumimoji="1" lang="en-US" altLang="zh-CN" dirty="0"/>
              <a:t>sarcasm detection for dialogue as a </a:t>
            </a:r>
            <a:r>
              <a:rPr kumimoji="1" lang="en-US" altLang="zh-CN" dirty="0" smtClean="0"/>
              <a:t>sequence labeling </a:t>
            </a:r>
            <a:r>
              <a:rPr kumimoji="1" lang="en-US" altLang="zh-CN" dirty="0"/>
              <a:t>task</a:t>
            </a:r>
            <a:r>
              <a:rPr kumimoji="1"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[22] </a:t>
            </a:r>
            <a:r>
              <a:rPr lang="en-US" altLang="zh-CN" dirty="0" smtClean="0"/>
              <a:t>models sarcasm </a:t>
            </a:r>
            <a:r>
              <a:rPr lang="en-US" altLang="zh-CN" dirty="0"/>
              <a:t>detection as a sense disambiguation 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authors state that a word may have </a:t>
            </a:r>
            <a:r>
              <a:rPr lang="en-US" altLang="zh-CN" dirty="0" smtClean="0"/>
              <a:t>a literal </a:t>
            </a:r>
            <a:r>
              <a:rPr lang="en-US" altLang="zh-CN" dirty="0"/>
              <a:t>sense or a sarcastic sense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the word “amazing</a:t>
            </a:r>
            <a:r>
              <a:rPr lang="en-US" altLang="zh-CN" dirty="0" smtClean="0"/>
              <a:t>”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sentence “Amazing </a:t>
            </a:r>
            <a:r>
              <a:rPr lang="en-US" altLang="zh-CN" dirty="0"/>
              <a:t>to </a:t>
            </a:r>
            <a:r>
              <a:rPr lang="en-US" altLang="zh-CN" dirty="0" smtClean="0"/>
              <a:t>see him </a:t>
            </a:r>
            <a:r>
              <a:rPr lang="en-US" altLang="zh-CN" dirty="0"/>
              <a:t>lose the match in </a:t>
            </a:r>
            <a:r>
              <a:rPr lang="en-US" altLang="zh-CN" dirty="0" smtClean="0"/>
              <a:t>20 </a:t>
            </a:r>
            <a:r>
              <a:rPr lang="en-US" altLang="zh-CN" dirty="0"/>
              <a:t>minutes” is used in a sarcastic </a:t>
            </a:r>
            <a:r>
              <a:rPr lang="en-US" altLang="zh-CN" dirty="0" smtClean="0"/>
              <a:t>sense</a:t>
            </a:r>
          </a:p>
          <a:p>
            <a:pPr lvl="3"/>
            <a:r>
              <a:rPr lang="en-US" altLang="zh-CN" dirty="0" smtClean="0"/>
              <a:t>in </a:t>
            </a:r>
            <a:r>
              <a:rPr lang="en-US" altLang="zh-CN" dirty="0"/>
              <a:t>the sentence “Amazing to </a:t>
            </a:r>
            <a:r>
              <a:rPr lang="en-US" altLang="zh-CN" dirty="0" smtClean="0"/>
              <a:t>see a </a:t>
            </a:r>
            <a:r>
              <a:rPr lang="en-US" altLang="zh-CN" dirty="0"/>
              <a:t>brilliant film such as this” is used in a literal (positive) sense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Reference </a:t>
            </a:r>
            <a:r>
              <a:rPr lang="en-US" altLang="zh-CN" dirty="0"/>
              <a:t>[51] models sarcasm interpretation as a monolingual </a:t>
            </a:r>
            <a:r>
              <a:rPr lang="en-US" altLang="zh-CN" dirty="0" smtClean="0"/>
              <a:t>machine translation </a:t>
            </a:r>
            <a:r>
              <a:rPr lang="en-US" altLang="zh-CN" dirty="0"/>
              <a:t>task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two machine translation systems (based on Moses and RNN, </a:t>
            </a:r>
            <a:r>
              <a:rPr lang="en-US" altLang="zh-CN" dirty="0" smtClean="0"/>
              <a:t>respectively) to </a:t>
            </a:r>
            <a:r>
              <a:rPr lang="en-US" altLang="zh-CN" dirty="0"/>
              <a:t>obtain non-sarcastic interpretations of the sarcastic sentences.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59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 - </a:t>
            </a:r>
            <a:r>
              <a:rPr lang="en-US" altLang="zh-CN" dirty="0"/>
              <a:t>Short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Social </a:t>
            </a:r>
            <a:r>
              <a:rPr lang="en-US" altLang="zh-CN" dirty="0"/>
              <a:t>media makes large-scale </a:t>
            </a:r>
            <a:r>
              <a:rPr lang="en-US" altLang="zh-CN" b="1" dirty="0">
                <a:solidFill>
                  <a:srgbClr val="FF0000"/>
                </a:solidFill>
              </a:rPr>
              <a:t>user-generated text accessible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of </a:t>
            </a:r>
            <a:r>
              <a:rPr lang="en-US" altLang="zh-CN" b="1" dirty="0" smtClean="0">
                <a:solidFill>
                  <a:srgbClr val="FF0000"/>
                </a:solidFill>
              </a:rPr>
              <a:t>restrictions on text length</a:t>
            </a:r>
            <a:r>
              <a:rPr lang="en-US" altLang="zh-CN" dirty="0" smtClean="0"/>
              <a:t> imposed by some of these platforms, this text tends to be short requiring authors to </a:t>
            </a:r>
            <a:r>
              <a:rPr lang="en-US" altLang="zh-CN" b="1" dirty="0" smtClean="0">
                <a:solidFill>
                  <a:srgbClr val="FF0000"/>
                </a:solidFill>
              </a:rPr>
              <a:t>use abbreviations</a:t>
            </a:r>
            <a:r>
              <a:rPr lang="en-US" altLang="zh-CN" dirty="0" smtClean="0"/>
              <a:t> </a:t>
            </a:r>
            <a:r>
              <a:rPr lang="en-US" altLang="zh-CN" dirty="0"/>
              <a:t>to fit their statements within the specific limit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Twitter-based datasets, two approaches to obtain annotations </a:t>
            </a:r>
            <a:r>
              <a:rPr lang="en-US" altLang="zh-CN" dirty="0" smtClean="0"/>
              <a:t>have been used</a:t>
            </a:r>
          </a:p>
          <a:p>
            <a:pPr lvl="1"/>
            <a:r>
              <a:rPr lang="en-US" altLang="zh-CN" dirty="0" smtClean="0"/>
              <a:t>Manual annotation</a:t>
            </a:r>
          </a:p>
          <a:p>
            <a:pPr lvl="2"/>
            <a:r>
              <a:rPr lang="en-US" altLang="zh-CN" dirty="0" smtClean="0"/>
              <a:t>Reference [60] [47]</a:t>
            </a:r>
            <a:endParaRPr lang="en-US" altLang="zh-CN" dirty="0"/>
          </a:p>
          <a:p>
            <a:pPr lvl="1"/>
            <a:r>
              <a:rPr lang="en-US" altLang="zh-CN" dirty="0" smtClean="0"/>
              <a:t>The use </a:t>
            </a:r>
            <a:r>
              <a:rPr lang="en-US" altLang="zh-CN" dirty="0"/>
              <a:t>of hashtag-based </a:t>
            </a:r>
            <a:r>
              <a:rPr lang="en-US" altLang="zh-CN" dirty="0" smtClean="0"/>
              <a:t>supervision</a:t>
            </a:r>
          </a:p>
          <a:p>
            <a:pPr lvl="2"/>
            <a:r>
              <a:rPr lang="en-US" altLang="zh-CN" dirty="0" smtClean="0"/>
              <a:t>A </a:t>
            </a:r>
            <a:r>
              <a:rPr lang="en-US" altLang="zh-CN" dirty="0"/>
              <a:t>hashtag is a </a:t>
            </a:r>
            <a:r>
              <a:rPr lang="en-US" altLang="zh-CN" b="1" dirty="0">
                <a:solidFill>
                  <a:srgbClr val="FF0000"/>
                </a:solidFill>
              </a:rPr>
              <a:t>label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provided by authors</a:t>
            </a:r>
            <a:r>
              <a:rPr lang="en-US" altLang="zh-CN" dirty="0"/>
              <a:t> </a:t>
            </a:r>
            <a:r>
              <a:rPr lang="en-US" altLang="zh-CN" dirty="0" smtClean="0"/>
              <a:t>themselves</a:t>
            </a:r>
            <a:endParaRPr lang="en-US" altLang="zh-CN" dirty="0"/>
          </a:p>
          <a:p>
            <a:pPr lvl="2"/>
            <a:r>
              <a:rPr lang="en-US" altLang="zh-CN" dirty="0" smtClean="0"/>
              <a:t>Rapid </a:t>
            </a:r>
            <a:r>
              <a:rPr lang="en-US" altLang="zh-CN" dirty="0"/>
              <a:t>creation of large-scale </a:t>
            </a:r>
            <a:r>
              <a:rPr lang="en-US" altLang="zh-CN" dirty="0" smtClean="0"/>
              <a:t>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2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Carman, M. J., Carman, M. J., &amp; Carman, M. J. (2017). </a:t>
            </a:r>
            <a:r>
              <a:rPr lang="en-US" altLang="zh-CN" i="1" dirty="0"/>
              <a:t>Automatic Sarcasm Detection: A Survey</a:t>
            </a:r>
            <a:r>
              <a:rPr lang="en-US" altLang="zh-CN" dirty="0"/>
              <a:t>. ACM.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Free Dictionary defines sarcasm </a:t>
            </a:r>
            <a:r>
              <a:rPr kumimoji="1" lang="en-US" altLang="zh-CN" dirty="0" smtClean="0"/>
              <a:t>as</a:t>
            </a:r>
          </a:p>
          <a:p>
            <a:pPr lvl="1"/>
            <a:r>
              <a:rPr kumimoji="1" lang="en-US" altLang="zh-CN" dirty="0" smtClean="0"/>
              <a:t>a </a:t>
            </a:r>
            <a:r>
              <a:rPr kumimoji="1" lang="en-US" altLang="zh-CN" dirty="0"/>
              <a:t>form of </a:t>
            </a:r>
            <a:r>
              <a:rPr kumimoji="1" lang="en-US" altLang="zh-CN" b="1" dirty="0">
                <a:solidFill>
                  <a:srgbClr val="FF0000"/>
                </a:solidFill>
              </a:rPr>
              <a:t>verbal irony </a:t>
            </a:r>
            <a:r>
              <a:rPr kumimoji="1" lang="en-US" altLang="zh-CN" dirty="0"/>
              <a:t>that is intended to express </a:t>
            </a:r>
            <a:r>
              <a:rPr kumimoji="1" lang="en-US" altLang="zh-CN" b="1" dirty="0">
                <a:solidFill>
                  <a:srgbClr val="FF0000"/>
                </a:solidFill>
              </a:rPr>
              <a:t>contempt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ridicule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Sarcasm has </a:t>
            </a:r>
            <a:r>
              <a:rPr kumimoji="1" lang="en-US" altLang="zh-CN" dirty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implied</a:t>
            </a:r>
            <a:r>
              <a:rPr kumimoji="1" lang="en-US" altLang="zh-CN" dirty="0"/>
              <a:t> sentiment, but </a:t>
            </a:r>
            <a:r>
              <a:rPr kumimoji="1" lang="en-US" altLang="zh-CN" b="1" dirty="0">
                <a:solidFill>
                  <a:srgbClr val="FF0000"/>
                </a:solidFill>
              </a:rPr>
              <a:t>may not</a:t>
            </a:r>
            <a:r>
              <a:rPr kumimoji="1" lang="en-US" altLang="zh-CN" dirty="0"/>
              <a:t> have a </a:t>
            </a:r>
            <a:r>
              <a:rPr kumimoji="1" lang="en-US" altLang="zh-CN" b="1" dirty="0">
                <a:solidFill>
                  <a:srgbClr val="FF0000"/>
                </a:solidFill>
              </a:rPr>
              <a:t>negative surface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sentiment.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 </a:t>
            </a:r>
            <a:r>
              <a:rPr kumimoji="1" lang="en-US" altLang="zh-CN" dirty="0"/>
              <a:t>sarcastic sentence may </a:t>
            </a:r>
            <a:r>
              <a:rPr kumimoji="1" lang="en-US" altLang="zh-CN" dirty="0" smtClean="0"/>
              <a:t>carry</a:t>
            </a:r>
          </a:p>
          <a:p>
            <a:pPr lvl="1"/>
            <a:r>
              <a:rPr kumimoji="1" lang="en-US" altLang="zh-CN" dirty="0" smtClean="0"/>
              <a:t>positive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“Visiting </a:t>
            </a:r>
            <a:r>
              <a:rPr kumimoji="1" lang="en-US" altLang="zh-CN" dirty="0"/>
              <a:t>dentists is so much fun!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negative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e.g. “His </a:t>
            </a:r>
            <a:r>
              <a:rPr kumimoji="1" lang="en-US" altLang="zh-CN" dirty="0"/>
              <a:t>performance in Olympics has been terrible anyway” as a response to the criticism of an Olympic </a:t>
            </a:r>
            <a:r>
              <a:rPr kumimoji="1" lang="en-US" altLang="zh-CN" dirty="0" smtClean="0"/>
              <a:t>medalist</a:t>
            </a:r>
          </a:p>
          <a:p>
            <a:pPr lvl="1"/>
            <a:r>
              <a:rPr kumimoji="1" lang="en-US" altLang="zh-CN" dirty="0" smtClean="0"/>
              <a:t>no </a:t>
            </a:r>
            <a:r>
              <a:rPr kumimoji="1" lang="en-US" altLang="zh-CN" dirty="0"/>
              <a:t>surface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dirty="0"/>
              <a:t>the idiomatic expression “and I am the Queen of England </a:t>
            </a:r>
            <a:r>
              <a:rPr lang="en-US" altLang="zh-CN" dirty="0" smtClean="0"/>
              <a:t>” </a:t>
            </a:r>
            <a:r>
              <a:rPr lang="en-US" altLang="zh-CN" dirty="0"/>
              <a:t>is used to express </a:t>
            </a:r>
            <a:r>
              <a:rPr lang="en-US" altLang="zh-CN" dirty="0" smtClean="0"/>
              <a:t>sarcasm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Several linguistic </a:t>
            </a:r>
            <a:r>
              <a:rPr lang="en-US" altLang="zh-CN" dirty="0"/>
              <a:t>studies describe different aspects of </a:t>
            </a:r>
            <a:r>
              <a:rPr lang="en-US" altLang="zh-CN" dirty="0" smtClean="0"/>
              <a:t>sarcasm</a:t>
            </a:r>
          </a:p>
          <a:p>
            <a:pPr lvl="1"/>
            <a:r>
              <a:rPr kumimoji="1" lang="en-US" altLang="zh-CN" dirty="0"/>
              <a:t>Characteristics of </a:t>
            </a:r>
            <a:r>
              <a:rPr kumimoji="1" lang="en-US" altLang="zh-CN" dirty="0" smtClean="0"/>
              <a:t>sarcasm</a:t>
            </a:r>
          </a:p>
          <a:p>
            <a:pPr lvl="1"/>
            <a:r>
              <a:rPr kumimoji="1" lang="en-US" altLang="zh-CN" dirty="0" smtClean="0"/>
              <a:t>Occurs </a:t>
            </a:r>
            <a:r>
              <a:rPr kumimoji="1" lang="en-US" altLang="zh-CN" b="1" dirty="0">
                <a:solidFill>
                  <a:srgbClr val="FF0000"/>
                </a:solidFill>
              </a:rPr>
              <a:t>along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several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dimensions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11]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namely</a:t>
            </a:r>
            <a:r>
              <a:rPr kumimoji="1" lang="en-US" altLang="zh-CN" dirty="0"/>
              <a:t>, failed expectation, pragmatic insincerity, negative tension, and </a:t>
            </a:r>
            <a:r>
              <a:rPr kumimoji="1" lang="en-US" altLang="zh-CN" dirty="0" smtClean="0"/>
              <a:t>the presence </a:t>
            </a:r>
            <a:r>
              <a:rPr kumimoji="1" lang="en-US" altLang="zh-CN" dirty="0"/>
              <a:t>of a </a:t>
            </a:r>
            <a:r>
              <a:rPr kumimoji="1" lang="en-US" altLang="zh-CN" dirty="0" smtClean="0"/>
              <a:t>victim</a:t>
            </a:r>
          </a:p>
          <a:p>
            <a:pPr lvl="1"/>
            <a:r>
              <a:rPr kumimoji="1" lang="en-US" altLang="zh-CN" dirty="0" smtClean="0"/>
              <a:t>Can </a:t>
            </a:r>
            <a:r>
              <a:rPr kumimoji="1" lang="en-US" altLang="zh-CN" dirty="0"/>
              <a:t>be </a:t>
            </a:r>
            <a:r>
              <a:rPr kumimoji="1" lang="en-US" altLang="zh-CN" b="1" dirty="0">
                <a:solidFill>
                  <a:srgbClr val="FF0000"/>
                </a:solidFill>
              </a:rPr>
              <a:t>understood</a:t>
            </a:r>
            <a:r>
              <a:rPr kumimoji="1" lang="en-US" altLang="zh-CN" dirty="0"/>
              <a:t> in terms of </a:t>
            </a:r>
            <a:r>
              <a:rPr kumimoji="1" lang="en-US" altLang="zh-CN" dirty="0" smtClean="0"/>
              <a:t>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response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 </a:t>
            </a:r>
            <a:r>
              <a:rPr kumimoji="1" lang="en-US" altLang="zh-CN" dirty="0" smtClean="0"/>
              <a:t>elicits</a:t>
            </a:r>
            <a:r>
              <a:rPr kumimoji="1" lang="en-US" altLang="zh-CN" dirty="0"/>
              <a:t> [16]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may </a:t>
            </a:r>
            <a:r>
              <a:rPr kumimoji="1" lang="en-US" altLang="zh-CN" dirty="0"/>
              <a:t>be laughter, </a:t>
            </a:r>
            <a:r>
              <a:rPr kumimoji="1" lang="en-US" altLang="zh-CN" dirty="0" smtClean="0"/>
              <a:t>no response, </a:t>
            </a:r>
            <a:r>
              <a:rPr kumimoji="1" lang="en-US" altLang="zh-CN" dirty="0"/>
              <a:t>smile, sarcasm (in retort), a change of topic</a:t>
            </a:r>
            <a:r>
              <a:rPr kumimoji="1" lang="en-US" altLang="zh-CN" dirty="0" smtClean="0"/>
              <a:t>, </a:t>
            </a:r>
            <a:r>
              <a:rPr kumimoji="1" lang="en-US" altLang="zh-CN" dirty="0"/>
              <a:t>literal reply, and non-verbal reactions(a popular non-verbal reaction would be rolling one’s eyes</a:t>
            </a:r>
            <a:r>
              <a:rPr kumimoji="1" lang="en-US" altLang="zh-CN" dirty="0" smtClean="0"/>
              <a:t>). 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Arises </a:t>
            </a:r>
            <a:r>
              <a:rPr kumimoji="1" lang="en-US" altLang="zh-CN" dirty="0"/>
              <a:t>when there is </a:t>
            </a:r>
            <a:r>
              <a:rPr kumimoji="1" lang="en-US" altLang="zh-CN" b="1" dirty="0">
                <a:solidFill>
                  <a:srgbClr val="FF0000"/>
                </a:solidFill>
              </a:rPr>
              <a:t>situational disparity </a:t>
            </a:r>
            <a:r>
              <a:rPr kumimoji="1" lang="en-US" altLang="zh-CN" dirty="0"/>
              <a:t>between text and contextual </a:t>
            </a:r>
            <a:r>
              <a:rPr kumimoji="1" lang="en-US" altLang="zh-CN" dirty="0" smtClean="0"/>
              <a:t>information [</a:t>
            </a:r>
            <a:r>
              <a:rPr kumimoji="1" lang="en-US" altLang="zh-CN" dirty="0"/>
              <a:t>76]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being </a:t>
            </a:r>
            <a:r>
              <a:rPr kumimoji="1" lang="en-US" altLang="zh-CN" dirty="0" smtClean="0"/>
              <a:t>ignored”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6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Types of </a:t>
            </a:r>
            <a:r>
              <a:rPr kumimoji="1" lang="en-US" altLang="zh-CN" dirty="0" smtClean="0"/>
              <a:t>sarcasm [10]</a:t>
            </a:r>
          </a:p>
          <a:p>
            <a:pPr lvl="1"/>
            <a:r>
              <a:rPr kumimoji="1" lang="en-US" altLang="zh-CN" dirty="0" smtClean="0"/>
              <a:t>Propositional (</a:t>
            </a:r>
            <a:r>
              <a:rPr kumimoji="1" lang="zh-CN" altLang="en-US" dirty="0"/>
              <a:t>主张的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/>
              <a:t>statement appears to be a </a:t>
            </a:r>
            <a:r>
              <a:rPr kumimoji="1" lang="en-US" altLang="zh-CN" b="1" dirty="0">
                <a:solidFill>
                  <a:srgbClr val="FF0000"/>
                </a:solidFill>
              </a:rPr>
              <a:t>proposition</a:t>
            </a:r>
            <a:r>
              <a:rPr kumimoji="1" lang="en-US" altLang="zh-CN" dirty="0"/>
              <a:t> but has an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implicit sentiment </a:t>
            </a:r>
            <a:r>
              <a:rPr kumimoji="1" lang="en-US" altLang="zh-CN" b="1" dirty="0">
                <a:solidFill>
                  <a:srgbClr val="FF0000"/>
                </a:solidFill>
              </a:rPr>
              <a:t>involved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“Your plan sounds fantastic! ” This sentence may be </a:t>
            </a:r>
            <a:r>
              <a:rPr kumimoji="1" lang="en-US" altLang="zh-CN" dirty="0" smtClean="0"/>
              <a:t>interpreted as </a:t>
            </a:r>
            <a:r>
              <a:rPr kumimoji="1" lang="en-US" altLang="zh-CN" dirty="0"/>
              <a:t>non-sarcastic, if the context is not </a:t>
            </a:r>
            <a:r>
              <a:rPr kumimoji="1" lang="en-US" altLang="zh-CN" dirty="0" smtClean="0"/>
              <a:t>understood</a:t>
            </a:r>
          </a:p>
          <a:p>
            <a:pPr lvl="1"/>
            <a:r>
              <a:rPr kumimoji="1" lang="en-US" altLang="zh-CN" dirty="0" smtClean="0"/>
              <a:t>Embedded</a:t>
            </a:r>
          </a:p>
          <a:p>
            <a:pPr lvl="2"/>
            <a:r>
              <a:rPr kumimoji="1" lang="en-US" altLang="zh-CN" b="1" dirty="0" smtClean="0">
                <a:solidFill>
                  <a:srgbClr val="FF0000"/>
                </a:solidFill>
              </a:rPr>
              <a:t>Embedded </a:t>
            </a:r>
            <a:r>
              <a:rPr kumimoji="1" lang="en-US" altLang="zh-CN" b="1" dirty="0">
                <a:solidFill>
                  <a:srgbClr val="FF0000"/>
                </a:solidFill>
              </a:rPr>
              <a:t>incongruity </a:t>
            </a:r>
            <a:r>
              <a:rPr kumimoji="1" lang="en-US" altLang="zh-CN" dirty="0"/>
              <a:t>in the form of words and phrases themselves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“John </a:t>
            </a:r>
            <a:r>
              <a:rPr kumimoji="1" lang="en-US" altLang="zh-CN" dirty="0"/>
              <a:t>has turned out to be such a </a:t>
            </a:r>
            <a:r>
              <a:rPr kumimoji="1" lang="en-US" altLang="zh-CN" b="1" dirty="0">
                <a:solidFill>
                  <a:srgbClr val="00B0F0"/>
                </a:solidFill>
              </a:rPr>
              <a:t>diplomat</a:t>
            </a:r>
            <a:r>
              <a:rPr kumimoji="1" lang="en-US" altLang="zh-CN" dirty="0">
                <a:solidFill>
                  <a:srgbClr val="00B0F0"/>
                </a:solidFill>
              </a:rPr>
              <a:t> </a:t>
            </a:r>
            <a:r>
              <a:rPr kumimoji="1" lang="en-US" altLang="zh-CN" dirty="0"/>
              <a:t>that </a:t>
            </a:r>
            <a:r>
              <a:rPr kumimoji="1" lang="en-US" altLang="zh-CN" b="1" dirty="0">
                <a:solidFill>
                  <a:srgbClr val="00B0F0"/>
                </a:solidFill>
              </a:rPr>
              <a:t>no one takes him seriously</a:t>
            </a:r>
            <a:r>
              <a:rPr kumimoji="1" lang="en-US" altLang="zh-CN" dirty="0" smtClean="0"/>
              <a:t>.”</a:t>
            </a:r>
          </a:p>
          <a:p>
            <a:pPr lvl="1"/>
            <a:r>
              <a:rPr kumimoji="1" lang="en-US" altLang="zh-CN" dirty="0" smtClean="0"/>
              <a:t>Like-prefixed</a:t>
            </a:r>
          </a:p>
          <a:p>
            <a:pPr lvl="2"/>
            <a:r>
              <a:rPr kumimoji="1" lang="en-US" altLang="zh-CN" dirty="0" smtClean="0"/>
              <a:t>A </a:t>
            </a:r>
            <a:r>
              <a:rPr kumimoji="1" lang="en-US" altLang="zh-CN" dirty="0"/>
              <a:t>like-phrase provides an </a:t>
            </a:r>
            <a:r>
              <a:rPr kumimoji="1" lang="en-US" altLang="zh-CN" b="1" dirty="0">
                <a:solidFill>
                  <a:srgbClr val="FF0000"/>
                </a:solidFill>
              </a:rPr>
              <a:t>implied denial </a:t>
            </a:r>
            <a:r>
              <a:rPr kumimoji="1" lang="en-US" altLang="zh-CN" dirty="0"/>
              <a:t>of the argument being </a:t>
            </a:r>
            <a:r>
              <a:rPr kumimoji="1" lang="en-US" altLang="zh-CN" dirty="0" smtClean="0"/>
              <a:t>made</a:t>
            </a:r>
          </a:p>
          <a:p>
            <a:pPr lvl="2"/>
            <a:r>
              <a:rPr kumimoji="1" lang="en-US" altLang="zh-CN" dirty="0" smtClean="0"/>
              <a:t>e. g. “</a:t>
            </a:r>
            <a:r>
              <a:rPr kumimoji="1" lang="en-US" altLang="zh-CN" dirty="0"/>
              <a:t>Like you care! </a:t>
            </a:r>
            <a:r>
              <a:rPr kumimoji="1" lang="en-US" altLang="zh-CN" dirty="0" smtClean="0"/>
              <a:t>”</a:t>
            </a:r>
          </a:p>
          <a:p>
            <a:pPr lvl="1"/>
            <a:r>
              <a:rPr kumimoji="1" lang="en-US" altLang="zh-CN" dirty="0" smtClean="0"/>
              <a:t>Illocutionary (</a:t>
            </a:r>
            <a:r>
              <a:rPr lang="zh-CN" altLang="en-US" dirty="0"/>
              <a:t>语言外表现行为</a:t>
            </a:r>
            <a:r>
              <a:rPr lang="zh-CN" altLang="en-US" dirty="0" smtClean="0"/>
              <a:t>的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This </a:t>
            </a:r>
            <a:r>
              <a:rPr kumimoji="1" lang="en-US" altLang="zh-CN" dirty="0"/>
              <a:t>kind of </a:t>
            </a:r>
            <a:r>
              <a:rPr kumimoji="1" lang="en-US" altLang="zh-CN" dirty="0" smtClean="0"/>
              <a:t>sarcasm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involves </a:t>
            </a:r>
            <a:r>
              <a:rPr kumimoji="1" lang="en-US" altLang="zh-CN" b="1" dirty="0">
                <a:solidFill>
                  <a:srgbClr val="FF0000"/>
                </a:solidFill>
              </a:rPr>
              <a:t>non-textual clues </a:t>
            </a:r>
            <a:r>
              <a:rPr kumimoji="1" lang="en-US" altLang="zh-CN" dirty="0"/>
              <a:t>that indicate an attitude opposite to a sincere utterance.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e.g. rolling </a:t>
            </a:r>
            <a:r>
              <a:rPr kumimoji="1" lang="en-US" altLang="zh-CN" dirty="0"/>
              <a:t>one’s eyes when saying “Yeah right</a:t>
            </a:r>
            <a:r>
              <a:rPr kumimoji="1" lang="en-US" altLang="zh-CN" dirty="0" smtClean="0"/>
              <a:t>.”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61733"/>
            <a:ext cx="3488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smtClean="0">
                <a:solidFill>
                  <a:schemeClr val="bg1"/>
                </a:solidFill>
              </a:rPr>
              <a:t>The examples above are from Reference [77].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Tuple-representation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sarcasm [</a:t>
            </a:r>
            <a:r>
              <a:rPr kumimoji="1" lang="en-US" altLang="zh-CN" dirty="0"/>
              <a:t>29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arcasm can be represented as </a:t>
            </a:r>
            <a:r>
              <a:rPr kumimoji="1" lang="en-US" altLang="zh-CN" dirty="0"/>
              <a:t>a 6-tuple </a:t>
            </a:r>
            <a:r>
              <a:rPr kumimoji="1" lang="en-US" altLang="zh-CN" dirty="0" smtClean="0"/>
              <a:t>consisting of </a:t>
            </a:r>
            <a:r>
              <a:rPr kumimoji="1" lang="en-US" altLang="zh-CN" dirty="0"/>
              <a:t>&lt;S, H, C, u, p, p</a:t>
            </a:r>
            <a:r>
              <a:rPr kumimoji="1" lang="en-US" altLang="zh-CN" dirty="0" smtClean="0"/>
              <a:t>'&gt;</a:t>
            </a:r>
          </a:p>
          <a:p>
            <a:pPr lvl="2"/>
            <a:r>
              <a:rPr kumimoji="1" lang="en-US" altLang="zh-CN" dirty="0" smtClean="0"/>
              <a:t>S </a:t>
            </a:r>
            <a:r>
              <a:rPr kumimoji="1" lang="en-US" altLang="zh-CN" dirty="0"/>
              <a:t>= Speaker, H = </a:t>
            </a:r>
            <a:r>
              <a:rPr kumimoji="1" lang="en-US" altLang="zh-CN" dirty="0" smtClean="0"/>
              <a:t>Hearer, </a:t>
            </a:r>
            <a:r>
              <a:rPr kumimoji="1" lang="en-US" altLang="zh-CN" dirty="0"/>
              <a:t>C = Context, u =Utterance, p = Literal Proposition, </a:t>
            </a:r>
            <a:r>
              <a:rPr kumimoji="1" lang="en-US" altLang="zh-CN" dirty="0" smtClean="0"/>
              <a:t>p</a:t>
            </a:r>
            <a:r>
              <a:rPr kumimoji="1" lang="en-US" altLang="zh-CN" dirty="0"/>
              <a:t>'= Intended </a:t>
            </a:r>
            <a:r>
              <a:rPr kumimoji="1" lang="en-US" altLang="zh-CN" dirty="0" smtClean="0"/>
              <a:t>Proposition</a:t>
            </a:r>
          </a:p>
          <a:p>
            <a:pPr lvl="2"/>
            <a:r>
              <a:rPr kumimoji="1" lang="en-US" altLang="zh-CN" dirty="0" smtClean="0"/>
              <a:t>Read </a:t>
            </a:r>
            <a:r>
              <a:rPr kumimoji="1" lang="en-US" altLang="zh-CN" dirty="0"/>
              <a:t>as “Speaker S generates an utterance u in Context C meaning </a:t>
            </a:r>
            <a:r>
              <a:rPr kumimoji="1" lang="en-US" altLang="zh-CN" dirty="0" smtClean="0"/>
              <a:t>proposition p </a:t>
            </a:r>
            <a:r>
              <a:rPr kumimoji="1" lang="en-US" altLang="zh-CN" dirty="0"/>
              <a:t>but intending that hearer H understands p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if a teacher says to a student</a:t>
            </a:r>
            <a:r>
              <a:rPr kumimoji="1" lang="en-US" altLang="zh-CN" dirty="0" smtClean="0"/>
              <a:t>, “</a:t>
            </a:r>
            <a:r>
              <a:rPr kumimoji="1" lang="en-US" altLang="zh-CN" dirty="0"/>
              <a:t>That’s how assignments should be done!” and if the student knows that they </a:t>
            </a:r>
            <a:r>
              <a:rPr kumimoji="1" lang="en-US" altLang="zh-CN" dirty="0" smtClean="0"/>
              <a:t>have barely </a:t>
            </a:r>
            <a:r>
              <a:rPr kumimoji="1" lang="en-US" altLang="zh-CN" dirty="0"/>
              <a:t>completed the assignment, they would understand the </a:t>
            </a:r>
            <a:r>
              <a:rPr kumimoji="1" lang="en-US" altLang="zh-CN" dirty="0" smtClean="0"/>
              <a:t>sarcasm</a:t>
            </a:r>
          </a:p>
          <a:p>
            <a:pPr lvl="3"/>
            <a:r>
              <a:rPr kumimoji="1" lang="en-US" altLang="zh-CN" dirty="0" smtClean="0"/>
              <a:t>S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Teacher</a:t>
            </a:r>
          </a:p>
          <a:p>
            <a:pPr lvl="3"/>
            <a:r>
              <a:rPr kumimoji="1" lang="en-US" altLang="zh-CN" dirty="0" smtClean="0"/>
              <a:t>H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Student</a:t>
            </a:r>
          </a:p>
          <a:p>
            <a:pPr lvl="3"/>
            <a:r>
              <a:rPr kumimoji="1" lang="en-US" altLang="zh-CN" dirty="0" smtClean="0"/>
              <a:t>C</a:t>
            </a:r>
            <a:r>
              <a:rPr kumimoji="1" lang="en-US" altLang="zh-CN" dirty="0"/>
              <a:t>: The student has not completed his/her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u</a:t>
            </a:r>
            <a:r>
              <a:rPr kumimoji="1" lang="en-US" altLang="zh-CN" dirty="0"/>
              <a:t>: “That’s how assignments should be done</a:t>
            </a:r>
            <a:r>
              <a:rPr kumimoji="1" lang="en-US" altLang="zh-CN" dirty="0" smtClean="0"/>
              <a:t>!”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: The student has done a good job at the assignment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p</a:t>
            </a:r>
            <a:r>
              <a:rPr kumimoji="1" lang="en-US" altLang="zh-CN" dirty="0"/>
              <a:t>’: The student has done a bad job at the assignment.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Echoic </a:t>
            </a:r>
            <a:r>
              <a:rPr lang="en-US" altLang="zh-CN" dirty="0"/>
              <a:t>mention </a:t>
            </a:r>
            <a:r>
              <a:rPr lang="en-US" altLang="zh-CN" dirty="0" smtClean="0"/>
              <a:t>theory [</a:t>
            </a:r>
            <a:r>
              <a:rPr lang="en-US" altLang="zh-CN" dirty="0"/>
              <a:t>64</a:t>
            </a:r>
            <a:r>
              <a:rPr lang="en-US" altLang="zh-CN" dirty="0" smtClean="0"/>
              <a:t>] (</a:t>
            </a:r>
            <a:r>
              <a:rPr lang="zh-CN" altLang="en-US" dirty="0" smtClean="0"/>
              <a:t>回</a:t>
            </a:r>
            <a:r>
              <a:rPr lang="zh-CN" altLang="en-US" dirty="0"/>
              <a:t>应</a:t>
            </a:r>
            <a:r>
              <a:rPr lang="zh-CN" altLang="en-US" dirty="0" smtClean="0"/>
              <a:t>提</a:t>
            </a:r>
            <a:r>
              <a:rPr lang="zh-CN" altLang="en-US" dirty="0"/>
              <a:t>述理论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Irony and sarcasm are most easily comprehended by a listener when the speaker explicitly ‘echoes’ a previous utterance or some shared norm rather than when the speaker only implicitly alludes to the same information.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“</a:t>
            </a:r>
            <a:r>
              <a:rPr lang="en-US" altLang="zh-CN" dirty="0"/>
              <a:t>I love it when I do not forward a chain mail and I die the next day.”</a:t>
            </a:r>
          </a:p>
          <a:p>
            <a:pPr lvl="2"/>
            <a:r>
              <a:rPr lang="en-US" altLang="zh-CN" dirty="0"/>
              <a:t>The intention of the speaker is to remind the listener of situations where chain </a:t>
            </a:r>
            <a:r>
              <a:rPr lang="en-US" altLang="zh-CN" dirty="0" smtClean="0"/>
              <a:t>mails do </a:t>
            </a:r>
            <a:r>
              <a:rPr lang="en-US" altLang="zh-CN" dirty="0"/>
              <a:t>not have any result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Echoic </a:t>
            </a:r>
            <a:r>
              <a:rPr lang="en-US" altLang="zh-CN" dirty="0"/>
              <a:t>reminder </a:t>
            </a:r>
            <a:r>
              <a:rPr lang="en-US" altLang="zh-CN" dirty="0" smtClean="0"/>
              <a:t>theory [39] (</a:t>
            </a:r>
            <a:r>
              <a:rPr lang="zh-CN" altLang="en-US" dirty="0"/>
              <a:t>回应提醒理论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Listeners </a:t>
            </a:r>
            <a:r>
              <a:rPr lang="en-US" altLang="zh-CN" dirty="0"/>
              <a:t>recognize sarcasm when they perceive that a speaker is </a:t>
            </a:r>
            <a:r>
              <a:rPr lang="en-US" altLang="zh-CN" b="1" dirty="0" smtClean="0">
                <a:solidFill>
                  <a:srgbClr val="FF0000"/>
                </a:solidFill>
              </a:rPr>
              <a:t>alluding</a:t>
            </a:r>
            <a:r>
              <a:rPr lang="en-US" altLang="zh-CN" dirty="0" smtClean="0">
                <a:solidFill>
                  <a:srgbClr val="40403D"/>
                </a:solidFill>
              </a:rPr>
              <a:t>(</a:t>
            </a:r>
            <a:r>
              <a:rPr lang="zh-CN" altLang="en-US" dirty="0">
                <a:solidFill>
                  <a:srgbClr val="40403D"/>
                </a:solidFill>
              </a:rPr>
              <a:t>暗指</a:t>
            </a:r>
            <a:r>
              <a:rPr lang="en-US" altLang="zh-CN" dirty="0" smtClean="0">
                <a:solidFill>
                  <a:srgbClr val="40403D"/>
                </a:solidFill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40403D"/>
                </a:solidFill>
              </a:rPr>
              <a:t>to </a:t>
            </a:r>
            <a:r>
              <a:rPr lang="en-US" altLang="zh-CN" dirty="0">
                <a:solidFill>
                  <a:srgbClr val="40403D"/>
                </a:solidFill>
              </a:rPr>
              <a:t>some </a:t>
            </a:r>
            <a:r>
              <a:rPr lang="en-US" altLang="zh-CN" b="1" dirty="0">
                <a:solidFill>
                  <a:srgbClr val="FF0000"/>
                </a:solidFill>
              </a:rPr>
              <a:t>antecedent </a:t>
            </a:r>
            <a:r>
              <a:rPr lang="en-US" altLang="zh-CN" dirty="0"/>
              <a:t>state of affairs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“Visits to a dentist are fun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Positive </a:t>
            </a:r>
            <a:r>
              <a:rPr lang="en-US" altLang="zh-CN" dirty="0"/>
              <a:t>statements do </a:t>
            </a:r>
            <a:r>
              <a:rPr lang="en-US" altLang="zh-CN" b="1" dirty="0">
                <a:solidFill>
                  <a:srgbClr val="FF0000"/>
                </a:solidFill>
              </a:rPr>
              <a:t>not require </a:t>
            </a:r>
            <a:r>
              <a:rPr lang="en-US" altLang="zh-CN" dirty="0"/>
              <a:t>explicit antecedents because such statements </a:t>
            </a:r>
            <a:r>
              <a:rPr lang="en-US" altLang="zh-CN" b="1" dirty="0">
                <a:solidFill>
                  <a:srgbClr val="FF0000"/>
                </a:solidFill>
              </a:rPr>
              <a:t>may</a:t>
            </a:r>
            <a:r>
              <a:rPr lang="en-US" altLang="zh-CN" dirty="0"/>
              <a:t> implicitly allude to societal norms and expectations, and these norms are almost </a:t>
            </a:r>
            <a:r>
              <a:rPr lang="en-US" altLang="zh-CN" b="1" dirty="0">
                <a:solidFill>
                  <a:srgbClr val="FF0000"/>
                </a:solidFill>
              </a:rPr>
              <a:t>invariably positive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/>
              <a:t>e.g. "A fine friend you are” can readily be used sarcastically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Negative </a:t>
            </a:r>
            <a:r>
              <a:rPr lang="en-US" altLang="zh-CN" dirty="0"/>
              <a:t>statements, however, </a:t>
            </a:r>
            <a:r>
              <a:rPr lang="en-US" altLang="zh-CN" b="1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implicitly allude to such </a:t>
            </a:r>
            <a:r>
              <a:rPr lang="en-US" altLang="zh-CN" b="1" dirty="0">
                <a:solidFill>
                  <a:srgbClr val="FF0000"/>
                </a:solidFill>
              </a:rPr>
              <a:t>positive norms</a:t>
            </a:r>
            <a:r>
              <a:rPr lang="en-US" altLang="zh-CN" dirty="0"/>
              <a:t>, and so they should 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explicit antecedents</a:t>
            </a:r>
            <a:r>
              <a:rPr lang="en-US" altLang="zh-CN" dirty="0"/>
              <a:t> if they are to be understood.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 </a:t>
            </a:r>
            <a:r>
              <a:rPr lang="en-US" altLang="zh-CN" dirty="0"/>
              <a:t>"You're a terrible friend” can be used sarcastically only under special </a:t>
            </a:r>
            <a:r>
              <a:rPr lang="en-US" altLang="zh-CN" dirty="0" smtClean="0"/>
              <a:t>circumstances</a:t>
            </a:r>
          </a:p>
        </p:txBody>
      </p:sp>
      <p:sp>
        <p:nvSpPr>
          <p:cNvPr id="4" name="矩形 3"/>
          <p:cNvSpPr/>
          <p:nvPr/>
        </p:nvSpPr>
        <p:spPr>
          <a:xfrm>
            <a:off x="1097280" y="6427113"/>
            <a:ext cx="87349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[39] Roger J. </a:t>
            </a:r>
            <a:r>
              <a:rPr lang="en-US" altLang="zh-CN" sz="1100" b="0" i="0" u="none" strike="noStrike" baseline="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Kreuz</a:t>
            </a:r>
            <a:r>
              <a:rPr lang="en-US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and Sam Glucksberg. 1989. How to be sarcastic: The echoic reminder theory of verbal irony. J. Exp.</a:t>
            </a:r>
            <a:r>
              <a:rPr lang="pl-PL" altLang="zh-CN" sz="1100" b="0" i="0" u="none" strike="noStrike" baseline="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Psychol.: Gen. 118, 4 (1989), 374.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[64] Dan </a:t>
            </a:r>
            <a:r>
              <a:rPr lang="en-US" altLang="zh-CN" sz="11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Sperber</a:t>
            </a:r>
            <a:r>
              <a:rPr lang="en-US" altLang="zh-CN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. 1984. Verbal irony: Pretense or echoic mention? J. Exp. Psychol.: Gen. 113, 1 (1984), 130–136.</a:t>
            </a:r>
            <a:endParaRPr lang="zh-CN" alt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as a dropped </a:t>
            </a:r>
            <a:r>
              <a:rPr kumimoji="1" lang="en-US" altLang="zh-CN" dirty="0" smtClean="0"/>
              <a:t>negation</a:t>
            </a:r>
            <a:r>
              <a:rPr kumimoji="1" lang="zh-TW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kumimoji="1" lang="en-US" altLang="zh-CN" dirty="0"/>
              <a:t>25</a:t>
            </a:r>
            <a:r>
              <a:rPr kumimoji="1" lang="en-US" altLang="zh-CN" dirty="0" smtClean="0"/>
              <a:t>]</a:t>
            </a:r>
          </a:p>
          <a:p>
            <a:pPr lvl="1"/>
            <a:r>
              <a:rPr kumimoji="1" lang="en-US" altLang="zh-TW" dirty="0" smtClean="0"/>
              <a:t>I</a:t>
            </a:r>
            <a:r>
              <a:rPr kumimoji="1" lang="en-US" altLang="zh-CN" dirty="0" smtClean="0"/>
              <a:t>rony/sarcasm </a:t>
            </a:r>
            <a:r>
              <a:rPr kumimoji="1" lang="en-US" altLang="zh-CN" dirty="0"/>
              <a:t>is a form </a:t>
            </a:r>
            <a:r>
              <a:rPr kumimoji="1" lang="en-US" altLang="zh-CN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negation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in which an explicit negation </a:t>
            </a:r>
            <a:r>
              <a:rPr kumimoji="1" lang="en-US" altLang="zh-CN" b="1" dirty="0">
                <a:solidFill>
                  <a:srgbClr val="FF0000"/>
                </a:solidFill>
              </a:rPr>
              <a:t>marker </a:t>
            </a:r>
            <a:r>
              <a:rPr kumimoji="1" lang="en-US" altLang="zh-CN" dirty="0"/>
              <a:t>(like “not</a:t>
            </a:r>
            <a:r>
              <a:rPr kumimoji="1" lang="en-US" altLang="zh-CN" dirty="0" smtClean="0"/>
              <a:t>”)</a:t>
            </a:r>
            <a:r>
              <a:rPr kumimoji="1" lang="en-US" altLang="zh-CN" dirty="0" smtClean="0">
                <a:solidFill>
                  <a:srgbClr val="40403D"/>
                </a:solidFill>
              </a:rPr>
              <a:t> is </a:t>
            </a:r>
            <a:r>
              <a:rPr kumimoji="1" lang="en-US" altLang="zh-CN" b="1" dirty="0">
                <a:solidFill>
                  <a:srgbClr val="FF0000"/>
                </a:solidFill>
              </a:rPr>
              <a:t>lacking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e.g. </a:t>
            </a:r>
            <a:r>
              <a:rPr kumimoji="1" lang="en-US" altLang="zh-CN" dirty="0"/>
              <a:t>“Being awake at 4 am with a headache is </a:t>
            </a:r>
            <a:r>
              <a:rPr kumimoji="1" lang="en-US" altLang="zh-CN" dirty="0" smtClean="0"/>
              <a:t>fun.”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Sarcasm is a verbal irony that has an intention to be mocking/ridiculing </a:t>
            </a:r>
            <a:r>
              <a:rPr kumimoji="1" lang="en-US" altLang="zh-CN" b="1" dirty="0">
                <a:solidFill>
                  <a:srgbClr val="FF0000"/>
                </a:solidFill>
              </a:rPr>
              <a:t>towards an entity</a:t>
            </a:r>
            <a:r>
              <a:rPr kumimoji="1" lang="en-US" altLang="zh-CN" dirty="0" smtClean="0"/>
              <a:t>. However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00"/>
                </a:solidFill>
              </a:rPr>
              <a:t>what context</a:t>
            </a:r>
            <a:r>
              <a:rPr kumimoji="1" lang="en-US" altLang="zh-CN" dirty="0"/>
              <a:t> is required for the sarcasm to be understood forms a crucial component.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e.g. “I </a:t>
            </a:r>
            <a:r>
              <a:rPr kumimoji="1" lang="en-US" altLang="zh-CN" dirty="0"/>
              <a:t>love being ignored</a:t>
            </a:r>
            <a:r>
              <a:rPr kumimoji="1" lang="en-US" altLang="zh-CN" dirty="0" smtClean="0"/>
              <a:t>”</a:t>
            </a:r>
          </a:p>
          <a:p>
            <a:pPr lvl="2"/>
            <a:r>
              <a:rPr kumimoji="1" lang="en-US" altLang="zh-CN" dirty="0"/>
              <a:t>likely to be sarcastic for </a:t>
            </a:r>
            <a:r>
              <a:rPr kumimoji="1" lang="en-US" altLang="zh-CN" b="1" dirty="0">
                <a:solidFill>
                  <a:srgbClr val="FF0000"/>
                </a:solidFill>
              </a:rPr>
              <a:t>all</a:t>
            </a:r>
            <a:r>
              <a:rPr kumimoji="1" lang="en-US" altLang="zh-CN" dirty="0"/>
              <a:t> speakers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e.g</a:t>
            </a:r>
            <a:r>
              <a:rPr kumimoji="1" lang="en-US" altLang="zh-CN" dirty="0" smtClean="0"/>
              <a:t>. “</a:t>
            </a:r>
            <a:r>
              <a:rPr kumimoji="1" lang="en-US" altLang="zh-CN" dirty="0"/>
              <a:t>I love solving math problems all day</a:t>
            </a:r>
            <a:r>
              <a:rPr kumimoji="1" lang="en-US" altLang="zh-CN" dirty="0" smtClean="0"/>
              <a:t>.”</a:t>
            </a:r>
          </a:p>
          <a:p>
            <a:pPr lvl="2"/>
            <a:r>
              <a:rPr kumimoji="1" lang="en-US" altLang="zh-CN" dirty="0" smtClean="0"/>
              <a:t>likely </a:t>
            </a:r>
            <a:r>
              <a:rPr kumimoji="1" lang="en-US" altLang="zh-CN" dirty="0"/>
              <a:t>to be sarcastic for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most</a:t>
            </a:r>
            <a:r>
              <a:rPr kumimoji="1" lang="en-US" altLang="zh-CN" dirty="0" smtClean="0"/>
              <a:t> speakers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Thus</a:t>
            </a:r>
            <a:r>
              <a:rPr lang="en-US" altLang="zh-CN" dirty="0"/>
              <a:t>, sarcasm understanding and automatic </a:t>
            </a:r>
            <a:r>
              <a:rPr lang="en-US" altLang="zh-CN" dirty="0" smtClean="0"/>
              <a:t>sarcasm detection </a:t>
            </a:r>
            <a:r>
              <a:rPr lang="en-US" altLang="zh-CN" dirty="0"/>
              <a:t>are contingent on what information (or context) is known.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0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Sarcasm </a:t>
            </a:r>
            <a:r>
              <a:rPr kumimoji="1" lang="en-US" altLang="zh-CN" dirty="0"/>
              <a:t>can be summarized by a definition by Reference [15</a:t>
            </a:r>
            <a:r>
              <a:rPr kumimoji="1" lang="en-US" altLang="zh-CN" dirty="0" smtClean="0"/>
              <a:t>]</a:t>
            </a:r>
          </a:p>
          <a:p>
            <a:endParaRPr kumimoji="1" lang="en-US" altLang="zh-CN" dirty="0" smtClean="0"/>
          </a:p>
          <a:p>
            <a:pPr lvl="1"/>
            <a:r>
              <a:rPr kumimoji="1" lang="mr-IN" altLang="zh-CN" dirty="0"/>
              <a:t>“</a:t>
            </a:r>
            <a:r>
              <a:rPr kumimoji="1" lang="en-US" altLang="zh-CN" dirty="0" smtClean="0"/>
              <a:t>A </a:t>
            </a:r>
            <a:r>
              <a:rPr kumimoji="1" lang="en-US" altLang="zh-CN" b="1" dirty="0">
                <a:solidFill>
                  <a:srgbClr val="FF0000"/>
                </a:solidFill>
              </a:rPr>
              <a:t>deliberate</a:t>
            </a:r>
            <a:r>
              <a:rPr kumimoji="1" lang="en-US" altLang="zh-CN" dirty="0"/>
              <a:t> attempt to </a:t>
            </a:r>
            <a:r>
              <a:rPr kumimoji="1" lang="en-US" altLang="zh-CN" b="1" dirty="0">
                <a:solidFill>
                  <a:srgbClr val="FF0000"/>
                </a:solidFill>
              </a:rPr>
              <a:t>point out, question, or ridicule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40403D"/>
                </a:solidFill>
              </a:rPr>
              <a:t>attitudes and beliefs </a:t>
            </a:r>
            <a:r>
              <a:rPr kumimoji="1" lang="en-US" altLang="zh-CN" dirty="0"/>
              <a:t>by the use of words and gestures in ways that run </a:t>
            </a:r>
            <a:r>
              <a:rPr kumimoji="1" lang="en-US" altLang="zh-CN" b="1" dirty="0">
                <a:solidFill>
                  <a:srgbClr val="FF0000"/>
                </a:solidFill>
              </a:rPr>
              <a:t>counter to their normal meanings</a:t>
            </a:r>
            <a:r>
              <a:rPr kumimoji="1" lang="en-US" altLang="zh-CN" dirty="0" smtClean="0"/>
              <a:t>.”</a:t>
            </a:r>
          </a:p>
          <a:p>
            <a:pPr lvl="1"/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purposefully </a:t>
            </a:r>
            <a:r>
              <a:rPr kumimoji="1" lang="en-US" altLang="zh-CN" dirty="0"/>
              <a:t>intended by the speaker and not an interpretation of the </a:t>
            </a:r>
            <a:r>
              <a:rPr kumimoji="1" lang="en-US" altLang="zh-CN" dirty="0" smtClean="0"/>
              <a:t>listener</a:t>
            </a:r>
            <a:endParaRPr kumimoji="1" lang="en-US" altLang="zh-CN" dirty="0"/>
          </a:p>
          <a:p>
            <a:pPr lvl="2"/>
            <a:r>
              <a:rPr kumimoji="1" lang="en-US" altLang="zh-CN" dirty="0" smtClean="0"/>
              <a:t>implied </a:t>
            </a:r>
            <a:r>
              <a:rPr kumimoji="1" lang="en-US" altLang="zh-CN" dirty="0"/>
              <a:t>negative </a:t>
            </a:r>
            <a:r>
              <a:rPr kumimoji="1" lang="en-US" altLang="zh-CN" dirty="0" smtClean="0"/>
              <a:t>sentiment</a:t>
            </a:r>
          </a:p>
          <a:p>
            <a:pPr lvl="2"/>
            <a:r>
              <a:rPr kumimoji="1" lang="en-US" altLang="zh-CN" dirty="0" smtClean="0"/>
              <a:t>highlights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relationship of sarcasm with irony</a:t>
            </a:r>
          </a:p>
          <a:p>
            <a:pPr lvl="3"/>
            <a:r>
              <a:rPr kumimoji="1" lang="en-US" altLang="zh-CN" dirty="0" smtClean="0"/>
              <a:t>Irony is a situation in which something that was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intended</a:t>
            </a:r>
            <a:r>
              <a:rPr kumimoji="1" lang="en-US" altLang="zh-CN" dirty="0" smtClean="0"/>
              <a:t> to have a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particular</a:t>
            </a:r>
            <a:r>
              <a:rPr kumimoji="1" lang="en-US" altLang="zh-CN" dirty="0" smtClean="0"/>
              <a:t> result has the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opposite</a:t>
            </a:r>
            <a:r>
              <a:rPr kumimoji="1" lang="en-US" altLang="zh-CN" dirty="0" smtClean="0"/>
              <a:t> or a very different result.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338228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1587</Words>
  <Application>Microsoft Macintosh PowerPoint</Application>
  <PresentationFormat>宽屏</PresentationFormat>
  <Paragraphs>147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DengXian</vt:lpstr>
      <vt:lpstr>Mangal</vt:lpstr>
      <vt:lpstr>宋体</vt:lpstr>
      <vt:lpstr>新細明體</vt:lpstr>
      <vt:lpstr>怀旧</vt:lpstr>
      <vt:lpstr>Automatic Sarcasm Detection: A Survey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Problem Definition</vt:lpstr>
      <vt:lpstr>Dataset - Short Text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Cognitive Features for Sarcasm Detection</dc:title>
  <dc:creator>Microsoft Office 用户</dc:creator>
  <cp:lastModifiedBy>Microsoft Office 用户</cp:lastModifiedBy>
  <cp:revision>28</cp:revision>
  <dcterms:created xsi:type="dcterms:W3CDTF">2018-11-06T09:22:24Z</dcterms:created>
  <dcterms:modified xsi:type="dcterms:W3CDTF">2018-11-06T14:12:55Z</dcterms:modified>
</cp:coreProperties>
</file>