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0"/>
    <p:restoredTop sz="86453"/>
  </p:normalViewPr>
  <p:slideViewPr>
    <p:cSldViewPr snapToGrid="0" snapToObjects="1">
      <p:cViewPr>
        <p:scale>
          <a:sx n="90" d="100"/>
          <a:sy n="90" d="100"/>
        </p:scale>
        <p:origin x="144" y="320"/>
      </p:cViewPr>
      <p:guideLst/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324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EA5B9-F482-5148-8232-7EAED2A2C3A5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E97B-5D6B-B540-BE5D-173B3D24AC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51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0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2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2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21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4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53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1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0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4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BDEC44-E0AE-F949-9990-0FD65C4C527A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6D3F6C-DEE9-A540-8023-DE2CC25D5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cbaziotis/ekphrasis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0B7XkCwpI5KDYNlNUTTlSS21pQmM/edit" TargetMode="External"/><Relationship Id="rId3" Type="http://schemas.openxmlformats.org/officeDocument/2006/relationships/hyperlink" Target="https://drive.google.com/file/d/1b-w7xf0d4zFmVoe9kipBHUwfoefFvU2t/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SemEval2019 Task3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371729" y="5667925"/>
            <a:ext cx="2243138" cy="329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Turn A1</a:t>
            </a:r>
          </a:p>
        </p:txBody>
      </p:sp>
      <p:sp>
        <p:nvSpPr>
          <p:cNvPr id="5" name="椭圆 4"/>
          <p:cNvSpPr/>
          <p:nvPr/>
        </p:nvSpPr>
        <p:spPr>
          <a:xfrm>
            <a:off x="4875443" y="5667925"/>
            <a:ext cx="2243138" cy="329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Turn B</a:t>
            </a:r>
          </a:p>
        </p:txBody>
      </p:sp>
      <p:sp>
        <p:nvSpPr>
          <p:cNvPr id="6" name="椭圆 5"/>
          <p:cNvSpPr/>
          <p:nvPr/>
        </p:nvSpPr>
        <p:spPr>
          <a:xfrm>
            <a:off x="7379157" y="5667925"/>
            <a:ext cx="2243138" cy="329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Turn A2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282604" y="4800617"/>
            <a:ext cx="835479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3887908" y="4800616"/>
            <a:ext cx="835479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4787479" y="5192350"/>
            <a:ext cx="835479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RNN</a:t>
            </a:r>
            <a:endParaRPr kumimoji="1"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6368288" y="5192351"/>
            <a:ext cx="835479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7300915" y="4800616"/>
            <a:ext cx="835479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RNN</a:t>
            </a:r>
            <a:endParaRPr kumimoji="1"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8879910" y="4800616"/>
            <a:ext cx="835479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cxnSp>
        <p:nvCxnSpPr>
          <p:cNvPr id="17" name="直线箭头连接符 16"/>
          <p:cNvCxnSpPr>
            <a:stCxn id="7" idx="3"/>
            <a:endCxn id="11" idx="1"/>
          </p:cNvCxnSpPr>
          <p:nvPr/>
        </p:nvCxnSpPr>
        <p:spPr>
          <a:xfrm flipV="1">
            <a:off x="3118083" y="4911451"/>
            <a:ext cx="769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1" idx="3"/>
            <a:endCxn id="14" idx="1"/>
          </p:cNvCxnSpPr>
          <p:nvPr/>
        </p:nvCxnSpPr>
        <p:spPr>
          <a:xfrm>
            <a:off x="4723387" y="4911451"/>
            <a:ext cx="2577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14" idx="3"/>
            <a:endCxn id="15" idx="1"/>
          </p:cNvCxnSpPr>
          <p:nvPr/>
        </p:nvCxnSpPr>
        <p:spPr>
          <a:xfrm>
            <a:off x="8136394" y="4911451"/>
            <a:ext cx="743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4" idx="1"/>
            <a:endCxn id="7" idx="2"/>
          </p:cNvCxnSpPr>
          <p:nvPr/>
        </p:nvCxnSpPr>
        <p:spPr>
          <a:xfrm flipV="1">
            <a:off x="2700229" y="5022287"/>
            <a:ext cx="115" cy="69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4" idx="7"/>
            <a:endCxn id="11" idx="2"/>
          </p:cNvCxnSpPr>
          <p:nvPr/>
        </p:nvCxnSpPr>
        <p:spPr>
          <a:xfrm flipV="1">
            <a:off x="4286367" y="5022286"/>
            <a:ext cx="19281" cy="6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6" idx="1"/>
            <a:endCxn id="14" idx="2"/>
          </p:cNvCxnSpPr>
          <p:nvPr/>
        </p:nvCxnSpPr>
        <p:spPr>
          <a:xfrm flipV="1">
            <a:off x="7707657" y="5022286"/>
            <a:ext cx="10998" cy="6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6" idx="7"/>
            <a:endCxn id="15" idx="2"/>
          </p:cNvCxnSpPr>
          <p:nvPr/>
        </p:nvCxnSpPr>
        <p:spPr>
          <a:xfrm flipV="1">
            <a:off x="9293795" y="5022286"/>
            <a:ext cx="3855" cy="69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5" idx="1"/>
            <a:endCxn id="12" idx="2"/>
          </p:cNvCxnSpPr>
          <p:nvPr/>
        </p:nvCxnSpPr>
        <p:spPr>
          <a:xfrm flipV="1">
            <a:off x="5203943" y="5414020"/>
            <a:ext cx="1276" cy="30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5" idx="7"/>
            <a:endCxn id="13" idx="2"/>
          </p:cNvCxnSpPr>
          <p:nvPr/>
        </p:nvCxnSpPr>
        <p:spPr>
          <a:xfrm flipH="1" flipV="1">
            <a:off x="6786028" y="5414021"/>
            <a:ext cx="4053" cy="3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12" idx="3"/>
            <a:endCxn id="13" idx="1"/>
          </p:cNvCxnSpPr>
          <p:nvPr/>
        </p:nvCxnSpPr>
        <p:spPr>
          <a:xfrm>
            <a:off x="5622958" y="5303185"/>
            <a:ext cx="745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2282604" y="3887429"/>
            <a:ext cx="2440783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Attention</a:t>
            </a:r>
            <a:endParaRPr kumimoji="1" lang="zh-CN" altLang="en-US" sz="1200" dirty="0"/>
          </a:p>
        </p:txBody>
      </p:sp>
      <p:sp>
        <p:nvSpPr>
          <p:cNvPr id="72" name="圆角矩形 71"/>
          <p:cNvSpPr/>
          <p:nvPr/>
        </p:nvSpPr>
        <p:spPr>
          <a:xfrm>
            <a:off x="5578790" y="3894527"/>
            <a:ext cx="2414474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Attention</a:t>
            </a:r>
            <a:endParaRPr kumimoji="1" lang="zh-CN" altLang="en-US" sz="1200" dirty="0"/>
          </a:p>
        </p:txBody>
      </p:sp>
      <p:cxnSp>
        <p:nvCxnSpPr>
          <p:cNvPr id="74" name="直线箭头连接符 73"/>
          <p:cNvCxnSpPr>
            <a:stCxn id="7" idx="0"/>
            <a:endCxn id="71" idx="2"/>
          </p:cNvCxnSpPr>
          <p:nvPr/>
        </p:nvCxnSpPr>
        <p:spPr>
          <a:xfrm flipV="1">
            <a:off x="2700344" y="4109099"/>
            <a:ext cx="802652" cy="69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11" idx="0"/>
            <a:endCxn id="71" idx="2"/>
          </p:cNvCxnSpPr>
          <p:nvPr/>
        </p:nvCxnSpPr>
        <p:spPr>
          <a:xfrm flipH="1" flipV="1">
            <a:off x="3502996" y="4109099"/>
            <a:ext cx="802652" cy="69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14" idx="0"/>
            <a:endCxn id="71" idx="2"/>
          </p:cNvCxnSpPr>
          <p:nvPr/>
        </p:nvCxnSpPr>
        <p:spPr>
          <a:xfrm flipH="1" flipV="1">
            <a:off x="3502996" y="4109099"/>
            <a:ext cx="4215659" cy="69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15" idx="0"/>
            <a:endCxn id="71" idx="2"/>
          </p:cNvCxnSpPr>
          <p:nvPr/>
        </p:nvCxnSpPr>
        <p:spPr>
          <a:xfrm flipH="1" flipV="1">
            <a:off x="3502996" y="4109099"/>
            <a:ext cx="5794654" cy="69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12" idx="0"/>
            <a:endCxn id="72" idx="2"/>
          </p:cNvCxnSpPr>
          <p:nvPr/>
        </p:nvCxnSpPr>
        <p:spPr>
          <a:xfrm flipV="1">
            <a:off x="5205219" y="4116197"/>
            <a:ext cx="1580808" cy="107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13" idx="0"/>
            <a:endCxn id="72" idx="2"/>
          </p:cNvCxnSpPr>
          <p:nvPr/>
        </p:nvCxnSpPr>
        <p:spPr>
          <a:xfrm flipH="1" flipV="1">
            <a:off x="6786027" y="4116197"/>
            <a:ext cx="1" cy="107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2282603" y="3265358"/>
            <a:ext cx="2440783" cy="3408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Feature of A</a:t>
            </a:r>
          </a:p>
        </p:txBody>
      </p:sp>
      <p:sp>
        <p:nvSpPr>
          <p:cNvPr id="86" name="椭圆 85"/>
          <p:cNvSpPr/>
          <p:nvPr/>
        </p:nvSpPr>
        <p:spPr>
          <a:xfrm>
            <a:off x="5552481" y="3263175"/>
            <a:ext cx="2440783" cy="3408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Feature of B</a:t>
            </a:r>
          </a:p>
        </p:txBody>
      </p:sp>
      <p:cxnSp>
        <p:nvCxnSpPr>
          <p:cNvPr id="88" name="直线箭头连接符 87"/>
          <p:cNvCxnSpPr>
            <a:stCxn id="71" idx="0"/>
            <a:endCxn id="85" idx="4"/>
          </p:cNvCxnSpPr>
          <p:nvPr/>
        </p:nvCxnSpPr>
        <p:spPr>
          <a:xfrm flipH="1" flipV="1">
            <a:off x="3502995" y="3606245"/>
            <a:ext cx="1" cy="28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72" idx="0"/>
            <a:endCxn id="86" idx="4"/>
          </p:cNvCxnSpPr>
          <p:nvPr/>
        </p:nvCxnSpPr>
        <p:spPr>
          <a:xfrm flipH="1" flipV="1">
            <a:off x="6772873" y="3604062"/>
            <a:ext cx="13154" cy="29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4775230" y="2649691"/>
            <a:ext cx="2440783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Dense</a:t>
            </a:r>
            <a:endParaRPr kumimoji="1" lang="zh-CN" altLang="en-US" sz="1200" dirty="0"/>
          </a:p>
        </p:txBody>
      </p:sp>
      <p:cxnSp>
        <p:nvCxnSpPr>
          <p:cNvPr id="94" name="直线箭头连接符 93"/>
          <p:cNvCxnSpPr>
            <a:stCxn id="85" idx="0"/>
            <a:endCxn id="92" idx="2"/>
          </p:cNvCxnSpPr>
          <p:nvPr/>
        </p:nvCxnSpPr>
        <p:spPr>
          <a:xfrm flipV="1">
            <a:off x="3502995" y="2871361"/>
            <a:ext cx="2492627" cy="3939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86" idx="0"/>
            <a:endCxn id="92" idx="2"/>
          </p:cNvCxnSpPr>
          <p:nvPr/>
        </p:nvCxnSpPr>
        <p:spPr>
          <a:xfrm flipH="1" flipV="1">
            <a:off x="5995622" y="2871361"/>
            <a:ext cx="777251" cy="3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92" idx="0"/>
            <a:endCxn id="99" idx="4"/>
          </p:cNvCxnSpPr>
          <p:nvPr/>
        </p:nvCxnSpPr>
        <p:spPr>
          <a:xfrm flipV="1">
            <a:off x="5995622" y="2420295"/>
            <a:ext cx="1" cy="2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4775231" y="2079408"/>
            <a:ext cx="2440783" cy="3408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Labe</a:t>
            </a:r>
            <a:r>
              <a:rPr kumimoji="1" lang="en-US" altLang="zh-CN" sz="1200" dirty="0"/>
              <a:t>l</a:t>
            </a:r>
            <a:endParaRPr kumimoji="1"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556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046601" y="2450303"/>
            <a:ext cx="835479" cy="289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3046601" y="2964988"/>
            <a:ext cx="835479" cy="28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8879910" y="4800616"/>
            <a:ext cx="835479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 rot="5400000">
            <a:off x="5071025" y="2775612"/>
            <a:ext cx="1193473" cy="2610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Attention</a:t>
            </a:r>
            <a:endParaRPr kumimoji="1" lang="zh-CN" altLang="en-US" sz="1200" dirty="0"/>
          </a:p>
        </p:txBody>
      </p:sp>
      <p:sp>
        <p:nvSpPr>
          <p:cNvPr id="31" name="椭圆 30"/>
          <p:cNvSpPr/>
          <p:nvPr/>
        </p:nvSpPr>
        <p:spPr>
          <a:xfrm>
            <a:off x="7331611" y="2691480"/>
            <a:ext cx="2440783" cy="3408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Feature of A</a:t>
            </a:r>
          </a:p>
        </p:txBody>
      </p:sp>
      <p:sp>
        <p:nvSpPr>
          <p:cNvPr id="32" name="椭圆 31"/>
          <p:cNvSpPr/>
          <p:nvPr/>
        </p:nvSpPr>
        <p:spPr>
          <a:xfrm>
            <a:off x="7438431" y="5706705"/>
            <a:ext cx="2440783" cy="3408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Feature of B</a:t>
            </a:r>
          </a:p>
        </p:txBody>
      </p:sp>
      <p:sp>
        <p:nvSpPr>
          <p:cNvPr id="35" name="圆角矩形 34"/>
          <p:cNvSpPr/>
          <p:nvPr/>
        </p:nvSpPr>
        <p:spPr>
          <a:xfrm rot="5400000">
            <a:off x="6368288" y="3334110"/>
            <a:ext cx="2440783" cy="221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Dense</a:t>
            </a:r>
            <a:endParaRPr kumimoji="1" lang="zh-CN" altLang="en-US" sz="1200" dirty="0"/>
          </a:p>
        </p:txBody>
      </p:sp>
      <p:sp>
        <p:nvSpPr>
          <p:cNvPr id="39" name="椭圆 38"/>
          <p:cNvSpPr/>
          <p:nvPr/>
        </p:nvSpPr>
        <p:spPr>
          <a:xfrm>
            <a:off x="10375931" y="3724083"/>
            <a:ext cx="2440783" cy="3408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Labe</a:t>
            </a:r>
            <a:r>
              <a:rPr kumimoji="1" lang="en-US" altLang="zh-CN" sz="1200" dirty="0"/>
              <a:t>l</a:t>
            </a:r>
            <a:endParaRPr kumimoji="1" lang="en-US" altLang="zh-CN" sz="1200" dirty="0" smtClean="0"/>
          </a:p>
        </p:txBody>
      </p:sp>
      <p:sp>
        <p:nvSpPr>
          <p:cNvPr id="67" name="圆角矩形 66"/>
          <p:cNvSpPr/>
          <p:nvPr/>
        </p:nvSpPr>
        <p:spPr>
          <a:xfrm rot="5400000">
            <a:off x="5071024" y="4115077"/>
            <a:ext cx="1193473" cy="2610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Attention</a:t>
            </a:r>
            <a:endParaRPr kumimoji="1" lang="zh-CN" altLang="en-US" sz="1200" dirty="0"/>
          </a:p>
        </p:txBody>
      </p:sp>
      <p:sp>
        <p:nvSpPr>
          <p:cNvPr id="71" name="圆角矩形 70"/>
          <p:cNvSpPr/>
          <p:nvPr/>
        </p:nvSpPr>
        <p:spPr>
          <a:xfrm>
            <a:off x="1539980" y="3834142"/>
            <a:ext cx="591118" cy="289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w1</a:t>
            </a:r>
            <a:endParaRPr kumimoji="1" lang="zh-CN" altLang="en-US" sz="1200" dirty="0"/>
          </a:p>
        </p:txBody>
      </p:sp>
      <p:sp>
        <p:nvSpPr>
          <p:cNvPr id="72" name="圆角矩形 71"/>
          <p:cNvSpPr/>
          <p:nvPr/>
        </p:nvSpPr>
        <p:spPr>
          <a:xfrm>
            <a:off x="1539980" y="4348827"/>
            <a:ext cx="591118" cy="289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w2</a:t>
            </a:r>
            <a:endParaRPr kumimoji="1" lang="zh-CN" altLang="en-US" sz="1200" dirty="0"/>
          </a:p>
        </p:txBody>
      </p:sp>
      <p:sp>
        <p:nvSpPr>
          <p:cNvPr id="75" name="圆角矩形 74"/>
          <p:cNvSpPr/>
          <p:nvPr/>
        </p:nvSpPr>
        <p:spPr>
          <a:xfrm>
            <a:off x="1539980" y="2450303"/>
            <a:ext cx="591118" cy="289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w1</a:t>
            </a:r>
            <a:endParaRPr kumimoji="1" lang="zh-CN" altLang="en-US" sz="1200" dirty="0"/>
          </a:p>
        </p:txBody>
      </p:sp>
      <p:sp>
        <p:nvSpPr>
          <p:cNvPr id="76" name="圆角矩形 75"/>
          <p:cNvSpPr/>
          <p:nvPr/>
        </p:nvSpPr>
        <p:spPr>
          <a:xfrm>
            <a:off x="1539980" y="2964988"/>
            <a:ext cx="591118" cy="289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w2</a:t>
            </a:r>
            <a:endParaRPr kumimoji="1" lang="zh-CN" altLang="en-US" sz="1200" dirty="0"/>
          </a:p>
        </p:txBody>
      </p:sp>
      <p:sp>
        <p:nvSpPr>
          <p:cNvPr id="77" name="圆角矩形 76"/>
          <p:cNvSpPr/>
          <p:nvPr/>
        </p:nvSpPr>
        <p:spPr>
          <a:xfrm>
            <a:off x="1539980" y="5152061"/>
            <a:ext cx="591118" cy="289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w1</a:t>
            </a:r>
            <a:endParaRPr kumimoji="1" lang="zh-CN" altLang="en-US" sz="1200" dirty="0"/>
          </a:p>
        </p:txBody>
      </p:sp>
      <p:sp>
        <p:nvSpPr>
          <p:cNvPr id="78" name="圆角矩形 77"/>
          <p:cNvSpPr/>
          <p:nvPr/>
        </p:nvSpPr>
        <p:spPr>
          <a:xfrm>
            <a:off x="1539980" y="5666746"/>
            <a:ext cx="591118" cy="289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w2</a:t>
            </a:r>
            <a:endParaRPr kumimoji="1" lang="zh-CN" altLang="en-US" sz="1200" dirty="0"/>
          </a:p>
        </p:txBody>
      </p:sp>
      <p:sp>
        <p:nvSpPr>
          <p:cNvPr id="79" name="圆角矩形 78"/>
          <p:cNvSpPr/>
          <p:nvPr/>
        </p:nvSpPr>
        <p:spPr>
          <a:xfrm>
            <a:off x="4166603" y="3920164"/>
            <a:ext cx="835479" cy="289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sp>
        <p:nvSpPr>
          <p:cNvPr id="80" name="圆角矩形 79"/>
          <p:cNvSpPr/>
          <p:nvPr/>
        </p:nvSpPr>
        <p:spPr>
          <a:xfrm>
            <a:off x="4166603" y="4434849"/>
            <a:ext cx="835479" cy="28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sp>
        <p:nvSpPr>
          <p:cNvPr id="81" name="圆角矩形 80"/>
          <p:cNvSpPr/>
          <p:nvPr/>
        </p:nvSpPr>
        <p:spPr>
          <a:xfrm>
            <a:off x="3062987" y="5152061"/>
            <a:ext cx="835479" cy="2896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sp>
        <p:nvSpPr>
          <p:cNvPr id="82" name="圆角矩形 81"/>
          <p:cNvSpPr/>
          <p:nvPr/>
        </p:nvSpPr>
        <p:spPr>
          <a:xfrm>
            <a:off x="3062987" y="5666746"/>
            <a:ext cx="835479" cy="2890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RNN</a:t>
            </a:r>
            <a:endParaRPr kumimoji="1" lang="zh-CN" altLang="en-US" sz="1200" dirty="0"/>
          </a:p>
        </p:txBody>
      </p:sp>
      <p:cxnSp>
        <p:nvCxnSpPr>
          <p:cNvPr id="84" name="直线箭头连接符 83"/>
          <p:cNvCxnSpPr>
            <a:stCxn id="75" idx="3"/>
            <a:endCxn id="7" idx="1"/>
          </p:cNvCxnSpPr>
          <p:nvPr/>
        </p:nvCxnSpPr>
        <p:spPr>
          <a:xfrm>
            <a:off x="2131098" y="2595109"/>
            <a:ext cx="91550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76" idx="3"/>
            <a:endCxn id="8" idx="1"/>
          </p:cNvCxnSpPr>
          <p:nvPr/>
        </p:nvCxnSpPr>
        <p:spPr>
          <a:xfrm flipV="1">
            <a:off x="2131098" y="3109513"/>
            <a:ext cx="915503" cy="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Train: 30160 samples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Dev: 2755 samples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53976"/>
              </p:ext>
            </p:extLst>
          </p:nvPr>
        </p:nvGraphicFramePr>
        <p:xfrm>
          <a:off x="1016347" y="2271651"/>
          <a:ext cx="8570568" cy="16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56"/>
                <a:gridCol w="1660385"/>
                <a:gridCol w="3343275"/>
                <a:gridCol w="1922278"/>
                <a:gridCol w="122097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turn2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turn3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label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Don't worry  I'm girl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hmm how do I know if you are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What's ur name?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others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When did I?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saw many times </a:t>
                      </a:r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 think -_-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I never saw you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angry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By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by Google Chrome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Where you live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others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Bad bad! That's the bad kind of bad.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 have no gf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u="none" strike="noStrike">
                          <a:effectLst/>
                        </a:rPr>
                        <a:t>28</a:t>
                      </a:r>
                      <a:endParaRPr lang="is-I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You are very funny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 I've been told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happy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34763"/>
              </p:ext>
            </p:extLst>
          </p:nvPr>
        </p:nvGraphicFramePr>
        <p:xfrm>
          <a:off x="1016348" y="4546662"/>
          <a:ext cx="7370419" cy="138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15"/>
                <a:gridCol w="1643062"/>
                <a:gridCol w="3414713"/>
                <a:gridCol w="191452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turn3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Then dont ask 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YOURE A GUY NOT AS IF YOU WOULD UNDERSTAND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IM NOT A GUY FUCK OFF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Mixed things  such as??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the things you do.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Have you seen minions??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Today I'm very happy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and I'm happy for you ❤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 will be marry</a:t>
                      </a:r>
                    </a:p>
                  </a:txBody>
                  <a:tcPr marL="90000" marR="90000" marT="46800" marB="4680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Woah bring me some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left it there oops</a:t>
                      </a:r>
                    </a:p>
                  </a:txBody>
                  <a:tcPr marL="90000" marR="90000" marT="46800" marB="46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Brb</a:t>
                      </a:r>
                    </a:p>
                  </a:txBody>
                  <a:tcPr marL="90000" marR="90000" marT="46800" marB="4680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78821"/>
              </p:ext>
            </p:extLst>
          </p:nvPr>
        </p:nvGraphicFramePr>
        <p:xfrm>
          <a:off x="9811924" y="2271651"/>
          <a:ext cx="1705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70"/>
                <a:gridCol w="1066333"/>
              </a:tblGrid>
              <a:tr h="21146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Label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# of Samples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4243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Angry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5506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Sad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5463</a:t>
                      </a:r>
                      <a:endParaRPr lang="zh-CN" altLang="en-US" sz="1200" dirty="0"/>
                    </a:p>
                  </a:txBody>
                  <a:tcPr/>
                </a:tc>
              </a:tr>
              <a:tr h="211467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Others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14948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Preprocess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Utilize the ekphrasis2 (</a:t>
            </a:r>
            <a:r>
              <a:rPr kumimoji="1" lang="en-US" altLang="zh-CN" dirty="0" err="1"/>
              <a:t>Baziotis</a:t>
            </a:r>
            <a:r>
              <a:rPr kumimoji="1" lang="en-US" altLang="zh-CN" dirty="0"/>
              <a:t> et al., 2017) tool as a tweet preprocessor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github.com/cbaziotis/ekphrasis</a:t>
            </a:r>
            <a:endParaRPr kumimoji="1" lang="zh-CN" altLang="en-US" dirty="0"/>
          </a:p>
          <a:p>
            <a:r>
              <a:rPr kumimoji="1" lang="en-US" altLang="zh-CN" dirty="0"/>
              <a:t>The preprocessing steps included in </a:t>
            </a:r>
            <a:r>
              <a:rPr kumimoji="1" lang="en-US" altLang="zh-CN" dirty="0" err="1"/>
              <a:t>ekphrasis</a:t>
            </a:r>
            <a:r>
              <a:rPr kumimoji="1" lang="en-US" altLang="zh-CN" dirty="0"/>
              <a:t> are</a:t>
            </a:r>
          </a:p>
          <a:p>
            <a:pPr lvl="1"/>
            <a:r>
              <a:rPr kumimoji="1" lang="en-US" altLang="zh-CN" dirty="0"/>
              <a:t>Twitter-specific tokenization</a:t>
            </a:r>
          </a:p>
          <a:p>
            <a:pPr lvl="1"/>
            <a:r>
              <a:rPr kumimoji="1" lang="en-US" altLang="zh-CN" dirty="0"/>
              <a:t>spell correction</a:t>
            </a:r>
          </a:p>
          <a:p>
            <a:pPr lvl="1"/>
            <a:r>
              <a:rPr kumimoji="1" lang="en-US" altLang="zh-CN" dirty="0"/>
              <a:t>word normalization (e.g. #</a:t>
            </a:r>
            <a:r>
              <a:rPr kumimoji="1" lang="en-US" altLang="zh-CN" dirty="0" err="1"/>
              <a:t>TwinPeaks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/>
              </a:rPr>
              <a:t> &lt;hashtag&gt;</a:t>
            </a:r>
            <a:r>
              <a:rPr kumimoji="1" lang="en-US" altLang="zh-CN" dirty="0"/>
              <a:t> )</a:t>
            </a:r>
          </a:p>
          <a:p>
            <a:pPr lvl="1"/>
            <a:r>
              <a:rPr kumimoji="1" lang="en-US" altLang="zh-CN" dirty="0"/>
              <a:t>word segmentation (for splitting hashtags)</a:t>
            </a:r>
          </a:p>
          <a:p>
            <a:pPr lvl="1"/>
            <a:r>
              <a:rPr kumimoji="1" lang="en-US" altLang="zh-CN" dirty="0"/>
              <a:t>word annotation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30" y="4715413"/>
            <a:ext cx="9055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Embedding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word2vec-GoogleNews-vectors</a:t>
            </a:r>
          </a:p>
          <a:p>
            <a:pPr lvl="1"/>
            <a:r>
              <a:rPr kumimoji="1" lang="en-US" altLang="zh-CN" dirty="0" smtClean="0"/>
              <a:t>pre-trained </a:t>
            </a:r>
            <a:r>
              <a:rPr kumimoji="1" lang="en-US" altLang="zh-CN" dirty="0"/>
              <a:t>Google News corpus </a:t>
            </a:r>
            <a:r>
              <a:rPr kumimoji="1" lang="en-US" altLang="zh-CN" dirty="0" smtClean="0"/>
              <a:t>word </a:t>
            </a:r>
            <a:r>
              <a:rPr kumimoji="1" lang="en-US" altLang="zh-CN" dirty="0"/>
              <a:t>vector </a:t>
            </a:r>
            <a:r>
              <a:rPr kumimoji="1" lang="en-US" altLang="zh-CN" dirty="0" smtClean="0"/>
              <a:t>model</a:t>
            </a:r>
          </a:p>
          <a:p>
            <a:pPr lvl="2"/>
            <a:r>
              <a:rPr kumimoji="1" lang="en-US" altLang="zh-CN" dirty="0" smtClean="0"/>
              <a:t>Corpus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ize: </a:t>
            </a:r>
            <a:r>
              <a:rPr kumimoji="1" lang="en-US" altLang="zh-CN" dirty="0"/>
              <a:t>3 billion running words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Vocab size: 3 million</a:t>
            </a:r>
          </a:p>
          <a:p>
            <a:pPr lvl="2"/>
            <a:r>
              <a:rPr kumimoji="1" lang="en-US" altLang="zh-CN" dirty="0" smtClean="0"/>
              <a:t>Dimension: 300</a:t>
            </a:r>
          </a:p>
          <a:p>
            <a:pPr lvl="1"/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drive.google.com/file/d/0B7XkCwpI5KDYNlNUTTlSS21pQmM/edit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NTUA</a:t>
            </a:r>
          </a:p>
          <a:p>
            <a:pPr lvl="1"/>
            <a:r>
              <a:rPr kumimoji="1" lang="en-US" altLang="zh-CN" dirty="0"/>
              <a:t>pre-trained twitter word vector </a:t>
            </a:r>
            <a:r>
              <a:rPr kumimoji="1" lang="en-US" altLang="zh-CN" dirty="0" smtClean="0"/>
              <a:t>model</a:t>
            </a:r>
          </a:p>
          <a:p>
            <a:pPr lvl="2"/>
            <a:r>
              <a:rPr kumimoji="1" lang="en-US" altLang="zh-CN" dirty="0" smtClean="0"/>
              <a:t>Corpus preprocessed by: </a:t>
            </a:r>
            <a:r>
              <a:rPr kumimoji="1" lang="en-US" altLang="zh-CN" dirty="0" err="1" smtClean="0"/>
              <a:t>Ekphrasis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Corpus size: 550M</a:t>
            </a:r>
          </a:p>
          <a:p>
            <a:pPr lvl="2"/>
            <a:r>
              <a:rPr kumimoji="1" lang="en-US" altLang="zh-CN" dirty="0" smtClean="0"/>
              <a:t>Dimension: 300</a:t>
            </a:r>
          </a:p>
          <a:p>
            <a:pPr lvl="2"/>
            <a:r>
              <a:rPr kumimoji="1" lang="en-US" altLang="zh-CN" dirty="0" smtClean="0"/>
              <a:t>Vocab size: </a:t>
            </a:r>
            <a:r>
              <a:rPr kumimoji="1" lang="fi-FI" altLang="zh-CN" dirty="0"/>
              <a:t>804870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Word2vec training  parameters: </a:t>
            </a:r>
            <a:r>
              <a:rPr kumimoji="1" lang="en-US" altLang="zh-CN" dirty="0" err="1" smtClean="0"/>
              <a:t>window_size</a:t>
            </a:r>
            <a:r>
              <a:rPr kumimoji="1" lang="en-US" altLang="zh-CN" dirty="0" smtClean="0"/>
              <a:t> = 6, </a:t>
            </a:r>
            <a:r>
              <a:rPr kumimoji="1" lang="en-US" altLang="zh-CN" dirty="0" err="1" smtClean="0"/>
              <a:t>negative_sampling</a:t>
            </a:r>
            <a:r>
              <a:rPr kumimoji="1" lang="en-US" altLang="zh-CN" dirty="0" smtClean="0"/>
              <a:t> = 5, </a:t>
            </a:r>
            <a:r>
              <a:rPr kumimoji="1" lang="en-US" altLang="zh-CN" dirty="0" err="1" smtClean="0"/>
              <a:t>min_count</a:t>
            </a:r>
            <a:r>
              <a:rPr kumimoji="1" lang="en-US" altLang="zh-CN" dirty="0" smtClean="0"/>
              <a:t> = 20</a:t>
            </a:r>
          </a:p>
          <a:p>
            <a:pPr lvl="1"/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drive.google.com/file/d/1b-w7xf0d4zFmVoe9kipBHUwfoefFvU2t/view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8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sz="1800" dirty="0" smtClean="0"/>
                  <a:t>Input</a:t>
                </a:r>
              </a:p>
              <a:p>
                <a:pPr lvl="1"/>
                <a:r>
                  <a:rPr lang="en-US" altLang="zh-CN" sz="1600" dirty="0" smtClean="0"/>
                  <a:t>TEXT_TURN_1 &lt;turn&gt; TEXT_TURN_2 </a:t>
                </a:r>
                <a:r>
                  <a:rPr lang="en-US" altLang="zh-CN" sz="1600" dirty="0"/>
                  <a:t>&lt;turn&gt; </a:t>
                </a:r>
                <a:r>
                  <a:rPr lang="en-US" altLang="zh-CN" sz="1600" dirty="0" smtClean="0"/>
                  <a:t>TEXT_TURN_3</a:t>
                </a:r>
                <a:endParaRPr lang="en-US" altLang="zh-CN" sz="1800" dirty="0" smtClean="0"/>
              </a:p>
              <a:p>
                <a:r>
                  <a:rPr lang="en-US" altLang="zh-CN" sz="1800" dirty="0" smtClean="0"/>
                  <a:t>Training</a:t>
                </a:r>
              </a:p>
              <a:p>
                <a:pPr lvl="1"/>
                <a:r>
                  <a:rPr lang="en-US" altLang="zh-CN" sz="1600" dirty="0" smtClean="0"/>
                  <a:t>Parameter</a:t>
                </a:r>
              </a:p>
              <a:p>
                <a:pPr lvl="2"/>
                <a:r>
                  <a:rPr lang="en-US" altLang="zh-CN" sz="1200" dirty="0" smtClean="0"/>
                  <a:t>Embedding trainable: False</a:t>
                </a:r>
              </a:p>
              <a:p>
                <a:pPr lvl="2"/>
                <a:r>
                  <a:rPr lang="en-US" altLang="zh-CN" sz="1200" dirty="0" smtClean="0"/>
                  <a:t>Embedding Gaussian noise: </a:t>
                </a:r>
                <a:r>
                  <a:rPr lang="en-US" altLang="zh-CN" sz="1200" dirty="0" err="1" smtClean="0"/>
                  <a:t>stddev</a:t>
                </a:r>
                <a:r>
                  <a:rPr lang="en-US" altLang="zh-CN" sz="1200" dirty="0" smtClean="0"/>
                  <a:t>=0.1</a:t>
                </a:r>
              </a:p>
              <a:p>
                <a:pPr lvl="2"/>
                <a:r>
                  <a:rPr lang="en-US" altLang="zh-CN" sz="1200" dirty="0" smtClean="0"/>
                  <a:t>Dim of LSTM: 50</a:t>
                </a:r>
              </a:p>
              <a:p>
                <a:pPr lvl="2"/>
                <a:r>
                  <a:rPr lang="en-US" altLang="zh-CN" sz="1200" dirty="0" smtClean="0"/>
                  <a:t>Learning rate: 0.01, decay=0.9</a:t>
                </a:r>
              </a:p>
              <a:p>
                <a:pPr lvl="2"/>
                <a:r>
                  <a:rPr lang="en-US" altLang="zh-CN" sz="1200" dirty="0" smtClean="0"/>
                  <a:t>Dropout keep </a:t>
                </a:r>
                <a:r>
                  <a:rPr lang="en-US" altLang="zh-CN" sz="1200" dirty="0" err="1" smtClean="0"/>
                  <a:t>prob</a:t>
                </a:r>
                <a:r>
                  <a:rPr lang="en-US" altLang="zh-CN" sz="1200" dirty="0" smtClean="0"/>
                  <a:t>: 0.5</a:t>
                </a:r>
              </a:p>
              <a:p>
                <a:pPr lvl="2"/>
                <a:endParaRPr lang="en-US" altLang="zh-CN" sz="1200" dirty="0" smtClean="0"/>
              </a:p>
              <a:p>
                <a:pPr lvl="1"/>
                <a:r>
                  <a:rPr lang="en-US" altLang="zh-CN" sz="1600" dirty="0" smtClean="0"/>
                  <a:t>Class weight: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600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𝑎𝑙𝑙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𝑐𝑙𝑎𝑠𝑠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600" dirty="0" smtClean="0"/>
                  <a:t>Adam Optimizer (</a:t>
                </a:r>
                <a:r>
                  <a:rPr lang="en-US" altLang="zh-CN" sz="1600" dirty="0" err="1" smtClean="0"/>
                  <a:t>Kingma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and Ba, </a:t>
                </a:r>
                <a:r>
                  <a:rPr lang="en-US" altLang="zh-CN" sz="1600" dirty="0" smtClean="0"/>
                  <a:t>2014)</a:t>
                </a:r>
              </a:p>
              <a:p>
                <a:pPr lvl="1"/>
                <a:r>
                  <a:rPr lang="en-US" altLang="zh-CN" sz="1600" dirty="0" smtClean="0"/>
                  <a:t>Mini-batch size: 100</a:t>
                </a:r>
                <a:endParaRPr lang="en-US" altLang="zh-CN" sz="1600" dirty="0"/>
              </a:p>
              <a:p>
                <a:pPr lvl="1"/>
                <a:r>
                  <a:rPr lang="en-US" altLang="zh-CN" sz="1600" dirty="0" smtClean="0"/>
                  <a:t>Clip </a:t>
                </a:r>
                <a:r>
                  <a:rPr lang="en-US" altLang="zh-CN" sz="1600" dirty="0"/>
                  <a:t>the norm of the gradients </a:t>
                </a:r>
                <a:r>
                  <a:rPr lang="en-US" altLang="zh-CN" sz="1600" dirty="0" smtClean="0"/>
                  <a:t>at 1</a:t>
                </a:r>
                <a:r>
                  <a:rPr lang="en-US" altLang="zh-CN" sz="1600" dirty="0" smtClean="0">
                    <a:latin typeface="SimHei" charset="-122"/>
                    <a:ea typeface="SimHei" charset="-122"/>
                    <a:cs typeface="SimHei" charset="-122"/>
                  </a:rPr>
                  <a:t> (</a:t>
                </a:r>
                <a:r>
                  <a:rPr lang="en-US" altLang="zh-CN" sz="1600" dirty="0" err="1" smtClean="0"/>
                  <a:t>Pascanu</a:t>
                </a:r>
                <a:r>
                  <a:rPr lang="en-US" altLang="zh-CN" sz="1600" dirty="0" smtClean="0"/>
                  <a:t> </a:t>
                </a:r>
                <a:r>
                  <a:rPr lang="en-US" altLang="zh-CN" sz="1600" dirty="0"/>
                  <a:t>et al., </a:t>
                </a:r>
                <a:r>
                  <a:rPr lang="en-US" altLang="zh-CN" sz="1600" dirty="0" smtClean="0"/>
                  <a:t>2013)</a:t>
                </a:r>
                <a:endParaRPr lang="en-US" altLang="zh-CN" sz="1600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pPr lvl="2"/>
                <a:r>
                  <a:rPr lang="en-US" altLang="zh-CN" sz="1200" dirty="0"/>
                  <a:t>as an extra safety measure against exploding </a:t>
                </a:r>
                <a:r>
                  <a:rPr lang="en-US" altLang="zh-CN" sz="1200" dirty="0" smtClean="0"/>
                  <a:t>gradients </a:t>
                </a:r>
                <a:r>
                  <a:rPr lang="en-US" altLang="zh-CN" sz="1200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1200" dirty="0">
                    <a:latin typeface="SimHei" charset="-122"/>
                    <a:ea typeface="SimHei" charset="-122"/>
                    <a:cs typeface="SimHei" charset="-122"/>
                  </a:rPr>
                  <a:t>对梯度进行裁剪，防止梯度爆炸的问题</a:t>
                </a:r>
                <a:r>
                  <a:rPr lang="en-US" altLang="zh-CN" sz="1200" dirty="0" smtClean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64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06" y="141726"/>
            <a:ext cx="3463335" cy="61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 distribution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Training </a:t>
            </a:r>
            <a:r>
              <a:rPr kumimoji="1" lang="en-US" altLang="zh-CN" dirty="0"/>
              <a:t>data consists of about 5k samples each from 'angry', 'sad', 'happy' class, and 15k samples from 'others' </a:t>
            </a:r>
            <a:r>
              <a:rPr kumimoji="1" lang="en-US" altLang="zh-CN" dirty="0" smtClean="0"/>
              <a:t>class</a:t>
            </a:r>
          </a:p>
          <a:p>
            <a:pPr lvl="1"/>
            <a:r>
              <a:rPr kumimoji="1" lang="en-US" altLang="zh-CN" dirty="0" smtClean="0"/>
              <a:t>Both </a:t>
            </a:r>
            <a:r>
              <a:rPr kumimoji="1" lang="en-US" altLang="zh-CN" dirty="0"/>
              <a:t>Dev and Test sets have a real life distribution, </a:t>
            </a:r>
            <a:r>
              <a:rPr kumimoji="1" lang="en-US" altLang="zh-CN" dirty="0" smtClean="0"/>
              <a:t>which </a:t>
            </a:r>
            <a:r>
              <a:rPr kumimoji="1" lang="en-US" altLang="zh-CN" dirty="0"/>
              <a:t>is about 4% each of 'angry', 'sad', 'happy' class and the rest is 'others' </a:t>
            </a:r>
            <a:r>
              <a:rPr kumimoji="1" lang="en-US" altLang="zh-CN" dirty="0" smtClean="0"/>
              <a:t>class	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Metric</a:t>
            </a:r>
          </a:p>
          <a:p>
            <a:pPr lvl="1"/>
            <a:r>
              <a:rPr kumimoji="1" lang="en-US" altLang="zh-CN" dirty="0" smtClean="0"/>
              <a:t>Micro-averaged F1-score </a:t>
            </a:r>
            <a:r>
              <a:rPr lang="en-US" altLang="zh-CN" dirty="0"/>
              <a:t>for the three emotion classes i.e. Happy, Sad and </a:t>
            </a:r>
            <a:r>
              <a:rPr lang="en-US" altLang="zh-CN" dirty="0" smtClean="0"/>
              <a:t>Angry</a:t>
            </a:r>
          </a:p>
          <a:p>
            <a:pPr lvl="2"/>
            <a:r>
              <a:rPr lang="en-US" altLang="zh-CN" dirty="0"/>
              <a:t>Pµ = </a:t>
            </a:r>
            <a:r>
              <a:rPr lang="en-US" altLang="zh-CN" dirty="0" err="1"/>
              <a:t>ΣTPi</a:t>
            </a:r>
            <a:r>
              <a:rPr lang="en-US" altLang="zh-CN" dirty="0"/>
              <a:t> / </a:t>
            </a:r>
            <a:r>
              <a:rPr lang="en-US" altLang="zh-CN" dirty="0" err="1"/>
              <a:t>Σ</a:t>
            </a:r>
            <a:r>
              <a:rPr lang="en-US" altLang="zh-CN" dirty="0"/>
              <a:t>(</a:t>
            </a:r>
            <a:r>
              <a:rPr lang="en-US" altLang="zh-CN" dirty="0" err="1"/>
              <a:t>TPi</a:t>
            </a:r>
            <a:r>
              <a:rPr lang="en-US" altLang="zh-CN" dirty="0"/>
              <a:t> + </a:t>
            </a:r>
            <a:r>
              <a:rPr lang="en-US" altLang="zh-CN" dirty="0" err="1"/>
              <a:t>FPi</a:t>
            </a:r>
            <a:r>
              <a:rPr lang="en-US" altLang="zh-CN" dirty="0"/>
              <a:t>)∀</a:t>
            </a:r>
            <a:r>
              <a:rPr lang="en-US" altLang="zh-CN" dirty="0" err="1"/>
              <a:t>i</a:t>
            </a:r>
            <a:r>
              <a:rPr lang="en-US" altLang="zh-CN" dirty="0"/>
              <a:t> {</a:t>
            </a:r>
            <a:r>
              <a:rPr lang="en-US" altLang="zh-CN" dirty="0" err="1"/>
              <a:t>Happy,Sad,Angry</a:t>
            </a:r>
            <a:r>
              <a:rPr lang="en-US" altLang="zh-CN" dirty="0"/>
              <a:t>}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Rµ </a:t>
            </a:r>
            <a:r>
              <a:rPr lang="en-US" altLang="zh-CN" dirty="0"/>
              <a:t>= </a:t>
            </a:r>
            <a:r>
              <a:rPr lang="en-US" altLang="zh-CN" dirty="0" err="1"/>
              <a:t>ΣTPi</a:t>
            </a:r>
            <a:r>
              <a:rPr lang="en-US" altLang="zh-CN" dirty="0"/>
              <a:t> / </a:t>
            </a:r>
            <a:r>
              <a:rPr lang="en-US" altLang="zh-CN" dirty="0" err="1"/>
              <a:t>Σ</a:t>
            </a:r>
            <a:r>
              <a:rPr lang="en-US" altLang="zh-CN" dirty="0"/>
              <a:t>(</a:t>
            </a:r>
            <a:r>
              <a:rPr lang="en-US" altLang="zh-CN" dirty="0" err="1"/>
              <a:t>TPi</a:t>
            </a:r>
            <a:r>
              <a:rPr lang="en-US" altLang="zh-CN" dirty="0"/>
              <a:t> + </a:t>
            </a:r>
            <a:r>
              <a:rPr lang="en-US" altLang="zh-CN" dirty="0" err="1"/>
              <a:t>FNi</a:t>
            </a:r>
            <a:r>
              <a:rPr lang="en-US" altLang="zh-CN" dirty="0"/>
              <a:t>)∀</a:t>
            </a:r>
            <a:r>
              <a:rPr lang="en-US" altLang="zh-CN" dirty="0" err="1"/>
              <a:t>i</a:t>
            </a:r>
            <a:r>
              <a:rPr lang="en-US" altLang="zh-CN" dirty="0"/>
              <a:t> {</a:t>
            </a:r>
            <a:r>
              <a:rPr lang="en-US" altLang="zh-CN" dirty="0" err="1"/>
              <a:t>Happy,Sad,Angry</a:t>
            </a:r>
            <a:r>
              <a:rPr lang="en-US" altLang="zh-CN" dirty="0" smtClean="0"/>
              <a:t>}</a:t>
            </a:r>
          </a:p>
          <a:p>
            <a:pPr lvl="3"/>
            <a:r>
              <a:rPr lang="en-US" altLang="zh-CN" dirty="0" err="1" smtClean="0"/>
              <a:t>TPi</a:t>
            </a:r>
            <a:r>
              <a:rPr lang="en-US" altLang="zh-CN" dirty="0" smtClean="0"/>
              <a:t> </a:t>
            </a:r>
            <a:r>
              <a:rPr lang="en-US" altLang="zh-CN" dirty="0"/>
              <a:t>is the number of samples of class </a:t>
            </a:r>
            <a:r>
              <a:rPr lang="en-US" altLang="zh-CN" dirty="0" err="1"/>
              <a:t>i</a:t>
            </a:r>
            <a:r>
              <a:rPr lang="en-US" altLang="zh-CN" dirty="0"/>
              <a:t> which are correctly </a:t>
            </a:r>
            <a:r>
              <a:rPr lang="en-US" altLang="zh-CN" dirty="0" smtClean="0"/>
              <a:t>predicted</a:t>
            </a:r>
          </a:p>
          <a:p>
            <a:pPr lvl="3"/>
            <a:r>
              <a:rPr lang="en-US" altLang="zh-CN" dirty="0" err="1" smtClean="0"/>
              <a:t>FNi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FPi</a:t>
            </a:r>
            <a:r>
              <a:rPr lang="en-US" altLang="zh-CN" dirty="0"/>
              <a:t> are the counts of Type-I and Type-II errors respectively for the samples of class </a:t>
            </a:r>
            <a:r>
              <a:rPr lang="en-US" altLang="zh-CN" dirty="0" err="1"/>
              <a:t>i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lvl="2"/>
            <a:r>
              <a:rPr lang="en-US" altLang="zh-CN" dirty="0"/>
              <a:t>ﬁnal metric F1µ will be calculated as the harmonic mean of Pµ and Rµ.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6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1" y="1893513"/>
            <a:ext cx="7927636" cy="249919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7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Slang Distribution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6529"/>
              </p:ext>
            </p:extLst>
          </p:nvPr>
        </p:nvGraphicFramePr>
        <p:xfrm>
          <a:off x="2955236" y="2395330"/>
          <a:ext cx="7376765" cy="7696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26197"/>
                <a:gridCol w="1290232"/>
                <a:gridCol w="1220112"/>
                <a:gridCol w="1220112"/>
                <a:gridCol w="1220112"/>
              </a:tblGrid>
              <a:tr h="203200"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Google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NTUA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# of token out of vocab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3048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993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64331"/>
              </p:ext>
            </p:extLst>
          </p:nvPr>
        </p:nvGraphicFramePr>
        <p:xfrm>
          <a:off x="1702186" y="3552687"/>
          <a:ext cx="8629815" cy="17957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786"/>
                <a:gridCol w="2435495"/>
                <a:gridCol w="1295176"/>
                <a:gridCol w="1224786"/>
                <a:gridCol w="1224786"/>
                <a:gridCol w="1224786"/>
              </a:tblGrid>
              <a:tr h="203200">
                <a:tc rowSpan="3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Google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NTUA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 </a:t>
                      </a:r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samples with token out of vocab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# of </a:t>
                      </a:r>
                      <a:r>
                        <a:rPr lang="en-US" sz="16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training</a:t>
                      </a:r>
                      <a:r>
                        <a:rPr lang="en-US" sz="1600" u="none" strike="noStrike" baseline="0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samples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number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percent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percent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14948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2099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14.04%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555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3.71%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4243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601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14.16%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2.83%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5463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9.88%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121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2.21%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5506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628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11.41%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2.82%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7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 of Confusion Matrix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53077"/>
              </p:ext>
            </p:extLst>
          </p:nvPr>
        </p:nvGraphicFramePr>
        <p:xfrm>
          <a:off x="2736850" y="2483680"/>
          <a:ext cx="6718301" cy="162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554"/>
                <a:gridCol w="825554"/>
                <a:gridCol w="825554"/>
                <a:gridCol w="825554"/>
                <a:gridCol w="825554"/>
                <a:gridCol w="825554"/>
                <a:gridCol w="939423"/>
                <a:gridCol w="825554"/>
              </a:tblGrid>
              <a:tr h="203200">
                <a:tc rowSpan="2" grid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gridSpan="2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# of samples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(percent)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13426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13954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46.89%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3955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4064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13.66%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5268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5853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19.67%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599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5140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5889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19.79%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14548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4243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5463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5506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29760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92.29%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93.21%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96.43%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93.35%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8065"/>
              </p:ext>
            </p:extLst>
          </p:nvPr>
        </p:nvGraphicFramePr>
        <p:xfrm>
          <a:off x="2736850" y="4359967"/>
          <a:ext cx="8547103" cy="1625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220"/>
                <a:gridCol w="826220"/>
                <a:gridCol w="826220"/>
                <a:gridCol w="826220"/>
                <a:gridCol w="826220"/>
                <a:gridCol w="826220"/>
                <a:gridCol w="940181"/>
                <a:gridCol w="826220"/>
                <a:gridCol w="997162"/>
                <a:gridCol w="826220"/>
              </a:tblGrid>
              <a:tr h="203200">
                <a:tc rowSpan="2" grid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gridSpan="2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# of samples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(percent)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has_to_others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Gold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others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2055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76.48%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97.53%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happy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185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6.72%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40.54%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58.38%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174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6.32%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37.36%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59.77%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angry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139</a:t>
                      </a:r>
                      <a:endParaRPr lang="uk-UA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289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10.49%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49.48%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48.10%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rowSpan="2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2338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2755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gridSpan="3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 v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87.90%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76.06%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83.20%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92.67%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R w="12700" cmpd="sng">
                      <a:noFill/>
                    </a:lnR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89655"/>
              </p:ext>
            </p:extLst>
          </p:nvPr>
        </p:nvGraphicFramePr>
        <p:xfrm>
          <a:off x="832236" y="2474403"/>
          <a:ext cx="1651000" cy="101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500"/>
                <a:gridCol w="825500"/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accuracy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0.9214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0.9442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0.8863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0.9143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7718"/>
              </p:ext>
            </p:extLst>
          </p:nvPr>
        </p:nvGraphicFramePr>
        <p:xfrm>
          <a:off x="832236" y="4359967"/>
          <a:ext cx="1651000" cy="1008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5500"/>
                <a:gridCol w="825500"/>
              </a:tblGrid>
              <a:tr h="1292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accuracy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0.8733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precision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0.8417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recall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0.5417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f1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0.6592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32236" y="1979728"/>
            <a:ext cx="2234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ntua_ek_1543580873</a:t>
            </a:r>
          </a:p>
        </p:txBody>
      </p:sp>
    </p:spTree>
    <p:extLst>
      <p:ext uri="{BB962C8B-B14F-4D97-AF65-F5344CB8AC3E}">
        <p14:creationId xmlns:p14="http://schemas.microsoft.com/office/powerpoint/2010/main" val="1099346265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1380</TotalTime>
  <Words>586</Words>
  <Application>Microsoft Macintosh PowerPoint</Application>
  <PresentationFormat>宽屏</PresentationFormat>
  <Paragraphs>322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DengXian</vt:lpstr>
      <vt:lpstr>SimHei</vt:lpstr>
      <vt:lpstr>Wingdings</vt:lpstr>
      <vt:lpstr>宋体</vt:lpstr>
      <vt:lpstr>怀旧</vt:lpstr>
      <vt:lpstr>SemEval2019 Task3</vt:lpstr>
      <vt:lpstr>Dataset</vt:lpstr>
      <vt:lpstr>Preprocess</vt:lpstr>
      <vt:lpstr>Embedding</vt:lpstr>
      <vt:lpstr>Model</vt:lpstr>
      <vt:lpstr>Evaluation</vt:lpstr>
      <vt:lpstr>Results</vt:lpstr>
      <vt:lpstr>Slang Distribution</vt:lpstr>
      <vt:lpstr>Analysis of Confusion Matrix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SemEval2019 Task3</dc:title>
  <dc:creator>Microsoft Office 用户</dc:creator>
  <cp:lastModifiedBy>Microsoft Office 用户</cp:lastModifiedBy>
  <cp:revision>34</cp:revision>
  <dcterms:created xsi:type="dcterms:W3CDTF">2018-11-30T07:36:57Z</dcterms:created>
  <dcterms:modified xsi:type="dcterms:W3CDTF">2018-12-25T13:50:36Z</dcterms:modified>
</cp:coreProperties>
</file>